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slideshow.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0" r:id="rId1"/>
  </p:sldMasterIdLst>
  <p:notesMasterIdLst>
    <p:notesMasterId r:id="rId42"/>
  </p:notesMasterIdLst>
  <p:sldIdLst>
    <p:sldId id="256" r:id="rId2"/>
    <p:sldId id="257" r:id="rId3"/>
    <p:sldId id="304" r:id="rId4"/>
    <p:sldId id="306" r:id="rId5"/>
    <p:sldId id="307" r:id="rId6"/>
    <p:sldId id="308" r:id="rId7"/>
    <p:sldId id="262" r:id="rId8"/>
    <p:sldId id="263" r:id="rId9"/>
    <p:sldId id="264" r:id="rId10"/>
    <p:sldId id="266" r:id="rId11"/>
    <p:sldId id="267" r:id="rId12"/>
    <p:sldId id="268" r:id="rId13"/>
    <p:sldId id="284" r:id="rId14"/>
    <p:sldId id="286" r:id="rId15"/>
    <p:sldId id="294" r:id="rId16"/>
    <p:sldId id="295" r:id="rId17"/>
    <p:sldId id="297" r:id="rId18"/>
    <p:sldId id="299" r:id="rId19"/>
    <p:sldId id="296" r:id="rId20"/>
    <p:sldId id="292" r:id="rId21"/>
    <p:sldId id="293" r:id="rId22"/>
    <p:sldId id="287" r:id="rId23"/>
    <p:sldId id="285" r:id="rId24"/>
    <p:sldId id="288" r:id="rId25"/>
    <p:sldId id="269" r:id="rId26"/>
    <p:sldId id="282" r:id="rId27"/>
    <p:sldId id="283" r:id="rId28"/>
    <p:sldId id="275" r:id="rId29"/>
    <p:sldId id="281" r:id="rId30"/>
    <p:sldId id="280" r:id="rId31"/>
    <p:sldId id="276" r:id="rId32"/>
    <p:sldId id="277" r:id="rId33"/>
    <p:sldId id="300" r:id="rId34"/>
    <p:sldId id="309" r:id="rId35"/>
    <p:sldId id="310" r:id="rId36"/>
    <p:sldId id="301" r:id="rId37"/>
    <p:sldId id="311" r:id="rId38"/>
    <p:sldId id="312" r:id="rId39"/>
    <p:sldId id="313" r:id="rId40"/>
    <p:sldId id="305" r:id="rId4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64" d="100"/>
          <a:sy n="64" d="100"/>
        </p:scale>
        <p:origin x="-1566" y="-18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E718E2C5-CFD5-4B94-8078-404CD3CF09E8}" type="datetimeFigureOut">
              <a:rPr lang="en-US"/>
              <a:pPr>
                <a:defRPr/>
              </a:pPr>
              <a:t>1/12/2023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8D71877E-628C-43A9-A9F7-1E7E2AD6C09C}"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91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9F3E38F-2DA4-412D-AAE8-C5934A3A0799}" type="slidenum">
              <a:rPr lang="en-US" smtClean="0"/>
              <a:pPr fontAlgn="base">
                <a:spcBef>
                  <a:spcPct val="0"/>
                </a:spcBef>
                <a:spcAft>
                  <a:spcPct val="0"/>
                </a:spcAft>
                <a:defRPr/>
              </a:pPr>
              <a:t>29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fld id="{A24D178D-575D-45C0-A6F8-533F69121C14}" type="datetimeFigureOut">
              <a:rPr lang="en-US"/>
              <a:pPr>
                <a:defRPr/>
              </a:pPr>
              <a:t>1/12/2023</a:t>
            </a:fld>
            <a:endParaRPr lang="en-US" dirty="0"/>
          </a:p>
        </p:txBody>
      </p:sp>
      <p:sp>
        <p:nvSpPr>
          <p:cNvPr id="5" name="Footer Placeholder 18"/>
          <p:cNvSpPr>
            <a:spLocks noGrp="1"/>
          </p:cNvSpPr>
          <p:nvPr>
            <p:ph type="ftr" sz="quarter" idx="11"/>
          </p:nvPr>
        </p:nvSpPr>
        <p:spPr/>
        <p:txBody>
          <a:bodyPr/>
          <a:lstStyle>
            <a:lvl1pPr>
              <a:defRPr/>
            </a:lvl1pPr>
          </a:lstStyle>
          <a:p>
            <a:pPr>
              <a:defRPr/>
            </a:pPr>
            <a:endParaRPr lang="en-US"/>
          </a:p>
        </p:txBody>
      </p:sp>
      <p:sp>
        <p:nvSpPr>
          <p:cNvPr id="6" name="Slide Number Placeholder 26"/>
          <p:cNvSpPr>
            <a:spLocks noGrp="1"/>
          </p:cNvSpPr>
          <p:nvPr>
            <p:ph type="sldNum" sz="quarter" idx="12"/>
          </p:nvPr>
        </p:nvSpPr>
        <p:spPr/>
        <p:txBody>
          <a:bodyPr/>
          <a:lstStyle>
            <a:lvl1pPr>
              <a:defRPr/>
            </a:lvl1pPr>
          </a:lstStyle>
          <a:p>
            <a:pPr>
              <a:defRPr/>
            </a:pPr>
            <a:fld id="{9592605D-E1F0-4ECE-9E2E-AA777760997E}" type="slidenum">
              <a:rPr lang="en-US"/>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4507BEBF-75AE-4042-A33A-9435C40A95CB}" type="datetimeFigureOut">
              <a:rPr lang="en-US"/>
              <a:pPr>
                <a:defRPr/>
              </a:pPr>
              <a:t>1/12/2023</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71DEB570-2064-4892-BF0C-939BB1307C8F}"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FF4971E7-FC61-42CD-87BF-9FCC582CFA74}" type="datetimeFigureOut">
              <a:rPr lang="en-US"/>
              <a:pPr>
                <a:defRPr/>
              </a:pPr>
              <a:t>1/12/2023</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604BEFF3-1D1C-447B-A1BF-A0A4E46C21A9}"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A861EAB5-EF4B-4834-953B-D5E5782CE5DD}" type="datetimeFigureOut">
              <a:rPr lang="en-US"/>
              <a:pPr>
                <a:defRPr/>
              </a:pPr>
              <a:t>1/12/2023</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E5155006-C048-4074-9FEA-E0D92104392F}"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9D1AF8F-1CEE-48B6-9887-7F78945FCDC6}" type="datetimeFigureOut">
              <a:rPr lang="en-US"/>
              <a:pPr>
                <a:defRPr/>
              </a:pPr>
              <a:t>1/12/2023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844DECD-23DB-4185-8A60-E3EF86859EE7}" type="slidenum">
              <a:rPr lang="en-US"/>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391A6AEB-92A3-407F-868F-65DEFD39CFDB}" type="datetimeFigureOut">
              <a:rPr lang="en-US"/>
              <a:pPr>
                <a:defRPr/>
              </a:pPr>
              <a:t>1/12/2023</a:t>
            </a:fld>
            <a:endParaRPr lang="en-US" dirty="0"/>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20AF6B3A-1FDF-4ADE-8044-43D5B81D9012}"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0BDD1D8C-A952-4611-9B16-A189E4D4ACC1}" type="datetimeFigureOut">
              <a:rPr lang="en-US"/>
              <a:pPr>
                <a:defRPr/>
              </a:pPr>
              <a:t>1/12/2023</a:t>
            </a:fld>
            <a:endParaRPr lang="en-US" dirty="0"/>
          </a:p>
        </p:txBody>
      </p:sp>
      <p:sp>
        <p:nvSpPr>
          <p:cNvPr id="8" name="Footer Placeholder 21"/>
          <p:cNvSpPr>
            <a:spLocks noGrp="1"/>
          </p:cNvSpPr>
          <p:nvPr>
            <p:ph type="ftr" sz="quarter" idx="11"/>
          </p:nvPr>
        </p:nvSpPr>
        <p:spPr/>
        <p:txBody>
          <a:bodyPr/>
          <a:lstStyle>
            <a:lvl1pPr>
              <a:defRPr/>
            </a:lvl1pPr>
          </a:lstStyle>
          <a:p>
            <a:pPr>
              <a:defRPr/>
            </a:pPr>
            <a:endParaRPr lang="en-US"/>
          </a:p>
        </p:txBody>
      </p:sp>
      <p:sp>
        <p:nvSpPr>
          <p:cNvPr id="9" name="Slide Number Placeholder 17"/>
          <p:cNvSpPr>
            <a:spLocks noGrp="1"/>
          </p:cNvSpPr>
          <p:nvPr>
            <p:ph type="sldNum" sz="quarter" idx="12"/>
          </p:nvPr>
        </p:nvSpPr>
        <p:spPr/>
        <p:txBody>
          <a:bodyPr/>
          <a:lstStyle>
            <a:lvl1pPr>
              <a:defRPr/>
            </a:lvl1pPr>
          </a:lstStyle>
          <a:p>
            <a:pPr>
              <a:defRPr/>
            </a:pPr>
            <a:fld id="{2A0C4875-DBC3-4FD5-A7ED-24E15C73AE3E}"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29A0894E-F093-4B2C-BEEA-F095738AA82F}" type="datetimeFigureOut">
              <a:rPr lang="en-US"/>
              <a:pPr>
                <a:defRPr/>
              </a:pPr>
              <a:t>1/12/2023</a:t>
            </a:fld>
            <a:endParaRPr lang="en-US" dirty="0"/>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15359C2D-DA38-47AB-B087-070A1BF3182B}"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2C3CFE8F-2EF0-4B71-9A97-7AA5FDB84EA4}" type="datetimeFigureOut">
              <a:rPr lang="en-US"/>
              <a:pPr>
                <a:defRPr/>
              </a:pPr>
              <a:t>1/12/2023</a:t>
            </a:fld>
            <a:endParaRPr lang="en-US" dirty="0"/>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235131DE-728D-485F-9F1A-4F361DD77BD5}"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3368F7AC-6248-4544-A914-C5E59771C5EE}" type="datetimeFigureOut">
              <a:rPr lang="en-US"/>
              <a:pPr>
                <a:defRPr/>
              </a:pPr>
              <a:t>1/12/2023</a:t>
            </a:fld>
            <a:endParaRPr lang="en-US" dirty="0"/>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0FB6976E-1B3E-4B6F-B144-AC1BC86DD6C8}"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cs typeface="+mn-cs"/>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cs typeface="+mn-cs"/>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37310FD0-FCF2-4E2D-BD73-AF4C157375FC}" type="datetimeFigureOut">
              <a:rPr lang="en-US"/>
              <a:pPr>
                <a:defRPr/>
              </a:pPr>
              <a:t>1/12/2023</a:t>
            </a:fld>
            <a:endParaRPr lang="en-US" dirty="0"/>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9114A44E-D127-461E-B60D-99A4F918393D}"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cs typeface="+mn-cs"/>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cs typeface="+mn-cs"/>
            </a:endParaRPr>
          </a:p>
        </p:txBody>
      </p:sp>
      <p:sp>
        <p:nvSpPr>
          <p:cNvPr id="1028"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fld id="{A2CD44D3-9690-4942-A1DE-8BF3CA785F17}" type="datetimeFigureOut">
              <a:rPr lang="en-US"/>
              <a:pPr>
                <a:defRPr/>
              </a:pPr>
              <a:t>1/12/2023</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607C2034-3F92-4754-9D3D-AE74181ABD97}" type="slidenum">
              <a:rPr lang="en-US"/>
              <a:pPr>
                <a:defRPr/>
              </a:pPr>
              <a:t>‹#›</a:t>
            </a:fld>
            <a:endParaRPr lang="en-US" dirty="0"/>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p>
          </p:txBody>
        </p:sp>
      </p:grpSp>
    </p:spTree>
  </p:cSld>
  <p:clrMap bg1="lt1" tx1="dk1" bg2="lt2" tx2="dk2" accent1="accent1" accent2="accent2" accent3="accent3" accent4="accent4" accent5="accent5" accent6="accent6" hlink="hlink" folHlink="folHlink"/>
  <p:sldLayoutIdLst>
    <p:sldLayoutId id="2147483819" r:id="rId1"/>
    <p:sldLayoutId id="2147483811" r:id="rId2"/>
    <p:sldLayoutId id="2147483820" r:id="rId3"/>
    <p:sldLayoutId id="2147483812" r:id="rId4"/>
    <p:sldLayoutId id="2147483813" r:id="rId5"/>
    <p:sldLayoutId id="2147483814" r:id="rId6"/>
    <p:sldLayoutId id="2147483815" r:id="rId7"/>
    <p:sldLayoutId id="2147483816" r:id="rId8"/>
    <p:sldLayoutId id="2147483821" r:id="rId9"/>
    <p:sldLayoutId id="2147483817" r:id="rId10"/>
    <p:sldLayoutId id="2147483818" r:id="rId1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1371600"/>
            <a:ext cx="7394448" cy="914400"/>
          </a:xfrm>
        </p:spPr>
        <p:txBody>
          <a:bodyPr/>
          <a:lstStyle/>
          <a:p>
            <a:pPr algn="ctr" eaLnBrk="1" fontAlgn="auto" hangingPunct="1">
              <a:spcAft>
                <a:spcPts val="0"/>
              </a:spcAft>
              <a:defRPr/>
            </a:pPr>
            <a:r>
              <a:rPr lang="en-US" dirty="0" smtClean="0"/>
              <a:t>Unit V</a:t>
            </a:r>
            <a:endParaRPr lang="en-US" dirty="0"/>
          </a:p>
        </p:txBody>
      </p:sp>
      <p:sp>
        <p:nvSpPr>
          <p:cNvPr id="5123" name="Subtitle 2"/>
          <p:cNvSpPr>
            <a:spLocks noGrp="1"/>
          </p:cNvSpPr>
          <p:nvPr>
            <p:ph type="subTitle" idx="1"/>
          </p:nvPr>
        </p:nvSpPr>
        <p:spPr>
          <a:xfrm>
            <a:off x="533400" y="3228975"/>
            <a:ext cx="7854950" cy="1752600"/>
          </a:xfrm>
        </p:spPr>
        <p:txBody>
          <a:bodyPr/>
          <a:lstStyle/>
          <a:p>
            <a:pPr marR="0" algn="ctr" eaLnBrk="1" hangingPunct="1"/>
            <a:r>
              <a:rPr lang="en-US" sz="4800" dirty="0" smtClean="0">
                <a:solidFill>
                  <a:schemeClr val="bg1"/>
                </a:solidFill>
              </a:rPr>
              <a:t>   CLUTCHES</a:t>
            </a:r>
          </a:p>
          <a:p>
            <a:pPr eaLnBrk="1" hangingPunct="1"/>
            <a:r>
              <a:rPr lang="en-US" sz="3200" b="1" dirty="0" smtClean="0">
                <a:solidFill>
                  <a:srgbClr val="7030A0"/>
                </a:solidFill>
                <a:latin typeface="Times New Roman" pitchFamily="18" charset="0"/>
                <a:cs typeface="Times New Roman" pitchFamily="18" charset="0"/>
              </a:rPr>
              <a:t>Prepared by</a:t>
            </a:r>
          </a:p>
          <a:p>
            <a:pPr eaLnBrk="1" hangingPunct="1"/>
            <a:r>
              <a:rPr lang="en-US" sz="4800" b="1" dirty="0" smtClean="0">
                <a:solidFill>
                  <a:srgbClr val="0070C0"/>
                </a:solidFill>
                <a:latin typeface="Times New Roman" pitchFamily="18" charset="0"/>
                <a:cs typeface="Times New Roman" pitchFamily="18" charset="0"/>
              </a:rPr>
              <a:t>VEERAPANDIAN.K</a:t>
            </a:r>
          </a:p>
          <a:p>
            <a:pPr eaLnBrk="1" hangingPunct="1"/>
            <a:r>
              <a:rPr lang="en-IN" sz="3600" b="1" dirty="0" smtClean="0">
                <a:solidFill>
                  <a:srgbClr val="002060"/>
                </a:solidFill>
                <a:latin typeface="Times New Roman" pitchFamily="18" charset="0"/>
                <a:cs typeface="Times New Roman" pitchFamily="18" charset="0"/>
              </a:rPr>
              <a:t>AP/MECH</a:t>
            </a:r>
            <a:endParaRPr lang="en-US" sz="4800" dirty="0" smtClean="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04850"/>
            <a:ext cx="8001000" cy="285750"/>
          </a:xfrm>
        </p:spPr>
        <p:txBody>
          <a:bodyPr>
            <a:normAutofit fontScale="90000"/>
          </a:bodyPr>
          <a:lstStyle/>
          <a:p>
            <a:pPr eaLnBrk="1" fontAlgn="auto" hangingPunct="1">
              <a:spcAft>
                <a:spcPts val="0"/>
              </a:spcAft>
              <a:defRPr/>
            </a:pPr>
            <a:endParaRPr lang="en-US" dirty="0"/>
          </a:p>
        </p:txBody>
      </p:sp>
      <p:sp>
        <p:nvSpPr>
          <p:cNvPr id="3" name="Content Placeholder 2"/>
          <p:cNvSpPr>
            <a:spLocks noGrp="1"/>
          </p:cNvSpPr>
          <p:nvPr>
            <p:ph idx="1"/>
          </p:nvPr>
        </p:nvSpPr>
        <p:spPr>
          <a:xfrm>
            <a:off x="228600" y="1143000"/>
            <a:ext cx="8458200" cy="5181600"/>
          </a:xfrm>
        </p:spPr>
        <p:txBody>
          <a:bodyPr>
            <a:normAutofit fontScale="92500" lnSpcReduction="10000"/>
          </a:bodyPr>
          <a:lstStyle/>
          <a:p>
            <a:pPr marL="274320" indent="-274320" eaLnBrk="1" fontAlgn="auto" hangingPunct="1">
              <a:spcAft>
                <a:spcPts val="0"/>
              </a:spcAft>
              <a:buClr>
                <a:schemeClr val="accent3"/>
              </a:buClr>
              <a:buFont typeface="Wingdings 2"/>
              <a:buChar char=""/>
              <a:defRPr/>
            </a:pPr>
            <a:r>
              <a:rPr lang="en-US" dirty="0" smtClean="0"/>
              <a:t>Let the shaft A and Disc C be revolving at some speed say N rpm. Shaft B and disc D keyed to it are stationary, initially when the clutch is not engaged.</a:t>
            </a:r>
          </a:p>
          <a:p>
            <a:pPr marL="274320" indent="-274320" eaLnBrk="1" fontAlgn="auto" hangingPunct="1">
              <a:spcAft>
                <a:spcPts val="0"/>
              </a:spcAft>
              <a:buClr>
                <a:schemeClr val="accent3"/>
              </a:buClr>
              <a:buFont typeface="Wingdings 2"/>
              <a:buChar char=""/>
              <a:defRPr/>
            </a:pPr>
            <a:r>
              <a:rPr lang="en-US" dirty="0" smtClean="0"/>
              <a:t>Now apply some axial force W to disc D , so that it comes in contact with Disc C.</a:t>
            </a:r>
          </a:p>
          <a:p>
            <a:pPr marL="274320" indent="-274320" eaLnBrk="1" fontAlgn="auto" hangingPunct="1">
              <a:spcAft>
                <a:spcPts val="0"/>
              </a:spcAft>
              <a:buClr>
                <a:schemeClr val="accent3"/>
              </a:buClr>
              <a:buFont typeface="Wingdings 2"/>
              <a:buChar char=""/>
              <a:defRPr/>
            </a:pPr>
            <a:r>
              <a:rPr lang="en-US" dirty="0" smtClean="0"/>
              <a:t>As soon as the contact is made the force of friction between C and D will come into play and consequently the disc D will also start revolving</a:t>
            </a:r>
          </a:p>
          <a:p>
            <a:pPr marL="274320" indent="-274320" eaLnBrk="1" fontAlgn="auto" hangingPunct="1">
              <a:spcAft>
                <a:spcPts val="0"/>
              </a:spcAft>
              <a:buClr>
                <a:schemeClr val="accent3"/>
              </a:buClr>
              <a:buFont typeface="Wingdings 2"/>
              <a:buChar char=""/>
              <a:defRPr/>
            </a:pPr>
            <a:r>
              <a:rPr lang="en-US" dirty="0" smtClean="0"/>
              <a:t>The speed of D depends upon friction force present, which in turn is proportional to the force W applied.</a:t>
            </a:r>
          </a:p>
          <a:p>
            <a:pPr marL="274320" indent="-274320" eaLnBrk="1" fontAlgn="auto" hangingPunct="1">
              <a:spcAft>
                <a:spcPts val="0"/>
              </a:spcAft>
              <a:buClr>
                <a:schemeClr val="accent3"/>
              </a:buClr>
              <a:buFont typeface="Wingdings 2"/>
              <a:buChar char=""/>
              <a:defRPr/>
            </a:pPr>
            <a:r>
              <a:rPr lang="en-US" dirty="0" smtClean="0"/>
              <a:t>If W is increased gradually , the speed of D will be increased correspondingly till the stage comes when speed of D becomes equal to speed of C. Then clutch is  said to be fully engaged. </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US" smtClean="0">
                <a:latin typeface="Times New Roman" pitchFamily="18" charset="0"/>
                <a:cs typeface="Times New Roman" pitchFamily="18" charset="0"/>
              </a:rPr>
              <a:t>Continue…</a:t>
            </a:r>
          </a:p>
        </p:txBody>
      </p:sp>
      <p:sp>
        <p:nvSpPr>
          <p:cNvPr id="15363" name="Content Placeholder 2"/>
          <p:cNvSpPr>
            <a:spLocks noGrp="1"/>
          </p:cNvSpPr>
          <p:nvPr>
            <p:ph idx="1"/>
          </p:nvPr>
        </p:nvSpPr>
        <p:spPr/>
        <p:txBody>
          <a:bodyPr/>
          <a:lstStyle/>
          <a:p>
            <a:pPr eaLnBrk="1" hangingPunct="1"/>
            <a:r>
              <a:rPr lang="en-US" smtClean="0"/>
              <a:t>Let </a:t>
            </a:r>
          </a:p>
          <a:p>
            <a:pPr eaLnBrk="1" hangingPunct="1">
              <a:buFont typeface="Wingdings 2" pitchFamily="18" charset="2"/>
              <a:buNone/>
            </a:pPr>
            <a:r>
              <a:rPr lang="en-US" smtClean="0"/>
              <a:t>W = axial load applied.</a:t>
            </a:r>
          </a:p>
          <a:p>
            <a:pPr eaLnBrk="1" hangingPunct="1">
              <a:buFont typeface="Wingdings 2" pitchFamily="18" charset="2"/>
              <a:buNone/>
            </a:pPr>
            <a:r>
              <a:rPr lang="en-US" smtClean="0"/>
              <a:t>    = coefficient of friction</a:t>
            </a:r>
          </a:p>
          <a:p>
            <a:pPr eaLnBrk="1" hangingPunct="1">
              <a:buFont typeface="Wingdings 2" pitchFamily="18" charset="2"/>
              <a:buNone/>
            </a:pPr>
            <a:r>
              <a:rPr lang="en-US" smtClean="0"/>
              <a:t>R = effective mean radius of friction surface.</a:t>
            </a:r>
          </a:p>
          <a:p>
            <a:pPr eaLnBrk="1" hangingPunct="1">
              <a:buFont typeface="Wingdings 2" pitchFamily="18" charset="2"/>
              <a:buNone/>
            </a:pPr>
            <a:r>
              <a:rPr lang="en-US" smtClean="0"/>
              <a:t>Then , </a:t>
            </a:r>
          </a:p>
          <a:p>
            <a:pPr eaLnBrk="1" hangingPunct="1">
              <a:buFont typeface="Wingdings 2" pitchFamily="18" charset="2"/>
              <a:buNone/>
            </a:pPr>
            <a:endParaRPr lang="en-US" smtClean="0"/>
          </a:p>
          <a:p>
            <a:pPr eaLnBrk="1" hangingPunct="1">
              <a:buFont typeface="Wingdings 2" pitchFamily="18" charset="2"/>
              <a:buNone/>
            </a:pPr>
            <a:r>
              <a:rPr lang="en-US" smtClean="0"/>
              <a:t>T =     W R</a:t>
            </a:r>
          </a:p>
          <a:p>
            <a:pPr eaLnBrk="1" hangingPunct="1">
              <a:buFont typeface="Wingdings 2" pitchFamily="18" charset="2"/>
              <a:buNone/>
            </a:pPr>
            <a:r>
              <a:rPr lang="en-US" smtClean="0"/>
              <a:t>      </a:t>
            </a:r>
          </a:p>
        </p:txBody>
      </p:sp>
      <p:pic>
        <p:nvPicPr>
          <p:cNvPr id="15364" name="Picture 3"/>
          <p:cNvPicPr>
            <a:picLocks noChangeAspect="1" noChangeArrowheads="1"/>
          </p:cNvPicPr>
          <p:nvPr/>
        </p:nvPicPr>
        <p:blipFill>
          <a:blip r:embed="rId2"/>
          <a:srcRect/>
          <a:stretch>
            <a:fillRect/>
          </a:stretch>
        </p:blipFill>
        <p:spPr bwMode="auto">
          <a:xfrm>
            <a:off x="533400" y="2971800"/>
            <a:ext cx="304800" cy="508000"/>
          </a:xfrm>
          <a:prstGeom prst="rect">
            <a:avLst/>
          </a:prstGeom>
          <a:noFill/>
          <a:ln w="9525">
            <a:noFill/>
            <a:miter lim="800000"/>
            <a:headEnd/>
            <a:tailEnd/>
          </a:ln>
        </p:spPr>
      </p:pic>
      <p:pic>
        <p:nvPicPr>
          <p:cNvPr id="15365" name="Picture 3"/>
          <p:cNvPicPr>
            <a:picLocks noChangeAspect="1" noChangeArrowheads="1"/>
          </p:cNvPicPr>
          <p:nvPr/>
        </p:nvPicPr>
        <p:blipFill>
          <a:blip r:embed="rId2"/>
          <a:srcRect/>
          <a:stretch>
            <a:fillRect/>
          </a:stretch>
        </p:blipFill>
        <p:spPr bwMode="auto">
          <a:xfrm>
            <a:off x="1066800" y="4876800"/>
            <a:ext cx="304800" cy="50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US" smtClean="0"/>
              <a:t>     DRY FRICTION CLUTCHES</a:t>
            </a:r>
          </a:p>
        </p:txBody>
      </p:sp>
      <p:sp>
        <p:nvSpPr>
          <p:cNvPr id="3" name="Content Placeholder 2"/>
          <p:cNvSpPr>
            <a:spLocks noGrp="1"/>
          </p:cNvSpPr>
          <p:nvPr>
            <p:ph idx="1"/>
          </p:nvPr>
        </p:nvSpPr>
        <p:spPr/>
        <p:txBody>
          <a:bodyPr/>
          <a:lstStyle/>
          <a:p>
            <a:pPr eaLnBrk="1" hangingPunct="1">
              <a:buFont typeface="Wingdings 2" pitchFamily="18" charset="2"/>
              <a:buNone/>
            </a:pPr>
            <a:endParaRPr lang="en-US" sz="2800" smtClean="0"/>
          </a:p>
          <a:p>
            <a:pPr eaLnBrk="1" hangingPunct="1">
              <a:buFont typeface="Wingdings 2" pitchFamily="18" charset="2"/>
              <a:buNone/>
            </a:pPr>
            <a:r>
              <a:rPr lang="en-US" sz="2800" smtClean="0"/>
              <a:t>Types:</a:t>
            </a:r>
          </a:p>
          <a:p>
            <a:pPr eaLnBrk="1" hangingPunct="1"/>
            <a:r>
              <a:rPr lang="en-US" smtClean="0"/>
              <a:t>Single Plate clutch</a:t>
            </a:r>
          </a:p>
          <a:p>
            <a:pPr eaLnBrk="1" hangingPunct="1"/>
            <a:r>
              <a:rPr lang="en-US" smtClean="0"/>
              <a:t>Multi plate clutch</a:t>
            </a:r>
          </a:p>
          <a:p>
            <a:pPr eaLnBrk="1" hangingPunct="1"/>
            <a:r>
              <a:rPr lang="en-US" smtClean="0"/>
              <a:t>Cone clutch</a:t>
            </a:r>
          </a:p>
          <a:p>
            <a:pPr eaLnBrk="1" hangingPunct="1"/>
            <a:r>
              <a:rPr lang="en-US" smtClean="0"/>
              <a:t>Semi-centrifugal clutch</a:t>
            </a:r>
          </a:p>
          <a:p>
            <a:pPr eaLnBrk="1" hangingPunct="1"/>
            <a:r>
              <a:rPr lang="en-US" smtClean="0"/>
              <a:t>Centrifugal clutch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762000" y="152400"/>
            <a:ext cx="8229600" cy="1143000"/>
          </a:xfrm>
        </p:spPr>
        <p:txBody>
          <a:bodyPr/>
          <a:lstStyle/>
          <a:p>
            <a:pPr algn="ctr" eaLnBrk="1" hangingPunct="1"/>
            <a:r>
              <a:rPr lang="en-US" smtClean="0"/>
              <a:t>SINGLE PLATE CLUTCH</a:t>
            </a:r>
          </a:p>
        </p:txBody>
      </p:sp>
      <p:pic>
        <p:nvPicPr>
          <p:cNvPr id="17411" name="Picture 3"/>
          <p:cNvPicPr>
            <a:picLocks noGrp="1" noChangeAspect="1" noChangeArrowheads="1"/>
          </p:cNvPicPr>
          <p:nvPr>
            <p:ph idx="1"/>
          </p:nvPr>
        </p:nvPicPr>
        <p:blipFill>
          <a:blip r:embed="rId2"/>
          <a:srcRect/>
          <a:stretch>
            <a:fillRect/>
          </a:stretch>
        </p:blipFill>
        <p:spPr>
          <a:xfrm>
            <a:off x="2362200" y="1447800"/>
            <a:ext cx="4572000" cy="5102225"/>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533400" y="304800"/>
            <a:ext cx="8229600" cy="1143000"/>
          </a:xfrm>
        </p:spPr>
        <p:txBody>
          <a:bodyPr/>
          <a:lstStyle/>
          <a:p>
            <a:pPr algn="ctr" eaLnBrk="1" hangingPunct="1"/>
            <a:r>
              <a:rPr lang="en-US" smtClean="0">
                <a:latin typeface="Times New Roman" pitchFamily="18" charset="0"/>
                <a:cs typeface="Times New Roman" pitchFamily="18" charset="0"/>
              </a:rPr>
              <a:t>Single Plate clutch</a:t>
            </a:r>
          </a:p>
        </p:txBody>
      </p:sp>
      <p:pic>
        <p:nvPicPr>
          <p:cNvPr id="18435" name="Picture 2"/>
          <p:cNvPicPr>
            <a:picLocks noGrp="1" noChangeAspect="1" noChangeArrowheads="1"/>
          </p:cNvPicPr>
          <p:nvPr>
            <p:ph idx="1"/>
          </p:nvPr>
        </p:nvPicPr>
        <p:blipFill>
          <a:blip r:embed="rId2"/>
          <a:srcRect/>
          <a:stretch>
            <a:fillRect/>
          </a:stretch>
        </p:blipFill>
        <p:spPr>
          <a:xfrm>
            <a:off x="1219200" y="1600200"/>
            <a:ext cx="6575425" cy="5257800"/>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fontScale="90000"/>
          </a:bodyPr>
          <a:lstStyle/>
          <a:p>
            <a:pPr eaLnBrk="1" fontAlgn="auto" hangingPunct="1">
              <a:spcAft>
                <a:spcPts val="0"/>
              </a:spcAft>
              <a:defRPr/>
            </a:pPr>
            <a:r>
              <a:rPr lang="en-US" sz="4400" b="1" dirty="0" smtClean="0"/>
              <a:t>Design details of  Single Plate Clutch</a:t>
            </a:r>
            <a:endParaRPr lang="en-US" sz="4400" b="1" dirty="0"/>
          </a:p>
        </p:txBody>
      </p:sp>
      <p:pic>
        <p:nvPicPr>
          <p:cNvPr id="19459" name="Picture 2"/>
          <p:cNvPicPr>
            <a:picLocks noGrp="1" noChangeAspect="1" noChangeArrowheads="1"/>
          </p:cNvPicPr>
          <p:nvPr>
            <p:ph idx="1"/>
          </p:nvPr>
        </p:nvPicPr>
        <p:blipFill>
          <a:blip r:embed="rId2"/>
          <a:srcRect/>
          <a:stretch>
            <a:fillRect/>
          </a:stretch>
        </p:blipFill>
        <p:spPr>
          <a:xfrm>
            <a:off x="2409825" y="2433638"/>
            <a:ext cx="4324350" cy="3390900"/>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Grp="1" noChangeAspect="1" noChangeArrowheads="1"/>
          </p:cNvPicPr>
          <p:nvPr>
            <p:ph idx="1"/>
          </p:nvPr>
        </p:nvPicPr>
        <p:blipFill>
          <a:blip r:embed="rId2"/>
          <a:srcRect/>
          <a:stretch>
            <a:fillRect/>
          </a:stretch>
        </p:blipFill>
        <p:spPr>
          <a:xfrm>
            <a:off x="593725" y="762000"/>
            <a:ext cx="8156575" cy="4973638"/>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609600" y="381000"/>
            <a:ext cx="8229600" cy="1143000"/>
          </a:xfrm>
        </p:spPr>
        <p:txBody>
          <a:bodyPr/>
          <a:lstStyle/>
          <a:p>
            <a:pPr eaLnBrk="1" hangingPunct="1"/>
            <a:r>
              <a:rPr lang="en-US" sz="5400" b="1" smtClean="0"/>
              <a:t>           Multiplate Clutch</a:t>
            </a:r>
            <a:endParaRPr lang="en-US" smtClean="0"/>
          </a:p>
        </p:txBody>
      </p:sp>
      <p:pic>
        <p:nvPicPr>
          <p:cNvPr id="21507" name="Picture 3"/>
          <p:cNvPicPr>
            <a:picLocks noGrp="1" noChangeAspect="1" noChangeArrowheads="1"/>
          </p:cNvPicPr>
          <p:nvPr>
            <p:ph idx="1"/>
          </p:nvPr>
        </p:nvPicPr>
        <p:blipFill>
          <a:blip r:embed="rId2"/>
          <a:srcRect/>
          <a:stretch>
            <a:fillRect/>
          </a:stretch>
        </p:blipFill>
        <p:spPr>
          <a:xfrm>
            <a:off x="2862263" y="1935163"/>
            <a:ext cx="3419475" cy="4389437"/>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530" name="Group 3"/>
          <p:cNvGrpSpPr>
            <a:grpSpLocks/>
          </p:cNvGrpSpPr>
          <p:nvPr/>
        </p:nvGrpSpPr>
        <p:grpSpPr bwMode="auto">
          <a:xfrm>
            <a:off x="493713" y="719138"/>
            <a:ext cx="7429500" cy="4795837"/>
            <a:chOff x="311" y="453"/>
            <a:chExt cx="4680" cy="3021"/>
          </a:xfrm>
        </p:grpSpPr>
        <p:sp>
          <p:nvSpPr>
            <p:cNvPr id="22532" name="Rectangle 4"/>
            <p:cNvSpPr>
              <a:spLocks noChangeArrowheads="1"/>
            </p:cNvSpPr>
            <p:nvPr/>
          </p:nvSpPr>
          <p:spPr bwMode="auto">
            <a:xfrm>
              <a:off x="1660" y="1001"/>
              <a:ext cx="1984" cy="82"/>
            </a:xfrm>
            <a:prstGeom prst="rect">
              <a:avLst/>
            </a:prstGeom>
            <a:noFill/>
            <a:ln w="9525">
              <a:solidFill>
                <a:schemeClr val="tx1"/>
              </a:solidFill>
              <a:miter lim="800000"/>
              <a:headEnd/>
              <a:tailEnd/>
            </a:ln>
          </p:spPr>
          <p:txBody>
            <a:bodyPr wrap="none" anchor="ctr"/>
            <a:lstStyle/>
            <a:p>
              <a:endParaRPr lang="en-US">
                <a:latin typeface="Constantia" pitchFamily="18" charset="0"/>
              </a:endParaRPr>
            </a:p>
          </p:txBody>
        </p:sp>
        <p:sp>
          <p:nvSpPr>
            <p:cNvPr id="22533" name="Rectangle 5"/>
            <p:cNvSpPr>
              <a:spLocks noChangeArrowheads="1"/>
            </p:cNvSpPr>
            <p:nvPr/>
          </p:nvSpPr>
          <p:spPr bwMode="auto">
            <a:xfrm>
              <a:off x="1664" y="2880"/>
              <a:ext cx="1984" cy="82"/>
            </a:xfrm>
            <a:prstGeom prst="rect">
              <a:avLst/>
            </a:prstGeom>
            <a:noFill/>
            <a:ln w="9525">
              <a:solidFill>
                <a:schemeClr val="tx1"/>
              </a:solidFill>
              <a:miter lim="800000"/>
              <a:headEnd/>
              <a:tailEnd/>
            </a:ln>
          </p:spPr>
          <p:txBody>
            <a:bodyPr wrap="none" anchor="ctr"/>
            <a:lstStyle/>
            <a:p>
              <a:endParaRPr lang="en-US">
                <a:latin typeface="Constantia" pitchFamily="18" charset="0"/>
              </a:endParaRPr>
            </a:p>
          </p:txBody>
        </p:sp>
        <p:grpSp>
          <p:nvGrpSpPr>
            <p:cNvPr id="22534" name="Group 6"/>
            <p:cNvGrpSpPr>
              <a:grpSpLocks/>
            </p:cNvGrpSpPr>
            <p:nvPr/>
          </p:nvGrpSpPr>
          <p:grpSpPr bwMode="auto">
            <a:xfrm>
              <a:off x="2130" y="1226"/>
              <a:ext cx="157" cy="1572"/>
              <a:chOff x="2130" y="1226"/>
              <a:chExt cx="157" cy="1572"/>
            </a:xfrm>
          </p:grpSpPr>
          <p:sp>
            <p:nvSpPr>
              <p:cNvPr id="22585" name="Rectangle 7"/>
              <p:cNvSpPr>
                <a:spLocks noChangeArrowheads="1"/>
              </p:cNvSpPr>
              <p:nvPr/>
            </p:nvSpPr>
            <p:spPr bwMode="auto">
              <a:xfrm>
                <a:off x="2176" y="1226"/>
                <a:ext cx="64" cy="1572"/>
              </a:xfrm>
              <a:prstGeom prst="rect">
                <a:avLst/>
              </a:prstGeom>
              <a:solidFill>
                <a:schemeClr val="bg1"/>
              </a:solidFill>
              <a:ln w="28575">
                <a:solidFill>
                  <a:schemeClr val="tx1"/>
                </a:solidFill>
                <a:miter lim="800000"/>
                <a:headEnd/>
                <a:tailEnd/>
              </a:ln>
            </p:spPr>
            <p:txBody>
              <a:bodyPr wrap="none" anchor="ctr"/>
              <a:lstStyle/>
              <a:p>
                <a:endParaRPr lang="en-US">
                  <a:latin typeface="Constantia" pitchFamily="18" charset="0"/>
                </a:endParaRPr>
              </a:p>
            </p:txBody>
          </p:sp>
          <p:sp>
            <p:nvSpPr>
              <p:cNvPr id="22586" name="Rectangle 8"/>
              <p:cNvSpPr>
                <a:spLocks noChangeArrowheads="1"/>
              </p:cNvSpPr>
              <p:nvPr/>
            </p:nvSpPr>
            <p:spPr bwMode="auto">
              <a:xfrm>
                <a:off x="2240" y="1307"/>
                <a:ext cx="38" cy="348"/>
              </a:xfrm>
              <a:prstGeom prst="rect">
                <a:avLst/>
              </a:prstGeom>
              <a:solidFill>
                <a:schemeClr val="accent1"/>
              </a:solidFill>
              <a:ln w="9525">
                <a:solidFill>
                  <a:schemeClr val="tx1"/>
                </a:solidFill>
                <a:miter lim="800000"/>
                <a:headEnd/>
                <a:tailEnd/>
              </a:ln>
            </p:spPr>
            <p:txBody>
              <a:bodyPr wrap="none" anchor="ctr"/>
              <a:lstStyle/>
              <a:p>
                <a:endParaRPr lang="en-US">
                  <a:latin typeface="Constantia" pitchFamily="18" charset="0"/>
                </a:endParaRPr>
              </a:p>
            </p:txBody>
          </p:sp>
          <p:sp>
            <p:nvSpPr>
              <p:cNvPr id="22587" name="Rectangle 9"/>
              <p:cNvSpPr>
                <a:spLocks noChangeArrowheads="1"/>
              </p:cNvSpPr>
              <p:nvPr/>
            </p:nvSpPr>
            <p:spPr bwMode="auto">
              <a:xfrm>
                <a:off x="2130" y="1299"/>
                <a:ext cx="38" cy="348"/>
              </a:xfrm>
              <a:prstGeom prst="rect">
                <a:avLst/>
              </a:prstGeom>
              <a:solidFill>
                <a:schemeClr val="accent1"/>
              </a:solidFill>
              <a:ln w="9525">
                <a:solidFill>
                  <a:schemeClr val="tx1"/>
                </a:solidFill>
                <a:miter lim="800000"/>
                <a:headEnd/>
                <a:tailEnd/>
              </a:ln>
            </p:spPr>
            <p:txBody>
              <a:bodyPr wrap="none" anchor="ctr"/>
              <a:lstStyle/>
              <a:p>
                <a:endParaRPr lang="en-US">
                  <a:latin typeface="Constantia" pitchFamily="18" charset="0"/>
                </a:endParaRPr>
              </a:p>
            </p:txBody>
          </p:sp>
          <p:sp>
            <p:nvSpPr>
              <p:cNvPr id="22588" name="Rectangle 10"/>
              <p:cNvSpPr>
                <a:spLocks noChangeArrowheads="1"/>
              </p:cNvSpPr>
              <p:nvPr/>
            </p:nvSpPr>
            <p:spPr bwMode="auto">
              <a:xfrm>
                <a:off x="2134" y="2372"/>
                <a:ext cx="38" cy="348"/>
              </a:xfrm>
              <a:prstGeom prst="rect">
                <a:avLst/>
              </a:prstGeom>
              <a:solidFill>
                <a:schemeClr val="accent1"/>
              </a:solidFill>
              <a:ln w="9525">
                <a:solidFill>
                  <a:schemeClr val="tx1"/>
                </a:solidFill>
                <a:miter lim="800000"/>
                <a:headEnd/>
                <a:tailEnd/>
              </a:ln>
            </p:spPr>
            <p:txBody>
              <a:bodyPr wrap="none" anchor="ctr"/>
              <a:lstStyle/>
              <a:p>
                <a:endParaRPr lang="en-US">
                  <a:latin typeface="Constantia" pitchFamily="18" charset="0"/>
                </a:endParaRPr>
              </a:p>
            </p:txBody>
          </p:sp>
          <p:sp>
            <p:nvSpPr>
              <p:cNvPr id="22589" name="Rectangle 11"/>
              <p:cNvSpPr>
                <a:spLocks noChangeArrowheads="1"/>
              </p:cNvSpPr>
              <p:nvPr/>
            </p:nvSpPr>
            <p:spPr bwMode="auto">
              <a:xfrm>
                <a:off x="2249" y="2376"/>
                <a:ext cx="38" cy="348"/>
              </a:xfrm>
              <a:prstGeom prst="rect">
                <a:avLst/>
              </a:prstGeom>
              <a:solidFill>
                <a:schemeClr val="accent1"/>
              </a:solidFill>
              <a:ln w="9525">
                <a:solidFill>
                  <a:schemeClr val="tx1"/>
                </a:solidFill>
                <a:miter lim="800000"/>
                <a:headEnd/>
                <a:tailEnd/>
              </a:ln>
            </p:spPr>
            <p:txBody>
              <a:bodyPr wrap="none" anchor="ctr"/>
              <a:lstStyle/>
              <a:p>
                <a:endParaRPr lang="en-US">
                  <a:latin typeface="Constantia" pitchFamily="18" charset="0"/>
                </a:endParaRPr>
              </a:p>
            </p:txBody>
          </p:sp>
        </p:grpSp>
        <p:grpSp>
          <p:nvGrpSpPr>
            <p:cNvPr id="22535" name="Group 12"/>
            <p:cNvGrpSpPr>
              <a:grpSpLocks/>
            </p:cNvGrpSpPr>
            <p:nvPr/>
          </p:nvGrpSpPr>
          <p:grpSpPr bwMode="auto">
            <a:xfrm>
              <a:off x="2637" y="1239"/>
              <a:ext cx="157" cy="1572"/>
              <a:chOff x="2130" y="1226"/>
              <a:chExt cx="157" cy="1572"/>
            </a:xfrm>
          </p:grpSpPr>
          <p:sp>
            <p:nvSpPr>
              <p:cNvPr id="22580" name="Rectangle 13"/>
              <p:cNvSpPr>
                <a:spLocks noChangeArrowheads="1"/>
              </p:cNvSpPr>
              <p:nvPr/>
            </p:nvSpPr>
            <p:spPr bwMode="auto">
              <a:xfrm>
                <a:off x="2176" y="1226"/>
                <a:ext cx="64" cy="1572"/>
              </a:xfrm>
              <a:prstGeom prst="rect">
                <a:avLst/>
              </a:prstGeom>
              <a:solidFill>
                <a:schemeClr val="bg1"/>
              </a:solidFill>
              <a:ln w="28575">
                <a:solidFill>
                  <a:schemeClr val="tx1"/>
                </a:solidFill>
                <a:miter lim="800000"/>
                <a:headEnd/>
                <a:tailEnd/>
              </a:ln>
            </p:spPr>
            <p:txBody>
              <a:bodyPr wrap="none" anchor="ctr"/>
              <a:lstStyle/>
              <a:p>
                <a:endParaRPr lang="en-US">
                  <a:latin typeface="Constantia" pitchFamily="18" charset="0"/>
                </a:endParaRPr>
              </a:p>
            </p:txBody>
          </p:sp>
          <p:sp>
            <p:nvSpPr>
              <p:cNvPr id="22581" name="Rectangle 14"/>
              <p:cNvSpPr>
                <a:spLocks noChangeArrowheads="1"/>
              </p:cNvSpPr>
              <p:nvPr/>
            </p:nvSpPr>
            <p:spPr bwMode="auto">
              <a:xfrm>
                <a:off x="2240" y="1307"/>
                <a:ext cx="38" cy="348"/>
              </a:xfrm>
              <a:prstGeom prst="rect">
                <a:avLst/>
              </a:prstGeom>
              <a:solidFill>
                <a:schemeClr val="accent1"/>
              </a:solidFill>
              <a:ln w="9525">
                <a:solidFill>
                  <a:schemeClr val="tx1"/>
                </a:solidFill>
                <a:miter lim="800000"/>
                <a:headEnd/>
                <a:tailEnd/>
              </a:ln>
            </p:spPr>
            <p:txBody>
              <a:bodyPr wrap="none" anchor="ctr"/>
              <a:lstStyle/>
              <a:p>
                <a:endParaRPr lang="en-US">
                  <a:latin typeface="Constantia" pitchFamily="18" charset="0"/>
                </a:endParaRPr>
              </a:p>
            </p:txBody>
          </p:sp>
          <p:sp>
            <p:nvSpPr>
              <p:cNvPr id="22582" name="Rectangle 15"/>
              <p:cNvSpPr>
                <a:spLocks noChangeArrowheads="1"/>
              </p:cNvSpPr>
              <p:nvPr/>
            </p:nvSpPr>
            <p:spPr bwMode="auto">
              <a:xfrm>
                <a:off x="2130" y="1299"/>
                <a:ext cx="38" cy="348"/>
              </a:xfrm>
              <a:prstGeom prst="rect">
                <a:avLst/>
              </a:prstGeom>
              <a:solidFill>
                <a:schemeClr val="accent1"/>
              </a:solidFill>
              <a:ln w="9525">
                <a:solidFill>
                  <a:schemeClr val="tx1"/>
                </a:solidFill>
                <a:miter lim="800000"/>
                <a:headEnd/>
                <a:tailEnd/>
              </a:ln>
            </p:spPr>
            <p:txBody>
              <a:bodyPr wrap="none" anchor="ctr"/>
              <a:lstStyle/>
              <a:p>
                <a:endParaRPr lang="en-US">
                  <a:latin typeface="Constantia" pitchFamily="18" charset="0"/>
                </a:endParaRPr>
              </a:p>
            </p:txBody>
          </p:sp>
          <p:sp>
            <p:nvSpPr>
              <p:cNvPr id="22583" name="Rectangle 16"/>
              <p:cNvSpPr>
                <a:spLocks noChangeArrowheads="1"/>
              </p:cNvSpPr>
              <p:nvPr/>
            </p:nvSpPr>
            <p:spPr bwMode="auto">
              <a:xfrm>
                <a:off x="2134" y="2372"/>
                <a:ext cx="38" cy="348"/>
              </a:xfrm>
              <a:prstGeom prst="rect">
                <a:avLst/>
              </a:prstGeom>
              <a:solidFill>
                <a:schemeClr val="accent1"/>
              </a:solidFill>
              <a:ln w="9525">
                <a:solidFill>
                  <a:schemeClr val="tx1"/>
                </a:solidFill>
                <a:miter lim="800000"/>
                <a:headEnd/>
                <a:tailEnd/>
              </a:ln>
            </p:spPr>
            <p:txBody>
              <a:bodyPr wrap="none" anchor="ctr"/>
              <a:lstStyle/>
              <a:p>
                <a:endParaRPr lang="en-US">
                  <a:latin typeface="Constantia" pitchFamily="18" charset="0"/>
                </a:endParaRPr>
              </a:p>
            </p:txBody>
          </p:sp>
          <p:sp>
            <p:nvSpPr>
              <p:cNvPr id="22584" name="Rectangle 17"/>
              <p:cNvSpPr>
                <a:spLocks noChangeArrowheads="1"/>
              </p:cNvSpPr>
              <p:nvPr/>
            </p:nvSpPr>
            <p:spPr bwMode="auto">
              <a:xfrm>
                <a:off x="2249" y="2376"/>
                <a:ext cx="38" cy="348"/>
              </a:xfrm>
              <a:prstGeom prst="rect">
                <a:avLst/>
              </a:prstGeom>
              <a:solidFill>
                <a:schemeClr val="accent1"/>
              </a:solidFill>
              <a:ln w="9525">
                <a:solidFill>
                  <a:schemeClr val="tx1"/>
                </a:solidFill>
                <a:miter lim="800000"/>
                <a:headEnd/>
                <a:tailEnd/>
              </a:ln>
            </p:spPr>
            <p:txBody>
              <a:bodyPr wrap="none" anchor="ctr"/>
              <a:lstStyle/>
              <a:p>
                <a:endParaRPr lang="en-US">
                  <a:latin typeface="Constantia" pitchFamily="18" charset="0"/>
                </a:endParaRPr>
              </a:p>
            </p:txBody>
          </p:sp>
        </p:grpSp>
        <p:grpSp>
          <p:nvGrpSpPr>
            <p:cNvPr id="22536" name="Group 18"/>
            <p:cNvGrpSpPr>
              <a:grpSpLocks/>
            </p:cNvGrpSpPr>
            <p:nvPr/>
          </p:nvGrpSpPr>
          <p:grpSpPr bwMode="auto">
            <a:xfrm>
              <a:off x="3109" y="1217"/>
              <a:ext cx="157" cy="1572"/>
              <a:chOff x="2130" y="1226"/>
              <a:chExt cx="157" cy="1572"/>
            </a:xfrm>
          </p:grpSpPr>
          <p:sp>
            <p:nvSpPr>
              <p:cNvPr id="22575" name="Rectangle 19"/>
              <p:cNvSpPr>
                <a:spLocks noChangeArrowheads="1"/>
              </p:cNvSpPr>
              <p:nvPr/>
            </p:nvSpPr>
            <p:spPr bwMode="auto">
              <a:xfrm>
                <a:off x="2176" y="1226"/>
                <a:ext cx="64" cy="1572"/>
              </a:xfrm>
              <a:prstGeom prst="rect">
                <a:avLst/>
              </a:prstGeom>
              <a:solidFill>
                <a:schemeClr val="bg1"/>
              </a:solidFill>
              <a:ln w="28575">
                <a:solidFill>
                  <a:schemeClr val="tx1"/>
                </a:solidFill>
                <a:miter lim="800000"/>
                <a:headEnd/>
                <a:tailEnd/>
              </a:ln>
            </p:spPr>
            <p:txBody>
              <a:bodyPr wrap="none" anchor="ctr"/>
              <a:lstStyle/>
              <a:p>
                <a:endParaRPr lang="en-US">
                  <a:latin typeface="Constantia" pitchFamily="18" charset="0"/>
                </a:endParaRPr>
              </a:p>
            </p:txBody>
          </p:sp>
          <p:sp>
            <p:nvSpPr>
              <p:cNvPr id="22576" name="Rectangle 20"/>
              <p:cNvSpPr>
                <a:spLocks noChangeArrowheads="1"/>
              </p:cNvSpPr>
              <p:nvPr/>
            </p:nvSpPr>
            <p:spPr bwMode="auto">
              <a:xfrm>
                <a:off x="2240" y="1307"/>
                <a:ext cx="38" cy="348"/>
              </a:xfrm>
              <a:prstGeom prst="rect">
                <a:avLst/>
              </a:prstGeom>
              <a:solidFill>
                <a:schemeClr val="accent1"/>
              </a:solidFill>
              <a:ln w="9525">
                <a:solidFill>
                  <a:schemeClr val="tx1"/>
                </a:solidFill>
                <a:miter lim="800000"/>
                <a:headEnd/>
                <a:tailEnd/>
              </a:ln>
            </p:spPr>
            <p:txBody>
              <a:bodyPr wrap="none" anchor="ctr"/>
              <a:lstStyle/>
              <a:p>
                <a:endParaRPr lang="en-US">
                  <a:latin typeface="Constantia" pitchFamily="18" charset="0"/>
                </a:endParaRPr>
              </a:p>
            </p:txBody>
          </p:sp>
          <p:sp>
            <p:nvSpPr>
              <p:cNvPr id="22577" name="Rectangle 21"/>
              <p:cNvSpPr>
                <a:spLocks noChangeArrowheads="1"/>
              </p:cNvSpPr>
              <p:nvPr/>
            </p:nvSpPr>
            <p:spPr bwMode="auto">
              <a:xfrm>
                <a:off x="2130" y="1299"/>
                <a:ext cx="38" cy="348"/>
              </a:xfrm>
              <a:prstGeom prst="rect">
                <a:avLst/>
              </a:prstGeom>
              <a:solidFill>
                <a:schemeClr val="accent1"/>
              </a:solidFill>
              <a:ln w="9525">
                <a:solidFill>
                  <a:schemeClr val="tx1"/>
                </a:solidFill>
                <a:miter lim="800000"/>
                <a:headEnd/>
                <a:tailEnd/>
              </a:ln>
            </p:spPr>
            <p:txBody>
              <a:bodyPr wrap="none" anchor="ctr"/>
              <a:lstStyle/>
              <a:p>
                <a:endParaRPr lang="en-US">
                  <a:latin typeface="Constantia" pitchFamily="18" charset="0"/>
                </a:endParaRPr>
              </a:p>
            </p:txBody>
          </p:sp>
          <p:sp>
            <p:nvSpPr>
              <p:cNvPr id="22578" name="Rectangle 22"/>
              <p:cNvSpPr>
                <a:spLocks noChangeArrowheads="1"/>
              </p:cNvSpPr>
              <p:nvPr/>
            </p:nvSpPr>
            <p:spPr bwMode="auto">
              <a:xfrm>
                <a:off x="2134" y="2372"/>
                <a:ext cx="38" cy="348"/>
              </a:xfrm>
              <a:prstGeom prst="rect">
                <a:avLst/>
              </a:prstGeom>
              <a:solidFill>
                <a:schemeClr val="accent1"/>
              </a:solidFill>
              <a:ln w="9525">
                <a:solidFill>
                  <a:schemeClr val="tx1"/>
                </a:solidFill>
                <a:miter lim="800000"/>
                <a:headEnd/>
                <a:tailEnd/>
              </a:ln>
            </p:spPr>
            <p:txBody>
              <a:bodyPr wrap="none" anchor="ctr"/>
              <a:lstStyle/>
              <a:p>
                <a:endParaRPr lang="en-US">
                  <a:latin typeface="Constantia" pitchFamily="18" charset="0"/>
                </a:endParaRPr>
              </a:p>
            </p:txBody>
          </p:sp>
          <p:sp>
            <p:nvSpPr>
              <p:cNvPr id="22579" name="Rectangle 23"/>
              <p:cNvSpPr>
                <a:spLocks noChangeArrowheads="1"/>
              </p:cNvSpPr>
              <p:nvPr/>
            </p:nvSpPr>
            <p:spPr bwMode="auto">
              <a:xfrm>
                <a:off x="2249" y="2376"/>
                <a:ext cx="38" cy="348"/>
              </a:xfrm>
              <a:prstGeom prst="rect">
                <a:avLst/>
              </a:prstGeom>
              <a:solidFill>
                <a:schemeClr val="accent1"/>
              </a:solidFill>
              <a:ln w="9525">
                <a:solidFill>
                  <a:schemeClr val="tx1"/>
                </a:solidFill>
                <a:miter lim="800000"/>
                <a:headEnd/>
                <a:tailEnd/>
              </a:ln>
            </p:spPr>
            <p:txBody>
              <a:bodyPr wrap="none" anchor="ctr"/>
              <a:lstStyle/>
              <a:p>
                <a:endParaRPr lang="en-US">
                  <a:latin typeface="Constantia" pitchFamily="18" charset="0"/>
                </a:endParaRPr>
              </a:p>
            </p:txBody>
          </p:sp>
        </p:grpSp>
        <p:grpSp>
          <p:nvGrpSpPr>
            <p:cNvPr id="22537" name="Group 24"/>
            <p:cNvGrpSpPr>
              <a:grpSpLocks/>
            </p:cNvGrpSpPr>
            <p:nvPr/>
          </p:nvGrpSpPr>
          <p:grpSpPr bwMode="auto">
            <a:xfrm>
              <a:off x="1870" y="1010"/>
              <a:ext cx="100" cy="1947"/>
              <a:chOff x="1870" y="1010"/>
              <a:chExt cx="100" cy="1947"/>
            </a:xfrm>
          </p:grpSpPr>
          <p:sp>
            <p:nvSpPr>
              <p:cNvPr id="22573" name="Rectangle 25"/>
              <p:cNvSpPr>
                <a:spLocks noChangeArrowheads="1"/>
              </p:cNvSpPr>
              <p:nvPr/>
            </p:nvSpPr>
            <p:spPr bwMode="auto">
              <a:xfrm>
                <a:off x="1870" y="1010"/>
                <a:ext cx="100" cy="1947"/>
              </a:xfrm>
              <a:prstGeom prst="rect">
                <a:avLst/>
              </a:prstGeom>
              <a:solidFill>
                <a:srgbClr val="B2B2B2"/>
              </a:solidFill>
              <a:ln w="28575">
                <a:solidFill>
                  <a:schemeClr val="tx1"/>
                </a:solidFill>
                <a:miter lim="800000"/>
                <a:headEnd/>
                <a:tailEnd/>
              </a:ln>
            </p:spPr>
            <p:txBody>
              <a:bodyPr wrap="none" anchor="ctr"/>
              <a:lstStyle/>
              <a:p>
                <a:endParaRPr lang="en-US">
                  <a:latin typeface="Constantia" pitchFamily="18" charset="0"/>
                </a:endParaRPr>
              </a:p>
            </p:txBody>
          </p:sp>
          <p:sp>
            <p:nvSpPr>
              <p:cNvPr id="22574" name="Rectangle 26"/>
              <p:cNvSpPr>
                <a:spLocks noChangeArrowheads="1"/>
              </p:cNvSpPr>
              <p:nvPr/>
            </p:nvSpPr>
            <p:spPr bwMode="auto">
              <a:xfrm>
                <a:off x="1880" y="1654"/>
                <a:ext cx="84" cy="688"/>
              </a:xfrm>
              <a:prstGeom prst="rect">
                <a:avLst/>
              </a:prstGeom>
              <a:solidFill>
                <a:schemeClr val="bg1"/>
              </a:solidFill>
              <a:ln w="9525">
                <a:solidFill>
                  <a:schemeClr val="tx1"/>
                </a:solidFill>
                <a:miter lim="800000"/>
                <a:headEnd/>
                <a:tailEnd/>
              </a:ln>
            </p:spPr>
            <p:txBody>
              <a:bodyPr wrap="none" anchor="ctr"/>
              <a:lstStyle/>
              <a:p>
                <a:endParaRPr lang="en-US">
                  <a:latin typeface="Constantia" pitchFamily="18" charset="0"/>
                </a:endParaRPr>
              </a:p>
            </p:txBody>
          </p:sp>
        </p:grpSp>
        <p:sp>
          <p:nvSpPr>
            <p:cNvPr id="22538" name="Rectangle 27"/>
            <p:cNvSpPr>
              <a:spLocks noChangeArrowheads="1"/>
            </p:cNvSpPr>
            <p:nvPr/>
          </p:nvSpPr>
          <p:spPr bwMode="auto">
            <a:xfrm>
              <a:off x="1783" y="1911"/>
              <a:ext cx="2624" cy="201"/>
            </a:xfrm>
            <a:prstGeom prst="rect">
              <a:avLst/>
            </a:prstGeom>
            <a:solidFill>
              <a:schemeClr val="bg1"/>
            </a:solidFill>
            <a:ln w="28575">
              <a:solidFill>
                <a:schemeClr val="tx1"/>
              </a:solidFill>
              <a:miter lim="800000"/>
              <a:headEnd/>
              <a:tailEnd/>
            </a:ln>
          </p:spPr>
          <p:txBody>
            <a:bodyPr wrap="none" anchor="ctr"/>
            <a:lstStyle/>
            <a:p>
              <a:endParaRPr lang="en-US">
                <a:latin typeface="Constantia" pitchFamily="18" charset="0"/>
              </a:endParaRPr>
            </a:p>
          </p:txBody>
        </p:sp>
        <p:sp>
          <p:nvSpPr>
            <p:cNvPr id="22539" name="Line 28"/>
            <p:cNvSpPr>
              <a:spLocks noChangeShapeType="1"/>
            </p:cNvSpPr>
            <p:nvPr/>
          </p:nvSpPr>
          <p:spPr bwMode="auto">
            <a:xfrm flipV="1">
              <a:off x="430" y="2019"/>
              <a:ext cx="4561" cy="2"/>
            </a:xfrm>
            <a:prstGeom prst="line">
              <a:avLst/>
            </a:prstGeom>
            <a:noFill/>
            <a:ln w="28575">
              <a:solidFill>
                <a:schemeClr val="tx1"/>
              </a:solidFill>
              <a:prstDash val="lgDashDot"/>
              <a:round/>
              <a:headEnd/>
              <a:tailEnd/>
            </a:ln>
          </p:spPr>
          <p:txBody>
            <a:bodyPr/>
            <a:lstStyle/>
            <a:p>
              <a:endParaRPr lang="en-US"/>
            </a:p>
          </p:txBody>
        </p:sp>
        <p:sp>
          <p:nvSpPr>
            <p:cNvPr id="22540" name="Rectangle 29"/>
            <p:cNvSpPr>
              <a:spLocks noChangeArrowheads="1"/>
            </p:cNvSpPr>
            <p:nvPr/>
          </p:nvSpPr>
          <p:spPr bwMode="auto">
            <a:xfrm>
              <a:off x="2131" y="1855"/>
              <a:ext cx="128" cy="56"/>
            </a:xfrm>
            <a:prstGeom prst="rect">
              <a:avLst/>
            </a:prstGeom>
            <a:solidFill>
              <a:schemeClr val="tx1"/>
            </a:solidFill>
            <a:ln w="9525">
              <a:solidFill>
                <a:schemeClr val="tx1"/>
              </a:solidFill>
              <a:miter lim="800000"/>
              <a:headEnd/>
              <a:tailEnd/>
            </a:ln>
          </p:spPr>
          <p:txBody>
            <a:bodyPr wrap="none" anchor="ctr"/>
            <a:lstStyle/>
            <a:p>
              <a:endParaRPr lang="en-US">
                <a:latin typeface="Constantia" pitchFamily="18" charset="0"/>
              </a:endParaRPr>
            </a:p>
          </p:txBody>
        </p:sp>
        <p:sp>
          <p:nvSpPr>
            <p:cNvPr id="22541" name="Rectangle 30"/>
            <p:cNvSpPr>
              <a:spLocks noChangeArrowheads="1"/>
            </p:cNvSpPr>
            <p:nvPr/>
          </p:nvSpPr>
          <p:spPr bwMode="auto">
            <a:xfrm>
              <a:off x="2117" y="2125"/>
              <a:ext cx="128" cy="56"/>
            </a:xfrm>
            <a:prstGeom prst="rect">
              <a:avLst/>
            </a:prstGeom>
            <a:solidFill>
              <a:schemeClr val="tx1"/>
            </a:solidFill>
            <a:ln w="9525">
              <a:solidFill>
                <a:schemeClr val="tx1"/>
              </a:solidFill>
              <a:miter lim="800000"/>
              <a:headEnd/>
              <a:tailEnd/>
            </a:ln>
          </p:spPr>
          <p:txBody>
            <a:bodyPr wrap="none" anchor="ctr"/>
            <a:lstStyle/>
            <a:p>
              <a:endParaRPr lang="en-US">
                <a:latin typeface="Constantia" pitchFamily="18" charset="0"/>
              </a:endParaRPr>
            </a:p>
          </p:txBody>
        </p:sp>
        <p:sp>
          <p:nvSpPr>
            <p:cNvPr id="22542" name="Rectangle 31"/>
            <p:cNvSpPr>
              <a:spLocks noChangeArrowheads="1"/>
            </p:cNvSpPr>
            <p:nvPr/>
          </p:nvSpPr>
          <p:spPr bwMode="auto">
            <a:xfrm>
              <a:off x="2652" y="2111"/>
              <a:ext cx="128" cy="56"/>
            </a:xfrm>
            <a:prstGeom prst="rect">
              <a:avLst/>
            </a:prstGeom>
            <a:solidFill>
              <a:schemeClr val="tx1"/>
            </a:solidFill>
            <a:ln w="9525">
              <a:solidFill>
                <a:schemeClr val="tx1"/>
              </a:solidFill>
              <a:miter lim="800000"/>
              <a:headEnd/>
              <a:tailEnd/>
            </a:ln>
          </p:spPr>
          <p:txBody>
            <a:bodyPr wrap="none" anchor="ctr"/>
            <a:lstStyle/>
            <a:p>
              <a:endParaRPr lang="en-US">
                <a:latin typeface="Constantia" pitchFamily="18" charset="0"/>
              </a:endParaRPr>
            </a:p>
          </p:txBody>
        </p:sp>
        <p:sp>
          <p:nvSpPr>
            <p:cNvPr id="22543" name="Rectangle 32"/>
            <p:cNvSpPr>
              <a:spLocks noChangeArrowheads="1"/>
            </p:cNvSpPr>
            <p:nvPr/>
          </p:nvSpPr>
          <p:spPr bwMode="auto">
            <a:xfrm>
              <a:off x="2647" y="1850"/>
              <a:ext cx="128" cy="56"/>
            </a:xfrm>
            <a:prstGeom prst="rect">
              <a:avLst/>
            </a:prstGeom>
            <a:solidFill>
              <a:schemeClr val="tx1"/>
            </a:solidFill>
            <a:ln w="9525">
              <a:solidFill>
                <a:schemeClr val="tx1"/>
              </a:solidFill>
              <a:miter lim="800000"/>
              <a:headEnd/>
              <a:tailEnd/>
            </a:ln>
          </p:spPr>
          <p:txBody>
            <a:bodyPr wrap="none" anchor="ctr"/>
            <a:lstStyle/>
            <a:p>
              <a:endParaRPr lang="en-US">
                <a:latin typeface="Constantia" pitchFamily="18" charset="0"/>
              </a:endParaRPr>
            </a:p>
          </p:txBody>
        </p:sp>
        <p:sp>
          <p:nvSpPr>
            <p:cNvPr id="22544" name="Rectangle 33"/>
            <p:cNvSpPr>
              <a:spLocks noChangeArrowheads="1"/>
            </p:cNvSpPr>
            <p:nvPr/>
          </p:nvSpPr>
          <p:spPr bwMode="auto">
            <a:xfrm>
              <a:off x="3119" y="1873"/>
              <a:ext cx="128" cy="56"/>
            </a:xfrm>
            <a:prstGeom prst="rect">
              <a:avLst/>
            </a:prstGeom>
            <a:solidFill>
              <a:schemeClr val="tx1"/>
            </a:solidFill>
            <a:ln w="9525">
              <a:solidFill>
                <a:schemeClr val="tx1"/>
              </a:solidFill>
              <a:miter lim="800000"/>
              <a:headEnd/>
              <a:tailEnd/>
            </a:ln>
          </p:spPr>
          <p:txBody>
            <a:bodyPr wrap="none" anchor="ctr"/>
            <a:lstStyle/>
            <a:p>
              <a:endParaRPr lang="en-US">
                <a:latin typeface="Constantia" pitchFamily="18" charset="0"/>
              </a:endParaRPr>
            </a:p>
          </p:txBody>
        </p:sp>
        <p:sp>
          <p:nvSpPr>
            <p:cNvPr id="22545" name="Rectangle 34"/>
            <p:cNvSpPr>
              <a:spLocks noChangeArrowheads="1"/>
            </p:cNvSpPr>
            <p:nvPr/>
          </p:nvSpPr>
          <p:spPr bwMode="auto">
            <a:xfrm>
              <a:off x="3104" y="2114"/>
              <a:ext cx="128" cy="56"/>
            </a:xfrm>
            <a:prstGeom prst="rect">
              <a:avLst/>
            </a:prstGeom>
            <a:solidFill>
              <a:schemeClr val="tx1"/>
            </a:solidFill>
            <a:ln w="9525">
              <a:solidFill>
                <a:schemeClr val="tx1"/>
              </a:solidFill>
              <a:miter lim="800000"/>
              <a:headEnd/>
              <a:tailEnd/>
            </a:ln>
          </p:spPr>
          <p:txBody>
            <a:bodyPr wrap="none" anchor="ctr"/>
            <a:lstStyle/>
            <a:p>
              <a:endParaRPr lang="en-US">
                <a:latin typeface="Constantia" pitchFamily="18" charset="0"/>
              </a:endParaRPr>
            </a:p>
          </p:txBody>
        </p:sp>
        <p:grpSp>
          <p:nvGrpSpPr>
            <p:cNvPr id="22546" name="Group 35"/>
            <p:cNvGrpSpPr>
              <a:grpSpLocks/>
            </p:cNvGrpSpPr>
            <p:nvPr/>
          </p:nvGrpSpPr>
          <p:grpSpPr bwMode="auto">
            <a:xfrm>
              <a:off x="2432" y="1016"/>
              <a:ext cx="100" cy="1965"/>
              <a:chOff x="1870" y="1010"/>
              <a:chExt cx="100" cy="1947"/>
            </a:xfrm>
          </p:grpSpPr>
          <p:sp>
            <p:nvSpPr>
              <p:cNvPr id="22571" name="Rectangle 36"/>
              <p:cNvSpPr>
                <a:spLocks noChangeArrowheads="1"/>
              </p:cNvSpPr>
              <p:nvPr/>
            </p:nvSpPr>
            <p:spPr bwMode="auto">
              <a:xfrm>
                <a:off x="1870" y="1010"/>
                <a:ext cx="100" cy="1947"/>
              </a:xfrm>
              <a:prstGeom prst="rect">
                <a:avLst/>
              </a:prstGeom>
              <a:solidFill>
                <a:srgbClr val="B2B2B2"/>
              </a:solidFill>
              <a:ln w="28575">
                <a:solidFill>
                  <a:schemeClr val="tx1"/>
                </a:solidFill>
                <a:miter lim="800000"/>
                <a:headEnd/>
                <a:tailEnd/>
              </a:ln>
            </p:spPr>
            <p:txBody>
              <a:bodyPr wrap="none" anchor="ctr"/>
              <a:lstStyle/>
              <a:p>
                <a:endParaRPr lang="en-US">
                  <a:latin typeface="Constantia" pitchFamily="18" charset="0"/>
                </a:endParaRPr>
              </a:p>
            </p:txBody>
          </p:sp>
          <p:sp>
            <p:nvSpPr>
              <p:cNvPr id="22572" name="Rectangle 37"/>
              <p:cNvSpPr>
                <a:spLocks noChangeArrowheads="1"/>
              </p:cNvSpPr>
              <p:nvPr/>
            </p:nvSpPr>
            <p:spPr bwMode="auto">
              <a:xfrm>
                <a:off x="1880" y="1654"/>
                <a:ext cx="84" cy="688"/>
              </a:xfrm>
              <a:prstGeom prst="rect">
                <a:avLst/>
              </a:prstGeom>
              <a:solidFill>
                <a:schemeClr val="bg1"/>
              </a:solidFill>
              <a:ln w="9525">
                <a:solidFill>
                  <a:schemeClr val="tx1"/>
                </a:solidFill>
                <a:miter lim="800000"/>
                <a:headEnd/>
                <a:tailEnd/>
              </a:ln>
            </p:spPr>
            <p:txBody>
              <a:bodyPr wrap="none" anchor="ctr"/>
              <a:lstStyle/>
              <a:p>
                <a:endParaRPr lang="en-US">
                  <a:latin typeface="Constantia" pitchFamily="18" charset="0"/>
                </a:endParaRPr>
              </a:p>
            </p:txBody>
          </p:sp>
        </p:grpSp>
        <p:grpSp>
          <p:nvGrpSpPr>
            <p:cNvPr id="22547" name="Group 38"/>
            <p:cNvGrpSpPr>
              <a:grpSpLocks/>
            </p:cNvGrpSpPr>
            <p:nvPr/>
          </p:nvGrpSpPr>
          <p:grpSpPr bwMode="auto">
            <a:xfrm>
              <a:off x="2903" y="1028"/>
              <a:ext cx="100" cy="1956"/>
              <a:chOff x="1870" y="1010"/>
              <a:chExt cx="100" cy="1947"/>
            </a:xfrm>
          </p:grpSpPr>
          <p:sp>
            <p:nvSpPr>
              <p:cNvPr id="22569" name="Rectangle 39"/>
              <p:cNvSpPr>
                <a:spLocks noChangeArrowheads="1"/>
              </p:cNvSpPr>
              <p:nvPr/>
            </p:nvSpPr>
            <p:spPr bwMode="auto">
              <a:xfrm>
                <a:off x="1870" y="1010"/>
                <a:ext cx="100" cy="1947"/>
              </a:xfrm>
              <a:prstGeom prst="rect">
                <a:avLst/>
              </a:prstGeom>
              <a:solidFill>
                <a:srgbClr val="B2B2B2"/>
              </a:solidFill>
              <a:ln w="28575">
                <a:solidFill>
                  <a:schemeClr val="tx1"/>
                </a:solidFill>
                <a:miter lim="800000"/>
                <a:headEnd/>
                <a:tailEnd/>
              </a:ln>
            </p:spPr>
            <p:txBody>
              <a:bodyPr wrap="none" anchor="ctr"/>
              <a:lstStyle/>
              <a:p>
                <a:endParaRPr lang="en-US">
                  <a:latin typeface="Constantia" pitchFamily="18" charset="0"/>
                </a:endParaRPr>
              </a:p>
            </p:txBody>
          </p:sp>
          <p:sp>
            <p:nvSpPr>
              <p:cNvPr id="22570" name="Rectangle 40"/>
              <p:cNvSpPr>
                <a:spLocks noChangeArrowheads="1"/>
              </p:cNvSpPr>
              <p:nvPr/>
            </p:nvSpPr>
            <p:spPr bwMode="auto">
              <a:xfrm>
                <a:off x="1880" y="1654"/>
                <a:ext cx="84" cy="688"/>
              </a:xfrm>
              <a:prstGeom prst="rect">
                <a:avLst/>
              </a:prstGeom>
              <a:solidFill>
                <a:schemeClr val="bg1"/>
              </a:solidFill>
              <a:ln w="9525">
                <a:solidFill>
                  <a:schemeClr val="tx1"/>
                </a:solidFill>
                <a:miter lim="800000"/>
                <a:headEnd/>
                <a:tailEnd/>
              </a:ln>
            </p:spPr>
            <p:txBody>
              <a:bodyPr wrap="none" anchor="ctr"/>
              <a:lstStyle/>
              <a:p>
                <a:endParaRPr lang="en-US">
                  <a:latin typeface="Constantia" pitchFamily="18" charset="0"/>
                </a:endParaRPr>
              </a:p>
            </p:txBody>
          </p:sp>
        </p:grpSp>
        <p:grpSp>
          <p:nvGrpSpPr>
            <p:cNvPr id="22548" name="Group 41"/>
            <p:cNvGrpSpPr>
              <a:grpSpLocks/>
            </p:cNvGrpSpPr>
            <p:nvPr/>
          </p:nvGrpSpPr>
          <p:grpSpPr bwMode="auto">
            <a:xfrm>
              <a:off x="3392" y="1024"/>
              <a:ext cx="100" cy="1947"/>
              <a:chOff x="1870" y="1010"/>
              <a:chExt cx="100" cy="1947"/>
            </a:xfrm>
          </p:grpSpPr>
          <p:sp>
            <p:nvSpPr>
              <p:cNvPr id="22567" name="Rectangle 42"/>
              <p:cNvSpPr>
                <a:spLocks noChangeArrowheads="1"/>
              </p:cNvSpPr>
              <p:nvPr/>
            </p:nvSpPr>
            <p:spPr bwMode="auto">
              <a:xfrm>
                <a:off x="1870" y="1010"/>
                <a:ext cx="100" cy="1947"/>
              </a:xfrm>
              <a:prstGeom prst="rect">
                <a:avLst/>
              </a:prstGeom>
              <a:solidFill>
                <a:srgbClr val="B2B2B2"/>
              </a:solidFill>
              <a:ln w="28575">
                <a:solidFill>
                  <a:schemeClr val="tx1"/>
                </a:solidFill>
                <a:miter lim="800000"/>
                <a:headEnd/>
                <a:tailEnd/>
              </a:ln>
            </p:spPr>
            <p:txBody>
              <a:bodyPr wrap="none" anchor="ctr"/>
              <a:lstStyle/>
              <a:p>
                <a:endParaRPr lang="en-US">
                  <a:latin typeface="Constantia" pitchFamily="18" charset="0"/>
                </a:endParaRPr>
              </a:p>
            </p:txBody>
          </p:sp>
          <p:sp>
            <p:nvSpPr>
              <p:cNvPr id="22568" name="Rectangle 43"/>
              <p:cNvSpPr>
                <a:spLocks noChangeArrowheads="1"/>
              </p:cNvSpPr>
              <p:nvPr/>
            </p:nvSpPr>
            <p:spPr bwMode="auto">
              <a:xfrm>
                <a:off x="1880" y="1654"/>
                <a:ext cx="84" cy="688"/>
              </a:xfrm>
              <a:prstGeom prst="rect">
                <a:avLst/>
              </a:prstGeom>
              <a:solidFill>
                <a:schemeClr val="bg1"/>
              </a:solidFill>
              <a:ln w="9525">
                <a:solidFill>
                  <a:schemeClr val="tx1"/>
                </a:solidFill>
                <a:miter lim="800000"/>
                <a:headEnd/>
                <a:tailEnd/>
              </a:ln>
            </p:spPr>
            <p:txBody>
              <a:bodyPr wrap="none" anchor="ctr"/>
              <a:lstStyle/>
              <a:p>
                <a:endParaRPr lang="en-US">
                  <a:latin typeface="Constantia" pitchFamily="18" charset="0"/>
                </a:endParaRPr>
              </a:p>
            </p:txBody>
          </p:sp>
        </p:grpSp>
        <p:sp>
          <p:nvSpPr>
            <p:cNvPr id="22549" name="Freeform 44"/>
            <p:cNvSpPr>
              <a:spLocks/>
            </p:cNvSpPr>
            <p:nvPr/>
          </p:nvSpPr>
          <p:spPr bwMode="auto">
            <a:xfrm>
              <a:off x="466" y="887"/>
              <a:ext cx="3273" cy="2185"/>
            </a:xfrm>
            <a:custGeom>
              <a:avLst/>
              <a:gdLst>
                <a:gd name="T0" fmla="*/ 3246 w 3273"/>
                <a:gd name="T1" fmla="*/ 128 h 2185"/>
                <a:gd name="T2" fmla="*/ 1198 w 3273"/>
                <a:gd name="T3" fmla="*/ 119 h 2185"/>
                <a:gd name="T4" fmla="*/ 1198 w 3273"/>
                <a:gd name="T5" fmla="*/ 2084 h 2185"/>
                <a:gd name="T6" fmla="*/ 3200 w 3273"/>
                <a:gd name="T7" fmla="*/ 2084 h 2185"/>
                <a:gd name="T8" fmla="*/ 3200 w 3273"/>
                <a:gd name="T9" fmla="*/ 2185 h 2185"/>
                <a:gd name="T10" fmla="*/ 1079 w 3273"/>
                <a:gd name="T11" fmla="*/ 2185 h 2185"/>
                <a:gd name="T12" fmla="*/ 1079 w 3273"/>
                <a:gd name="T13" fmla="*/ 1252 h 2185"/>
                <a:gd name="T14" fmla="*/ 0 w 3273"/>
                <a:gd name="T15" fmla="*/ 1252 h 2185"/>
                <a:gd name="T16" fmla="*/ 19 w 3273"/>
                <a:gd name="T17" fmla="*/ 1015 h 2185"/>
                <a:gd name="T18" fmla="*/ 1070 w 3273"/>
                <a:gd name="T19" fmla="*/ 1015 h 2185"/>
                <a:gd name="T20" fmla="*/ 1070 w 3273"/>
                <a:gd name="T21" fmla="*/ 0 h 2185"/>
                <a:gd name="T22" fmla="*/ 3273 w 3273"/>
                <a:gd name="T23" fmla="*/ 0 h 2185"/>
                <a:gd name="T24" fmla="*/ 3246 w 3273"/>
                <a:gd name="T25" fmla="*/ 128 h 218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273"/>
                <a:gd name="T40" fmla="*/ 0 h 2185"/>
                <a:gd name="T41" fmla="*/ 3273 w 3273"/>
                <a:gd name="T42" fmla="*/ 2185 h 218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273" h="2185">
                  <a:moveTo>
                    <a:pt x="3246" y="128"/>
                  </a:moveTo>
                  <a:lnTo>
                    <a:pt x="1198" y="119"/>
                  </a:lnTo>
                  <a:lnTo>
                    <a:pt x="1198" y="2084"/>
                  </a:lnTo>
                  <a:lnTo>
                    <a:pt x="3200" y="2084"/>
                  </a:lnTo>
                  <a:lnTo>
                    <a:pt x="3200" y="2185"/>
                  </a:lnTo>
                  <a:lnTo>
                    <a:pt x="1079" y="2185"/>
                  </a:lnTo>
                  <a:lnTo>
                    <a:pt x="1079" y="1252"/>
                  </a:lnTo>
                  <a:lnTo>
                    <a:pt x="0" y="1252"/>
                  </a:lnTo>
                  <a:lnTo>
                    <a:pt x="19" y="1015"/>
                  </a:lnTo>
                  <a:lnTo>
                    <a:pt x="1070" y="1015"/>
                  </a:lnTo>
                  <a:lnTo>
                    <a:pt x="1070" y="0"/>
                  </a:lnTo>
                  <a:lnTo>
                    <a:pt x="3273" y="0"/>
                  </a:lnTo>
                  <a:lnTo>
                    <a:pt x="3246" y="128"/>
                  </a:lnTo>
                  <a:close/>
                </a:path>
              </a:pathLst>
            </a:custGeom>
            <a:solidFill>
              <a:srgbClr val="CCFF33"/>
            </a:solidFill>
            <a:ln w="9525">
              <a:solidFill>
                <a:schemeClr val="tx1"/>
              </a:solidFill>
              <a:round/>
              <a:headEnd/>
              <a:tailEnd/>
            </a:ln>
          </p:spPr>
          <p:txBody>
            <a:bodyPr/>
            <a:lstStyle/>
            <a:p>
              <a:endParaRPr lang="en-US">
                <a:latin typeface="Constantia" pitchFamily="18" charset="0"/>
              </a:endParaRPr>
            </a:p>
          </p:txBody>
        </p:sp>
        <p:sp>
          <p:nvSpPr>
            <p:cNvPr id="22550" name="Text Box 45"/>
            <p:cNvSpPr txBox="1">
              <a:spLocks noChangeArrowheads="1"/>
            </p:cNvSpPr>
            <p:nvPr/>
          </p:nvSpPr>
          <p:spPr bwMode="auto">
            <a:xfrm>
              <a:off x="311" y="2195"/>
              <a:ext cx="997" cy="288"/>
            </a:xfrm>
            <a:prstGeom prst="rect">
              <a:avLst/>
            </a:prstGeom>
            <a:noFill/>
            <a:ln w="9525">
              <a:noFill/>
              <a:miter lim="800000"/>
              <a:headEnd/>
              <a:tailEnd/>
            </a:ln>
          </p:spPr>
          <p:txBody>
            <a:bodyPr>
              <a:spAutoFit/>
            </a:bodyPr>
            <a:lstStyle/>
            <a:p>
              <a:pPr>
                <a:spcBef>
                  <a:spcPct val="50000"/>
                </a:spcBef>
              </a:pPr>
              <a:r>
                <a:rPr lang="en-US" sz="2400">
                  <a:latin typeface="Constantia" pitchFamily="18" charset="0"/>
                </a:rPr>
                <a:t>driver</a:t>
              </a:r>
            </a:p>
          </p:txBody>
        </p:sp>
        <p:sp>
          <p:nvSpPr>
            <p:cNvPr id="22551" name="Text Box 46"/>
            <p:cNvSpPr txBox="1">
              <a:spLocks noChangeArrowheads="1"/>
            </p:cNvSpPr>
            <p:nvPr/>
          </p:nvSpPr>
          <p:spPr bwMode="auto">
            <a:xfrm>
              <a:off x="3853" y="2182"/>
              <a:ext cx="1060" cy="288"/>
            </a:xfrm>
            <a:prstGeom prst="rect">
              <a:avLst/>
            </a:prstGeom>
            <a:noFill/>
            <a:ln w="9525">
              <a:noFill/>
              <a:miter lim="800000"/>
              <a:headEnd/>
              <a:tailEnd/>
            </a:ln>
          </p:spPr>
          <p:txBody>
            <a:bodyPr>
              <a:spAutoFit/>
            </a:bodyPr>
            <a:lstStyle/>
            <a:p>
              <a:pPr>
                <a:spcBef>
                  <a:spcPct val="50000"/>
                </a:spcBef>
              </a:pPr>
              <a:r>
                <a:rPr lang="en-US" sz="2400">
                  <a:latin typeface="Constantia" pitchFamily="18" charset="0"/>
                </a:rPr>
                <a:t>driven</a:t>
              </a:r>
            </a:p>
          </p:txBody>
        </p:sp>
        <p:sp>
          <p:nvSpPr>
            <p:cNvPr id="22552" name="Text Box 47"/>
            <p:cNvSpPr txBox="1">
              <a:spLocks noChangeArrowheads="1"/>
            </p:cNvSpPr>
            <p:nvPr/>
          </p:nvSpPr>
          <p:spPr bwMode="auto">
            <a:xfrm>
              <a:off x="2089" y="453"/>
              <a:ext cx="1564" cy="250"/>
            </a:xfrm>
            <a:prstGeom prst="rect">
              <a:avLst/>
            </a:prstGeom>
            <a:noFill/>
            <a:ln w="9525">
              <a:noFill/>
              <a:miter lim="800000"/>
              <a:headEnd/>
              <a:tailEnd/>
            </a:ln>
          </p:spPr>
          <p:txBody>
            <a:bodyPr>
              <a:spAutoFit/>
            </a:bodyPr>
            <a:lstStyle/>
            <a:p>
              <a:pPr>
                <a:spcBef>
                  <a:spcPct val="50000"/>
                </a:spcBef>
              </a:pPr>
              <a:r>
                <a:rPr lang="en-US" sz="2000">
                  <a:latin typeface="Constantia" pitchFamily="18" charset="0"/>
                </a:rPr>
                <a:t>Pressure plates</a:t>
              </a:r>
            </a:p>
          </p:txBody>
        </p:sp>
        <p:sp>
          <p:nvSpPr>
            <p:cNvPr id="22553" name="Text Box 48"/>
            <p:cNvSpPr txBox="1">
              <a:spLocks noChangeArrowheads="1"/>
            </p:cNvSpPr>
            <p:nvPr/>
          </p:nvSpPr>
          <p:spPr bwMode="auto">
            <a:xfrm>
              <a:off x="1980" y="3224"/>
              <a:ext cx="1480" cy="250"/>
            </a:xfrm>
            <a:prstGeom prst="rect">
              <a:avLst/>
            </a:prstGeom>
            <a:noFill/>
            <a:ln w="9525">
              <a:noFill/>
              <a:miter lim="800000"/>
              <a:headEnd/>
              <a:tailEnd/>
            </a:ln>
          </p:spPr>
          <p:txBody>
            <a:bodyPr>
              <a:spAutoFit/>
            </a:bodyPr>
            <a:lstStyle/>
            <a:p>
              <a:pPr>
                <a:spcBef>
                  <a:spcPct val="50000"/>
                </a:spcBef>
              </a:pPr>
              <a:r>
                <a:rPr lang="en-US" sz="2000">
                  <a:latin typeface="Constantia" pitchFamily="18" charset="0"/>
                </a:rPr>
                <a:t>Friction plates</a:t>
              </a:r>
            </a:p>
          </p:txBody>
        </p:sp>
        <p:sp>
          <p:nvSpPr>
            <p:cNvPr id="22554" name="Line 49"/>
            <p:cNvSpPr>
              <a:spLocks noChangeShapeType="1"/>
            </p:cNvSpPr>
            <p:nvPr/>
          </p:nvSpPr>
          <p:spPr bwMode="auto">
            <a:xfrm flipH="1" flipV="1">
              <a:off x="2194" y="2752"/>
              <a:ext cx="193" cy="448"/>
            </a:xfrm>
            <a:prstGeom prst="line">
              <a:avLst/>
            </a:prstGeom>
            <a:noFill/>
            <a:ln w="9525">
              <a:solidFill>
                <a:schemeClr val="tx1"/>
              </a:solidFill>
              <a:round/>
              <a:headEnd/>
              <a:tailEnd/>
            </a:ln>
          </p:spPr>
          <p:txBody>
            <a:bodyPr/>
            <a:lstStyle/>
            <a:p>
              <a:endParaRPr lang="en-US"/>
            </a:p>
          </p:txBody>
        </p:sp>
        <p:sp>
          <p:nvSpPr>
            <p:cNvPr id="22555" name="Line 50"/>
            <p:cNvSpPr>
              <a:spLocks noChangeShapeType="1"/>
            </p:cNvSpPr>
            <p:nvPr/>
          </p:nvSpPr>
          <p:spPr bwMode="auto">
            <a:xfrm flipH="1">
              <a:off x="2441" y="2770"/>
              <a:ext cx="284" cy="421"/>
            </a:xfrm>
            <a:prstGeom prst="line">
              <a:avLst/>
            </a:prstGeom>
            <a:noFill/>
            <a:ln w="9525">
              <a:solidFill>
                <a:schemeClr val="tx1"/>
              </a:solidFill>
              <a:round/>
              <a:headEnd/>
              <a:tailEnd/>
            </a:ln>
          </p:spPr>
          <p:txBody>
            <a:bodyPr/>
            <a:lstStyle/>
            <a:p>
              <a:endParaRPr lang="en-US"/>
            </a:p>
          </p:txBody>
        </p:sp>
        <p:sp>
          <p:nvSpPr>
            <p:cNvPr id="22556" name="Line 51"/>
            <p:cNvSpPr>
              <a:spLocks noChangeShapeType="1"/>
            </p:cNvSpPr>
            <p:nvPr/>
          </p:nvSpPr>
          <p:spPr bwMode="auto">
            <a:xfrm flipH="1">
              <a:off x="2523" y="2706"/>
              <a:ext cx="686" cy="485"/>
            </a:xfrm>
            <a:prstGeom prst="line">
              <a:avLst/>
            </a:prstGeom>
            <a:noFill/>
            <a:ln w="9525">
              <a:solidFill>
                <a:schemeClr val="tx1"/>
              </a:solidFill>
              <a:round/>
              <a:headEnd/>
              <a:tailEnd/>
            </a:ln>
          </p:spPr>
          <p:txBody>
            <a:bodyPr/>
            <a:lstStyle/>
            <a:p>
              <a:endParaRPr lang="en-US"/>
            </a:p>
          </p:txBody>
        </p:sp>
        <p:sp>
          <p:nvSpPr>
            <p:cNvPr id="22557" name="Line 52"/>
            <p:cNvSpPr>
              <a:spLocks noChangeShapeType="1"/>
            </p:cNvSpPr>
            <p:nvPr/>
          </p:nvSpPr>
          <p:spPr bwMode="auto">
            <a:xfrm flipV="1">
              <a:off x="1911" y="658"/>
              <a:ext cx="475" cy="494"/>
            </a:xfrm>
            <a:prstGeom prst="line">
              <a:avLst/>
            </a:prstGeom>
            <a:noFill/>
            <a:ln w="9525">
              <a:solidFill>
                <a:schemeClr val="tx1"/>
              </a:solidFill>
              <a:round/>
              <a:headEnd/>
              <a:tailEnd/>
            </a:ln>
          </p:spPr>
          <p:txBody>
            <a:bodyPr/>
            <a:lstStyle/>
            <a:p>
              <a:endParaRPr lang="en-US"/>
            </a:p>
          </p:txBody>
        </p:sp>
        <p:sp>
          <p:nvSpPr>
            <p:cNvPr id="22558" name="Line 53"/>
            <p:cNvSpPr>
              <a:spLocks noChangeShapeType="1"/>
            </p:cNvSpPr>
            <p:nvPr/>
          </p:nvSpPr>
          <p:spPr bwMode="auto">
            <a:xfrm flipV="1">
              <a:off x="2496" y="677"/>
              <a:ext cx="18" cy="429"/>
            </a:xfrm>
            <a:prstGeom prst="line">
              <a:avLst/>
            </a:prstGeom>
            <a:noFill/>
            <a:ln w="9525">
              <a:solidFill>
                <a:schemeClr val="tx1"/>
              </a:solidFill>
              <a:round/>
              <a:headEnd/>
              <a:tailEnd/>
            </a:ln>
          </p:spPr>
          <p:txBody>
            <a:bodyPr/>
            <a:lstStyle/>
            <a:p>
              <a:endParaRPr lang="en-US"/>
            </a:p>
          </p:txBody>
        </p:sp>
        <p:sp>
          <p:nvSpPr>
            <p:cNvPr id="22559" name="Line 54"/>
            <p:cNvSpPr>
              <a:spLocks noChangeShapeType="1"/>
            </p:cNvSpPr>
            <p:nvPr/>
          </p:nvSpPr>
          <p:spPr bwMode="auto">
            <a:xfrm flipH="1" flipV="1">
              <a:off x="2642" y="667"/>
              <a:ext cx="302" cy="448"/>
            </a:xfrm>
            <a:prstGeom prst="line">
              <a:avLst/>
            </a:prstGeom>
            <a:noFill/>
            <a:ln w="9525">
              <a:solidFill>
                <a:schemeClr val="tx1"/>
              </a:solidFill>
              <a:round/>
              <a:headEnd/>
              <a:tailEnd/>
            </a:ln>
          </p:spPr>
          <p:txBody>
            <a:bodyPr/>
            <a:lstStyle/>
            <a:p>
              <a:endParaRPr lang="en-US"/>
            </a:p>
          </p:txBody>
        </p:sp>
        <p:sp>
          <p:nvSpPr>
            <p:cNvPr id="22560" name="Line 55"/>
            <p:cNvSpPr>
              <a:spLocks noChangeShapeType="1"/>
            </p:cNvSpPr>
            <p:nvPr/>
          </p:nvSpPr>
          <p:spPr bwMode="auto">
            <a:xfrm flipH="1" flipV="1">
              <a:off x="2779" y="695"/>
              <a:ext cx="659" cy="402"/>
            </a:xfrm>
            <a:prstGeom prst="line">
              <a:avLst/>
            </a:prstGeom>
            <a:noFill/>
            <a:ln w="9525">
              <a:solidFill>
                <a:schemeClr val="tx1"/>
              </a:solidFill>
              <a:round/>
              <a:headEnd/>
              <a:tailEnd/>
            </a:ln>
          </p:spPr>
          <p:txBody>
            <a:bodyPr/>
            <a:lstStyle/>
            <a:p>
              <a:endParaRPr lang="en-US"/>
            </a:p>
          </p:txBody>
        </p:sp>
        <p:sp>
          <p:nvSpPr>
            <p:cNvPr id="22561" name="Text Box 56"/>
            <p:cNvSpPr txBox="1">
              <a:spLocks noChangeArrowheads="1"/>
            </p:cNvSpPr>
            <p:nvPr/>
          </p:nvSpPr>
          <p:spPr bwMode="auto">
            <a:xfrm>
              <a:off x="2238" y="1316"/>
              <a:ext cx="292" cy="250"/>
            </a:xfrm>
            <a:prstGeom prst="rect">
              <a:avLst/>
            </a:prstGeom>
            <a:noFill/>
            <a:ln w="9525">
              <a:noFill/>
              <a:miter lim="800000"/>
              <a:headEnd/>
              <a:tailEnd/>
            </a:ln>
          </p:spPr>
          <p:txBody>
            <a:bodyPr>
              <a:spAutoFit/>
            </a:bodyPr>
            <a:lstStyle/>
            <a:p>
              <a:pPr>
                <a:spcBef>
                  <a:spcPct val="50000"/>
                </a:spcBef>
              </a:pPr>
              <a:r>
                <a:rPr lang="en-US" sz="2000">
                  <a:solidFill>
                    <a:srgbClr val="800000"/>
                  </a:solidFill>
                  <a:latin typeface="Constantia" pitchFamily="18" charset="0"/>
                </a:rPr>
                <a:t>2</a:t>
              </a:r>
            </a:p>
          </p:txBody>
        </p:sp>
        <p:sp>
          <p:nvSpPr>
            <p:cNvPr id="22562" name="Text Box 57"/>
            <p:cNvSpPr txBox="1">
              <a:spLocks noChangeArrowheads="1"/>
            </p:cNvSpPr>
            <p:nvPr/>
          </p:nvSpPr>
          <p:spPr bwMode="auto">
            <a:xfrm>
              <a:off x="1925" y="1284"/>
              <a:ext cx="292" cy="250"/>
            </a:xfrm>
            <a:prstGeom prst="rect">
              <a:avLst/>
            </a:prstGeom>
            <a:noFill/>
            <a:ln w="9525">
              <a:noFill/>
              <a:miter lim="800000"/>
              <a:headEnd/>
              <a:tailEnd/>
            </a:ln>
          </p:spPr>
          <p:txBody>
            <a:bodyPr>
              <a:spAutoFit/>
            </a:bodyPr>
            <a:lstStyle/>
            <a:p>
              <a:pPr>
                <a:spcBef>
                  <a:spcPct val="50000"/>
                </a:spcBef>
              </a:pPr>
              <a:r>
                <a:rPr lang="en-US" sz="2000">
                  <a:solidFill>
                    <a:srgbClr val="800000"/>
                  </a:solidFill>
                  <a:latin typeface="Constantia" pitchFamily="18" charset="0"/>
                </a:rPr>
                <a:t>1</a:t>
              </a:r>
            </a:p>
          </p:txBody>
        </p:sp>
        <p:sp>
          <p:nvSpPr>
            <p:cNvPr id="22563" name="Text Box 58"/>
            <p:cNvSpPr txBox="1">
              <a:spLocks noChangeArrowheads="1"/>
            </p:cNvSpPr>
            <p:nvPr/>
          </p:nvSpPr>
          <p:spPr bwMode="auto">
            <a:xfrm>
              <a:off x="2735" y="1344"/>
              <a:ext cx="292" cy="250"/>
            </a:xfrm>
            <a:prstGeom prst="rect">
              <a:avLst/>
            </a:prstGeom>
            <a:noFill/>
            <a:ln w="9525">
              <a:noFill/>
              <a:miter lim="800000"/>
              <a:headEnd/>
              <a:tailEnd/>
            </a:ln>
          </p:spPr>
          <p:txBody>
            <a:bodyPr>
              <a:spAutoFit/>
            </a:bodyPr>
            <a:lstStyle/>
            <a:p>
              <a:pPr>
                <a:spcBef>
                  <a:spcPct val="50000"/>
                </a:spcBef>
              </a:pPr>
              <a:r>
                <a:rPr lang="en-US" sz="2000">
                  <a:solidFill>
                    <a:srgbClr val="800000"/>
                  </a:solidFill>
                  <a:latin typeface="Constantia" pitchFamily="18" charset="0"/>
                </a:rPr>
                <a:t>4</a:t>
              </a:r>
            </a:p>
          </p:txBody>
        </p:sp>
        <p:sp>
          <p:nvSpPr>
            <p:cNvPr id="22564" name="Text Box 59"/>
            <p:cNvSpPr txBox="1">
              <a:spLocks noChangeArrowheads="1"/>
            </p:cNvSpPr>
            <p:nvPr/>
          </p:nvSpPr>
          <p:spPr bwMode="auto">
            <a:xfrm>
              <a:off x="2474" y="1302"/>
              <a:ext cx="292" cy="250"/>
            </a:xfrm>
            <a:prstGeom prst="rect">
              <a:avLst/>
            </a:prstGeom>
            <a:noFill/>
            <a:ln w="9525">
              <a:noFill/>
              <a:miter lim="800000"/>
              <a:headEnd/>
              <a:tailEnd/>
            </a:ln>
          </p:spPr>
          <p:txBody>
            <a:bodyPr>
              <a:spAutoFit/>
            </a:bodyPr>
            <a:lstStyle/>
            <a:p>
              <a:pPr>
                <a:spcBef>
                  <a:spcPct val="50000"/>
                </a:spcBef>
              </a:pPr>
              <a:r>
                <a:rPr lang="en-US" sz="2000">
                  <a:solidFill>
                    <a:srgbClr val="800000"/>
                  </a:solidFill>
                  <a:latin typeface="Constantia" pitchFamily="18" charset="0"/>
                </a:rPr>
                <a:t>3</a:t>
              </a:r>
            </a:p>
          </p:txBody>
        </p:sp>
        <p:sp>
          <p:nvSpPr>
            <p:cNvPr id="22565" name="Text Box 60"/>
            <p:cNvSpPr txBox="1">
              <a:spLocks noChangeArrowheads="1"/>
            </p:cNvSpPr>
            <p:nvPr/>
          </p:nvSpPr>
          <p:spPr bwMode="auto">
            <a:xfrm>
              <a:off x="3218" y="1325"/>
              <a:ext cx="292" cy="250"/>
            </a:xfrm>
            <a:prstGeom prst="rect">
              <a:avLst/>
            </a:prstGeom>
            <a:noFill/>
            <a:ln w="9525">
              <a:noFill/>
              <a:miter lim="800000"/>
              <a:headEnd/>
              <a:tailEnd/>
            </a:ln>
          </p:spPr>
          <p:txBody>
            <a:bodyPr>
              <a:spAutoFit/>
            </a:bodyPr>
            <a:lstStyle/>
            <a:p>
              <a:pPr>
                <a:spcBef>
                  <a:spcPct val="50000"/>
                </a:spcBef>
              </a:pPr>
              <a:r>
                <a:rPr lang="en-US" sz="2000">
                  <a:solidFill>
                    <a:srgbClr val="800000"/>
                  </a:solidFill>
                  <a:latin typeface="Constantia" pitchFamily="18" charset="0"/>
                </a:rPr>
                <a:t>6</a:t>
              </a:r>
            </a:p>
          </p:txBody>
        </p:sp>
        <p:sp>
          <p:nvSpPr>
            <p:cNvPr id="22566" name="Text Box 61"/>
            <p:cNvSpPr txBox="1">
              <a:spLocks noChangeArrowheads="1"/>
            </p:cNvSpPr>
            <p:nvPr/>
          </p:nvSpPr>
          <p:spPr bwMode="auto">
            <a:xfrm>
              <a:off x="2950" y="1348"/>
              <a:ext cx="292" cy="250"/>
            </a:xfrm>
            <a:prstGeom prst="rect">
              <a:avLst/>
            </a:prstGeom>
            <a:noFill/>
            <a:ln w="9525">
              <a:noFill/>
              <a:miter lim="800000"/>
              <a:headEnd/>
              <a:tailEnd/>
            </a:ln>
          </p:spPr>
          <p:txBody>
            <a:bodyPr>
              <a:spAutoFit/>
            </a:bodyPr>
            <a:lstStyle/>
            <a:p>
              <a:pPr>
                <a:spcBef>
                  <a:spcPct val="50000"/>
                </a:spcBef>
              </a:pPr>
              <a:r>
                <a:rPr lang="en-US" sz="2000">
                  <a:solidFill>
                    <a:srgbClr val="800000"/>
                  </a:solidFill>
                  <a:latin typeface="Constantia" pitchFamily="18" charset="0"/>
                </a:rPr>
                <a:t>5</a:t>
              </a:r>
            </a:p>
          </p:txBody>
        </p:sp>
      </p:grpSp>
      <p:sp>
        <p:nvSpPr>
          <p:cNvPr id="22531" name="Text Box 62"/>
          <p:cNvSpPr txBox="1">
            <a:spLocks noChangeArrowheads="1"/>
          </p:cNvSpPr>
          <p:nvPr/>
        </p:nvSpPr>
        <p:spPr bwMode="auto">
          <a:xfrm>
            <a:off x="552450" y="333375"/>
            <a:ext cx="3702050" cy="457200"/>
          </a:xfrm>
          <a:prstGeom prst="rect">
            <a:avLst/>
          </a:prstGeom>
          <a:noFill/>
          <a:ln w="9525">
            <a:noFill/>
            <a:miter lim="800000"/>
            <a:headEnd/>
            <a:tailEnd/>
          </a:ln>
        </p:spPr>
        <p:txBody>
          <a:bodyPr>
            <a:spAutoFit/>
          </a:bodyPr>
          <a:lstStyle/>
          <a:p>
            <a:pPr>
              <a:spcBef>
                <a:spcPct val="50000"/>
              </a:spcBef>
            </a:pPr>
            <a:r>
              <a:rPr lang="en-US" sz="2400">
                <a:solidFill>
                  <a:srgbClr val="800000"/>
                </a:solidFill>
                <a:latin typeface="Constantia" pitchFamily="18" charset="0"/>
              </a:rPr>
              <a:t>Multiple plate clutch</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en-US" smtClean="0"/>
              <a:t>      </a:t>
            </a:r>
            <a:r>
              <a:rPr lang="en-US" sz="4400" b="1" smtClean="0"/>
              <a:t>Multiplate Clutch</a:t>
            </a:r>
          </a:p>
        </p:txBody>
      </p:sp>
      <p:sp>
        <p:nvSpPr>
          <p:cNvPr id="3" name="Content Placeholder 2"/>
          <p:cNvSpPr>
            <a:spLocks noGrp="1"/>
          </p:cNvSpPr>
          <p:nvPr>
            <p:ph idx="1"/>
          </p:nvPr>
        </p:nvSpPr>
        <p:spPr>
          <a:xfrm>
            <a:off x="304800" y="1935163"/>
            <a:ext cx="8382000" cy="4922837"/>
          </a:xfrm>
        </p:spPr>
        <p:txBody>
          <a:bodyPr>
            <a:normAutofit fontScale="92500"/>
          </a:bodyPr>
          <a:lstStyle/>
          <a:p>
            <a:pPr marL="274320" indent="-274320" eaLnBrk="1" fontAlgn="auto" hangingPunct="1">
              <a:spcAft>
                <a:spcPts val="0"/>
              </a:spcAft>
              <a:buClr>
                <a:schemeClr val="accent3"/>
              </a:buClr>
              <a:buFont typeface="Wingdings 2"/>
              <a:buChar char=""/>
              <a:defRPr/>
            </a:pPr>
            <a:r>
              <a:rPr lang="en-US" dirty="0" smtClean="0"/>
              <a:t>The multiplate clutch is an extension of single plate  type where the number of frictional and metal plates is increased.</a:t>
            </a:r>
          </a:p>
          <a:p>
            <a:pPr marL="274320" indent="-274320" eaLnBrk="1" fontAlgn="auto" hangingPunct="1">
              <a:spcAft>
                <a:spcPts val="0"/>
              </a:spcAft>
              <a:buClr>
                <a:schemeClr val="accent3"/>
              </a:buClr>
              <a:buFont typeface="Wingdings 2"/>
              <a:buChar char=""/>
              <a:defRPr/>
            </a:pPr>
            <a:r>
              <a:rPr lang="en-US" dirty="0" smtClean="0"/>
              <a:t>Increase in number of friction surfaces obviously increases capacity of the clutch to transmit torque.</a:t>
            </a:r>
          </a:p>
          <a:p>
            <a:pPr marL="274320" indent="-274320" eaLnBrk="1" fontAlgn="auto" hangingPunct="1">
              <a:spcAft>
                <a:spcPts val="0"/>
              </a:spcAft>
              <a:buClr>
                <a:schemeClr val="accent3"/>
              </a:buClr>
              <a:buFont typeface="Wingdings 2"/>
              <a:buChar char=""/>
              <a:defRPr/>
            </a:pPr>
            <a:r>
              <a:rPr lang="en-US" dirty="0" smtClean="0"/>
              <a:t>Alternatively, the overall diameter of the clutch is reduced for the same torque transmission as a single plate clutch</a:t>
            </a:r>
          </a:p>
          <a:p>
            <a:pPr marL="274320" indent="-274320" eaLnBrk="1" fontAlgn="auto" hangingPunct="1">
              <a:spcAft>
                <a:spcPts val="0"/>
              </a:spcAft>
              <a:buClr>
                <a:schemeClr val="accent3"/>
              </a:buClr>
              <a:buFont typeface="Wingdings 2"/>
              <a:buChar char=""/>
              <a:defRPr/>
            </a:pPr>
            <a:r>
              <a:rPr lang="en-US" dirty="0" smtClean="0"/>
              <a:t>This type of clutch is therefore used in some heavy transport vehicles and racing cars where high torque is to be transmitted.</a:t>
            </a:r>
          </a:p>
          <a:p>
            <a:pPr marL="274320" indent="-274320" eaLnBrk="1" fontAlgn="auto" hangingPunct="1">
              <a:spcAft>
                <a:spcPts val="0"/>
              </a:spcAft>
              <a:buClr>
                <a:schemeClr val="accent3"/>
              </a:buClr>
              <a:buFont typeface="Wingdings 2"/>
              <a:buChar char=""/>
              <a:defRPr/>
            </a:pPr>
            <a:r>
              <a:rPr lang="en-US" dirty="0" smtClean="0"/>
              <a:t>This finds application in case of  scooters and motorcycles, where the space available is limited</a:t>
            </a:r>
          </a:p>
          <a:p>
            <a:pPr marL="274320" indent="-274320" eaLnBrk="1" fontAlgn="auto" hangingPunct="1">
              <a:spcAft>
                <a:spcPts val="0"/>
              </a:spcAft>
              <a:buClr>
                <a:schemeClr val="accent3"/>
              </a:buClr>
              <a:buFont typeface="Wingdings 2"/>
              <a:buChar char=""/>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685800"/>
            <a:ext cx="8305800" cy="5638800"/>
          </a:xfrm>
        </p:spPr>
        <p:txBody>
          <a:bodyPr>
            <a:normAutofit lnSpcReduction="10000"/>
          </a:bodyPr>
          <a:lstStyle/>
          <a:p>
            <a:pPr marL="274320" indent="-274320" eaLnBrk="1" fontAlgn="auto" hangingPunct="1">
              <a:spcAft>
                <a:spcPts val="0"/>
              </a:spcAft>
              <a:buClr>
                <a:schemeClr val="accent3"/>
              </a:buClr>
              <a:buFont typeface="Wingdings 2"/>
              <a:buChar char=""/>
              <a:defRPr/>
            </a:pPr>
            <a:endParaRPr lang="en-US" dirty="0" smtClean="0"/>
          </a:p>
          <a:p>
            <a:pPr marL="274320" indent="-274320" eaLnBrk="1" fontAlgn="auto" hangingPunct="1">
              <a:spcAft>
                <a:spcPts val="0"/>
              </a:spcAft>
              <a:buClr>
                <a:schemeClr val="accent3"/>
              </a:buClr>
              <a:buFont typeface="Wingdings 2"/>
              <a:buChar char=""/>
              <a:defRPr/>
            </a:pPr>
            <a:endParaRPr lang="en-US" dirty="0" smtClean="0"/>
          </a:p>
          <a:p>
            <a:pPr marL="274320" indent="-274320" eaLnBrk="1" fontAlgn="auto" hangingPunct="1">
              <a:spcAft>
                <a:spcPts val="0"/>
              </a:spcAft>
              <a:buClr>
                <a:schemeClr val="accent3"/>
              </a:buClr>
              <a:buFont typeface="Wingdings 2"/>
              <a:buNone/>
              <a:defRPr/>
            </a:pPr>
            <a:endParaRPr lang="en-US" dirty="0" smtClean="0"/>
          </a:p>
          <a:p>
            <a:pPr marL="274320" indent="-274320" eaLnBrk="1" fontAlgn="auto" hangingPunct="1">
              <a:spcAft>
                <a:spcPts val="0"/>
              </a:spcAft>
              <a:buClr>
                <a:schemeClr val="accent3"/>
              </a:buClr>
              <a:buFont typeface="Wingdings 2"/>
              <a:buChar char=""/>
              <a:defRPr/>
            </a:pPr>
            <a:endParaRPr lang="en-US" dirty="0" smtClean="0"/>
          </a:p>
          <a:p>
            <a:pPr marL="274320" indent="-274320" eaLnBrk="1" fontAlgn="auto" hangingPunct="1">
              <a:spcAft>
                <a:spcPts val="0"/>
              </a:spcAft>
              <a:buClr>
                <a:schemeClr val="accent3"/>
              </a:buClr>
              <a:buFont typeface="Wingdings 2"/>
              <a:buChar char=""/>
              <a:defRPr/>
            </a:pPr>
            <a:endParaRPr lang="en-US" dirty="0" smtClean="0"/>
          </a:p>
          <a:p>
            <a:pPr marL="274320" indent="-274320" algn="just" eaLnBrk="1" fontAlgn="auto" hangingPunct="1">
              <a:lnSpc>
                <a:spcPct val="80000"/>
              </a:lnSpc>
              <a:spcAft>
                <a:spcPts val="0"/>
              </a:spcAft>
              <a:buClr>
                <a:schemeClr val="tx1"/>
              </a:buClr>
              <a:buFont typeface="Wingdings" pitchFamily="2" charset="2"/>
              <a:buChar char="Ø"/>
              <a:defRPr/>
            </a:pPr>
            <a:r>
              <a:rPr lang="en-US" sz="2800" dirty="0" smtClean="0">
                <a:latin typeface="Times New Roman" pitchFamily="18" charset="0"/>
                <a:cs typeface="Times New Roman" pitchFamily="18" charset="0"/>
              </a:rPr>
              <a:t>A </a:t>
            </a:r>
            <a:r>
              <a:rPr lang="en-US" sz="2800" i="1" dirty="0" smtClean="0">
                <a:latin typeface="Times New Roman" pitchFamily="18" charset="0"/>
                <a:cs typeface="Times New Roman" pitchFamily="18" charset="0"/>
              </a:rPr>
              <a:t>Clutch is </a:t>
            </a:r>
            <a:r>
              <a:rPr lang="en-US" sz="2800" dirty="0" smtClean="0">
                <a:latin typeface="Times New Roman" pitchFamily="18" charset="0"/>
                <a:cs typeface="Times New Roman" pitchFamily="18" charset="0"/>
              </a:rPr>
              <a:t>a machine member used to connect the driving shaft to a driven shaft, so that the driven shaft may be started or stopped without stopping the driving shaft. A clutch thus provides an interruptible connection between two rotating shafts.</a:t>
            </a:r>
          </a:p>
          <a:p>
            <a:pPr marL="274320" indent="-274320" algn="just" eaLnBrk="1" fontAlgn="auto" hangingPunct="1">
              <a:lnSpc>
                <a:spcPct val="80000"/>
              </a:lnSpc>
              <a:spcAft>
                <a:spcPts val="0"/>
              </a:spcAft>
              <a:buClr>
                <a:schemeClr val="tx1"/>
              </a:buClr>
              <a:buFont typeface="Wingdings" pitchFamily="2" charset="2"/>
              <a:buChar char="Ø"/>
              <a:defRPr/>
            </a:pPr>
            <a:endParaRPr lang="en-US" sz="2800" dirty="0" smtClean="0">
              <a:latin typeface="Times New Roman" pitchFamily="18" charset="0"/>
              <a:cs typeface="Times New Roman" pitchFamily="18" charset="0"/>
            </a:endParaRPr>
          </a:p>
          <a:p>
            <a:pPr marL="274320" indent="-274320" algn="just" eaLnBrk="1" fontAlgn="auto" hangingPunct="1">
              <a:lnSpc>
                <a:spcPct val="80000"/>
              </a:lnSpc>
              <a:spcAft>
                <a:spcPts val="0"/>
              </a:spcAft>
              <a:buClr>
                <a:schemeClr val="tx1"/>
              </a:buClr>
              <a:buFont typeface="Wingdings" pitchFamily="2" charset="2"/>
              <a:buChar char="Ø"/>
              <a:defRPr/>
            </a:pPr>
            <a:r>
              <a:rPr lang="en-US" sz="2800" dirty="0" smtClean="0">
                <a:latin typeface="Times New Roman" pitchFamily="18" charset="0"/>
                <a:cs typeface="Times New Roman" pitchFamily="18" charset="0"/>
              </a:rPr>
              <a:t>A popularly known application of clutch is in automotive vehicles where it is used to connect the engine and the gear box. </a:t>
            </a:r>
          </a:p>
          <a:p>
            <a:pPr marL="274320" indent="-274320" eaLnBrk="1" fontAlgn="auto" hangingPunct="1">
              <a:spcAft>
                <a:spcPts val="0"/>
              </a:spcAft>
              <a:buClr>
                <a:schemeClr val="accent3"/>
              </a:buClr>
              <a:buFont typeface="Wingdings 2"/>
              <a:buChar char=""/>
              <a:defRPr/>
            </a:pPr>
            <a:endParaRPr lang="en-US" dirty="0" smtClean="0"/>
          </a:p>
          <a:p>
            <a:pPr marL="274320" indent="-274320" eaLnBrk="1" fontAlgn="auto" hangingPunct="1">
              <a:spcAft>
                <a:spcPts val="0"/>
              </a:spcAft>
              <a:buClr>
                <a:schemeClr val="accent3"/>
              </a:buClr>
              <a:buFont typeface="Wingdings 2"/>
              <a:buNone/>
              <a:defRPr/>
            </a:pPr>
            <a:endParaRPr lang="en-US" dirty="0" smtClean="0"/>
          </a:p>
          <a:p>
            <a:pPr marL="274320" indent="-274320" eaLnBrk="1" fontAlgn="auto" hangingPunct="1">
              <a:spcAft>
                <a:spcPts val="0"/>
              </a:spcAft>
              <a:buClr>
                <a:schemeClr val="accent3"/>
              </a:buClr>
              <a:buFont typeface="Wingdings 2"/>
              <a:buNone/>
              <a:defRPr/>
            </a:pPr>
            <a:endParaRPr lang="en-US" dirty="0" smtClean="0"/>
          </a:p>
        </p:txBody>
      </p:sp>
      <p:pic>
        <p:nvPicPr>
          <p:cNvPr id="4" name="Picture 2"/>
          <p:cNvPicPr>
            <a:picLocks noChangeAspect="1" noChangeArrowheads="1"/>
          </p:cNvPicPr>
          <p:nvPr/>
        </p:nvPicPr>
        <p:blipFill>
          <a:blip r:embed="rId2"/>
          <a:srcRect/>
          <a:stretch>
            <a:fillRect/>
          </a:stretch>
        </p:blipFill>
        <p:spPr bwMode="auto">
          <a:xfrm>
            <a:off x="2514600" y="685800"/>
            <a:ext cx="5011738" cy="21288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2"/>
          <p:cNvSpPr>
            <a:spLocks noGrp="1"/>
          </p:cNvSpPr>
          <p:nvPr>
            <p:ph idx="1"/>
          </p:nvPr>
        </p:nvSpPr>
        <p:spPr>
          <a:xfrm>
            <a:off x="228600" y="304800"/>
            <a:ext cx="8458200" cy="6019800"/>
          </a:xfrm>
        </p:spPr>
        <p:txBody>
          <a:bodyPr/>
          <a:lstStyle/>
          <a:p>
            <a:pPr eaLnBrk="1" hangingPunct="1">
              <a:buFont typeface="Arial" charset="0"/>
              <a:buChar char="•"/>
            </a:pPr>
            <a:r>
              <a:rPr lang="en-US" smtClean="0"/>
              <a:t>When your foot is off the pedal, the springs push the pressure plate against the clutch disc, which in turn presses against the flywheel. This locks the engine to the transmission input shaft, causing them to spin at the same speed.</a:t>
            </a:r>
          </a:p>
          <a:p>
            <a:pPr eaLnBrk="1" hangingPunct="1">
              <a:buFont typeface="Arial" charset="0"/>
              <a:buChar char="•"/>
            </a:pPr>
            <a:r>
              <a:rPr lang="en-US" smtClean="0"/>
              <a:t>The amount of force the clutch can hold depends on the friction between the clutch plate and the flywheel, and how much force the spring puts on the pressure plate</a:t>
            </a:r>
          </a:p>
          <a:p>
            <a:pPr eaLnBrk="1" hangingPunct="1">
              <a:buFont typeface="Wingdings 2" pitchFamily="18" charset="2"/>
              <a:buNone/>
            </a:pPr>
            <a:endParaRPr lang="en-US" smtClean="0"/>
          </a:p>
          <a:p>
            <a:pPr eaLnBrk="1" hangingPunct="1">
              <a:buFont typeface="Wingdings 2" pitchFamily="18" charset="2"/>
              <a:buNone/>
            </a:pPr>
            <a:r>
              <a:rPr lang="en-US" smtClean="0"/>
              <a:t> </a:t>
            </a:r>
          </a:p>
          <a:p>
            <a:pPr eaLnBrk="1" hangingPunct="1">
              <a:buFont typeface="Wingdings 2" pitchFamily="18" charset="2"/>
              <a:buNone/>
            </a:pPr>
            <a:endParaRPr lang="en-US" smtClean="0"/>
          </a:p>
        </p:txBody>
      </p:sp>
      <p:pic>
        <p:nvPicPr>
          <p:cNvPr id="24579" name="Picture 2"/>
          <p:cNvPicPr>
            <a:picLocks noChangeAspect="1" noChangeArrowheads="1"/>
          </p:cNvPicPr>
          <p:nvPr/>
        </p:nvPicPr>
        <p:blipFill>
          <a:blip r:embed="rId2"/>
          <a:srcRect/>
          <a:stretch>
            <a:fillRect/>
          </a:stretch>
        </p:blipFill>
        <p:spPr bwMode="auto">
          <a:xfrm>
            <a:off x="2362200" y="3886200"/>
            <a:ext cx="3043238" cy="22812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ontent Placeholder 2"/>
          <p:cNvSpPr>
            <a:spLocks noGrp="1"/>
          </p:cNvSpPr>
          <p:nvPr>
            <p:ph idx="1"/>
          </p:nvPr>
        </p:nvSpPr>
        <p:spPr>
          <a:xfrm>
            <a:off x="457200" y="381000"/>
            <a:ext cx="8229600" cy="5943600"/>
          </a:xfrm>
        </p:spPr>
        <p:txBody>
          <a:bodyPr/>
          <a:lstStyle/>
          <a:p>
            <a:pPr eaLnBrk="1" hangingPunct="1"/>
            <a:r>
              <a:rPr lang="en-US" smtClean="0"/>
              <a:t>When the clutch pedal is pressed, piston pushes on the release fork, which presses the throw-out bearing against the middle of the diaphragm spring. As the middle of the diaphragm spring is pushed in, a series of pins near the outside of the spring causes the spring to pull the pressure plate away from the clutch disc This releases the clutch from the spinning engine. </a:t>
            </a:r>
          </a:p>
          <a:p>
            <a:pPr eaLnBrk="1" hangingPunct="1"/>
            <a:endParaRPr lang="en-US" smtClean="0"/>
          </a:p>
          <a:p>
            <a:pPr eaLnBrk="1" hangingPunct="1"/>
            <a:endParaRPr lang="en-US" smtClean="0"/>
          </a:p>
          <a:p>
            <a:pPr eaLnBrk="1" hangingPunct="1"/>
            <a:endParaRPr lang="en-US" smtClean="0"/>
          </a:p>
        </p:txBody>
      </p:sp>
      <p:pic>
        <p:nvPicPr>
          <p:cNvPr id="25603" name="Picture 2"/>
          <p:cNvPicPr>
            <a:picLocks noChangeAspect="1" noChangeArrowheads="1"/>
          </p:cNvPicPr>
          <p:nvPr/>
        </p:nvPicPr>
        <p:blipFill>
          <a:blip r:embed="rId2"/>
          <a:srcRect/>
          <a:stretch>
            <a:fillRect/>
          </a:stretch>
        </p:blipFill>
        <p:spPr bwMode="auto">
          <a:xfrm>
            <a:off x="2006600" y="3505200"/>
            <a:ext cx="3860800" cy="2895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1143000" y="152400"/>
            <a:ext cx="8229600" cy="1143000"/>
          </a:xfrm>
        </p:spPr>
        <p:txBody>
          <a:bodyPr/>
          <a:lstStyle/>
          <a:p>
            <a:pPr eaLnBrk="1" hangingPunct="1"/>
            <a:r>
              <a:rPr lang="en-US" sz="3600" smtClean="0"/>
              <a:t>      </a:t>
            </a:r>
            <a:r>
              <a:rPr lang="en-US" sz="3600" b="1" smtClean="0"/>
              <a:t>Working of Single plate clutch</a:t>
            </a:r>
          </a:p>
        </p:txBody>
      </p:sp>
      <p:sp>
        <p:nvSpPr>
          <p:cNvPr id="3" name="Content Placeholder 2"/>
          <p:cNvSpPr>
            <a:spLocks noGrp="1"/>
          </p:cNvSpPr>
          <p:nvPr>
            <p:ph idx="1"/>
          </p:nvPr>
        </p:nvSpPr>
        <p:spPr>
          <a:xfrm>
            <a:off x="228600" y="1447800"/>
            <a:ext cx="8458200" cy="4876800"/>
          </a:xfrm>
        </p:spPr>
        <p:txBody>
          <a:bodyPr>
            <a:normAutofit fontScale="92500" lnSpcReduction="10000"/>
          </a:bodyPr>
          <a:lstStyle/>
          <a:p>
            <a:pPr marL="274320" indent="-274320" eaLnBrk="1" fontAlgn="auto" hangingPunct="1">
              <a:spcAft>
                <a:spcPts val="0"/>
              </a:spcAft>
              <a:buClr>
                <a:schemeClr val="accent3"/>
              </a:buClr>
              <a:buFont typeface="Wingdings 2"/>
              <a:buChar char=""/>
              <a:defRPr/>
            </a:pPr>
            <a:r>
              <a:rPr lang="en-US" dirty="0" smtClean="0"/>
              <a:t>Basically, the clutch needs three parts. These are the engine flywheel, a friction disc called the clutch plate and a pressure plate. </a:t>
            </a:r>
          </a:p>
          <a:p>
            <a:pPr marL="274320" indent="-274320" eaLnBrk="1" fontAlgn="auto" hangingPunct="1">
              <a:spcAft>
                <a:spcPts val="0"/>
              </a:spcAft>
              <a:buClr>
                <a:schemeClr val="accent3"/>
              </a:buClr>
              <a:buFont typeface="Wingdings 2"/>
              <a:buChar char=""/>
              <a:defRPr/>
            </a:pPr>
            <a:r>
              <a:rPr lang="en-US" dirty="0" smtClean="0"/>
              <a:t>There are springs which provide axial force to keep the clutch in engaged position.</a:t>
            </a:r>
          </a:p>
          <a:p>
            <a:pPr marL="274320" indent="-274320" eaLnBrk="1" fontAlgn="auto" hangingPunct="1">
              <a:spcAft>
                <a:spcPts val="0"/>
              </a:spcAft>
              <a:buClr>
                <a:schemeClr val="accent3"/>
              </a:buClr>
              <a:buFont typeface="Wingdings 2"/>
              <a:buChar char=""/>
              <a:defRPr/>
            </a:pPr>
            <a:r>
              <a:rPr lang="en-US" dirty="0" smtClean="0"/>
              <a:t>When the engine is running and the flywheel is rotating, the pressure plate also rotates as the pressure plate is attached to the flywheel. The friction disc is located between the two .</a:t>
            </a:r>
          </a:p>
          <a:p>
            <a:pPr marL="274320" indent="-274320" eaLnBrk="1" fontAlgn="auto" hangingPunct="1">
              <a:spcAft>
                <a:spcPts val="0"/>
              </a:spcAft>
              <a:buClr>
                <a:schemeClr val="accent3"/>
              </a:buClr>
              <a:buFont typeface="Wingdings 2"/>
              <a:buChar char=""/>
              <a:defRPr/>
            </a:pPr>
            <a:r>
              <a:rPr lang="en-US" dirty="0" smtClean="0"/>
              <a:t>When the driver has pushed down the clutch pedal the clutch is released. This action forces the pressure plate to move away from the friction disc against the force of springs.</a:t>
            </a:r>
          </a:p>
          <a:p>
            <a:pPr marL="274320" indent="-274320" eaLnBrk="1" fontAlgn="auto" hangingPunct="1">
              <a:spcAft>
                <a:spcPts val="0"/>
              </a:spcAft>
              <a:buClr>
                <a:schemeClr val="accent3"/>
              </a:buClr>
              <a:buFont typeface="Wingdings 2"/>
              <a:buChar char=""/>
              <a:defRPr/>
            </a:pPr>
            <a:r>
              <a:rPr lang="en-US" dirty="0" smtClean="0"/>
              <a:t>With this movement of pressure plate , the friction plate is released and the clutch is disengaged.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r>
              <a:rPr lang="en-US" smtClean="0"/>
              <a:t>  Advantages</a:t>
            </a:r>
          </a:p>
        </p:txBody>
      </p:sp>
      <p:sp>
        <p:nvSpPr>
          <p:cNvPr id="3" name="Content Placeholder 2"/>
          <p:cNvSpPr>
            <a:spLocks noGrp="1"/>
          </p:cNvSpPr>
          <p:nvPr>
            <p:ph idx="1"/>
          </p:nvPr>
        </p:nvSpPr>
        <p:spPr/>
        <p:txBody>
          <a:bodyPr/>
          <a:lstStyle/>
          <a:p>
            <a:pPr eaLnBrk="1" hangingPunct="1">
              <a:buFont typeface="Arial" charset="0"/>
              <a:buChar char="•"/>
            </a:pPr>
            <a:r>
              <a:rPr lang="en-US" smtClean="0"/>
              <a:t>With single plate clutch , gear changing is easier  than with the cone clutch , because the pedal movement is less in this case.</a:t>
            </a:r>
          </a:p>
          <a:p>
            <a:pPr eaLnBrk="1" hangingPunct="1">
              <a:buFont typeface="Arial" charset="0"/>
              <a:buChar char="•"/>
            </a:pPr>
            <a:r>
              <a:rPr lang="en-US" smtClean="0"/>
              <a:t> More reliable ( As it does not suffer from disadvantage of  cone clutch , i.e. binding of cones)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eaLnBrk="1" hangingPunct="1"/>
            <a:r>
              <a:rPr lang="en-US" smtClean="0"/>
              <a:t>      Disadvantages</a:t>
            </a:r>
          </a:p>
        </p:txBody>
      </p:sp>
      <p:sp>
        <p:nvSpPr>
          <p:cNvPr id="3" name="Content Placeholder 2"/>
          <p:cNvSpPr>
            <a:spLocks noGrp="1"/>
          </p:cNvSpPr>
          <p:nvPr>
            <p:ph idx="1"/>
          </p:nvPr>
        </p:nvSpPr>
        <p:spPr/>
        <p:txBody>
          <a:bodyPr/>
          <a:lstStyle/>
          <a:p>
            <a:pPr eaLnBrk="1" hangingPunct="1"/>
            <a:r>
              <a:rPr lang="en-US" smtClean="0"/>
              <a:t>As compared to cone clutch , springs have to be more stiff and this means greater force required to  be applied  by driver while disengaging.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914400" y="304800"/>
            <a:ext cx="8229600" cy="1143000"/>
          </a:xfrm>
        </p:spPr>
        <p:txBody>
          <a:bodyPr/>
          <a:lstStyle/>
          <a:p>
            <a:pPr algn="ctr" eaLnBrk="1" hangingPunct="1"/>
            <a:r>
              <a:rPr lang="en-US" smtClean="0"/>
              <a:t>Cone Clutch</a:t>
            </a:r>
          </a:p>
        </p:txBody>
      </p:sp>
      <p:pic>
        <p:nvPicPr>
          <p:cNvPr id="29699" name="Picture 2"/>
          <p:cNvPicPr>
            <a:picLocks noGrp="1" noChangeAspect="1" noChangeArrowheads="1"/>
          </p:cNvPicPr>
          <p:nvPr>
            <p:ph idx="1"/>
          </p:nvPr>
        </p:nvPicPr>
        <p:blipFill>
          <a:blip r:embed="rId2"/>
          <a:srcRect/>
          <a:stretch>
            <a:fillRect/>
          </a:stretch>
        </p:blipFill>
        <p:spPr>
          <a:xfrm>
            <a:off x="1676400" y="2014538"/>
            <a:ext cx="4876800" cy="4316412"/>
          </a:xfr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457200" y="152400"/>
            <a:ext cx="8229600" cy="1143000"/>
          </a:xfrm>
        </p:spPr>
        <p:txBody>
          <a:bodyPr/>
          <a:lstStyle/>
          <a:p>
            <a:pPr algn="ctr" eaLnBrk="1" hangingPunct="1"/>
            <a:r>
              <a:rPr lang="en-US" smtClean="0">
                <a:latin typeface="Times New Roman" pitchFamily="18" charset="0"/>
                <a:cs typeface="Times New Roman" pitchFamily="18" charset="0"/>
              </a:rPr>
              <a:t>Cone Clutch</a:t>
            </a:r>
          </a:p>
        </p:txBody>
      </p:sp>
      <p:pic>
        <p:nvPicPr>
          <p:cNvPr id="30723" name="Picture 2" descr="C:\Users\umangashu\Desktop\clutch\800px-Cone_clutch_svg.png"/>
          <p:cNvPicPr>
            <a:picLocks noGrp="1" noChangeAspect="1" noChangeArrowheads="1"/>
          </p:cNvPicPr>
          <p:nvPr>
            <p:ph idx="1"/>
          </p:nvPr>
        </p:nvPicPr>
        <p:blipFill>
          <a:blip r:embed="rId2"/>
          <a:srcRect/>
          <a:stretch>
            <a:fillRect/>
          </a:stretch>
        </p:blipFill>
        <p:spPr>
          <a:xfrm>
            <a:off x="914400" y="1295400"/>
            <a:ext cx="7229475" cy="5105400"/>
          </a:xfr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Content Placeholder 2"/>
          <p:cNvSpPr>
            <a:spLocks noGrp="1"/>
          </p:cNvSpPr>
          <p:nvPr>
            <p:ph idx="1"/>
          </p:nvPr>
        </p:nvSpPr>
        <p:spPr>
          <a:xfrm>
            <a:off x="457200" y="1447800"/>
            <a:ext cx="8229600" cy="4876800"/>
          </a:xfrm>
        </p:spPr>
        <p:txBody>
          <a:bodyPr/>
          <a:lstStyle/>
          <a:p>
            <a:pPr marL="514350" indent="-514350" eaLnBrk="1" hangingPunct="1">
              <a:buFont typeface="Calibri" pitchFamily="34" charset="0"/>
              <a:buAutoNum type="arabicPeriod"/>
            </a:pPr>
            <a:r>
              <a:rPr lang="en-US" sz="2800" smtClean="0"/>
              <a:t>Cones: female= green, male= blue</a:t>
            </a:r>
          </a:p>
          <a:p>
            <a:pPr marL="514350" indent="-514350" eaLnBrk="1" hangingPunct="1">
              <a:buFont typeface="Calibri" pitchFamily="34" charset="0"/>
              <a:buAutoNum type="arabicPeriod"/>
            </a:pPr>
            <a:r>
              <a:rPr lang="en-US" sz="2800" smtClean="0"/>
              <a:t>Shaft: male cone is sliding on splines</a:t>
            </a:r>
          </a:p>
          <a:p>
            <a:pPr marL="514350" indent="-514350" eaLnBrk="1" hangingPunct="1">
              <a:buFont typeface="Calibri" pitchFamily="34" charset="0"/>
              <a:buAutoNum type="arabicPeriod"/>
            </a:pPr>
            <a:r>
              <a:rPr lang="en-US" sz="2800" smtClean="0"/>
              <a:t>Friction material</a:t>
            </a:r>
          </a:p>
          <a:p>
            <a:pPr marL="514350" indent="-514350" eaLnBrk="1" hangingPunct="1">
              <a:buFont typeface="Calibri" pitchFamily="34" charset="0"/>
              <a:buAutoNum type="arabicPeriod"/>
            </a:pPr>
            <a:r>
              <a:rPr lang="en-US" sz="2800" smtClean="0"/>
              <a:t>Spring: brings the male cone back after using the clutch control</a:t>
            </a:r>
          </a:p>
          <a:p>
            <a:pPr marL="514350" indent="-514350" eaLnBrk="1" hangingPunct="1">
              <a:buFont typeface="Calibri" pitchFamily="34" charset="0"/>
              <a:buAutoNum type="arabicPeriod"/>
            </a:pPr>
            <a:r>
              <a:rPr lang="en-US" sz="2800" smtClean="0"/>
              <a:t>Clutch control: separating both cones by pressing</a:t>
            </a:r>
          </a:p>
          <a:p>
            <a:pPr marL="514350" indent="-514350" eaLnBrk="1" hangingPunct="1">
              <a:buFont typeface="Calibri" pitchFamily="34" charset="0"/>
              <a:buAutoNum type="arabicPeriod"/>
            </a:pPr>
            <a:r>
              <a:rPr lang="en-US" sz="2800" smtClean="0"/>
              <a:t>Rotating direction: both direction of the axis are possible</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295400"/>
            <a:ext cx="8305800" cy="5029200"/>
          </a:xfrm>
        </p:spPr>
        <p:txBody>
          <a:bodyPr/>
          <a:lstStyle/>
          <a:p>
            <a:pPr eaLnBrk="1" hangingPunct="1"/>
            <a:r>
              <a:rPr lang="en-US" smtClean="0"/>
              <a:t>In the engaged position the friction surface are in complete contact. This is done by means of spring which keep the male cone pressed all the time.</a:t>
            </a:r>
          </a:p>
          <a:p>
            <a:pPr eaLnBrk="1" hangingPunct="1"/>
            <a:r>
              <a:rPr lang="en-US" smtClean="0"/>
              <a:t>When the clutch is engaged  the torque is transmitted from engine via  the flywheel and  the male cone to splined  gear box shaft.</a:t>
            </a:r>
          </a:p>
          <a:p>
            <a:pPr eaLnBrk="1" hangingPunct="1"/>
            <a:r>
              <a:rPr lang="en-US" smtClean="0"/>
              <a:t>For disengaging the clutch , the male cone is pulled out by means of lever system operated through clutch pedal thereby separating the contact surfaces.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794" name="Group 29"/>
          <p:cNvGrpSpPr>
            <a:grpSpLocks/>
          </p:cNvGrpSpPr>
          <p:nvPr/>
        </p:nvGrpSpPr>
        <p:grpSpPr bwMode="auto">
          <a:xfrm>
            <a:off x="457200" y="333375"/>
            <a:ext cx="8004175" cy="6067425"/>
            <a:chOff x="144" y="210"/>
            <a:chExt cx="5122" cy="3037"/>
          </a:xfrm>
        </p:grpSpPr>
        <p:sp>
          <p:nvSpPr>
            <p:cNvPr id="33795" name="Text Box 4"/>
            <p:cNvSpPr txBox="1">
              <a:spLocks noChangeArrowheads="1"/>
            </p:cNvSpPr>
            <p:nvPr/>
          </p:nvSpPr>
          <p:spPr bwMode="auto">
            <a:xfrm>
              <a:off x="311" y="210"/>
              <a:ext cx="4599" cy="327"/>
            </a:xfrm>
            <a:prstGeom prst="rect">
              <a:avLst/>
            </a:prstGeom>
            <a:noFill/>
            <a:ln w="9525">
              <a:noFill/>
              <a:miter lim="800000"/>
              <a:headEnd/>
              <a:tailEnd/>
            </a:ln>
          </p:spPr>
          <p:txBody>
            <a:bodyPr>
              <a:spAutoFit/>
            </a:bodyPr>
            <a:lstStyle/>
            <a:p>
              <a:pPr>
                <a:spcBef>
                  <a:spcPct val="50000"/>
                </a:spcBef>
              </a:pPr>
              <a:r>
                <a:rPr lang="en-US" sz="2800">
                  <a:latin typeface="Constantia" pitchFamily="18" charset="0"/>
                </a:rPr>
                <a:t>Cone-clutch</a:t>
              </a:r>
            </a:p>
          </p:txBody>
        </p:sp>
        <p:sp>
          <p:nvSpPr>
            <p:cNvPr id="71686" name="AutoShape 6"/>
            <p:cNvSpPr>
              <a:spLocks noChangeArrowheads="1"/>
            </p:cNvSpPr>
            <p:nvPr/>
          </p:nvSpPr>
          <p:spPr bwMode="auto">
            <a:xfrm rot="5400000">
              <a:off x="915" y="1920"/>
              <a:ext cx="1701" cy="219"/>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1">
              <a:gsLst>
                <a:gs pos="0">
                  <a:srgbClr val="808000"/>
                </a:gs>
                <a:gs pos="50000">
                  <a:schemeClr val="bg1"/>
                </a:gs>
                <a:gs pos="100000">
                  <a:srgbClr val="808000"/>
                </a:gs>
              </a:gsLst>
              <a:lin ang="0" scaled="1"/>
            </a:gradFill>
            <a:ln w="28575">
              <a:solidFill>
                <a:schemeClr val="tx1"/>
              </a:solidFill>
              <a:miter lim="800000"/>
              <a:headEnd/>
              <a:tailEnd/>
            </a:ln>
            <a:effectLst/>
          </p:spPr>
          <p:txBody>
            <a:bodyPr wrap="none" anchor="ctr"/>
            <a:lstStyle/>
            <a:p>
              <a:pPr fontAlgn="auto">
                <a:spcBef>
                  <a:spcPts val="0"/>
                </a:spcBef>
                <a:spcAft>
                  <a:spcPts val="0"/>
                </a:spcAft>
                <a:defRPr/>
              </a:pPr>
              <a:endParaRPr lang="en-US" dirty="0">
                <a:latin typeface="+mn-lt"/>
                <a:cs typeface="+mn-cs"/>
              </a:endParaRPr>
            </a:p>
          </p:txBody>
        </p:sp>
        <p:sp>
          <p:nvSpPr>
            <p:cNvPr id="71687" name="Rectangle 7"/>
            <p:cNvSpPr>
              <a:spLocks noChangeArrowheads="1"/>
            </p:cNvSpPr>
            <p:nvPr/>
          </p:nvSpPr>
          <p:spPr bwMode="auto">
            <a:xfrm>
              <a:off x="1878" y="1920"/>
              <a:ext cx="1454" cy="256"/>
            </a:xfrm>
            <a:prstGeom prst="rect">
              <a:avLst/>
            </a:prstGeom>
            <a:gradFill rotWithShape="1">
              <a:gsLst>
                <a:gs pos="0">
                  <a:srgbClr val="808000"/>
                </a:gs>
                <a:gs pos="50000">
                  <a:schemeClr val="bg1"/>
                </a:gs>
                <a:gs pos="100000">
                  <a:srgbClr val="808000"/>
                </a:gs>
              </a:gsLst>
              <a:lin ang="5400000" scaled="1"/>
            </a:gradFill>
            <a:ln w="28575">
              <a:solidFill>
                <a:schemeClr val="tx1"/>
              </a:solidFill>
              <a:miter lim="800000"/>
              <a:headEnd/>
              <a:tailEnd/>
            </a:ln>
            <a:effectLst/>
          </p:spPr>
          <p:txBody>
            <a:bodyPr wrap="none" anchor="ctr"/>
            <a:lstStyle/>
            <a:p>
              <a:pPr fontAlgn="auto">
                <a:spcBef>
                  <a:spcPts val="0"/>
                </a:spcBef>
                <a:spcAft>
                  <a:spcPts val="0"/>
                </a:spcAft>
                <a:defRPr/>
              </a:pPr>
              <a:endParaRPr lang="en-US" dirty="0">
                <a:latin typeface="+mn-lt"/>
                <a:cs typeface="+mn-cs"/>
              </a:endParaRPr>
            </a:p>
          </p:txBody>
        </p:sp>
        <p:sp>
          <p:nvSpPr>
            <p:cNvPr id="71689" name="Freeform 9"/>
            <p:cNvSpPr>
              <a:spLocks/>
            </p:cNvSpPr>
            <p:nvPr/>
          </p:nvSpPr>
          <p:spPr bwMode="auto">
            <a:xfrm>
              <a:off x="1233" y="815"/>
              <a:ext cx="558" cy="2432"/>
            </a:xfrm>
            <a:custGeom>
              <a:avLst/>
              <a:gdLst/>
              <a:ahLst/>
              <a:cxnLst>
                <a:cxn ang="0">
                  <a:pos x="539" y="210"/>
                </a:cxn>
                <a:cxn ang="0">
                  <a:pos x="183" y="868"/>
                </a:cxn>
                <a:cxn ang="0">
                  <a:pos x="183" y="1554"/>
                </a:cxn>
                <a:cxn ang="0">
                  <a:pos x="558" y="2258"/>
                </a:cxn>
                <a:cxn ang="0">
                  <a:pos x="558" y="2432"/>
                </a:cxn>
                <a:cxn ang="0">
                  <a:pos x="0" y="2432"/>
                </a:cxn>
                <a:cxn ang="0">
                  <a:pos x="0" y="0"/>
                </a:cxn>
                <a:cxn ang="0">
                  <a:pos x="549" y="0"/>
                </a:cxn>
                <a:cxn ang="0">
                  <a:pos x="539" y="210"/>
                </a:cxn>
              </a:cxnLst>
              <a:rect l="0" t="0" r="r" b="b"/>
              <a:pathLst>
                <a:path w="558" h="2432">
                  <a:moveTo>
                    <a:pt x="539" y="210"/>
                  </a:moveTo>
                  <a:lnTo>
                    <a:pt x="183" y="868"/>
                  </a:lnTo>
                  <a:lnTo>
                    <a:pt x="183" y="1554"/>
                  </a:lnTo>
                  <a:lnTo>
                    <a:pt x="558" y="2258"/>
                  </a:lnTo>
                  <a:lnTo>
                    <a:pt x="558" y="2432"/>
                  </a:lnTo>
                  <a:lnTo>
                    <a:pt x="0" y="2432"/>
                  </a:lnTo>
                  <a:lnTo>
                    <a:pt x="0" y="0"/>
                  </a:lnTo>
                  <a:lnTo>
                    <a:pt x="549" y="0"/>
                  </a:lnTo>
                  <a:lnTo>
                    <a:pt x="539" y="210"/>
                  </a:lnTo>
                  <a:close/>
                </a:path>
              </a:pathLst>
            </a:custGeom>
            <a:gradFill rotWithShape="0">
              <a:gsLst>
                <a:gs pos="0">
                  <a:srgbClr val="C0C0C0"/>
                </a:gs>
                <a:gs pos="50000">
                  <a:schemeClr val="bg1"/>
                </a:gs>
                <a:gs pos="100000">
                  <a:srgbClr val="C0C0C0"/>
                </a:gs>
              </a:gsLst>
              <a:lin ang="5400000" scaled="1"/>
            </a:gradFill>
            <a:ln w="28575" cmpd="sng">
              <a:solidFill>
                <a:schemeClr val="tx1"/>
              </a:solidFill>
              <a:round/>
              <a:headEnd/>
              <a:tailEnd/>
            </a:ln>
            <a:effectLst/>
          </p:spPr>
          <p:txBody>
            <a:bodyPr/>
            <a:lstStyle/>
            <a:p>
              <a:pPr fontAlgn="auto">
                <a:spcBef>
                  <a:spcPts val="0"/>
                </a:spcBef>
                <a:spcAft>
                  <a:spcPts val="0"/>
                </a:spcAft>
                <a:defRPr/>
              </a:pPr>
              <a:endParaRPr lang="en-US" dirty="0">
                <a:latin typeface="+mn-lt"/>
                <a:cs typeface="+mn-cs"/>
              </a:endParaRPr>
            </a:p>
          </p:txBody>
        </p:sp>
        <p:sp>
          <p:nvSpPr>
            <p:cNvPr id="71690" name="Rectangle 10"/>
            <p:cNvSpPr>
              <a:spLocks noChangeArrowheads="1"/>
            </p:cNvSpPr>
            <p:nvPr/>
          </p:nvSpPr>
          <p:spPr bwMode="auto">
            <a:xfrm>
              <a:off x="443" y="1899"/>
              <a:ext cx="786" cy="300"/>
            </a:xfrm>
            <a:prstGeom prst="rect">
              <a:avLst/>
            </a:prstGeom>
            <a:gradFill rotWithShape="1">
              <a:gsLst>
                <a:gs pos="0">
                  <a:srgbClr val="C0C0C0"/>
                </a:gs>
                <a:gs pos="50000">
                  <a:schemeClr val="bg1"/>
                </a:gs>
                <a:gs pos="100000">
                  <a:srgbClr val="C0C0C0"/>
                </a:gs>
              </a:gsLst>
              <a:lin ang="5400000" scaled="1"/>
            </a:gradFill>
            <a:ln w="28575">
              <a:solidFill>
                <a:schemeClr val="tx1"/>
              </a:solidFill>
              <a:miter lim="800000"/>
              <a:headEnd/>
              <a:tailEnd/>
            </a:ln>
            <a:effectLst/>
          </p:spPr>
          <p:txBody>
            <a:bodyPr wrap="none" anchor="ctr"/>
            <a:lstStyle/>
            <a:p>
              <a:pPr fontAlgn="auto">
                <a:spcBef>
                  <a:spcPts val="0"/>
                </a:spcBef>
                <a:spcAft>
                  <a:spcPts val="0"/>
                </a:spcAft>
                <a:defRPr/>
              </a:pPr>
              <a:endParaRPr lang="en-US" dirty="0">
                <a:latin typeface="+mn-lt"/>
                <a:cs typeface="+mn-cs"/>
              </a:endParaRPr>
            </a:p>
          </p:txBody>
        </p:sp>
        <p:sp>
          <p:nvSpPr>
            <p:cNvPr id="33800" name="Line 5"/>
            <p:cNvSpPr>
              <a:spLocks noChangeShapeType="1"/>
            </p:cNvSpPr>
            <p:nvPr/>
          </p:nvSpPr>
          <p:spPr bwMode="auto">
            <a:xfrm>
              <a:off x="311" y="2048"/>
              <a:ext cx="3620" cy="9"/>
            </a:xfrm>
            <a:prstGeom prst="line">
              <a:avLst/>
            </a:prstGeom>
            <a:noFill/>
            <a:ln w="28575">
              <a:solidFill>
                <a:schemeClr val="tx1"/>
              </a:solidFill>
              <a:prstDash val="lgDashDot"/>
              <a:round/>
              <a:headEnd/>
              <a:tailEnd/>
            </a:ln>
          </p:spPr>
          <p:txBody>
            <a:bodyPr/>
            <a:lstStyle/>
            <a:p>
              <a:endParaRPr lang="en-US"/>
            </a:p>
          </p:txBody>
        </p:sp>
        <p:sp>
          <p:nvSpPr>
            <p:cNvPr id="33801" name="Rectangle 11" descr="60%"/>
            <p:cNvSpPr>
              <a:spLocks noChangeArrowheads="1"/>
            </p:cNvSpPr>
            <p:nvPr/>
          </p:nvSpPr>
          <p:spPr bwMode="auto">
            <a:xfrm rot="3686002">
              <a:off x="1509" y="2672"/>
              <a:ext cx="477" cy="44"/>
            </a:xfrm>
            <a:prstGeom prst="rect">
              <a:avLst/>
            </a:prstGeom>
            <a:pattFill prst="pct60">
              <a:fgClr>
                <a:srgbClr val="800080"/>
              </a:fgClr>
              <a:bgClr>
                <a:schemeClr val="bg1"/>
              </a:bgClr>
            </a:pattFill>
            <a:ln w="19050">
              <a:solidFill>
                <a:schemeClr val="tx1"/>
              </a:solidFill>
              <a:miter lim="800000"/>
              <a:headEnd/>
              <a:tailEnd/>
            </a:ln>
          </p:spPr>
          <p:txBody>
            <a:bodyPr wrap="none" anchor="ctr"/>
            <a:lstStyle/>
            <a:p>
              <a:endParaRPr lang="en-US">
                <a:latin typeface="Constantia" pitchFamily="18" charset="0"/>
              </a:endParaRPr>
            </a:p>
          </p:txBody>
        </p:sp>
        <p:sp>
          <p:nvSpPr>
            <p:cNvPr id="33802" name="Rectangle 12" descr="60%"/>
            <p:cNvSpPr>
              <a:spLocks noChangeArrowheads="1"/>
            </p:cNvSpPr>
            <p:nvPr/>
          </p:nvSpPr>
          <p:spPr bwMode="auto">
            <a:xfrm rot="17903052" flipV="1">
              <a:off x="1501" y="1337"/>
              <a:ext cx="491" cy="46"/>
            </a:xfrm>
            <a:prstGeom prst="rect">
              <a:avLst/>
            </a:prstGeom>
            <a:pattFill prst="pct60">
              <a:fgClr>
                <a:srgbClr val="800080"/>
              </a:fgClr>
              <a:bgClr>
                <a:srgbClr val="FFFFFF"/>
              </a:bgClr>
            </a:pattFill>
            <a:ln w="19050">
              <a:solidFill>
                <a:schemeClr val="tx1"/>
              </a:solidFill>
              <a:miter lim="800000"/>
              <a:headEnd/>
              <a:tailEnd/>
            </a:ln>
          </p:spPr>
          <p:txBody>
            <a:bodyPr wrap="none" anchor="ctr"/>
            <a:lstStyle/>
            <a:p>
              <a:endParaRPr lang="en-US">
                <a:latin typeface="Constantia" pitchFamily="18" charset="0"/>
              </a:endParaRPr>
            </a:p>
          </p:txBody>
        </p:sp>
        <p:sp>
          <p:nvSpPr>
            <p:cNvPr id="33803" name="Arc 13"/>
            <p:cNvSpPr>
              <a:spLocks/>
            </p:cNvSpPr>
            <p:nvPr/>
          </p:nvSpPr>
          <p:spPr bwMode="auto">
            <a:xfrm rot="6055264">
              <a:off x="456" y="1989"/>
              <a:ext cx="696" cy="210"/>
            </a:xfrm>
            <a:custGeom>
              <a:avLst/>
              <a:gdLst>
                <a:gd name="T0" fmla="*/ 0 w 38297"/>
                <a:gd name="T1" fmla="*/ 0 h 29989"/>
                <a:gd name="T2" fmla="*/ 0 w 38297"/>
                <a:gd name="T3" fmla="*/ 0 h 29989"/>
                <a:gd name="T4" fmla="*/ 0 w 38297"/>
                <a:gd name="T5" fmla="*/ 0 h 29989"/>
                <a:gd name="T6" fmla="*/ 0 60000 65536"/>
                <a:gd name="T7" fmla="*/ 0 60000 65536"/>
                <a:gd name="T8" fmla="*/ 0 60000 65536"/>
                <a:gd name="T9" fmla="*/ 0 w 38297"/>
                <a:gd name="T10" fmla="*/ 0 h 29989"/>
                <a:gd name="T11" fmla="*/ 38297 w 38297"/>
                <a:gd name="T12" fmla="*/ 29989 h 29989"/>
              </a:gdLst>
              <a:ahLst/>
              <a:cxnLst>
                <a:cxn ang="T6">
                  <a:pos x="T0" y="T1"/>
                </a:cxn>
                <a:cxn ang="T7">
                  <a:pos x="T2" y="T3"/>
                </a:cxn>
                <a:cxn ang="T8">
                  <a:pos x="T4" y="T5"/>
                </a:cxn>
              </a:cxnLst>
              <a:rect l="T9" t="T10" r="T11" b="T12"/>
              <a:pathLst>
                <a:path w="38297" h="29989" fill="none" extrusionOk="0">
                  <a:moveTo>
                    <a:pt x="1695" y="29989"/>
                  </a:moveTo>
                  <a:cubicBezTo>
                    <a:pt x="576" y="27333"/>
                    <a:pt x="0" y="24481"/>
                    <a:pt x="0" y="21600"/>
                  </a:cubicBezTo>
                  <a:cubicBezTo>
                    <a:pt x="0" y="9670"/>
                    <a:pt x="9670" y="0"/>
                    <a:pt x="21600" y="0"/>
                  </a:cubicBezTo>
                  <a:cubicBezTo>
                    <a:pt x="28067" y="-1"/>
                    <a:pt x="34194" y="2897"/>
                    <a:pt x="38296" y="7897"/>
                  </a:cubicBezTo>
                </a:path>
                <a:path w="38297" h="29989" stroke="0" extrusionOk="0">
                  <a:moveTo>
                    <a:pt x="1695" y="29989"/>
                  </a:moveTo>
                  <a:cubicBezTo>
                    <a:pt x="576" y="27333"/>
                    <a:pt x="0" y="24481"/>
                    <a:pt x="0" y="21600"/>
                  </a:cubicBezTo>
                  <a:cubicBezTo>
                    <a:pt x="0" y="9670"/>
                    <a:pt x="9670" y="0"/>
                    <a:pt x="21600" y="0"/>
                  </a:cubicBezTo>
                  <a:cubicBezTo>
                    <a:pt x="28067" y="-1"/>
                    <a:pt x="34194" y="2897"/>
                    <a:pt x="38296" y="7897"/>
                  </a:cubicBezTo>
                  <a:lnTo>
                    <a:pt x="21600" y="21600"/>
                  </a:lnTo>
                  <a:close/>
                </a:path>
              </a:pathLst>
            </a:custGeom>
            <a:noFill/>
            <a:ln w="28575">
              <a:solidFill>
                <a:srgbClr val="990033"/>
              </a:solidFill>
              <a:round/>
              <a:headEnd/>
              <a:tailEnd type="triangle" w="med" len="lg"/>
            </a:ln>
          </p:spPr>
          <p:txBody>
            <a:bodyPr wrap="none" anchor="ctr"/>
            <a:lstStyle/>
            <a:p>
              <a:endParaRPr lang="en-US">
                <a:latin typeface="Constantia" pitchFamily="18" charset="0"/>
              </a:endParaRPr>
            </a:p>
          </p:txBody>
        </p:sp>
        <p:sp>
          <p:nvSpPr>
            <p:cNvPr id="33804" name="Text Box 14"/>
            <p:cNvSpPr txBox="1">
              <a:spLocks noChangeArrowheads="1"/>
            </p:cNvSpPr>
            <p:nvPr/>
          </p:nvSpPr>
          <p:spPr bwMode="auto">
            <a:xfrm>
              <a:off x="144" y="2262"/>
              <a:ext cx="708" cy="442"/>
            </a:xfrm>
            <a:prstGeom prst="rect">
              <a:avLst/>
            </a:prstGeom>
            <a:noFill/>
            <a:ln w="9525">
              <a:noFill/>
              <a:miter lim="800000"/>
              <a:headEnd/>
              <a:tailEnd/>
            </a:ln>
          </p:spPr>
          <p:txBody>
            <a:bodyPr>
              <a:spAutoFit/>
            </a:bodyPr>
            <a:lstStyle/>
            <a:p>
              <a:pPr>
                <a:spcBef>
                  <a:spcPct val="50000"/>
                </a:spcBef>
              </a:pPr>
              <a:r>
                <a:rPr lang="en-US" sz="2000">
                  <a:solidFill>
                    <a:srgbClr val="993366"/>
                  </a:solidFill>
                  <a:latin typeface="Constantia" pitchFamily="18" charset="0"/>
                </a:rPr>
                <a:t>Driving shaft</a:t>
              </a:r>
            </a:p>
          </p:txBody>
        </p:sp>
        <p:sp>
          <p:nvSpPr>
            <p:cNvPr id="33805" name="Text Box 15"/>
            <p:cNvSpPr txBox="1">
              <a:spLocks noChangeArrowheads="1"/>
            </p:cNvSpPr>
            <p:nvPr/>
          </p:nvSpPr>
          <p:spPr bwMode="auto">
            <a:xfrm>
              <a:off x="2712" y="1470"/>
              <a:ext cx="708" cy="442"/>
            </a:xfrm>
            <a:prstGeom prst="rect">
              <a:avLst/>
            </a:prstGeom>
            <a:noFill/>
            <a:ln w="9525">
              <a:noFill/>
              <a:miter lim="800000"/>
              <a:headEnd/>
              <a:tailEnd/>
            </a:ln>
          </p:spPr>
          <p:txBody>
            <a:bodyPr>
              <a:spAutoFit/>
            </a:bodyPr>
            <a:lstStyle/>
            <a:p>
              <a:pPr>
                <a:spcBef>
                  <a:spcPct val="50000"/>
                </a:spcBef>
              </a:pPr>
              <a:r>
                <a:rPr lang="en-US" sz="2000">
                  <a:solidFill>
                    <a:schemeClr val="accent2"/>
                  </a:solidFill>
                  <a:latin typeface="Constantia" pitchFamily="18" charset="0"/>
                </a:rPr>
                <a:t>Driven shaft</a:t>
              </a:r>
            </a:p>
          </p:txBody>
        </p:sp>
        <p:sp>
          <p:nvSpPr>
            <p:cNvPr id="33806" name="Text Box 16"/>
            <p:cNvSpPr txBox="1">
              <a:spLocks noChangeArrowheads="1"/>
            </p:cNvSpPr>
            <p:nvPr/>
          </p:nvSpPr>
          <p:spPr bwMode="auto">
            <a:xfrm>
              <a:off x="2124" y="2832"/>
              <a:ext cx="1212" cy="250"/>
            </a:xfrm>
            <a:prstGeom prst="rect">
              <a:avLst/>
            </a:prstGeom>
            <a:noFill/>
            <a:ln w="9525">
              <a:noFill/>
              <a:miter lim="800000"/>
              <a:headEnd/>
              <a:tailEnd/>
            </a:ln>
          </p:spPr>
          <p:txBody>
            <a:bodyPr>
              <a:spAutoFit/>
            </a:bodyPr>
            <a:lstStyle/>
            <a:p>
              <a:pPr>
                <a:spcBef>
                  <a:spcPct val="50000"/>
                </a:spcBef>
              </a:pPr>
              <a:r>
                <a:rPr lang="en-US" sz="2000">
                  <a:solidFill>
                    <a:srgbClr val="990099"/>
                  </a:solidFill>
                  <a:latin typeface="Constantia" pitchFamily="18" charset="0"/>
                </a:rPr>
                <a:t>Friction lining</a:t>
              </a:r>
            </a:p>
          </p:txBody>
        </p:sp>
        <p:sp>
          <p:nvSpPr>
            <p:cNvPr id="33807" name="Line 17"/>
            <p:cNvSpPr>
              <a:spLocks noChangeShapeType="1"/>
            </p:cNvSpPr>
            <p:nvPr/>
          </p:nvSpPr>
          <p:spPr bwMode="auto">
            <a:xfrm>
              <a:off x="1782" y="2784"/>
              <a:ext cx="360" cy="186"/>
            </a:xfrm>
            <a:prstGeom prst="line">
              <a:avLst/>
            </a:prstGeom>
            <a:noFill/>
            <a:ln w="19050">
              <a:solidFill>
                <a:schemeClr val="tx1"/>
              </a:solidFill>
              <a:round/>
              <a:headEnd/>
              <a:tailEnd/>
            </a:ln>
          </p:spPr>
          <p:txBody>
            <a:bodyPr/>
            <a:lstStyle/>
            <a:p>
              <a:endParaRPr lang="en-US"/>
            </a:p>
          </p:txBody>
        </p:sp>
        <p:sp>
          <p:nvSpPr>
            <p:cNvPr id="33808" name="Line 18"/>
            <p:cNvSpPr>
              <a:spLocks noChangeShapeType="1"/>
            </p:cNvSpPr>
            <p:nvPr/>
          </p:nvSpPr>
          <p:spPr bwMode="auto">
            <a:xfrm flipV="1">
              <a:off x="1896" y="498"/>
              <a:ext cx="336" cy="630"/>
            </a:xfrm>
            <a:prstGeom prst="line">
              <a:avLst/>
            </a:prstGeom>
            <a:noFill/>
            <a:ln w="12700">
              <a:solidFill>
                <a:srgbClr val="0000CC"/>
              </a:solidFill>
              <a:round/>
              <a:headEnd/>
              <a:tailEnd/>
            </a:ln>
          </p:spPr>
          <p:txBody>
            <a:bodyPr/>
            <a:lstStyle/>
            <a:p>
              <a:endParaRPr lang="en-US"/>
            </a:p>
          </p:txBody>
        </p:sp>
        <p:sp>
          <p:nvSpPr>
            <p:cNvPr id="33809" name="Line 19"/>
            <p:cNvSpPr>
              <a:spLocks noChangeShapeType="1"/>
            </p:cNvSpPr>
            <p:nvPr/>
          </p:nvSpPr>
          <p:spPr bwMode="auto">
            <a:xfrm>
              <a:off x="1908" y="1170"/>
              <a:ext cx="786" cy="0"/>
            </a:xfrm>
            <a:prstGeom prst="line">
              <a:avLst/>
            </a:prstGeom>
            <a:noFill/>
            <a:ln w="12700">
              <a:solidFill>
                <a:srgbClr val="0000CC"/>
              </a:solidFill>
              <a:round/>
              <a:headEnd/>
              <a:tailEnd/>
            </a:ln>
          </p:spPr>
          <p:txBody>
            <a:bodyPr/>
            <a:lstStyle/>
            <a:p>
              <a:endParaRPr lang="en-US"/>
            </a:p>
          </p:txBody>
        </p:sp>
        <p:sp>
          <p:nvSpPr>
            <p:cNvPr id="33810" name="Text Box 20"/>
            <p:cNvSpPr txBox="1">
              <a:spLocks noChangeArrowheads="1"/>
            </p:cNvSpPr>
            <p:nvPr/>
          </p:nvSpPr>
          <p:spPr bwMode="auto">
            <a:xfrm>
              <a:off x="1950" y="906"/>
              <a:ext cx="258" cy="250"/>
            </a:xfrm>
            <a:prstGeom prst="rect">
              <a:avLst/>
            </a:prstGeom>
            <a:noFill/>
            <a:ln w="9525">
              <a:noFill/>
              <a:miter lim="800000"/>
              <a:headEnd/>
              <a:tailEnd/>
            </a:ln>
          </p:spPr>
          <p:txBody>
            <a:bodyPr>
              <a:spAutoFit/>
            </a:bodyPr>
            <a:lstStyle/>
            <a:p>
              <a:pPr>
                <a:spcBef>
                  <a:spcPct val="50000"/>
                </a:spcBef>
              </a:pPr>
              <a:r>
                <a:rPr lang="el-GR" sz="2000" i="1">
                  <a:solidFill>
                    <a:srgbClr val="CC0000"/>
                  </a:solidFill>
                  <a:latin typeface="Constantia" pitchFamily="18" charset="0"/>
                </a:rPr>
                <a:t>α</a:t>
              </a:r>
            </a:p>
          </p:txBody>
        </p:sp>
        <p:sp>
          <p:nvSpPr>
            <p:cNvPr id="33811" name="Arc 21"/>
            <p:cNvSpPr>
              <a:spLocks/>
            </p:cNvSpPr>
            <p:nvPr/>
          </p:nvSpPr>
          <p:spPr bwMode="auto">
            <a:xfrm>
              <a:off x="2021" y="786"/>
              <a:ext cx="251" cy="398"/>
            </a:xfrm>
            <a:custGeom>
              <a:avLst/>
              <a:gdLst>
                <a:gd name="T0" fmla="*/ 0 w 21600"/>
                <a:gd name="T1" fmla="*/ 0 h 24208"/>
                <a:gd name="T2" fmla="*/ 0 w 21600"/>
                <a:gd name="T3" fmla="*/ 0 h 24208"/>
                <a:gd name="T4" fmla="*/ 0 w 21600"/>
                <a:gd name="T5" fmla="*/ 0 h 24208"/>
                <a:gd name="T6" fmla="*/ 0 60000 65536"/>
                <a:gd name="T7" fmla="*/ 0 60000 65536"/>
                <a:gd name="T8" fmla="*/ 0 60000 65536"/>
                <a:gd name="T9" fmla="*/ 0 w 21600"/>
                <a:gd name="T10" fmla="*/ 0 h 24208"/>
                <a:gd name="T11" fmla="*/ 21600 w 21600"/>
                <a:gd name="T12" fmla="*/ 24208 h 24208"/>
              </a:gdLst>
              <a:ahLst/>
              <a:cxnLst>
                <a:cxn ang="T6">
                  <a:pos x="T0" y="T1"/>
                </a:cxn>
                <a:cxn ang="T7">
                  <a:pos x="T2" y="T3"/>
                </a:cxn>
                <a:cxn ang="T8">
                  <a:pos x="T4" y="T5"/>
                </a:cxn>
              </a:cxnLst>
              <a:rect l="T9" t="T10" r="T11" b="T12"/>
              <a:pathLst>
                <a:path w="21600" h="24208" fill="none" extrusionOk="0">
                  <a:moveTo>
                    <a:pt x="4689" y="0"/>
                  </a:moveTo>
                  <a:cubicBezTo>
                    <a:pt x="14570" y="2198"/>
                    <a:pt x="21600" y="10962"/>
                    <a:pt x="21600" y="21085"/>
                  </a:cubicBezTo>
                  <a:cubicBezTo>
                    <a:pt x="21600" y="22130"/>
                    <a:pt x="21524" y="23173"/>
                    <a:pt x="21373" y="24208"/>
                  </a:cubicBezTo>
                </a:path>
                <a:path w="21600" h="24208" stroke="0" extrusionOk="0">
                  <a:moveTo>
                    <a:pt x="4689" y="0"/>
                  </a:moveTo>
                  <a:cubicBezTo>
                    <a:pt x="14570" y="2198"/>
                    <a:pt x="21600" y="10962"/>
                    <a:pt x="21600" y="21085"/>
                  </a:cubicBezTo>
                  <a:cubicBezTo>
                    <a:pt x="21600" y="22130"/>
                    <a:pt x="21524" y="23173"/>
                    <a:pt x="21373" y="24208"/>
                  </a:cubicBezTo>
                  <a:lnTo>
                    <a:pt x="0" y="21085"/>
                  </a:lnTo>
                  <a:close/>
                </a:path>
              </a:pathLst>
            </a:custGeom>
            <a:noFill/>
            <a:ln w="12700">
              <a:solidFill>
                <a:srgbClr val="0000CC"/>
              </a:solidFill>
              <a:round/>
              <a:headEnd type="triangle" w="sm" len="lg"/>
              <a:tailEnd type="triangle" w="sm" len="lg"/>
            </a:ln>
          </p:spPr>
          <p:txBody>
            <a:bodyPr wrap="none" anchor="ctr"/>
            <a:lstStyle/>
            <a:p>
              <a:endParaRPr lang="en-US">
                <a:latin typeface="Constantia" pitchFamily="18" charset="0"/>
              </a:endParaRPr>
            </a:p>
          </p:txBody>
        </p:sp>
        <p:sp>
          <p:nvSpPr>
            <p:cNvPr id="33812" name="Line 23"/>
            <p:cNvSpPr>
              <a:spLocks noChangeShapeType="1"/>
            </p:cNvSpPr>
            <p:nvPr/>
          </p:nvSpPr>
          <p:spPr bwMode="auto">
            <a:xfrm flipH="1">
              <a:off x="1879" y="1706"/>
              <a:ext cx="576" cy="0"/>
            </a:xfrm>
            <a:prstGeom prst="line">
              <a:avLst/>
            </a:prstGeom>
            <a:noFill/>
            <a:ln w="28575">
              <a:solidFill>
                <a:srgbClr val="006600"/>
              </a:solidFill>
              <a:round/>
              <a:headEnd/>
              <a:tailEnd type="triangle" w="lg" len="lg"/>
            </a:ln>
          </p:spPr>
          <p:txBody>
            <a:bodyPr/>
            <a:lstStyle/>
            <a:p>
              <a:endParaRPr lang="en-US"/>
            </a:p>
          </p:txBody>
        </p:sp>
        <p:sp>
          <p:nvSpPr>
            <p:cNvPr id="33813" name="Text Box 24"/>
            <p:cNvSpPr txBox="1">
              <a:spLocks noChangeArrowheads="1"/>
            </p:cNvSpPr>
            <p:nvPr/>
          </p:nvSpPr>
          <p:spPr bwMode="auto">
            <a:xfrm>
              <a:off x="2002" y="1417"/>
              <a:ext cx="493" cy="288"/>
            </a:xfrm>
            <a:prstGeom prst="rect">
              <a:avLst/>
            </a:prstGeom>
            <a:noFill/>
            <a:ln w="9525">
              <a:noFill/>
              <a:miter lim="800000"/>
              <a:headEnd/>
              <a:tailEnd/>
            </a:ln>
          </p:spPr>
          <p:txBody>
            <a:bodyPr>
              <a:spAutoFit/>
            </a:bodyPr>
            <a:lstStyle/>
            <a:p>
              <a:pPr>
                <a:spcBef>
                  <a:spcPct val="50000"/>
                </a:spcBef>
              </a:pPr>
              <a:r>
                <a:rPr lang="en-US" sz="2400" i="1">
                  <a:solidFill>
                    <a:srgbClr val="006600"/>
                  </a:solidFill>
                  <a:latin typeface="Constantia" pitchFamily="18" charset="0"/>
                </a:rPr>
                <a:t>w</a:t>
              </a:r>
            </a:p>
          </p:txBody>
        </p:sp>
        <p:sp>
          <p:nvSpPr>
            <p:cNvPr id="33814" name="Line 25"/>
            <p:cNvSpPr>
              <a:spLocks noChangeShapeType="1"/>
            </p:cNvSpPr>
            <p:nvPr/>
          </p:nvSpPr>
          <p:spPr bwMode="auto">
            <a:xfrm flipH="1">
              <a:off x="1875" y="2433"/>
              <a:ext cx="576" cy="0"/>
            </a:xfrm>
            <a:prstGeom prst="line">
              <a:avLst/>
            </a:prstGeom>
            <a:noFill/>
            <a:ln w="28575">
              <a:solidFill>
                <a:srgbClr val="006600"/>
              </a:solidFill>
              <a:round/>
              <a:headEnd/>
              <a:tailEnd type="triangle" w="lg" len="lg"/>
            </a:ln>
          </p:spPr>
          <p:txBody>
            <a:bodyPr/>
            <a:lstStyle/>
            <a:p>
              <a:endParaRPr lang="en-US"/>
            </a:p>
          </p:txBody>
        </p:sp>
        <p:sp>
          <p:nvSpPr>
            <p:cNvPr id="33815" name="Text Box 28"/>
            <p:cNvSpPr txBox="1">
              <a:spLocks noChangeArrowheads="1"/>
            </p:cNvSpPr>
            <p:nvPr/>
          </p:nvSpPr>
          <p:spPr bwMode="auto">
            <a:xfrm>
              <a:off x="2906" y="557"/>
              <a:ext cx="2360" cy="200"/>
            </a:xfrm>
            <a:prstGeom prst="rect">
              <a:avLst/>
            </a:prstGeom>
            <a:noFill/>
            <a:ln w="9525">
              <a:noFill/>
              <a:miter lim="800000"/>
              <a:headEnd/>
              <a:tailEnd/>
            </a:ln>
          </p:spPr>
          <p:txBody>
            <a:bodyPr>
              <a:spAutoFit/>
            </a:bodyPr>
            <a:lstStyle/>
            <a:p>
              <a:pPr>
                <a:spcBef>
                  <a:spcPct val="50000"/>
                </a:spcBef>
              </a:pPr>
              <a:r>
                <a:rPr lang="el-GR" sz="2000" i="1">
                  <a:solidFill>
                    <a:srgbClr val="CC0000"/>
                  </a:solidFill>
                  <a:latin typeface="Constantia" pitchFamily="18" charset="0"/>
                </a:rPr>
                <a:t>α</a:t>
              </a:r>
              <a:r>
                <a:rPr lang="en-US">
                  <a:latin typeface="Constantia" pitchFamily="18" charset="0"/>
                </a:rPr>
                <a:t>  = semi-apex angle of the cone</a:t>
              </a:r>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n-US" smtClean="0">
                <a:latin typeface="Times New Roman" pitchFamily="18" charset="0"/>
                <a:cs typeface="Times New Roman" pitchFamily="18" charset="0"/>
              </a:rPr>
              <a:t>Functions of the clutch</a:t>
            </a:r>
          </a:p>
        </p:txBody>
      </p:sp>
      <p:sp>
        <p:nvSpPr>
          <p:cNvPr id="7171" name="Content Placeholder 2"/>
          <p:cNvSpPr>
            <a:spLocks noGrp="1"/>
          </p:cNvSpPr>
          <p:nvPr>
            <p:ph idx="1"/>
          </p:nvPr>
        </p:nvSpPr>
        <p:spPr>
          <a:xfrm>
            <a:off x="457200" y="1905000"/>
            <a:ext cx="8229600" cy="4419600"/>
          </a:xfrm>
        </p:spPr>
        <p:txBody>
          <a:bodyPr/>
          <a:lstStyle/>
          <a:p>
            <a:pPr algn="just" eaLnBrk="1" hangingPunct="1"/>
            <a:r>
              <a:rPr lang="en-US" sz="2800" smtClean="0"/>
              <a:t>To </a:t>
            </a:r>
            <a:r>
              <a:rPr lang="en-US" sz="2800" smtClean="0">
                <a:solidFill>
                  <a:srgbClr val="FF0000"/>
                </a:solidFill>
              </a:rPr>
              <a:t>connect</a:t>
            </a:r>
            <a:r>
              <a:rPr lang="en-US" sz="2800" smtClean="0"/>
              <a:t> and </a:t>
            </a:r>
            <a:r>
              <a:rPr lang="en-US" sz="2800" smtClean="0">
                <a:solidFill>
                  <a:srgbClr val="FF0000"/>
                </a:solidFill>
              </a:rPr>
              <a:t>disconnect</a:t>
            </a:r>
            <a:r>
              <a:rPr lang="en-US" sz="2800" smtClean="0"/>
              <a:t> the shafts</a:t>
            </a:r>
          </a:p>
          <a:p>
            <a:pPr algn="just" eaLnBrk="1" hangingPunct="1"/>
            <a:r>
              <a:rPr lang="en-US" sz="2800" smtClean="0"/>
              <a:t>To </a:t>
            </a:r>
            <a:r>
              <a:rPr lang="en-US" sz="2800" smtClean="0">
                <a:solidFill>
                  <a:srgbClr val="FF0000"/>
                </a:solidFill>
              </a:rPr>
              <a:t>start or stop a machine </a:t>
            </a:r>
            <a:r>
              <a:rPr lang="en-US" sz="2800" smtClean="0"/>
              <a:t>(or a rotating element) without starting and stopping the prime mover.</a:t>
            </a:r>
          </a:p>
          <a:p>
            <a:pPr algn="just" eaLnBrk="1" hangingPunct="1"/>
            <a:r>
              <a:rPr lang="en-US" sz="2800" smtClean="0"/>
              <a:t>To maintain </a:t>
            </a:r>
            <a:r>
              <a:rPr lang="en-US" sz="2800" smtClean="0">
                <a:solidFill>
                  <a:srgbClr val="FF0000"/>
                </a:solidFill>
              </a:rPr>
              <a:t>constant speed, torque and power</a:t>
            </a:r>
            <a:r>
              <a:rPr lang="en-US" sz="2800" smtClean="0"/>
              <a:t>.</a:t>
            </a:r>
          </a:p>
          <a:p>
            <a:pPr algn="just" eaLnBrk="1" hangingPunct="1"/>
            <a:r>
              <a:rPr lang="en-US" sz="2800" smtClean="0"/>
              <a:t>To </a:t>
            </a:r>
            <a:r>
              <a:rPr lang="en-US" sz="2800" smtClean="0">
                <a:solidFill>
                  <a:srgbClr val="FF0000"/>
                </a:solidFill>
              </a:rPr>
              <a:t>reduce shocks transmitted </a:t>
            </a:r>
            <a:r>
              <a:rPr lang="en-US" sz="2800" smtClean="0"/>
              <a:t>between machine shafts.</a:t>
            </a:r>
          </a:p>
          <a:p>
            <a:pPr algn="just" eaLnBrk="1" hangingPunct="1"/>
            <a:r>
              <a:rPr lang="en-US" sz="2800" smtClean="0"/>
              <a:t>For </a:t>
            </a:r>
            <a:r>
              <a:rPr lang="en-US" sz="2800" smtClean="0">
                <a:solidFill>
                  <a:srgbClr val="FF0000"/>
                </a:solidFill>
              </a:rPr>
              <a:t>automatic disconnect, quick start and stop, gradual starts, and non-reversing and over running functions</a:t>
            </a:r>
            <a:r>
              <a:rPr lang="en-US" sz="2800" smtClean="0"/>
              <a:t>.</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Grp="1" noChangeAspect="1" noChangeArrowheads="1"/>
          </p:cNvPicPr>
          <p:nvPr>
            <p:ph idx="1"/>
          </p:nvPr>
        </p:nvPicPr>
        <p:blipFill>
          <a:blip r:embed="rId2"/>
          <a:srcRect/>
          <a:stretch>
            <a:fillRect/>
          </a:stretch>
        </p:blipFill>
        <p:spPr>
          <a:xfrm>
            <a:off x="1447800" y="1143000"/>
            <a:ext cx="7172325" cy="5029200"/>
          </a:xfr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eaLnBrk="1" hangingPunct="1"/>
            <a:r>
              <a:rPr lang="en-US" smtClean="0"/>
              <a:t>Advantage</a:t>
            </a:r>
          </a:p>
        </p:txBody>
      </p:sp>
      <p:sp>
        <p:nvSpPr>
          <p:cNvPr id="3" name="Content Placeholder 2"/>
          <p:cNvSpPr>
            <a:spLocks noGrp="1"/>
          </p:cNvSpPr>
          <p:nvPr>
            <p:ph idx="1"/>
          </p:nvPr>
        </p:nvSpPr>
        <p:spPr/>
        <p:txBody>
          <a:bodyPr/>
          <a:lstStyle/>
          <a:p>
            <a:pPr eaLnBrk="1" hangingPunct="1"/>
            <a:r>
              <a:rPr lang="en-US" smtClean="0"/>
              <a:t>The advantage of cone clutch is that the  normal force acting on contact surface in this case is larger than axial force( as compared to  single plate clutch in which the normal force acting on contact surfaces is equal to the axial force)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eaLnBrk="1" hangingPunct="1"/>
            <a:r>
              <a:rPr lang="en-US" smtClean="0"/>
              <a:t>Disadvantages</a:t>
            </a:r>
          </a:p>
        </p:txBody>
      </p:sp>
      <p:sp>
        <p:nvSpPr>
          <p:cNvPr id="3" name="Content Placeholder 2"/>
          <p:cNvSpPr>
            <a:spLocks noGrp="1"/>
          </p:cNvSpPr>
          <p:nvPr>
            <p:ph idx="1"/>
          </p:nvPr>
        </p:nvSpPr>
        <p:spPr/>
        <p:txBody>
          <a:bodyPr/>
          <a:lstStyle/>
          <a:p>
            <a:pPr eaLnBrk="1" hangingPunct="1">
              <a:buFont typeface="Wingdings 2" pitchFamily="18" charset="2"/>
              <a:buNone/>
            </a:pPr>
            <a:r>
              <a:rPr lang="en-US" smtClean="0"/>
              <a:t>This type of clutch is practically obsolete  because of following reasons:</a:t>
            </a:r>
          </a:p>
          <a:p>
            <a:pPr eaLnBrk="1" hangingPunct="1">
              <a:buFont typeface="Wingdings 2" pitchFamily="18" charset="2"/>
              <a:buNone/>
            </a:pPr>
            <a:r>
              <a:rPr lang="en-US" smtClean="0"/>
              <a:t>1) If the angle of cone is made less than about 20 degree, it will be difficult to disengage the clutch.</a:t>
            </a:r>
          </a:p>
          <a:p>
            <a:pPr eaLnBrk="1" hangingPunct="1">
              <a:buFont typeface="Wingdings 2" pitchFamily="18" charset="2"/>
              <a:buNone/>
            </a:pPr>
            <a:r>
              <a:rPr lang="en-US" smtClean="0"/>
              <a:t>2) A small amount of wear on the cone surface results in considerable  amount of axial movement of the  male cone for which it will be difficult to allow.</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pPr algn="ctr" eaLnBrk="1" hangingPunct="1"/>
            <a:r>
              <a:rPr lang="en-US" b="1" smtClean="0"/>
              <a:t>Centrifugal  clutch</a:t>
            </a:r>
          </a:p>
        </p:txBody>
      </p:sp>
      <p:sp>
        <p:nvSpPr>
          <p:cNvPr id="3" name="Content Placeholder 2"/>
          <p:cNvSpPr>
            <a:spLocks noGrp="1"/>
          </p:cNvSpPr>
          <p:nvPr>
            <p:ph idx="1"/>
          </p:nvPr>
        </p:nvSpPr>
        <p:spPr/>
        <p:txBody>
          <a:bodyPr/>
          <a:lstStyle/>
          <a:p>
            <a:pPr eaLnBrk="1" hangingPunct="1"/>
            <a:r>
              <a:rPr lang="en-US" smtClean="0"/>
              <a:t>In fully centrifugal type clutches ,the springs are eliminated altogether and only centrifugal force is used to apply the required pressure for keeping the clutch in engaged position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C:\Users\SENDIL\Desktop\centrifugal clutch 1.png"/>
          <p:cNvPicPr>
            <a:picLocks noGrp="1" noChangeAspect="1" noChangeArrowheads="1"/>
          </p:cNvPicPr>
          <p:nvPr>
            <p:ph idx="1"/>
          </p:nvPr>
        </p:nvPicPr>
        <p:blipFill>
          <a:blip r:embed="rId2"/>
          <a:srcRect/>
          <a:stretch>
            <a:fillRect/>
          </a:stretch>
        </p:blipFill>
        <p:spPr>
          <a:xfrm>
            <a:off x="1447800" y="838200"/>
            <a:ext cx="6248400" cy="5106988"/>
          </a:xfr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C:\Users\SENDIL\Desktop\how-centrifugal-clutch-works.png"/>
          <p:cNvPicPr>
            <a:picLocks noChangeAspect="1" noChangeArrowheads="1"/>
          </p:cNvPicPr>
          <p:nvPr/>
        </p:nvPicPr>
        <p:blipFill>
          <a:blip r:embed="rId2"/>
          <a:srcRect/>
          <a:stretch>
            <a:fillRect/>
          </a:stretch>
        </p:blipFill>
        <p:spPr bwMode="auto">
          <a:xfrm>
            <a:off x="1143000" y="1905000"/>
            <a:ext cx="6629400" cy="368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Advantages of centrifugal clutches</a:t>
            </a:r>
            <a:endParaRPr lang="en-US" dirty="0"/>
          </a:p>
        </p:txBody>
      </p:sp>
      <p:sp>
        <p:nvSpPr>
          <p:cNvPr id="40963" name="Content Placeholder 2"/>
          <p:cNvSpPr>
            <a:spLocks noGrp="1"/>
          </p:cNvSpPr>
          <p:nvPr>
            <p:ph idx="1"/>
          </p:nvPr>
        </p:nvSpPr>
        <p:spPr/>
        <p:txBody>
          <a:bodyPr/>
          <a:lstStyle/>
          <a:p>
            <a:pPr eaLnBrk="1" hangingPunct="1"/>
            <a:r>
              <a:rPr lang="en-US" smtClean="0"/>
              <a:t>No separate clutch plate is required</a:t>
            </a:r>
          </a:p>
          <a:p>
            <a:pPr eaLnBrk="1" hangingPunct="1"/>
            <a:r>
              <a:rPr lang="en-US" smtClean="0"/>
              <a:t>Clutch is operated automatically depending upon engine speed</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457200" y="533400"/>
            <a:ext cx="8229600" cy="762000"/>
          </a:xfrm>
        </p:spPr>
        <p:txBody>
          <a:bodyPr/>
          <a:lstStyle/>
          <a:p>
            <a:r>
              <a:rPr lang="en-US" sz="3600" smtClean="0">
                <a:latin typeface="Times New Roman" pitchFamily="18" charset="0"/>
                <a:cs typeface="Times New Roman" pitchFamily="18" charset="0"/>
              </a:rPr>
              <a:t>DESIGN OF A CENTRIFUGAL CLUTCH</a:t>
            </a:r>
          </a:p>
        </p:txBody>
      </p:sp>
      <p:sp>
        <p:nvSpPr>
          <p:cNvPr id="41987" name="Content Placeholder 2"/>
          <p:cNvSpPr>
            <a:spLocks noGrp="1"/>
          </p:cNvSpPr>
          <p:nvPr>
            <p:ph idx="1"/>
          </p:nvPr>
        </p:nvSpPr>
        <p:spPr>
          <a:xfrm>
            <a:off x="457200" y="1295400"/>
            <a:ext cx="8229600" cy="5029200"/>
          </a:xfrm>
        </p:spPr>
        <p:txBody>
          <a:bodyPr/>
          <a:lstStyle/>
          <a:p>
            <a:r>
              <a:rPr lang="en-US" b="1" u="sng" smtClean="0">
                <a:latin typeface="Times New Roman" pitchFamily="18" charset="0"/>
                <a:cs typeface="Times New Roman" pitchFamily="18" charset="0"/>
              </a:rPr>
              <a:t>MASS OF THE SHOES:</a:t>
            </a:r>
          </a:p>
          <a:p>
            <a:pPr>
              <a:buFont typeface="Wingdings 2" pitchFamily="18" charset="2"/>
              <a:buNone/>
            </a:pPr>
            <a:r>
              <a:rPr lang="en-US" smtClean="0">
                <a:latin typeface="Times New Roman" pitchFamily="18" charset="0"/>
                <a:cs typeface="Times New Roman" pitchFamily="18" charset="0"/>
              </a:rPr>
              <a:t>	n= </a:t>
            </a:r>
            <a:r>
              <a:rPr lang="en-US" baseline="-25000" smtClean="0">
                <a:latin typeface="Times New Roman" pitchFamily="18" charset="0"/>
                <a:cs typeface="Times New Roman" pitchFamily="18" charset="0"/>
              </a:rPr>
              <a:t>Number</a:t>
            </a:r>
            <a:r>
              <a:rPr lang="en-US" smtClean="0">
                <a:latin typeface="Times New Roman" pitchFamily="18" charset="0"/>
                <a:cs typeface="Times New Roman" pitchFamily="18" charset="0"/>
              </a:rPr>
              <a:t> of shoes</a:t>
            </a:r>
          </a:p>
          <a:p>
            <a:pPr>
              <a:buFont typeface="Wingdings 2" pitchFamily="18" charset="2"/>
              <a:buNone/>
            </a:pPr>
            <a:r>
              <a:rPr lang="en-US" smtClean="0">
                <a:latin typeface="Times New Roman" pitchFamily="18" charset="0"/>
                <a:cs typeface="Times New Roman" pitchFamily="18" charset="0"/>
              </a:rPr>
              <a:t>	m= Mass of each shoe</a:t>
            </a:r>
          </a:p>
          <a:p>
            <a:pPr>
              <a:buFont typeface="Wingdings 2" pitchFamily="18" charset="2"/>
              <a:buNone/>
            </a:pPr>
            <a:r>
              <a:rPr lang="en-US" smtClean="0">
                <a:latin typeface="Times New Roman" pitchFamily="18" charset="0"/>
                <a:cs typeface="Times New Roman" pitchFamily="18" charset="0"/>
              </a:rPr>
              <a:t>	R= Inside radius of the pulley rim</a:t>
            </a:r>
          </a:p>
          <a:p>
            <a:pPr>
              <a:buFont typeface="Wingdings 2" pitchFamily="18" charset="2"/>
              <a:buNone/>
            </a:pPr>
            <a:r>
              <a:rPr lang="en-US" smtClean="0">
                <a:latin typeface="Times New Roman" pitchFamily="18" charset="0"/>
                <a:cs typeface="Times New Roman" pitchFamily="18" charset="0"/>
              </a:rPr>
              <a:t>	r= Distance of entre of gravity of the shoes from the centre of the spider</a:t>
            </a:r>
          </a:p>
          <a:p>
            <a:pPr>
              <a:buFont typeface="Wingdings 2" pitchFamily="18" charset="2"/>
              <a:buNone/>
            </a:pPr>
            <a:r>
              <a:rPr lang="en-US" smtClean="0">
                <a:latin typeface="Times New Roman" pitchFamily="18" charset="0"/>
                <a:cs typeface="Times New Roman" pitchFamily="18" charset="0"/>
              </a:rPr>
              <a:t>	N= Running speed of the pulley </a:t>
            </a:r>
          </a:p>
          <a:p>
            <a:pPr>
              <a:buFont typeface="Wingdings 2" pitchFamily="18" charset="2"/>
              <a:buNone/>
            </a:pPr>
            <a:r>
              <a:rPr lang="en-US" smtClean="0">
                <a:latin typeface="Times New Roman" pitchFamily="18" charset="0"/>
                <a:cs typeface="Times New Roman" pitchFamily="18" charset="0"/>
              </a:rPr>
              <a:t>	</a:t>
            </a:r>
            <a:r>
              <a:rPr lang="el-GR" smtClean="0">
                <a:latin typeface="Times New Roman" pitchFamily="18" charset="0"/>
                <a:cs typeface="Times New Roman" pitchFamily="18" charset="0"/>
              </a:rPr>
              <a:t>ω</a:t>
            </a:r>
            <a:r>
              <a:rPr lang="en-US" smtClean="0">
                <a:latin typeface="Times New Roman" pitchFamily="18" charset="0"/>
                <a:cs typeface="Times New Roman" pitchFamily="18" charset="0"/>
              </a:rPr>
              <a:t>= Angular speed of the pulley = 2</a:t>
            </a:r>
            <a:r>
              <a:rPr lang="el-GR" smtClean="0">
                <a:latin typeface="Times New Roman" pitchFamily="18" charset="0"/>
                <a:cs typeface="Times New Roman" pitchFamily="18" charset="0"/>
              </a:rPr>
              <a:t>π</a:t>
            </a:r>
            <a:r>
              <a:rPr lang="en-US" smtClean="0">
                <a:latin typeface="Times New Roman" pitchFamily="18" charset="0"/>
                <a:cs typeface="Times New Roman" pitchFamily="18" charset="0"/>
              </a:rPr>
              <a:t>N/ 60</a:t>
            </a:r>
          </a:p>
          <a:p>
            <a:pPr>
              <a:buFont typeface="Wingdings 2" pitchFamily="18" charset="2"/>
              <a:buNone/>
            </a:pPr>
            <a:r>
              <a:rPr lang="en-US" smtClean="0">
                <a:latin typeface="Times New Roman" pitchFamily="18" charset="0"/>
                <a:cs typeface="Times New Roman" pitchFamily="18" charset="0"/>
              </a:rPr>
              <a:t>	</a:t>
            </a:r>
            <a:r>
              <a:rPr lang="el-GR" smtClean="0">
                <a:latin typeface="Times New Roman" pitchFamily="18" charset="0"/>
                <a:cs typeface="Times New Roman" pitchFamily="18" charset="0"/>
              </a:rPr>
              <a:t>ω</a:t>
            </a:r>
            <a:r>
              <a:rPr lang="en-US" baseline="-25000" smtClean="0">
                <a:latin typeface="Times New Roman" pitchFamily="18" charset="0"/>
                <a:cs typeface="Times New Roman" pitchFamily="18" charset="0"/>
              </a:rPr>
              <a:t>1</a:t>
            </a:r>
            <a:r>
              <a:rPr lang="en-US" smtClean="0">
                <a:latin typeface="Times New Roman" pitchFamily="18" charset="0"/>
                <a:cs typeface="Times New Roman" pitchFamily="18" charset="0"/>
              </a:rPr>
              <a:t>= Angular speed at which the engagement begins to take place</a:t>
            </a:r>
          </a:p>
          <a:p>
            <a:pPr>
              <a:buFont typeface="Wingdings 2" pitchFamily="18" charset="2"/>
              <a:buNone/>
            </a:pPr>
            <a:r>
              <a:rPr lang="en-US" smtClean="0">
                <a:latin typeface="Times New Roman" pitchFamily="18" charset="0"/>
                <a:cs typeface="Times New Roman" pitchFamily="18" charset="0"/>
              </a:rPr>
              <a:t>	</a:t>
            </a:r>
            <a:r>
              <a:rPr lang="el-GR" smtClean="0">
                <a:latin typeface="Times New Roman" pitchFamily="18" charset="0"/>
                <a:cs typeface="Times New Roman" pitchFamily="18" charset="0"/>
              </a:rPr>
              <a:t>μ</a:t>
            </a:r>
            <a:r>
              <a:rPr lang="en-US" smtClean="0">
                <a:latin typeface="Times New Roman" pitchFamily="18" charset="0"/>
                <a:cs typeface="Times New Roman" pitchFamily="18" charset="0"/>
              </a:rPr>
              <a:t>= Coefficient of friction between the shoe and rim.</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457200" y="704850"/>
            <a:ext cx="8229600" cy="590550"/>
          </a:xfrm>
        </p:spPr>
        <p:txBody>
          <a:bodyPr/>
          <a:lstStyle/>
          <a:p>
            <a:r>
              <a:rPr lang="en-US" sz="3600" smtClean="0">
                <a:latin typeface="Times New Roman" pitchFamily="18" charset="0"/>
                <a:cs typeface="Times New Roman" pitchFamily="18" charset="0"/>
              </a:rPr>
              <a:t>Contd…</a:t>
            </a:r>
          </a:p>
        </p:txBody>
      </p:sp>
      <p:sp>
        <p:nvSpPr>
          <p:cNvPr id="43011" name="Content Placeholder 2"/>
          <p:cNvSpPr>
            <a:spLocks noGrp="1"/>
          </p:cNvSpPr>
          <p:nvPr>
            <p:ph idx="1"/>
          </p:nvPr>
        </p:nvSpPr>
        <p:spPr>
          <a:xfrm>
            <a:off x="457200" y="1295400"/>
            <a:ext cx="8229600" cy="5029200"/>
          </a:xfrm>
        </p:spPr>
        <p:txBody>
          <a:bodyPr/>
          <a:lstStyle/>
          <a:p>
            <a:pPr>
              <a:buFont typeface="Wingdings" pitchFamily="2" charset="2"/>
              <a:buChar char="Ø"/>
            </a:pPr>
            <a:r>
              <a:rPr lang="en-US" smtClean="0">
                <a:latin typeface="Times New Roman" pitchFamily="18" charset="0"/>
                <a:cs typeface="Times New Roman" pitchFamily="18" charset="0"/>
              </a:rPr>
              <a:t>Centrifugal force acting on each shoe, Fc = m</a:t>
            </a:r>
            <a:r>
              <a:rPr lang="el-GR" smtClean="0">
                <a:latin typeface="Times New Roman" pitchFamily="18" charset="0"/>
                <a:cs typeface="Times New Roman" pitchFamily="18" charset="0"/>
              </a:rPr>
              <a:t>ω</a:t>
            </a:r>
            <a:r>
              <a:rPr lang="en-US" baseline="30000" smtClean="0">
                <a:latin typeface="Times New Roman" pitchFamily="18" charset="0"/>
                <a:cs typeface="Times New Roman" pitchFamily="18" charset="0"/>
              </a:rPr>
              <a:t>2</a:t>
            </a:r>
            <a:r>
              <a:rPr lang="en-US" smtClean="0">
                <a:latin typeface="Times New Roman" pitchFamily="18" charset="0"/>
                <a:cs typeface="Times New Roman" pitchFamily="18" charset="0"/>
              </a:rPr>
              <a:t>r</a:t>
            </a:r>
          </a:p>
          <a:p>
            <a:pPr>
              <a:buFont typeface="Wingdings" pitchFamily="2" charset="2"/>
              <a:buChar char="Ø"/>
            </a:pPr>
            <a:r>
              <a:rPr lang="en-US" smtClean="0">
                <a:latin typeface="Times New Roman" pitchFamily="18" charset="0"/>
                <a:cs typeface="Times New Roman" pitchFamily="18" charset="0"/>
              </a:rPr>
              <a:t>Spring force exerted by each spring on the shoe, Fs = m</a:t>
            </a:r>
            <a:r>
              <a:rPr lang="el-GR" smtClean="0">
                <a:latin typeface="Times New Roman" pitchFamily="18" charset="0"/>
                <a:cs typeface="Times New Roman" pitchFamily="18" charset="0"/>
              </a:rPr>
              <a:t>ω</a:t>
            </a:r>
            <a:r>
              <a:rPr lang="en-US" baseline="-25000" smtClean="0">
                <a:latin typeface="Times New Roman" pitchFamily="18" charset="0"/>
                <a:cs typeface="Times New Roman" pitchFamily="18" charset="0"/>
              </a:rPr>
              <a:t>1</a:t>
            </a:r>
            <a:r>
              <a:rPr lang="en-US" baseline="30000" smtClean="0">
                <a:latin typeface="Times New Roman" pitchFamily="18" charset="0"/>
                <a:cs typeface="Times New Roman" pitchFamily="18" charset="0"/>
              </a:rPr>
              <a:t>2</a:t>
            </a:r>
            <a:r>
              <a:rPr lang="en-US" smtClean="0">
                <a:latin typeface="Times New Roman" pitchFamily="18" charset="0"/>
                <a:cs typeface="Times New Roman" pitchFamily="18" charset="0"/>
              </a:rPr>
              <a:t>r</a:t>
            </a:r>
          </a:p>
          <a:p>
            <a:pPr>
              <a:buFont typeface="Wingdings" pitchFamily="2" charset="2"/>
              <a:buChar char="Ø"/>
            </a:pPr>
            <a:r>
              <a:rPr lang="en-US" smtClean="0">
                <a:latin typeface="Times New Roman" pitchFamily="18" charset="0"/>
                <a:cs typeface="Times New Roman" pitchFamily="18" charset="0"/>
              </a:rPr>
              <a:t>Net outward force on the shoe = Fc-Fs= m</a:t>
            </a:r>
            <a:r>
              <a:rPr lang="el-GR" smtClean="0">
                <a:latin typeface="Times New Roman" pitchFamily="18" charset="0"/>
                <a:cs typeface="Times New Roman" pitchFamily="18" charset="0"/>
              </a:rPr>
              <a:t>ω</a:t>
            </a:r>
            <a:r>
              <a:rPr lang="en-US" baseline="30000" smtClean="0">
                <a:latin typeface="Times New Roman" pitchFamily="18" charset="0"/>
                <a:cs typeface="Times New Roman" pitchFamily="18" charset="0"/>
              </a:rPr>
              <a:t>2</a:t>
            </a:r>
            <a:r>
              <a:rPr lang="en-US" smtClean="0">
                <a:latin typeface="Times New Roman" pitchFamily="18" charset="0"/>
                <a:cs typeface="Times New Roman" pitchFamily="18" charset="0"/>
              </a:rPr>
              <a:t>r-m</a:t>
            </a:r>
            <a:r>
              <a:rPr lang="el-GR" smtClean="0">
                <a:latin typeface="Times New Roman" pitchFamily="18" charset="0"/>
                <a:cs typeface="Times New Roman" pitchFamily="18" charset="0"/>
              </a:rPr>
              <a:t>ω</a:t>
            </a:r>
            <a:r>
              <a:rPr lang="en-US" baseline="-25000" smtClean="0">
                <a:latin typeface="Times New Roman" pitchFamily="18" charset="0"/>
                <a:cs typeface="Times New Roman" pitchFamily="18" charset="0"/>
              </a:rPr>
              <a:t>1</a:t>
            </a:r>
            <a:r>
              <a:rPr lang="en-US" baseline="30000" smtClean="0">
                <a:latin typeface="Times New Roman" pitchFamily="18" charset="0"/>
                <a:cs typeface="Times New Roman" pitchFamily="18" charset="0"/>
              </a:rPr>
              <a:t>2</a:t>
            </a:r>
            <a:r>
              <a:rPr lang="en-US" smtClean="0">
                <a:latin typeface="Times New Roman" pitchFamily="18" charset="0"/>
                <a:cs typeface="Times New Roman" pitchFamily="18" charset="0"/>
              </a:rPr>
              <a:t>r</a:t>
            </a:r>
          </a:p>
          <a:p>
            <a:pPr>
              <a:buFont typeface="Wingdings" pitchFamily="2" charset="2"/>
              <a:buChar char="Ø"/>
            </a:pPr>
            <a:r>
              <a:rPr lang="en-US" smtClean="0">
                <a:latin typeface="Times New Roman" pitchFamily="18" charset="0"/>
                <a:cs typeface="Times New Roman" pitchFamily="18" charset="0"/>
              </a:rPr>
              <a:t>Frictional force acting on each shoe, F=</a:t>
            </a:r>
            <a:r>
              <a:rPr lang="el-GR" smtClean="0">
                <a:latin typeface="Times New Roman" pitchFamily="18" charset="0"/>
                <a:cs typeface="Times New Roman" pitchFamily="18" charset="0"/>
              </a:rPr>
              <a:t>μ</a:t>
            </a:r>
            <a:r>
              <a:rPr lang="en-US" smtClean="0">
                <a:latin typeface="Times New Roman" pitchFamily="18" charset="0"/>
                <a:cs typeface="Times New Roman" pitchFamily="18" charset="0"/>
              </a:rPr>
              <a:t>(Fc-Fs)</a:t>
            </a:r>
          </a:p>
          <a:p>
            <a:pPr>
              <a:buFont typeface="Wingdings" pitchFamily="2" charset="2"/>
              <a:buChar char="Ø"/>
            </a:pPr>
            <a:r>
              <a:rPr lang="en-US" smtClean="0">
                <a:latin typeface="Times New Roman" pitchFamily="18" charset="0"/>
                <a:cs typeface="Times New Roman" pitchFamily="18" charset="0"/>
              </a:rPr>
              <a:t>Frictional torque acting on each shoe,Tr=F×R</a:t>
            </a:r>
          </a:p>
          <a:p>
            <a:pPr>
              <a:buFont typeface="Wingdings 2" pitchFamily="18" charset="2"/>
              <a:buNone/>
            </a:pPr>
            <a:r>
              <a:rPr lang="en-US" smtClean="0">
                <a:latin typeface="Times New Roman" pitchFamily="18" charset="0"/>
                <a:cs typeface="Times New Roman" pitchFamily="18" charset="0"/>
              </a:rPr>
              <a:t>							= </a:t>
            </a:r>
            <a:r>
              <a:rPr lang="el-GR" smtClean="0">
                <a:latin typeface="Times New Roman" pitchFamily="18" charset="0"/>
                <a:cs typeface="Times New Roman" pitchFamily="18" charset="0"/>
              </a:rPr>
              <a:t>μ</a:t>
            </a:r>
            <a:r>
              <a:rPr lang="en-US" smtClean="0">
                <a:latin typeface="Times New Roman" pitchFamily="18" charset="0"/>
                <a:cs typeface="Times New Roman" pitchFamily="18" charset="0"/>
              </a:rPr>
              <a:t>(Fc-Fs)</a:t>
            </a:r>
          </a:p>
          <a:p>
            <a:pPr>
              <a:buFont typeface="Wingdings" pitchFamily="2" charset="2"/>
              <a:buChar char="Ø"/>
            </a:pPr>
            <a:r>
              <a:rPr lang="en-US" smtClean="0">
                <a:latin typeface="Times New Roman" pitchFamily="18" charset="0"/>
                <a:cs typeface="Times New Roman" pitchFamily="18" charset="0"/>
              </a:rPr>
              <a:t>Frictional torque acting on each shoe, Tr = F×R</a:t>
            </a:r>
          </a:p>
          <a:p>
            <a:pPr>
              <a:buFont typeface="Wingdings 2" pitchFamily="18" charset="2"/>
              <a:buNone/>
            </a:pPr>
            <a:r>
              <a:rPr lang="en-US" smtClean="0">
                <a:latin typeface="Times New Roman" pitchFamily="18" charset="0"/>
                <a:cs typeface="Times New Roman" pitchFamily="18" charset="0"/>
              </a:rPr>
              <a:t>							    = </a:t>
            </a:r>
            <a:r>
              <a:rPr lang="el-GR" smtClean="0">
                <a:latin typeface="Times New Roman" pitchFamily="18" charset="0"/>
                <a:cs typeface="Times New Roman" pitchFamily="18" charset="0"/>
              </a:rPr>
              <a:t>μ</a:t>
            </a:r>
            <a:r>
              <a:rPr lang="en-US" smtClean="0">
                <a:latin typeface="Times New Roman" pitchFamily="18" charset="0"/>
                <a:cs typeface="Times New Roman" pitchFamily="18" charset="0"/>
              </a:rPr>
              <a:t>(Fc-Fs)R</a:t>
            </a:r>
          </a:p>
          <a:p>
            <a:pPr>
              <a:buFont typeface="Wingdings 2" pitchFamily="18" charset="2"/>
              <a:buNone/>
            </a:pPr>
            <a:r>
              <a:rPr lang="en-US" smtClean="0">
                <a:latin typeface="Times New Roman" pitchFamily="18" charset="0"/>
                <a:cs typeface="Times New Roman" pitchFamily="18" charset="0"/>
              </a:rPr>
              <a:t>Total frictional torque transmitted T= n×</a:t>
            </a:r>
            <a:r>
              <a:rPr lang="el-GR" smtClean="0">
                <a:latin typeface="Times New Roman" pitchFamily="18" charset="0"/>
                <a:cs typeface="Times New Roman" pitchFamily="18" charset="0"/>
              </a:rPr>
              <a:t>μ</a:t>
            </a:r>
            <a:r>
              <a:rPr lang="en-US" smtClean="0">
                <a:latin typeface="Times New Roman" pitchFamily="18" charset="0"/>
                <a:cs typeface="Times New Roman" pitchFamily="18" charset="0"/>
              </a:rPr>
              <a:t>(Fc-Fs)R = n.F.R</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457200" y="457200"/>
            <a:ext cx="8229600" cy="457200"/>
          </a:xfrm>
        </p:spPr>
        <p:txBody>
          <a:bodyPr/>
          <a:lstStyle/>
          <a:p>
            <a:r>
              <a:rPr lang="en-US" sz="3600" smtClean="0">
                <a:latin typeface="Times New Roman" pitchFamily="18" charset="0"/>
                <a:cs typeface="Times New Roman" pitchFamily="18" charset="0"/>
              </a:rPr>
              <a:t>Contd…</a:t>
            </a:r>
          </a:p>
        </p:txBody>
      </p:sp>
      <p:sp>
        <p:nvSpPr>
          <p:cNvPr id="44035" name="Content Placeholder 2"/>
          <p:cNvSpPr>
            <a:spLocks noGrp="1"/>
          </p:cNvSpPr>
          <p:nvPr>
            <p:ph idx="1"/>
          </p:nvPr>
        </p:nvSpPr>
        <p:spPr>
          <a:xfrm>
            <a:off x="457200" y="914400"/>
            <a:ext cx="8229600" cy="5410200"/>
          </a:xfrm>
        </p:spPr>
        <p:txBody>
          <a:bodyPr/>
          <a:lstStyle/>
          <a:p>
            <a:pPr>
              <a:buFont typeface="Wingdings 2" pitchFamily="18" charset="2"/>
              <a:buNone/>
            </a:pPr>
            <a:r>
              <a:rPr lang="en-US" b="1" u="sng" smtClean="0">
                <a:latin typeface="Times New Roman" pitchFamily="18" charset="0"/>
                <a:cs typeface="Times New Roman" pitchFamily="18" charset="0"/>
              </a:rPr>
              <a:t>Size of the shoes:</a:t>
            </a:r>
          </a:p>
          <a:p>
            <a:pPr>
              <a:buFont typeface="Wingdings 2" pitchFamily="18" charset="2"/>
              <a:buNone/>
            </a:pPr>
            <a:r>
              <a:rPr lang="en-US" smtClean="0">
                <a:latin typeface="Times New Roman" pitchFamily="18" charset="0"/>
                <a:cs typeface="Times New Roman" pitchFamily="18" charset="0"/>
              </a:rPr>
              <a:t>	l= Contact length of the shoes</a:t>
            </a:r>
          </a:p>
          <a:p>
            <a:pPr>
              <a:buFont typeface="Wingdings 2" pitchFamily="18" charset="2"/>
              <a:buNone/>
            </a:pPr>
            <a:r>
              <a:rPr lang="en-US" smtClean="0">
                <a:latin typeface="Times New Roman" pitchFamily="18" charset="0"/>
                <a:cs typeface="Times New Roman" pitchFamily="18" charset="0"/>
              </a:rPr>
              <a:t>	b= Width of the shoes</a:t>
            </a:r>
          </a:p>
          <a:p>
            <a:pPr>
              <a:buFont typeface="Wingdings 2" pitchFamily="18" charset="2"/>
              <a:buNone/>
            </a:pPr>
            <a:r>
              <a:rPr lang="en-US" smtClean="0">
                <a:latin typeface="Times New Roman" pitchFamily="18" charset="0"/>
                <a:cs typeface="Times New Roman" pitchFamily="18" charset="0"/>
              </a:rPr>
              <a:t>	R= Contact radius of the shoes</a:t>
            </a:r>
          </a:p>
          <a:p>
            <a:pPr>
              <a:buFont typeface="Wingdings 2" pitchFamily="18" charset="2"/>
              <a:buNone/>
            </a:pPr>
            <a:r>
              <a:rPr lang="en-US" smtClean="0">
                <a:latin typeface="Times New Roman" pitchFamily="18" charset="0"/>
                <a:cs typeface="Times New Roman" pitchFamily="18" charset="0"/>
              </a:rPr>
              <a:t>	</a:t>
            </a:r>
            <a:r>
              <a:rPr lang="el-GR" smtClean="0">
                <a:latin typeface="Times New Roman" pitchFamily="18" charset="0"/>
                <a:cs typeface="Times New Roman" pitchFamily="18" charset="0"/>
              </a:rPr>
              <a:t>θ</a:t>
            </a:r>
            <a:r>
              <a:rPr lang="en-US" smtClean="0">
                <a:latin typeface="Times New Roman" pitchFamily="18" charset="0"/>
                <a:cs typeface="Times New Roman" pitchFamily="18" charset="0"/>
              </a:rPr>
              <a:t>= Angle subtended by the shoes at the centre of the spider,</a:t>
            </a:r>
          </a:p>
          <a:p>
            <a:pPr>
              <a:buFont typeface="Wingdings 2" pitchFamily="18" charset="2"/>
              <a:buNone/>
            </a:pPr>
            <a:r>
              <a:rPr lang="en-US" smtClean="0">
                <a:latin typeface="Times New Roman" pitchFamily="18" charset="0"/>
                <a:cs typeface="Times New Roman" pitchFamily="18" charset="0"/>
              </a:rPr>
              <a:t>	p= Intensity of pressure exerted on the shoe</a:t>
            </a:r>
          </a:p>
          <a:p>
            <a:pPr>
              <a:buFont typeface="Wingdings 2" pitchFamily="18" charset="2"/>
              <a:buNone/>
            </a:pPr>
            <a:r>
              <a:rPr lang="en-US" smtClean="0">
                <a:latin typeface="Times New Roman" pitchFamily="18" charset="0"/>
                <a:cs typeface="Times New Roman" pitchFamily="18" charset="0"/>
              </a:rPr>
              <a:t>	l=R.</a:t>
            </a:r>
            <a:r>
              <a:rPr lang="el-GR" smtClean="0">
                <a:latin typeface="Times New Roman" pitchFamily="18" charset="0"/>
                <a:cs typeface="Times New Roman" pitchFamily="18" charset="0"/>
              </a:rPr>
              <a:t>θ</a:t>
            </a:r>
            <a:endParaRPr lang="en-US" smtClean="0">
              <a:latin typeface="Times New Roman" pitchFamily="18" charset="0"/>
              <a:cs typeface="Times New Roman" pitchFamily="18" charset="0"/>
            </a:endParaRPr>
          </a:p>
          <a:p>
            <a:pPr>
              <a:buFont typeface="Wingdings 2" pitchFamily="18" charset="2"/>
              <a:buNone/>
            </a:pPr>
            <a:r>
              <a:rPr lang="en-US" smtClean="0">
                <a:latin typeface="Times New Roman" pitchFamily="18" charset="0"/>
                <a:cs typeface="Times New Roman" pitchFamily="18" charset="0"/>
              </a:rPr>
              <a:t>	Area of contact of the shoe A= l.b</a:t>
            </a:r>
          </a:p>
          <a:p>
            <a:pPr>
              <a:buFont typeface="Wingdings 2" pitchFamily="18" charset="2"/>
              <a:buNone/>
            </a:pPr>
            <a:r>
              <a:rPr lang="en-US" smtClean="0">
                <a:latin typeface="Times New Roman" pitchFamily="18" charset="0"/>
                <a:cs typeface="Times New Roman" pitchFamily="18" charset="0"/>
              </a:rPr>
              <a:t>	Net force acting on the shoe = Fc-Fs =A×p = l.b.p</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533400" y="-152400"/>
            <a:ext cx="8229600" cy="1143000"/>
          </a:xfrm>
        </p:spPr>
        <p:txBody>
          <a:bodyPr/>
          <a:lstStyle/>
          <a:p>
            <a:pPr eaLnBrk="1" hangingPunct="1"/>
            <a:r>
              <a:rPr lang="en-US" smtClean="0">
                <a:latin typeface="Times New Roman" pitchFamily="18" charset="0"/>
                <a:cs typeface="Times New Roman" pitchFamily="18" charset="0"/>
              </a:rPr>
              <a:t>Principles of operation of clucth</a:t>
            </a:r>
          </a:p>
        </p:txBody>
      </p:sp>
      <p:sp>
        <p:nvSpPr>
          <p:cNvPr id="8195" name="Content Placeholder 2"/>
          <p:cNvSpPr>
            <a:spLocks noGrp="1"/>
          </p:cNvSpPr>
          <p:nvPr>
            <p:ph idx="1"/>
          </p:nvPr>
        </p:nvSpPr>
        <p:spPr>
          <a:xfrm>
            <a:off x="457200" y="1066800"/>
            <a:ext cx="8229600" cy="5257800"/>
          </a:xfrm>
        </p:spPr>
        <p:txBody>
          <a:bodyPr/>
          <a:lstStyle/>
          <a:p>
            <a:pPr algn="just" eaLnBrk="1" hangingPunct="1"/>
            <a:r>
              <a:rPr lang="en-US" smtClean="0">
                <a:latin typeface="Times New Roman" pitchFamily="18" charset="0"/>
                <a:cs typeface="Times New Roman" pitchFamily="18" charset="0"/>
              </a:rPr>
              <a:t>When two friction surfaces are brought in connect with each other and pressed</a:t>
            </a:r>
            <a:r>
              <a:rPr lang="en-US" smtClean="0">
                <a:solidFill>
                  <a:srgbClr val="FF0000"/>
                </a:solidFill>
                <a:latin typeface="Times New Roman" pitchFamily="18" charset="0"/>
                <a:cs typeface="Times New Roman" pitchFamily="18" charset="0"/>
              </a:rPr>
              <a:t>, they are united due to the friction between them.</a:t>
            </a:r>
          </a:p>
          <a:p>
            <a:pPr algn="just" eaLnBrk="1" hangingPunct="1"/>
            <a:r>
              <a:rPr lang="en-US" smtClean="0">
                <a:latin typeface="Times New Roman" pitchFamily="18" charset="0"/>
                <a:cs typeface="Times New Roman" pitchFamily="18" charset="0"/>
              </a:rPr>
              <a:t>The friction between the two surfaces depends upon the </a:t>
            </a:r>
            <a:r>
              <a:rPr lang="en-US" smtClean="0">
                <a:solidFill>
                  <a:srgbClr val="FF0000"/>
                </a:solidFill>
                <a:latin typeface="Times New Roman" pitchFamily="18" charset="0"/>
                <a:cs typeface="Times New Roman" pitchFamily="18" charset="0"/>
              </a:rPr>
              <a:t>area of the surfaces</a:t>
            </a:r>
            <a:r>
              <a:rPr lang="en-US" smtClean="0">
                <a:latin typeface="Times New Roman" pitchFamily="18" charset="0"/>
                <a:cs typeface="Times New Roman" pitchFamily="18" charset="0"/>
              </a:rPr>
              <a:t>, </a:t>
            </a:r>
            <a:r>
              <a:rPr lang="en-US" smtClean="0">
                <a:solidFill>
                  <a:srgbClr val="FF0000"/>
                </a:solidFill>
                <a:latin typeface="Times New Roman" pitchFamily="18" charset="0"/>
                <a:cs typeface="Times New Roman" pitchFamily="18" charset="0"/>
              </a:rPr>
              <a:t>pressure applied </a:t>
            </a:r>
            <a:r>
              <a:rPr lang="en-US" smtClean="0">
                <a:latin typeface="Times New Roman" pitchFamily="18" charset="0"/>
                <a:cs typeface="Times New Roman" pitchFamily="18" charset="0"/>
              </a:rPr>
              <a:t>upon them and </a:t>
            </a:r>
            <a:r>
              <a:rPr lang="en-US" smtClean="0">
                <a:solidFill>
                  <a:srgbClr val="FF0000"/>
                </a:solidFill>
                <a:latin typeface="Times New Roman" pitchFamily="18" charset="0"/>
                <a:cs typeface="Times New Roman" pitchFamily="18" charset="0"/>
              </a:rPr>
              <a:t>coefficient of friction </a:t>
            </a:r>
            <a:r>
              <a:rPr lang="en-US" smtClean="0">
                <a:latin typeface="Times New Roman" pitchFamily="18" charset="0"/>
                <a:cs typeface="Times New Roman" pitchFamily="18" charset="0"/>
              </a:rPr>
              <a:t>of the surface materials.</a:t>
            </a:r>
          </a:p>
          <a:p>
            <a:pPr algn="just" eaLnBrk="1" hangingPunct="1"/>
            <a:r>
              <a:rPr lang="en-US" smtClean="0">
                <a:latin typeface="Times New Roman" pitchFamily="18" charset="0"/>
                <a:cs typeface="Times New Roman" pitchFamily="18" charset="0"/>
              </a:rPr>
              <a:t>The two surfaces can be separated and brought into contact when required. One surface is considered as </a:t>
            </a:r>
            <a:r>
              <a:rPr lang="en-US" smtClean="0">
                <a:solidFill>
                  <a:srgbClr val="FF0000"/>
                </a:solidFill>
                <a:latin typeface="Times New Roman" pitchFamily="18" charset="0"/>
                <a:cs typeface="Times New Roman" pitchFamily="18" charset="0"/>
              </a:rPr>
              <a:t>driving member </a:t>
            </a:r>
            <a:r>
              <a:rPr lang="en-US" smtClean="0">
                <a:latin typeface="Times New Roman" pitchFamily="18" charset="0"/>
                <a:cs typeface="Times New Roman" pitchFamily="18" charset="0"/>
              </a:rPr>
              <a:t>and the other as </a:t>
            </a:r>
            <a:r>
              <a:rPr lang="en-US" smtClean="0">
                <a:solidFill>
                  <a:srgbClr val="FF0000"/>
                </a:solidFill>
                <a:latin typeface="Times New Roman" pitchFamily="18" charset="0"/>
                <a:cs typeface="Times New Roman" pitchFamily="18" charset="0"/>
              </a:rPr>
              <a:t>driven member</a:t>
            </a:r>
            <a:r>
              <a:rPr lang="en-US" smtClean="0">
                <a:latin typeface="Times New Roman" pitchFamily="18" charset="0"/>
                <a:cs typeface="Times New Roman" pitchFamily="18" charset="0"/>
              </a:rPr>
              <a:t>. </a:t>
            </a:r>
          </a:p>
          <a:p>
            <a:pPr algn="just" eaLnBrk="1" hangingPunct="1"/>
            <a:r>
              <a:rPr lang="en-US" smtClean="0">
                <a:latin typeface="Times New Roman" pitchFamily="18" charset="0"/>
                <a:cs typeface="Times New Roman" pitchFamily="18" charset="0"/>
              </a:rPr>
              <a:t>The driving member is kept rotating. When the driven member is brought  in contact to the driving member, It is also starts rotating.</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457200" y="2971800"/>
            <a:ext cx="8229600" cy="1143000"/>
          </a:xfrm>
        </p:spPr>
        <p:txBody>
          <a:bodyPr/>
          <a:lstStyle/>
          <a:p>
            <a:pPr algn="ctr" eaLnBrk="1" hangingPunct="1"/>
            <a:r>
              <a:rPr lang="en-US" smtClean="0">
                <a:latin typeface="Times New Roman" pitchFamily="18" charset="0"/>
                <a:cs typeface="Times New Roman" pitchFamily="18" charset="0"/>
              </a:rPr>
              <a:t>END</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algn="ctr" eaLnBrk="1" hangingPunct="1"/>
            <a:r>
              <a:rPr lang="en-US" smtClean="0">
                <a:latin typeface="Times New Roman" pitchFamily="18" charset="0"/>
                <a:cs typeface="Times New Roman" pitchFamily="18" charset="0"/>
              </a:rPr>
              <a:t>Required qualities of a good friction material</a:t>
            </a:r>
          </a:p>
        </p:txBody>
      </p:sp>
      <p:sp>
        <p:nvSpPr>
          <p:cNvPr id="9219" name="Content Placeholder 2"/>
          <p:cNvSpPr>
            <a:spLocks noGrp="1"/>
          </p:cNvSpPr>
          <p:nvPr>
            <p:ph idx="1"/>
          </p:nvPr>
        </p:nvSpPr>
        <p:spPr/>
        <p:txBody>
          <a:bodyPr/>
          <a:lstStyle/>
          <a:p>
            <a:pPr algn="just" eaLnBrk="1" hangingPunct="1"/>
            <a:r>
              <a:rPr lang="en-US" sz="2800" smtClean="0">
                <a:latin typeface="Times New Roman" pitchFamily="18" charset="0"/>
                <a:cs typeface="Times New Roman" pitchFamily="18" charset="0"/>
              </a:rPr>
              <a:t>A high and uniform </a:t>
            </a:r>
            <a:r>
              <a:rPr lang="en-US" sz="2800" smtClean="0">
                <a:solidFill>
                  <a:srgbClr val="FF0000"/>
                </a:solidFill>
                <a:latin typeface="Times New Roman" pitchFamily="18" charset="0"/>
                <a:cs typeface="Times New Roman" pitchFamily="18" charset="0"/>
              </a:rPr>
              <a:t>coefficient of friction</a:t>
            </a:r>
            <a:r>
              <a:rPr lang="en-US" sz="2800" smtClean="0">
                <a:latin typeface="Times New Roman" pitchFamily="18" charset="0"/>
                <a:cs typeface="Times New Roman" pitchFamily="18" charset="0"/>
              </a:rPr>
              <a:t>.</a:t>
            </a:r>
          </a:p>
          <a:p>
            <a:pPr algn="just" eaLnBrk="1" hangingPunct="1"/>
            <a:r>
              <a:rPr lang="en-US" sz="2800" smtClean="0">
                <a:latin typeface="Times New Roman" pitchFamily="18" charset="0"/>
                <a:cs typeface="Times New Roman" pitchFamily="18" charset="0"/>
              </a:rPr>
              <a:t>The ability to </a:t>
            </a:r>
            <a:r>
              <a:rPr lang="en-US" sz="2800" smtClean="0">
                <a:solidFill>
                  <a:srgbClr val="FF0000"/>
                </a:solidFill>
                <a:latin typeface="Times New Roman" pitchFamily="18" charset="0"/>
                <a:cs typeface="Times New Roman" pitchFamily="18" charset="0"/>
              </a:rPr>
              <a:t>withstand high temperatures</a:t>
            </a:r>
            <a:r>
              <a:rPr lang="en-US" sz="2800" smtClean="0">
                <a:latin typeface="Times New Roman" pitchFamily="18" charset="0"/>
                <a:cs typeface="Times New Roman" pitchFamily="18" charset="0"/>
              </a:rPr>
              <a:t>, together with </a:t>
            </a:r>
            <a:r>
              <a:rPr lang="en-US" sz="2800" smtClean="0">
                <a:solidFill>
                  <a:srgbClr val="FF0000"/>
                </a:solidFill>
                <a:latin typeface="Times New Roman" pitchFamily="18" charset="0"/>
                <a:cs typeface="Times New Roman" pitchFamily="18" charset="0"/>
              </a:rPr>
              <a:t>good heat conductivity</a:t>
            </a:r>
            <a:r>
              <a:rPr lang="en-US" sz="2800" smtClean="0">
                <a:latin typeface="Times New Roman" pitchFamily="18" charset="0"/>
                <a:cs typeface="Times New Roman" pitchFamily="18" charset="0"/>
              </a:rPr>
              <a:t>.</a:t>
            </a:r>
          </a:p>
          <a:p>
            <a:pPr algn="just" eaLnBrk="1" hangingPunct="1"/>
            <a:r>
              <a:rPr lang="en-US" sz="2800" smtClean="0">
                <a:latin typeface="Times New Roman" pitchFamily="18" charset="0"/>
                <a:cs typeface="Times New Roman" pitchFamily="18" charset="0"/>
              </a:rPr>
              <a:t>Good resilience.</a:t>
            </a:r>
          </a:p>
          <a:p>
            <a:pPr algn="just" eaLnBrk="1" hangingPunct="1"/>
            <a:r>
              <a:rPr lang="en-US" sz="2800" smtClean="0">
                <a:latin typeface="Times New Roman" pitchFamily="18" charset="0"/>
                <a:cs typeface="Times New Roman" pitchFamily="18" charset="0"/>
              </a:rPr>
              <a:t>High resistance to</a:t>
            </a:r>
            <a:r>
              <a:rPr lang="en-US" sz="2800" smtClean="0">
                <a:solidFill>
                  <a:srgbClr val="FF0000"/>
                </a:solidFill>
                <a:latin typeface="Times New Roman" pitchFamily="18" charset="0"/>
                <a:cs typeface="Times New Roman" pitchFamily="18" charset="0"/>
              </a:rPr>
              <a:t> wear, scoring</a:t>
            </a:r>
            <a:r>
              <a:rPr lang="en-US" sz="2800" smtClean="0">
                <a:latin typeface="Times New Roman" pitchFamily="18" charset="0"/>
                <a:cs typeface="Times New Roman" pitchFamily="18" charset="0"/>
              </a:rPr>
              <a:t>.</a:t>
            </a:r>
          </a:p>
          <a:p>
            <a:pPr algn="just" eaLnBrk="1" hangingPunct="1"/>
            <a:r>
              <a:rPr lang="en-US" sz="2800" smtClean="0">
                <a:latin typeface="Times New Roman" pitchFamily="18" charset="0"/>
                <a:cs typeface="Times New Roman" pitchFamily="18" charset="0"/>
              </a:rPr>
              <a:t>Resistance against environmental conditions, such as </a:t>
            </a:r>
            <a:r>
              <a:rPr lang="en-US" sz="2800" smtClean="0">
                <a:solidFill>
                  <a:srgbClr val="FF0000"/>
                </a:solidFill>
                <a:latin typeface="Times New Roman" pitchFamily="18" charset="0"/>
                <a:cs typeface="Times New Roman" pitchFamily="18" charset="0"/>
              </a:rPr>
              <a:t>moisture, salt water </a:t>
            </a:r>
            <a:r>
              <a:rPr lang="en-US" sz="2800" smtClean="0">
                <a:latin typeface="Times New Roman" pitchFamily="18" charset="0"/>
                <a:cs typeface="Times New Roman" pitchFamily="18" charset="0"/>
              </a:rPr>
              <a:t>or </a:t>
            </a:r>
            <a:r>
              <a:rPr lang="en-US" sz="2800" smtClean="0">
                <a:solidFill>
                  <a:srgbClr val="FF0000"/>
                </a:solidFill>
                <a:latin typeface="Times New Roman" pitchFamily="18" charset="0"/>
                <a:cs typeface="Times New Roman" pitchFamily="18" charset="0"/>
              </a:rPr>
              <a:t>fungi</a:t>
            </a:r>
            <a:r>
              <a:rPr lang="en-US" sz="2800" smtClean="0">
                <a:latin typeface="Times New Roman" pitchFamily="18" charset="0"/>
                <a:cs typeface="Times New Roman" pitchFamily="18" charset="0"/>
              </a:rPr>
              <a:t>.</a:t>
            </a:r>
          </a:p>
          <a:p>
            <a:pPr algn="just" eaLnBrk="1" hangingPunct="1"/>
            <a:r>
              <a:rPr lang="en-US" sz="2800" smtClean="0">
                <a:latin typeface="Times New Roman" pitchFamily="18" charset="0"/>
                <a:cs typeface="Times New Roman" pitchFamily="18" charset="0"/>
              </a:rPr>
              <a:t>Adequate </a:t>
            </a:r>
            <a:r>
              <a:rPr lang="en-US" sz="2800" smtClean="0">
                <a:solidFill>
                  <a:srgbClr val="FF0000"/>
                </a:solidFill>
                <a:latin typeface="Times New Roman" pitchFamily="18" charset="0"/>
                <a:cs typeface="Times New Roman" pitchFamily="18" charset="0"/>
              </a:rPr>
              <a:t>mechanical </a:t>
            </a:r>
            <a:r>
              <a:rPr lang="en-US" sz="2800" smtClean="0">
                <a:latin typeface="Times New Roman" pitchFamily="18" charset="0"/>
                <a:cs typeface="Times New Roman" pitchFamily="18" charset="0"/>
              </a:rPr>
              <a:t>and </a:t>
            </a:r>
            <a:r>
              <a:rPr lang="en-US" sz="2800" smtClean="0">
                <a:solidFill>
                  <a:srgbClr val="FF0000"/>
                </a:solidFill>
                <a:latin typeface="Times New Roman" pitchFamily="18" charset="0"/>
                <a:cs typeface="Times New Roman" pitchFamily="18" charset="0"/>
              </a:rPr>
              <a:t>thermal</a:t>
            </a:r>
            <a:r>
              <a:rPr lang="en-US" sz="2800" smtClean="0">
                <a:latin typeface="Times New Roman" pitchFamily="18" charset="0"/>
                <a:cs typeface="Times New Roman" pitchFamily="18" charset="0"/>
              </a:rPr>
              <a:t> strengths.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algn="ctr" eaLnBrk="1" hangingPunct="1"/>
            <a:r>
              <a:rPr lang="en-US" smtClean="0">
                <a:latin typeface="Times New Roman" pitchFamily="18" charset="0"/>
                <a:cs typeface="Times New Roman" pitchFamily="18" charset="0"/>
              </a:rPr>
              <a:t>Commonly used Friction Materials</a:t>
            </a:r>
          </a:p>
        </p:txBody>
      </p:sp>
      <p:sp>
        <p:nvSpPr>
          <p:cNvPr id="10243" name="Content Placeholder 2"/>
          <p:cNvSpPr>
            <a:spLocks noGrp="1"/>
          </p:cNvSpPr>
          <p:nvPr>
            <p:ph idx="1"/>
          </p:nvPr>
        </p:nvSpPr>
        <p:spPr/>
        <p:txBody>
          <a:bodyPr/>
          <a:lstStyle/>
          <a:p>
            <a:pPr eaLnBrk="1" hangingPunct="1"/>
            <a:r>
              <a:rPr lang="en-US" sz="3200" smtClean="0">
                <a:latin typeface="Times New Roman" pitchFamily="18" charset="0"/>
                <a:cs typeface="Times New Roman" pitchFamily="18" charset="0"/>
              </a:rPr>
              <a:t>Wood</a:t>
            </a:r>
          </a:p>
          <a:p>
            <a:pPr eaLnBrk="1" hangingPunct="1"/>
            <a:r>
              <a:rPr lang="en-US" sz="3200" smtClean="0">
                <a:latin typeface="Times New Roman" pitchFamily="18" charset="0"/>
                <a:cs typeface="Times New Roman" pitchFamily="18" charset="0"/>
              </a:rPr>
              <a:t>Cork</a:t>
            </a:r>
          </a:p>
          <a:p>
            <a:pPr eaLnBrk="1" hangingPunct="1"/>
            <a:r>
              <a:rPr lang="en-US" sz="3200" smtClean="0">
                <a:latin typeface="Times New Roman" pitchFamily="18" charset="0"/>
                <a:cs typeface="Times New Roman" pitchFamily="18" charset="0"/>
              </a:rPr>
              <a:t>Leather</a:t>
            </a:r>
          </a:p>
          <a:p>
            <a:pPr eaLnBrk="1" hangingPunct="1"/>
            <a:r>
              <a:rPr lang="en-US" sz="3200" smtClean="0">
                <a:latin typeface="Times New Roman" pitchFamily="18" charset="0"/>
                <a:cs typeface="Times New Roman" pitchFamily="18" charset="0"/>
              </a:rPr>
              <a:t>Asbestos based friction materials – asbestos fibres, woven around brass, copper or zinc wires. Moulded or composite type.</a:t>
            </a:r>
          </a:p>
          <a:p>
            <a:pPr eaLnBrk="1" hangingPunct="1"/>
            <a:r>
              <a:rPr lang="en-US" sz="3200" smtClean="0">
                <a:latin typeface="Times New Roman" pitchFamily="18" charset="0"/>
                <a:cs typeface="Times New Roman" pitchFamily="18" charset="0"/>
              </a:rPr>
              <a:t>Powdered ( or sintered) metal friction materials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US" b="1" smtClean="0"/>
              <a:t>     Classification of clutches</a:t>
            </a:r>
          </a:p>
        </p:txBody>
      </p:sp>
      <p:pic>
        <p:nvPicPr>
          <p:cNvPr id="11267" name="Picture 2"/>
          <p:cNvPicPr>
            <a:picLocks noGrp="1" noChangeAspect="1" noChangeArrowheads="1"/>
          </p:cNvPicPr>
          <p:nvPr>
            <p:ph idx="1"/>
          </p:nvPr>
        </p:nvPicPr>
        <p:blipFill>
          <a:blip r:embed="rId2"/>
          <a:srcRect/>
          <a:stretch>
            <a:fillRect/>
          </a:stretch>
        </p:blipFill>
        <p:spPr>
          <a:xfrm>
            <a:off x="336550" y="2366963"/>
            <a:ext cx="7969250" cy="4273550"/>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r>
              <a:rPr lang="en-US" smtClean="0"/>
              <a:t>        </a:t>
            </a:r>
            <a:r>
              <a:rPr lang="en-US" b="1" smtClean="0"/>
              <a:t>  Friction Clutches</a:t>
            </a:r>
          </a:p>
        </p:txBody>
      </p:sp>
      <p:sp>
        <p:nvSpPr>
          <p:cNvPr id="3" name="Content Placeholder 2"/>
          <p:cNvSpPr>
            <a:spLocks noGrp="1"/>
          </p:cNvSpPr>
          <p:nvPr>
            <p:ph idx="1"/>
          </p:nvPr>
        </p:nvSpPr>
        <p:spPr/>
        <p:txBody>
          <a:bodyPr/>
          <a:lstStyle/>
          <a:p>
            <a:pPr eaLnBrk="1" hangingPunct="1"/>
            <a:r>
              <a:rPr lang="en-US" smtClean="0"/>
              <a:t>The friction clutches work on the fact that friction is caused when two rotating discs come into contact with each other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en-US" smtClean="0"/>
              <a:t>Principle of Friction Clutches</a:t>
            </a:r>
          </a:p>
        </p:txBody>
      </p:sp>
      <p:pic>
        <p:nvPicPr>
          <p:cNvPr id="13315" name="Picture 3"/>
          <p:cNvPicPr>
            <a:picLocks noGrp="1" noChangeAspect="1" noChangeArrowheads="1"/>
          </p:cNvPicPr>
          <p:nvPr>
            <p:ph idx="1"/>
          </p:nvPr>
        </p:nvPicPr>
        <p:blipFill>
          <a:blip r:embed="rId2"/>
          <a:srcRect/>
          <a:stretch>
            <a:fillRect/>
          </a:stretch>
        </p:blipFill>
        <p:spPr>
          <a:xfrm>
            <a:off x="788988" y="1981200"/>
            <a:ext cx="7513637" cy="4267200"/>
          </a:xfr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1179</TotalTime>
  <Words>1444</Words>
  <Application>Microsoft Office PowerPoint</Application>
  <PresentationFormat>On-screen Show (4:3)</PresentationFormat>
  <Paragraphs>163</Paragraphs>
  <Slides>40</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40</vt:i4>
      </vt:variant>
    </vt:vector>
  </HeadingPairs>
  <TitlesOfParts>
    <vt:vector size="47" baseType="lpstr">
      <vt:lpstr>Arial</vt:lpstr>
      <vt:lpstr>Calibri</vt:lpstr>
      <vt:lpstr>Constantia</vt:lpstr>
      <vt:lpstr>Wingdings 2</vt:lpstr>
      <vt:lpstr>Times New Roman</vt:lpstr>
      <vt:lpstr>Wingdings</vt:lpstr>
      <vt:lpstr>Flow</vt:lpstr>
      <vt:lpstr>Unit V</vt:lpstr>
      <vt:lpstr>Slide 2</vt:lpstr>
      <vt:lpstr>Functions of the clutch</vt:lpstr>
      <vt:lpstr>Principles of operation of clucth</vt:lpstr>
      <vt:lpstr>Required qualities of a good friction material</vt:lpstr>
      <vt:lpstr>Commonly used Friction Materials</vt:lpstr>
      <vt:lpstr>     Classification of clutches</vt:lpstr>
      <vt:lpstr>          Friction Clutches</vt:lpstr>
      <vt:lpstr>Principle of Friction Clutches</vt:lpstr>
      <vt:lpstr>Slide 10</vt:lpstr>
      <vt:lpstr>Continue…</vt:lpstr>
      <vt:lpstr>     DRY FRICTION CLUTCHES</vt:lpstr>
      <vt:lpstr>SINGLE PLATE CLUTCH</vt:lpstr>
      <vt:lpstr>Single Plate clutch</vt:lpstr>
      <vt:lpstr>Design details of  Single Plate Clutch</vt:lpstr>
      <vt:lpstr>Slide 16</vt:lpstr>
      <vt:lpstr>           Multiplate Clutch</vt:lpstr>
      <vt:lpstr>Slide 18</vt:lpstr>
      <vt:lpstr>      Multiplate Clutch</vt:lpstr>
      <vt:lpstr>Slide 20</vt:lpstr>
      <vt:lpstr>Slide 21</vt:lpstr>
      <vt:lpstr>      Working of Single plate clutch</vt:lpstr>
      <vt:lpstr>  Advantages</vt:lpstr>
      <vt:lpstr>      Disadvantages</vt:lpstr>
      <vt:lpstr>Cone Clutch</vt:lpstr>
      <vt:lpstr>Cone Clutch</vt:lpstr>
      <vt:lpstr>Slide 27</vt:lpstr>
      <vt:lpstr>Slide 28</vt:lpstr>
      <vt:lpstr>Slide 29</vt:lpstr>
      <vt:lpstr>Slide 30</vt:lpstr>
      <vt:lpstr>Advantage</vt:lpstr>
      <vt:lpstr>Disadvantages</vt:lpstr>
      <vt:lpstr>Centrifugal  clutch</vt:lpstr>
      <vt:lpstr>Slide 34</vt:lpstr>
      <vt:lpstr>Slide 35</vt:lpstr>
      <vt:lpstr>Advantages of centrifugal clutches</vt:lpstr>
      <vt:lpstr>DESIGN OF A CENTRIFUGAL CLUTCH</vt:lpstr>
      <vt:lpstr>Contd…</vt:lpstr>
      <vt:lpstr>Contd…</vt:lpstr>
      <vt:lpstr>END</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II</dc:title>
  <dc:creator>umangashu</dc:creator>
  <cp:lastModifiedBy>user</cp:lastModifiedBy>
  <cp:revision>91</cp:revision>
  <dcterms:created xsi:type="dcterms:W3CDTF">2009-08-12T08:31:35Z</dcterms:created>
  <dcterms:modified xsi:type="dcterms:W3CDTF">2023-01-12T09:38:08Z</dcterms:modified>
</cp:coreProperties>
</file>