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86" r:id="rId2"/>
    <p:sldId id="320" r:id="rId3"/>
    <p:sldId id="287" r:id="rId4"/>
    <p:sldId id="288" r:id="rId5"/>
    <p:sldId id="289" r:id="rId6"/>
    <p:sldId id="292" r:id="rId7"/>
    <p:sldId id="298" r:id="rId8"/>
    <p:sldId id="317" r:id="rId9"/>
    <p:sldId id="302" r:id="rId10"/>
    <p:sldId id="305" r:id="rId11"/>
    <p:sldId id="307" r:id="rId12"/>
    <p:sldId id="321" r:id="rId13"/>
    <p:sldId id="322" r:id="rId14"/>
    <p:sldId id="323" r:id="rId15"/>
    <p:sldId id="31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454663"/>
    <a:srgbClr val="CC9900"/>
    <a:srgbClr val="E3D413"/>
    <a:srgbClr val="FF5050"/>
    <a:srgbClr val="9933FF"/>
    <a:srgbClr val="094A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CD02714-B441-472E-B58B-E69B713C717C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C9B2C2-7AB0-415B-BBC4-DE9907003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2DD53-C08E-430E-9317-BFC884EAEF51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FD8D0-6BB8-444C-B392-CDF67DF96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3B9EE-41DB-49FF-83AD-92617A7DF98B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4965D-5C9B-49B1-BFF0-73D6F5C27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889B-9382-492A-9A7A-D3B2F332E84A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1C911-D6CE-431F-89BA-57012E601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6ED9D9-DB2F-4C04-A4EB-4BD746F3E558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1BDE73-4FF2-4CA3-8A16-229253393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3F6670-1E84-439E-9E1E-9AA0067FD028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097087-ACA7-494D-9528-CA427F5A1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E35B3A-1E98-43C6-85A4-4AA2EB94CCFF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3A5DDA-BF4F-4380-9CF7-EE0F9E9B4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2EC8F2-EFDD-4240-A1B8-31E1FD1123FC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DB74D0-F9E1-4ECA-ABA3-D92C38D1B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BCB60-E59E-47D4-B7E6-95D9C0F6AA1C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648F7-7D7F-4C13-836E-603B1A7C0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D90731-88AE-4AC7-A3A6-CE666D13E37C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63C3A6-1949-41D8-95A0-69EAA08B2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557A642-720B-4821-9F8B-76084E3B39F3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96EE89E-4F53-444E-A74B-13E40D726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D7D1982-E5EA-4741-9394-F13EEAADA666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A8CCF43-DC81-4E05-8A28-AD553CAB7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3" r:id="rId2"/>
    <p:sldLayoutId id="2147483798" r:id="rId3"/>
    <p:sldLayoutId id="2147483799" r:id="rId4"/>
    <p:sldLayoutId id="2147483800" r:id="rId5"/>
    <p:sldLayoutId id="2147483801" r:id="rId6"/>
    <p:sldLayoutId id="2147483794" r:id="rId7"/>
    <p:sldLayoutId id="2147483802" r:id="rId8"/>
    <p:sldLayoutId id="2147483803" r:id="rId9"/>
    <p:sldLayoutId id="2147483795" r:id="rId10"/>
    <p:sldLayoutId id="21474837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image" Target="../media/image16.png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C000"/>
                </a:solidFill>
                <a:latin typeface="Chiller" pitchFamily="82" charset="0"/>
              </a:rPr>
              <a:t>UNIT – IV</a:t>
            </a:r>
            <a:r>
              <a:rPr lang="en-US" sz="9600" dirty="0" smtClean="0">
                <a:solidFill>
                  <a:srgbClr val="FFC000"/>
                </a:solidFill>
                <a:latin typeface="Chiller" pitchFamily="82" charset="0"/>
              </a:rPr>
              <a:t/>
            </a:r>
            <a:br>
              <a:rPr lang="en-US" sz="9600" dirty="0" smtClean="0">
                <a:solidFill>
                  <a:srgbClr val="FFC000"/>
                </a:solidFill>
                <a:latin typeface="Chiller" pitchFamily="82" charset="0"/>
              </a:rPr>
            </a:br>
            <a:r>
              <a:rPr lang="en-US" sz="9600" dirty="0" smtClean="0">
                <a:solidFill>
                  <a:srgbClr val="FFC000"/>
                </a:solidFill>
                <a:latin typeface="Chiller" pitchFamily="82" charset="0"/>
              </a:rPr>
              <a:t>GEAR </a:t>
            </a:r>
            <a:r>
              <a:rPr lang="en-US" sz="9600" dirty="0" smtClean="0">
                <a:solidFill>
                  <a:srgbClr val="FFC000"/>
                </a:solidFill>
                <a:latin typeface="Chiller" pitchFamily="82" charset="0"/>
              </a:rPr>
              <a:t>BOX</a:t>
            </a:r>
            <a:endParaRPr lang="en-US" sz="9600" dirty="0">
              <a:solidFill>
                <a:srgbClr val="FFC000"/>
              </a:solidFill>
              <a:latin typeface="Chiller" pitchFamily="82" charset="0"/>
            </a:endParaRPr>
          </a:p>
        </p:txBody>
      </p:sp>
      <p:pic>
        <p:nvPicPr>
          <p:cNvPr id="10243" name="Picture 4" descr="D:\DCE_documents_2014-15\III yr_mech_2014\3rd yr_VI sem_2014\DTS_Unit II_2014\backup\gear image\10325296_869641863068508_5037197118119614602_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505200"/>
            <a:ext cx="4495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5" descr="D:\DCE_documents_2014-15\III yr_mech_2014\3rd yr_VI sem_2014\DTS_Unit II_2014\backup\gear image\10885578_904359146263446_7546760798543836303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505200"/>
            <a:ext cx="4114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29000" y="2590801"/>
            <a:ext cx="28194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11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Prepared by</a:t>
            </a:r>
          </a:p>
          <a:p>
            <a:pPr algn="ctr" eaLnBrk="1" hangingPunct="1"/>
            <a:r>
              <a:rPr lang="en-US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VEERAPANDIAN.K</a:t>
            </a:r>
          </a:p>
          <a:p>
            <a:pPr algn="ctr" eaLnBrk="1" hangingPunct="1"/>
            <a:r>
              <a:rPr lang="en-IN" sz="12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AP/MECH</a:t>
            </a:r>
            <a:endParaRPr lang="en-US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EPICYCLIC GEARS</a:t>
            </a:r>
            <a:endParaRPr lang="en-US" sz="4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9459" name="Picture 2" descr="D:\VIMP\insane\planetarygearse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1752600"/>
            <a:ext cx="6781800" cy="436721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VIMP\insane\compoundplanetarygears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Requirements of a speed gear boxes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should provide the designed series of spindle speeds</a:t>
            </a:r>
          </a:p>
          <a:p>
            <a:r>
              <a:rPr lang="en-US" smtClean="0"/>
              <a:t>It should transmit the required amount of power to the spindle </a:t>
            </a:r>
          </a:p>
          <a:p>
            <a:r>
              <a:rPr lang="en-US" smtClean="0"/>
              <a:t>It should provide smooth silent operation of the transmission</a:t>
            </a:r>
          </a:p>
          <a:p>
            <a:r>
              <a:rPr lang="en-US" smtClean="0"/>
              <a:t>It should have simple construction</a:t>
            </a:r>
          </a:p>
          <a:p>
            <a:r>
              <a:rPr lang="en-US" smtClean="0"/>
              <a:t>Mechanism of speed gear boxes should be easily accessible so that it is easier to carry out preventive maintenance 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smtClean="0"/>
              <a:t>The speeds in gear boxes can be arranged in arithmetic progression (A.P.), geometric progression (G.P.), harmonic progression (H.P), and logarithmic progression (L.P.)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The speeds in machine tool gear boxes are in geometric progression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/>
          <a:lstStyle/>
          <a:p>
            <a:pPr algn="just"/>
            <a:r>
              <a:rPr lang="en-US" sz="2000" smtClean="0"/>
              <a:t>Preferred numbers are the conventionally rounded off values derived from geometric series. There are five basic series, denoted as R 5, R 10, R 20, R 40 and R 80 series. Each series has its own step ratio i.e., series factor. The series factor for various series are given in table.</a:t>
            </a:r>
          </a:p>
          <a:p>
            <a:pPr algn="just"/>
            <a:endParaRPr lang="en-US" sz="2000" smtClean="0"/>
          </a:p>
          <a:p>
            <a:pPr algn="just"/>
            <a:endParaRPr lang="en-US" sz="2000" smtClean="0"/>
          </a:p>
          <a:p>
            <a:pPr algn="just"/>
            <a:endParaRPr lang="en-US" sz="2000" smtClean="0"/>
          </a:p>
          <a:p>
            <a:pPr algn="just"/>
            <a:endParaRPr lang="en-US" sz="2000" smtClean="0"/>
          </a:p>
          <a:p>
            <a:pPr algn="just"/>
            <a:endParaRPr lang="en-US" sz="2000" smtClean="0"/>
          </a:p>
          <a:p>
            <a:pPr algn="just"/>
            <a:endParaRPr lang="en-US" sz="2000" smtClean="0"/>
          </a:p>
          <a:p>
            <a:pPr algn="just"/>
            <a:endParaRPr lang="en-US" sz="2000" smtClean="0"/>
          </a:p>
          <a:p>
            <a:pPr algn="just">
              <a:buFont typeface="Wingdings 3" pitchFamily="18" charset="2"/>
              <a:buNone/>
            </a:pPr>
            <a:endParaRPr lang="en-US" sz="2000" smtClean="0"/>
          </a:p>
          <a:p>
            <a:pPr algn="just"/>
            <a:r>
              <a:rPr lang="en-US" sz="2000" smtClean="0"/>
              <a:t>The series of preferred numbers is obtained by multiplying a step ratio with the first number to get the second number. The third number is obtained by multiplying a step ratio with the second number. Similarly the procedure is continued until the series is completed. </a:t>
            </a:r>
          </a:p>
          <a:p>
            <a:pPr algn="just"/>
            <a:endParaRPr lang="en-US" sz="2400" smtClean="0"/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159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Preferred Numbers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0" y="0"/>
          <a:ext cx="219075" cy="219075"/>
        </p:xfrm>
        <a:graphic>
          <a:graphicData uri="http://schemas.openxmlformats.org/presentationml/2006/ole">
            <p:oleObj spid="_x0000_s1026" name="Equation" r:id="rId3" imgW="215619" imgH="215619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0" y="0"/>
          <a:ext cx="714375" cy="228600"/>
        </p:xfrm>
        <a:graphic>
          <a:graphicData uri="http://schemas.openxmlformats.org/presentationml/2006/ole">
            <p:oleObj spid="_x0000_s1027" name="Equation" r:id="rId4" imgW="711200" imgH="2286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0" y="0"/>
          <a:ext cx="723900" cy="228600"/>
        </p:xfrm>
        <a:graphic>
          <a:graphicData uri="http://schemas.openxmlformats.org/presentationml/2006/ole">
            <p:oleObj spid="_x0000_s1028" name="Equation" r:id="rId5" imgW="723586" imgH="228501" progId="Equation.3">
              <p:embed/>
            </p:oleObj>
          </a:graphicData>
        </a:graphic>
      </p:graphicFrame>
      <p:graphicFrame>
        <p:nvGraphicFramePr>
          <p:cNvPr id="1029" name="Object 3"/>
          <p:cNvGraphicFramePr>
            <a:graphicFrameLocks noChangeAspect="1"/>
          </p:cNvGraphicFramePr>
          <p:nvPr/>
        </p:nvGraphicFramePr>
        <p:xfrm>
          <a:off x="0" y="0"/>
          <a:ext cx="742950" cy="228600"/>
        </p:xfrm>
        <a:graphic>
          <a:graphicData uri="http://schemas.openxmlformats.org/presentationml/2006/ole">
            <p:oleObj spid="_x0000_s1029" name="Equation" r:id="rId6" imgW="736600" imgH="228600" progId="Equation.3">
              <p:embed/>
            </p:oleObj>
          </a:graphicData>
        </a:graphic>
      </p:graphicFrame>
      <p:graphicFrame>
        <p:nvGraphicFramePr>
          <p:cNvPr id="1030" name="Object 2"/>
          <p:cNvGraphicFramePr>
            <a:graphicFrameLocks noChangeAspect="1"/>
          </p:cNvGraphicFramePr>
          <p:nvPr/>
        </p:nvGraphicFramePr>
        <p:xfrm>
          <a:off x="0" y="0"/>
          <a:ext cx="742950" cy="228600"/>
        </p:xfrm>
        <a:graphic>
          <a:graphicData uri="http://schemas.openxmlformats.org/presentationml/2006/ole">
            <p:oleObj spid="_x0000_s1030" name="Equation" r:id="rId7" imgW="736600" imgH="228600" progId="Equation.3">
              <p:embed/>
            </p:oleObj>
          </a:graphicData>
        </a:graphic>
      </p:graphicFrame>
      <p:graphicFrame>
        <p:nvGraphicFramePr>
          <p:cNvPr id="1031" name="Object 1"/>
          <p:cNvGraphicFramePr>
            <a:graphicFrameLocks noChangeAspect="1"/>
          </p:cNvGraphicFramePr>
          <p:nvPr/>
        </p:nvGraphicFramePr>
        <p:xfrm>
          <a:off x="0" y="0"/>
          <a:ext cx="419100" cy="228600"/>
        </p:xfrm>
        <a:graphic>
          <a:graphicData uri="http://schemas.openxmlformats.org/presentationml/2006/ole">
            <p:oleObj spid="_x0000_s1031" name="Equation" r:id="rId8" imgW="419100" imgH="228600" progId="Equation.3">
              <p:embed/>
            </p:oleObj>
          </a:graphicData>
        </a:graphic>
      </p:graphicFrame>
      <p:graphicFrame>
        <p:nvGraphicFramePr>
          <p:cNvPr id="1032" name="Object 12"/>
          <p:cNvGraphicFramePr>
            <a:graphicFrameLocks noChangeAspect="1"/>
          </p:cNvGraphicFramePr>
          <p:nvPr/>
        </p:nvGraphicFramePr>
        <p:xfrm>
          <a:off x="0" y="0"/>
          <a:ext cx="219075" cy="219075"/>
        </p:xfrm>
        <a:graphic>
          <a:graphicData uri="http://schemas.openxmlformats.org/presentationml/2006/ole">
            <p:oleObj spid="_x0000_s1032" name="Equation" r:id="rId9" imgW="215619" imgH="215619" progId="Equation.3">
              <p:embed/>
            </p:oleObj>
          </a:graphicData>
        </a:graphic>
      </p:graphicFrame>
      <p:graphicFrame>
        <p:nvGraphicFramePr>
          <p:cNvPr id="1033" name="Object 11"/>
          <p:cNvGraphicFramePr>
            <a:graphicFrameLocks noChangeAspect="1"/>
          </p:cNvGraphicFramePr>
          <p:nvPr/>
        </p:nvGraphicFramePr>
        <p:xfrm>
          <a:off x="0" y="0"/>
          <a:ext cx="714375" cy="228600"/>
        </p:xfrm>
        <a:graphic>
          <a:graphicData uri="http://schemas.openxmlformats.org/presentationml/2006/ole">
            <p:oleObj spid="_x0000_s1033" name="Equation" r:id="rId10" imgW="711200" imgH="22860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0" y="0"/>
          <a:ext cx="723900" cy="228600"/>
        </p:xfrm>
        <a:graphic>
          <a:graphicData uri="http://schemas.openxmlformats.org/presentationml/2006/ole">
            <p:oleObj spid="_x0000_s1034" name="Equation" r:id="rId11" imgW="723586" imgH="228501" progId="Equation.3">
              <p:embed/>
            </p:oleObj>
          </a:graphicData>
        </a:graphic>
      </p:graphicFrame>
      <p:graphicFrame>
        <p:nvGraphicFramePr>
          <p:cNvPr id="1035" name="Object 9"/>
          <p:cNvGraphicFramePr>
            <a:graphicFrameLocks noChangeAspect="1"/>
          </p:cNvGraphicFramePr>
          <p:nvPr/>
        </p:nvGraphicFramePr>
        <p:xfrm>
          <a:off x="0" y="0"/>
          <a:ext cx="742950" cy="228600"/>
        </p:xfrm>
        <a:graphic>
          <a:graphicData uri="http://schemas.openxmlformats.org/presentationml/2006/ole">
            <p:oleObj spid="_x0000_s1035" name="Equation" r:id="rId12" imgW="736600" imgH="228600" progId="Equation.3">
              <p:embed/>
            </p:oleObj>
          </a:graphicData>
        </a:graphic>
      </p:graphicFrame>
      <p:graphicFrame>
        <p:nvGraphicFramePr>
          <p:cNvPr id="1036" name="Object 8"/>
          <p:cNvGraphicFramePr>
            <a:graphicFrameLocks noChangeAspect="1"/>
          </p:cNvGraphicFramePr>
          <p:nvPr/>
        </p:nvGraphicFramePr>
        <p:xfrm>
          <a:off x="0" y="0"/>
          <a:ext cx="742950" cy="228600"/>
        </p:xfrm>
        <a:graphic>
          <a:graphicData uri="http://schemas.openxmlformats.org/presentationml/2006/ole">
            <p:oleObj spid="_x0000_s1036" name="Equation" r:id="rId13" imgW="736600" imgH="228600" progId="Equation.3">
              <p:embed/>
            </p:oleObj>
          </a:graphicData>
        </a:graphic>
      </p:graphicFrame>
      <p:graphicFrame>
        <p:nvGraphicFramePr>
          <p:cNvPr id="1037" name="Object 7"/>
          <p:cNvGraphicFramePr>
            <a:graphicFrameLocks noChangeAspect="1"/>
          </p:cNvGraphicFramePr>
          <p:nvPr/>
        </p:nvGraphicFramePr>
        <p:xfrm>
          <a:off x="0" y="0"/>
          <a:ext cx="419100" cy="228600"/>
        </p:xfrm>
        <a:graphic>
          <a:graphicData uri="http://schemas.openxmlformats.org/presentationml/2006/ole">
            <p:oleObj spid="_x0000_s1037" name="Equation" r:id="rId14" imgW="419100" imgH="228600" progId="Equation.3">
              <p:embed/>
            </p:oleObj>
          </a:graphicData>
        </a:graphic>
      </p:graphicFrame>
      <p:pic>
        <p:nvPicPr>
          <p:cNvPr id="1040" name="Picture 13" descr="C:\Users\SENDIL\Desktop\Capture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798763" y="2209800"/>
            <a:ext cx="3602037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229600" cy="2209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              </a:t>
            </a:r>
            <a:r>
              <a:rPr lang="en-US" sz="6000" dirty="0" smtClean="0">
                <a:solidFill>
                  <a:srgbClr val="FFFF00"/>
                </a:solidFill>
              </a:rPr>
              <a:t>THANK YOU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smtClean="0">
                <a:ea typeface="Lucida Sans Unicode" pitchFamily="34" charset="0"/>
                <a:cs typeface="Lucida Sans Unicode" pitchFamily="34" charset="0"/>
              </a:rPr>
              <a:t>A transmission or gearbox provides </a:t>
            </a:r>
            <a:r>
              <a:rPr lang="en-US" sz="3200" b="1" smtClean="0">
                <a:ea typeface="Lucida Sans Unicode" pitchFamily="34" charset="0"/>
                <a:cs typeface="Lucida Sans Unicode" pitchFamily="34" charset="0"/>
              </a:rPr>
              <a:t>speed</a:t>
            </a:r>
            <a:r>
              <a:rPr lang="en-US" sz="3200" smtClean="0">
                <a:ea typeface="Lucida Sans Unicode" pitchFamily="34" charset="0"/>
                <a:cs typeface="Lucida Sans Unicode" pitchFamily="34" charset="0"/>
              </a:rPr>
              <a:t> and </a:t>
            </a:r>
            <a:r>
              <a:rPr lang="en-US" sz="3200" b="1" smtClean="0">
                <a:ea typeface="Lucida Sans Unicode" pitchFamily="34" charset="0"/>
                <a:cs typeface="Lucida Sans Unicode" pitchFamily="34" charset="0"/>
              </a:rPr>
              <a:t>torque conversions</a:t>
            </a:r>
            <a:r>
              <a:rPr lang="en-US" sz="3200" smtClean="0">
                <a:ea typeface="Lucida Sans Unicode" pitchFamily="34" charset="0"/>
                <a:cs typeface="Lucida Sans Unicode" pitchFamily="34" charset="0"/>
              </a:rPr>
              <a:t> from a rotating power source to another device </a:t>
            </a:r>
            <a:r>
              <a:rPr lang="en-US" sz="3200" b="1" smtClean="0">
                <a:ea typeface="Lucida Sans Unicode" pitchFamily="34" charset="0"/>
                <a:cs typeface="Lucida Sans Unicode" pitchFamily="34" charset="0"/>
              </a:rPr>
              <a:t>using gear ratios.</a:t>
            </a:r>
          </a:p>
          <a:p>
            <a:pPr algn="just"/>
            <a:r>
              <a:rPr lang="en-US" sz="3200" smtClean="0">
                <a:ea typeface="Lucida Sans Unicode" pitchFamily="34" charset="0"/>
                <a:cs typeface="Lucida Sans Unicode" pitchFamily="34" charset="0"/>
              </a:rPr>
              <a:t>gearboxes are used to </a:t>
            </a:r>
            <a:r>
              <a:rPr lang="en-US" sz="3200" b="1" smtClean="0">
                <a:ea typeface="Lucida Sans Unicode" pitchFamily="34" charset="0"/>
                <a:cs typeface="Lucida Sans Unicode" pitchFamily="34" charset="0"/>
              </a:rPr>
              <a:t>reduce</a:t>
            </a:r>
            <a:r>
              <a:rPr lang="en-US" sz="3200" smtClean="0">
                <a:ea typeface="Lucida Sans Unicode" pitchFamily="34" charset="0"/>
                <a:cs typeface="Lucida Sans Unicode" pitchFamily="34" charset="0"/>
              </a:rPr>
              <a:t> the </a:t>
            </a:r>
            <a:r>
              <a:rPr lang="en-US" sz="3200" b="1" smtClean="0">
                <a:ea typeface="Lucida Sans Unicode" pitchFamily="34" charset="0"/>
                <a:cs typeface="Lucida Sans Unicode" pitchFamily="34" charset="0"/>
              </a:rPr>
              <a:t>load</a:t>
            </a:r>
            <a:r>
              <a:rPr lang="en-US" sz="3200" smtClean="0">
                <a:ea typeface="Lucida Sans Unicode" pitchFamily="34" charset="0"/>
                <a:cs typeface="Lucida Sans Unicode" pitchFamily="34" charset="0"/>
              </a:rPr>
              <a:t> on the motor.</a:t>
            </a:r>
          </a:p>
          <a:p>
            <a:pPr algn="just"/>
            <a:r>
              <a:rPr lang="en-US" sz="3200" smtClean="0">
                <a:ea typeface="Lucida Sans Unicode" pitchFamily="34" charset="0"/>
                <a:cs typeface="Lucida Sans Unicode" pitchFamily="34" charset="0"/>
              </a:rPr>
              <a:t>This </a:t>
            </a:r>
            <a:r>
              <a:rPr lang="en-US" sz="3200" b="1" smtClean="0">
                <a:ea typeface="Lucida Sans Unicode" pitchFamily="34" charset="0"/>
                <a:cs typeface="Lucida Sans Unicode" pitchFamily="34" charset="0"/>
              </a:rPr>
              <a:t>reduces wear</a:t>
            </a:r>
            <a:r>
              <a:rPr lang="en-US" sz="3200" smtClean="0">
                <a:ea typeface="Lucida Sans Unicode" pitchFamily="34" charset="0"/>
                <a:cs typeface="Lucida Sans Unicode" pitchFamily="34" charset="0"/>
              </a:rPr>
              <a:t> on the engine, allows </a:t>
            </a:r>
            <a:r>
              <a:rPr lang="en-US" sz="3200" b="1" smtClean="0">
                <a:ea typeface="Lucida Sans Unicode" pitchFamily="34" charset="0"/>
                <a:cs typeface="Lucida Sans Unicode" pitchFamily="34" charset="0"/>
              </a:rPr>
              <a:t>more control</a:t>
            </a:r>
            <a:r>
              <a:rPr lang="en-US" sz="3200" smtClean="0">
                <a:ea typeface="Lucida Sans Unicode" pitchFamily="34" charset="0"/>
                <a:cs typeface="Lucida Sans Unicode" pitchFamily="34" charset="0"/>
              </a:rPr>
              <a:t>, and allows </a:t>
            </a:r>
            <a:r>
              <a:rPr lang="en-US" sz="3200" b="1" smtClean="0">
                <a:ea typeface="Lucida Sans Unicode" pitchFamily="34" charset="0"/>
                <a:cs typeface="Lucida Sans Unicode" pitchFamily="34" charset="0"/>
              </a:rPr>
              <a:t>greater speeds</a:t>
            </a:r>
            <a:r>
              <a:rPr lang="en-US" sz="2800" smtClean="0">
                <a:ea typeface="Lucida Sans Unicode" pitchFamily="34" charset="0"/>
                <a:cs typeface="Lucida Sans Unicode" pitchFamily="34" charset="0"/>
              </a:rPr>
              <a:t>.</a:t>
            </a:r>
          </a:p>
          <a:p>
            <a:pPr algn="just">
              <a:buFont typeface="Wingdings 3" pitchFamily="18" charset="2"/>
              <a:buNone/>
            </a:pPr>
            <a:endParaRPr lang="en-US" sz="2800" smtClean="0">
              <a:ea typeface="Lucida Sans Unicode" pitchFamily="34" charset="0"/>
              <a:cs typeface="Lucida Sans Unicode" pitchFamily="34" charset="0"/>
            </a:endParaRPr>
          </a:p>
          <a:p>
            <a:pPr algn="just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9933FF"/>
                </a:solidFill>
              </a:rPr>
              <a:t>MANUAL TRANSMISSION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4000" smtClean="0">
                <a:solidFill>
                  <a:srgbClr val="9933FF"/>
                </a:solidFill>
              </a:rPr>
              <a:t> </a:t>
            </a:r>
            <a:r>
              <a:rPr lang="en-US" sz="4000" smtClean="0">
                <a:solidFill>
                  <a:srgbClr val="FF5050"/>
                </a:solidFill>
              </a:rPr>
              <a:t>1. SLIDING MESH GEARBOX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4000" smtClean="0">
                <a:solidFill>
                  <a:srgbClr val="FF5050"/>
                </a:solidFill>
              </a:rPr>
              <a:t> 2. CONSTANT MESH GEARBOX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4000" smtClean="0">
                <a:solidFill>
                  <a:srgbClr val="FF5050"/>
                </a:solidFill>
              </a:rPr>
              <a:t> 3. SYNCHROMESH GEARBOX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4000" smtClean="0">
                <a:solidFill>
                  <a:srgbClr val="9933FF"/>
                </a:solidFill>
              </a:rPr>
              <a:t>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  <a:latin typeface="Copperplate Gothic Bold" pitchFamily="34" charset="0"/>
              </a:rPr>
              <a:t>TYPES OF GEAR BOX</a:t>
            </a:r>
            <a:endParaRPr lang="en-US" sz="4400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3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EPICYCLIC GEARBOX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4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AUTOMATIC GEARBOX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1. HYDROMATIC GEARBOX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2. TORQUE CONVERTER GEARBOX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8458200" cy="3340100"/>
          </a:xfrm>
        </p:spPr>
        <p:txBody>
          <a:bodyPr/>
          <a:lstStyle/>
          <a:p>
            <a:pPr eaLnBrk="1" hangingPunct="1"/>
            <a:r>
              <a:rPr lang="en-US" sz="4400" smtClean="0"/>
              <a:t>Among the manual gear transmission, this sliding mesh type is simplest in construction.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SLIDING MESH GEARBOX</a:t>
            </a:r>
            <a:endParaRPr lang="en-US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sliding-ma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096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CONSTANT MESH GEARBOX</a:t>
            </a:r>
            <a:endParaRPr lang="en-US" dirty="0"/>
          </a:p>
        </p:txBody>
      </p:sp>
      <p:pic>
        <p:nvPicPr>
          <p:cNvPr id="16387" name="Picture 2" descr="D:\VIMP\insane\typicalgearbo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481138"/>
            <a:ext cx="6035675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8600"/>
            <a:ext cx="7315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SYNCHROMESH GEARBOX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8435" name="Picture 2" descr="D:\VIMP\insane\synchromes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600200"/>
            <a:ext cx="6781800" cy="43862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282</TotalTime>
  <Words>331</Words>
  <Application>Microsoft Office PowerPoint</Application>
  <PresentationFormat>On-screen Show (4:3)</PresentationFormat>
  <Paragraphs>44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Lucida Sans Unicode</vt:lpstr>
      <vt:lpstr>Wingdings 3</vt:lpstr>
      <vt:lpstr>Verdana</vt:lpstr>
      <vt:lpstr>Wingdings 2</vt:lpstr>
      <vt:lpstr>Calibri</vt:lpstr>
      <vt:lpstr>Concourse</vt:lpstr>
      <vt:lpstr>Microsoft Equation 3.0</vt:lpstr>
      <vt:lpstr>UNIT – IV GEAR BOX</vt:lpstr>
      <vt:lpstr>INTRODUCTION</vt:lpstr>
      <vt:lpstr>TYPES OF GEAR BOX</vt:lpstr>
      <vt:lpstr>Slide 4</vt:lpstr>
      <vt:lpstr>SLIDING MESH GEARBOX</vt:lpstr>
      <vt:lpstr>Slide 6</vt:lpstr>
      <vt:lpstr>CONSTANT MESH GEARBOX</vt:lpstr>
      <vt:lpstr>Slide 8</vt:lpstr>
      <vt:lpstr>SYNCHROMESH GEARBOX</vt:lpstr>
      <vt:lpstr>EPICYCLIC GEARS</vt:lpstr>
      <vt:lpstr>Slide 11</vt:lpstr>
      <vt:lpstr>Requirements of a speed gear boxes  </vt:lpstr>
      <vt:lpstr>The speeds in machine tool gear boxes are in geometric progression</vt:lpstr>
      <vt:lpstr>Preferred Numbers </vt:lpstr>
      <vt:lpstr>               THANK YOU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TRANSMISSION                       SYSTEMS</dc:title>
  <dc:creator>balaji</dc:creator>
  <cp:lastModifiedBy>user</cp:lastModifiedBy>
  <cp:revision>84</cp:revision>
  <dcterms:created xsi:type="dcterms:W3CDTF">2014-02-22T16:14:56Z</dcterms:created>
  <dcterms:modified xsi:type="dcterms:W3CDTF">2023-01-12T09:33:43Z</dcterms:modified>
</cp:coreProperties>
</file>