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4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</p:sldIdLst>
  <p:sldSz cx="6070600" cy="4552950"/>
  <p:notesSz cx="6070600" cy="4552950"/>
  <p:defaultTextStyle>
    <a:defPPr>
      <a:defRPr kern="0"/>
    </a:defPPr>
  </p:defaultTextStyle>
  <p:modifyVerifier cryptProviderType="rsaFull" cryptAlgorithmClass="hash" cryptAlgorithmType="typeAny" cryptAlgorithmSid="4" spinCount="50000" saltData="uHmMUplEQshPI56U0/uoXw" hashData="IHYU7K7HYPPcwC/5DDf/sgELDIE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458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9575" y="2066925"/>
            <a:ext cx="5391150" cy="185737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5775" y="619125"/>
            <a:ext cx="5286375" cy="44767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9856" y="255587"/>
            <a:ext cx="784860" cy="269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7962A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11542" y="2549652"/>
            <a:ext cx="4253865" cy="11382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06-Oct-23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7962A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06-Oct-23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7962A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03847" y="1047178"/>
            <a:ext cx="2643473" cy="3004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129629" y="1047178"/>
            <a:ext cx="2643473" cy="3004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06-Oct-23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7962A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06-Oct-23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06-Oct-23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6700" y="161925"/>
            <a:ext cx="5543550" cy="600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7962A0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9842" y="1985525"/>
            <a:ext cx="2552065" cy="1187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066163" y="4234243"/>
            <a:ext cx="1944624" cy="227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03847" y="4234243"/>
            <a:ext cx="1397698" cy="227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06-Oct-23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375404" y="4234243"/>
            <a:ext cx="1397698" cy="227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6.png"/><Relationship Id="rId11" Type="http://schemas.openxmlformats.org/officeDocument/2006/relationships/image" Target="../media/image71.jpe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5.png"/><Relationship Id="rId5" Type="http://schemas.openxmlformats.org/officeDocument/2006/relationships/image" Target="../media/image94.jpe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7" Type="http://schemas.openxmlformats.org/officeDocument/2006/relationships/image" Target="../media/image132.jpe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3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jpe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9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jpeg"/><Relationship Id="rId2" Type="http://schemas.openxmlformats.org/officeDocument/2006/relationships/image" Target="../media/image15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jpe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jpeg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jpeg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8.png"/><Relationship Id="rId4" Type="http://schemas.openxmlformats.org/officeDocument/2006/relationships/image" Target="../media/image167.jpe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3" Type="http://schemas.openxmlformats.org/officeDocument/2006/relationships/image" Target="../media/image170.png"/><Relationship Id="rId7" Type="http://schemas.openxmlformats.org/officeDocument/2006/relationships/image" Target="../media/image174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3.png"/><Relationship Id="rId5" Type="http://schemas.openxmlformats.org/officeDocument/2006/relationships/image" Target="../media/image172.png"/><Relationship Id="rId4" Type="http://schemas.openxmlformats.org/officeDocument/2006/relationships/image" Target="../media/image171.png"/><Relationship Id="rId9" Type="http://schemas.openxmlformats.org/officeDocument/2006/relationships/image" Target="../media/image176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png"/><Relationship Id="rId4" Type="http://schemas.openxmlformats.org/officeDocument/2006/relationships/image" Target="../media/image179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jpe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4.png"/><Relationship Id="rId4" Type="http://schemas.openxmlformats.org/officeDocument/2006/relationships/image" Target="../media/image18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161925"/>
            <a:ext cx="5543550" cy="10156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ME8793</a:t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PROCESS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PLANNING AND COST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ESTIMATION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842" y="1985525"/>
            <a:ext cx="5037658" cy="246221"/>
          </a:xfrm>
        </p:spPr>
        <p:txBody>
          <a:bodyPr/>
          <a:lstStyle/>
          <a:p>
            <a:pPr algn="ctr"/>
            <a:r>
              <a:rPr lang="en-US" b="1" dirty="0" smtClean="0"/>
              <a:t>UNIT IV - PRODUCTION COST ESTIMATION</a:t>
            </a:r>
            <a:endParaRPr lang="en-US" b="1" dirty="0"/>
          </a:p>
        </p:txBody>
      </p:sp>
      <p:pic>
        <p:nvPicPr>
          <p:cNvPr id="4" name="Picture 3" descr="VEERA NAME TA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4700" y="2886075"/>
            <a:ext cx="2039112" cy="5730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409575"/>
            <a:ext cx="1314450" cy="1905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51669" y="635009"/>
            <a:ext cx="5228590" cy="253746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40665" indent="-224790">
              <a:lnSpc>
                <a:spcPct val="100000"/>
              </a:lnSpc>
              <a:spcBef>
                <a:spcPts val="235"/>
              </a:spcBef>
              <a:buChar char="•"/>
              <a:tabLst>
                <a:tab pos="240665" algn="l"/>
              </a:tabLst>
            </a:pPr>
            <a:r>
              <a:rPr sz="1850" dirty="0">
                <a:latin typeface="Times New Roman"/>
                <a:cs typeface="Times New Roman"/>
              </a:rPr>
              <a:t>This</a:t>
            </a:r>
            <a:r>
              <a:rPr sz="1850" spc="-100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operation</a:t>
            </a:r>
            <a:r>
              <a:rPr sz="1850" spc="70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can</a:t>
            </a:r>
            <a:r>
              <a:rPr sz="1850" spc="12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be</a:t>
            </a:r>
            <a:r>
              <a:rPr sz="1850" spc="-40" dirty="0">
                <a:latin typeface="Times New Roman"/>
                <a:cs typeface="Times New Roman"/>
              </a:rPr>
              <a:t> </a:t>
            </a:r>
            <a:r>
              <a:rPr sz="1850" spc="-65" dirty="0">
                <a:latin typeface="Times New Roman"/>
                <a:cs typeface="Times New Roman"/>
              </a:rPr>
              <a:t>pei</a:t>
            </a:r>
            <a:r>
              <a:rPr sz="1850" spc="-16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formed</a:t>
            </a:r>
            <a:r>
              <a:rPr sz="1850" spc="10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with a</a:t>
            </a:r>
            <a:r>
              <a:rPr sz="1850" spc="-35" dirty="0">
                <a:latin typeface="Times New Roman"/>
                <a:cs typeface="Times New Roman"/>
              </a:rPr>
              <a:t> </a:t>
            </a:r>
            <a:r>
              <a:rPr sz="1850" spc="-20" dirty="0">
                <a:latin typeface="Times New Roman"/>
                <a:cs typeface="Times New Roman"/>
              </a:rPr>
              <a:t>haiiiiiier</a:t>
            </a:r>
            <a:r>
              <a:rPr sz="1850" spc="15" dirty="0">
                <a:latin typeface="Times New Roman"/>
                <a:cs typeface="Times New Roman"/>
              </a:rPr>
              <a:t> </a:t>
            </a:r>
            <a:r>
              <a:rPr sz="1850" spc="-25" dirty="0">
                <a:latin typeface="Times New Roman"/>
                <a:cs typeface="Times New Roman"/>
              </a:rPr>
              <a:t>and</a:t>
            </a:r>
            <a:endParaRPr sz="1850">
              <a:latin typeface="Times New Roman"/>
              <a:cs typeface="Times New Roman"/>
            </a:endParaRPr>
          </a:p>
          <a:p>
            <a:pPr marL="240029">
              <a:lnSpc>
                <a:spcPct val="100000"/>
              </a:lnSpc>
              <a:spcBef>
                <a:spcPts val="130"/>
              </a:spcBef>
            </a:pPr>
            <a:r>
              <a:rPr sz="1750" dirty="0">
                <a:latin typeface="Times New Roman"/>
                <a:cs typeface="Times New Roman"/>
              </a:rPr>
              <a:t>a</a:t>
            </a:r>
            <a:r>
              <a:rPr sz="1750" spc="55" dirty="0">
                <a:latin typeface="Times New Roman"/>
                <a:cs typeface="Times New Roman"/>
              </a:rPr>
              <a:t> </a:t>
            </a:r>
            <a:r>
              <a:rPr sz="1750" spc="-10" dirty="0">
                <a:latin typeface="Times New Roman"/>
                <a:cs typeface="Times New Roman"/>
              </a:rPr>
              <a:t>flatter</a:t>
            </a:r>
            <a:endParaRPr sz="1750">
              <a:latin typeface="Times New Roman"/>
              <a:cs typeface="Times New Roman"/>
            </a:endParaRPr>
          </a:p>
          <a:p>
            <a:pPr marL="240665" indent="-227965">
              <a:lnSpc>
                <a:spcPct val="100000"/>
              </a:lnSpc>
              <a:spcBef>
                <a:spcPts val="525"/>
              </a:spcBef>
              <a:buChar char="•"/>
              <a:tabLst>
                <a:tab pos="240665" algn="l"/>
              </a:tabLst>
            </a:pPr>
            <a:r>
              <a:rPr sz="1750" dirty="0">
                <a:latin typeface="Cambria"/>
                <a:cs typeface="Cambria"/>
              </a:rPr>
              <a:t>This</a:t>
            </a:r>
            <a:r>
              <a:rPr sz="1750" spc="80" dirty="0">
                <a:latin typeface="Cambria"/>
                <a:cs typeface="Cambria"/>
              </a:rPr>
              <a:t> </a:t>
            </a:r>
            <a:r>
              <a:rPr sz="1750" spc="-30" dirty="0">
                <a:latin typeface="Cambria"/>
                <a:cs typeface="Cambria"/>
              </a:rPr>
              <a:t>method</a:t>
            </a:r>
            <a:r>
              <a:rPr sz="1750" spc="145" dirty="0">
                <a:latin typeface="Cambria"/>
                <a:cs typeface="Cambria"/>
              </a:rPr>
              <a:t> </a:t>
            </a:r>
            <a:r>
              <a:rPr sz="1750" dirty="0">
                <a:latin typeface="Cambria"/>
                <a:cs typeface="Cambria"/>
              </a:rPr>
              <a:t>is</a:t>
            </a:r>
            <a:r>
              <a:rPr sz="1750" spc="10" dirty="0">
                <a:latin typeface="Cambria"/>
                <a:cs typeface="Cambria"/>
              </a:rPr>
              <a:t> </a:t>
            </a:r>
            <a:r>
              <a:rPr sz="1750" spc="-25" dirty="0">
                <a:latin typeface="Cambria"/>
                <a:cs typeface="Cambria"/>
              </a:rPr>
              <a:t>used</a:t>
            </a:r>
            <a:r>
              <a:rPr sz="1750" spc="130" dirty="0">
                <a:latin typeface="Cambria"/>
                <a:cs typeface="Cambria"/>
              </a:rPr>
              <a:t> </a:t>
            </a:r>
            <a:r>
              <a:rPr sz="1750" dirty="0">
                <a:latin typeface="Cambria"/>
                <a:cs typeface="Cambria"/>
              </a:rPr>
              <a:t>for</a:t>
            </a:r>
            <a:r>
              <a:rPr sz="1750" spc="60" dirty="0">
                <a:latin typeface="Cambria"/>
                <a:cs typeface="Cambria"/>
              </a:rPr>
              <a:t> </a:t>
            </a:r>
            <a:r>
              <a:rPr sz="1750" spc="-25" dirty="0">
                <a:latin typeface="Cambria"/>
                <a:cs typeface="Cambria"/>
              </a:rPr>
              <a:t>smoothing</a:t>
            </a:r>
            <a:r>
              <a:rPr sz="1750" spc="105" dirty="0">
                <a:latin typeface="Cambria"/>
                <a:cs typeface="Cambria"/>
              </a:rPr>
              <a:t> </a:t>
            </a:r>
            <a:r>
              <a:rPr sz="1750" dirty="0">
                <a:latin typeface="Cambria"/>
                <a:cs typeface="Cambria"/>
              </a:rPr>
              <a:t>off</a:t>
            </a:r>
            <a:r>
              <a:rPr sz="1750" spc="215" dirty="0">
                <a:latin typeface="Cambria"/>
                <a:cs typeface="Cambria"/>
              </a:rPr>
              <a:t> </a:t>
            </a:r>
            <a:r>
              <a:rPr sz="1750" dirty="0">
                <a:latin typeface="Cambria"/>
                <a:cs typeface="Cambria"/>
              </a:rPr>
              <a:t>a</a:t>
            </a:r>
            <a:r>
              <a:rPr sz="1750" spc="10" dirty="0">
                <a:latin typeface="Cambria"/>
                <a:cs typeface="Cambria"/>
              </a:rPr>
              <a:t> </a:t>
            </a:r>
            <a:r>
              <a:rPr sz="1750" spc="-40" dirty="0">
                <a:latin typeface="Cambria"/>
                <a:cs typeface="Cambria"/>
              </a:rPr>
              <a:t>square</a:t>
            </a:r>
            <a:r>
              <a:rPr sz="1750" spc="15" dirty="0">
                <a:latin typeface="Cambria"/>
                <a:cs typeface="Cambria"/>
              </a:rPr>
              <a:t> </a:t>
            </a:r>
            <a:r>
              <a:rPr sz="1750" spc="-25" dirty="0">
                <a:latin typeface="Cambria"/>
                <a:cs typeface="Cambria"/>
              </a:rPr>
              <a:t>or</a:t>
            </a:r>
            <a:endParaRPr sz="1750">
              <a:latin typeface="Cambria"/>
              <a:cs typeface="Cambria"/>
            </a:endParaRPr>
          </a:p>
          <a:p>
            <a:pPr marL="238760">
              <a:lnSpc>
                <a:spcPct val="100000"/>
              </a:lnSpc>
              <a:spcBef>
                <a:spcPts val="50"/>
              </a:spcBef>
            </a:pPr>
            <a:r>
              <a:rPr sz="1850" spc="-80" dirty="0">
                <a:latin typeface="Cambria"/>
                <a:cs typeface="Cambria"/>
              </a:rPr>
              <a:t>rectangulai’</a:t>
            </a:r>
            <a:r>
              <a:rPr sz="1850" spc="40" dirty="0">
                <a:latin typeface="Cambria"/>
                <a:cs typeface="Cambria"/>
              </a:rPr>
              <a:t> </a:t>
            </a:r>
            <a:r>
              <a:rPr sz="1850" spc="-10" dirty="0">
                <a:latin typeface="Cambria"/>
                <a:cs typeface="Cambria"/>
              </a:rPr>
              <a:t>auicle</a:t>
            </a:r>
            <a:endParaRPr sz="185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700">
              <a:latin typeface="Cambria"/>
              <a:cs typeface="Cambria"/>
            </a:endParaRPr>
          </a:p>
          <a:p>
            <a:pPr marL="244475" indent="-231775">
              <a:lnSpc>
                <a:spcPct val="100000"/>
              </a:lnSpc>
              <a:spcBef>
                <a:spcPts val="5"/>
              </a:spcBef>
              <a:buChar char="•"/>
              <a:tabLst>
                <a:tab pos="244475" algn="l"/>
              </a:tabLst>
            </a:pPr>
            <a:r>
              <a:rPr sz="1800" dirty="0">
                <a:latin typeface="Cambria"/>
                <a:cs typeface="Cambria"/>
              </a:rPr>
              <a:t>Metal</a:t>
            </a:r>
            <a:r>
              <a:rPr sz="1800" spc="30" dirty="0">
                <a:latin typeface="Cambria"/>
                <a:cs typeface="Cambria"/>
              </a:rPr>
              <a:t> </a:t>
            </a:r>
            <a:r>
              <a:rPr sz="1800" spc="-50" dirty="0">
                <a:latin typeface="Cambria"/>
                <a:cs typeface="Cambria"/>
              </a:rPr>
              <a:t>rod</a:t>
            </a:r>
            <a:r>
              <a:rPr sz="1800" spc="-4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or</a:t>
            </a:r>
            <a:r>
              <a:rPr sz="1800" spc="-60" dirty="0">
                <a:latin typeface="Cambria"/>
                <a:cs typeface="Cambria"/>
              </a:rPr>
              <a:t> </a:t>
            </a:r>
            <a:r>
              <a:rPr sz="1800" spc="-25" dirty="0">
                <a:latin typeface="Cambria"/>
                <a:cs typeface="Cambria"/>
              </a:rPr>
              <a:t>pipe</a:t>
            </a:r>
            <a:r>
              <a:rPr sz="1800" spc="-4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can</a:t>
            </a:r>
            <a:r>
              <a:rPr sz="1800" spc="50" dirty="0">
                <a:latin typeface="Cambria"/>
                <a:cs typeface="Cambria"/>
              </a:rPr>
              <a:t> </a:t>
            </a:r>
            <a:r>
              <a:rPr sz="1800" spc="-30" dirty="0">
                <a:latin typeface="Cambria"/>
                <a:cs typeface="Cambria"/>
              </a:rPr>
              <a:t>be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spc="-55" dirty="0">
                <a:latin typeface="Cambria"/>
                <a:cs typeface="Cambria"/>
              </a:rPr>
              <a:t>bent</a:t>
            </a:r>
            <a:r>
              <a:rPr sz="1800" spc="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to</a:t>
            </a:r>
            <a:r>
              <a:rPr sz="1800" spc="-65" dirty="0">
                <a:latin typeface="Cambria"/>
                <a:cs typeface="Cambria"/>
              </a:rPr>
              <a:t> fOrln</a:t>
            </a:r>
            <a:r>
              <a:rPr sz="1800" spc="40" dirty="0">
                <a:latin typeface="Cambria"/>
                <a:cs typeface="Cambria"/>
              </a:rPr>
              <a:t> </a:t>
            </a:r>
            <a:r>
              <a:rPr sz="1800" spc="-50" dirty="0">
                <a:latin typeface="Cambria"/>
                <a:cs typeface="Cambria"/>
              </a:rPr>
              <a:t>various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spc="-40" dirty="0">
                <a:latin typeface="Cambria"/>
                <a:cs typeface="Cambria"/>
              </a:rPr>
              <a:t>shapes</a:t>
            </a:r>
            <a:endParaRPr sz="1800">
              <a:latin typeface="Cambria"/>
              <a:cs typeface="Cambria"/>
            </a:endParaRPr>
          </a:p>
          <a:p>
            <a:pPr marL="245110">
              <a:lnSpc>
                <a:spcPct val="100000"/>
              </a:lnSpc>
              <a:spcBef>
                <a:spcPts val="100"/>
              </a:spcBef>
            </a:pPr>
            <a:r>
              <a:rPr sz="1750" spc="-35" dirty="0">
                <a:latin typeface="Cambria"/>
                <a:cs typeface="Cambria"/>
              </a:rPr>
              <a:t>without</a:t>
            </a:r>
            <a:r>
              <a:rPr sz="1750" spc="35" dirty="0">
                <a:latin typeface="Cambria"/>
                <a:cs typeface="Cambria"/>
              </a:rPr>
              <a:t> </a:t>
            </a:r>
            <a:r>
              <a:rPr sz="1750" dirty="0">
                <a:latin typeface="Cambria"/>
                <a:cs typeface="Cambria"/>
              </a:rPr>
              <a:t>damaging</a:t>
            </a:r>
            <a:r>
              <a:rPr sz="1750" spc="150" dirty="0">
                <a:latin typeface="Cambria"/>
                <a:cs typeface="Cambria"/>
              </a:rPr>
              <a:t> </a:t>
            </a:r>
            <a:r>
              <a:rPr sz="1750" dirty="0">
                <a:latin typeface="Cambria"/>
                <a:cs typeface="Cambria"/>
              </a:rPr>
              <a:t>its</a:t>
            </a:r>
            <a:r>
              <a:rPr sz="1750" spc="-10" dirty="0">
                <a:latin typeface="Cambria"/>
                <a:cs typeface="Cambria"/>
              </a:rPr>
              <a:t> </a:t>
            </a:r>
            <a:r>
              <a:rPr sz="1750" spc="-45" dirty="0">
                <a:latin typeface="Cambria"/>
                <a:cs typeface="Cambria"/>
              </a:rPr>
              <a:t>internal</a:t>
            </a:r>
            <a:r>
              <a:rPr sz="1750" spc="90" dirty="0">
                <a:latin typeface="Cambria"/>
                <a:cs typeface="Cambria"/>
              </a:rPr>
              <a:t> </a:t>
            </a:r>
            <a:r>
              <a:rPr sz="1750" dirty="0">
                <a:latin typeface="Cambria"/>
                <a:cs typeface="Cambria"/>
              </a:rPr>
              <a:t>gain</a:t>
            </a:r>
            <a:r>
              <a:rPr sz="1750" spc="20" dirty="0">
                <a:latin typeface="Cambria"/>
                <a:cs typeface="Cambria"/>
              </a:rPr>
              <a:t> </a:t>
            </a:r>
            <a:r>
              <a:rPr sz="1750" spc="-10" dirty="0">
                <a:latin typeface="Cambria"/>
                <a:cs typeface="Cambria"/>
              </a:rPr>
              <a:t>structure.</a:t>
            </a:r>
            <a:endParaRPr sz="1750">
              <a:latin typeface="Cambria"/>
              <a:cs typeface="Cambria"/>
            </a:endParaRPr>
          </a:p>
          <a:p>
            <a:pPr marL="253365" indent="-238125">
              <a:lnSpc>
                <a:spcPct val="100000"/>
              </a:lnSpc>
              <a:spcBef>
                <a:spcPts val="400"/>
              </a:spcBef>
              <a:buChar char="•"/>
              <a:tabLst>
                <a:tab pos="253365" algn="l"/>
              </a:tabLst>
            </a:pPr>
            <a:r>
              <a:rPr sz="1950" spc="-80" dirty="0">
                <a:latin typeface="Times New Roman"/>
                <a:cs typeface="Times New Roman"/>
              </a:rPr>
              <a:t>Bent</a:t>
            </a:r>
            <a:r>
              <a:rPr sz="1950" spc="-45" dirty="0">
                <a:latin typeface="Times New Roman"/>
                <a:cs typeface="Times New Roman"/>
              </a:rPr>
              <a:t> </a:t>
            </a:r>
            <a:r>
              <a:rPr sz="1950" spc="-35" dirty="0">
                <a:latin typeface="Times New Roman"/>
                <a:cs typeface="Times New Roman"/>
              </a:rPr>
              <a:t>shapes</a:t>
            </a:r>
            <a:r>
              <a:rPr sz="1950" spc="-30" dirty="0">
                <a:latin typeface="Times New Roman"/>
                <a:cs typeface="Times New Roman"/>
              </a:rPr>
              <a:t> </a:t>
            </a:r>
            <a:r>
              <a:rPr sz="1950" spc="-35" dirty="0">
                <a:latin typeface="Times New Roman"/>
                <a:cs typeface="Times New Roman"/>
              </a:rPr>
              <a:t>such</a:t>
            </a:r>
            <a:r>
              <a:rPr sz="1950" spc="-4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as</a:t>
            </a:r>
            <a:r>
              <a:rPr sz="1950" spc="-120" dirty="0">
                <a:latin typeface="Times New Roman"/>
                <a:cs typeface="Times New Roman"/>
              </a:rPr>
              <a:t> </a:t>
            </a:r>
            <a:r>
              <a:rPr sz="1950" spc="-30" dirty="0">
                <a:latin typeface="Times New Roman"/>
                <a:cs typeface="Times New Roman"/>
              </a:rPr>
              <a:t>angles,</a:t>
            </a:r>
            <a:r>
              <a:rPr sz="1950" spc="-25" dirty="0">
                <a:latin typeface="Times New Roman"/>
                <a:cs typeface="Times New Roman"/>
              </a:rPr>
              <a:t> </a:t>
            </a:r>
            <a:r>
              <a:rPr sz="1950" spc="-35" dirty="0">
                <a:latin typeface="Times New Roman"/>
                <a:cs typeface="Times New Roman"/>
              </a:rPr>
              <a:t>ovals,</a:t>
            </a:r>
            <a:r>
              <a:rPr sz="1950" spc="-90" dirty="0">
                <a:latin typeface="Times New Roman"/>
                <a:cs typeface="Times New Roman"/>
              </a:rPr>
              <a:t> </a:t>
            </a:r>
            <a:r>
              <a:rPr sz="1950" spc="-30" dirty="0">
                <a:latin typeface="Times New Roman"/>
                <a:cs typeface="Times New Roman"/>
              </a:rPr>
              <a:t>circles.</a:t>
            </a:r>
            <a:r>
              <a:rPr sz="1950" spc="-55" dirty="0">
                <a:latin typeface="Times New Roman"/>
                <a:cs typeface="Times New Roman"/>
              </a:rPr>
              <a:t> </a:t>
            </a:r>
            <a:r>
              <a:rPr sz="1950" spc="-10" dirty="0">
                <a:latin typeface="Times New Roman"/>
                <a:cs typeface="Times New Roman"/>
              </a:rPr>
              <a:t>etc..</a:t>
            </a:r>
            <a:endParaRPr sz="19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0075" y="1019175"/>
            <a:ext cx="533400" cy="21907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0525" y="1371600"/>
            <a:ext cx="781050" cy="1905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51207" y="652462"/>
            <a:ext cx="5327650" cy="2802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</a:tabLst>
            </a:pPr>
            <a:r>
              <a:rPr sz="1850" spc="-10" dirty="0">
                <a:latin typeface="Cambria"/>
                <a:cs typeface="Cambria"/>
              </a:rPr>
              <a:t>This</a:t>
            </a:r>
            <a:r>
              <a:rPr sz="1850" spc="10" dirty="0">
                <a:latin typeface="Cambria"/>
                <a:cs typeface="Cambria"/>
              </a:rPr>
              <a:t> </a:t>
            </a:r>
            <a:r>
              <a:rPr sz="1850" dirty="0">
                <a:latin typeface="Cambria"/>
                <a:cs typeface="Cambria"/>
              </a:rPr>
              <a:t>is</a:t>
            </a:r>
            <a:r>
              <a:rPr sz="1850" spc="5" dirty="0">
                <a:latin typeface="Cambria"/>
                <a:cs typeface="Cambria"/>
              </a:rPr>
              <a:t> </a:t>
            </a:r>
            <a:r>
              <a:rPr sz="1850" spc="-105" dirty="0">
                <a:latin typeface="Cambria"/>
                <a:cs typeface="Cambria"/>
              </a:rPr>
              <a:t>the</a:t>
            </a:r>
            <a:r>
              <a:rPr sz="1850" dirty="0">
                <a:latin typeface="Cambria"/>
                <a:cs typeface="Cambria"/>
              </a:rPr>
              <a:t> </a:t>
            </a:r>
            <a:r>
              <a:rPr sz="1850" spc="-65" dirty="0">
                <a:latin typeface="Cambria"/>
                <a:cs typeface="Cambria"/>
              </a:rPr>
              <a:t>process</a:t>
            </a:r>
            <a:r>
              <a:rPr sz="1850" spc="5" dirty="0">
                <a:latin typeface="Cambria"/>
                <a:cs typeface="Cambria"/>
              </a:rPr>
              <a:t> </a:t>
            </a:r>
            <a:r>
              <a:rPr sz="1850" dirty="0">
                <a:latin typeface="Cambria"/>
                <a:cs typeface="Cambria"/>
              </a:rPr>
              <a:t>of</a:t>
            </a:r>
            <a:r>
              <a:rPr sz="1850" spc="-50" dirty="0">
                <a:latin typeface="Cambria"/>
                <a:cs typeface="Cambria"/>
              </a:rPr>
              <a:t> </a:t>
            </a:r>
            <a:r>
              <a:rPr sz="1850" spc="-65" dirty="0">
                <a:latin typeface="Cambria"/>
                <a:cs typeface="Cambria"/>
              </a:rPr>
              <a:t>producing</a:t>
            </a:r>
            <a:r>
              <a:rPr sz="1850" spc="114" dirty="0">
                <a:latin typeface="Cambria"/>
                <a:cs typeface="Cambria"/>
              </a:rPr>
              <a:t> </a:t>
            </a:r>
            <a:r>
              <a:rPr sz="1850" spc="-45" dirty="0">
                <a:latin typeface="Cambria"/>
                <a:cs typeface="Cambria"/>
              </a:rPr>
              <a:t>holes</a:t>
            </a:r>
            <a:r>
              <a:rPr sz="1850" spc="65" dirty="0">
                <a:latin typeface="Cambria"/>
                <a:cs typeface="Cambria"/>
              </a:rPr>
              <a:t> </a:t>
            </a:r>
            <a:r>
              <a:rPr sz="1850" spc="-60" dirty="0">
                <a:latin typeface="Cambria"/>
                <a:cs typeface="Cambria"/>
              </a:rPr>
              <a:t>in</a:t>
            </a:r>
            <a:r>
              <a:rPr sz="1850" spc="5" dirty="0">
                <a:latin typeface="Cambria"/>
                <a:cs typeface="Cambria"/>
              </a:rPr>
              <a:t> </a:t>
            </a:r>
            <a:r>
              <a:rPr sz="1850" dirty="0">
                <a:latin typeface="Cambria"/>
                <a:cs typeface="Cambria"/>
              </a:rPr>
              <a:t>a</a:t>
            </a:r>
            <a:r>
              <a:rPr sz="1850" spc="35" dirty="0">
                <a:latin typeface="Cambria"/>
                <a:cs typeface="Cambria"/>
              </a:rPr>
              <a:t> </a:t>
            </a:r>
            <a:r>
              <a:rPr sz="1850" spc="-20" dirty="0">
                <a:latin typeface="Cambria"/>
                <a:cs typeface="Cambria"/>
              </a:rPr>
              <a:t>WOfk</a:t>
            </a:r>
            <a:endParaRPr sz="1850">
              <a:latin typeface="Cambria"/>
              <a:cs typeface="Cambria"/>
            </a:endParaRPr>
          </a:p>
          <a:p>
            <a:pPr>
              <a:lnSpc>
                <a:spcPct val="100000"/>
              </a:lnSpc>
              <a:buFont typeface="Cambria"/>
              <a:buChar char="•"/>
            </a:pPr>
            <a:endParaRPr sz="21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Cambria"/>
              <a:buChar char="•"/>
            </a:pPr>
            <a:endParaRPr sz="2400">
              <a:latin typeface="Cambria"/>
              <a:cs typeface="Cambria"/>
            </a:endParaRPr>
          </a:p>
          <a:p>
            <a:pPr marL="236854" marR="142875" indent="-220979">
              <a:lnSpc>
                <a:spcPct val="101400"/>
              </a:lnSpc>
              <a:buChar char="•"/>
              <a:tabLst>
                <a:tab pos="236854" algn="l"/>
                <a:tab pos="246379" algn="l"/>
              </a:tabLst>
            </a:pPr>
            <a:r>
              <a:rPr sz="1850" dirty="0">
                <a:latin typeface="Times New Roman"/>
                <a:cs typeface="Times New Roman"/>
              </a:rPr>
              <a:t>	After</a:t>
            </a:r>
            <a:r>
              <a:rPr sz="1850" spc="-10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a</a:t>
            </a:r>
            <a:r>
              <a:rPr sz="1850" spc="3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hole</a:t>
            </a:r>
            <a:r>
              <a:rPr sz="1850" spc="-10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is</a:t>
            </a:r>
            <a:r>
              <a:rPr sz="1850" spc="-60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punched,</a:t>
            </a:r>
            <a:r>
              <a:rPr sz="1850" spc="5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it</a:t>
            </a:r>
            <a:r>
              <a:rPr sz="1850" spc="10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iiiay</a:t>
            </a:r>
            <a:r>
              <a:rPr sz="1850" spc="70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be</a:t>
            </a:r>
            <a:r>
              <a:rPr sz="1850" spc="-90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opened</a:t>
            </a:r>
            <a:r>
              <a:rPr sz="1850" spc="90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out</a:t>
            </a:r>
            <a:r>
              <a:rPr sz="1850" spc="-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to</a:t>
            </a:r>
            <a:r>
              <a:rPr sz="1850" spc="-60" dirty="0">
                <a:latin typeface="Times New Roman"/>
                <a:cs typeface="Times New Roman"/>
              </a:rPr>
              <a:t> </a:t>
            </a:r>
            <a:r>
              <a:rPr sz="1850" spc="-35" dirty="0">
                <a:latin typeface="Times New Roman"/>
                <a:cs typeface="Times New Roman"/>
              </a:rPr>
              <a:t>any </a:t>
            </a:r>
            <a:r>
              <a:rPr sz="1850" dirty="0">
                <a:latin typeface="Times New Roman"/>
                <a:cs typeface="Times New Roman"/>
              </a:rPr>
              <a:t>size</a:t>
            </a:r>
            <a:r>
              <a:rPr sz="1850" spc="-20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and</a:t>
            </a:r>
            <a:r>
              <a:rPr sz="1850" spc="10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shape</a:t>
            </a:r>
            <a:r>
              <a:rPr sz="1850" spc="2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by </a:t>
            </a:r>
            <a:r>
              <a:rPr sz="1850" spc="-60" dirty="0">
                <a:latin typeface="Times New Roman"/>
                <a:cs typeface="Times New Roman"/>
              </a:rPr>
              <a:t>di‘iviiig</a:t>
            </a:r>
            <a:r>
              <a:rPr sz="1850" spc="-10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a</a:t>
            </a:r>
            <a:r>
              <a:rPr sz="1850" spc="-2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tapered</a:t>
            </a:r>
            <a:r>
              <a:rPr sz="1850" spc="-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drift</a:t>
            </a:r>
            <a:r>
              <a:rPr sz="1850" spc="15" dirty="0">
                <a:latin typeface="Times New Roman"/>
                <a:cs typeface="Times New Roman"/>
              </a:rPr>
              <a:t> </a:t>
            </a:r>
            <a:r>
              <a:rPr sz="1850" spc="-25" dirty="0">
                <a:latin typeface="Times New Roman"/>
                <a:cs typeface="Times New Roman"/>
              </a:rPr>
              <a:t>thi'ough</a:t>
            </a:r>
            <a:r>
              <a:rPr sz="1850" spc="75" dirty="0">
                <a:latin typeface="Times New Roman"/>
                <a:cs typeface="Times New Roman"/>
              </a:rPr>
              <a:t> </a:t>
            </a:r>
            <a:r>
              <a:rPr sz="1850" spc="-25" dirty="0">
                <a:latin typeface="Times New Roman"/>
                <a:cs typeface="Times New Roman"/>
              </a:rPr>
              <a:t>it.</a:t>
            </a:r>
            <a:endParaRPr sz="18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Cambria"/>
              <a:buChar char="•"/>
            </a:pPr>
            <a:endParaRPr sz="2700">
              <a:latin typeface="Times New Roman"/>
              <a:cs typeface="Times New Roman"/>
            </a:endParaRPr>
          </a:p>
          <a:p>
            <a:pPr marL="236220" marR="5080" indent="-224154">
              <a:lnSpc>
                <a:spcPct val="101600"/>
              </a:lnSpc>
              <a:buChar char="•"/>
              <a:tabLst>
                <a:tab pos="236220" algn="l"/>
                <a:tab pos="241300" algn="l"/>
              </a:tabLst>
            </a:pPr>
            <a:r>
              <a:rPr sz="1800" dirty="0">
                <a:latin typeface="Cambria"/>
                <a:cs typeface="Cambria"/>
              </a:rPr>
              <a:t>	This</a:t>
            </a:r>
            <a:r>
              <a:rPr sz="1800" spc="6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is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35" dirty="0">
                <a:latin typeface="Cambria"/>
                <a:cs typeface="Cambria"/>
              </a:rPr>
              <a:t>the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spc="-55" dirty="0">
                <a:latin typeface="Cambria"/>
                <a:cs typeface="Cambria"/>
              </a:rPr>
              <a:t>process</a:t>
            </a:r>
            <a:r>
              <a:rPr sz="1800" spc="25" dirty="0">
                <a:latin typeface="Cambria"/>
                <a:cs typeface="Cambria"/>
              </a:rPr>
              <a:t> </a:t>
            </a:r>
            <a:r>
              <a:rPr sz="1800" spc="50" dirty="0">
                <a:latin typeface="Cambria"/>
                <a:cs typeface="Cambria"/>
              </a:rPr>
              <a:t>of</a:t>
            </a:r>
            <a:r>
              <a:rPr sz="1800" spc="-50" dirty="0">
                <a:latin typeface="Cambria"/>
                <a:cs typeface="Cambria"/>
              </a:rPr>
              <a:t> </a:t>
            </a:r>
            <a:r>
              <a:rPr sz="1800" spc="-30" dirty="0">
                <a:latin typeface="Cambria"/>
                <a:cs typeface="Cambria"/>
              </a:rPr>
              <a:t>removing</a:t>
            </a:r>
            <a:r>
              <a:rPr sz="1800" spc="85" dirty="0">
                <a:latin typeface="Cambria"/>
                <a:cs typeface="Cambria"/>
              </a:rPr>
              <a:t> </a:t>
            </a:r>
            <a:r>
              <a:rPr sz="1800" spc="-35" dirty="0">
                <a:latin typeface="Cambria"/>
                <a:cs typeface="Cambria"/>
              </a:rPr>
              <a:t>the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45" dirty="0">
                <a:latin typeface="Cambria"/>
                <a:cs typeface="Cambria"/>
              </a:rPr>
              <a:t>irregularities</a:t>
            </a:r>
            <a:r>
              <a:rPr sz="1800" spc="-35" dirty="0">
                <a:latin typeface="Cambria"/>
                <a:cs typeface="Cambria"/>
              </a:rPr>
              <a:t> </a:t>
            </a:r>
            <a:r>
              <a:rPr sz="1800" spc="-25" dirty="0">
                <a:latin typeface="Cambria"/>
                <a:cs typeface="Cambria"/>
              </a:rPr>
              <a:t>on </a:t>
            </a:r>
            <a:r>
              <a:rPr sz="1850" spc="-70" dirty="0">
                <a:latin typeface="Cambria"/>
                <a:cs typeface="Cambria"/>
              </a:rPr>
              <a:t>the</a:t>
            </a:r>
            <a:r>
              <a:rPr sz="1850" spc="-35" dirty="0">
                <a:latin typeface="Cambria"/>
                <a:cs typeface="Cambria"/>
              </a:rPr>
              <a:t> </a:t>
            </a:r>
            <a:r>
              <a:rPr sz="1850" spc="-105" dirty="0">
                <a:latin typeface="Cambria"/>
                <a:cs typeface="Cambria"/>
              </a:rPr>
              <a:t>sui</a:t>
            </a:r>
            <a:r>
              <a:rPr sz="1850" spc="-195" dirty="0">
                <a:latin typeface="Cambria"/>
                <a:cs typeface="Cambria"/>
              </a:rPr>
              <a:t> </a:t>
            </a:r>
            <a:r>
              <a:rPr sz="1850" dirty="0">
                <a:latin typeface="Cambria"/>
                <a:cs typeface="Cambria"/>
              </a:rPr>
              <a:t>face</a:t>
            </a:r>
            <a:r>
              <a:rPr sz="1850" spc="-100" dirty="0">
                <a:latin typeface="Cambria"/>
                <a:cs typeface="Cambria"/>
              </a:rPr>
              <a:t> </a:t>
            </a:r>
            <a:r>
              <a:rPr sz="1850" spc="65" dirty="0">
                <a:latin typeface="Cambria"/>
                <a:cs typeface="Cambria"/>
              </a:rPr>
              <a:t>of</a:t>
            </a:r>
            <a:r>
              <a:rPr sz="1850" spc="-105" dirty="0">
                <a:latin typeface="Cambria"/>
                <a:cs typeface="Cambria"/>
              </a:rPr>
              <a:t> </a:t>
            </a:r>
            <a:r>
              <a:rPr sz="1850" spc="-55" dirty="0">
                <a:latin typeface="Cambria"/>
                <a:cs typeface="Cambria"/>
              </a:rPr>
              <a:t>the</a:t>
            </a:r>
            <a:r>
              <a:rPr sz="1850" spc="-40" dirty="0">
                <a:latin typeface="Cambria"/>
                <a:cs typeface="Cambria"/>
              </a:rPr>
              <a:t> </a:t>
            </a:r>
            <a:r>
              <a:rPr sz="1850" spc="-90" dirty="0">
                <a:latin typeface="Cambria"/>
                <a:cs typeface="Cambria"/>
              </a:rPr>
              <a:t>work</a:t>
            </a:r>
            <a:r>
              <a:rPr sz="1850" spc="75" dirty="0">
                <a:latin typeface="Cambria"/>
                <a:cs typeface="Cambria"/>
              </a:rPr>
              <a:t> </a:t>
            </a:r>
            <a:r>
              <a:rPr sz="1850" spc="-30" dirty="0">
                <a:latin typeface="Cambria"/>
                <a:cs typeface="Cambria"/>
              </a:rPr>
              <a:t>piece</a:t>
            </a:r>
            <a:r>
              <a:rPr sz="1850" spc="25" dirty="0">
                <a:latin typeface="Cambria"/>
                <a:cs typeface="Cambria"/>
              </a:rPr>
              <a:t> </a:t>
            </a:r>
            <a:r>
              <a:rPr sz="1850" spc="-90" dirty="0">
                <a:latin typeface="Cambria"/>
                <a:cs typeface="Cambria"/>
              </a:rPr>
              <a:t>produced</a:t>
            </a:r>
            <a:r>
              <a:rPr sz="1850" spc="90" dirty="0">
                <a:latin typeface="Cambria"/>
                <a:cs typeface="Cambria"/>
              </a:rPr>
              <a:t> </a:t>
            </a:r>
            <a:r>
              <a:rPr sz="1850" spc="-10" dirty="0">
                <a:latin typeface="Cambria"/>
                <a:cs typeface="Cambria"/>
              </a:rPr>
              <a:t>by</a:t>
            </a:r>
            <a:r>
              <a:rPr sz="1850" spc="60" dirty="0">
                <a:latin typeface="Cambria"/>
                <a:cs typeface="Cambria"/>
              </a:rPr>
              <a:t> </a:t>
            </a:r>
            <a:r>
              <a:rPr sz="1850" spc="-105" dirty="0">
                <a:latin typeface="Cambria"/>
                <a:cs typeface="Cambria"/>
              </a:rPr>
              <a:t>the</a:t>
            </a:r>
            <a:r>
              <a:rPr sz="1850" spc="5" dirty="0">
                <a:latin typeface="Cambria"/>
                <a:cs typeface="Cambria"/>
              </a:rPr>
              <a:t> </a:t>
            </a:r>
            <a:r>
              <a:rPr sz="1850" spc="-65" dirty="0">
                <a:latin typeface="Cambria"/>
                <a:cs typeface="Cambria"/>
              </a:rPr>
              <a:t>process </a:t>
            </a:r>
            <a:r>
              <a:rPr sz="1850" dirty="0">
                <a:latin typeface="Cambria"/>
                <a:cs typeface="Cambria"/>
              </a:rPr>
              <a:t>of</a:t>
            </a:r>
            <a:r>
              <a:rPr sz="1850" spc="-20" dirty="0">
                <a:latin typeface="Cambria"/>
                <a:cs typeface="Cambria"/>
              </a:rPr>
              <a:t> </a:t>
            </a:r>
            <a:r>
              <a:rPr sz="1850" spc="-70" dirty="0">
                <a:latin typeface="Cambria"/>
                <a:cs typeface="Cambria"/>
              </a:rPr>
              <a:t>drawing</a:t>
            </a:r>
            <a:r>
              <a:rPr sz="1850" spc="75" dirty="0">
                <a:latin typeface="Cambria"/>
                <a:cs typeface="Cambria"/>
              </a:rPr>
              <a:t> </a:t>
            </a:r>
            <a:r>
              <a:rPr sz="1850" spc="-20" dirty="0">
                <a:latin typeface="Cambria"/>
                <a:cs typeface="Cambria"/>
              </a:rPr>
              <a:t>down</a:t>
            </a:r>
            <a:endParaRPr sz="18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275" y="238125"/>
            <a:ext cx="5524500" cy="55245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54756" y="1007277"/>
            <a:ext cx="1648460" cy="173672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240029" indent="-226695">
              <a:lnSpc>
                <a:spcPct val="100000"/>
              </a:lnSpc>
              <a:spcBef>
                <a:spcPts val="605"/>
              </a:spcBef>
              <a:buChar char="•"/>
              <a:tabLst>
                <a:tab pos="240029" algn="l"/>
              </a:tabLst>
            </a:pPr>
            <a:r>
              <a:rPr sz="1850" dirty="0">
                <a:latin typeface="Times New Roman"/>
                <a:cs typeface="Times New Roman"/>
              </a:rPr>
              <a:t>Shear</a:t>
            </a:r>
            <a:r>
              <a:rPr sz="1850" spc="50" dirty="0">
                <a:latin typeface="Times New Roman"/>
                <a:cs typeface="Times New Roman"/>
              </a:rPr>
              <a:t> </a:t>
            </a:r>
            <a:r>
              <a:rPr sz="1850" spc="-20" dirty="0">
                <a:latin typeface="Times New Roman"/>
                <a:cs typeface="Times New Roman"/>
              </a:rPr>
              <a:t>Loss</a:t>
            </a:r>
            <a:endParaRPr sz="1850">
              <a:latin typeface="Times New Roman"/>
              <a:cs typeface="Times New Roman"/>
            </a:endParaRPr>
          </a:p>
          <a:p>
            <a:pPr marL="238125" indent="-224790">
              <a:lnSpc>
                <a:spcPct val="100000"/>
              </a:lnSpc>
              <a:spcBef>
                <a:spcPts val="490"/>
              </a:spcBef>
              <a:buChar char="•"/>
              <a:tabLst>
                <a:tab pos="238125" algn="l"/>
              </a:tabLst>
            </a:pPr>
            <a:r>
              <a:rPr sz="1800" dirty="0">
                <a:latin typeface="Times New Roman"/>
                <a:cs typeface="Times New Roman"/>
              </a:rPr>
              <a:t>Tonghold</a:t>
            </a:r>
            <a:r>
              <a:rPr sz="1800" spc="215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Loss</a:t>
            </a:r>
            <a:endParaRPr sz="1800">
              <a:latin typeface="Times New Roman"/>
              <a:cs typeface="Times New Roman"/>
            </a:endParaRPr>
          </a:p>
          <a:p>
            <a:pPr marL="240029" indent="-226695">
              <a:lnSpc>
                <a:spcPct val="100000"/>
              </a:lnSpc>
              <a:spcBef>
                <a:spcPts val="505"/>
              </a:spcBef>
              <a:buChar char="•"/>
              <a:tabLst>
                <a:tab pos="240029" algn="l"/>
              </a:tabLst>
            </a:pPr>
            <a:r>
              <a:rPr sz="1800" dirty="0">
                <a:latin typeface="Times New Roman"/>
                <a:cs typeface="Times New Roman"/>
              </a:rPr>
              <a:t>Scale</a:t>
            </a:r>
            <a:r>
              <a:rPr sz="1800" spc="21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Loss</a:t>
            </a:r>
            <a:endParaRPr sz="1800">
              <a:latin typeface="Times New Roman"/>
              <a:cs typeface="Times New Roman"/>
            </a:endParaRPr>
          </a:p>
          <a:p>
            <a:pPr marL="250825" indent="-237490">
              <a:lnSpc>
                <a:spcPct val="100000"/>
              </a:lnSpc>
              <a:spcBef>
                <a:spcPts val="490"/>
              </a:spcBef>
              <a:buChar char="•"/>
              <a:tabLst>
                <a:tab pos="250825" algn="l"/>
              </a:tabLst>
            </a:pPr>
            <a:r>
              <a:rPr sz="1850" dirty="0">
                <a:latin typeface="Times New Roman"/>
                <a:cs typeface="Times New Roman"/>
              </a:rPr>
              <a:t>Flash</a:t>
            </a:r>
            <a:r>
              <a:rPr sz="1850" spc="15" dirty="0">
                <a:latin typeface="Times New Roman"/>
                <a:cs typeface="Times New Roman"/>
              </a:rPr>
              <a:t> </a:t>
            </a:r>
            <a:r>
              <a:rPr sz="1850" spc="-20" dirty="0">
                <a:latin typeface="Times New Roman"/>
                <a:cs typeface="Times New Roman"/>
              </a:rPr>
              <a:t>Loss</a:t>
            </a:r>
            <a:endParaRPr sz="1850">
              <a:latin typeface="Times New Roman"/>
              <a:cs typeface="Times New Roman"/>
            </a:endParaRPr>
          </a:p>
          <a:p>
            <a:pPr marL="238760" indent="-226060">
              <a:lnSpc>
                <a:spcPct val="100000"/>
              </a:lnSpc>
              <a:spcBef>
                <a:spcPts val="380"/>
              </a:spcBef>
              <a:buChar char="•"/>
              <a:tabLst>
                <a:tab pos="238760" algn="l"/>
              </a:tabLst>
            </a:pPr>
            <a:r>
              <a:rPr sz="1950" spc="-50" dirty="0">
                <a:latin typeface="Times New Roman"/>
                <a:cs typeface="Times New Roman"/>
              </a:rPr>
              <a:t>Sprite</a:t>
            </a:r>
            <a:r>
              <a:rPr sz="1950" spc="15" dirty="0">
                <a:latin typeface="Times New Roman"/>
                <a:cs typeface="Times New Roman"/>
              </a:rPr>
              <a:t> </a:t>
            </a:r>
            <a:r>
              <a:rPr sz="1950" spc="-20" dirty="0">
                <a:latin typeface="Times New Roman"/>
                <a:cs typeface="Times New Roman"/>
              </a:rPr>
              <a:t>Loss</a:t>
            </a:r>
            <a:endParaRPr sz="19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625" y="1571625"/>
            <a:ext cx="123825" cy="4191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4916" y="267334"/>
            <a:ext cx="4335145" cy="117919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41935" indent="-227329">
              <a:lnSpc>
                <a:spcPct val="100000"/>
              </a:lnSpc>
              <a:spcBef>
                <a:spcPts val="405"/>
              </a:spcBef>
              <a:buClr>
                <a:srgbClr val="9C3A36"/>
              </a:buClr>
              <a:buChar char="•"/>
              <a:tabLst>
                <a:tab pos="241935" algn="l"/>
              </a:tabLst>
            </a:pPr>
            <a:r>
              <a:rPr sz="1650" dirty="0">
                <a:solidFill>
                  <a:srgbClr val="8C3433"/>
                </a:solidFill>
                <a:latin typeface="Times New Roman"/>
                <a:cs typeface="Times New Roman"/>
              </a:rPr>
              <a:t>Shear</a:t>
            </a:r>
            <a:r>
              <a:rPr sz="1650" spc="320" dirty="0">
                <a:solidFill>
                  <a:srgbClr val="8C3433"/>
                </a:solidFill>
                <a:latin typeface="Times New Roman"/>
                <a:cs typeface="Times New Roman"/>
              </a:rPr>
              <a:t> </a:t>
            </a:r>
            <a:r>
              <a:rPr sz="1650" spc="-55" dirty="0">
                <a:solidFill>
                  <a:srgbClr val="832F2F"/>
                </a:solidFill>
                <a:latin typeface="Times New Roman"/>
                <a:cs typeface="Times New Roman"/>
              </a:rPr>
              <a:t>I-</a:t>
            </a:r>
            <a:r>
              <a:rPr sz="1650" spc="-25" dirty="0">
                <a:solidFill>
                  <a:srgbClr val="832F2F"/>
                </a:solidFill>
                <a:latin typeface="Times New Roman"/>
                <a:cs typeface="Times New Roman"/>
              </a:rPr>
              <a:t>oss</a:t>
            </a:r>
            <a:endParaRPr sz="1650">
              <a:latin typeface="Times New Roman"/>
              <a:cs typeface="Times New Roman"/>
            </a:endParaRPr>
          </a:p>
          <a:p>
            <a:pPr marL="13335">
              <a:lnSpc>
                <a:spcPct val="100000"/>
              </a:lnSpc>
              <a:spcBef>
                <a:spcPts val="309"/>
              </a:spcBef>
            </a:pPr>
            <a:r>
              <a:rPr sz="1650" dirty="0">
                <a:latin typeface="Times New Roman"/>
                <a:cs typeface="Times New Roman"/>
              </a:rPr>
              <a:t>Shear</a:t>
            </a:r>
            <a:r>
              <a:rPr sz="1650" spc="-90" dirty="0">
                <a:latin typeface="Times New Roman"/>
                <a:cs typeface="Times New Roman"/>
              </a:rPr>
              <a:t> </a:t>
            </a:r>
            <a:r>
              <a:rPr sz="1650" spc="-10" dirty="0">
                <a:latin typeface="Times New Roman"/>
                <a:cs typeface="Times New Roman"/>
              </a:rPr>
              <a:t>loss</a:t>
            </a:r>
            <a:r>
              <a:rPr sz="1650" spc="-15" dirty="0">
                <a:latin typeface="Times New Roman"/>
                <a:cs typeface="Times New Roman"/>
              </a:rPr>
              <a:t> </a:t>
            </a:r>
            <a:r>
              <a:rPr sz="1650" spc="-65" dirty="0">
                <a:latin typeface="Times New Roman"/>
                <a:cs typeface="Times New Roman"/>
              </a:rPr>
              <a:t>is</a:t>
            </a:r>
            <a:r>
              <a:rPr sz="1650" spc="-45" dirty="0">
                <a:latin typeface="Times New Roman"/>
                <a:cs typeface="Times New Roman"/>
              </a:rPr>
              <a:t> </a:t>
            </a:r>
            <a:r>
              <a:rPr sz="1650" spc="-10" dirty="0">
                <a:latin typeface="Times New Roman"/>
                <a:cs typeface="Times New Roman"/>
              </a:rPr>
              <a:t>generally</a:t>
            </a:r>
            <a:r>
              <a:rPr sz="1650" spc="-15" dirty="0">
                <a:latin typeface="Times New Roman"/>
                <a:cs typeface="Times New Roman"/>
              </a:rPr>
              <a:t> </a:t>
            </a:r>
            <a:r>
              <a:rPr sz="1650" spc="-30" dirty="0">
                <a:latin typeface="Times New Roman"/>
                <a:cs typeface="Times New Roman"/>
              </a:rPr>
              <a:t>taken</a:t>
            </a:r>
            <a:r>
              <a:rPr sz="1650" spc="-55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as</a:t>
            </a:r>
            <a:r>
              <a:rPr sz="1650" spc="-90" dirty="0">
                <a:latin typeface="Times New Roman"/>
                <a:cs typeface="Times New Roman"/>
              </a:rPr>
              <a:t> </a:t>
            </a:r>
            <a:r>
              <a:rPr sz="1650" spc="-20" dirty="0">
                <a:solidFill>
                  <a:srgbClr val="111111"/>
                </a:solidFill>
                <a:latin typeface="Times New Roman"/>
                <a:cs typeface="Times New Roman"/>
              </a:rPr>
              <a:t>5%</a:t>
            </a:r>
            <a:r>
              <a:rPr sz="1650" spc="-60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of</a:t>
            </a:r>
            <a:r>
              <a:rPr sz="1650" spc="-45" dirty="0">
                <a:latin typeface="Times New Roman"/>
                <a:cs typeface="Times New Roman"/>
              </a:rPr>
              <a:t> </a:t>
            </a:r>
            <a:r>
              <a:rPr sz="1650" spc="-10" dirty="0">
                <a:latin typeface="Times New Roman"/>
                <a:cs typeface="Times New Roman"/>
              </a:rPr>
              <a:t>the</a:t>
            </a:r>
            <a:r>
              <a:rPr sz="1650" spc="-75" dirty="0">
                <a:latin typeface="Times New Roman"/>
                <a:cs typeface="Times New Roman"/>
              </a:rPr>
              <a:t> </a:t>
            </a:r>
            <a:r>
              <a:rPr sz="1650" spc="-10" dirty="0">
                <a:latin typeface="Times New Roman"/>
                <a:cs typeface="Times New Roman"/>
              </a:rPr>
              <a:t>net</a:t>
            </a:r>
            <a:r>
              <a:rPr sz="1650" spc="-30" dirty="0">
                <a:latin typeface="Times New Roman"/>
                <a:cs typeface="Times New Roman"/>
              </a:rPr>
              <a:t> </a:t>
            </a:r>
            <a:r>
              <a:rPr sz="1650" spc="-25" dirty="0">
                <a:latin typeface="Times New Roman"/>
                <a:cs typeface="Times New Roman"/>
              </a:rPr>
              <a:t>weight.</a:t>
            </a:r>
            <a:endParaRPr sz="16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350">
              <a:latin typeface="Times New Roman"/>
              <a:cs typeface="Times New Roman"/>
            </a:endParaRPr>
          </a:p>
          <a:p>
            <a:pPr marL="248920" indent="-236220">
              <a:lnSpc>
                <a:spcPct val="100000"/>
              </a:lnSpc>
              <a:buClr>
                <a:srgbClr val="A73B38"/>
              </a:buClr>
              <a:buChar char="•"/>
              <a:tabLst>
                <a:tab pos="248920" algn="l"/>
              </a:tabLst>
            </a:pPr>
            <a:r>
              <a:rPr sz="1500" dirty="0">
                <a:solidFill>
                  <a:srgbClr val="873633"/>
                </a:solidFill>
                <a:latin typeface="Cambria"/>
                <a:cs typeface="Cambria"/>
              </a:rPr>
              <a:t>Tonghold</a:t>
            </a:r>
            <a:r>
              <a:rPr sz="1500" spc="409" dirty="0">
                <a:solidFill>
                  <a:srgbClr val="873633"/>
                </a:solidFill>
                <a:latin typeface="Cambria"/>
                <a:cs typeface="Cambria"/>
              </a:rPr>
              <a:t> </a:t>
            </a:r>
            <a:r>
              <a:rPr sz="1500" spc="105" dirty="0">
                <a:solidFill>
                  <a:srgbClr val="7C332D"/>
                </a:solidFill>
                <a:latin typeface="Cambria"/>
                <a:cs typeface="Cambria"/>
              </a:rPr>
              <a:t>loss</a:t>
            </a:r>
            <a:endParaRPr sz="15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90461" y="1401762"/>
            <a:ext cx="1618615" cy="754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5920">
              <a:lnSpc>
                <a:spcPts val="1939"/>
              </a:lnSpc>
              <a:spcBef>
                <a:spcPts val="100"/>
              </a:spcBef>
            </a:pPr>
            <a:r>
              <a:rPr sz="1650" spc="-35" dirty="0">
                <a:latin typeface="Cambria"/>
                <a:cs typeface="Cambria"/>
              </a:rPr>
              <a:t>Area</a:t>
            </a:r>
            <a:r>
              <a:rPr sz="1650" spc="-45" dirty="0">
                <a:latin typeface="Cambria"/>
                <a:cs typeface="Cambria"/>
              </a:rPr>
              <a:t> </a:t>
            </a:r>
            <a:r>
              <a:rPr sz="1650" spc="-25" dirty="0">
                <a:latin typeface="Cambria"/>
                <a:cs typeface="Cambria"/>
              </a:rPr>
              <a:t>of</a:t>
            </a:r>
            <a:endParaRPr sz="1650">
              <a:latin typeface="Cambria"/>
              <a:cs typeface="Cambria"/>
            </a:endParaRPr>
          </a:p>
          <a:p>
            <a:pPr marL="12700">
              <a:lnSpc>
                <a:spcPts val="1789"/>
              </a:lnSpc>
              <a:tabLst>
                <a:tab pos="1497965" algn="l"/>
              </a:tabLst>
            </a:pPr>
            <a:r>
              <a:rPr sz="1550" dirty="0">
                <a:latin typeface="Cambria"/>
                <a:cs typeface="Cambria"/>
              </a:rPr>
              <a:t>Cross</a:t>
            </a:r>
            <a:r>
              <a:rPr sz="1550" spc="114" dirty="0">
                <a:latin typeface="Cambria"/>
                <a:cs typeface="Cambria"/>
              </a:rPr>
              <a:t> </a:t>
            </a:r>
            <a:r>
              <a:rPr sz="1550" spc="-515" dirty="0">
                <a:solidFill>
                  <a:srgbClr val="212121"/>
                </a:solidFill>
                <a:latin typeface="Cambria"/>
                <a:cs typeface="Cambria"/>
              </a:rPr>
              <a:t>—</a:t>
            </a:r>
            <a:r>
              <a:rPr sz="1550" spc="125" dirty="0">
                <a:solidFill>
                  <a:srgbClr val="212121"/>
                </a:solidFill>
                <a:latin typeface="Cambria"/>
                <a:cs typeface="Cambria"/>
              </a:rPr>
              <a:t> </a:t>
            </a:r>
            <a:r>
              <a:rPr sz="1550" spc="-10" dirty="0">
                <a:latin typeface="Cambria"/>
                <a:cs typeface="Cambria"/>
              </a:rPr>
              <a:t>secfion</a:t>
            </a:r>
            <a:r>
              <a:rPr sz="1550" dirty="0">
                <a:latin typeface="Cambria"/>
                <a:cs typeface="Cambria"/>
              </a:rPr>
              <a:t>	</a:t>
            </a:r>
            <a:r>
              <a:rPr sz="1550" spc="-50" dirty="0">
                <a:latin typeface="Cambria"/>
                <a:cs typeface="Cambria"/>
              </a:rPr>
              <a:t>X</a:t>
            </a:r>
            <a:endParaRPr sz="1550">
              <a:latin typeface="Cambria"/>
              <a:cs typeface="Cambria"/>
            </a:endParaRPr>
          </a:p>
          <a:p>
            <a:pPr marL="422275">
              <a:lnSpc>
                <a:spcPts val="2010"/>
              </a:lnSpc>
            </a:pPr>
            <a:r>
              <a:rPr sz="1700" dirty="0">
                <a:latin typeface="Cambria"/>
                <a:cs typeface="Cambria"/>
              </a:rPr>
              <a:t>of</a:t>
            </a:r>
            <a:r>
              <a:rPr sz="1700" spc="-25" dirty="0">
                <a:latin typeface="Cambria"/>
                <a:cs typeface="Cambria"/>
              </a:rPr>
              <a:t> bar</a:t>
            </a:r>
            <a:endParaRPr sz="17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3454" y="1643062"/>
            <a:ext cx="1407795" cy="261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50" dirty="0">
                <a:latin typeface="Cambria"/>
                <a:cs typeface="Cambria"/>
              </a:rPr>
              <a:t>Tonghold</a:t>
            </a:r>
            <a:r>
              <a:rPr sz="1550" spc="235" dirty="0">
                <a:latin typeface="Cambria"/>
                <a:cs typeface="Cambria"/>
              </a:rPr>
              <a:t> </a:t>
            </a:r>
            <a:r>
              <a:rPr sz="1550" dirty="0">
                <a:latin typeface="Cambria"/>
                <a:cs typeface="Cambria"/>
              </a:rPr>
              <a:t>loss</a:t>
            </a:r>
            <a:r>
              <a:rPr sz="1550" spc="135" dirty="0">
                <a:latin typeface="Cambria"/>
                <a:cs typeface="Cambria"/>
              </a:rPr>
              <a:t> </a:t>
            </a:r>
            <a:r>
              <a:rPr sz="1550" spc="-50" dirty="0">
                <a:solidFill>
                  <a:srgbClr val="313131"/>
                </a:solidFill>
                <a:latin typeface="Cambria"/>
                <a:cs typeface="Cambria"/>
              </a:rPr>
              <a:t>=</a:t>
            </a:r>
            <a:endParaRPr sz="155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23444" y="1493837"/>
            <a:ext cx="799465" cy="52197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40005" marR="5080" indent="-27940">
              <a:lnSpc>
                <a:spcPct val="103499"/>
              </a:lnSpc>
              <a:spcBef>
                <a:spcPts val="30"/>
              </a:spcBef>
            </a:pPr>
            <a:r>
              <a:rPr sz="1600" dirty="0">
                <a:latin typeface="Cambria"/>
                <a:cs typeface="Cambria"/>
              </a:rPr>
              <a:t>Length</a:t>
            </a:r>
            <a:r>
              <a:rPr sz="1600" spc="-10" dirty="0">
                <a:latin typeface="Cambria"/>
                <a:cs typeface="Cambria"/>
              </a:rPr>
              <a:t> </a:t>
            </a:r>
            <a:r>
              <a:rPr sz="1600" spc="-50" dirty="0">
                <a:solidFill>
                  <a:srgbClr val="232323"/>
                </a:solidFill>
                <a:latin typeface="Cambria"/>
                <a:cs typeface="Cambria"/>
              </a:rPr>
              <a:t>o </a:t>
            </a:r>
            <a:r>
              <a:rPr sz="1600" spc="-45" dirty="0">
                <a:latin typeface="Cambria"/>
                <a:cs typeface="Cambria"/>
              </a:rPr>
              <a:t>tonghold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3992" y="2366327"/>
            <a:ext cx="4311650" cy="61595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244475" indent="-231775">
              <a:lnSpc>
                <a:spcPct val="100000"/>
              </a:lnSpc>
              <a:spcBef>
                <a:spcPts val="505"/>
              </a:spcBef>
              <a:buClr>
                <a:srgbClr val="8C2828"/>
              </a:buClr>
              <a:buChar char="•"/>
              <a:tabLst>
                <a:tab pos="244475" algn="l"/>
              </a:tabLst>
            </a:pPr>
            <a:r>
              <a:rPr sz="1600" dirty="0">
                <a:solidFill>
                  <a:srgbClr val="933D3D"/>
                </a:solidFill>
                <a:latin typeface="Cambria"/>
                <a:cs typeface="Cambria"/>
              </a:rPr>
              <a:t>Scale</a:t>
            </a:r>
            <a:r>
              <a:rPr sz="1600" spc="170" dirty="0">
                <a:solidFill>
                  <a:srgbClr val="933D3D"/>
                </a:solidFill>
                <a:latin typeface="Cambria"/>
                <a:cs typeface="Cambria"/>
              </a:rPr>
              <a:t> </a:t>
            </a:r>
            <a:r>
              <a:rPr sz="1600" spc="-20" dirty="0">
                <a:solidFill>
                  <a:srgbClr val="823B38"/>
                </a:solidFill>
                <a:latin typeface="Cambria"/>
                <a:cs typeface="Cambria"/>
              </a:rPr>
              <a:t>Loss</a:t>
            </a:r>
            <a:endParaRPr sz="1600">
              <a:latin typeface="Cambria"/>
              <a:cs typeface="Cambria"/>
            </a:endParaRPr>
          </a:p>
          <a:p>
            <a:pPr marL="15240">
              <a:lnSpc>
                <a:spcPct val="100000"/>
              </a:lnSpc>
              <a:spcBef>
                <a:spcPts val="405"/>
              </a:spcBef>
            </a:pPr>
            <a:r>
              <a:rPr sz="1600" spc="-35" dirty="0">
                <a:latin typeface="Cambria"/>
                <a:cs typeface="Cambria"/>
              </a:rPr>
              <a:t>Generally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25" dirty="0">
                <a:latin typeface="Cambria"/>
                <a:cs typeface="Cambria"/>
              </a:rPr>
              <a:t>scale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20" dirty="0">
                <a:solidFill>
                  <a:srgbClr val="131313"/>
                </a:solidFill>
                <a:latin typeface="Cambria"/>
                <a:cs typeface="Cambria"/>
              </a:rPr>
              <a:t>loss</a:t>
            </a:r>
            <a:r>
              <a:rPr sz="1600" spc="-5" dirty="0">
                <a:solidFill>
                  <a:srgbClr val="131313"/>
                </a:solidFill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is </a:t>
            </a:r>
            <a:r>
              <a:rPr sz="1600" spc="-85" dirty="0">
                <a:latin typeface="Cambria"/>
                <a:cs typeface="Cambria"/>
              </a:rPr>
              <a:t>taken</a:t>
            </a:r>
            <a:r>
              <a:rPr sz="1600" spc="40" dirty="0">
                <a:latin typeface="Cambria"/>
                <a:cs typeface="Cambria"/>
              </a:rPr>
              <a:t> </a:t>
            </a:r>
            <a:r>
              <a:rPr sz="1600" spc="-55" dirty="0">
                <a:latin typeface="Cambria"/>
                <a:cs typeface="Cambria"/>
              </a:rPr>
              <a:t>as</a:t>
            </a:r>
            <a:r>
              <a:rPr sz="1600" spc="-35" dirty="0">
                <a:latin typeface="Cambria"/>
                <a:cs typeface="Cambria"/>
              </a:rPr>
              <a:t> </a:t>
            </a:r>
            <a:r>
              <a:rPr sz="1600" spc="-10" dirty="0">
                <a:solidFill>
                  <a:srgbClr val="262626"/>
                </a:solidFill>
                <a:latin typeface="Cambria"/>
                <a:cs typeface="Cambria"/>
              </a:rPr>
              <a:t>6%</a:t>
            </a:r>
            <a:r>
              <a:rPr sz="1600" spc="-20" dirty="0">
                <a:solidFill>
                  <a:srgbClr val="262626"/>
                </a:solidFill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of</a:t>
            </a:r>
            <a:r>
              <a:rPr sz="1600" spc="-45" dirty="0">
                <a:latin typeface="Cambria"/>
                <a:cs typeface="Cambria"/>
              </a:rPr>
              <a:t> </a:t>
            </a:r>
            <a:r>
              <a:rPr sz="1600" spc="-100" dirty="0">
                <a:latin typeface="Cambria"/>
                <a:cs typeface="Cambria"/>
              </a:rPr>
              <a:t>the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65" dirty="0">
                <a:latin typeface="Cambria"/>
                <a:cs typeface="Cambria"/>
              </a:rPr>
              <a:t>net</a:t>
            </a:r>
            <a:r>
              <a:rPr sz="1600" spc="25" dirty="0">
                <a:latin typeface="Cambria"/>
                <a:cs typeface="Cambria"/>
              </a:rPr>
              <a:t> </a:t>
            </a:r>
            <a:r>
              <a:rPr sz="1600" spc="-45" dirty="0">
                <a:latin typeface="Cambria"/>
                <a:cs typeface="Cambria"/>
              </a:rPr>
              <a:t>weight.</a:t>
            </a:r>
            <a:endParaRPr sz="1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81375" y="752475"/>
            <a:ext cx="104775" cy="10477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57472" y="1052512"/>
            <a:ext cx="5080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Trebuchet MS"/>
                <a:cs typeface="Trebuchet MS"/>
              </a:rPr>
              <a:t>where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08770" y="531812"/>
            <a:ext cx="3858260" cy="518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ts val="1910"/>
              </a:lnSpc>
              <a:spcBef>
                <a:spcPts val="100"/>
              </a:spcBef>
              <a:tabLst>
                <a:tab pos="2435225" algn="l"/>
              </a:tabLst>
            </a:pPr>
            <a:r>
              <a:rPr sz="2400" baseline="-29513" dirty="0">
                <a:solidFill>
                  <a:srgbClr val="000000"/>
                </a:solidFill>
              </a:rPr>
              <a:t>Flash</a:t>
            </a:r>
            <a:r>
              <a:rPr sz="2400" spc="75" baseline="-29513" dirty="0">
                <a:solidFill>
                  <a:srgbClr val="000000"/>
                </a:solidFill>
              </a:rPr>
              <a:t> </a:t>
            </a:r>
            <a:r>
              <a:rPr sz="2400" baseline="-29513" dirty="0">
                <a:solidFill>
                  <a:srgbClr val="000000"/>
                </a:solidFill>
              </a:rPr>
              <a:t>loss</a:t>
            </a:r>
            <a:r>
              <a:rPr sz="2400" spc="150" baseline="-29513" dirty="0">
                <a:solidFill>
                  <a:srgbClr val="000000"/>
                </a:solidFill>
              </a:rPr>
              <a:t> </a:t>
            </a:r>
            <a:r>
              <a:rPr sz="2400" baseline="-29513" dirty="0">
                <a:solidFill>
                  <a:srgbClr val="0F0F0F"/>
                </a:solidFill>
              </a:rPr>
              <a:t>=</a:t>
            </a:r>
            <a:r>
              <a:rPr sz="2400" spc="247" baseline="-29513" dirty="0">
                <a:solidFill>
                  <a:srgbClr val="0F0F0F"/>
                </a:solidFill>
              </a:rPr>
              <a:t> </a:t>
            </a:r>
            <a:r>
              <a:rPr sz="1500" spc="-10" dirty="0">
                <a:solidFill>
                  <a:srgbClr val="000000"/>
                </a:solidFill>
                <a:latin typeface="Consolas"/>
                <a:cs typeface="Consolas"/>
              </a:rPr>
              <a:t>)Volumeof)</a:t>
            </a:r>
            <a:r>
              <a:rPr sz="1500" dirty="0">
                <a:solidFill>
                  <a:srgbClr val="000000"/>
                </a:solidFill>
                <a:latin typeface="Consolas"/>
                <a:cs typeface="Consolas"/>
              </a:rPr>
              <a:t>	</a:t>
            </a:r>
            <a:r>
              <a:rPr sz="1600" dirty="0">
                <a:solidFill>
                  <a:srgbClr val="000000"/>
                </a:solidFill>
              </a:rPr>
              <a:t>(Density</a:t>
            </a:r>
            <a:r>
              <a:rPr sz="1600" spc="120" dirty="0">
                <a:solidFill>
                  <a:srgbClr val="000000"/>
                </a:solidFill>
              </a:rPr>
              <a:t> </a:t>
            </a:r>
            <a:r>
              <a:rPr sz="1600" dirty="0">
                <a:solidFill>
                  <a:srgbClr val="000000"/>
                </a:solidFill>
              </a:rPr>
              <a:t>of</a:t>
            </a:r>
            <a:r>
              <a:rPr sz="1600" spc="-30" dirty="0">
                <a:solidFill>
                  <a:srgbClr val="000000"/>
                </a:solidFill>
              </a:rPr>
              <a:t> </a:t>
            </a:r>
            <a:r>
              <a:rPr sz="1600" spc="-20" dirty="0">
                <a:solidFill>
                  <a:srgbClr val="000000"/>
                </a:solidFill>
              </a:rPr>
              <a:t>the)</a:t>
            </a:r>
            <a:endParaRPr sz="1600">
              <a:latin typeface="Consolas"/>
              <a:cs typeface="Consolas"/>
            </a:endParaRPr>
          </a:p>
          <a:p>
            <a:pPr marL="1473835">
              <a:lnSpc>
                <a:spcPts val="1970"/>
              </a:lnSpc>
              <a:tabLst>
                <a:tab pos="2120265" algn="l"/>
                <a:tab pos="2768600" algn="l"/>
              </a:tabLst>
            </a:pPr>
            <a:r>
              <a:rPr sz="2400" spc="-15" baseline="1736" dirty="0">
                <a:solidFill>
                  <a:srgbClr val="000000"/>
                </a:solidFill>
              </a:rPr>
              <a:t>flash</a:t>
            </a:r>
            <a:r>
              <a:rPr sz="2400" baseline="1736" dirty="0">
                <a:solidFill>
                  <a:srgbClr val="000000"/>
                </a:solidFill>
              </a:rPr>
              <a:t>	</a:t>
            </a:r>
            <a:r>
              <a:rPr sz="2400" spc="-75" baseline="1736" dirty="0">
                <a:solidFill>
                  <a:srgbClr val="000000"/>
                </a:solidFill>
              </a:rPr>
              <a:t>?</a:t>
            </a:r>
            <a:r>
              <a:rPr sz="2400" baseline="1736" dirty="0">
                <a:solidFill>
                  <a:srgbClr val="000000"/>
                </a:solidFill>
              </a:rPr>
              <a:t>	</a:t>
            </a:r>
            <a:r>
              <a:rPr sz="1650" spc="-10" dirty="0">
                <a:solidFill>
                  <a:srgbClr val="000000"/>
                </a:solidFill>
              </a:rPr>
              <a:t>material</a:t>
            </a:r>
            <a:endParaRPr sz="1650"/>
          </a:p>
        </p:txBody>
      </p:sp>
      <p:sp>
        <p:nvSpPr>
          <p:cNvPr id="5" name="object 5"/>
          <p:cNvSpPr txBox="1"/>
          <p:nvPr/>
        </p:nvSpPr>
        <p:spPr>
          <a:xfrm>
            <a:off x="585122" y="1482725"/>
            <a:ext cx="126873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45" dirty="0">
                <a:latin typeface="Cambria"/>
                <a:cs typeface="Cambria"/>
              </a:rPr>
              <a:t>Volume</a:t>
            </a:r>
            <a:r>
              <a:rPr sz="1650" spc="-35" dirty="0">
                <a:latin typeface="Cambria"/>
                <a:cs typeface="Cambria"/>
              </a:rPr>
              <a:t> </a:t>
            </a:r>
            <a:r>
              <a:rPr sz="1650" dirty="0">
                <a:latin typeface="Cambria"/>
                <a:cs typeface="Cambria"/>
              </a:rPr>
              <a:t>of</a:t>
            </a:r>
            <a:r>
              <a:rPr sz="1650" spc="10" dirty="0">
                <a:latin typeface="Cambria"/>
                <a:cs typeface="Cambria"/>
              </a:rPr>
              <a:t> </a:t>
            </a:r>
            <a:r>
              <a:rPr sz="1650" spc="-35" dirty="0">
                <a:latin typeface="Cambria"/>
                <a:cs typeface="Cambria"/>
              </a:rPr>
              <a:t>loss</a:t>
            </a:r>
            <a:endParaRPr sz="165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6867" y="2122487"/>
            <a:ext cx="44221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aseline="27777" dirty="0">
                <a:latin typeface="Cambria"/>
                <a:cs typeface="Cambria"/>
              </a:rPr>
              <a:t>Cross</a:t>
            </a:r>
            <a:r>
              <a:rPr sz="2400" spc="60" baseline="27777" dirty="0">
                <a:latin typeface="Cambria"/>
                <a:cs typeface="Cambria"/>
              </a:rPr>
              <a:t> </a:t>
            </a:r>
            <a:r>
              <a:rPr sz="2400" spc="-839" baseline="27777" dirty="0">
                <a:solidFill>
                  <a:srgbClr val="1F1F1F"/>
                </a:solidFill>
                <a:latin typeface="Cambria"/>
                <a:cs typeface="Cambria"/>
              </a:rPr>
              <a:t>—</a:t>
            </a:r>
            <a:r>
              <a:rPr sz="2400" spc="262" baseline="27777" dirty="0">
                <a:solidFill>
                  <a:srgbClr val="1F1F1F"/>
                </a:solidFill>
                <a:latin typeface="Cambria"/>
                <a:cs typeface="Cambria"/>
              </a:rPr>
              <a:t> </a:t>
            </a:r>
            <a:r>
              <a:rPr sz="2400" baseline="27777" dirty="0">
                <a:latin typeface="Cambria"/>
                <a:cs typeface="Cambria"/>
              </a:rPr>
              <a:t>sectionalJ</a:t>
            </a:r>
            <a:r>
              <a:rPr sz="2400" spc="502" baseline="27777" dirty="0">
                <a:latin typeface="Cambria"/>
                <a:cs typeface="Cambria"/>
              </a:rPr>
              <a:t> </a:t>
            </a:r>
            <a:r>
              <a:rPr sz="1550" spc="65" dirty="0">
                <a:solidFill>
                  <a:srgbClr val="1F1F1F"/>
                </a:solidFill>
                <a:latin typeface="Times New Roman"/>
                <a:cs typeface="Times New Roman"/>
              </a:rPr>
              <a:t>=</a:t>
            </a:r>
            <a:r>
              <a:rPr sz="1550" spc="210" dirty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Flash</a:t>
            </a:r>
            <a:r>
              <a:rPr sz="1550" spc="145" dirty="0">
                <a:latin typeface="Times New Roman"/>
                <a:cs typeface="Times New Roman"/>
              </a:rPr>
              <a:t> </a:t>
            </a:r>
            <a:r>
              <a:rPr sz="1550" spc="50" dirty="0">
                <a:latin typeface="Times New Roman"/>
                <a:cs typeface="Times New Roman"/>
              </a:rPr>
              <a:t>thickness</a:t>
            </a:r>
            <a:r>
              <a:rPr sz="1550" spc="190" dirty="0">
                <a:latin typeface="Times New Roman"/>
                <a:cs typeface="Times New Roman"/>
              </a:rPr>
              <a:t> </a:t>
            </a:r>
            <a:r>
              <a:rPr sz="1550" spc="75" dirty="0">
                <a:solidFill>
                  <a:srgbClr val="111111"/>
                </a:solidFill>
                <a:latin typeface="Times New Roman"/>
                <a:cs typeface="Times New Roman"/>
              </a:rPr>
              <a:t>x</a:t>
            </a:r>
            <a:r>
              <a:rPr sz="1550" spc="22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Flash</a:t>
            </a:r>
            <a:r>
              <a:rPr sz="1550" spc="160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imes New Roman"/>
                <a:cs typeface="Times New Roman"/>
              </a:rPr>
              <a:t>width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6670" y="2255837"/>
            <a:ext cx="4571365" cy="515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20725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Cambria"/>
                <a:cs typeface="Cambria"/>
              </a:rPr>
              <a:t>area</a:t>
            </a:r>
            <a:r>
              <a:rPr sz="1600" spc="2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of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flash</a:t>
            </a:r>
            <a:endParaRPr sz="16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550" spc="-20" dirty="0">
                <a:latin typeface="Cambria"/>
                <a:cs typeface="Cambria"/>
              </a:rPr>
              <a:t>Flash</a:t>
            </a:r>
            <a:r>
              <a:rPr sz="1550" spc="80" dirty="0">
                <a:latin typeface="Cambria"/>
                <a:cs typeface="Cambria"/>
              </a:rPr>
              <a:t> </a:t>
            </a:r>
            <a:r>
              <a:rPr sz="1550" dirty="0">
                <a:latin typeface="Cambria"/>
                <a:cs typeface="Cambria"/>
              </a:rPr>
              <a:t>is</a:t>
            </a:r>
            <a:r>
              <a:rPr sz="1550" spc="-20" dirty="0">
                <a:latin typeface="Cambria"/>
                <a:cs typeface="Cambria"/>
              </a:rPr>
              <a:t> </a:t>
            </a:r>
            <a:r>
              <a:rPr sz="1550" spc="-30" dirty="0">
                <a:latin typeface="Cambria"/>
                <a:cs typeface="Cambria"/>
              </a:rPr>
              <a:t>generally</a:t>
            </a:r>
            <a:r>
              <a:rPr sz="1550" spc="55" dirty="0">
                <a:latin typeface="Cambria"/>
                <a:cs typeface="Cambria"/>
              </a:rPr>
              <a:t> </a:t>
            </a:r>
            <a:r>
              <a:rPr sz="1550" spc="-60" dirty="0">
                <a:latin typeface="Cambria"/>
                <a:cs typeface="Cambria"/>
              </a:rPr>
              <a:t>taken</a:t>
            </a:r>
            <a:r>
              <a:rPr sz="1550" spc="25" dirty="0">
                <a:latin typeface="Cambria"/>
                <a:cs typeface="Cambria"/>
              </a:rPr>
              <a:t> </a:t>
            </a:r>
            <a:r>
              <a:rPr sz="1550" dirty="0">
                <a:latin typeface="Cambria"/>
                <a:cs typeface="Cambria"/>
              </a:rPr>
              <a:t>as</a:t>
            </a:r>
            <a:r>
              <a:rPr sz="1550" spc="-60" dirty="0">
                <a:latin typeface="Cambria"/>
                <a:cs typeface="Cambria"/>
              </a:rPr>
              <a:t> </a:t>
            </a:r>
            <a:r>
              <a:rPr sz="1550" spc="-10" dirty="0">
                <a:latin typeface="Cambria"/>
                <a:cs typeface="Cambria"/>
              </a:rPr>
              <a:t>20</a:t>
            </a:r>
            <a:r>
              <a:rPr sz="1550" spc="-40" dirty="0">
                <a:latin typeface="Cambria"/>
                <a:cs typeface="Cambria"/>
              </a:rPr>
              <a:t> </a:t>
            </a:r>
            <a:r>
              <a:rPr sz="1550" spc="-20" dirty="0">
                <a:latin typeface="Cambria"/>
                <a:cs typeface="Cambria"/>
              </a:rPr>
              <a:t>min</a:t>
            </a:r>
            <a:r>
              <a:rPr sz="1550" spc="40" dirty="0">
                <a:latin typeface="Cambria"/>
                <a:cs typeface="Cambria"/>
              </a:rPr>
              <a:t> </a:t>
            </a:r>
            <a:r>
              <a:rPr sz="1550" spc="-25" dirty="0">
                <a:latin typeface="Cambria"/>
                <a:cs typeface="Cambria"/>
              </a:rPr>
              <a:t>wide</a:t>
            </a:r>
            <a:r>
              <a:rPr sz="1550" spc="10" dirty="0">
                <a:latin typeface="Cambria"/>
                <a:cs typeface="Cambria"/>
              </a:rPr>
              <a:t> </a:t>
            </a:r>
            <a:r>
              <a:rPr sz="1550" spc="-55" dirty="0">
                <a:latin typeface="Cambria"/>
                <a:cs typeface="Cambria"/>
              </a:rPr>
              <a:t>and</a:t>
            </a:r>
            <a:r>
              <a:rPr sz="1550" spc="-30" dirty="0">
                <a:latin typeface="Cambria"/>
                <a:cs typeface="Cambria"/>
              </a:rPr>
              <a:t> </a:t>
            </a:r>
            <a:r>
              <a:rPr sz="1550" dirty="0">
                <a:solidFill>
                  <a:srgbClr val="1A1A1A"/>
                </a:solidFill>
                <a:latin typeface="Cambria"/>
                <a:cs typeface="Cambria"/>
              </a:rPr>
              <a:t>3</a:t>
            </a:r>
            <a:r>
              <a:rPr sz="1550" spc="-20" dirty="0">
                <a:solidFill>
                  <a:srgbClr val="1A1A1A"/>
                </a:solidFill>
                <a:latin typeface="Cambria"/>
                <a:cs typeface="Cambria"/>
              </a:rPr>
              <a:t> </a:t>
            </a:r>
            <a:r>
              <a:rPr sz="1550" spc="-10" dirty="0">
                <a:latin typeface="Cambria"/>
                <a:cs typeface="Cambria"/>
              </a:rPr>
              <a:t>mm</a:t>
            </a:r>
            <a:r>
              <a:rPr sz="1550" spc="95" dirty="0">
                <a:latin typeface="Cambria"/>
                <a:cs typeface="Cambria"/>
              </a:rPr>
              <a:t> </a:t>
            </a:r>
            <a:r>
              <a:rPr sz="1550" spc="-10" dirty="0">
                <a:latin typeface="Cambria"/>
                <a:cs typeface="Cambria"/>
              </a:rPr>
              <a:t>thick.</a:t>
            </a:r>
            <a:endParaRPr sz="155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98491" y="1389062"/>
            <a:ext cx="16998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Cambria"/>
                <a:cs typeface="Cambria"/>
              </a:rPr>
              <a:t>(Cross</a:t>
            </a:r>
            <a:r>
              <a:rPr sz="1600" spc="170" dirty="0">
                <a:latin typeface="Cambria"/>
                <a:cs typeface="Cambria"/>
              </a:rPr>
              <a:t> </a:t>
            </a:r>
            <a:r>
              <a:rPr sz="1600" spc="-560" dirty="0">
                <a:latin typeface="Cambria"/>
                <a:cs typeface="Cambria"/>
              </a:rPr>
              <a:t>—</a:t>
            </a:r>
            <a:r>
              <a:rPr sz="1600" spc="10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sectional]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49998" y="1239837"/>
            <a:ext cx="1804035" cy="753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1945"/>
              </a:lnSpc>
              <a:spcBef>
                <a:spcPts val="100"/>
              </a:spcBef>
            </a:pPr>
            <a:r>
              <a:rPr sz="1650" spc="-10" dirty="0">
                <a:latin typeface="Cambria"/>
                <a:cs typeface="Cambria"/>
              </a:rPr>
              <a:t>Circumference</a:t>
            </a:r>
            <a:endParaRPr sz="1650">
              <a:latin typeface="Cambria"/>
              <a:cs typeface="Cambria"/>
            </a:endParaRPr>
          </a:p>
          <a:p>
            <a:pPr marL="60960" marR="43180" indent="44450">
              <a:lnSpc>
                <a:spcPts val="1839"/>
              </a:lnSpc>
              <a:spcBef>
                <a:spcPts val="145"/>
              </a:spcBef>
              <a:tabLst>
                <a:tab pos="1495425" algn="l"/>
                <a:tab pos="1685925" algn="l"/>
              </a:tabLst>
            </a:pPr>
            <a:r>
              <a:rPr sz="1650" spc="-10" dirty="0">
                <a:latin typeface="Cambria"/>
                <a:cs typeface="Cambria"/>
              </a:rPr>
              <a:t>of</a:t>
            </a:r>
            <a:r>
              <a:rPr sz="1650" spc="-75" dirty="0">
                <a:latin typeface="Cambria"/>
                <a:cs typeface="Cambria"/>
              </a:rPr>
              <a:t> </a:t>
            </a:r>
            <a:r>
              <a:rPr sz="1650" spc="-10" dirty="0">
                <a:latin typeface="Cambria"/>
                <a:cs typeface="Cambria"/>
              </a:rPr>
              <a:t>component</a:t>
            </a:r>
            <a:r>
              <a:rPr sz="1650" dirty="0">
                <a:latin typeface="Cambria"/>
                <a:cs typeface="Cambria"/>
              </a:rPr>
              <a:t>	</a:t>
            </a:r>
            <a:r>
              <a:rPr sz="1650" spc="-50" dirty="0">
                <a:latin typeface="Cambria"/>
                <a:cs typeface="Cambria"/>
              </a:rPr>
              <a:t>x </a:t>
            </a:r>
            <a:r>
              <a:rPr sz="1650" dirty="0">
                <a:latin typeface="Cambria"/>
                <a:cs typeface="Cambria"/>
              </a:rPr>
              <a:t>at</a:t>
            </a:r>
            <a:r>
              <a:rPr sz="1650" spc="-60" dirty="0">
                <a:latin typeface="Cambria"/>
                <a:cs typeface="Cambria"/>
              </a:rPr>
              <a:t> </a:t>
            </a:r>
            <a:r>
              <a:rPr sz="1650" spc="-30" dirty="0">
                <a:latin typeface="Cambria"/>
                <a:cs typeface="Cambria"/>
              </a:rPr>
              <a:t>parting</a:t>
            </a:r>
            <a:r>
              <a:rPr sz="1650" spc="-10" dirty="0">
                <a:latin typeface="Cambria"/>
                <a:cs typeface="Cambria"/>
              </a:rPr>
              <a:t> </a:t>
            </a:r>
            <a:r>
              <a:rPr sz="1650" spc="-20" dirty="0">
                <a:latin typeface="Cambria"/>
                <a:cs typeface="Cambria"/>
              </a:rPr>
              <a:t>time</a:t>
            </a:r>
            <a:r>
              <a:rPr sz="1650" dirty="0">
                <a:latin typeface="Cambria"/>
                <a:cs typeface="Cambria"/>
              </a:rPr>
              <a:t>		</a:t>
            </a:r>
            <a:r>
              <a:rPr sz="2400" spc="-75" baseline="27777" dirty="0">
                <a:latin typeface="Cambria"/>
                <a:cs typeface="Cambria"/>
              </a:rPr>
              <a:t>I</a:t>
            </a:r>
            <a:endParaRPr sz="2400" baseline="27777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13212" y="1617662"/>
            <a:ext cx="13582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87780" algn="l"/>
              </a:tabLst>
            </a:pPr>
            <a:r>
              <a:rPr sz="1600" dirty="0">
                <a:latin typeface="Cambria"/>
                <a:cs typeface="Cambria"/>
              </a:rPr>
              <a:t>area</a:t>
            </a:r>
            <a:r>
              <a:rPr sz="1600" spc="2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of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20" dirty="0">
                <a:latin typeface="Cambria"/>
                <a:cs typeface="Cambria"/>
              </a:rPr>
              <a:t>flash</a:t>
            </a:r>
            <a:r>
              <a:rPr sz="1600" dirty="0">
                <a:latin typeface="Cambria"/>
                <a:cs typeface="Cambria"/>
              </a:rPr>
              <a:t>	</a:t>
            </a:r>
            <a:r>
              <a:rPr sz="1600" spc="-180" dirty="0">
                <a:solidFill>
                  <a:srgbClr val="181818"/>
                </a:solidFill>
                <a:latin typeface="Cambria"/>
                <a:cs typeface="Cambria"/>
              </a:rPr>
              <a:t>?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2429" y="3031807"/>
            <a:ext cx="4656455" cy="61595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361950" indent="-347980">
              <a:lnSpc>
                <a:spcPct val="100000"/>
              </a:lnSpc>
              <a:spcBef>
                <a:spcPts val="565"/>
              </a:spcBef>
              <a:buClr>
                <a:srgbClr val="7E1F1F"/>
              </a:buClr>
              <a:buChar char="•"/>
              <a:tabLst>
                <a:tab pos="361950" algn="l"/>
              </a:tabLst>
            </a:pPr>
            <a:r>
              <a:rPr sz="1550" spc="-85" dirty="0">
                <a:solidFill>
                  <a:srgbClr val="8E2A28"/>
                </a:solidFill>
                <a:latin typeface="Cambria"/>
                <a:cs typeface="Cambria"/>
              </a:rPr>
              <a:t>{›i”tic</a:t>
            </a:r>
            <a:r>
              <a:rPr sz="1550" spc="85" dirty="0">
                <a:solidFill>
                  <a:srgbClr val="8E2A28"/>
                </a:solidFill>
                <a:latin typeface="Cambria"/>
                <a:cs typeface="Cambria"/>
              </a:rPr>
              <a:t> </a:t>
            </a:r>
            <a:r>
              <a:rPr sz="1550" spc="-20" dirty="0">
                <a:solidFill>
                  <a:srgbClr val="8E2A31"/>
                </a:solidFill>
                <a:latin typeface="Cambria"/>
                <a:cs typeface="Cambria"/>
              </a:rPr>
              <a:t>Lust</a:t>
            </a:r>
            <a:endParaRPr sz="15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465"/>
              </a:spcBef>
            </a:pPr>
            <a:r>
              <a:rPr sz="1550" dirty="0">
                <a:latin typeface="Cambria"/>
                <a:cs typeface="Cambria"/>
              </a:rPr>
              <a:t>The</a:t>
            </a:r>
            <a:r>
              <a:rPr sz="1550" spc="-50" dirty="0">
                <a:latin typeface="Cambria"/>
                <a:cs typeface="Cambria"/>
              </a:rPr>
              <a:t> </a:t>
            </a:r>
            <a:r>
              <a:rPr sz="1550" spc="-114" dirty="0">
                <a:latin typeface="Cambria"/>
                <a:cs typeface="Cambria"/>
              </a:rPr>
              <a:t>spi</a:t>
            </a:r>
            <a:r>
              <a:rPr sz="1550" spc="-20" dirty="0">
                <a:latin typeface="Cambria"/>
                <a:cs typeface="Cambria"/>
              </a:rPr>
              <a:t> </a:t>
            </a:r>
            <a:r>
              <a:rPr sz="1550" dirty="0">
                <a:latin typeface="Cambria"/>
                <a:cs typeface="Cambria"/>
              </a:rPr>
              <a:t>uc</a:t>
            </a:r>
            <a:r>
              <a:rPr sz="1550" spc="75" dirty="0">
                <a:latin typeface="Cambria"/>
                <a:cs typeface="Cambria"/>
              </a:rPr>
              <a:t> </a:t>
            </a:r>
            <a:r>
              <a:rPr sz="1550" spc="-30" dirty="0">
                <a:latin typeface="Cambria"/>
                <a:cs typeface="Cambria"/>
              </a:rPr>
              <a:t>loss</a:t>
            </a:r>
            <a:r>
              <a:rPr sz="1550" spc="70" dirty="0">
                <a:latin typeface="Cambria"/>
                <a:cs typeface="Cambria"/>
              </a:rPr>
              <a:t> </a:t>
            </a:r>
            <a:r>
              <a:rPr sz="1550" dirty="0">
                <a:latin typeface="Cambria"/>
                <a:cs typeface="Cambria"/>
              </a:rPr>
              <a:t>is </a:t>
            </a:r>
            <a:r>
              <a:rPr sz="1550" spc="-10" dirty="0">
                <a:latin typeface="Cambria"/>
                <a:cs typeface="Cambria"/>
              </a:rPr>
              <a:t>gcncrally</a:t>
            </a:r>
            <a:r>
              <a:rPr sz="1550" spc="90" dirty="0">
                <a:latin typeface="Cambria"/>
                <a:cs typeface="Cambria"/>
              </a:rPr>
              <a:t> </a:t>
            </a:r>
            <a:r>
              <a:rPr sz="1550" spc="-60" dirty="0">
                <a:latin typeface="Cambria"/>
                <a:cs typeface="Cambria"/>
              </a:rPr>
              <a:t>taken</a:t>
            </a:r>
            <a:r>
              <a:rPr sz="1550" spc="45" dirty="0">
                <a:latin typeface="Cambria"/>
                <a:cs typeface="Cambria"/>
              </a:rPr>
              <a:t> </a:t>
            </a:r>
            <a:r>
              <a:rPr sz="1550" dirty="0">
                <a:solidFill>
                  <a:srgbClr val="0E0E0E"/>
                </a:solidFill>
                <a:latin typeface="Cambria"/>
                <a:cs typeface="Cambria"/>
              </a:rPr>
              <a:t>as</a:t>
            </a:r>
            <a:r>
              <a:rPr sz="1550" spc="-55" dirty="0">
                <a:solidFill>
                  <a:srgbClr val="0E0E0E"/>
                </a:solidFill>
                <a:latin typeface="Cambria"/>
                <a:cs typeface="Cambria"/>
              </a:rPr>
              <a:t> </a:t>
            </a:r>
            <a:r>
              <a:rPr sz="1550" spc="-10" dirty="0">
                <a:latin typeface="Cambria"/>
                <a:cs typeface="Cambria"/>
              </a:rPr>
              <a:t>7%</a:t>
            </a:r>
            <a:r>
              <a:rPr sz="1550" dirty="0">
                <a:latin typeface="Cambria"/>
                <a:cs typeface="Cambria"/>
              </a:rPr>
              <a:t> of</a:t>
            </a:r>
            <a:r>
              <a:rPr sz="1550" spc="-35" dirty="0">
                <a:latin typeface="Cambria"/>
                <a:cs typeface="Cambria"/>
              </a:rPr>
              <a:t> </a:t>
            </a:r>
            <a:r>
              <a:rPr sz="1550" spc="-60" dirty="0">
                <a:latin typeface="Cambria"/>
                <a:cs typeface="Cambria"/>
              </a:rPr>
              <a:t>the</a:t>
            </a:r>
            <a:r>
              <a:rPr sz="1550" spc="15" dirty="0">
                <a:latin typeface="Cambria"/>
                <a:cs typeface="Cambria"/>
              </a:rPr>
              <a:t> </a:t>
            </a:r>
            <a:r>
              <a:rPr sz="1550" spc="-40" dirty="0">
                <a:latin typeface="Cambria"/>
                <a:cs typeface="Cambria"/>
              </a:rPr>
              <a:t>net</a:t>
            </a:r>
            <a:r>
              <a:rPr sz="1550" spc="35" dirty="0">
                <a:latin typeface="Cambria"/>
                <a:cs typeface="Cambria"/>
              </a:rPr>
              <a:t> </a:t>
            </a:r>
            <a:r>
              <a:rPr sz="1550" spc="-20" dirty="0">
                <a:latin typeface="Cambria"/>
                <a:cs typeface="Cambria"/>
              </a:rPr>
              <a:t>weight.</a:t>
            </a:r>
            <a:endParaRPr sz="15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275" y="171450"/>
            <a:ext cx="5524500" cy="55245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86375" y="2790825"/>
            <a:ext cx="66675" cy="33337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38325" y="2762250"/>
            <a:ext cx="1457325" cy="3905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29075" y="2790825"/>
            <a:ext cx="400050" cy="33337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51660" y="1071562"/>
            <a:ext cx="4091940" cy="30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85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000000"/>
                </a:solidFill>
                <a:latin typeface="Times New Roman"/>
                <a:cs typeface="Times New Roman"/>
              </a:rPr>
              <a:t>cost</a:t>
            </a:r>
            <a:r>
              <a:rPr sz="185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85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850" spc="-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000000"/>
                </a:solidFill>
                <a:latin typeface="Times New Roman"/>
                <a:cs typeface="Times New Roman"/>
              </a:rPr>
              <a:t>forged</a:t>
            </a:r>
            <a:r>
              <a:rPr sz="1850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000000"/>
                </a:solidFill>
                <a:latin typeface="Times New Roman"/>
                <a:cs typeface="Times New Roman"/>
              </a:rPr>
              <a:t>component</a:t>
            </a:r>
            <a:r>
              <a:rPr sz="1850" spc="1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000000"/>
                </a:solidFill>
                <a:latin typeface="Times New Roman"/>
                <a:cs typeface="Times New Roman"/>
              </a:rPr>
              <a:t>consists</a:t>
            </a:r>
            <a:r>
              <a:rPr sz="185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-25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9138" y="1352232"/>
            <a:ext cx="1788160" cy="1045844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302895" indent="-290195">
              <a:lnSpc>
                <a:spcPct val="100000"/>
              </a:lnSpc>
              <a:spcBef>
                <a:spcPts val="600"/>
              </a:spcBef>
              <a:buAutoNum type="romanLcParenBoth"/>
              <a:tabLst>
                <a:tab pos="302895" algn="l"/>
              </a:tabLst>
            </a:pPr>
            <a:r>
              <a:rPr sz="1800" dirty="0">
                <a:latin typeface="Times New Roman"/>
                <a:cs typeface="Times New Roman"/>
              </a:rPr>
              <a:t>Material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cost</a:t>
            </a:r>
            <a:endParaRPr sz="1800">
              <a:latin typeface="Times New Roman"/>
              <a:cs typeface="Times New Roman"/>
            </a:endParaRPr>
          </a:p>
          <a:p>
            <a:pPr marL="377825" indent="-365125">
              <a:lnSpc>
                <a:spcPct val="100000"/>
              </a:lnSpc>
              <a:spcBef>
                <a:spcPts val="505"/>
              </a:spcBef>
              <a:buAutoNum type="romanLcParenBoth"/>
              <a:tabLst>
                <a:tab pos="377825" algn="l"/>
              </a:tabLst>
            </a:pPr>
            <a:r>
              <a:rPr sz="1800" dirty="0">
                <a:latin typeface="Times New Roman"/>
                <a:cs typeface="Times New Roman"/>
              </a:rPr>
              <a:t>Labour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cost</a:t>
            </a:r>
            <a:endParaRPr sz="1800">
              <a:latin typeface="Times New Roman"/>
              <a:cs typeface="Times New Roman"/>
            </a:endParaRPr>
          </a:p>
          <a:p>
            <a:pPr marL="431165" indent="-418465">
              <a:lnSpc>
                <a:spcPct val="100000"/>
              </a:lnSpc>
              <a:spcBef>
                <a:spcPts val="490"/>
              </a:spcBef>
              <a:buAutoNum type="romanLcParenBoth"/>
              <a:tabLst>
                <a:tab pos="431165" algn="l"/>
              </a:tabLst>
            </a:pPr>
            <a:r>
              <a:rPr sz="1850" dirty="0">
                <a:latin typeface="Times New Roman"/>
                <a:cs typeface="Times New Roman"/>
              </a:rPr>
              <a:t>Overhead</a:t>
            </a:r>
            <a:r>
              <a:rPr sz="1850" spc="-10" dirty="0">
                <a:latin typeface="Times New Roman"/>
                <a:cs typeface="Times New Roman"/>
              </a:rPr>
              <a:t> </a:t>
            </a:r>
            <a:r>
              <a:rPr sz="1850" spc="-20" dirty="0">
                <a:latin typeface="Times New Roman"/>
                <a:cs typeface="Times New Roman"/>
              </a:rPr>
              <a:t>cost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4920" y="2622494"/>
            <a:ext cx="1134110" cy="563245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10"/>
              </a:spcBef>
            </a:pPr>
            <a:r>
              <a:rPr sz="1650" spc="-10" dirty="0">
                <a:latin typeface="Cambria"/>
                <a:cs typeface="Cambria"/>
              </a:rPr>
              <a:t>Total</a:t>
            </a:r>
            <a:r>
              <a:rPr sz="1650" spc="-35" dirty="0">
                <a:latin typeface="Cambria"/>
                <a:cs typeface="Cambria"/>
              </a:rPr>
              <a:t> </a:t>
            </a:r>
            <a:r>
              <a:rPr sz="1650" spc="-25" dirty="0">
                <a:latin typeface="Cambria"/>
                <a:cs typeface="Cambria"/>
              </a:rPr>
              <a:t>forging</a:t>
            </a:r>
            <a:endParaRPr sz="1650">
              <a:latin typeface="Cambria"/>
              <a:cs typeface="Cambria"/>
            </a:endParaRPr>
          </a:p>
          <a:p>
            <a:pPr marL="15875" algn="ctr">
              <a:lnSpc>
                <a:spcPct val="100000"/>
              </a:lnSpc>
              <a:spcBef>
                <a:spcPts val="360"/>
              </a:spcBef>
            </a:pPr>
            <a:r>
              <a:rPr sz="1150" spc="65" dirty="0">
                <a:latin typeface="Cambria"/>
                <a:cs typeface="Cambria"/>
              </a:rPr>
              <a:t>COSt</a:t>
            </a:r>
            <a:endParaRPr sz="115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90029" y="2638183"/>
            <a:ext cx="722630" cy="554355"/>
          </a:xfrm>
          <a:prstGeom prst="rect">
            <a:avLst/>
          </a:prstGeom>
        </p:spPr>
        <p:txBody>
          <a:bodyPr vert="horz" wrap="square" lIns="0" tIns="6222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89"/>
              </a:spcBef>
            </a:pPr>
            <a:r>
              <a:rPr sz="1650" spc="-40" dirty="0">
                <a:latin typeface="Cambria"/>
                <a:cs typeface="Cambria"/>
              </a:rPr>
              <a:t>Material</a:t>
            </a:r>
            <a:endParaRPr sz="1650">
              <a:latin typeface="Cambria"/>
              <a:cs typeface="Cambria"/>
            </a:endParaRPr>
          </a:p>
          <a:p>
            <a:pPr marL="14604" algn="ctr">
              <a:lnSpc>
                <a:spcPct val="100000"/>
              </a:lnSpc>
              <a:spcBef>
                <a:spcPts val="295"/>
              </a:spcBef>
            </a:pPr>
            <a:r>
              <a:rPr sz="1250" spc="-20" dirty="0">
                <a:latin typeface="Cambria"/>
                <a:cs typeface="Cambria"/>
              </a:rPr>
              <a:t>COSt</a:t>
            </a:r>
            <a:endParaRPr sz="125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23667" y="2633874"/>
            <a:ext cx="848994" cy="55753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70"/>
              </a:spcBef>
            </a:pPr>
            <a:r>
              <a:rPr sz="1600" spc="-10" dirty="0">
                <a:latin typeface="Cambria"/>
                <a:cs typeface="Cambria"/>
              </a:rPr>
              <a:t>Overhead</a:t>
            </a:r>
            <a:endParaRPr sz="1600">
              <a:latin typeface="Cambria"/>
              <a:cs typeface="Cambria"/>
            </a:endParaRPr>
          </a:p>
          <a:p>
            <a:pPr marL="5080" algn="ctr">
              <a:lnSpc>
                <a:spcPct val="100000"/>
              </a:lnSpc>
              <a:spcBef>
                <a:spcPts val="355"/>
              </a:spcBef>
            </a:pPr>
            <a:r>
              <a:rPr sz="1200" spc="40" dirty="0">
                <a:latin typeface="Cambria"/>
                <a:cs typeface="Cambria"/>
              </a:rPr>
              <a:t>COSt</a:t>
            </a:r>
            <a:endParaRPr sz="12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4375" y="1238250"/>
            <a:ext cx="123825" cy="5715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43175" y="1333500"/>
            <a:ext cx="180975" cy="3810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71850" y="1333500"/>
            <a:ext cx="104775" cy="3810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6868" y="353440"/>
            <a:ext cx="3583304" cy="59753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5875">
              <a:lnSpc>
                <a:spcPct val="100000"/>
              </a:lnSpc>
              <a:spcBef>
                <a:spcPts val="480"/>
              </a:spcBef>
            </a:pPr>
            <a:r>
              <a:rPr sz="1650" dirty="0">
                <a:solidFill>
                  <a:srgbClr val="4F3F62"/>
                </a:solidFill>
                <a:latin typeface="Times New Roman"/>
                <a:cs typeface="Times New Roman"/>
              </a:rPr>
              <a:t>(i)</a:t>
            </a:r>
            <a:r>
              <a:rPr sz="1650" spc="35" dirty="0">
                <a:solidFill>
                  <a:srgbClr val="4F3F62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srgbClr val="494949"/>
                </a:solidFill>
                <a:latin typeface="Times New Roman"/>
                <a:cs typeface="Times New Roman"/>
              </a:rPr>
              <a:t>Calculation</a:t>
            </a:r>
            <a:r>
              <a:rPr sz="1650" spc="180" dirty="0">
                <a:solidFill>
                  <a:srgbClr val="494949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srgbClr val="56466E"/>
                </a:solidFill>
                <a:latin typeface="Times New Roman"/>
                <a:cs typeface="Times New Roman"/>
              </a:rPr>
              <a:t>of</a:t>
            </a:r>
            <a:r>
              <a:rPr sz="1650" spc="145" dirty="0">
                <a:solidFill>
                  <a:srgbClr val="56466E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srgbClr val="4B3664"/>
                </a:solidFill>
                <a:latin typeface="Times New Roman"/>
                <a:cs typeface="Times New Roman"/>
              </a:rPr>
              <a:t>Material</a:t>
            </a:r>
            <a:r>
              <a:rPr sz="1650" spc="130" dirty="0">
                <a:solidFill>
                  <a:srgbClr val="4B3664"/>
                </a:solidFill>
                <a:latin typeface="Times New Roman"/>
                <a:cs typeface="Times New Roman"/>
              </a:rPr>
              <a:t> </a:t>
            </a:r>
            <a:r>
              <a:rPr sz="1650" spc="-20" dirty="0">
                <a:solidFill>
                  <a:srgbClr val="54446B"/>
                </a:solidFill>
                <a:latin typeface="Times New Roman"/>
                <a:cs typeface="Times New Roman"/>
              </a:rPr>
              <a:t>Cost</a:t>
            </a:r>
            <a:endParaRPr sz="1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1500" dirty="0">
                <a:solidFill>
                  <a:srgbClr val="000000"/>
                </a:solidFill>
                <a:latin typeface="Times New Roman"/>
                <a:cs typeface="Times New Roman"/>
              </a:rPr>
              <a:t>Step</a:t>
            </a:r>
            <a:r>
              <a:rPr sz="150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0000"/>
                </a:solidFill>
                <a:latin typeface="Times New Roman"/>
                <a:cs typeface="Times New Roman"/>
              </a:rPr>
              <a:t>1:</a:t>
            </a:r>
            <a:r>
              <a:rPr sz="1500" spc="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 i="1" spc="-100" dirty="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500" i="1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00000"/>
                </a:solidFill>
                <a:latin typeface="Times New Roman"/>
                <a:cs typeface="Times New Roman"/>
              </a:rPr>
              <a:t>rnfrufafr</a:t>
            </a:r>
            <a:r>
              <a:rPr sz="1500" spc="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 i="1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500" i="1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 i="1" dirty="0">
                <a:solidFill>
                  <a:srgbClr val="000000"/>
                </a:solidFill>
                <a:latin typeface="Times New Roman"/>
                <a:cs typeface="Times New Roman"/>
              </a:rPr>
              <a:t>net</a:t>
            </a:r>
            <a:r>
              <a:rPr sz="1500" i="1" spc="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 i="1" spc="-10" dirty="0">
                <a:solidFill>
                  <a:srgbClr val="000000"/>
                </a:solidFill>
                <a:latin typeface="Times New Roman"/>
                <a:cs typeface="Times New Roman"/>
              </a:rPr>
              <a:t>weight</a:t>
            </a:r>
            <a:r>
              <a:rPr sz="1500" i="1" spc="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 i="1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500" i="1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 i="1" dirty="0">
                <a:solidFill>
                  <a:srgbClr val="000000"/>
                </a:solidFill>
                <a:latin typeface="Times New Roman"/>
                <a:cs typeface="Times New Roman"/>
              </a:rPr>
              <a:t>forging</a:t>
            </a:r>
            <a:r>
              <a:rPr sz="1500" i="1" spc="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500" i="1" spc="-50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37695" y="1366837"/>
            <a:ext cx="1047750" cy="261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50" spc="-80" dirty="0">
                <a:latin typeface="Times New Roman"/>
                <a:cs typeface="Times New Roman"/>
              </a:rPr>
              <a:t>Net</a:t>
            </a:r>
            <a:r>
              <a:rPr sz="1550" spc="-5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weight</a:t>
            </a:r>
            <a:r>
              <a:rPr sz="1550" spc="220" dirty="0">
                <a:latin typeface="Times New Roman"/>
                <a:cs typeface="Times New Roman"/>
              </a:rPr>
              <a:t> </a:t>
            </a:r>
            <a:r>
              <a:rPr sz="1550" spc="-750" dirty="0">
                <a:solidFill>
                  <a:srgbClr val="111111"/>
                </a:solidFill>
                <a:latin typeface="Times New Roman"/>
                <a:cs typeface="Times New Roman"/>
              </a:rPr>
              <a:t>—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11208" y="1258887"/>
            <a:ext cx="662940" cy="47307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4604" marR="5080" indent="-2540">
              <a:lnSpc>
                <a:spcPts val="1730"/>
              </a:lnSpc>
              <a:spcBef>
                <a:spcPts val="215"/>
              </a:spcBef>
            </a:pPr>
            <a:r>
              <a:rPr sz="1500" spc="-25" dirty="0">
                <a:latin typeface="Cambria"/>
                <a:cs typeface="Cambria"/>
              </a:rPr>
              <a:t>olume</a:t>
            </a:r>
            <a:r>
              <a:rPr sz="1500" spc="-40" dirty="0">
                <a:latin typeface="Cambria"/>
                <a:cs typeface="Cambria"/>
              </a:rPr>
              <a:t> </a:t>
            </a:r>
            <a:r>
              <a:rPr sz="1500" spc="-50" dirty="0">
                <a:solidFill>
                  <a:srgbClr val="151515"/>
                </a:solidFill>
                <a:latin typeface="Cambria"/>
                <a:cs typeface="Cambria"/>
              </a:rPr>
              <a:t>o </a:t>
            </a:r>
            <a:r>
              <a:rPr sz="1500" spc="-10" dirty="0">
                <a:latin typeface="Cambria"/>
                <a:cs typeface="Cambria"/>
              </a:rPr>
              <a:t>forging</a:t>
            </a:r>
            <a:endParaRPr sz="15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6075" y="1827212"/>
            <a:ext cx="29419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Times New Roman"/>
                <a:cs typeface="Times New Roman"/>
              </a:rPr>
              <a:t>Step</a:t>
            </a:r>
            <a:r>
              <a:rPr sz="1600" spc="-85" dirty="0">
                <a:latin typeface="Times New Roman"/>
                <a:cs typeface="Times New Roman"/>
              </a:rPr>
              <a:t> </a:t>
            </a:r>
            <a:r>
              <a:rPr sz="1600" spc="-135" dirty="0">
                <a:latin typeface="Times New Roman"/>
                <a:cs typeface="Times New Roman"/>
              </a:rPr>
              <a:t>2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:</a:t>
            </a:r>
            <a:r>
              <a:rPr sz="1600" spc="110" dirty="0">
                <a:latin typeface="Times New Roman"/>
                <a:cs typeface="Times New Roman"/>
              </a:rPr>
              <a:t> </a:t>
            </a:r>
            <a:r>
              <a:rPr sz="1600" i="1" spc="-114" dirty="0">
                <a:latin typeface="Times New Roman"/>
                <a:cs typeface="Times New Roman"/>
              </a:rPr>
              <a:t>To</a:t>
            </a:r>
            <a:r>
              <a:rPr sz="1600" i="1" spc="-5" dirty="0">
                <a:latin typeface="Times New Roman"/>
                <a:cs typeface="Times New Roman"/>
              </a:rPr>
              <a:t> </a:t>
            </a:r>
            <a:r>
              <a:rPr sz="1600" i="1" spc="-35" dirty="0">
                <a:latin typeface="Times New Roman"/>
                <a:cs typeface="Times New Roman"/>
              </a:rPr>
              <a:t>celculete</a:t>
            </a:r>
            <a:r>
              <a:rPr sz="1600" i="1" spc="-15" dirty="0">
                <a:latin typeface="Times New Roman"/>
                <a:cs typeface="Times New Roman"/>
              </a:rPr>
              <a:t> </a:t>
            </a:r>
            <a:r>
              <a:rPr sz="1600" i="1" spc="-25" dirty="0">
                <a:latin typeface="Times New Roman"/>
                <a:cs typeface="Times New Roman"/>
              </a:rPr>
              <a:t>the</a:t>
            </a:r>
            <a:r>
              <a:rPr sz="1600" i="1" spc="-105" dirty="0">
                <a:latin typeface="Times New Roman"/>
                <a:cs typeface="Times New Roman"/>
              </a:rPr>
              <a:t> </a:t>
            </a:r>
            <a:r>
              <a:rPr sz="1600" i="1" spc="-55" dirty="0">
                <a:latin typeface="Times New Roman"/>
                <a:cs typeface="Times New Roman"/>
              </a:rPr>
              <a:t>gross</a:t>
            </a:r>
            <a:r>
              <a:rPr sz="1600" i="1" spc="15" dirty="0">
                <a:latin typeface="Times New Roman"/>
                <a:cs typeface="Times New Roman"/>
              </a:rPr>
              <a:t> </a:t>
            </a:r>
            <a:r>
              <a:rPr sz="1600" i="1" spc="-50" dirty="0">
                <a:latin typeface="Times New Roman"/>
                <a:cs typeface="Times New Roman"/>
              </a:rPr>
              <a:t>weight: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28648" y="1163637"/>
            <a:ext cx="1007744" cy="701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0825">
              <a:lnSpc>
                <a:spcPct val="100000"/>
              </a:lnSpc>
              <a:spcBef>
                <a:spcPts val="100"/>
              </a:spcBef>
            </a:pPr>
            <a:r>
              <a:rPr sz="1500" spc="-25" dirty="0">
                <a:latin typeface="Cambria"/>
                <a:cs typeface="Cambria"/>
              </a:rPr>
              <a:t>Density</a:t>
            </a:r>
            <a:r>
              <a:rPr sz="1500" spc="-30" dirty="0">
                <a:latin typeface="Cambria"/>
                <a:cs typeface="Cambria"/>
              </a:rPr>
              <a:t> </a:t>
            </a:r>
            <a:r>
              <a:rPr sz="1500" spc="-50" dirty="0">
                <a:solidFill>
                  <a:srgbClr val="1F1F1F"/>
                </a:solidFill>
                <a:latin typeface="Cambria"/>
                <a:cs typeface="Cambria"/>
              </a:rPr>
              <a:t>o</a:t>
            </a:r>
            <a:endParaRPr sz="1500">
              <a:latin typeface="Cambria"/>
              <a:cs typeface="Cambria"/>
            </a:endParaRPr>
          </a:p>
          <a:p>
            <a:pPr marL="464820" marR="30480" indent="-452755">
              <a:lnSpc>
                <a:spcPts val="1730"/>
              </a:lnSpc>
              <a:spcBef>
                <a:spcPts val="114"/>
              </a:spcBef>
              <a:tabLst>
                <a:tab pos="311150" algn="l"/>
              </a:tabLst>
            </a:pPr>
            <a:r>
              <a:rPr sz="1500" spc="-50" dirty="0">
                <a:solidFill>
                  <a:srgbClr val="0F0F0F"/>
                </a:solidFill>
                <a:latin typeface="Cambria"/>
                <a:cs typeface="Cambria"/>
              </a:rPr>
              <a:t>X</a:t>
            </a:r>
            <a:r>
              <a:rPr sz="1500" dirty="0">
                <a:solidFill>
                  <a:srgbClr val="0F0F0F"/>
                </a:solidFill>
                <a:latin typeface="Cambria"/>
                <a:cs typeface="Cambria"/>
              </a:rPr>
              <a:t>	</a:t>
            </a:r>
            <a:r>
              <a:rPr sz="1500" spc="-40" dirty="0">
                <a:latin typeface="Cambria"/>
                <a:cs typeface="Cambria"/>
              </a:rPr>
              <a:t>material </a:t>
            </a:r>
            <a:r>
              <a:rPr sz="1500" spc="-20" dirty="0">
                <a:latin typeface="Cambria"/>
                <a:cs typeface="Cambria"/>
              </a:rPr>
              <a:t>used</a:t>
            </a:r>
            <a:endParaRPr sz="15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47805" y="2420937"/>
            <a:ext cx="248412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latin typeface="Cambria"/>
                <a:cs typeface="Cambria"/>
              </a:rPr>
              <a:t>Gross</a:t>
            </a:r>
            <a:r>
              <a:rPr sz="1500" spc="5" dirty="0">
                <a:latin typeface="Cambria"/>
                <a:cs typeface="Cambria"/>
              </a:rPr>
              <a:t> </a:t>
            </a:r>
            <a:r>
              <a:rPr sz="1500" spc="-10" dirty="0">
                <a:latin typeface="Cambria"/>
                <a:cs typeface="Cambria"/>
              </a:rPr>
              <a:t>weight</a:t>
            </a:r>
            <a:r>
              <a:rPr sz="1500" spc="30" dirty="0">
                <a:latin typeface="Cambria"/>
                <a:cs typeface="Cambria"/>
              </a:rPr>
              <a:t> </a:t>
            </a:r>
            <a:r>
              <a:rPr sz="1500" dirty="0">
                <a:solidFill>
                  <a:srgbClr val="3B3B3B"/>
                </a:solidFill>
                <a:latin typeface="Cambria"/>
                <a:cs typeface="Cambria"/>
              </a:rPr>
              <a:t>=</a:t>
            </a:r>
            <a:r>
              <a:rPr sz="1500" spc="204" dirty="0">
                <a:solidFill>
                  <a:srgbClr val="3B3B3B"/>
                </a:solidFill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(Net </a:t>
            </a:r>
            <a:r>
              <a:rPr sz="1500" spc="-25" dirty="0">
                <a:latin typeface="Cambria"/>
                <a:cs typeface="Cambria"/>
              </a:rPr>
              <a:t>weight}</a:t>
            </a:r>
            <a:r>
              <a:rPr sz="1500" spc="50" dirty="0">
                <a:latin typeface="Cambria"/>
                <a:cs typeface="Cambria"/>
              </a:rPr>
              <a:t> </a:t>
            </a:r>
            <a:r>
              <a:rPr sz="1500" spc="-135" dirty="0">
                <a:latin typeface="Cambria"/>
                <a:cs typeface="Cambria"/>
              </a:rPr>
              <a:t>-</a:t>
            </a:r>
            <a:r>
              <a:rPr sz="1500" spc="-65" dirty="0">
                <a:latin typeface="Cambria"/>
                <a:cs typeface="Cambria"/>
              </a:rPr>
              <a:t>F</a:t>
            </a:r>
            <a:endParaRPr sz="15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734196" y="2293937"/>
            <a:ext cx="1115060" cy="48831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indent="31115">
              <a:lnSpc>
                <a:spcPts val="1730"/>
              </a:lnSpc>
              <a:spcBef>
                <a:spcPts val="315"/>
              </a:spcBef>
            </a:pPr>
            <a:r>
              <a:rPr sz="1600" spc="-45" dirty="0">
                <a:latin typeface="Times New Roman"/>
                <a:cs typeface="Times New Roman"/>
              </a:rPr>
              <a:t>Material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loss in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-8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process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1940" y="2978657"/>
            <a:ext cx="5377180" cy="74422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77470" marR="179705" indent="6350">
              <a:lnSpc>
                <a:spcPct val="83700"/>
              </a:lnSpc>
              <a:spcBef>
                <a:spcPts val="195"/>
              </a:spcBef>
            </a:pPr>
            <a:r>
              <a:rPr sz="1600" spc="-65" dirty="0">
                <a:latin typeface="Times New Roman"/>
                <a:cs typeface="Times New Roman"/>
              </a:rPr>
              <a:t>In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75" dirty="0">
                <a:latin typeface="Times New Roman"/>
                <a:cs typeface="Times New Roman"/>
              </a:rPr>
              <a:t>case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161616"/>
                </a:solidFill>
                <a:latin typeface="Times New Roman"/>
                <a:cs typeface="Times New Roman"/>
              </a:rPr>
              <a:t>of</a:t>
            </a:r>
            <a:r>
              <a:rPr sz="1600" spc="-90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1600" spc="-65" dirty="0">
                <a:solidFill>
                  <a:srgbClr val="050505"/>
                </a:solidFill>
                <a:latin typeface="Times New Roman"/>
                <a:cs typeface="Times New Roman"/>
              </a:rPr>
              <a:t>smith</a:t>
            </a:r>
            <a:r>
              <a:rPr sz="1600" spc="-35" dirty="0">
                <a:solidFill>
                  <a:srgbClr val="050505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or</a:t>
            </a:r>
            <a:r>
              <a:rPr sz="1600" spc="-80" dirty="0">
                <a:latin typeface="Times New Roman"/>
                <a:cs typeface="Times New Roman"/>
              </a:rPr>
              <a:t> hand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65" dirty="0">
                <a:latin typeface="Times New Roman"/>
                <a:cs typeface="Times New Roman"/>
              </a:rPr>
              <a:t>forging,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60" dirty="0">
                <a:latin typeface="Times New Roman"/>
                <a:cs typeface="Times New Roman"/>
              </a:rPr>
              <a:t>only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55" dirty="0">
                <a:latin typeface="Times New Roman"/>
                <a:cs typeface="Times New Roman"/>
              </a:rPr>
              <a:t>scale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65" dirty="0">
                <a:latin typeface="Times New Roman"/>
                <a:cs typeface="Times New Roman"/>
              </a:rPr>
              <a:t>loss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85" dirty="0">
                <a:solidFill>
                  <a:srgbClr val="070707"/>
                </a:solidFill>
                <a:latin typeface="Times New Roman"/>
                <a:cs typeface="Times New Roman"/>
              </a:rPr>
              <a:t>and</a:t>
            </a:r>
            <a:r>
              <a:rPr sz="1600" spc="-15" dirty="0">
                <a:solidFill>
                  <a:srgbClr val="070707"/>
                </a:solidFill>
                <a:latin typeface="Times New Roman"/>
                <a:cs typeface="Times New Roman"/>
              </a:rPr>
              <a:t> </a:t>
            </a:r>
            <a:r>
              <a:rPr sz="1600" spc="-55" dirty="0">
                <a:latin typeface="Times New Roman"/>
                <a:cs typeface="Times New Roman"/>
              </a:rPr>
              <a:t>shear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65" dirty="0">
                <a:latin typeface="Times New Roman"/>
                <a:cs typeface="Times New Roman"/>
              </a:rPr>
              <a:t>loss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0E0E0E"/>
                </a:solidFill>
                <a:latin typeface="Times New Roman"/>
                <a:cs typeface="Times New Roman"/>
              </a:rPr>
              <a:t>are</a:t>
            </a:r>
            <a:r>
              <a:rPr sz="1600" dirty="0">
                <a:solidFill>
                  <a:srgbClr val="0E0E0E"/>
                </a:solidFill>
                <a:latin typeface="Times New Roman"/>
                <a:cs typeface="Times New Roman"/>
              </a:rPr>
              <a:t> </a:t>
            </a:r>
            <a:r>
              <a:rPr sz="1600" spc="-50" dirty="0">
                <a:latin typeface="Times New Roman"/>
                <a:cs typeface="Times New Roman"/>
              </a:rPr>
              <a:t>to </a:t>
            </a:r>
            <a:r>
              <a:rPr sz="1700" spc="-130" dirty="0">
                <a:solidFill>
                  <a:srgbClr val="0F0F0F"/>
                </a:solidFill>
                <a:latin typeface="Times New Roman"/>
                <a:cs typeface="Times New Roman"/>
              </a:rPr>
              <a:t>be</a:t>
            </a:r>
            <a:r>
              <a:rPr sz="1700" spc="-114" dirty="0">
                <a:solidFill>
                  <a:srgbClr val="0F0F0F"/>
                </a:solidFill>
                <a:latin typeface="Times New Roman"/>
                <a:cs typeface="Times New Roman"/>
              </a:rPr>
              <a:t> </a:t>
            </a:r>
            <a:r>
              <a:rPr sz="1700" spc="-130" dirty="0">
                <a:latin typeface="Times New Roman"/>
                <a:cs typeface="Times New Roman"/>
              </a:rPr>
              <a:t>added</a:t>
            </a:r>
            <a:r>
              <a:rPr sz="1700" spc="60" dirty="0">
                <a:latin typeface="Times New Roman"/>
                <a:cs typeface="Times New Roman"/>
              </a:rPr>
              <a:t> </a:t>
            </a:r>
            <a:r>
              <a:rPr sz="1700" spc="-85" dirty="0">
                <a:solidFill>
                  <a:srgbClr val="8C839A"/>
                </a:solidFill>
                <a:latin typeface="Times New Roman"/>
                <a:cs typeface="Times New Roman"/>
              </a:rPr>
              <a:t>to</a:t>
            </a:r>
            <a:r>
              <a:rPr sz="1700" spc="-65" dirty="0">
                <a:solidFill>
                  <a:srgbClr val="8C839A"/>
                </a:solidFill>
                <a:latin typeface="Times New Roman"/>
                <a:cs typeface="Times New Roman"/>
              </a:rPr>
              <a:t> </a:t>
            </a:r>
            <a:r>
              <a:rPr sz="1700" spc="-110" dirty="0">
                <a:solidFill>
                  <a:srgbClr val="0F0F0F"/>
                </a:solidFill>
                <a:latin typeface="Times New Roman"/>
                <a:cs typeface="Times New Roman"/>
              </a:rPr>
              <a:t>net</a:t>
            </a:r>
            <a:r>
              <a:rPr sz="1700" spc="10" dirty="0">
                <a:solidFill>
                  <a:srgbClr val="0F0F0F"/>
                </a:solidFill>
                <a:latin typeface="Times New Roman"/>
                <a:cs typeface="Times New Roman"/>
              </a:rPr>
              <a:t> </a:t>
            </a:r>
            <a:r>
              <a:rPr sz="1700" spc="-114" dirty="0">
                <a:latin typeface="Times New Roman"/>
                <a:cs typeface="Times New Roman"/>
              </a:rPr>
              <a:t>weight.</a:t>
            </a:r>
            <a:r>
              <a:rPr sz="1700" spc="10" dirty="0">
                <a:latin typeface="Times New Roman"/>
                <a:cs typeface="Times New Roman"/>
              </a:rPr>
              <a:t> </a:t>
            </a:r>
            <a:r>
              <a:rPr sz="1700" spc="-140" dirty="0">
                <a:latin typeface="Times New Roman"/>
                <a:cs typeface="Times New Roman"/>
              </a:rPr>
              <a:t>But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spc="-95" dirty="0">
                <a:solidFill>
                  <a:srgbClr val="05000F"/>
                </a:solidFill>
                <a:latin typeface="Times New Roman"/>
                <a:cs typeface="Times New Roman"/>
              </a:rPr>
              <a:t>in</a:t>
            </a:r>
            <a:r>
              <a:rPr sz="1700" spc="-60" dirty="0">
                <a:solidFill>
                  <a:srgbClr val="05000F"/>
                </a:solidFill>
                <a:latin typeface="Times New Roman"/>
                <a:cs typeface="Times New Roman"/>
              </a:rPr>
              <a:t> </a:t>
            </a:r>
            <a:r>
              <a:rPr sz="1700" spc="-110" dirty="0">
                <a:latin typeface="Times New Roman"/>
                <a:cs typeface="Times New Roman"/>
              </a:rPr>
              <a:t>case</a:t>
            </a:r>
            <a:r>
              <a:rPr sz="1700" spc="-70" dirty="0">
                <a:latin typeface="Times New Roman"/>
                <a:cs typeface="Times New Roman"/>
              </a:rPr>
              <a:t> </a:t>
            </a:r>
            <a:r>
              <a:rPr sz="1700" spc="-105" dirty="0">
                <a:solidFill>
                  <a:srgbClr val="181818"/>
                </a:solidFill>
                <a:latin typeface="Times New Roman"/>
                <a:cs typeface="Times New Roman"/>
              </a:rPr>
              <a:t>of</a:t>
            </a:r>
            <a:r>
              <a:rPr sz="1700" spc="-50" dirty="0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sz="1700" spc="-85" dirty="0">
                <a:latin typeface="Times New Roman"/>
                <a:cs typeface="Times New Roman"/>
              </a:rPr>
              <a:t>die </a:t>
            </a:r>
            <a:r>
              <a:rPr sz="1700" spc="-110" dirty="0">
                <a:solidFill>
                  <a:srgbClr val="050505"/>
                </a:solidFill>
                <a:latin typeface="Times New Roman"/>
                <a:cs typeface="Times New Roman"/>
              </a:rPr>
              <a:t>forging,</a:t>
            </a:r>
            <a:r>
              <a:rPr sz="1700" spc="10" dirty="0">
                <a:solidFill>
                  <a:srgbClr val="050505"/>
                </a:solidFill>
                <a:latin typeface="Times New Roman"/>
                <a:cs typeface="Times New Roman"/>
              </a:rPr>
              <a:t> </a:t>
            </a:r>
            <a:r>
              <a:rPr sz="1700" spc="-85" dirty="0">
                <a:solidFill>
                  <a:srgbClr val="0E0E0E"/>
                </a:solidFill>
                <a:latin typeface="Times New Roman"/>
                <a:cs typeface="Times New Roman"/>
              </a:rPr>
              <a:t>all</a:t>
            </a:r>
            <a:r>
              <a:rPr sz="1700" spc="-35" dirty="0">
                <a:solidFill>
                  <a:srgbClr val="0E0E0E"/>
                </a:solidFill>
                <a:latin typeface="Times New Roman"/>
                <a:cs typeface="Times New Roman"/>
              </a:rPr>
              <a:t> </a:t>
            </a:r>
            <a:r>
              <a:rPr sz="1700" spc="-120" dirty="0">
                <a:solidFill>
                  <a:srgbClr val="050505"/>
                </a:solidFill>
                <a:latin typeface="Times New Roman"/>
                <a:cs typeface="Times New Roman"/>
              </a:rPr>
              <a:t>the</a:t>
            </a:r>
            <a:r>
              <a:rPr sz="1700" spc="-5" dirty="0">
                <a:solidFill>
                  <a:srgbClr val="050505"/>
                </a:solidFill>
                <a:latin typeface="Times New Roman"/>
                <a:cs typeface="Times New Roman"/>
              </a:rPr>
              <a:t> </a:t>
            </a:r>
            <a:r>
              <a:rPr sz="1700" spc="-114" dirty="0">
                <a:latin typeface="Times New Roman"/>
                <a:cs typeface="Times New Roman"/>
              </a:rPr>
              <a:t>losses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spc="-25" dirty="0">
                <a:solidFill>
                  <a:srgbClr val="030011"/>
                </a:solidFill>
                <a:latin typeface="Times New Roman"/>
                <a:cs typeface="Times New Roman"/>
              </a:rPr>
              <a:t>are </a:t>
            </a:r>
            <a:r>
              <a:rPr sz="1850" spc="-175" dirty="0">
                <a:solidFill>
                  <a:srgbClr val="030013"/>
                </a:solidFill>
                <a:latin typeface="Times New Roman"/>
                <a:cs typeface="Times New Roman"/>
              </a:rPr>
              <a:t>taken</a:t>
            </a:r>
            <a:r>
              <a:rPr sz="1850" spc="-35" dirty="0">
                <a:solidFill>
                  <a:srgbClr val="030013"/>
                </a:solidFill>
                <a:latin typeface="Times New Roman"/>
                <a:cs typeface="Times New Roman"/>
              </a:rPr>
              <a:t> </a:t>
            </a:r>
            <a:r>
              <a:rPr sz="1850" spc="-210" dirty="0">
                <a:solidFill>
                  <a:srgbClr val="0F001F"/>
                </a:solidFill>
                <a:latin typeface="Times New Roman"/>
                <a:cs typeface="Times New Roman"/>
              </a:rPr>
              <a:t>Tito</a:t>
            </a:r>
            <a:r>
              <a:rPr sz="1850" spc="-100" dirty="0">
                <a:solidFill>
                  <a:srgbClr val="0F001F"/>
                </a:solidFill>
                <a:latin typeface="Times New Roman"/>
                <a:cs typeface="Times New Roman"/>
              </a:rPr>
              <a:t> </a:t>
            </a:r>
            <a:r>
              <a:rPr sz="1850" spc="-195" dirty="0">
                <a:solidFill>
                  <a:srgbClr val="111111"/>
                </a:solidFill>
                <a:latin typeface="Times New Roman"/>
                <a:cs typeface="Times New Roman"/>
              </a:rPr>
              <a:t>account</a:t>
            </a:r>
            <a:r>
              <a:rPr sz="1850" spc="-3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1850" spc="-175" dirty="0">
                <a:solidFill>
                  <a:srgbClr val="1F1F1F"/>
                </a:solidFill>
                <a:latin typeface="Times New Roman"/>
                <a:cs typeface="Times New Roman"/>
              </a:rPr>
              <a:t>and</a:t>
            </a:r>
            <a:r>
              <a:rPr sz="1850" spc="-45" dirty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sz="1850" spc="-210" dirty="0">
                <a:solidFill>
                  <a:srgbClr val="03000F"/>
                </a:solidFill>
                <a:latin typeface="Times New Roman"/>
                <a:cs typeface="Times New Roman"/>
              </a:rPr>
              <a:t>added</a:t>
            </a:r>
            <a:r>
              <a:rPr sz="1850" spc="-30" dirty="0">
                <a:solidFill>
                  <a:srgbClr val="03000F"/>
                </a:solidFill>
                <a:latin typeface="Times New Roman"/>
                <a:cs typeface="Times New Roman"/>
              </a:rPr>
              <a:t> </a:t>
            </a:r>
            <a:r>
              <a:rPr sz="1850" spc="-100" dirty="0">
                <a:solidFill>
                  <a:srgbClr val="594D66"/>
                </a:solidFill>
                <a:latin typeface="Times New Roman"/>
                <a:cs typeface="Times New Roman"/>
              </a:rPr>
              <a:t>to</a:t>
            </a:r>
            <a:r>
              <a:rPr sz="1850" spc="-190" dirty="0">
                <a:solidFill>
                  <a:srgbClr val="594D66"/>
                </a:solidFill>
                <a:latin typeface="Times New Roman"/>
                <a:cs typeface="Times New Roman"/>
              </a:rPr>
              <a:t> </a:t>
            </a:r>
            <a:r>
              <a:rPr sz="1850" spc="-155" dirty="0">
                <a:solidFill>
                  <a:srgbClr val="0E0E0E"/>
                </a:solidFill>
                <a:latin typeface="Times New Roman"/>
                <a:cs typeface="Times New Roman"/>
              </a:rPr>
              <a:t>net</a:t>
            </a:r>
            <a:r>
              <a:rPr sz="1850" spc="-85" dirty="0">
                <a:solidFill>
                  <a:srgbClr val="0E0E0E"/>
                </a:solidFill>
                <a:latin typeface="Times New Roman"/>
                <a:cs typeface="Times New Roman"/>
              </a:rPr>
              <a:t> </a:t>
            </a:r>
            <a:r>
              <a:rPr sz="1850" spc="-45" dirty="0">
                <a:latin typeface="Times New Roman"/>
                <a:cs typeface="Times New Roman"/>
              </a:rPr>
              <a:t>weight.</a:t>
            </a:r>
            <a:endParaRPr sz="18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98776" y="3182873"/>
            <a:ext cx="2734310" cy="0"/>
          </a:xfrm>
          <a:custGeom>
            <a:avLst/>
            <a:gdLst/>
            <a:ahLst/>
            <a:cxnLst/>
            <a:rect l="l" t="t" r="r" b="b"/>
            <a:pathLst>
              <a:path w="2734310">
                <a:moveTo>
                  <a:pt x="0" y="0"/>
                </a:moveTo>
                <a:lnTo>
                  <a:pt x="2734056" y="0"/>
                </a:lnTo>
              </a:path>
            </a:pathLst>
          </a:custGeom>
          <a:ln w="21336">
            <a:solidFill>
              <a:srgbClr val="0C0C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9237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solidFill>
                  <a:srgbClr val="000000"/>
                </a:solidFill>
                <a:latin typeface="Times New Roman"/>
                <a:cs typeface="Times New Roman"/>
              </a:rPr>
              <a:t>Step</a:t>
            </a:r>
            <a:r>
              <a:rPr sz="1600" spc="-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  <a:r>
              <a:rPr sz="1600" i="1" spc="-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  <a:r>
              <a:rPr sz="1600" i="1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spc="-105" dirty="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600" i="1" spc="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spc="-40" dirty="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600" i="1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spc="-45" dirty="0">
                <a:solidFill>
                  <a:srgbClr val="000000"/>
                </a:solidFill>
                <a:latin typeface="Times New Roman"/>
                <a:cs typeface="Times New Roman"/>
              </a:rPr>
              <a:t>material</a:t>
            </a:r>
            <a:r>
              <a:rPr sz="1600" i="1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i="1" spc="-135" dirty="0">
                <a:solidFill>
                  <a:srgbClr val="000000"/>
                </a:solidFill>
                <a:latin typeface="Times New Roman"/>
                <a:cs typeface="Times New Roman"/>
              </a:rPr>
              <a:t>cost.•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2957" y="985837"/>
            <a:ext cx="4698365" cy="627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7365" algn="ctr">
              <a:lnSpc>
                <a:spcPts val="1345"/>
              </a:lnSpc>
              <a:spcBef>
                <a:spcPts val="100"/>
              </a:spcBef>
              <a:tabLst>
                <a:tab pos="3362325" algn="l"/>
              </a:tabLst>
            </a:pPr>
            <a:r>
              <a:rPr sz="1500" spc="-20" dirty="0">
                <a:latin typeface="Cambria"/>
                <a:cs typeface="Cambria"/>
              </a:rPr>
              <a:t>Material</a:t>
            </a:r>
            <a:r>
              <a:rPr sz="1500" spc="-10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cost</a:t>
            </a:r>
            <a:r>
              <a:rPr sz="1500" spc="70" dirty="0">
                <a:latin typeface="Cambria"/>
                <a:cs typeface="Cambria"/>
              </a:rPr>
              <a:t> </a:t>
            </a:r>
            <a:r>
              <a:rPr sz="1500" dirty="0">
                <a:solidFill>
                  <a:srgbClr val="232323"/>
                </a:solidFill>
                <a:latin typeface="Cambria"/>
                <a:cs typeface="Cambria"/>
              </a:rPr>
              <a:t>=</a:t>
            </a:r>
            <a:r>
              <a:rPr sz="1500" spc="195" dirty="0">
                <a:solidFill>
                  <a:srgbClr val="232323"/>
                </a:solidFill>
                <a:latin typeface="Cambria"/>
                <a:cs typeface="Cambria"/>
              </a:rPr>
              <a:t> </a:t>
            </a:r>
            <a:r>
              <a:rPr sz="1500" spc="-10" dirty="0">
                <a:latin typeface="Cambria"/>
                <a:cs typeface="Cambria"/>
              </a:rPr>
              <a:t>{Gross</a:t>
            </a:r>
            <a:r>
              <a:rPr sz="1500" spc="20" dirty="0">
                <a:latin typeface="Cambria"/>
                <a:cs typeface="Cambria"/>
              </a:rPr>
              <a:t> </a:t>
            </a:r>
            <a:r>
              <a:rPr sz="1500" spc="-10" dirty="0">
                <a:latin typeface="Cambria"/>
                <a:cs typeface="Cambria"/>
              </a:rPr>
              <a:t>weight)</a:t>
            </a:r>
            <a:r>
              <a:rPr sz="1500" dirty="0">
                <a:latin typeface="Cambria"/>
                <a:cs typeface="Cambria"/>
              </a:rPr>
              <a:t>	</a:t>
            </a:r>
            <a:r>
              <a:rPr sz="2325" baseline="32258" dirty="0">
                <a:latin typeface="Times New Roman"/>
                <a:cs typeface="Times New Roman"/>
              </a:rPr>
              <a:t>Price</a:t>
            </a:r>
            <a:r>
              <a:rPr sz="2325" spc="-142" baseline="32258" dirty="0">
                <a:latin typeface="Times New Roman"/>
                <a:cs typeface="Times New Roman"/>
              </a:rPr>
              <a:t> </a:t>
            </a:r>
            <a:r>
              <a:rPr sz="2325" spc="-60" baseline="32258" dirty="0">
                <a:latin typeface="Times New Roman"/>
                <a:cs typeface="Times New Roman"/>
              </a:rPr>
              <a:t>of</a:t>
            </a:r>
            <a:r>
              <a:rPr sz="2325" spc="-82" baseline="32258" dirty="0">
                <a:latin typeface="Times New Roman"/>
                <a:cs typeface="Times New Roman"/>
              </a:rPr>
              <a:t> </a:t>
            </a:r>
            <a:r>
              <a:rPr sz="2325" spc="-37" baseline="32258" dirty="0">
                <a:latin typeface="Times New Roman"/>
                <a:cs typeface="Times New Roman"/>
              </a:rPr>
              <a:t>raw</a:t>
            </a:r>
            <a:endParaRPr sz="2325" baseline="32258">
              <a:latin typeface="Times New Roman"/>
              <a:cs typeface="Times New Roman"/>
            </a:endParaRPr>
          </a:p>
          <a:p>
            <a:pPr marR="43180" algn="r">
              <a:lnSpc>
                <a:spcPts val="1340"/>
              </a:lnSpc>
              <a:tabLst>
                <a:tab pos="304165" algn="l"/>
              </a:tabLst>
            </a:pPr>
            <a:r>
              <a:rPr sz="1550" spc="-50" dirty="0">
                <a:latin typeface="Times New Roman"/>
                <a:cs typeface="Times New Roman"/>
              </a:rPr>
              <a:t>*</a:t>
            </a:r>
            <a:r>
              <a:rPr sz="1550" dirty="0">
                <a:latin typeface="Times New Roman"/>
                <a:cs typeface="Times New Roman"/>
              </a:rPr>
              <a:t>	material</a:t>
            </a:r>
            <a:r>
              <a:rPr sz="1550" spc="18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per</a:t>
            </a:r>
            <a:r>
              <a:rPr sz="1550" spc="50" dirty="0">
                <a:latin typeface="Times New Roman"/>
                <a:cs typeface="Times New Roman"/>
              </a:rPr>
              <a:t> </a:t>
            </a:r>
            <a:r>
              <a:rPr sz="1550" spc="-25" dirty="0">
                <a:latin typeface="Times New Roman"/>
                <a:cs typeface="Times New Roman"/>
              </a:rPr>
              <a:t>kg</a:t>
            </a:r>
            <a:endParaRPr sz="155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250"/>
              </a:spcBef>
            </a:pPr>
            <a:r>
              <a:rPr sz="1500" dirty="0">
                <a:latin typeface="Cambria"/>
                <a:cs typeface="Cambria"/>
              </a:rPr>
              <a:t>Step</a:t>
            </a:r>
            <a:r>
              <a:rPr sz="1500" spc="5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4</a:t>
            </a:r>
            <a:r>
              <a:rPr sz="1500" spc="10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:</a:t>
            </a:r>
            <a:r>
              <a:rPr sz="1500" spc="155" dirty="0">
                <a:latin typeface="Cambria"/>
                <a:cs typeface="Cambria"/>
              </a:rPr>
              <a:t> </a:t>
            </a:r>
            <a:r>
              <a:rPr sz="1500" i="1" spc="-30" dirty="0">
                <a:latin typeface="Cambria"/>
                <a:cs typeface="Cambria"/>
              </a:rPr>
              <a:t>To</a:t>
            </a:r>
            <a:r>
              <a:rPr sz="1500" i="1" spc="75" dirty="0">
                <a:latin typeface="Cambria"/>
                <a:cs typeface="Cambria"/>
              </a:rPr>
              <a:t> </a:t>
            </a:r>
            <a:r>
              <a:rPr sz="1500" i="1" spc="-50" dirty="0">
                <a:latin typeface="Cambria"/>
                <a:cs typeface="Cambria"/>
              </a:rPr>
              <a:t>select</a:t>
            </a:r>
            <a:r>
              <a:rPr sz="1500" i="1" spc="-35" dirty="0">
                <a:latin typeface="Cambria"/>
                <a:cs typeface="Cambria"/>
              </a:rPr>
              <a:t> </a:t>
            </a:r>
            <a:r>
              <a:rPr sz="1500" i="1" dirty="0">
                <a:latin typeface="Cambria"/>
                <a:cs typeface="Cambria"/>
              </a:rPr>
              <a:t>the</a:t>
            </a:r>
            <a:r>
              <a:rPr sz="1500" i="1" spc="-30" dirty="0">
                <a:latin typeface="Cambria"/>
                <a:cs typeface="Cambria"/>
              </a:rPr>
              <a:t> </a:t>
            </a:r>
            <a:r>
              <a:rPr sz="1500" i="1" spc="-55" dirty="0">
                <a:latin typeface="Cambria"/>
                <a:cs typeface="Cambria"/>
              </a:rPr>
              <a:t>diameter</a:t>
            </a:r>
            <a:r>
              <a:rPr sz="1500" i="1" spc="95" dirty="0">
                <a:latin typeface="Cambria"/>
                <a:cs typeface="Cambria"/>
              </a:rPr>
              <a:t> </a:t>
            </a:r>
            <a:r>
              <a:rPr sz="1500" i="1" dirty="0">
                <a:latin typeface="Cambria"/>
                <a:cs typeface="Cambria"/>
              </a:rPr>
              <a:t>a</a:t>
            </a:r>
            <a:r>
              <a:rPr sz="1500" dirty="0">
                <a:latin typeface="Cambria"/>
                <a:cs typeface="Cambria"/>
              </a:rPr>
              <a:t>n</a:t>
            </a:r>
            <a:r>
              <a:rPr sz="1500" i="1" dirty="0">
                <a:latin typeface="Cambria"/>
                <a:cs typeface="Cambria"/>
              </a:rPr>
              <a:t>d</a:t>
            </a:r>
            <a:r>
              <a:rPr sz="1500" i="1" spc="185" dirty="0">
                <a:latin typeface="Cambria"/>
                <a:cs typeface="Cambria"/>
              </a:rPr>
              <a:t> </a:t>
            </a:r>
            <a:r>
              <a:rPr sz="1500" i="1" spc="-90" dirty="0">
                <a:latin typeface="Cambria"/>
                <a:cs typeface="Cambria"/>
              </a:rPr>
              <a:t>fength</a:t>
            </a:r>
            <a:r>
              <a:rPr sz="1500" i="1" spc="10" dirty="0">
                <a:latin typeface="Cambria"/>
                <a:cs typeface="Cambria"/>
              </a:rPr>
              <a:t> </a:t>
            </a:r>
            <a:r>
              <a:rPr sz="1500" i="1" dirty="0">
                <a:latin typeface="Cambria"/>
                <a:cs typeface="Cambria"/>
              </a:rPr>
              <a:t>ofstoch</a:t>
            </a:r>
            <a:r>
              <a:rPr sz="1500" i="1" spc="80" dirty="0">
                <a:latin typeface="Cambria"/>
                <a:cs typeface="Cambria"/>
              </a:rPr>
              <a:t> </a:t>
            </a:r>
            <a:r>
              <a:rPr sz="1500" i="1" spc="-50" dirty="0">
                <a:latin typeface="Cambria"/>
                <a:cs typeface="Cambria"/>
              </a:rPr>
              <a:t>.</a:t>
            </a:r>
            <a:endParaRPr sz="15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2524" y="1741170"/>
            <a:ext cx="5267325" cy="52451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 marL="76835" marR="65405" indent="635">
              <a:lnSpc>
                <a:spcPts val="1800"/>
              </a:lnSpc>
              <a:spcBef>
                <a:spcPts val="35"/>
              </a:spcBef>
            </a:pPr>
            <a:r>
              <a:rPr sz="1600" spc="-75" dirty="0">
                <a:latin typeface="Times New Roman"/>
                <a:cs typeface="Times New Roman"/>
              </a:rPr>
              <a:t>The</a:t>
            </a:r>
            <a:r>
              <a:rPr sz="1600" spc="-70" dirty="0">
                <a:latin typeface="Times New Roman"/>
                <a:cs typeface="Times New Roman"/>
              </a:rPr>
              <a:t> </a:t>
            </a:r>
            <a:r>
              <a:rPr sz="1600" spc="-55" dirty="0">
                <a:latin typeface="Times New Roman"/>
                <a:cs typeface="Times New Roman"/>
              </a:rPr>
              <a:t>diameter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30" dirty="0">
                <a:solidFill>
                  <a:srgbClr val="131313"/>
                </a:solidFill>
                <a:latin typeface="Times New Roman"/>
                <a:cs typeface="Times New Roman"/>
              </a:rPr>
              <a:t>of</a:t>
            </a:r>
            <a:r>
              <a:rPr sz="1600" spc="-70" dirty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1600" spc="-85" dirty="0">
                <a:solidFill>
                  <a:srgbClr val="0A0A0A"/>
                </a:solidFill>
                <a:latin typeface="Times New Roman"/>
                <a:cs typeface="Times New Roman"/>
              </a:rPr>
              <a:t>the</a:t>
            </a:r>
            <a:r>
              <a:rPr sz="1600" spc="-70" dirty="0">
                <a:solidFill>
                  <a:srgbClr val="0A0A0A"/>
                </a:solidFill>
                <a:latin typeface="Times New Roman"/>
                <a:cs typeface="Times New Roman"/>
              </a:rPr>
              <a:t> </a:t>
            </a:r>
            <a:r>
              <a:rPr sz="1600" spc="-60" dirty="0">
                <a:latin typeface="Times New Roman"/>
                <a:cs typeface="Times New Roman"/>
              </a:rPr>
              <a:t>greatest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5" dirty="0">
                <a:latin typeface="Times New Roman"/>
                <a:cs typeface="Times New Roman"/>
              </a:rPr>
              <a:t>section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30" dirty="0">
                <a:solidFill>
                  <a:srgbClr val="070011"/>
                </a:solidFill>
                <a:latin typeface="Times New Roman"/>
                <a:cs typeface="Times New Roman"/>
              </a:rPr>
              <a:t>of</a:t>
            </a:r>
            <a:r>
              <a:rPr sz="1600" spc="-60" dirty="0">
                <a:solidFill>
                  <a:srgbClr val="070011"/>
                </a:solidFill>
                <a:latin typeface="Times New Roman"/>
                <a:cs typeface="Times New Roman"/>
              </a:rPr>
              <a:t> </a:t>
            </a:r>
            <a:r>
              <a:rPr sz="1600" spc="-70" dirty="0">
                <a:latin typeface="Times New Roman"/>
                <a:cs typeface="Times New Roman"/>
              </a:rPr>
              <a:t>the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60" dirty="0">
                <a:solidFill>
                  <a:srgbClr val="070707"/>
                </a:solidFill>
                <a:latin typeface="Times New Roman"/>
                <a:cs typeface="Times New Roman"/>
              </a:rPr>
              <a:t>forging</a:t>
            </a:r>
            <a:r>
              <a:rPr sz="1600" spc="15" dirty="0">
                <a:solidFill>
                  <a:srgbClr val="070707"/>
                </a:solidFill>
                <a:latin typeface="Times New Roman"/>
                <a:cs typeface="Times New Roman"/>
              </a:rPr>
              <a:t> </a:t>
            </a:r>
            <a:r>
              <a:rPr sz="1600" spc="-60" dirty="0">
                <a:latin typeface="Times New Roman"/>
                <a:cs typeface="Times New Roman"/>
              </a:rPr>
              <a:t>gives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85" dirty="0">
                <a:solidFill>
                  <a:srgbClr val="050505"/>
                </a:solidFill>
                <a:latin typeface="Times New Roman"/>
                <a:cs typeface="Times New Roman"/>
              </a:rPr>
              <a:t>the</a:t>
            </a:r>
            <a:r>
              <a:rPr sz="1600" spc="-75" dirty="0">
                <a:solidFill>
                  <a:srgbClr val="050505"/>
                </a:solidFill>
                <a:latin typeface="Times New Roman"/>
                <a:cs typeface="Times New Roman"/>
              </a:rPr>
              <a:t> </a:t>
            </a:r>
            <a:r>
              <a:rPr sz="1600" spc="-70" dirty="0">
                <a:latin typeface="Times New Roman"/>
                <a:cs typeface="Times New Roman"/>
              </a:rPr>
              <a:t>diameter </a:t>
            </a:r>
            <a:r>
              <a:rPr sz="1600" spc="-30" dirty="0">
                <a:solidFill>
                  <a:srgbClr val="050505"/>
                </a:solidFill>
                <a:latin typeface="Times New Roman"/>
                <a:cs typeface="Times New Roman"/>
              </a:rPr>
              <a:t>of</a:t>
            </a:r>
            <a:r>
              <a:rPr sz="1600" spc="-70" dirty="0">
                <a:solidFill>
                  <a:srgbClr val="050505"/>
                </a:solidFill>
                <a:latin typeface="Times New Roman"/>
                <a:cs typeface="Times New Roman"/>
              </a:rPr>
              <a:t> </a:t>
            </a:r>
            <a:r>
              <a:rPr sz="1600" spc="-55" dirty="0">
                <a:latin typeface="Times New Roman"/>
                <a:cs typeface="Times New Roman"/>
              </a:rPr>
              <a:t>the</a:t>
            </a:r>
            <a:r>
              <a:rPr sz="1600" spc="-105" dirty="0">
                <a:latin typeface="Times New Roman"/>
                <a:cs typeface="Times New Roman"/>
              </a:rPr>
              <a:t> </a:t>
            </a:r>
            <a:r>
              <a:rPr sz="1600" spc="-50" dirty="0">
                <a:latin typeface="Times New Roman"/>
                <a:cs typeface="Times New Roman"/>
              </a:rPr>
              <a:t>stock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30" dirty="0">
                <a:solidFill>
                  <a:srgbClr val="111111"/>
                </a:solidFill>
                <a:latin typeface="Times New Roman"/>
                <a:cs typeface="Times New Roman"/>
              </a:rPr>
              <a:t>to</a:t>
            </a:r>
            <a:r>
              <a:rPr sz="1600" spc="-1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1600" spc="-80" dirty="0">
                <a:solidFill>
                  <a:srgbClr val="524462"/>
                </a:solidFill>
                <a:latin typeface="Times New Roman"/>
                <a:cs typeface="Times New Roman"/>
              </a:rPr>
              <a:t>be</a:t>
            </a:r>
            <a:r>
              <a:rPr sz="1600" spc="-40" dirty="0">
                <a:solidFill>
                  <a:srgbClr val="524462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5D566B"/>
                </a:solidFill>
                <a:latin typeface="Times New Roman"/>
                <a:cs typeface="Times New Roman"/>
              </a:rPr>
              <a:t>used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7099" y="2430462"/>
            <a:ext cx="3386454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20" dirty="0">
                <a:latin typeface="Trebuchet MS"/>
                <a:cs typeface="Trebuchet MS"/>
              </a:rPr>
              <a:t>The</a:t>
            </a:r>
            <a:r>
              <a:rPr sz="1500" spc="-25" dirty="0">
                <a:latin typeface="Trebuchet MS"/>
                <a:cs typeface="Trebuchet MS"/>
              </a:rPr>
              <a:t> </a:t>
            </a:r>
            <a:r>
              <a:rPr sz="1500" spc="-120" dirty="0">
                <a:latin typeface="Trebuchet MS"/>
                <a:cs typeface="Trebuchet MS"/>
              </a:rPr>
              <a:t>length</a:t>
            </a:r>
            <a:r>
              <a:rPr sz="1500" spc="30" dirty="0">
                <a:latin typeface="Trebuchet MS"/>
                <a:cs typeface="Trebuchet MS"/>
              </a:rPr>
              <a:t> </a:t>
            </a:r>
            <a:r>
              <a:rPr sz="1500" spc="-45" dirty="0">
                <a:solidFill>
                  <a:srgbClr val="111111"/>
                </a:solidFill>
                <a:latin typeface="Trebuchet MS"/>
                <a:cs typeface="Trebuchet MS"/>
              </a:rPr>
              <a:t>of</a:t>
            </a:r>
            <a:r>
              <a:rPr sz="1500" spc="-175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500" spc="-165" dirty="0">
                <a:latin typeface="Trebuchet MS"/>
                <a:cs typeface="Trebuchet MS"/>
              </a:rPr>
              <a:t>the</a:t>
            </a:r>
            <a:r>
              <a:rPr sz="1500" spc="-20" dirty="0">
                <a:latin typeface="Trebuchet MS"/>
                <a:cs typeface="Trebuchet MS"/>
              </a:rPr>
              <a:t> </a:t>
            </a:r>
            <a:r>
              <a:rPr sz="1500" spc="-110" dirty="0">
                <a:latin typeface="Trebuchet MS"/>
                <a:cs typeface="Trebuchet MS"/>
              </a:rPr>
              <a:t>stock</a:t>
            </a:r>
            <a:r>
              <a:rPr sz="1500" spc="85" dirty="0">
                <a:latin typeface="Trebuchet MS"/>
                <a:cs typeface="Trebuchet MS"/>
              </a:rPr>
              <a:t> </a:t>
            </a:r>
            <a:r>
              <a:rPr sz="1500" spc="-200" dirty="0">
                <a:latin typeface="Trebuchet MS"/>
                <a:cs typeface="Trebuchet MS"/>
              </a:rPr>
              <a:t>to</a:t>
            </a:r>
            <a:r>
              <a:rPr sz="1500" spc="-10" dirty="0">
                <a:latin typeface="Trebuchet MS"/>
                <a:cs typeface="Trebuchet MS"/>
              </a:rPr>
              <a:t> </a:t>
            </a:r>
            <a:r>
              <a:rPr sz="1500" spc="-150" dirty="0">
                <a:latin typeface="Trebuchet MS"/>
                <a:cs typeface="Trebuchet MS"/>
              </a:rPr>
              <a:t>be</a:t>
            </a:r>
            <a:r>
              <a:rPr sz="1500" spc="-85" dirty="0">
                <a:latin typeface="Trebuchet MS"/>
                <a:cs typeface="Trebuchet MS"/>
              </a:rPr>
              <a:t> </a:t>
            </a:r>
            <a:r>
              <a:rPr sz="1500" spc="-110" dirty="0">
                <a:latin typeface="Trebuchet MS"/>
                <a:cs typeface="Trebuchet MS"/>
              </a:rPr>
              <a:t>used</a:t>
            </a:r>
            <a:r>
              <a:rPr sz="1500" spc="10" dirty="0">
                <a:latin typeface="Trebuchet MS"/>
                <a:cs typeface="Trebuchet MS"/>
              </a:rPr>
              <a:t> </a:t>
            </a:r>
            <a:r>
              <a:rPr sz="1500" spc="-75" dirty="0">
                <a:latin typeface="Trebuchet MS"/>
                <a:cs typeface="Trebuchet MS"/>
              </a:rPr>
              <a:t>is</a:t>
            </a:r>
            <a:r>
              <a:rPr sz="1500" spc="-70" dirty="0">
                <a:latin typeface="Trebuchet MS"/>
                <a:cs typeface="Trebuchet MS"/>
              </a:rPr>
              <a:t> </a:t>
            </a:r>
            <a:r>
              <a:rPr sz="1500" spc="-75" dirty="0">
                <a:latin typeface="Trebuchet MS"/>
                <a:cs typeface="Trebuchet MS"/>
              </a:rPr>
              <a:t>given</a:t>
            </a:r>
            <a:r>
              <a:rPr sz="1500" spc="-120" dirty="0">
                <a:latin typeface="Trebuchet MS"/>
                <a:cs typeface="Trebuchet MS"/>
              </a:rPr>
              <a:t> </a:t>
            </a:r>
            <a:r>
              <a:rPr sz="1500" spc="-25" dirty="0">
                <a:latin typeface="Trebuchet MS"/>
                <a:cs typeface="Trebuchet MS"/>
              </a:rPr>
              <a:t>by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5845" y="3040062"/>
            <a:ext cx="137668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45" dirty="0">
                <a:latin typeface="Trebuchet MS"/>
                <a:cs typeface="Trebuchet MS"/>
              </a:rPr>
              <a:t>Length</a:t>
            </a:r>
            <a:r>
              <a:rPr sz="1500" spc="-70" dirty="0">
                <a:latin typeface="Trebuchet MS"/>
                <a:cs typeface="Trebuchet MS"/>
              </a:rPr>
              <a:t> </a:t>
            </a:r>
            <a:r>
              <a:rPr sz="1500" spc="-45" dirty="0">
                <a:latin typeface="Trebuchet MS"/>
                <a:cs typeface="Trebuchet MS"/>
              </a:rPr>
              <a:t>of</a:t>
            </a:r>
            <a:r>
              <a:rPr sz="1500" spc="-245" dirty="0">
                <a:latin typeface="Trebuchet MS"/>
                <a:cs typeface="Trebuchet MS"/>
              </a:rPr>
              <a:t> </a:t>
            </a:r>
            <a:r>
              <a:rPr sz="1500" spc="-40" dirty="0">
                <a:latin typeface="Trebuchet MS"/>
                <a:cs typeface="Trebuchet MS"/>
              </a:rPr>
              <a:t>stock</a:t>
            </a:r>
            <a:r>
              <a:rPr sz="1500" spc="-45" dirty="0">
                <a:latin typeface="Trebuchet MS"/>
                <a:cs typeface="Trebuchet MS"/>
              </a:rPr>
              <a:t> </a:t>
            </a:r>
            <a:r>
              <a:rPr sz="1500" spc="-50" dirty="0">
                <a:latin typeface="Trebuchet MS"/>
                <a:cs typeface="Trebuchet MS"/>
              </a:rPr>
              <a:t>=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37706" y="2884487"/>
            <a:ext cx="10420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5" dirty="0">
                <a:latin typeface="Times New Roman"/>
                <a:cs typeface="Times New Roman"/>
              </a:rPr>
              <a:t>Gross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weight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79786" y="3144837"/>
            <a:ext cx="275272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1739"/>
              </a:lnSpc>
              <a:spcBef>
                <a:spcPts val="100"/>
              </a:spcBef>
              <a:tabLst>
                <a:tab pos="1257935" algn="l"/>
              </a:tabLst>
            </a:pPr>
            <a:r>
              <a:rPr sz="1500" dirty="0">
                <a:latin typeface="Times New Roman"/>
                <a:cs typeface="Times New Roman"/>
              </a:rPr>
              <a:t>(Density</a:t>
            </a:r>
            <a:r>
              <a:rPr sz="1500" spc="165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oJg</a:t>
            </a:r>
            <a:r>
              <a:rPr sz="1500" dirty="0">
                <a:latin typeface="Times New Roman"/>
                <a:cs typeface="Times New Roman"/>
              </a:rPr>
              <a:t>	Cross</a:t>
            </a:r>
            <a:r>
              <a:rPr sz="1500" spc="375" dirty="0">
                <a:latin typeface="Times New Roman"/>
                <a:cs typeface="Times New Roman"/>
              </a:rPr>
              <a:t> </a:t>
            </a:r>
            <a:r>
              <a:rPr sz="1500" spc="-645" dirty="0">
                <a:latin typeface="Times New Roman"/>
                <a:cs typeface="Times New Roman"/>
              </a:rPr>
              <a:t>—</a:t>
            </a:r>
            <a:r>
              <a:rPr sz="1500" spc="3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sectinnal)</a:t>
            </a:r>
            <a:endParaRPr sz="1500">
              <a:latin typeface="Times New Roman"/>
              <a:cs typeface="Times New Roman"/>
            </a:endParaRPr>
          </a:p>
          <a:p>
            <a:pPr marR="6350" algn="r">
              <a:lnSpc>
                <a:spcPts val="1795"/>
              </a:lnSpc>
              <a:tabLst>
                <a:tab pos="1043940" algn="l"/>
                <a:tab pos="1308735" algn="l"/>
                <a:tab pos="2506980" algn="l"/>
              </a:tabLst>
            </a:pPr>
            <a:r>
              <a:rPr sz="1550" spc="-10" dirty="0">
                <a:latin typeface="Times New Roman"/>
                <a:cs typeface="Times New Roman"/>
              </a:rPr>
              <a:t>material</a:t>
            </a:r>
            <a:r>
              <a:rPr sz="1550" dirty="0">
                <a:latin typeface="Times New Roman"/>
                <a:cs typeface="Times New Roman"/>
              </a:rPr>
              <a:t>	</a:t>
            </a:r>
            <a:r>
              <a:rPr sz="1550" spc="-50" dirty="0">
                <a:solidFill>
                  <a:srgbClr val="161616"/>
                </a:solidFill>
                <a:latin typeface="Times New Roman"/>
                <a:cs typeface="Times New Roman"/>
              </a:rPr>
              <a:t>I</a:t>
            </a:r>
            <a:r>
              <a:rPr sz="1550" dirty="0">
                <a:solidFill>
                  <a:srgbClr val="161616"/>
                </a:solidFill>
                <a:latin typeface="Times New Roman"/>
                <a:cs typeface="Times New Roman"/>
              </a:rPr>
              <a:t>	</a:t>
            </a:r>
            <a:r>
              <a:rPr sz="1550" dirty="0">
                <a:latin typeface="Times New Roman"/>
                <a:cs typeface="Times New Roman"/>
              </a:rPr>
              <a:t>area</a:t>
            </a:r>
            <a:r>
              <a:rPr sz="1550" spc="130" dirty="0">
                <a:latin typeface="Times New Roman"/>
                <a:cs typeface="Times New Roman"/>
              </a:rPr>
              <a:t> </a:t>
            </a:r>
            <a:r>
              <a:rPr sz="1550" spc="-130" dirty="0">
                <a:solidFill>
                  <a:srgbClr val="0F0F0F"/>
                </a:solidFill>
                <a:latin typeface="Times New Roman"/>
                <a:cs typeface="Times New Roman"/>
              </a:rPr>
              <a:t>nf</a:t>
            </a:r>
            <a:r>
              <a:rPr sz="1550" spc="25" dirty="0">
                <a:solidFill>
                  <a:srgbClr val="0F0F0F"/>
                </a:solidFill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imes New Roman"/>
                <a:cs typeface="Times New Roman"/>
              </a:rPr>
              <a:t>stock</a:t>
            </a:r>
            <a:r>
              <a:rPr sz="1550" dirty="0">
                <a:latin typeface="Times New Roman"/>
                <a:cs typeface="Times New Roman"/>
              </a:rPr>
              <a:t>	</a:t>
            </a:r>
            <a:r>
              <a:rPr sz="1550" spc="-50" dirty="0">
                <a:solidFill>
                  <a:srgbClr val="1F1F1F"/>
                </a:solidFill>
                <a:latin typeface="Times New Roman"/>
                <a:cs typeface="Times New Roman"/>
              </a:rPr>
              <a:t>?</a:t>
            </a:r>
            <a:endParaRPr sz="15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1482" y="385762"/>
            <a:ext cx="26841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56446B"/>
                </a:solidFill>
                <a:latin typeface="Times New Roman"/>
                <a:cs typeface="Times New Roman"/>
              </a:rPr>
              <a:t>(ii)</a:t>
            </a:r>
            <a:r>
              <a:rPr sz="1400" spc="135" dirty="0">
                <a:solidFill>
                  <a:srgbClr val="56446B"/>
                </a:solidFill>
                <a:latin typeface="Times New Roman"/>
                <a:cs typeface="Times New Roman"/>
              </a:rPr>
              <a:t> </a:t>
            </a:r>
            <a:r>
              <a:rPr sz="1400" spc="110" dirty="0">
                <a:solidFill>
                  <a:srgbClr val="5B4972"/>
                </a:solidFill>
                <a:latin typeface="Times New Roman"/>
                <a:cs typeface="Times New Roman"/>
              </a:rPr>
              <a:t>Calculation</a:t>
            </a:r>
            <a:r>
              <a:rPr sz="1400" spc="375" dirty="0">
                <a:solidFill>
                  <a:srgbClr val="5B4972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46385B"/>
                </a:solidFill>
                <a:latin typeface="Times New Roman"/>
                <a:cs typeface="Times New Roman"/>
              </a:rPr>
              <a:t>of</a:t>
            </a:r>
            <a:r>
              <a:rPr sz="1400" spc="310" dirty="0">
                <a:solidFill>
                  <a:srgbClr val="46385B"/>
                </a:solidFill>
                <a:latin typeface="Times New Roman"/>
                <a:cs typeface="Times New Roman"/>
              </a:rPr>
              <a:t> </a:t>
            </a:r>
            <a:r>
              <a:rPr sz="1400" spc="140" dirty="0">
                <a:solidFill>
                  <a:srgbClr val="5B4979"/>
                </a:solidFill>
                <a:latin typeface="Times New Roman"/>
                <a:cs typeface="Times New Roman"/>
              </a:rPr>
              <a:t>Labour</a:t>
            </a:r>
            <a:r>
              <a:rPr sz="1400" spc="195" dirty="0">
                <a:solidFill>
                  <a:srgbClr val="5B4979"/>
                </a:solidFill>
                <a:latin typeface="Times New Roman"/>
                <a:cs typeface="Times New Roman"/>
              </a:rPr>
              <a:t> </a:t>
            </a:r>
            <a:r>
              <a:rPr sz="1400" spc="100" dirty="0">
                <a:solidFill>
                  <a:srgbClr val="62527C"/>
                </a:solidFill>
                <a:latin typeface="Times New Roman"/>
                <a:cs typeface="Times New Roman"/>
              </a:rPr>
              <a:t>Cost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9082" y="1084262"/>
            <a:ext cx="11277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45" dirty="0">
                <a:latin typeface="Times New Roman"/>
                <a:cs typeface="Times New Roman"/>
              </a:rPr>
              <a:t>Labour</a:t>
            </a:r>
            <a:r>
              <a:rPr sz="1600" spc="-55" dirty="0"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2D2D2D"/>
                </a:solidFill>
                <a:latin typeface="Times New Roman"/>
                <a:cs typeface="Times New Roman"/>
              </a:rPr>
              <a:t>cost</a:t>
            </a:r>
            <a:r>
              <a:rPr sz="1600" spc="40" dirty="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sz="1600" spc="-50" dirty="0">
                <a:solidFill>
                  <a:srgbClr val="262626"/>
                </a:solidFill>
                <a:latin typeface="Times New Roman"/>
                <a:cs typeface="Times New Roman"/>
              </a:rPr>
              <a:t>=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08125" y="960437"/>
            <a:ext cx="1336040" cy="49784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1285" marR="5080" indent="-109220">
              <a:lnSpc>
                <a:spcPts val="1800"/>
              </a:lnSpc>
              <a:spcBef>
                <a:spcPts val="260"/>
              </a:spcBef>
            </a:pPr>
            <a:r>
              <a:rPr sz="2400" spc="-67" baseline="1736" dirty="0">
                <a:latin typeface="Times New Roman"/>
                <a:cs typeface="Times New Roman"/>
              </a:rPr>
              <a:t>F</a:t>
            </a:r>
            <a:r>
              <a:rPr sz="1600" spc="-45" dirty="0">
                <a:latin typeface="Times New Roman"/>
                <a:cs typeface="Times New Roman"/>
              </a:rPr>
              <a:t>orging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time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spc="-40" dirty="0">
                <a:latin typeface="Times New Roman"/>
                <a:cs typeface="Times New Roman"/>
              </a:rPr>
              <a:t>per </a:t>
            </a:r>
            <a:r>
              <a:rPr sz="1600" spc="-25" dirty="0">
                <a:latin typeface="Times New Roman"/>
                <a:cs typeface="Times New Roman"/>
              </a:rPr>
              <a:t>piece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in</a:t>
            </a:r>
            <a:r>
              <a:rPr sz="1600" spc="-7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hours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1941" y="1843891"/>
            <a:ext cx="5172710" cy="1007744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65"/>
              </a:spcBef>
            </a:pPr>
            <a:r>
              <a:rPr sz="1400" spc="105" dirty="0">
                <a:solidFill>
                  <a:srgbClr val="524670"/>
                </a:solidFill>
                <a:latin typeface="Times New Roman"/>
                <a:cs typeface="Times New Roman"/>
              </a:rPr>
              <a:t>Estimation</a:t>
            </a:r>
            <a:r>
              <a:rPr sz="1400" spc="320" dirty="0">
                <a:solidFill>
                  <a:srgbClr val="52467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54426B"/>
                </a:solidFill>
                <a:latin typeface="Times New Roman"/>
                <a:cs typeface="Times New Roman"/>
              </a:rPr>
              <a:t>of</a:t>
            </a:r>
            <a:r>
              <a:rPr sz="1400" spc="225" dirty="0">
                <a:solidFill>
                  <a:srgbClr val="54426B"/>
                </a:solidFill>
                <a:latin typeface="Times New Roman"/>
                <a:cs typeface="Times New Roman"/>
              </a:rPr>
              <a:t> </a:t>
            </a:r>
            <a:r>
              <a:rPr sz="1400" spc="65" dirty="0">
                <a:solidFill>
                  <a:srgbClr val="4F4267"/>
                </a:solidFill>
                <a:latin typeface="Times New Roman"/>
                <a:cs typeface="Times New Roman"/>
              </a:rPr>
              <a:t>t'orging</a:t>
            </a:r>
            <a:r>
              <a:rPr sz="1400" spc="160" dirty="0">
                <a:solidFill>
                  <a:srgbClr val="4F4267"/>
                </a:solidFill>
                <a:latin typeface="Times New Roman"/>
                <a:cs typeface="Times New Roman"/>
              </a:rPr>
              <a:t> </a:t>
            </a:r>
            <a:r>
              <a:rPr sz="1400" spc="85" dirty="0">
                <a:solidFill>
                  <a:srgbClr val="4D4262"/>
                </a:solidFill>
                <a:latin typeface="Times New Roman"/>
                <a:cs typeface="Times New Roman"/>
              </a:rPr>
              <a:t>time</a:t>
            </a:r>
            <a:endParaRPr sz="1400">
              <a:latin typeface="Times New Roman"/>
              <a:cs typeface="Times New Roman"/>
            </a:endParaRPr>
          </a:p>
          <a:p>
            <a:pPr marL="12700" marR="5080" indent="635">
              <a:lnSpc>
                <a:spcPct val="98500"/>
              </a:lnSpc>
              <a:spcBef>
                <a:spcPts val="425"/>
              </a:spcBef>
            </a:pPr>
            <a:r>
              <a:rPr sz="1500" spc="-25" dirty="0">
                <a:latin typeface="Times New Roman"/>
                <a:cs typeface="Times New Roman"/>
              </a:rPr>
              <a:t>Though</a:t>
            </a:r>
            <a:r>
              <a:rPr sz="1500" spc="2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the</a:t>
            </a:r>
            <a:r>
              <a:rPr sz="1500" spc="-75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estimation</a:t>
            </a:r>
            <a:r>
              <a:rPr sz="1500" spc="75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0C0C0C"/>
                </a:solidFill>
                <a:latin typeface="Times New Roman"/>
                <a:cs typeface="Times New Roman"/>
              </a:rPr>
              <a:t>of</a:t>
            </a:r>
            <a:r>
              <a:rPr sz="1500" spc="-60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forging</a:t>
            </a:r>
            <a:r>
              <a:rPr sz="1500" spc="20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time</a:t>
            </a:r>
            <a:r>
              <a:rPr sz="1500" spc="-60" dirty="0"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212121"/>
                </a:solidFill>
                <a:latin typeface="Times New Roman"/>
                <a:cs typeface="Times New Roman"/>
              </a:rPr>
              <a:t>is</a:t>
            </a:r>
            <a:r>
              <a:rPr sz="1500" spc="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very</a:t>
            </a:r>
            <a:r>
              <a:rPr sz="1500" spc="-4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difficult,</a:t>
            </a:r>
            <a:r>
              <a:rPr sz="1500" spc="-4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the</a:t>
            </a:r>
            <a:r>
              <a:rPr sz="1500" spc="-25" dirty="0">
                <a:latin typeface="Times New Roman"/>
                <a:cs typeface="Times New Roman"/>
              </a:rPr>
              <a:t> </a:t>
            </a:r>
            <a:r>
              <a:rPr sz="1500" spc="-20" dirty="0">
                <a:latin typeface="Times New Roman"/>
                <a:cs typeface="Times New Roman"/>
              </a:rPr>
              <a:t>past </a:t>
            </a:r>
            <a:r>
              <a:rPr sz="1450" dirty="0">
                <a:latin typeface="Times New Roman"/>
                <a:cs typeface="Times New Roman"/>
              </a:rPr>
              <a:t>experiences</a:t>
            </a:r>
            <a:r>
              <a:rPr sz="1450" spc="80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have</a:t>
            </a:r>
            <a:r>
              <a:rPr sz="1450" spc="-20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given</a:t>
            </a:r>
            <a:r>
              <a:rPr sz="1450" spc="120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us</a:t>
            </a:r>
            <a:r>
              <a:rPr sz="1450" spc="-20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the</a:t>
            </a:r>
            <a:r>
              <a:rPr sz="1450" spc="-35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approximate</a:t>
            </a:r>
            <a:r>
              <a:rPr sz="1450" spc="65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time</a:t>
            </a:r>
            <a:r>
              <a:rPr sz="1450" spc="10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required</a:t>
            </a:r>
            <a:r>
              <a:rPr sz="1450" spc="25" dirty="0"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0C0C0C"/>
                </a:solidFill>
                <a:latin typeface="Times New Roman"/>
                <a:cs typeface="Times New Roman"/>
              </a:rPr>
              <a:t>as</a:t>
            </a:r>
            <a:r>
              <a:rPr sz="1450" spc="-75" dirty="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shown</a:t>
            </a:r>
            <a:r>
              <a:rPr sz="1450" spc="90" dirty="0">
                <a:latin typeface="Times New Roman"/>
                <a:cs typeface="Times New Roman"/>
              </a:rPr>
              <a:t> </a:t>
            </a:r>
            <a:r>
              <a:rPr sz="1450" spc="-25" dirty="0">
                <a:latin typeface="Times New Roman"/>
                <a:cs typeface="Times New Roman"/>
              </a:rPr>
              <a:t>in </a:t>
            </a:r>
            <a:r>
              <a:rPr sz="1500" spc="-10" dirty="0">
                <a:latin typeface="Times New Roman"/>
                <a:cs typeface="Times New Roman"/>
              </a:rPr>
              <a:t>Table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002782" y="855662"/>
            <a:ext cx="9353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35" dirty="0">
                <a:solidFill>
                  <a:srgbClr val="000000"/>
                </a:solidFill>
                <a:latin typeface="Times New Roman"/>
                <a:cs typeface="Times New Roman"/>
              </a:rPr>
              <a:t>Labour</a:t>
            </a:r>
            <a:r>
              <a:rPr sz="1600" spc="-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000000"/>
                </a:solidFill>
                <a:latin typeface="Times New Roman"/>
                <a:cs typeface="Times New Roman"/>
              </a:rPr>
              <a:t>rate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57060" y="1087437"/>
            <a:ext cx="1163320" cy="473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764"/>
              </a:lnSpc>
              <a:spcBef>
                <a:spcPts val="100"/>
              </a:spcBef>
              <a:tabLst>
                <a:tab pos="274320" algn="l"/>
              </a:tabLst>
            </a:pPr>
            <a:r>
              <a:rPr sz="1500" spc="-50" dirty="0">
                <a:solidFill>
                  <a:srgbClr val="1C1C1C"/>
                </a:solidFill>
                <a:latin typeface="Cambria"/>
                <a:cs typeface="Cambria"/>
              </a:rPr>
              <a:t>x</a:t>
            </a:r>
            <a:r>
              <a:rPr sz="1500" dirty="0">
                <a:solidFill>
                  <a:srgbClr val="1C1C1C"/>
                </a:solidFill>
                <a:latin typeface="Cambria"/>
                <a:cs typeface="Cambria"/>
              </a:rPr>
              <a:t>	</a:t>
            </a:r>
            <a:r>
              <a:rPr sz="1500" spc="-20" dirty="0">
                <a:latin typeface="Cambria"/>
                <a:cs typeface="Cambria"/>
              </a:rPr>
              <a:t>per</a:t>
            </a:r>
            <a:r>
              <a:rPr sz="1500" spc="-65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hour</a:t>
            </a:r>
            <a:r>
              <a:rPr sz="1500" spc="-55" dirty="0">
                <a:latin typeface="Cambria"/>
                <a:cs typeface="Cambria"/>
              </a:rPr>
              <a:t> </a:t>
            </a:r>
            <a:r>
              <a:rPr sz="1500" spc="-25" dirty="0">
                <a:solidFill>
                  <a:srgbClr val="161616"/>
                </a:solidFill>
                <a:latin typeface="Cambria"/>
                <a:cs typeface="Cambria"/>
              </a:rPr>
              <a:t>in</a:t>
            </a:r>
            <a:endParaRPr sz="1500">
              <a:latin typeface="Cambria"/>
              <a:cs typeface="Cambria"/>
            </a:endParaRPr>
          </a:p>
          <a:p>
            <a:pPr marL="445134">
              <a:lnSpc>
                <a:spcPts val="1764"/>
              </a:lnSpc>
            </a:pPr>
            <a:r>
              <a:rPr sz="1500" spc="-10" dirty="0">
                <a:latin typeface="Cambria"/>
                <a:cs typeface="Cambria"/>
              </a:rPr>
              <a:t>rupees</a:t>
            </a:r>
            <a:endParaRPr sz="15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37688" y="1742694"/>
            <a:ext cx="326390" cy="143510"/>
          </a:xfrm>
          <a:custGeom>
            <a:avLst/>
            <a:gdLst/>
            <a:ahLst/>
            <a:cxnLst/>
            <a:rect l="l" t="t" r="r" b="b"/>
            <a:pathLst>
              <a:path w="326389" h="143510">
                <a:moveTo>
                  <a:pt x="326136" y="143256"/>
                </a:moveTo>
                <a:lnTo>
                  <a:pt x="0" y="143256"/>
                </a:lnTo>
                <a:lnTo>
                  <a:pt x="0" y="0"/>
                </a:lnTo>
                <a:lnTo>
                  <a:pt x="326136" y="0"/>
                </a:lnTo>
                <a:lnTo>
                  <a:pt x="326136" y="143256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4988" y="1093469"/>
            <a:ext cx="0" cy="2164080"/>
          </a:xfrm>
          <a:custGeom>
            <a:avLst/>
            <a:gdLst/>
            <a:ahLst/>
            <a:cxnLst/>
            <a:rect l="l" t="t" r="r" b="b"/>
            <a:pathLst>
              <a:path h="2164079">
                <a:moveTo>
                  <a:pt x="0" y="2164080"/>
                </a:moveTo>
                <a:lnTo>
                  <a:pt x="0" y="0"/>
                </a:lnTo>
              </a:path>
            </a:pathLst>
          </a:custGeom>
          <a:ln w="21336">
            <a:solidFill>
              <a:srgbClr val="2828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74320" y="1093469"/>
            <a:ext cx="5462270" cy="2268855"/>
            <a:chOff x="274320" y="1093469"/>
            <a:chExt cx="5462270" cy="2268855"/>
          </a:xfrm>
        </p:grpSpPr>
        <p:sp>
          <p:nvSpPr>
            <p:cNvPr id="5" name="object 5"/>
            <p:cNvSpPr/>
            <p:nvPr/>
          </p:nvSpPr>
          <p:spPr>
            <a:xfrm>
              <a:off x="5725667" y="1093469"/>
              <a:ext cx="0" cy="2164080"/>
            </a:xfrm>
            <a:custGeom>
              <a:avLst/>
              <a:gdLst/>
              <a:ahLst/>
              <a:cxnLst/>
              <a:rect l="l" t="t" r="r" b="b"/>
              <a:pathLst>
                <a:path h="2164079">
                  <a:moveTo>
                    <a:pt x="0" y="2164080"/>
                  </a:moveTo>
                  <a:lnTo>
                    <a:pt x="0" y="0"/>
                  </a:lnTo>
                </a:path>
              </a:pathLst>
            </a:custGeom>
            <a:ln w="21336">
              <a:solidFill>
                <a:srgbClr val="2828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74320" y="1104137"/>
              <a:ext cx="5462270" cy="0"/>
            </a:xfrm>
            <a:custGeom>
              <a:avLst/>
              <a:gdLst/>
              <a:ahLst/>
              <a:cxnLst/>
              <a:rect l="l" t="t" r="r" b="b"/>
              <a:pathLst>
                <a:path w="5462270">
                  <a:moveTo>
                    <a:pt x="0" y="0"/>
                  </a:moveTo>
                  <a:lnTo>
                    <a:pt x="5462016" y="0"/>
                  </a:lnTo>
                </a:path>
              </a:pathLst>
            </a:custGeom>
            <a:ln w="21336">
              <a:solidFill>
                <a:srgbClr val="2828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42644" y="1093469"/>
              <a:ext cx="0" cy="2164080"/>
            </a:xfrm>
            <a:custGeom>
              <a:avLst/>
              <a:gdLst/>
              <a:ahLst/>
              <a:cxnLst/>
              <a:rect l="l" t="t" r="r" b="b"/>
              <a:pathLst>
                <a:path h="2164079">
                  <a:moveTo>
                    <a:pt x="0" y="2164080"/>
                  </a:moveTo>
                  <a:lnTo>
                    <a:pt x="0" y="0"/>
                  </a:lnTo>
                </a:path>
              </a:pathLst>
            </a:custGeom>
            <a:ln w="21336">
              <a:solidFill>
                <a:srgbClr val="2828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4320" y="2920746"/>
              <a:ext cx="5462270" cy="0"/>
            </a:xfrm>
            <a:custGeom>
              <a:avLst/>
              <a:gdLst/>
              <a:ahLst/>
              <a:cxnLst/>
              <a:rect l="l" t="t" r="r" b="b"/>
              <a:pathLst>
                <a:path w="5462270">
                  <a:moveTo>
                    <a:pt x="0" y="0"/>
                  </a:moveTo>
                  <a:lnTo>
                    <a:pt x="5462016" y="0"/>
                  </a:lnTo>
                </a:path>
              </a:pathLst>
            </a:custGeom>
            <a:ln w="21336">
              <a:solidFill>
                <a:srgbClr val="2828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74320" y="2606802"/>
              <a:ext cx="5462270" cy="0"/>
            </a:xfrm>
            <a:custGeom>
              <a:avLst/>
              <a:gdLst/>
              <a:ahLst/>
              <a:cxnLst/>
              <a:rect l="l" t="t" r="r" b="b"/>
              <a:pathLst>
                <a:path w="5462270">
                  <a:moveTo>
                    <a:pt x="0" y="0"/>
                  </a:moveTo>
                  <a:lnTo>
                    <a:pt x="5462016" y="0"/>
                  </a:lnTo>
                </a:path>
              </a:pathLst>
            </a:custGeom>
            <a:ln w="21336">
              <a:solidFill>
                <a:srgbClr val="2828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74320" y="2286761"/>
              <a:ext cx="5462270" cy="0"/>
            </a:xfrm>
            <a:custGeom>
              <a:avLst/>
              <a:gdLst/>
              <a:ahLst/>
              <a:cxnLst/>
              <a:rect l="l" t="t" r="r" b="b"/>
              <a:pathLst>
                <a:path w="5462270">
                  <a:moveTo>
                    <a:pt x="0" y="0"/>
                  </a:moveTo>
                  <a:lnTo>
                    <a:pt x="5462016" y="0"/>
                  </a:lnTo>
                </a:path>
              </a:pathLst>
            </a:custGeom>
            <a:ln w="21336">
              <a:solidFill>
                <a:srgbClr val="2828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74320" y="1954530"/>
              <a:ext cx="5462270" cy="0"/>
            </a:xfrm>
            <a:custGeom>
              <a:avLst/>
              <a:gdLst/>
              <a:ahLst/>
              <a:cxnLst/>
              <a:rect l="l" t="t" r="r" b="b"/>
              <a:pathLst>
                <a:path w="5462270">
                  <a:moveTo>
                    <a:pt x="0" y="0"/>
                  </a:moveTo>
                  <a:lnTo>
                    <a:pt x="5462016" y="0"/>
                  </a:lnTo>
                </a:path>
              </a:pathLst>
            </a:custGeom>
            <a:ln w="21336">
              <a:solidFill>
                <a:srgbClr val="2828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31975" y="1405889"/>
              <a:ext cx="4404360" cy="0"/>
            </a:xfrm>
            <a:custGeom>
              <a:avLst/>
              <a:gdLst/>
              <a:ahLst/>
              <a:cxnLst/>
              <a:rect l="l" t="t" r="r" b="b"/>
              <a:pathLst>
                <a:path w="4404360">
                  <a:moveTo>
                    <a:pt x="0" y="0"/>
                  </a:moveTo>
                  <a:lnTo>
                    <a:pt x="4404360" y="0"/>
                  </a:lnTo>
                </a:path>
              </a:pathLst>
            </a:custGeom>
            <a:ln w="21336">
              <a:solidFill>
                <a:srgbClr val="2828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39924" y="1395221"/>
              <a:ext cx="0" cy="1862455"/>
            </a:xfrm>
            <a:custGeom>
              <a:avLst/>
              <a:gdLst/>
              <a:ahLst/>
              <a:cxnLst/>
              <a:rect l="l" t="t" r="r" b="b"/>
              <a:pathLst>
                <a:path h="1862454">
                  <a:moveTo>
                    <a:pt x="0" y="1862327"/>
                  </a:moveTo>
                  <a:lnTo>
                    <a:pt x="0" y="0"/>
                  </a:lnTo>
                </a:path>
              </a:pathLst>
            </a:custGeom>
            <a:ln w="21336">
              <a:solidFill>
                <a:srgbClr val="2828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540252" y="1395221"/>
              <a:ext cx="0" cy="1862455"/>
            </a:xfrm>
            <a:custGeom>
              <a:avLst/>
              <a:gdLst/>
              <a:ahLst/>
              <a:cxnLst/>
              <a:rect l="l" t="t" r="r" b="b"/>
              <a:pathLst>
                <a:path h="1862454">
                  <a:moveTo>
                    <a:pt x="0" y="1862327"/>
                  </a:moveTo>
                  <a:lnTo>
                    <a:pt x="0" y="0"/>
                  </a:lnTo>
                </a:path>
              </a:pathLst>
            </a:custGeom>
            <a:ln w="21336">
              <a:solidFill>
                <a:srgbClr val="2828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68011" y="1395221"/>
              <a:ext cx="0" cy="1862455"/>
            </a:xfrm>
            <a:custGeom>
              <a:avLst/>
              <a:gdLst/>
              <a:ahLst/>
              <a:cxnLst/>
              <a:rect l="l" t="t" r="r" b="b"/>
              <a:pathLst>
                <a:path h="1862454">
                  <a:moveTo>
                    <a:pt x="0" y="1862327"/>
                  </a:moveTo>
                  <a:lnTo>
                    <a:pt x="0" y="0"/>
                  </a:lnTo>
                </a:path>
              </a:pathLst>
            </a:custGeom>
            <a:ln w="21336">
              <a:solidFill>
                <a:srgbClr val="2828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850" y="3181349"/>
              <a:ext cx="990600" cy="18097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0550" y="2514600"/>
              <a:ext cx="257175" cy="44767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62374" y="3152774"/>
              <a:ext cx="323850" cy="1524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05274" y="3152774"/>
              <a:ext cx="285750" cy="1524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10074" y="3152774"/>
              <a:ext cx="95250" cy="152400"/>
            </a:xfrm>
            <a:prstGeom prst="rect">
              <a:avLst/>
            </a:prstGeom>
          </p:spPr>
        </p:pic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52412" rIns="0" bIns="0" rtlCol="0">
            <a:spAutoFit/>
          </a:bodyPr>
          <a:lstStyle/>
          <a:p>
            <a:pPr marL="88265">
              <a:lnSpc>
                <a:spcPct val="100000"/>
              </a:lnSpc>
              <a:spcBef>
                <a:spcPts val="100"/>
              </a:spcBef>
            </a:pPr>
            <a:r>
              <a:rPr sz="1800" spc="-85" dirty="0">
                <a:solidFill>
                  <a:srgbClr val="4B4B4B"/>
                </a:solidFill>
              </a:rPr>
              <a:t>"Time</a:t>
            </a:r>
            <a:r>
              <a:rPr sz="1800" spc="140" dirty="0">
                <a:solidFill>
                  <a:srgbClr val="4B4B4B"/>
                </a:solidFill>
              </a:rPr>
              <a:t> </a:t>
            </a:r>
            <a:r>
              <a:rPr sz="1800" dirty="0">
                <a:solidFill>
                  <a:srgbClr val="524269"/>
                </a:solidFill>
              </a:rPr>
              <a:t>required</a:t>
            </a:r>
            <a:r>
              <a:rPr sz="1800" spc="165" dirty="0">
                <a:solidFill>
                  <a:srgbClr val="524269"/>
                </a:solidFill>
              </a:rPr>
              <a:t> </a:t>
            </a:r>
            <a:r>
              <a:rPr sz="1800" dirty="0">
                <a:solidFill>
                  <a:srgbClr val="5D4977"/>
                </a:solidFill>
              </a:rPr>
              <a:t>for</a:t>
            </a:r>
            <a:r>
              <a:rPr sz="1800" spc="55" dirty="0">
                <a:solidFill>
                  <a:srgbClr val="5D4977"/>
                </a:solidFill>
              </a:rPr>
              <a:t> </a:t>
            </a:r>
            <a:r>
              <a:rPr sz="1800" dirty="0">
                <a:solidFill>
                  <a:srgbClr val="564470"/>
                </a:solidFill>
              </a:rPr>
              <a:t>heating</a:t>
            </a:r>
            <a:r>
              <a:rPr sz="1800" spc="155" dirty="0">
                <a:solidFill>
                  <a:srgbClr val="564470"/>
                </a:solidFill>
              </a:rPr>
              <a:t> </a:t>
            </a:r>
            <a:r>
              <a:rPr sz="1800" dirty="0">
                <a:solidFill>
                  <a:srgbClr val="52466B"/>
                </a:solidFill>
              </a:rPr>
              <a:t>the</a:t>
            </a:r>
            <a:r>
              <a:rPr sz="1800" spc="-55" dirty="0">
                <a:solidFill>
                  <a:srgbClr val="52466B"/>
                </a:solidFill>
              </a:rPr>
              <a:t> </a:t>
            </a:r>
            <a:r>
              <a:rPr sz="1800" spc="-25" dirty="0">
                <a:solidFill>
                  <a:srgbClr val="59496E"/>
                </a:solidFill>
              </a:rPr>
              <a:t>job</a:t>
            </a:r>
            <a:endParaRPr sz="1800"/>
          </a:p>
        </p:txBody>
      </p:sp>
      <p:sp>
        <p:nvSpPr>
          <p:cNvPr id="22" name="object 22"/>
          <p:cNvSpPr txBox="1"/>
          <p:nvPr/>
        </p:nvSpPr>
        <p:spPr>
          <a:xfrm>
            <a:off x="2344996" y="1166812"/>
            <a:ext cx="24003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90" dirty="0">
                <a:latin typeface="Cambria"/>
                <a:cs typeface="Cambria"/>
              </a:rPr>
              <a:t>Tiiae</a:t>
            </a:r>
            <a:r>
              <a:rPr sz="1100" spc="55" dirty="0">
                <a:latin typeface="Cambria"/>
                <a:cs typeface="Cambria"/>
              </a:rPr>
              <a:t> </a:t>
            </a:r>
            <a:r>
              <a:rPr sz="1100" dirty="0">
                <a:latin typeface="Cambria"/>
                <a:cs typeface="Cambria"/>
              </a:rPr>
              <a:t>f‘e¢</a:t>
            </a:r>
            <a:r>
              <a:rPr sz="1100" spc="85" dirty="0">
                <a:latin typeface="Cambria"/>
                <a:cs typeface="Cambria"/>
              </a:rPr>
              <a:t> </a:t>
            </a:r>
            <a:r>
              <a:rPr sz="1100" spc="70" dirty="0">
                <a:latin typeface="Cambria"/>
                <a:cs typeface="Cambria"/>
              </a:rPr>
              <a:t>uired</a:t>
            </a:r>
            <a:r>
              <a:rPr sz="1100" spc="140" dirty="0">
                <a:latin typeface="Cambria"/>
                <a:cs typeface="Cambria"/>
              </a:rPr>
              <a:t> </a:t>
            </a:r>
            <a:r>
              <a:rPr sz="1100" spc="-40" dirty="0">
                <a:latin typeface="Cambria"/>
                <a:cs typeface="Cambria"/>
              </a:rPr>
              <a:t>f'or’</a:t>
            </a:r>
            <a:r>
              <a:rPr sz="1100" spc="65" dirty="0">
                <a:latin typeface="Cambria"/>
                <a:cs typeface="Cambria"/>
              </a:rPr>
              <a:t> </a:t>
            </a:r>
            <a:r>
              <a:rPr sz="1100" spc="90" dirty="0">
                <a:latin typeface="Cambria"/>
                <a:cs typeface="Cambria"/>
              </a:rPr>
              <a:t>heating</a:t>
            </a:r>
            <a:r>
              <a:rPr sz="1100" spc="140" dirty="0">
                <a:latin typeface="Cambria"/>
                <a:cs typeface="Cambria"/>
              </a:rPr>
              <a:t> </a:t>
            </a:r>
            <a:r>
              <a:rPr sz="1100" spc="90" dirty="0">
                <a:latin typeface="Cambria"/>
                <a:cs typeface="Cambria"/>
              </a:rPr>
              <a:t>the</a:t>
            </a:r>
            <a:r>
              <a:rPr sz="1100" spc="-15" dirty="0">
                <a:latin typeface="Cambria"/>
                <a:cs typeface="Cambria"/>
              </a:rPr>
              <a:t> </a:t>
            </a:r>
            <a:r>
              <a:rPr sz="1100" spc="65" dirty="0">
                <a:latin typeface="Cambria"/>
                <a:cs typeface="Cambria"/>
              </a:rPr>
              <a:t>j0b</a:t>
            </a:r>
            <a:endParaRPr sz="1100">
              <a:latin typeface="Cambria"/>
              <a:cs typeface="Cambr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35183" y="1427162"/>
            <a:ext cx="217170" cy="2463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spc="-25" dirty="0">
                <a:latin typeface="Cambria"/>
                <a:cs typeface="Cambria"/>
              </a:rPr>
              <a:t>^*</a:t>
            </a:r>
            <a:endParaRPr sz="1450">
              <a:latin typeface="Cambria"/>
              <a:cs typeface="Cambr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762913" y="1427162"/>
            <a:ext cx="922019" cy="2463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spc="-35" dirty="0">
                <a:latin typeface="Cambria"/>
                <a:cs typeface="Cambria"/>
              </a:rPr>
              <a:t>Tool </a:t>
            </a:r>
            <a:r>
              <a:rPr sz="1450" dirty="0">
                <a:latin typeface="Cambria"/>
                <a:cs typeface="Cambria"/>
              </a:rPr>
              <a:t>or</a:t>
            </a:r>
            <a:r>
              <a:rPr sz="1450" spc="-40" dirty="0">
                <a:latin typeface="Cambria"/>
                <a:cs typeface="Cambria"/>
              </a:rPr>
              <a:t> </a:t>
            </a:r>
            <a:r>
              <a:rPr sz="1450" spc="-20" dirty="0">
                <a:latin typeface="Cambria"/>
                <a:cs typeface="Cambria"/>
              </a:rPr>
              <a:t>H.S.</a:t>
            </a:r>
            <a:endParaRPr sz="1450">
              <a:latin typeface="Cambria"/>
              <a:cs typeface="Cambr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443630" y="1570037"/>
            <a:ext cx="926465" cy="2463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dirty="0">
                <a:latin typeface="Cambria"/>
                <a:cs typeface="Cambria"/>
              </a:rPr>
              <a:t>M.S.</a:t>
            </a:r>
            <a:r>
              <a:rPr sz="1450" spc="-4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or</a:t>
            </a:r>
            <a:r>
              <a:rPr sz="1450" spc="150" dirty="0">
                <a:latin typeface="Cambria"/>
                <a:cs typeface="Cambria"/>
              </a:rPr>
              <a:t> </a:t>
            </a:r>
            <a:r>
              <a:rPr sz="1450" spc="-20" dirty="0">
                <a:latin typeface="Cambria"/>
                <a:cs typeface="Cambria"/>
              </a:rPr>
              <a:t>W.I.</a:t>
            </a:r>
            <a:endParaRPr sz="1450">
              <a:latin typeface="Cambria"/>
              <a:cs typeface="Cambr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129001" y="1570037"/>
            <a:ext cx="72390" cy="2463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spc="-370" dirty="0">
                <a:latin typeface="Cambria"/>
                <a:cs typeface="Cambria"/>
              </a:rPr>
              <a:t>y</a:t>
            </a:r>
            <a:endParaRPr sz="1450">
              <a:latin typeface="Cambria"/>
              <a:cs typeface="Cambr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70695" y="1992312"/>
            <a:ext cx="46482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dirty="0">
                <a:latin typeface="Cambria"/>
                <a:cs typeface="Cambria"/>
              </a:rPr>
              <a:t>30</a:t>
            </a:r>
            <a:r>
              <a:rPr sz="1350" spc="-40" dirty="0">
                <a:latin typeface="Cambria"/>
                <a:cs typeface="Cambria"/>
              </a:rPr>
              <a:t> </a:t>
            </a:r>
            <a:r>
              <a:rPr sz="1350" spc="-50" dirty="0">
                <a:latin typeface="Cambria"/>
                <a:cs typeface="Cambria"/>
              </a:rPr>
              <a:t>soc</a:t>
            </a:r>
            <a:endParaRPr sz="1350">
              <a:latin typeface="Cambria"/>
              <a:cs typeface="Cambr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751788" y="1992312"/>
            <a:ext cx="92646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dirty="0">
                <a:latin typeface="Cambria"/>
                <a:cs typeface="Cambria"/>
              </a:rPr>
              <a:t>Upto</a:t>
            </a:r>
            <a:r>
              <a:rPr sz="1350" spc="125" dirty="0">
                <a:latin typeface="Cambria"/>
                <a:cs typeface="Cambria"/>
              </a:rPr>
              <a:t> </a:t>
            </a:r>
            <a:r>
              <a:rPr sz="1350" dirty="0">
                <a:latin typeface="Cambria"/>
                <a:cs typeface="Cambria"/>
              </a:rPr>
              <a:t>I.S</a:t>
            </a:r>
            <a:r>
              <a:rPr sz="1350" spc="170" dirty="0">
                <a:latin typeface="Cambria"/>
                <a:cs typeface="Cambria"/>
              </a:rPr>
              <a:t> </a:t>
            </a:r>
            <a:r>
              <a:rPr sz="1350" spc="-80" dirty="0">
                <a:latin typeface="Cambria"/>
                <a:cs typeface="Cambria"/>
              </a:rPr>
              <a:t>m›n</a:t>
            </a:r>
            <a:endParaRPr sz="1350">
              <a:latin typeface="Cambria"/>
              <a:cs typeface="Cambr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674587" y="2309812"/>
            <a:ext cx="2603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85" dirty="0">
                <a:latin typeface="Cambria"/>
                <a:cs typeface="Cambria"/>
              </a:rPr>
              <a:t>son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739295" y="2309812"/>
            <a:ext cx="96964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mbria"/>
                <a:cs typeface="Cambria"/>
              </a:rPr>
              <a:t>I.s</a:t>
            </a:r>
            <a:r>
              <a:rPr sz="1400" spc="33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‹o</a:t>
            </a:r>
            <a:r>
              <a:rPr sz="1400" spc="-3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2.s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spc="-90" dirty="0">
                <a:latin typeface="Cambria"/>
                <a:cs typeface="Cambria"/>
              </a:rPr>
              <a:t>min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09476" y="2624137"/>
            <a:ext cx="9810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40" dirty="0">
                <a:latin typeface="Cambria"/>
                <a:cs typeface="Cambria"/>
              </a:rPr>
              <a:t>200to400grn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614401" y="2624137"/>
            <a:ext cx="5797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30" dirty="0">
                <a:latin typeface="Cambria"/>
                <a:cs typeface="Cambria"/>
              </a:rPr>
              <a:t>2.5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spc="-70" dirty="0">
                <a:latin typeface="Cambria"/>
                <a:cs typeface="Cambria"/>
              </a:rPr>
              <a:t>min.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593938" y="1427162"/>
            <a:ext cx="1905635" cy="1435735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414145" marR="139065" indent="-1400175">
              <a:lnSpc>
                <a:spcPct val="64700"/>
              </a:lnSpc>
              <a:spcBef>
                <a:spcPts val="715"/>
              </a:spcBef>
              <a:tabLst>
                <a:tab pos="1223645" algn="l"/>
              </a:tabLst>
            </a:pPr>
            <a:r>
              <a:rPr sz="1450" spc="-75" dirty="0">
                <a:latin typeface="Cambria"/>
                <a:cs typeface="Cambria"/>
              </a:rPr>
              <a:t>Klediu‹a</a:t>
            </a:r>
            <a:r>
              <a:rPr sz="1450" spc="25" dirty="0">
                <a:latin typeface="Cambria"/>
                <a:cs typeface="Cambria"/>
              </a:rPr>
              <a:t> </a:t>
            </a:r>
            <a:r>
              <a:rPr sz="1450" spc="-25" dirty="0">
                <a:latin typeface="Cambria"/>
                <a:cs typeface="Cambria"/>
              </a:rPr>
              <a:t>C.</a:t>
            </a:r>
            <a:r>
              <a:rPr sz="1450" dirty="0">
                <a:latin typeface="Cambria"/>
                <a:cs typeface="Cambria"/>
              </a:rPr>
              <a:t>	</a:t>
            </a:r>
            <a:r>
              <a:rPr sz="1450" spc="-10" dirty="0">
                <a:latin typeface="Cambria"/>
                <a:cs typeface="Cambria"/>
              </a:rPr>
              <a:t>High</a:t>
            </a:r>
            <a:r>
              <a:rPr sz="1450" spc="-60" dirty="0">
                <a:latin typeface="Cambria"/>
                <a:cs typeface="Cambria"/>
              </a:rPr>
              <a:t> </a:t>
            </a:r>
            <a:r>
              <a:rPr sz="1450" spc="-45" dirty="0">
                <a:latin typeface="Cambria"/>
                <a:cs typeface="Cambria"/>
              </a:rPr>
              <a:t>C. </a:t>
            </a:r>
            <a:r>
              <a:rPr sz="1450" spc="-335" dirty="0">
                <a:latin typeface="Cambria"/>
                <a:cs typeface="Cambria"/>
              </a:rPr>
              <a:t>y</a:t>
            </a:r>
            <a:endParaRPr sz="145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1350">
              <a:latin typeface="Cambria"/>
              <a:cs typeface="Cambria"/>
            </a:endParaRPr>
          </a:p>
          <a:p>
            <a:pPr marL="17780">
              <a:lnSpc>
                <a:spcPct val="100000"/>
              </a:lnSpc>
              <a:tabLst>
                <a:tab pos="1113155" algn="l"/>
              </a:tabLst>
            </a:pPr>
            <a:r>
              <a:rPr sz="1350" spc="-10" dirty="0">
                <a:latin typeface="Cambria"/>
                <a:cs typeface="Cambria"/>
              </a:rPr>
              <a:t>Upto</a:t>
            </a:r>
            <a:r>
              <a:rPr sz="1350" spc="40" dirty="0">
                <a:latin typeface="Cambria"/>
                <a:cs typeface="Cambria"/>
              </a:rPr>
              <a:t> </a:t>
            </a:r>
            <a:r>
              <a:rPr sz="1350" dirty="0">
                <a:latin typeface="Cambria"/>
                <a:cs typeface="Cambria"/>
              </a:rPr>
              <a:t>t</a:t>
            </a:r>
            <a:r>
              <a:rPr sz="1350" spc="105" dirty="0">
                <a:latin typeface="Cambria"/>
                <a:cs typeface="Cambria"/>
              </a:rPr>
              <a:t> </a:t>
            </a:r>
            <a:r>
              <a:rPr sz="1350" spc="-20" dirty="0">
                <a:latin typeface="Cambria"/>
                <a:cs typeface="Cambria"/>
              </a:rPr>
              <a:t>min.</a:t>
            </a:r>
            <a:r>
              <a:rPr sz="1350" dirty="0">
                <a:latin typeface="Cambria"/>
                <a:cs typeface="Cambria"/>
              </a:rPr>
              <a:t>	Upto</a:t>
            </a:r>
            <a:r>
              <a:rPr sz="1350" spc="85" dirty="0">
                <a:latin typeface="Cambria"/>
                <a:cs typeface="Cambria"/>
              </a:rPr>
              <a:t> </a:t>
            </a:r>
            <a:r>
              <a:rPr sz="1350" dirty="0">
                <a:latin typeface="Cambria"/>
                <a:cs typeface="Cambria"/>
              </a:rPr>
              <a:t>t</a:t>
            </a:r>
            <a:r>
              <a:rPr sz="1350" spc="95" dirty="0">
                <a:latin typeface="Cambria"/>
                <a:cs typeface="Cambria"/>
              </a:rPr>
              <a:t> </a:t>
            </a:r>
            <a:r>
              <a:rPr sz="1350" spc="-40" dirty="0">
                <a:latin typeface="Cambria"/>
                <a:cs typeface="Cambria"/>
              </a:rPr>
              <a:t>min</a:t>
            </a:r>
            <a:endParaRPr sz="13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  <a:tabLst>
                <a:tab pos="1179830" algn="l"/>
              </a:tabLst>
            </a:pPr>
            <a:r>
              <a:rPr sz="1400" dirty="0">
                <a:latin typeface="Cambria"/>
                <a:cs typeface="Cambria"/>
              </a:rPr>
              <a:t>t</a:t>
            </a:r>
            <a:r>
              <a:rPr sz="1400" spc="8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to</a:t>
            </a:r>
            <a:r>
              <a:rPr sz="1400" spc="-10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I.s</a:t>
            </a:r>
            <a:r>
              <a:rPr sz="1400" spc="190" dirty="0">
                <a:latin typeface="Cambria"/>
                <a:cs typeface="Cambria"/>
              </a:rPr>
              <a:t> </a:t>
            </a:r>
            <a:r>
              <a:rPr sz="1400" spc="-20" dirty="0">
                <a:latin typeface="Cambria"/>
                <a:cs typeface="Cambria"/>
              </a:rPr>
              <a:t>min.</a:t>
            </a:r>
            <a:r>
              <a:rPr sz="1400" dirty="0">
                <a:latin typeface="Cambria"/>
                <a:cs typeface="Cambria"/>
              </a:rPr>
              <a:t>	i</a:t>
            </a:r>
            <a:r>
              <a:rPr sz="1400" spc="160" dirty="0">
                <a:latin typeface="Cambria"/>
                <a:cs typeface="Cambria"/>
              </a:rPr>
              <a:t> </a:t>
            </a:r>
            <a:r>
              <a:rPr sz="1400" spc="-95" dirty="0">
                <a:latin typeface="Cambria"/>
                <a:cs typeface="Cambria"/>
              </a:rPr>
              <a:t>to</a:t>
            </a:r>
            <a:r>
              <a:rPr sz="1400" spc="20" dirty="0">
                <a:latin typeface="Cambria"/>
                <a:cs typeface="Cambria"/>
              </a:rPr>
              <a:t> </a:t>
            </a:r>
            <a:r>
              <a:rPr sz="1400" spc="-90" dirty="0">
                <a:latin typeface="Cambria"/>
                <a:cs typeface="Cambria"/>
              </a:rPr>
              <a:t>2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spc="-50" dirty="0">
                <a:latin typeface="Cambria"/>
                <a:cs typeface="Cambria"/>
              </a:rPr>
              <a:t>min.</a:t>
            </a:r>
            <a:endParaRPr sz="1400">
              <a:latin typeface="Cambria"/>
              <a:cs typeface="Cambria"/>
            </a:endParaRPr>
          </a:p>
          <a:p>
            <a:pPr marL="14604">
              <a:lnSpc>
                <a:spcPct val="100000"/>
              </a:lnSpc>
              <a:spcBef>
                <a:spcPts val="795"/>
              </a:spcBef>
              <a:tabLst>
                <a:tab pos="1156970" algn="l"/>
              </a:tabLst>
            </a:pPr>
            <a:r>
              <a:rPr sz="1400" dirty="0">
                <a:latin typeface="Cambria"/>
                <a:cs typeface="Cambria"/>
              </a:rPr>
              <a:t>I.5</a:t>
            </a:r>
            <a:r>
              <a:rPr sz="1400" spc="-25" dirty="0">
                <a:latin typeface="Cambria"/>
                <a:cs typeface="Cambria"/>
              </a:rPr>
              <a:t> </a:t>
            </a:r>
            <a:r>
              <a:rPr sz="1400" spc="-30" dirty="0">
                <a:latin typeface="Cambria"/>
                <a:cs typeface="Cambria"/>
              </a:rPr>
              <a:t>to</a:t>
            </a:r>
            <a:r>
              <a:rPr sz="1400" spc="2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J</a:t>
            </a:r>
            <a:r>
              <a:rPr sz="1400" spc="170" dirty="0">
                <a:latin typeface="Cambria"/>
                <a:cs typeface="Cambria"/>
              </a:rPr>
              <a:t> </a:t>
            </a:r>
            <a:r>
              <a:rPr sz="1400" spc="-20" dirty="0">
                <a:latin typeface="Cambria"/>
                <a:cs typeface="Cambria"/>
              </a:rPr>
              <a:t>min.</a:t>
            </a:r>
            <a:r>
              <a:rPr sz="1400" dirty="0">
                <a:latin typeface="Cambria"/>
                <a:cs typeface="Cambria"/>
              </a:rPr>
              <a:t>	2</a:t>
            </a:r>
            <a:r>
              <a:rPr sz="1400" spc="-35" dirty="0">
                <a:latin typeface="Cambria"/>
                <a:cs typeface="Cambria"/>
              </a:rPr>
              <a:t> </a:t>
            </a:r>
            <a:r>
              <a:rPr sz="1400" spc="-60" dirty="0">
                <a:latin typeface="Cambria"/>
                <a:cs typeface="Cambria"/>
              </a:rPr>
              <a:t>to</a:t>
            </a:r>
            <a:r>
              <a:rPr sz="1400" spc="-75" dirty="0">
                <a:latin typeface="Cambria"/>
                <a:cs typeface="Cambria"/>
              </a:rPr>
              <a:t> </a:t>
            </a:r>
            <a:r>
              <a:rPr sz="1400" spc="-10" dirty="0">
                <a:latin typeface="Cambria"/>
                <a:cs typeface="Cambria"/>
              </a:rPr>
              <a:t>3min.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795751" y="2624137"/>
            <a:ext cx="8940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5" dirty="0">
                <a:latin typeface="Cambria"/>
                <a:cs typeface="Cambria"/>
              </a:rPr>
              <a:t>2to</a:t>
            </a:r>
            <a:r>
              <a:rPr sz="1400" spc="-65" dirty="0">
                <a:latin typeface="Cambria"/>
                <a:cs typeface="Cambria"/>
              </a:rPr>
              <a:t> </a:t>
            </a:r>
            <a:r>
              <a:rPr sz="1400" spc="-20" dirty="0">
                <a:latin typeface="Cambria"/>
                <a:cs typeface="Cambria"/>
              </a:rPr>
              <a:t>3.ñ</a:t>
            </a:r>
            <a:r>
              <a:rPr sz="1400" spc="15" dirty="0">
                <a:latin typeface="Cambria"/>
                <a:cs typeface="Cambria"/>
              </a:rPr>
              <a:t> </a:t>
            </a:r>
            <a:r>
              <a:rPr sz="1400" spc="-70" dirty="0">
                <a:latin typeface="Cambria"/>
                <a:cs typeface="Cambria"/>
              </a:rPr>
              <a:t>min.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461590" y="2951162"/>
            <a:ext cx="88646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latin typeface="Cambria"/>
                <a:cs typeface="Cambria"/>
              </a:rPr>
              <a:t>3</a:t>
            </a:r>
            <a:r>
              <a:rPr sz="1300" spc="35" dirty="0">
                <a:latin typeface="Cambria"/>
                <a:cs typeface="Cambria"/>
              </a:rPr>
              <a:t> </a:t>
            </a:r>
            <a:r>
              <a:rPr sz="1300" dirty="0">
                <a:latin typeface="Cambria"/>
                <a:cs typeface="Cambria"/>
              </a:rPr>
              <a:t>to</a:t>
            </a:r>
            <a:r>
              <a:rPr sz="1300" spc="20" dirty="0">
                <a:latin typeface="Cambria"/>
                <a:cs typeface="Cambria"/>
              </a:rPr>
              <a:t> </a:t>
            </a:r>
            <a:r>
              <a:rPr sz="1300" dirty="0">
                <a:latin typeface="Cambria"/>
                <a:cs typeface="Cambria"/>
              </a:rPr>
              <a:t>3.S</a:t>
            </a:r>
            <a:r>
              <a:rPr sz="1300" spc="45" dirty="0">
                <a:latin typeface="Cambria"/>
                <a:cs typeface="Cambria"/>
              </a:rPr>
              <a:t> </a:t>
            </a:r>
            <a:r>
              <a:rPr sz="1300" spc="-20" dirty="0">
                <a:latin typeface="Cambria"/>
                <a:cs typeface="Cambria"/>
              </a:rPr>
              <a:t>min.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633166" y="2951162"/>
            <a:ext cx="76263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latin typeface="Cambria"/>
                <a:cs typeface="Cambria"/>
              </a:rPr>
              <a:t>3 to</a:t>
            </a:r>
            <a:r>
              <a:rPr sz="1300" spc="15" dirty="0">
                <a:latin typeface="Cambria"/>
                <a:cs typeface="Cambria"/>
              </a:rPr>
              <a:t> </a:t>
            </a:r>
            <a:r>
              <a:rPr sz="1300" dirty="0">
                <a:latin typeface="Cambria"/>
                <a:cs typeface="Cambria"/>
              </a:rPr>
              <a:t>4</a:t>
            </a:r>
            <a:r>
              <a:rPr sz="1300" spc="30" dirty="0">
                <a:latin typeface="Cambria"/>
                <a:cs typeface="Cambria"/>
              </a:rPr>
              <a:t> </a:t>
            </a:r>
            <a:r>
              <a:rPr sz="1300" spc="-20" dirty="0">
                <a:latin typeface="Cambria"/>
                <a:cs typeface="Cambria"/>
              </a:rPr>
              <a:t>min.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807446" y="2951162"/>
            <a:ext cx="85280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latin typeface="Cambria"/>
                <a:cs typeface="Cambria"/>
              </a:rPr>
              <a:t>S</a:t>
            </a:r>
            <a:r>
              <a:rPr sz="1300" spc="45" dirty="0">
                <a:latin typeface="Cambria"/>
                <a:cs typeface="Cambria"/>
              </a:rPr>
              <a:t> </a:t>
            </a:r>
            <a:r>
              <a:rPr sz="1300" dirty="0">
                <a:latin typeface="Cambria"/>
                <a:cs typeface="Cambria"/>
              </a:rPr>
              <a:t>to</a:t>
            </a:r>
            <a:r>
              <a:rPr sz="1300" spc="35" dirty="0">
                <a:latin typeface="Cambria"/>
                <a:cs typeface="Cambria"/>
              </a:rPr>
              <a:t> </a:t>
            </a:r>
            <a:r>
              <a:rPr sz="1300" dirty="0">
                <a:latin typeface="Cambria"/>
                <a:cs typeface="Cambria"/>
              </a:rPr>
              <a:t>4.1</a:t>
            </a:r>
            <a:r>
              <a:rPr sz="1300" spc="75" dirty="0">
                <a:latin typeface="Cambria"/>
                <a:cs typeface="Cambria"/>
              </a:rPr>
              <a:t> </a:t>
            </a:r>
            <a:r>
              <a:rPr sz="1300" spc="-40" dirty="0">
                <a:latin typeface="Cambria"/>
                <a:cs typeface="Cambria"/>
              </a:rPr>
              <a:t>min</a:t>
            </a:r>
            <a:endParaRPr sz="13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8266" y="206375"/>
            <a:ext cx="11931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25" dirty="0">
                <a:solidFill>
                  <a:srgbClr val="000000"/>
                </a:solidFill>
                <a:latin typeface="Trebuchet MS"/>
                <a:cs typeface="Trebuchet MS"/>
              </a:rPr>
              <a:t>UNIT</a:t>
            </a:r>
            <a:r>
              <a:rPr sz="3000" spc="-23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3000" spc="-25" dirty="0">
                <a:solidFill>
                  <a:srgbClr val="000000"/>
                </a:solidFill>
                <a:latin typeface="Trebuchet MS"/>
                <a:cs typeface="Trebuchet MS"/>
              </a:rPr>
              <a:t>IV</a:t>
            </a:r>
            <a:endParaRPr sz="30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6469" y="510222"/>
            <a:ext cx="5178425" cy="2219325"/>
          </a:xfrm>
          <a:prstGeom prst="rect">
            <a:avLst/>
          </a:prstGeom>
        </p:spPr>
        <p:txBody>
          <a:bodyPr vert="horz" wrap="square" lIns="0" tIns="175260" rIns="0" bIns="0" rtlCol="0">
            <a:spAutoFit/>
          </a:bodyPr>
          <a:lstStyle/>
          <a:p>
            <a:pPr marL="192405">
              <a:lnSpc>
                <a:spcPct val="100000"/>
              </a:lnSpc>
              <a:spcBef>
                <a:spcPts val="1380"/>
              </a:spcBef>
            </a:pPr>
            <a:r>
              <a:rPr sz="2700" dirty="0">
                <a:solidFill>
                  <a:srgbClr val="0074CA"/>
                </a:solidFill>
                <a:latin typeface="Trebuchet MS"/>
                <a:cs typeface="Trebuchet MS"/>
              </a:rPr>
              <a:t>PRODUCTION</a:t>
            </a:r>
            <a:r>
              <a:rPr sz="2700" spc="375" dirty="0">
                <a:solidFill>
                  <a:srgbClr val="0074CA"/>
                </a:solidFill>
                <a:latin typeface="Trebuchet MS"/>
                <a:cs typeface="Trebuchet MS"/>
              </a:rPr>
              <a:t> </a:t>
            </a:r>
            <a:r>
              <a:rPr sz="2700" spc="-20" dirty="0">
                <a:solidFill>
                  <a:srgbClr val="006EBD"/>
                </a:solidFill>
                <a:latin typeface="Trebuchet MS"/>
                <a:cs typeface="Trebuchet MS"/>
              </a:rPr>
              <a:t>COST</a:t>
            </a:r>
            <a:r>
              <a:rPr sz="2700" spc="90" dirty="0">
                <a:solidFill>
                  <a:srgbClr val="006EBD"/>
                </a:solidFill>
                <a:latin typeface="Trebuchet MS"/>
                <a:cs typeface="Trebuchet MS"/>
              </a:rPr>
              <a:t> </a:t>
            </a:r>
            <a:r>
              <a:rPr sz="2700" spc="40" dirty="0">
                <a:solidFill>
                  <a:srgbClr val="0167BA"/>
                </a:solidFill>
                <a:latin typeface="Trebuchet MS"/>
                <a:cs typeface="Trebuchet MS"/>
              </a:rPr>
              <a:t>ESTIMATION</a:t>
            </a:r>
            <a:endParaRPr sz="2700">
              <a:latin typeface="Trebuchet MS"/>
              <a:cs typeface="Trebuchet MS"/>
            </a:endParaRPr>
          </a:p>
          <a:p>
            <a:pPr marL="264795" marR="1002665" indent="-252095">
              <a:lnSpc>
                <a:spcPct val="122000"/>
              </a:lnSpc>
              <a:spcBef>
                <a:spcPts val="445"/>
              </a:spcBef>
              <a:buChar char="•"/>
              <a:tabLst>
                <a:tab pos="264795" algn="l"/>
              </a:tabLst>
            </a:pPr>
            <a:r>
              <a:rPr sz="2100" spc="-95" dirty="0">
                <a:latin typeface="Trebuchet MS"/>
                <a:cs typeface="Trebuchet MS"/>
              </a:rPr>
              <a:t>Estimation</a:t>
            </a:r>
            <a:r>
              <a:rPr sz="2100" spc="15" dirty="0">
                <a:latin typeface="Trebuchet MS"/>
                <a:cs typeface="Trebuchet MS"/>
              </a:rPr>
              <a:t> </a:t>
            </a:r>
            <a:r>
              <a:rPr sz="2100" spc="-95" dirty="0">
                <a:latin typeface="Trebuchet MS"/>
                <a:cs typeface="Trebuchet MS"/>
              </a:rPr>
              <a:t>of</a:t>
            </a:r>
            <a:r>
              <a:rPr sz="2100" spc="-125" dirty="0">
                <a:latin typeface="Trebuchet MS"/>
                <a:cs typeface="Trebuchet MS"/>
              </a:rPr>
              <a:t> </a:t>
            </a:r>
            <a:r>
              <a:rPr sz="2100" spc="-135" dirty="0">
                <a:latin typeface="Trebuchet MS"/>
                <a:cs typeface="Trebuchet MS"/>
              </a:rPr>
              <a:t>different</a:t>
            </a:r>
            <a:r>
              <a:rPr sz="2100" spc="-20" dirty="0">
                <a:latin typeface="Trebuchet MS"/>
                <a:cs typeface="Trebuchet MS"/>
              </a:rPr>
              <a:t> </a:t>
            </a:r>
            <a:r>
              <a:rPr sz="2100" spc="-70" dirty="0">
                <a:latin typeface="Trebuchet MS"/>
                <a:cs typeface="Trebuchet MS"/>
              </a:rPr>
              <a:t>types</a:t>
            </a:r>
            <a:r>
              <a:rPr sz="2100" spc="-20" dirty="0">
                <a:latin typeface="Trebuchet MS"/>
                <a:cs typeface="Trebuchet MS"/>
              </a:rPr>
              <a:t> </a:t>
            </a:r>
            <a:r>
              <a:rPr sz="2100" spc="-135" dirty="0">
                <a:latin typeface="Trebuchet MS"/>
                <a:cs typeface="Trebuchet MS"/>
              </a:rPr>
              <a:t>of</a:t>
            </a:r>
            <a:r>
              <a:rPr sz="2100" spc="-140" dirty="0">
                <a:latin typeface="Trebuchet MS"/>
                <a:cs typeface="Trebuchet MS"/>
              </a:rPr>
              <a:t> </a:t>
            </a:r>
            <a:r>
              <a:rPr sz="2100" spc="-90" dirty="0">
                <a:latin typeface="Trebuchet MS"/>
                <a:cs typeface="Trebuchet MS"/>
              </a:rPr>
              <a:t>jobs </a:t>
            </a:r>
            <a:r>
              <a:rPr sz="2100" spc="-95" dirty="0">
                <a:latin typeface="Trebuchet MS"/>
                <a:cs typeface="Trebuchet MS"/>
              </a:rPr>
              <a:t>Estimation</a:t>
            </a:r>
            <a:r>
              <a:rPr sz="2100" spc="25" dirty="0">
                <a:latin typeface="Trebuchet MS"/>
                <a:cs typeface="Trebuchet MS"/>
              </a:rPr>
              <a:t> </a:t>
            </a:r>
            <a:r>
              <a:rPr sz="2100" spc="-95" dirty="0">
                <a:latin typeface="Trebuchet MS"/>
                <a:cs typeface="Trebuchet MS"/>
              </a:rPr>
              <a:t>of</a:t>
            </a:r>
            <a:r>
              <a:rPr sz="2100" spc="-190" dirty="0">
                <a:latin typeface="Trebuchet MS"/>
                <a:cs typeface="Trebuchet MS"/>
              </a:rPr>
              <a:t> </a:t>
            </a:r>
            <a:r>
              <a:rPr sz="2100" spc="-85" dirty="0">
                <a:latin typeface="Trebuchet MS"/>
                <a:cs typeface="Trebuchet MS"/>
              </a:rPr>
              <a:t>forging</a:t>
            </a:r>
            <a:r>
              <a:rPr sz="2100" spc="-40" dirty="0">
                <a:latin typeface="Trebuchet MS"/>
                <a:cs typeface="Trebuchet MS"/>
              </a:rPr>
              <a:t> </a:t>
            </a:r>
            <a:r>
              <a:rPr sz="2100" spc="-20" dirty="0">
                <a:latin typeface="Trebuchet MS"/>
                <a:cs typeface="Trebuchet MS"/>
              </a:rPr>
              <a:t>shop</a:t>
            </a:r>
            <a:endParaRPr sz="2100">
              <a:latin typeface="Trebuchet MS"/>
              <a:cs typeface="Trebuchet MS"/>
            </a:endParaRPr>
          </a:p>
          <a:p>
            <a:pPr marL="264160" indent="-251460">
              <a:lnSpc>
                <a:spcPct val="100000"/>
              </a:lnSpc>
              <a:spcBef>
                <a:spcPts val="505"/>
              </a:spcBef>
              <a:buChar char="•"/>
              <a:tabLst>
                <a:tab pos="264160" algn="l"/>
              </a:tabLst>
            </a:pPr>
            <a:r>
              <a:rPr sz="2150" spc="-114" dirty="0">
                <a:latin typeface="Trebuchet MS"/>
                <a:cs typeface="Trebuchet MS"/>
              </a:rPr>
              <a:t>Estimation</a:t>
            </a:r>
            <a:r>
              <a:rPr sz="2150" spc="-30" dirty="0">
                <a:latin typeface="Trebuchet MS"/>
                <a:cs typeface="Trebuchet MS"/>
              </a:rPr>
              <a:t> </a:t>
            </a:r>
            <a:r>
              <a:rPr sz="2150" spc="-110" dirty="0">
                <a:latin typeface="Trebuchet MS"/>
                <a:cs typeface="Trebuchet MS"/>
              </a:rPr>
              <a:t>of</a:t>
            </a:r>
            <a:r>
              <a:rPr sz="2150" spc="-80" dirty="0">
                <a:latin typeface="Trebuchet MS"/>
                <a:cs typeface="Trebuchet MS"/>
              </a:rPr>
              <a:t> </a:t>
            </a:r>
            <a:r>
              <a:rPr sz="2150" spc="-130" dirty="0">
                <a:latin typeface="Trebuchet MS"/>
                <a:cs typeface="Trebuchet MS"/>
              </a:rPr>
              <a:t>welding</a:t>
            </a:r>
            <a:r>
              <a:rPr sz="2150" spc="-25" dirty="0">
                <a:latin typeface="Trebuchet MS"/>
                <a:cs typeface="Trebuchet MS"/>
              </a:rPr>
              <a:t> </a:t>
            </a:r>
            <a:r>
              <a:rPr sz="2150" spc="-20" dirty="0">
                <a:latin typeface="Trebuchet MS"/>
                <a:cs typeface="Trebuchet MS"/>
              </a:rPr>
              <a:t>shop</a:t>
            </a:r>
            <a:endParaRPr sz="2150">
              <a:latin typeface="Trebuchet MS"/>
              <a:cs typeface="Trebuchet MS"/>
            </a:endParaRPr>
          </a:p>
          <a:p>
            <a:pPr marL="264160" indent="-251460">
              <a:lnSpc>
                <a:spcPct val="100000"/>
              </a:lnSpc>
              <a:spcBef>
                <a:spcPts val="495"/>
              </a:spcBef>
              <a:buChar char="•"/>
              <a:tabLst>
                <a:tab pos="264160" algn="l"/>
              </a:tabLst>
            </a:pPr>
            <a:r>
              <a:rPr sz="2150" spc="-114" dirty="0">
                <a:latin typeface="Trebuchet MS"/>
                <a:cs typeface="Trebuchet MS"/>
              </a:rPr>
              <a:t>Estimation</a:t>
            </a:r>
            <a:r>
              <a:rPr sz="2150" spc="-5" dirty="0">
                <a:latin typeface="Trebuchet MS"/>
                <a:cs typeface="Trebuchet MS"/>
              </a:rPr>
              <a:t> </a:t>
            </a:r>
            <a:r>
              <a:rPr sz="2150" spc="-114" dirty="0">
                <a:latin typeface="Trebuchet MS"/>
                <a:cs typeface="Trebuchet MS"/>
              </a:rPr>
              <a:t>of</a:t>
            </a:r>
            <a:r>
              <a:rPr sz="2150" spc="-210" dirty="0">
                <a:latin typeface="Trebuchet MS"/>
                <a:cs typeface="Trebuchet MS"/>
              </a:rPr>
              <a:t> </a:t>
            </a:r>
            <a:r>
              <a:rPr sz="2150" spc="-100" dirty="0">
                <a:latin typeface="Trebuchet MS"/>
                <a:cs typeface="Trebuchet MS"/>
              </a:rPr>
              <a:t>foundry</a:t>
            </a:r>
            <a:r>
              <a:rPr sz="2150" spc="-50" dirty="0">
                <a:latin typeface="Trebuchet MS"/>
                <a:cs typeface="Trebuchet MS"/>
              </a:rPr>
              <a:t> </a:t>
            </a:r>
            <a:r>
              <a:rPr sz="2150" spc="-20" dirty="0">
                <a:latin typeface="Trebuchet MS"/>
                <a:cs typeface="Trebuchet MS"/>
              </a:rPr>
              <a:t>shop</a:t>
            </a:r>
            <a:endParaRPr sz="21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3025" y="1209675"/>
            <a:ext cx="4362450" cy="561975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16991" y="980694"/>
          <a:ext cx="5483860" cy="2332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7430"/>
                <a:gridCol w="4364990"/>
              </a:tblGrid>
              <a:tr h="8102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282828"/>
                      </a:solidFill>
                      <a:prstDash val="solid"/>
                    </a:lnL>
                    <a:lnR w="19050">
                      <a:solidFill>
                        <a:srgbClr val="282828"/>
                      </a:solidFill>
                      <a:prstDash val="solid"/>
                    </a:lnR>
                    <a:lnT w="19050">
                      <a:solidFill>
                        <a:srgbClr val="282828"/>
                      </a:solidFill>
                      <a:prstDash val="solid"/>
                    </a:lnT>
                    <a:lnB w="1905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ts val="1555"/>
                        </a:lnSpc>
                      </a:pPr>
                      <a:r>
                        <a:rPr sz="1300" dirty="0">
                          <a:latin typeface="Cambria"/>
                          <a:cs typeface="Cambria"/>
                        </a:rPr>
                        <a:t>Tlme</a:t>
                      </a:r>
                      <a:r>
                        <a:rPr sz="1300" spc="1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spc="-10" dirty="0">
                          <a:latin typeface="Cambria"/>
                          <a:cs typeface="Cambria"/>
                        </a:rPr>
                        <a:t>required</a:t>
                      </a:r>
                      <a:r>
                        <a:rPr sz="1300" spc="2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dirty="0">
                          <a:latin typeface="Cambria"/>
                          <a:cs typeface="Cambria"/>
                        </a:rPr>
                        <a:t>for</a:t>
                      </a:r>
                      <a:r>
                        <a:rPr sz="1300" spc="8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dirty="0">
                          <a:latin typeface="Cambria"/>
                          <a:cs typeface="Cambria"/>
                        </a:rPr>
                        <a:t>p&lt;rformicg</a:t>
                      </a:r>
                      <a:r>
                        <a:rPr sz="1300" spc="1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spc="-10" dirty="0">
                          <a:latin typeface="Cambria"/>
                          <a:cs typeface="Cambria"/>
                        </a:rPr>
                        <a:t>operations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9050">
                      <a:solidFill>
                        <a:srgbClr val="282828"/>
                      </a:solidFill>
                      <a:prstDash val="solid"/>
                    </a:lnL>
                    <a:lnR w="19050">
                      <a:solidFill>
                        <a:srgbClr val="282828"/>
                      </a:solidFill>
                      <a:prstDash val="solid"/>
                    </a:lnR>
                    <a:lnT w="19050">
                      <a:solidFill>
                        <a:srgbClr val="282828"/>
                      </a:solidFill>
                      <a:prstDash val="solid"/>
                    </a:lnT>
                    <a:lnB w="19050">
                      <a:solidFill>
                        <a:srgbClr val="282828"/>
                      </a:solidFill>
                      <a:prstDash val="solid"/>
                    </a:lnB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22923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350" spc="-40" dirty="0">
                          <a:latin typeface="Cambria"/>
                          <a:cs typeface="Cambria"/>
                        </a:rPr>
                        <a:t>Upto</a:t>
                      </a:r>
                      <a:r>
                        <a:rPr sz="1350" spc="-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50" spc="-50" dirty="0">
                          <a:latin typeface="Cambria"/>
                          <a:cs typeface="Cambria"/>
                        </a:rPr>
                        <a:t>2</a:t>
                      </a:r>
                      <a:endParaRPr sz="1350">
                        <a:latin typeface="Cambria"/>
                        <a:cs typeface="Cambria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282828"/>
                      </a:solidFill>
                      <a:prstDash val="solid"/>
                    </a:lnL>
                    <a:lnR w="19050">
                      <a:solidFill>
                        <a:srgbClr val="282828"/>
                      </a:solidFill>
                      <a:prstDash val="solid"/>
                    </a:lnR>
                    <a:lnT w="19050">
                      <a:solidFill>
                        <a:srgbClr val="282828"/>
                      </a:solidFill>
                      <a:prstDash val="solid"/>
                    </a:lnT>
                    <a:lnB w="1905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8740" algn="r">
                        <a:lnSpc>
                          <a:spcPct val="100000"/>
                        </a:lnSpc>
                        <a:spcBef>
                          <a:spcPts val="270"/>
                        </a:spcBef>
                        <a:tabLst>
                          <a:tab pos="3335654" algn="l"/>
                        </a:tabLst>
                      </a:pPr>
                      <a:r>
                        <a:rPr sz="1350" spc="-50" dirty="0">
                          <a:latin typeface="Cambria"/>
                          <a:cs typeface="Cambria"/>
                        </a:rPr>
                        <a:t>Upto</a:t>
                      </a:r>
                      <a:r>
                        <a:rPr sz="1350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50" dirty="0">
                          <a:latin typeface="Cambria"/>
                          <a:cs typeface="Cambria"/>
                        </a:rPr>
                        <a:t>20</a:t>
                      </a:r>
                      <a:r>
                        <a:rPr sz="1350" spc="-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50" dirty="0">
                          <a:latin typeface="Cambria"/>
                          <a:cs typeface="Cambria"/>
                        </a:rPr>
                        <a:t>sec.</a:t>
                      </a:r>
                      <a:r>
                        <a:rPr sz="1350" spc="40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50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350" spc="36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50" spc="-20" dirty="0">
                          <a:latin typeface="Cambria"/>
                          <a:cs typeface="Cambria"/>
                        </a:rPr>
                        <a:t>Upio</a:t>
                      </a:r>
                      <a:r>
                        <a:rPr sz="1350" spc="-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50" spc="-10" dirty="0">
                          <a:latin typeface="Cambria"/>
                          <a:cs typeface="Cambria"/>
                        </a:rPr>
                        <a:t>25</a:t>
                      </a:r>
                      <a:r>
                        <a:rPr sz="1350" spc="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50" dirty="0">
                          <a:latin typeface="Cambria"/>
                          <a:cs typeface="Cambria"/>
                        </a:rPr>
                        <a:t>scv.</a:t>
                      </a:r>
                      <a:r>
                        <a:rPr sz="1350" spc="48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50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1350" spc="4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50" spc="-25" dirty="0">
                          <a:latin typeface="Cambria"/>
                          <a:cs typeface="Cambria"/>
                        </a:rPr>
                        <a:t>Upto</a:t>
                      </a:r>
                      <a:r>
                        <a:rPr sz="1350" spc="-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50" dirty="0">
                          <a:latin typeface="Cambria"/>
                          <a:cs typeface="Cambria"/>
                        </a:rPr>
                        <a:t>30</a:t>
                      </a:r>
                      <a:r>
                        <a:rPr sz="135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50" spc="-20" dirty="0">
                          <a:latin typeface="Cambria"/>
                          <a:cs typeface="Cambria"/>
                        </a:rPr>
                        <a:t>sec.</a:t>
                      </a:r>
                      <a:r>
                        <a:rPr sz="1350" dirty="0">
                          <a:latin typeface="Cambria"/>
                          <a:cs typeface="Cambria"/>
                        </a:rPr>
                        <a:t>	</a:t>
                      </a:r>
                      <a:r>
                        <a:rPr sz="1350" spc="-75" dirty="0">
                          <a:latin typeface="Cambria"/>
                          <a:cs typeface="Cambria"/>
                        </a:rPr>
                        <a:t>\!pto</a:t>
                      </a:r>
                      <a:r>
                        <a:rPr sz="1350" spc="1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50" dirty="0">
                          <a:latin typeface="Cambria"/>
                          <a:cs typeface="Cambria"/>
                        </a:rPr>
                        <a:t>32</a:t>
                      </a:r>
                      <a:r>
                        <a:rPr sz="1350" spc="434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50" dirty="0">
                          <a:latin typeface="Cambria"/>
                          <a:cs typeface="Cambria"/>
                        </a:rPr>
                        <a:t>c</a:t>
                      </a:r>
                      <a:r>
                        <a:rPr sz="1350" spc="2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50" spc="-50" dirty="0">
                          <a:latin typeface="Cambria"/>
                          <a:cs typeface="Cambria"/>
                        </a:rPr>
                        <a:t>.</a:t>
                      </a:r>
                      <a:endParaRPr sz="1350">
                        <a:latin typeface="Cambria"/>
                        <a:cs typeface="Cambria"/>
                      </a:endParaRPr>
                    </a:p>
                  </a:txBody>
                  <a:tcPr marL="0" marR="0" marT="34290" marB="0">
                    <a:lnL w="19050">
                      <a:solidFill>
                        <a:srgbClr val="282828"/>
                      </a:solidFill>
                      <a:prstDash val="solid"/>
                    </a:lnL>
                    <a:lnR w="19050">
                      <a:solidFill>
                        <a:srgbClr val="282828"/>
                      </a:solidFill>
                      <a:prstDash val="solid"/>
                    </a:lnR>
                    <a:lnT w="19050">
                      <a:solidFill>
                        <a:srgbClr val="282828"/>
                      </a:solidFill>
                      <a:prstDash val="solid"/>
                    </a:lnT>
                    <a:lnB w="19050">
                      <a:solidFill>
                        <a:srgbClr val="282828"/>
                      </a:solidFill>
                      <a:prstDash val="solid"/>
                    </a:lnB>
                  </a:tcPr>
                </a:tc>
              </a:tr>
              <a:tr h="313690">
                <a:tc>
                  <a:txBody>
                    <a:bodyPr/>
                    <a:lstStyle/>
                    <a:p>
                      <a:pPr marL="30226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350" spc="-55" dirty="0">
                          <a:latin typeface="Cambria"/>
                          <a:cs typeface="Cambria"/>
                        </a:rPr>
                        <a:t>2</a:t>
                      </a:r>
                      <a:r>
                        <a:rPr sz="1350" spc="-7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50" spc="-635" dirty="0">
                          <a:solidFill>
                            <a:srgbClr val="828282"/>
                          </a:solidFill>
                          <a:latin typeface="Cambria"/>
                          <a:cs typeface="Cambria"/>
                        </a:rPr>
                        <a:t>—</a:t>
                      </a:r>
                      <a:r>
                        <a:rPr sz="1350" spc="45" dirty="0">
                          <a:solidFill>
                            <a:srgbClr val="828282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350" spc="-50" dirty="0">
                          <a:latin typeface="Cambria"/>
                          <a:cs typeface="Cambria"/>
                        </a:rPr>
                        <a:t>4</a:t>
                      </a:r>
                      <a:endParaRPr sz="135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282828"/>
                      </a:solidFill>
                      <a:prstDash val="solid"/>
                    </a:lnL>
                    <a:lnR w="19050">
                      <a:solidFill>
                        <a:srgbClr val="282828"/>
                      </a:solidFill>
                      <a:prstDash val="solid"/>
                    </a:lnR>
                    <a:lnT w="19050">
                      <a:solidFill>
                        <a:srgbClr val="282828"/>
                      </a:solidFill>
                      <a:prstDash val="solid"/>
                    </a:lnT>
                    <a:lnB w="1905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3980" algn="r">
                        <a:lnSpc>
                          <a:spcPct val="100000"/>
                        </a:lnSpc>
                        <a:spcBef>
                          <a:spcPts val="330"/>
                        </a:spcBef>
                        <a:tabLst>
                          <a:tab pos="1112520" algn="l"/>
                          <a:tab pos="2226945" algn="l"/>
                          <a:tab pos="3331845" algn="l"/>
                        </a:tabLst>
                      </a:pPr>
                      <a:r>
                        <a:rPr sz="1350" dirty="0">
                          <a:latin typeface="Cambria"/>
                          <a:cs typeface="Cambria"/>
                        </a:rPr>
                        <a:t>20</a:t>
                      </a:r>
                      <a:r>
                        <a:rPr sz="1350" spc="-6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50" dirty="0">
                          <a:solidFill>
                            <a:srgbClr val="696969"/>
                          </a:solidFill>
                          <a:latin typeface="Cambria"/>
                          <a:cs typeface="Cambria"/>
                        </a:rPr>
                        <a:t>-</a:t>
                      </a:r>
                      <a:r>
                        <a:rPr sz="1350" spc="275" dirty="0">
                          <a:solidFill>
                            <a:srgbClr val="696969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350" spc="-40" dirty="0">
                          <a:latin typeface="Cambria"/>
                          <a:cs typeface="Cambria"/>
                        </a:rPr>
                        <a:t>30</a:t>
                      </a:r>
                      <a:r>
                        <a:rPr sz="1350" spc="-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50" spc="-20" dirty="0">
                          <a:latin typeface="Cambria"/>
                          <a:cs typeface="Cambria"/>
                        </a:rPr>
                        <a:t>sec.</a:t>
                      </a:r>
                      <a:r>
                        <a:rPr sz="1350" dirty="0">
                          <a:latin typeface="Cambria"/>
                          <a:cs typeface="Cambria"/>
                        </a:rPr>
                        <a:t>	</a:t>
                      </a:r>
                      <a:r>
                        <a:rPr sz="1350" spc="-50" dirty="0">
                          <a:latin typeface="Cambria"/>
                          <a:cs typeface="Cambria"/>
                        </a:rPr>
                        <a:t>36</a:t>
                      </a:r>
                      <a:r>
                        <a:rPr sz="135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50" spc="-635" dirty="0">
                          <a:solidFill>
                            <a:srgbClr val="131313"/>
                          </a:solidFill>
                          <a:latin typeface="Cambria"/>
                          <a:cs typeface="Cambria"/>
                        </a:rPr>
                        <a:t>—</a:t>
                      </a:r>
                      <a:r>
                        <a:rPr sz="1350" dirty="0">
                          <a:solidFill>
                            <a:srgbClr val="131313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350" spc="-50" dirty="0">
                          <a:latin typeface="Cambria"/>
                          <a:cs typeface="Cambria"/>
                        </a:rPr>
                        <a:t>35</a:t>
                      </a:r>
                      <a:r>
                        <a:rPr sz="1350" spc="-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50" spc="-20" dirty="0">
                          <a:latin typeface="Cambria"/>
                          <a:cs typeface="Cambria"/>
                        </a:rPr>
                        <a:t>sec.</a:t>
                      </a:r>
                      <a:r>
                        <a:rPr sz="1350" dirty="0">
                          <a:latin typeface="Cambria"/>
                          <a:cs typeface="Cambria"/>
                        </a:rPr>
                        <a:t>	3S</a:t>
                      </a:r>
                      <a:r>
                        <a:rPr sz="1350" spc="-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50" dirty="0">
                          <a:solidFill>
                            <a:srgbClr val="797979"/>
                          </a:solidFill>
                          <a:latin typeface="Cambria"/>
                          <a:cs typeface="Cambria"/>
                        </a:rPr>
                        <a:t>-</a:t>
                      </a:r>
                      <a:r>
                        <a:rPr sz="1350" spc="210" dirty="0">
                          <a:solidFill>
                            <a:srgbClr val="797979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350" spc="-20" dirty="0">
                          <a:latin typeface="Cambria"/>
                          <a:cs typeface="Cambria"/>
                        </a:rPr>
                        <a:t>40</a:t>
                      </a:r>
                      <a:r>
                        <a:rPr sz="1350" spc="-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50" spc="-20" dirty="0">
                          <a:latin typeface="Cambria"/>
                          <a:cs typeface="Cambria"/>
                        </a:rPr>
                        <a:t>sec.</a:t>
                      </a:r>
                      <a:r>
                        <a:rPr sz="1350" dirty="0">
                          <a:latin typeface="Cambria"/>
                          <a:cs typeface="Cambria"/>
                        </a:rPr>
                        <a:t>	3S</a:t>
                      </a:r>
                      <a:r>
                        <a:rPr sz="1350" spc="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50" dirty="0">
                          <a:solidFill>
                            <a:srgbClr val="979797"/>
                          </a:solidFill>
                          <a:latin typeface="Cambria"/>
                          <a:cs typeface="Cambria"/>
                        </a:rPr>
                        <a:t>-</a:t>
                      </a:r>
                      <a:r>
                        <a:rPr sz="1350" spc="195" dirty="0">
                          <a:solidFill>
                            <a:srgbClr val="979797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350" dirty="0">
                          <a:latin typeface="Cambria"/>
                          <a:cs typeface="Cambria"/>
                        </a:rPr>
                        <a:t>40</a:t>
                      </a:r>
                      <a:r>
                        <a:rPr sz="1350" spc="37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50" spc="-25" dirty="0">
                          <a:latin typeface="Cambria"/>
                          <a:cs typeface="Cambria"/>
                        </a:rPr>
                        <a:t>cc.</a:t>
                      </a:r>
                      <a:endParaRPr sz="1350">
                        <a:latin typeface="Cambria"/>
                        <a:cs typeface="Cambria"/>
                      </a:endParaRPr>
                    </a:p>
                  </a:txBody>
                  <a:tcPr marL="0" marR="0" marT="41910" marB="0">
                    <a:lnL w="19050">
                      <a:solidFill>
                        <a:srgbClr val="282828"/>
                      </a:solidFill>
                      <a:prstDash val="solid"/>
                    </a:lnL>
                    <a:lnR w="19050">
                      <a:solidFill>
                        <a:srgbClr val="282828"/>
                      </a:solidFill>
                      <a:prstDash val="solid"/>
                    </a:lnR>
                    <a:lnT w="19050">
                      <a:solidFill>
                        <a:srgbClr val="282828"/>
                      </a:solidFill>
                      <a:prstDash val="solid"/>
                    </a:lnT>
                    <a:lnB w="19050">
                      <a:solidFill>
                        <a:srgbClr val="282828"/>
                      </a:solidFill>
                      <a:prstDash val="solid"/>
                    </a:lnB>
                  </a:tcPr>
                </a:tc>
              </a:tr>
              <a:tr h="630555">
                <a:tc>
                  <a:txBody>
                    <a:bodyPr/>
                    <a:lstStyle/>
                    <a:p>
                      <a:pPr marL="30607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450" spc="-285" dirty="0">
                          <a:solidFill>
                            <a:srgbClr val="212121"/>
                          </a:solidFill>
                          <a:latin typeface="Cambria"/>
                          <a:cs typeface="Cambria"/>
                        </a:rPr>
                        <a:t>4—</a:t>
                      </a:r>
                      <a:r>
                        <a:rPr sz="1450" spc="60" dirty="0">
                          <a:solidFill>
                            <a:srgbClr val="21212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450" spc="-50" dirty="0">
                          <a:latin typeface="Cambria"/>
                          <a:cs typeface="Cambria"/>
                        </a:rPr>
                        <a:t>B</a:t>
                      </a:r>
                      <a:endParaRPr sz="1450">
                        <a:latin typeface="Cambria"/>
                        <a:cs typeface="Cambria"/>
                      </a:endParaRPr>
                    </a:p>
                    <a:p>
                      <a:pPr marL="285115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1350" dirty="0">
                          <a:latin typeface="Cambria"/>
                          <a:cs typeface="Cambria"/>
                        </a:rPr>
                        <a:t>8</a:t>
                      </a:r>
                      <a:r>
                        <a:rPr sz="1350" spc="-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50" dirty="0">
                          <a:latin typeface="Cambria"/>
                          <a:cs typeface="Cambria"/>
                        </a:rPr>
                        <a:t>-</a:t>
                      </a:r>
                      <a:r>
                        <a:rPr sz="1350" spc="47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50" spc="25" dirty="0">
                          <a:latin typeface="Cambria"/>
                          <a:cs typeface="Cambria"/>
                        </a:rPr>
                        <a:t>l6</a:t>
                      </a:r>
                      <a:endParaRPr sz="1350">
                        <a:latin typeface="Cambria"/>
                        <a:cs typeface="Cambria"/>
                      </a:endParaRPr>
                    </a:p>
                  </a:txBody>
                  <a:tcPr marL="0" marR="0" marT="24765" marB="0">
                    <a:lnL w="19050">
                      <a:solidFill>
                        <a:srgbClr val="282828"/>
                      </a:solidFill>
                      <a:prstDash val="solid"/>
                    </a:lnL>
                    <a:lnR w="19050">
                      <a:solidFill>
                        <a:srgbClr val="282828"/>
                      </a:solidFill>
                      <a:prstDash val="solid"/>
                    </a:lnR>
                    <a:lnT w="19050">
                      <a:solidFill>
                        <a:srgbClr val="282828"/>
                      </a:solidFill>
                      <a:prstDash val="solid"/>
                    </a:lnT>
                    <a:lnB w="1905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R="118110" algn="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sz="1300" dirty="0">
                          <a:latin typeface="Cambria"/>
                          <a:cs typeface="Cambria"/>
                        </a:rPr>
                        <a:t>2.5</a:t>
                      </a:r>
                      <a:r>
                        <a:rPr sz="1300" spc="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spc="-20" dirty="0">
                          <a:latin typeface="Cambria"/>
                          <a:cs typeface="Cambria"/>
                        </a:rPr>
                        <a:t>ruin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0" marB="0">
                    <a:lnL w="19050">
                      <a:solidFill>
                        <a:srgbClr val="282828"/>
                      </a:solidFill>
                      <a:prstDash val="solid"/>
                    </a:lnL>
                    <a:lnR w="19050">
                      <a:solidFill>
                        <a:srgbClr val="282828"/>
                      </a:solidFill>
                      <a:prstDash val="solid"/>
                    </a:lnR>
                    <a:lnT w="19050">
                      <a:solidFill>
                        <a:srgbClr val="282828"/>
                      </a:solidFill>
                      <a:prstDash val="solid"/>
                    </a:lnT>
                    <a:lnB w="19050">
                      <a:solidFill>
                        <a:srgbClr val="282828"/>
                      </a:solidFill>
                      <a:prstDash val="solid"/>
                    </a:lnB>
                  </a:tcPr>
                </a:tc>
              </a:tr>
              <a:tr h="276860">
                <a:tc>
                  <a:txBody>
                    <a:bodyPr/>
                    <a:lstStyle/>
                    <a:p>
                      <a:pPr marL="27495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300" spc="50" dirty="0">
                          <a:latin typeface="Cambria"/>
                          <a:cs typeface="Cambria"/>
                        </a:rPr>
                        <a:t>I6</a:t>
                      </a:r>
                      <a:r>
                        <a:rPr sz="1300" spc="-10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spc="-509" dirty="0">
                          <a:solidFill>
                            <a:srgbClr val="424242"/>
                          </a:solidFill>
                          <a:latin typeface="Cambria"/>
                          <a:cs typeface="Cambria"/>
                        </a:rPr>
                        <a:t>—</a:t>
                      </a:r>
                      <a:r>
                        <a:rPr sz="1300" spc="20" dirty="0">
                          <a:solidFill>
                            <a:srgbClr val="424242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300" spc="-25" dirty="0">
                          <a:latin typeface="Cambria"/>
                          <a:cs typeface="Cambria"/>
                        </a:rPr>
                        <a:t>32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282828"/>
                      </a:solidFill>
                      <a:prstDash val="solid"/>
                    </a:lnL>
                    <a:lnR w="19050">
                      <a:solidFill>
                        <a:srgbClr val="282828"/>
                      </a:solidFill>
                      <a:prstDash val="solid"/>
                    </a:lnR>
                    <a:lnT w="19050">
                      <a:solidFill>
                        <a:srgbClr val="282828"/>
                      </a:solidFill>
                      <a:prstDash val="solid"/>
                    </a:lnT>
                    <a:lnB w="19050">
                      <a:solidFill>
                        <a:srgbClr val="28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4620" algn="r">
                        <a:lnSpc>
                          <a:spcPct val="100000"/>
                        </a:lnSpc>
                        <a:spcBef>
                          <a:spcPts val="254"/>
                        </a:spcBef>
                        <a:tabLst>
                          <a:tab pos="1056640" algn="l"/>
                          <a:tab pos="2205355" algn="l"/>
                          <a:tab pos="3322320" algn="l"/>
                        </a:tabLst>
                      </a:pPr>
                      <a:r>
                        <a:rPr sz="1300" dirty="0">
                          <a:latin typeface="Cambria"/>
                          <a:cs typeface="Cambria"/>
                        </a:rPr>
                        <a:t>3</a:t>
                      </a:r>
                      <a:r>
                        <a:rPr sz="1300" spc="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spc="-585" dirty="0">
                          <a:solidFill>
                            <a:srgbClr val="383838"/>
                          </a:solidFill>
                          <a:latin typeface="Cambria"/>
                          <a:cs typeface="Cambria"/>
                        </a:rPr>
                        <a:t>—</a:t>
                      </a:r>
                      <a:r>
                        <a:rPr sz="1300" spc="-55" dirty="0">
                          <a:solidFill>
                            <a:srgbClr val="383838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300" spc="-325" dirty="0">
                          <a:latin typeface="Cambria"/>
                          <a:cs typeface="Cambria"/>
                        </a:rPr>
                        <a:t>6</a:t>
                      </a:r>
                      <a:r>
                        <a:rPr sz="1300" spc="39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spc="-20" dirty="0">
                          <a:latin typeface="Cambria"/>
                          <a:cs typeface="Cambria"/>
                        </a:rPr>
                        <a:t>min.</a:t>
                      </a:r>
                      <a:r>
                        <a:rPr sz="1300" dirty="0">
                          <a:latin typeface="Cambria"/>
                          <a:cs typeface="Cambria"/>
                        </a:rPr>
                        <a:t>	J.S</a:t>
                      </a:r>
                      <a:r>
                        <a:rPr sz="1300" spc="3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dirty="0">
                          <a:solidFill>
                            <a:srgbClr val="212121"/>
                          </a:solidFill>
                          <a:latin typeface="Cambria"/>
                          <a:cs typeface="Cambria"/>
                        </a:rPr>
                        <a:t>-</a:t>
                      </a:r>
                      <a:r>
                        <a:rPr sz="1300" spc="245" dirty="0">
                          <a:solidFill>
                            <a:srgbClr val="212121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300" dirty="0">
                          <a:latin typeface="Cambria"/>
                          <a:cs typeface="Cambria"/>
                        </a:rPr>
                        <a:t>6</a:t>
                      </a:r>
                      <a:r>
                        <a:rPr sz="1300" spc="4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spc="-20" dirty="0">
                          <a:latin typeface="Cambria"/>
                          <a:cs typeface="Cambria"/>
                        </a:rPr>
                        <a:t>min.</a:t>
                      </a:r>
                      <a:r>
                        <a:rPr sz="1300" dirty="0">
                          <a:latin typeface="Cambria"/>
                          <a:cs typeface="Cambria"/>
                        </a:rPr>
                        <a:t>	4</a:t>
                      </a:r>
                      <a:r>
                        <a:rPr sz="1300" spc="-7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spc="-585" dirty="0">
                          <a:solidFill>
                            <a:srgbClr val="828282"/>
                          </a:solidFill>
                          <a:latin typeface="Cambria"/>
                          <a:cs typeface="Cambria"/>
                        </a:rPr>
                        <a:t>—</a:t>
                      </a:r>
                      <a:r>
                        <a:rPr sz="1300" spc="85" dirty="0">
                          <a:solidFill>
                            <a:srgbClr val="828282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300" dirty="0">
                          <a:latin typeface="Cambria"/>
                          <a:cs typeface="Cambria"/>
                        </a:rPr>
                        <a:t>7</a:t>
                      </a:r>
                      <a:r>
                        <a:rPr sz="1300" spc="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spc="-20" dirty="0">
                          <a:latin typeface="Cambria"/>
                          <a:cs typeface="Cambria"/>
                        </a:rPr>
                        <a:t>min.</a:t>
                      </a:r>
                      <a:r>
                        <a:rPr sz="1300" dirty="0">
                          <a:latin typeface="Cambria"/>
                          <a:cs typeface="Cambria"/>
                        </a:rPr>
                        <a:t>	}</a:t>
                      </a:r>
                      <a:r>
                        <a:rPr sz="1300" spc="1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dirty="0">
                          <a:solidFill>
                            <a:srgbClr val="3A3A3A"/>
                          </a:solidFill>
                          <a:latin typeface="Cambria"/>
                          <a:cs typeface="Cambria"/>
                        </a:rPr>
                        <a:t>-</a:t>
                      </a:r>
                      <a:r>
                        <a:rPr sz="1300" spc="280" dirty="0">
                          <a:solidFill>
                            <a:srgbClr val="3A3A3A"/>
                          </a:solidFill>
                          <a:latin typeface="Cambria"/>
                          <a:cs typeface="Cambria"/>
                        </a:rPr>
                        <a:t> </a:t>
                      </a:r>
                      <a:r>
                        <a:rPr sz="1300" dirty="0">
                          <a:latin typeface="Cambria"/>
                          <a:cs typeface="Cambria"/>
                        </a:rPr>
                        <a:t>7</a:t>
                      </a:r>
                      <a:r>
                        <a:rPr sz="1300" spc="4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300" spc="-20" dirty="0">
                          <a:latin typeface="Cambria"/>
                          <a:cs typeface="Cambria"/>
                        </a:rPr>
                        <a:t>min.</a:t>
                      </a:r>
                      <a:endParaRPr sz="1300">
                        <a:latin typeface="Cambria"/>
                        <a:cs typeface="Cambria"/>
                      </a:endParaRPr>
                    </a:p>
                  </a:txBody>
                  <a:tcPr marL="0" marR="0" marT="32384" marB="0">
                    <a:lnL w="19050">
                      <a:solidFill>
                        <a:srgbClr val="282828"/>
                      </a:solidFill>
                      <a:prstDash val="solid"/>
                    </a:lnL>
                    <a:lnR w="19050">
                      <a:solidFill>
                        <a:srgbClr val="282828"/>
                      </a:solidFill>
                      <a:prstDash val="solid"/>
                    </a:lnR>
                    <a:lnT w="19050">
                      <a:solidFill>
                        <a:srgbClr val="282828"/>
                      </a:solidFill>
                      <a:prstDash val="solid"/>
                    </a:lnT>
                    <a:lnB w="19050">
                      <a:solidFill>
                        <a:srgbClr val="28282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377952" y="2698242"/>
            <a:ext cx="954405" cy="0"/>
          </a:xfrm>
          <a:custGeom>
            <a:avLst/>
            <a:gdLst/>
            <a:ahLst/>
            <a:cxnLst/>
            <a:rect l="l" t="t" r="r" b="b"/>
            <a:pathLst>
              <a:path w="954405">
                <a:moveTo>
                  <a:pt x="0" y="0"/>
                </a:moveTo>
                <a:lnTo>
                  <a:pt x="954024" y="0"/>
                </a:lnTo>
              </a:path>
            </a:pathLst>
          </a:custGeom>
          <a:ln w="21336">
            <a:solidFill>
              <a:srgbClr val="2F2F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53000" y="2704338"/>
            <a:ext cx="725805" cy="0"/>
          </a:xfrm>
          <a:custGeom>
            <a:avLst/>
            <a:gdLst/>
            <a:ahLst/>
            <a:cxnLst/>
            <a:rect l="l" t="t" r="r" b="b"/>
            <a:pathLst>
              <a:path w="725804">
                <a:moveTo>
                  <a:pt x="0" y="0"/>
                </a:moveTo>
                <a:lnTo>
                  <a:pt x="725424" y="0"/>
                </a:lnTo>
              </a:path>
            </a:pathLst>
          </a:custGeom>
          <a:ln w="21336">
            <a:solidFill>
              <a:srgbClr val="3B3B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04950" y="2505075"/>
            <a:ext cx="809625" cy="12382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19375" y="2505075"/>
            <a:ext cx="152400" cy="12382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38450" y="2514600"/>
            <a:ext cx="571500" cy="12382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24275" y="2514600"/>
            <a:ext cx="152400" cy="123825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067175" y="2514600"/>
            <a:ext cx="457200" cy="123825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1381125" y="2428875"/>
            <a:ext cx="4238625" cy="590550"/>
            <a:chOff x="1381125" y="2428875"/>
            <a:chExt cx="4238625" cy="590550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38700" y="2514600"/>
              <a:ext cx="152400" cy="12382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81125" y="2428875"/>
              <a:ext cx="3657600" cy="59055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57775" y="2514600"/>
              <a:ext cx="561975" cy="114300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351406" y="401637"/>
            <a:ext cx="41503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604D7C"/>
                </a:solidFill>
                <a:latin typeface="Cambria"/>
                <a:cs typeface="Cambria"/>
              </a:rPr>
              <a:t>Time</a:t>
            </a:r>
            <a:r>
              <a:rPr sz="1800" spc="240" dirty="0">
                <a:solidFill>
                  <a:srgbClr val="604D7C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524269"/>
                </a:solidFill>
                <a:latin typeface="Cambria"/>
                <a:cs typeface="Cambria"/>
              </a:rPr>
              <a:t>required</a:t>
            </a:r>
            <a:r>
              <a:rPr sz="1800" spc="325" dirty="0">
                <a:solidFill>
                  <a:srgbClr val="524269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675280"/>
                </a:solidFill>
                <a:latin typeface="Cambria"/>
                <a:cs typeface="Cambria"/>
              </a:rPr>
              <a:t>for</a:t>
            </a:r>
            <a:r>
              <a:rPr sz="1800" spc="85" dirty="0">
                <a:solidFill>
                  <a:srgbClr val="675280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52426B"/>
                </a:solidFill>
                <a:latin typeface="Cambria"/>
                <a:cs typeface="Cambria"/>
              </a:rPr>
              <a:t>performing</a:t>
            </a:r>
            <a:r>
              <a:rPr sz="1800" spc="185" dirty="0">
                <a:solidFill>
                  <a:srgbClr val="52426B"/>
                </a:solidFill>
                <a:latin typeface="Cambria"/>
                <a:cs typeface="Cambria"/>
              </a:rPr>
              <a:t> </a:t>
            </a:r>
            <a:r>
              <a:rPr sz="1800" spc="-10" dirty="0">
                <a:solidFill>
                  <a:srgbClr val="62507E"/>
                </a:solidFill>
                <a:latin typeface="Cambria"/>
                <a:cs typeface="Cambria"/>
              </a:rPr>
              <a:t>operations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69887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100"/>
              </a:spcBef>
            </a:pPr>
            <a:r>
              <a:rPr sz="1550" dirty="0">
                <a:solidFill>
                  <a:srgbClr val="4B365B"/>
                </a:solidFill>
              </a:rPr>
              <a:t>(iii)</a:t>
            </a:r>
            <a:r>
              <a:rPr sz="1550" spc="-30" dirty="0">
                <a:solidFill>
                  <a:srgbClr val="4B365B"/>
                </a:solidFill>
              </a:rPr>
              <a:t> </a:t>
            </a:r>
            <a:r>
              <a:rPr sz="1550" dirty="0">
                <a:solidFill>
                  <a:srgbClr val="675080"/>
                </a:solidFill>
              </a:rPr>
              <a:t>Calculation</a:t>
            </a:r>
            <a:r>
              <a:rPr sz="1550" spc="434" dirty="0">
                <a:solidFill>
                  <a:srgbClr val="675080"/>
                </a:solidFill>
              </a:rPr>
              <a:t> </a:t>
            </a:r>
            <a:r>
              <a:rPr sz="1550" dirty="0">
                <a:solidFill>
                  <a:srgbClr val="524467"/>
                </a:solidFill>
              </a:rPr>
              <a:t>of</a:t>
            </a:r>
            <a:r>
              <a:rPr sz="1550" spc="165" dirty="0">
                <a:solidFill>
                  <a:srgbClr val="524467"/>
                </a:solidFill>
              </a:rPr>
              <a:t> </a:t>
            </a:r>
            <a:r>
              <a:rPr sz="1550" dirty="0">
                <a:solidFill>
                  <a:srgbClr val="54426D"/>
                </a:solidFill>
              </a:rPr>
              <a:t>Overheads</a:t>
            </a:r>
            <a:r>
              <a:rPr sz="1550" spc="290" dirty="0">
                <a:solidFill>
                  <a:srgbClr val="54426D"/>
                </a:solidFill>
              </a:rPr>
              <a:t> </a:t>
            </a:r>
            <a:r>
              <a:rPr sz="1550" spc="-20" dirty="0">
                <a:solidFill>
                  <a:srgbClr val="564469"/>
                </a:solidFill>
              </a:rPr>
              <a:t>Cost</a:t>
            </a:r>
            <a:endParaRPr sz="1550"/>
          </a:p>
        </p:txBody>
      </p:sp>
      <p:sp>
        <p:nvSpPr>
          <p:cNvPr id="3" name="object 3"/>
          <p:cNvSpPr txBox="1"/>
          <p:nvPr/>
        </p:nvSpPr>
        <p:spPr>
          <a:xfrm>
            <a:off x="343992" y="808037"/>
            <a:ext cx="5167630" cy="1289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5110" marR="5080" indent="-233045">
              <a:lnSpc>
                <a:spcPct val="99900"/>
              </a:lnSpc>
              <a:spcBef>
                <a:spcPts val="100"/>
              </a:spcBef>
              <a:buChar char="•"/>
              <a:tabLst>
                <a:tab pos="245110" algn="l"/>
                <a:tab pos="248920" algn="l"/>
              </a:tabLst>
            </a:pPr>
            <a:r>
              <a:rPr sz="1600" dirty="0">
                <a:latin typeface="Cambria"/>
                <a:cs typeface="Cambria"/>
              </a:rPr>
              <a:t>	</a:t>
            </a:r>
            <a:r>
              <a:rPr sz="1600" spc="-40" dirty="0">
                <a:latin typeface="Cambria"/>
                <a:cs typeface="Cambria"/>
              </a:rPr>
              <a:t>The</a:t>
            </a:r>
            <a:r>
              <a:rPr sz="1600" spc="-50" dirty="0">
                <a:latin typeface="Cambria"/>
                <a:cs typeface="Cambria"/>
              </a:rPr>
              <a:t> </a:t>
            </a:r>
            <a:r>
              <a:rPr sz="1600" spc="-70" dirty="0">
                <a:latin typeface="Cambria"/>
                <a:cs typeface="Cambria"/>
              </a:rPr>
              <a:t>overheads</a:t>
            </a:r>
            <a:r>
              <a:rPr sz="1600" spc="40" dirty="0">
                <a:latin typeface="Cambria"/>
                <a:cs typeface="Cambria"/>
              </a:rPr>
              <a:t> </a:t>
            </a:r>
            <a:r>
              <a:rPr sz="1600" spc="-50" dirty="0">
                <a:latin typeface="Cambria"/>
                <a:cs typeface="Cambria"/>
              </a:rPr>
              <a:t>includes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-75" dirty="0">
                <a:latin typeface="Cambria"/>
                <a:cs typeface="Cambria"/>
              </a:rPr>
              <a:t>supervisory</a:t>
            </a:r>
            <a:r>
              <a:rPr sz="1600" spc="75" dirty="0">
                <a:latin typeface="Cambria"/>
                <a:cs typeface="Cambria"/>
              </a:rPr>
              <a:t> </a:t>
            </a:r>
            <a:r>
              <a:rPr sz="1600" spc="-40" dirty="0">
                <a:latin typeface="Cambria"/>
                <a:cs typeface="Cambria"/>
              </a:rPr>
              <a:t>charges,</a:t>
            </a:r>
            <a:r>
              <a:rPr sz="1600" spc="25" dirty="0">
                <a:latin typeface="Cambria"/>
                <a:cs typeface="Cambria"/>
              </a:rPr>
              <a:t> </a:t>
            </a:r>
            <a:r>
              <a:rPr sz="1600" spc="-70" dirty="0">
                <a:latin typeface="Cambria"/>
                <a:cs typeface="Cambria"/>
              </a:rPr>
              <a:t>depreciation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30" dirty="0">
                <a:latin typeface="Cambria"/>
                <a:cs typeface="Cambria"/>
              </a:rPr>
              <a:t>of </a:t>
            </a:r>
            <a:r>
              <a:rPr sz="1550" spc="-40" dirty="0">
                <a:latin typeface="Cambria"/>
                <a:cs typeface="Cambria"/>
              </a:rPr>
              <a:t>plant</a:t>
            </a:r>
            <a:r>
              <a:rPr sz="1550" dirty="0">
                <a:latin typeface="Cambria"/>
                <a:cs typeface="Cambria"/>
              </a:rPr>
              <a:t> </a:t>
            </a:r>
            <a:r>
              <a:rPr sz="1550" spc="-40" dirty="0">
                <a:solidFill>
                  <a:srgbClr val="0C0C0C"/>
                </a:solidFill>
                <a:latin typeface="Cambria"/>
                <a:cs typeface="Cambria"/>
              </a:rPr>
              <a:t>and</a:t>
            </a:r>
            <a:r>
              <a:rPr sz="1550" dirty="0">
                <a:solidFill>
                  <a:srgbClr val="0C0C0C"/>
                </a:solidFill>
                <a:latin typeface="Cambria"/>
                <a:cs typeface="Cambria"/>
              </a:rPr>
              <a:t> </a:t>
            </a:r>
            <a:r>
              <a:rPr sz="1550" spc="-45" dirty="0">
                <a:latin typeface="Cambria"/>
                <a:cs typeface="Cambria"/>
              </a:rPr>
              <a:t>machinery,</a:t>
            </a:r>
            <a:r>
              <a:rPr sz="1550" dirty="0">
                <a:latin typeface="Cambria"/>
                <a:cs typeface="Cambria"/>
              </a:rPr>
              <a:t> </a:t>
            </a:r>
            <a:r>
              <a:rPr sz="1550" spc="-30" dirty="0">
                <a:latin typeface="Cambria"/>
                <a:cs typeface="Cambria"/>
              </a:rPr>
              <a:t>consumables,</a:t>
            </a:r>
            <a:r>
              <a:rPr sz="1550" spc="100" dirty="0">
                <a:latin typeface="Cambria"/>
                <a:cs typeface="Cambria"/>
              </a:rPr>
              <a:t> </a:t>
            </a:r>
            <a:r>
              <a:rPr sz="1550" spc="-40" dirty="0">
                <a:latin typeface="Cambria"/>
                <a:cs typeface="Cambria"/>
              </a:rPr>
              <a:t>power</a:t>
            </a:r>
            <a:r>
              <a:rPr sz="1550" spc="-25" dirty="0">
                <a:latin typeface="Cambria"/>
                <a:cs typeface="Cambria"/>
              </a:rPr>
              <a:t> </a:t>
            </a:r>
            <a:r>
              <a:rPr sz="1550" spc="-40" dirty="0">
                <a:latin typeface="Cambria"/>
                <a:cs typeface="Cambria"/>
              </a:rPr>
              <a:t>and</a:t>
            </a:r>
            <a:r>
              <a:rPr sz="1550" spc="10" dirty="0">
                <a:latin typeface="Cambria"/>
                <a:cs typeface="Cambria"/>
              </a:rPr>
              <a:t> </a:t>
            </a:r>
            <a:r>
              <a:rPr sz="1550" spc="-10" dirty="0">
                <a:latin typeface="Cambria"/>
                <a:cs typeface="Cambria"/>
              </a:rPr>
              <a:t>lighting </a:t>
            </a:r>
            <a:r>
              <a:rPr sz="1650" spc="-70" dirty="0">
                <a:latin typeface="Cambria"/>
                <a:cs typeface="Cambria"/>
              </a:rPr>
              <a:t>charges,</a:t>
            </a:r>
            <a:r>
              <a:rPr sz="1650" spc="-25" dirty="0">
                <a:latin typeface="Cambria"/>
                <a:cs typeface="Cambria"/>
              </a:rPr>
              <a:t> </a:t>
            </a:r>
            <a:r>
              <a:rPr sz="1650" spc="-10" dirty="0">
                <a:latin typeface="Cambria"/>
                <a:cs typeface="Cambria"/>
              </a:rPr>
              <a:t>office</a:t>
            </a:r>
            <a:r>
              <a:rPr sz="1650" spc="-35" dirty="0">
                <a:latin typeface="Cambria"/>
                <a:cs typeface="Cambria"/>
              </a:rPr>
              <a:t> </a:t>
            </a:r>
            <a:r>
              <a:rPr sz="1650" spc="-80" dirty="0">
                <a:latin typeface="Cambria"/>
                <a:cs typeface="Cambria"/>
              </a:rPr>
              <a:t>expenses,</a:t>
            </a:r>
            <a:r>
              <a:rPr sz="1650" spc="20" dirty="0">
                <a:latin typeface="Cambria"/>
                <a:cs typeface="Cambria"/>
              </a:rPr>
              <a:t> </a:t>
            </a:r>
            <a:r>
              <a:rPr sz="1650" spc="-20" dirty="0">
                <a:latin typeface="Cambria"/>
                <a:cs typeface="Cambria"/>
              </a:rPr>
              <a:t>etc.</a:t>
            </a:r>
            <a:endParaRPr sz="1650">
              <a:latin typeface="Cambria"/>
              <a:cs typeface="Cambria"/>
            </a:endParaRPr>
          </a:p>
          <a:p>
            <a:pPr marL="249554" marR="111760" indent="-234315">
              <a:lnSpc>
                <a:spcPts val="1950"/>
              </a:lnSpc>
              <a:spcBef>
                <a:spcPts val="360"/>
              </a:spcBef>
              <a:buChar char="•"/>
              <a:tabLst>
                <a:tab pos="249554" algn="l"/>
              </a:tabLst>
            </a:pPr>
            <a:r>
              <a:rPr sz="1650" spc="-30" dirty="0">
                <a:latin typeface="Times New Roman"/>
                <a:cs typeface="Times New Roman"/>
              </a:rPr>
              <a:t>The</a:t>
            </a:r>
            <a:r>
              <a:rPr sz="1650" spc="-75" dirty="0">
                <a:latin typeface="Times New Roman"/>
                <a:cs typeface="Times New Roman"/>
              </a:rPr>
              <a:t> </a:t>
            </a:r>
            <a:r>
              <a:rPr sz="1650" spc="-30" dirty="0">
                <a:latin typeface="Times New Roman"/>
                <a:cs typeface="Times New Roman"/>
              </a:rPr>
              <a:t>overheads</a:t>
            </a:r>
            <a:r>
              <a:rPr sz="1650" dirty="0">
                <a:latin typeface="Times New Roman"/>
                <a:cs typeface="Times New Roman"/>
              </a:rPr>
              <a:t> are</a:t>
            </a:r>
            <a:r>
              <a:rPr sz="1650" spc="-95" dirty="0">
                <a:latin typeface="Times New Roman"/>
                <a:cs typeface="Times New Roman"/>
              </a:rPr>
              <a:t> </a:t>
            </a:r>
            <a:r>
              <a:rPr sz="1650" spc="-30" dirty="0">
                <a:latin typeface="Times New Roman"/>
                <a:cs typeface="Times New Roman"/>
              </a:rPr>
              <a:t>generally</a:t>
            </a:r>
            <a:r>
              <a:rPr sz="1650" spc="-5" dirty="0">
                <a:latin typeface="Times New Roman"/>
                <a:cs typeface="Times New Roman"/>
              </a:rPr>
              <a:t> </a:t>
            </a:r>
            <a:r>
              <a:rPr sz="1650" spc="-10" dirty="0">
                <a:latin typeface="Times New Roman"/>
                <a:cs typeface="Times New Roman"/>
              </a:rPr>
              <a:t>expressed</a:t>
            </a:r>
            <a:r>
              <a:rPr sz="1650" spc="-15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as</a:t>
            </a:r>
            <a:r>
              <a:rPr sz="1650" spc="-20" dirty="0">
                <a:latin typeface="Times New Roman"/>
                <a:cs typeface="Times New Roman"/>
              </a:rPr>
              <a:t> </a:t>
            </a:r>
            <a:r>
              <a:rPr sz="1650" spc="-35" dirty="0">
                <a:latin typeface="Times New Roman"/>
                <a:cs typeface="Times New Roman"/>
              </a:rPr>
              <a:t>percentage</a:t>
            </a:r>
            <a:r>
              <a:rPr sz="1650" spc="-10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of</a:t>
            </a:r>
            <a:r>
              <a:rPr sz="1650" spc="-40" dirty="0">
                <a:latin typeface="Times New Roman"/>
                <a:cs typeface="Times New Roman"/>
              </a:rPr>
              <a:t> </a:t>
            </a:r>
            <a:r>
              <a:rPr sz="1650" spc="-25" dirty="0">
                <a:latin typeface="Times New Roman"/>
                <a:cs typeface="Times New Roman"/>
              </a:rPr>
              <a:t>the labour</a:t>
            </a:r>
            <a:r>
              <a:rPr sz="1650" spc="-65" dirty="0">
                <a:latin typeface="Times New Roman"/>
                <a:cs typeface="Times New Roman"/>
              </a:rPr>
              <a:t> </a:t>
            </a:r>
            <a:r>
              <a:rPr sz="1650" spc="-10" dirty="0">
                <a:latin typeface="Times New Roman"/>
                <a:cs typeface="Times New Roman"/>
              </a:rPr>
              <a:t>cost.</a:t>
            </a:r>
            <a:endParaRPr sz="16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304800"/>
            <a:ext cx="5334000" cy="355282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275" y="1133475"/>
            <a:ext cx="276225" cy="1524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24475" y="2371725"/>
            <a:ext cx="85725" cy="4953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62250" y="2162175"/>
            <a:ext cx="28575" cy="10477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7200" y="133350"/>
            <a:ext cx="3000375" cy="1905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7700" y="1466850"/>
            <a:ext cx="3390900" cy="23812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43200" y="3362325"/>
            <a:ext cx="104775" cy="16192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66169" y="272097"/>
            <a:ext cx="469265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0915" marR="5080" indent="-958850">
              <a:lnSpc>
                <a:spcPct val="136400"/>
              </a:lnSpc>
              <a:spcBef>
                <a:spcPts val="100"/>
              </a:spcBef>
              <a:tabLst>
                <a:tab pos="1023619" algn="l"/>
              </a:tabLst>
            </a:pPr>
            <a:r>
              <a:rPr sz="1650" i="1" spc="-10" dirty="0">
                <a:latin typeface="Calibri"/>
                <a:cs typeface="Calibri"/>
              </a:rPr>
              <a:t>yafiad.•</a:t>
            </a:r>
            <a:r>
              <a:rPr sz="1650" i="1" dirty="0">
                <a:latin typeface="Calibri"/>
                <a:cs typeface="Calibri"/>
              </a:rPr>
              <a:t>		</a:t>
            </a:r>
            <a:r>
              <a:rPr sz="1650" dirty="0">
                <a:latin typeface="Trebuchet MS"/>
                <a:cs typeface="Trebuchet MS"/>
              </a:rPr>
              <a:t>(ii</a:t>
            </a:r>
            <a:r>
              <a:rPr sz="1650" spc="450" dirty="0">
                <a:latin typeface="Trebuchet MS"/>
                <a:cs typeface="Trebuchet MS"/>
              </a:rPr>
              <a:t> </a:t>
            </a:r>
            <a:r>
              <a:rPr sz="1650" dirty="0">
                <a:latin typeface="Trebuchet MS"/>
                <a:cs typeface="Trebuchet MS"/>
              </a:rPr>
              <a:t>I</a:t>
            </a:r>
            <a:r>
              <a:rPr sz="1650" spc="-45" dirty="0">
                <a:latin typeface="Trebuchet MS"/>
                <a:cs typeface="Trebuchet MS"/>
              </a:rPr>
              <a:t> </a:t>
            </a:r>
            <a:r>
              <a:rPr sz="1650" spc="-130" dirty="0">
                <a:latin typeface="Trebuchet MS"/>
                <a:cs typeface="Trebuchet MS"/>
              </a:rPr>
              <a:t>ength</a:t>
            </a:r>
            <a:r>
              <a:rPr sz="1650" spc="-165" dirty="0">
                <a:latin typeface="Trebuchet MS"/>
                <a:cs typeface="Trebuchet MS"/>
              </a:rPr>
              <a:t> </a:t>
            </a:r>
            <a:r>
              <a:rPr sz="1650" dirty="0">
                <a:latin typeface="Trebuchet MS"/>
                <a:cs typeface="Trebuchet MS"/>
              </a:rPr>
              <a:t>of</a:t>
            </a:r>
            <a:r>
              <a:rPr sz="1650" spc="-265" dirty="0">
                <a:latin typeface="Trebuchet MS"/>
                <a:cs typeface="Trebuchet MS"/>
              </a:rPr>
              <a:t> </a:t>
            </a:r>
            <a:r>
              <a:rPr sz="1650" spc="-175" dirty="0">
                <a:latin typeface="Trebuchet MS"/>
                <a:cs typeface="Trebuchet MS"/>
              </a:rPr>
              <a:t>each</a:t>
            </a:r>
            <a:r>
              <a:rPr sz="1650" spc="-35" dirty="0">
                <a:latin typeface="Trebuchet MS"/>
                <a:cs typeface="Trebuchet MS"/>
              </a:rPr>
              <a:t> </a:t>
            </a:r>
            <a:r>
              <a:rPr sz="1650" spc="-150" dirty="0">
                <a:latin typeface="Trebuchet MS"/>
                <a:cs typeface="Trebuchet MS"/>
              </a:rPr>
              <a:t>bolt</a:t>
            </a:r>
            <a:r>
              <a:rPr sz="1650" spc="-75" dirty="0">
                <a:latin typeface="Trebuchet MS"/>
                <a:cs typeface="Trebuchet MS"/>
              </a:rPr>
              <a:t> </a:t>
            </a:r>
            <a:r>
              <a:rPr sz="1650" spc="-165" dirty="0">
                <a:latin typeface="Trebuchet MS"/>
                <a:cs typeface="Trebuchet MS"/>
              </a:rPr>
              <a:t>before</a:t>
            </a:r>
            <a:r>
              <a:rPr sz="1650" spc="50" dirty="0">
                <a:latin typeface="Trebuchet MS"/>
                <a:cs typeface="Trebuchet MS"/>
              </a:rPr>
              <a:t> </a:t>
            </a:r>
            <a:r>
              <a:rPr sz="1650" spc="-155" dirty="0">
                <a:latin typeface="Trebuchet MS"/>
                <a:cs typeface="Trebuchet MS"/>
              </a:rPr>
              <a:t>upsetting</a:t>
            </a:r>
            <a:r>
              <a:rPr sz="1650" spc="85" dirty="0">
                <a:latin typeface="Trebuchet MS"/>
                <a:cs typeface="Trebuchet MS"/>
              </a:rPr>
              <a:t> </a:t>
            </a:r>
            <a:r>
              <a:rPr sz="1650" spc="-130" dirty="0">
                <a:latin typeface="Trebuchet MS"/>
                <a:cs typeface="Trebuchet MS"/>
              </a:rPr>
              <a:t>; </a:t>
            </a:r>
            <a:r>
              <a:rPr sz="1650" spc="-60" dirty="0">
                <a:latin typeface="Trebuchet MS"/>
                <a:cs typeface="Trebuchet MS"/>
              </a:rPr>
              <a:t>anJ </a:t>
            </a:r>
            <a:r>
              <a:rPr sz="1650" dirty="0">
                <a:latin typeface="Trebuchet MS"/>
                <a:cs typeface="Trebuchet MS"/>
              </a:rPr>
              <a:t>liii</a:t>
            </a:r>
            <a:r>
              <a:rPr sz="1650" spc="10" dirty="0">
                <a:latin typeface="Trebuchet MS"/>
                <a:cs typeface="Trebuchet MS"/>
              </a:rPr>
              <a:t>  </a:t>
            </a:r>
            <a:r>
              <a:rPr sz="1650" spc="-140" dirty="0">
                <a:latin typeface="Trebuchet MS"/>
                <a:cs typeface="Trebuchet MS"/>
              </a:rPr>
              <a:t>I.vi›gth</a:t>
            </a:r>
            <a:r>
              <a:rPr sz="1650" spc="-25" dirty="0">
                <a:latin typeface="Trebuchet MS"/>
                <a:cs typeface="Trebuchet MS"/>
              </a:rPr>
              <a:t> </a:t>
            </a:r>
            <a:r>
              <a:rPr sz="1650" spc="-150" dirty="0">
                <a:latin typeface="Trebuchet MS"/>
                <a:cs typeface="Trebuchet MS"/>
              </a:rPr>
              <a:t>required</a:t>
            </a:r>
            <a:r>
              <a:rPr sz="1650" spc="150" dirty="0">
                <a:latin typeface="Trebuchet MS"/>
                <a:cs typeface="Trebuchet MS"/>
              </a:rPr>
              <a:t> </a:t>
            </a:r>
            <a:r>
              <a:rPr sz="1650" spc="-140" dirty="0">
                <a:latin typeface="Trebuchet MS"/>
                <a:cs typeface="Trebuchet MS"/>
              </a:rPr>
              <a:t>for</a:t>
            </a:r>
            <a:r>
              <a:rPr sz="1650" spc="-70" dirty="0">
                <a:latin typeface="Trebuchet MS"/>
                <a:cs typeface="Trebuchet MS"/>
              </a:rPr>
              <a:t> </a:t>
            </a:r>
            <a:r>
              <a:rPr sz="1650" spc="-95" dirty="0">
                <a:latin typeface="Trebuchet MS"/>
                <a:cs typeface="Trebuchet MS"/>
              </a:rPr>
              <a:t>500</a:t>
            </a:r>
            <a:r>
              <a:rPr sz="1650" spc="-45" dirty="0">
                <a:latin typeface="Trebuchet MS"/>
                <a:cs typeface="Trebuchet MS"/>
              </a:rPr>
              <a:t> </a:t>
            </a:r>
            <a:r>
              <a:rPr sz="1650" spc="-114" dirty="0">
                <a:latin typeface="Trebuchet MS"/>
                <a:cs typeface="Trebuchet MS"/>
              </a:rPr>
              <a:t>such</a:t>
            </a:r>
            <a:r>
              <a:rPr sz="1650" spc="-85" dirty="0">
                <a:latin typeface="Trebuchet MS"/>
                <a:cs typeface="Trebuchet MS"/>
              </a:rPr>
              <a:t> </a:t>
            </a:r>
            <a:r>
              <a:rPr sz="1650" spc="-10" dirty="0">
                <a:latin typeface="Trebuchet MS"/>
                <a:cs typeface="Trebuchet MS"/>
              </a:rPr>
              <a:t>holts.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1415" y="1903412"/>
            <a:ext cx="14859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75" dirty="0">
                <a:latin typeface="Cambria"/>
                <a:cs typeface="Cambria"/>
              </a:rPr>
              <a:t>Volume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of</a:t>
            </a:r>
            <a:r>
              <a:rPr sz="1600" spc="-60" dirty="0">
                <a:latin typeface="Cambria"/>
                <a:cs typeface="Cambria"/>
              </a:rPr>
              <a:t> </a:t>
            </a:r>
            <a:r>
              <a:rPr sz="1600" spc="-30" dirty="0">
                <a:latin typeface="Cambria"/>
                <a:cs typeface="Cambria"/>
              </a:rPr>
              <a:t>ihe</a:t>
            </a:r>
            <a:r>
              <a:rPr sz="1600" spc="35" dirty="0">
                <a:latin typeface="Cambria"/>
                <a:cs typeface="Cambria"/>
              </a:rPr>
              <a:t> </a:t>
            </a:r>
            <a:r>
              <a:rPr sz="1600" spc="-85" dirty="0">
                <a:latin typeface="Cambria"/>
                <a:cs typeface="Cambria"/>
              </a:rPr>
              <a:t>bolt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0540" y="3228975"/>
            <a:ext cx="1682750" cy="103822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459105" marR="5080" indent="-447040" algn="r">
              <a:lnSpc>
                <a:spcPts val="1839"/>
              </a:lnSpc>
              <a:spcBef>
                <a:spcPts val="325"/>
              </a:spcBef>
            </a:pPr>
            <a:r>
              <a:rPr sz="1700" spc="-114" dirty="0">
                <a:latin typeface="Cambria"/>
                <a:cs typeface="Cambria"/>
              </a:rPr>
              <a:t>Area</a:t>
            </a:r>
            <a:r>
              <a:rPr sz="1700" spc="85" dirty="0">
                <a:latin typeface="Cambria"/>
                <a:cs typeface="Cambria"/>
              </a:rPr>
              <a:t> </a:t>
            </a:r>
            <a:r>
              <a:rPr sz="1700" spc="-130" dirty="0">
                <a:latin typeface="Cambria"/>
                <a:cs typeface="Cambria"/>
              </a:rPr>
              <a:t>o£cross-</a:t>
            </a:r>
            <a:r>
              <a:rPr sz="1700" spc="-114" dirty="0">
                <a:latin typeface="Cambria"/>
                <a:cs typeface="Cambria"/>
              </a:rPr>
              <a:t>section </a:t>
            </a:r>
            <a:r>
              <a:rPr sz="1700" spc="-10" dirty="0">
                <a:latin typeface="Cambria"/>
                <a:cs typeface="Cambria"/>
              </a:rPr>
              <a:t>oftke</a:t>
            </a:r>
            <a:r>
              <a:rPr sz="1700" spc="-70" dirty="0">
                <a:latin typeface="Cambria"/>
                <a:cs typeface="Cambria"/>
              </a:rPr>
              <a:t> </a:t>
            </a:r>
            <a:r>
              <a:rPr sz="1700" spc="-130" dirty="0">
                <a:latin typeface="Cambria"/>
                <a:cs typeface="Cambria"/>
              </a:rPr>
              <a:t>stock</a:t>
            </a:r>
            <a:r>
              <a:rPr sz="1700" spc="40" dirty="0">
                <a:latin typeface="Cambria"/>
                <a:cs typeface="Cambria"/>
              </a:rPr>
              <a:t> </a:t>
            </a:r>
            <a:r>
              <a:rPr sz="1700" spc="-190" dirty="0">
                <a:latin typeface="Cambria"/>
                <a:cs typeface="Cambria"/>
              </a:rPr>
              <a:t>bar</a:t>
            </a:r>
            <a:endParaRPr sz="1700">
              <a:latin typeface="Cambria"/>
              <a:cs typeface="Cambria"/>
            </a:endParaRPr>
          </a:p>
          <a:p>
            <a:pPr marR="19685" algn="r">
              <a:lnSpc>
                <a:spcPct val="100000"/>
              </a:lnSpc>
              <a:spcBef>
                <a:spcPts val="204"/>
              </a:spcBef>
            </a:pPr>
            <a:r>
              <a:rPr sz="1600" spc="-45" dirty="0">
                <a:latin typeface="Cambria"/>
                <a:cs typeface="Cambria"/>
              </a:rPr>
              <a:t>i.cnth</a:t>
            </a:r>
            <a:r>
              <a:rPr sz="1600" spc="2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of</a:t>
            </a:r>
            <a:r>
              <a:rPr sz="1600" spc="-30" dirty="0">
                <a:latin typeface="Cambria"/>
                <a:cs typeface="Cambria"/>
              </a:rPr>
              <a:t> </a:t>
            </a:r>
            <a:r>
              <a:rPr sz="1600" spc="-20" dirty="0">
                <a:latin typeface="Cambria"/>
                <a:cs typeface="Cambria"/>
              </a:rPr>
              <a:t>tscb</a:t>
            </a:r>
            <a:endParaRPr sz="1600">
              <a:latin typeface="Cambria"/>
              <a:cs typeface="Cambria"/>
            </a:endParaRPr>
          </a:p>
          <a:p>
            <a:pPr marR="24765" algn="r">
              <a:lnSpc>
                <a:spcPct val="100000"/>
              </a:lnSpc>
              <a:spcBef>
                <a:spcPts val="80"/>
              </a:spcBef>
              <a:tabLst>
                <a:tab pos="360680" algn="l"/>
              </a:tabLst>
            </a:pPr>
            <a:r>
              <a:rPr sz="1550" spc="-25" dirty="0">
                <a:latin typeface="Cambria"/>
                <a:cs typeface="Cambria"/>
              </a:rPr>
              <a:t>th</a:t>
            </a:r>
            <a:r>
              <a:rPr sz="1550" dirty="0">
                <a:latin typeface="Cambria"/>
                <a:cs typeface="Cambria"/>
              </a:rPr>
              <a:t>	</a:t>
            </a:r>
            <a:r>
              <a:rPr sz="2325" spc="-60" baseline="-3584" dirty="0">
                <a:latin typeface="Cambria"/>
                <a:cs typeface="Cambria"/>
              </a:rPr>
              <a:t>b</a:t>
            </a:r>
            <a:r>
              <a:rPr sz="1550" spc="-40" dirty="0">
                <a:latin typeface="Cambria"/>
                <a:cs typeface="Cambria"/>
              </a:rPr>
              <a:t>efore</a:t>
            </a:r>
            <a:r>
              <a:rPr sz="1550" spc="-85" dirty="0">
                <a:latin typeface="Cambria"/>
                <a:cs typeface="Cambria"/>
              </a:rPr>
              <a:t> </a:t>
            </a:r>
            <a:r>
              <a:rPr sz="1550" spc="-55" dirty="0">
                <a:latin typeface="Cambria"/>
                <a:cs typeface="Cambria"/>
              </a:rPr>
              <a:t>upsetting</a:t>
            </a:r>
            <a:endParaRPr sz="155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71122" y="1744662"/>
            <a:ext cx="1467485" cy="510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910"/>
              </a:lnSpc>
              <a:spcBef>
                <a:spcPts val="100"/>
              </a:spcBef>
            </a:pPr>
            <a:r>
              <a:rPr sz="2475" baseline="-3367" dirty="0">
                <a:latin typeface="Cambria"/>
                <a:cs typeface="Cambria"/>
              </a:rPr>
              <a:t>Vo</a:t>
            </a:r>
            <a:r>
              <a:rPr sz="1650" dirty="0">
                <a:latin typeface="Cambria"/>
                <a:cs typeface="Cambria"/>
              </a:rPr>
              <a:t>lu</a:t>
            </a:r>
            <a:r>
              <a:rPr sz="2475" baseline="3367" dirty="0">
                <a:latin typeface="Cambria"/>
                <a:cs typeface="Cambria"/>
              </a:rPr>
              <a:t>me</a:t>
            </a:r>
            <a:r>
              <a:rPr sz="1650" dirty="0">
                <a:latin typeface="Cambria"/>
                <a:cs typeface="Cambria"/>
              </a:rPr>
              <a:t>of</a:t>
            </a:r>
            <a:r>
              <a:rPr sz="1650" spc="40" dirty="0">
                <a:latin typeface="Cambria"/>
                <a:cs typeface="Cambria"/>
              </a:rPr>
              <a:t> </a:t>
            </a:r>
            <a:r>
              <a:rPr sz="1650" spc="-90" dirty="0">
                <a:latin typeface="Cambria"/>
                <a:cs typeface="Cambria"/>
              </a:rPr>
              <a:t>square</a:t>
            </a:r>
            <a:endParaRPr sz="1650">
              <a:latin typeface="Cambria"/>
              <a:cs typeface="Cambria"/>
            </a:endParaRPr>
          </a:p>
          <a:p>
            <a:pPr marL="635" algn="ctr">
              <a:lnSpc>
                <a:spcPts val="1910"/>
              </a:lnSpc>
            </a:pPr>
            <a:r>
              <a:rPr sz="1650" spc="-150" dirty="0">
                <a:latin typeface="Cambria"/>
                <a:cs typeface="Cambria"/>
              </a:rPr>
              <a:t>\›olt</a:t>
            </a:r>
            <a:r>
              <a:rPr sz="1650" spc="95" dirty="0">
                <a:latin typeface="Cambria"/>
                <a:cs typeface="Cambria"/>
              </a:rPr>
              <a:t> </a:t>
            </a:r>
            <a:r>
              <a:rPr sz="1650" spc="-20" dirty="0">
                <a:latin typeface="Cambria"/>
                <a:cs typeface="Cambria"/>
              </a:rPr>
              <a:t>head</a:t>
            </a:r>
            <a:endParaRPr sz="165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24019" y="1717675"/>
            <a:ext cx="923290" cy="4991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dirty="0">
                <a:latin typeface="Cambria"/>
                <a:cs typeface="Cambria"/>
              </a:rPr>
              <a:t>VolumC</a:t>
            </a:r>
            <a:r>
              <a:rPr sz="1450" spc="275" dirty="0">
                <a:latin typeface="Cambria"/>
                <a:cs typeface="Cambria"/>
              </a:rPr>
              <a:t> </a:t>
            </a:r>
            <a:r>
              <a:rPr sz="1450" spc="-40" dirty="0">
                <a:latin typeface="Cambria"/>
                <a:cs typeface="Cambria"/>
              </a:rPr>
              <a:t>OF</a:t>
            </a:r>
            <a:endParaRPr sz="1450">
              <a:latin typeface="Cambria"/>
              <a:cs typeface="Cambria"/>
            </a:endParaRPr>
          </a:p>
          <a:p>
            <a:pPr marL="26670">
              <a:lnSpc>
                <a:spcPct val="100000"/>
              </a:lnSpc>
              <a:spcBef>
                <a:spcPts val="10"/>
              </a:spcBef>
            </a:pPr>
            <a:r>
              <a:rPr sz="1650" spc="-85" dirty="0">
                <a:latin typeface="Cambria"/>
                <a:cs typeface="Cambria"/>
              </a:rPr>
              <a:t>holt</a:t>
            </a:r>
            <a:r>
              <a:rPr sz="1650" spc="-5" dirty="0">
                <a:latin typeface="Cambria"/>
                <a:cs typeface="Cambria"/>
              </a:rPr>
              <a:t> </a:t>
            </a:r>
            <a:r>
              <a:rPr sz="1650" spc="-30" dirty="0">
                <a:latin typeface="Cambria"/>
                <a:cs typeface="Cambria"/>
              </a:rPr>
              <a:t>shaftk</a:t>
            </a:r>
            <a:endParaRPr sz="165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51569" y="2329814"/>
            <a:ext cx="2639060" cy="873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05" marR="5080" indent="-40640">
              <a:lnSpc>
                <a:spcPct val="150300"/>
              </a:lnSpc>
              <a:spcBef>
                <a:spcPts val="100"/>
              </a:spcBef>
            </a:pPr>
            <a:r>
              <a:rPr sz="1850" dirty="0">
                <a:latin typeface="Courier New"/>
                <a:cs typeface="Courier New"/>
              </a:rPr>
              <a:t>(</a:t>
            </a:r>
            <a:r>
              <a:rPr sz="1850" spc="-130" dirty="0">
                <a:latin typeface="Courier New"/>
                <a:cs typeface="Courier New"/>
              </a:rPr>
              <a:t> </a:t>
            </a:r>
            <a:r>
              <a:rPr sz="1850" spc="65" dirty="0">
                <a:latin typeface="Courier New"/>
                <a:cs typeface="Courier New"/>
              </a:rPr>
              <a:t>0</a:t>
            </a:r>
            <a:r>
              <a:rPr sz="1850" spc="285" dirty="0">
                <a:latin typeface="Courier New"/>
                <a:cs typeface="Courier New"/>
              </a:rPr>
              <a:t> </a:t>
            </a:r>
            <a:r>
              <a:rPr sz="1850" spc="-250" dirty="0">
                <a:latin typeface="Courier New"/>
                <a:cs typeface="Courier New"/>
              </a:rPr>
              <a:t>3</a:t>
            </a:r>
            <a:r>
              <a:rPr sz="1850" spc="-35" dirty="0">
                <a:latin typeface="Courier New"/>
                <a:cs typeface="Courier New"/>
              </a:rPr>
              <a:t> </a:t>
            </a:r>
            <a:r>
              <a:rPr sz="1850" spc="459" dirty="0">
                <a:latin typeface="Courier New"/>
                <a:cs typeface="Courier New"/>
              </a:rPr>
              <a:t>•#)(:i0</a:t>
            </a:r>
            <a:r>
              <a:rPr sz="1850" spc="85" dirty="0">
                <a:latin typeface="Courier New"/>
                <a:cs typeface="Courier New"/>
              </a:rPr>
              <a:t> </a:t>
            </a:r>
            <a:r>
              <a:rPr sz="1850" spc="-235" dirty="0">
                <a:latin typeface="Courier New"/>
                <a:cs typeface="Courier New"/>
              </a:rPr>
              <a:t>i0 </a:t>
            </a:r>
            <a:r>
              <a:rPr sz="2775" spc="-52" baseline="-4504" dirty="0">
                <a:latin typeface="Courier New"/>
                <a:cs typeface="Courier New"/>
              </a:rPr>
              <a:t>22</a:t>
            </a:r>
            <a:r>
              <a:rPr sz="1850" spc="-35" dirty="0">
                <a:latin typeface="Courier New"/>
                <a:cs typeface="Courier New"/>
              </a:rPr>
              <a:t>07.96mm'</a:t>
            </a:r>
            <a:endParaRPr sz="1850"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23577" y="3503612"/>
            <a:ext cx="122555" cy="2463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latin typeface="Cambria"/>
                <a:cs typeface="Cambria"/>
              </a:rPr>
              <a:t>4</a:t>
            </a:r>
            <a:endParaRPr sz="145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36379" y="3379787"/>
            <a:ext cx="4330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0" dirty="0">
                <a:latin typeface="Cambria"/>
                <a:cs typeface="Cambria"/>
              </a:rPr>
              <a:t>tz0£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67819" y="3338512"/>
            <a:ext cx="94297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40" dirty="0">
                <a:latin typeface="Cambria"/>
                <a:cs typeface="Cambria"/>
              </a:rPr>
              <a:t>3</a:t>
            </a:r>
            <a:r>
              <a:rPr sz="1700" spc="-110" dirty="0">
                <a:latin typeface="Cambria"/>
                <a:cs typeface="Cambria"/>
              </a:rPr>
              <a:t> </a:t>
            </a:r>
            <a:r>
              <a:rPr sz="2400" baseline="1736" dirty="0">
                <a:latin typeface="Cambria"/>
                <a:cs typeface="Cambria"/>
              </a:rPr>
              <a:t>I4.</a:t>
            </a:r>
            <a:r>
              <a:rPr sz="2400" spc="-82" baseline="1736" dirty="0">
                <a:latin typeface="Cambria"/>
                <a:cs typeface="Cambria"/>
              </a:rPr>
              <a:t> </a:t>
            </a:r>
            <a:r>
              <a:rPr sz="2400" baseline="1736" dirty="0">
                <a:latin typeface="Cambria"/>
                <a:cs typeface="Cambria"/>
              </a:rPr>
              <a:t>Ia</a:t>
            </a:r>
            <a:r>
              <a:rPr sz="2400" spc="240" baseline="1736" dirty="0">
                <a:latin typeface="Cambria"/>
                <a:cs typeface="Cambria"/>
              </a:rPr>
              <a:t> </a:t>
            </a:r>
            <a:r>
              <a:rPr sz="2400" spc="-165" baseline="1736" dirty="0">
                <a:latin typeface="Cambria"/>
                <a:cs typeface="Cambria"/>
              </a:rPr>
              <a:t>min</a:t>
            </a:r>
            <a:endParaRPr sz="2400" baseline="1736">
              <a:latin typeface="Cambria"/>
              <a:cs typeface="Cambr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97136" y="3730625"/>
            <a:ext cx="603250" cy="553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05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2</a:t>
            </a:r>
            <a:r>
              <a:rPr sz="1800" spc="200" dirty="0">
                <a:latin typeface="Courier New"/>
                <a:cs typeface="Courier New"/>
              </a:rPr>
              <a:t> </a:t>
            </a:r>
            <a:r>
              <a:rPr sz="1800" spc="-25" dirty="0">
                <a:latin typeface="Courier New"/>
                <a:cs typeface="Courier New"/>
              </a:rPr>
              <a:t>79</a:t>
            </a:r>
            <a:endParaRPr sz="1800">
              <a:latin typeface="Courier New"/>
              <a:cs typeface="Courier New"/>
            </a:endParaRPr>
          </a:p>
          <a:p>
            <a:pPr marL="18415">
              <a:lnSpc>
                <a:spcPts val="2110"/>
              </a:lnSpc>
            </a:pPr>
            <a:r>
              <a:rPr sz="1850" spc="-415" dirty="0">
                <a:latin typeface="Courier New"/>
                <a:cs typeface="Courier New"/>
              </a:rPr>
              <a:t>314.16</a:t>
            </a:r>
            <a:endParaRPr sz="1850">
              <a:latin typeface="Courier New"/>
              <a:cs typeface="Courier Ne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84537" y="3852862"/>
            <a:ext cx="85471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35" dirty="0">
                <a:latin typeface="Times New Roman"/>
                <a:cs typeface="Times New Roman"/>
              </a:rPr>
              <a:t>72.92</a:t>
            </a:r>
            <a:r>
              <a:rPr sz="1700" spc="20" dirty="0">
                <a:latin typeface="Times New Roman"/>
                <a:cs typeface="Times New Roman"/>
              </a:rPr>
              <a:t> </a:t>
            </a:r>
            <a:r>
              <a:rPr sz="1700" spc="-90" dirty="0">
                <a:latin typeface="Times New Roman"/>
                <a:cs typeface="Times New Roman"/>
              </a:rPr>
              <a:t>mm</a:t>
            </a:r>
            <a:endParaRPr sz="1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69208" y="1437894"/>
            <a:ext cx="497205" cy="165100"/>
          </a:xfrm>
          <a:custGeom>
            <a:avLst/>
            <a:gdLst/>
            <a:ahLst/>
            <a:cxnLst/>
            <a:rect l="l" t="t" r="r" b="b"/>
            <a:pathLst>
              <a:path w="497204" h="165100">
                <a:moveTo>
                  <a:pt x="496823" y="164592"/>
                </a:moveTo>
                <a:lnTo>
                  <a:pt x="0" y="164592"/>
                </a:lnTo>
                <a:lnTo>
                  <a:pt x="0" y="0"/>
                </a:lnTo>
                <a:lnTo>
                  <a:pt x="496823" y="0"/>
                </a:lnTo>
                <a:lnTo>
                  <a:pt x="496823" y="164592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77895" y="1497330"/>
            <a:ext cx="287020" cy="0"/>
          </a:xfrm>
          <a:custGeom>
            <a:avLst/>
            <a:gdLst/>
            <a:ahLst/>
            <a:cxnLst/>
            <a:rect l="l" t="t" r="r" b="b"/>
            <a:pathLst>
              <a:path w="287020">
                <a:moveTo>
                  <a:pt x="0" y="0"/>
                </a:moveTo>
                <a:lnTo>
                  <a:pt x="286512" y="0"/>
                </a:lnTo>
              </a:path>
            </a:pathLst>
          </a:custGeom>
          <a:ln w="21336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05200" y="971550"/>
            <a:ext cx="304800" cy="1619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95425" y="2047875"/>
            <a:ext cx="990600" cy="16192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52725" y="1924050"/>
            <a:ext cx="1428750" cy="17145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38150" y="533400"/>
            <a:ext cx="2781300" cy="20955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09900" y="1323975"/>
            <a:ext cx="2133600" cy="38100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915390" y="741362"/>
            <a:ext cx="1628139" cy="532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95" dirty="0">
                <a:latin typeface="Trebuchet MS"/>
                <a:cs typeface="Trebuchet MS"/>
              </a:rPr>
              <a:t>Length</a:t>
            </a:r>
            <a:r>
              <a:rPr sz="1600" spc="25" dirty="0">
                <a:latin typeface="Trebuchet MS"/>
                <a:cs typeface="Trebuchet MS"/>
              </a:rPr>
              <a:t> </a:t>
            </a:r>
            <a:r>
              <a:rPr sz="1600" spc="-130" dirty="0">
                <a:latin typeface="Trebuchet MS"/>
                <a:cs typeface="Trebuchet MS"/>
              </a:rPr>
              <a:t>for</a:t>
            </a:r>
            <a:r>
              <a:rPr sz="1600" spc="-75" dirty="0">
                <a:latin typeface="Trebuchet MS"/>
                <a:cs typeface="Trebuchet MS"/>
              </a:rPr>
              <a:t> </a:t>
            </a:r>
            <a:r>
              <a:rPr sz="1600" spc="-95" dirty="0">
                <a:solidFill>
                  <a:srgbClr val="0E0E0E"/>
                </a:solidFill>
                <a:latin typeface="Trebuchet MS"/>
                <a:cs typeface="Trebuchet MS"/>
              </a:rPr>
              <a:t>500</a:t>
            </a:r>
            <a:r>
              <a:rPr sz="1600" spc="-125" dirty="0">
                <a:solidFill>
                  <a:srgbClr val="0E0E0E"/>
                </a:solidFill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boils</a:t>
            </a:r>
            <a:endParaRPr sz="160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  <a:spcBef>
                <a:spcPts val="90"/>
              </a:spcBef>
            </a:pPr>
            <a:r>
              <a:rPr sz="1650" spc="-10" dirty="0">
                <a:latin typeface="Cambria"/>
                <a:cs typeface="Cambria"/>
              </a:rPr>
              <a:t>Scrap</a:t>
            </a:r>
            <a:endParaRPr sz="165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26941" y="741362"/>
            <a:ext cx="1606550" cy="532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92225" algn="l"/>
              </a:tabLst>
            </a:pPr>
            <a:r>
              <a:rPr sz="1600" spc="-100" dirty="0">
                <a:latin typeface="Trebuchet MS"/>
                <a:cs typeface="Trebuchet MS"/>
              </a:rPr>
              <a:t>72.92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spc="-50" dirty="0">
                <a:latin typeface="Trebuchet MS"/>
                <a:cs typeface="Trebuchet MS"/>
              </a:rPr>
              <a:t>•</a:t>
            </a:r>
            <a:r>
              <a:rPr sz="1600" dirty="0">
                <a:latin typeface="Trebuchet MS"/>
                <a:cs typeface="Trebuchet MS"/>
              </a:rPr>
              <a:t>	</a:t>
            </a:r>
            <a:r>
              <a:rPr sz="1600" spc="-90" dirty="0">
                <a:latin typeface="Trebuchet MS"/>
                <a:cs typeface="Trebuchet MS"/>
              </a:rPr>
              <a:t>JMS</a:t>
            </a:r>
            <a:endParaRPr sz="1600">
              <a:latin typeface="Trebuchet MS"/>
              <a:cs typeface="Trebuchet MS"/>
            </a:endParaRPr>
          </a:p>
          <a:p>
            <a:pPr marL="52705">
              <a:lnSpc>
                <a:spcPct val="100000"/>
              </a:lnSpc>
              <a:spcBef>
                <a:spcPts val="90"/>
              </a:spcBef>
            </a:pPr>
            <a:r>
              <a:rPr sz="1650" spc="-210" dirty="0">
                <a:latin typeface="Cambria"/>
                <a:cs typeface="Cambria"/>
              </a:rPr>
              <a:t>5¥»</a:t>
            </a:r>
            <a:r>
              <a:rPr sz="1650" spc="-50" dirty="0">
                <a:latin typeface="Cambria"/>
                <a:cs typeface="Cambria"/>
              </a:rPr>
              <a:t> </a:t>
            </a:r>
            <a:r>
              <a:rPr sz="1650" dirty="0">
                <a:latin typeface="Cambria"/>
                <a:cs typeface="Cambria"/>
              </a:rPr>
              <a:t>of</a:t>
            </a:r>
            <a:r>
              <a:rPr sz="1650" spc="-50" dirty="0">
                <a:latin typeface="Cambria"/>
                <a:cs typeface="Cambria"/>
              </a:rPr>
              <a:t> </a:t>
            </a:r>
            <a:r>
              <a:rPr sz="1650" spc="-90" dirty="0">
                <a:latin typeface="Cambria"/>
                <a:cs typeface="Cambria"/>
              </a:rPr>
              <a:t>the</a:t>
            </a:r>
            <a:r>
              <a:rPr sz="1650" spc="100" dirty="0">
                <a:latin typeface="Cambria"/>
                <a:cs typeface="Cambria"/>
              </a:rPr>
              <a:t> </a:t>
            </a:r>
            <a:r>
              <a:rPr sz="2475" spc="-15" baseline="-3367" dirty="0">
                <a:latin typeface="Cambria"/>
                <a:cs typeface="Cambria"/>
              </a:rPr>
              <a:t>l</a:t>
            </a:r>
            <a:r>
              <a:rPr sz="1650" spc="-10" dirty="0">
                <a:latin typeface="Cambria"/>
                <a:cs typeface="Cambria"/>
              </a:rPr>
              <a:t>eftglh</a:t>
            </a:r>
            <a:endParaRPr sz="165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42479" y="1755775"/>
            <a:ext cx="15303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Times New Roman"/>
                <a:cs typeface="Times New Roman"/>
              </a:rPr>
              <a:t>Net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35" dirty="0">
                <a:latin typeface="Times New Roman"/>
                <a:cs typeface="Times New Roman"/>
              </a:rPr>
              <a:t>length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spc="-55" dirty="0">
                <a:latin typeface="Times New Roman"/>
                <a:cs typeface="Times New Roman"/>
              </a:rPr>
              <a:t>required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i="1" spc="-75" dirty="0">
                <a:solidFill>
                  <a:srgbClr val="000000"/>
                </a:solidFill>
                <a:latin typeface="Cambria"/>
                <a:cs typeface="Cambria"/>
              </a:rPr>
              <a:t>Problem.•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5048" y="1046204"/>
            <a:ext cx="5330190" cy="77851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indent="4445">
              <a:lnSpc>
                <a:spcPct val="111700"/>
              </a:lnSpc>
              <a:spcBef>
                <a:spcPts val="195"/>
              </a:spcBef>
              <a:tabLst>
                <a:tab pos="1546225" algn="l"/>
                <a:tab pos="3898900" algn="l"/>
              </a:tabLst>
            </a:pPr>
            <a:r>
              <a:rPr sz="1450" i="1" dirty="0">
                <a:latin typeface="Cambria"/>
                <a:cs typeface="Cambria"/>
              </a:rPr>
              <a:t>Df</a:t>
            </a:r>
            <a:r>
              <a:rPr sz="1450" i="1" spc="35" dirty="0">
                <a:latin typeface="Cambria"/>
                <a:cs typeface="Cambria"/>
              </a:rPr>
              <a:t> </a:t>
            </a:r>
            <a:r>
              <a:rPr sz="1450" i="1" spc="-20" dirty="0">
                <a:latin typeface="Cambria"/>
                <a:cs typeface="Cambria"/>
              </a:rPr>
              <a:t>bars</a:t>
            </a:r>
            <a:r>
              <a:rPr sz="1450" i="1" spc="5" dirty="0">
                <a:latin typeface="Cambria"/>
                <a:cs typeface="Cambria"/>
              </a:rPr>
              <a:t> </a:t>
            </a:r>
            <a:r>
              <a:rPr sz="1450" i="1" spc="-10" dirty="0">
                <a:latin typeface="Cambria"/>
                <a:cs typeface="Cambria"/>
              </a:rPr>
              <a:t>required</a:t>
            </a:r>
            <a:r>
              <a:rPr sz="1450" i="1" spc="60" dirty="0">
                <a:latin typeface="Cambria"/>
                <a:cs typeface="Cambria"/>
              </a:rPr>
              <a:t> </a:t>
            </a:r>
            <a:r>
              <a:rPr sz="1450" i="1" spc="-25" dirty="0">
                <a:latin typeface="Cambria"/>
                <a:cs typeface="Cambria"/>
              </a:rPr>
              <a:t>if</a:t>
            </a:r>
            <a:r>
              <a:rPr sz="1450" i="1" dirty="0">
                <a:latin typeface="Cambria"/>
                <a:cs typeface="Cambria"/>
              </a:rPr>
              <a:t>	mild</a:t>
            </a:r>
            <a:r>
              <a:rPr sz="1450" i="1" spc="50" dirty="0">
                <a:latin typeface="Cambria"/>
                <a:cs typeface="Cambria"/>
              </a:rPr>
              <a:t> </a:t>
            </a:r>
            <a:r>
              <a:rPr sz="1450" i="1" dirty="0">
                <a:latin typeface="Cambria"/>
                <a:cs typeface="Cambria"/>
              </a:rPr>
              <a:t>steel</a:t>
            </a:r>
            <a:r>
              <a:rPr sz="1450" i="1" spc="90" dirty="0">
                <a:latin typeface="Cambria"/>
                <a:cs typeface="Cambria"/>
              </a:rPr>
              <a:t>  </a:t>
            </a:r>
            <a:r>
              <a:rPr sz="1450" i="1" spc="-25" dirty="0">
                <a:latin typeface="Cambria"/>
                <a:cs typeface="Cambria"/>
              </a:rPr>
              <a:t>bnzs</a:t>
            </a:r>
            <a:r>
              <a:rPr sz="1450" i="1" spc="30" dirty="0">
                <a:latin typeface="Cambria"/>
                <a:cs typeface="Cambria"/>
              </a:rPr>
              <a:t> </a:t>
            </a:r>
            <a:r>
              <a:rPr sz="1450" i="1" dirty="0">
                <a:latin typeface="Cambria"/>
                <a:cs typeface="Cambria"/>
              </a:rPr>
              <a:t>un</a:t>
            </a:r>
            <a:r>
              <a:rPr sz="1450" i="1" spc="470" dirty="0">
                <a:latin typeface="Cambria"/>
                <a:cs typeface="Cambria"/>
              </a:rPr>
              <a:t> </a:t>
            </a:r>
            <a:r>
              <a:rPr sz="1450" i="1" spc="-10" dirty="0">
                <a:latin typeface="Cambria"/>
                <a:cs typeface="Cambria"/>
              </a:rPr>
              <a:t>uv‹iilable</a:t>
            </a:r>
            <a:r>
              <a:rPr sz="1450" i="1" dirty="0">
                <a:latin typeface="Cambria"/>
                <a:cs typeface="Cambria"/>
              </a:rPr>
              <a:t>	</a:t>
            </a:r>
            <a:r>
              <a:rPr sz="1450" i="1" spc="50" dirty="0">
                <a:latin typeface="Cambria"/>
                <a:cs typeface="Cambria"/>
              </a:rPr>
              <a:t>in</a:t>
            </a:r>
            <a:r>
              <a:rPr sz="1450" i="1" spc="5" dirty="0">
                <a:latin typeface="Cambria"/>
                <a:cs typeface="Cambria"/>
              </a:rPr>
              <a:t> </a:t>
            </a:r>
            <a:r>
              <a:rPr sz="1450" i="1" dirty="0">
                <a:solidFill>
                  <a:srgbClr val="181818"/>
                </a:solidFill>
                <a:latin typeface="Cambria"/>
                <a:cs typeface="Cambria"/>
              </a:rPr>
              <a:t>4</a:t>
            </a:r>
            <a:r>
              <a:rPr sz="1450" i="1" spc="75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1450" i="1" dirty="0">
                <a:latin typeface="Cambria"/>
                <a:cs typeface="Cambria"/>
              </a:rPr>
              <a:t>m</a:t>
            </a:r>
            <a:r>
              <a:rPr sz="1450" i="1" spc="-85" dirty="0">
                <a:latin typeface="Cambria"/>
                <a:cs typeface="Cambria"/>
              </a:rPr>
              <a:t> </a:t>
            </a:r>
            <a:r>
              <a:rPr sz="1450" i="1" dirty="0">
                <a:latin typeface="Cambria"/>
                <a:cs typeface="Cambria"/>
              </a:rPr>
              <a:t>len</a:t>
            </a:r>
            <a:r>
              <a:rPr sz="1450" dirty="0">
                <a:latin typeface="Cambria"/>
                <a:cs typeface="Cambria"/>
              </a:rPr>
              <a:t>gf</a:t>
            </a:r>
            <a:r>
              <a:rPr sz="1450" i="1" dirty="0">
                <a:latin typeface="Cambria"/>
                <a:cs typeface="Cambria"/>
              </a:rPr>
              <a:t>h</a:t>
            </a:r>
            <a:r>
              <a:rPr sz="1450" i="1" spc="75" dirty="0">
                <a:latin typeface="Cambria"/>
                <a:cs typeface="Cambria"/>
              </a:rPr>
              <a:t> </a:t>
            </a:r>
            <a:r>
              <a:rPr sz="1450" i="1" spc="-25" dirty="0">
                <a:latin typeface="Cambria"/>
                <a:cs typeface="Cambria"/>
              </a:rPr>
              <a:t>and </a:t>
            </a:r>
            <a:r>
              <a:rPr sz="1500" i="1" spc="-114" dirty="0">
                <a:latin typeface="Cambria"/>
                <a:cs typeface="Cambria"/>
              </a:rPr>
              <a:t>25</a:t>
            </a:r>
            <a:r>
              <a:rPr sz="1500" i="1" spc="75" dirty="0">
                <a:latin typeface="Cambria"/>
                <a:cs typeface="Cambria"/>
              </a:rPr>
              <a:t> </a:t>
            </a:r>
            <a:r>
              <a:rPr sz="1500" spc="-20" dirty="0">
                <a:latin typeface="Cambria"/>
                <a:cs typeface="Cambria"/>
              </a:rPr>
              <a:t>mcl</a:t>
            </a:r>
            <a:r>
              <a:rPr sz="1500" spc="-45" dirty="0">
                <a:latin typeface="Cambria"/>
                <a:cs typeface="Cambria"/>
              </a:rPr>
              <a:t> </a:t>
            </a:r>
            <a:r>
              <a:rPr sz="1500" i="1" spc="-50" dirty="0">
                <a:latin typeface="Cambria"/>
                <a:cs typeface="Cambria"/>
              </a:rPr>
              <a:t>diameter.</a:t>
            </a:r>
            <a:r>
              <a:rPr sz="1500" i="1" spc="200" dirty="0">
                <a:latin typeface="Cambria"/>
                <a:cs typeface="Cambria"/>
              </a:rPr>
              <a:t> </a:t>
            </a:r>
            <a:r>
              <a:rPr sz="1500" i="1" dirty="0">
                <a:latin typeface="Cambria"/>
                <a:cs typeface="Cambria"/>
              </a:rPr>
              <a:t>date</a:t>
            </a:r>
            <a:r>
              <a:rPr sz="1500" i="1" spc="-45" dirty="0">
                <a:latin typeface="Cambria"/>
                <a:cs typeface="Cambria"/>
              </a:rPr>
              <a:t> </a:t>
            </a:r>
            <a:r>
              <a:rPr sz="1500" i="1" spc="-30" dirty="0">
                <a:latin typeface="Cambria"/>
                <a:cs typeface="Cambria"/>
              </a:rPr>
              <a:t>the</a:t>
            </a:r>
            <a:r>
              <a:rPr sz="1500" i="1" spc="-20" dirty="0">
                <a:latin typeface="Cambria"/>
                <a:cs typeface="Cambria"/>
              </a:rPr>
              <a:t> </a:t>
            </a:r>
            <a:r>
              <a:rPr sz="1500" i="1" spc="-100" dirty="0">
                <a:latin typeface="Cambria"/>
                <a:cs typeface="Cambria"/>
              </a:rPr>
              <a:t>denstt:f</a:t>
            </a:r>
            <a:r>
              <a:rPr sz="1500" i="1" spc="480" dirty="0">
                <a:latin typeface="Cambria"/>
                <a:cs typeface="Cambria"/>
              </a:rPr>
              <a:t> </a:t>
            </a:r>
            <a:r>
              <a:rPr sz="1500" i="1" dirty="0">
                <a:latin typeface="Cambria"/>
                <a:cs typeface="Cambria"/>
              </a:rPr>
              <a:t>ofmild</a:t>
            </a:r>
            <a:r>
              <a:rPr sz="1500" i="1" spc="-60" dirty="0">
                <a:latin typeface="Cambria"/>
                <a:cs typeface="Cambria"/>
              </a:rPr>
              <a:t> </a:t>
            </a:r>
            <a:r>
              <a:rPr sz="1500" spc="-165" dirty="0">
                <a:latin typeface="Cambria"/>
                <a:cs typeface="Cambria"/>
              </a:rPr>
              <a:t>x/r•'f</a:t>
            </a:r>
            <a:r>
              <a:rPr sz="1500" spc="120" dirty="0">
                <a:latin typeface="Cambria"/>
                <a:cs typeface="Cambria"/>
              </a:rPr>
              <a:t> </a:t>
            </a:r>
            <a:r>
              <a:rPr sz="1500" i="1" spc="-45" dirty="0">
                <a:latin typeface="Cambria"/>
                <a:cs typeface="Cambria"/>
              </a:rPr>
              <a:t>bar</a:t>
            </a:r>
            <a:r>
              <a:rPr sz="1500" i="1" spc="114" dirty="0">
                <a:latin typeface="Cambria"/>
                <a:cs typeface="Cambria"/>
              </a:rPr>
              <a:t> </a:t>
            </a:r>
            <a:r>
              <a:rPr sz="1500" i="1" dirty="0">
                <a:latin typeface="Cambria"/>
                <a:cs typeface="Cambria"/>
              </a:rPr>
              <a:t>7,6</a:t>
            </a:r>
            <a:r>
              <a:rPr sz="1500" i="1" spc="25" dirty="0">
                <a:latin typeface="Cambria"/>
                <a:cs typeface="Cambria"/>
              </a:rPr>
              <a:t> </a:t>
            </a:r>
            <a:r>
              <a:rPr sz="1500" i="1" dirty="0">
                <a:latin typeface="Cambria"/>
                <a:cs typeface="Cambria"/>
              </a:rPr>
              <a:t>gMcc.</a:t>
            </a:r>
            <a:r>
              <a:rPr sz="1500" i="1" spc="40" dirty="0">
                <a:latin typeface="Cambria"/>
                <a:cs typeface="Cambria"/>
              </a:rPr>
              <a:t> </a:t>
            </a:r>
            <a:r>
              <a:rPr sz="1500" i="1" spc="-10" dirty="0">
                <a:latin typeface="Cambria"/>
                <a:cs typeface="Cambria"/>
              </a:rPr>
              <a:t>Consider </a:t>
            </a:r>
            <a:r>
              <a:rPr sz="1400" i="1" dirty="0">
                <a:latin typeface="Cambria"/>
                <a:cs typeface="Cambria"/>
              </a:rPr>
              <a:t>all</a:t>
            </a:r>
            <a:r>
              <a:rPr sz="1400" i="1" spc="180" dirty="0">
                <a:latin typeface="Cambria"/>
                <a:cs typeface="Cambria"/>
              </a:rPr>
              <a:t> </a:t>
            </a:r>
            <a:r>
              <a:rPr sz="1400" spc="-65" dirty="0">
                <a:latin typeface="Cambria"/>
                <a:cs typeface="Cambria"/>
              </a:rPr>
              <a:t>the</a:t>
            </a:r>
            <a:r>
              <a:rPr sz="1400" dirty="0">
                <a:latin typeface="Cambria"/>
                <a:cs typeface="Cambria"/>
              </a:rPr>
              <a:t> pnmisfe/orgiag</a:t>
            </a:r>
            <a:r>
              <a:rPr sz="1400" spc="105" dirty="0">
                <a:latin typeface="Cambria"/>
                <a:cs typeface="Cambria"/>
              </a:rPr>
              <a:t> </a:t>
            </a:r>
            <a:r>
              <a:rPr sz="1400" i="1" spc="-10" dirty="0">
                <a:latin typeface="Cambria"/>
                <a:cs typeface="Cambria"/>
              </a:rPr>
              <a:t>lossys.</a:t>
            </a:r>
            <a:endParaRPr sz="1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43450" y="3162300"/>
            <a:ext cx="85725" cy="46672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19475" y="3152775"/>
            <a:ext cx="85725" cy="4667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86275" y="3152775"/>
            <a:ext cx="85725" cy="4667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53100" y="3152775"/>
            <a:ext cx="85725" cy="46672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33725" y="3143250"/>
            <a:ext cx="85725" cy="46672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52475" y="3124200"/>
            <a:ext cx="85725" cy="47625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59152" y="166687"/>
            <a:ext cx="906144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i="1" dirty="0">
                <a:solidFill>
                  <a:srgbClr val="000000"/>
                </a:solidFill>
                <a:latin typeface="Cambria"/>
                <a:cs typeface="Cambria"/>
              </a:rPr>
              <a:t>iwn</a:t>
            </a:r>
            <a:r>
              <a:rPr sz="1700" i="1" spc="-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700" i="1" spc="-85" dirty="0">
                <a:solidFill>
                  <a:srgbClr val="000000"/>
                </a:solidFill>
                <a:latin typeface="Cambria"/>
                <a:cs typeface="Cambria"/>
              </a:rPr>
              <a:t>Dota</a:t>
            </a:r>
            <a:r>
              <a:rPr sz="1700" i="1" spc="5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700" spc="-50" dirty="0">
                <a:solidFill>
                  <a:srgbClr val="000000"/>
                </a:solidFill>
              </a:rPr>
              <a:t>:</a:t>
            </a:r>
            <a:endParaRPr sz="17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04069" y="166687"/>
            <a:ext cx="1006475" cy="1070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0"/>
              </a:spcBef>
            </a:pPr>
            <a:r>
              <a:rPr sz="1700" i="1" dirty="0">
                <a:latin typeface="Cambria"/>
                <a:cs typeface="Cambria"/>
              </a:rPr>
              <a:t>n</a:t>
            </a:r>
            <a:r>
              <a:rPr sz="1700" i="1" spc="30" dirty="0">
                <a:latin typeface="Cambria"/>
                <a:cs typeface="Cambria"/>
              </a:rPr>
              <a:t> </a:t>
            </a:r>
            <a:r>
              <a:rPr sz="1700" spc="90" dirty="0">
                <a:latin typeface="Cambria"/>
                <a:cs typeface="Cambria"/>
              </a:rPr>
              <a:t>=</a:t>
            </a:r>
            <a:r>
              <a:rPr sz="1700" spc="-150" dirty="0">
                <a:latin typeface="Cambria"/>
                <a:cs typeface="Cambria"/>
              </a:rPr>
              <a:t> </a:t>
            </a:r>
            <a:r>
              <a:rPr sz="1700" spc="-25" dirty="0">
                <a:latin typeface="Cambria"/>
                <a:cs typeface="Cambria"/>
              </a:rPr>
              <a:t>750</a:t>
            </a:r>
            <a:endParaRPr sz="17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600" dirty="0">
                <a:latin typeface="Cambria"/>
                <a:cs typeface="Cambria"/>
              </a:rPr>
              <a:t>L</a:t>
            </a:r>
            <a:r>
              <a:rPr sz="1600" spc="45" dirty="0">
                <a:latin typeface="Cambria"/>
                <a:cs typeface="Cambria"/>
              </a:rPr>
              <a:t> </a:t>
            </a:r>
            <a:r>
              <a:rPr sz="1600" spc="-720" dirty="0">
                <a:solidFill>
                  <a:srgbClr val="161616"/>
                </a:solidFill>
                <a:latin typeface="Cambria"/>
                <a:cs typeface="Cambria"/>
              </a:rPr>
              <a:t>—</a:t>
            </a:r>
            <a:r>
              <a:rPr sz="1600" spc="50" dirty="0">
                <a:solidFill>
                  <a:srgbClr val="161616"/>
                </a:solidFill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4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-50" dirty="0">
                <a:latin typeface="Cambria"/>
                <a:cs typeface="Cambria"/>
              </a:rPr>
              <a:t>m</a:t>
            </a:r>
            <a:endParaRPr sz="16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65"/>
              </a:spcBef>
            </a:pPr>
            <a:r>
              <a:rPr sz="1600" spc="105" dirty="0">
                <a:latin typeface="Cambria"/>
                <a:cs typeface="Cambria"/>
              </a:rPr>
              <a:t>D</a:t>
            </a:r>
            <a:r>
              <a:rPr sz="1600" spc="-95" dirty="0">
                <a:latin typeface="Cambria"/>
                <a:cs typeface="Cambria"/>
              </a:rPr>
              <a:t> </a:t>
            </a:r>
            <a:r>
              <a:rPr sz="1600" spc="85" dirty="0">
                <a:latin typeface="Cambria"/>
                <a:cs typeface="Cambria"/>
              </a:rPr>
              <a:t>=</a:t>
            </a:r>
            <a:r>
              <a:rPr sz="1600" spc="-6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2§</a:t>
            </a:r>
            <a:r>
              <a:rPr sz="1600" spc="25" dirty="0">
                <a:latin typeface="Cambria"/>
                <a:cs typeface="Cambria"/>
              </a:rPr>
              <a:t> </a:t>
            </a:r>
            <a:r>
              <a:rPr sz="1600" spc="-25" dirty="0">
                <a:latin typeface="Cambria"/>
                <a:cs typeface="Cambria"/>
              </a:rPr>
              <a:t>mm</a:t>
            </a:r>
            <a:endParaRPr sz="1600">
              <a:latin typeface="Cambria"/>
              <a:cs typeface="Cambria"/>
            </a:endParaRPr>
          </a:p>
          <a:p>
            <a:pPr marL="45085">
              <a:lnSpc>
                <a:spcPct val="100000"/>
              </a:lnSpc>
              <a:spcBef>
                <a:spcPts val="155"/>
              </a:spcBef>
            </a:pPr>
            <a:r>
              <a:rPr sz="1700" spc="-10" dirty="0">
                <a:latin typeface="Cambria"/>
                <a:cs typeface="Cambria"/>
              </a:rPr>
              <a:t>p=</a:t>
            </a:r>
            <a:r>
              <a:rPr sz="1700" spc="100" dirty="0">
                <a:latin typeface="Cambria"/>
                <a:cs typeface="Cambria"/>
              </a:rPr>
              <a:t> </a:t>
            </a:r>
            <a:r>
              <a:rPr sz="1700" spc="-20" dirty="0">
                <a:latin typeface="Cambria"/>
                <a:cs typeface="Cambria"/>
              </a:rPr>
              <a:t>7.6</a:t>
            </a:r>
            <a:r>
              <a:rPr sz="1700" spc="-50" dirty="0">
                <a:latin typeface="Cambria"/>
                <a:cs typeface="Cambria"/>
              </a:rPr>
              <a:t> </a:t>
            </a:r>
            <a:r>
              <a:rPr sz="1700" dirty="0">
                <a:latin typeface="Cambria"/>
                <a:cs typeface="Cambria"/>
              </a:rPr>
              <a:t>x</a:t>
            </a:r>
            <a:r>
              <a:rPr sz="1700" spc="120" dirty="0">
                <a:latin typeface="Cambria"/>
                <a:cs typeface="Cambria"/>
              </a:rPr>
              <a:t> </a:t>
            </a:r>
            <a:r>
              <a:rPr sz="1700" spc="-180" dirty="0">
                <a:latin typeface="Cambria"/>
                <a:cs typeface="Cambria"/>
              </a:rPr>
              <a:t>IN</a:t>
            </a:r>
            <a:endParaRPr sz="17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00057" y="952500"/>
            <a:ext cx="63690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90" dirty="0">
                <a:latin typeface="Cambria"/>
                <a:cs typeface="Cambria"/>
              </a:rPr>
              <a:t>kg/r«»i3</a:t>
            </a:r>
            <a:endParaRPr sz="17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0026" y="1290002"/>
            <a:ext cx="4756785" cy="17710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7620" marR="5080" indent="-1066800">
              <a:lnSpc>
                <a:spcPct val="111300"/>
              </a:lnSpc>
              <a:spcBef>
                <a:spcPts val="100"/>
              </a:spcBef>
              <a:tabLst>
                <a:tab pos="1012190" algn="l"/>
              </a:tabLst>
            </a:pPr>
            <a:r>
              <a:rPr sz="1600" i="1" dirty="0">
                <a:latin typeface="Cambria"/>
                <a:cs typeface="Cambria"/>
              </a:rPr>
              <a:t>To</a:t>
            </a:r>
            <a:r>
              <a:rPr sz="1600" i="1" spc="-10" dirty="0">
                <a:latin typeface="Cambria"/>
                <a:cs typeface="Cambria"/>
              </a:rPr>
              <a:t> </a:t>
            </a:r>
            <a:r>
              <a:rPr sz="1600" i="1" spc="40" dirty="0">
                <a:latin typeface="Cambria"/>
                <a:cs typeface="Cambria"/>
              </a:rPr>
              <a:t>fled:</a:t>
            </a:r>
            <a:r>
              <a:rPr sz="1600" i="1" dirty="0">
                <a:latin typeface="Cambria"/>
                <a:cs typeface="Cambria"/>
              </a:rPr>
              <a:t>	</a:t>
            </a:r>
            <a:r>
              <a:rPr sz="1600" dirty="0">
                <a:latin typeface="Cambria"/>
                <a:cs typeface="Cambria"/>
              </a:rPr>
              <a:t>1.</a:t>
            </a:r>
            <a:r>
              <a:rPr sz="1600" spc="390" dirty="0">
                <a:latin typeface="Cambria"/>
                <a:cs typeface="Cambria"/>
              </a:rPr>
              <a:t> </a:t>
            </a:r>
            <a:r>
              <a:rPr sz="1600" spc="-25" dirty="0">
                <a:latin typeface="Cambria"/>
                <a:cs typeface="Cambria"/>
              </a:rPr>
              <a:t>Net</a:t>
            </a:r>
            <a:r>
              <a:rPr sz="1600" spc="65" dirty="0">
                <a:latin typeface="Cambria"/>
                <a:cs typeface="Cambria"/>
              </a:rPr>
              <a:t> </a:t>
            </a:r>
            <a:r>
              <a:rPr sz="1600" spc="-90" dirty="0">
                <a:latin typeface="Cambria"/>
                <a:cs typeface="Cambria"/>
              </a:rPr>
              <a:t>weight</a:t>
            </a:r>
            <a:r>
              <a:rPr sz="1600" spc="80" dirty="0">
                <a:latin typeface="Cambria"/>
                <a:cs typeface="Cambria"/>
              </a:rPr>
              <a:t> </a:t>
            </a:r>
            <a:r>
              <a:rPr sz="1600" spc="-105" dirty="0">
                <a:latin typeface="Cambria"/>
                <a:cs typeface="Cambria"/>
              </a:rPr>
              <a:t>and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70" dirty="0">
                <a:latin typeface="Cambria"/>
                <a:cs typeface="Cambria"/>
              </a:rPr>
              <a:t>gross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80" dirty="0">
                <a:latin typeface="Cambria"/>
                <a:cs typeface="Cambria"/>
              </a:rPr>
              <a:t>weight</a:t>
            </a:r>
            <a:r>
              <a:rPr sz="1600" spc="4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of</a:t>
            </a:r>
            <a:r>
              <a:rPr sz="1600" spc="-30" dirty="0">
                <a:latin typeface="Cambria"/>
                <a:cs typeface="Cambria"/>
              </a:rPr>
              <a:t> </a:t>
            </a:r>
            <a:r>
              <a:rPr sz="1600" spc="-100" dirty="0">
                <a:latin typeface="Cambria"/>
                <a:cs typeface="Cambria"/>
              </a:rPr>
              <a:t>750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siepyd </a:t>
            </a:r>
            <a:r>
              <a:rPr sz="1600" spc="-70" dirty="0">
                <a:latin typeface="Cambria"/>
                <a:cs typeface="Cambria"/>
              </a:rPr>
              <a:t>spindles,</a:t>
            </a:r>
            <a:r>
              <a:rPr sz="1600" spc="60" dirty="0">
                <a:latin typeface="Cambria"/>
                <a:cs typeface="Cambria"/>
              </a:rPr>
              <a:t> </a:t>
            </a:r>
            <a:r>
              <a:rPr sz="1600" spc="-25" dirty="0">
                <a:latin typeface="Cambria"/>
                <a:cs typeface="Cambria"/>
              </a:rPr>
              <a:t>nnd</a:t>
            </a:r>
            <a:endParaRPr sz="1600">
              <a:latin typeface="Cambria"/>
              <a:cs typeface="Cambria"/>
            </a:endParaRPr>
          </a:p>
          <a:p>
            <a:pPr marL="996315">
              <a:lnSpc>
                <a:spcPct val="100000"/>
              </a:lnSpc>
              <a:spcBef>
                <a:spcPts val="405"/>
              </a:spcBef>
              <a:tabLst>
                <a:tab pos="1289685" algn="l"/>
              </a:tabLst>
            </a:pPr>
            <a:r>
              <a:rPr sz="1750" spc="-25" dirty="0">
                <a:latin typeface="Times New Roman"/>
                <a:cs typeface="Times New Roman"/>
              </a:rPr>
              <a:t>2.</a:t>
            </a:r>
            <a:r>
              <a:rPr sz="1750" dirty="0">
                <a:latin typeface="Times New Roman"/>
                <a:cs typeface="Times New Roman"/>
              </a:rPr>
              <a:t>	</a:t>
            </a:r>
            <a:r>
              <a:rPr sz="1750" spc="-140" dirty="0">
                <a:latin typeface="Times New Roman"/>
                <a:cs typeface="Times New Roman"/>
              </a:rPr>
              <a:t>Number</a:t>
            </a:r>
            <a:r>
              <a:rPr sz="1750" spc="30" dirty="0">
                <a:latin typeface="Times New Roman"/>
                <a:cs typeface="Times New Roman"/>
              </a:rPr>
              <a:t> </a:t>
            </a:r>
            <a:r>
              <a:rPr sz="1750" spc="-10" dirty="0">
                <a:latin typeface="Times New Roman"/>
                <a:cs typeface="Times New Roman"/>
              </a:rPr>
              <a:t>of</a:t>
            </a:r>
            <a:r>
              <a:rPr sz="1750" spc="-55" dirty="0">
                <a:latin typeface="Times New Roman"/>
                <a:cs typeface="Times New Roman"/>
              </a:rPr>
              <a:t> </a:t>
            </a:r>
            <a:r>
              <a:rPr sz="1750" spc="-114" dirty="0">
                <a:latin typeface="Times New Roman"/>
                <a:cs typeface="Times New Roman"/>
              </a:rPr>
              <a:t>bars</a:t>
            </a:r>
            <a:r>
              <a:rPr sz="1750" spc="-10" dirty="0">
                <a:latin typeface="Times New Roman"/>
                <a:cs typeface="Times New Roman"/>
              </a:rPr>
              <a:t> required.</a:t>
            </a:r>
            <a:endParaRPr sz="1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50" i="1" dirty="0">
                <a:solidFill>
                  <a:srgbClr val="3B3B3B"/>
                </a:solidFill>
                <a:latin typeface="Cambria"/>
                <a:cs typeface="Cambria"/>
              </a:rPr>
              <a:t>!.</a:t>
            </a:r>
            <a:r>
              <a:rPr sz="1450" i="1" spc="110" dirty="0">
                <a:solidFill>
                  <a:srgbClr val="3B3B3B"/>
                </a:solidFill>
                <a:latin typeface="Cambria"/>
                <a:cs typeface="Cambria"/>
              </a:rPr>
              <a:t>  </a:t>
            </a:r>
            <a:r>
              <a:rPr sz="1450" i="1" spc="-85" dirty="0">
                <a:solidFill>
                  <a:srgbClr val="5D4D79"/>
                </a:solidFill>
                <a:latin typeface="Cambria"/>
                <a:cs typeface="Cambria"/>
              </a:rPr>
              <a:t>New</a:t>
            </a:r>
            <a:r>
              <a:rPr sz="1450" i="1" spc="215" dirty="0">
                <a:solidFill>
                  <a:srgbClr val="5D4D79"/>
                </a:solidFill>
                <a:latin typeface="Cambria"/>
                <a:cs typeface="Cambria"/>
              </a:rPr>
              <a:t> </a:t>
            </a:r>
            <a:r>
              <a:rPr sz="1450" i="1" dirty="0">
                <a:solidFill>
                  <a:srgbClr val="463B62"/>
                </a:solidFill>
                <a:latin typeface="Cambria"/>
                <a:cs typeface="Cambria"/>
              </a:rPr>
              <a:t>irelghl</a:t>
            </a:r>
            <a:r>
              <a:rPr sz="1450" i="1" spc="90" dirty="0">
                <a:solidFill>
                  <a:srgbClr val="463B62"/>
                </a:solidFill>
                <a:latin typeface="Cambria"/>
                <a:cs typeface="Cambria"/>
              </a:rPr>
              <a:t> </a:t>
            </a:r>
            <a:r>
              <a:rPr sz="1450" i="1" spc="60" dirty="0">
                <a:solidFill>
                  <a:srgbClr val="695D7B"/>
                </a:solidFill>
                <a:latin typeface="Cambria"/>
                <a:cs typeface="Cambria"/>
              </a:rPr>
              <a:t>ond</a:t>
            </a:r>
            <a:r>
              <a:rPr sz="1450" i="1" spc="55" dirty="0">
                <a:solidFill>
                  <a:srgbClr val="695D7B"/>
                </a:solidFill>
                <a:latin typeface="Cambria"/>
                <a:cs typeface="Cambria"/>
              </a:rPr>
              <a:t> </a:t>
            </a:r>
            <a:r>
              <a:rPr sz="1450" i="1" dirty="0">
                <a:solidFill>
                  <a:srgbClr val="343434"/>
                </a:solidFill>
                <a:latin typeface="Cambria"/>
                <a:cs typeface="Cambria"/>
              </a:rPr>
              <a:t>gross</a:t>
            </a:r>
            <a:r>
              <a:rPr sz="1450" i="1" spc="204" dirty="0">
                <a:solidFill>
                  <a:srgbClr val="343434"/>
                </a:solidFill>
                <a:latin typeface="Cambria"/>
                <a:cs typeface="Cambria"/>
              </a:rPr>
              <a:t> </a:t>
            </a:r>
            <a:r>
              <a:rPr sz="1450" i="1" dirty="0">
                <a:solidFill>
                  <a:srgbClr val="463659"/>
                </a:solidFill>
                <a:latin typeface="Cambria"/>
                <a:cs typeface="Cambria"/>
              </a:rPr>
              <a:t>weight</a:t>
            </a:r>
            <a:r>
              <a:rPr sz="1450" i="1" spc="200" dirty="0">
                <a:solidFill>
                  <a:srgbClr val="463659"/>
                </a:solidFill>
                <a:latin typeface="Cambria"/>
                <a:cs typeface="Cambria"/>
              </a:rPr>
              <a:t> </a:t>
            </a:r>
            <a:r>
              <a:rPr sz="1450" i="1" dirty="0">
                <a:solidFill>
                  <a:srgbClr val="3F3457"/>
                </a:solidFill>
                <a:latin typeface="Cambria"/>
                <a:cs typeface="Cambria"/>
              </a:rPr>
              <a:t>required</a:t>
            </a:r>
            <a:r>
              <a:rPr sz="1450" i="1" spc="235" dirty="0">
                <a:solidFill>
                  <a:srgbClr val="3F3457"/>
                </a:solidFill>
                <a:latin typeface="Cambria"/>
                <a:cs typeface="Cambria"/>
              </a:rPr>
              <a:t> </a:t>
            </a:r>
            <a:r>
              <a:rPr sz="1450" i="1" spc="-50" dirty="0">
                <a:solidFill>
                  <a:srgbClr val="3A3A3A"/>
                </a:solidFill>
                <a:latin typeface="Cambria"/>
                <a:cs typeface="Cambria"/>
              </a:rPr>
              <a:t>:</a:t>
            </a:r>
            <a:endParaRPr sz="1450">
              <a:latin typeface="Cambria"/>
              <a:cs typeface="Cambria"/>
            </a:endParaRPr>
          </a:p>
          <a:p>
            <a:pPr marL="47625">
              <a:lnSpc>
                <a:spcPct val="100000"/>
              </a:lnSpc>
              <a:spcBef>
                <a:spcPts val="270"/>
              </a:spcBef>
              <a:tabLst>
                <a:tab pos="1113790" algn="l"/>
                <a:tab pos="1399540" algn="l"/>
              </a:tabLst>
            </a:pPr>
            <a:r>
              <a:rPr sz="1500" dirty="0">
                <a:latin typeface="Cambria"/>
                <a:cs typeface="Cambria"/>
              </a:rPr>
              <a:t>Net</a:t>
            </a:r>
            <a:r>
              <a:rPr sz="1500" spc="90" dirty="0">
                <a:latin typeface="Cambria"/>
                <a:cs typeface="Cambria"/>
              </a:rPr>
              <a:t> </a:t>
            </a:r>
            <a:r>
              <a:rPr sz="1500" spc="-10" dirty="0">
                <a:latin typeface="Cambria"/>
                <a:cs typeface="Cambria"/>
              </a:rPr>
              <a:t>volume</a:t>
            </a:r>
            <a:r>
              <a:rPr sz="1500" dirty="0">
                <a:latin typeface="Cambria"/>
                <a:cs typeface="Cambria"/>
              </a:rPr>
              <a:t>	</a:t>
            </a:r>
            <a:r>
              <a:rPr sz="1500" spc="-50" dirty="0">
                <a:latin typeface="Cambria"/>
                <a:cs typeface="Cambria"/>
              </a:rPr>
              <a:t>=</a:t>
            </a:r>
            <a:r>
              <a:rPr sz="1500" dirty="0">
                <a:latin typeface="Cambria"/>
                <a:cs typeface="Cambria"/>
              </a:rPr>
              <a:t>	Volume</a:t>
            </a:r>
            <a:r>
              <a:rPr sz="1500" spc="60" dirty="0">
                <a:latin typeface="Cambria"/>
                <a:cs typeface="Cambria"/>
              </a:rPr>
              <a:t> </a:t>
            </a:r>
            <a:r>
              <a:rPr sz="1500" spc="105" dirty="0">
                <a:latin typeface="Cambria"/>
                <a:cs typeface="Cambria"/>
              </a:rPr>
              <a:t>of(A</a:t>
            </a:r>
            <a:r>
              <a:rPr sz="1500" spc="200" dirty="0">
                <a:latin typeface="Cambria"/>
                <a:cs typeface="Cambria"/>
              </a:rPr>
              <a:t> </a:t>
            </a:r>
            <a:r>
              <a:rPr sz="1500" spc="130" dirty="0">
                <a:solidFill>
                  <a:srgbClr val="151515"/>
                </a:solidFill>
                <a:latin typeface="Cambria"/>
                <a:cs typeface="Cambria"/>
              </a:rPr>
              <a:t>+</a:t>
            </a:r>
            <a:r>
              <a:rPr sz="1500" spc="-30" dirty="0">
                <a:solidFill>
                  <a:srgbClr val="151515"/>
                </a:solidFill>
                <a:latin typeface="Cambria"/>
                <a:cs typeface="Cambria"/>
              </a:rPr>
              <a:t> </a:t>
            </a:r>
            <a:r>
              <a:rPr sz="1500" spc="145" dirty="0">
                <a:latin typeface="Cambria"/>
                <a:cs typeface="Cambria"/>
              </a:rPr>
              <a:t>B</a:t>
            </a:r>
            <a:r>
              <a:rPr sz="1500" spc="20" dirty="0">
                <a:latin typeface="Cambria"/>
                <a:cs typeface="Cambria"/>
              </a:rPr>
              <a:t> </a:t>
            </a:r>
            <a:r>
              <a:rPr sz="1500" spc="130" dirty="0">
                <a:latin typeface="Cambria"/>
                <a:cs typeface="Cambria"/>
              </a:rPr>
              <a:t>+</a:t>
            </a:r>
            <a:r>
              <a:rPr sz="1500" spc="-25" dirty="0">
                <a:latin typeface="Cambria"/>
                <a:cs typeface="Cambria"/>
              </a:rPr>
              <a:t> </a:t>
            </a:r>
            <a:r>
              <a:rPr sz="1500" spc="135" dirty="0">
                <a:latin typeface="Cambria"/>
                <a:cs typeface="Cambria"/>
              </a:rPr>
              <a:t>C</a:t>
            </a:r>
            <a:r>
              <a:rPr sz="1500" spc="175" dirty="0">
                <a:latin typeface="Cambria"/>
                <a:cs typeface="Cambria"/>
              </a:rPr>
              <a:t> </a:t>
            </a:r>
            <a:r>
              <a:rPr sz="1500" spc="130" dirty="0">
                <a:latin typeface="Cambria"/>
                <a:cs typeface="Cambria"/>
              </a:rPr>
              <a:t>+</a:t>
            </a:r>
            <a:r>
              <a:rPr sz="1500" spc="45" dirty="0">
                <a:latin typeface="Cambria"/>
                <a:cs typeface="Cambria"/>
              </a:rPr>
              <a:t> </a:t>
            </a:r>
            <a:r>
              <a:rPr sz="1500" spc="80" dirty="0">
                <a:latin typeface="Cambria"/>
                <a:cs typeface="Cambria"/>
              </a:rPr>
              <a:t>Dj</a:t>
            </a:r>
            <a:endParaRPr sz="150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8312" y="3319462"/>
            <a:ext cx="87630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10" dirty="0">
                <a:latin typeface="Times New Roman"/>
                <a:cs typeface="Times New Roman"/>
              </a:rPr>
              <a:t>4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72287" y="3319462"/>
            <a:ext cx="87630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10" dirty="0">
                <a:latin typeface="Times New Roman"/>
                <a:cs typeface="Times New Roman"/>
              </a:rPr>
              <a:t>4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93390" y="3246437"/>
            <a:ext cx="33585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26769" algn="l"/>
                <a:tab pos="1336040" algn="l"/>
                <a:tab pos="2160270" algn="l"/>
                <a:tab pos="2679065" algn="l"/>
              </a:tabLst>
            </a:pPr>
            <a:r>
              <a:rPr sz="1600" spc="80" dirty="0">
                <a:latin typeface="Times New Roman"/>
                <a:cs typeface="Times New Roman"/>
              </a:rPr>
              <a:t>(42a</a:t>
            </a:r>
            <a:r>
              <a:rPr sz="1600" spc="13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15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50" dirty="0">
                <a:solidFill>
                  <a:srgbClr val="3D3D3D"/>
                </a:solidFill>
                <a:latin typeface="Times New Roman"/>
                <a:cs typeface="Times New Roman"/>
              </a:rPr>
              <a:t>+</a:t>
            </a:r>
            <a:r>
              <a:rPr sz="1600" dirty="0">
                <a:solidFill>
                  <a:srgbClr val="3D3D3D"/>
                </a:solidFill>
                <a:latin typeface="Times New Roman"/>
                <a:cs typeface="Times New Roman"/>
              </a:rPr>
              <a:t>	</a:t>
            </a:r>
            <a:r>
              <a:rPr sz="1600" spc="60" dirty="0">
                <a:latin typeface="Times New Roman"/>
                <a:cs typeface="Times New Roman"/>
              </a:rPr>
              <a:t>(30a</a:t>
            </a:r>
            <a:r>
              <a:rPr sz="1600" spc="18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30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-50" dirty="0">
                <a:latin typeface="Times New Roman"/>
                <a:cs typeface="Times New Roman"/>
              </a:rPr>
              <a:t>+</a:t>
            </a:r>
            <a:r>
              <a:rPr sz="1600" dirty="0">
                <a:latin typeface="Times New Roman"/>
                <a:cs typeface="Times New Roman"/>
              </a:rPr>
              <a:t>	</a:t>
            </a:r>
            <a:r>
              <a:rPr sz="1600" spc="80" dirty="0">
                <a:latin typeface="Times New Roman"/>
                <a:cs typeface="Times New Roman"/>
              </a:rPr>
              <a:t>(25a</a:t>
            </a:r>
            <a:r>
              <a:rPr sz="1600" spc="100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35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74679" y="3255962"/>
            <a:ext cx="11366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6860" algn="l"/>
                <a:tab pos="932180" algn="l"/>
              </a:tabLst>
            </a:pPr>
            <a:r>
              <a:rPr sz="2400" spc="-75" baseline="1736" dirty="0">
                <a:latin typeface="Times New Roman"/>
                <a:cs typeface="Times New Roman"/>
              </a:rPr>
              <a:t>+</a:t>
            </a:r>
            <a:r>
              <a:rPr sz="2400" baseline="1736" dirty="0">
                <a:latin typeface="Times New Roman"/>
                <a:cs typeface="Times New Roman"/>
              </a:rPr>
              <a:t>	</a:t>
            </a:r>
            <a:r>
              <a:rPr sz="950" dirty="0">
                <a:latin typeface="Times New Roman"/>
                <a:cs typeface="Times New Roman"/>
              </a:rPr>
              <a:t>4</a:t>
            </a:r>
            <a:r>
              <a:rPr sz="950" spc="265" dirty="0">
                <a:latin typeface="Times New Roman"/>
                <a:cs typeface="Times New Roman"/>
              </a:rPr>
              <a:t>  </a:t>
            </a:r>
            <a:r>
              <a:rPr sz="2400" baseline="1736" dirty="0">
                <a:latin typeface="Times New Roman"/>
                <a:cs typeface="Times New Roman"/>
              </a:rPr>
              <a:t>(</a:t>
            </a:r>
            <a:r>
              <a:rPr sz="2400" spc="-135" baseline="1736" dirty="0">
                <a:latin typeface="Times New Roman"/>
                <a:cs typeface="Times New Roman"/>
              </a:rPr>
              <a:t> </a:t>
            </a:r>
            <a:r>
              <a:rPr sz="2400" spc="-30" baseline="1736" dirty="0">
                <a:latin typeface="Times New Roman"/>
                <a:cs typeface="Times New Roman"/>
              </a:rPr>
              <a:t>IfiJ</a:t>
            </a:r>
            <a:r>
              <a:rPr sz="2400" baseline="1736" dirty="0">
                <a:latin typeface="Times New Roman"/>
                <a:cs typeface="Times New Roman"/>
              </a:rPr>
              <a:t>	</a:t>
            </a:r>
            <a:r>
              <a:rPr sz="2400" spc="-37" baseline="1736" dirty="0">
                <a:latin typeface="Times New Roman"/>
                <a:cs typeface="Times New Roman"/>
              </a:rPr>
              <a:t>70</a:t>
            </a:r>
            <a:endParaRPr sz="2400" baseline="1736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0681" y="3729037"/>
            <a:ext cx="1462405" cy="261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6860" algn="l"/>
              </a:tabLst>
            </a:pPr>
            <a:r>
              <a:rPr sz="1550" spc="-50" dirty="0">
                <a:latin typeface="Cambria"/>
                <a:cs typeface="Cambria"/>
              </a:rPr>
              <a:t>=</a:t>
            </a:r>
            <a:r>
              <a:rPr sz="1550" dirty="0">
                <a:latin typeface="Cambria"/>
                <a:cs typeface="Cambria"/>
              </a:rPr>
              <a:t>	</a:t>
            </a:r>
            <a:r>
              <a:rPr sz="1550" spc="-60" dirty="0">
                <a:latin typeface="Cambria"/>
                <a:cs typeface="Cambria"/>
              </a:rPr>
              <a:t>73242.3</a:t>
            </a:r>
            <a:r>
              <a:rPr sz="1550" spc="-35" dirty="0">
                <a:latin typeface="Cambria"/>
                <a:cs typeface="Cambria"/>
              </a:rPr>
              <a:t> </a:t>
            </a:r>
            <a:r>
              <a:rPr sz="1550" dirty="0">
                <a:latin typeface="Cambria"/>
                <a:cs typeface="Cambria"/>
              </a:rPr>
              <a:t>l</a:t>
            </a:r>
            <a:r>
              <a:rPr sz="1550" spc="200" dirty="0">
                <a:latin typeface="Cambria"/>
                <a:cs typeface="Cambria"/>
              </a:rPr>
              <a:t> </a:t>
            </a:r>
            <a:r>
              <a:rPr sz="1550" spc="-100" dirty="0">
                <a:latin typeface="Cambria"/>
                <a:cs typeface="Cambria"/>
              </a:rPr>
              <a:t>mm*</a:t>
            </a:r>
            <a:endParaRPr sz="15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12264" y="2667761"/>
            <a:ext cx="287020" cy="0"/>
          </a:xfrm>
          <a:custGeom>
            <a:avLst/>
            <a:gdLst/>
            <a:ahLst/>
            <a:cxnLst/>
            <a:rect l="l" t="t" r="r" b="b"/>
            <a:pathLst>
              <a:path w="287019">
                <a:moveTo>
                  <a:pt x="0" y="0"/>
                </a:moveTo>
                <a:lnTo>
                  <a:pt x="286512" y="0"/>
                </a:lnTo>
              </a:path>
            </a:pathLst>
          </a:custGeom>
          <a:ln w="21336">
            <a:solidFill>
              <a:srgbClr val="23232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781550" y="2905125"/>
            <a:ext cx="819150" cy="180975"/>
            <a:chOff x="4781550" y="2905125"/>
            <a:chExt cx="819150" cy="1809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81550" y="2924175"/>
              <a:ext cx="352425" cy="16192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53025" y="2905125"/>
              <a:ext cx="447675" cy="171450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5775" y="2224087"/>
            <a:ext cx="2952750" cy="22383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5775" y="3048000"/>
            <a:ext cx="2952750" cy="23812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80613" y="220662"/>
            <a:ext cx="150368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75" spc="-67" baseline="1683" dirty="0">
                <a:latin typeface="Times New Roman"/>
                <a:cs typeface="Times New Roman"/>
              </a:rPr>
              <a:t>Nci</a:t>
            </a:r>
            <a:r>
              <a:rPr sz="2475" spc="-22" baseline="1683" dirty="0">
                <a:latin typeface="Times New Roman"/>
                <a:cs typeface="Times New Roman"/>
              </a:rPr>
              <a:t> </a:t>
            </a:r>
            <a:r>
              <a:rPr sz="2475" spc="-135" baseline="1683" dirty="0">
                <a:latin typeface="Times New Roman"/>
                <a:cs typeface="Times New Roman"/>
              </a:rPr>
              <a:t>iYeight</a:t>
            </a:r>
            <a:r>
              <a:rPr sz="2475" spc="82" baseline="1683" dirty="0">
                <a:latin typeface="Times New Roman"/>
                <a:cs typeface="Times New Roman"/>
              </a:rPr>
              <a:t> </a:t>
            </a:r>
            <a:r>
              <a:rPr sz="2475" baseline="1683" dirty="0">
                <a:solidFill>
                  <a:srgbClr val="111111"/>
                </a:solidFill>
                <a:latin typeface="Times New Roman"/>
                <a:cs typeface="Times New Roman"/>
              </a:rPr>
              <a:t>/</a:t>
            </a:r>
            <a:r>
              <a:rPr sz="2475" spc="-44" baseline="1683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2475" spc="-30" baseline="3367" dirty="0">
                <a:latin typeface="Times New Roman"/>
                <a:cs typeface="Times New Roman"/>
              </a:rPr>
              <a:t>piec</a:t>
            </a:r>
            <a:r>
              <a:rPr sz="1650" spc="-20" dirty="0">
                <a:latin typeface="Times New Roman"/>
                <a:cs typeface="Times New Roman"/>
              </a:rPr>
              <a:t>e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466563" y="211137"/>
            <a:ext cx="1762125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65" dirty="0">
                <a:solidFill>
                  <a:srgbClr val="000000"/>
                </a:solidFill>
                <a:latin typeface="Times New Roman"/>
                <a:cs typeface="Times New Roman"/>
              </a:rPr>
              <a:t>Net</a:t>
            </a:r>
            <a:r>
              <a:rPr sz="165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50" spc="-40" dirty="0">
                <a:solidFill>
                  <a:srgbClr val="000000"/>
                </a:solidFill>
                <a:latin typeface="Times New Roman"/>
                <a:cs typeface="Times New Roman"/>
              </a:rPr>
              <a:t>volume</a:t>
            </a:r>
            <a:r>
              <a:rPr sz="165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  <a:r>
              <a:rPr sz="1650" spc="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50" spc="-105" dirty="0">
                <a:solidFill>
                  <a:srgbClr val="000000"/>
                </a:solidFill>
                <a:latin typeface="Times New Roman"/>
                <a:cs typeface="Times New Roman"/>
              </a:rPr>
              <a:t>Den3¡ty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9555" y="842962"/>
            <a:ext cx="1153795" cy="50482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13030" marR="5080" indent="-100965">
              <a:lnSpc>
                <a:spcPct val="102800"/>
              </a:lnSpc>
              <a:spcBef>
                <a:spcPts val="45"/>
              </a:spcBef>
            </a:pPr>
            <a:r>
              <a:rPr sz="1550" dirty="0">
                <a:latin typeface="Arial MT"/>
                <a:cs typeface="Arial MT"/>
              </a:rPr>
              <a:t>Ncl</a:t>
            </a:r>
            <a:r>
              <a:rPr sz="1550" spc="75" dirty="0">
                <a:latin typeface="Arial MT"/>
                <a:cs typeface="Arial MT"/>
              </a:rPr>
              <a:t> </a:t>
            </a:r>
            <a:r>
              <a:rPr sz="1550" spc="-55" dirty="0">
                <a:latin typeface="Arial MT"/>
                <a:cs typeface="Arial MT"/>
              </a:rPr>
              <a:t>weight</a:t>
            </a:r>
            <a:r>
              <a:rPr sz="1550" spc="135" dirty="0">
                <a:latin typeface="Arial MT"/>
                <a:cs typeface="Arial MT"/>
              </a:rPr>
              <a:t> </a:t>
            </a:r>
            <a:r>
              <a:rPr sz="1550" spc="-25" dirty="0">
                <a:latin typeface="Arial MT"/>
                <a:cs typeface="Arial MT"/>
              </a:rPr>
              <a:t>of </a:t>
            </a:r>
            <a:r>
              <a:rPr sz="1550" spc="-70" dirty="0">
                <a:latin typeface="Arial MT"/>
                <a:cs typeface="Arial MT"/>
              </a:rPr>
              <a:t>710</a:t>
            </a:r>
            <a:r>
              <a:rPr sz="1550" spc="-20" dirty="0">
                <a:latin typeface="Arial MT"/>
                <a:cs typeface="Arial MT"/>
              </a:rPr>
              <a:t> </a:t>
            </a:r>
            <a:r>
              <a:rPr sz="1550" spc="-50" dirty="0">
                <a:latin typeface="Arial MT"/>
                <a:cs typeface="Arial MT"/>
              </a:rPr>
              <a:t>spindlcs</a:t>
            </a:r>
            <a:endParaRPr sz="155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11016" y="546100"/>
            <a:ext cx="2895600" cy="704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90" dirty="0">
                <a:latin typeface="Cambria"/>
                <a:cs typeface="Cambria"/>
              </a:rPr>
              <a:t>73242.31</a:t>
            </a:r>
            <a:r>
              <a:rPr sz="1600" spc="35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x</a:t>
            </a:r>
            <a:r>
              <a:rPr sz="1600" spc="6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7.6</a:t>
            </a:r>
            <a:r>
              <a:rPr sz="1600" spc="114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x</a:t>
            </a:r>
            <a:r>
              <a:rPr sz="1600" spc="250" dirty="0">
                <a:latin typeface="Cambria"/>
                <a:cs typeface="Cambria"/>
              </a:rPr>
              <a:t> </a:t>
            </a:r>
            <a:r>
              <a:rPr sz="1600" spc="-45" dirty="0">
                <a:latin typeface="Cambria"/>
                <a:cs typeface="Cambria"/>
              </a:rPr>
              <a:t>l</a:t>
            </a:r>
            <a:r>
              <a:rPr sz="1600" spc="-195" dirty="0">
                <a:latin typeface="Cambria"/>
                <a:cs typeface="Cambria"/>
              </a:rPr>
              <a:t> </a:t>
            </a:r>
            <a:r>
              <a:rPr sz="1600" spc="-590" dirty="0">
                <a:latin typeface="Cambria"/>
                <a:cs typeface="Cambria"/>
              </a:rPr>
              <a:t>Q—</a:t>
            </a:r>
            <a:r>
              <a:rPr sz="1600" spc="-390" dirty="0">
                <a:latin typeface="Cambria"/>
                <a:cs typeface="Cambria"/>
              </a:rPr>
              <a:t>4</a:t>
            </a:r>
            <a:r>
              <a:rPr sz="1600" spc="385" dirty="0">
                <a:latin typeface="Cambria"/>
                <a:cs typeface="Cambria"/>
              </a:rPr>
              <a:t> </a:t>
            </a:r>
            <a:r>
              <a:rPr sz="1600" spc="50" dirty="0">
                <a:latin typeface="Cambria"/>
                <a:cs typeface="Cambria"/>
              </a:rPr>
              <a:t>=</a:t>
            </a:r>
            <a:r>
              <a:rPr sz="1600" spc="120" dirty="0">
                <a:latin typeface="Cambria"/>
                <a:cs typeface="Cambria"/>
              </a:rPr>
              <a:t> </a:t>
            </a:r>
            <a:r>
              <a:rPr sz="1600" spc="-75" dirty="0">
                <a:latin typeface="Cambria"/>
                <a:cs typeface="Cambria"/>
              </a:rPr>
              <a:t>0.5566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25" dirty="0">
                <a:latin typeface="Cambria"/>
                <a:cs typeface="Cambria"/>
              </a:rPr>
              <a:t>kg</a:t>
            </a:r>
            <a:endParaRPr sz="1600">
              <a:latin typeface="Cambria"/>
              <a:cs typeface="Cambria"/>
            </a:endParaRPr>
          </a:p>
          <a:p>
            <a:pPr marL="29209">
              <a:lnSpc>
                <a:spcPct val="100000"/>
              </a:lnSpc>
              <a:spcBef>
                <a:spcPts val="1440"/>
              </a:spcBef>
              <a:tabLst>
                <a:tab pos="1461770" algn="l"/>
              </a:tabLst>
            </a:pPr>
            <a:r>
              <a:rPr sz="1650" spc="-25" dirty="0">
                <a:latin typeface="Times New Roman"/>
                <a:cs typeface="Times New Roman"/>
              </a:rPr>
              <a:t>0.5566</a:t>
            </a:r>
            <a:r>
              <a:rPr sz="1650" spc="15" dirty="0">
                <a:latin typeface="Times New Roman"/>
                <a:cs typeface="Times New Roman"/>
              </a:rPr>
              <a:t> </a:t>
            </a:r>
            <a:r>
              <a:rPr sz="1650" spc="-25" dirty="0">
                <a:latin typeface="Times New Roman"/>
                <a:cs typeface="Times New Roman"/>
              </a:rPr>
              <a:t>x</a:t>
            </a:r>
            <a:r>
              <a:rPr sz="1650" spc="-35" dirty="0">
                <a:latin typeface="Times New Roman"/>
                <a:cs typeface="Times New Roman"/>
              </a:rPr>
              <a:t> </a:t>
            </a:r>
            <a:r>
              <a:rPr sz="1650" spc="-25" dirty="0">
                <a:latin typeface="Times New Roman"/>
                <a:cs typeface="Times New Roman"/>
              </a:rPr>
              <a:t>750</a:t>
            </a:r>
            <a:r>
              <a:rPr sz="1650" dirty="0">
                <a:latin typeface="Times New Roman"/>
                <a:cs typeface="Times New Roman"/>
              </a:rPr>
              <a:t>	</a:t>
            </a:r>
            <a:r>
              <a:rPr sz="1650" spc="-10" dirty="0">
                <a:latin typeface="Times New Roman"/>
                <a:cs typeface="Times New Roman"/>
              </a:rPr>
              <a:t>417.48</a:t>
            </a:r>
            <a:r>
              <a:rPr sz="1650" spc="-85" dirty="0">
                <a:latin typeface="Times New Roman"/>
                <a:cs typeface="Times New Roman"/>
              </a:rPr>
              <a:t> </a:t>
            </a:r>
            <a:r>
              <a:rPr sz="1650" spc="-25" dirty="0">
                <a:latin typeface="Times New Roman"/>
                <a:cs typeface="Times New Roman"/>
              </a:rPr>
              <a:t>kg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9712" y="1527175"/>
            <a:ext cx="4316095" cy="512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indent="246379">
              <a:lnSpc>
                <a:spcPct val="100000"/>
              </a:lnSpc>
              <a:spcBef>
                <a:spcPts val="100"/>
              </a:spcBef>
            </a:pPr>
            <a:r>
              <a:rPr sz="2400" baseline="13888" dirty="0">
                <a:solidFill>
                  <a:srgbClr val="080013"/>
                </a:solidFill>
                <a:latin typeface="Trebuchet MS"/>
                <a:cs typeface="Trebuchet MS"/>
              </a:rPr>
              <a:t>In</a:t>
            </a:r>
            <a:r>
              <a:rPr sz="2400" spc="-187" baseline="13888" dirty="0">
                <a:solidFill>
                  <a:srgbClr val="080013"/>
                </a:solidFill>
                <a:latin typeface="Trebuchet MS"/>
                <a:cs typeface="Trebuchet MS"/>
              </a:rPr>
              <a:t> </a:t>
            </a:r>
            <a:r>
              <a:rPr sz="2400" spc="-52" baseline="15625" dirty="0">
                <a:solidFill>
                  <a:srgbClr val="3A2B4F"/>
                </a:solidFill>
                <a:latin typeface="Trebuchet MS"/>
                <a:cs typeface="Trebuchet MS"/>
              </a:rPr>
              <a:t>ord</a:t>
            </a:r>
            <a:r>
              <a:rPr sz="2400" spc="195" baseline="15625" dirty="0">
                <a:solidFill>
                  <a:srgbClr val="3A2B4F"/>
                </a:solidFill>
                <a:latin typeface="Trebuchet MS"/>
                <a:cs typeface="Trebuchet MS"/>
              </a:rPr>
              <a:t> </a:t>
            </a:r>
            <a:r>
              <a:rPr sz="2400" spc="-135" baseline="13888" dirty="0">
                <a:solidFill>
                  <a:srgbClr val="3A2B4F"/>
                </a:solidFill>
                <a:latin typeface="Trebuchet MS"/>
                <a:cs typeface="Trebuchet MS"/>
              </a:rPr>
              <a:t>r</a:t>
            </a:r>
            <a:r>
              <a:rPr sz="2400" spc="-120" baseline="13888" dirty="0">
                <a:solidFill>
                  <a:srgbClr val="3A2B4F"/>
                </a:solidFill>
                <a:latin typeface="Trebuchet MS"/>
                <a:cs typeface="Trebuchet MS"/>
              </a:rPr>
              <a:t> </a:t>
            </a:r>
            <a:r>
              <a:rPr sz="2400" baseline="13888" dirty="0">
                <a:solidFill>
                  <a:srgbClr val="0A0016"/>
                </a:solidFill>
                <a:latin typeface="Trebuchet MS"/>
                <a:cs typeface="Trebuchet MS"/>
              </a:rPr>
              <a:t>Io</a:t>
            </a:r>
            <a:r>
              <a:rPr sz="2400" spc="-22" baseline="13888" dirty="0">
                <a:solidFill>
                  <a:srgbClr val="0A0016"/>
                </a:solidFill>
                <a:latin typeface="Trebuchet MS"/>
                <a:cs typeface="Trebuchet MS"/>
              </a:rPr>
              <a:t> </a:t>
            </a:r>
            <a:r>
              <a:rPr sz="2400" spc="-60" baseline="12152" dirty="0">
                <a:latin typeface="Trebuchet MS"/>
                <a:cs typeface="Trebuchet MS"/>
              </a:rPr>
              <a:t>calculae</a:t>
            </a:r>
            <a:r>
              <a:rPr sz="2400" spc="97" baseline="12152" dirty="0">
                <a:latin typeface="Trebuchet MS"/>
                <a:cs typeface="Trebuchet MS"/>
              </a:rPr>
              <a:t> </a:t>
            </a:r>
            <a:r>
              <a:rPr sz="2400" spc="-292" baseline="8680" dirty="0">
                <a:latin typeface="Trebuchet MS"/>
                <a:cs typeface="Trebuchet MS"/>
              </a:rPr>
              <a:t>the</a:t>
            </a:r>
            <a:r>
              <a:rPr sz="2400" spc="7" baseline="8680" dirty="0">
                <a:latin typeface="Trebuchet MS"/>
                <a:cs typeface="Trebuchet MS"/>
              </a:rPr>
              <a:t> </a:t>
            </a:r>
            <a:r>
              <a:rPr sz="2400" spc="97" baseline="1736" dirty="0">
                <a:latin typeface="Trebuchet MS"/>
                <a:cs typeface="Trebuchet MS"/>
              </a:rPr>
              <a:t>a</a:t>
            </a:r>
            <a:r>
              <a:rPr sz="2400" spc="-104" baseline="1736" dirty="0">
                <a:latin typeface="Trebuchet MS"/>
                <a:cs typeface="Trebuchet MS"/>
              </a:rPr>
              <a:t> </a:t>
            </a:r>
            <a:r>
              <a:rPr sz="2400" spc="-30" baseline="1736" dirty="0">
                <a:latin typeface="Trebuchet MS"/>
                <a:cs typeface="Trebuchet MS"/>
              </a:rPr>
              <a:t>oss</a:t>
            </a:r>
            <a:r>
              <a:rPr sz="2400" spc="89" baseline="1736" dirty="0">
                <a:latin typeface="Trebuchet MS"/>
                <a:cs typeface="Trebuchet MS"/>
              </a:rPr>
              <a:t> </a:t>
            </a:r>
            <a:r>
              <a:rPr sz="2400" spc="-82" baseline="3472" dirty="0">
                <a:solidFill>
                  <a:srgbClr val="050505"/>
                </a:solidFill>
                <a:latin typeface="Trebuchet MS"/>
                <a:cs typeface="Trebuchet MS"/>
              </a:rPr>
              <a:t>w</a:t>
            </a:r>
            <a:r>
              <a:rPr sz="1600" spc="-55" dirty="0">
                <a:solidFill>
                  <a:srgbClr val="050505"/>
                </a:solidFill>
                <a:latin typeface="Trebuchet MS"/>
                <a:cs typeface="Trebuchet MS"/>
              </a:rPr>
              <a:t>eigh!</a:t>
            </a:r>
            <a:r>
              <a:rPr sz="2400" spc="-82" baseline="1736" dirty="0">
                <a:solidFill>
                  <a:srgbClr val="130128"/>
                </a:solidFill>
                <a:latin typeface="Trebuchet MS"/>
                <a:cs typeface="Trebuchet MS"/>
              </a:rPr>
              <a:t>/</a:t>
            </a:r>
            <a:r>
              <a:rPr sz="2400" spc="-284" baseline="1736" dirty="0">
                <a:solidFill>
                  <a:srgbClr val="130128"/>
                </a:solidFill>
                <a:latin typeface="Trebuchet MS"/>
                <a:cs typeface="Trebuchet MS"/>
              </a:rPr>
              <a:t> </a:t>
            </a:r>
            <a:r>
              <a:rPr sz="2400" spc="-179" baseline="1736" dirty="0">
                <a:latin typeface="Trebuchet MS"/>
                <a:cs typeface="Trebuchet MS"/>
              </a:rPr>
              <a:t>piece,</a:t>
            </a:r>
            <a:r>
              <a:rPr sz="2400" baseline="1736" dirty="0">
                <a:latin typeface="Trebuchet MS"/>
                <a:cs typeface="Trebuchet MS"/>
              </a:rPr>
              <a:t> </a:t>
            </a:r>
            <a:r>
              <a:rPr sz="2400" spc="-195" baseline="-12152" dirty="0">
                <a:solidFill>
                  <a:srgbClr val="070016"/>
                </a:solidFill>
                <a:latin typeface="Trebuchet MS"/>
                <a:cs typeface="Trebuchet MS"/>
              </a:rPr>
              <a:t>nm </a:t>
            </a:r>
            <a:r>
              <a:rPr sz="1600" spc="-125" dirty="0">
                <a:solidFill>
                  <a:srgbClr val="181818"/>
                </a:solidFill>
                <a:latin typeface="Trebuchet MS"/>
                <a:cs typeface="Trebuchet MS"/>
              </a:rPr>
              <a:t>inlo</a:t>
            </a:r>
            <a:r>
              <a:rPr sz="1600" spc="-55" dirty="0">
                <a:solidFill>
                  <a:srgbClr val="181818"/>
                </a:solidFill>
                <a:latin typeface="Trebuchet MS"/>
                <a:cs typeface="Trebuchet MS"/>
              </a:rPr>
              <a:t> </a:t>
            </a:r>
            <a:r>
              <a:rPr sz="1600" spc="-175" dirty="0">
                <a:solidFill>
                  <a:srgbClr val="242424"/>
                </a:solidFill>
                <a:latin typeface="Trebuchet MS"/>
                <a:cs typeface="Trebuchet MS"/>
              </a:rPr>
              <a:t>accc›unt</a:t>
            </a:r>
            <a:r>
              <a:rPr sz="1600" spc="114" dirty="0">
                <a:solidFill>
                  <a:srgbClr val="242424"/>
                </a:solidFill>
                <a:latin typeface="Trebuchet MS"/>
                <a:cs typeface="Trebuchet MS"/>
              </a:rPr>
              <a:t> </a:t>
            </a:r>
            <a:r>
              <a:rPr sz="1600" spc="-160" dirty="0">
                <a:latin typeface="Trebuchet MS"/>
                <a:cs typeface="Trebuchet MS"/>
              </a:rPr>
              <a:t>the</a:t>
            </a:r>
            <a:r>
              <a:rPr sz="1600" spc="15" dirty="0">
                <a:latin typeface="Trebuchet MS"/>
                <a:cs typeface="Trebuchet MS"/>
              </a:rPr>
              <a:t> </a:t>
            </a:r>
            <a:r>
              <a:rPr sz="1600" spc="-65" dirty="0">
                <a:solidFill>
                  <a:srgbClr val="07000F"/>
                </a:solidFill>
                <a:latin typeface="Trebuchet MS"/>
                <a:cs typeface="Trebuchet MS"/>
              </a:rPr>
              <a:t>followin</a:t>
            </a:r>
            <a:r>
              <a:rPr sz="2400" spc="-97" baseline="-5208" dirty="0">
                <a:solidFill>
                  <a:srgbClr val="07000F"/>
                </a:solidFill>
                <a:latin typeface="Trebuchet MS"/>
                <a:cs typeface="Trebuchet MS"/>
              </a:rPr>
              <a:t>g</a:t>
            </a:r>
            <a:r>
              <a:rPr sz="2400" spc="-150" baseline="-5208" dirty="0">
                <a:solidFill>
                  <a:srgbClr val="07000F"/>
                </a:solidFill>
                <a:latin typeface="Trebuchet MS"/>
                <a:cs typeface="Trebuchet MS"/>
              </a:rPr>
              <a:t> </a:t>
            </a:r>
            <a:r>
              <a:rPr sz="1600" spc="-95" dirty="0">
                <a:solidFill>
                  <a:srgbClr val="1F1F1F"/>
                </a:solidFill>
                <a:latin typeface="Trebuchet MS"/>
                <a:cs typeface="Trebuchet MS"/>
              </a:rPr>
              <a:t>lusses</a:t>
            </a:r>
            <a:r>
              <a:rPr sz="1600" spc="45" dirty="0">
                <a:solidFill>
                  <a:srgbClr val="1F1F1F"/>
                </a:solidFill>
                <a:latin typeface="Trebuchet MS"/>
                <a:cs typeface="Trebuchet MS"/>
              </a:rPr>
              <a:t> </a:t>
            </a:r>
            <a:r>
              <a:rPr sz="1600" spc="-50" dirty="0">
                <a:solidFill>
                  <a:srgbClr val="1A0333"/>
                </a:solidFill>
                <a:latin typeface="Trebuchet MS"/>
                <a:cs typeface="Trebuchet MS"/>
              </a:rPr>
              <a:t>: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762798" y="1570037"/>
            <a:ext cx="11620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6530" indent="-163830">
              <a:lnSpc>
                <a:spcPct val="100000"/>
              </a:lnSpc>
              <a:spcBef>
                <a:spcPts val="100"/>
              </a:spcBef>
              <a:buChar char="•"/>
              <a:tabLst>
                <a:tab pos="176530" algn="l"/>
              </a:tabLst>
            </a:pPr>
            <a:r>
              <a:rPr sz="1600" spc="-120" dirty="0">
                <a:latin typeface="Trebuchet MS"/>
                <a:cs typeface="Trebuchet MS"/>
              </a:rPr>
              <a:t>have</a:t>
            </a:r>
            <a:r>
              <a:rPr sz="1600" spc="-135" dirty="0"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050505"/>
                </a:solidFill>
                <a:latin typeface="Trebuchet MS"/>
                <a:cs typeface="Trebuchet MS"/>
              </a:rPr>
              <a:t>‹»</a:t>
            </a:r>
            <a:r>
              <a:rPr sz="1600" spc="-105" dirty="0">
                <a:solidFill>
                  <a:srgbClr val="050505"/>
                </a:solidFill>
                <a:latin typeface="Trebuchet MS"/>
                <a:cs typeface="Trebuchet MS"/>
              </a:rPr>
              <a:t> </a:t>
            </a:r>
            <a:r>
              <a:rPr sz="1600" spc="-130" dirty="0">
                <a:latin typeface="Trebuchet MS"/>
                <a:cs typeface="Trebuchet MS"/>
              </a:rPr>
              <a:t>take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02685" y="2659062"/>
            <a:ext cx="300355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185" dirty="0">
                <a:latin typeface="Cambria"/>
                <a:cs typeface="Cambria"/>
              </a:rPr>
              <a:t>100</a:t>
            </a:r>
            <a:endParaRPr sz="165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79202" y="2568575"/>
            <a:ext cx="579755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90" dirty="0">
                <a:latin typeface="Cambria"/>
                <a:cs typeface="Cambria"/>
              </a:rPr>
              <a:t>0.5566</a:t>
            </a:r>
            <a:endParaRPr sz="165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45976" y="2601912"/>
            <a:ext cx="1141095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105" dirty="0">
                <a:latin typeface="Cambria"/>
                <a:cs typeface="Cambria"/>
              </a:rPr>
              <a:t>0.02783</a:t>
            </a:r>
            <a:r>
              <a:rPr sz="1650" spc="45" dirty="0">
                <a:latin typeface="Cambria"/>
                <a:cs typeface="Cambria"/>
              </a:rPr>
              <a:t> </a:t>
            </a:r>
            <a:r>
              <a:rPr sz="1650" spc="-50" dirty="0">
                <a:latin typeface="Cambria"/>
                <a:cs typeface="Cambria"/>
              </a:rPr>
              <a:t>kg</a:t>
            </a:r>
            <a:r>
              <a:rPr sz="1650" spc="-30" dirty="0">
                <a:latin typeface="Cambria"/>
                <a:cs typeface="Cambria"/>
              </a:rPr>
              <a:t> </a:t>
            </a:r>
            <a:r>
              <a:rPr sz="1650" spc="-75" dirty="0">
                <a:latin typeface="Cambria"/>
                <a:cs typeface="Cambria"/>
              </a:rPr>
              <a:t>or</a:t>
            </a:r>
            <a:endParaRPr sz="1650">
              <a:latin typeface="Cambria"/>
              <a:cs typeface="Cambr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12763" y="3265487"/>
            <a:ext cx="307975" cy="516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100"/>
              </a:spcBef>
            </a:pPr>
            <a:r>
              <a:rPr sz="1600" u="heavy" spc="229" dirty="0">
                <a:uFill>
                  <a:solidFill>
                    <a:srgbClr val="2B2B2B"/>
                  </a:solidFill>
                </a:uFill>
                <a:latin typeface="Cambria"/>
                <a:cs typeface="Cambria"/>
              </a:rPr>
              <a:t> </a:t>
            </a:r>
            <a:r>
              <a:rPr sz="1600" u="heavy" spc="-50" dirty="0">
                <a:uFill>
                  <a:solidFill>
                    <a:srgbClr val="2B2B2B"/>
                  </a:solidFill>
                </a:uFill>
                <a:latin typeface="Cambria"/>
                <a:cs typeface="Cambria"/>
              </a:rPr>
              <a:t>6</a:t>
            </a:r>
            <a:r>
              <a:rPr sz="1600" u="heavy" spc="500" dirty="0">
                <a:uFill>
                  <a:solidFill>
                    <a:srgbClr val="2B2B2B"/>
                  </a:solidFill>
                </a:uFill>
                <a:latin typeface="Cambria"/>
                <a:cs typeface="Cambria"/>
              </a:rPr>
              <a:t> </a:t>
            </a:r>
            <a:endParaRPr sz="16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600" spc="-135" dirty="0">
                <a:latin typeface="Cambria"/>
                <a:cs typeface="Cambria"/>
              </a:rPr>
              <a:t>100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03877" y="3416300"/>
            <a:ext cx="56134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50" dirty="0">
                <a:latin typeface="Times New Roman"/>
                <a:cs typeface="Times New Roman"/>
              </a:rPr>
              <a:t>0.5566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526201" y="3449637"/>
            <a:ext cx="1924685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650" spc="-25" dirty="0">
                <a:latin typeface="Times New Roman"/>
                <a:cs typeface="Times New Roman"/>
              </a:rPr>
              <a:t>0.03339</a:t>
            </a:r>
            <a:r>
              <a:rPr sz="1650" spc="10" dirty="0">
                <a:latin typeface="Times New Roman"/>
                <a:cs typeface="Times New Roman"/>
              </a:rPr>
              <a:t> </a:t>
            </a:r>
            <a:r>
              <a:rPr sz="1650" spc="-60" dirty="0">
                <a:latin typeface="Times New Roman"/>
                <a:cs typeface="Times New Roman"/>
              </a:rPr>
              <a:t>kg</a:t>
            </a:r>
            <a:r>
              <a:rPr sz="1650" spc="-45" dirty="0">
                <a:latin typeface="Times New Roman"/>
                <a:cs typeface="Times New Roman"/>
              </a:rPr>
              <a:t> </a:t>
            </a:r>
            <a:r>
              <a:rPr sz="1650" spc="-50" dirty="0">
                <a:latin typeface="Times New Roman"/>
                <a:cs typeface="Times New Roman"/>
              </a:rPr>
              <a:t>or</a:t>
            </a:r>
            <a:r>
              <a:rPr sz="1650" spc="-70" dirty="0">
                <a:latin typeface="Times New Roman"/>
                <a:cs typeface="Times New Roman"/>
              </a:rPr>
              <a:t> </a:t>
            </a:r>
            <a:r>
              <a:rPr sz="2475" baseline="1683" dirty="0">
                <a:latin typeface="Times New Roman"/>
                <a:cs typeface="Times New Roman"/>
              </a:rPr>
              <a:t>33.3</a:t>
            </a:r>
            <a:r>
              <a:rPr sz="2475" baseline="-5050" dirty="0">
                <a:latin typeface="Times New Roman"/>
                <a:cs typeface="Times New Roman"/>
              </a:rPr>
              <a:t>s</a:t>
            </a:r>
            <a:r>
              <a:rPr sz="2475" spc="44" baseline="-5050" dirty="0">
                <a:latin typeface="Times New Roman"/>
                <a:cs typeface="Times New Roman"/>
              </a:rPr>
              <a:t> </a:t>
            </a:r>
            <a:r>
              <a:rPr sz="2475" spc="-37" baseline="-8417" dirty="0">
                <a:latin typeface="Times New Roman"/>
                <a:cs typeface="Times New Roman"/>
              </a:rPr>
              <a:t>ps</a:t>
            </a:r>
            <a:endParaRPr sz="2475" baseline="-8417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41576" y="1229105"/>
            <a:ext cx="241300" cy="0"/>
          </a:xfrm>
          <a:custGeom>
            <a:avLst/>
            <a:gdLst/>
            <a:ahLst/>
            <a:cxnLst/>
            <a:rect l="l" t="t" r="r" b="b"/>
            <a:pathLst>
              <a:path w="241300">
                <a:moveTo>
                  <a:pt x="0" y="0"/>
                </a:moveTo>
                <a:lnTo>
                  <a:pt x="240792" y="0"/>
                </a:lnTo>
              </a:path>
            </a:pathLst>
          </a:custGeom>
          <a:ln w="21336">
            <a:solidFill>
              <a:srgbClr val="48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6425" y="1543050"/>
            <a:ext cx="85725" cy="5810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00175" y="1081087"/>
            <a:ext cx="3390900" cy="27146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98571" y="260350"/>
            <a:ext cx="1290320" cy="2463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spc="-45" dirty="0">
                <a:solidFill>
                  <a:srgbClr val="544B64"/>
                </a:solidFill>
                <a:latin typeface="Trebuchet MS"/>
                <a:cs typeface="Trebuchet MS"/>
              </a:rPr>
              <a:t>(i</a:t>
            </a:r>
            <a:r>
              <a:rPr sz="1450" spc="-265" dirty="0">
                <a:solidFill>
                  <a:srgbClr val="544B64"/>
                </a:solidFill>
                <a:latin typeface="Trebuchet MS"/>
                <a:cs typeface="Trebuchet MS"/>
              </a:rPr>
              <a:t> </a:t>
            </a:r>
            <a:r>
              <a:rPr sz="1450" spc="-35" dirty="0">
                <a:solidFill>
                  <a:srgbClr val="7E7290"/>
                </a:solidFill>
                <a:latin typeface="Trebuchet MS"/>
                <a:cs typeface="Trebuchet MS"/>
              </a:rPr>
              <a:t>ii›</a:t>
            </a:r>
            <a:r>
              <a:rPr sz="1450" spc="-75" dirty="0">
                <a:solidFill>
                  <a:srgbClr val="7E7290"/>
                </a:solidFill>
                <a:latin typeface="Trebuchet MS"/>
                <a:cs typeface="Trebuchet MS"/>
              </a:rPr>
              <a:t> </a:t>
            </a:r>
            <a:r>
              <a:rPr sz="1450" i="1" spc="-95" dirty="0">
                <a:solidFill>
                  <a:srgbClr val="545454"/>
                </a:solidFill>
                <a:latin typeface="Calibri"/>
                <a:cs typeface="Calibri"/>
              </a:rPr>
              <a:t>Film.•h</a:t>
            </a:r>
            <a:r>
              <a:rPr sz="1450" i="1" spc="80" dirty="0">
                <a:solidFill>
                  <a:srgbClr val="545454"/>
                </a:solidFill>
                <a:latin typeface="Calibri"/>
                <a:cs typeface="Calibri"/>
              </a:rPr>
              <a:t> </a:t>
            </a:r>
            <a:r>
              <a:rPr sz="1450" spc="-280" dirty="0">
                <a:solidFill>
                  <a:srgbClr val="4B3B67"/>
                </a:solidFill>
                <a:latin typeface="Trebuchet MS"/>
                <a:cs typeface="Trebuchet MS"/>
              </a:rPr>
              <a:t>/f7,t.t</a:t>
            </a:r>
            <a:r>
              <a:rPr sz="1450" spc="130" dirty="0">
                <a:solidFill>
                  <a:srgbClr val="4B3B67"/>
                </a:solidFill>
                <a:latin typeface="Trebuchet MS"/>
                <a:cs typeface="Trebuchet MS"/>
              </a:rPr>
              <a:t> </a:t>
            </a:r>
            <a:r>
              <a:rPr sz="1450" spc="-110" dirty="0">
                <a:solidFill>
                  <a:srgbClr val="424242"/>
                </a:solidFill>
                <a:latin typeface="Trebuchet MS"/>
                <a:cs typeface="Trebuchet MS"/>
              </a:rPr>
              <a:t>: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44114" y="554037"/>
            <a:ext cx="17475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  <a:tabLst>
                <a:tab pos="1657350" algn="l"/>
              </a:tabLst>
            </a:pPr>
            <a:r>
              <a:rPr sz="1800" spc="-155" dirty="0">
                <a:solidFill>
                  <a:srgbClr val="000000"/>
                </a:solidFill>
                <a:latin typeface="Trebuchet MS"/>
                <a:cs typeface="Trebuchet MS"/>
              </a:rPr>
              <a:t>TaLing</a:t>
            </a:r>
            <a:r>
              <a:rPr sz="1800" spc="-9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700" spc="-292" baseline="-4629" dirty="0">
                <a:solidFill>
                  <a:srgbClr val="000000"/>
                </a:solidFill>
                <a:latin typeface="Trebuchet MS"/>
                <a:cs typeface="Trebuchet MS"/>
              </a:rPr>
              <a:t>flash</a:t>
            </a:r>
            <a:r>
              <a:rPr sz="2700" spc="-60" baseline="-4629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700" spc="-15" baseline="-12345" dirty="0">
                <a:solidFill>
                  <a:srgbClr val="000000"/>
                </a:solidFill>
                <a:latin typeface="Trebuchet MS"/>
                <a:cs typeface="Trebuchet MS"/>
              </a:rPr>
              <a:t>wid‹h</a:t>
            </a:r>
            <a:r>
              <a:rPr sz="2700" baseline="-12345" dirty="0">
                <a:solidFill>
                  <a:srgbClr val="000000"/>
                </a:solidFill>
                <a:latin typeface="Trebuchet MS"/>
                <a:cs typeface="Trebuchet MS"/>
              </a:rPr>
              <a:t>	</a:t>
            </a:r>
            <a:r>
              <a:rPr sz="2700" spc="-75" baseline="-12345" dirty="0">
                <a:solidFill>
                  <a:srgbClr val="000000"/>
                </a:solidFill>
                <a:latin typeface="Trebuchet MS"/>
                <a:cs typeface="Trebuchet MS"/>
              </a:rPr>
              <a:t>-</a:t>
            </a:r>
            <a:endParaRPr sz="2700" baseline="-12345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38188" y="611187"/>
            <a:ext cx="2806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270" baseline="1543" dirty="0">
                <a:latin typeface="Trebuchet MS"/>
                <a:cs typeface="Trebuchet MS"/>
              </a:rPr>
              <a:t>20</a:t>
            </a:r>
            <a:r>
              <a:rPr sz="2700" spc="-202" baseline="1543" dirty="0">
                <a:latin typeface="Trebuchet MS"/>
                <a:cs typeface="Trebuchet MS"/>
              </a:rPr>
              <a:t> </a:t>
            </a:r>
            <a:r>
              <a:rPr sz="2700" spc="-525" baseline="1543" dirty="0">
                <a:latin typeface="Trebuchet MS"/>
                <a:cs typeface="Trebuchet MS"/>
              </a:rPr>
              <a:t>mm</a:t>
            </a:r>
            <a:r>
              <a:rPr sz="2700" spc="-142" baseline="1543" dirty="0">
                <a:latin typeface="Trebuchet MS"/>
                <a:cs typeface="Trebuchet MS"/>
              </a:rPr>
              <a:t> </a:t>
            </a:r>
            <a:r>
              <a:rPr sz="2700" spc="-315" baseline="1543" dirty="0">
                <a:latin typeface="Trebuchet MS"/>
                <a:cs typeface="Trebuchet MS"/>
              </a:rPr>
              <a:t>and</a:t>
            </a:r>
            <a:r>
              <a:rPr sz="2700" spc="195" baseline="1543" dirty="0">
                <a:latin typeface="Trebuchet MS"/>
                <a:cs typeface="Trebuchet MS"/>
              </a:rPr>
              <a:t> </a:t>
            </a:r>
            <a:r>
              <a:rPr sz="2700" spc="-142" baseline="3086" dirty="0">
                <a:latin typeface="Trebuchet MS"/>
                <a:cs typeface="Trebuchet MS"/>
              </a:rPr>
              <a:t>fl</a:t>
            </a:r>
            <a:r>
              <a:rPr sz="1800" spc="-95" dirty="0">
                <a:latin typeface="Trebuchet MS"/>
                <a:cs typeface="Trebuchet MS"/>
              </a:rPr>
              <a:t>ash</a:t>
            </a:r>
            <a:r>
              <a:rPr sz="2700" spc="-142" baseline="1543" dirty="0">
                <a:latin typeface="Trebuchet MS"/>
                <a:cs typeface="Trebuchet MS"/>
              </a:rPr>
              <a:t>thi‹uess</a:t>
            </a:r>
            <a:r>
              <a:rPr sz="2700" spc="-60" baseline="1543" dirty="0">
                <a:latin typeface="Trebuchet MS"/>
                <a:cs typeface="Trebuchet MS"/>
              </a:rPr>
              <a:t> </a:t>
            </a:r>
            <a:r>
              <a:rPr sz="2700" baseline="1543" dirty="0">
                <a:latin typeface="Trebuchet MS"/>
                <a:cs typeface="Trebuchet MS"/>
              </a:rPr>
              <a:t>=</a:t>
            </a:r>
            <a:r>
              <a:rPr sz="2700" spc="-202" baseline="1543" dirty="0">
                <a:latin typeface="Trebuchet MS"/>
                <a:cs typeface="Trebuchet MS"/>
              </a:rPr>
              <a:t> </a:t>
            </a:r>
            <a:r>
              <a:rPr sz="2700" baseline="1543" dirty="0">
                <a:latin typeface="Trebuchet MS"/>
                <a:cs typeface="Trebuchet MS"/>
              </a:rPr>
              <a:t>j</a:t>
            </a:r>
            <a:r>
              <a:rPr sz="2700" spc="-277" baseline="1543" dirty="0">
                <a:latin typeface="Trebuchet MS"/>
                <a:cs typeface="Trebuchet MS"/>
              </a:rPr>
              <a:t> </a:t>
            </a:r>
            <a:r>
              <a:rPr sz="2700" spc="-494" baseline="1543" dirty="0">
                <a:latin typeface="Trebuchet MS"/>
                <a:cs typeface="Trebuchet MS"/>
              </a:rPr>
              <a:t>mm</a:t>
            </a:r>
            <a:endParaRPr sz="2700" baseline="1543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1264" y="1249069"/>
            <a:ext cx="1550035" cy="663575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350" spc="-10" dirty="0">
                <a:latin typeface="Times New Roman"/>
                <a:cs typeface="Times New Roman"/>
              </a:rPr>
              <a:t>Where</a:t>
            </a:r>
            <a:endParaRPr sz="1350">
              <a:latin typeface="Times New Roman"/>
              <a:cs typeface="Times New Roman"/>
            </a:endParaRPr>
          </a:p>
          <a:p>
            <a:pPr marL="260985">
              <a:lnSpc>
                <a:spcPct val="100000"/>
              </a:lnSpc>
              <a:spcBef>
                <a:spcPts val="905"/>
              </a:spcBef>
            </a:pPr>
            <a:r>
              <a:rPr sz="1300" dirty="0">
                <a:latin typeface="Trebuchet MS"/>
                <a:cs typeface="Trebuchet MS"/>
              </a:rPr>
              <a:t>VUlume</a:t>
            </a:r>
            <a:r>
              <a:rPr sz="1300" spc="-20" dirty="0">
                <a:latin typeface="Trebuchet MS"/>
                <a:cs typeface="Trebuchet MS"/>
              </a:rPr>
              <a:t> </a:t>
            </a:r>
            <a:r>
              <a:rPr sz="1300" spc="55" dirty="0">
                <a:latin typeface="Trebuchet MS"/>
                <a:cs typeface="Trebuchet MS"/>
              </a:rPr>
              <a:t>of</a:t>
            </a:r>
            <a:r>
              <a:rPr sz="1300" spc="-114" dirty="0">
                <a:latin typeface="Trebuchet MS"/>
                <a:cs typeface="Trebuchet MS"/>
              </a:rPr>
              <a:t> </a:t>
            </a:r>
            <a:r>
              <a:rPr sz="1300" spc="-30" dirty="0">
                <a:latin typeface="Trebuchet MS"/>
                <a:cs typeface="Trebuchet MS"/>
              </a:rPr>
              <a:t>flash</a:t>
            </a:r>
            <a:r>
              <a:rPr sz="1300" spc="-130" dirty="0">
                <a:latin typeface="Trebuchet MS"/>
                <a:cs typeface="Trebuchet MS"/>
              </a:rPr>
              <a:t> </a:t>
            </a:r>
            <a:r>
              <a:rPr sz="1300" spc="-50" dirty="0">
                <a:solidFill>
                  <a:srgbClr val="1A1A1A"/>
                </a:solidFill>
                <a:latin typeface="Trebuchet MS"/>
                <a:cs typeface="Trebuchet MS"/>
              </a:rPr>
              <a:t>=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09010" y="1490662"/>
            <a:ext cx="1287145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550" spc="-75" dirty="0">
                <a:latin typeface="Times New Roman"/>
                <a:cs typeface="Times New Roman"/>
              </a:rPr>
              <a:t>Circumtcmnce</a:t>
            </a:r>
            <a:r>
              <a:rPr sz="1550" spc="45" dirty="0">
                <a:latin typeface="Times New Roman"/>
                <a:cs typeface="Times New Roman"/>
              </a:rPr>
              <a:t> </a:t>
            </a:r>
            <a:r>
              <a:rPr sz="1550" spc="-25" dirty="0">
                <a:latin typeface="Times New Roman"/>
                <a:cs typeface="Times New Roman"/>
              </a:rPr>
              <a:t>of</a:t>
            </a:r>
            <a:endParaRPr sz="1550">
              <a:latin typeface="Times New Roman"/>
              <a:cs typeface="Times New Roman"/>
            </a:endParaRPr>
          </a:p>
          <a:p>
            <a:pPr marR="13970" algn="ctr">
              <a:lnSpc>
                <a:spcPct val="100000"/>
              </a:lnSpc>
              <a:spcBef>
                <a:spcPts val="40"/>
              </a:spcBef>
            </a:pPr>
            <a:r>
              <a:rPr sz="1300" spc="-10" dirty="0">
                <a:latin typeface="Trebuchet MS"/>
                <a:cs typeface="Trebuchet MS"/>
              </a:rPr>
              <a:t>CCimponent</a:t>
            </a:r>
            <a:endParaRPr sz="13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75"/>
              </a:spcBef>
            </a:pPr>
            <a:r>
              <a:rPr sz="1350" spc="-160" dirty="0">
                <a:latin typeface="Trebuchet MS"/>
                <a:cs typeface="Trebuchet MS"/>
              </a:rPr>
              <a:t>at</a:t>
            </a:r>
            <a:r>
              <a:rPr sz="1350" spc="55" dirty="0">
                <a:latin typeface="Trebuchet MS"/>
                <a:cs typeface="Trebuchet MS"/>
              </a:rPr>
              <a:t> </a:t>
            </a:r>
            <a:r>
              <a:rPr sz="1350" spc="-85" dirty="0">
                <a:latin typeface="Trebuchet MS"/>
                <a:cs typeface="Trebuchet MS"/>
              </a:rPr>
              <a:t>parking</a:t>
            </a:r>
            <a:r>
              <a:rPr sz="1350" spc="30" dirty="0">
                <a:latin typeface="Trebuchet MS"/>
                <a:cs typeface="Trebuchet MS"/>
              </a:rPr>
              <a:t> </a:t>
            </a:r>
            <a:r>
              <a:rPr sz="1350" spc="-20" dirty="0">
                <a:latin typeface="Trebuchet MS"/>
                <a:cs typeface="Trebuchet MS"/>
              </a:rPr>
              <a:t>linc</a:t>
            </a:r>
            <a:endParaRPr sz="13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91983" y="1724025"/>
            <a:ext cx="2491740" cy="261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1605" indent="-128905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Char char="•"/>
              <a:tabLst>
                <a:tab pos="141605" algn="l"/>
              </a:tabLst>
            </a:pPr>
            <a:r>
              <a:rPr sz="1550" dirty="0">
                <a:solidFill>
                  <a:srgbClr val="363636"/>
                </a:solidFill>
                <a:latin typeface="Trebuchet MS"/>
                <a:cs typeface="Trebuchet MS"/>
              </a:rPr>
              <a:t>(</a:t>
            </a:r>
            <a:r>
              <a:rPr sz="1550" spc="120" dirty="0">
                <a:solidFill>
                  <a:srgbClr val="363636"/>
                </a:solidFill>
                <a:latin typeface="Trebuchet MS"/>
                <a:cs typeface="Trebuchet MS"/>
              </a:rPr>
              <a:t> </a:t>
            </a:r>
            <a:r>
              <a:rPr sz="1550" spc="-125" dirty="0">
                <a:latin typeface="Trebuchet MS"/>
                <a:cs typeface="Trebuchet MS"/>
              </a:rPr>
              <a:t>Fiash</a:t>
            </a:r>
            <a:r>
              <a:rPr sz="1550" spc="-15" dirty="0">
                <a:latin typeface="Trebuchet MS"/>
                <a:cs typeface="Trebuchet MS"/>
              </a:rPr>
              <a:t> </a:t>
            </a:r>
            <a:r>
              <a:rPr sz="1550" spc="-175" dirty="0">
                <a:latin typeface="Trebuchet MS"/>
                <a:cs typeface="Trebuchet MS"/>
              </a:rPr>
              <a:t>width</a:t>
            </a:r>
            <a:r>
              <a:rPr sz="1550" spc="-5" dirty="0">
                <a:latin typeface="Trebuchet MS"/>
                <a:cs typeface="Trebuchet MS"/>
              </a:rPr>
              <a:t> </a:t>
            </a:r>
            <a:r>
              <a:rPr sz="1550" spc="-185" dirty="0">
                <a:latin typeface="Trebuchet MS"/>
                <a:cs typeface="Trebuchet MS"/>
              </a:rPr>
              <a:t>x</a:t>
            </a:r>
            <a:r>
              <a:rPr sz="1550" spc="-20" dirty="0">
                <a:latin typeface="Trebuchet MS"/>
                <a:cs typeface="Trebuchet MS"/>
              </a:rPr>
              <a:t> </a:t>
            </a:r>
            <a:r>
              <a:rPr sz="1550" spc="-135" dirty="0">
                <a:latin typeface="Trebuchet MS"/>
                <a:cs typeface="Trebuchet MS"/>
              </a:rPr>
              <a:t>Flash</a:t>
            </a:r>
            <a:r>
              <a:rPr sz="1550" spc="-125" dirty="0">
                <a:latin typeface="Trebuchet MS"/>
                <a:cs typeface="Trebuchet MS"/>
              </a:rPr>
              <a:t> </a:t>
            </a:r>
            <a:r>
              <a:rPr sz="1550" spc="-190" dirty="0">
                <a:latin typeface="Trebuchet MS"/>
                <a:cs typeface="Trebuchet MS"/>
              </a:rPr>
              <a:t>thiclcnoss</a:t>
            </a:r>
            <a:r>
              <a:rPr sz="1550" spc="-10" dirty="0">
                <a:latin typeface="Trebuchet MS"/>
                <a:cs typeface="Trebuchet MS"/>
              </a:rPr>
              <a:t> </a:t>
            </a:r>
            <a:r>
              <a:rPr sz="1550" spc="-50" dirty="0">
                <a:solidFill>
                  <a:srgbClr val="181818"/>
                </a:solidFill>
                <a:latin typeface="Trebuchet MS"/>
                <a:cs typeface="Trebuchet MS"/>
              </a:rPr>
              <a:t>t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0146" y="2203603"/>
            <a:ext cx="5055235" cy="67564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95"/>
              </a:spcBef>
              <a:tabLst>
                <a:tab pos="303530" algn="l"/>
              </a:tabLst>
            </a:pPr>
            <a:r>
              <a:rPr sz="1600" dirty="0">
                <a:solidFill>
                  <a:srgbClr val="4B4B4B"/>
                </a:solidFill>
                <a:latin typeface="Cambria"/>
                <a:cs typeface="Cambria"/>
              </a:rPr>
              <a:t>=	</a:t>
            </a:r>
            <a:r>
              <a:rPr sz="1600" dirty="0">
                <a:latin typeface="Cambria"/>
                <a:cs typeface="Cambria"/>
              </a:rPr>
              <a:t>[</a:t>
            </a:r>
            <a:r>
              <a:rPr sz="1600" spc="-7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2</a:t>
            </a:r>
            <a:r>
              <a:rPr sz="1600" spc="-9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(IS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50" dirty="0">
                <a:latin typeface="Cambria"/>
                <a:cs typeface="Cambria"/>
              </a:rPr>
              <a:t>*</a:t>
            </a:r>
            <a:r>
              <a:rPr sz="1600" spc="90" dirty="0">
                <a:latin typeface="Cambria"/>
                <a:cs typeface="Cambria"/>
              </a:rPr>
              <a:t> </a:t>
            </a:r>
            <a:r>
              <a:rPr sz="1600" spc="-45" dirty="0">
                <a:latin typeface="Cambria"/>
                <a:cs typeface="Cambria"/>
              </a:rPr>
              <a:t>30</a:t>
            </a:r>
            <a:r>
              <a:rPr sz="1600" spc="3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*</a:t>
            </a:r>
            <a:r>
              <a:rPr sz="1600" spc="204" dirty="0">
                <a:latin typeface="Cambria"/>
                <a:cs typeface="Cambria"/>
              </a:rPr>
              <a:t> </a:t>
            </a:r>
            <a:r>
              <a:rPr sz="1600" spc="-135" dirty="0">
                <a:latin typeface="Cambria"/>
                <a:cs typeface="Cambria"/>
              </a:rPr>
              <a:t>35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+</a:t>
            </a:r>
            <a:r>
              <a:rPr sz="1600" spc="16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70)</a:t>
            </a:r>
            <a:r>
              <a:rPr sz="1600" spc="24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+</a:t>
            </a:r>
            <a:r>
              <a:rPr sz="1600" spc="245" dirty="0">
                <a:latin typeface="Cambria"/>
                <a:cs typeface="Cambria"/>
              </a:rPr>
              <a:t> </a:t>
            </a:r>
            <a:r>
              <a:rPr sz="1600" spc="-185" dirty="0">
                <a:latin typeface="Cambria"/>
                <a:cs typeface="Cambria"/>
              </a:rPr>
              <a:t>16</a:t>
            </a:r>
            <a:r>
              <a:rPr sz="1600" spc="3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*</a:t>
            </a:r>
            <a:r>
              <a:rPr sz="1600" spc="165" dirty="0">
                <a:latin typeface="Cambria"/>
                <a:cs typeface="Cambria"/>
              </a:rPr>
              <a:t> </a:t>
            </a:r>
            <a:r>
              <a:rPr sz="1600" spc="-55" dirty="0">
                <a:latin typeface="Cambria"/>
                <a:cs typeface="Cambria"/>
              </a:rPr>
              <a:t>(25</a:t>
            </a:r>
            <a:r>
              <a:rPr sz="1600" spc="-45" dirty="0">
                <a:latin typeface="Cambria"/>
                <a:cs typeface="Cambria"/>
              </a:rPr>
              <a:t> </a:t>
            </a:r>
            <a:r>
              <a:rPr sz="1600" spc="-819" dirty="0">
                <a:solidFill>
                  <a:srgbClr val="181818"/>
                </a:solidFill>
                <a:latin typeface="Cambria"/>
                <a:cs typeface="Cambria"/>
              </a:rPr>
              <a:t>—</a:t>
            </a:r>
            <a:r>
              <a:rPr sz="1600" spc="140" dirty="0">
                <a:solidFill>
                  <a:srgbClr val="181818"/>
                </a:solidFill>
                <a:latin typeface="Cambria"/>
                <a:cs typeface="Cambria"/>
              </a:rPr>
              <a:t> </a:t>
            </a:r>
            <a:r>
              <a:rPr sz="1600" spc="-140" dirty="0">
                <a:latin typeface="Cambria"/>
                <a:cs typeface="Cambria"/>
              </a:rPr>
              <a:t>16)</a:t>
            </a:r>
            <a:r>
              <a:rPr sz="1600" spc="-135" dirty="0">
                <a:latin typeface="Cambria"/>
                <a:cs typeface="Cambria"/>
              </a:rPr>
              <a:t> </a:t>
            </a:r>
            <a:r>
              <a:rPr sz="1600" spc="-50" dirty="0">
                <a:latin typeface="Cambria"/>
                <a:cs typeface="Cambria"/>
              </a:rPr>
              <a:t>+</a:t>
            </a:r>
            <a:endParaRPr sz="1600">
              <a:latin typeface="Cambria"/>
              <a:cs typeface="Cambria"/>
            </a:endParaRPr>
          </a:p>
          <a:p>
            <a:pPr marL="1898650">
              <a:lnSpc>
                <a:spcPct val="100000"/>
              </a:lnSpc>
              <a:spcBef>
                <a:spcPts val="620"/>
              </a:spcBef>
            </a:pPr>
            <a:r>
              <a:rPr sz="2475" spc="-142" baseline="10101" dirty="0">
                <a:latin typeface="Cambria"/>
                <a:cs typeface="Cambria"/>
              </a:rPr>
              <a:t>(30</a:t>
            </a:r>
            <a:r>
              <a:rPr sz="2475" spc="-44" baseline="10101" dirty="0">
                <a:latin typeface="Cambria"/>
                <a:cs typeface="Cambria"/>
              </a:rPr>
              <a:t> </a:t>
            </a:r>
            <a:r>
              <a:rPr sz="2475" spc="-1237" baseline="10101" dirty="0">
                <a:solidFill>
                  <a:srgbClr val="232323"/>
                </a:solidFill>
                <a:latin typeface="Cambria"/>
                <a:cs typeface="Cambria"/>
              </a:rPr>
              <a:t>—</a:t>
            </a:r>
            <a:r>
              <a:rPr sz="2475" spc="-30" baseline="10101" dirty="0">
                <a:solidFill>
                  <a:srgbClr val="232323"/>
                </a:solidFill>
                <a:latin typeface="Cambria"/>
                <a:cs typeface="Cambria"/>
              </a:rPr>
              <a:t> </a:t>
            </a:r>
            <a:r>
              <a:rPr sz="2475" spc="-179" baseline="1683" dirty="0">
                <a:latin typeface="Cambria"/>
                <a:cs typeface="Cambria"/>
              </a:rPr>
              <a:t>25)</a:t>
            </a:r>
            <a:r>
              <a:rPr sz="2475" spc="-112" baseline="1683" dirty="0">
                <a:latin typeface="Cambria"/>
                <a:cs typeface="Cambria"/>
              </a:rPr>
              <a:t> </a:t>
            </a:r>
            <a:r>
              <a:rPr sz="2475" baseline="1683" dirty="0">
                <a:latin typeface="Cambria"/>
                <a:cs typeface="Cambria"/>
              </a:rPr>
              <a:t>+</a:t>
            </a:r>
            <a:r>
              <a:rPr sz="2475" spc="-120" baseline="1683" dirty="0">
                <a:latin typeface="Cambria"/>
                <a:cs typeface="Cambria"/>
              </a:rPr>
              <a:t> </a:t>
            </a:r>
            <a:r>
              <a:rPr sz="2475" baseline="3367" dirty="0">
                <a:latin typeface="Cambria"/>
                <a:cs typeface="Cambria"/>
              </a:rPr>
              <a:t>(4</a:t>
            </a:r>
            <a:r>
              <a:rPr sz="1650" dirty="0">
                <a:latin typeface="Cambria"/>
                <a:cs typeface="Cambria"/>
              </a:rPr>
              <a:t>2</a:t>
            </a:r>
            <a:r>
              <a:rPr sz="2475" baseline="1683" dirty="0">
                <a:latin typeface="Cambria"/>
                <a:cs typeface="Cambria"/>
              </a:rPr>
              <a:t>-</a:t>
            </a:r>
            <a:r>
              <a:rPr sz="2475" spc="217" baseline="1683" dirty="0">
                <a:latin typeface="Cambria"/>
                <a:cs typeface="Cambria"/>
              </a:rPr>
              <a:t> </a:t>
            </a:r>
            <a:r>
              <a:rPr sz="2475" spc="-172" baseline="1683" dirty="0">
                <a:latin typeface="Cambria"/>
                <a:cs typeface="Cambria"/>
              </a:rPr>
              <a:t>30)</a:t>
            </a:r>
            <a:r>
              <a:rPr sz="2475" spc="-127" baseline="1683" dirty="0">
                <a:latin typeface="Cambria"/>
                <a:cs typeface="Cambria"/>
              </a:rPr>
              <a:t> </a:t>
            </a:r>
            <a:r>
              <a:rPr sz="2475" baseline="1683" dirty="0">
                <a:latin typeface="Cambria"/>
                <a:cs typeface="Cambria"/>
              </a:rPr>
              <a:t>+</a:t>
            </a:r>
            <a:r>
              <a:rPr sz="2475" spc="30" baseline="1683" dirty="0">
                <a:latin typeface="Cambria"/>
                <a:cs typeface="Cambria"/>
              </a:rPr>
              <a:t> </a:t>
            </a:r>
            <a:r>
              <a:rPr sz="2475" spc="-82" baseline="1683" dirty="0">
                <a:latin typeface="Cambria"/>
                <a:cs typeface="Cambria"/>
              </a:rPr>
              <a:t>42</a:t>
            </a:r>
            <a:r>
              <a:rPr sz="2475" spc="-7" baseline="1683" dirty="0">
                <a:latin typeface="Cambria"/>
                <a:cs typeface="Cambria"/>
              </a:rPr>
              <a:t> </a:t>
            </a:r>
            <a:r>
              <a:rPr sz="2475" baseline="1683" dirty="0">
                <a:latin typeface="Cambria"/>
                <a:cs typeface="Cambria"/>
              </a:rPr>
              <a:t>]</a:t>
            </a:r>
            <a:r>
              <a:rPr sz="2475" spc="37" baseline="1683" dirty="0">
                <a:latin typeface="Cambria"/>
                <a:cs typeface="Cambria"/>
              </a:rPr>
              <a:t> </a:t>
            </a:r>
            <a:r>
              <a:rPr sz="2475" spc="-277" baseline="1683" dirty="0">
                <a:latin typeface="Cambria"/>
                <a:cs typeface="Cambria"/>
              </a:rPr>
              <a:t>x</a:t>
            </a:r>
            <a:r>
              <a:rPr sz="2475" spc="82" baseline="1683" dirty="0">
                <a:latin typeface="Cambria"/>
                <a:cs typeface="Cambria"/>
              </a:rPr>
              <a:t> </a:t>
            </a:r>
            <a:r>
              <a:rPr sz="2475" baseline="1683" dirty="0">
                <a:latin typeface="Cambria"/>
                <a:cs typeface="Cambria"/>
              </a:rPr>
              <a:t>[</a:t>
            </a:r>
            <a:r>
              <a:rPr sz="2475" spc="-135" baseline="1683" dirty="0">
                <a:latin typeface="Cambria"/>
                <a:cs typeface="Cambria"/>
              </a:rPr>
              <a:t> </a:t>
            </a:r>
            <a:r>
              <a:rPr sz="2475" spc="-112" baseline="1683" dirty="0">
                <a:latin typeface="Cambria"/>
                <a:cs typeface="Cambria"/>
              </a:rPr>
              <a:t>20</a:t>
            </a:r>
            <a:r>
              <a:rPr sz="2475" spc="60" baseline="1683" dirty="0">
                <a:latin typeface="Cambria"/>
                <a:cs typeface="Cambria"/>
              </a:rPr>
              <a:t> </a:t>
            </a:r>
            <a:r>
              <a:rPr sz="2475" baseline="1683" dirty="0">
                <a:latin typeface="Cambria"/>
                <a:cs typeface="Cambria"/>
              </a:rPr>
              <a:t>x</a:t>
            </a:r>
            <a:r>
              <a:rPr sz="2475" spc="-7" baseline="1683" dirty="0">
                <a:latin typeface="Cambria"/>
                <a:cs typeface="Cambria"/>
              </a:rPr>
              <a:t> </a:t>
            </a:r>
            <a:r>
              <a:rPr sz="2475" baseline="1683" dirty="0">
                <a:latin typeface="Cambria"/>
                <a:cs typeface="Cambria"/>
              </a:rPr>
              <a:t>3</a:t>
            </a:r>
            <a:r>
              <a:rPr sz="2475" spc="-22" baseline="1683" dirty="0">
                <a:latin typeface="Cambria"/>
                <a:cs typeface="Cambria"/>
              </a:rPr>
              <a:t> </a:t>
            </a:r>
            <a:r>
              <a:rPr sz="2475" spc="-75" baseline="1683" dirty="0">
                <a:latin typeface="Cambria"/>
                <a:cs typeface="Cambria"/>
              </a:rPr>
              <a:t>]</a:t>
            </a:r>
            <a:endParaRPr sz="2475" baseline="1683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0109" y="2785427"/>
            <a:ext cx="2623185" cy="796925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15"/>
              </a:spcBef>
              <a:tabLst>
                <a:tab pos="283210" algn="l"/>
              </a:tabLst>
            </a:pPr>
            <a:r>
              <a:rPr sz="1600" spc="-50" dirty="0">
                <a:latin typeface="Cambria"/>
                <a:cs typeface="Cambria"/>
              </a:rPr>
              <a:t>*</a:t>
            </a:r>
            <a:r>
              <a:rPr sz="1600" dirty="0">
                <a:latin typeface="Cambria"/>
                <a:cs typeface="Cambria"/>
              </a:rPr>
              <a:t>	</a:t>
            </a:r>
            <a:r>
              <a:rPr sz="1600" spc="-120" dirty="0">
                <a:latin typeface="Cambria"/>
                <a:cs typeface="Cambria"/>
              </a:rPr>
              <a:t>27800</a:t>
            </a:r>
            <a:r>
              <a:rPr sz="1600" spc="30" dirty="0">
                <a:latin typeface="Cambria"/>
                <a:cs typeface="Cambria"/>
              </a:rPr>
              <a:t> </a:t>
            </a:r>
            <a:r>
              <a:rPr sz="1600" spc="-25" dirty="0">
                <a:latin typeface="Cambria"/>
                <a:cs typeface="Cambria"/>
              </a:rPr>
              <a:t>nim</a:t>
            </a:r>
            <a:endParaRPr sz="1600">
              <a:latin typeface="Cambria"/>
              <a:cs typeface="Cambria"/>
            </a:endParaRPr>
          </a:p>
          <a:p>
            <a:pPr marL="633730">
              <a:lnSpc>
                <a:spcPct val="100000"/>
              </a:lnSpc>
              <a:spcBef>
                <a:spcPts val="1120"/>
              </a:spcBef>
            </a:pPr>
            <a:r>
              <a:rPr sz="1600" spc="-80" dirty="0">
                <a:latin typeface="Trebuchet MS"/>
                <a:cs typeface="Trebuchet MS"/>
              </a:rPr>
              <a:t>Flash</a:t>
            </a:r>
            <a:r>
              <a:rPr sz="1600" spc="-45" dirty="0">
                <a:latin typeface="Trebuchet MS"/>
                <a:cs typeface="Trebuchet MS"/>
              </a:rPr>
              <a:t> </a:t>
            </a:r>
            <a:r>
              <a:rPr sz="1600" spc="-20" dirty="0">
                <a:latin typeface="Trebuchet MS"/>
                <a:cs typeface="Trebuchet MS"/>
              </a:rPr>
              <a:t>loss</a:t>
            </a:r>
            <a:r>
              <a:rPr sz="1600" spc="-50" dirty="0"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2F2F2F"/>
                </a:solidFill>
                <a:latin typeface="Trebuchet MS"/>
                <a:cs typeface="Trebuchet MS"/>
              </a:rPr>
              <a:t>=</a:t>
            </a:r>
            <a:r>
              <a:rPr sz="1600" spc="240" dirty="0">
                <a:solidFill>
                  <a:srgbClr val="2F2F2F"/>
                </a:solidFill>
                <a:latin typeface="Trebuchet MS"/>
                <a:cs typeface="Trebuchet MS"/>
              </a:rPr>
              <a:t> </a:t>
            </a:r>
            <a:r>
              <a:rPr sz="1600" spc="-160" dirty="0">
                <a:latin typeface="Trebuchet MS"/>
                <a:cs typeface="Trebuchet MS"/>
              </a:rPr>
              <a:t>?.?.g00</a:t>
            </a:r>
            <a:r>
              <a:rPr sz="1600" spc="50" dirty="0">
                <a:latin typeface="Trebuchet MS"/>
                <a:cs typeface="Trebuchet MS"/>
              </a:rPr>
              <a:t> </a:t>
            </a:r>
            <a:r>
              <a:rPr sz="1600" spc="-204" dirty="0">
                <a:latin typeface="Trebuchet MS"/>
                <a:cs typeface="Trebuchet MS"/>
              </a:rPr>
              <a:t>x</a:t>
            </a:r>
            <a:r>
              <a:rPr sz="1600" spc="60" dirty="0">
                <a:latin typeface="Trebuchet MS"/>
                <a:cs typeface="Trebuchet MS"/>
              </a:rPr>
              <a:t> </a:t>
            </a:r>
            <a:r>
              <a:rPr sz="1600" spc="-100" dirty="0">
                <a:latin typeface="Trebuchet MS"/>
                <a:cs typeface="Trebuchet MS"/>
              </a:rPr>
              <a:t>7.6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96456" y="3313112"/>
            <a:ext cx="24879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48945" algn="l"/>
              </a:tabLst>
            </a:pPr>
            <a:r>
              <a:rPr sz="1600" spc="-25" dirty="0">
                <a:latin typeface="Trebuchet MS"/>
                <a:cs typeface="Trebuchet MS"/>
              </a:rPr>
              <a:t>10</a:t>
            </a:r>
            <a:r>
              <a:rPr sz="1600" dirty="0">
                <a:latin typeface="Trebuchet MS"/>
                <a:cs typeface="Trebuchet MS"/>
              </a:rPr>
              <a:t>	=</a:t>
            </a:r>
            <a:r>
              <a:rPr sz="1600" spc="320" dirty="0">
                <a:latin typeface="Trebuchet MS"/>
                <a:cs typeface="Trebuchet MS"/>
              </a:rPr>
              <a:t> </a:t>
            </a:r>
            <a:r>
              <a:rPr sz="1600" spc="-95" dirty="0">
                <a:latin typeface="Trebuchet MS"/>
                <a:cs typeface="Trebuchet MS"/>
              </a:rPr>
              <a:t>0.)</a:t>
            </a:r>
            <a:r>
              <a:rPr sz="1600" spc="-315" dirty="0">
                <a:latin typeface="Trebuchet MS"/>
                <a:cs typeface="Trebuchet MS"/>
              </a:rPr>
              <a:t> </a:t>
            </a:r>
            <a:r>
              <a:rPr sz="1600" spc="-85" dirty="0">
                <a:latin typeface="Trebuchet MS"/>
                <a:cs typeface="Trebuchet MS"/>
              </a:rPr>
              <a:t>733</a:t>
            </a:r>
            <a:r>
              <a:rPr sz="1600" spc="-114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kg</a:t>
            </a:r>
            <a:r>
              <a:rPr sz="1600" spc="-18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or</a:t>
            </a:r>
            <a:r>
              <a:rPr sz="1600" spc="409" dirty="0">
                <a:latin typeface="Trebuchet MS"/>
                <a:cs typeface="Trebuchet MS"/>
              </a:rPr>
              <a:t> </a:t>
            </a:r>
            <a:r>
              <a:rPr sz="1600" spc="-100" dirty="0">
                <a:latin typeface="Trebuchet MS"/>
                <a:cs typeface="Trebuchet MS"/>
              </a:rPr>
              <a:t>l73.3</a:t>
            </a:r>
            <a:r>
              <a:rPr sz="1600" spc="-90" dirty="0">
                <a:latin typeface="Trebuchet MS"/>
                <a:cs typeface="Trebuchet MS"/>
              </a:rPr>
              <a:t> </a:t>
            </a:r>
            <a:r>
              <a:rPr sz="1600" spc="-95" dirty="0">
                <a:solidFill>
                  <a:srgbClr val="212121"/>
                </a:solidFill>
                <a:latin typeface="Trebuchet MS"/>
                <a:cs typeface="Trebuchet MS"/>
              </a:rPr>
              <a:t>g›‹i</a:t>
            </a:r>
            <a:endParaRPr sz="1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2625" y="1800225"/>
            <a:ext cx="85725" cy="48577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81350" y="1790700"/>
            <a:ext cx="85725" cy="47625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91075" y="1066800"/>
            <a:ext cx="95250" cy="67627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38675" y="1076325"/>
            <a:ext cx="104775" cy="65722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733800" y="1066800"/>
            <a:ext cx="104775" cy="65722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371850" y="1057275"/>
            <a:ext cx="104775" cy="65722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990725" y="1028700"/>
            <a:ext cx="95250" cy="66675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43125" y="1038225"/>
            <a:ext cx="95250" cy="6477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81450" y="1085850"/>
            <a:ext cx="542925" cy="20002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90525" y="219075"/>
            <a:ext cx="1590675" cy="22860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150737" y="569912"/>
            <a:ext cx="43726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89" baseline="8680" dirty="0">
                <a:latin typeface="Trebuchet MS"/>
                <a:cs typeface="Trebuchet MS"/>
              </a:rPr>
              <a:t>Taking</a:t>
            </a:r>
            <a:r>
              <a:rPr sz="2400" spc="60" baseline="8680" dirty="0">
                <a:latin typeface="Trebuchet MS"/>
                <a:cs typeface="Trebuchet MS"/>
              </a:rPr>
              <a:t> </a:t>
            </a:r>
            <a:r>
              <a:rPr sz="1600" spc="-105" dirty="0">
                <a:latin typeface="Trebuchet MS"/>
                <a:cs typeface="Trebuchet MS"/>
              </a:rPr>
              <a:t>20</a:t>
            </a:r>
            <a:r>
              <a:rPr sz="1600" spc="-5" dirty="0">
                <a:latin typeface="Trebuchet MS"/>
                <a:cs typeface="Trebuchet MS"/>
              </a:rPr>
              <a:t> </a:t>
            </a:r>
            <a:r>
              <a:rPr sz="1600" spc="-160" dirty="0">
                <a:latin typeface="Trebuchet MS"/>
                <a:cs typeface="Trebuchet MS"/>
              </a:rPr>
              <a:t>o›m</a:t>
            </a:r>
            <a:r>
              <a:rPr sz="1600" spc="-2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exos</a:t>
            </a:r>
            <a:r>
              <a:rPr sz="1600" spc="-55" dirty="0">
                <a:latin typeface="Trebuchet MS"/>
                <a:cs typeface="Trebuchet MS"/>
              </a:rPr>
              <a:t> </a:t>
            </a:r>
            <a:r>
              <a:rPr sz="1600" spc="-125" dirty="0">
                <a:latin typeface="Trebuchet MS"/>
                <a:cs typeface="Trebuchet MS"/>
              </a:rPr>
              <a:t>length</a:t>
            </a:r>
            <a:r>
              <a:rPr sz="1600" spc="-50" dirty="0">
                <a:latin typeface="Trebuchet MS"/>
                <a:cs typeface="Trebuchet MS"/>
              </a:rPr>
              <a:t> </a:t>
            </a:r>
            <a:r>
              <a:rPr sz="2400" spc="-209" baseline="5208" dirty="0">
                <a:latin typeface="Trebuchet MS"/>
                <a:cs typeface="Trebuchet MS"/>
              </a:rPr>
              <a:t>req\j</a:t>
            </a:r>
            <a:r>
              <a:rPr sz="2400" spc="-209" baseline="-5208" dirty="0">
                <a:latin typeface="Trebuchet MS"/>
                <a:cs typeface="Trebuchet MS"/>
              </a:rPr>
              <a:t>izsd</a:t>
            </a:r>
            <a:r>
              <a:rPr sz="2400" spc="-195" baseline="-5208" dirty="0">
                <a:latin typeface="Trebuchet MS"/>
                <a:cs typeface="Trebuchet MS"/>
              </a:rPr>
              <a:t> </a:t>
            </a:r>
            <a:r>
              <a:rPr sz="1600" spc="-120" dirty="0">
                <a:latin typeface="Trebuchet MS"/>
                <a:cs typeface="Trebuchet MS"/>
              </a:rPr>
              <a:t>to</a:t>
            </a:r>
            <a:r>
              <a:rPr sz="1600" spc="-135" dirty="0">
                <a:latin typeface="Trebuchet MS"/>
                <a:cs typeface="Trebuchet MS"/>
              </a:rPr>
              <a:t> </a:t>
            </a:r>
            <a:r>
              <a:rPr sz="1600" spc="-170" dirty="0">
                <a:latin typeface="Trebuchet MS"/>
                <a:cs typeface="Trebuchet MS"/>
              </a:rPr>
              <a:t>be</a:t>
            </a:r>
            <a:r>
              <a:rPr sz="1600" spc="-120" dirty="0">
                <a:latin typeface="Trebuchet MS"/>
                <a:cs typeface="Trebuchet MS"/>
              </a:rPr>
              <a:t> held</a:t>
            </a:r>
            <a:r>
              <a:rPr sz="1600" spc="-105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in</a:t>
            </a:r>
            <a:r>
              <a:rPr sz="1600" spc="-70" dirty="0">
                <a:latin typeface="Trebuchet MS"/>
                <a:cs typeface="Trebuchet MS"/>
              </a:rPr>
              <a:t> </a:t>
            </a:r>
            <a:r>
              <a:rPr sz="1600" spc="-20" dirty="0">
                <a:latin typeface="Trebuchet MS"/>
                <a:cs typeface="Trebuchet MS"/>
              </a:rPr>
              <a:t>long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77000" y="992187"/>
            <a:ext cx="1363980" cy="755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6379">
              <a:lnSpc>
                <a:spcPts val="1870"/>
              </a:lnSpc>
              <a:spcBef>
                <a:spcPts val="100"/>
              </a:spcBef>
            </a:pPr>
            <a:r>
              <a:rPr sz="1650" spc="-195" dirty="0">
                <a:latin typeface="Trebuchet MS"/>
                <a:cs typeface="Trebuchet MS"/>
              </a:rPr>
              <a:t>Anna</a:t>
            </a:r>
            <a:r>
              <a:rPr sz="1650" spc="-125" dirty="0">
                <a:latin typeface="Trebuchet MS"/>
                <a:cs typeface="Trebuchet MS"/>
              </a:rPr>
              <a:t> </a:t>
            </a:r>
            <a:r>
              <a:rPr sz="1650" spc="-25" dirty="0">
                <a:latin typeface="Trebuchet MS"/>
                <a:cs typeface="Trebuchet MS"/>
              </a:rPr>
              <a:t>of</a:t>
            </a:r>
            <a:endParaRPr sz="1650">
              <a:latin typeface="Trebuchet MS"/>
              <a:cs typeface="Trebuchet MS"/>
            </a:endParaRPr>
          </a:p>
          <a:p>
            <a:pPr marL="12700">
              <a:lnSpc>
                <a:spcPts val="1870"/>
              </a:lnSpc>
              <a:tabLst>
                <a:tab pos="1264920" algn="l"/>
              </a:tabLst>
            </a:pPr>
            <a:r>
              <a:rPr sz="1650" spc="-60" dirty="0">
                <a:latin typeface="Trebuchet MS"/>
                <a:cs typeface="Trebuchet MS"/>
              </a:rPr>
              <a:t>loss-</a:t>
            </a:r>
            <a:r>
              <a:rPr sz="1650" spc="-10" dirty="0">
                <a:latin typeface="Trebuchet MS"/>
                <a:cs typeface="Trebuchet MS"/>
              </a:rPr>
              <a:t>section</a:t>
            </a:r>
            <a:r>
              <a:rPr sz="1650" dirty="0">
                <a:latin typeface="Trebuchet MS"/>
                <a:cs typeface="Trebuchet MS"/>
              </a:rPr>
              <a:t>	</a:t>
            </a:r>
            <a:r>
              <a:rPr sz="1650" spc="-105" dirty="0">
                <a:latin typeface="Trebuchet MS"/>
                <a:cs typeface="Trebuchet MS"/>
              </a:rPr>
              <a:t>x</a:t>
            </a:r>
            <a:endParaRPr sz="1650">
              <a:latin typeface="Trebuchet MS"/>
              <a:cs typeface="Trebuchet MS"/>
            </a:endParaRPr>
          </a:p>
          <a:p>
            <a:pPr marL="297815">
              <a:lnSpc>
                <a:spcPct val="100000"/>
              </a:lnSpc>
              <a:spcBef>
                <a:spcPts val="145"/>
              </a:spcBef>
            </a:pPr>
            <a:r>
              <a:rPr sz="1550" spc="-25" dirty="0">
                <a:latin typeface="Trebuchet MS"/>
                <a:cs typeface="Trebuchet MS"/>
              </a:rPr>
              <a:t>0#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3789" y="1216025"/>
            <a:ext cx="108331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75" spc="-225" baseline="16835" dirty="0">
                <a:latin typeface="Trebuchet MS"/>
                <a:cs typeface="Trebuchet MS"/>
              </a:rPr>
              <a:t>Of}</a:t>
            </a:r>
            <a:r>
              <a:rPr sz="2475" spc="-225" baseline="10101" dirty="0">
                <a:latin typeface="Trebuchet MS"/>
                <a:cs typeface="Trebuchet MS"/>
              </a:rPr>
              <a:t>gh</a:t>
            </a:r>
            <a:r>
              <a:rPr sz="2475" spc="-225" baseline="6734" dirty="0">
                <a:latin typeface="Trebuchet MS"/>
                <a:cs typeface="Trebuchet MS"/>
              </a:rPr>
              <a:t>ol</a:t>
            </a:r>
            <a:r>
              <a:rPr sz="2475" spc="-225" baseline="3367" dirty="0">
                <a:latin typeface="Trebuchet MS"/>
                <a:cs typeface="Trebuchet MS"/>
              </a:rPr>
              <a:t>d</a:t>
            </a:r>
            <a:r>
              <a:rPr sz="2475" spc="-270" baseline="3367" dirty="0">
                <a:latin typeface="Trebuchet MS"/>
                <a:cs typeface="Trebuchet MS"/>
              </a:rPr>
              <a:t> </a:t>
            </a:r>
            <a:r>
              <a:rPr sz="1650" spc="-20" dirty="0">
                <a:latin typeface="Trebuchet MS"/>
                <a:cs typeface="Trebuchet MS"/>
              </a:rPr>
              <a:t>loss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75430" y="1287462"/>
            <a:ext cx="719455" cy="460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" algn="ctr">
              <a:lnSpc>
                <a:spcPts val="1680"/>
              </a:lnSpc>
              <a:spcBef>
                <a:spcPts val="100"/>
              </a:spcBef>
            </a:pPr>
            <a:r>
              <a:rPr sz="1500" spc="-10" dirty="0">
                <a:latin typeface="Trebuchet MS"/>
                <a:cs typeface="Trebuchet MS"/>
              </a:rPr>
              <a:t>0fth0</a:t>
            </a:r>
            <a:endParaRPr sz="1500">
              <a:latin typeface="Trebuchet MS"/>
              <a:cs typeface="Trebuchet MS"/>
            </a:endParaRPr>
          </a:p>
          <a:p>
            <a:pPr algn="ctr">
              <a:lnSpc>
                <a:spcPts val="1739"/>
              </a:lnSpc>
            </a:pPr>
            <a:r>
              <a:rPr sz="1550" spc="-65" dirty="0">
                <a:latin typeface="Trebuchet MS"/>
                <a:cs typeface="Trebuchet MS"/>
              </a:rPr>
              <a:t>tonghold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967758" y="1287462"/>
            <a:ext cx="7943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Trebuchet MS"/>
                <a:cs typeface="Trebuchet MS"/>
              </a:rPr>
              <a:t>x</a:t>
            </a:r>
            <a:r>
              <a:rPr sz="1500" spc="260" dirty="0">
                <a:latin typeface="Trebuchet MS"/>
                <a:cs typeface="Trebuchet MS"/>
              </a:rPr>
              <a:t> </a:t>
            </a:r>
            <a:r>
              <a:rPr sz="1500" spc="-50" dirty="0">
                <a:latin typeface="Trebuchet MS"/>
                <a:cs typeface="Trebuchet MS"/>
              </a:rPr>
              <a:t>Density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71215" y="1916112"/>
            <a:ext cx="2491740" cy="668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6084" algn="l"/>
                <a:tab pos="1707514" algn="l"/>
                <a:tab pos="2426335" algn="l"/>
              </a:tabLst>
            </a:pPr>
            <a:r>
              <a:rPr sz="2250" spc="-75" baseline="1851" dirty="0">
                <a:latin typeface="Cambria"/>
                <a:cs typeface="Cambria"/>
              </a:rPr>
              <a:t>=</a:t>
            </a:r>
            <a:r>
              <a:rPr sz="2250" baseline="1851" dirty="0">
                <a:latin typeface="Cambria"/>
                <a:cs typeface="Cambria"/>
              </a:rPr>
              <a:t>	4</a:t>
            </a:r>
            <a:r>
              <a:rPr sz="2250" spc="607" baseline="1851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(25</a:t>
            </a:r>
            <a:r>
              <a:rPr sz="2250" baseline="3703" dirty="0">
                <a:latin typeface="Cambria"/>
                <a:cs typeface="Cambria"/>
              </a:rPr>
              <a:t>/</a:t>
            </a:r>
            <a:r>
              <a:rPr sz="2250" spc="142" baseline="3703" dirty="0">
                <a:latin typeface="Cambria"/>
                <a:cs typeface="Cambria"/>
              </a:rPr>
              <a:t>  </a:t>
            </a:r>
            <a:r>
              <a:rPr sz="2250" baseline="1851" dirty="0">
                <a:latin typeface="Cambria"/>
                <a:cs typeface="Cambria"/>
              </a:rPr>
              <a:t>x</a:t>
            </a:r>
            <a:r>
              <a:rPr sz="2250" spc="157" baseline="1851" dirty="0">
                <a:latin typeface="Cambria"/>
                <a:cs typeface="Cambria"/>
              </a:rPr>
              <a:t> </a:t>
            </a:r>
            <a:r>
              <a:rPr sz="2250" spc="-37" baseline="1851" dirty="0">
                <a:latin typeface="Cambria"/>
                <a:cs typeface="Cambria"/>
              </a:rPr>
              <a:t>2O</a:t>
            </a:r>
            <a:r>
              <a:rPr sz="2250" baseline="1851" dirty="0">
                <a:latin typeface="Cambria"/>
                <a:cs typeface="Cambria"/>
              </a:rPr>
              <a:t>	x</a:t>
            </a:r>
            <a:r>
              <a:rPr sz="2250" spc="262" baseline="1851" dirty="0">
                <a:latin typeface="Cambria"/>
                <a:cs typeface="Cambria"/>
              </a:rPr>
              <a:t> </a:t>
            </a:r>
            <a:r>
              <a:rPr sz="2250" baseline="1851" dirty="0">
                <a:latin typeface="Cambria"/>
                <a:cs typeface="Cambria"/>
              </a:rPr>
              <a:t>7.6</a:t>
            </a:r>
            <a:r>
              <a:rPr sz="2250" spc="585" baseline="1851" dirty="0">
                <a:latin typeface="Cambria"/>
                <a:cs typeface="Cambria"/>
              </a:rPr>
              <a:t> </a:t>
            </a:r>
            <a:r>
              <a:rPr sz="2250" spc="-75" baseline="1851" dirty="0">
                <a:latin typeface="Cambria"/>
                <a:cs typeface="Cambria"/>
              </a:rPr>
              <a:t>z</a:t>
            </a:r>
            <a:r>
              <a:rPr sz="2250" baseline="1851" dirty="0">
                <a:latin typeface="Cambria"/>
                <a:cs typeface="Cambria"/>
              </a:rPr>
              <a:t>	</a:t>
            </a:r>
            <a:r>
              <a:rPr sz="2250" spc="-712" baseline="1851" dirty="0">
                <a:latin typeface="Cambria"/>
                <a:cs typeface="Cambria"/>
              </a:rPr>
              <a:t>1</a:t>
            </a:r>
            <a:endParaRPr sz="2250" baseline="1851">
              <a:latin typeface="Cambria"/>
              <a:cs typeface="Cambria"/>
            </a:endParaRPr>
          </a:p>
          <a:p>
            <a:pPr marL="20320">
              <a:lnSpc>
                <a:spcPct val="100000"/>
              </a:lnSpc>
              <a:spcBef>
                <a:spcPts val="1225"/>
              </a:spcBef>
              <a:tabLst>
                <a:tab pos="293370" algn="l"/>
              </a:tabLst>
            </a:pPr>
            <a:r>
              <a:rPr sz="1700" spc="-505" dirty="0">
                <a:latin typeface="Trebuchet MS"/>
                <a:cs typeface="Trebuchet MS"/>
              </a:rPr>
              <a:t>=</a:t>
            </a:r>
            <a:r>
              <a:rPr sz="1700" dirty="0">
                <a:latin typeface="Trebuchet MS"/>
                <a:cs typeface="Trebuchet MS"/>
              </a:rPr>
              <a:t>	</a:t>
            </a:r>
            <a:r>
              <a:rPr sz="1700" spc="-145" dirty="0">
                <a:latin typeface="Trebuchet MS"/>
                <a:cs typeface="Trebuchet MS"/>
              </a:rPr>
              <a:t>0.0746</a:t>
            </a:r>
            <a:r>
              <a:rPr sz="1700" spc="-105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kg</a:t>
            </a:r>
            <a:r>
              <a:rPr sz="1700" spc="204" dirty="0">
                <a:latin typeface="Trebuchet MS"/>
                <a:cs typeface="Trebuchet MS"/>
              </a:rPr>
              <a:t> </a:t>
            </a:r>
            <a:r>
              <a:rPr sz="1700" dirty="0">
                <a:latin typeface="Trebuchet MS"/>
                <a:cs typeface="Trebuchet MS"/>
              </a:rPr>
              <a:t>=</a:t>
            </a:r>
            <a:r>
              <a:rPr sz="1700" spc="295" dirty="0">
                <a:latin typeface="Trebuchet MS"/>
                <a:cs typeface="Trebuchet MS"/>
              </a:rPr>
              <a:t> </a:t>
            </a:r>
            <a:r>
              <a:rPr sz="1700" spc="-170" dirty="0">
                <a:latin typeface="Trebuchet MS"/>
                <a:cs typeface="Trebuchet MS"/>
              </a:rPr>
              <a:t>74.6</a:t>
            </a:r>
            <a:r>
              <a:rPr sz="1700" spc="-15" dirty="0">
                <a:latin typeface="Trebuchet MS"/>
                <a:cs typeface="Trebuchet MS"/>
              </a:rPr>
              <a:t> </a:t>
            </a:r>
            <a:r>
              <a:rPr sz="1700" spc="-25" dirty="0">
                <a:latin typeface="Trebuchet MS"/>
                <a:cs typeface="Trebuchet MS"/>
              </a:rPr>
              <a:t>gms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9659" y="2760662"/>
            <a:ext cx="1229995" cy="29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dirty="0">
                <a:solidFill>
                  <a:srgbClr val="565656"/>
                </a:solidFill>
                <a:latin typeface="Times New Roman"/>
                <a:cs typeface="Times New Roman"/>
              </a:rPr>
              <a:t>(v)</a:t>
            </a:r>
            <a:r>
              <a:rPr sz="1750" spc="325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1750" spc="-20" dirty="0">
                <a:solidFill>
                  <a:srgbClr val="4B3A67"/>
                </a:solidFill>
                <a:latin typeface="Times New Roman"/>
                <a:cs typeface="Times New Roman"/>
              </a:rPr>
              <a:t>6proz</a:t>
            </a:r>
            <a:r>
              <a:rPr sz="1750" spc="-90" dirty="0">
                <a:solidFill>
                  <a:srgbClr val="4B3A67"/>
                </a:solidFill>
                <a:latin typeface="Times New Roman"/>
                <a:cs typeface="Times New Roman"/>
              </a:rPr>
              <a:t> </a:t>
            </a:r>
            <a:r>
              <a:rPr sz="1750" spc="-25" dirty="0">
                <a:solidFill>
                  <a:srgbClr val="574972"/>
                </a:solidFill>
                <a:latin typeface="Times New Roman"/>
                <a:cs typeface="Times New Roman"/>
              </a:rPr>
              <a:t>fun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69777" y="2760662"/>
            <a:ext cx="1364615" cy="29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170" dirty="0">
                <a:solidFill>
                  <a:srgbClr val="524267"/>
                </a:solidFill>
                <a:latin typeface="Times New Roman"/>
                <a:cs typeface="Times New Roman"/>
              </a:rPr>
              <a:t>7%</a:t>
            </a:r>
            <a:r>
              <a:rPr sz="1750" spc="-40" dirty="0">
                <a:solidFill>
                  <a:srgbClr val="524267"/>
                </a:solidFill>
                <a:latin typeface="Times New Roman"/>
                <a:cs typeface="Times New Roman"/>
              </a:rPr>
              <a:t> </a:t>
            </a:r>
            <a:r>
              <a:rPr sz="1750" spc="-20" dirty="0">
                <a:solidFill>
                  <a:srgbClr val="545454"/>
                </a:solidFill>
                <a:latin typeface="Times New Roman"/>
                <a:cs typeface="Times New Roman"/>
              </a:rPr>
              <a:t>of</a:t>
            </a:r>
            <a:r>
              <a:rPr sz="1750" spc="-9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750" spc="-85" dirty="0">
                <a:solidFill>
                  <a:srgbClr val="464646"/>
                </a:solidFill>
                <a:latin typeface="Times New Roman"/>
                <a:cs typeface="Times New Roman"/>
              </a:rPr>
              <a:t>nei</a:t>
            </a:r>
            <a:r>
              <a:rPr sz="1750" spc="10" dirty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1750" spc="-114" dirty="0">
                <a:solidFill>
                  <a:srgbClr val="383838"/>
                </a:solidFill>
                <a:latin typeface="Times New Roman"/>
                <a:cs typeface="Times New Roman"/>
              </a:rPr>
              <a:t>weight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82190" y="3360737"/>
            <a:ext cx="30924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25" dirty="0">
                <a:latin typeface="Trebuchet MS"/>
                <a:cs typeface="Trebuchet MS"/>
              </a:rPr>
              <a:t>l00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70532" y="3203575"/>
            <a:ext cx="1186815" cy="29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625" u="heavy" spc="89" baseline="26984" dirty="0">
                <a:uFill>
                  <a:solidFill>
                    <a:srgbClr val="2F2F2F"/>
                  </a:solidFill>
                </a:uFill>
                <a:latin typeface="Trebuchet MS"/>
                <a:cs typeface="Trebuchet MS"/>
              </a:rPr>
              <a:t> </a:t>
            </a:r>
            <a:r>
              <a:rPr sz="2625" u="heavy" spc="-390" baseline="26984" dirty="0">
                <a:uFill>
                  <a:solidFill>
                    <a:srgbClr val="2F2F2F"/>
                  </a:solidFill>
                </a:uFill>
                <a:latin typeface="Trebuchet MS"/>
                <a:cs typeface="Trebuchet MS"/>
              </a:rPr>
              <a:t>7</a:t>
            </a:r>
            <a:r>
              <a:rPr sz="2625" u="heavy" spc="509" baseline="26984" dirty="0">
                <a:uFill>
                  <a:solidFill>
                    <a:srgbClr val="2F2F2F"/>
                  </a:solidFill>
                </a:uFill>
                <a:latin typeface="Trebuchet MS"/>
                <a:cs typeface="Trebuchet MS"/>
              </a:rPr>
              <a:t> </a:t>
            </a:r>
            <a:r>
              <a:rPr sz="2625" spc="359" baseline="26984" dirty="0">
                <a:latin typeface="Trebuchet MS"/>
                <a:cs typeface="Trebuchet MS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x</a:t>
            </a:r>
            <a:r>
              <a:rPr sz="1650" spc="390" dirty="0">
                <a:latin typeface="Times New Roman"/>
                <a:cs typeface="Times New Roman"/>
              </a:rPr>
              <a:t> </a:t>
            </a:r>
            <a:r>
              <a:rPr sz="1650" spc="-10" dirty="0">
                <a:latin typeface="Times New Roman"/>
                <a:cs typeface="Times New Roman"/>
              </a:rPr>
              <a:t>0.556d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544338" y="3216275"/>
            <a:ext cx="198501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35" dirty="0">
                <a:latin typeface="Times New Roman"/>
                <a:cs typeface="Times New Roman"/>
              </a:rPr>
              <a:t>.tl3896</a:t>
            </a:r>
            <a:r>
              <a:rPr sz="1650" spc="10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kg</a:t>
            </a:r>
            <a:r>
              <a:rPr sz="1650" spc="265" dirty="0"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srgbClr val="4B4B4B"/>
                </a:solidFill>
                <a:latin typeface="Times New Roman"/>
                <a:cs typeface="Times New Roman"/>
              </a:rPr>
              <a:t>=</a:t>
            </a:r>
            <a:r>
              <a:rPr sz="1650" spc="295" dirty="0">
                <a:solidFill>
                  <a:srgbClr val="4B4B4B"/>
                </a:solidFill>
                <a:latin typeface="Times New Roman"/>
                <a:cs typeface="Times New Roman"/>
              </a:rPr>
              <a:t> </a:t>
            </a:r>
            <a:r>
              <a:rPr sz="1650" spc="-10" dirty="0">
                <a:latin typeface="Times New Roman"/>
                <a:cs typeface="Times New Roman"/>
              </a:rPr>
              <a:t>38.96</a:t>
            </a:r>
            <a:r>
              <a:rPr sz="1650" spc="-45" dirty="0">
                <a:latin typeface="Times New Roman"/>
                <a:cs typeface="Times New Roman"/>
              </a:rPr>
              <a:t> </a:t>
            </a:r>
            <a:r>
              <a:rPr sz="1650" spc="-30" dirty="0">
                <a:latin typeface="Times New Roman"/>
                <a:cs typeface="Times New Roman"/>
              </a:rPr>
              <a:t>gms</a:t>
            </a:r>
            <a:endParaRPr sz="16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50" y="171450"/>
            <a:ext cx="5534025" cy="55245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34569" y="999172"/>
            <a:ext cx="3084830" cy="1577975"/>
          </a:xfrm>
          <a:prstGeom prst="rect">
            <a:avLst/>
          </a:prstGeom>
        </p:spPr>
        <p:txBody>
          <a:bodyPr vert="horz" wrap="square" lIns="0" tIns="70485" rIns="0" bIns="0" rtlCol="0">
            <a:spAutoFit/>
          </a:bodyPr>
          <a:lstStyle/>
          <a:p>
            <a:pPr marL="254635" indent="-241935">
              <a:lnSpc>
                <a:spcPct val="100000"/>
              </a:lnSpc>
              <a:spcBef>
                <a:spcPts val="555"/>
              </a:spcBef>
              <a:buClr>
                <a:srgbClr val="245995"/>
              </a:buClr>
              <a:buChar char="•"/>
              <a:tabLst>
                <a:tab pos="254635" algn="l"/>
              </a:tabLst>
            </a:pPr>
            <a:r>
              <a:rPr sz="2150" spc="-100" dirty="0">
                <a:latin typeface="Trebuchet MS"/>
                <a:cs typeface="Trebuchet MS"/>
              </a:rPr>
              <a:t>Hand</a:t>
            </a:r>
            <a:r>
              <a:rPr sz="2150" spc="-55" dirty="0">
                <a:latin typeface="Trebuchet MS"/>
                <a:cs typeface="Trebuchet MS"/>
              </a:rPr>
              <a:t> </a:t>
            </a:r>
            <a:r>
              <a:rPr sz="2150" spc="-130" dirty="0">
                <a:latin typeface="Trebuchet MS"/>
                <a:cs typeface="Trebuchet MS"/>
              </a:rPr>
              <a:t>or</a:t>
            </a:r>
            <a:r>
              <a:rPr sz="2150" spc="-90" dirty="0">
                <a:latin typeface="Trebuchet MS"/>
                <a:cs typeface="Trebuchet MS"/>
              </a:rPr>
              <a:t> </a:t>
            </a:r>
            <a:r>
              <a:rPr sz="2150" spc="-105" dirty="0">
                <a:latin typeface="Trebuchet MS"/>
                <a:cs typeface="Trebuchet MS"/>
              </a:rPr>
              <a:t>Smith</a:t>
            </a:r>
            <a:r>
              <a:rPr sz="2150" spc="-40" dirty="0">
                <a:latin typeface="Trebuchet MS"/>
                <a:cs typeface="Trebuchet MS"/>
              </a:rPr>
              <a:t> </a:t>
            </a:r>
            <a:r>
              <a:rPr sz="2150" spc="-10" dirty="0">
                <a:latin typeface="Trebuchet MS"/>
                <a:cs typeface="Trebuchet MS"/>
              </a:rPr>
              <a:t>Forging</a:t>
            </a:r>
            <a:endParaRPr sz="2150">
              <a:latin typeface="Trebuchet MS"/>
              <a:cs typeface="Trebuchet MS"/>
            </a:endParaRPr>
          </a:p>
          <a:p>
            <a:pPr marL="254635" indent="-241935">
              <a:lnSpc>
                <a:spcPct val="100000"/>
              </a:lnSpc>
              <a:spcBef>
                <a:spcPts val="459"/>
              </a:spcBef>
              <a:buClr>
                <a:srgbClr val="1A4D82"/>
              </a:buClr>
              <a:buChar char="•"/>
              <a:tabLst>
                <a:tab pos="254635" algn="l"/>
              </a:tabLst>
            </a:pPr>
            <a:r>
              <a:rPr sz="2150" spc="-70" dirty="0">
                <a:latin typeface="Trebuchet MS"/>
                <a:cs typeface="Trebuchet MS"/>
              </a:rPr>
              <a:t>Drop</a:t>
            </a:r>
            <a:r>
              <a:rPr sz="2150" spc="-95" dirty="0">
                <a:latin typeface="Trebuchet MS"/>
                <a:cs typeface="Trebuchet MS"/>
              </a:rPr>
              <a:t> </a:t>
            </a:r>
            <a:r>
              <a:rPr sz="2150" spc="-10" dirty="0">
                <a:latin typeface="Trebuchet MS"/>
                <a:cs typeface="Trebuchet MS"/>
              </a:rPr>
              <a:t>Forging</a:t>
            </a:r>
            <a:endParaRPr sz="2150">
              <a:latin typeface="Trebuchet MS"/>
              <a:cs typeface="Trebuchet MS"/>
            </a:endParaRPr>
          </a:p>
          <a:p>
            <a:pPr marL="254635" indent="-241935">
              <a:lnSpc>
                <a:spcPct val="100000"/>
              </a:lnSpc>
              <a:spcBef>
                <a:spcPts val="495"/>
              </a:spcBef>
              <a:buClr>
                <a:srgbClr val="1F508C"/>
              </a:buClr>
              <a:buChar char="•"/>
              <a:tabLst>
                <a:tab pos="254635" algn="l"/>
              </a:tabLst>
            </a:pPr>
            <a:r>
              <a:rPr sz="2150" spc="-110" dirty="0">
                <a:latin typeface="Trebuchet MS"/>
                <a:cs typeface="Trebuchet MS"/>
              </a:rPr>
              <a:t>Press</a:t>
            </a:r>
            <a:r>
              <a:rPr sz="2150" spc="-35" dirty="0">
                <a:latin typeface="Trebuchet MS"/>
                <a:cs typeface="Trebuchet MS"/>
              </a:rPr>
              <a:t> </a:t>
            </a:r>
            <a:r>
              <a:rPr sz="2150" spc="-10" dirty="0">
                <a:latin typeface="Trebuchet MS"/>
                <a:cs typeface="Trebuchet MS"/>
              </a:rPr>
              <a:t>Forging</a:t>
            </a:r>
            <a:endParaRPr sz="2150">
              <a:latin typeface="Trebuchet MS"/>
              <a:cs typeface="Trebuchet MS"/>
            </a:endParaRPr>
          </a:p>
          <a:p>
            <a:pPr marL="271780" indent="-259079">
              <a:lnSpc>
                <a:spcPct val="100000"/>
              </a:lnSpc>
              <a:spcBef>
                <a:spcPts val="495"/>
              </a:spcBef>
              <a:buClr>
                <a:srgbClr val="265697"/>
              </a:buClr>
              <a:buChar char="•"/>
              <a:tabLst>
                <a:tab pos="271780" algn="l"/>
              </a:tabLst>
            </a:pPr>
            <a:r>
              <a:rPr sz="2150" spc="-85" dirty="0">
                <a:latin typeface="Trebuchet MS"/>
                <a:cs typeface="Trebuchet MS"/>
              </a:rPr>
              <a:t>Machine</a:t>
            </a:r>
            <a:r>
              <a:rPr sz="2150" spc="-40" dirty="0">
                <a:latin typeface="Trebuchet MS"/>
                <a:cs typeface="Trebuchet MS"/>
              </a:rPr>
              <a:t> </a:t>
            </a:r>
            <a:r>
              <a:rPr sz="2150" spc="-90" dirty="0">
                <a:latin typeface="Trebuchet MS"/>
                <a:cs typeface="Trebuchet MS"/>
              </a:rPr>
              <a:t>or</a:t>
            </a:r>
            <a:r>
              <a:rPr sz="2150" spc="-100" dirty="0">
                <a:latin typeface="Trebuchet MS"/>
                <a:cs typeface="Trebuchet MS"/>
              </a:rPr>
              <a:t> </a:t>
            </a:r>
            <a:r>
              <a:rPr sz="2150" spc="-114" dirty="0">
                <a:latin typeface="Trebuchet MS"/>
                <a:cs typeface="Trebuchet MS"/>
              </a:rPr>
              <a:t>Upset</a:t>
            </a:r>
            <a:r>
              <a:rPr sz="2150" spc="-10" dirty="0">
                <a:latin typeface="Trebuchet MS"/>
                <a:cs typeface="Trebuchet MS"/>
              </a:rPr>
              <a:t> </a:t>
            </a:r>
            <a:r>
              <a:rPr sz="2150" spc="-114" dirty="0">
                <a:latin typeface="Trebuchet MS"/>
                <a:cs typeface="Trebuchet MS"/>
              </a:rPr>
              <a:t>Forging</a:t>
            </a:r>
            <a:endParaRPr sz="21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3060" y="479425"/>
            <a:ext cx="1130935" cy="511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2860" algn="r">
              <a:lnSpc>
                <a:spcPct val="100000"/>
              </a:lnSpc>
              <a:spcBef>
                <a:spcPts val="100"/>
              </a:spcBef>
            </a:pPr>
            <a:r>
              <a:rPr sz="1600" spc="-85" dirty="0">
                <a:solidFill>
                  <a:srgbClr val="000000"/>
                </a:solidFill>
              </a:rPr>
              <a:t>4’olal</a:t>
            </a:r>
            <a:r>
              <a:rPr sz="1600" spc="60" dirty="0">
                <a:solidFill>
                  <a:srgbClr val="000000"/>
                </a:solidFill>
              </a:rPr>
              <a:t> </a:t>
            </a:r>
            <a:r>
              <a:rPr sz="1600" spc="-105" dirty="0">
                <a:solidFill>
                  <a:srgbClr val="000000"/>
                </a:solidFill>
              </a:rPr>
              <a:t>material</a:t>
            </a:r>
            <a:endParaRPr sz="1600"/>
          </a:p>
          <a:p>
            <a:pPr marR="5080" algn="r">
              <a:lnSpc>
                <a:spcPct val="100000"/>
              </a:lnSpc>
              <a:spcBef>
                <a:spcPts val="40"/>
              </a:spcBef>
            </a:pPr>
            <a:r>
              <a:rPr sz="1550" spc="-20" dirty="0">
                <a:solidFill>
                  <a:srgbClr val="000000"/>
                </a:solidFill>
              </a:rPr>
              <a:t>loss</a:t>
            </a:r>
            <a:endParaRPr sz="1550"/>
          </a:p>
        </p:txBody>
      </p:sp>
      <p:sp>
        <p:nvSpPr>
          <p:cNvPr id="3" name="object 3"/>
          <p:cNvSpPr txBox="1"/>
          <p:nvPr/>
        </p:nvSpPr>
        <p:spPr>
          <a:xfrm>
            <a:off x="1909725" y="437515"/>
            <a:ext cx="3199130" cy="2080260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L="171450">
              <a:lnSpc>
                <a:spcPct val="100000"/>
              </a:lnSpc>
              <a:spcBef>
                <a:spcPts val="1215"/>
              </a:spcBef>
            </a:pPr>
            <a:r>
              <a:rPr sz="1600" spc="-10" dirty="0">
                <a:latin typeface="Times New Roman"/>
                <a:cs typeface="Times New Roman"/>
              </a:rPr>
              <a:t>27.83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25" dirty="0">
                <a:latin typeface="Times New Roman"/>
                <a:cs typeface="Times New Roman"/>
              </a:rPr>
              <a:t>+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33.39</a:t>
            </a:r>
            <a:r>
              <a:rPr sz="1600" spc="85" dirty="0">
                <a:latin typeface="Times New Roman"/>
                <a:cs typeface="Times New Roman"/>
              </a:rPr>
              <a:t> </a:t>
            </a:r>
            <a:r>
              <a:rPr sz="1600" spc="-280" dirty="0">
                <a:latin typeface="Times New Roman"/>
                <a:cs typeface="Times New Roman"/>
              </a:rPr>
              <a:t>+</a:t>
            </a:r>
            <a:r>
              <a:rPr sz="1600" spc="180" dirty="0">
                <a:latin typeface="Times New Roman"/>
                <a:cs typeface="Times New Roman"/>
              </a:rPr>
              <a:t> </a:t>
            </a:r>
            <a:r>
              <a:rPr sz="1600" spc="-515" dirty="0">
                <a:latin typeface="Times New Roman"/>
                <a:cs typeface="Times New Roman"/>
              </a:rPr>
              <a:t>1</a:t>
            </a:r>
            <a:r>
              <a:rPr sz="1600" spc="4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73.3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*</a:t>
            </a:r>
            <a:r>
              <a:rPr sz="1600" spc="1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74.6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*</a:t>
            </a:r>
            <a:r>
              <a:rPr sz="1600" spc="1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18.96</a:t>
            </a:r>
            <a:endParaRPr sz="1600">
              <a:latin typeface="Times New Roman"/>
              <a:cs typeface="Times New Roman"/>
            </a:endParaRPr>
          </a:p>
          <a:p>
            <a:pPr marL="13335">
              <a:lnSpc>
                <a:spcPct val="100000"/>
              </a:lnSpc>
              <a:spcBef>
                <a:spcPts val="1120"/>
              </a:spcBef>
              <a:tabLst>
                <a:tab pos="266065" algn="l"/>
              </a:tabLst>
            </a:pPr>
            <a:r>
              <a:rPr sz="1600" i="1" spc="-50" dirty="0">
                <a:solidFill>
                  <a:srgbClr val="3A3A3A"/>
                </a:solidFill>
                <a:latin typeface="Cambria"/>
                <a:cs typeface="Cambria"/>
              </a:rPr>
              <a:t>-</a:t>
            </a:r>
            <a:r>
              <a:rPr sz="1600" i="1" dirty="0">
                <a:solidFill>
                  <a:srgbClr val="3A3A3A"/>
                </a:solidFill>
                <a:latin typeface="Cambria"/>
                <a:cs typeface="Cambria"/>
              </a:rPr>
              <a:t>	</a:t>
            </a:r>
            <a:r>
              <a:rPr sz="1600" spc="-70" dirty="0">
                <a:latin typeface="Cambria"/>
                <a:cs typeface="Cambria"/>
              </a:rPr>
              <a:t>348.08</a:t>
            </a:r>
            <a:r>
              <a:rPr sz="1600" spc="3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gm</a:t>
            </a:r>
            <a:r>
              <a:rPr sz="1600" spc="405" dirty="0">
                <a:latin typeface="Cambria"/>
                <a:cs typeface="Cambria"/>
              </a:rPr>
              <a:t> </a:t>
            </a:r>
            <a:r>
              <a:rPr sz="1600" spc="-270" dirty="0">
                <a:latin typeface="Cambria"/>
                <a:cs typeface="Cambria"/>
              </a:rPr>
              <a:t>ter</a:t>
            </a:r>
            <a:r>
              <a:rPr sz="1600" spc="320" dirty="0">
                <a:latin typeface="Cambria"/>
                <a:cs typeface="Cambria"/>
              </a:rPr>
              <a:t> </a:t>
            </a:r>
            <a:r>
              <a:rPr sz="1600" spc="-55" dirty="0">
                <a:latin typeface="Cambria"/>
                <a:cs typeface="Cambria"/>
              </a:rPr>
              <a:t>0.348</a:t>
            </a:r>
            <a:r>
              <a:rPr sz="1600" spc="25" dirty="0">
                <a:latin typeface="Cambria"/>
                <a:cs typeface="Cambria"/>
              </a:rPr>
              <a:t> </a:t>
            </a:r>
            <a:r>
              <a:rPr sz="1600" spc="-25" dirty="0">
                <a:latin typeface="Cambria"/>
                <a:cs typeface="Cambria"/>
              </a:rPr>
              <a:t>kg</a:t>
            </a:r>
            <a:endParaRPr sz="16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490"/>
              </a:spcBef>
              <a:tabLst>
                <a:tab pos="279400" algn="l"/>
              </a:tabLst>
            </a:pPr>
            <a:r>
              <a:rPr sz="1450" spc="-50" dirty="0">
                <a:latin typeface="Cambria"/>
                <a:cs typeface="Cambria"/>
              </a:rPr>
              <a:t>=</a:t>
            </a:r>
            <a:r>
              <a:rPr sz="1450" dirty="0">
                <a:latin typeface="Cambria"/>
                <a:cs typeface="Cambria"/>
              </a:rPr>
              <a:t>	Nel</a:t>
            </a:r>
            <a:r>
              <a:rPr sz="1450" spc="185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weighi</a:t>
            </a:r>
            <a:r>
              <a:rPr sz="1450" spc="110" dirty="0">
                <a:latin typeface="Cambria"/>
                <a:cs typeface="Cambria"/>
              </a:rPr>
              <a:t>  </a:t>
            </a:r>
            <a:r>
              <a:rPr sz="1450" dirty="0">
                <a:solidFill>
                  <a:srgbClr val="2D2D2D"/>
                </a:solidFill>
                <a:latin typeface="Cambria"/>
                <a:cs typeface="Cambria"/>
              </a:rPr>
              <a:t>+</a:t>
            </a:r>
            <a:r>
              <a:rPr sz="1450" spc="385" dirty="0">
                <a:solidFill>
                  <a:srgbClr val="2D2D2D"/>
                </a:solidFill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Total</a:t>
            </a:r>
            <a:r>
              <a:rPr sz="1450" spc="185" dirty="0">
                <a:latin typeface="Cambria"/>
                <a:cs typeface="Cambria"/>
              </a:rPr>
              <a:t> </a:t>
            </a:r>
            <a:r>
              <a:rPr sz="1450" spc="-10" dirty="0">
                <a:latin typeface="Cambria"/>
                <a:cs typeface="Cambria"/>
              </a:rPr>
              <a:t>material</a:t>
            </a:r>
            <a:r>
              <a:rPr sz="1450" spc="310" dirty="0">
                <a:latin typeface="Cambria"/>
                <a:cs typeface="Cambria"/>
              </a:rPr>
              <a:t> </a:t>
            </a:r>
            <a:r>
              <a:rPr sz="1450" spc="-20" dirty="0">
                <a:latin typeface="Cambria"/>
                <a:cs typeface="Cambria"/>
              </a:rPr>
              <a:t>loss</a:t>
            </a:r>
            <a:endParaRPr sz="1450">
              <a:latin typeface="Cambria"/>
              <a:cs typeface="Cambria"/>
            </a:endParaRPr>
          </a:p>
          <a:p>
            <a:pPr marL="57785">
              <a:lnSpc>
                <a:spcPct val="100000"/>
              </a:lnSpc>
              <a:spcBef>
                <a:spcPts val="1250"/>
              </a:spcBef>
              <a:tabLst>
                <a:tab pos="311150" algn="l"/>
              </a:tabLst>
            </a:pPr>
            <a:r>
              <a:rPr sz="2475" spc="-75" baseline="1683" dirty="0">
                <a:solidFill>
                  <a:srgbClr val="1A1A1A"/>
                </a:solidFill>
                <a:latin typeface="Times New Roman"/>
                <a:cs typeface="Times New Roman"/>
              </a:rPr>
              <a:t>=</a:t>
            </a:r>
            <a:r>
              <a:rPr sz="2475" baseline="1683" dirty="0">
                <a:solidFill>
                  <a:srgbClr val="1A1A1A"/>
                </a:solidFill>
                <a:latin typeface="Times New Roman"/>
                <a:cs typeface="Times New Roman"/>
              </a:rPr>
              <a:t>	</a:t>
            </a:r>
            <a:r>
              <a:rPr sz="2475" spc="-15" baseline="1683" dirty="0">
                <a:latin typeface="Times New Roman"/>
                <a:cs typeface="Times New Roman"/>
              </a:rPr>
              <a:t>0.5566</a:t>
            </a:r>
            <a:r>
              <a:rPr sz="2475" spc="-120" baseline="1683" dirty="0">
                <a:latin typeface="Times New Roman"/>
                <a:cs typeface="Times New Roman"/>
              </a:rPr>
              <a:t> </a:t>
            </a:r>
            <a:r>
              <a:rPr sz="2475" spc="-345" baseline="1683" dirty="0">
                <a:latin typeface="Times New Roman"/>
                <a:cs typeface="Times New Roman"/>
              </a:rPr>
              <a:t>+</a:t>
            </a:r>
            <a:r>
              <a:rPr sz="2475" spc="75" baseline="1683" dirty="0">
                <a:latin typeface="Times New Roman"/>
                <a:cs typeface="Times New Roman"/>
              </a:rPr>
              <a:t> </a:t>
            </a:r>
            <a:r>
              <a:rPr sz="2475" baseline="1683" dirty="0">
                <a:latin typeface="Times New Roman"/>
                <a:cs typeface="Times New Roman"/>
              </a:rPr>
              <a:t>0.348</a:t>
            </a:r>
            <a:r>
              <a:rPr sz="2475" spc="465" baseline="1683" dirty="0">
                <a:latin typeface="Times New Roman"/>
                <a:cs typeface="Times New Roman"/>
              </a:rPr>
              <a:t> </a:t>
            </a:r>
            <a:r>
              <a:rPr sz="2475" baseline="1683" dirty="0">
                <a:solidFill>
                  <a:srgbClr val="565656"/>
                </a:solidFill>
                <a:latin typeface="Times New Roman"/>
                <a:cs typeface="Times New Roman"/>
              </a:rPr>
              <a:t>=</a:t>
            </a:r>
            <a:r>
              <a:rPr sz="2475" spc="382" baseline="1683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1650" spc="-10" dirty="0">
                <a:latin typeface="Times New Roman"/>
                <a:cs typeface="Times New Roman"/>
              </a:rPr>
              <a:t>0</a:t>
            </a:r>
            <a:r>
              <a:rPr sz="2475" spc="-15" baseline="3367" dirty="0">
                <a:latin typeface="Times New Roman"/>
                <a:cs typeface="Times New Roman"/>
              </a:rPr>
              <a:t>.9</a:t>
            </a:r>
            <a:r>
              <a:rPr sz="1650" spc="-10" dirty="0">
                <a:latin typeface="Times New Roman"/>
                <a:cs typeface="Times New Roman"/>
              </a:rPr>
              <a:t>046</a:t>
            </a:r>
            <a:r>
              <a:rPr sz="1650" spc="-75" dirty="0">
                <a:latin typeface="Times New Roman"/>
                <a:cs typeface="Times New Roman"/>
              </a:rPr>
              <a:t> </a:t>
            </a:r>
            <a:r>
              <a:rPr sz="2475" spc="-37" baseline="1683" dirty="0">
                <a:latin typeface="Times New Roman"/>
                <a:cs typeface="Times New Roman"/>
              </a:rPr>
              <a:t>kg</a:t>
            </a:r>
            <a:endParaRPr sz="2475" baseline="168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00">
              <a:latin typeface="Times New Roman"/>
              <a:cs typeface="Times New Roman"/>
            </a:endParaRPr>
          </a:p>
          <a:p>
            <a:pPr marL="78740">
              <a:lnSpc>
                <a:spcPct val="100000"/>
              </a:lnSpc>
              <a:tabLst>
                <a:tab pos="1758950" algn="l"/>
              </a:tabLst>
            </a:pPr>
            <a:r>
              <a:rPr sz="1500" dirty="0">
                <a:solidFill>
                  <a:srgbClr val="111111"/>
                </a:solidFill>
                <a:latin typeface="Trebuchet MS"/>
                <a:cs typeface="Trebuchet MS"/>
              </a:rPr>
              <a:t>=</a:t>
            </a:r>
            <a:r>
              <a:rPr sz="1500" spc="65" dirty="0">
                <a:solidFill>
                  <a:srgbClr val="111111"/>
                </a:solidFill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0.904d</a:t>
            </a:r>
            <a:r>
              <a:rPr sz="1500" spc="28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x</a:t>
            </a:r>
            <a:r>
              <a:rPr sz="1500" spc="315" dirty="0">
                <a:latin typeface="Trebuchet MS"/>
                <a:cs typeface="Trebuchet MS"/>
              </a:rPr>
              <a:t> </a:t>
            </a:r>
            <a:r>
              <a:rPr sz="1500" spc="-25" dirty="0">
                <a:latin typeface="Trebuchet MS"/>
                <a:cs typeface="Trebuchet MS"/>
              </a:rPr>
              <a:t>710</a:t>
            </a:r>
            <a:r>
              <a:rPr sz="1500" dirty="0">
                <a:latin typeface="Trebuchet MS"/>
                <a:cs typeface="Trebuchet MS"/>
              </a:rPr>
              <a:t>	</a:t>
            </a:r>
            <a:r>
              <a:rPr sz="1500" spc="-35" dirty="0">
                <a:latin typeface="Trebuchet MS"/>
                <a:cs typeface="Trebuchet MS"/>
              </a:rPr>
              <a:t>678.45</a:t>
            </a:r>
            <a:r>
              <a:rPr sz="1500" spc="-65" dirty="0">
                <a:latin typeface="Trebuchet MS"/>
                <a:cs typeface="Trebuchet MS"/>
              </a:rPr>
              <a:t> </a:t>
            </a:r>
            <a:r>
              <a:rPr sz="1500" spc="30" dirty="0">
                <a:latin typeface="Trebuchet MS"/>
                <a:cs typeface="Trebuchet MS"/>
              </a:rPr>
              <a:t>kg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8599" y="1398587"/>
            <a:ext cx="1044575" cy="2463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dirty="0">
                <a:latin typeface="Cambria"/>
                <a:cs typeface="Cambria"/>
              </a:rPr>
              <a:t>Gross</a:t>
            </a:r>
            <a:r>
              <a:rPr sz="1450" spc="195" dirty="0">
                <a:latin typeface="Cambria"/>
                <a:cs typeface="Cambria"/>
              </a:rPr>
              <a:t> </a:t>
            </a:r>
            <a:r>
              <a:rPr sz="1450" spc="-40" dirty="0">
                <a:latin typeface="Cambria"/>
                <a:cs typeface="Cambria"/>
              </a:rPr>
              <a:t>weight</a:t>
            </a:r>
            <a:endParaRPr sz="145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9842" y="2146300"/>
            <a:ext cx="1278890" cy="50292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276225" marR="5080" indent="-264160">
              <a:lnSpc>
                <a:spcPts val="1839"/>
              </a:lnSpc>
              <a:spcBef>
                <a:spcPts val="225"/>
              </a:spcBef>
            </a:pPr>
            <a:r>
              <a:rPr sz="1600" spc="-40" dirty="0">
                <a:latin typeface="Cambria"/>
                <a:cs typeface="Cambria"/>
              </a:rPr>
              <a:t>Gross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95" dirty="0">
                <a:latin typeface="Cambria"/>
                <a:cs typeface="Cambria"/>
              </a:rPr>
              <a:t>weight</a:t>
            </a:r>
            <a:r>
              <a:rPr sz="1600" spc="35" dirty="0">
                <a:latin typeface="Cambria"/>
                <a:cs typeface="Cambria"/>
              </a:rPr>
              <a:t> </a:t>
            </a:r>
            <a:r>
              <a:rPr sz="1600" spc="-25" dirty="0">
                <a:latin typeface="Cambria"/>
                <a:cs typeface="Cambria"/>
              </a:rPr>
              <a:t>of </a:t>
            </a:r>
            <a:r>
              <a:rPr sz="1600" spc="-105" dirty="0">
                <a:latin typeface="Cambria"/>
                <a:cs typeface="Cambria"/>
              </a:rPr>
              <a:t>750</a:t>
            </a:r>
            <a:r>
              <a:rPr sz="1600" spc="30" dirty="0">
                <a:latin typeface="Cambria"/>
                <a:cs typeface="Cambria"/>
              </a:rPr>
              <a:t> </a:t>
            </a:r>
            <a:r>
              <a:rPr sz="1600" spc="-90" dirty="0">
                <a:latin typeface="Cambria"/>
                <a:cs typeface="Cambria"/>
              </a:rPr>
              <a:t>spindles</a:t>
            </a:r>
            <a:endParaRPr sz="1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24125" y="2752725"/>
            <a:ext cx="714375" cy="17145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486025" y="3257550"/>
            <a:ext cx="285750" cy="447675"/>
            <a:chOff x="2486025" y="3257550"/>
            <a:chExt cx="285750" cy="44767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5100" y="3409950"/>
              <a:ext cx="66675" cy="29527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86025" y="3257550"/>
              <a:ext cx="266700" cy="180975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67150" y="3448050"/>
            <a:ext cx="390525" cy="14287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55699" y="204787"/>
            <a:ext cx="2330450" cy="261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50" i="1" dirty="0">
                <a:solidFill>
                  <a:srgbClr val="2F2F2F"/>
                </a:solidFill>
                <a:latin typeface="Times New Roman"/>
                <a:cs typeface="Times New Roman"/>
              </a:rPr>
              <a:t>2.</a:t>
            </a:r>
            <a:r>
              <a:rPr sz="1550" i="1" spc="20" dirty="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sz="1550" i="1" dirty="0">
                <a:solidFill>
                  <a:srgbClr val="574177"/>
                </a:solidFill>
                <a:latin typeface="Times New Roman"/>
                <a:cs typeface="Times New Roman"/>
              </a:rPr>
              <a:t>Number</a:t>
            </a:r>
            <a:r>
              <a:rPr sz="1550" i="1" spc="45" dirty="0">
                <a:solidFill>
                  <a:srgbClr val="574177"/>
                </a:solidFill>
                <a:latin typeface="Times New Roman"/>
                <a:cs typeface="Times New Roman"/>
              </a:rPr>
              <a:t> </a:t>
            </a:r>
            <a:r>
              <a:rPr sz="1550" i="1" dirty="0">
                <a:solidFill>
                  <a:srgbClr val="383838"/>
                </a:solidFill>
                <a:latin typeface="Times New Roman"/>
                <a:cs typeface="Times New Roman"/>
              </a:rPr>
              <a:t>of</a:t>
            </a:r>
            <a:r>
              <a:rPr sz="1550" i="1" spc="40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1550" i="1" dirty="0">
                <a:solidFill>
                  <a:srgbClr val="424242"/>
                </a:solidFill>
                <a:latin typeface="Times New Roman"/>
                <a:cs typeface="Times New Roman"/>
              </a:rPr>
              <a:t>bars</a:t>
            </a:r>
            <a:r>
              <a:rPr sz="1550" i="1" spc="30" dirty="0">
                <a:solidFill>
                  <a:srgbClr val="424242"/>
                </a:solidFill>
                <a:latin typeface="Times New Roman"/>
                <a:cs typeface="Times New Roman"/>
              </a:rPr>
              <a:t> </a:t>
            </a:r>
            <a:r>
              <a:rPr sz="1550" i="1" dirty="0">
                <a:solidFill>
                  <a:srgbClr val="4D416B"/>
                </a:solidFill>
                <a:latin typeface="Times New Roman"/>
                <a:cs typeface="Times New Roman"/>
              </a:rPr>
              <a:t>required</a:t>
            </a:r>
            <a:r>
              <a:rPr sz="1550" i="1" spc="50" dirty="0">
                <a:solidFill>
                  <a:srgbClr val="4D416B"/>
                </a:solidFill>
                <a:latin typeface="Times New Roman"/>
                <a:cs typeface="Times New Roman"/>
              </a:rPr>
              <a:t> </a:t>
            </a:r>
            <a:r>
              <a:rPr sz="1550" i="1" spc="-50" dirty="0">
                <a:solidFill>
                  <a:srgbClr val="262626"/>
                </a:solidFill>
                <a:latin typeface="Times New Roman"/>
                <a:cs typeface="Times New Roman"/>
              </a:rPr>
              <a:t>: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13307" y="582612"/>
            <a:ext cx="1332865" cy="514984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345440" marR="5080" indent="-333375">
              <a:lnSpc>
                <a:spcPts val="1880"/>
              </a:lnSpc>
              <a:spcBef>
                <a:spcPts val="245"/>
              </a:spcBef>
            </a:pPr>
            <a:r>
              <a:rPr sz="1650" spc="-35" dirty="0">
                <a:solidFill>
                  <a:srgbClr val="000000"/>
                </a:solidFill>
                <a:latin typeface="Times New Roman"/>
                <a:cs typeface="Times New Roman"/>
              </a:rPr>
              <a:t>Gross</a:t>
            </a:r>
            <a:r>
              <a:rPr sz="165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50" spc="-75" dirty="0">
                <a:solidFill>
                  <a:srgbClr val="000000"/>
                </a:solidFill>
                <a:latin typeface="Times New Roman"/>
                <a:cs typeface="Times New Roman"/>
              </a:rPr>
              <a:t>volume</a:t>
            </a:r>
            <a:r>
              <a:rPr sz="165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50" spc="-45" dirty="0">
                <a:solidFill>
                  <a:srgbClr val="000000"/>
                </a:solidFill>
                <a:latin typeface="Times New Roman"/>
                <a:cs typeface="Times New Roman"/>
              </a:rPr>
              <a:t>of </a:t>
            </a:r>
            <a:r>
              <a:rPr sz="1650" spc="-85" dirty="0">
                <a:solidFill>
                  <a:srgbClr val="000000"/>
                </a:solidFill>
                <a:latin typeface="Times New Roman"/>
                <a:cs typeface="Times New Roman"/>
              </a:rPr>
              <a:t>750</a:t>
            </a:r>
            <a:r>
              <a:rPr sz="165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50" spc="-55" dirty="0">
                <a:solidFill>
                  <a:srgbClr val="000000"/>
                </a:solidFill>
                <a:latin typeface="Times New Roman"/>
                <a:cs typeface="Times New Roman"/>
              </a:rPr>
              <a:t>spindles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51632" y="582612"/>
            <a:ext cx="1058545" cy="101981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244475" marR="5080" indent="-232410">
              <a:lnSpc>
                <a:spcPts val="1880"/>
              </a:lnSpc>
              <a:spcBef>
                <a:spcPts val="245"/>
              </a:spcBef>
            </a:pPr>
            <a:r>
              <a:rPr sz="1650" u="heavy" spc="-35" dirty="0">
                <a:uFill>
                  <a:solidFill>
                    <a:srgbClr val="3B3B3B"/>
                  </a:solidFill>
                </a:uFill>
                <a:latin typeface="Times New Roman"/>
                <a:cs typeface="Times New Roman"/>
              </a:rPr>
              <a:t>Gross</a:t>
            </a:r>
            <a:r>
              <a:rPr sz="1650" u="heavy" spc="-15" dirty="0">
                <a:uFill>
                  <a:solidFill>
                    <a:srgbClr val="3B3B3B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50" u="heavy" spc="-185" dirty="0">
                <a:uFill>
                  <a:solidFill>
                    <a:srgbClr val="3B3B3B"/>
                  </a:solidFill>
                </a:uFill>
                <a:latin typeface="Times New Roman"/>
                <a:cs typeface="Times New Roman"/>
              </a:rPr>
              <a:t>w‹•1ght</a:t>
            </a:r>
            <a:r>
              <a:rPr sz="1650" spc="-185" dirty="0">
                <a:latin typeface="Times New Roman"/>
                <a:cs typeface="Times New Roman"/>
              </a:rPr>
              <a:t> </a:t>
            </a:r>
            <a:r>
              <a:rPr sz="1650" spc="-10" dirty="0">
                <a:latin typeface="Times New Roman"/>
                <a:cs typeface="Times New Roman"/>
              </a:rPr>
              <a:t>Density</a:t>
            </a:r>
            <a:endParaRPr sz="1650">
              <a:latin typeface="Times New Roman"/>
              <a:cs typeface="Times New Roman"/>
            </a:endParaRPr>
          </a:p>
          <a:p>
            <a:pPr marL="85090">
              <a:lnSpc>
                <a:spcPts val="1960"/>
              </a:lnSpc>
              <a:tabLst>
                <a:tab pos="877569" algn="l"/>
              </a:tabLst>
            </a:pPr>
            <a:r>
              <a:rPr sz="1650" u="heavy" spc="420" dirty="0">
                <a:uFill>
                  <a:solidFill>
                    <a:srgbClr val="38383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50" u="heavy" spc="-10" dirty="0">
                <a:uFill>
                  <a:solidFill>
                    <a:srgbClr val="383838"/>
                  </a:solidFill>
                </a:uFill>
                <a:latin typeface="Times New Roman"/>
                <a:cs typeface="Times New Roman"/>
              </a:rPr>
              <a:t>678.41</a:t>
            </a:r>
            <a:r>
              <a:rPr sz="1650" u="heavy" dirty="0">
                <a:uFill>
                  <a:solidFill>
                    <a:srgbClr val="383838"/>
                  </a:solidFill>
                </a:uFill>
                <a:latin typeface="Times New Roman"/>
                <a:cs typeface="Times New Roman"/>
              </a:rPr>
              <a:t>	</a:t>
            </a:r>
            <a:endParaRPr sz="1650">
              <a:latin typeface="Times New Roman"/>
              <a:cs typeface="Times New Roman"/>
            </a:endParaRPr>
          </a:p>
          <a:p>
            <a:pPr marL="69215">
              <a:lnSpc>
                <a:spcPts val="1964"/>
              </a:lnSpc>
            </a:pPr>
            <a:r>
              <a:rPr sz="1650" spc="-75" dirty="0">
                <a:latin typeface="Times New Roman"/>
                <a:cs typeface="Times New Roman"/>
              </a:rPr>
              <a:t>7.I›</a:t>
            </a:r>
            <a:r>
              <a:rPr sz="1650" spc="50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•</a:t>
            </a:r>
            <a:r>
              <a:rPr sz="1650" spc="335" dirty="0">
                <a:latin typeface="Times New Roman"/>
                <a:cs typeface="Times New Roman"/>
              </a:rPr>
              <a:t> </a:t>
            </a:r>
            <a:r>
              <a:rPr sz="1650" spc="-25" dirty="0">
                <a:latin typeface="Times New Roman"/>
                <a:cs typeface="Times New Roman"/>
              </a:rPr>
              <a:t>lU^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69369" y="1227137"/>
            <a:ext cx="15062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65" dirty="0">
                <a:latin typeface="Trebuchet MS"/>
                <a:cs typeface="Trebuchet MS"/>
              </a:rPr>
              <a:t>89269736.g4</a:t>
            </a:r>
            <a:r>
              <a:rPr sz="1600" spc="-15" dirty="0">
                <a:latin typeface="Trebuchet MS"/>
                <a:cs typeface="Trebuchet MS"/>
              </a:rPr>
              <a:t> </a:t>
            </a:r>
            <a:r>
              <a:rPr sz="1600" spc="-85" dirty="0">
                <a:latin typeface="Trebuchet MS"/>
                <a:cs typeface="Trebuchet MS"/>
              </a:rPr>
              <a:t>mm*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66531" y="1724025"/>
            <a:ext cx="1154430" cy="1072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>
              <a:lnSpc>
                <a:spcPct val="100000"/>
              </a:lnSpc>
              <a:spcBef>
                <a:spcPts val="100"/>
              </a:spcBef>
              <a:tabLst>
                <a:tab pos="953769" algn="l"/>
              </a:tabLst>
            </a:pPr>
            <a:r>
              <a:rPr sz="1400" dirty="0">
                <a:latin typeface="Times New Roman"/>
                <a:cs typeface="Times New Roman"/>
              </a:rPr>
              <a:t>Let</a:t>
            </a:r>
            <a:r>
              <a:rPr sz="1400" spc="100" dirty="0">
                <a:latin typeface="Times New Roman"/>
                <a:cs typeface="Times New Roman"/>
              </a:rPr>
              <a:t>  </a:t>
            </a:r>
            <a:r>
              <a:rPr sz="1400" spc="-50" dirty="0">
                <a:latin typeface="Times New Roman"/>
                <a:cs typeface="Times New Roman"/>
              </a:rPr>
              <a:t>L</a:t>
            </a:r>
            <a:r>
              <a:rPr sz="1400" dirty="0">
                <a:latin typeface="Times New Roman"/>
                <a:cs typeface="Times New Roman"/>
              </a:rPr>
              <a:t>	</a:t>
            </a:r>
            <a:r>
              <a:rPr sz="1400" spc="-50" dirty="0">
                <a:solidFill>
                  <a:srgbClr val="545454"/>
                </a:solidFill>
                <a:latin typeface="Times New Roman"/>
                <a:cs typeface="Times New Roman"/>
              </a:rPr>
              <a:t>=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50" spc="-80" dirty="0">
                <a:latin typeface="Times New Roman"/>
                <a:cs typeface="Times New Roman"/>
              </a:rPr>
              <a:t>Volume</a:t>
            </a:r>
            <a:r>
              <a:rPr sz="1650" spc="-20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nf</a:t>
            </a:r>
            <a:r>
              <a:rPr sz="1650" spc="-45" dirty="0">
                <a:latin typeface="Times New Roman"/>
                <a:cs typeface="Times New Roman"/>
              </a:rPr>
              <a:t> </a:t>
            </a:r>
            <a:r>
              <a:rPr sz="1650" spc="-55" dirty="0">
                <a:latin typeface="Times New Roman"/>
                <a:cs typeface="Times New Roman"/>
              </a:rPr>
              <a:t>bar</a:t>
            </a:r>
            <a:endParaRPr sz="1650">
              <a:latin typeface="Times New Roman"/>
              <a:cs typeface="Times New Roman"/>
            </a:endParaRPr>
          </a:p>
          <a:p>
            <a:pPr marR="6350" algn="r">
              <a:lnSpc>
                <a:spcPct val="100000"/>
              </a:lnSpc>
              <a:spcBef>
                <a:spcPts val="1220"/>
              </a:spcBef>
            </a:pPr>
            <a:r>
              <a:rPr sz="1600" spc="-110" dirty="0">
                <a:latin typeface="Times New Roman"/>
                <a:cs typeface="Times New Roman"/>
              </a:rPr>
              <a:t>L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74491" y="1724025"/>
            <a:ext cx="2880995" cy="1072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Length</a:t>
            </a:r>
            <a:r>
              <a:rPr sz="1400" spc="270" dirty="0">
                <a:latin typeface="Times New Roman"/>
                <a:cs typeface="Times New Roman"/>
              </a:rPr>
              <a:t> </a:t>
            </a:r>
            <a:r>
              <a:rPr sz="1400" spc="-90" dirty="0">
                <a:latin typeface="Times New Roman"/>
                <a:cs typeface="Times New Roman"/>
              </a:rPr>
              <a:t>ol”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ihc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*'i</a:t>
            </a:r>
            <a:r>
              <a:rPr sz="1400" spc="29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mm</a:t>
            </a:r>
            <a:r>
              <a:rPr sz="1400" spc="2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$</a:t>
            </a:r>
            <a:r>
              <a:rPr sz="1400" spc="3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bar</a:t>
            </a:r>
            <a:r>
              <a:rPr sz="1400" spc="29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required.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Times New Roman"/>
              <a:cs typeface="Times New Roman"/>
            </a:endParaRPr>
          </a:p>
          <a:p>
            <a:pPr marL="263525">
              <a:lnSpc>
                <a:spcPct val="100000"/>
              </a:lnSpc>
              <a:tabLst>
                <a:tab pos="530860" algn="l"/>
                <a:tab pos="1004569" algn="l"/>
              </a:tabLst>
            </a:pPr>
            <a:r>
              <a:rPr sz="1650" spc="-390" dirty="0">
                <a:latin typeface="Times New Roman"/>
                <a:cs typeface="Times New Roman"/>
              </a:rPr>
              <a:t>4</a:t>
            </a:r>
            <a:r>
              <a:rPr sz="1650" dirty="0">
                <a:latin typeface="Times New Roman"/>
                <a:cs typeface="Times New Roman"/>
              </a:rPr>
              <a:t>	</a:t>
            </a:r>
            <a:r>
              <a:rPr sz="1650" spc="-20" dirty="0">
                <a:latin typeface="Times New Roman"/>
                <a:cs typeface="Times New Roman"/>
              </a:rPr>
              <a:t>(25)</a:t>
            </a:r>
            <a:r>
              <a:rPr sz="1650" dirty="0">
                <a:latin typeface="Times New Roman"/>
                <a:cs typeface="Times New Roman"/>
              </a:rPr>
              <a:t>	t.</a:t>
            </a:r>
            <a:r>
              <a:rPr sz="1650" spc="280" dirty="0"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srgbClr val="444444"/>
                </a:solidFill>
                <a:latin typeface="Times New Roman"/>
                <a:cs typeface="Times New Roman"/>
              </a:rPr>
              <a:t>=</a:t>
            </a:r>
            <a:r>
              <a:rPr sz="1650" spc="30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650" spc="-25" dirty="0">
                <a:latin typeface="Times New Roman"/>
                <a:cs typeface="Times New Roman"/>
              </a:rPr>
              <a:t>490.g7</a:t>
            </a:r>
            <a:r>
              <a:rPr sz="1650" spc="60" dirty="0">
                <a:latin typeface="Times New Roman"/>
                <a:cs typeface="Times New Roman"/>
              </a:rPr>
              <a:t> </a:t>
            </a:r>
            <a:r>
              <a:rPr sz="1650" spc="-50" dirty="0">
                <a:latin typeface="Times New Roman"/>
                <a:cs typeface="Times New Roman"/>
              </a:rPr>
              <a:t>L</a:t>
            </a:r>
            <a:endParaRPr sz="1650">
              <a:latin typeface="Times New Roman"/>
              <a:cs typeface="Times New Roman"/>
            </a:endParaRPr>
          </a:p>
          <a:p>
            <a:pPr marL="1128395">
              <a:lnSpc>
                <a:spcPct val="100000"/>
              </a:lnSpc>
              <a:spcBef>
                <a:spcPts val="1220"/>
              </a:spcBef>
              <a:tabLst>
                <a:tab pos="1513840" algn="l"/>
              </a:tabLst>
            </a:pPr>
            <a:r>
              <a:rPr sz="1600" spc="-25" dirty="0">
                <a:latin typeface="Times New Roman"/>
                <a:cs typeface="Times New Roman"/>
              </a:rPr>
              <a:t>mn</a:t>
            </a:r>
            <a:r>
              <a:rPr sz="1600" dirty="0">
                <a:latin typeface="Times New Roman"/>
                <a:cs typeface="Times New Roman"/>
              </a:rPr>
              <a:t>	or</a:t>
            </a:r>
            <a:r>
              <a:rPr sz="1600" spc="484" dirty="0">
                <a:latin typeface="Times New Roman"/>
                <a:cs typeface="Times New Roman"/>
              </a:rPr>
              <a:t> </a:t>
            </a:r>
            <a:r>
              <a:rPr sz="1600" spc="-95" dirty="0">
                <a:latin typeface="Times New Roman"/>
                <a:cs typeface="Times New Roman"/>
              </a:rPr>
              <a:t>18</a:t>
            </a:r>
            <a:r>
              <a:rPr sz="1600" spc="-105" dirty="0">
                <a:latin typeface="Times New Roman"/>
                <a:cs typeface="Times New Roman"/>
              </a:rPr>
              <a:t> </a:t>
            </a:r>
            <a:r>
              <a:rPr sz="1600" spc="-270" dirty="0">
                <a:latin typeface="Times New Roman"/>
                <a:cs typeface="Times New Roman"/>
              </a:rPr>
              <a:t>I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spc="-275" dirty="0">
                <a:latin typeface="Times New Roman"/>
                <a:cs typeface="Times New Roman"/>
              </a:rPr>
              <a:t>.BAB</a:t>
            </a:r>
            <a:r>
              <a:rPr sz="1600" spc="229" dirty="0">
                <a:latin typeface="Times New Roman"/>
                <a:cs typeface="Times New Roman"/>
              </a:rPr>
              <a:t> </a:t>
            </a:r>
            <a:r>
              <a:rPr sz="1600" spc="-325" dirty="0">
                <a:latin typeface="Times New Roman"/>
                <a:cs typeface="Times New Roman"/>
              </a:rPr>
              <a:t>m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4693" y="2120900"/>
            <a:ext cx="486409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90" dirty="0">
                <a:latin typeface="Times New Roman"/>
                <a:cs typeface="Times New Roman"/>
              </a:rPr>
              <a:t>1’hen,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0342" y="2855912"/>
            <a:ext cx="38633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64254" algn="l"/>
              </a:tabLst>
            </a:pPr>
            <a:r>
              <a:rPr sz="1600" dirty="0">
                <a:latin typeface="Times New Roman"/>
                <a:cs typeface="Times New Roman"/>
              </a:rPr>
              <a:t>‹Jivcn</a:t>
            </a:r>
            <a:r>
              <a:rPr sz="1600" spc="1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that</a:t>
            </a:r>
            <a:r>
              <a:rPr sz="1600" spc="240" dirty="0">
                <a:latin typeface="Times New Roman"/>
                <a:cs typeface="Times New Roman"/>
              </a:rPr>
              <a:t> </a:t>
            </a:r>
            <a:r>
              <a:rPr sz="1600" spc="-50" dirty="0">
                <a:latin typeface="Times New Roman"/>
                <a:cs typeface="Times New Roman"/>
              </a:rPr>
              <a:t>Lent;tli</a:t>
            </a:r>
            <a:r>
              <a:rPr sz="1600" spc="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one</a:t>
            </a:r>
            <a:r>
              <a:rPr sz="1600" spc="-4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available</a:t>
            </a:r>
            <a:r>
              <a:rPr sz="1600" spc="15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bar</a:t>
            </a:r>
            <a:r>
              <a:rPr sz="1600" dirty="0">
                <a:latin typeface="Times New Roman"/>
                <a:cs typeface="Times New Roman"/>
              </a:rPr>
              <a:t>	4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65" dirty="0">
                <a:latin typeface="Times New Roman"/>
                <a:cs typeface="Times New Roman"/>
              </a:rPr>
              <a:t>in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71079" y="3222625"/>
            <a:ext cx="1470660" cy="502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80"/>
              </a:lnSpc>
              <a:spcBef>
                <a:spcPts val="100"/>
              </a:spcBef>
            </a:pPr>
            <a:r>
              <a:rPr sz="1600" spc="-20" dirty="0">
                <a:latin typeface="Times New Roman"/>
                <a:cs typeface="Times New Roman"/>
              </a:rPr>
              <a:t>Number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2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bars</a:t>
            </a:r>
            <a:endParaRPr sz="1600">
              <a:latin typeface="Times New Roman"/>
              <a:cs typeface="Times New Roman"/>
            </a:endParaRPr>
          </a:p>
          <a:p>
            <a:pPr marL="615950">
              <a:lnSpc>
                <a:spcPts val="1880"/>
              </a:lnSpc>
            </a:pPr>
            <a:r>
              <a:rPr sz="1600" dirty="0">
                <a:latin typeface="Times New Roman"/>
                <a:cs typeface="Times New Roman"/>
              </a:rPr>
              <a:t>4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</a:t>
            </a:r>
            <a:r>
              <a:rPr sz="1600" spc="70" dirty="0">
                <a:latin typeface="Times New Roman"/>
                <a:cs typeface="Times New Roman"/>
              </a:rPr>
              <a:t> </a:t>
            </a:r>
            <a:r>
              <a:rPr sz="1600" spc="-45" dirty="0">
                <a:latin typeface="Times New Roman"/>
                <a:cs typeface="Times New Roman"/>
              </a:rPr>
              <a:t>length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117750" y="3226480"/>
            <a:ext cx="644525" cy="49403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4"/>
              </a:spcBef>
            </a:pPr>
            <a:r>
              <a:rPr sz="1500" u="heavy" spc="-10" dirty="0">
                <a:uFill>
                  <a:solidFill>
                    <a:srgbClr val="343434"/>
                  </a:solidFill>
                </a:uFill>
                <a:latin typeface="Times New Roman"/>
                <a:cs typeface="Times New Roman"/>
              </a:rPr>
              <a:t>181.858</a:t>
            </a:r>
            <a:endParaRPr sz="1500">
              <a:latin typeface="Times New Roman"/>
              <a:cs typeface="Times New Roman"/>
            </a:endParaRPr>
          </a:p>
          <a:p>
            <a:pPr marR="5080" algn="ctr">
              <a:lnSpc>
                <a:spcPct val="100000"/>
              </a:lnSpc>
              <a:spcBef>
                <a:spcPts val="100"/>
              </a:spcBef>
            </a:pPr>
            <a:r>
              <a:rPr sz="1400" spc="-30" dirty="0">
                <a:latin typeface="Trebuchet MS"/>
                <a:cs typeface="Trebuchet MS"/>
              </a:rPr>
              <a:t>4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6600" y="1600200"/>
            <a:ext cx="323850" cy="12382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9856" y="255587"/>
            <a:ext cx="5270500" cy="507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00"/>
              </a:lnSpc>
              <a:spcBef>
                <a:spcPts val="100"/>
              </a:spcBef>
            </a:pPr>
            <a:r>
              <a:rPr sz="1600" i="1" spc="-10" dirty="0">
                <a:solidFill>
                  <a:srgbClr val="000000"/>
                </a:solidFill>
                <a:latin typeface="Cambria"/>
                <a:cs typeface="Cambria"/>
              </a:rPr>
              <a:t>Problem.•</a:t>
            </a:r>
            <a:endParaRPr sz="1600">
              <a:latin typeface="Cambria"/>
              <a:cs typeface="Cambria"/>
            </a:endParaRPr>
          </a:p>
          <a:p>
            <a:pPr marL="580390">
              <a:lnSpc>
                <a:spcPts val="1895"/>
              </a:lnSpc>
            </a:pPr>
            <a:r>
              <a:rPr sz="1600" i="1" spc="-30" dirty="0">
                <a:solidFill>
                  <a:srgbClr val="000000"/>
                </a:solidFill>
                <a:latin typeface="Cambria"/>
                <a:cs typeface="Cambria"/>
              </a:rPr>
              <a:t>¡z</a:t>
            </a:r>
            <a:r>
              <a:rPr sz="1600" i="1" spc="11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i="1" spc="55" dirty="0">
                <a:solidFill>
                  <a:srgbClr val="000000"/>
                </a:solidFill>
                <a:latin typeface="Cambria"/>
                <a:cs typeface="Cambria"/>
              </a:rPr>
              <a:t>pqu</a:t>
            </a:r>
            <a:r>
              <a:rPr sz="1600" i="1" spc="-1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i="1" spc="-45" dirty="0">
                <a:solidFill>
                  <a:srgbClr val="000000"/>
                </a:solidFill>
                <a:latin typeface="Cambria"/>
                <a:cs typeface="Cambria"/>
              </a:rPr>
              <a:t>red</a:t>
            </a:r>
            <a:r>
              <a:rPr sz="1600" i="1" spc="-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i="1" spc="-35" dirty="0">
                <a:solidFill>
                  <a:srgbClr val="000000"/>
                </a:solidFill>
                <a:latin typeface="Cambria"/>
                <a:cs typeface="Cambria"/>
              </a:rPr>
              <a:t>to</a:t>
            </a:r>
            <a:r>
              <a:rPr sz="1600" i="1" spc="-5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i="1" spc="-40" dirty="0">
                <a:solidFill>
                  <a:srgbClr val="000000"/>
                </a:solidFill>
                <a:latin typeface="Cambria"/>
                <a:cs typeface="Cambria"/>
              </a:rPr>
              <a:t>prcpere</a:t>
            </a:r>
            <a:r>
              <a:rPr sz="1600" i="1" spc="9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i="1" dirty="0">
                <a:solidFill>
                  <a:srgbClr val="000000"/>
                </a:solidFill>
                <a:latin typeface="Cambria"/>
                <a:cs typeface="Cambria"/>
              </a:rPr>
              <a:t>a</a:t>
            </a:r>
            <a:r>
              <a:rPr sz="1600" i="1" spc="-1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i="1" spc="-20" dirty="0">
                <a:solidFill>
                  <a:srgbClr val="000000"/>
                </a:solidFill>
                <a:latin typeface="Cambria"/>
                <a:cs typeface="Cambria"/>
              </a:rPr>
              <a:t>h</a:t>
            </a:r>
            <a:r>
              <a:rPr sz="1600" spc="-20" dirty="0">
                <a:solidFill>
                  <a:srgbClr val="000000"/>
                </a:solidFill>
              </a:rPr>
              <a:t>er</a:t>
            </a:r>
            <a:r>
              <a:rPr sz="1600" i="1" spc="-20" dirty="0">
                <a:solidFill>
                  <a:srgbClr val="000000"/>
                </a:solidFill>
                <a:latin typeface="Cambria"/>
                <a:cs typeface="Cambria"/>
              </a:rPr>
              <a:t>ogonol</a:t>
            </a:r>
            <a:r>
              <a:rPr sz="1600" i="1" spc="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i="1" spc="-50" dirty="0">
                <a:solidFill>
                  <a:srgbClr val="000000"/>
                </a:solidFill>
                <a:latin typeface="Cambria"/>
                <a:cs typeface="Cambria"/>
              </a:rPr>
              <a:t>bolt</a:t>
            </a:r>
            <a:r>
              <a:rPr sz="1600" i="1" spc="12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i="1" dirty="0">
                <a:solidFill>
                  <a:srgbClr val="000000"/>
                </a:solidFill>
                <a:latin typeface="Cambria"/>
                <a:cs typeface="Cambria"/>
              </a:rPr>
              <a:t>of</a:t>
            </a:r>
            <a:r>
              <a:rPr sz="1600" i="1" spc="23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i="1" dirty="0">
                <a:solidFill>
                  <a:srgbClr val="000000"/>
                </a:solidFill>
                <a:latin typeface="Cambria"/>
                <a:cs typeface="Cambria"/>
              </a:rPr>
              <a:t>IS</a:t>
            </a:r>
            <a:r>
              <a:rPr sz="1600" i="1" spc="46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i="1" dirty="0">
                <a:solidFill>
                  <a:srgbClr val="000000"/>
                </a:solidFill>
                <a:latin typeface="Cambria"/>
                <a:cs typeface="Cambria"/>
              </a:rPr>
              <a:t>mm</a:t>
            </a:r>
            <a:r>
              <a:rPr sz="1600" i="1" spc="-8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i="1" spc="-10" dirty="0">
                <a:solidFill>
                  <a:srgbClr val="000000"/>
                </a:solidFill>
                <a:latin typeface="Cambria"/>
                <a:cs typeface="Cambria"/>
              </a:rPr>
              <a:t>dia</a:t>
            </a:r>
            <a:r>
              <a:rPr sz="1600" i="1" spc="1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600" i="1" spc="-25" dirty="0">
                <a:solidFill>
                  <a:srgbClr val="000000"/>
                </a:solidFill>
                <a:latin typeface="Cambria"/>
                <a:cs typeface="Cambria"/>
              </a:rPr>
              <a:t>and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6739" y="728027"/>
            <a:ext cx="1162685" cy="57785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36195">
              <a:lnSpc>
                <a:spcPct val="100000"/>
              </a:lnSpc>
              <a:spcBef>
                <a:spcPts val="355"/>
              </a:spcBef>
            </a:pPr>
            <a:r>
              <a:rPr sz="1600" i="1" dirty="0">
                <a:latin typeface="Cambria"/>
                <a:cs typeface="Cambria"/>
              </a:rPr>
              <a:t>y¿</a:t>
            </a:r>
            <a:r>
              <a:rPr sz="1600" i="1" spc="65" dirty="0">
                <a:latin typeface="Cambria"/>
                <a:cs typeface="Cambria"/>
              </a:rPr>
              <a:t> </a:t>
            </a:r>
            <a:r>
              <a:rPr sz="1600" i="1" spc="-20" dirty="0">
                <a:latin typeface="Cambria"/>
                <a:cs typeface="Cambria"/>
              </a:rPr>
              <a:t>zp</a:t>
            </a:r>
            <a:r>
              <a:rPr sz="1600" i="1" spc="375" dirty="0">
                <a:latin typeface="Cambria"/>
                <a:cs typeface="Cambria"/>
              </a:rPr>
              <a:t> </a:t>
            </a:r>
            <a:r>
              <a:rPr sz="1600" spc="-165" dirty="0">
                <a:latin typeface="Cambria"/>
                <a:cs typeface="Cambria"/>
              </a:rPr>
              <a:t>¿gp#tjt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-80" dirty="0">
                <a:latin typeface="Cambria"/>
                <a:cs typeface="Cambria"/>
              </a:rPr>
              <a:t>/</a:t>
            </a:r>
            <a:endParaRPr sz="16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1600" i="1" dirty="0">
                <a:latin typeface="Cambria"/>
                <a:cs typeface="Cambria"/>
              </a:rPr>
              <a:t>of</a:t>
            </a:r>
            <a:r>
              <a:rPr sz="1600" i="1" spc="-40" dirty="0">
                <a:latin typeface="Cambria"/>
                <a:cs typeface="Cambria"/>
              </a:rPr>
              <a:t> </a:t>
            </a:r>
            <a:r>
              <a:rPr sz="1600" i="1" spc="-60" dirty="0">
                <a:latin typeface="Cambria"/>
                <a:cs typeface="Cambria"/>
              </a:rPr>
              <a:t>bee</a:t>
            </a:r>
            <a:r>
              <a:rPr sz="1600" i="1" spc="-15" dirty="0">
                <a:latin typeface="Cambria"/>
                <a:cs typeface="Cambria"/>
              </a:rPr>
              <a:t> </a:t>
            </a:r>
            <a:r>
              <a:rPr sz="1600" i="1" spc="-75" dirty="0">
                <a:latin typeface="Cambria"/>
                <a:cs typeface="Cambria"/>
              </a:rPr>
              <a:t>stock</a:t>
            </a:r>
            <a:r>
              <a:rPr sz="1600" i="1" spc="55" dirty="0">
                <a:latin typeface="Cambria"/>
                <a:cs typeface="Cambria"/>
              </a:rPr>
              <a:t> </a:t>
            </a:r>
            <a:r>
              <a:rPr sz="1600" i="1" spc="-25" dirty="0">
                <a:latin typeface="Cambria"/>
                <a:cs typeface="Cambria"/>
              </a:rPr>
              <a:t>re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50317" y="728027"/>
            <a:ext cx="3968115" cy="57785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213995">
              <a:lnSpc>
                <a:spcPct val="100000"/>
              </a:lnSpc>
              <a:spcBef>
                <a:spcPts val="355"/>
              </a:spcBef>
            </a:pPr>
            <a:r>
              <a:rPr sz="1600" dirty="0">
                <a:latin typeface="Cambria"/>
                <a:cs typeface="Cambria"/>
              </a:rPr>
              <a:t>u</a:t>
            </a:r>
            <a:r>
              <a:rPr sz="1600" spc="-65" dirty="0">
                <a:latin typeface="Cambria"/>
                <a:cs typeface="Cambria"/>
              </a:rPr>
              <a:t> </a:t>
            </a:r>
            <a:r>
              <a:rPr sz="1600" i="1" spc="-75" dirty="0">
                <a:latin typeface="Cambria"/>
                <a:cs typeface="Cambria"/>
              </a:rPr>
              <a:t>bar</a:t>
            </a:r>
            <a:r>
              <a:rPr sz="1600" i="1" dirty="0">
                <a:latin typeface="Cambria"/>
                <a:cs typeface="Cambria"/>
              </a:rPr>
              <a:t> </a:t>
            </a:r>
            <a:r>
              <a:rPr sz="1600" i="1" spc="-60" dirty="0">
                <a:latin typeface="Cambria"/>
                <a:cs typeface="Cambria"/>
              </a:rPr>
              <a:t>stock</a:t>
            </a:r>
            <a:r>
              <a:rPr sz="1600" i="1" spc="30" dirty="0">
                <a:latin typeface="Cambria"/>
                <a:cs typeface="Cambria"/>
              </a:rPr>
              <a:t> </a:t>
            </a:r>
            <a:r>
              <a:rPr sz="1600" i="1" dirty="0">
                <a:latin typeface="Cambria"/>
                <a:cs typeface="Cambria"/>
              </a:rPr>
              <a:t>of</a:t>
            </a:r>
            <a:r>
              <a:rPr sz="1600" i="1" spc="100" dirty="0">
                <a:latin typeface="Cambria"/>
                <a:cs typeface="Cambria"/>
              </a:rPr>
              <a:t> </a:t>
            </a:r>
            <a:r>
              <a:rPr sz="1600" i="1" spc="-50" dirty="0">
                <a:latin typeface="Cambria"/>
                <a:cs typeface="Cambria"/>
              </a:rPr>
              <a:t>1.8</a:t>
            </a:r>
            <a:r>
              <a:rPr sz="1600" i="1" spc="-20" dirty="0">
                <a:latin typeface="Cambria"/>
                <a:cs typeface="Cambria"/>
              </a:rPr>
              <a:t> </a:t>
            </a:r>
            <a:r>
              <a:rPr sz="1600" i="1" dirty="0">
                <a:latin typeface="Cambria"/>
                <a:cs typeface="Cambria"/>
              </a:rPr>
              <a:t>cm</a:t>
            </a:r>
            <a:r>
              <a:rPr sz="1600" i="1" spc="-40" dirty="0">
                <a:latin typeface="Cambria"/>
                <a:cs typeface="Cambria"/>
              </a:rPr>
              <a:t> </a:t>
            </a:r>
            <a:r>
              <a:rPr sz="1600" i="1" spc="-20" dirty="0">
                <a:latin typeface="Cambria"/>
                <a:cs typeface="Cambria"/>
              </a:rPr>
              <a:t>dim</a:t>
            </a:r>
            <a:r>
              <a:rPr sz="1600" i="1" spc="375" dirty="0">
                <a:latin typeface="Cambria"/>
                <a:cs typeface="Cambria"/>
              </a:rPr>
              <a:t> </a:t>
            </a:r>
            <a:r>
              <a:rPr sz="1600" spc="-75" dirty="0">
                <a:latin typeface="Cambria"/>
                <a:cs typeface="Cambria"/>
              </a:rPr>
              <a:t>C’oir«fnrr</a:t>
            </a:r>
            <a:r>
              <a:rPr sz="1600" spc="370" dirty="0">
                <a:latin typeface="Cambria"/>
                <a:cs typeface="Cambria"/>
              </a:rPr>
              <a:t> </a:t>
            </a:r>
            <a:r>
              <a:rPr sz="1600" i="1" spc="-65" dirty="0">
                <a:latin typeface="Cambria"/>
                <a:cs typeface="Cambria"/>
              </a:rPr>
              <a:t>the</a:t>
            </a:r>
            <a:r>
              <a:rPr sz="1600" i="1" spc="-30" dirty="0">
                <a:latin typeface="Cambria"/>
                <a:cs typeface="Cambria"/>
              </a:rPr>
              <a:t> </a:t>
            </a:r>
            <a:r>
              <a:rPr sz="1600" spc="-80" dirty="0">
                <a:latin typeface="Cambria"/>
                <a:cs typeface="Cambria"/>
              </a:rPr>
              <a:t>fengfA</a:t>
            </a:r>
            <a:endParaRPr sz="16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254"/>
              </a:spcBef>
            </a:pPr>
            <a:r>
              <a:rPr sz="1600" i="1" spc="-10" dirty="0">
                <a:latin typeface="Cambria"/>
                <a:cs typeface="Cambria"/>
              </a:rPr>
              <a:t>ired•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8548" y="1292225"/>
            <a:ext cx="2439035" cy="480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20"/>
              </a:lnSpc>
              <a:spcBef>
                <a:spcPts val="100"/>
              </a:spcBef>
            </a:pPr>
            <a:r>
              <a:rPr sz="1650" spc="90" dirty="0">
                <a:latin typeface="Cambria"/>
                <a:cs typeface="Cambria"/>
              </a:rPr>
              <a:t>C•ho</a:t>
            </a:r>
            <a:r>
              <a:rPr sz="1650" spc="-55" dirty="0">
                <a:latin typeface="Cambria"/>
                <a:cs typeface="Cambria"/>
              </a:rPr>
              <a:t> </a:t>
            </a:r>
            <a:r>
              <a:rPr sz="1650" spc="-65" dirty="0">
                <a:latin typeface="Cambria"/>
                <a:cs typeface="Cambria"/>
              </a:rPr>
              <a:t>Dofn</a:t>
            </a:r>
            <a:r>
              <a:rPr sz="1650" spc="-25" dirty="0">
                <a:latin typeface="Cambria"/>
                <a:cs typeface="Cambria"/>
              </a:rPr>
              <a:t> </a:t>
            </a:r>
            <a:r>
              <a:rPr sz="1650" spc="-50" dirty="0">
                <a:latin typeface="Cambria"/>
                <a:cs typeface="Cambria"/>
              </a:rPr>
              <a:t>:</a:t>
            </a:r>
            <a:endParaRPr sz="1650">
              <a:latin typeface="Cambria"/>
              <a:cs typeface="Cambria"/>
            </a:endParaRPr>
          </a:p>
          <a:p>
            <a:pPr marL="445770">
              <a:lnSpc>
                <a:spcPts val="1760"/>
              </a:lnSpc>
            </a:pPr>
            <a:r>
              <a:rPr sz="1600" i="1" dirty="0">
                <a:latin typeface="Cambria"/>
                <a:cs typeface="Cambria"/>
              </a:rPr>
              <a:t>h</a:t>
            </a:r>
            <a:r>
              <a:rPr sz="1600" dirty="0">
                <a:latin typeface="Cambria"/>
                <a:cs typeface="Cambria"/>
              </a:rPr>
              <a:t>er</a:t>
            </a:r>
            <a:r>
              <a:rPr sz="1600" i="1" dirty="0">
                <a:latin typeface="Cambria"/>
                <a:cs typeface="Cambria"/>
              </a:rPr>
              <a:t>agonol</a:t>
            </a:r>
            <a:r>
              <a:rPr sz="1600" i="1" spc="130" dirty="0">
                <a:latin typeface="Cambria"/>
                <a:cs typeface="Cambria"/>
              </a:rPr>
              <a:t> </a:t>
            </a:r>
            <a:r>
              <a:rPr sz="1600" spc="-45" dirty="0">
                <a:latin typeface="Cambria"/>
                <a:cs typeface="Cambria"/>
              </a:rPr>
              <a:t>Sofr</a:t>
            </a:r>
            <a:r>
              <a:rPr sz="1600" spc="170" dirty="0">
                <a:latin typeface="Cambria"/>
                <a:cs typeface="Cambria"/>
              </a:rPr>
              <a:t> </a:t>
            </a:r>
            <a:r>
              <a:rPr sz="1600" i="1" dirty="0">
                <a:latin typeface="Cambria"/>
                <a:cs typeface="Cambria"/>
              </a:rPr>
              <a:t>die</a:t>
            </a:r>
            <a:r>
              <a:rPr sz="1600" i="1" spc="-5" dirty="0">
                <a:latin typeface="Cambria"/>
                <a:cs typeface="Cambria"/>
              </a:rPr>
              <a:t> </a:t>
            </a:r>
            <a:r>
              <a:rPr sz="1600" i="1" spc="-55" dirty="0">
                <a:latin typeface="Cambria"/>
                <a:cs typeface="Cambria"/>
              </a:rPr>
              <a:t>-</a:t>
            </a:r>
            <a:r>
              <a:rPr sz="1600" i="1" dirty="0">
                <a:latin typeface="Cambria"/>
                <a:cs typeface="Cambria"/>
              </a:rPr>
              <a:t>-</a:t>
            </a:r>
            <a:r>
              <a:rPr sz="1600" i="1" spc="65" dirty="0">
                <a:latin typeface="Cambria"/>
                <a:cs typeface="Cambria"/>
              </a:rPr>
              <a:t> </a:t>
            </a:r>
            <a:r>
              <a:rPr sz="1600" i="1" spc="-90" dirty="0">
                <a:latin typeface="Cambria"/>
                <a:cs typeface="Cambria"/>
              </a:rPr>
              <a:t>IN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69880" y="1977072"/>
            <a:ext cx="2669540" cy="55880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746125">
              <a:lnSpc>
                <a:spcPct val="100000"/>
              </a:lnSpc>
              <a:spcBef>
                <a:spcPts val="219"/>
              </a:spcBef>
            </a:pPr>
            <a:r>
              <a:rPr sz="1650" spc="65" dirty="0">
                <a:latin typeface="Cambria"/>
                <a:cs typeface="Cambria"/>
              </a:rPr>
              <a:t>D</a:t>
            </a:r>
            <a:r>
              <a:rPr sz="1650" spc="-95" dirty="0">
                <a:latin typeface="Cambria"/>
                <a:cs typeface="Cambria"/>
              </a:rPr>
              <a:t> </a:t>
            </a:r>
            <a:r>
              <a:rPr sz="1650" spc="-825" dirty="0">
                <a:solidFill>
                  <a:srgbClr val="313131"/>
                </a:solidFill>
                <a:latin typeface="Cambria"/>
                <a:cs typeface="Cambria"/>
              </a:rPr>
              <a:t>—</a:t>
            </a:r>
            <a:r>
              <a:rPr sz="1650" spc="270" dirty="0">
                <a:solidFill>
                  <a:srgbClr val="313131"/>
                </a:solidFill>
                <a:latin typeface="Cambria"/>
                <a:cs typeface="Cambria"/>
              </a:rPr>
              <a:t> </a:t>
            </a:r>
            <a:r>
              <a:rPr sz="1650" i="1" spc="-105" dirty="0">
                <a:latin typeface="Cambria"/>
                <a:cs typeface="Cambria"/>
              </a:rPr>
              <a:t>I.</a:t>
            </a:r>
            <a:r>
              <a:rPr sz="1650" i="1" spc="150" dirty="0">
                <a:latin typeface="Cambria"/>
                <a:cs typeface="Cambria"/>
              </a:rPr>
              <a:t> </a:t>
            </a:r>
            <a:r>
              <a:rPr sz="1650" i="1" dirty="0">
                <a:latin typeface="Cambria"/>
                <a:cs typeface="Cambria"/>
              </a:rPr>
              <a:t>8</a:t>
            </a:r>
            <a:r>
              <a:rPr sz="1650" i="1" spc="35" dirty="0">
                <a:latin typeface="Cambria"/>
                <a:cs typeface="Cambria"/>
              </a:rPr>
              <a:t> </a:t>
            </a:r>
            <a:r>
              <a:rPr sz="1650" spc="-25" dirty="0">
                <a:latin typeface="Cambria"/>
                <a:cs typeface="Cambria"/>
              </a:rPr>
              <a:t>cut</a:t>
            </a:r>
            <a:endParaRPr sz="16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50" i="1" dirty="0">
                <a:latin typeface="Cambria"/>
                <a:cs typeface="Cambria"/>
              </a:rPr>
              <a:t>the</a:t>
            </a:r>
            <a:r>
              <a:rPr sz="1650" i="1" spc="-65" dirty="0">
                <a:latin typeface="Cambria"/>
                <a:cs typeface="Cambria"/>
              </a:rPr>
              <a:t> </a:t>
            </a:r>
            <a:r>
              <a:rPr sz="1650" i="1" spc="90" dirty="0">
                <a:latin typeface="Cambria"/>
                <a:cs typeface="Cambria"/>
              </a:rPr>
              <a:t>tenth</a:t>
            </a:r>
            <a:r>
              <a:rPr sz="1650" i="1" spc="85" dirty="0">
                <a:latin typeface="Cambria"/>
                <a:cs typeface="Cambria"/>
              </a:rPr>
              <a:t> </a:t>
            </a:r>
            <a:r>
              <a:rPr sz="1650" dirty="0">
                <a:latin typeface="Cambria"/>
                <a:cs typeface="Cambria"/>
              </a:rPr>
              <a:t>o/</a:t>
            </a:r>
            <a:r>
              <a:rPr sz="1650" i="1" dirty="0">
                <a:latin typeface="Cambria"/>
                <a:cs typeface="Cambria"/>
              </a:rPr>
              <a:t>hot</a:t>
            </a:r>
            <a:r>
              <a:rPr sz="1650" i="1" spc="35" dirty="0">
                <a:latin typeface="Cambria"/>
                <a:cs typeface="Cambria"/>
              </a:rPr>
              <a:t> </a:t>
            </a:r>
            <a:r>
              <a:rPr sz="1650" i="1" spc="-50" dirty="0">
                <a:latin typeface="Cambria"/>
                <a:cs typeface="Cambria"/>
              </a:rPr>
              <a:t>stock</a:t>
            </a:r>
            <a:r>
              <a:rPr sz="1650" i="1" spc="25" dirty="0">
                <a:latin typeface="Cambria"/>
                <a:cs typeface="Cambria"/>
              </a:rPr>
              <a:t> </a:t>
            </a:r>
            <a:r>
              <a:rPr sz="1650" spc="-25" dirty="0">
                <a:latin typeface="Cambria"/>
                <a:cs typeface="Cambria"/>
              </a:rPr>
              <a:t>referred</a:t>
            </a:r>
            <a:endParaRPr sz="165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2306" y="2259012"/>
            <a:ext cx="979805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70" dirty="0">
                <a:latin typeface="Cambria"/>
                <a:cs typeface="Cambria"/>
              </a:rPr>
              <a:t>ppj?nd:</a:t>
            </a:r>
            <a:r>
              <a:rPr sz="1650" spc="385" dirty="0">
                <a:latin typeface="Cambria"/>
                <a:cs typeface="Cambria"/>
              </a:rPr>
              <a:t> </a:t>
            </a:r>
            <a:r>
              <a:rPr sz="1650" spc="-25" dirty="0">
                <a:latin typeface="Cambria"/>
                <a:cs typeface="Cambria"/>
              </a:rPr>
              <a:t>(i</a:t>
            </a:r>
            <a:endParaRPr sz="16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0" y="1362075"/>
            <a:ext cx="3228975" cy="153352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6250" y="352425"/>
            <a:ext cx="809625" cy="1524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10000" y="3248025"/>
            <a:ext cx="95250" cy="9525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57625" y="3743325"/>
            <a:ext cx="1238250" cy="41433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64666" y="614362"/>
            <a:ext cx="544258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17115" algn="l"/>
              </a:tabLst>
            </a:pPr>
            <a:r>
              <a:rPr sz="1700" spc="-110" dirty="0">
                <a:solidFill>
                  <a:srgbClr val="000000"/>
                </a:solidFill>
                <a:latin typeface="Trebuchet MS"/>
                <a:cs typeface="Trebuchet MS"/>
              </a:rPr>
              <a:t>Since</a:t>
            </a:r>
            <a:r>
              <a:rPr sz="1700" spc="-2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700" spc="-240" dirty="0">
                <a:solidFill>
                  <a:srgbClr val="000000"/>
                </a:solidFill>
                <a:latin typeface="Trebuchet MS"/>
                <a:cs typeface="Trebuchet MS"/>
              </a:rPr>
              <a:t>the</a:t>
            </a:r>
            <a:r>
              <a:rPr sz="1700" spc="4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700" spc="-140" dirty="0">
                <a:solidFill>
                  <a:srgbClr val="000000"/>
                </a:solidFill>
                <a:latin typeface="Trebuchet MS"/>
                <a:cs typeface="Trebuchet MS"/>
              </a:rPr>
              <a:t>dimensions</a:t>
            </a:r>
            <a:r>
              <a:rPr sz="1700" spc="8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700" spc="-110" dirty="0">
                <a:solidFill>
                  <a:srgbClr val="000000"/>
                </a:solidFill>
                <a:latin typeface="Trebuchet MS"/>
                <a:cs typeface="Trebuchet MS"/>
              </a:rPr>
              <a:t>or</a:t>
            </a:r>
            <a:r>
              <a:rPr sz="1700" spc="-17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700" spc="-25" dirty="0">
                <a:solidFill>
                  <a:srgbClr val="000000"/>
                </a:solidFill>
                <a:latin typeface="Trebuchet MS"/>
                <a:cs typeface="Trebuchet MS"/>
              </a:rPr>
              <a:t>a‹</a:t>
            </a:r>
            <a:r>
              <a:rPr sz="1700" dirty="0">
                <a:solidFill>
                  <a:srgbClr val="000000"/>
                </a:solidFill>
                <a:latin typeface="Trebuchet MS"/>
                <a:cs typeface="Trebuchet MS"/>
              </a:rPr>
              <a:t>	</a:t>
            </a:r>
            <a:r>
              <a:rPr sz="1700" spc="-110" dirty="0">
                <a:solidFill>
                  <a:srgbClr val="000000"/>
                </a:solidFill>
                <a:latin typeface="Trebuchet MS"/>
                <a:cs typeface="Trebuchet MS"/>
              </a:rPr>
              <a:t>given</a:t>
            </a:r>
            <a:r>
              <a:rPr sz="1700" spc="-2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700" spc="-185" dirty="0">
                <a:solidFill>
                  <a:srgbClr val="000000"/>
                </a:solidFill>
                <a:latin typeface="Trebuchet MS"/>
                <a:cs typeface="Trebuchet MS"/>
              </a:rPr>
              <a:t>he.xagunaI</a:t>
            </a:r>
            <a:r>
              <a:rPr sz="1700" spc="5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700" spc="-60" dirty="0">
                <a:solidFill>
                  <a:srgbClr val="000000"/>
                </a:solidFill>
                <a:latin typeface="Trebuchet MS"/>
                <a:cs typeface="Trebuchet MS"/>
              </a:rPr>
              <a:t>f»It </a:t>
            </a:r>
            <a:r>
              <a:rPr sz="1700" spc="-30" dirty="0">
                <a:solidFill>
                  <a:srgbClr val="000000"/>
                </a:solidFill>
                <a:latin typeface="Trebuchet MS"/>
                <a:cs typeface="Trebuchet MS"/>
              </a:rPr>
              <a:t>is</a:t>
            </a:r>
            <a:r>
              <a:rPr sz="1700" spc="1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550" spc="-30" baseline="-3267" dirty="0">
                <a:solidFill>
                  <a:srgbClr val="000000"/>
                </a:solidFill>
                <a:latin typeface="Trebuchet MS"/>
                <a:cs typeface="Trebuchet MS"/>
              </a:rPr>
              <a:t>i</a:t>
            </a:r>
            <a:r>
              <a:rPr sz="1700" spc="-20" dirty="0">
                <a:solidFill>
                  <a:srgbClr val="000000"/>
                </a:solidFill>
                <a:latin typeface="Trebuchet MS"/>
                <a:cs typeface="Trebuchet MS"/>
              </a:rPr>
              <a:t>ncomplete,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8215" y="855662"/>
            <a:ext cx="38366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80" dirty="0">
                <a:latin typeface="Trebuchet MS"/>
                <a:cs typeface="Trebuchet MS"/>
              </a:rPr>
              <a:t>lel</a:t>
            </a:r>
            <a:r>
              <a:rPr sz="1600" spc="5" dirty="0">
                <a:latin typeface="Trebuchet MS"/>
                <a:cs typeface="Trebuchet MS"/>
              </a:rPr>
              <a:t> </a:t>
            </a:r>
            <a:r>
              <a:rPr sz="1600" spc="-80" dirty="0">
                <a:latin typeface="Trebuchet MS"/>
                <a:cs typeface="Trebuchet MS"/>
              </a:rPr>
              <a:t>us</a:t>
            </a:r>
            <a:r>
              <a:rPr sz="1600" spc="-95" dirty="0">
                <a:latin typeface="Trebuchet MS"/>
                <a:cs typeface="Trebuchet MS"/>
              </a:rPr>
              <a:t> </a:t>
            </a:r>
            <a:r>
              <a:rPr sz="1600" spc="-110" dirty="0">
                <a:latin typeface="Trebuchet MS"/>
                <a:cs typeface="Trebuchet MS"/>
              </a:rPr>
              <a:t>consider</a:t>
            </a:r>
            <a:r>
              <a:rPr sz="1600" spc="-20" dirty="0">
                <a:latin typeface="Trebuchet MS"/>
                <a:cs typeface="Trebuchet MS"/>
              </a:rPr>
              <a:t> </a:t>
            </a:r>
            <a:r>
              <a:rPr sz="1600" spc="-160" dirty="0">
                <a:latin typeface="Trebuchet MS"/>
                <a:cs typeface="Trebuchet MS"/>
              </a:rPr>
              <a:t>the</a:t>
            </a:r>
            <a:r>
              <a:rPr sz="1600" spc="-130" dirty="0">
                <a:latin typeface="Trebuchet MS"/>
                <a:cs typeface="Trebuchet MS"/>
              </a:rPr>
              <a:t> </a:t>
            </a:r>
            <a:r>
              <a:rPr sz="1600" spc="-114" dirty="0">
                <a:latin typeface="Trebuchet MS"/>
                <a:cs typeface="Trebuchet MS"/>
              </a:rPr>
              <a:t>hexagonal</a:t>
            </a:r>
            <a:r>
              <a:rPr sz="1600" spc="45" dirty="0">
                <a:latin typeface="Trebuchet MS"/>
                <a:cs typeface="Trebuchet MS"/>
              </a:rPr>
              <a:t> </a:t>
            </a:r>
            <a:r>
              <a:rPr sz="1600" spc="-125" dirty="0">
                <a:latin typeface="Trebuchet MS"/>
                <a:cs typeface="Trebuchet MS"/>
              </a:rPr>
              <a:t>bolt</a:t>
            </a:r>
            <a:r>
              <a:rPr sz="1600" spc="-50" dirty="0">
                <a:latin typeface="Trebuchet MS"/>
                <a:cs typeface="Trebuchet MS"/>
              </a:rPr>
              <a:t> </a:t>
            </a:r>
            <a:r>
              <a:rPr sz="1600" spc="-55" dirty="0">
                <a:latin typeface="Trebuchet MS"/>
                <a:cs typeface="Trebuchet MS"/>
              </a:rPr>
              <a:t>shown</a:t>
            </a:r>
            <a:r>
              <a:rPr sz="1600" spc="65" dirty="0">
                <a:latin typeface="Trebuchet MS"/>
                <a:cs typeface="Trebuchet MS"/>
              </a:rPr>
              <a:t> </a:t>
            </a:r>
            <a:r>
              <a:rPr sz="1600" spc="-130" dirty="0">
                <a:latin typeface="Trebuchet MS"/>
                <a:cs typeface="Trebuchet MS"/>
              </a:rPr>
              <a:t>in</a:t>
            </a:r>
            <a:r>
              <a:rPr sz="1600" spc="-55" dirty="0">
                <a:latin typeface="Trebuchet MS"/>
                <a:cs typeface="Trebuchet MS"/>
              </a:rPr>
              <a:t> </a:t>
            </a:r>
            <a:r>
              <a:rPr sz="1600" spc="-20" dirty="0">
                <a:latin typeface="Trebuchet MS"/>
                <a:cs typeface="Trebuchet MS"/>
              </a:rPr>
              <a:t>Fiy.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41252" y="2484437"/>
            <a:ext cx="55943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latin typeface="Times New Roman"/>
                <a:cs typeface="Times New Roman"/>
              </a:rPr>
              <a:t>225</a:t>
            </a:r>
            <a:r>
              <a:rPr sz="1300" spc="60" dirty="0">
                <a:latin typeface="Times New Roman"/>
                <a:cs typeface="Times New Roman"/>
              </a:rPr>
              <a:t> </a:t>
            </a:r>
            <a:r>
              <a:rPr sz="1300" spc="-60" dirty="0">
                <a:latin typeface="Times New Roman"/>
                <a:cs typeface="Times New Roman"/>
              </a:rPr>
              <a:t>mm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22599" y="2467927"/>
            <a:ext cx="311150" cy="47117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72390">
              <a:lnSpc>
                <a:spcPct val="100000"/>
              </a:lnSpc>
              <a:spcBef>
                <a:spcPts val="229"/>
              </a:spcBef>
            </a:pPr>
            <a:r>
              <a:rPr sz="1300" spc="-25" dirty="0">
                <a:latin typeface="Times New Roman"/>
                <a:cs typeface="Times New Roman"/>
              </a:rPr>
              <a:t>g</a:t>
            </a:r>
            <a:r>
              <a:rPr sz="1875" spc="-37" baseline="-17777" dirty="0">
                <a:latin typeface="Times New Roman"/>
                <a:cs typeface="Times New Roman"/>
              </a:rPr>
              <a:t>5</a:t>
            </a:r>
            <a:endParaRPr sz="1875" baseline="-17777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40"/>
              </a:spcBef>
            </a:pPr>
            <a:r>
              <a:rPr sz="1400" spc="-45" dirty="0">
                <a:latin typeface="Times New Roman"/>
                <a:cs typeface="Times New Roman"/>
              </a:rPr>
              <a:t>mm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3572" y="3071812"/>
            <a:ext cx="150241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60" dirty="0">
                <a:latin typeface="Times New Roman"/>
                <a:cs typeface="Times New Roman"/>
              </a:rPr>
              <a:t>Net</a:t>
            </a:r>
            <a:r>
              <a:rPr sz="1700" spc="-50" dirty="0">
                <a:latin typeface="Times New Roman"/>
                <a:cs typeface="Times New Roman"/>
              </a:rPr>
              <a:t> </a:t>
            </a:r>
            <a:r>
              <a:rPr sz="1700" spc="-110" dirty="0">
                <a:latin typeface="Times New Roman"/>
                <a:cs typeface="Times New Roman"/>
              </a:rPr>
              <a:t>volume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of</a:t>
            </a:r>
            <a:r>
              <a:rPr sz="1700" spc="-35" dirty="0">
                <a:latin typeface="Times New Roman"/>
                <a:cs typeface="Times New Roman"/>
              </a:rPr>
              <a:t> </a:t>
            </a:r>
            <a:r>
              <a:rPr sz="1700" spc="-80" dirty="0">
                <a:latin typeface="Times New Roman"/>
                <a:cs typeface="Times New Roman"/>
              </a:rPr>
              <a:t>bolt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3735" y="3690937"/>
            <a:ext cx="1362710" cy="501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1839"/>
              </a:lnSpc>
              <a:spcBef>
                <a:spcPts val="100"/>
              </a:spcBef>
            </a:pPr>
            <a:r>
              <a:rPr sz="1550" spc="-25" dirty="0">
                <a:latin typeface="Times New Roman"/>
                <a:cs typeface="Times New Roman"/>
              </a:rPr>
              <a:t>Volume</a:t>
            </a:r>
            <a:r>
              <a:rPr sz="1550" spc="-5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of</a:t>
            </a:r>
            <a:r>
              <a:rPr sz="1550" spc="45" dirty="0">
                <a:latin typeface="Times New Roman"/>
                <a:cs typeface="Times New Roman"/>
              </a:rPr>
              <a:t> </a:t>
            </a:r>
            <a:r>
              <a:rPr sz="1550" spc="-50" dirty="0">
                <a:solidFill>
                  <a:srgbClr val="3A3A3A"/>
                </a:solidFill>
                <a:latin typeface="Times New Roman"/>
                <a:cs typeface="Times New Roman"/>
              </a:rPr>
              <a:t>t</a:t>
            </a:r>
            <a:endParaRPr sz="1550">
              <a:latin typeface="Times New Roman"/>
              <a:cs typeface="Times New Roman"/>
            </a:endParaRPr>
          </a:p>
          <a:p>
            <a:pPr marR="18415" algn="r">
              <a:lnSpc>
                <a:spcPts val="1905"/>
              </a:lnSpc>
            </a:pPr>
            <a:r>
              <a:rPr sz="1600" spc="-25" dirty="0">
                <a:latin typeface="Times New Roman"/>
                <a:cs typeface="Times New Roman"/>
              </a:rPr>
              <a:t>hexagonal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spc="-50" dirty="0">
                <a:latin typeface="Times New Roman"/>
                <a:cs typeface="Times New Roman"/>
              </a:rPr>
              <a:t>head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35" dirty="0">
                <a:latin typeface="Times New Roman"/>
                <a:cs typeface="Times New Roman"/>
              </a:rPr>
              <a:t>J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73931" y="3013075"/>
            <a:ext cx="1104900" cy="1294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845"/>
              </a:lnSpc>
              <a:spcBef>
                <a:spcPts val="100"/>
              </a:spcBef>
            </a:pPr>
            <a:r>
              <a:rPr sz="1600" dirty="0">
                <a:solidFill>
                  <a:srgbClr val="131313"/>
                </a:solidFill>
                <a:latin typeface="Times New Roman"/>
                <a:cs typeface="Times New Roman"/>
              </a:rPr>
              <a:t>J</a:t>
            </a:r>
            <a:r>
              <a:rPr sz="1600" spc="95" dirty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1600" spc="-40" dirty="0">
                <a:latin typeface="Times New Roman"/>
                <a:cs typeface="Times New Roman"/>
              </a:rPr>
              <a:t>Volume</a:t>
            </a:r>
            <a:r>
              <a:rPr sz="1600" spc="-25" dirty="0">
                <a:latin typeface="Times New Roman"/>
                <a:cs typeface="Times New Roman"/>
              </a:rPr>
              <a:t> of</a:t>
            </a:r>
            <a:endParaRPr sz="1600">
              <a:latin typeface="Times New Roman"/>
              <a:cs typeface="Times New Roman"/>
            </a:endParaRPr>
          </a:p>
          <a:p>
            <a:pPr marL="40005">
              <a:lnSpc>
                <a:spcPts val="1970"/>
              </a:lnSpc>
              <a:tabLst>
                <a:tab pos="217170" algn="l"/>
                <a:tab pos="1050290" algn="l"/>
              </a:tabLst>
            </a:pPr>
            <a:r>
              <a:rPr sz="1700" spc="-50" dirty="0">
                <a:solidFill>
                  <a:srgbClr val="1C1C1C"/>
                </a:solidFill>
                <a:latin typeface="Times New Roman"/>
                <a:cs typeface="Times New Roman"/>
              </a:rPr>
              <a:t>I</a:t>
            </a:r>
            <a:r>
              <a:rPr sz="1700" dirty="0">
                <a:solidFill>
                  <a:srgbClr val="1C1C1C"/>
                </a:solidFill>
                <a:latin typeface="Times New Roman"/>
                <a:cs typeface="Times New Roman"/>
              </a:rPr>
              <a:t>	</a:t>
            </a:r>
            <a:r>
              <a:rPr sz="1700" spc="-75" dirty="0">
                <a:latin typeface="Times New Roman"/>
                <a:cs typeface="Times New Roman"/>
              </a:rPr>
              <a:t>bolt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spc="-20" dirty="0">
                <a:latin typeface="Times New Roman"/>
                <a:cs typeface="Times New Roman"/>
              </a:rPr>
              <a:t>head</a:t>
            </a:r>
            <a:r>
              <a:rPr sz="1700" dirty="0">
                <a:latin typeface="Times New Roman"/>
                <a:cs typeface="Times New Roman"/>
              </a:rPr>
              <a:t>	</a:t>
            </a:r>
            <a:r>
              <a:rPr sz="1700" spc="-390" dirty="0">
                <a:solidFill>
                  <a:srgbClr val="4D4D4D"/>
                </a:solidFill>
                <a:latin typeface="Times New Roman"/>
                <a:cs typeface="Times New Roman"/>
              </a:rPr>
              <a:t>J</a:t>
            </a:r>
            <a:endParaRPr sz="1700">
              <a:latin typeface="Times New Roman"/>
              <a:cs typeface="Times New Roman"/>
            </a:endParaRPr>
          </a:p>
          <a:p>
            <a:pPr marL="205740" marR="115570" indent="39370" algn="ctr">
              <a:lnSpc>
                <a:spcPts val="1880"/>
              </a:lnSpc>
              <a:spcBef>
                <a:spcPts val="590"/>
              </a:spcBef>
            </a:pPr>
            <a:r>
              <a:rPr sz="1800" spc="-145" dirty="0">
                <a:latin typeface="Times New Roman"/>
                <a:cs typeface="Times New Roman"/>
              </a:rPr>
              <a:t>Area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or </a:t>
            </a:r>
            <a:r>
              <a:rPr sz="1750" spc="-130" dirty="0">
                <a:latin typeface="Times New Roman"/>
                <a:cs typeface="Times New Roman"/>
              </a:rPr>
              <a:t>hexagonal </a:t>
            </a:r>
            <a:r>
              <a:rPr sz="1650" spc="-20" dirty="0">
                <a:latin typeface="Times New Roman"/>
                <a:cs typeface="Times New Roman"/>
              </a:rPr>
              <a:t>head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95341" y="3008312"/>
            <a:ext cx="1140460" cy="504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414141"/>
                </a:solidFill>
                <a:latin typeface="Times New Roman"/>
                <a:cs typeface="Times New Roman"/>
              </a:rPr>
              <a:t>t</a:t>
            </a:r>
            <a:r>
              <a:rPr sz="1600" spc="245" dirty="0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sz="1600" spc="-30" dirty="0">
                <a:latin typeface="Times New Roman"/>
                <a:cs typeface="Times New Roman"/>
              </a:rPr>
              <a:t>Volume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uf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spc="-50" dirty="0">
                <a:solidFill>
                  <a:srgbClr val="0C0C0C"/>
                </a:solidFill>
                <a:latin typeface="Times New Roman"/>
                <a:cs typeface="Times New Roman"/>
              </a:rPr>
              <a:t>t</a:t>
            </a:r>
            <a:endParaRPr sz="1600">
              <a:latin typeface="Times New Roman"/>
              <a:cs typeface="Times New Roman"/>
            </a:endParaRPr>
          </a:p>
          <a:p>
            <a:pPr marL="27305">
              <a:lnSpc>
                <a:spcPct val="100000"/>
              </a:lnSpc>
              <a:spcBef>
                <a:spcPts val="55"/>
              </a:spcBef>
            </a:pPr>
            <a:r>
              <a:rPr sz="1500" dirty="0">
                <a:latin typeface="Times New Roman"/>
                <a:cs typeface="Times New Roman"/>
              </a:rPr>
              <a:t>[</a:t>
            </a:r>
            <a:r>
              <a:rPr sz="1500" spc="32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ball</a:t>
            </a:r>
            <a:r>
              <a:rPr sz="1500" spc="16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shank</a:t>
            </a:r>
            <a:r>
              <a:rPr sz="1500" spc="385" dirty="0">
                <a:latin typeface="Times New Roman"/>
                <a:cs typeface="Times New Roman"/>
              </a:rPr>
              <a:t> </a:t>
            </a:r>
            <a:r>
              <a:rPr sz="1500" spc="-50" dirty="0">
                <a:solidFill>
                  <a:srgbClr val="363636"/>
                </a:solidFill>
                <a:latin typeface="Times New Roman"/>
                <a:cs typeface="Times New Roman"/>
              </a:rPr>
              <a:t>)</a:t>
            </a:r>
            <a:endParaRPr sz="1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86125" y="2695575"/>
            <a:ext cx="85725" cy="4572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28875" y="2105025"/>
            <a:ext cx="85725" cy="4953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71900" y="2095500"/>
            <a:ext cx="95250" cy="5048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438400" y="333375"/>
            <a:ext cx="85725" cy="495300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2181225" y="333375"/>
            <a:ext cx="1190625" cy="342900"/>
            <a:chOff x="2181225" y="333375"/>
            <a:chExt cx="1190625" cy="342900"/>
          </a:xfrm>
        </p:grpSpPr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81350" y="581025"/>
              <a:ext cx="95250" cy="9525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81225" y="333375"/>
              <a:ext cx="1190625" cy="285750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62175" y="1323975"/>
            <a:ext cx="1057275" cy="67627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2791503" y="566737"/>
            <a:ext cx="125095" cy="261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50" spc="-35" dirty="0">
                <a:latin typeface="Trebuchet MS"/>
                <a:cs typeface="Trebuchet MS"/>
              </a:rPr>
              <a:t>2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05608" y="446087"/>
            <a:ext cx="2571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Trebuchet MS"/>
                <a:cs typeface="Trebuchet MS"/>
              </a:rPr>
              <a:t>x</a:t>
            </a:r>
            <a:r>
              <a:rPr sz="1600" spc="225" dirty="0">
                <a:latin typeface="Trebuchet MS"/>
                <a:cs typeface="Trebuchet MS"/>
              </a:rPr>
              <a:t> </a:t>
            </a:r>
            <a:r>
              <a:rPr sz="1600" i="1" spc="-50" dirty="0">
                <a:latin typeface="Calibri"/>
                <a:cs typeface="Calibri"/>
              </a:rPr>
              <a:t>I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18319" y="566737"/>
            <a:ext cx="3267710" cy="668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880">
              <a:lnSpc>
                <a:spcPct val="100000"/>
              </a:lnSpc>
              <a:spcBef>
                <a:spcPts val="100"/>
              </a:spcBef>
            </a:pPr>
            <a:r>
              <a:rPr sz="1550" spc="-235" dirty="0">
                <a:latin typeface="Trebuchet MS"/>
                <a:cs typeface="Trebuchet MS"/>
              </a:rPr>
              <a:t>"</a:t>
            </a:r>
            <a:endParaRPr sz="15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275"/>
              </a:spcBef>
              <a:tabLst>
                <a:tab pos="276225" algn="l"/>
              </a:tabLst>
            </a:pPr>
            <a:r>
              <a:rPr sz="1600" spc="-50" dirty="0">
                <a:solidFill>
                  <a:srgbClr val="3B3B3B"/>
                </a:solidFill>
                <a:latin typeface="Trebuchet MS"/>
                <a:cs typeface="Trebuchet MS"/>
              </a:rPr>
              <a:t>=</a:t>
            </a:r>
            <a:r>
              <a:rPr sz="1600" dirty="0">
                <a:solidFill>
                  <a:srgbClr val="3B3B3B"/>
                </a:solidFill>
                <a:latin typeface="Trebuchet MS"/>
                <a:cs typeface="Trebuchet MS"/>
              </a:rPr>
              <a:t>	</a:t>
            </a:r>
            <a:r>
              <a:rPr sz="1600" spc="-65" dirty="0">
                <a:latin typeface="Trebuchet MS"/>
                <a:cs typeface="Trebuchet MS"/>
              </a:rPr>
              <a:t>Hexagon</a:t>
            </a:r>
            <a:r>
              <a:rPr sz="1600" spc="-60" dirty="0">
                <a:latin typeface="Trebuchet MS"/>
                <a:cs typeface="Trebuchet MS"/>
              </a:rPr>
              <a:t> </a:t>
            </a:r>
            <a:r>
              <a:rPr sz="1600" spc="-35" dirty="0">
                <a:latin typeface="Trebuchet MS"/>
                <a:cs typeface="Trebuchet MS"/>
              </a:rPr>
              <a:t>side</a:t>
            </a:r>
            <a:r>
              <a:rPr sz="1600" spc="330" dirty="0"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525252"/>
                </a:solidFill>
                <a:latin typeface="Trebuchet MS"/>
                <a:cs typeface="Trebuchet MS"/>
              </a:rPr>
              <a:t>=</a:t>
            </a:r>
            <a:r>
              <a:rPr sz="1600" spc="409" dirty="0">
                <a:solidFill>
                  <a:srgbClr val="525252"/>
                </a:solidFill>
                <a:latin typeface="Trebuchet MS"/>
                <a:cs typeface="Trebuchet MS"/>
              </a:rPr>
              <a:t> </a:t>
            </a:r>
            <a:r>
              <a:rPr sz="1600" spc="-70" dirty="0">
                <a:latin typeface="Trebuchet MS"/>
                <a:cs typeface="Trebuchet MS"/>
              </a:rPr>
              <a:t>Radius</a:t>
            </a:r>
            <a:r>
              <a:rPr sz="1600" spc="-5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of</a:t>
            </a:r>
            <a:r>
              <a:rPr sz="1600" spc="-260" dirty="0">
                <a:latin typeface="Trebuchet MS"/>
                <a:cs typeface="Trebuchet MS"/>
              </a:rPr>
              <a:t> </a:t>
            </a:r>
            <a:r>
              <a:rPr sz="1600" spc="-125" dirty="0">
                <a:latin typeface="Trebuchet MS"/>
                <a:cs typeface="Trebuchet MS"/>
              </a:rPr>
              <a:t>bolt</a:t>
            </a:r>
            <a:r>
              <a:rPr sz="1600" spc="-30" dirty="0">
                <a:latin typeface="Trebuchet MS"/>
                <a:cs typeface="Trebuchet MS"/>
              </a:rPr>
              <a:t> </a:t>
            </a:r>
            <a:r>
              <a:rPr sz="1600" spc="-120" dirty="0">
                <a:latin typeface="Trebuchet MS"/>
                <a:cs typeface="Trebuchet MS"/>
              </a:rPr>
              <a:t>head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91640" y="965200"/>
            <a:ext cx="6070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5" dirty="0">
                <a:latin typeface="Trebuchet MS"/>
                <a:cs typeface="Trebuchet MS"/>
              </a:rPr>
              <a:t>Here</a:t>
            </a:r>
            <a:r>
              <a:rPr sz="1600" spc="110" dirty="0">
                <a:latin typeface="Trebuchet MS"/>
                <a:cs typeface="Trebuchet MS"/>
              </a:rPr>
              <a:t> </a:t>
            </a:r>
            <a:r>
              <a:rPr sz="1600" spc="-50" dirty="0">
                <a:latin typeface="Trebuchet MS"/>
                <a:cs typeface="Trebuchet MS"/>
              </a:rPr>
              <a:t>a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60761" y="2225675"/>
            <a:ext cx="3004185" cy="823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5130" algn="ctr">
              <a:lnSpc>
                <a:spcPct val="100000"/>
              </a:lnSpc>
              <a:spcBef>
                <a:spcPts val="100"/>
              </a:spcBef>
              <a:tabLst>
                <a:tab pos="1205230" algn="l"/>
                <a:tab pos="1952625" algn="l"/>
              </a:tabLst>
            </a:pPr>
            <a:r>
              <a:rPr sz="1500" dirty="0">
                <a:latin typeface="Times New Roman"/>
                <a:cs typeface="Times New Roman"/>
              </a:rPr>
              <a:t>x</a:t>
            </a:r>
            <a:r>
              <a:rPr sz="1500" spc="30" dirty="0">
                <a:latin typeface="Times New Roman"/>
                <a:cs typeface="Times New Roman"/>
              </a:rPr>
              <a:t> </a:t>
            </a:r>
            <a:r>
              <a:rPr sz="1500" spc="-10" dirty="0">
                <a:latin typeface="Times New Roman"/>
                <a:cs typeface="Times New Roman"/>
              </a:rPr>
              <a:t>(7.SQ</a:t>
            </a:r>
            <a:r>
              <a:rPr sz="1500" dirty="0">
                <a:latin typeface="Times New Roman"/>
                <a:cs typeface="Times New Roman"/>
              </a:rPr>
              <a:t>	x</a:t>
            </a:r>
            <a:r>
              <a:rPr sz="1500" spc="9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25</a:t>
            </a:r>
            <a:r>
              <a:rPr sz="1500" spc="114" dirty="0">
                <a:latin typeface="Times New Roman"/>
                <a:cs typeface="Times New Roman"/>
              </a:rPr>
              <a:t> </a:t>
            </a:r>
            <a:r>
              <a:rPr sz="1500" spc="-50" dirty="0">
                <a:latin typeface="Times New Roman"/>
                <a:cs typeface="Times New Roman"/>
              </a:rPr>
              <a:t>'</a:t>
            </a:r>
            <a:r>
              <a:rPr sz="1500" dirty="0">
                <a:latin typeface="Times New Roman"/>
                <a:cs typeface="Times New Roman"/>
              </a:rPr>
              <a:t>	3,h53.5</a:t>
            </a:r>
            <a:r>
              <a:rPr sz="1500" spc="260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mm3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723900" algn="l"/>
                <a:tab pos="1489075" algn="l"/>
              </a:tabLst>
            </a:pPr>
            <a:r>
              <a:rPr sz="1600" spc="-10" dirty="0">
                <a:latin typeface="Trebuchet MS"/>
                <a:cs typeface="Trebuchet MS"/>
              </a:rPr>
              <a:t>t7.f›^</a:t>
            </a:r>
            <a:r>
              <a:rPr sz="1600" dirty="0">
                <a:latin typeface="Trebuchet MS"/>
                <a:cs typeface="Trebuchet MS"/>
              </a:rPr>
              <a:t>	</a:t>
            </a:r>
            <a:r>
              <a:rPr sz="1600" spc="-10" dirty="0">
                <a:latin typeface="Trebuchet MS"/>
                <a:cs typeface="Trebuchet MS"/>
              </a:rPr>
              <a:t>x</a:t>
            </a:r>
            <a:r>
              <a:rPr sz="1600" spc="-11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225</a:t>
            </a:r>
            <a:r>
              <a:rPr sz="1600" spc="85" dirty="0">
                <a:latin typeface="Trebuchet MS"/>
                <a:cs typeface="Trebuchet MS"/>
              </a:rPr>
              <a:t> </a:t>
            </a:r>
            <a:r>
              <a:rPr sz="1600" spc="-50" dirty="0">
                <a:solidFill>
                  <a:srgbClr val="131313"/>
                </a:solidFill>
                <a:latin typeface="Trebuchet MS"/>
                <a:cs typeface="Trebuchet MS"/>
              </a:rPr>
              <a:t>=</a:t>
            </a:r>
            <a:r>
              <a:rPr sz="1600" dirty="0">
                <a:solidFill>
                  <a:srgbClr val="131313"/>
                </a:solidFill>
                <a:latin typeface="Trebuchet MS"/>
                <a:cs typeface="Trebuchet MS"/>
              </a:rPr>
              <a:t>	</a:t>
            </a:r>
            <a:r>
              <a:rPr sz="1600" spc="-90" dirty="0">
                <a:latin typeface="Trebuchet MS"/>
                <a:cs typeface="Trebuchet MS"/>
              </a:rPr>
              <a:t>9,940.I</a:t>
            </a:r>
            <a:r>
              <a:rPr sz="1600" spc="-190" dirty="0">
                <a:latin typeface="Trebuchet MS"/>
                <a:cs typeface="Trebuchet MS"/>
              </a:rPr>
              <a:t> </a:t>
            </a:r>
            <a:r>
              <a:rPr sz="1600" spc="-195" dirty="0">
                <a:latin typeface="Trebuchet MS"/>
                <a:cs typeface="Trebuchet MS"/>
              </a:rPr>
              <a:t>V</a:t>
            </a:r>
            <a:r>
              <a:rPr sz="1600" spc="-20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mm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8435" y="2779712"/>
            <a:ext cx="195643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49120" algn="l"/>
              </a:tabLst>
            </a:pPr>
            <a:r>
              <a:rPr sz="1600" spc="-95" dirty="0">
                <a:latin typeface="Trebuchet MS"/>
                <a:cs typeface="Trebuchet MS"/>
              </a:rPr>
              <a:t>Volume</a:t>
            </a:r>
            <a:r>
              <a:rPr sz="1600" spc="3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of</a:t>
            </a:r>
            <a:r>
              <a:rPr sz="1600" spc="-320" dirty="0">
                <a:latin typeface="Trebuchet MS"/>
                <a:cs typeface="Trebuchet MS"/>
              </a:rPr>
              <a:t> </a:t>
            </a:r>
            <a:r>
              <a:rPr sz="1600" spc="-125" dirty="0">
                <a:latin typeface="Trebuchet MS"/>
                <a:cs typeface="Trebuchet MS"/>
              </a:rPr>
              <a:t>bolt</a:t>
            </a:r>
            <a:r>
              <a:rPr sz="1600" spc="-5" dirty="0">
                <a:latin typeface="Trebuchet MS"/>
                <a:cs typeface="Trebuchet MS"/>
              </a:rPr>
              <a:t> </a:t>
            </a:r>
            <a:r>
              <a:rPr sz="1600" spc="-20" dirty="0">
                <a:latin typeface="Trebuchet MS"/>
                <a:cs typeface="Trebuchet MS"/>
              </a:rPr>
              <a:t>shank</a:t>
            </a:r>
            <a:r>
              <a:rPr sz="1600" dirty="0">
                <a:latin typeface="Trebuchet MS"/>
                <a:cs typeface="Trebuchet MS"/>
              </a:rPr>
              <a:t>	</a:t>
            </a:r>
            <a:r>
              <a:rPr sz="1600" spc="-50" dirty="0">
                <a:solidFill>
                  <a:srgbClr val="2A2A2A"/>
                </a:solidFill>
                <a:latin typeface="Trebuchet MS"/>
                <a:cs typeface="Trebuchet MS"/>
              </a:rPr>
              <a:t>=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45902" y="2871787"/>
            <a:ext cx="80010" cy="170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spc="-70" dirty="0">
                <a:latin typeface="Trebuchet MS"/>
                <a:cs typeface="Trebuchet MS"/>
              </a:rPr>
              <a:t>4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0575" y="3306762"/>
            <a:ext cx="523367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86889" algn="l"/>
                <a:tab pos="3733165" algn="l"/>
                <a:tab pos="4009390" algn="l"/>
              </a:tabLst>
            </a:pPr>
            <a:r>
              <a:rPr sz="1650" dirty="0">
                <a:latin typeface="Trebuchet MS"/>
                <a:cs typeface="Trebuchet MS"/>
              </a:rPr>
              <a:t>Nci</a:t>
            </a:r>
            <a:r>
              <a:rPr sz="1650" spc="30" dirty="0">
                <a:latin typeface="Trebuchet MS"/>
                <a:cs typeface="Trebuchet MS"/>
              </a:rPr>
              <a:t> </a:t>
            </a:r>
            <a:r>
              <a:rPr sz="1650" spc="-165" dirty="0">
                <a:latin typeface="Trebuchet MS"/>
                <a:cs typeface="Trebuchet MS"/>
              </a:rPr>
              <a:t>volume</a:t>
            </a:r>
            <a:r>
              <a:rPr sz="1650" spc="-15" dirty="0">
                <a:latin typeface="Trebuchet MS"/>
                <a:cs typeface="Trebuchet MS"/>
              </a:rPr>
              <a:t> </a:t>
            </a:r>
            <a:r>
              <a:rPr sz="1650" dirty="0">
                <a:latin typeface="Trebuchet MS"/>
                <a:cs typeface="Trebuchet MS"/>
              </a:rPr>
              <a:t>ofa</a:t>
            </a:r>
            <a:r>
              <a:rPr sz="1650" spc="-105" dirty="0">
                <a:latin typeface="Trebuchet MS"/>
                <a:cs typeface="Trebuchet MS"/>
              </a:rPr>
              <a:t> </a:t>
            </a:r>
            <a:r>
              <a:rPr sz="1650" spc="-20" dirty="0">
                <a:latin typeface="Trebuchet MS"/>
                <a:cs typeface="Trebuchet MS"/>
              </a:rPr>
              <a:t>bolt</a:t>
            </a:r>
            <a:r>
              <a:rPr sz="1650" dirty="0">
                <a:latin typeface="Trebuchet MS"/>
                <a:cs typeface="Trebuchet MS"/>
              </a:rPr>
              <a:t>	</a:t>
            </a:r>
            <a:r>
              <a:rPr sz="1650" spc="75" dirty="0">
                <a:latin typeface="Trebuchet MS"/>
                <a:cs typeface="Trebuchet MS"/>
              </a:rPr>
              <a:t>=</a:t>
            </a:r>
            <a:r>
              <a:rPr sz="1650" spc="204" dirty="0">
                <a:latin typeface="Trebuchet MS"/>
                <a:cs typeface="Trebuchet MS"/>
              </a:rPr>
              <a:t> </a:t>
            </a:r>
            <a:r>
              <a:rPr sz="1650" spc="-100" dirty="0">
                <a:latin typeface="Trebuchet MS"/>
                <a:cs typeface="Trebuchet MS"/>
              </a:rPr>
              <a:t>3,6S3.ñ</a:t>
            </a:r>
            <a:r>
              <a:rPr sz="1650" spc="300" dirty="0">
                <a:latin typeface="Trebuchet MS"/>
                <a:cs typeface="Trebuchet MS"/>
              </a:rPr>
              <a:t> </a:t>
            </a:r>
            <a:r>
              <a:rPr sz="1650" spc="75" dirty="0">
                <a:latin typeface="Trebuchet MS"/>
                <a:cs typeface="Trebuchet MS"/>
              </a:rPr>
              <a:t>+</a:t>
            </a:r>
            <a:r>
              <a:rPr sz="1650" spc="170" dirty="0">
                <a:latin typeface="Trebuchet MS"/>
                <a:cs typeface="Trebuchet MS"/>
              </a:rPr>
              <a:t> </a:t>
            </a:r>
            <a:r>
              <a:rPr sz="1650" spc="-10" dirty="0">
                <a:latin typeface="Trebuchet MS"/>
                <a:cs typeface="Trebuchet MS"/>
              </a:rPr>
              <a:t>9,940.I9</a:t>
            </a:r>
            <a:r>
              <a:rPr sz="1650" dirty="0">
                <a:latin typeface="Trebuchet MS"/>
                <a:cs typeface="Trebuchet MS"/>
              </a:rPr>
              <a:t>	</a:t>
            </a:r>
            <a:r>
              <a:rPr sz="1650" spc="-345" dirty="0">
                <a:solidFill>
                  <a:srgbClr val="232323"/>
                </a:solidFill>
                <a:latin typeface="Trebuchet MS"/>
                <a:cs typeface="Trebuchet MS"/>
              </a:rPr>
              <a:t>—</a:t>
            </a:r>
            <a:r>
              <a:rPr sz="1650" dirty="0">
                <a:solidFill>
                  <a:srgbClr val="232323"/>
                </a:solidFill>
                <a:latin typeface="Trebuchet MS"/>
                <a:cs typeface="Trebuchet MS"/>
              </a:rPr>
              <a:t>	</a:t>
            </a:r>
            <a:r>
              <a:rPr sz="1650" spc="-120" dirty="0">
                <a:latin typeface="Trebuchet MS"/>
                <a:cs typeface="Trebuchet MS"/>
              </a:rPr>
              <a:t>I</a:t>
            </a:r>
            <a:r>
              <a:rPr sz="1650" spc="-105" dirty="0">
                <a:latin typeface="Trebuchet MS"/>
                <a:cs typeface="Trebuchet MS"/>
              </a:rPr>
              <a:t> </a:t>
            </a:r>
            <a:r>
              <a:rPr sz="1650" spc="-140" dirty="0">
                <a:latin typeface="Trebuchet MS"/>
                <a:cs typeface="Trebuchet MS"/>
              </a:rPr>
              <a:t>J,593.69</a:t>
            </a:r>
            <a:r>
              <a:rPr sz="1650" spc="20" dirty="0">
                <a:latin typeface="Trebuchet MS"/>
                <a:cs typeface="Trebuchet MS"/>
              </a:rPr>
              <a:t> </a:t>
            </a:r>
            <a:r>
              <a:rPr sz="1650" spc="-80" dirty="0">
                <a:latin typeface="Trebuchet MS"/>
                <a:cs typeface="Trebuchet MS"/>
              </a:rPr>
              <a:t>mm’</a:t>
            </a:r>
            <a:endParaRPr sz="16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19450" y="1209675"/>
            <a:ext cx="2762250" cy="4000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4234" y="336550"/>
            <a:ext cx="28714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spc="-179" baseline="-8680" dirty="0">
                <a:solidFill>
                  <a:srgbClr val="000000"/>
                </a:solidFill>
              </a:rPr>
              <a:t>*8!^*‹*^B</a:t>
            </a:r>
            <a:r>
              <a:rPr sz="2400" spc="30" baseline="-8680" dirty="0">
                <a:solidFill>
                  <a:srgbClr val="000000"/>
                </a:solidFill>
              </a:rPr>
              <a:t> </a:t>
            </a:r>
            <a:r>
              <a:rPr sz="1600" spc="-130" dirty="0">
                <a:solidFill>
                  <a:srgbClr val="000000"/>
                </a:solidFill>
              </a:rPr>
              <a:t>the</a:t>
            </a:r>
            <a:r>
              <a:rPr sz="1600" spc="25" dirty="0">
                <a:solidFill>
                  <a:srgbClr val="000000"/>
                </a:solidFill>
              </a:rPr>
              <a:t> </a:t>
            </a:r>
            <a:r>
              <a:rPr sz="1600" spc="-105" dirty="0">
                <a:solidFill>
                  <a:srgbClr val="000000"/>
                </a:solidFill>
              </a:rPr>
              <a:t>shear</a:t>
            </a:r>
            <a:r>
              <a:rPr sz="1600" spc="25" dirty="0">
                <a:solidFill>
                  <a:srgbClr val="000000"/>
                </a:solidFill>
              </a:rPr>
              <a:t> </a:t>
            </a:r>
            <a:r>
              <a:rPr sz="1600" spc="-120" dirty="0">
                <a:solidFill>
                  <a:srgbClr val="000000"/>
                </a:solidFill>
              </a:rPr>
              <a:t>and</a:t>
            </a:r>
            <a:r>
              <a:rPr sz="1600" spc="30" dirty="0">
                <a:solidFill>
                  <a:srgbClr val="000000"/>
                </a:solidFill>
              </a:rPr>
              <a:t> </a:t>
            </a:r>
            <a:r>
              <a:rPr sz="1600" spc="-45" dirty="0">
                <a:solidFill>
                  <a:srgbClr val="000000"/>
                </a:solidFill>
              </a:rPr>
              <a:t>scale</a:t>
            </a:r>
            <a:r>
              <a:rPr sz="1600" spc="120" dirty="0">
                <a:solidFill>
                  <a:srgbClr val="000000"/>
                </a:solidFill>
              </a:rPr>
              <a:t> </a:t>
            </a:r>
            <a:r>
              <a:rPr sz="1600" spc="-35" dirty="0">
                <a:solidFill>
                  <a:srgbClr val="000000"/>
                </a:solidFill>
              </a:rPr>
              <a:t>losses,</a:t>
            </a:r>
            <a:endParaRPr sz="1600"/>
          </a:p>
        </p:txBody>
      </p:sp>
      <p:sp>
        <p:nvSpPr>
          <p:cNvPr id="4" name="object 4"/>
          <p:cNvSpPr txBox="1"/>
          <p:nvPr/>
        </p:nvSpPr>
        <p:spPr>
          <a:xfrm>
            <a:off x="294591" y="558800"/>
            <a:ext cx="2334895" cy="1203325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R="27940" algn="r">
              <a:lnSpc>
                <a:spcPct val="100000"/>
              </a:lnSpc>
              <a:spcBef>
                <a:spcPts val="1150"/>
              </a:spcBef>
            </a:pPr>
            <a:r>
              <a:rPr sz="1500" spc="-10" dirty="0">
                <a:latin typeface="Cambria"/>
                <a:cs typeface="Cambria"/>
              </a:rPr>
              <a:t>¢iross</a:t>
            </a:r>
            <a:r>
              <a:rPr sz="1500" spc="20" dirty="0">
                <a:latin typeface="Cambria"/>
                <a:cs typeface="Cambria"/>
              </a:rPr>
              <a:t> </a:t>
            </a:r>
            <a:r>
              <a:rPr sz="1500" spc="-35" dirty="0">
                <a:latin typeface="Cambria"/>
                <a:cs typeface="Cambria"/>
              </a:rPr>
              <a:t>volume</a:t>
            </a:r>
            <a:r>
              <a:rPr sz="1500" spc="-10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of</a:t>
            </a:r>
            <a:r>
              <a:rPr sz="1500" spc="114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a</a:t>
            </a:r>
            <a:r>
              <a:rPr sz="1500" spc="-25" dirty="0">
                <a:latin typeface="Cambria"/>
                <a:cs typeface="Cambria"/>
              </a:rPr>
              <a:t> </a:t>
            </a:r>
            <a:r>
              <a:rPr sz="1500" spc="-20" dirty="0">
                <a:latin typeface="Cambria"/>
                <a:cs typeface="Cambria"/>
              </a:rPr>
              <a:t>bolt</a:t>
            </a:r>
            <a:endParaRPr sz="1500">
              <a:latin typeface="Cambria"/>
              <a:cs typeface="Cambria"/>
            </a:endParaRPr>
          </a:p>
          <a:p>
            <a:pPr marR="9525" algn="r">
              <a:lnSpc>
                <a:spcPts val="1700"/>
              </a:lnSpc>
              <a:spcBef>
                <a:spcPts val="1050"/>
              </a:spcBef>
            </a:pPr>
            <a:r>
              <a:rPr sz="1500" spc="-75" dirty="0">
                <a:latin typeface="Cambria"/>
                <a:cs typeface="Cambria"/>
              </a:rPr>
              <a:t>1.crigth</a:t>
            </a:r>
            <a:r>
              <a:rPr sz="1500" spc="5" dirty="0">
                <a:latin typeface="Cambria"/>
                <a:cs typeface="Cambria"/>
              </a:rPr>
              <a:t> </a:t>
            </a:r>
            <a:r>
              <a:rPr sz="1500" spc="-10" dirty="0">
                <a:latin typeface="Cambria"/>
                <a:cs typeface="Cambria"/>
              </a:rPr>
              <a:t>of’</a:t>
            </a:r>
            <a:r>
              <a:rPr sz="1500" spc="-55" dirty="0">
                <a:latin typeface="Cambria"/>
                <a:cs typeface="Cambria"/>
              </a:rPr>
              <a:t> </a:t>
            </a:r>
            <a:r>
              <a:rPr sz="1500" spc="-50" dirty="0">
                <a:latin typeface="Cambria"/>
                <a:cs typeface="Cambria"/>
              </a:rPr>
              <a:t>18</a:t>
            </a:r>
            <a:r>
              <a:rPr sz="1500" spc="10" dirty="0">
                <a:latin typeface="Cambria"/>
                <a:cs typeface="Cambria"/>
              </a:rPr>
              <a:t> </a:t>
            </a:r>
            <a:r>
              <a:rPr sz="1500" spc="-25" dirty="0">
                <a:latin typeface="Cambria"/>
                <a:cs typeface="Cambria"/>
              </a:rPr>
              <a:t>mm</a:t>
            </a:r>
            <a:r>
              <a:rPr sz="1500" spc="35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§</a:t>
            </a:r>
            <a:r>
              <a:rPr sz="1500" spc="265" dirty="0">
                <a:latin typeface="Cambria"/>
                <a:cs typeface="Cambria"/>
              </a:rPr>
              <a:t> </a:t>
            </a:r>
            <a:r>
              <a:rPr sz="1500" spc="-35" dirty="0">
                <a:latin typeface="Cambria"/>
                <a:cs typeface="Cambria"/>
              </a:rPr>
              <a:t>bar</a:t>
            </a:r>
            <a:r>
              <a:rPr sz="1500" spc="-10" dirty="0">
                <a:latin typeface="Cambria"/>
                <a:cs typeface="Cambria"/>
              </a:rPr>
              <a:t> </a:t>
            </a:r>
            <a:r>
              <a:rPr sz="1500" spc="-30" dirty="0">
                <a:latin typeface="Cambria"/>
                <a:cs typeface="Cambria"/>
              </a:rPr>
              <a:t>stock</a:t>
            </a:r>
            <a:endParaRPr sz="1500">
              <a:latin typeface="Cambria"/>
              <a:cs typeface="Cambria"/>
            </a:endParaRPr>
          </a:p>
          <a:p>
            <a:pPr marR="5080" algn="r">
              <a:lnSpc>
                <a:spcPts val="1760"/>
              </a:lnSpc>
            </a:pPr>
            <a:r>
              <a:rPr sz="1550" spc="-70" dirty="0">
                <a:latin typeface="Cambria"/>
                <a:cs typeface="Cambria"/>
              </a:rPr>
              <a:t>required</a:t>
            </a:r>
            <a:r>
              <a:rPr sz="1550" spc="85" dirty="0">
                <a:latin typeface="Cambria"/>
                <a:cs typeface="Cambria"/>
              </a:rPr>
              <a:t> </a:t>
            </a:r>
            <a:r>
              <a:rPr sz="1550" spc="-10" dirty="0">
                <a:latin typeface="Cambria"/>
                <a:cs typeface="Cambria"/>
              </a:rPr>
              <a:t>for</a:t>
            </a:r>
            <a:r>
              <a:rPr sz="1550" spc="5" dirty="0">
                <a:latin typeface="Cambria"/>
                <a:cs typeface="Cambria"/>
              </a:rPr>
              <a:t> </a:t>
            </a:r>
            <a:r>
              <a:rPr sz="1550" spc="-10" dirty="0">
                <a:latin typeface="Cambria"/>
                <a:cs typeface="Cambria"/>
              </a:rPr>
              <a:t>maktng</a:t>
            </a:r>
            <a:endParaRPr sz="1550">
              <a:latin typeface="Cambria"/>
              <a:cs typeface="Cambria"/>
            </a:endParaRPr>
          </a:p>
          <a:p>
            <a:pPr marR="18415" algn="r">
              <a:lnSpc>
                <a:spcPct val="100000"/>
              </a:lnSpc>
              <a:spcBef>
                <a:spcPts val="50"/>
              </a:spcBef>
            </a:pPr>
            <a:r>
              <a:rPr sz="1550" dirty="0">
                <a:latin typeface="Cambria"/>
                <a:cs typeface="Cambria"/>
              </a:rPr>
              <a:t>a</a:t>
            </a:r>
            <a:r>
              <a:rPr sz="1550" spc="-20" dirty="0">
                <a:latin typeface="Cambria"/>
                <a:cs typeface="Cambria"/>
              </a:rPr>
              <a:t> hexagonal</a:t>
            </a:r>
            <a:r>
              <a:rPr sz="1550" spc="170" dirty="0">
                <a:latin typeface="Cambria"/>
                <a:cs typeface="Cambria"/>
              </a:rPr>
              <a:t> </a:t>
            </a:r>
            <a:r>
              <a:rPr sz="1550" spc="-20" dirty="0">
                <a:latin typeface="Cambria"/>
                <a:cs typeface="Cambria"/>
              </a:rPr>
              <a:t>bolt</a:t>
            </a:r>
            <a:endParaRPr sz="155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18965" y="692150"/>
            <a:ext cx="27451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9875" algn="l"/>
                <a:tab pos="1534160" algn="l"/>
              </a:tabLst>
            </a:pPr>
            <a:r>
              <a:rPr sz="1500" spc="-50" dirty="0">
                <a:solidFill>
                  <a:srgbClr val="131313"/>
                </a:solidFill>
                <a:latin typeface="Cambria"/>
                <a:cs typeface="Cambria"/>
              </a:rPr>
              <a:t>=</a:t>
            </a:r>
            <a:r>
              <a:rPr sz="1500" dirty="0">
                <a:solidFill>
                  <a:srgbClr val="131313"/>
                </a:solidFill>
                <a:latin typeface="Cambria"/>
                <a:cs typeface="Cambria"/>
              </a:rPr>
              <a:t>	</a:t>
            </a:r>
            <a:r>
              <a:rPr sz="1500" dirty="0">
                <a:latin typeface="Cambria"/>
                <a:cs typeface="Cambria"/>
              </a:rPr>
              <a:t>Net</a:t>
            </a:r>
            <a:r>
              <a:rPr sz="1500" spc="95" dirty="0">
                <a:latin typeface="Cambria"/>
                <a:cs typeface="Cambria"/>
              </a:rPr>
              <a:t> </a:t>
            </a:r>
            <a:r>
              <a:rPr sz="1500" spc="-10" dirty="0">
                <a:latin typeface="Cambria"/>
                <a:cs typeface="Cambria"/>
              </a:rPr>
              <a:t>volume</a:t>
            </a:r>
            <a:r>
              <a:rPr sz="1500" spc="260" dirty="0">
                <a:latin typeface="Cambria"/>
                <a:cs typeface="Cambria"/>
              </a:rPr>
              <a:t> </a:t>
            </a:r>
            <a:r>
              <a:rPr sz="1500" spc="-50" dirty="0">
                <a:latin typeface="Cambria"/>
                <a:cs typeface="Cambria"/>
              </a:rPr>
              <a:t>=</a:t>
            </a:r>
            <a:r>
              <a:rPr sz="1500" dirty="0">
                <a:latin typeface="Cambria"/>
                <a:cs typeface="Cambria"/>
              </a:rPr>
              <a:t>	]3,§93.69</a:t>
            </a:r>
            <a:r>
              <a:rPr sz="1500" spc="160" dirty="0">
                <a:latin typeface="Cambria"/>
                <a:cs typeface="Cambria"/>
              </a:rPr>
              <a:t> </a:t>
            </a:r>
            <a:r>
              <a:rPr sz="1500" spc="-25" dirty="0">
                <a:latin typeface="Cambria"/>
                <a:cs typeface="Cambria"/>
              </a:rPr>
              <a:t>mm’</a:t>
            </a:r>
            <a:endParaRPr sz="15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11055" y="1858962"/>
            <a:ext cx="795655" cy="651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650" u="heavy" spc="-290" dirty="0">
                <a:uFill>
                  <a:solidFill>
                    <a:srgbClr val="3B3B3B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1650" u="heavy" spc="-105" dirty="0">
                <a:uFill>
                  <a:solidFill>
                    <a:srgbClr val="3B3B3B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50" u="heavy" spc="-25" dirty="0">
                <a:uFill>
                  <a:solidFill>
                    <a:srgbClr val="3B3B3B"/>
                  </a:solidFill>
                </a:uFill>
                <a:latin typeface="Times New Roman"/>
                <a:cs typeface="Times New Roman"/>
              </a:rPr>
              <a:t>3,593.h9</a:t>
            </a:r>
            <a:endParaRPr sz="1650">
              <a:latin typeface="Times New Roman"/>
              <a:cs typeface="Times New Roman"/>
            </a:endParaRPr>
          </a:p>
          <a:p>
            <a:pPr marL="46355" algn="ctr">
              <a:lnSpc>
                <a:spcPct val="100000"/>
              </a:lnSpc>
              <a:spcBef>
                <a:spcPts val="1270"/>
              </a:spcBef>
            </a:pPr>
            <a:r>
              <a:rPr sz="1400" spc="-25" dirty="0">
                <a:latin typeface="Cambria"/>
                <a:cs typeface="Cambria"/>
              </a:rPr>
              <a:t>(</a:t>
            </a:r>
            <a:r>
              <a:rPr sz="1400" spc="-75" dirty="0">
                <a:latin typeface="Cambria"/>
                <a:cs typeface="Cambria"/>
              </a:rPr>
              <a:t> </a:t>
            </a:r>
            <a:r>
              <a:rPr sz="1400" spc="-285" dirty="0">
                <a:latin typeface="Cambria"/>
                <a:cs typeface="Cambria"/>
              </a:rPr>
              <a:t>1C)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06395" y="1954212"/>
            <a:ext cx="86741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75" baseline="1683" dirty="0">
                <a:latin typeface="Times New Roman"/>
                <a:cs typeface="Times New Roman"/>
              </a:rPr>
              <a:t>53.42</a:t>
            </a:r>
            <a:r>
              <a:rPr sz="2475" spc="89" baseline="1683" dirty="0">
                <a:latin typeface="Times New Roman"/>
                <a:cs typeface="Times New Roman"/>
              </a:rPr>
              <a:t> </a:t>
            </a:r>
            <a:r>
              <a:rPr sz="1650" spc="-45" dirty="0">
                <a:latin typeface="Times New Roman"/>
                <a:cs typeface="Times New Roman"/>
              </a:rPr>
              <a:t>mm</a:t>
            </a:r>
            <a:endParaRPr sz="16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275" y="171450"/>
            <a:ext cx="5524500" cy="55245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51669" y="1071562"/>
            <a:ext cx="5314315" cy="2748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5110" marR="5080" indent="-229235">
              <a:lnSpc>
                <a:spcPct val="100000"/>
              </a:lnSpc>
              <a:spcBef>
                <a:spcPts val="100"/>
              </a:spcBef>
              <a:buChar char="•"/>
              <a:tabLst>
                <a:tab pos="246379" algn="l"/>
              </a:tabLst>
            </a:pPr>
            <a:r>
              <a:rPr sz="1850" spc="-10" dirty="0">
                <a:latin typeface="Times New Roman"/>
                <a:cs typeface="Times New Roman"/>
              </a:rPr>
              <a:t>Welding</a:t>
            </a:r>
            <a:r>
              <a:rPr sz="1850" spc="13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is</a:t>
            </a:r>
            <a:r>
              <a:rPr sz="1850" spc="-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the</a:t>
            </a:r>
            <a:r>
              <a:rPr sz="1850" spc="6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process</a:t>
            </a:r>
            <a:r>
              <a:rPr sz="1850" spc="50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ofjoining</a:t>
            </a:r>
            <a:r>
              <a:rPr sz="1850" spc="110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similar</a:t>
            </a:r>
            <a:r>
              <a:rPr sz="1850" spc="9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or</a:t>
            </a:r>
            <a:r>
              <a:rPr sz="1850" spc="30" dirty="0">
                <a:latin typeface="Times New Roman"/>
                <a:cs typeface="Times New Roman"/>
              </a:rPr>
              <a:t> </a:t>
            </a:r>
            <a:r>
              <a:rPr sz="1850" spc="-10" dirty="0">
                <a:latin typeface="Times New Roman"/>
                <a:cs typeface="Times New Roman"/>
              </a:rPr>
              <a:t>dissimilar 	</a:t>
            </a:r>
            <a:r>
              <a:rPr sz="1850" dirty="0">
                <a:latin typeface="Times New Roman"/>
                <a:cs typeface="Times New Roman"/>
              </a:rPr>
              <a:t>metals</a:t>
            </a:r>
            <a:r>
              <a:rPr sz="1850" spc="4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by</a:t>
            </a:r>
            <a:r>
              <a:rPr sz="1850" spc="30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the</a:t>
            </a:r>
            <a:r>
              <a:rPr sz="1850" spc="-7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application</a:t>
            </a:r>
            <a:r>
              <a:rPr sz="1850" spc="70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of</a:t>
            </a:r>
            <a:r>
              <a:rPr sz="1850" spc="-45" dirty="0">
                <a:latin typeface="Times New Roman"/>
                <a:cs typeface="Times New Roman"/>
              </a:rPr>
              <a:t> </a:t>
            </a:r>
            <a:r>
              <a:rPr sz="1850" spc="-10" dirty="0">
                <a:latin typeface="Times New Roman"/>
                <a:cs typeface="Times New Roman"/>
              </a:rPr>
              <a:t>heat.</a:t>
            </a:r>
            <a:endParaRPr sz="1850">
              <a:latin typeface="Times New Roman"/>
              <a:cs typeface="Times New Roman"/>
            </a:endParaRPr>
          </a:p>
          <a:p>
            <a:pPr marL="238125" marR="231140" indent="-226060">
              <a:lnSpc>
                <a:spcPct val="100499"/>
              </a:lnSpc>
              <a:spcBef>
                <a:spcPts val="475"/>
              </a:spcBef>
              <a:buChar char="•"/>
              <a:tabLst>
                <a:tab pos="238125" algn="l"/>
                <a:tab pos="255270" algn="l"/>
              </a:tabLst>
            </a:pPr>
            <a:r>
              <a:rPr sz="1800" dirty="0">
                <a:latin typeface="Cambria"/>
                <a:cs typeface="Cambria"/>
              </a:rPr>
              <a:t>	</a:t>
            </a:r>
            <a:r>
              <a:rPr sz="1800" spc="-45" dirty="0">
                <a:latin typeface="Cambria"/>
                <a:cs typeface="Cambria"/>
              </a:rPr>
              <a:t>Welding</a:t>
            </a:r>
            <a:r>
              <a:rPr sz="1800" spc="6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can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be</a:t>
            </a:r>
            <a:r>
              <a:rPr sz="1800" spc="-40" dirty="0">
                <a:latin typeface="Cambria"/>
                <a:cs typeface="Cambria"/>
              </a:rPr>
              <a:t> </a:t>
            </a:r>
            <a:r>
              <a:rPr sz="1800" spc="-25" dirty="0">
                <a:latin typeface="Cambria"/>
                <a:cs typeface="Cambria"/>
              </a:rPr>
              <a:t>done </a:t>
            </a:r>
            <a:r>
              <a:rPr sz="1800" spc="-30" dirty="0">
                <a:latin typeface="Cambria"/>
                <a:cs typeface="Cambria"/>
              </a:rPr>
              <a:t>with </a:t>
            </a:r>
            <a:r>
              <a:rPr sz="1800" dirty="0">
                <a:latin typeface="Cambria"/>
                <a:cs typeface="Cambria"/>
              </a:rPr>
              <a:t>or</a:t>
            </a:r>
            <a:r>
              <a:rPr sz="1800" spc="-75" dirty="0">
                <a:latin typeface="Cambria"/>
                <a:cs typeface="Cambria"/>
              </a:rPr>
              <a:t> </a:t>
            </a:r>
            <a:r>
              <a:rPr sz="1800" spc="-60" dirty="0">
                <a:latin typeface="Cambria"/>
                <a:cs typeface="Cambria"/>
              </a:rPr>
              <a:t>without</a:t>
            </a:r>
            <a:r>
              <a:rPr sz="1800" spc="35" dirty="0">
                <a:latin typeface="Cambria"/>
                <a:cs typeface="Cambria"/>
              </a:rPr>
              <a:t> </a:t>
            </a:r>
            <a:r>
              <a:rPr sz="1800" spc="-35" dirty="0">
                <a:latin typeface="Cambria"/>
                <a:cs typeface="Cambria"/>
              </a:rPr>
              <a:t>application </a:t>
            </a:r>
            <a:r>
              <a:rPr sz="1800" spc="-25" dirty="0">
                <a:latin typeface="Cambria"/>
                <a:cs typeface="Cambria"/>
              </a:rPr>
              <a:t>of </a:t>
            </a:r>
            <a:r>
              <a:rPr sz="1850" spc="-100" dirty="0">
                <a:latin typeface="Cambria"/>
                <a:cs typeface="Cambria"/>
              </a:rPr>
              <a:t>pressure</a:t>
            </a:r>
            <a:r>
              <a:rPr sz="1850" spc="60" dirty="0">
                <a:latin typeface="Cambria"/>
                <a:cs typeface="Cambria"/>
              </a:rPr>
              <a:t> </a:t>
            </a:r>
            <a:r>
              <a:rPr sz="1850" spc="-60" dirty="0">
                <a:latin typeface="Cambria"/>
                <a:cs typeface="Cambria"/>
              </a:rPr>
              <a:t>and</a:t>
            </a:r>
            <a:r>
              <a:rPr sz="1850" spc="50" dirty="0">
                <a:latin typeface="Cambria"/>
                <a:cs typeface="Cambria"/>
              </a:rPr>
              <a:t> </a:t>
            </a:r>
            <a:r>
              <a:rPr sz="1850" spc="-85" dirty="0">
                <a:latin typeface="Cambria"/>
                <a:cs typeface="Cambria"/>
              </a:rPr>
              <a:t>with</a:t>
            </a:r>
            <a:r>
              <a:rPr sz="1850" spc="-5" dirty="0">
                <a:latin typeface="Cambria"/>
                <a:cs typeface="Cambria"/>
              </a:rPr>
              <a:t> </a:t>
            </a:r>
            <a:r>
              <a:rPr sz="1850" dirty="0">
                <a:latin typeface="Cambria"/>
                <a:cs typeface="Cambria"/>
              </a:rPr>
              <a:t>or</a:t>
            </a:r>
            <a:r>
              <a:rPr sz="1850" spc="-15" dirty="0">
                <a:latin typeface="Cambria"/>
                <a:cs typeface="Cambria"/>
              </a:rPr>
              <a:t> </a:t>
            </a:r>
            <a:r>
              <a:rPr sz="1850" spc="-80" dirty="0">
                <a:latin typeface="Cambria"/>
                <a:cs typeface="Cambria"/>
              </a:rPr>
              <a:t>without</a:t>
            </a:r>
            <a:r>
              <a:rPr sz="1850" spc="60" dirty="0">
                <a:latin typeface="Cambria"/>
                <a:cs typeface="Cambria"/>
              </a:rPr>
              <a:t> </a:t>
            </a:r>
            <a:r>
              <a:rPr sz="1850" spc="-70" dirty="0">
                <a:latin typeface="Cambria"/>
                <a:cs typeface="Cambria"/>
              </a:rPr>
              <a:t>the</a:t>
            </a:r>
            <a:r>
              <a:rPr sz="1850" spc="-5" dirty="0">
                <a:latin typeface="Cambria"/>
                <a:cs typeface="Cambria"/>
              </a:rPr>
              <a:t> </a:t>
            </a:r>
            <a:r>
              <a:rPr sz="1850" spc="-75" dirty="0">
                <a:latin typeface="Cambria"/>
                <a:cs typeface="Cambria"/>
              </a:rPr>
              <a:t>addition</a:t>
            </a:r>
            <a:r>
              <a:rPr sz="1850" spc="65" dirty="0">
                <a:latin typeface="Cambria"/>
                <a:cs typeface="Cambria"/>
              </a:rPr>
              <a:t> </a:t>
            </a:r>
            <a:r>
              <a:rPr sz="1850" dirty="0">
                <a:latin typeface="Cambria"/>
                <a:cs typeface="Cambria"/>
              </a:rPr>
              <a:t>of</a:t>
            </a:r>
            <a:r>
              <a:rPr sz="1850" spc="-65" dirty="0">
                <a:latin typeface="Cambria"/>
                <a:cs typeface="Cambria"/>
              </a:rPr>
              <a:t> </a:t>
            </a:r>
            <a:r>
              <a:rPr sz="1850" spc="-10" dirty="0">
                <a:latin typeface="Cambria"/>
                <a:cs typeface="Cambria"/>
              </a:rPr>
              <a:t>filler </a:t>
            </a:r>
            <a:r>
              <a:rPr sz="1900" spc="-10" dirty="0">
                <a:latin typeface="Cambria"/>
                <a:cs typeface="Cambria"/>
              </a:rPr>
              <a:t>metal.</a:t>
            </a:r>
            <a:endParaRPr sz="1900">
              <a:latin typeface="Cambria"/>
              <a:cs typeface="Cambria"/>
            </a:endParaRPr>
          </a:p>
          <a:p>
            <a:pPr marL="244475" indent="-229235">
              <a:lnSpc>
                <a:spcPct val="100000"/>
              </a:lnSpc>
              <a:spcBef>
                <a:spcPts val="370"/>
              </a:spcBef>
              <a:buChar char="•"/>
              <a:tabLst>
                <a:tab pos="244475" algn="l"/>
              </a:tabLst>
            </a:pPr>
            <a:r>
              <a:rPr sz="1950" spc="-55" dirty="0">
                <a:latin typeface="Times New Roman"/>
                <a:cs typeface="Times New Roman"/>
              </a:rPr>
              <a:t>While</a:t>
            </a:r>
            <a:r>
              <a:rPr sz="1950" spc="-70" dirty="0">
                <a:latin typeface="Times New Roman"/>
                <a:cs typeface="Times New Roman"/>
              </a:rPr>
              <a:t> </a:t>
            </a:r>
            <a:r>
              <a:rPr sz="1950" spc="-40" dirty="0">
                <a:latin typeface="Times New Roman"/>
                <a:cs typeface="Times New Roman"/>
              </a:rPr>
              <a:t>welding.</a:t>
            </a:r>
            <a:r>
              <a:rPr sz="1950" spc="-55" dirty="0">
                <a:latin typeface="Times New Roman"/>
                <a:cs typeface="Times New Roman"/>
              </a:rPr>
              <a:t> the</a:t>
            </a:r>
            <a:r>
              <a:rPr sz="1950" spc="-65" dirty="0">
                <a:latin typeface="Times New Roman"/>
                <a:cs typeface="Times New Roman"/>
              </a:rPr>
              <a:t> </a:t>
            </a:r>
            <a:r>
              <a:rPr sz="1950" spc="-25" dirty="0">
                <a:latin typeface="Times New Roman"/>
                <a:cs typeface="Times New Roman"/>
              </a:rPr>
              <a:t>edges</a:t>
            </a:r>
            <a:r>
              <a:rPr sz="1950" spc="-55" dirty="0">
                <a:latin typeface="Times New Roman"/>
                <a:cs typeface="Times New Roman"/>
              </a:rPr>
              <a:t> </a:t>
            </a:r>
            <a:r>
              <a:rPr sz="1950" spc="-165" dirty="0">
                <a:latin typeface="Times New Roman"/>
                <a:cs typeface="Times New Roman"/>
              </a:rPr>
              <a:t>of’</a:t>
            </a:r>
            <a:r>
              <a:rPr sz="1950" spc="-210" dirty="0">
                <a:latin typeface="Times New Roman"/>
                <a:cs typeface="Times New Roman"/>
              </a:rPr>
              <a:t> </a:t>
            </a:r>
            <a:r>
              <a:rPr sz="1950" spc="-60" dirty="0">
                <a:latin typeface="Times New Roman"/>
                <a:cs typeface="Times New Roman"/>
              </a:rPr>
              <a:t>metal</a:t>
            </a:r>
            <a:r>
              <a:rPr sz="1950" spc="55" dirty="0">
                <a:latin typeface="Times New Roman"/>
                <a:cs typeface="Times New Roman"/>
              </a:rPr>
              <a:t> </a:t>
            </a:r>
            <a:r>
              <a:rPr sz="1950" spc="-35" dirty="0">
                <a:latin typeface="Times New Roman"/>
                <a:cs typeface="Times New Roman"/>
              </a:rPr>
              <a:t>pieces</a:t>
            </a:r>
            <a:r>
              <a:rPr sz="1950" spc="-30" dirty="0">
                <a:latin typeface="Times New Roman"/>
                <a:cs typeface="Times New Roman"/>
              </a:rPr>
              <a:t> </a:t>
            </a:r>
            <a:r>
              <a:rPr sz="1950" spc="-35" dirty="0">
                <a:latin typeface="Times New Roman"/>
                <a:cs typeface="Times New Roman"/>
              </a:rPr>
              <a:t>are</a:t>
            </a:r>
            <a:r>
              <a:rPr sz="1950" spc="-85" dirty="0">
                <a:latin typeface="Times New Roman"/>
                <a:cs typeface="Times New Roman"/>
              </a:rPr>
              <a:t> </a:t>
            </a:r>
            <a:r>
              <a:rPr sz="1950" spc="-10" dirty="0">
                <a:latin typeface="Times New Roman"/>
                <a:cs typeface="Times New Roman"/>
              </a:rPr>
              <a:t>either</a:t>
            </a:r>
            <a:endParaRPr sz="1950">
              <a:latin typeface="Times New Roman"/>
              <a:cs typeface="Times New Roman"/>
            </a:endParaRPr>
          </a:p>
          <a:p>
            <a:pPr marL="246379">
              <a:lnSpc>
                <a:spcPct val="100000"/>
              </a:lnSpc>
              <a:spcBef>
                <a:spcPts val="20"/>
              </a:spcBef>
            </a:pPr>
            <a:r>
              <a:rPr sz="1800" dirty="0">
                <a:latin typeface="Times New Roman"/>
                <a:cs typeface="Times New Roman"/>
              </a:rPr>
              <a:t>melted</a:t>
            </a:r>
            <a:r>
              <a:rPr sz="1800" spc="1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or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brought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spc="-215" dirty="0">
                <a:latin typeface="Times New Roman"/>
                <a:cs typeface="Times New Roman"/>
              </a:rPr>
              <a:t>tO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plastic</a:t>
            </a:r>
            <a:r>
              <a:rPr sz="1800" spc="1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condition</a:t>
            </a:r>
            <a:endParaRPr sz="1800">
              <a:latin typeface="Times New Roman"/>
              <a:cs typeface="Times New Roman"/>
            </a:endParaRPr>
          </a:p>
          <a:p>
            <a:pPr marL="240665" marR="485775" indent="-226060">
              <a:lnSpc>
                <a:spcPts val="2250"/>
              </a:lnSpc>
              <a:spcBef>
                <a:spcPts val="505"/>
              </a:spcBef>
              <a:buChar char="•"/>
              <a:tabLst>
                <a:tab pos="245745" algn="l"/>
              </a:tabLst>
            </a:pPr>
            <a:r>
              <a:rPr sz="1950" spc="-25" dirty="0">
                <a:latin typeface="Times New Roman"/>
                <a:cs typeface="Times New Roman"/>
              </a:rPr>
              <a:t>The</a:t>
            </a:r>
            <a:r>
              <a:rPr sz="1950" spc="-85" dirty="0">
                <a:latin typeface="Times New Roman"/>
                <a:cs typeface="Times New Roman"/>
              </a:rPr>
              <a:t> </a:t>
            </a:r>
            <a:r>
              <a:rPr sz="1950" spc="-20" dirty="0">
                <a:latin typeface="Times New Roman"/>
                <a:cs typeface="Times New Roman"/>
              </a:rPr>
              <a:t>filler</a:t>
            </a:r>
            <a:r>
              <a:rPr sz="1950" spc="-55" dirty="0">
                <a:latin typeface="Times New Roman"/>
                <a:cs typeface="Times New Roman"/>
              </a:rPr>
              <a:t> </a:t>
            </a:r>
            <a:r>
              <a:rPr sz="1950" spc="-45" dirty="0">
                <a:latin typeface="Times New Roman"/>
                <a:cs typeface="Times New Roman"/>
              </a:rPr>
              <a:t>material</a:t>
            </a:r>
            <a:r>
              <a:rPr sz="1950" dirty="0">
                <a:latin typeface="Times New Roman"/>
                <a:cs typeface="Times New Roman"/>
              </a:rPr>
              <a:t> </a:t>
            </a:r>
            <a:r>
              <a:rPr sz="1950" spc="-20" dirty="0">
                <a:latin typeface="Times New Roman"/>
                <a:cs typeface="Times New Roman"/>
              </a:rPr>
              <a:t>has</a:t>
            </a:r>
            <a:r>
              <a:rPr sz="1950" spc="-10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a</a:t>
            </a:r>
            <a:r>
              <a:rPr sz="1950" spc="-95" dirty="0">
                <a:latin typeface="Times New Roman"/>
                <a:cs typeface="Times New Roman"/>
              </a:rPr>
              <a:t> </a:t>
            </a:r>
            <a:r>
              <a:rPr sz="1950" spc="-25" dirty="0">
                <a:latin typeface="Times New Roman"/>
                <a:cs typeface="Times New Roman"/>
              </a:rPr>
              <a:t>similar</a:t>
            </a:r>
            <a:r>
              <a:rPr sz="1950" spc="-70" dirty="0">
                <a:latin typeface="Times New Roman"/>
                <a:cs typeface="Times New Roman"/>
              </a:rPr>
              <a:t> </a:t>
            </a:r>
            <a:r>
              <a:rPr sz="1950" spc="-50" dirty="0">
                <a:latin typeface="Times New Roman"/>
                <a:cs typeface="Times New Roman"/>
              </a:rPr>
              <a:t>composition</a:t>
            </a:r>
            <a:r>
              <a:rPr sz="1950" spc="-20" dirty="0">
                <a:latin typeface="Times New Roman"/>
                <a:cs typeface="Times New Roman"/>
              </a:rPr>
              <a:t> </a:t>
            </a:r>
            <a:r>
              <a:rPr sz="1950" spc="-65" dirty="0">
                <a:latin typeface="Times New Roman"/>
                <a:cs typeface="Times New Roman"/>
              </a:rPr>
              <a:t>and 	</a:t>
            </a:r>
            <a:r>
              <a:rPr sz="1950" spc="-40" dirty="0">
                <a:latin typeface="Times New Roman"/>
                <a:cs typeface="Times New Roman"/>
              </a:rPr>
              <a:t>melting</a:t>
            </a:r>
            <a:r>
              <a:rPr sz="1950" spc="30" dirty="0">
                <a:latin typeface="Times New Roman"/>
                <a:cs typeface="Times New Roman"/>
              </a:rPr>
              <a:t> </a:t>
            </a:r>
            <a:r>
              <a:rPr sz="1950" spc="-55" dirty="0">
                <a:latin typeface="Times New Roman"/>
                <a:cs typeface="Times New Roman"/>
              </a:rPr>
              <a:t>point </a:t>
            </a:r>
            <a:r>
              <a:rPr sz="1950" dirty="0">
                <a:latin typeface="Times New Roman"/>
                <a:cs typeface="Times New Roman"/>
              </a:rPr>
              <a:t>as</a:t>
            </a:r>
            <a:r>
              <a:rPr sz="1950" spc="-60" dirty="0">
                <a:latin typeface="Times New Roman"/>
                <a:cs typeface="Times New Roman"/>
              </a:rPr>
              <a:t> </a:t>
            </a:r>
            <a:r>
              <a:rPr sz="1950" spc="-20" dirty="0">
                <a:latin typeface="Times New Roman"/>
                <a:cs typeface="Times New Roman"/>
              </a:rPr>
              <a:t>the</a:t>
            </a:r>
            <a:r>
              <a:rPr sz="1950" spc="-75" dirty="0">
                <a:latin typeface="Times New Roman"/>
                <a:cs typeface="Times New Roman"/>
              </a:rPr>
              <a:t> </a:t>
            </a:r>
            <a:r>
              <a:rPr sz="1950" spc="-45" dirty="0">
                <a:latin typeface="Times New Roman"/>
                <a:cs typeface="Times New Roman"/>
              </a:rPr>
              <a:t>base</a:t>
            </a:r>
            <a:r>
              <a:rPr sz="1950" spc="-75" dirty="0">
                <a:latin typeface="Times New Roman"/>
                <a:cs typeface="Times New Roman"/>
              </a:rPr>
              <a:t> </a:t>
            </a:r>
            <a:r>
              <a:rPr sz="1950" spc="-10" dirty="0">
                <a:latin typeface="Times New Roman"/>
                <a:cs typeface="Times New Roman"/>
              </a:rPr>
              <a:t>metal.</a:t>
            </a:r>
            <a:endParaRPr sz="19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1669" y="1042987"/>
            <a:ext cx="5316220" cy="220154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40029" marR="78105" indent="-224154">
              <a:lnSpc>
                <a:spcPct val="91400"/>
              </a:lnSpc>
              <a:spcBef>
                <a:spcPts val="290"/>
              </a:spcBef>
              <a:buChar char="•"/>
              <a:tabLst>
                <a:tab pos="240029" algn="l"/>
              </a:tabLst>
            </a:pPr>
            <a:r>
              <a:rPr sz="1850" dirty="0">
                <a:latin typeface="Times New Roman"/>
                <a:cs typeface="Times New Roman"/>
              </a:rPr>
              <a:t>The tiller</a:t>
            </a:r>
            <a:r>
              <a:rPr sz="1850" spc="10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rod is</a:t>
            </a:r>
            <a:r>
              <a:rPr sz="1850" spc="35" dirty="0">
                <a:latin typeface="Times New Roman"/>
                <a:cs typeface="Times New Roman"/>
              </a:rPr>
              <a:t> </a:t>
            </a:r>
            <a:r>
              <a:rPr sz="1850" spc="-10" dirty="0">
                <a:latin typeface="Times New Roman"/>
                <a:cs typeface="Times New Roman"/>
              </a:rPr>
              <a:t>used</a:t>
            </a:r>
            <a:r>
              <a:rPr sz="1850" spc="50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to</a:t>
            </a:r>
            <a:r>
              <a:rPr sz="1850" spc="3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make</a:t>
            </a:r>
            <a:r>
              <a:rPr sz="1850" spc="90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up</a:t>
            </a:r>
            <a:r>
              <a:rPr sz="1850" spc="30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Losses</a:t>
            </a:r>
            <a:r>
              <a:rPr sz="1850" spc="-20" dirty="0">
                <a:latin typeface="Times New Roman"/>
                <a:cs typeface="Times New Roman"/>
              </a:rPr>
              <a:t> </a:t>
            </a:r>
            <a:r>
              <a:rPr sz="1850" spc="-10" dirty="0">
                <a:latin typeface="Times New Roman"/>
                <a:cs typeface="Times New Roman"/>
              </a:rPr>
              <a:t>during </a:t>
            </a:r>
            <a:r>
              <a:rPr sz="1850" dirty="0">
                <a:latin typeface="Times New Roman"/>
                <a:cs typeface="Times New Roman"/>
              </a:rPr>
              <a:t>welding,</a:t>
            </a:r>
            <a:r>
              <a:rPr sz="1850" spc="3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to</a:t>
            </a:r>
            <a:r>
              <a:rPr sz="1850" spc="-60" dirty="0">
                <a:latin typeface="Times New Roman"/>
                <a:cs typeface="Times New Roman"/>
              </a:rPr>
              <a:t> </a:t>
            </a:r>
            <a:r>
              <a:rPr sz="1850" spc="-225" dirty="0">
                <a:latin typeface="Times New Roman"/>
                <a:cs typeface="Times New Roman"/>
              </a:rPr>
              <a:t>fi11</a:t>
            </a:r>
            <a:r>
              <a:rPr sz="1850" spc="110" dirty="0">
                <a:latin typeface="Times New Roman"/>
                <a:cs typeface="Times New Roman"/>
              </a:rPr>
              <a:t> </a:t>
            </a:r>
            <a:r>
              <a:rPr sz="1850" spc="-75" dirty="0">
                <a:latin typeface="Times New Roman"/>
                <a:cs typeface="Times New Roman"/>
              </a:rPr>
              <a:t>rip</a:t>
            </a:r>
            <a:r>
              <a:rPr sz="1850" spc="-2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any</a:t>
            </a:r>
            <a:r>
              <a:rPr sz="1850" spc="3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gap</a:t>
            </a:r>
            <a:r>
              <a:rPr sz="1850" spc="30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between</a:t>
            </a:r>
            <a:r>
              <a:rPr sz="1850" spc="100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the</a:t>
            </a:r>
            <a:r>
              <a:rPr sz="1850" spc="-30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joint</a:t>
            </a:r>
            <a:r>
              <a:rPr sz="1850" spc="-45" dirty="0">
                <a:latin typeface="Times New Roman"/>
                <a:cs typeface="Times New Roman"/>
              </a:rPr>
              <a:t> </a:t>
            </a:r>
            <a:r>
              <a:rPr sz="1850" spc="-10" dirty="0">
                <a:latin typeface="Times New Roman"/>
                <a:cs typeface="Times New Roman"/>
              </a:rPr>
              <a:t>surfaces </a:t>
            </a:r>
            <a:r>
              <a:rPr sz="1800" dirty="0">
                <a:latin typeface="Times New Roman"/>
                <a:cs typeface="Times New Roman"/>
              </a:rPr>
              <a:t>and</a:t>
            </a:r>
            <a:r>
              <a:rPr sz="1800" spc="1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to</a:t>
            </a:r>
            <a:r>
              <a:rPr sz="1800" spc="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produce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fillct.</a:t>
            </a:r>
            <a:endParaRPr sz="1800">
              <a:latin typeface="Times New Roman"/>
              <a:cs typeface="Times New Roman"/>
            </a:endParaRPr>
          </a:p>
          <a:p>
            <a:pPr marL="238760" marR="5080" indent="-226695">
              <a:lnSpc>
                <a:spcPts val="2030"/>
              </a:lnSpc>
              <a:spcBef>
                <a:spcPts val="455"/>
              </a:spcBef>
              <a:buChar char="•"/>
              <a:tabLst>
                <a:tab pos="238760" algn="l"/>
                <a:tab pos="247650" algn="l"/>
              </a:tabLst>
            </a:pPr>
            <a:r>
              <a:rPr sz="1800" dirty="0">
                <a:latin typeface="Cambria"/>
                <a:cs typeface="Cambria"/>
              </a:rPr>
              <a:t>	</a:t>
            </a:r>
            <a:r>
              <a:rPr sz="1800" spc="75" dirty="0">
                <a:latin typeface="Cambria"/>
                <a:cs typeface="Cambria"/>
              </a:rPr>
              <a:t>A</a:t>
            </a:r>
            <a:r>
              <a:rPr sz="1800" spc="-3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flux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is</a:t>
            </a:r>
            <a:r>
              <a:rPr sz="1800" spc="-20" dirty="0">
                <a:latin typeface="Cambria"/>
                <a:cs typeface="Cambria"/>
              </a:rPr>
              <a:t> </a:t>
            </a:r>
            <a:r>
              <a:rPr sz="1800" spc="-40" dirty="0">
                <a:latin typeface="Cambria"/>
                <a:cs typeface="Cambria"/>
              </a:rPr>
              <a:t>iequired</a:t>
            </a:r>
            <a:r>
              <a:rPr sz="1800" spc="13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in </a:t>
            </a:r>
            <a:r>
              <a:rPr sz="1800" spc="-20" dirty="0">
                <a:latin typeface="Cambria"/>
                <a:cs typeface="Cambria"/>
              </a:rPr>
              <a:t>some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spc="-25" dirty="0">
                <a:latin typeface="Cambria"/>
                <a:cs typeface="Cambria"/>
              </a:rPr>
              <a:t>welding</a:t>
            </a:r>
            <a:r>
              <a:rPr sz="1800" spc="114" dirty="0">
                <a:latin typeface="Cambria"/>
                <a:cs typeface="Cambria"/>
              </a:rPr>
              <a:t> </a:t>
            </a:r>
            <a:r>
              <a:rPr sz="1800" spc="-45" dirty="0">
                <a:latin typeface="Cambria"/>
                <a:cs typeface="Cambria"/>
              </a:rPr>
              <a:t>processes,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so</a:t>
            </a:r>
            <a:r>
              <a:rPr sz="1800" spc="-2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as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spc="-40" dirty="0">
                <a:latin typeface="Cambria"/>
                <a:cs typeface="Cambria"/>
              </a:rPr>
              <a:t>to </a:t>
            </a:r>
            <a:r>
              <a:rPr sz="1850" spc="-65" dirty="0">
                <a:latin typeface="Cambria"/>
                <a:cs typeface="Cambria"/>
              </a:rPr>
              <a:t>remove</a:t>
            </a:r>
            <a:r>
              <a:rPr sz="1850" spc="40" dirty="0">
                <a:latin typeface="Cambria"/>
                <a:cs typeface="Cambria"/>
              </a:rPr>
              <a:t> </a:t>
            </a:r>
            <a:r>
              <a:rPr sz="1850" spc="-120" dirty="0">
                <a:latin typeface="Cambria"/>
                <a:cs typeface="Cambria"/>
              </a:rPr>
              <a:t>the</a:t>
            </a:r>
            <a:r>
              <a:rPr sz="1850" spc="15" dirty="0">
                <a:latin typeface="Cambria"/>
                <a:cs typeface="Cambria"/>
              </a:rPr>
              <a:t> </a:t>
            </a:r>
            <a:r>
              <a:rPr sz="1850" spc="-10" dirty="0">
                <a:latin typeface="Cambria"/>
                <a:cs typeface="Cambria"/>
              </a:rPr>
              <a:t>oxide</a:t>
            </a:r>
            <a:r>
              <a:rPr sz="1850" spc="15" dirty="0">
                <a:latin typeface="Cambria"/>
                <a:cs typeface="Cambria"/>
              </a:rPr>
              <a:t> </a:t>
            </a:r>
            <a:r>
              <a:rPr sz="1850" spc="-40" dirty="0">
                <a:latin typeface="Cambria"/>
                <a:cs typeface="Cambria"/>
              </a:rPr>
              <a:t>layers,</a:t>
            </a:r>
            <a:r>
              <a:rPr sz="1850" spc="65" dirty="0">
                <a:latin typeface="Cambria"/>
                <a:cs typeface="Cambria"/>
              </a:rPr>
              <a:t> </a:t>
            </a:r>
            <a:r>
              <a:rPr sz="1850" dirty="0">
                <a:latin typeface="Cambria"/>
                <a:cs typeface="Cambria"/>
              </a:rPr>
              <a:t>in</a:t>
            </a:r>
            <a:r>
              <a:rPr sz="1850" spc="5" dirty="0">
                <a:latin typeface="Cambria"/>
                <a:cs typeface="Cambria"/>
              </a:rPr>
              <a:t> </a:t>
            </a:r>
            <a:r>
              <a:rPr sz="1850" spc="-75" dirty="0">
                <a:latin typeface="Cambria"/>
                <a:cs typeface="Cambria"/>
              </a:rPr>
              <a:t>the</a:t>
            </a:r>
            <a:r>
              <a:rPr sz="1850" spc="50" dirty="0">
                <a:latin typeface="Cambria"/>
                <a:cs typeface="Cambria"/>
              </a:rPr>
              <a:t> </a:t>
            </a:r>
            <a:r>
              <a:rPr sz="1850" spc="-50" dirty="0">
                <a:latin typeface="Cambria"/>
                <a:cs typeface="Cambria"/>
              </a:rPr>
              <a:t>form</a:t>
            </a:r>
            <a:r>
              <a:rPr sz="1850" spc="-5" dirty="0">
                <a:latin typeface="Cambria"/>
                <a:cs typeface="Cambria"/>
              </a:rPr>
              <a:t> </a:t>
            </a:r>
            <a:r>
              <a:rPr sz="1850" dirty="0">
                <a:latin typeface="Cambria"/>
                <a:cs typeface="Cambria"/>
              </a:rPr>
              <a:t>of</a:t>
            </a:r>
            <a:r>
              <a:rPr sz="1850" spc="-65" dirty="0">
                <a:latin typeface="Cambria"/>
                <a:cs typeface="Cambria"/>
              </a:rPr>
              <a:t> </a:t>
            </a:r>
            <a:r>
              <a:rPr sz="1850" spc="-40" dirty="0">
                <a:latin typeface="Cambria"/>
                <a:cs typeface="Cambria"/>
              </a:rPr>
              <a:t>fusible</a:t>
            </a:r>
            <a:r>
              <a:rPr sz="1850" dirty="0">
                <a:latin typeface="Cambria"/>
                <a:cs typeface="Cambria"/>
              </a:rPr>
              <a:t> </a:t>
            </a:r>
            <a:r>
              <a:rPr sz="1850" spc="-20" dirty="0">
                <a:latin typeface="Cambria"/>
                <a:cs typeface="Cambria"/>
              </a:rPr>
              <a:t>slag </a:t>
            </a:r>
            <a:r>
              <a:rPr sz="1850" spc="-60" dirty="0">
                <a:latin typeface="Cambria"/>
                <a:cs typeface="Cambria"/>
              </a:rPr>
              <a:t>which</a:t>
            </a:r>
            <a:r>
              <a:rPr sz="1850" spc="75" dirty="0">
                <a:latin typeface="Cambria"/>
                <a:cs typeface="Cambria"/>
              </a:rPr>
              <a:t> </a:t>
            </a:r>
            <a:r>
              <a:rPr sz="1850" spc="-55" dirty="0">
                <a:latin typeface="Cambria"/>
                <a:cs typeface="Cambria"/>
              </a:rPr>
              <a:t>tloats</a:t>
            </a:r>
            <a:r>
              <a:rPr sz="1850" spc="-30" dirty="0">
                <a:latin typeface="Cambria"/>
                <a:cs typeface="Cambria"/>
              </a:rPr>
              <a:t> </a:t>
            </a:r>
            <a:r>
              <a:rPr sz="1850" dirty="0">
                <a:latin typeface="Cambria"/>
                <a:cs typeface="Cambria"/>
              </a:rPr>
              <a:t>on</a:t>
            </a:r>
            <a:r>
              <a:rPr sz="1850" spc="-15" dirty="0">
                <a:latin typeface="Cambria"/>
                <a:cs typeface="Cambria"/>
              </a:rPr>
              <a:t> </a:t>
            </a:r>
            <a:r>
              <a:rPr sz="1850" spc="-70" dirty="0">
                <a:latin typeface="Cambria"/>
                <a:cs typeface="Cambria"/>
              </a:rPr>
              <a:t>the</a:t>
            </a:r>
            <a:r>
              <a:rPr sz="1850" spc="-30" dirty="0">
                <a:latin typeface="Cambria"/>
                <a:cs typeface="Cambria"/>
              </a:rPr>
              <a:t> </a:t>
            </a:r>
            <a:r>
              <a:rPr sz="1850" spc="-75" dirty="0">
                <a:latin typeface="Cambria"/>
                <a:cs typeface="Cambria"/>
              </a:rPr>
              <a:t>molten</a:t>
            </a:r>
            <a:r>
              <a:rPr sz="1850" spc="55" dirty="0">
                <a:latin typeface="Cambria"/>
                <a:cs typeface="Cambria"/>
              </a:rPr>
              <a:t> </a:t>
            </a:r>
            <a:r>
              <a:rPr sz="1850" spc="-10" dirty="0">
                <a:latin typeface="Cambria"/>
                <a:cs typeface="Cambria"/>
              </a:rPr>
              <a:t>metal</a:t>
            </a:r>
            <a:endParaRPr sz="1850">
              <a:latin typeface="Cambria"/>
              <a:cs typeface="Cambria"/>
            </a:endParaRPr>
          </a:p>
          <a:p>
            <a:pPr marL="239395" marR="425450" indent="-222885">
              <a:lnSpc>
                <a:spcPts val="1989"/>
              </a:lnSpc>
              <a:spcBef>
                <a:spcPts val="425"/>
              </a:spcBef>
              <a:buChar char="•"/>
              <a:tabLst>
                <a:tab pos="239395" algn="l"/>
                <a:tab pos="241300" algn="l"/>
              </a:tabLst>
            </a:pPr>
            <a:r>
              <a:rPr sz="1800" dirty="0">
                <a:latin typeface="Times New Roman"/>
                <a:cs typeface="Times New Roman"/>
              </a:rPr>
              <a:t>	The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fiiix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also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provides</a:t>
            </a:r>
            <a:r>
              <a:rPr sz="1800" spc="114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</a:t>
            </a:r>
            <a:r>
              <a:rPr sz="1800" spc="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shield</a:t>
            </a:r>
            <a:r>
              <a:rPr sz="1800" spc="2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preventing</a:t>
            </a:r>
            <a:r>
              <a:rPr sz="1800" spc="1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re- </a:t>
            </a:r>
            <a:r>
              <a:rPr sz="1800" dirty="0">
                <a:latin typeface="Times New Roman"/>
                <a:cs typeface="Times New Roman"/>
              </a:rPr>
              <a:t>formation</a:t>
            </a:r>
            <a:r>
              <a:rPr sz="1800" spc="1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of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9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oxide</a:t>
            </a:r>
            <a:r>
              <a:rPr sz="1800" spc="1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layer.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275" y="171450"/>
            <a:ext cx="5524500" cy="5524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7575" y="1062037"/>
            <a:ext cx="3308350" cy="353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9575" algn="l"/>
              </a:tabLst>
            </a:pPr>
            <a:r>
              <a:rPr sz="2150" spc="-25" dirty="0">
                <a:solidFill>
                  <a:srgbClr val="000000"/>
                </a:solidFill>
                <a:latin typeface="Times New Roman"/>
                <a:cs typeface="Times New Roman"/>
              </a:rPr>
              <a:t>(i)</a:t>
            </a:r>
            <a:r>
              <a:rPr sz="215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150" spc="-20" dirty="0">
                <a:solidFill>
                  <a:srgbClr val="000000"/>
                </a:solidFill>
                <a:latin typeface="Times New Roman"/>
                <a:cs typeface="Times New Roman"/>
              </a:rPr>
              <a:t>Plastic</a:t>
            </a:r>
            <a:r>
              <a:rPr sz="215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50" dirty="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2150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50" spc="-10" dirty="0">
                <a:solidFill>
                  <a:srgbClr val="000000"/>
                </a:solidFill>
                <a:latin typeface="Times New Roman"/>
                <a:cs typeface="Times New Roman"/>
              </a:rPr>
              <a:t>pressure</a:t>
            </a:r>
            <a:r>
              <a:rPr sz="215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50" spc="-30" dirty="0">
                <a:solidFill>
                  <a:srgbClr val="000000"/>
                </a:solidFill>
                <a:latin typeface="Times New Roman"/>
                <a:cs typeface="Times New Roman"/>
              </a:rPr>
              <a:t>welding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7042" y="1452562"/>
            <a:ext cx="5190490" cy="1460500"/>
          </a:xfrm>
          <a:prstGeom prst="rect">
            <a:avLst/>
          </a:prstGeom>
        </p:spPr>
        <p:txBody>
          <a:bodyPr vert="horz" wrap="square" lIns="0" tIns="26669" rIns="0" bIns="0" rtlCol="0">
            <a:spAutoFit/>
          </a:bodyPr>
          <a:lstStyle/>
          <a:p>
            <a:pPr marL="12700" marR="5080" indent="5080">
              <a:lnSpc>
                <a:spcPts val="2550"/>
              </a:lnSpc>
              <a:spcBef>
                <a:spcPts val="209"/>
              </a:spcBef>
            </a:pPr>
            <a:r>
              <a:rPr sz="2150" spc="-20" dirty="0">
                <a:latin typeface="Times New Roman"/>
                <a:cs typeface="Times New Roman"/>
              </a:rPr>
              <a:t>Ex:</a:t>
            </a:r>
            <a:r>
              <a:rPr sz="2150" spc="-114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Spot</a:t>
            </a:r>
            <a:r>
              <a:rPr sz="2150" spc="-6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welding,</a:t>
            </a:r>
            <a:r>
              <a:rPr sz="2150" spc="-25" dirty="0">
                <a:latin typeface="Times New Roman"/>
                <a:cs typeface="Times New Roman"/>
              </a:rPr>
              <a:t> </a:t>
            </a:r>
            <a:r>
              <a:rPr sz="2150" spc="-10" dirty="0">
                <a:latin typeface="Times New Roman"/>
                <a:cs typeface="Times New Roman"/>
              </a:rPr>
              <a:t>projection</a:t>
            </a:r>
            <a:r>
              <a:rPr sz="2150" spc="-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welding,</a:t>
            </a:r>
            <a:r>
              <a:rPr sz="2150" spc="-8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and</a:t>
            </a:r>
            <a:r>
              <a:rPr sz="2150" spc="-95" dirty="0">
                <a:latin typeface="Times New Roman"/>
                <a:cs typeface="Times New Roman"/>
              </a:rPr>
              <a:t> </a:t>
            </a:r>
            <a:r>
              <a:rPr sz="2150" spc="-55" dirty="0">
                <a:latin typeface="Times New Roman"/>
                <a:cs typeface="Times New Roman"/>
              </a:rPr>
              <a:t>seam </a:t>
            </a:r>
            <a:r>
              <a:rPr sz="2150" spc="-10" dirty="0">
                <a:latin typeface="Times New Roman"/>
                <a:cs typeface="Times New Roman"/>
              </a:rPr>
              <a:t>welding.</a:t>
            </a:r>
            <a:endParaRPr sz="2150">
              <a:latin typeface="Times New Roman"/>
              <a:cs typeface="Times New Roman"/>
            </a:endParaRPr>
          </a:p>
          <a:p>
            <a:pPr marL="15875">
              <a:lnSpc>
                <a:spcPct val="100000"/>
              </a:lnSpc>
              <a:spcBef>
                <a:spcPts val="415"/>
              </a:spcBef>
            </a:pPr>
            <a:r>
              <a:rPr sz="2150" dirty="0">
                <a:latin typeface="Times New Roman"/>
                <a:cs typeface="Times New Roman"/>
              </a:rPr>
              <a:t>ii)</a:t>
            </a:r>
            <a:r>
              <a:rPr sz="2150" spc="-30" dirty="0">
                <a:latin typeface="Times New Roman"/>
                <a:cs typeface="Times New Roman"/>
              </a:rPr>
              <a:t> </a:t>
            </a:r>
            <a:r>
              <a:rPr sz="2150" spc="-10" dirty="0">
                <a:latin typeface="Times New Roman"/>
                <a:cs typeface="Times New Roman"/>
              </a:rPr>
              <a:t>Fusion </a:t>
            </a:r>
            <a:r>
              <a:rPr sz="2150" dirty="0">
                <a:latin typeface="Times New Roman"/>
                <a:cs typeface="Times New Roman"/>
              </a:rPr>
              <a:t>or</a:t>
            </a:r>
            <a:r>
              <a:rPr sz="2150" spc="-120" dirty="0">
                <a:latin typeface="Times New Roman"/>
                <a:cs typeface="Times New Roman"/>
              </a:rPr>
              <a:t> </a:t>
            </a:r>
            <a:r>
              <a:rPr sz="2150" spc="-40" dirty="0">
                <a:latin typeface="Times New Roman"/>
                <a:cs typeface="Times New Roman"/>
              </a:rPr>
              <a:t>non-</a:t>
            </a:r>
            <a:r>
              <a:rPr sz="2150" dirty="0">
                <a:latin typeface="Times New Roman"/>
                <a:cs typeface="Times New Roman"/>
              </a:rPr>
              <a:t>pressure</a:t>
            </a:r>
            <a:r>
              <a:rPr sz="2150" spc="65" dirty="0">
                <a:latin typeface="Times New Roman"/>
                <a:cs typeface="Times New Roman"/>
              </a:rPr>
              <a:t> </a:t>
            </a:r>
            <a:r>
              <a:rPr sz="2150" spc="-10" dirty="0">
                <a:latin typeface="Times New Roman"/>
                <a:cs typeface="Times New Roman"/>
              </a:rPr>
              <a:t>welding.</a:t>
            </a:r>
            <a:endParaRPr sz="2150">
              <a:latin typeface="Times New Roman"/>
              <a:cs typeface="Times New Roman"/>
            </a:endParaRPr>
          </a:p>
          <a:p>
            <a:pPr marL="17780">
              <a:lnSpc>
                <a:spcPct val="100000"/>
              </a:lnSpc>
              <a:spcBef>
                <a:spcPts val="395"/>
              </a:spcBef>
            </a:pPr>
            <a:r>
              <a:rPr sz="2250" spc="-70" dirty="0">
                <a:latin typeface="Times New Roman"/>
                <a:cs typeface="Times New Roman"/>
              </a:rPr>
              <a:t>Ex:</a:t>
            </a:r>
            <a:r>
              <a:rPr sz="2250" spc="-75" dirty="0">
                <a:latin typeface="Times New Roman"/>
                <a:cs typeface="Times New Roman"/>
              </a:rPr>
              <a:t> </a:t>
            </a:r>
            <a:r>
              <a:rPr sz="2250" spc="-60" dirty="0">
                <a:latin typeface="Times New Roman"/>
                <a:cs typeface="Times New Roman"/>
              </a:rPr>
              <a:t>Gas</a:t>
            </a:r>
            <a:r>
              <a:rPr sz="2250" spc="-80" dirty="0">
                <a:latin typeface="Times New Roman"/>
                <a:cs typeface="Times New Roman"/>
              </a:rPr>
              <a:t> </a:t>
            </a:r>
            <a:r>
              <a:rPr sz="2250" spc="-45" dirty="0">
                <a:latin typeface="Times New Roman"/>
                <a:cs typeface="Times New Roman"/>
              </a:rPr>
              <a:t>welding</a:t>
            </a:r>
            <a:r>
              <a:rPr sz="2250" spc="-95" dirty="0">
                <a:latin typeface="Times New Roman"/>
                <a:cs typeface="Times New Roman"/>
              </a:rPr>
              <a:t> </a:t>
            </a:r>
            <a:r>
              <a:rPr sz="2250" spc="-80" dirty="0">
                <a:latin typeface="Times New Roman"/>
                <a:cs typeface="Times New Roman"/>
              </a:rPr>
              <a:t>and</a:t>
            </a:r>
            <a:r>
              <a:rPr sz="2250" spc="-60" dirty="0">
                <a:latin typeface="Times New Roman"/>
                <a:cs typeface="Times New Roman"/>
              </a:rPr>
              <a:t> </a:t>
            </a:r>
            <a:r>
              <a:rPr sz="2250" spc="-40" dirty="0">
                <a:latin typeface="Times New Roman"/>
                <a:cs typeface="Times New Roman"/>
              </a:rPr>
              <a:t>electric </a:t>
            </a:r>
            <a:r>
              <a:rPr sz="2250" dirty="0">
                <a:latin typeface="Times New Roman"/>
                <a:cs typeface="Times New Roman"/>
              </a:rPr>
              <a:t>arc</a:t>
            </a:r>
            <a:r>
              <a:rPr sz="2250" spc="-70" dirty="0">
                <a:latin typeface="Times New Roman"/>
                <a:cs typeface="Times New Roman"/>
              </a:rPr>
              <a:t> </a:t>
            </a:r>
            <a:r>
              <a:rPr sz="2250" spc="-10" dirty="0">
                <a:latin typeface="Times New Roman"/>
                <a:cs typeface="Times New Roman"/>
              </a:rPr>
              <a:t>welding.</a:t>
            </a:r>
            <a:endParaRPr sz="22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2100" y="3143250"/>
            <a:ext cx="1533525" cy="25717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29000" y="3190875"/>
            <a:ext cx="1543050" cy="2381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29000" y="2600325"/>
            <a:ext cx="1543050" cy="2667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62100" y="2028825"/>
            <a:ext cx="1533525" cy="2286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429000" y="2038350"/>
            <a:ext cx="1543050" cy="2667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5275" y="171450"/>
            <a:ext cx="5524500" cy="552450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1578863" y="2792729"/>
            <a:ext cx="1518285" cy="0"/>
          </a:xfrm>
          <a:custGeom>
            <a:avLst/>
            <a:gdLst/>
            <a:ahLst/>
            <a:cxnLst/>
            <a:rect l="l" t="t" r="r" b="b"/>
            <a:pathLst>
              <a:path w="1518285">
                <a:moveTo>
                  <a:pt x="0" y="0"/>
                </a:moveTo>
                <a:lnTo>
                  <a:pt x="1517904" y="0"/>
                </a:lnTo>
              </a:path>
            </a:pathLst>
          </a:custGeom>
          <a:ln w="21336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77439" y="1695450"/>
            <a:ext cx="1746885" cy="0"/>
          </a:xfrm>
          <a:custGeom>
            <a:avLst/>
            <a:gdLst/>
            <a:ahLst/>
            <a:cxnLst/>
            <a:rect l="l" t="t" r="r" b="b"/>
            <a:pathLst>
              <a:path w="1746885">
                <a:moveTo>
                  <a:pt x="0" y="0"/>
                </a:moveTo>
                <a:lnTo>
                  <a:pt x="1746504" y="0"/>
                </a:lnTo>
              </a:path>
            </a:pathLst>
          </a:custGeom>
          <a:ln w="21336">
            <a:solidFill>
              <a:srgbClr val="4F4F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38325" y="2933700"/>
            <a:ext cx="933450" cy="10477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705225" y="2952750"/>
            <a:ext cx="962025" cy="114300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48764" y="1068387"/>
            <a:ext cx="104711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0" dirty="0">
                <a:solidFill>
                  <a:srgbClr val="000000"/>
                </a:solidFill>
                <a:latin typeface="Trebuchet MS"/>
                <a:cs typeface="Trebuchet MS"/>
              </a:rPr>
              <a:t>Butt</a:t>
            </a:r>
            <a:r>
              <a:rPr sz="2100" spc="-14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100" spc="-100" dirty="0">
                <a:solidFill>
                  <a:srgbClr val="000000"/>
                </a:solidFill>
                <a:latin typeface="Trebuchet MS"/>
                <a:cs typeface="Trebuchet MS"/>
              </a:rPr>
              <a:t>joint</a:t>
            </a:r>
            <a:endParaRPr sz="2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275" y="238125"/>
            <a:ext cx="5524500" cy="55245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51207" y="1071562"/>
            <a:ext cx="5351145" cy="155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</a:tabLst>
            </a:pPr>
            <a:r>
              <a:rPr sz="1850" spc="-10" dirty="0">
                <a:latin typeface="Cambria"/>
                <a:cs typeface="Cambria"/>
              </a:rPr>
              <a:t>The</a:t>
            </a:r>
            <a:r>
              <a:rPr sz="1850" spc="-40" dirty="0">
                <a:latin typeface="Cambria"/>
                <a:cs typeface="Cambria"/>
              </a:rPr>
              <a:t> </a:t>
            </a:r>
            <a:r>
              <a:rPr sz="1850" spc="-55" dirty="0">
                <a:latin typeface="Cambria"/>
                <a:cs typeface="Cambria"/>
              </a:rPr>
              <a:t>iiietal</a:t>
            </a:r>
            <a:r>
              <a:rPr sz="1850" spc="110" dirty="0">
                <a:latin typeface="Cambria"/>
                <a:cs typeface="Cambria"/>
              </a:rPr>
              <a:t> </a:t>
            </a:r>
            <a:r>
              <a:rPr sz="1850" dirty="0">
                <a:latin typeface="Cambria"/>
                <a:cs typeface="Cambria"/>
              </a:rPr>
              <a:t>is</a:t>
            </a:r>
            <a:r>
              <a:rPr sz="1850" spc="-55" dirty="0">
                <a:latin typeface="Cambria"/>
                <a:cs typeface="Cambria"/>
              </a:rPr>
              <a:t> </a:t>
            </a:r>
            <a:r>
              <a:rPr sz="1850" spc="-85" dirty="0">
                <a:latin typeface="Cambria"/>
                <a:cs typeface="Cambria"/>
              </a:rPr>
              <a:t>heated</a:t>
            </a:r>
            <a:r>
              <a:rPr sz="1850" spc="15" dirty="0">
                <a:latin typeface="Cambria"/>
                <a:cs typeface="Cambria"/>
              </a:rPr>
              <a:t> </a:t>
            </a:r>
            <a:r>
              <a:rPr sz="1850" spc="-10" dirty="0">
                <a:latin typeface="Cambria"/>
                <a:cs typeface="Cambria"/>
              </a:rPr>
              <a:t>in</a:t>
            </a:r>
            <a:r>
              <a:rPr sz="1850" spc="-50" dirty="0">
                <a:latin typeface="Cambria"/>
                <a:cs typeface="Cambria"/>
              </a:rPr>
              <a:t> </a:t>
            </a:r>
            <a:r>
              <a:rPr sz="1850" dirty="0">
                <a:latin typeface="Cambria"/>
                <a:cs typeface="Cambria"/>
              </a:rPr>
              <a:t>a</a:t>
            </a:r>
            <a:r>
              <a:rPr sz="1850" spc="-100" dirty="0">
                <a:latin typeface="Cambria"/>
                <a:cs typeface="Cambria"/>
              </a:rPr>
              <a:t> </a:t>
            </a:r>
            <a:r>
              <a:rPr sz="1850" spc="-55" dirty="0">
                <a:latin typeface="Cambria"/>
                <a:cs typeface="Cambria"/>
              </a:rPr>
              <a:t>smithy</a:t>
            </a:r>
            <a:r>
              <a:rPr sz="1850" spc="45" dirty="0">
                <a:latin typeface="Cambria"/>
                <a:cs typeface="Cambria"/>
              </a:rPr>
              <a:t> </a:t>
            </a:r>
            <a:r>
              <a:rPr sz="1850" spc="-65" dirty="0">
                <a:latin typeface="Cambria"/>
                <a:cs typeface="Cambria"/>
              </a:rPr>
              <a:t>and</a:t>
            </a:r>
            <a:r>
              <a:rPr sz="1850" spc="-10" dirty="0">
                <a:latin typeface="Cambria"/>
                <a:cs typeface="Cambria"/>
              </a:rPr>
              <a:t> </a:t>
            </a:r>
            <a:r>
              <a:rPr sz="1850" spc="-55" dirty="0">
                <a:latin typeface="Cambria"/>
                <a:cs typeface="Cambria"/>
              </a:rPr>
              <a:t>forged</a:t>
            </a:r>
            <a:r>
              <a:rPr sz="1850" spc="5" dirty="0">
                <a:latin typeface="Cambria"/>
                <a:cs typeface="Cambria"/>
              </a:rPr>
              <a:t> </a:t>
            </a:r>
            <a:r>
              <a:rPr sz="1850" spc="-10" dirty="0">
                <a:latin typeface="Cambria"/>
                <a:cs typeface="Cambria"/>
              </a:rPr>
              <a:t>using</a:t>
            </a:r>
            <a:endParaRPr sz="1850">
              <a:latin typeface="Cambria"/>
              <a:cs typeface="Cambria"/>
            </a:endParaRPr>
          </a:p>
          <a:p>
            <a:pPr marL="240029">
              <a:lnSpc>
                <a:spcPct val="100000"/>
              </a:lnSpc>
              <a:spcBef>
                <a:spcPts val="40"/>
              </a:spcBef>
            </a:pPr>
            <a:r>
              <a:rPr sz="1800" spc="-10" dirty="0">
                <a:latin typeface="Cambria"/>
                <a:cs typeface="Cambria"/>
              </a:rPr>
              <a:t>forging</a:t>
            </a:r>
            <a:r>
              <a:rPr sz="1800" spc="80" dirty="0">
                <a:latin typeface="Cambria"/>
                <a:cs typeface="Cambria"/>
              </a:rPr>
              <a:t> </a:t>
            </a:r>
            <a:r>
              <a:rPr sz="1800" spc="-25" dirty="0">
                <a:latin typeface="Cambria"/>
                <a:cs typeface="Cambria"/>
              </a:rPr>
              <a:t>tools</a:t>
            </a:r>
            <a:r>
              <a:rPr sz="1800" spc="-65" dirty="0">
                <a:latin typeface="Cambria"/>
                <a:cs typeface="Cambria"/>
              </a:rPr>
              <a:t> </a:t>
            </a:r>
            <a:r>
              <a:rPr sz="1800" spc="-30" dirty="0">
                <a:latin typeface="Cambria"/>
                <a:cs typeface="Cambria"/>
              </a:rPr>
              <a:t>manually</a:t>
            </a:r>
            <a:r>
              <a:rPr sz="1800" spc="7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or</a:t>
            </a:r>
            <a:r>
              <a:rPr sz="1800" spc="-55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using</a:t>
            </a:r>
            <a:r>
              <a:rPr sz="1800" spc="40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hand</a:t>
            </a:r>
            <a:endParaRPr sz="1800">
              <a:latin typeface="Cambria"/>
              <a:cs typeface="Cambria"/>
            </a:endParaRPr>
          </a:p>
          <a:p>
            <a:pPr marL="244475" indent="-231775">
              <a:lnSpc>
                <a:spcPct val="100000"/>
              </a:lnSpc>
              <a:spcBef>
                <a:spcPts val="505"/>
              </a:spcBef>
              <a:buChar char="•"/>
              <a:tabLst>
                <a:tab pos="244475" algn="l"/>
              </a:tabLst>
            </a:pPr>
            <a:r>
              <a:rPr sz="1800" dirty="0">
                <a:latin typeface="Cambria"/>
                <a:cs typeface="Cambria"/>
              </a:rPr>
              <a:t>It</a:t>
            </a:r>
            <a:r>
              <a:rPr sz="1800" spc="3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is</a:t>
            </a:r>
            <a:r>
              <a:rPr sz="1800" spc="-45" dirty="0">
                <a:latin typeface="Cambria"/>
                <a:cs typeface="Cambria"/>
              </a:rPr>
              <a:t> </a:t>
            </a:r>
            <a:r>
              <a:rPr sz="1800" spc="-35" dirty="0">
                <a:latin typeface="Cambria"/>
                <a:cs typeface="Cambria"/>
              </a:rPr>
              <a:t>used</a:t>
            </a:r>
            <a:r>
              <a:rPr sz="1800" spc="4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to</a:t>
            </a:r>
            <a:r>
              <a:rPr sz="1800" spc="20" dirty="0">
                <a:latin typeface="Cambria"/>
                <a:cs typeface="Cambria"/>
              </a:rPr>
              <a:t> </a:t>
            </a:r>
            <a:r>
              <a:rPr sz="1800" spc="-55" dirty="0">
                <a:latin typeface="Cambria"/>
                <a:cs typeface="Cambria"/>
              </a:rPr>
              <a:t>produce</a:t>
            </a:r>
            <a:r>
              <a:rPr sz="1800" spc="40" dirty="0">
                <a:latin typeface="Cambria"/>
                <a:cs typeface="Cambria"/>
              </a:rPr>
              <a:t> </a:t>
            </a:r>
            <a:r>
              <a:rPr sz="1800" spc="-35" dirty="0">
                <a:latin typeface="Cambria"/>
                <a:cs typeface="Cambria"/>
              </a:rPr>
              <a:t>small</a:t>
            </a:r>
            <a:r>
              <a:rPr sz="1800" spc="80" dirty="0">
                <a:latin typeface="Cambria"/>
                <a:cs typeface="Cambria"/>
              </a:rPr>
              <a:t> </a:t>
            </a:r>
            <a:r>
              <a:rPr sz="1800" spc="-90" dirty="0">
                <a:latin typeface="Cambria"/>
                <a:cs typeface="Cambria"/>
              </a:rPr>
              <a:t>number</a:t>
            </a:r>
            <a:r>
              <a:rPr sz="1800" spc="175" dirty="0">
                <a:latin typeface="Cambria"/>
                <a:cs typeface="Cambria"/>
              </a:rPr>
              <a:t> </a:t>
            </a:r>
            <a:r>
              <a:rPr sz="1800" spc="50" dirty="0">
                <a:latin typeface="Cambria"/>
                <a:cs typeface="Cambria"/>
              </a:rPr>
              <a:t>of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25" dirty="0">
                <a:latin typeface="Cambria"/>
                <a:cs typeface="Cambria"/>
              </a:rPr>
              <a:t>light</a:t>
            </a:r>
            <a:r>
              <a:rPr sz="1800" spc="6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foi’giHgs</a:t>
            </a:r>
            <a:endParaRPr sz="1800">
              <a:latin typeface="Cambria"/>
              <a:cs typeface="Cambria"/>
            </a:endParaRPr>
          </a:p>
          <a:p>
            <a:pPr marL="240029" marR="5080" indent="-224154">
              <a:lnSpc>
                <a:spcPct val="101400"/>
              </a:lnSpc>
              <a:spcBef>
                <a:spcPts val="455"/>
              </a:spcBef>
              <a:buChar char="•"/>
              <a:tabLst>
                <a:tab pos="240029" algn="l"/>
                <a:tab pos="252095" algn="l"/>
              </a:tabLst>
            </a:pPr>
            <a:r>
              <a:rPr sz="1850" dirty="0">
                <a:latin typeface="Times New Roman"/>
                <a:cs typeface="Times New Roman"/>
              </a:rPr>
              <a:t>	It</a:t>
            </a:r>
            <a:r>
              <a:rPr sz="1850" spc="10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involves</a:t>
            </a:r>
            <a:r>
              <a:rPr sz="1850" spc="30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a</a:t>
            </a:r>
            <a:r>
              <a:rPr sz="1850" spc="10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lot</a:t>
            </a:r>
            <a:r>
              <a:rPr sz="1850" spc="-50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of</a:t>
            </a:r>
            <a:r>
              <a:rPr sz="1850" spc="-50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skill on</a:t>
            </a:r>
            <a:r>
              <a:rPr sz="1850" spc="40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the</a:t>
            </a:r>
            <a:r>
              <a:rPr sz="1850" spc="-20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part</a:t>
            </a:r>
            <a:r>
              <a:rPr sz="1850" spc="40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of</a:t>
            </a:r>
            <a:r>
              <a:rPr sz="1850" spc="1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the</a:t>
            </a:r>
            <a:r>
              <a:rPr sz="1850" spc="-7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operator</a:t>
            </a:r>
            <a:r>
              <a:rPr sz="1850" spc="10" dirty="0">
                <a:latin typeface="Times New Roman"/>
                <a:cs typeface="Times New Roman"/>
              </a:rPr>
              <a:t> </a:t>
            </a:r>
            <a:r>
              <a:rPr sz="1850" spc="-25" dirty="0">
                <a:latin typeface="Times New Roman"/>
                <a:cs typeface="Times New Roman"/>
              </a:rPr>
              <a:t>and </a:t>
            </a:r>
            <a:r>
              <a:rPr sz="1850" dirty="0">
                <a:latin typeface="Times New Roman"/>
                <a:cs typeface="Times New Roman"/>
              </a:rPr>
              <a:t>also</a:t>
            </a:r>
            <a:r>
              <a:rPr sz="1850" spc="25" dirty="0"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0F0F0F"/>
                </a:solidFill>
                <a:latin typeface="Times New Roman"/>
                <a:cs typeface="Times New Roman"/>
              </a:rPr>
              <a:t>is</a:t>
            </a:r>
            <a:r>
              <a:rPr sz="1850" spc="-20" dirty="0">
                <a:solidFill>
                  <a:srgbClr val="0F0F0F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more</a:t>
            </a:r>
            <a:r>
              <a:rPr sz="1850" spc="35" dirty="0">
                <a:latin typeface="Times New Roman"/>
                <a:cs typeface="Times New Roman"/>
              </a:rPr>
              <a:t> </a:t>
            </a:r>
            <a:r>
              <a:rPr sz="1850" spc="-20" dirty="0">
                <a:latin typeface="Times New Roman"/>
                <a:cs typeface="Times New Roman"/>
              </a:rPr>
              <a:t>tiiiie</a:t>
            </a:r>
            <a:r>
              <a:rPr sz="1850" spc="-15" dirty="0">
                <a:latin typeface="Times New Roman"/>
                <a:cs typeface="Times New Roman"/>
              </a:rPr>
              <a:t> </a:t>
            </a:r>
            <a:r>
              <a:rPr sz="1850" spc="-10" dirty="0">
                <a:latin typeface="Times New Roman"/>
                <a:cs typeface="Times New Roman"/>
              </a:rPr>
              <a:t>consuming</a:t>
            </a:r>
            <a:endParaRPr sz="18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275" y="2952750"/>
            <a:ext cx="2266950" cy="762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95675" y="2952750"/>
            <a:ext cx="2266950" cy="75247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5800" y="1743075"/>
            <a:ext cx="2038350" cy="52387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638550" y="1762125"/>
            <a:ext cx="2028825" cy="50482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5275" y="171450"/>
            <a:ext cx="5524500" cy="55245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58289" y="1063625"/>
            <a:ext cx="94996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204" dirty="0">
                <a:solidFill>
                  <a:srgbClr val="000000"/>
                </a:solidFill>
                <a:latin typeface="Arial MT"/>
                <a:cs typeface="Arial MT"/>
              </a:rPr>
              <a:t>Lap</a:t>
            </a:r>
            <a:r>
              <a:rPr sz="2100" spc="6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100" spc="-20" dirty="0">
                <a:solidFill>
                  <a:srgbClr val="000000"/>
                </a:solidFill>
                <a:latin typeface="Arial MT"/>
                <a:cs typeface="Arial MT"/>
              </a:rPr>
              <a:t>joint</a:t>
            </a:r>
            <a:endParaRPr sz="21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0844" y="2392362"/>
            <a:ext cx="157416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80" dirty="0">
                <a:solidFill>
                  <a:srgbClr val="242424"/>
                </a:solidFill>
                <a:latin typeface="Arial MT"/>
                <a:cs typeface="Arial MT"/>
              </a:rPr>
              <a:t>(a)</a:t>
            </a:r>
            <a:r>
              <a:rPr sz="1350" spc="-65" dirty="0">
                <a:solidFill>
                  <a:srgbClr val="242424"/>
                </a:solidFill>
                <a:latin typeface="Arial MT"/>
                <a:cs typeface="Arial MT"/>
              </a:rPr>
              <a:t> </a:t>
            </a:r>
            <a:r>
              <a:rPr sz="1350" spc="-75" dirty="0">
                <a:solidFill>
                  <a:srgbClr val="0F0F0F"/>
                </a:solidFill>
                <a:latin typeface="Arial MT"/>
                <a:cs typeface="Arial MT"/>
              </a:rPr>
              <a:t>Single</a:t>
            </a:r>
            <a:r>
              <a:rPr sz="1350" spc="-20" dirty="0">
                <a:solidFill>
                  <a:srgbClr val="0F0F0F"/>
                </a:solidFill>
                <a:latin typeface="Arial MT"/>
                <a:cs typeface="Arial MT"/>
              </a:rPr>
              <a:t> </a:t>
            </a:r>
            <a:r>
              <a:rPr sz="1350" spc="-35" dirty="0">
                <a:solidFill>
                  <a:srgbClr val="0C0C0C"/>
                </a:solidFill>
                <a:latin typeface="Arial MT"/>
                <a:cs typeface="Arial MT"/>
              </a:rPr>
              <a:t>fillet</a:t>
            </a:r>
            <a:r>
              <a:rPr sz="1350" spc="-50" dirty="0">
                <a:solidFill>
                  <a:srgbClr val="0C0C0C"/>
                </a:solidFill>
                <a:latin typeface="Arial MT"/>
                <a:cs typeface="Arial MT"/>
              </a:rPr>
              <a:t> </a:t>
            </a:r>
            <a:r>
              <a:rPr sz="1350" spc="-40" dirty="0">
                <a:solidFill>
                  <a:srgbClr val="0F0F0F"/>
                </a:solidFill>
                <a:latin typeface="Arial MT"/>
                <a:cs typeface="Arial MT"/>
              </a:rPr>
              <a:t>lap</a:t>
            </a:r>
            <a:r>
              <a:rPr sz="1350" spc="25" dirty="0">
                <a:solidFill>
                  <a:srgbClr val="0F0F0F"/>
                </a:solidFill>
                <a:latin typeface="Arial MT"/>
                <a:cs typeface="Arial MT"/>
              </a:rPr>
              <a:t> </a:t>
            </a:r>
            <a:r>
              <a:rPr sz="1350" spc="-50" dirty="0">
                <a:latin typeface="Arial MT"/>
                <a:cs typeface="Arial MT"/>
              </a:rPr>
              <a:t>joint</a:t>
            </a:r>
            <a:endParaRPr sz="135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2925" y="3808412"/>
            <a:ext cx="1642745" cy="2463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spc="-120" dirty="0">
                <a:solidFill>
                  <a:srgbClr val="2B2B2B"/>
                </a:solidFill>
                <a:latin typeface="Arial MT"/>
                <a:cs typeface="Arial MT"/>
              </a:rPr>
              <a:t>(d)</a:t>
            </a:r>
            <a:r>
              <a:rPr sz="1450" spc="-75" dirty="0">
                <a:solidFill>
                  <a:srgbClr val="2B2B2B"/>
                </a:solidFill>
                <a:latin typeface="Arial MT"/>
                <a:cs typeface="Arial MT"/>
              </a:rPr>
              <a:t> </a:t>
            </a:r>
            <a:r>
              <a:rPr sz="1450" spc="-135" dirty="0">
                <a:solidFill>
                  <a:srgbClr val="0E0E0E"/>
                </a:solidFill>
                <a:latin typeface="Arial MT"/>
                <a:cs typeface="Arial MT"/>
              </a:rPr>
              <a:t>Single</a:t>
            </a:r>
            <a:r>
              <a:rPr sz="1450" spc="55" dirty="0">
                <a:solidFill>
                  <a:srgbClr val="0E0E0E"/>
                </a:solidFill>
                <a:latin typeface="Arial MT"/>
                <a:cs typeface="Arial MT"/>
              </a:rPr>
              <a:t> </a:t>
            </a:r>
            <a:r>
              <a:rPr sz="1450" spc="-130" dirty="0">
                <a:latin typeface="Arial MT"/>
                <a:cs typeface="Arial MT"/>
              </a:rPr>
              <a:t>strap</a:t>
            </a:r>
            <a:r>
              <a:rPr sz="1450" spc="10" dirty="0">
                <a:latin typeface="Arial MT"/>
                <a:cs typeface="Arial MT"/>
              </a:rPr>
              <a:t> </a:t>
            </a:r>
            <a:r>
              <a:rPr sz="1450" spc="-100" dirty="0">
                <a:latin typeface="Arial MT"/>
                <a:cs typeface="Arial MT"/>
              </a:rPr>
              <a:t>lap</a:t>
            </a:r>
            <a:r>
              <a:rPr sz="1450" spc="-10" dirty="0">
                <a:latin typeface="Arial MT"/>
                <a:cs typeface="Arial MT"/>
              </a:rPr>
              <a:t> </a:t>
            </a:r>
            <a:r>
              <a:rPr sz="1450" spc="-70" dirty="0">
                <a:latin typeface="Arial MT"/>
                <a:cs typeface="Arial MT"/>
              </a:rPr>
              <a:t>joint</a:t>
            </a:r>
            <a:endParaRPr sz="145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24634" y="2395537"/>
            <a:ext cx="16230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80" dirty="0">
                <a:solidFill>
                  <a:srgbClr val="111111"/>
                </a:solidFill>
                <a:latin typeface="Arial MT"/>
                <a:cs typeface="Arial MT"/>
              </a:rPr>
              <a:t>(b)</a:t>
            </a:r>
            <a:r>
              <a:rPr sz="1400" spc="-120" dirty="0">
                <a:solidFill>
                  <a:srgbClr val="111111"/>
                </a:solidFill>
                <a:latin typeface="Arial MT"/>
                <a:cs typeface="Arial MT"/>
              </a:rPr>
              <a:t> </a:t>
            </a:r>
            <a:r>
              <a:rPr sz="1400" spc="-110" dirty="0">
                <a:latin typeface="Arial MT"/>
                <a:cs typeface="Arial MT"/>
              </a:rPr>
              <a:t>Double</a:t>
            </a:r>
            <a:r>
              <a:rPr sz="1400" spc="80" dirty="0">
                <a:latin typeface="Arial MT"/>
                <a:cs typeface="Arial MT"/>
              </a:rPr>
              <a:t> </a:t>
            </a:r>
            <a:r>
              <a:rPr sz="1400" spc="-85" dirty="0">
                <a:latin typeface="Arial MT"/>
                <a:cs typeface="Arial MT"/>
              </a:rPr>
              <a:t>fillet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spc="-105" dirty="0">
                <a:latin typeface="Arial MT"/>
                <a:cs typeface="Arial MT"/>
              </a:rPr>
              <a:t>lap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0" dirty="0">
                <a:latin typeface="Arial MT"/>
                <a:cs typeface="Arial MT"/>
              </a:rPr>
              <a:t>joint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53184" y="3805237"/>
            <a:ext cx="17087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75" dirty="0">
                <a:solidFill>
                  <a:srgbClr val="131313"/>
                </a:solidFill>
                <a:latin typeface="Arial MT"/>
                <a:cs typeface="Arial MT"/>
              </a:rPr>
              <a:t>(d)</a:t>
            </a:r>
            <a:r>
              <a:rPr sz="1400" spc="-45" dirty="0">
                <a:solidFill>
                  <a:srgbClr val="131313"/>
                </a:solidFill>
                <a:latin typeface="Arial MT"/>
                <a:cs typeface="Arial MT"/>
              </a:rPr>
              <a:t> </a:t>
            </a:r>
            <a:r>
              <a:rPr sz="1400" spc="-114" dirty="0">
                <a:latin typeface="Arial MT"/>
                <a:cs typeface="Arial MT"/>
              </a:rPr>
              <a:t>Double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spc="-100" dirty="0">
                <a:latin typeface="Arial MT"/>
                <a:cs typeface="Arial MT"/>
              </a:rPr>
              <a:t>strap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spc="-80" dirty="0">
                <a:latin typeface="Arial MT"/>
                <a:cs typeface="Arial MT"/>
              </a:rPr>
              <a:t>lap</a:t>
            </a:r>
            <a:r>
              <a:rPr sz="1400" spc="55" dirty="0">
                <a:latin typeface="Arial MT"/>
                <a:cs typeface="Arial MT"/>
              </a:rPr>
              <a:t> </a:t>
            </a:r>
            <a:r>
              <a:rPr sz="1400" spc="-65" dirty="0">
                <a:latin typeface="Arial MT"/>
                <a:cs typeface="Arial MT"/>
              </a:rPr>
              <a:t>joint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0075" y="2143125"/>
            <a:ext cx="1466850" cy="146685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29050" y="2124075"/>
            <a:ext cx="1485900" cy="150495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5275" y="171450"/>
            <a:ext cx="5524500" cy="60007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42999" y="1058862"/>
            <a:ext cx="7207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70" dirty="0">
                <a:solidFill>
                  <a:srgbClr val="000000"/>
                </a:solidFill>
                <a:latin typeface="Arial MT"/>
                <a:cs typeface="Arial MT"/>
              </a:rPr>
              <a:t>T-</a:t>
            </a:r>
            <a:r>
              <a:rPr sz="2100" spc="-45" dirty="0">
                <a:solidFill>
                  <a:srgbClr val="000000"/>
                </a:solidFill>
                <a:latin typeface="Arial MT"/>
                <a:cs typeface="Arial MT"/>
              </a:rPr>
              <a:t>joint</a:t>
            </a:r>
            <a:endParaRPr sz="21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5906" y="3733800"/>
            <a:ext cx="1889125" cy="261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50" spc="-50" dirty="0">
                <a:solidFill>
                  <a:srgbClr val="1C1C1C"/>
                </a:solidFill>
                <a:latin typeface="Arial MT"/>
                <a:cs typeface="Arial MT"/>
              </a:rPr>
              <a:t>(a)</a:t>
            </a:r>
            <a:r>
              <a:rPr sz="1550" spc="-60" dirty="0">
                <a:solidFill>
                  <a:srgbClr val="1C1C1C"/>
                </a:solidFill>
                <a:latin typeface="Arial MT"/>
                <a:cs typeface="Arial MT"/>
              </a:rPr>
              <a:t> </a:t>
            </a:r>
            <a:r>
              <a:rPr sz="1550" spc="-55" dirty="0">
                <a:latin typeface="Arial MT"/>
                <a:cs typeface="Arial MT"/>
              </a:rPr>
              <a:t>Single</a:t>
            </a:r>
            <a:r>
              <a:rPr sz="1550" spc="-20" dirty="0">
                <a:latin typeface="Arial MT"/>
                <a:cs typeface="Arial MT"/>
              </a:rPr>
              <a:t> </a:t>
            </a:r>
            <a:r>
              <a:rPr sz="1550" spc="-55" dirty="0">
                <a:solidFill>
                  <a:srgbClr val="0A0A0A"/>
                </a:solidFill>
                <a:latin typeface="Arial MT"/>
                <a:cs typeface="Arial MT"/>
              </a:rPr>
              <a:t>fillet </a:t>
            </a:r>
            <a:r>
              <a:rPr sz="1550" spc="-130" dirty="0">
                <a:solidFill>
                  <a:srgbClr val="2A2A2A"/>
                </a:solidFill>
                <a:latin typeface="Arial MT"/>
                <a:cs typeface="Arial MT"/>
              </a:rPr>
              <a:t>Tee</a:t>
            </a:r>
            <a:r>
              <a:rPr sz="1550" spc="5" dirty="0">
                <a:solidFill>
                  <a:srgbClr val="2A2A2A"/>
                </a:solidFill>
                <a:latin typeface="Arial MT"/>
                <a:cs typeface="Arial MT"/>
              </a:rPr>
              <a:t> </a:t>
            </a:r>
            <a:r>
              <a:rPr sz="1550" spc="-35" dirty="0">
                <a:solidFill>
                  <a:srgbClr val="0F0F0F"/>
                </a:solidFill>
                <a:latin typeface="Arial MT"/>
                <a:cs typeface="Arial MT"/>
              </a:rPr>
              <a:t>joint</a:t>
            </a:r>
            <a:endParaRPr sz="155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64768" y="3717925"/>
            <a:ext cx="1939925" cy="29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130" dirty="0">
                <a:latin typeface="Arial MT"/>
                <a:cs typeface="Arial MT"/>
              </a:rPr>
              <a:t>(b)</a:t>
            </a:r>
            <a:r>
              <a:rPr sz="1750" spc="-90" dirty="0">
                <a:latin typeface="Arial MT"/>
                <a:cs typeface="Arial MT"/>
              </a:rPr>
              <a:t> </a:t>
            </a:r>
            <a:r>
              <a:rPr sz="1750" spc="-185" dirty="0">
                <a:latin typeface="Arial MT"/>
                <a:cs typeface="Arial MT"/>
              </a:rPr>
              <a:t>Double</a:t>
            </a:r>
            <a:r>
              <a:rPr sz="1750" spc="30" dirty="0">
                <a:latin typeface="Arial MT"/>
                <a:cs typeface="Arial MT"/>
              </a:rPr>
              <a:t> </a:t>
            </a:r>
            <a:r>
              <a:rPr sz="1750" spc="-120" dirty="0">
                <a:latin typeface="Arial MT"/>
                <a:cs typeface="Arial MT"/>
              </a:rPr>
              <a:t>fillet</a:t>
            </a:r>
            <a:r>
              <a:rPr sz="1750" spc="-75" dirty="0">
                <a:latin typeface="Arial MT"/>
                <a:cs typeface="Arial MT"/>
              </a:rPr>
              <a:t> </a:t>
            </a:r>
            <a:r>
              <a:rPr sz="1750" spc="-275" dirty="0">
                <a:latin typeface="Arial MT"/>
                <a:cs typeface="Arial MT"/>
              </a:rPr>
              <a:t>Tee</a:t>
            </a:r>
            <a:r>
              <a:rPr sz="1750" spc="-10" dirty="0">
                <a:latin typeface="Arial MT"/>
                <a:cs typeface="Arial MT"/>
              </a:rPr>
              <a:t> </a:t>
            </a:r>
            <a:r>
              <a:rPr sz="1750" spc="-140" dirty="0">
                <a:latin typeface="Arial MT"/>
                <a:cs typeface="Arial MT"/>
              </a:rPr>
              <a:t>joint</a:t>
            </a:r>
            <a:endParaRPr sz="17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1743075"/>
            <a:ext cx="1371600" cy="123825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14775" y="1733550"/>
            <a:ext cx="1371600" cy="12573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5750" y="161925"/>
            <a:ext cx="5524500" cy="619125"/>
          </a:xfrm>
          <a:prstGeom prst="rect">
            <a:avLst/>
          </a:prstGeom>
          <a:solidFill>
            <a:srgbClr val="B5B5B5"/>
          </a:solidFill>
        </p:spPr>
        <p:txBody>
          <a:bodyPr vert="horz" wrap="square" lIns="0" tIns="104775" rIns="0" bIns="0" rtlCol="0">
            <a:spAutoFit/>
          </a:bodyPr>
          <a:lstStyle/>
          <a:p>
            <a:pPr marR="23495" algn="ctr">
              <a:lnSpc>
                <a:spcPct val="100000"/>
              </a:lnSpc>
              <a:spcBef>
                <a:spcPts val="825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TYPES</a:t>
            </a:r>
            <a:r>
              <a:rPr sz="2400" spc="2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WELD</a:t>
            </a:r>
            <a:r>
              <a:rPr sz="2400" spc="2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14" dirty="0">
                <a:solidFill>
                  <a:srgbClr val="FFFFFF"/>
                </a:solidFill>
                <a:latin typeface="Times New Roman"/>
                <a:cs typeface="Times New Roman"/>
              </a:rPr>
              <a:t>JOI</a:t>
            </a:r>
            <a:r>
              <a:rPr sz="2400" spc="-22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NTS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09700" y="3200400"/>
            <a:ext cx="200025" cy="16192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55015" y="1058862"/>
            <a:ext cx="131508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95" dirty="0">
                <a:latin typeface="Arial MT"/>
                <a:cs typeface="Arial MT"/>
              </a:rPr>
              <a:t>Corner</a:t>
            </a:r>
            <a:r>
              <a:rPr sz="2100" spc="-15" dirty="0">
                <a:latin typeface="Arial MT"/>
                <a:cs typeface="Arial MT"/>
              </a:rPr>
              <a:t> </a:t>
            </a:r>
            <a:r>
              <a:rPr sz="2100" spc="-20" dirty="0">
                <a:latin typeface="Arial MT"/>
                <a:cs typeface="Arial MT"/>
              </a:rPr>
              <a:t>joint</a:t>
            </a:r>
            <a:endParaRPr sz="21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33080" y="3119437"/>
            <a:ext cx="249554" cy="261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50" spc="-35" dirty="0">
                <a:latin typeface="Arial MT"/>
                <a:cs typeface="Arial MT"/>
              </a:rPr>
              <a:t>(b)</a:t>
            </a:r>
            <a:endParaRPr sz="15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1950" y="1762125"/>
            <a:ext cx="1657350" cy="16383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95625" y="1743075"/>
            <a:ext cx="2609850" cy="8001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0525" y="266700"/>
            <a:ext cx="5514975" cy="561975"/>
          </a:xfrm>
          <a:prstGeom prst="rect">
            <a:avLst/>
          </a:prstGeom>
          <a:solidFill>
            <a:srgbClr val="BFBABA"/>
          </a:solidFill>
        </p:spPr>
        <p:txBody>
          <a:bodyPr vert="horz" wrap="square" lIns="0" tIns="76200" rIns="0" bIns="0" rtlCol="0">
            <a:spAutoFit/>
          </a:bodyPr>
          <a:lstStyle/>
          <a:p>
            <a:pPr marR="26034" algn="ctr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TYPES</a:t>
            </a:r>
            <a:r>
              <a:rPr sz="2400" spc="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4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120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4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2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spc="-2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LD</a:t>
            </a:r>
            <a:r>
              <a:rPr sz="2400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65" dirty="0">
                <a:solidFill>
                  <a:srgbClr val="FFFFFF"/>
                </a:solidFill>
                <a:latin typeface="Times New Roman"/>
                <a:cs typeface="Times New Roman"/>
              </a:rPr>
              <a:t>JOINTS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0233" y="1227137"/>
            <a:ext cx="110553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65" dirty="0">
                <a:latin typeface="Trebuchet MS"/>
                <a:cs typeface="Trebuchet MS"/>
              </a:rPr>
              <a:t>Edge</a:t>
            </a:r>
            <a:r>
              <a:rPr sz="2200" spc="-160" dirty="0">
                <a:latin typeface="Trebuchet MS"/>
                <a:cs typeface="Trebuchet MS"/>
              </a:rPr>
              <a:t> </a:t>
            </a:r>
            <a:r>
              <a:rPr sz="2200" spc="-145" dirty="0">
                <a:latin typeface="Trebuchet MS"/>
                <a:cs typeface="Trebuchet MS"/>
              </a:rPr>
              <a:t>joint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0633" y="2782887"/>
            <a:ext cx="12388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5" dirty="0">
                <a:solidFill>
                  <a:srgbClr val="1A1A1A"/>
                </a:solidFill>
                <a:latin typeface="Trebuchet MS"/>
                <a:cs typeface="Trebuchet MS"/>
              </a:rPr>
              <a:t>(a)</a:t>
            </a:r>
            <a:r>
              <a:rPr sz="1800" spc="-125" dirty="0">
                <a:solidFill>
                  <a:srgbClr val="1A1A1A"/>
                </a:solidFill>
                <a:latin typeface="Trebuchet MS"/>
                <a:cs typeface="Trebuchet MS"/>
              </a:rPr>
              <a:t> </a:t>
            </a:r>
            <a:r>
              <a:rPr sz="1800" spc="-45" dirty="0">
                <a:latin typeface="Trebuchet MS"/>
                <a:cs typeface="Trebuchet MS"/>
              </a:rPr>
              <a:t>Edge</a:t>
            </a:r>
            <a:r>
              <a:rPr sz="1800" spc="-55" dirty="0">
                <a:latin typeface="Trebuchet MS"/>
                <a:cs typeface="Trebuchet MS"/>
              </a:rPr>
              <a:t> </a:t>
            </a:r>
            <a:r>
              <a:rPr sz="1800" spc="-185" dirty="0">
                <a:latin typeface="Trebuchet MS"/>
                <a:cs typeface="Trebuchet MS"/>
              </a:rPr>
              <a:t>joint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72777" y="2768600"/>
            <a:ext cx="1353185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45" dirty="0">
                <a:latin typeface="Trebuchet MS"/>
                <a:cs typeface="Trebuchet MS"/>
              </a:rPr>
              <a:t>(b)</a:t>
            </a:r>
            <a:r>
              <a:rPr sz="1650" spc="-80" dirty="0">
                <a:latin typeface="Trebuchet MS"/>
                <a:cs typeface="Trebuchet MS"/>
              </a:rPr>
              <a:t> </a:t>
            </a:r>
            <a:r>
              <a:rPr sz="1650" spc="-10" dirty="0">
                <a:latin typeface="Trebuchet MS"/>
                <a:cs typeface="Trebuchet MS"/>
              </a:rPr>
              <a:t>Flange</a:t>
            </a:r>
            <a:r>
              <a:rPr sz="1650" spc="-95" dirty="0">
                <a:latin typeface="Trebuchet MS"/>
                <a:cs typeface="Trebuchet MS"/>
              </a:rPr>
              <a:t> </a:t>
            </a:r>
            <a:r>
              <a:rPr sz="1650" spc="-130" dirty="0">
                <a:latin typeface="Trebuchet MS"/>
                <a:cs typeface="Trebuchet MS"/>
              </a:rPr>
              <a:t>joint</a:t>
            </a:r>
            <a:endParaRPr sz="16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275" y="171450"/>
            <a:ext cx="5524500" cy="6000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0300" y="1062037"/>
            <a:ext cx="2521585" cy="353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6875" algn="l"/>
              </a:tabLst>
            </a:pPr>
            <a:r>
              <a:rPr sz="2150" spc="-25" dirty="0">
                <a:solidFill>
                  <a:srgbClr val="000000"/>
                </a:solidFill>
                <a:latin typeface="Times New Roman"/>
                <a:cs typeface="Times New Roman"/>
              </a:rPr>
              <a:t>i.</a:t>
            </a:r>
            <a:r>
              <a:rPr sz="2150" dirty="0">
                <a:solidFill>
                  <a:srgbClr val="000000"/>
                </a:solidFill>
                <a:latin typeface="Times New Roman"/>
                <a:cs typeface="Times New Roman"/>
              </a:rPr>
              <a:t>	</a:t>
            </a:r>
            <a:r>
              <a:rPr sz="2150" spc="-10" dirty="0">
                <a:solidFill>
                  <a:srgbClr val="000000"/>
                </a:solidFill>
                <a:latin typeface="Times New Roman"/>
                <a:cs typeface="Times New Roman"/>
              </a:rPr>
              <a:t>Direct</a:t>
            </a:r>
            <a:r>
              <a:rPr sz="2150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50" spc="-10" dirty="0">
                <a:solidFill>
                  <a:srgbClr val="000000"/>
                </a:solidFill>
                <a:latin typeface="Times New Roman"/>
                <a:cs typeface="Times New Roman"/>
              </a:rPr>
              <a:t>material</a:t>
            </a:r>
            <a:r>
              <a:rPr sz="2150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150" spc="-20" dirty="0">
                <a:solidFill>
                  <a:srgbClr val="000000"/>
                </a:solidFill>
                <a:latin typeface="Times New Roman"/>
                <a:cs typeface="Times New Roman"/>
              </a:rPr>
              <a:t>cost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9928" y="1389697"/>
            <a:ext cx="2468245" cy="119951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396875" indent="-384175">
              <a:lnSpc>
                <a:spcPct val="100000"/>
              </a:lnSpc>
              <a:spcBef>
                <a:spcPts val="595"/>
              </a:spcBef>
              <a:buAutoNum type="romanLcPeriod" startAt="2"/>
              <a:tabLst>
                <a:tab pos="396875" algn="l"/>
              </a:tabLst>
            </a:pPr>
            <a:r>
              <a:rPr sz="2150" spc="-10" dirty="0">
                <a:latin typeface="Times New Roman"/>
                <a:cs typeface="Times New Roman"/>
              </a:rPr>
              <a:t>Direct</a:t>
            </a:r>
            <a:r>
              <a:rPr sz="2150" spc="-5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labour</a:t>
            </a:r>
            <a:r>
              <a:rPr sz="2150" spc="-105" dirty="0">
                <a:latin typeface="Times New Roman"/>
                <a:cs typeface="Times New Roman"/>
              </a:rPr>
              <a:t> </a:t>
            </a:r>
            <a:r>
              <a:rPr sz="2150" spc="-20" dirty="0">
                <a:latin typeface="Times New Roman"/>
                <a:cs typeface="Times New Roman"/>
              </a:rPr>
              <a:t>cost</a:t>
            </a:r>
            <a:endParaRPr sz="2150">
              <a:latin typeface="Times New Roman"/>
              <a:cs typeface="Times New Roman"/>
            </a:endParaRPr>
          </a:p>
          <a:p>
            <a:pPr marL="386715" indent="-374015">
              <a:lnSpc>
                <a:spcPct val="100000"/>
              </a:lnSpc>
              <a:spcBef>
                <a:spcPts val="495"/>
              </a:spcBef>
              <a:buAutoNum type="romanLcPeriod" startAt="2"/>
              <a:tabLst>
                <a:tab pos="386715" algn="l"/>
              </a:tabLst>
            </a:pPr>
            <a:r>
              <a:rPr sz="2150" spc="-10" dirty="0">
                <a:latin typeface="Times New Roman"/>
                <a:cs typeface="Times New Roman"/>
              </a:rPr>
              <a:t>Direct</a:t>
            </a:r>
            <a:r>
              <a:rPr sz="2150" spc="-60" dirty="0">
                <a:latin typeface="Times New Roman"/>
                <a:cs typeface="Times New Roman"/>
              </a:rPr>
              <a:t> </a:t>
            </a:r>
            <a:r>
              <a:rPr sz="2150" spc="-10" dirty="0">
                <a:latin typeface="Times New Roman"/>
                <a:cs typeface="Times New Roman"/>
              </a:rPr>
              <a:t>expenses</a:t>
            </a:r>
            <a:endParaRPr sz="2150">
              <a:latin typeface="Times New Roman"/>
              <a:cs typeface="Times New Roman"/>
            </a:endParaRPr>
          </a:p>
          <a:p>
            <a:pPr marL="382270" indent="-369570">
              <a:lnSpc>
                <a:spcPct val="100000"/>
              </a:lnSpc>
              <a:spcBef>
                <a:spcPts val="395"/>
              </a:spcBef>
              <a:buAutoNum type="romanLcPeriod" startAt="2"/>
              <a:tabLst>
                <a:tab pos="382270" algn="l"/>
              </a:tabLst>
            </a:pPr>
            <a:r>
              <a:rPr sz="2250" spc="-65" dirty="0">
                <a:latin typeface="Times New Roman"/>
                <a:cs typeface="Times New Roman"/>
              </a:rPr>
              <a:t>Overhead</a:t>
            </a:r>
            <a:r>
              <a:rPr sz="2250" spc="-20" dirty="0">
                <a:latin typeface="Times New Roman"/>
                <a:cs typeface="Times New Roman"/>
              </a:rPr>
              <a:t> </a:t>
            </a:r>
            <a:r>
              <a:rPr sz="2250" spc="-70" dirty="0">
                <a:latin typeface="Times New Roman"/>
                <a:cs typeface="Times New Roman"/>
              </a:rPr>
              <a:t>expenses</a:t>
            </a:r>
            <a:endParaRPr sz="22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1171575"/>
            <a:ext cx="2667000" cy="21907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23497" y="1381699"/>
            <a:ext cx="5213350" cy="113728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266065" indent="-223520">
              <a:lnSpc>
                <a:spcPct val="100000"/>
              </a:lnSpc>
              <a:spcBef>
                <a:spcPts val="655"/>
              </a:spcBef>
              <a:buChar char="•"/>
              <a:tabLst>
                <a:tab pos="266065" algn="l"/>
              </a:tabLst>
            </a:pPr>
            <a:r>
              <a:rPr sz="2150" dirty="0">
                <a:latin typeface="Times New Roman"/>
                <a:cs typeface="Times New Roman"/>
              </a:rPr>
              <a:t>Cost</a:t>
            </a:r>
            <a:r>
              <a:rPr sz="2150" spc="-50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of</a:t>
            </a:r>
            <a:r>
              <a:rPr sz="2150" spc="-3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base</a:t>
            </a:r>
            <a:r>
              <a:rPr sz="2150" spc="-5" dirty="0">
                <a:latin typeface="Times New Roman"/>
                <a:cs typeface="Times New Roman"/>
              </a:rPr>
              <a:t> </a:t>
            </a:r>
            <a:r>
              <a:rPr sz="2150" spc="-20" dirty="0">
                <a:latin typeface="Times New Roman"/>
                <a:cs typeface="Times New Roman"/>
              </a:rPr>
              <a:t>materials</a:t>
            </a:r>
            <a:r>
              <a:rPr sz="2150" spc="7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to</a:t>
            </a:r>
            <a:r>
              <a:rPr sz="2150" spc="-2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be</a:t>
            </a:r>
            <a:r>
              <a:rPr sz="2150" spc="-80" dirty="0">
                <a:latin typeface="Times New Roman"/>
                <a:cs typeface="Times New Roman"/>
              </a:rPr>
              <a:t> </a:t>
            </a:r>
            <a:r>
              <a:rPr sz="2150" spc="-10" dirty="0">
                <a:latin typeface="Times New Roman"/>
                <a:cs typeface="Times New Roman"/>
              </a:rPr>
              <a:t>welded</a:t>
            </a:r>
            <a:endParaRPr sz="2150">
              <a:latin typeface="Times New Roman"/>
              <a:cs typeface="Times New Roman"/>
            </a:endParaRPr>
          </a:p>
          <a:p>
            <a:pPr marL="259715" marR="30480" indent="-222250">
              <a:lnSpc>
                <a:spcPct val="101200"/>
              </a:lnSpc>
              <a:spcBef>
                <a:spcPts val="515"/>
              </a:spcBef>
              <a:buChar char="•"/>
              <a:tabLst>
                <a:tab pos="260985" algn="l"/>
                <a:tab pos="680085" algn="l"/>
              </a:tabLst>
            </a:pPr>
            <a:r>
              <a:rPr sz="2100" dirty="0">
                <a:latin typeface="Cambria"/>
                <a:cs typeface="Cambria"/>
              </a:rPr>
              <a:t>Cost</a:t>
            </a:r>
            <a:r>
              <a:rPr sz="2100" spc="-10" dirty="0">
                <a:latin typeface="Cambria"/>
                <a:cs typeface="Cambria"/>
              </a:rPr>
              <a:t> </a:t>
            </a:r>
            <a:r>
              <a:rPr sz="2100" spc="65" dirty="0">
                <a:latin typeface="Cambria"/>
                <a:cs typeface="Cambria"/>
              </a:rPr>
              <a:t>of</a:t>
            </a:r>
            <a:r>
              <a:rPr sz="2100" spc="-114" dirty="0">
                <a:latin typeface="Cambria"/>
                <a:cs typeface="Cambria"/>
              </a:rPr>
              <a:t> </a:t>
            </a:r>
            <a:r>
              <a:rPr sz="2100" spc="-65" dirty="0">
                <a:latin typeface="Cambria"/>
                <a:cs typeface="Cambria"/>
              </a:rPr>
              <a:t>consumables</a:t>
            </a:r>
            <a:r>
              <a:rPr sz="2100" spc="95" dirty="0">
                <a:latin typeface="Cambria"/>
                <a:cs typeface="Cambria"/>
              </a:rPr>
              <a:t> </a:t>
            </a:r>
            <a:r>
              <a:rPr sz="2100" spc="-40" dirty="0">
                <a:latin typeface="Cambria"/>
                <a:cs typeface="Cambria"/>
              </a:rPr>
              <a:t>such</a:t>
            </a:r>
            <a:r>
              <a:rPr sz="2100" spc="40" dirty="0">
                <a:latin typeface="Cambria"/>
                <a:cs typeface="Cambria"/>
              </a:rPr>
              <a:t> </a:t>
            </a:r>
            <a:r>
              <a:rPr sz="2100" dirty="0">
                <a:latin typeface="Cambria"/>
                <a:cs typeface="Cambria"/>
              </a:rPr>
              <a:t>as</a:t>
            </a:r>
            <a:r>
              <a:rPr sz="2100" spc="-55" dirty="0">
                <a:latin typeface="Cambria"/>
                <a:cs typeface="Cambria"/>
              </a:rPr>
              <a:t> </a:t>
            </a:r>
            <a:r>
              <a:rPr sz="2100" spc="-60" dirty="0">
                <a:latin typeface="Cambria"/>
                <a:cs typeface="Cambria"/>
              </a:rPr>
              <a:t>electrodes,</a:t>
            </a:r>
            <a:r>
              <a:rPr sz="2100" spc="110" dirty="0">
                <a:latin typeface="Cambria"/>
                <a:cs typeface="Cambria"/>
              </a:rPr>
              <a:t> </a:t>
            </a:r>
            <a:r>
              <a:rPr sz="2100" spc="-10" dirty="0">
                <a:latin typeface="Cambria"/>
                <a:cs typeface="Cambria"/>
              </a:rPr>
              <a:t>flux, 	</a:t>
            </a:r>
            <a:r>
              <a:rPr sz="2100" spc="-25" dirty="0">
                <a:latin typeface="Cambria"/>
                <a:cs typeface="Cambria"/>
              </a:rPr>
              <a:t>O„</a:t>
            </a:r>
            <a:r>
              <a:rPr sz="2100" dirty="0">
                <a:latin typeface="Cambria"/>
                <a:cs typeface="Cambria"/>
              </a:rPr>
              <a:t>	</a:t>
            </a:r>
            <a:r>
              <a:rPr sz="2100" spc="135" dirty="0">
                <a:latin typeface="Cambria"/>
                <a:cs typeface="Cambria"/>
              </a:rPr>
              <a:t>C,H</a:t>
            </a:r>
            <a:r>
              <a:rPr sz="2100" spc="202" baseline="-21825" dirty="0">
                <a:latin typeface="Cambria"/>
                <a:cs typeface="Cambria"/>
              </a:rPr>
              <a:t>2</a:t>
            </a:r>
            <a:r>
              <a:rPr sz="2100" spc="135" dirty="0">
                <a:latin typeface="Cambria"/>
                <a:cs typeface="Cambria"/>
              </a:rPr>
              <a:t>,</a:t>
            </a:r>
            <a:r>
              <a:rPr sz="2100" spc="75" dirty="0">
                <a:latin typeface="Cambria"/>
                <a:cs typeface="Cambria"/>
              </a:rPr>
              <a:t> </a:t>
            </a:r>
            <a:r>
              <a:rPr sz="2100" spc="-25" dirty="0">
                <a:latin typeface="Cambria"/>
                <a:cs typeface="Cambria"/>
              </a:rPr>
              <a:t>etc</a:t>
            </a:r>
            <a:endParaRPr sz="21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904875"/>
            <a:ext cx="4238625" cy="55245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51669" y="1493837"/>
            <a:ext cx="5177155" cy="1791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1460" indent="-235585">
              <a:lnSpc>
                <a:spcPts val="2280"/>
              </a:lnSpc>
              <a:spcBef>
                <a:spcPts val="100"/>
              </a:spcBef>
              <a:buChar char="•"/>
              <a:tabLst>
                <a:tab pos="251460" algn="l"/>
              </a:tabLst>
            </a:pPr>
            <a:r>
              <a:rPr sz="1900" dirty="0">
                <a:latin typeface="Times New Roman"/>
                <a:cs typeface="Times New Roman"/>
              </a:rPr>
              <a:t>It</a:t>
            </a:r>
            <a:r>
              <a:rPr sz="1900" spc="-5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is</a:t>
            </a:r>
            <a:r>
              <a:rPr sz="1900" spc="-7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the</a:t>
            </a:r>
            <a:r>
              <a:rPr sz="1900" spc="-9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cost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of</a:t>
            </a:r>
            <a:r>
              <a:rPr sz="1900" spc="-85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Times New Roman"/>
                <a:cs typeface="Times New Roman"/>
              </a:rPr>
              <a:t>preparing</a:t>
            </a:r>
            <a:r>
              <a:rPr sz="1900" spc="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the</a:t>
            </a:r>
            <a:r>
              <a:rPr sz="1900" spc="-9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base</a:t>
            </a:r>
            <a:r>
              <a:rPr sz="1900" spc="-35" dirty="0">
                <a:latin typeface="Times New Roman"/>
                <a:cs typeface="Times New Roman"/>
              </a:rPr>
              <a:t> material</a:t>
            </a:r>
            <a:r>
              <a:rPr sz="1900" spc="25" dirty="0">
                <a:latin typeface="Times New Roman"/>
                <a:cs typeface="Times New Roman"/>
              </a:rPr>
              <a:t> </a:t>
            </a:r>
            <a:r>
              <a:rPr sz="1900" spc="-25" dirty="0">
                <a:latin typeface="Times New Roman"/>
                <a:cs typeface="Times New Roman"/>
              </a:rPr>
              <a:t>for</a:t>
            </a:r>
            <a:endParaRPr sz="1900">
              <a:latin typeface="Times New Roman"/>
              <a:cs typeface="Times New Roman"/>
            </a:endParaRPr>
          </a:p>
          <a:p>
            <a:pPr marL="246379">
              <a:lnSpc>
                <a:spcPts val="2155"/>
              </a:lnSpc>
            </a:pPr>
            <a:r>
              <a:rPr sz="1800" spc="-10" dirty="0">
                <a:latin typeface="Times New Roman"/>
                <a:cs typeface="Times New Roman"/>
              </a:rPr>
              <a:t>wclding.</a:t>
            </a:r>
            <a:endParaRPr sz="1800">
              <a:latin typeface="Times New Roman"/>
              <a:cs typeface="Times New Roman"/>
            </a:endParaRPr>
          </a:p>
          <a:p>
            <a:pPr marL="236220" marR="5080" indent="-224154">
              <a:lnSpc>
                <a:spcPct val="100800"/>
              </a:lnSpc>
              <a:spcBef>
                <a:spcPts val="520"/>
              </a:spcBef>
              <a:buChar char="•"/>
              <a:tabLst>
                <a:tab pos="236220" algn="l"/>
                <a:tab pos="250825" algn="l"/>
              </a:tabLst>
            </a:pPr>
            <a:r>
              <a:rPr sz="1800" dirty="0">
                <a:latin typeface="Cambria"/>
                <a:cs typeface="Cambria"/>
              </a:rPr>
              <a:t>	lt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spc="-35" dirty="0">
                <a:latin typeface="Cambria"/>
                <a:cs typeface="Cambria"/>
              </a:rPr>
              <a:t>includes</a:t>
            </a:r>
            <a:r>
              <a:rPr sz="1800" spc="75" dirty="0">
                <a:latin typeface="Cambria"/>
                <a:cs typeface="Cambria"/>
              </a:rPr>
              <a:t> </a:t>
            </a:r>
            <a:r>
              <a:rPr sz="1800" spc="-45" dirty="0">
                <a:latin typeface="Cambria"/>
                <a:cs typeface="Cambria"/>
              </a:rPr>
              <a:t>the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spc="-25" dirty="0">
                <a:latin typeface="Cambria"/>
                <a:cs typeface="Cambria"/>
              </a:rPr>
              <a:t>cost</a:t>
            </a:r>
            <a:r>
              <a:rPr sz="1800" spc="50" dirty="0">
                <a:latin typeface="Cambria"/>
                <a:cs typeface="Cambria"/>
              </a:rPr>
              <a:t> of</a:t>
            </a:r>
            <a:r>
              <a:rPr sz="1800" spc="-6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edge</a:t>
            </a:r>
            <a:r>
              <a:rPr sz="1800" spc="30" dirty="0">
                <a:latin typeface="Cambria"/>
                <a:cs typeface="Cambria"/>
              </a:rPr>
              <a:t> </a:t>
            </a:r>
            <a:r>
              <a:rPr sz="1800" spc="-65" dirty="0">
                <a:latin typeface="Cambria"/>
                <a:cs typeface="Cambria"/>
              </a:rPr>
              <a:t>preparation,</a:t>
            </a:r>
            <a:r>
              <a:rPr sz="1800" spc="155" dirty="0">
                <a:latin typeface="Cambria"/>
                <a:cs typeface="Cambria"/>
              </a:rPr>
              <a:t> </a:t>
            </a:r>
            <a:r>
              <a:rPr sz="1800" spc="-80" dirty="0">
                <a:latin typeface="Cambria"/>
                <a:cs typeface="Cambria"/>
              </a:rPr>
              <a:t>the</a:t>
            </a:r>
            <a:r>
              <a:rPr sz="1800" spc="-2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cost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25" dirty="0">
                <a:latin typeface="Cambria"/>
                <a:cs typeface="Cambria"/>
              </a:rPr>
              <a:t>of </a:t>
            </a:r>
            <a:r>
              <a:rPr sz="1850" spc="-60" dirty="0">
                <a:latin typeface="Cambria"/>
                <a:cs typeface="Cambria"/>
              </a:rPr>
              <a:t>machining</a:t>
            </a:r>
            <a:r>
              <a:rPr sz="1850" spc="30" dirty="0">
                <a:latin typeface="Cambria"/>
                <a:cs typeface="Cambria"/>
              </a:rPr>
              <a:t> </a:t>
            </a:r>
            <a:r>
              <a:rPr sz="1850" dirty="0">
                <a:latin typeface="Cambria"/>
                <a:cs typeface="Cambria"/>
              </a:rPr>
              <a:t>of</a:t>
            </a:r>
            <a:r>
              <a:rPr sz="1850" spc="-40" dirty="0">
                <a:latin typeface="Cambria"/>
                <a:cs typeface="Cambria"/>
              </a:rPr>
              <a:t> </a:t>
            </a:r>
            <a:r>
              <a:rPr sz="1850" spc="-100" dirty="0">
                <a:latin typeface="Cambria"/>
                <a:cs typeface="Cambria"/>
              </a:rPr>
              <a:t>welded</a:t>
            </a:r>
            <a:r>
              <a:rPr sz="1850" spc="-5" dirty="0">
                <a:latin typeface="Cambria"/>
                <a:cs typeface="Cambria"/>
              </a:rPr>
              <a:t> </a:t>
            </a:r>
            <a:r>
              <a:rPr sz="1850" spc="-10" dirty="0">
                <a:latin typeface="Cambria"/>
                <a:cs typeface="Cambria"/>
              </a:rPr>
              <a:t>joints</a:t>
            </a:r>
            <a:r>
              <a:rPr sz="1850" spc="50" dirty="0">
                <a:latin typeface="Cambria"/>
                <a:cs typeface="Cambria"/>
              </a:rPr>
              <a:t> </a:t>
            </a:r>
            <a:r>
              <a:rPr sz="1850" spc="-100" dirty="0">
                <a:latin typeface="Cambria"/>
                <a:cs typeface="Cambria"/>
              </a:rPr>
              <a:t>to</a:t>
            </a:r>
            <a:r>
              <a:rPr sz="1850" spc="-5" dirty="0">
                <a:latin typeface="Cambria"/>
                <a:cs typeface="Cambria"/>
              </a:rPr>
              <a:t> </a:t>
            </a:r>
            <a:r>
              <a:rPr sz="1850" spc="-45" dirty="0">
                <a:latin typeface="Cambria"/>
                <a:cs typeface="Cambria"/>
              </a:rPr>
              <a:t>shape.</a:t>
            </a:r>
            <a:r>
              <a:rPr sz="1850" spc="50" dirty="0">
                <a:latin typeface="Cambria"/>
                <a:cs typeface="Cambria"/>
              </a:rPr>
              <a:t> </a:t>
            </a:r>
            <a:r>
              <a:rPr sz="1850" spc="-60" dirty="0">
                <a:latin typeface="Cambria"/>
                <a:cs typeface="Cambria"/>
              </a:rPr>
              <a:t>and</a:t>
            </a:r>
            <a:r>
              <a:rPr sz="1850" spc="65" dirty="0">
                <a:latin typeface="Cambria"/>
                <a:cs typeface="Cambria"/>
              </a:rPr>
              <a:t> </a:t>
            </a:r>
            <a:r>
              <a:rPr sz="1850" spc="-114" dirty="0">
                <a:latin typeface="Cambria"/>
                <a:cs typeface="Cambria"/>
              </a:rPr>
              <a:t>the</a:t>
            </a:r>
            <a:r>
              <a:rPr sz="1850" spc="15" dirty="0">
                <a:latin typeface="Cambria"/>
                <a:cs typeface="Cambria"/>
              </a:rPr>
              <a:t> </a:t>
            </a:r>
            <a:r>
              <a:rPr sz="1850" spc="-30" dirty="0">
                <a:latin typeface="Cambria"/>
                <a:cs typeface="Cambria"/>
              </a:rPr>
              <a:t>cost</a:t>
            </a:r>
            <a:r>
              <a:rPr sz="1850" spc="80" dirty="0">
                <a:latin typeface="Cambria"/>
                <a:cs typeface="Cambria"/>
              </a:rPr>
              <a:t> </a:t>
            </a:r>
            <a:r>
              <a:rPr sz="1850" spc="-25" dirty="0">
                <a:latin typeface="Cambria"/>
                <a:cs typeface="Cambria"/>
              </a:rPr>
              <a:t>of </a:t>
            </a:r>
            <a:r>
              <a:rPr sz="1850" spc="-40" dirty="0">
                <a:latin typeface="Cambria"/>
                <a:cs typeface="Cambria"/>
              </a:rPr>
              <a:t>cleaning</a:t>
            </a:r>
            <a:r>
              <a:rPr sz="1850" spc="-10" dirty="0">
                <a:latin typeface="Cambria"/>
                <a:cs typeface="Cambria"/>
              </a:rPr>
              <a:t> </a:t>
            </a:r>
            <a:r>
              <a:rPr sz="1850" spc="65" dirty="0">
                <a:latin typeface="Cambria"/>
                <a:cs typeface="Cambria"/>
              </a:rPr>
              <a:t>of</a:t>
            </a:r>
            <a:r>
              <a:rPr sz="1850" spc="-100" dirty="0">
                <a:latin typeface="Cambria"/>
                <a:cs typeface="Cambria"/>
              </a:rPr>
              <a:t> </a:t>
            </a:r>
            <a:r>
              <a:rPr sz="1850" spc="-70" dirty="0">
                <a:latin typeface="Cambria"/>
                <a:cs typeface="Cambria"/>
              </a:rPr>
              <a:t>the</a:t>
            </a:r>
            <a:r>
              <a:rPr sz="1850" spc="-15" dirty="0">
                <a:latin typeface="Cambria"/>
                <a:cs typeface="Cambria"/>
              </a:rPr>
              <a:t> </a:t>
            </a:r>
            <a:r>
              <a:rPr sz="1850" spc="-45" dirty="0">
                <a:latin typeface="Cambria"/>
                <a:cs typeface="Cambria"/>
              </a:rPr>
              <a:t>foreign</a:t>
            </a:r>
            <a:r>
              <a:rPr sz="1850" spc="65" dirty="0">
                <a:latin typeface="Cambria"/>
                <a:cs typeface="Cambria"/>
              </a:rPr>
              <a:t> </a:t>
            </a:r>
            <a:r>
              <a:rPr sz="1850" spc="-80" dirty="0">
                <a:latin typeface="Cambria"/>
                <a:cs typeface="Cambria"/>
              </a:rPr>
              <a:t>material</a:t>
            </a:r>
            <a:r>
              <a:rPr sz="1850" spc="105" dirty="0">
                <a:latin typeface="Cambria"/>
                <a:cs typeface="Cambria"/>
              </a:rPr>
              <a:t> </a:t>
            </a:r>
            <a:r>
              <a:rPr sz="1850" spc="-75" dirty="0">
                <a:latin typeface="Cambria"/>
                <a:cs typeface="Cambria"/>
              </a:rPr>
              <a:t>front</a:t>
            </a:r>
            <a:r>
              <a:rPr sz="1850" spc="105" dirty="0">
                <a:latin typeface="Cambria"/>
                <a:cs typeface="Cambria"/>
              </a:rPr>
              <a:t> </a:t>
            </a:r>
            <a:r>
              <a:rPr sz="1850" spc="-70" dirty="0">
                <a:latin typeface="Cambria"/>
                <a:cs typeface="Cambria"/>
              </a:rPr>
              <a:t>the</a:t>
            </a:r>
            <a:r>
              <a:rPr sz="1850" spc="-20" dirty="0">
                <a:latin typeface="Cambria"/>
                <a:cs typeface="Cambria"/>
              </a:rPr>
              <a:t> </a:t>
            </a:r>
            <a:r>
              <a:rPr sz="1850" spc="-50" dirty="0">
                <a:latin typeface="Cambria"/>
                <a:cs typeface="Cambria"/>
              </a:rPr>
              <a:t>surface</a:t>
            </a:r>
            <a:r>
              <a:rPr sz="1850" spc="-10" dirty="0">
                <a:latin typeface="Cambria"/>
                <a:cs typeface="Cambria"/>
              </a:rPr>
              <a:t> </a:t>
            </a:r>
            <a:r>
              <a:rPr sz="1850" spc="-25" dirty="0">
                <a:latin typeface="Cambria"/>
                <a:cs typeface="Cambria"/>
              </a:rPr>
              <a:t>be </a:t>
            </a:r>
            <a:r>
              <a:rPr sz="1900" spc="-10" dirty="0">
                <a:latin typeface="Cambria"/>
                <a:cs typeface="Cambria"/>
              </a:rPr>
              <a:t>wcldcd.</a:t>
            </a:r>
            <a:endParaRPr sz="19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809625"/>
            <a:ext cx="1619250" cy="20002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52131" y="975452"/>
            <a:ext cx="5283200" cy="1975485"/>
          </a:xfrm>
          <a:prstGeom prst="rect">
            <a:avLst/>
          </a:prstGeom>
        </p:spPr>
        <p:txBody>
          <a:bodyPr vert="horz" wrap="square" lIns="0" tIns="121285" rIns="0" bIns="0" rtlCol="0">
            <a:spAutoFit/>
          </a:bodyPr>
          <a:lstStyle/>
          <a:p>
            <a:pPr marL="23495">
              <a:lnSpc>
                <a:spcPct val="100000"/>
              </a:lnSpc>
              <a:spcBef>
                <a:spcPts val="955"/>
              </a:spcBef>
            </a:pPr>
            <a:r>
              <a:rPr sz="1600" dirty="0">
                <a:latin typeface="Times New Roman"/>
                <a:cs typeface="Times New Roman"/>
              </a:rPr>
              <a:t>It</a:t>
            </a:r>
            <a:r>
              <a:rPr sz="1600" spc="20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is</a:t>
            </a:r>
            <a:r>
              <a:rPr sz="1600" spc="1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the</a:t>
            </a:r>
            <a:r>
              <a:rPr sz="1600" spc="290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Times New Roman"/>
                <a:cs typeface="Times New Roman"/>
              </a:rPr>
              <a:t>cost</a:t>
            </a:r>
            <a:r>
              <a:rPr sz="1600" spc="229" dirty="0">
                <a:latin typeface="Times New Roman"/>
                <a:cs typeface="Times New Roman"/>
              </a:rPr>
              <a:t> </a:t>
            </a:r>
            <a:r>
              <a:rPr sz="1600" spc="70" dirty="0">
                <a:latin typeface="Times New Roman"/>
                <a:cs typeface="Times New Roman"/>
              </a:rPr>
              <a:t>of</a:t>
            </a:r>
            <a:r>
              <a:rPr sz="1600" spc="185" dirty="0">
                <a:latin typeface="Times New Roman"/>
                <a:cs typeface="Times New Roman"/>
              </a:rPr>
              <a:t> </a:t>
            </a:r>
            <a:r>
              <a:rPr sz="1600" spc="65" dirty="0">
                <a:latin typeface="Times New Roman"/>
                <a:cs typeface="Times New Roman"/>
              </a:rPr>
              <a:t>lnbour</a:t>
            </a:r>
            <a:r>
              <a:rPr sz="1600" spc="30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in</a:t>
            </a:r>
            <a:r>
              <a:rPr sz="1600" spc="195" dirty="0">
                <a:latin typeface="Times New Roman"/>
                <a:cs typeface="Times New Roman"/>
              </a:rPr>
              <a:t> </a:t>
            </a:r>
            <a:r>
              <a:rPr sz="1600" spc="75" dirty="0">
                <a:latin typeface="Times New Roman"/>
                <a:cs typeface="Times New Roman"/>
              </a:rPr>
              <a:t>actual</a:t>
            </a:r>
            <a:r>
              <a:rPr sz="1600" spc="250" dirty="0">
                <a:latin typeface="Times New Roman"/>
                <a:cs typeface="Times New Roman"/>
              </a:rPr>
              <a:t> </a:t>
            </a:r>
            <a:r>
              <a:rPr sz="1600" spc="100" dirty="0">
                <a:latin typeface="Times New Roman"/>
                <a:cs typeface="Times New Roman"/>
              </a:rPr>
              <a:t>welding</a:t>
            </a:r>
            <a:r>
              <a:rPr sz="1600" spc="160" dirty="0">
                <a:latin typeface="Times New Roman"/>
                <a:cs typeface="Times New Roman"/>
              </a:rPr>
              <a:t> </a:t>
            </a:r>
            <a:r>
              <a:rPr sz="1600" spc="80" dirty="0">
                <a:latin typeface="Times New Roman"/>
                <a:cs typeface="Times New Roman"/>
              </a:rPr>
              <a:t>operation.</a:t>
            </a:r>
            <a:endParaRPr sz="1600">
              <a:latin typeface="Times New Roman"/>
              <a:cs typeface="Times New Roman"/>
            </a:endParaRPr>
          </a:p>
          <a:p>
            <a:pPr marL="15240">
              <a:lnSpc>
                <a:spcPct val="100000"/>
              </a:lnSpc>
              <a:spcBef>
                <a:spcPts val="830"/>
              </a:spcBef>
              <a:tabLst>
                <a:tab pos="1626870" algn="l"/>
              </a:tabLst>
            </a:pPr>
            <a:r>
              <a:rPr sz="1550" i="1" spc="70" dirty="0">
                <a:solidFill>
                  <a:srgbClr val="4B8595"/>
                </a:solidFill>
                <a:latin typeface="Times New Roman"/>
                <a:cs typeface="Times New Roman"/>
              </a:rPr>
              <a:t>(‹)</a:t>
            </a:r>
            <a:r>
              <a:rPr sz="1550" i="1" spc="360" dirty="0">
                <a:solidFill>
                  <a:srgbClr val="4B8595"/>
                </a:solidFill>
                <a:latin typeface="Times New Roman"/>
                <a:cs typeface="Times New Roman"/>
              </a:rPr>
              <a:t> </a:t>
            </a:r>
            <a:r>
              <a:rPr sz="1550" i="1" dirty="0">
                <a:solidFill>
                  <a:srgbClr val="28748A"/>
                </a:solidFill>
                <a:latin typeface="Times New Roman"/>
                <a:cs typeface="Times New Roman"/>
              </a:rPr>
              <a:t>l’‹›</a:t>
            </a:r>
            <a:r>
              <a:rPr sz="1550" i="1" spc="335" dirty="0">
                <a:solidFill>
                  <a:srgbClr val="28748A"/>
                </a:solidFill>
                <a:latin typeface="Times New Roman"/>
                <a:cs typeface="Times New Roman"/>
              </a:rPr>
              <a:t> </a:t>
            </a:r>
            <a:r>
              <a:rPr sz="1550" dirty="0">
                <a:solidFill>
                  <a:srgbClr val="4B8999"/>
                </a:solidFill>
                <a:latin typeface="Times New Roman"/>
                <a:cs typeface="Times New Roman"/>
              </a:rPr>
              <a:t>f</a:t>
            </a:r>
            <a:r>
              <a:rPr sz="1550" spc="290" dirty="0">
                <a:solidFill>
                  <a:srgbClr val="4B8999"/>
                </a:solidFill>
                <a:latin typeface="Times New Roman"/>
                <a:cs typeface="Times New Roman"/>
              </a:rPr>
              <a:t> </a:t>
            </a:r>
            <a:r>
              <a:rPr sz="1550" i="1" spc="-10" dirty="0">
                <a:solidFill>
                  <a:srgbClr val="2F778A"/>
                </a:solidFill>
                <a:latin typeface="Times New Roman"/>
                <a:cs typeface="Times New Roman"/>
              </a:rPr>
              <a:t>irrI‹Iiii</a:t>
            </a:r>
            <a:r>
              <a:rPr sz="1550" i="1" dirty="0">
                <a:solidFill>
                  <a:srgbClr val="2F778A"/>
                </a:solidFill>
                <a:latin typeface="Times New Roman"/>
                <a:cs typeface="Times New Roman"/>
              </a:rPr>
              <a:t>	</a:t>
            </a:r>
            <a:r>
              <a:rPr sz="1550" i="1" spc="-10" dirty="0">
                <a:solidFill>
                  <a:srgbClr val="337E90"/>
                </a:solidFill>
                <a:latin typeface="Times New Roman"/>
                <a:cs typeface="Times New Roman"/>
              </a:rPr>
              <a:t>‹›i'</a:t>
            </a:r>
            <a:r>
              <a:rPr sz="1550" i="1" spc="145" dirty="0">
                <a:solidFill>
                  <a:srgbClr val="337E90"/>
                </a:solidFill>
                <a:latin typeface="Times New Roman"/>
                <a:cs typeface="Times New Roman"/>
              </a:rPr>
              <a:t> </a:t>
            </a:r>
            <a:r>
              <a:rPr sz="1550" i="1" spc="105" dirty="0">
                <a:solidFill>
                  <a:srgbClr val="337E90"/>
                </a:solidFill>
                <a:latin typeface="Times New Roman"/>
                <a:cs typeface="Times New Roman"/>
              </a:rPr>
              <a:t>/iiii›/iiii¿</a:t>
            </a:r>
            <a:r>
              <a:rPr sz="1550" i="1" spc="-75" dirty="0">
                <a:solidFill>
                  <a:srgbClr val="337E90"/>
                </a:solidFill>
                <a:latin typeface="Times New Roman"/>
                <a:cs typeface="Times New Roman"/>
              </a:rPr>
              <a:t> </a:t>
            </a:r>
            <a:r>
              <a:rPr sz="1550" i="1" spc="-65" dirty="0">
                <a:solidFill>
                  <a:srgbClr val="347C90"/>
                </a:solidFill>
                <a:latin typeface="Times New Roman"/>
                <a:cs typeface="Times New Roman"/>
              </a:rPr>
              <a:t>‹’‹›.</a:t>
            </a:r>
            <a:r>
              <a:rPr sz="1550" i="1" spc="60" dirty="0">
                <a:solidFill>
                  <a:srgbClr val="347C90"/>
                </a:solidFill>
                <a:latin typeface="Times New Roman"/>
                <a:cs typeface="Times New Roman"/>
              </a:rPr>
              <a:t> </a:t>
            </a:r>
            <a:r>
              <a:rPr sz="1550" i="1" spc="-25" dirty="0">
                <a:solidFill>
                  <a:srgbClr val="347C90"/>
                </a:solidFill>
                <a:latin typeface="Times New Roman"/>
                <a:cs typeface="Times New Roman"/>
              </a:rPr>
              <a:t>r:</a:t>
            </a:r>
            <a:endParaRPr sz="1550">
              <a:latin typeface="Times New Roman"/>
              <a:cs typeface="Times New Roman"/>
            </a:endParaRPr>
          </a:p>
          <a:p>
            <a:pPr marL="238760" marR="83820" indent="-224154">
              <a:lnSpc>
                <a:spcPts val="2210"/>
              </a:lnSpc>
              <a:spcBef>
                <a:spcPts val="620"/>
              </a:spcBef>
              <a:buChar char="•"/>
              <a:tabLst>
                <a:tab pos="238760" algn="l"/>
                <a:tab pos="250825" algn="l"/>
              </a:tabLst>
            </a:pP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45" dirty="0">
                <a:latin typeface="Times New Roman"/>
                <a:cs typeface="Times New Roman"/>
              </a:rPr>
              <a:t>It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is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the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55" dirty="0">
                <a:latin typeface="Times New Roman"/>
                <a:cs typeface="Times New Roman"/>
              </a:rPr>
              <a:t>cost</a:t>
            </a:r>
            <a:r>
              <a:rPr sz="2000" spc="-70" dirty="0">
                <a:latin typeface="Times New Roman"/>
                <a:cs typeface="Times New Roman"/>
              </a:rPr>
              <a:t> of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5" dirty="0">
                <a:latin typeface="Times New Roman"/>
                <a:cs typeface="Times New Roman"/>
              </a:rPr>
              <a:t>labour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for</a:t>
            </a:r>
            <a:r>
              <a:rPr sz="2000" spc="-60" dirty="0">
                <a:latin typeface="Times New Roman"/>
                <a:cs typeface="Times New Roman"/>
              </a:rPr>
              <a:t> finishing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60" dirty="0">
                <a:latin typeface="Times New Roman"/>
                <a:cs typeface="Times New Roman"/>
              </a:rPr>
              <a:t>the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60" dirty="0">
                <a:latin typeface="Times New Roman"/>
                <a:cs typeface="Times New Roman"/>
              </a:rPr>
              <a:t>welding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80" dirty="0">
                <a:latin typeface="Times New Roman"/>
                <a:cs typeface="Times New Roman"/>
              </a:rPr>
              <a:t>joint </a:t>
            </a:r>
            <a:r>
              <a:rPr sz="2000" spc="-40" dirty="0">
                <a:latin typeface="Times New Roman"/>
                <a:cs typeface="Times New Roman"/>
              </a:rPr>
              <a:t>after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welding.</a:t>
            </a:r>
            <a:endParaRPr sz="2000">
              <a:latin typeface="Times New Roman"/>
              <a:cs typeface="Times New Roman"/>
            </a:endParaRPr>
          </a:p>
          <a:p>
            <a:pPr marL="243840" indent="-231140">
              <a:lnSpc>
                <a:spcPct val="100000"/>
              </a:lnSpc>
              <a:spcBef>
                <a:spcPts val="475"/>
              </a:spcBef>
              <a:buChar char="•"/>
              <a:tabLst>
                <a:tab pos="243840" algn="l"/>
              </a:tabLst>
            </a:pPr>
            <a:r>
              <a:rPr sz="1750" dirty="0">
                <a:latin typeface="Cambria"/>
                <a:cs typeface="Cambria"/>
              </a:rPr>
              <a:t>Post</a:t>
            </a:r>
            <a:r>
              <a:rPr sz="1750" spc="45" dirty="0">
                <a:latin typeface="Cambria"/>
                <a:cs typeface="Cambria"/>
              </a:rPr>
              <a:t> </a:t>
            </a:r>
            <a:r>
              <a:rPr sz="1750" dirty="0">
                <a:latin typeface="Cambria"/>
                <a:cs typeface="Cambria"/>
              </a:rPr>
              <a:t>welding</a:t>
            </a:r>
            <a:r>
              <a:rPr sz="1750" spc="5" dirty="0">
                <a:latin typeface="Cambria"/>
                <a:cs typeface="Cambria"/>
              </a:rPr>
              <a:t> </a:t>
            </a:r>
            <a:r>
              <a:rPr sz="1750" spc="-30" dirty="0">
                <a:latin typeface="Cambria"/>
                <a:cs typeface="Cambria"/>
              </a:rPr>
              <a:t>operations</a:t>
            </a:r>
            <a:r>
              <a:rPr sz="1750" spc="65" dirty="0">
                <a:latin typeface="Cambria"/>
                <a:cs typeface="Cambria"/>
              </a:rPr>
              <a:t> </a:t>
            </a:r>
            <a:r>
              <a:rPr sz="1750" dirty="0">
                <a:latin typeface="Cambria"/>
                <a:cs typeface="Cambria"/>
              </a:rPr>
              <a:t>such</a:t>
            </a:r>
            <a:r>
              <a:rPr sz="1750" spc="30" dirty="0">
                <a:latin typeface="Cambria"/>
                <a:cs typeface="Cambria"/>
              </a:rPr>
              <a:t> </a:t>
            </a:r>
            <a:r>
              <a:rPr sz="1750" dirty="0">
                <a:latin typeface="Cambria"/>
                <a:cs typeface="Cambria"/>
              </a:rPr>
              <a:t>as</a:t>
            </a:r>
            <a:r>
              <a:rPr sz="1750" spc="-15" dirty="0">
                <a:latin typeface="Cambria"/>
                <a:cs typeface="Cambria"/>
              </a:rPr>
              <a:t> </a:t>
            </a:r>
            <a:r>
              <a:rPr sz="1750" dirty="0">
                <a:latin typeface="Cambria"/>
                <a:cs typeface="Cambria"/>
              </a:rPr>
              <a:t>grinding,</a:t>
            </a:r>
            <a:r>
              <a:rPr sz="1750" spc="75" dirty="0">
                <a:latin typeface="Cambria"/>
                <a:cs typeface="Cambria"/>
              </a:rPr>
              <a:t> </a:t>
            </a:r>
            <a:r>
              <a:rPr sz="1750" spc="-10" dirty="0">
                <a:latin typeface="Cambria"/>
                <a:cs typeface="Cambria"/>
              </a:rPr>
              <a:t>machining,</a:t>
            </a:r>
            <a:endParaRPr sz="1750">
              <a:latin typeface="Cambria"/>
              <a:cs typeface="Cambria"/>
            </a:endParaRPr>
          </a:p>
          <a:p>
            <a:pPr marL="240029">
              <a:lnSpc>
                <a:spcPct val="100000"/>
              </a:lnSpc>
              <a:spcBef>
                <a:spcPts val="50"/>
              </a:spcBef>
            </a:pPr>
            <a:r>
              <a:rPr sz="1850" spc="-75" dirty="0">
                <a:latin typeface="Cambria"/>
                <a:cs typeface="Cambria"/>
              </a:rPr>
              <a:t>heat</a:t>
            </a:r>
            <a:r>
              <a:rPr sz="1850" spc="95" dirty="0">
                <a:latin typeface="Cambria"/>
                <a:cs typeface="Cambria"/>
              </a:rPr>
              <a:t> </a:t>
            </a:r>
            <a:r>
              <a:rPr sz="1850" spc="-100" dirty="0">
                <a:latin typeface="Cambria"/>
                <a:cs typeface="Cambria"/>
              </a:rPr>
              <a:t>treatment.</a:t>
            </a:r>
            <a:r>
              <a:rPr sz="1850" spc="105" dirty="0">
                <a:latin typeface="Cambria"/>
                <a:cs typeface="Cambria"/>
              </a:rPr>
              <a:t> </a:t>
            </a:r>
            <a:r>
              <a:rPr sz="1850" spc="-45" dirty="0">
                <a:latin typeface="Cambria"/>
                <a:cs typeface="Cambria"/>
              </a:rPr>
              <a:t>painting,</a:t>
            </a:r>
            <a:r>
              <a:rPr sz="1850" spc="60" dirty="0">
                <a:latin typeface="Cambria"/>
                <a:cs typeface="Cambria"/>
              </a:rPr>
              <a:t> </a:t>
            </a:r>
            <a:r>
              <a:rPr sz="1850" dirty="0">
                <a:latin typeface="Cambria"/>
                <a:cs typeface="Cambria"/>
              </a:rPr>
              <a:t>etc.,</a:t>
            </a:r>
            <a:r>
              <a:rPr sz="1850" spc="-5" dirty="0">
                <a:latin typeface="Cambria"/>
                <a:cs typeface="Cambria"/>
              </a:rPr>
              <a:t> </a:t>
            </a:r>
            <a:r>
              <a:rPr sz="1850" spc="65" dirty="0">
                <a:latin typeface="Cambria"/>
                <a:cs typeface="Cambria"/>
              </a:rPr>
              <a:t>of</a:t>
            </a:r>
            <a:r>
              <a:rPr sz="1850" spc="-60" dirty="0">
                <a:latin typeface="Cambria"/>
                <a:cs typeface="Cambria"/>
              </a:rPr>
              <a:t> </a:t>
            </a:r>
            <a:r>
              <a:rPr sz="1850" spc="-100" dirty="0">
                <a:latin typeface="Cambria"/>
                <a:cs typeface="Cambria"/>
              </a:rPr>
              <a:t>welded</a:t>
            </a:r>
            <a:r>
              <a:rPr sz="1850" spc="-5" dirty="0">
                <a:latin typeface="Cambria"/>
                <a:cs typeface="Cambria"/>
              </a:rPr>
              <a:t> </a:t>
            </a:r>
            <a:r>
              <a:rPr sz="1850" spc="-10" dirty="0">
                <a:latin typeface="Cambria"/>
                <a:cs typeface="Cambria"/>
              </a:rPr>
              <a:t>joints.</a:t>
            </a:r>
            <a:endParaRPr sz="18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044" y="804862"/>
            <a:ext cx="1058545" cy="30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dirty="0">
                <a:solidFill>
                  <a:srgbClr val="000000"/>
                </a:solidFill>
              </a:rPr>
              <a:t>It</a:t>
            </a:r>
            <a:r>
              <a:rPr sz="1850" spc="40" dirty="0">
                <a:solidFill>
                  <a:srgbClr val="000000"/>
                </a:solidFill>
              </a:rPr>
              <a:t> </a:t>
            </a:r>
            <a:r>
              <a:rPr sz="1850" spc="-75" dirty="0">
                <a:solidFill>
                  <a:srgbClr val="000000"/>
                </a:solidFill>
              </a:rPr>
              <a:t>includes:</a:t>
            </a:r>
            <a:endParaRPr sz="1850"/>
          </a:p>
        </p:txBody>
      </p:sp>
      <p:sp>
        <p:nvSpPr>
          <p:cNvPr id="3" name="object 3"/>
          <p:cNvSpPr txBox="1"/>
          <p:nvPr/>
        </p:nvSpPr>
        <p:spPr>
          <a:xfrm>
            <a:off x="393824" y="1086802"/>
            <a:ext cx="5221605" cy="252349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867410" indent="-329565">
              <a:lnSpc>
                <a:spcPct val="100000"/>
              </a:lnSpc>
              <a:spcBef>
                <a:spcPts val="540"/>
              </a:spcBef>
              <a:buAutoNum type="alphaLcParenBoth"/>
              <a:tabLst>
                <a:tab pos="867410" algn="l"/>
              </a:tabLst>
            </a:pPr>
            <a:r>
              <a:rPr sz="1850" dirty="0">
                <a:latin typeface="Cambria"/>
                <a:cs typeface="Cambria"/>
              </a:rPr>
              <a:t>Cost</a:t>
            </a:r>
            <a:r>
              <a:rPr sz="1850" spc="75" dirty="0">
                <a:latin typeface="Cambria"/>
                <a:cs typeface="Cambria"/>
              </a:rPr>
              <a:t> </a:t>
            </a:r>
            <a:r>
              <a:rPr sz="1850" dirty="0">
                <a:latin typeface="Cambria"/>
                <a:cs typeface="Cambria"/>
              </a:rPr>
              <a:t>of</a:t>
            </a:r>
            <a:r>
              <a:rPr sz="1850" spc="-30" dirty="0">
                <a:latin typeface="Cambria"/>
                <a:cs typeface="Cambria"/>
              </a:rPr>
              <a:t> </a:t>
            </a:r>
            <a:r>
              <a:rPr sz="1850" spc="-95" dirty="0">
                <a:latin typeface="Cambria"/>
                <a:cs typeface="Cambria"/>
              </a:rPr>
              <a:t>power</a:t>
            </a:r>
            <a:r>
              <a:rPr sz="1850" spc="30" dirty="0">
                <a:latin typeface="Cambria"/>
                <a:cs typeface="Cambria"/>
              </a:rPr>
              <a:t> </a:t>
            </a:r>
            <a:r>
              <a:rPr sz="1850" spc="-50" dirty="0">
                <a:latin typeface="Cambria"/>
                <a:cs typeface="Cambria"/>
              </a:rPr>
              <a:t>consumcd,</a:t>
            </a:r>
            <a:r>
              <a:rPr sz="1850" spc="165" dirty="0">
                <a:latin typeface="Cambria"/>
                <a:cs typeface="Cambria"/>
              </a:rPr>
              <a:t> </a:t>
            </a:r>
            <a:r>
              <a:rPr sz="1850" spc="-25" dirty="0">
                <a:latin typeface="Cambria"/>
                <a:cs typeface="Cambria"/>
              </a:rPr>
              <a:t>and</a:t>
            </a:r>
            <a:endParaRPr sz="1850">
              <a:latin typeface="Cambria"/>
              <a:cs typeface="Cambria"/>
            </a:endParaRPr>
          </a:p>
          <a:p>
            <a:pPr marL="876935" indent="-339090">
              <a:lnSpc>
                <a:spcPct val="100000"/>
              </a:lnSpc>
              <a:spcBef>
                <a:spcPts val="445"/>
              </a:spcBef>
              <a:buAutoNum type="alphaLcParenBoth"/>
              <a:tabLst>
                <a:tab pos="876935" algn="l"/>
              </a:tabLst>
            </a:pPr>
            <a:r>
              <a:rPr sz="1850" dirty="0">
                <a:latin typeface="Cambria"/>
                <a:cs typeface="Cambria"/>
              </a:rPr>
              <a:t>Cost</a:t>
            </a:r>
            <a:r>
              <a:rPr sz="1850" spc="30" dirty="0">
                <a:latin typeface="Cambria"/>
                <a:cs typeface="Cambria"/>
              </a:rPr>
              <a:t> </a:t>
            </a:r>
            <a:r>
              <a:rPr sz="1850" dirty="0">
                <a:latin typeface="Cambria"/>
                <a:cs typeface="Cambria"/>
              </a:rPr>
              <a:t>of</a:t>
            </a:r>
            <a:r>
              <a:rPr sz="1850" spc="20" dirty="0">
                <a:latin typeface="Cambria"/>
                <a:cs typeface="Cambria"/>
              </a:rPr>
              <a:t> </a:t>
            </a:r>
            <a:r>
              <a:rPr sz="1850" spc="-55" dirty="0">
                <a:latin typeface="Cambria"/>
                <a:cs typeface="Cambria"/>
              </a:rPr>
              <a:t>welding</a:t>
            </a:r>
            <a:r>
              <a:rPr sz="1850" spc="110" dirty="0">
                <a:latin typeface="Cambria"/>
                <a:cs typeface="Cambria"/>
              </a:rPr>
              <a:t> </a:t>
            </a:r>
            <a:r>
              <a:rPr sz="1850" spc="-50" dirty="0">
                <a:latin typeface="Cambria"/>
                <a:cs typeface="Cambria"/>
              </a:rPr>
              <a:t>fixtures</a:t>
            </a:r>
            <a:r>
              <a:rPr sz="1850" spc="90" dirty="0">
                <a:latin typeface="Cambria"/>
                <a:cs typeface="Cambria"/>
              </a:rPr>
              <a:t> </a:t>
            </a:r>
            <a:r>
              <a:rPr sz="1850" spc="-10" dirty="0">
                <a:latin typeface="Cambria"/>
                <a:cs typeface="Cambria"/>
              </a:rPr>
              <a:t>used.</a:t>
            </a:r>
            <a:endParaRPr sz="185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650">
              <a:latin typeface="Cambria"/>
              <a:cs typeface="Cambria"/>
            </a:endParaRPr>
          </a:p>
          <a:p>
            <a:pPr marL="12700" marR="5080" indent="614045">
              <a:lnSpc>
                <a:spcPct val="101499"/>
              </a:lnSpc>
              <a:spcBef>
                <a:spcPts val="5"/>
              </a:spcBef>
            </a:pPr>
            <a:r>
              <a:rPr sz="1850" spc="-10" dirty="0">
                <a:latin typeface="Cambria"/>
                <a:cs typeface="Cambria"/>
              </a:rPr>
              <a:t>The</a:t>
            </a:r>
            <a:r>
              <a:rPr sz="1850" spc="-80" dirty="0">
                <a:latin typeface="Cambria"/>
                <a:cs typeface="Cambria"/>
              </a:rPr>
              <a:t> overheads</a:t>
            </a:r>
            <a:r>
              <a:rPr sz="1850" spc="90" dirty="0">
                <a:latin typeface="Cambria"/>
                <a:cs typeface="Cambria"/>
              </a:rPr>
              <a:t> </a:t>
            </a:r>
            <a:r>
              <a:rPr sz="1850" spc="-60" dirty="0">
                <a:latin typeface="Cambria"/>
                <a:cs typeface="Cambria"/>
              </a:rPr>
              <a:t>consist</a:t>
            </a:r>
            <a:r>
              <a:rPr sz="1850" spc="85" dirty="0">
                <a:latin typeface="Cambria"/>
                <a:cs typeface="Cambria"/>
              </a:rPr>
              <a:t> </a:t>
            </a:r>
            <a:r>
              <a:rPr sz="1850" dirty="0">
                <a:latin typeface="Cambria"/>
                <a:cs typeface="Cambria"/>
              </a:rPr>
              <a:t>of</a:t>
            </a:r>
            <a:r>
              <a:rPr sz="1850" spc="-55" dirty="0">
                <a:latin typeface="Cambria"/>
                <a:cs typeface="Cambria"/>
              </a:rPr>
              <a:t> </a:t>
            </a:r>
            <a:r>
              <a:rPr sz="1850" dirty="0">
                <a:latin typeface="Cambria"/>
                <a:cs typeface="Cambria"/>
              </a:rPr>
              <a:t>all</a:t>
            </a:r>
            <a:r>
              <a:rPr sz="1850" spc="-30" dirty="0">
                <a:latin typeface="Cambria"/>
                <a:cs typeface="Cambria"/>
              </a:rPr>
              <a:t> </a:t>
            </a:r>
            <a:r>
              <a:rPr sz="1850" spc="-90" dirty="0">
                <a:latin typeface="Cambria"/>
                <a:cs typeface="Cambria"/>
              </a:rPr>
              <a:t>other</a:t>
            </a:r>
            <a:r>
              <a:rPr sz="1850" spc="-10" dirty="0">
                <a:latin typeface="Cambria"/>
                <a:cs typeface="Cambria"/>
              </a:rPr>
              <a:t> </a:t>
            </a:r>
            <a:r>
              <a:rPr sz="1850" spc="-50" dirty="0">
                <a:latin typeface="Cambria"/>
                <a:cs typeface="Cambria"/>
              </a:rPr>
              <a:t>charges</a:t>
            </a:r>
            <a:r>
              <a:rPr sz="1850" spc="70" dirty="0">
                <a:latin typeface="Cambria"/>
                <a:cs typeface="Cambria"/>
              </a:rPr>
              <a:t> </a:t>
            </a:r>
            <a:r>
              <a:rPr sz="1850" spc="-85" dirty="0">
                <a:latin typeface="Cambria"/>
                <a:cs typeface="Cambria"/>
              </a:rPr>
              <a:t>which </a:t>
            </a:r>
            <a:r>
              <a:rPr sz="1800" spc="-25" dirty="0">
                <a:latin typeface="Cambria"/>
                <a:cs typeface="Cambria"/>
              </a:rPr>
              <a:t>include</a:t>
            </a:r>
            <a:r>
              <a:rPr sz="1800" spc="-10" dirty="0">
                <a:latin typeface="Cambria"/>
                <a:cs typeface="Cambria"/>
              </a:rPr>
              <a:t> thc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spc="-45" dirty="0">
                <a:latin typeface="Cambria"/>
                <a:cs typeface="Cambria"/>
              </a:rPr>
              <a:t>salaries</a:t>
            </a:r>
            <a:r>
              <a:rPr sz="1800" spc="2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of</a:t>
            </a:r>
            <a:r>
              <a:rPr sz="1800" spc="90" dirty="0">
                <a:latin typeface="Cambria"/>
                <a:cs typeface="Cambria"/>
              </a:rPr>
              <a:t> </a:t>
            </a:r>
            <a:r>
              <a:rPr sz="1800" spc="-35" dirty="0">
                <a:latin typeface="Cambria"/>
                <a:cs typeface="Cambria"/>
              </a:rPr>
              <a:t>supcrvisors,</a:t>
            </a:r>
            <a:r>
              <a:rPr sz="1800" spc="50" dirty="0">
                <a:latin typeface="Cambria"/>
                <a:cs typeface="Cambria"/>
              </a:rPr>
              <a:t> </a:t>
            </a:r>
            <a:r>
              <a:rPr sz="1800" spc="-45" dirty="0">
                <a:latin typeface="Cambria"/>
                <a:cs typeface="Cambria"/>
              </a:rPr>
              <a:t>indirect</a:t>
            </a:r>
            <a:r>
              <a:rPr sz="1800" spc="17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labour </a:t>
            </a:r>
            <a:r>
              <a:rPr sz="1750" dirty="0">
                <a:latin typeface="Cambria"/>
                <a:cs typeface="Cambria"/>
              </a:rPr>
              <a:t>charges,</a:t>
            </a:r>
            <a:r>
              <a:rPr sz="1750" spc="15" dirty="0">
                <a:latin typeface="Cambria"/>
                <a:cs typeface="Cambria"/>
              </a:rPr>
              <a:t> </a:t>
            </a:r>
            <a:r>
              <a:rPr sz="1750" spc="-30" dirty="0">
                <a:latin typeface="Cambria"/>
                <a:cs typeface="Cambria"/>
              </a:rPr>
              <a:t>depreciation</a:t>
            </a:r>
            <a:r>
              <a:rPr sz="1750" spc="135" dirty="0">
                <a:latin typeface="Cambria"/>
                <a:cs typeface="Cambria"/>
              </a:rPr>
              <a:t> </a:t>
            </a:r>
            <a:r>
              <a:rPr sz="1750" spc="70" dirty="0">
                <a:latin typeface="Cambria"/>
                <a:cs typeface="Cambria"/>
              </a:rPr>
              <a:t>of</a:t>
            </a:r>
            <a:r>
              <a:rPr sz="1750" spc="-65" dirty="0">
                <a:latin typeface="Cambria"/>
                <a:cs typeface="Cambria"/>
              </a:rPr>
              <a:t> </a:t>
            </a:r>
            <a:r>
              <a:rPr sz="1750" dirty="0">
                <a:latin typeface="Cambria"/>
                <a:cs typeface="Cambria"/>
              </a:rPr>
              <a:t>welding</a:t>
            </a:r>
            <a:r>
              <a:rPr sz="1750" spc="65" dirty="0">
                <a:latin typeface="Cambria"/>
                <a:cs typeface="Cambria"/>
              </a:rPr>
              <a:t> </a:t>
            </a:r>
            <a:r>
              <a:rPr sz="1750" spc="-40" dirty="0">
                <a:latin typeface="Cambria"/>
                <a:cs typeface="Cambria"/>
              </a:rPr>
              <a:t>toOls</a:t>
            </a:r>
            <a:r>
              <a:rPr sz="1750" spc="15" dirty="0">
                <a:latin typeface="Cambria"/>
                <a:cs typeface="Cambria"/>
              </a:rPr>
              <a:t> </a:t>
            </a:r>
            <a:r>
              <a:rPr sz="1750" spc="-10" dirty="0">
                <a:latin typeface="Cambria"/>
                <a:cs typeface="Cambria"/>
              </a:rPr>
              <a:t>and</a:t>
            </a:r>
            <a:r>
              <a:rPr sz="1750" spc="35" dirty="0">
                <a:latin typeface="Cambria"/>
                <a:cs typeface="Cambria"/>
              </a:rPr>
              <a:t> </a:t>
            </a:r>
            <a:r>
              <a:rPr sz="1750" spc="-10" dirty="0">
                <a:latin typeface="Cambria"/>
                <a:cs typeface="Cambria"/>
              </a:rPr>
              <a:t>auxiliaries, </a:t>
            </a:r>
            <a:r>
              <a:rPr sz="1850" spc="-70" dirty="0">
                <a:latin typeface="Cambria"/>
                <a:cs typeface="Cambria"/>
              </a:rPr>
              <a:t>administrative</a:t>
            </a:r>
            <a:r>
              <a:rPr sz="1850" spc="-35" dirty="0">
                <a:latin typeface="Cambria"/>
                <a:cs typeface="Cambria"/>
              </a:rPr>
              <a:t> </a:t>
            </a:r>
            <a:r>
              <a:rPr sz="1850" spc="-45" dirty="0">
                <a:latin typeface="Cambria"/>
                <a:cs typeface="Cambria"/>
              </a:rPr>
              <a:t>expenses,</a:t>
            </a:r>
            <a:r>
              <a:rPr sz="1850" spc="55" dirty="0">
                <a:latin typeface="Cambria"/>
                <a:cs typeface="Cambria"/>
              </a:rPr>
              <a:t> </a:t>
            </a:r>
            <a:r>
              <a:rPr sz="1850" spc="-110" dirty="0">
                <a:latin typeface="Cambria"/>
                <a:cs typeface="Cambria"/>
              </a:rPr>
              <a:t>water</a:t>
            </a:r>
            <a:r>
              <a:rPr sz="1850" spc="5" dirty="0">
                <a:latin typeface="Cambria"/>
                <a:cs typeface="Cambria"/>
              </a:rPr>
              <a:t> </a:t>
            </a:r>
            <a:r>
              <a:rPr sz="1850" spc="-80" dirty="0">
                <a:latin typeface="Cambria"/>
                <a:cs typeface="Cambria"/>
              </a:rPr>
              <a:t>and</a:t>
            </a:r>
            <a:r>
              <a:rPr sz="1850" spc="15" dirty="0">
                <a:latin typeface="Cambria"/>
                <a:cs typeface="Cambria"/>
              </a:rPr>
              <a:t> </a:t>
            </a:r>
            <a:r>
              <a:rPr sz="1850" spc="-50" dirty="0">
                <a:latin typeface="Cambria"/>
                <a:cs typeface="Cambria"/>
              </a:rPr>
              <a:t>electricity</a:t>
            </a:r>
            <a:r>
              <a:rPr sz="1850" spc="80" dirty="0">
                <a:latin typeface="Cambria"/>
                <a:cs typeface="Cambria"/>
              </a:rPr>
              <a:t> </a:t>
            </a:r>
            <a:r>
              <a:rPr sz="1850" spc="-10" dirty="0">
                <a:latin typeface="Cambria"/>
                <a:cs typeface="Cambria"/>
              </a:rPr>
              <a:t>charges, </a:t>
            </a:r>
            <a:r>
              <a:rPr sz="1950" spc="-20" dirty="0">
                <a:latin typeface="Cambria"/>
                <a:cs typeface="Cambria"/>
              </a:rPr>
              <a:t>etc.</a:t>
            </a:r>
            <a:endParaRPr sz="19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050" y="323850"/>
            <a:ext cx="5867400" cy="2162175"/>
            <a:chOff x="19050" y="323850"/>
            <a:chExt cx="5867400" cy="21621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50" y="323850"/>
              <a:ext cx="5867400" cy="20574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3425" y="1514475"/>
              <a:ext cx="3057525" cy="18097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1050" y="2305050"/>
              <a:ext cx="2600325" cy="18097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66975" y="2471737"/>
            <a:ext cx="313055" cy="107950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indent="63500" algn="just">
              <a:lnSpc>
                <a:spcPct val="138100"/>
              </a:lnSpc>
              <a:spcBef>
                <a:spcPts val="50"/>
              </a:spcBef>
            </a:pPr>
            <a:r>
              <a:rPr sz="1250" i="1" spc="-20" dirty="0">
                <a:latin typeface="Cambria"/>
                <a:cs typeface="Cambria"/>
              </a:rPr>
              <a:t>(vi</a:t>
            </a:r>
            <a:r>
              <a:rPr sz="1250" i="1" spc="-20" dirty="0">
                <a:solidFill>
                  <a:srgbClr val="1A1A1A"/>
                </a:solidFill>
                <a:latin typeface="Cambria"/>
                <a:cs typeface="Cambria"/>
              </a:rPr>
              <a:t>I </a:t>
            </a:r>
            <a:r>
              <a:rPr sz="1250" i="1" spc="-10" dirty="0">
                <a:latin typeface="Cambria"/>
                <a:cs typeface="Cambria"/>
              </a:rPr>
              <a:t>(vii} </a:t>
            </a:r>
            <a:r>
              <a:rPr sz="1250" spc="-50" dirty="0">
                <a:latin typeface="Times New Roman"/>
                <a:cs typeface="Times New Roman"/>
              </a:rPr>
              <a:t>fi'iiiJ </a:t>
            </a:r>
            <a:r>
              <a:rPr sz="1300" spc="-20" dirty="0">
                <a:latin typeface="Times New Roman"/>
                <a:cs typeface="Times New Roman"/>
              </a:rPr>
              <a:t>(ixJ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44411" y="2471737"/>
            <a:ext cx="2493010" cy="1079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165" marR="5080" indent="-38100">
              <a:lnSpc>
                <a:spcPct val="135000"/>
              </a:lnSpc>
              <a:spcBef>
                <a:spcPts val="100"/>
              </a:spcBef>
            </a:pPr>
            <a:r>
              <a:rPr sz="1250" i="1" spc="-25" dirty="0">
                <a:latin typeface="Cambria"/>
                <a:cs typeface="Cambria"/>
              </a:rPr>
              <a:t>Consumption</a:t>
            </a:r>
            <a:r>
              <a:rPr sz="1250" i="1" spc="-10" dirty="0">
                <a:latin typeface="Cambria"/>
                <a:cs typeface="Cambria"/>
              </a:rPr>
              <a:t> </a:t>
            </a:r>
            <a:r>
              <a:rPr sz="1250" i="1" dirty="0">
                <a:latin typeface="Cambria"/>
                <a:cs typeface="Cambria"/>
              </a:rPr>
              <a:t>of</a:t>
            </a:r>
            <a:r>
              <a:rPr sz="1250" i="1" spc="5" dirty="0">
                <a:latin typeface="Cambria"/>
                <a:cs typeface="Cambria"/>
              </a:rPr>
              <a:t> </a:t>
            </a:r>
            <a:r>
              <a:rPr sz="1250" i="1" spc="-20" dirty="0">
                <a:latin typeface="Cambria"/>
                <a:cs typeface="Cambria"/>
              </a:rPr>
              <a:t>acetylene</a:t>
            </a:r>
            <a:r>
              <a:rPr sz="1250" i="1" spc="204" dirty="0">
                <a:latin typeface="Cambria"/>
                <a:cs typeface="Cambria"/>
              </a:rPr>
              <a:t> </a:t>
            </a:r>
            <a:r>
              <a:rPr sz="1250" i="1" spc="-690" dirty="0">
                <a:solidFill>
                  <a:srgbClr val="4D4D4D"/>
                </a:solidFill>
                <a:latin typeface="Cambria"/>
                <a:cs typeface="Cambria"/>
              </a:rPr>
              <a:t>—</a:t>
            </a:r>
            <a:r>
              <a:rPr sz="1250" i="1" spc="60" dirty="0">
                <a:solidFill>
                  <a:srgbClr val="4D4D4D"/>
                </a:solidFill>
                <a:latin typeface="Cambria"/>
                <a:cs typeface="Cambria"/>
              </a:rPr>
              <a:t> </a:t>
            </a:r>
            <a:r>
              <a:rPr sz="1250" dirty="0">
                <a:solidFill>
                  <a:srgbClr val="151515"/>
                </a:solidFill>
                <a:latin typeface="Cambria"/>
                <a:cs typeface="Cambria"/>
              </a:rPr>
              <a:t>iJ.</a:t>
            </a:r>
            <a:r>
              <a:rPr sz="1250" dirty="0">
                <a:latin typeface="Cambria"/>
                <a:cs typeface="Cambria"/>
              </a:rPr>
              <a:t>2</a:t>
            </a:r>
            <a:r>
              <a:rPr sz="1250" spc="-65" dirty="0">
                <a:latin typeface="Cambria"/>
                <a:cs typeface="Cambria"/>
              </a:rPr>
              <a:t> </a:t>
            </a:r>
            <a:r>
              <a:rPr sz="1250" dirty="0">
                <a:latin typeface="Cambria"/>
                <a:cs typeface="Cambria"/>
              </a:rPr>
              <a:t>m</a:t>
            </a:r>
            <a:r>
              <a:rPr sz="1250" spc="185" dirty="0">
                <a:latin typeface="Cambria"/>
                <a:cs typeface="Cambria"/>
              </a:rPr>
              <a:t> </a:t>
            </a:r>
            <a:r>
              <a:rPr sz="1250" spc="-105" dirty="0">
                <a:latin typeface="Cambria"/>
                <a:cs typeface="Cambria"/>
              </a:rPr>
              <a:t>8br.</a:t>
            </a:r>
            <a:r>
              <a:rPr sz="1250" dirty="0">
                <a:latin typeface="Cambria"/>
                <a:cs typeface="Cambria"/>
              </a:rPr>
              <a:t> j</a:t>
            </a:r>
            <a:r>
              <a:rPr sz="1250" spc="160" dirty="0">
                <a:latin typeface="Cambria"/>
                <a:cs typeface="Cambria"/>
              </a:rPr>
              <a:t> </a:t>
            </a:r>
            <a:r>
              <a:rPr sz="1250" i="1" spc="-20" dirty="0">
                <a:latin typeface="Cambria"/>
                <a:cs typeface="Cambria"/>
              </a:rPr>
              <a:t>el‹fin(</a:t>
            </a:r>
            <a:r>
              <a:rPr sz="1250" i="1" spc="110" dirty="0">
                <a:latin typeface="Cambria"/>
                <a:cs typeface="Cambria"/>
              </a:rPr>
              <a:t> </a:t>
            </a:r>
            <a:r>
              <a:rPr sz="1250" i="1" spc="-10" dirty="0">
                <a:latin typeface="Cambria"/>
                <a:cs typeface="Cambria"/>
              </a:rPr>
              <a:t>sgeed</a:t>
            </a:r>
            <a:r>
              <a:rPr sz="1250" i="1" spc="95" dirty="0">
                <a:latin typeface="Cambria"/>
                <a:cs typeface="Cambria"/>
              </a:rPr>
              <a:t> </a:t>
            </a:r>
            <a:r>
              <a:rPr sz="1250" spc="60" dirty="0">
                <a:solidFill>
                  <a:srgbClr val="383838"/>
                </a:solidFill>
                <a:latin typeface="Cambria"/>
                <a:cs typeface="Cambria"/>
              </a:rPr>
              <a:t>=</a:t>
            </a:r>
            <a:r>
              <a:rPr sz="1250" spc="-10" dirty="0">
                <a:solidFill>
                  <a:srgbClr val="383838"/>
                </a:solidFill>
                <a:latin typeface="Cambria"/>
                <a:cs typeface="Cambria"/>
              </a:rPr>
              <a:t> </a:t>
            </a:r>
            <a:r>
              <a:rPr sz="1250" spc="-10" dirty="0">
                <a:solidFill>
                  <a:srgbClr val="262626"/>
                </a:solidFill>
                <a:latin typeface="Cambria"/>
                <a:cs typeface="Cambria"/>
              </a:rPr>
              <a:t>4.6</a:t>
            </a:r>
            <a:r>
              <a:rPr sz="1250" spc="35" dirty="0">
                <a:solidFill>
                  <a:srgbClr val="262626"/>
                </a:solidFill>
                <a:latin typeface="Cambria"/>
                <a:cs typeface="Cambria"/>
              </a:rPr>
              <a:t> </a:t>
            </a:r>
            <a:r>
              <a:rPr sz="1250" spc="-10" dirty="0">
                <a:latin typeface="Cambria"/>
                <a:cs typeface="Cambria"/>
              </a:rPr>
              <a:t>m/Jir,</a:t>
            </a:r>
            <a:endParaRPr sz="1250">
              <a:latin typeface="Cambria"/>
              <a:cs typeface="Cambria"/>
            </a:endParaRPr>
          </a:p>
          <a:p>
            <a:pPr marL="40005">
              <a:lnSpc>
                <a:spcPct val="100000"/>
              </a:lnSpc>
              <a:spcBef>
                <a:spcPts val="600"/>
              </a:spcBef>
            </a:pPr>
            <a:r>
              <a:rPr sz="1250" i="1" dirty="0">
                <a:latin typeface="Times New Roman"/>
                <a:cs typeface="Times New Roman"/>
              </a:rPr>
              <a:t>Cost</a:t>
            </a:r>
            <a:r>
              <a:rPr sz="1250" i="1" spc="-40" dirty="0">
                <a:latin typeface="Times New Roman"/>
                <a:cs typeface="Times New Roman"/>
              </a:rPr>
              <a:t> </a:t>
            </a:r>
            <a:r>
              <a:rPr sz="1250" i="1" spc="-25" dirty="0">
                <a:latin typeface="Times New Roman"/>
                <a:cs typeface="Times New Roman"/>
              </a:rPr>
              <a:t>of‹›xf</a:t>
            </a:r>
            <a:r>
              <a:rPr sz="1250" i="1" spc="65" dirty="0">
                <a:latin typeface="Times New Roman"/>
                <a:cs typeface="Times New Roman"/>
              </a:rPr>
              <a:t> </a:t>
            </a:r>
            <a:r>
              <a:rPr sz="1250" i="1" dirty="0">
                <a:latin typeface="Times New Roman"/>
                <a:cs typeface="Times New Roman"/>
              </a:rPr>
              <a:t>pen</a:t>
            </a:r>
            <a:r>
              <a:rPr sz="1250" i="1" spc="85" dirty="0">
                <a:latin typeface="Times New Roman"/>
                <a:cs typeface="Times New Roman"/>
              </a:rPr>
              <a:t> </a:t>
            </a:r>
            <a:r>
              <a:rPr sz="1250" i="1" spc="-280" dirty="0">
                <a:solidFill>
                  <a:srgbClr val="646464"/>
                </a:solidFill>
                <a:latin typeface="Times New Roman"/>
                <a:cs typeface="Times New Roman"/>
              </a:rPr>
              <a:t>-</a:t>
            </a:r>
            <a:r>
              <a:rPr sz="1250" i="1" spc="-725" dirty="0">
                <a:solidFill>
                  <a:srgbClr val="646464"/>
                </a:solidFill>
                <a:latin typeface="Times New Roman"/>
                <a:cs typeface="Times New Roman"/>
              </a:rPr>
              <a:t>—</a:t>
            </a:r>
            <a:r>
              <a:rPr sz="1250" i="1" spc="260" dirty="0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sz="1250" i="1" dirty="0">
                <a:latin typeface="Times New Roman"/>
                <a:cs typeface="Times New Roman"/>
              </a:rPr>
              <a:t>Rs.</a:t>
            </a:r>
            <a:r>
              <a:rPr sz="1250" i="1" spc="125" dirty="0">
                <a:latin typeface="Times New Roman"/>
                <a:cs typeface="Times New Roman"/>
              </a:rPr>
              <a:t> </a:t>
            </a:r>
            <a:r>
              <a:rPr sz="1250" i="1" spc="-150" dirty="0">
                <a:latin typeface="Times New Roman"/>
                <a:cs typeface="Times New Roman"/>
              </a:rPr>
              <a:t>I</a:t>
            </a:r>
            <a:r>
              <a:rPr sz="1250" i="1" spc="-125" dirty="0">
                <a:latin typeface="Times New Roman"/>
                <a:cs typeface="Times New Roman"/>
              </a:rPr>
              <a:t> </a:t>
            </a:r>
            <a:r>
              <a:rPr sz="1250" i="1" spc="-10" dirty="0">
                <a:latin typeface="Times New Roman"/>
                <a:cs typeface="Times New Roman"/>
              </a:rPr>
              <a:t>2tm!,</a:t>
            </a:r>
            <a:endParaRPr sz="1250">
              <a:latin typeface="Times New Roman"/>
              <a:cs typeface="Times New Roman"/>
            </a:endParaRPr>
          </a:p>
          <a:p>
            <a:pPr marL="52705">
              <a:lnSpc>
                <a:spcPct val="100000"/>
              </a:lnSpc>
              <a:spcBef>
                <a:spcPts val="585"/>
              </a:spcBef>
            </a:pPr>
            <a:r>
              <a:rPr sz="1300" spc="-90" dirty="0">
                <a:latin typeface="Times New Roman"/>
                <a:cs typeface="Times New Roman"/>
              </a:rPr>
              <a:t>€'o.st</a:t>
            </a:r>
            <a:r>
              <a:rPr sz="1300" spc="30" dirty="0">
                <a:latin typeface="Times New Roman"/>
                <a:cs typeface="Times New Roman"/>
              </a:rPr>
              <a:t> </a:t>
            </a:r>
            <a:r>
              <a:rPr sz="1300" i="1" dirty="0">
                <a:latin typeface="Times New Roman"/>
                <a:cs typeface="Times New Roman"/>
              </a:rPr>
              <a:t>ufaceyletie</a:t>
            </a:r>
            <a:r>
              <a:rPr sz="1300" i="1" spc="190" dirty="0">
                <a:latin typeface="Times New Roman"/>
                <a:cs typeface="Times New Roman"/>
              </a:rPr>
              <a:t> </a:t>
            </a:r>
            <a:r>
              <a:rPr sz="1300" i="1" spc="-120" dirty="0">
                <a:solidFill>
                  <a:srgbClr val="525252"/>
                </a:solidFill>
                <a:latin typeface="Times New Roman"/>
                <a:cs typeface="Times New Roman"/>
              </a:rPr>
              <a:t>-</a:t>
            </a:r>
            <a:r>
              <a:rPr sz="1300" i="1" dirty="0">
                <a:solidFill>
                  <a:srgbClr val="525252"/>
                </a:solidFill>
                <a:latin typeface="Times New Roman"/>
                <a:cs typeface="Times New Roman"/>
              </a:rPr>
              <a:t>-</a:t>
            </a:r>
            <a:r>
              <a:rPr sz="1300" i="1" spc="100" dirty="0">
                <a:solidFill>
                  <a:srgbClr val="525252"/>
                </a:solidFill>
                <a:latin typeface="Times New Roman"/>
                <a:cs typeface="Times New Roman"/>
              </a:rPr>
              <a:t> </a:t>
            </a:r>
            <a:r>
              <a:rPr sz="1300" i="1" dirty="0">
                <a:latin typeface="Times New Roman"/>
                <a:cs typeface="Times New Roman"/>
              </a:rPr>
              <a:t>Rs</a:t>
            </a:r>
            <a:r>
              <a:rPr sz="1300" i="1" spc="240" dirty="0">
                <a:latin typeface="Times New Roman"/>
                <a:cs typeface="Times New Roman"/>
              </a:rPr>
              <a:t> </a:t>
            </a:r>
            <a:r>
              <a:rPr sz="1300" i="1" spc="-10" dirty="0">
                <a:latin typeface="Times New Roman"/>
                <a:cs typeface="Times New Roman"/>
              </a:rPr>
              <a:t>4R/m</a:t>
            </a:r>
            <a:r>
              <a:rPr sz="1300" i="1" spc="-10" dirty="0">
                <a:solidFill>
                  <a:srgbClr val="464646"/>
                </a:solidFill>
                <a:latin typeface="Times New Roman"/>
                <a:cs typeface="Times New Roman"/>
              </a:rPr>
              <a:t>!.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8108" y="3586162"/>
            <a:ext cx="32175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spc="-55" dirty="0">
                <a:latin typeface="Times New Roman"/>
                <a:cs typeface="Times New Roman"/>
              </a:rPr>
              <a:t>Welding</a:t>
            </a:r>
            <a:r>
              <a:rPr sz="1400" i="1" spc="-35" dirty="0">
                <a:latin typeface="Times New Roman"/>
                <a:cs typeface="Times New Roman"/>
              </a:rPr>
              <a:t> </a:t>
            </a:r>
            <a:r>
              <a:rPr sz="1400" i="1" spc="-190" dirty="0">
                <a:latin typeface="Times New Roman"/>
                <a:cs typeface="Times New Roman"/>
              </a:rPr>
              <a:t>1s</a:t>
            </a:r>
            <a:r>
              <a:rPr sz="1400" i="1" spc="-8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to</a:t>
            </a:r>
            <a:r>
              <a:rPr sz="1400" i="1" spc="-75" dirty="0">
                <a:latin typeface="Times New Roman"/>
                <a:cs typeface="Times New Roman"/>
              </a:rPr>
              <a:t> </a:t>
            </a:r>
            <a:r>
              <a:rPr sz="1400" i="1" spc="-10" dirty="0">
                <a:latin typeface="Times New Roman"/>
                <a:cs typeface="Times New Roman"/>
              </a:rPr>
              <a:t>bz</a:t>
            </a:r>
            <a:r>
              <a:rPr sz="1400" i="1" spc="-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dent</a:t>
            </a:r>
            <a:r>
              <a:rPr sz="1400" i="1" spc="-50" dirty="0">
                <a:latin typeface="Times New Roman"/>
                <a:cs typeface="Times New Roman"/>
              </a:rPr>
              <a:t> </a:t>
            </a:r>
            <a:r>
              <a:rPr sz="1400" i="1" spc="-20" dirty="0">
                <a:latin typeface="Times New Roman"/>
                <a:cs typeface="Times New Roman"/>
              </a:rPr>
              <a:t>on</a:t>
            </a:r>
            <a:r>
              <a:rPr sz="1400" i="1" spc="5" dirty="0">
                <a:latin typeface="Times New Roman"/>
                <a:cs typeface="Times New Roman"/>
              </a:rPr>
              <a:t> </a:t>
            </a:r>
            <a:r>
              <a:rPr sz="1400" i="1" spc="-80" dirty="0">
                <a:latin typeface="Times New Roman"/>
                <a:cs typeface="Times New Roman"/>
              </a:rPr>
              <a:t>both</a:t>
            </a:r>
            <a:r>
              <a:rPr sz="1400" i="1" dirty="0">
                <a:latin typeface="Times New Roman"/>
                <a:cs typeface="Times New Roman"/>
              </a:rPr>
              <a:t> </a:t>
            </a:r>
            <a:r>
              <a:rPr sz="1400" i="1" spc="-65" dirty="0">
                <a:latin typeface="Times New Roman"/>
                <a:cs typeface="Times New Roman"/>
              </a:rPr>
              <a:t>sides</a:t>
            </a:r>
            <a:r>
              <a:rPr sz="1400" i="1" spc="-75" dirty="0">
                <a:latin typeface="Times New Roman"/>
                <a:cs typeface="Times New Roman"/>
              </a:rPr>
              <a:t> </a:t>
            </a:r>
            <a:r>
              <a:rPr sz="1400" i="1" dirty="0">
                <a:latin typeface="Times New Roman"/>
                <a:cs typeface="Times New Roman"/>
              </a:rPr>
              <a:t>of</a:t>
            </a:r>
            <a:r>
              <a:rPr sz="1400" i="1" spc="-10" dirty="0">
                <a:latin typeface="Times New Roman"/>
                <a:cs typeface="Times New Roman"/>
              </a:rPr>
              <a:t> </a:t>
            </a:r>
            <a:r>
              <a:rPr sz="1400" i="1" spc="-45" dirty="0">
                <a:latin typeface="Times New Roman"/>
                <a:cs typeface="Times New Roman"/>
              </a:rPr>
              <a:t>the</a:t>
            </a:r>
            <a:r>
              <a:rPr sz="1400" i="1" spc="-215" dirty="0">
                <a:latin typeface="Times New Roman"/>
                <a:cs typeface="Times New Roman"/>
              </a:rPr>
              <a:t> </a:t>
            </a:r>
            <a:r>
              <a:rPr sz="1400" i="1" spc="-75" dirty="0">
                <a:latin typeface="Times New Roman"/>
                <a:cs typeface="Times New Roman"/>
              </a:rPr>
              <a:t>Frome.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50" y="238125"/>
            <a:ext cx="5534025" cy="56197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3068" y="1014412"/>
            <a:ext cx="5368290" cy="2709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1460" indent="-234950">
              <a:lnSpc>
                <a:spcPts val="1855"/>
              </a:lnSpc>
              <a:spcBef>
                <a:spcPts val="100"/>
              </a:spcBef>
              <a:buChar char="•"/>
              <a:tabLst>
                <a:tab pos="251460" algn="l"/>
              </a:tabLst>
            </a:pPr>
            <a:r>
              <a:rPr sz="1700" dirty="0">
                <a:latin typeface="Times New Roman"/>
                <a:cs typeface="Times New Roman"/>
              </a:rPr>
              <a:t>It </a:t>
            </a:r>
            <a:r>
              <a:rPr sz="1700" spc="-20" dirty="0">
                <a:latin typeface="Times New Roman"/>
                <a:cs typeface="Times New Roman"/>
              </a:rPr>
              <a:t>utilizes</a:t>
            </a:r>
            <a:r>
              <a:rPr sz="1700" spc="-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</a:t>
            </a:r>
            <a:r>
              <a:rPr sz="1700" spc="-10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closed</a:t>
            </a:r>
            <a:r>
              <a:rPr sz="1700" spc="85" dirty="0">
                <a:latin typeface="Times New Roman"/>
                <a:cs typeface="Times New Roman"/>
              </a:rPr>
              <a:t> </a:t>
            </a:r>
            <a:r>
              <a:rPr sz="1700" spc="-30" dirty="0">
                <a:latin typeface="Times New Roman"/>
                <a:cs typeface="Times New Roman"/>
              </a:rPr>
              <a:t>impression</a:t>
            </a:r>
            <a:r>
              <a:rPr sz="1700" spc="7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die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-8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obtain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-6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desired</a:t>
            </a:r>
            <a:endParaRPr sz="1700">
              <a:latin typeface="Times New Roman"/>
              <a:cs typeface="Times New Roman"/>
            </a:endParaRPr>
          </a:p>
          <a:p>
            <a:pPr marL="247650">
              <a:lnSpc>
                <a:spcPts val="1739"/>
              </a:lnSpc>
            </a:pPr>
            <a:r>
              <a:rPr sz="1600" spc="-35" dirty="0">
                <a:latin typeface="Cambria"/>
                <a:cs typeface="Cambria"/>
              </a:rPr>
              <a:t>shape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55" dirty="0">
                <a:latin typeface="Cambria"/>
                <a:cs typeface="Cambria"/>
              </a:rPr>
              <a:t>of</a:t>
            </a:r>
            <a:r>
              <a:rPr sz="1600" spc="-30" dirty="0">
                <a:latin typeface="Cambria"/>
                <a:cs typeface="Cambria"/>
              </a:rPr>
              <a:t> </a:t>
            </a:r>
            <a:r>
              <a:rPr sz="1600" spc="-35" dirty="0">
                <a:latin typeface="Cambria"/>
                <a:cs typeface="Cambria"/>
              </a:rPr>
              <a:t>the</a:t>
            </a:r>
            <a:r>
              <a:rPr sz="160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component</a:t>
            </a:r>
            <a:endParaRPr sz="1600">
              <a:latin typeface="Cambria"/>
              <a:cs typeface="Cambria"/>
            </a:endParaRPr>
          </a:p>
          <a:p>
            <a:pPr marL="248285" marR="5080" indent="-235585">
              <a:lnSpc>
                <a:spcPct val="79500"/>
              </a:lnSpc>
              <a:spcBef>
                <a:spcPts val="459"/>
              </a:spcBef>
              <a:buChar char="•"/>
              <a:tabLst>
                <a:tab pos="248285" algn="l"/>
                <a:tab pos="250190" algn="l"/>
              </a:tabLst>
            </a:pPr>
            <a:r>
              <a:rPr sz="1650" dirty="0">
                <a:latin typeface="Cambria"/>
                <a:cs typeface="Cambria"/>
              </a:rPr>
              <a:t>	</a:t>
            </a:r>
            <a:r>
              <a:rPr sz="1650" spc="-10" dirty="0">
                <a:latin typeface="Cambria"/>
                <a:cs typeface="Cambria"/>
              </a:rPr>
              <a:t>The</a:t>
            </a:r>
            <a:r>
              <a:rPr sz="1650" spc="-65" dirty="0">
                <a:latin typeface="Cambria"/>
                <a:cs typeface="Cambria"/>
              </a:rPr>
              <a:t> </a:t>
            </a:r>
            <a:r>
              <a:rPr sz="1650" spc="-50" dirty="0">
                <a:latin typeface="Cambria"/>
                <a:cs typeface="Cambria"/>
              </a:rPr>
              <a:t>shaping</a:t>
            </a:r>
            <a:r>
              <a:rPr sz="1650" spc="35" dirty="0">
                <a:latin typeface="Cambria"/>
                <a:cs typeface="Cambria"/>
              </a:rPr>
              <a:t> </a:t>
            </a:r>
            <a:r>
              <a:rPr sz="1650" dirty="0">
                <a:latin typeface="Cambria"/>
                <a:cs typeface="Cambria"/>
              </a:rPr>
              <a:t>is</a:t>
            </a:r>
            <a:r>
              <a:rPr sz="1650" spc="-75" dirty="0">
                <a:latin typeface="Cambria"/>
                <a:cs typeface="Cambria"/>
              </a:rPr>
              <a:t> </a:t>
            </a:r>
            <a:r>
              <a:rPr sz="1650" spc="-55" dirty="0">
                <a:latin typeface="Cambria"/>
                <a:cs typeface="Cambria"/>
              </a:rPr>
              <a:t>done</a:t>
            </a:r>
            <a:r>
              <a:rPr sz="1650" spc="-40" dirty="0">
                <a:latin typeface="Cambria"/>
                <a:cs typeface="Cambria"/>
              </a:rPr>
              <a:t> </a:t>
            </a:r>
            <a:r>
              <a:rPr sz="1650" dirty="0">
                <a:latin typeface="Cambria"/>
                <a:cs typeface="Cambria"/>
              </a:rPr>
              <a:t>by</a:t>
            </a:r>
            <a:r>
              <a:rPr sz="1650" spc="30" dirty="0">
                <a:latin typeface="Cambria"/>
                <a:cs typeface="Cambria"/>
              </a:rPr>
              <a:t> </a:t>
            </a:r>
            <a:r>
              <a:rPr sz="1650" spc="-60" dirty="0">
                <a:latin typeface="Cambria"/>
                <a:cs typeface="Cambria"/>
              </a:rPr>
              <a:t>the</a:t>
            </a:r>
            <a:r>
              <a:rPr sz="1650" spc="-30" dirty="0">
                <a:latin typeface="Cambria"/>
                <a:cs typeface="Cambria"/>
              </a:rPr>
              <a:t> </a:t>
            </a:r>
            <a:r>
              <a:rPr sz="1650" spc="-80" dirty="0">
                <a:latin typeface="Cambria"/>
                <a:cs typeface="Cambria"/>
              </a:rPr>
              <a:t>repeated</a:t>
            </a:r>
            <a:r>
              <a:rPr sz="1650" spc="50" dirty="0">
                <a:latin typeface="Cambria"/>
                <a:cs typeface="Cambria"/>
              </a:rPr>
              <a:t> </a:t>
            </a:r>
            <a:r>
              <a:rPr sz="1650" spc="-70" dirty="0">
                <a:latin typeface="Cambria"/>
                <a:cs typeface="Cambria"/>
              </a:rPr>
              <a:t>hammering</a:t>
            </a:r>
            <a:r>
              <a:rPr sz="1650" spc="90" dirty="0">
                <a:latin typeface="Cambria"/>
                <a:cs typeface="Cambria"/>
              </a:rPr>
              <a:t> </a:t>
            </a:r>
            <a:r>
              <a:rPr sz="1650" spc="-30" dirty="0">
                <a:latin typeface="Cambria"/>
                <a:cs typeface="Cambria"/>
              </a:rPr>
              <a:t>given</a:t>
            </a:r>
            <a:r>
              <a:rPr sz="1650" spc="15" dirty="0">
                <a:latin typeface="Cambria"/>
                <a:cs typeface="Cambria"/>
              </a:rPr>
              <a:t> </a:t>
            </a:r>
            <a:r>
              <a:rPr sz="1650" spc="-10" dirty="0">
                <a:latin typeface="Cambria"/>
                <a:cs typeface="Cambria"/>
              </a:rPr>
              <a:t>to</a:t>
            </a:r>
            <a:r>
              <a:rPr sz="1650" spc="-30" dirty="0">
                <a:latin typeface="Cambria"/>
                <a:cs typeface="Cambria"/>
              </a:rPr>
              <a:t> </a:t>
            </a:r>
            <a:r>
              <a:rPr sz="1650" spc="-50" dirty="0">
                <a:latin typeface="Cambria"/>
                <a:cs typeface="Cambria"/>
              </a:rPr>
              <a:t>the </a:t>
            </a:r>
            <a:r>
              <a:rPr sz="1650" spc="-60" dirty="0">
                <a:latin typeface="Cambria"/>
                <a:cs typeface="Cambria"/>
              </a:rPr>
              <a:t>material</a:t>
            </a:r>
            <a:r>
              <a:rPr sz="1650" spc="30" dirty="0">
                <a:latin typeface="Cambria"/>
                <a:cs typeface="Cambria"/>
              </a:rPr>
              <a:t> </a:t>
            </a:r>
            <a:r>
              <a:rPr sz="1650" spc="-10" dirty="0">
                <a:latin typeface="Cambria"/>
                <a:cs typeface="Cambria"/>
              </a:rPr>
              <a:t>in</a:t>
            </a:r>
            <a:r>
              <a:rPr sz="1650" dirty="0">
                <a:latin typeface="Cambria"/>
                <a:cs typeface="Cambria"/>
              </a:rPr>
              <a:t> </a:t>
            </a:r>
            <a:r>
              <a:rPr sz="1650" spc="-70" dirty="0">
                <a:latin typeface="Cambria"/>
                <a:cs typeface="Cambria"/>
              </a:rPr>
              <a:t>the</a:t>
            </a:r>
            <a:r>
              <a:rPr sz="1650" spc="-20" dirty="0">
                <a:latin typeface="Cambria"/>
                <a:cs typeface="Cambria"/>
              </a:rPr>
              <a:t> </a:t>
            </a:r>
            <a:r>
              <a:rPr sz="1650" spc="-30" dirty="0">
                <a:latin typeface="Cambria"/>
                <a:cs typeface="Cambria"/>
              </a:rPr>
              <a:t>die</a:t>
            </a:r>
            <a:r>
              <a:rPr sz="1650" spc="-60" dirty="0">
                <a:latin typeface="Cambria"/>
                <a:cs typeface="Cambria"/>
              </a:rPr>
              <a:t> </a:t>
            </a:r>
            <a:r>
              <a:rPr sz="1650" spc="-10" dirty="0">
                <a:latin typeface="Cambria"/>
                <a:cs typeface="Cambria"/>
              </a:rPr>
              <a:t>cavity</a:t>
            </a:r>
            <a:endParaRPr sz="1650">
              <a:latin typeface="Cambria"/>
              <a:cs typeface="Cambria"/>
            </a:endParaRPr>
          </a:p>
          <a:p>
            <a:pPr marL="250190" marR="17780" indent="-238125">
              <a:lnSpc>
                <a:spcPct val="77200"/>
              </a:lnSpc>
              <a:spcBef>
                <a:spcPts val="459"/>
              </a:spcBef>
              <a:buChar char="•"/>
              <a:tabLst>
                <a:tab pos="250190" algn="l"/>
              </a:tabLst>
            </a:pPr>
            <a:r>
              <a:rPr sz="1700" spc="-50" dirty="0">
                <a:latin typeface="Cambria"/>
                <a:cs typeface="Cambria"/>
              </a:rPr>
              <a:t>The</a:t>
            </a:r>
            <a:r>
              <a:rPr sz="1700" spc="-45" dirty="0">
                <a:latin typeface="Cambria"/>
                <a:cs typeface="Cambria"/>
              </a:rPr>
              <a:t> </a:t>
            </a:r>
            <a:r>
              <a:rPr sz="1700" spc="-105" dirty="0">
                <a:latin typeface="Cambria"/>
                <a:cs typeface="Cambria"/>
              </a:rPr>
              <a:t>equipment</a:t>
            </a:r>
            <a:r>
              <a:rPr sz="1700" spc="165" dirty="0">
                <a:latin typeface="Cambria"/>
                <a:cs typeface="Cambria"/>
              </a:rPr>
              <a:t> </a:t>
            </a:r>
            <a:r>
              <a:rPr sz="1700" spc="-100" dirty="0">
                <a:latin typeface="Cambria"/>
                <a:cs typeface="Cambria"/>
              </a:rPr>
              <a:t>used</a:t>
            </a:r>
            <a:r>
              <a:rPr sz="1700" spc="25" dirty="0">
                <a:latin typeface="Cambria"/>
                <a:cs typeface="Cambria"/>
              </a:rPr>
              <a:t> </a:t>
            </a:r>
            <a:r>
              <a:rPr sz="1700" spc="-55" dirty="0">
                <a:latin typeface="Cambria"/>
                <a:cs typeface="Cambria"/>
              </a:rPr>
              <a:t>for</a:t>
            </a:r>
            <a:r>
              <a:rPr sz="1700" spc="-40" dirty="0">
                <a:latin typeface="Cambria"/>
                <a:cs typeface="Cambria"/>
              </a:rPr>
              <a:t> </a:t>
            </a:r>
            <a:r>
              <a:rPr sz="1700" spc="-65" dirty="0">
                <a:latin typeface="Cambria"/>
                <a:cs typeface="Cambria"/>
              </a:rPr>
              <a:t>delivering</a:t>
            </a:r>
            <a:r>
              <a:rPr sz="1700" spc="140" dirty="0">
                <a:latin typeface="Cambria"/>
                <a:cs typeface="Cambria"/>
              </a:rPr>
              <a:t> </a:t>
            </a:r>
            <a:r>
              <a:rPr sz="1700" spc="-125" dirty="0">
                <a:latin typeface="Cambria"/>
                <a:cs typeface="Cambria"/>
              </a:rPr>
              <a:t>the</a:t>
            </a:r>
            <a:r>
              <a:rPr sz="1700" spc="35" dirty="0">
                <a:latin typeface="Cambria"/>
                <a:cs typeface="Cambria"/>
              </a:rPr>
              <a:t> </a:t>
            </a:r>
            <a:r>
              <a:rPr sz="1700" spc="-70" dirty="0">
                <a:latin typeface="Cambria"/>
                <a:cs typeface="Cambria"/>
              </a:rPr>
              <a:t>blows</a:t>
            </a:r>
            <a:r>
              <a:rPr sz="1700" spc="-5" dirty="0">
                <a:latin typeface="Cambria"/>
                <a:cs typeface="Cambria"/>
              </a:rPr>
              <a:t> </a:t>
            </a:r>
            <a:r>
              <a:rPr sz="1700" spc="-120" dirty="0">
                <a:latin typeface="Cambria"/>
                <a:cs typeface="Cambria"/>
              </a:rPr>
              <a:t>are</a:t>
            </a:r>
            <a:r>
              <a:rPr sz="1700" spc="-25" dirty="0">
                <a:latin typeface="Cambria"/>
                <a:cs typeface="Cambria"/>
              </a:rPr>
              <a:t> </a:t>
            </a:r>
            <a:r>
              <a:rPr sz="1700" spc="-35" dirty="0">
                <a:latin typeface="Cambria"/>
                <a:cs typeface="Cambria"/>
              </a:rPr>
              <a:t>called</a:t>
            </a:r>
            <a:r>
              <a:rPr sz="1700" dirty="0">
                <a:latin typeface="Cambria"/>
                <a:cs typeface="Cambria"/>
              </a:rPr>
              <a:t> </a:t>
            </a:r>
            <a:r>
              <a:rPr sz="1700" spc="-95" dirty="0">
                <a:latin typeface="Cambria"/>
                <a:cs typeface="Cambria"/>
              </a:rPr>
              <a:t>drop </a:t>
            </a:r>
            <a:r>
              <a:rPr sz="1700" spc="-10" dirty="0">
                <a:latin typeface="Cambria"/>
                <a:cs typeface="Cambria"/>
              </a:rPr>
              <a:t>hammers</a:t>
            </a:r>
            <a:endParaRPr sz="1700">
              <a:latin typeface="Cambria"/>
              <a:cs typeface="Cambria"/>
            </a:endParaRPr>
          </a:p>
          <a:p>
            <a:pPr marL="245745" marR="92710" indent="-233679">
              <a:lnSpc>
                <a:spcPct val="78700"/>
              </a:lnSpc>
              <a:spcBef>
                <a:spcPts val="420"/>
              </a:spcBef>
              <a:buChar char="•"/>
              <a:tabLst>
                <a:tab pos="245745" algn="l"/>
                <a:tab pos="249554" algn="l"/>
              </a:tabLst>
            </a:pPr>
            <a:r>
              <a:rPr sz="1700" dirty="0">
                <a:latin typeface="Cambria"/>
                <a:cs typeface="Cambria"/>
              </a:rPr>
              <a:t>	</a:t>
            </a:r>
            <a:r>
              <a:rPr sz="1700" spc="-50" dirty="0">
                <a:latin typeface="Cambria"/>
                <a:cs typeface="Cambria"/>
              </a:rPr>
              <a:t>The</a:t>
            </a:r>
            <a:r>
              <a:rPr sz="1700" spc="-45" dirty="0">
                <a:latin typeface="Cambria"/>
                <a:cs typeface="Cambria"/>
              </a:rPr>
              <a:t> </a:t>
            </a:r>
            <a:r>
              <a:rPr sz="1700" spc="-110" dirty="0">
                <a:latin typeface="Cambria"/>
                <a:cs typeface="Cambria"/>
              </a:rPr>
              <a:t>drop</a:t>
            </a:r>
            <a:r>
              <a:rPr sz="1700" spc="15" dirty="0">
                <a:latin typeface="Cambria"/>
                <a:cs typeface="Cambria"/>
              </a:rPr>
              <a:t> </a:t>
            </a:r>
            <a:r>
              <a:rPr sz="1700" spc="-50" dirty="0">
                <a:latin typeface="Cambria"/>
                <a:cs typeface="Cambria"/>
              </a:rPr>
              <a:t>forging</a:t>
            </a:r>
            <a:r>
              <a:rPr sz="1700" spc="70" dirty="0">
                <a:latin typeface="Cambria"/>
                <a:cs typeface="Cambria"/>
              </a:rPr>
              <a:t> </a:t>
            </a:r>
            <a:r>
              <a:rPr sz="1700" spc="-70" dirty="0">
                <a:latin typeface="Cambria"/>
                <a:cs typeface="Cambria"/>
              </a:rPr>
              <a:t>die</a:t>
            </a:r>
            <a:r>
              <a:rPr sz="1700" spc="-25" dirty="0">
                <a:latin typeface="Cambria"/>
                <a:cs typeface="Cambria"/>
              </a:rPr>
              <a:t> </a:t>
            </a:r>
            <a:r>
              <a:rPr sz="1700" spc="-70" dirty="0">
                <a:latin typeface="Cambria"/>
                <a:cs typeface="Cambria"/>
              </a:rPr>
              <a:t>consists</a:t>
            </a:r>
            <a:r>
              <a:rPr sz="1700" spc="45" dirty="0">
                <a:latin typeface="Cambria"/>
                <a:cs typeface="Cambria"/>
              </a:rPr>
              <a:t> </a:t>
            </a:r>
            <a:r>
              <a:rPr sz="1700" dirty="0">
                <a:latin typeface="Cambria"/>
                <a:cs typeface="Cambria"/>
              </a:rPr>
              <a:t>of</a:t>
            </a:r>
            <a:r>
              <a:rPr sz="1700" spc="-55" dirty="0">
                <a:latin typeface="Cambria"/>
                <a:cs typeface="Cambria"/>
              </a:rPr>
              <a:t> </a:t>
            </a:r>
            <a:r>
              <a:rPr sz="1700" spc="-100" dirty="0">
                <a:latin typeface="Cambria"/>
                <a:cs typeface="Cambria"/>
              </a:rPr>
              <a:t>two</a:t>
            </a:r>
            <a:r>
              <a:rPr sz="1700" spc="5" dirty="0">
                <a:latin typeface="Cambria"/>
                <a:cs typeface="Cambria"/>
              </a:rPr>
              <a:t> </a:t>
            </a:r>
            <a:r>
              <a:rPr sz="1700" spc="-50" dirty="0">
                <a:latin typeface="Cambria"/>
                <a:cs typeface="Cambria"/>
              </a:rPr>
              <a:t>halves.</a:t>
            </a:r>
            <a:r>
              <a:rPr sz="1700" spc="15" dirty="0">
                <a:latin typeface="Cambria"/>
                <a:cs typeface="Cambria"/>
              </a:rPr>
              <a:t> </a:t>
            </a:r>
            <a:r>
              <a:rPr sz="1700" spc="-10" dirty="0">
                <a:latin typeface="Cambria"/>
                <a:cs typeface="Cambria"/>
              </a:rPr>
              <a:t>The</a:t>
            </a:r>
            <a:r>
              <a:rPr sz="1700" spc="10" dirty="0">
                <a:latin typeface="Cambria"/>
                <a:cs typeface="Cambria"/>
              </a:rPr>
              <a:t> </a:t>
            </a:r>
            <a:r>
              <a:rPr sz="1700" spc="-85" dirty="0">
                <a:latin typeface="Cambria"/>
                <a:cs typeface="Cambria"/>
              </a:rPr>
              <a:t>lower</a:t>
            </a:r>
            <a:r>
              <a:rPr sz="1700" spc="-10" dirty="0">
                <a:latin typeface="Cambria"/>
                <a:cs typeface="Cambria"/>
              </a:rPr>
              <a:t> </a:t>
            </a:r>
            <a:r>
              <a:rPr sz="1700" spc="-20" dirty="0">
                <a:latin typeface="Cambria"/>
                <a:cs typeface="Cambria"/>
              </a:rPr>
              <a:t>half </a:t>
            </a:r>
            <a:r>
              <a:rPr sz="1700" dirty="0">
                <a:latin typeface="Cambria"/>
                <a:cs typeface="Cambria"/>
              </a:rPr>
              <a:t>of</a:t>
            </a:r>
            <a:r>
              <a:rPr sz="1700" spc="-95" dirty="0">
                <a:latin typeface="Cambria"/>
                <a:cs typeface="Cambria"/>
              </a:rPr>
              <a:t> </a:t>
            </a:r>
            <a:r>
              <a:rPr sz="1700" spc="-130" dirty="0">
                <a:latin typeface="Cambria"/>
                <a:cs typeface="Cambria"/>
              </a:rPr>
              <a:t>the</a:t>
            </a:r>
            <a:r>
              <a:rPr sz="1700" spc="-20" dirty="0">
                <a:latin typeface="Cambria"/>
                <a:cs typeface="Cambria"/>
              </a:rPr>
              <a:t> </a:t>
            </a:r>
            <a:r>
              <a:rPr sz="1700" spc="-25" dirty="0">
                <a:latin typeface="Cambria"/>
                <a:cs typeface="Cambria"/>
              </a:rPr>
              <a:t>die</a:t>
            </a:r>
            <a:r>
              <a:rPr sz="1700" spc="-35" dirty="0">
                <a:latin typeface="Cambria"/>
                <a:cs typeface="Cambria"/>
              </a:rPr>
              <a:t> </a:t>
            </a:r>
            <a:r>
              <a:rPr sz="1700" dirty="0">
                <a:solidFill>
                  <a:srgbClr val="1A1A1A"/>
                </a:solidFill>
                <a:latin typeface="Cambria"/>
                <a:cs typeface="Cambria"/>
              </a:rPr>
              <a:t>is</a:t>
            </a:r>
            <a:r>
              <a:rPr sz="1700" spc="-35" dirty="0">
                <a:solidFill>
                  <a:srgbClr val="1A1A1A"/>
                </a:solidFill>
                <a:latin typeface="Cambria"/>
                <a:cs typeface="Cambria"/>
              </a:rPr>
              <a:t> </a:t>
            </a:r>
            <a:r>
              <a:rPr sz="1700" spc="-20" dirty="0">
                <a:latin typeface="Cambria"/>
                <a:cs typeface="Cambria"/>
              </a:rPr>
              <a:t>fixed</a:t>
            </a:r>
            <a:r>
              <a:rPr sz="1700" spc="50" dirty="0">
                <a:latin typeface="Cambria"/>
                <a:cs typeface="Cambria"/>
              </a:rPr>
              <a:t> </a:t>
            </a:r>
            <a:r>
              <a:rPr sz="1700" spc="-45" dirty="0">
                <a:latin typeface="Cambria"/>
                <a:cs typeface="Cambria"/>
              </a:rPr>
              <a:t>to</a:t>
            </a:r>
            <a:r>
              <a:rPr sz="1700" spc="10" dirty="0">
                <a:latin typeface="Cambria"/>
                <a:cs typeface="Cambria"/>
              </a:rPr>
              <a:t> </a:t>
            </a:r>
            <a:r>
              <a:rPr sz="1700" spc="-135" dirty="0">
                <a:latin typeface="Cambria"/>
                <a:cs typeface="Cambria"/>
              </a:rPr>
              <a:t>the</a:t>
            </a:r>
            <a:r>
              <a:rPr sz="1700" spc="45" dirty="0">
                <a:latin typeface="Cambria"/>
                <a:cs typeface="Cambria"/>
              </a:rPr>
              <a:t> </a:t>
            </a:r>
            <a:r>
              <a:rPr sz="1700" spc="-40" dirty="0">
                <a:latin typeface="Cambria"/>
                <a:cs typeface="Cambria"/>
              </a:rPr>
              <a:t>anvil</a:t>
            </a:r>
            <a:r>
              <a:rPr sz="1700" spc="5" dirty="0">
                <a:latin typeface="Cambria"/>
                <a:cs typeface="Cambria"/>
              </a:rPr>
              <a:t> </a:t>
            </a:r>
            <a:r>
              <a:rPr sz="1700" dirty="0">
                <a:latin typeface="Cambria"/>
                <a:cs typeface="Cambria"/>
              </a:rPr>
              <a:t>of</a:t>
            </a:r>
            <a:r>
              <a:rPr sz="1700" spc="-40" dirty="0">
                <a:latin typeface="Cambria"/>
                <a:cs typeface="Cambria"/>
              </a:rPr>
              <a:t> </a:t>
            </a:r>
            <a:r>
              <a:rPr sz="1700" spc="-105" dirty="0">
                <a:latin typeface="Cambria"/>
                <a:cs typeface="Cambria"/>
              </a:rPr>
              <a:t>the</a:t>
            </a:r>
            <a:r>
              <a:rPr sz="1700" spc="10" dirty="0">
                <a:latin typeface="Cambria"/>
                <a:cs typeface="Cambria"/>
              </a:rPr>
              <a:t> </a:t>
            </a:r>
            <a:r>
              <a:rPr sz="1700" spc="-60" dirty="0">
                <a:latin typeface="Cambria"/>
                <a:cs typeface="Cambria"/>
              </a:rPr>
              <a:t>machine,</a:t>
            </a:r>
            <a:r>
              <a:rPr sz="1700" spc="95" dirty="0">
                <a:latin typeface="Cambria"/>
                <a:cs typeface="Cambria"/>
              </a:rPr>
              <a:t> </a:t>
            </a:r>
            <a:r>
              <a:rPr sz="1700" spc="-55" dirty="0">
                <a:latin typeface="Cambria"/>
                <a:cs typeface="Cambria"/>
              </a:rPr>
              <a:t>while</a:t>
            </a:r>
            <a:r>
              <a:rPr sz="1700" spc="55" dirty="0">
                <a:latin typeface="Cambria"/>
                <a:cs typeface="Cambria"/>
              </a:rPr>
              <a:t> </a:t>
            </a:r>
            <a:r>
              <a:rPr sz="1700" spc="-25" dirty="0">
                <a:latin typeface="Cambria"/>
                <a:cs typeface="Cambria"/>
              </a:rPr>
              <a:t>the </a:t>
            </a:r>
            <a:r>
              <a:rPr sz="1650" spc="-80" dirty="0">
                <a:latin typeface="Cambria"/>
                <a:cs typeface="Cambria"/>
              </a:rPr>
              <a:t>upper</a:t>
            </a:r>
            <a:r>
              <a:rPr sz="1650" spc="-15" dirty="0">
                <a:latin typeface="Cambria"/>
                <a:cs typeface="Cambria"/>
              </a:rPr>
              <a:t> </a:t>
            </a:r>
            <a:r>
              <a:rPr sz="1650" dirty="0">
                <a:latin typeface="Cambria"/>
                <a:cs typeface="Cambria"/>
              </a:rPr>
              <a:t>half</a:t>
            </a:r>
            <a:r>
              <a:rPr sz="1650" spc="-35" dirty="0">
                <a:latin typeface="Cambria"/>
                <a:cs typeface="Cambria"/>
              </a:rPr>
              <a:t> </a:t>
            </a:r>
            <a:r>
              <a:rPr sz="1650" dirty="0">
                <a:latin typeface="Cambria"/>
                <a:cs typeface="Cambria"/>
              </a:rPr>
              <a:t>is</a:t>
            </a:r>
            <a:r>
              <a:rPr sz="1650" spc="10" dirty="0">
                <a:latin typeface="Cambria"/>
                <a:cs typeface="Cambria"/>
              </a:rPr>
              <a:t> </a:t>
            </a:r>
            <a:r>
              <a:rPr sz="1650" spc="-10" dirty="0">
                <a:latin typeface="Cambria"/>
                <a:cs typeface="Cambria"/>
              </a:rPr>
              <a:t>fixed</a:t>
            </a:r>
            <a:r>
              <a:rPr sz="1650" spc="-35" dirty="0">
                <a:latin typeface="Cambria"/>
                <a:cs typeface="Cambria"/>
              </a:rPr>
              <a:t> </a:t>
            </a:r>
            <a:r>
              <a:rPr sz="1650" dirty="0">
                <a:latin typeface="Cambria"/>
                <a:cs typeface="Cambria"/>
              </a:rPr>
              <a:t>to</a:t>
            </a:r>
            <a:r>
              <a:rPr sz="1650" spc="-90" dirty="0">
                <a:latin typeface="Cambria"/>
                <a:cs typeface="Cambria"/>
              </a:rPr>
              <a:t> </a:t>
            </a:r>
            <a:r>
              <a:rPr sz="1650" spc="-60" dirty="0">
                <a:latin typeface="Cambria"/>
                <a:cs typeface="Cambria"/>
              </a:rPr>
              <a:t>the</a:t>
            </a:r>
            <a:r>
              <a:rPr sz="1650" spc="-30" dirty="0">
                <a:latin typeface="Cambria"/>
                <a:cs typeface="Cambria"/>
              </a:rPr>
              <a:t> </a:t>
            </a:r>
            <a:r>
              <a:rPr sz="1650" spc="-35" dirty="0">
                <a:latin typeface="Cambria"/>
                <a:cs typeface="Cambria"/>
              </a:rPr>
              <a:t>ram. </a:t>
            </a:r>
            <a:r>
              <a:rPr sz="1650" spc="-10" dirty="0">
                <a:latin typeface="Cambria"/>
                <a:cs typeface="Cambria"/>
              </a:rPr>
              <a:t>The</a:t>
            </a:r>
            <a:r>
              <a:rPr sz="1650" spc="-15" dirty="0">
                <a:latin typeface="Cambria"/>
                <a:cs typeface="Cambria"/>
              </a:rPr>
              <a:t> </a:t>
            </a:r>
            <a:r>
              <a:rPr sz="1650" spc="-70" dirty="0">
                <a:latin typeface="Cambria"/>
                <a:cs typeface="Cambria"/>
              </a:rPr>
              <a:t>heated</a:t>
            </a:r>
            <a:r>
              <a:rPr sz="1650" spc="15" dirty="0">
                <a:latin typeface="Cambria"/>
                <a:cs typeface="Cambria"/>
              </a:rPr>
              <a:t> </a:t>
            </a:r>
            <a:r>
              <a:rPr sz="1650" spc="-45" dirty="0">
                <a:latin typeface="Cambria"/>
                <a:cs typeface="Cambria"/>
              </a:rPr>
              <a:t>stock</a:t>
            </a:r>
            <a:r>
              <a:rPr sz="1650" spc="95" dirty="0">
                <a:latin typeface="Cambria"/>
                <a:cs typeface="Cambria"/>
              </a:rPr>
              <a:t> </a:t>
            </a:r>
            <a:r>
              <a:rPr sz="1650" dirty="0">
                <a:solidFill>
                  <a:srgbClr val="1A1A1A"/>
                </a:solidFill>
                <a:latin typeface="Cambria"/>
                <a:cs typeface="Cambria"/>
              </a:rPr>
              <a:t>is</a:t>
            </a:r>
            <a:r>
              <a:rPr sz="1650" spc="-55" dirty="0">
                <a:solidFill>
                  <a:srgbClr val="1A1A1A"/>
                </a:solidFill>
                <a:latin typeface="Cambria"/>
                <a:cs typeface="Cambria"/>
              </a:rPr>
              <a:t> </a:t>
            </a:r>
            <a:r>
              <a:rPr sz="1650" spc="-65" dirty="0">
                <a:latin typeface="Cambria"/>
                <a:cs typeface="Cambria"/>
              </a:rPr>
              <a:t>kept</a:t>
            </a:r>
            <a:r>
              <a:rPr sz="1650" spc="40" dirty="0">
                <a:latin typeface="Cambria"/>
                <a:cs typeface="Cambria"/>
              </a:rPr>
              <a:t> </a:t>
            </a:r>
            <a:r>
              <a:rPr sz="1650" spc="-25" dirty="0">
                <a:latin typeface="Cambria"/>
                <a:cs typeface="Cambria"/>
              </a:rPr>
              <a:t>in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-10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lower</a:t>
            </a:r>
            <a:r>
              <a:rPr sz="1700" spc="-2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die</a:t>
            </a:r>
            <a:r>
              <a:rPr sz="1700" spc="-5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while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the</a:t>
            </a:r>
            <a:r>
              <a:rPr sz="1700" spc="-55" dirty="0">
                <a:latin typeface="Times New Roman"/>
                <a:cs typeface="Times New Roman"/>
              </a:rPr>
              <a:t> </a:t>
            </a:r>
            <a:r>
              <a:rPr sz="1700" spc="-20" dirty="0">
                <a:latin typeface="Times New Roman"/>
                <a:cs typeface="Times New Roman"/>
              </a:rPr>
              <a:t>ram</a:t>
            </a:r>
            <a:r>
              <a:rPr sz="1700" spc="-4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delivers</a:t>
            </a:r>
            <a:r>
              <a:rPr sz="1700" spc="-5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four</a:t>
            </a:r>
            <a:r>
              <a:rPr sz="1700" spc="-6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to</a:t>
            </a:r>
            <a:r>
              <a:rPr sz="1700" spc="-10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five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blows</a:t>
            </a:r>
            <a:r>
              <a:rPr sz="1700" spc="-65" dirty="0">
                <a:latin typeface="Times New Roman"/>
                <a:cs typeface="Times New Roman"/>
              </a:rPr>
              <a:t> </a:t>
            </a:r>
            <a:r>
              <a:rPr sz="1700" spc="-25" dirty="0">
                <a:latin typeface="Times New Roman"/>
                <a:cs typeface="Times New Roman"/>
              </a:rPr>
              <a:t>on </a:t>
            </a:r>
            <a:r>
              <a:rPr sz="1700" spc="-105" dirty="0">
                <a:latin typeface="Cambria"/>
                <a:cs typeface="Cambria"/>
              </a:rPr>
              <a:t>the</a:t>
            </a:r>
            <a:r>
              <a:rPr sz="1700" spc="20" dirty="0">
                <a:latin typeface="Cambria"/>
                <a:cs typeface="Cambria"/>
              </a:rPr>
              <a:t> </a:t>
            </a:r>
            <a:r>
              <a:rPr sz="1700" spc="-10" dirty="0">
                <a:latin typeface="Cambria"/>
                <a:cs typeface="Cambria"/>
              </a:rPr>
              <a:t>metal.</a:t>
            </a:r>
            <a:endParaRPr sz="1700">
              <a:latin typeface="Cambria"/>
              <a:cs typeface="Cambria"/>
            </a:endParaRPr>
          </a:p>
          <a:p>
            <a:pPr marL="246379" indent="-232410">
              <a:lnSpc>
                <a:spcPct val="100000"/>
              </a:lnSpc>
              <a:spcBef>
                <a:spcPts val="60"/>
              </a:spcBef>
              <a:buChar char="•"/>
              <a:tabLst>
                <a:tab pos="246379" algn="l"/>
              </a:tabLst>
            </a:pPr>
            <a:r>
              <a:rPr sz="1550" spc="-25" dirty="0">
                <a:latin typeface="Cambria"/>
                <a:cs typeface="Cambria"/>
              </a:rPr>
              <a:t>crarik,</a:t>
            </a:r>
            <a:r>
              <a:rPr sz="1550" spc="60" dirty="0">
                <a:latin typeface="Cambria"/>
                <a:cs typeface="Cambria"/>
              </a:rPr>
              <a:t> </a:t>
            </a:r>
            <a:r>
              <a:rPr sz="1550" dirty="0">
                <a:latin typeface="Cambria"/>
                <a:cs typeface="Cambria"/>
              </a:rPr>
              <a:t>crank</a:t>
            </a:r>
            <a:r>
              <a:rPr sz="1550" spc="100" dirty="0">
                <a:latin typeface="Cambria"/>
                <a:cs typeface="Cambria"/>
              </a:rPr>
              <a:t> </a:t>
            </a:r>
            <a:r>
              <a:rPr sz="1550" dirty="0">
                <a:latin typeface="Cambria"/>
                <a:cs typeface="Cambria"/>
              </a:rPr>
              <a:t>shafi,</a:t>
            </a:r>
            <a:r>
              <a:rPr sz="1550" spc="35" dirty="0">
                <a:latin typeface="Cambria"/>
                <a:cs typeface="Cambria"/>
              </a:rPr>
              <a:t> </a:t>
            </a:r>
            <a:r>
              <a:rPr sz="1550" dirty="0">
                <a:latin typeface="Cambria"/>
                <a:cs typeface="Cambria"/>
              </a:rPr>
              <a:t>connecting</a:t>
            </a:r>
            <a:r>
              <a:rPr sz="1550" spc="130" dirty="0">
                <a:latin typeface="Cambria"/>
                <a:cs typeface="Cambria"/>
              </a:rPr>
              <a:t> </a:t>
            </a:r>
            <a:r>
              <a:rPr sz="1550" dirty="0">
                <a:latin typeface="Cambria"/>
                <a:cs typeface="Cambria"/>
              </a:rPr>
              <a:t>rod,</a:t>
            </a:r>
            <a:r>
              <a:rPr sz="1550" spc="60" dirty="0">
                <a:latin typeface="Cambria"/>
                <a:cs typeface="Cambria"/>
              </a:rPr>
              <a:t> </a:t>
            </a:r>
            <a:r>
              <a:rPr sz="1550" spc="-10" dirty="0">
                <a:latin typeface="Cambria"/>
                <a:cs typeface="Cambria"/>
              </a:rPr>
              <a:t>wrench,</a:t>
            </a:r>
            <a:r>
              <a:rPr sz="1550" spc="70" dirty="0">
                <a:latin typeface="Cambria"/>
                <a:cs typeface="Cambria"/>
              </a:rPr>
              <a:t> </a:t>
            </a:r>
            <a:r>
              <a:rPr sz="1550" dirty="0">
                <a:latin typeface="Cambria"/>
                <a:cs typeface="Cambria"/>
              </a:rPr>
              <a:t>crane</a:t>
            </a:r>
            <a:r>
              <a:rPr sz="1550" spc="75" dirty="0">
                <a:latin typeface="Cambria"/>
                <a:cs typeface="Cambria"/>
              </a:rPr>
              <a:t> </a:t>
            </a:r>
            <a:r>
              <a:rPr sz="1550" dirty="0">
                <a:latin typeface="Cambria"/>
                <a:cs typeface="Cambria"/>
              </a:rPr>
              <a:t>hook,</a:t>
            </a:r>
            <a:r>
              <a:rPr sz="1550" spc="25" dirty="0">
                <a:latin typeface="Cambria"/>
                <a:cs typeface="Cambria"/>
              </a:rPr>
              <a:t> </a:t>
            </a:r>
            <a:r>
              <a:rPr sz="1550" spc="-20" dirty="0">
                <a:latin typeface="Cambria"/>
                <a:cs typeface="Cambria"/>
              </a:rPr>
              <a:t>erc.</a:t>
            </a:r>
            <a:endParaRPr sz="15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38575" y="3733800"/>
            <a:ext cx="1123950" cy="1905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71682" y="257175"/>
            <a:ext cx="5224145" cy="261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50" i="1" spc="55" dirty="0">
                <a:latin typeface="Calibri"/>
                <a:cs typeface="Calibri"/>
              </a:rPr>
              <a:t>T'ofind</a:t>
            </a:r>
            <a:r>
              <a:rPr sz="1550" i="1" spc="-5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:</a:t>
            </a:r>
            <a:r>
              <a:rPr sz="1550" i="1" spc="95" dirty="0">
                <a:latin typeface="Calibri"/>
                <a:cs typeface="Calibri"/>
              </a:rPr>
              <a:t> </a:t>
            </a:r>
            <a:r>
              <a:rPr sz="1550" dirty="0">
                <a:latin typeface="Trebuchet MS"/>
                <a:cs typeface="Trebuchet MS"/>
              </a:rPr>
              <a:t>Cost</a:t>
            </a:r>
            <a:r>
              <a:rPr sz="1550" spc="25" dirty="0">
                <a:latin typeface="Trebuchet MS"/>
                <a:cs typeface="Trebuchet MS"/>
              </a:rPr>
              <a:t> </a:t>
            </a:r>
            <a:r>
              <a:rPr sz="1550" spc="-25" dirty="0">
                <a:latin typeface="Trebuchet MS"/>
                <a:cs typeface="Trebuchet MS"/>
              </a:rPr>
              <a:t>of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90" dirty="0">
                <a:latin typeface="Trebuchet MS"/>
                <a:cs typeface="Trebuchet MS"/>
              </a:rPr>
              <a:t>filler</a:t>
            </a:r>
            <a:r>
              <a:rPr sz="1550" spc="-45" dirty="0">
                <a:latin typeface="Trebuchet MS"/>
                <a:cs typeface="Trebuchet MS"/>
              </a:rPr>
              <a:t> </a:t>
            </a:r>
            <a:r>
              <a:rPr sz="1550" spc="-140" dirty="0">
                <a:latin typeface="Trebuchet MS"/>
                <a:cs typeface="Trebuchet MS"/>
              </a:rPr>
              <a:t>metal</a:t>
            </a:r>
            <a:r>
              <a:rPr sz="1550" spc="-50" dirty="0">
                <a:latin typeface="Trebuchet MS"/>
                <a:cs typeface="Trebuchet MS"/>
              </a:rPr>
              <a:t> </a:t>
            </a:r>
            <a:r>
              <a:rPr sz="1550" spc="-90" dirty="0">
                <a:latin typeface="Trebuchet MS"/>
                <a:cs typeface="Trebuchet MS"/>
              </a:rPr>
              <a:t>and</a:t>
            </a:r>
            <a:r>
              <a:rPr sz="1550" spc="-40" dirty="0">
                <a:latin typeface="Trebuchet MS"/>
                <a:cs typeface="Trebuchet MS"/>
              </a:rPr>
              <a:t> </a:t>
            </a:r>
            <a:r>
              <a:rPr sz="1550" spc="-70" dirty="0">
                <a:latin typeface="Trebuchet MS"/>
                <a:cs typeface="Trebuchet MS"/>
              </a:rPr>
              <a:t>gases</a:t>
            </a:r>
            <a:r>
              <a:rPr sz="1550" spc="-15" dirty="0">
                <a:latin typeface="Trebuchet MS"/>
                <a:cs typeface="Trebuchet MS"/>
              </a:rPr>
              <a:t> </a:t>
            </a:r>
            <a:r>
              <a:rPr sz="1550" spc="-85" dirty="0">
                <a:latin typeface="Trebuchet MS"/>
                <a:cs typeface="Trebuchet MS"/>
              </a:rPr>
              <a:t>used</a:t>
            </a:r>
            <a:r>
              <a:rPr sz="1550" spc="-195" dirty="0">
                <a:latin typeface="Trebuchet MS"/>
                <a:cs typeface="Trebuchet MS"/>
              </a:rPr>
              <a:t> </a:t>
            </a:r>
            <a:r>
              <a:rPr sz="1550" spc="-165" dirty="0">
                <a:latin typeface="Trebuchet MS"/>
                <a:cs typeface="Trebuchet MS"/>
              </a:rPr>
              <a:t>1o</a:t>
            </a:r>
            <a:r>
              <a:rPr sz="1550" spc="-25" dirty="0">
                <a:latin typeface="Trebuchet MS"/>
                <a:cs typeface="Trebuchet MS"/>
              </a:rPr>
              <a:t> </a:t>
            </a:r>
            <a:r>
              <a:rPr sz="1550" spc="-65" dirty="0">
                <a:latin typeface="Trebuchet MS"/>
                <a:cs typeface="Trebuchet MS"/>
              </a:rPr>
              <a:t>make</a:t>
            </a:r>
            <a:r>
              <a:rPr sz="1550" spc="85" dirty="0">
                <a:latin typeface="Trebuchet MS"/>
                <a:cs typeface="Trebuchet MS"/>
              </a:rPr>
              <a:t> </a:t>
            </a:r>
            <a:r>
              <a:rPr sz="1550" spc="-40" dirty="0">
                <a:latin typeface="Trebuchet MS"/>
                <a:cs typeface="Trebuchet MS"/>
              </a:rPr>
              <a:t>100</a:t>
            </a:r>
            <a:r>
              <a:rPr sz="1550" dirty="0">
                <a:latin typeface="Trebuchet MS"/>
                <a:cs typeface="Trebuchet MS"/>
              </a:rPr>
              <a:t> </a:t>
            </a:r>
            <a:r>
              <a:rPr sz="1550" spc="-75" dirty="0">
                <a:latin typeface="Trebuchet MS"/>
                <a:cs typeface="Trebuchet MS"/>
              </a:rPr>
              <a:t>framcs-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2478" y="512762"/>
            <a:ext cx="3538854" cy="29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849755" algn="l"/>
                <a:tab pos="2049780" algn="l"/>
                <a:tab pos="2284095" algn="l"/>
                <a:tab pos="3240405" algn="l"/>
              </a:tabLst>
            </a:pPr>
            <a:r>
              <a:rPr sz="2550" i="1" baseline="-13071" dirty="0">
                <a:solidFill>
                  <a:srgbClr val="000000"/>
                </a:solidFill>
                <a:latin typeface="Calibri"/>
                <a:cs typeface="Calibri"/>
              </a:rPr>
              <a:t>S</a:t>
            </a:r>
            <a:r>
              <a:rPr sz="1500" i="1" dirty="0">
                <a:solidFill>
                  <a:srgbClr val="000000"/>
                </a:solidFill>
                <a:latin typeface="Calibri"/>
                <a:cs typeface="Calibri"/>
              </a:rPr>
              <a:t>ylinian</a:t>
            </a:r>
            <a:r>
              <a:rPr sz="1500" i="1" spc="3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500" i="1" dirty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r>
              <a:rPr sz="1500" i="1" spc="8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sz="2625" baseline="-4761" dirty="0">
                <a:solidFill>
                  <a:srgbClr val="000000"/>
                </a:solidFill>
                <a:latin typeface="Trebuchet MS"/>
                <a:cs typeface="Trebuchet MS"/>
              </a:rPr>
              <a:t>F</a:t>
            </a:r>
            <a:r>
              <a:rPr sz="1500" dirty="0">
                <a:solidFill>
                  <a:srgbClr val="000000"/>
                </a:solidFill>
                <a:latin typeface="Trebuchet MS"/>
                <a:cs typeface="Trebuchet MS"/>
              </a:rPr>
              <a:t>rom</a:t>
            </a:r>
            <a:r>
              <a:rPr sz="1500" spc="-1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500" spc="-20" dirty="0">
                <a:solidFill>
                  <a:srgbClr val="000000"/>
                </a:solidFill>
                <a:latin typeface="Trebuchet MS"/>
                <a:cs typeface="Trebuchet MS"/>
              </a:rPr>
              <a:t>Fig.</a:t>
            </a:r>
            <a:r>
              <a:rPr sz="1500" dirty="0">
                <a:solidFill>
                  <a:srgbClr val="000000"/>
                </a:solidFill>
                <a:latin typeface="Trebuchet MS"/>
                <a:cs typeface="Trebuchet MS"/>
              </a:rPr>
              <a:t>	</a:t>
            </a:r>
            <a:r>
              <a:rPr sz="1500" spc="-25" dirty="0">
                <a:solidFill>
                  <a:srgbClr val="000000"/>
                </a:solidFill>
                <a:latin typeface="Trebuchet MS"/>
                <a:cs typeface="Trebuchet MS"/>
              </a:rPr>
              <a:t>it</a:t>
            </a:r>
            <a:r>
              <a:rPr sz="1500" dirty="0">
                <a:solidFill>
                  <a:srgbClr val="000000"/>
                </a:solidFill>
                <a:latin typeface="Trebuchet MS"/>
                <a:cs typeface="Trebuchet MS"/>
              </a:rPr>
              <a:t>	</a:t>
            </a:r>
            <a:r>
              <a:rPr sz="1500" spc="-25" dirty="0">
                <a:solidFill>
                  <a:srgbClr val="131313"/>
                </a:solidFill>
                <a:latin typeface="Trebuchet MS"/>
                <a:cs typeface="Trebuchet MS"/>
              </a:rPr>
              <a:t>is</a:t>
            </a:r>
            <a:r>
              <a:rPr sz="1500" dirty="0">
                <a:solidFill>
                  <a:srgbClr val="131313"/>
                </a:solidFill>
                <a:latin typeface="Trebuchet MS"/>
                <a:cs typeface="Trebuchet MS"/>
              </a:rPr>
              <a:t>	</a:t>
            </a:r>
            <a:r>
              <a:rPr sz="1500" spc="-50" dirty="0">
                <a:solidFill>
                  <a:srgbClr val="000000"/>
                </a:solidFill>
                <a:latin typeface="Trebuchet MS"/>
                <a:cs typeface="Trebuchet MS"/>
              </a:rPr>
              <a:t>u›1dcrstood</a:t>
            </a:r>
            <a:r>
              <a:rPr sz="1500" dirty="0">
                <a:solidFill>
                  <a:srgbClr val="000000"/>
                </a:solidFill>
                <a:latin typeface="Trebuchet MS"/>
                <a:cs typeface="Trebuchet MS"/>
              </a:rPr>
              <a:t>	</a:t>
            </a:r>
            <a:r>
              <a:rPr sz="1500" spc="-130" dirty="0">
                <a:solidFill>
                  <a:srgbClr val="000000"/>
                </a:solidFill>
                <a:latin typeface="Trebuchet MS"/>
                <a:cs typeface="Trebuchet MS"/>
              </a:rPr>
              <a:t>that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38920" y="515937"/>
            <a:ext cx="12674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380365" algn="l"/>
              </a:tabLst>
            </a:pPr>
            <a:r>
              <a:rPr sz="1500" spc="-25" dirty="0">
                <a:latin typeface="Trebuchet MS"/>
                <a:cs typeface="Trebuchet MS"/>
              </a:rPr>
              <a:t>lhe</a:t>
            </a:r>
            <a:r>
              <a:rPr sz="1500" dirty="0">
                <a:latin typeface="Trebuchet MS"/>
                <a:cs typeface="Trebuchet MS"/>
              </a:rPr>
              <a:t>	</a:t>
            </a:r>
            <a:r>
              <a:rPr sz="2250" spc="-120" baseline="1851" dirty="0">
                <a:latin typeface="Trebuchet MS"/>
                <a:cs typeface="Trebuchet MS"/>
              </a:rPr>
              <a:t>rectangula</a:t>
            </a:r>
            <a:r>
              <a:rPr sz="2250" spc="-120" baseline="7407" dirty="0">
                <a:latin typeface="Trebuchet MS"/>
                <a:cs typeface="Trebuchet MS"/>
              </a:rPr>
              <a:t>r</a:t>
            </a:r>
            <a:endParaRPr sz="2250" baseline="7407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3107" y="847725"/>
            <a:ext cx="7289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1345" algn="l"/>
              </a:tabLst>
            </a:pPr>
            <a:r>
              <a:rPr sz="1400" spc="-10" dirty="0">
                <a:latin typeface="Trebuchet MS"/>
                <a:cs typeface="Trebuchet MS"/>
              </a:rPr>
              <a:t>frame</a:t>
            </a:r>
            <a:r>
              <a:rPr sz="1400" dirty="0">
                <a:latin typeface="Trebuchet MS"/>
                <a:cs typeface="Trebuchet MS"/>
              </a:rPr>
              <a:t>	</a:t>
            </a:r>
            <a:r>
              <a:rPr sz="2100" spc="-37" baseline="1984" dirty="0">
                <a:latin typeface="Trebuchet MS"/>
                <a:cs typeface="Trebuchet MS"/>
              </a:rPr>
              <a:t>is</a:t>
            </a:r>
            <a:endParaRPr sz="2100" baseline="1984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8404" y="809625"/>
            <a:ext cx="48412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605790" algn="l"/>
                <a:tab pos="3787140" algn="l"/>
              </a:tabLst>
            </a:pPr>
            <a:r>
              <a:rPr sz="1400" spc="-20" dirty="0">
                <a:latin typeface="Trebuchet MS"/>
                <a:cs typeface="Trebuchet MS"/>
              </a:rPr>
              <a:t>made</a:t>
            </a:r>
            <a:r>
              <a:rPr sz="1400" dirty="0">
                <a:latin typeface="Trebuchet MS"/>
                <a:cs typeface="Trebuchet MS"/>
              </a:rPr>
              <a:t>	</a:t>
            </a:r>
            <a:r>
              <a:rPr sz="1400" spc="-40" dirty="0">
                <a:latin typeface="Trebuchet MS"/>
                <a:cs typeface="Trebuchet MS"/>
              </a:rPr>
              <a:t>from</a:t>
            </a:r>
            <a:r>
              <a:rPr sz="1400" spc="95" dirty="0">
                <a:latin typeface="Trebuchet MS"/>
                <a:cs typeface="Trebuchet MS"/>
              </a:rPr>
              <a:t> </a:t>
            </a:r>
            <a:r>
              <a:rPr sz="1400" spc="-114" dirty="0">
                <a:latin typeface="Trebuchet MS"/>
                <a:cs typeface="Trebuchet MS"/>
              </a:rPr>
              <a:t>plates</a:t>
            </a:r>
            <a:r>
              <a:rPr sz="1400" spc="1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nt</a:t>
            </a:r>
            <a:r>
              <a:rPr sz="1400" spc="65" dirty="0">
                <a:latin typeface="Trebuchet MS"/>
                <a:cs typeface="Trebuchet MS"/>
              </a:rPr>
              <a:t> </a:t>
            </a:r>
            <a:r>
              <a:rPr sz="1400" dirty="0">
                <a:solidFill>
                  <a:srgbClr val="0C0C0C"/>
                </a:solidFill>
                <a:latin typeface="Trebuchet MS"/>
                <a:cs typeface="Trebuchet MS"/>
              </a:rPr>
              <a:t>300</a:t>
            </a:r>
            <a:r>
              <a:rPr sz="1400" spc="-45" dirty="0">
                <a:solidFill>
                  <a:srgbClr val="0C0C0C"/>
                </a:solidFill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cm</a:t>
            </a:r>
            <a:r>
              <a:rPr sz="1400" spc="1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x</a:t>
            </a:r>
            <a:r>
              <a:rPr sz="1400" spc="15" dirty="0">
                <a:latin typeface="Trebuchet MS"/>
                <a:cs typeface="Trebuchet MS"/>
              </a:rPr>
              <a:t> </a:t>
            </a:r>
            <a:r>
              <a:rPr sz="1400" spc="50" dirty="0">
                <a:latin typeface="Trebuchet MS"/>
                <a:cs typeface="Trebuchet MS"/>
              </a:rPr>
              <a:t>6</a:t>
            </a:r>
            <a:r>
              <a:rPr sz="1400" spc="-8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cm</a:t>
            </a:r>
            <a:r>
              <a:rPr sz="1400" spc="1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x</a:t>
            </a:r>
            <a:r>
              <a:rPr sz="1400" spc="4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4</a:t>
            </a:r>
            <a:r>
              <a:rPr sz="1400" spc="-2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mm</a:t>
            </a:r>
            <a:r>
              <a:rPr sz="1400" spc="-20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(t</a:t>
            </a:r>
            <a:r>
              <a:rPr sz="1400" dirty="0">
                <a:latin typeface="Trebuchet MS"/>
                <a:cs typeface="Trebuchet MS"/>
              </a:rPr>
              <a:t>	o</a:t>
            </a:r>
            <a:r>
              <a:rPr sz="1400" spc="5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in</a:t>
            </a:r>
            <a:r>
              <a:rPr sz="1400" spc="2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i</a:t>
            </a:r>
            <a:r>
              <a:rPr sz="1500" spc="-15" baseline="13888" dirty="0">
                <a:latin typeface="Trebuchet MS"/>
                <a:cs typeface="Trebuchet MS"/>
              </a:rPr>
              <a:t>1</a:t>
            </a:r>
            <a:r>
              <a:rPr sz="1400" spc="-10" dirty="0">
                <a:latin typeface="Trebuchet MS"/>
                <a:cs typeface="Trebuchet MS"/>
              </a:rPr>
              <a:t>\tt0&amp;+)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7981" y="1084262"/>
            <a:ext cx="1505585" cy="2463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450" spc="-85" dirty="0">
                <a:latin typeface="Trebuchet MS"/>
                <a:cs typeface="Trebuchet MS"/>
              </a:rPr>
              <a:t>end</a:t>
            </a:r>
            <a:r>
              <a:rPr sz="1450" spc="-25" dirty="0">
                <a:latin typeface="Trebuchet MS"/>
                <a:cs typeface="Trebuchet MS"/>
              </a:rPr>
              <a:t> </a:t>
            </a:r>
            <a:r>
              <a:rPr sz="1450" dirty="0">
                <a:latin typeface="Trebuchet MS"/>
                <a:cs typeface="Trebuchet MS"/>
              </a:rPr>
              <a:t>*00</a:t>
            </a:r>
            <a:r>
              <a:rPr sz="1450" spc="-70" dirty="0">
                <a:latin typeface="Trebuchet MS"/>
                <a:cs typeface="Trebuchet MS"/>
              </a:rPr>
              <a:t> </a:t>
            </a:r>
            <a:r>
              <a:rPr sz="1450" spc="-20" dirty="0">
                <a:latin typeface="Trebuchet MS"/>
                <a:cs typeface="Trebuchet MS"/>
              </a:rPr>
              <a:t>cm</a:t>
            </a:r>
            <a:r>
              <a:rPr sz="1450" spc="150" dirty="0">
                <a:latin typeface="Trebuchet MS"/>
                <a:cs typeface="Trebuchet MS"/>
              </a:rPr>
              <a:t> </a:t>
            </a:r>
            <a:r>
              <a:rPr sz="2175" spc="-30" baseline="9578" dirty="0">
                <a:latin typeface="Trebuchet MS"/>
                <a:cs typeface="Trebuchet MS"/>
              </a:rPr>
              <a:t>x</a:t>
            </a:r>
            <a:r>
              <a:rPr sz="2175" spc="22" baseline="9578" dirty="0">
                <a:latin typeface="Trebuchet MS"/>
                <a:cs typeface="Trebuchet MS"/>
              </a:rPr>
              <a:t> </a:t>
            </a:r>
            <a:r>
              <a:rPr sz="2175" baseline="9578" dirty="0">
                <a:latin typeface="Trebuchet MS"/>
                <a:cs typeface="Trebuchet MS"/>
              </a:rPr>
              <a:t>6</a:t>
            </a:r>
            <a:r>
              <a:rPr sz="2175" spc="-240" baseline="9578" dirty="0">
                <a:latin typeface="Trebuchet MS"/>
                <a:cs typeface="Trebuchet MS"/>
              </a:rPr>
              <a:t> </a:t>
            </a:r>
            <a:r>
              <a:rPr sz="2175" spc="-52" baseline="9578" dirty="0">
                <a:latin typeface="Trebuchet MS"/>
                <a:cs typeface="Trebuchet MS"/>
              </a:rPr>
              <a:t>cm</a:t>
            </a:r>
            <a:endParaRPr sz="2175" baseline="9578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75753" y="1050925"/>
            <a:ext cx="2651125" cy="2463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11070" algn="l"/>
              </a:tabLst>
            </a:pPr>
            <a:r>
              <a:rPr sz="1450" dirty="0">
                <a:solidFill>
                  <a:srgbClr val="1C1C1C"/>
                </a:solidFill>
                <a:latin typeface="Trebuchet MS"/>
                <a:cs typeface="Trebuchet MS"/>
              </a:rPr>
              <a:t>4</a:t>
            </a:r>
            <a:r>
              <a:rPr sz="1450" spc="-85" dirty="0">
                <a:solidFill>
                  <a:srgbClr val="1C1C1C"/>
                </a:solidFill>
                <a:latin typeface="Trebuchet MS"/>
                <a:cs typeface="Trebuchet MS"/>
              </a:rPr>
              <a:t> </a:t>
            </a:r>
            <a:r>
              <a:rPr sz="1450" spc="-215" dirty="0">
                <a:latin typeface="Trebuchet MS"/>
                <a:cs typeface="Trebuchet MS"/>
              </a:rPr>
              <a:t>fj\IT›</a:t>
            </a:r>
            <a:r>
              <a:rPr sz="1450" spc="-55" dirty="0">
                <a:latin typeface="Trebuchet MS"/>
                <a:cs typeface="Trebuchet MS"/>
              </a:rPr>
              <a:t> </a:t>
            </a:r>
            <a:r>
              <a:rPr sz="1450" spc="-10" dirty="0">
                <a:latin typeface="Trebuchet MS"/>
                <a:cs typeface="Trebuchet MS"/>
              </a:rPr>
              <a:t>(ta'o</a:t>
            </a:r>
            <a:r>
              <a:rPr sz="1450" spc="5" dirty="0">
                <a:latin typeface="Trebuchet MS"/>
                <a:cs typeface="Trebuchet MS"/>
              </a:rPr>
              <a:t> </a:t>
            </a:r>
            <a:r>
              <a:rPr sz="1450" spc="-105" dirty="0">
                <a:latin typeface="Trebuchet MS"/>
                <a:cs typeface="Trebuchet MS"/>
              </a:rPr>
              <a:t>in</a:t>
            </a:r>
            <a:r>
              <a:rPr sz="1450" spc="-55" dirty="0">
                <a:latin typeface="Trebuchet MS"/>
                <a:cs typeface="Trebuchet MS"/>
              </a:rPr>
              <a:t> </a:t>
            </a:r>
            <a:r>
              <a:rPr sz="1450" spc="-85" dirty="0">
                <a:latin typeface="Trebuchet MS"/>
                <a:cs typeface="Trebuchet MS"/>
              </a:rPr>
              <a:t>number).</a:t>
            </a:r>
            <a:r>
              <a:rPr sz="1450" spc="25" dirty="0">
                <a:latin typeface="Trebuchet MS"/>
                <a:cs typeface="Trebuchet MS"/>
              </a:rPr>
              <a:t> </a:t>
            </a:r>
            <a:r>
              <a:rPr sz="1450" spc="-25" dirty="0">
                <a:latin typeface="Trebuchet MS"/>
                <a:cs typeface="Trebuchet MS"/>
              </a:rPr>
              <a:t>The</a:t>
            </a:r>
            <a:r>
              <a:rPr sz="1450" dirty="0">
                <a:latin typeface="Trebuchet MS"/>
                <a:cs typeface="Trebuchet MS"/>
              </a:rPr>
              <a:t>	</a:t>
            </a:r>
            <a:r>
              <a:rPr sz="1450" spc="-160" dirty="0">
                <a:latin typeface="Trebuchet MS"/>
                <a:cs typeface="Trebuchet MS"/>
              </a:rPr>
              <a:t>•ct‹Jin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37831" y="1017587"/>
            <a:ext cx="618490" cy="2463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dirty="0">
                <a:latin typeface="Trebuchet MS"/>
                <a:cs typeface="Trebuchet MS"/>
              </a:rPr>
              <a:t>is</a:t>
            </a:r>
            <a:r>
              <a:rPr sz="1450" spc="425" dirty="0">
                <a:latin typeface="Trebuchet MS"/>
                <a:cs typeface="Trebuchet MS"/>
              </a:rPr>
              <a:t> </a:t>
            </a:r>
            <a:r>
              <a:rPr sz="1450" spc="-90" dirty="0">
                <a:latin typeface="Trebuchet MS"/>
                <a:cs typeface="Trebuchet MS"/>
              </a:rPr>
              <a:t>done</a:t>
            </a:r>
            <a:endParaRPr sz="14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4532" y="1283039"/>
            <a:ext cx="5404485" cy="1045210"/>
          </a:xfrm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4"/>
              </a:spcBef>
              <a:tabLst>
                <a:tab pos="450215" algn="l"/>
                <a:tab pos="755015" algn="l"/>
              </a:tabLst>
            </a:pPr>
            <a:r>
              <a:rPr sz="1400" spc="-20" dirty="0">
                <a:latin typeface="Trebuchet MS"/>
                <a:cs typeface="Trebuchet MS"/>
              </a:rPr>
              <a:t>only</a:t>
            </a:r>
            <a:r>
              <a:rPr sz="1400" dirty="0">
                <a:latin typeface="Trebuchet MS"/>
                <a:cs typeface="Trebuchet MS"/>
              </a:rPr>
              <a:t>	</a:t>
            </a:r>
            <a:r>
              <a:rPr sz="1400" spc="-25" dirty="0">
                <a:latin typeface="Trebuchet MS"/>
                <a:cs typeface="Trebuchet MS"/>
              </a:rPr>
              <a:t>on</a:t>
            </a:r>
            <a:r>
              <a:rPr sz="1400" dirty="0">
                <a:latin typeface="Trebuchet MS"/>
                <a:cs typeface="Trebuchet MS"/>
              </a:rPr>
              <a:t>	</a:t>
            </a:r>
            <a:r>
              <a:rPr sz="1400" spc="-30" dirty="0">
                <a:latin typeface="Trebuchet MS"/>
                <a:cs typeface="Trebuchet MS"/>
              </a:rPr>
              <a:t>four</a:t>
            </a:r>
            <a:r>
              <a:rPr sz="1400" spc="-7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¢0m</a:t>
            </a:r>
            <a:r>
              <a:rPr sz="1400" spc="50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rS.</a:t>
            </a:r>
            <a:endParaRPr sz="1400">
              <a:latin typeface="Trebuchet MS"/>
              <a:cs typeface="Trebuchet MS"/>
            </a:endParaRPr>
          </a:p>
          <a:p>
            <a:pPr marL="192405" marR="5080" indent="227965">
              <a:lnSpc>
                <a:spcPts val="2060"/>
              </a:lnSpc>
              <a:spcBef>
                <a:spcPts val="95"/>
              </a:spcBef>
            </a:pPr>
            <a:r>
              <a:rPr sz="1450" spc="-190" dirty="0">
                <a:latin typeface="Trebuchet MS"/>
                <a:cs typeface="Trebuchet MS"/>
              </a:rPr>
              <a:t>II”</a:t>
            </a:r>
            <a:r>
              <a:rPr sz="1450" spc="-95" dirty="0">
                <a:latin typeface="Trebuchet MS"/>
                <a:cs typeface="Trebuchet MS"/>
              </a:rPr>
              <a:t> </a:t>
            </a:r>
            <a:r>
              <a:rPr sz="1450" spc="-270" dirty="0">
                <a:latin typeface="Trebuchet MS"/>
                <a:cs typeface="Trebuchet MS"/>
              </a:rPr>
              <a:t>»</a:t>
            </a:r>
            <a:r>
              <a:rPr sz="1450" spc="114" dirty="0"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151515"/>
                </a:solidFill>
                <a:latin typeface="Trebuchet MS"/>
                <a:cs typeface="Trebuchet MS"/>
              </a:rPr>
              <a:t>c</a:t>
            </a:r>
            <a:r>
              <a:rPr sz="1450" spc="-70" dirty="0">
                <a:solidFill>
                  <a:srgbClr val="151515"/>
                </a:solidFill>
                <a:latin typeface="Trebuchet MS"/>
                <a:cs typeface="Trebuchet MS"/>
              </a:rPr>
              <a:t> </a:t>
            </a:r>
            <a:r>
              <a:rPr sz="1450" spc="-85" dirty="0">
                <a:latin typeface="Trebuchet MS"/>
                <a:cs typeface="Trebuchet MS"/>
              </a:rPr>
              <a:t>v‹›nsider</a:t>
            </a:r>
            <a:r>
              <a:rPr sz="1450" spc="-20" dirty="0">
                <a:latin typeface="Trebuchet MS"/>
                <a:cs typeface="Trebuchet MS"/>
              </a:rPr>
              <a:t> </a:t>
            </a:r>
            <a:r>
              <a:rPr sz="1450" spc="-80" dirty="0">
                <a:latin typeface="Trebuchet MS"/>
                <a:cs typeface="Trebuchet MS"/>
              </a:rPr>
              <a:t>one</a:t>
            </a:r>
            <a:r>
              <a:rPr sz="1450" spc="15" dirty="0">
                <a:latin typeface="Trebuchet MS"/>
                <a:cs typeface="Trebuchet MS"/>
              </a:rPr>
              <a:t> </a:t>
            </a:r>
            <a:r>
              <a:rPr sz="1450" spc="-80" dirty="0">
                <a:latin typeface="Trebuchet MS"/>
                <a:cs typeface="Trebuchet MS"/>
              </a:rPr>
              <a:t>comer</a:t>
            </a:r>
            <a:r>
              <a:rPr sz="1450" spc="20" dirty="0">
                <a:latin typeface="Trebuchet MS"/>
                <a:cs typeface="Trebuchet MS"/>
              </a:rPr>
              <a:t> </a:t>
            </a:r>
            <a:r>
              <a:rPr sz="1450" spc="-100" dirty="0">
                <a:latin typeface="Trebuchet MS"/>
                <a:cs typeface="Trebuchet MS"/>
              </a:rPr>
              <a:t>alone,</a:t>
            </a:r>
            <a:r>
              <a:rPr sz="1450" spc="15" dirty="0">
                <a:latin typeface="Trebuchet MS"/>
                <a:cs typeface="Trebuchet MS"/>
              </a:rPr>
              <a:t> </a:t>
            </a:r>
            <a:r>
              <a:rPr sz="1450" spc="-125" dirty="0">
                <a:latin typeface="Trebuchet MS"/>
                <a:cs typeface="Trebuchet MS"/>
              </a:rPr>
              <a:t>it</a:t>
            </a:r>
            <a:r>
              <a:rPr sz="1450" spc="25" dirty="0">
                <a:latin typeface="Trebuchet MS"/>
                <a:cs typeface="Trebuchet MS"/>
              </a:rPr>
              <a:t> </a:t>
            </a:r>
            <a:r>
              <a:rPr sz="1450" dirty="0">
                <a:latin typeface="Trebuchet MS"/>
                <a:cs typeface="Trebuchet MS"/>
              </a:rPr>
              <a:t>is</a:t>
            </a:r>
            <a:r>
              <a:rPr sz="1450" spc="-55" dirty="0">
                <a:latin typeface="Trebuchet MS"/>
                <a:cs typeface="Trebuchet MS"/>
              </a:rPr>
              <a:t> </a:t>
            </a:r>
            <a:r>
              <a:rPr sz="1450" spc="-85" dirty="0">
                <a:latin typeface="Trebuchet MS"/>
                <a:cs typeface="Trebuchet MS"/>
              </a:rPr>
              <a:t>clear</a:t>
            </a:r>
            <a:r>
              <a:rPr sz="1450" spc="-25" dirty="0">
                <a:latin typeface="Trebuchet MS"/>
                <a:cs typeface="Trebuchet MS"/>
              </a:rPr>
              <a:t> </a:t>
            </a:r>
            <a:r>
              <a:rPr sz="1450" spc="-114" dirty="0">
                <a:latin typeface="Trebuchet MS"/>
                <a:cs typeface="Trebuchet MS"/>
              </a:rPr>
              <a:t>tha\</a:t>
            </a:r>
            <a:r>
              <a:rPr sz="1450" spc="10" dirty="0">
                <a:latin typeface="Trebuchet MS"/>
                <a:cs typeface="Trebuchet MS"/>
              </a:rPr>
              <a:t> </a:t>
            </a:r>
            <a:r>
              <a:rPr sz="1450" spc="-30" dirty="0">
                <a:latin typeface="Trebuchet MS"/>
                <a:cs typeface="Trebuchet MS"/>
              </a:rPr>
              <a:t>u'eIding</a:t>
            </a:r>
            <a:r>
              <a:rPr sz="1450" spc="10" dirty="0">
                <a:latin typeface="Trebuchet MS"/>
                <a:cs typeface="Trebuchet MS"/>
              </a:rPr>
              <a:t> </a:t>
            </a:r>
            <a:r>
              <a:rPr sz="1450" spc="-35" dirty="0">
                <a:latin typeface="Trebuchet MS"/>
                <a:cs typeface="Trebuchet MS"/>
              </a:rPr>
              <a:t>should </a:t>
            </a:r>
            <a:r>
              <a:rPr sz="1450" spc="-25" dirty="0">
                <a:latin typeface="Trebuchet MS"/>
                <a:cs typeface="Trebuchet MS"/>
              </a:rPr>
              <a:t>be </a:t>
            </a:r>
            <a:r>
              <a:rPr sz="1450" spc="-145" dirty="0">
                <a:latin typeface="Trebuchet MS"/>
                <a:cs typeface="Trebuchet MS"/>
              </a:rPr>
              <a:t>dane</a:t>
            </a:r>
            <a:r>
              <a:rPr sz="1450" spc="35" dirty="0">
                <a:latin typeface="Trebuchet MS"/>
                <a:cs typeface="Trebuchet MS"/>
              </a:rPr>
              <a:t> </a:t>
            </a:r>
            <a:r>
              <a:rPr sz="1450" spc="-105" dirty="0">
                <a:latin typeface="Trebuchet MS"/>
                <a:cs typeface="Trebuchet MS"/>
              </a:rPr>
              <a:t>‹</a:t>
            </a:r>
            <a:r>
              <a:rPr sz="1450" spc="-100" dirty="0">
                <a:latin typeface="Trebuchet MS"/>
                <a:cs typeface="Trebuchet MS"/>
              </a:rPr>
              <a:t> </a:t>
            </a:r>
            <a:r>
              <a:rPr sz="1450" dirty="0">
                <a:latin typeface="Trebuchet MS"/>
                <a:cs typeface="Trebuchet MS"/>
              </a:rPr>
              <a:t>n</a:t>
            </a:r>
            <a:r>
              <a:rPr sz="1450" spc="-35" dirty="0">
                <a:latin typeface="Trebuchet MS"/>
                <a:cs typeface="Trebuchet MS"/>
              </a:rPr>
              <a:t> </a:t>
            </a:r>
            <a:r>
              <a:rPr sz="1450" spc="-50" dirty="0">
                <a:latin typeface="Trebuchet MS"/>
                <a:cs typeface="Trebuchet MS"/>
              </a:rPr>
              <a:t>four</a:t>
            </a:r>
            <a:r>
              <a:rPr sz="1450" spc="50" dirty="0">
                <a:latin typeface="Trebuchet MS"/>
                <a:cs typeface="Trebuchet MS"/>
              </a:rPr>
              <a:t> </a:t>
            </a:r>
            <a:r>
              <a:rPr sz="1450" spc="-65" dirty="0">
                <a:latin typeface="Trebuchet MS"/>
                <a:cs typeface="Trebuchet MS"/>
              </a:rPr>
              <a:t>portions</a:t>
            </a:r>
            <a:r>
              <a:rPr sz="1450" spc="100" dirty="0">
                <a:latin typeface="Trebuchet MS"/>
                <a:cs typeface="Trebuchet MS"/>
              </a:rPr>
              <a:t> </a:t>
            </a:r>
            <a:r>
              <a:rPr sz="1450" i="1" dirty="0">
                <a:latin typeface="Calibri"/>
                <a:cs typeface="Calibri"/>
              </a:rPr>
              <a:t>(i.c.,</a:t>
            </a:r>
            <a:r>
              <a:rPr sz="1450" i="1" spc="120" dirty="0">
                <a:latin typeface="Calibri"/>
                <a:cs typeface="Calibri"/>
              </a:rPr>
              <a:t> </a:t>
            </a:r>
            <a:r>
              <a:rPr sz="1450" spc="-110" dirty="0">
                <a:latin typeface="Trebuchet MS"/>
                <a:cs typeface="Trebuchet MS"/>
              </a:rPr>
              <a:t>top</a:t>
            </a:r>
            <a:r>
              <a:rPr sz="1450" spc="10" dirty="0">
                <a:latin typeface="Trebuchet MS"/>
                <a:cs typeface="Trebuchet MS"/>
              </a:rPr>
              <a:t> </a:t>
            </a:r>
            <a:r>
              <a:rPr sz="1450" spc="-60" dirty="0">
                <a:latin typeface="Trebuchet MS"/>
                <a:cs typeface="Trebuchet MS"/>
              </a:rPr>
              <a:t>position</a:t>
            </a:r>
            <a:r>
              <a:rPr sz="1450" spc="35" dirty="0">
                <a:latin typeface="Trebuchet MS"/>
                <a:cs typeface="Trebuchet MS"/>
              </a:rPr>
              <a:t> </a:t>
            </a:r>
            <a:r>
              <a:rPr sz="1450" dirty="0">
                <a:solidFill>
                  <a:srgbClr val="424242"/>
                </a:solidFill>
                <a:latin typeface="Trebuchet MS"/>
                <a:cs typeface="Trebuchet MS"/>
              </a:rPr>
              <a:t>+</a:t>
            </a:r>
            <a:r>
              <a:rPr sz="1450" spc="145" dirty="0">
                <a:solidFill>
                  <a:srgbClr val="424242"/>
                </a:solidFill>
                <a:latin typeface="Trebuchet MS"/>
                <a:cs typeface="Trebuchet MS"/>
              </a:rPr>
              <a:t> </a:t>
            </a:r>
            <a:r>
              <a:rPr sz="1450" spc="-105" dirty="0">
                <a:latin typeface="Trebuchet MS"/>
                <a:cs typeface="Trebuchet MS"/>
              </a:rPr>
              <a:t>bottom</a:t>
            </a:r>
            <a:r>
              <a:rPr sz="1450" spc="15" dirty="0">
                <a:latin typeface="Trebuchet MS"/>
                <a:cs typeface="Trebuchet MS"/>
              </a:rPr>
              <a:t> </a:t>
            </a:r>
            <a:r>
              <a:rPr sz="1450" spc="-75" dirty="0">
                <a:latin typeface="Trebuchet MS"/>
                <a:cs typeface="Trebuchet MS"/>
              </a:rPr>
              <a:t>portion</a:t>
            </a:r>
            <a:r>
              <a:rPr sz="1450" spc="20" dirty="0">
                <a:latin typeface="Trebuchet MS"/>
                <a:cs typeface="Trebuchet MS"/>
              </a:rPr>
              <a:t> </a:t>
            </a:r>
            <a:r>
              <a:rPr sz="1450" dirty="0">
                <a:latin typeface="Trebuchet MS"/>
                <a:cs typeface="Trebuchet MS"/>
              </a:rPr>
              <a:t>+</a:t>
            </a:r>
            <a:r>
              <a:rPr sz="1450" spc="185" dirty="0">
                <a:latin typeface="Trebuchet MS"/>
                <a:cs typeface="Trebuchet MS"/>
              </a:rPr>
              <a:t> </a:t>
            </a:r>
            <a:r>
              <a:rPr sz="1450" spc="-35" dirty="0">
                <a:latin typeface="Trebuchet MS"/>
                <a:cs typeface="Trebuchet MS"/>
              </a:rPr>
              <a:t>two</a:t>
            </a:r>
            <a:r>
              <a:rPr sz="1450" dirty="0">
                <a:latin typeface="Trebuchet MS"/>
                <a:cs typeface="Trebuchet MS"/>
              </a:rPr>
              <a:t> </a:t>
            </a:r>
            <a:r>
              <a:rPr sz="1450" spc="-20" dirty="0">
                <a:latin typeface="Trebuchet MS"/>
                <a:cs typeface="Trebuchet MS"/>
              </a:rPr>
              <a:t>side</a:t>
            </a:r>
            <a:endParaRPr sz="1450">
              <a:latin typeface="Trebuchet MS"/>
              <a:cs typeface="Trebuchet MS"/>
            </a:endParaRPr>
          </a:p>
          <a:p>
            <a:pPr marL="189230">
              <a:lnSpc>
                <a:spcPct val="100000"/>
              </a:lnSpc>
              <a:spcBef>
                <a:spcPts val="465"/>
              </a:spcBef>
              <a:tabLst>
                <a:tab pos="775970" algn="l"/>
              </a:tabLst>
            </a:pPr>
            <a:r>
              <a:rPr sz="1150" dirty="0">
                <a:latin typeface="Trebuchet MS"/>
                <a:cs typeface="Trebuchet MS"/>
              </a:rPr>
              <a:t>pcs</a:t>
            </a:r>
            <a:r>
              <a:rPr sz="1150" spc="240" dirty="0">
                <a:latin typeface="Trebuchet MS"/>
                <a:cs typeface="Trebuchet MS"/>
              </a:rPr>
              <a:t> </a:t>
            </a:r>
            <a:r>
              <a:rPr sz="1150" spc="-20" dirty="0">
                <a:latin typeface="Trebuchet MS"/>
                <a:cs typeface="Trebuchet MS"/>
              </a:rPr>
              <a:t>i‹1f</a:t>
            </a:r>
            <a:r>
              <a:rPr sz="1150" dirty="0">
                <a:latin typeface="Trebuchet MS"/>
                <a:cs typeface="Trebuchet MS"/>
              </a:rPr>
              <a:t>	</a:t>
            </a:r>
            <a:r>
              <a:rPr sz="1150" spc="-25" dirty="0">
                <a:latin typeface="Trebuchet MS"/>
                <a:cs typeface="Trebuchet MS"/>
              </a:rPr>
              <a:t>).</a:t>
            </a:r>
            <a:endParaRPr sz="11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9931" y="2474912"/>
            <a:ext cx="1255395" cy="511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3335" algn="r">
              <a:lnSpc>
                <a:spcPct val="100000"/>
              </a:lnSpc>
              <a:spcBef>
                <a:spcPts val="100"/>
              </a:spcBef>
            </a:pPr>
            <a:r>
              <a:rPr sz="1600" spc="-215" dirty="0">
                <a:latin typeface="Trebuchet MS"/>
                <a:cs typeface="Trebuchet MS"/>
              </a:rPr>
              <a:t>1</a:t>
            </a:r>
            <a:r>
              <a:rPr sz="1600" spc="-285" dirty="0">
                <a:latin typeface="Trebuchet MS"/>
                <a:cs typeface="Trebuchet MS"/>
              </a:rPr>
              <a:t> </a:t>
            </a:r>
            <a:r>
              <a:rPr sz="1600" spc="-85" dirty="0">
                <a:latin typeface="Trebuchet MS"/>
                <a:cs typeface="Trebuchet MS"/>
              </a:rPr>
              <a:t>¢ngth</a:t>
            </a:r>
            <a:r>
              <a:rPr sz="1600" spc="-2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of</a:t>
            </a:r>
            <a:r>
              <a:rPr sz="1600" spc="-155" dirty="0">
                <a:latin typeface="Trebuchet MS"/>
                <a:cs typeface="Trebuchet MS"/>
              </a:rPr>
              <a:t> </a:t>
            </a:r>
            <a:r>
              <a:rPr sz="1600" spc="-105" dirty="0">
                <a:latin typeface="Trebuchet MS"/>
                <a:cs typeface="Trebuchet MS"/>
              </a:rPr>
              <a:t>weld</a:t>
            </a:r>
            <a:endParaRPr sz="160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  <a:spcBef>
                <a:spcPts val="40"/>
              </a:spcBef>
            </a:pPr>
            <a:r>
              <a:rPr sz="1550" spc="-10" dirty="0">
                <a:latin typeface="Trebuchet MS"/>
                <a:cs typeface="Trebuchet MS"/>
              </a:rPr>
              <a:t>on</a:t>
            </a:r>
            <a:r>
              <a:rPr sz="1550" spc="-90" dirty="0">
                <a:latin typeface="Trebuchet MS"/>
                <a:cs typeface="Trebuchet MS"/>
              </a:rPr>
              <a:t> </a:t>
            </a:r>
            <a:r>
              <a:rPr sz="1550" spc="-110" dirty="0">
                <a:latin typeface="Trebuchet MS"/>
                <a:cs typeface="Trebuchet MS"/>
              </a:rPr>
              <a:t>one</a:t>
            </a:r>
            <a:r>
              <a:rPr sz="1550" spc="-65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comer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12748" y="2474912"/>
            <a:ext cx="2921000" cy="511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>
              <a:lnSpc>
                <a:spcPct val="100000"/>
              </a:lnSpc>
              <a:spcBef>
                <a:spcPts val="100"/>
              </a:spcBef>
            </a:pPr>
            <a:r>
              <a:rPr sz="1600" spc="-95" dirty="0">
                <a:latin typeface="Trebuchet MS"/>
                <a:cs typeface="Trebuchet MS"/>
              </a:rPr>
              <a:t>Length</a:t>
            </a:r>
            <a:r>
              <a:rPr sz="1600" spc="-4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of</a:t>
            </a:r>
            <a:r>
              <a:rPr sz="1600" spc="-140" dirty="0">
                <a:latin typeface="Trebuchet MS"/>
                <a:cs typeface="Trebuchet MS"/>
              </a:rPr>
              <a:t> </a:t>
            </a:r>
            <a:r>
              <a:rPr sz="1600" spc="-55" dirty="0">
                <a:latin typeface="Trebuchet MS"/>
                <a:cs typeface="Trebuchet MS"/>
              </a:rPr>
              <a:t>wrldiny</a:t>
            </a:r>
            <a:r>
              <a:rPr sz="1600" spc="-15" dirty="0">
                <a:latin typeface="Trebuchet MS"/>
                <a:cs typeface="Trebuchet MS"/>
              </a:rPr>
              <a:t> </a:t>
            </a:r>
            <a:r>
              <a:rPr sz="1600" spc="-70" dirty="0">
                <a:latin typeface="Trebuchet MS"/>
                <a:cs typeface="Trebuchet MS"/>
              </a:rPr>
              <a:t>on</a:t>
            </a:r>
            <a:r>
              <a:rPr sz="1600" spc="-75" dirty="0">
                <a:latin typeface="Trebuchet MS"/>
                <a:cs typeface="Trebuchet MS"/>
              </a:rPr>
              <a:t> </a:t>
            </a:r>
            <a:r>
              <a:rPr sz="1600" spc="-125" dirty="0">
                <a:latin typeface="Trebuchet MS"/>
                <a:cs typeface="Trebuchet MS"/>
              </a:rPr>
              <a:t>[top</a:t>
            </a:r>
            <a:r>
              <a:rPr sz="1600" dirty="0">
                <a:latin typeface="Trebuchet MS"/>
                <a:cs typeface="Trebuchet MS"/>
              </a:rPr>
              <a:t> </a:t>
            </a:r>
            <a:r>
              <a:rPr sz="1600" spc="-95" dirty="0">
                <a:latin typeface="Trebuchet MS"/>
                <a:cs typeface="Trebuchet MS"/>
              </a:rPr>
              <a:t>portion</a:t>
            </a:r>
            <a:r>
              <a:rPr sz="1600" spc="10" dirty="0">
                <a:latin typeface="Trebuchet MS"/>
                <a:cs typeface="Trebuchet MS"/>
              </a:rPr>
              <a:t> </a:t>
            </a:r>
            <a:r>
              <a:rPr sz="1600" spc="-50" dirty="0">
                <a:latin typeface="Trebuchet MS"/>
                <a:cs typeface="Trebuchet MS"/>
              </a:rPr>
              <a:t>+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1550" spc="-25" dirty="0">
                <a:latin typeface="Trebuchet MS"/>
                <a:cs typeface="Trebuchet MS"/>
              </a:rPr>
              <a:t>boxom</a:t>
            </a:r>
            <a:r>
              <a:rPr sz="1550" spc="-30" dirty="0">
                <a:latin typeface="Trebuchet MS"/>
                <a:cs typeface="Trebuchet MS"/>
              </a:rPr>
              <a:t> </a:t>
            </a:r>
            <a:r>
              <a:rPr sz="1550" spc="-75" dirty="0">
                <a:latin typeface="Trebuchet MS"/>
                <a:cs typeface="Trebuchet MS"/>
              </a:rPr>
              <a:t>portion</a:t>
            </a:r>
            <a:r>
              <a:rPr sz="1550" spc="10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*</a:t>
            </a:r>
            <a:r>
              <a:rPr sz="1550" spc="24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ten</a:t>
            </a:r>
            <a:r>
              <a:rPr sz="1550" spc="-70" dirty="0">
                <a:latin typeface="Trebuchet MS"/>
                <a:cs typeface="Trebuchet MS"/>
              </a:rPr>
              <a:t> </a:t>
            </a:r>
            <a:r>
              <a:rPr sz="1550" spc="-90" dirty="0">
                <a:latin typeface="Trebuchet MS"/>
                <a:cs typeface="Trebuchet MS"/>
              </a:rPr>
              <a:t>side</a:t>
            </a:r>
            <a:r>
              <a:rPr sz="1550" spc="-40" dirty="0">
                <a:latin typeface="Trebuchet MS"/>
                <a:cs typeface="Trebuchet MS"/>
              </a:rPr>
              <a:t> </a:t>
            </a:r>
            <a:r>
              <a:rPr sz="1550" spc="-20" dirty="0">
                <a:latin typeface="Trebuchet MS"/>
                <a:cs typeface="Trebuchet MS"/>
              </a:rPr>
              <a:t>portions]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40126" y="2995612"/>
            <a:ext cx="271145" cy="261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325" spc="-37" baseline="-16129" dirty="0">
                <a:latin typeface="Trebuchet MS"/>
                <a:cs typeface="Trebuchet MS"/>
              </a:rPr>
              <a:t>6</a:t>
            </a:r>
            <a:r>
              <a:rPr sz="1400" spc="-25" dirty="0">
                <a:latin typeface="Trebuchet MS"/>
                <a:cs typeface="Trebuchet MS"/>
              </a:rPr>
              <a:t>2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4843" y="3052762"/>
            <a:ext cx="5185410" cy="261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30195" algn="l"/>
                <a:tab pos="3613150" algn="l"/>
                <a:tab pos="4631690" algn="l"/>
              </a:tabLst>
            </a:pPr>
            <a:r>
              <a:rPr sz="1550" dirty="0">
                <a:latin typeface="Trebuchet MS"/>
                <a:cs typeface="Trebuchet MS"/>
              </a:rPr>
              <a:t>I.cn¿ih</a:t>
            </a:r>
            <a:r>
              <a:rPr sz="1550" spc="-5" dirty="0">
                <a:latin typeface="Trebuchet MS"/>
                <a:cs typeface="Trebuchet MS"/>
              </a:rPr>
              <a:t> </a:t>
            </a:r>
            <a:r>
              <a:rPr sz="1550" dirty="0">
                <a:latin typeface="Trebuchet MS"/>
                <a:cs typeface="Trebuchet MS"/>
              </a:rPr>
              <a:t>of</a:t>
            </a:r>
            <a:r>
              <a:rPr sz="1550" spc="-145" dirty="0">
                <a:latin typeface="Trebuchet MS"/>
                <a:cs typeface="Trebuchet MS"/>
              </a:rPr>
              <a:t> </a:t>
            </a:r>
            <a:r>
              <a:rPr sz="1550" spc="-100" dirty="0">
                <a:latin typeface="Trebuchet MS"/>
                <a:cs typeface="Trebuchet MS"/>
              </a:rPr>
              <a:t>weld</a:t>
            </a:r>
            <a:r>
              <a:rPr sz="1550" spc="-10" dirty="0">
                <a:latin typeface="Trebuchet MS"/>
                <a:cs typeface="Trebuchet MS"/>
              </a:rPr>
              <a:t> </a:t>
            </a:r>
            <a:r>
              <a:rPr sz="1550" spc="-85" dirty="0">
                <a:latin typeface="Trebuchet MS"/>
                <a:cs typeface="Trebuchet MS"/>
              </a:rPr>
              <a:t>on</a:t>
            </a:r>
            <a:r>
              <a:rPr sz="1550" spc="-50" dirty="0">
                <a:latin typeface="Trebuchet MS"/>
                <a:cs typeface="Trebuchet MS"/>
              </a:rPr>
              <a:t> </a:t>
            </a:r>
            <a:r>
              <a:rPr sz="1550" spc="-140" dirty="0">
                <a:latin typeface="Trebuchet MS"/>
                <a:cs typeface="Trebuchet MS"/>
              </a:rPr>
              <a:t>top</a:t>
            </a:r>
            <a:r>
              <a:rPr sz="1550" spc="-30" dirty="0">
                <a:latin typeface="Trebuchet MS"/>
                <a:cs typeface="Trebuchet MS"/>
              </a:rPr>
              <a:t> </a:t>
            </a:r>
            <a:r>
              <a:rPr sz="1550" spc="-10" dirty="0">
                <a:latin typeface="Trebuchet MS"/>
                <a:cs typeface="Trebuchet MS"/>
              </a:rPr>
              <a:t>portion</a:t>
            </a:r>
            <a:r>
              <a:rPr sz="1550" dirty="0">
                <a:latin typeface="Trebuchet MS"/>
                <a:cs typeface="Trebuchet MS"/>
              </a:rPr>
              <a:t>	</a:t>
            </a:r>
            <a:r>
              <a:rPr sz="1550" spc="-25" dirty="0">
                <a:latin typeface="Trebuchet MS"/>
                <a:cs typeface="Trebuchet MS"/>
              </a:rPr>
              <a:t>AB</a:t>
            </a:r>
            <a:r>
              <a:rPr sz="1550" dirty="0">
                <a:latin typeface="Trebuchet MS"/>
                <a:cs typeface="Trebuchet MS"/>
              </a:rPr>
              <a:t>	</a:t>
            </a:r>
            <a:r>
              <a:rPr sz="1550" spc="-25" dirty="0">
                <a:latin typeface="Trebuchet MS"/>
                <a:cs typeface="Trebuchet MS"/>
              </a:rPr>
              <a:t>6'</a:t>
            </a:r>
            <a:r>
              <a:rPr sz="1550" dirty="0">
                <a:latin typeface="Trebuchet MS"/>
                <a:cs typeface="Trebuchet MS"/>
              </a:rPr>
              <a:t>	</a:t>
            </a:r>
            <a:r>
              <a:rPr sz="1550" spc="-114" dirty="0">
                <a:latin typeface="Trebuchet MS"/>
                <a:cs typeface="Trebuchet MS"/>
              </a:rPr>
              <a:t>8.5</a:t>
            </a:r>
            <a:r>
              <a:rPr sz="1550" spc="10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cm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49970" y="3551237"/>
            <a:ext cx="2974340" cy="67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6830" algn="r">
              <a:lnSpc>
                <a:spcPct val="100000"/>
              </a:lnSpc>
              <a:spcBef>
                <a:spcPts val="100"/>
              </a:spcBef>
              <a:tabLst>
                <a:tab pos="2825115" algn="l"/>
              </a:tabLst>
            </a:pPr>
            <a:r>
              <a:rPr sz="1600" dirty="0">
                <a:latin typeface="Trebuchet MS"/>
                <a:cs typeface="Trebuchet MS"/>
              </a:rPr>
              <a:t>I</a:t>
            </a:r>
            <a:r>
              <a:rPr sz="1600" spc="-125" dirty="0">
                <a:latin typeface="Trebuchet MS"/>
                <a:cs typeface="Trebuchet MS"/>
              </a:rPr>
              <a:t> </a:t>
            </a:r>
            <a:r>
              <a:rPr sz="1600" spc="-80" dirty="0">
                <a:latin typeface="Trebuchet MS"/>
                <a:cs typeface="Trebuchet MS"/>
              </a:rPr>
              <a:t>¢I1</a:t>
            </a:r>
            <a:r>
              <a:rPr sz="1600" spc="170" dirty="0">
                <a:latin typeface="Trebuchet MS"/>
                <a:cs typeface="Trebuchet MS"/>
              </a:rPr>
              <a:t> </a:t>
            </a:r>
            <a:r>
              <a:rPr sz="1600" spc="-45" dirty="0">
                <a:latin typeface="Trebuchet MS"/>
                <a:cs typeface="Trebuchet MS"/>
              </a:rPr>
              <a:t>ih</a:t>
            </a:r>
            <a:r>
              <a:rPr sz="1600" spc="-170" dirty="0">
                <a:latin typeface="Trebuchet MS"/>
                <a:cs typeface="Trebuchet MS"/>
              </a:rPr>
              <a:t> </a:t>
            </a:r>
            <a:r>
              <a:rPr sz="1600" spc="-120" dirty="0">
                <a:latin typeface="Trebuchet MS"/>
                <a:cs typeface="Trebuchet MS"/>
              </a:rPr>
              <a:t>‹›t"›</a:t>
            </a:r>
            <a:r>
              <a:rPr sz="1600" spc="-145" dirty="0">
                <a:latin typeface="Trebuchet MS"/>
                <a:cs typeface="Trebuchet MS"/>
              </a:rPr>
              <a:t> </a:t>
            </a:r>
            <a:r>
              <a:rPr sz="1600" spc="-105" dirty="0">
                <a:latin typeface="Trebuchet MS"/>
                <a:cs typeface="Trebuchet MS"/>
              </a:rPr>
              <a:t>'eld</a:t>
            </a:r>
            <a:r>
              <a:rPr sz="1600" spc="-120" dirty="0">
                <a:latin typeface="Trebuchet MS"/>
                <a:cs typeface="Trebuchet MS"/>
              </a:rPr>
              <a:t> </a:t>
            </a:r>
            <a:r>
              <a:rPr sz="1600" spc="-70" dirty="0">
                <a:latin typeface="Trebuchet MS"/>
                <a:cs typeface="Trebuchet MS"/>
              </a:rPr>
              <a:t>on</a:t>
            </a:r>
            <a:r>
              <a:rPr sz="1600" spc="-125" dirty="0">
                <a:latin typeface="Trebuchet MS"/>
                <a:cs typeface="Trebuchet MS"/>
              </a:rPr>
              <a:t> </a:t>
            </a:r>
            <a:r>
              <a:rPr sz="1600" spc="-175" dirty="0">
                <a:latin typeface="Trebuchet MS"/>
                <a:cs typeface="Trebuchet MS"/>
              </a:rPr>
              <a:t>bottom</a:t>
            </a:r>
            <a:r>
              <a:rPr sz="1600" spc="2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portion</a:t>
            </a:r>
            <a:r>
              <a:rPr sz="1600" dirty="0">
                <a:latin typeface="Trebuchet MS"/>
                <a:cs typeface="Trebuchet MS"/>
              </a:rPr>
              <a:t>	</a:t>
            </a:r>
            <a:r>
              <a:rPr sz="1600" spc="-60" dirty="0">
                <a:latin typeface="Trebuchet MS"/>
                <a:cs typeface="Trebuchet MS"/>
              </a:rPr>
              <a:t>=</a:t>
            </a:r>
            <a:endParaRPr sz="160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  <a:spcBef>
                <a:spcPts val="1355"/>
              </a:spcBef>
            </a:pPr>
            <a:r>
              <a:rPr sz="1550" spc="-75" dirty="0">
                <a:solidFill>
                  <a:srgbClr val="0C0C0C"/>
                </a:solidFill>
                <a:latin typeface="Trebuchet MS"/>
                <a:cs typeface="Trebuchet MS"/>
              </a:rPr>
              <a:t>=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82415" y="3417887"/>
            <a:ext cx="12426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80" dirty="0">
                <a:latin typeface="Trebuchet MS"/>
                <a:cs typeface="Trebuchet MS"/>
              </a:rPr>
              <a:t>Length</a:t>
            </a:r>
            <a:r>
              <a:rPr sz="1600" spc="-3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of</a:t>
            </a:r>
            <a:r>
              <a:rPr sz="1600" spc="-240" dirty="0">
                <a:latin typeface="Trebuchet MS"/>
                <a:cs typeface="Trebuchet MS"/>
              </a:rPr>
              <a:t> </a:t>
            </a:r>
            <a:r>
              <a:rPr sz="1600" spc="-50" dirty="0">
                <a:latin typeface="Trebuchet MS"/>
                <a:cs typeface="Trebuchet MS"/>
              </a:rPr>
              <a:t>u'eId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74446" y="3967162"/>
            <a:ext cx="565785" cy="261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50" spc="-114" dirty="0">
                <a:latin typeface="Trebuchet MS"/>
                <a:cs typeface="Trebuchet MS"/>
              </a:rPr>
              <a:t>8.5</a:t>
            </a:r>
            <a:r>
              <a:rPr sz="1550" spc="10" dirty="0">
                <a:latin typeface="Trebuchet MS"/>
                <a:cs typeface="Trebuchet MS"/>
              </a:rPr>
              <a:t> </a:t>
            </a:r>
            <a:r>
              <a:rPr sz="1550" spc="-45" dirty="0">
                <a:latin typeface="Trebuchet MS"/>
                <a:cs typeface="Trebuchet MS"/>
              </a:rPr>
              <a:t>cm</a:t>
            </a:r>
            <a:endParaRPr sz="15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2519" y="255587"/>
            <a:ext cx="3089275" cy="146875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R="66675" algn="r">
              <a:lnSpc>
                <a:spcPct val="100000"/>
              </a:lnSpc>
              <a:spcBef>
                <a:spcPts val="775"/>
              </a:spcBef>
              <a:tabLst>
                <a:tab pos="2555240" algn="l"/>
              </a:tabLst>
            </a:pPr>
            <a:r>
              <a:rPr sz="1750" spc="-165" dirty="0">
                <a:latin typeface="Trebuchet MS"/>
                <a:cs typeface="Trebuchet MS"/>
              </a:rPr>
              <a:t>Length</a:t>
            </a:r>
            <a:r>
              <a:rPr sz="1750" spc="-75" dirty="0">
                <a:latin typeface="Trebuchet MS"/>
                <a:cs typeface="Trebuchet MS"/>
              </a:rPr>
              <a:t> </a:t>
            </a:r>
            <a:r>
              <a:rPr sz="1750" spc="-40" dirty="0">
                <a:latin typeface="Trebuchet MS"/>
                <a:cs typeface="Trebuchet MS"/>
              </a:rPr>
              <a:t>of</a:t>
            </a:r>
            <a:r>
              <a:rPr sz="1750" spc="-275" dirty="0">
                <a:latin typeface="Trebuchet MS"/>
                <a:cs typeface="Trebuchet MS"/>
              </a:rPr>
              <a:t> </a:t>
            </a:r>
            <a:r>
              <a:rPr sz="1750" spc="-210" dirty="0">
                <a:latin typeface="Trebuchet MS"/>
                <a:cs typeface="Trebuchet MS"/>
              </a:rPr>
              <a:t>weld</a:t>
            </a:r>
            <a:r>
              <a:rPr sz="1750" spc="-140" dirty="0">
                <a:latin typeface="Trebuchet MS"/>
                <a:cs typeface="Trebuchet MS"/>
              </a:rPr>
              <a:t> </a:t>
            </a:r>
            <a:r>
              <a:rPr sz="1750" spc="-150" dirty="0">
                <a:latin typeface="Trebuchet MS"/>
                <a:cs typeface="Trebuchet MS"/>
              </a:rPr>
              <a:t>on</a:t>
            </a:r>
            <a:r>
              <a:rPr sz="1750" spc="-170" dirty="0">
                <a:latin typeface="Trebuchet MS"/>
                <a:cs typeface="Trebuchet MS"/>
              </a:rPr>
              <a:t> </a:t>
            </a:r>
            <a:r>
              <a:rPr sz="1750" spc="-190" dirty="0">
                <a:latin typeface="Trebuchet MS"/>
                <a:cs typeface="Trebuchet MS"/>
              </a:rPr>
              <a:t>side</a:t>
            </a:r>
            <a:r>
              <a:rPr sz="1750" spc="-135" dirty="0">
                <a:latin typeface="Trebuchet MS"/>
                <a:cs typeface="Trebuchet MS"/>
              </a:rPr>
              <a:t> </a:t>
            </a:r>
            <a:r>
              <a:rPr sz="1750" spc="-10" dirty="0">
                <a:latin typeface="Trebuchet MS"/>
                <a:cs typeface="Trebuchet MS"/>
              </a:rPr>
              <a:t>ponion</a:t>
            </a:r>
            <a:r>
              <a:rPr sz="1750" dirty="0">
                <a:latin typeface="Trebuchet MS"/>
                <a:cs typeface="Trebuchet MS"/>
              </a:rPr>
              <a:t>	</a:t>
            </a:r>
            <a:r>
              <a:rPr sz="1750" spc="-50" dirty="0">
                <a:solidFill>
                  <a:srgbClr val="111111"/>
                </a:solidFill>
                <a:latin typeface="Trebuchet MS"/>
                <a:cs typeface="Trebuchet MS"/>
              </a:rPr>
              <a:t>=</a:t>
            </a:r>
            <a:endParaRPr sz="1750">
              <a:latin typeface="Trebuchet MS"/>
              <a:cs typeface="Trebuchet MS"/>
            </a:endParaRPr>
          </a:p>
          <a:p>
            <a:pPr marR="59690" algn="r">
              <a:lnSpc>
                <a:spcPct val="100000"/>
              </a:lnSpc>
              <a:spcBef>
                <a:spcPts val="675"/>
              </a:spcBef>
            </a:pPr>
            <a:r>
              <a:rPr sz="1750" spc="-170" dirty="0">
                <a:latin typeface="Trebuchet MS"/>
                <a:cs typeface="Trebuchet MS"/>
              </a:rPr>
              <a:t>=</a:t>
            </a:r>
            <a:endParaRPr sz="175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  <a:spcBef>
                <a:spcPts val="675"/>
              </a:spcBef>
              <a:tabLst>
                <a:tab pos="2450465" algn="l"/>
              </a:tabLst>
            </a:pPr>
            <a:r>
              <a:rPr sz="1750" spc="-135" dirty="0">
                <a:latin typeface="Trebuchet MS"/>
                <a:cs typeface="Trebuchet MS"/>
              </a:rPr>
              <a:t>Lciigth</a:t>
            </a:r>
            <a:r>
              <a:rPr sz="1750" spc="-90" dirty="0">
                <a:latin typeface="Trebuchet MS"/>
                <a:cs typeface="Trebuchet MS"/>
              </a:rPr>
              <a:t> </a:t>
            </a:r>
            <a:r>
              <a:rPr sz="1750" spc="-80" dirty="0">
                <a:latin typeface="Trebuchet MS"/>
                <a:cs typeface="Trebuchet MS"/>
              </a:rPr>
              <a:t>of</a:t>
            </a:r>
            <a:r>
              <a:rPr sz="1750" spc="-190" dirty="0">
                <a:latin typeface="Trebuchet MS"/>
                <a:cs typeface="Trebuchet MS"/>
              </a:rPr>
              <a:t> </a:t>
            </a:r>
            <a:r>
              <a:rPr sz="1750" spc="-225" dirty="0">
                <a:latin typeface="Trebuchet MS"/>
                <a:cs typeface="Trebuchet MS"/>
              </a:rPr>
              <a:t>weld</a:t>
            </a:r>
            <a:r>
              <a:rPr sz="1750" spc="-145" dirty="0">
                <a:latin typeface="Trebuchet MS"/>
                <a:cs typeface="Trebuchet MS"/>
              </a:rPr>
              <a:t> </a:t>
            </a:r>
            <a:r>
              <a:rPr sz="1750" spc="-190" dirty="0">
                <a:latin typeface="Trebuchet MS"/>
                <a:cs typeface="Trebuchet MS"/>
              </a:rPr>
              <a:t>on</a:t>
            </a:r>
            <a:r>
              <a:rPr sz="1750" spc="-170" dirty="0">
                <a:latin typeface="Trebuchet MS"/>
                <a:cs typeface="Trebuchet MS"/>
              </a:rPr>
              <a:t> </a:t>
            </a:r>
            <a:r>
              <a:rPr sz="1750" spc="-229" dirty="0">
                <a:latin typeface="Trebuchet MS"/>
                <a:cs typeface="Trebuchet MS"/>
              </a:rPr>
              <a:t>one</a:t>
            </a:r>
            <a:r>
              <a:rPr sz="1750" spc="-80" dirty="0">
                <a:latin typeface="Trebuchet MS"/>
                <a:cs typeface="Trebuchet MS"/>
              </a:rPr>
              <a:t> </a:t>
            </a:r>
            <a:r>
              <a:rPr sz="1750" spc="-10" dirty="0">
                <a:latin typeface="Trebuchet MS"/>
                <a:cs typeface="Trebuchet MS"/>
              </a:rPr>
              <a:t>comer</a:t>
            </a:r>
            <a:r>
              <a:rPr sz="1750" dirty="0">
                <a:latin typeface="Trebuchet MS"/>
                <a:cs typeface="Trebuchet MS"/>
              </a:rPr>
              <a:t>	</a:t>
            </a:r>
            <a:r>
              <a:rPr sz="1750" spc="-50" dirty="0">
                <a:latin typeface="Trebuchet MS"/>
                <a:cs typeface="Trebuchet MS"/>
              </a:rPr>
              <a:t>=</a:t>
            </a:r>
            <a:endParaRPr sz="17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1750" spc="-200" dirty="0">
                <a:latin typeface="Trebuchet MS"/>
                <a:cs typeface="Trebuchet MS"/>
              </a:rPr>
              <a:t>Total</a:t>
            </a:r>
            <a:r>
              <a:rPr sz="1750" spc="-10" dirty="0">
                <a:latin typeface="Trebuchet MS"/>
                <a:cs typeface="Trebuchet MS"/>
              </a:rPr>
              <a:t> </a:t>
            </a:r>
            <a:r>
              <a:rPr sz="1750" spc="-225" dirty="0">
                <a:latin typeface="Trebuchet MS"/>
                <a:cs typeface="Trebuchet MS"/>
              </a:rPr>
              <a:t>length</a:t>
            </a:r>
            <a:r>
              <a:rPr sz="1750" spc="-40" dirty="0">
                <a:latin typeface="Trebuchet MS"/>
                <a:cs typeface="Trebuchet MS"/>
              </a:rPr>
              <a:t> </a:t>
            </a:r>
            <a:r>
              <a:rPr sz="1750" spc="-80" dirty="0">
                <a:latin typeface="Trebuchet MS"/>
                <a:cs typeface="Trebuchet MS"/>
              </a:rPr>
              <a:t>of</a:t>
            </a:r>
            <a:r>
              <a:rPr sz="1750" spc="-265" dirty="0">
                <a:latin typeface="Trebuchet MS"/>
                <a:cs typeface="Trebuchet MS"/>
              </a:rPr>
              <a:t> </a:t>
            </a:r>
            <a:r>
              <a:rPr sz="1750" spc="-225" dirty="0">
                <a:latin typeface="Trebuchet MS"/>
                <a:cs typeface="Trebuchet MS"/>
              </a:rPr>
              <a:t>weld</a:t>
            </a:r>
            <a:r>
              <a:rPr sz="1750" spc="-140" dirty="0">
                <a:latin typeface="Trebuchet MS"/>
                <a:cs typeface="Trebuchet MS"/>
              </a:rPr>
              <a:t> </a:t>
            </a:r>
            <a:r>
              <a:rPr sz="1750" spc="-150" dirty="0">
                <a:latin typeface="Trebuchet MS"/>
                <a:cs typeface="Trebuchet MS"/>
              </a:rPr>
              <a:t>on</a:t>
            </a:r>
            <a:r>
              <a:rPr sz="1750" spc="-185" dirty="0">
                <a:latin typeface="Trebuchet MS"/>
                <a:cs typeface="Trebuchet MS"/>
              </a:rPr>
              <a:t> </a:t>
            </a:r>
            <a:r>
              <a:rPr sz="1750" spc="-160" dirty="0">
                <a:latin typeface="Trebuchet MS"/>
                <a:cs typeface="Trebuchet MS"/>
              </a:rPr>
              <a:t>all</a:t>
            </a:r>
            <a:r>
              <a:rPr sz="1750" spc="40" dirty="0">
                <a:latin typeface="Trebuchet MS"/>
                <a:cs typeface="Trebuchet MS"/>
              </a:rPr>
              <a:t> </a:t>
            </a:r>
            <a:r>
              <a:rPr sz="1750" spc="-204" dirty="0">
                <a:latin typeface="Trebuchet MS"/>
                <a:cs typeface="Trebuchet MS"/>
              </a:rPr>
              <a:t>fuur</a:t>
            </a:r>
            <a:r>
              <a:rPr sz="1750" spc="-35" dirty="0">
                <a:latin typeface="Trebuchet MS"/>
                <a:cs typeface="Trebuchet MS"/>
              </a:rPr>
              <a:t> </a:t>
            </a:r>
            <a:r>
              <a:rPr sz="1750" spc="-10" dirty="0">
                <a:latin typeface="Trebuchet MS"/>
                <a:cs typeface="Trebuchet MS"/>
              </a:rPr>
              <a:t>comci</a:t>
            </a:r>
            <a:endParaRPr sz="175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23870" y="255587"/>
            <a:ext cx="1487805" cy="730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955" marR="5080" indent="-8890">
              <a:lnSpc>
                <a:spcPct val="132100"/>
              </a:lnSpc>
              <a:spcBef>
                <a:spcPts val="100"/>
              </a:spcBef>
            </a:pPr>
            <a:r>
              <a:rPr sz="1750" spc="-155" dirty="0">
                <a:solidFill>
                  <a:srgbClr val="000000"/>
                </a:solidFill>
                <a:latin typeface="Trebuchet MS"/>
                <a:cs typeface="Trebuchet MS"/>
              </a:rPr>
              <a:t>Thickness</a:t>
            </a:r>
            <a:r>
              <a:rPr sz="1750" spc="7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750" spc="-155" dirty="0">
                <a:solidFill>
                  <a:srgbClr val="000000"/>
                </a:solidFill>
                <a:latin typeface="Trebuchet MS"/>
                <a:cs typeface="Trebuchet MS"/>
              </a:rPr>
              <a:t>ofp)ate </a:t>
            </a:r>
            <a:r>
              <a:rPr sz="1750" spc="-215" dirty="0">
                <a:solidFill>
                  <a:srgbClr val="000000"/>
                </a:solidFill>
                <a:latin typeface="Trebuchet MS"/>
                <a:cs typeface="Trebuchet MS"/>
              </a:rPr>
              <a:t>4</a:t>
            </a:r>
            <a:r>
              <a:rPr sz="1750" spc="-13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750" spc="-265" dirty="0">
                <a:solidFill>
                  <a:srgbClr val="000000"/>
                </a:solidFill>
                <a:latin typeface="Trebuchet MS"/>
                <a:cs typeface="Trebuchet MS"/>
              </a:rPr>
              <a:t>mm</a:t>
            </a:r>
            <a:r>
              <a:rPr sz="1750" spc="22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750" dirty="0">
                <a:solidFill>
                  <a:srgbClr val="4B4B4B"/>
                </a:solidFill>
                <a:latin typeface="Trebuchet MS"/>
                <a:cs typeface="Trebuchet MS"/>
              </a:rPr>
              <a:t>=</a:t>
            </a:r>
            <a:r>
              <a:rPr sz="1750" spc="370" dirty="0">
                <a:solidFill>
                  <a:srgbClr val="4B4B4B"/>
                </a:solidFill>
                <a:latin typeface="Trebuchet MS"/>
                <a:cs typeface="Trebuchet MS"/>
              </a:rPr>
              <a:t> </a:t>
            </a:r>
            <a:r>
              <a:rPr sz="1750" spc="-200" dirty="0">
                <a:solidFill>
                  <a:srgbClr val="000000"/>
                </a:solidFill>
                <a:latin typeface="Trebuchet MS"/>
                <a:cs typeface="Trebuchet MS"/>
              </a:rPr>
              <a:t>0.4</a:t>
            </a:r>
            <a:r>
              <a:rPr sz="1750" spc="-3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750" spc="-25" dirty="0">
                <a:solidFill>
                  <a:srgbClr val="000000"/>
                </a:solidFill>
                <a:latin typeface="Trebuchet MS"/>
                <a:cs typeface="Trebuchet MS"/>
              </a:rPr>
              <a:t>cm</a:t>
            </a:r>
            <a:endParaRPr sz="17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22662" y="927100"/>
            <a:ext cx="1936114" cy="1165860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72390">
              <a:lnSpc>
                <a:spcPct val="100000"/>
              </a:lnSpc>
              <a:spcBef>
                <a:spcPts val="1035"/>
              </a:spcBef>
              <a:tabLst>
                <a:tab pos="1313180" algn="l"/>
              </a:tabLst>
            </a:pPr>
            <a:r>
              <a:rPr sz="1750" spc="-210" dirty="0">
                <a:latin typeface="Trebuchet MS"/>
                <a:cs typeface="Trebuchet MS"/>
              </a:rPr>
              <a:t>8.5</a:t>
            </a:r>
            <a:r>
              <a:rPr sz="1750" spc="-40" dirty="0">
                <a:latin typeface="Trebuchet MS"/>
                <a:cs typeface="Trebuchet MS"/>
              </a:rPr>
              <a:t> </a:t>
            </a:r>
            <a:r>
              <a:rPr sz="1750" spc="-229" dirty="0">
                <a:latin typeface="Trebuchet MS"/>
                <a:cs typeface="Trebuchet MS"/>
              </a:rPr>
              <a:t>+</a:t>
            </a:r>
            <a:r>
              <a:rPr sz="1750" spc="75" dirty="0">
                <a:latin typeface="Trebuchet MS"/>
                <a:cs typeface="Trebuchet MS"/>
              </a:rPr>
              <a:t> </a:t>
            </a:r>
            <a:r>
              <a:rPr sz="1750" spc="-120" dirty="0">
                <a:latin typeface="Trebuchet MS"/>
                <a:cs typeface="Trebuchet MS"/>
              </a:rPr>
              <a:t>8.s</a:t>
            </a:r>
            <a:r>
              <a:rPr sz="1750" spc="40" dirty="0">
                <a:latin typeface="Trebuchet MS"/>
                <a:cs typeface="Trebuchet MS"/>
              </a:rPr>
              <a:t> </a:t>
            </a:r>
            <a:r>
              <a:rPr sz="1750" spc="-80" dirty="0">
                <a:latin typeface="Trebuchet MS"/>
                <a:cs typeface="Trebuchet MS"/>
              </a:rPr>
              <a:t>+</a:t>
            </a:r>
            <a:r>
              <a:rPr sz="1750" spc="-120" dirty="0">
                <a:latin typeface="Trebuchet MS"/>
                <a:cs typeface="Trebuchet MS"/>
              </a:rPr>
              <a:t> </a:t>
            </a:r>
            <a:r>
              <a:rPr sz="1750" spc="-50" dirty="0">
                <a:latin typeface="Trebuchet MS"/>
                <a:cs typeface="Trebuchet MS"/>
              </a:rPr>
              <a:t>2</a:t>
            </a:r>
            <a:r>
              <a:rPr sz="1750" dirty="0">
                <a:latin typeface="Trebuchet MS"/>
                <a:cs typeface="Trebuchet MS"/>
              </a:rPr>
              <a:t>	</a:t>
            </a:r>
            <a:r>
              <a:rPr sz="1750" spc="-25" dirty="0">
                <a:latin typeface="Trebuchet MS"/>
                <a:cs typeface="Trebuchet MS"/>
              </a:rPr>
              <a:t>0.4</a:t>
            </a:r>
            <a:endParaRPr sz="1750">
              <a:latin typeface="Trebuchet MS"/>
              <a:cs typeface="Trebuchet MS"/>
            </a:endParaRPr>
          </a:p>
          <a:p>
            <a:pPr marL="40640">
              <a:lnSpc>
                <a:spcPct val="100000"/>
              </a:lnSpc>
              <a:spcBef>
                <a:spcPts val="940"/>
              </a:spcBef>
              <a:tabLst>
                <a:tab pos="445134" algn="l"/>
              </a:tabLst>
            </a:pPr>
            <a:r>
              <a:rPr sz="1750" spc="-50" dirty="0">
                <a:solidFill>
                  <a:srgbClr val="6B6B6B"/>
                </a:solidFill>
                <a:latin typeface="Trebuchet MS"/>
                <a:cs typeface="Trebuchet MS"/>
              </a:rPr>
              <a:t>=</a:t>
            </a:r>
            <a:r>
              <a:rPr sz="1750" dirty="0">
                <a:solidFill>
                  <a:srgbClr val="6B6B6B"/>
                </a:solidFill>
                <a:latin typeface="Trebuchet MS"/>
                <a:cs typeface="Trebuchet MS"/>
              </a:rPr>
              <a:t>	</a:t>
            </a:r>
            <a:r>
              <a:rPr sz="1750" dirty="0">
                <a:latin typeface="Trebuchet MS"/>
                <a:cs typeface="Trebuchet MS"/>
              </a:rPr>
              <a:t>•</a:t>
            </a:r>
            <a:r>
              <a:rPr sz="1750" spc="20" dirty="0">
                <a:latin typeface="Trebuchet MS"/>
                <a:cs typeface="Trebuchet MS"/>
              </a:rPr>
              <a:t> </a:t>
            </a:r>
            <a:r>
              <a:rPr sz="1750" spc="-20" dirty="0">
                <a:latin typeface="Trebuchet MS"/>
                <a:cs typeface="Trebuchet MS"/>
              </a:rPr>
              <a:t>17.8</a:t>
            </a:r>
            <a:endParaRPr sz="17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  <a:tabLst>
                <a:tab pos="229235" algn="l"/>
                <a:tab pos="1002665" algn="l"/>
                <a:tab pos="1260475" algn="l"/>
              </a:tabLst>
            </a:pPr>
            <a:r>
              <a:rPr sz="1650" spc="-50" dirty="0">
                <a:solidFill>
                  <a:srgbClr val="5B5B5B"/>
                </a:solidFill>
                <a:latin typeface="Cambria"/>
                <a:cs typeface="Cambria"/>
              </a:rPr>
              <a:t>=</a:t>
            </a:r>
            <a:r>
              <a:rPr sz="1650" dirty="0">
                <a:solidFill>
                  <a:srgbClr val="5B5B5B"/>
                </a:solidFill>
                <a:latin typeface="Cambria"/>
                <a:cs typeface="Cambria"/>
              </a:rPr>
              <a:t>	</a:t>
            </a:r>
            <a:r>
              <a:rPr sz="1650" spc="-80" dirty="0">
                <a:latin typeface="Cambria"/>
                <a:cs typeface="Cambria"/>
              </a:rPr>
              <a:t>71.2</a:t>
            </a:r>
            <a:r>
              <a:rPr sz="1650" spc="-30" dirty="0">
                <a:latin typeface="Cambria"/>
                <a:cs typeface="Cambria"/>
              </a:rPr>
              <a:t> </a:t>
            </a:r>
            <a:r>
              <a:rPr sz="1650" spc="-25" dirty="0">
                <a:latin typeface="Cambria"/>
                <a:cs typeface="Cambria"/>
              </a:rPr>
              <a:t>cm</a:t>
            </a:r>
            <a:r>
              <a:rPr sz="1650" dirty="0">
                <a:latin typeface="Cambria"/>
                <a:cs typeface="Cambria"/>
              </a:rPr>
              <a:t>	</a:t>
            </a:r>
            <a:r>
              <a:rPr sz="1650" spc="-50" dirty="0">
                <a:solidFill>
                  <a:srgbClr val="161616"/>
                </a:solidFill>
                <a:latin typeface="Cambria"/>
                <a:cs typeface="Cambria"/>
              </a:rPr>
              <a:t>=</a:t>
            </a:r>
            <a:r>
              <a:rPr sz="1650" dirty="0">
                <a:solidFill>
                  <a:srgbClr val="161616"/>
                </a:solidFill>
                <a:latin typeface="Cambria"/>
                <a:cs typeface="Cambria"/>
              </a:rPr>
              <a:t>	</a:t>
            </a:r>
            <a:r>
              <a:rPr sz="1650" spc="-110" dirty="0">
                <a:latin typeface="Cambria"/>
                <a:cs typeface="Cambria"/>
              </a:rPr>
              <a:t>O.712</a:t>
            </a:r>
            <a:r>
              <a:rPr sz="1650" spc="15" dirty="0">
                <a:latin typeface="Cambria"/>
                <a:cs typeface="Cambria"/>
              </a:rPr>
              <a:t> </a:t>
            </a:r>
            <a:r>
              <a:rPr sz="1650" spc="-95" dirty="0">
                <a:latin typeface="Cambria"/>
                <a:cs typeface="Cambria"/>
              </a:rPr>
              <a:t>m</a:t>
            </a:r>
            <a:endParaRPr sz="1650">
              <a:latin typeface="Cambria"/>
              <a:cs typeface="Cambr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410209" marR="5080" indent="-398145">
              <a:lnSpc>
                <a:spcPct val="157100"/>
              </a:lnSpc>
              <a:spcBef>
                <a:spcPts val="70"/>
              </a:spcBef>
              <a:tabLst>
                <a:tab pos="2413000" algn="l"/>
              </a:tabLst>
            </a:pPr>
            <a:r>
              <a:rPr sz="1650" i="1" spc="-300" dirty="0">
                <a:solidFill>
                  <a:srgbClr val="36466B"/>
                </a:solidFill>
                <a:latin typeface="Calibri"/>
                <a:cs typeface="Calibri"/>
              </a:rPr>
              <a:t>I*“J</a:t>
            </a:r>
            <a:r>
              <a:rPr sz="1650" i="1" spc="345" dirty="0">
                <a:solidFill>
                  <a:srgbClr val="36466B"/>
                </a:solidFill>
                <a:latin typeface="Calibri"/>
                <a:cs typeface="Calibri"/>
              </a:rPr>
              <a:t> </a:t>
            </a:r>
            <a:r>
              <a:rPr sz="1650" i="1" spc="-10" dirty="0">
                <a:solidFill>
                  <a:srgbClr val="315670"/>
                </a:solidFill>
                <a:latin typeface="Calibri"/>
                <a:cs typeface="Calibri"/>
              </a:rPr>
              <a:t>Tu</a:t>
            </a:r>
            <a:r>
              <a:rPr sz="1650" i="1" spc="-40" dirty="0">
                <a:solidFill>
                  <a:srgbClr val="315670"/>
                </a:solidFill>
                <a:latin typeface="Calibri"/>
                <a:cs typeface="Calibri"/>
              </a:rPr>
              <a:t> </a:t>
            </a:r>
            <a:r>
              <a:rPr sz="1650" i="1" dirty="0">
                <a:solidFill>
                  <a:srgbClr val="2B4460"/>
                </a:solidFill>
                <a:latin typeface="Calibri"/>
                <a:cs typeface="Calibri"/>
              </a:rPr>
              <a:t>find</a:t>
            </a:r>
            <a:r>
              <a:rPr sz="1650" i="1" spc="50" dirty="0">
                <a:solidFill>
                  <a:srgbClr val="2B4460"/>
                </a:solidFill>
                <a:latin typeface="Calibri"/>
                <a:cs typeface="Calibri"/>
              </a:rPr>
              <a:t> </a:t>
            </a:r>
            <a:r>
              <a:rPr sz="1650" i="1" spc="-220" dirty="0">
                <a:solidFill>
                  <a:srgbClr val="314D72"/>
                </a:solidFill>
                <a:latin typeface="Calibri"/>
                <a:cs typeface="Calibri"/>
              </a:rPr>
              <a:t>‹msg</a:t>
            </a:r>
            <a:r>
              <a:rPr sz="1650" i="1" spc="65" dirty="0">
                <a:solidFill>
                  <a:srgbClr val="314D72"/>
                </a:solidFill>
                <a:latin typeface="Calibri"/>
                <a:cs typeface="Calibri"/>
              </a:rPr>
              <a:t> </a:t>
            </a:r>
            <a:r>
              <a:rPr sz="1650" i="1" dirty="0">
                <a:solidFill>
                  <a:srgbClr val="1F4270"/>
                </a:solidFill>
                <a:latin typeface="Calibri"/>
                <a:cs typeface="Calibri"/>
              </a:rPr>
              <a:t>offlller</a:t>
            </a:r>
            <a:r>
              <a:rPr sz="1650" i="1" spc="55" dirty="0">
                <a:solidFill>
                  <a:srgbClr val="1F4270"/>
                </a:solidFill>
                <a:latin typeface="Calibri"/>
                <a:cs typeface="Calibri"/>
              </a:rPr>
              <a:t> </a:t>
            </a:r>
            <a:r>
              <a:rPr sz="1650" i="1" spc="60" dirty="0">
                <a:solidFill>
                  <a:srgbClr val="385985"/>
                </a:solidFill>
                <a:latin typeface="Calibri"/>
                <a:cs typeface="Calibri"/>
              </a:rPr>
              <a:t>mrial</a:t>
            </a:r>
            <a:r>
              <a:rPr sz="1650" i="1" spc="60" dirty="0">
                <a:solidFill>
                  <a:srgbClr val="1A334B"/>
                </a:solidFill>
                <a:latin typeface="Calibri"/>
                <a:cs typeface="Calibri"/>
              </a:rPr>
              <a:t>: </a:t>
            </a:r>
            <a:r>
              <a:rPr spc="-110" dirty="0"/>
              <a:t>Length</a:t>
            </a:r>
            <a:r>
              <a:rPr spc="-10" dirty="0"/>
              <a:t> of</a:t>
            </a:r>
            <a:r>
              <a:rPr spc="-250" dirty="0"/>
              <a:t> </a:t>
            </a:r>
            <a:r>
              <a:rPr spc="-114" dirty="0"/>
              <a:t>fill¢r</a:t>
            </a:r>
            <a:r>
              <a:rPr spc="-120" dirty="0"/>
              <a:t> </a:t>
            </a:r>
            <a:r>
              <a:rPr spc="-100" dirty="0"/>
              <a:t>rod</a:t>
            </a:r>
            <a:r>
              <a:rPr spc="-145" dirty="0"/>
              <a:t> </a:t>
            </a:r>
            <a:r>
              <a:rPr spc="-20" dirty="0"/>
              <a:t>used</a:t>
            </a:r>
            <a:r>
              <a:rPr dirty="0"/>
              <a:t>	</a:t>
            </a:r>
            <a:r>
              <a:rPr spc="-50" dirty="0"/>
              <a:t>= </a:t>
            </a:r>
            <a:r>
              <a:rPr spc="-125" dirty="0"/>
              <a:t>Volume</a:t>
            </a:r>
            <a:r>
              <a:rPr spc="25" dirty="0"/>
              <a:t> </a:t>
            </a:r>
            <a:r>
              <a:rPr spc="-10" dirty="0"/>
              <a:t>of</a:t>
            </a:r>
            <a:r>
              <a:rPr spc="-254" dirty="0"/>
              <a:t> </a:t>
            </a:r>
            <a:r>
              <a:rPr spc="-120" dirty="0"/>
              <a:t>filler</a:t>
            </a:r>
            <a:r>
              <a:rPr spc="-125" dirty="0"/>
              <a:t> </a:t>
            </a:r>
            <a:r>
              <a:rPr spc="-130" dirty="0"/>
              <a:t>rod</a:t>
            </a:r>
            <a:r>
              <a:rPr spc="-55" dirty="0"/>
              <a:t> </a:t>
            </a:r>
            <a:r>
              <a:rPr spc="-20" dirty="0"/>
              <a:t>used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19920" y="2513012"/>
            <a:ext cx="1981835" cy="659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Trebuchet MS"/>
                <a:cs typeface="Trebuchet MS"/>
              </a:rPr>
              <a:t>2.{</a:t>
            </a:r>
            <a:r>
              <a:rPr sz="1600" spc="30" dirty="0">
                <a:latin typeface="Trebuchet MS"/>
                <a:cs typeface="Trebuchet MS"/>
              </a:rPr>
              <a:t> </a:t>
            </a:r>
            <a:r>
              <a:rPr sz="1600" spc="-130" dirty="0">
                <a:latin typeface="Trebuchet MS"/>
                <a:cs typeface="Trebuchet MS"/>
              </a:rPr>
              <a:t>x</a:t>
            </a:r>
            <a:r>
              <a:rPr sz="1600" dirty="0">
                <a:latin typeface="Trebuchet MS"/>
                <a:cs typeface="Trebuchet MS"/>
              </a:rPr>
              <a:t> </a:t>
            </a:r>
            <a:r>
              <a:rPr sz="1600" spc="-130" dirty="0">
                <a:latin typeface="Trebuchet MS"/>
                <a:cs typeface="Trebuchet MS"/>
              </a:rPr>
              <a:t>0.7</a:t>
            </a:r>
            <a:r>
              <a:rPr sz="1600" spc="-245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12</a:t>
            </a:r>
            <a:r>
              <a:rPr sz="1600" spc="140" dirty="0">
                <a:latin typeface="Trebuchet MS"/>
                <a:cs typeface="Trebuchet MS"/>
              </a:rPr>
              <a:t> </a:t>
            </a:r>
            <a:r>
              <a:rPr sz="1600" dirty="0">
                <a:solidFill>
                  <a:srgbClr val="262626"/>
                </a:solidFill>
                <a:latin typeface="Trebuchet MS"/>
                <a:cs typeface="Trebuchet MS"/>
              </a:rPr>
              <a:t>=</a:t>
            </a:r>
            <a:r>
              <a:rPr sz="1600" spc="315" dirty="0">
                <a:solidFill>
                  <a:srgbClr val="262626"/>
                </a:solidFill>
                <a:latin typeface="Trebuchet MS"/>
                <a:cs typeface="Trebuchet MS"/>
              </a:rPr>
              <a:t> </a:t>
            </a:r>
            <a:r>
              <a:rPr sz="1600" spc="-105" dirty="0">
                <a:latin typeface="Trebuchet MS"/>
                <a:cs typeface="Trebuchet MS"/>
              </a:rPr>
              <a:t>1.495</a:t>
            </a:r>
            <a:r>
              <a:rPr sz="1600" spc="-10" dirty="0">
                <a:latin typeface="Trebuchet MS"/>
                <a:cs typeface="Trebuchet MS"/>
              </a:rPr>
              <a:t> </a:t>
            </a:r>
            <a:r>
              <a:rPr sz="2400" spc="-37" baseline="-8680" dirty="0">
                <a:latin typeface="Trebuchet MS"/>
                <a:cs typeface="Trebuchet MS"/>
              </a:rPr>
              <a:t>in</a:t>
            </a:r>
            <a:endParaRPr sz="2400" baseline="-8680">
              <a:latin typeface="Trebuchet MS"/>
              <a:cs typeface="Trebuchet MS"/>
            </a:endParaRPr>
          </a:p>
          <a:p>
            <a:pPr marL="266065">
              <a:lnSpc>
                <a:spcPct val="100000"/>
              </a:lnSpc>
              <a:spcBef>
                <a:spcPts val="1155"/>
              </a:spcBef>
              <a:tabLst>
                <a:tab pos="676275" algn="l"/>
                <a:tab pos="850265" algn="l"/>
              </a:tabLst>
            </a:pPr>
            <a:r>
              <a:rPr sz="1600" spc="-25" dirty="0">
                <a:latin typeface="Trebuchet MS"/>
                <a:cs typeface="Trebuchet MS"/>
              </a:rPr>
              <a:t>(j</a:t>
            </a:r>
            <a:r>
              <a:rPr sz="1600" dirty="0">
                <a:latin typeface="Trebuchet MS"/>
                <a:cs typeface="Trebuchet MS"/>
              </a:rPr>
              <a:t>	</a:t>
            </a:r>
            <a:r>
              <a:rPr sz="1600" spc="-50" dirty="0">
                <a:latin typeface="Trebuchet MS"/>
                <a:cs typeface="Trebuchet MS"/>
              </a:rPr>
              <a:t>I</a:t>
            </a:r>
            <a:r>
              <a:rPr sz="1600" dirty="0">
                <a:latin typeface="Trebuchet MS"/>
                <a:cs typeface="Trebuchet MS"/>
              </a:rPr>
              <a:t>	</a:t>
            </a:r>
            <a:r>
              <a:rPr sz="1600" spc="-70" dirty="0">
                <a:latin typeface="Trebuchet MS"/>
                <a:cs typeface="Trebuchet MS"/>
              </a:rPr>
              <a:t>-</a:t>
            </a:r>
            <a:r>
              <a:rPr sz="1600" spc="-85" dirty="0">
                <a:latin typeface="Trebuchet MS"/>
                <a:cs typeface="Trebuchet MS"/>
              </a:rPr>
              <a:t>J)°</a:t>
            </a:r>
            <a:r>
              <a:rPr sz="1600" spc="-9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x</a:t>
            </a:r>
            <a:r>
              <a:rPr sz="1600" spc="4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t.Egg</a:t>
            </a:r>
            <a:endParaRPr sz="1600">
              <a:latin typeface="Trebuchet MS"/>
              <a:cs typeface="Trebuchet MS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738239" y="3369189"/>
          <a:ext cx="4740910" cy="920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7400"/>
                <a:gridCol w="263525"/>
                <a:gridCol w="2344420"/>
              </a:tblGrid>
              <a:tr h="2647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ts val="1710"/>
                        </a:lnSpc>
                      </a:pPr>
                      <a:r>
                        <a:rPr sz="1500" dirty="0">
                          <a:latin typeface="Trebuchet MS"/>
                          <a:cs typeface="Trebuchet MS"/>
                        </a:rPr>
                        <a:t>=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1710"/>
                        </a:lnSpc>
                      </a:pPr>
                      <a:r>
                        <a:rPr sz="1500" dirty="0">
                          <a:latin typeface="Trebuchet MS"/>
                          <a:cs typeface="Trebuchet MS"/>
                        </a:rPr>
                        <a:t>i.057</a:t>
                      </a:r>
                      <a:r>
                        <a:rPr sz="1500" spc="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dirty="0">
                          <a:latin typeface="Trebuchet MS"/>
                          <a:cs typeface="Trebuchet MS"/>
                        </a:rPr>
                        <a:t>x</a:t>
                      </a:r>
                      <a:r>
                        <a:rPr sz="1500" spc="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dirty="0">
                          <a:latin typeface="Trebuchet MS"/>
                          <a:cs typeface="Trebuchet MS"/>
                        </a:rPr>
                        <a:t>10</a:t>
                      </a:r>
                      <a:r>
                        <a:rPr sz="1500" spc="1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dirty="0">
                          <a:solidFill>
                            <a:srgbClr val="181818"/>
                          </a:solidFill>
                          <a:latin typeface="Trebuchet MS"/>
                          <a:cs typeface="Trebuchet MS"/>
                        </a:rPr>
                        <a:t>*</a:t>
                      </a:r>
                      <a:r>
                        <a:rPr sz="1500" spc="-110" dirty="0">
                          <a:solidFill>
                            <a:srgbClr val="181818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00" spc="-25" dirty="0">
                          <a:latin typeface="Trebuchet MS"/>
                          <a:cs typeface="Trebuchet MS"/>
                        </a:rPr>
                        <a:t>m3</a:t>
                      </a:r>
                      <a:endParaRPr sz="1500">
                        <a:latin typeface="Trebuchet MS"/>
                        <a:cs typeface="Trebuchet MS"/>
                      </a:endParaRPr>
                    </a:p>
                  </a:txBody>
                  <a:tcPr marL="0" marR="0" marT="0" marB="0"/>
                </a:tc>
              </a:tr>
              <a:tr h="65532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650" spc="-100" dirty="0">
                          <a:latin typeface="Trebuchet MS"/>
                          <a:cs typeface="Trebuchet MS"/>
                        </a:rPr>
                        <a:t>weight</a:t>
                      </a:r>
                      <a:r>
                        <a:rPr sz="1650" dirty="0">
                          <a:latin typeface="Trebuchet MS"/>
                          <a:cs typeface="Trebuchet MS"/>
                        </a:rPr>
                        <a:t> of</a:t>
                      </a:r>
                      <a:r>
                        <a:rPr sz="1650" spc="-20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spc="-110" dirty="0">
                          <a:latin typeface="Trebuchet MS"/>
                          <a:cs typeface="Trebuchet MS"/>
                        </a:rPr>
                        <a:t>filler</a:t>
                      </a:r>
                      <a:r>
                        <a:rPr sz="1650" spc="-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spc="-120" dirty="0">
                          <a:latin typeface="Trebuchet MS"/>
                          <a:cs typeface="Trebuchet MS"/>
                        </a:rPr>
                        <a:t>rod</a:t>
                      </a:r>
                      <a:r>
                        <a:rPr sz="1650" spc="-9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spc="-20" dirty="0">
                          <a:latin typeface="Trebuchet MS"/>
                          <a:cs typeface="Trebuchet MS"/>
                        </a:rPr>
                        <a:t>used</a:t>
                      </a:r>
                      <a:endParaRPr sz="1650">
                        <a:latin typeface="Trebuchet MS"/>
                        <a:cs typeface="Trebuchet MS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marL="31750" algn="ctr">
                        <a:lnSpc>
                          <a:spcPts val="1914"/>
                        </a:lnSpc>
                      </a:pPr>
                      <a:r>
                        <a:rPr sz="1650" dirty="0">
                          <a:solidFill>
                            <a:srgbClr val="3D3D3D"/>
                          </a:solidFill>
                          <a:latin typeface="Trebuchet MS"/>
                          <a:cs typeface="Trebuchet MS"/>
                        </a:rPr>
                        <a:t>=</a:t>
                      </a:r>
                      <a:endParaRPr sz="1650">
                        <a:latin typeface="Trebuchet MS"/>
                        <a:cs typeface="Trebuchet MS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650" spc="-20" dirty="0">
                          <a:latin typeface="Trebuchet MS"/>
                          <a:cs typeface="Trebuchet MS"/>
                        </a:rPr>
                        <a:t>().057</a:t>
                      </a:r>
                      <a:r>
                        <a:rPr sz="1650" spc="-8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latin typeface="Trebuchet MS"/>
                          <a:cs typeface="Trebuchet MS"/>
                        </a:rPr>
                        <a:t>x</a:t>
                      </a:r>
                      <a:r>
                        <a:rPr sz="1650" spc="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spc="-130" dirty="0">
                          <a:latin typeface="Trebuchet MS"/>
                          <a:cs typeface="Trebuchet MS"/>
                        </a:rPr>
                        <a:t>10-</a:t>
                      </a:r>
                      <a:r>
                        <a:rPr sz="1650" spc="-90" dirty="0">
                          <a:latin typeface="Trebuchet MS"/>
                          <a:cs typeface="Trebuchet MS"/>
                        </a:rPr>
                        <a:t>”)</a:t>
                      </a:r>
                      <a:r>
                        <a:rPr sz="1650" spc="-3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spc="-155" dirty="0">
                          <a:latin typeface="Trebuchet MS"/>
                          <a:cs typeface="Trebuchet MS"/>
                        </a:rPr>
                        <a:t>x</a:t>
                      </a:r>
                      <a:r>
                        <a:rPr sz="1650" spc="-12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spc="90" dirty="0">
                          <a:latin typeface="Trebuchet MS"/>
                          <a:cs typeface="Trebuchet MS"/>
                        </a:rPr>
                        <a:t>(I</a:t>
                      </a:r>
                      <a:r>
                        <a:rPr sz="1650" spc="-1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solidFill>
                            <a:srgbClr val="0C0C0C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650" spc="85" dirty="0">
                          <a:solidFill>
                            <a:srgbClr val="0C0C0C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dirty="0">
                          <a:latin typeface="Trebuchet MS"/>
                          <a:cs typeface="Trebuchet MS"/>
                        </a:rPr>
                        <a:t>x</a:t>
                      </a:r>
                      <a:r>
                        <a:rPr sz="1650" spc="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spc="-20" dirty="0">
                          <a:latin typeface="Trebuchet MS"/>
                          <a:cs typeface="Trebuchet MS"/>
                        </a:rPr>
                        <a:t>10</a:t>
                      </a:r>
                      <a:r>
                        <a:rPr sz="1950" spc="-30" baseline="23504" dirty="0">
                          <a:latin typeface="Trebuchet MS"/>
                          <a:cs typeface="Trebuchet MS"/>
                        </a:rPr>
                        <a:t>3</a:t>
                      </a:r>
                      <a:r>
                        <a:rPr sz="1650" spc="-20" dirty="0">
                          <a:latin typeface="Trebuchet MS"/>
                          <a:cs typeface="Trebuchet MS"/>
                        </a:rPr>
                        <a:t>)</a:t>
                      </a:r>
                      <a:endParaRPr sz="1650">
                        <a:latin typeface="Trebuchet MS"/>
                        <a:cs typeface="Trebuchet MS"/>
                      </a:endParaRPr>
                    </a:p>
                    <a:p>
                      <a:pPr marL="106045">
                        <a:lnSpc>
                          <a:spcPts val="1914"/>
                        </a:lnSpc>
                        <a:spcBef>
                          <a:spcPts val="680"/>
                        </a:spcBef>
                      </a:pPr>
                      <a:r>
                        <a:rPr sz="1650" spc="-110" dirty="0">
                          <a:latin typeface="Trebuchet MS"/>
                          <a:cs typeface="Trebuchet MS"/>
                        </a:rPr>
                        <a:t>0.116</a:t>
                      </a:r>
                      <a:r>
                        <a:rPr sz="1650" spc="-4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650" spc="-25" dirty="0">
                          <a:latin typeface="Trebuchet MS"/>
                          <a:cs typeface="Trebuchet MS"/>
                        </a:rPr>
                        <a:t>kg</a:t>
                      </a:r>
                      <a:endParaRPr sz="1650">
                        <a:latin typeface="Trebuchet MS"/>
                        <a:cs typeface="Trebuchet MS"/>
                      </a:endParaRPr>
                    </a:p>
                  </a:txBody>
                  <a:tcPr marL="0" marR="0" marT="6096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07207" y="1716785"/>
            <a:ext cx="231775" cy="0"/>
          </a:xfrm>
          <a:custGeom>
            <a:avLst/>
            <a:gdLst/>
            <a:ahLst/>
            <a:cxnLst/>
            <a:rect l="l" t="t" r="r" b="b"/>
            <a:pathLst>
              <a:path w="231775">
                <a:moveTo>
                  <a:pt x="0" y="0"/>
                </a:moveTo>
                <a:lnTo>
                  <a:pt x="231647" y="0"/>
                </a:lnTo>
              </a:path>
            </a:pathLst>
          </a:custGeom>
          <a:ln w="21336">
            <a:solidFill>
              <a:srgbClr val="4848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98064" y="1210817"/>
            <a:ext cx="1191895" cy="0"/>
          </a:xfrm>
          <a:custGeom>
            <a:avLst/>
            <a:gdLst/>
            <a:ahLst/>
            <a:cxnLst/>
            <a:rect l="l" t="t" r="r" b="b"/>
            <a:pathLst>
              <a:path w="1191895">
                <a:moveTo>
                  <a:pt x="0" y="0"/>
                </a:moveTo>
                <a:lnTo>
                  <a:pt x="1191768" y="0"/>
                </a:lnTo>
              </a:path>
            </a:pathLst>
          </a:custGeom>
          <a:ln w="21336">
            <a:solidFill>
              <a:srgbClr val="4444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7729" y="257175"/>
            <a:ext cx="3573779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88489" algn="l"/>
                <a:tab pos="2154555" algn="l"/>
                <a:tab pos="3147060" algn="l"/>
                <a:tab pos="3412490" algn="l"/>
              </a:tabLst>
            </a:pPr>
            <a:r>
              <a:rPr sz="1700" spc="-50" dirty="0">
                <a:solidFill>
                  <a:srgbClr val="000000"/>
                </a:solidFill>
              </a:rPr>
              <a:t>Cosi</a:t>
            </a:r>
            <a:r>
              <a:rPr sz="1700" spc="-45" dirty="0">
                <a:solidFill>
                  <a:srgbClr val="000000"/>
                </a:solidFill>
              </a:rPr>
              <a:t> </a:t>
            </a:r>
            <a:r>
              <a:rPr sz="1700" dirty="0">
                <a:solidFill>
                  <a:srgbClr val="000000"/>
                </a:solidFill>
              </a:rPr>
              <a:t>of</a:t>
            </a:r>
            <a:r>
              <a:rPr sz="1700" spc="15" dirty="0">
                <a:solidFill>
                  <a:srgbClr val="000000"/>
                </a:solidFill>
              </a:rPr>
              <a:t> </a:t>
            </a:r>
            <a:r>
              <a:rPr sz="1700" spc="-80" dirty="0">
                <a:solidFill>
                  <a:srgbClr val="000000"/>
                </a:solidFill>
              </a:rPr>
              <a:t>filler</a:t>
            </a:r>
            <a:r>
              <a:rPr sz="1700" spc="40" dirty="0">
                <a:solidFill>
                  <a:srgbClr val="000000"/>
                </a:solidFill>
              </a:rPr>
              <a:t> </a:t>
            </a:r>
            <a:r>
              <a:rPr sz="1700" spc="-114" dirty="0">
                <a:solidFill>
                  <a:srgbClr val="000000"/>
                </a:solidFill>
              </a:rPr>
              <a:t>n›d</a:t>
            </a:r>
            <a:r>
              <a:rPr sz="1700" spc="45" dirty="0">
                <a:solidFill>
                  <a:srgbClr val="000000"/>
                </a:solidFill>
              </a:rPr>
              <a:t> </a:t>
            </a:r>
            <a:r>
              <a:rPr sz="1700" spc="-20" dirty="0">
                <a:solidFill>
                  <a:srgbClr val="000000"/>
                </a:solidFill>
              </a:rPr>
              <a:t>used</a:t>
            </a:r>
            <a:r>
              <a:rPr sz="1700" dirty="0">
                <a:solidFill>
                  <a:srgbClr val="000000"/>
                </a:solidFill>
              </a:rPr>
              <a:t>	</a:t>
            </a:r>
            <a:r>
              <a:rPr sz="1700" spc="40" dirty="0">
                <a:solidFill>
                  <a:srgbClr val="3F3F3F"/>
                </a:solidFill>
              </a:rPr>
              <a:t>=</a:t>
            </a:r>
            <a:r>
              <a:rPr sz="1700" dirty="0">
                <a:solidFill>
                  <a:srgbClr val="3F3F3F"/>
                </a:solidFill>
              </a:rPr>
              <a:t>	</a:t>
            </a:r>
            <a:r>
              <a:rPr sz="1700" spc="-70" dirty="0">
                <a:solidFill>
                  <a:srgbClr val="000000"/>
                </a:solidFill>
              </a:rPr>
              <a:t>0.116</a:t>
            </a:r>
            <a:r>
              <a:rPr sz="1700" spc="5" dirty="0">
                <a:solidFill>
                  <a:srgbClr val="000000"/>
                </a:solidFill>
              </a:rPr>
              <a:t> </a:t>
            </a:r>
            <a:r>
              <a:rPr sz="1700" dirty="0">
                <a:solidFill>
                  <a:srgbClr val="000000"/>
                </a:solidFill>
              </a:rPr>
              <a:t>x</a:t>
            </a:r>
            <a:r>
              <a:rPr sz="1700" spc="185" dirty="0">
                <a:solidFill>
                  <a:srgbClr val="000000"/>
                </a:solidFill>
              </a:rPr>
              <a:t> </a:t>
            </a:r>
            <a:r>
              <a:rPr sz="1700" spc="-210" dirty="0">
                <a:solidFill>
                  <a:srgbClr val="000000"/>
                </a:solidFill>
              </a:rPr>
              <a:t>I</a:t>
            </a:r>
            <a:r>
              <a:rPr sz="1700" spc="105" dirty="0">
                <a:solidFill>
                  <a:srgbClr val="000000"/>
                </a:solidFill>
              </a:rPr>
              <a:t> </a:t>
            </a:r>
            <a:r>
              <a:rPr sz="1700" spc="-50" dirty="0">
                <a:solidFill>
                  <a:srgbClr val="000000"/>
                </a:solidFill>
              </a:rPr>
              <a:t>I</a:t>
            </a:r>
            <a:r>
              <a:rPr sz="1700" dirty="0">
                <a:solidFill>
                  <a:srgbClr val="000000"/>
                </a:solidFill>
              </a:rPr>
              <a:t>	</a:t>
            </a:r>
            <a:r>
              <a:rPr sz="1700" spc="-50" dirty="0">
                <a:solidFill>
                  <a:srgbClr val="505050"/>
                </a:solidFill>
              </a:rPr>
              <a:t>-</a:t>
            </a:r>
            <a:r>
              <a:rPr sz="1700" dirty="0">
                <a:solidFill>
                  <a:srgbClr val="505050"/>
                </a:solidFill>
              </a:rPr>
              <a:t>	</a:t>
            </a:r>
            <a:r>
              <a:rPr sz="1700" spc="-225" dirty="0">
                <a:solidFill>
                  <a:srgbClr val="000000"/>
                </a:solidFill>
              </a:rPr>
              <a:t>Ri.</a:t>
            </a:r>
            <a:endParaRPr sz="1700"/>
          </a:p>
        </p:txBody>
      </p:sp>
      <p:sp>
        <p:nvSpPr>
          <p:cNvPr id="5" name="object 5"/>
          <p:cNvSpPr txBox="1"/>
          <p:nvPr/>
        </p:nvSpPr>
        <p:spPr>
          <a:xfrm>
            <a:off x="4645308" y="257175"/>
            <a:ext cx="37973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90" dirty="0">
                <a:latin typeface="Cambria"/>
                <a:cs typeface="Cambria"/>
              </a:rPr>
              <a:t>1.28</a:t>
            </a:r>
            <a:endParaRPr sz="17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2093" y="688975"/>
            <a:ext cx="255460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i="1" dirty="0">
                <a:solidFill>
                  <a:srgbClr val="384B69"/>
                </a:solidFill>
                <a:latin typeface="Cambria"/>
                <a:cs typeface="Cambria"/>
              </a:rPr>
              <a:t>(ii)</a:t>
            </a:r>
            <a:r>
              <a:rPr sz="1600" i="1" spc="175" dirty="0">
                <a:solidFill>
                  <a:srgbClr val="384B69"/>
                </a:solidFill>
                <a:latin typeface="Cambria"/>
                <a:cs typeface="Cambria"/>
              </a:rPr>
              <a:t> </a:t>
            </a:r>
            <a:r>
              <a:rPr sz="1600" i="1" dirty="0">
                <a:solidFill>
                  <a:srgbClr val="2A496E"/>
                </a:solidFill>
                <a:latin typeface="Cambria"/>
                <a:cs typeface="Cambria"/>
              </a:rPr>
              <a:t>To </a:t>
            </a:r>
            <a:r>
              <a:rPr sz="1600" i="1" dirty="0">
                <a:solidFill>
                  <a:srgbClr val="2B496B"/>
                </a:solidFill>
                <a:latin typeface="Cambria"/>
                <a:cs typeface="Cambria"/>
              </a:rPr>
              <a:t>fiod</a:t>
            </a:r>
            <a:r>
              <a:rPr sz="1600" i="1" spc="35" dirty="0">
                <a:solidFill>
                  <a:srgbClr val="2B496B"/>
                </a:solidFill>
                <a:latin typeface="Cambria"/>
                <a:cs typeface="Cambria"/>
              </a:rPr>
              <a:t> </a:t>
            </a:r>
            <a:r>
              <a:rPr sz="1600" i="1" spc="-150" dirty="0">
                <a:solidFill>
                  <a:srgbClr val="2A4B77"/>
                </a:solidFill>
                <a:latin typeface="Cambria"/>
                <a:cs typeface="Cambria"/>
              </a:rPr>
              <a:t>Noel</a:t>
            </a:r>
            <a:r>
              <a:rPr sz="1600" i="1" spc="75" dirty="0">
                <a:solidFill>
                  <a:srgbClr val="2A4B77"/>
                </a:solidFill>
                <a:latin typeface="Cambria"/>
                <a:cs typeface="Cambria"/>
              </a:rPr>
              <a:t> </a:t>
            </a:r>
            <a:r>
              <a:rPr sz="1600" i="1" dirty="0">
                <a:solidFill>
                  <a:srgbClr val="2D4262"/>
                </a:solidFill>
                <a:latin typeface="Cambria"/>
                <a:cs typeface="Cambria"/>
              </a:rPr>
              <a:t>of</a:t>
            </a:r>
            <a:r>
              <a:rPr sz="1600" i="1" spc="60" dirty="0">
                <a:solidFill>
                  <a:srgbClr val="2D4262"/>
                </a:solidFill>
                <a:latin typeface="Cambria"/>
                <a:cs typeface="Cambria"/>
              </a:rPr>
              <a:t> </a:t>
            </a:r>
            <a:r>
              <a:rPr sz="1600" i="1" dirty="0">
                <a:solidFill>
                  <a:srgbClr val="334D6B"/>
                </a:solidFill>
                <a:latin typeface="Cambria"/>
                <a:cs typeface="Cambria"/>
              </a:rPr>
              <a:t>g</a:t>
            </a:r>
            <a:r>
              <a:rPr sz="1600" dirty="0">
                <a:solidFill>
                  <a:srgbClr val="334D6B"/>
                </a:solidFill>
                <a:latin typeface="Cambria"/>
                <a:cs typeface="Cambria"/>
              </a:rPr>
              <a:t>en</a:t>
            </a:r>
            <a:r>
              <a:rPr sz="1600" i="1" dirty="0">
                <a:solidFill>
                  <a:srgbClr val="334D6B"/>
                </a:solidFill>
                <a:latin typeface="Cambria"/>
                <a:cs typeface="Cambria"/>
              </a:rPr>
              <a:t>s</a:t>
            </a:r>
            <a:r>
              <a:rPr sz="1600" i="1" spc="145" dirty="0">
                <a:solidFill>
                  <a:srgbClr val="334D6B"/>
                </a:solidFill>
                <a:latin typeface="Cambria"/>
                <a:cs typeface="Cambria"/>
              </a:rPr>
              <a:t> </a:t>
            </a:r>
            <a:r>
              <a:rPr sz="1600" i="1" dirty="0">
                <a:solidFill>
                  <a:srgbClr val="345B83"/>
                </a:solidFill>
                <a:latin typeface="Cambria"/>
                <a:cs typeface="Cambria"/>
              </a:rPr>
              <a:t>used </a:t>
            </a:r>
            <a:r>
              <a:rPr sz="1600" spc="-50" dirty="0">
                <a:solidFill>
                  <a:srgbClr val="313F59"/>
                </a:solidFill>
                <a:latin typeface="Cambria"/>
                <a:cs typeface="Cambria"/>
              </a:rPr>
              <a:t>•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75872" y="1196975"/>
            <a:ext cx="121539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85" dirty="0">
                <a:latin typeface="Cambria"/>
                <a:cs typeface="Cambria"/>
              </a:rPr>
              <a:t>Welding</a:t>
            </a:r>
            <a:r>
              <a:rPr sz="1650" spc="35" dirty="0">
                <a:latin typeface="Cambria"/>
                <a:cs typeface="Cambria"/>
              </a:rPr>
              <a:t> </a:t>
            </a:r>
            <a:r>
              <a:rPr sz="2475" spc="-135" baseline="1683" dirty="0">
                <a:latin typeface="Cambria"/>
                <a:cs typeface="Cambria"/>
              </a:rPr>
              <a:t>speed</a:t>
            </a:r>
            <a:endParaRPr sz="2475" baseline="1683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6320" y="1096962"/>
            <a:ext cx="4385945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3778885" algn="l"/>
                <a:tab pos="4185920" algn="l"/>
              </a:tabLst>
            </a:pPr>
            <a:r>
              <a:rPr sz="1650" spc="-95" dirty="0">
                <a:latin typeface="Cambria"/>
                <a:cs typeface="Cambria"/>
              </a:rPr>
              <a:t>Time</a:t>
            </a:r>
            <a:r>
              <a:rPr sz="1650" dirty="0">
                <a:latin typeface="Cambria"/>
                <a:cs typeface="Cambria"/>
              </a:rPr>
              <a:t> </a:t>
            </a:r>
            <a:r>
              <a:rPr sz="2475" spc="-179" baseline="-8417" dirty="0">
                <a:latin typeface="Cambria"/>
                <a:cs typeface="Cambria"/>
              </a:rPr>
              <a:t>taken</a:t>
            </a:r>
            <a:r>
              <a:rPr sz="2475" spc="60" baseline="-8417" dirty="0">
                <a:latin typeface="Cambria"/>
                <a:cs typeface="Cambria"/>
              </a:rPr>
              <a:t> </a:t>
            </a:r>
            <a:r>
              <a:rPr sz="2475" spc="-97" baseline="-8417" dirty="0">
                <a:latin typeface="Cambria"/>
                <a:cs typeface="Cambria"/>
              </a:rPr>
              <a:t>for</a:t>
            </a:r>
            <a:r>
              <a:rPr sz="2475" baseline="-8417" dirty="0">
                <a:latin typeface="Cambria"/>
                <a:cs typeface="Cambria"/>
              </a:rPr>
              <a:t> </a:t>
            </a:r>
            <a:r>
              <a:rPr sz="1650" spc="-10" dirty="0">
                <a:latin typeface="Cambria"/>
                <a:cs typeface="Cambria"/>
              </a:rPr>
              <a:t>wel</a:t>
            </a:r>
            <a:r>
              <a:rPr sz="2475" spc="-15" baseline="-25252" dirty="0">
                <a:solidFill>
                  <a:srgbClr val="383838"/>
                </a:solidFill>
                <a:latin typeface="Cambria"/>
                <a:cs typeface="Cambria"/>
              </a:rPr>
              <a:t>'</a:t>
            </a:r>
            <a:r>
              <a:rPr sz="1650" spc="-10" dirty="0">
                <a:latin typeface="Cambria"/>
                <a:cs typeface="Cambria"/>
              </a:rPr>
              <a:t>diR</a:t>
            </a:r>
            <a:r>
              <a:rPr sz="1650" dirty="0">
                <a:latin typeface="Cambria"/>
                <a:cs typeface="Cambria"/>
              </a:rPr>
              <a:t>	</a:t>
            </a:r>
            <a:r>
              <a:rPr sz="2475" spc="37" baseline="1683" dirty="0">
                <a:latin typeface="Cambria"/>
                <a:cs typeface="Cambria"/>
              </a:rPr>
              <a:t>L</a:t>
            </a:r>
            <a:r>
              <a:rPr sz="2475" baseline="1683" dirty="0">
                <a:latin typeface="Cambria"/>
                <a:cs typeface="Cambria"/>
              </a:rPr>
              <a:t>	</a:t>
            </a:r>
            <a:r>
              <a:rPr sz="2475" spc="-37" baseline="5050" dirty="0">
                <a:latin typeface="Cambria"/>
                <a:cs typeface="Cambria"/>
              </a:rPr>
              <a:t>'h</a:t>
            </a:r>
            <a:endParaRPr sz="2475" baseline="505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60185" y="1092200"/>
            <a:ext cx="56896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75" spc="-89" baseline="3367" dirty="0">
                <a:latin typeface="Cambria"/>
                <a:cs typeface="Cambria"/>
              </a:rPr>
              <a:t>1’</a:t>
            </a:r>
            <a:r>
              <a:rPr sz="1650" spc="-60" dirty="0">
                <a:latin typeface="Cambria"/>
                <a:cs typeface="Cambria"/>
              </a:rPr>
              <a:t>'ve!d</a:t>
            </a:r>
            <a:endParaRPr sz="165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49351" y="1590675"/>
            <a:ext cx="209931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550" baseline="-26143" dirty="0">
                <a:latin typeface="Times New Roman"/>
                <a:cs typeface="Times New Roman"/>
              </a:rPr>
              <a:t>4</a:t>
            </a:r>
            <a:r>
              <a:rPr sz="1650" dirty="0">
                <a:latin typeface="Times New Roman"/>
                <a:cs typeface="Times New Roman"/>
              </a:rPr>
              <a:t>!</a:t>
            </a:r>
            <a:r>
              <a:rPr sz="2400" baseline="-27777" dirty="0">
                <a:latin typeface="Times New Roman"/>
                <a:cs typeface="Times New Roman"/>
              </a:rPr>
              <a:t>6</a:t>
            </a:r>
            <a:r>
              <a:rPr sz="2400" spc="442" baseline="-27777" dirty="0">
                <a:latin typeface="Times New Roman"/>
                <a:cs typeface="Times New Roman"/>
              </a:rPr>
              <a:t> </a:t>
            </a:r>
            <a:r>
              <a:rPr sz="1650" spc="-290" dirty="0">
                <a:latin typeface="Times New Roman"/>
                <a:cs typeface="Times New Roman"/>
              </a:rPr>
              <a:t>x</a:t>
            </a:r>
            <a:r>
              <a:rPr sz="1650" spc="135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0.712</a:t>
            </a:r>
            <a:r>
              <a:rPr sz="1650" spc="310" dirty="0"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srgbClr val="676767"/>
                </a:solidFill>
                <a:latin typeface="Times New Roman"/>
                <a:cs typeface="Times New Roman"/>
              </a:rPr>
              <a:t>=</a:t>
            </a:r>
            <a:r>
              <a:rPr sz="1650" spc="285" dirty="0">
                <a:solidFill>
                  <a:srgbClr val="676767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0.155</a:t>
            </a:r>
            <a:r>
              <a:rPr sz="1650" spc="70" dirty="0">
                <a:latin typeface="Times New Roman"/>
                <a:cs typeface="Times New Roman"/>
              </a:rPr>
              <a:t> </a:t>
            </a:r>
            <a:r>
              <a:rPr sz="1650" spc="-25" dirty="0">
                <a:latin typeface="Times New Roman"/>
                <a:cs typeface="Times New Roman"/>
              </a:rPr>
              <a:t>hr.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7365" y="1923414"/>
            <a:ext cx="2232025" cy="1040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indent="171450" algn="r">
              <a:lnSpc>
                <a:spcPct val="138700"/>
              </a:lnSpc>
              <a:spcBef>
                <a:spcPts val="100"/>
              </a:spcBef>
              <a:tabLst>
                <a:tab pos="220979" algn="l"/>
                <a:tab pos="1127760" algn="l"/>
              </a:tabLst>
            </a:pPr>
            <a:r>
              <a:rPr sz="1600" spc="-55" dirty="0">
                <a:latin typeface="Cambria"/>
                <a:cs typeface="Cambria"/>
              </a:rPr>
              <a:t>Volume</a:t>
            </a:r>
            <a:r>
              <a:rPr sz="1600" spc="4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of</a:t>
            </a:r>
            <a:r>
              <a:rPr sz="1600" spc="-55" dirty="0">
                <a:latin typeface="Cambria"/>
                <a:cs typeface="Cambria"/>
              </a:rPr>
              <a:t> </a:t>
            </a:r>
            <a:r>
              <a:rPr sz="1600" spc="160" dirty="0">
                <a:latin typeface="Cambria"/>
                <a:cs typeface="Cambria"/>
              </a:rPr>
              <a:t>0</a:t>
            </a:r>
            <a:r>
              <a:rPr sz="1875" spc="240" baseline="-24444" dirty="0">
                <a:latin typeface="Cambria"/>
                <a:cs typeface="Cambria"/>
              </a:rPr>
              <a:t>2</a:t>
            </a:r>
            <a:r>
              <a:rPr sz="1875" spc="-104" baseline="-24444" dirty="0">
                <a:latin typeface="Cambria"/>
                <a:cs typeface="Cambria"/>
              </a:rPr>
              <a:t> </a:t>
            </a:r>
            <a:r>
              <a:rPr sz="1600" spc="-70" dirty="0">
                <a:latin typeface="Cambria"/>
                <a:cs typeface="Cambria"/>
              </a:rPr>
              <a:t>consumed </a:t>
            </a:r>
            <a:r>
              <a:rPr sz="1600" spc="-355" dirty="0">
                <a:latin typeface="Cambria"/>
                <a:cs typeface="Cambria"/>
              </a:rPr>
              <a:t>"</a:t>
            </a:r>
            <a:r>
              <a:rPr sz="1600" dirty="0">
                <a:latin typeface="Cambria"/>
                <a:cs typeface="Cambria"/>
              </a:rPr>
              <a:t>	Cost</a:t>
            </a:r>
            <a:r>
              <a:rPr sz="1600" spc="3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of</a:t>
            </a:r>
            <a:r>
              <a:rPr sz="1600" spc="-60" dirty="0">
                <a:latin typeface="Cambria"/>
                <a:cs typeface="Cambria"/>
              </a:rPr>
              <a:t> </a:t>
            </a:r>
            <a:r>
              <a:rPr sz="1600" spc="-50" dirty="0">
                <a:latin typeface="Cambria"/>
                <a:cs typeface="Cambria"/>
              </a:rPr>
              <a:t>0</a:t>
            </a:r>
            <a:r>
              <a:rPr sz="1600" dirty="0">
                <a:latin typeface="Cambria"/>
                <a:cs typeface="Cambria"/>
              </a:rPr>
              <a:t>	</a:t>
            </a:r>
            <a:r>
              <a:rPr sz="1600" spc="-10" dirty="0">
                <a:latin typeface="Cambria"/>
                <a:cs typeface="Cambria"/>
              </a:rPr>
              <a:t>consumed </a:t>
            </a:r>
            <a:r>
              <a:rPr sz="1600" spc="-55" dirty="0">
                <a:latin typeface="Cambria"/>
                <a:cs typeface="Cambria"/>
              </a:rPr>
              <a:t>Volume</a:t>
            </a:r>
            <a:r>
              <a:rPr sz="1600" spc="50" dirty="0">
                <a:latin typeface="Cambria"/>
                <a:cs typeface="Cambria"/>
              </a:rPr>
              <a:t> </a:t>
            </a:r>
            <a:r>
              <a:rPr sz="1600" spc="95" dirty="0">
                <a:latin typeface="Cambria"/>
                <a:cs typeface="Cambria"/>
              </a:rPr>
              <a:t>ofC</a:t>
            </a:r>
            <a:r>
              <a:rPr sz="1875" spc="142" baseline="-20000" dirty="0">
                <a:latin typeface="Cambria"/>
                <a:cs typeface="Cambria"/>
              </a:rPr>
              <a:t>2</a:t>
            </a:r>
            <a:r>
              <a:rPr sz="1600" spc="95" dirty="0">
                <a:latin typeface="Cambria"/>
                <a:cs typeface="Cambria"/>
              </a:rPr>
              <a:t>H</a:t>
            </a:r>
            <a:r>
              <a:rPr sz="1600" spc="450" dirty="0">
                <a:latin typeface="Cambria"/>
                <a:cs typeface="Cambria"/>
              </a:rPr>
              <a:t> </a:t>
            </a:r>
            <a:r>
              <a:rPr sz="1600" spc="-95" dirty="0">
                <a:latin typeface="Cambria"/>
                <a:cs typeface="Cambria"/>
              </a:rPr>
              <a:t>consumed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99121" y="1923414"/>
            <a:ext cx="1246505" cy="104013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40"/>
              </a:spcBef>
              <a:tabLst>
                <a:tab pos="278765" algn="l"/>
              </a:tabLst>
            </a:pPr>
            <a:r>
              <a:rPr sz="1600" spc="-50" dirty="0">
                <a:solidFill>
                  <a:srgbClr val="696969"/>
                </a:solidFill>
                <a:latin typeface="Cambria"/>
                <a:cs typeface="Cambria"/>
              </a:rPr>
              <a:t>=</a:t>
            </a:r>
            <a:r>
              <a:rPr sz="1600" dirty="0">
                <a:solidFill>
                  <a:srgbClr val="696969"/>
                </a:solidFill>
                <a:latin typeface="Cambria"/>
                <a:cs typeface="Cambria"/>
              </a:rPr>
              <a:t>	</a:t>
            </a:r>
            <a:r>
              <a:rPr sz="1600" dirty="0">
                <a:latin typeface="Cambria"/>
                <a:cs typeface="Cambria"/>
              </a:rPr>
              <a:t>0.2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x</a:t>
            </a:r>
            <a:r>
              <a:rPr sz="1600" spc="8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0.</a:t>
            </a:r>
            <a:r>
              <a:rPr sz="1600" spc="-135" dirty="0">
                <a:latin typeface="Cambria"/>
                <a:cs typeface="Cambria"/>
              </a:rPr>
              <a:t> </a:t>
            </a:r>
            <a:r>
              <a:rPr sz="1600" spc="-185" dirty="0">
                <a:latin typeface="Cambria"/>
                <a:cs typeface="Cambria"/>
              </a:rPr>
              <a:t>I</a:t>
            </a:r>
            <a:r>
              <a:rPr sz="1600" spc="-90" dirty="0">
                <a:latin typeface="Cambria"/>
                <a:cs typeface="Cambria"/>
              </a:rPr>
              <a:t> </a:t>
            </a:r>
            <a:r>
              <a:rPr sz="1600" spc="-25" dirty="0">
                <a:latin typeface="Cambria"/>
                <a:cs typeface="Cambria"/>
              </a:rPr>
              <a:t>S5</a:t>
            </a:r>
            <a:endParaRPr sz="1600">
              <a:latin typeface="Cambria"/>
              <a:cs typeface="Cambria"/>
            </a:endParaRPr>
          </a:p>
          <a:p>
            <a:pPr marL="41275">
              <a:lnSpc>
                <a:spcPct val="100000"/>
              </a:lnSpc>
              <a:spcBef>
                <a:spcPts val="745"/>
              </a:spcBef>
              <a:tabLst>
                <a:tab pos="316865" algn="l"/>
              </a:tabLst>
            </a:pPr>
            <a:r>
              <a:rPr sz="1600" spc="-50" dirty="0">
                <a:solidFill>
                  <a:srgbClr val="575757"/>
                </a:solidFill>
                <a:latin typeface="Cambria"/>
                <a:cs typeface="Cambria"/>
              </a:rPr>
              <a:t>=</a:t>
            </a:r>
            <a:r>
              <a:rPr sz="1600" dirty="0">
                <a:solidFill>
                  <a:srgbClr val="575757"/>
                </a:solidFill>
                <a:latin typeface="Cambria"/>
                <a:cs typeface="Cambria"/>
              </a:rPr>
              <a:t>	</a:t>
            </a:r>
            <a:r>
              <a:rPr sz="1600" spc="-65" dirty="0">
                <a:latin typeface="Cambria"/>
                <a:cs typeface="Cambria"/>
              </a:rPr>
              <a:t>0.03</a:t>
            </a:r>
            <a:r>
              <a:rPr sz="1600" spc="-12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I</a:t>
            </a:r>
            <a:r>
              <a:rPr sz="1600" spc="12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•</a:t>
            </a:r>
            <a:r>
              <a:rPr sz="1600" spc="455" dirty="0">
                <a:latin typeface="Cambria"/>
                <a:cs typeface="Cambria"/>
              </a:rPr>
              <a:t> </a:t>
            </a:r>
            <a:r>
              <a:rPr sz="1600" spc="-185" dirty="0">
                <a:latin typeface="Cambria"/>
                <a:cs typeface="Cambria"/>
              </a:rPr>
              <a:t>I</a:t>
            </a:r>
            <a:r>
              <a:rPr sz="1600" spc="-65" dirty="0">
                <a:latin typeface="Cambria"/>
                <a:cs typeface="Cambria"/>
              </a:rPr>
              <a:t> </a:t>
            </a:r>
            <a:r>
              <a:rPr sz="1600" spc="-50" dirty="0">
                <a:latin typeface="Cambria"/>
                <a:cs typeface="Cambria"/>
              </a:rPr>
              <a:t>*</a:t>
            </a:r>
            <a:endParaRPr sz="1600">
              <a:latin typeface="Cambria"/>
              <a:cs typeface="Cambria"/>
            </a:endParaRPr>
          </a:p>
          <a:p>
            <a:pPr marL="41275">
              <a:lnSpc>
                <a:spcPct val="100000"/>
              </a:lnSpc>
              <a:spcBef>
                <a:spcPts val="740"/>
              </a:spcBef>
              <a:tabLst>
                <a:tab pos="307340" algn="l"/>
              </a:tabLst>
            </a:pPr>
            <a:r>
              <a:rPr sz="1600" spc="-50" dirty="0">
                <a:solidFill>
                  <a:srgbClr val="707070"/>
                </a:solidFill>
                <a:latin typeface="Cambria"/>
                <a:cs typeface="Cambria"/>
              </a:rPr>
              <a:t>=</a:t>
            </a:r>
            <a:r>
              <a:rPr sz="1600" dirty="0">
                <a:solidFill>
                  <a:srgbClr val="707070"/>
                </a:solidFill>
                <a:latin typeface="Cambria"/>
                <a:cs typeface="Cambria"/>
              </a:rPr>
              <a:t>	</a:t>
            </a:r>
            <a:r>
              <a:rPr sz="1600" dirty="0">
                <a:latin typeface="Cambria"/>
                <a:cs typeface="Cambria"/>
              </a:rPr>
              <a:t>0.2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•</a:t>
            </a:r>
            <a:r>
              <a:rPr sz="1600" spc="14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0.</a:t>
            </a:r>
            <a:r>
              <a:rPr sz="1600" spc="-90" dirty="0">
                <a:latin typeface="Cambria"/>
                <a:cs typeface="Cambria"/>
              </a:rPr>
              <a:t> </a:t>
            </a:r>
            <a:r>
              <a:rPr sz="1600" spc="-125" dirty="0">
                <a:solidFill>
                  <a:srgbClr val="0F0F0F"/>
                </a:solidFill>
                <a:latin typeface="Cambria"/>
                <a:cs typeface="Cambria"/>
              </a:rPr>
              <a:t>\</a:t>
            </a:r>
            <a:r>
              <a:rPr sz="1600" spc="-125" dirty="0">
                <a:latin typeface="Cambria"/>
                <a:cs typeface="Cambria"/>
              </a:rPr>
              <a:t>55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51671" y="1923414"/>
            <a:ext cx="1104265" cy="104013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R="62865" algn="r">
              <a:lnSpc>
                <a:spcPct val="100000"/>
              </a:lnSpc>
              <a:spcBef>
                <a:spcPts val="840"/>
              </a:spcBef>
              <a:tabLst>
                <a:tab pos="275590" algn="l"/>
              </a:tabLst>
            </a:pPr>
            <a:r>
              <a:rPr sz="1600" spc="-50" dirty="0">
                <a:solidFill>
                  <a:srgbClr val="707070"/>
                </a:solidFill>
                <a:latin typeface="Cambria"/>
                <a:cs typeface="Cambria"/>
              </a:rPr>
              <a:t>=</a:t>
            </a:r>
            <a:r>
              <a:rPr sz="1600" dirty="0">
                <a:solidFill>
                  <a:srgbClr val="707070"/>
                </a:solidFill>
                <a:latin typeface="Cambria"/>
                <a:cs typeface="Cambria"/>
              </a:rPr>
              <a:t>	</a:t>
            </a:r>
            <a:r>
              <a:rPr sz="1600" spc="-65" dirty="0">
                <a:latin typeface="Cambria"/>
                <a:cs typeface="Cambria"/>
              </a:rPr>
              <a:t>0.03</a:t>
            </a:r>
            <a:r>
              <a:rPr sz="1600" spc="-4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I</a:t>
            </a:r>
            <a:r>
              <a:rPr sz="1600" spc="160" dirty="0">
                <a:latin typeface="Cambria"/>
                <a:cs typeface="Cambria"/>
              </a:rPr>
              <a:t> </a:t>
            </a:r>
            <a:r>
              <a:rPr sz="1600" spc="-25" dirty="0">
                <a:latin typeface="Cambria"/>
                <a:cs typeface="Cambria"/>
              </a:rPr>
              <a:t>ni'</a:t>
            </a:r>
            <a:endParaRPr sz="1600">
              <a:latin typeface="Cambria"/>
              <a:cs typeface="Cambria"/>
            </a:endParaRPr>
          </a:p>
          <a:p>
            <a:pPr marR="5080" algn="r">
              <a:lnSpc>
                <a:spcPct val="100000"/>
              </a:lnSpc>
              <a:spcBef>
                <a:spcPts val="745"/>
              </a:spcBef>
              <a:tabLst>
                <a:tab pos="285750" algn="l"/>
              </a:tabLst>
            </a:pPr>
            <a:r>
              <a:rPr sz="1600" spc="-50" dirty="0">
                <a:solidFill>
                  <a:srgbClr val="626262"/>
                </a:solidFill>
                <a:latin typeface="Cambria"/>
                <a:cs typeface="Cambria"/>
              </a:rPr>
              <a:t>=</a:t>
            </a:r>
            <a:r>
              <a:rPr sz="1600" dirty="0">
                <a:solidFill>
                  <a:srgbClr val="626262"/>
                </a:solidFill>
                <a:latin typeface="Cambria"/>
                <a:cs typeface="Cambria"/>
              </a:rPr>
              <a:t>	</a:t>
            </a:r>
            <a:r>
              <a:rPr sz="1600" dirty="0">
                <a:latin typeface="Cambria"/>
                <a:cs typeface="Cambria"/>
              </a:rPr>
              <a:t>Rs.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0.37°</a:t>
            </a:r>
            <a:endParaRPr sz="1600">
              <a:latin typeface="Cambria"/>
              <a:cs typeface="Cambria"/>
            </a:endParaRPr>
          </a:p>
          <a:p>
            <a:pPr marR="22860" algn="r">
              <a:lnSpc>
                <a:spcPct val="100000"/>
              </a:lnSpc>
              <a:spcBef>
                <a:spcPts val="740"/>
              </a:spcBef>
            </a:pPr>
            <a:r>
              <a:rPr sz="1600" spc="-40" dirty="0">
                <a:latin typeface="Cambria"/>
                <a:cs typeface="Cambria"/>
              </a:rPr>
              <a:t>0.03</a:t>
            </a:r>
            <a:r>
              <a:rPr sz="1600" spc="-13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I</a:t>
            </a:r>
            <a:r>
              <a:rPr sz="1600" spc="150" dirty="0">
                <a:latin typeface="Cambria"/>
                <a:cs typeface="Cambria"/>
              </a:rPr>
              <a:t> </a:t>
            </a:r>
            <a:r>
              <a:rPr sz="1600" spc="-25" dirty="0">
                <a:latin typeface="Cambria"/>
                <a:cs typeface="Cambria"/>
              </a:rPr>
              <a:t>ni'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9444" y="2986722"/>
            <a:ext cx="2486660" cy="615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3105" marR="30480" indent="-675640">
              <a:lnSpc>
                <a:spcPct val="117400"/>
              </a:lnSpc>
              <a:spcBef>
                <a:spcPts val="100"/>
              </a:spcBef>
              <a:tabLst>
                <a:tab pos="2261235" algn="l"/>
                <a:tab pos="2327910" algn="l"/>
              </a:tabLst>
            </a:pPr>
            <a:r>
              <a:rPr sz="1650" spc="-365" dirty="0">
                <a:latin typeface="Trebuchet MS"/>
                <a:cs typeface="Trebuchet MS"/>
              </a:rPr>
              <a:t>”.</a:t>
            </a:r>
            <a:r>
              <a:rPr sz="1650" spc="100" dirty="0">
                <a:latin typeface="Trebuchet MS"/>
                <a:cs typeface="Trebuchet MS"/>
              </a:rPr>
              <a:t> </a:t>
            </a:r>
            <a:r>
              <a:rPr sz="1650" spc="-105" dirty="0">
                <a:latin typeface="Trebuchet MS"/>
                <a:cs typeface="Trebuchet MS"/>
              </a:rPr>
              <a:t>Cost</a:t>
            </a:r>
            <a:r>
              <a:rPr sz="1650" spc="-65" dirty="0">
                <a:latin typeface="Trebuchet MS"/>
                <a:cs typeface="Trebuchet MS"/>
              </a:rPr>
              <a:t> </a:t>
            </a:r>
            <a:r>
              <a:rPr sz="1650" spc="65" dirty="0">
                <a:latin typeface="Trebuchet MS"/>
                <a:cs typeface="Trebuchet MS"/>
              </a:rPr>
              <a:t>ofC</a:t>
            </a:r>
            <a:r>
              <a:rPr sz="1875" spc="97" baseline="-20000" dirty="0">
                <a:latin typeface="Trebuchet MS"/>
                <a:cs typeface="Trebuchet MS"/>
              </a:rPr>
              <a:t>2</a:t>
            </a:r>
            <a:r>
              <a:rPr sz="1650" spc="65" dirty="0">
                <a:latin typeface="Trebuchet MS"/>
                <a:cs typeface="Trebuchet MS"/>
              </a:rPr>
              <a:t>H</a:t>
            </a:r>
            <a:r>
              <a:rPr sz="1650" spc="5" dirty="0">
                <a:latin typeface="Trebuchet MS"/>
                <a:cs typeface="Trebuchet MS"/>
              </a:rPr>
              <a:t>  </a:t>
            </a:r>
            <a:r>
              <a:rPr sz="1650" spc="-10" dirty="0">
                <a:latin typeface="Trebuchet MS"/>
                <a:cs typeface="Trebuchet MS"/>
              </a:rPr>
              <a:t>consumed</a:t>
            </a:r>
            <a:r>
              <a:rPr sz="1650" dirty="0">
                <a:latin typeface="Trebuchet MS"/>
                <a:cs typeface="Trebuchet MS"/>
              </a:rPr>
              <a:t>	</a:t>
            </a:r>
            <a:r>
              <a:rPr sz="1650" spc="25" dirty="0">
                <a:solidFill>
                  <a:srgbClr val="3F3F3F"/>
                </a:solidFill>
                <a:latin typeface="Trebuchet MS"/>
                <a:cs typeface="Trebuchet MS"/>
              </a:rPr>
              <a:t>= </a:t>
            </a:r>
            <a:r>
              <a:rPr sz="1650" spc="-60" dirty="0">
                <a:latin typeface="Trebuchet MS"/>
                <a:cs typeface="Trebuchet MS"/>
              </a:rPr>
              <a:t>Cosí</a:t>
            </a:r>
            <a:r>
              <a:rPr sz="1650" spc="-35" dirty="0">
                <a:latin typeface="Trebuchet MS"/>
                <a:cs typeface="Trebuchet MS"/>
              </a:rPr>
              <a:t> </a:t>
            </a:r>
            <a:r>
              <a:rPr sz="1650" dirty="0">
                <a:latin typeface="Trebuchet MS"/>
                <a:cs typeface="Trebuchet MS"/>
              </a:rPr>
              <a:t>of</a:t>
            </a:r>
            <a:r>
              <a:rPr sz="1650" spc="-280" dirty="0">
                <a:latin typeface="Trebuchet MS"/>
                <a:cs typeface="Trebuchet MS"/>
              </a:rPr>
              <a:t> </a:t>
            </a:r>
            <a:r>
              <a:rPr sz="1650" spc="-114" dirty="0">
                <a:latin typeface="Trebuchet MS"/>
                <a:cs typeface="Trebuchet MS"/>
              </a:rPr>
              <a:t>gases</a:t>
            </a:r>
            <a:r>
              <a:rPr sz="1650" spc="-100" dirty="0">
                <a:latin typeface="Trebuchet MS"/>
                <a:cs typeface="Trebuchet MS"/>
              </a:rPr>
              <a:t> </a:t>
            </a:r>
            <a:r>
              <a:rPr sz="1650" spc="-20" dirty="0">
                <a:latin typeface="Trebuchet MS"/>
                <a:cs typeface="Trebuchet MS"/>
              </a:rPr>
              <a:t>uscd</a:t>
            </a:r>
            <a:r>
              <a:rPr sz="1650" dirty="0">
                <a:latin typeface="Trebuchet MS"/>
                <a:cs typeface="Trebuchet MS"/>
              </a:rPr>
              <a:t>		</a:t>
            </a:r>
            <a:r>
              <a:rPr sz="1650" spc="25" dirty="0">
                <a:solidFill>
                  <a:srgbClr val="424242"/>
                </a:solidFill>
                <a:latin typeface="Trebuchet MS"/>
                <a:cs typeface="Trebuchet MS"/>
              </a:rPr>
              <a:t>=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81101" y="2981960"/>
            <a:ext cx="2272030" cy="62547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650" spc="-140" dirty="0">
                <a:latin typeface="Trebuchet MS"/>
                <a:cs typeface="Trebuchet MS"/>
              </a:rPr>
              <a:t>0.03</a:t>
            </a:r>
            <a:r>
              <a:rPr sz="1650" spc="-285" dirty="0">
                <a:latin typeface="Trebuchet MS"/>
                <a:cs typeface="Trebuchet MS"/>
              </a:rPr>
              <a:t> </a:t>
            </a:r>
            <a:r>
              <a:rPr sz="1650" dirty="0">
                <a:latin typeface="Trebuchet MS"/>
                <a:cs typeface="Trebuchet MS"/>
              </a:rPr>
              <a:t>I</a:t>
            </a:r>
            <a:r>
              <a:rPr sz="1650" spc="-10" dirty="0">
                <a:latin typeface="Trebuchet MS"/>
                <a:cs typeface="Trebuchet MS"/>
              </a:rPr>
              <a:t> </a:t>
            </a:r>
            <a:r>
              <a:rPr sz="1650" dirty="0">
                <a:latin typeface="Trebuchet MS"/>
                <a:cs typeface="Trebuchet MS"/>
              </a:rPr>
              <a:t>•</a:t>
            </a:r>
            <a:r>
              <a:rPr sz="1650" spc="65" dirty="0">
                <a:latin typeface="Trebuchet MS"/>
                <a:cs typeface="Trebuchet MS"/>
              </a:rPr>
              <a:t> </a:t>
            </a:r>
            <a:r>
              <a:rPr sz="1650" dirty="0">
                <a:latin typeface="Trebuchet MS"/>
                <a:cs typeface="Trebuchet MS"/>
              </a:rPr>
              <a:t>48</a:t>
            </a:r>
            <a:r>
              <a:rPr sz="1650" spc="175" dirty="0"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484848"/>
                </a:solidFill>
                <a:latin typeface="Trebuchet MS"/>
                <a:cs typeface="Trebuchet MS"/>
              </a:rPr>
              <a:t>=</a:t>
            </a:r>
            <a:r>
              <a:rPr sz="1650" spc="365" dirty="0">
                <a:solidFill>
                  <a:srgbClr val="484848"/>
                </a:solidFill>
                <a:latin typeface="Trebuchet MS"/>
                <a:cs typeface="Trebuchet MS"/>
              </a:rPr>
              <a:t> </a:t>
            </a:r>
            <a:r>
              <a:rPr sz="1650" spc="-20" dirty="0">
                <a:latin typeface="Trebuchet MS"/>
                <a:cs typeface="Trebuchet MS"/>
              </a:rPr>
              <a:t>Rs.</a:t>
            </a:r>
            <a:r>
              <a:rPr sz="1650" spc="-105" dirty="0">
                <a:latin typeface="Trebuchet MS"/>
                <a:cs typeface="Trebuchet MS"/>
              </a:rPr>
              <a:t> </a:t>
            </a:r>
            <a:r>
              <a:rPr sz="1650" spc="-20" dirty="0">
                <a:latin typeface="Trebuchet MS"/>
                <a:cs typeface="Trebuchet MS"/>
              </a:rPr>
              <a:t>).49</a:t>
            </a:r>
            <a:endParaRPr sz="1650">
              <a:latin typeface="Trebuchet MS"/>
              <a:cs typeface="Trebuchet MS"/>
            </a:endParaRPr>
          </a:p>
          <a:p>
            <a:pPr marL="69850">
              <a:lnSpc>
                <a:spcPct val="100000"/>
              </a:lnSpc>
              <a:spcBef>
                <a:spcPts val="385"/>
              </a:spcBef>
              <a:tabLst>
                <a:tab pos="1478915" algn="l"/>
              </a:tabLst>
            </a:pPr>
            <a:r>
              <a:rPr sz="2475" spc="-165" baseline="1683" dirty="0">
                <a:latin typeface="Trebuchet MS"/>
                <a:cs typeface="Trebuchet MS"/>
              </a:rPr>
              <a:t>0.372</a:t>
            </a:r>
            <a:r>
              <a:rPr sz="2475" spc="-225" baseline="1683" dirty="0">
                <a:latin typeface="Trebuchet MS"/>
                <a:cs typeface="Trebuchet MS"/>
              </a:rPr>
              <a:t> </a:t>
            </a:r>
            <a:r>
              <a:rPr sz="2475" baseline="1683" dirty="0">
                <a:latin typeface="Trebuchet MS"/>
                <a:cs typeface="Trebuchet MS"/>
              </a:rPr>
              <a:t>+</a:t>
            </a:r>
            <a:r>
              <a:rPr sz="2475" spc="97" baseline="1683" dirty="0">
                <a:latin typeface="Trebuchet MS"/>
                <a:cs typeface="Trebuchet MS"/>
              </a:rPr>
              <a:t> </a:t>
            </a:r>
            <a:r>
              <a:rPr sz="2475" spc="-120" baseline="1683" dirty="0">
                <a:latin typeface="Trebuchet MS"/>
                <a:cs typeface="Trebuchet MS"/>
              </a:rPr>
              <a:t>1.49</a:t>
            </a:r>
            <a:r>
              <a:rPr sz="2475" spc="352" baseline="1683" dirty="0">
                <a:latin typeface="Trebuchet MS"/>
                <a:cs typeface="Trebuchet MS"/>
              </a:rPr>
              <a:t> </a:t>
            </a:r>
            <a:r>
              <a:rPr sz="2475" spc="37" baseline="1683" dirty="0">
                <a:solidFill>
                  <a:srgbClr val="212121"/>
                </a:solidFill>
                <a:latin typeface="Trebuchet MS"/>
                <a:cs typeface="Trebuchet MS"/>
              </a:rPr>
              <a:t>=</a:t>
            </a:r>
            <a:r>
              <a:rPr sz="2475" baseline="1683" dirty="0">
                <a:solidFill>
                  <a:srgbClr val="212121"/>
                </a:solidFill>
                <a:latin typeface="Trebuchet MS"/>
                <a:cs typeface="Trebuchet MS"/>
              </a:rPr>
              <a:t>	</a:t>
            </a:r>
            <a:r>
              <a:rPr sz="2475" baseline="3367" dirty="0">
                <a:latin typeface="Trebuchet MS"/>
                <a:cs typeface="Trebuchet MS"/>
              </a:rPr>
              <a:t>R</a:t>
            </a:r>
            <a:r>
              <a:rPr sz="1650" dirty="0">
                <a:latin typeface="Trebuchet MS"/>
                <a:cs typeface="Trebuchet MS"/>
              </a:rPr>
              <a:t>s.</a:t>
            </a:r>
            <a:r>
              <a:rPr sz="1650" spc="-55" dirty="0">
                <a:latin typeface="Trebuchet MS"/>
                <a:cs typeface="Trebuchet MS"/>
              </a:rPr>
              <a:t> </a:t>
            </a:r>
            <a:r>
              <a:rPr sz="2475" spc="-60" baseline="1683" dirty="0">
                <a:latin typeface="Trebuchet MS"/>
                <a:cs typeface="Trebuchet MS"/>
              </a:rPr>
              <a:t>i.862</a:t>
            </a:r>
            <a:endParaRPr sz="2475" baseline="1683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3425" y="609600"/>
            <a:ext cx="3895725" cy="809625"/>
            <a:chOff x="733425" y="609600"/>
            <a:chExt cx="3895725" cy="8096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3425" y="609600"/>
              <a:ext cx="1038225" cy="2095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09750" y="609600"/>
              <a:ext cx="2819400" cy="2095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62225" y="762000"/>
              <a:ext cx="85725" cy="65722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62325" y="762000"/>
              <a:ext cx="85725" cy="64770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56820" y="949325"/>
            <a:ext cx="1730375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16075" algn="l"/>
              </a:tabLst>
            </a:pPr>
            <a:r>
              <a:rPr sz="1650" spc="-80" dirty="0">
                <a:latin typeface="Cambria"/>
                <a:cs typeface="Cambria"/>
              </a:rPr>
              <a:t>Total</a:t>
            </a:r>
            <a:r>
              <a:rPr sz="1650" spc="20" dirty="0">
                <a:latin typeface="Cambria"/>
                <a:cs typeface="Cambria"/>
              </a:rPr>
              <a:t> </a:t>
            </a:r>
            <a:r>
              <a:rPr sz="1650" spc="-130" dirty="0">
                <a:latin typeface="Cambria"/>
                <a:cs typeface="Cambria"/>
              </a:rPr>
              <a:t>material</a:t>
            </a:r>
            <a:r>
              <a:rPr sz="1650" spc="80" dirty="0">
                <a:latin typeface="Cambria"/>
                <a:cs typeface="Cambria"/>
              </a:rPr>
              <a:t> </a:t>
            </a:r>
            <a:r>
              <a:rPr sz="1650" spc="-20" dirty="0">
                <a:latin typeface="Cambria"/>
                <a:cs typeface="Cambria"/>
              </a:rPr>
              <a:t>cost</a:t>
            </a:r>
            <a:r>
              <a:rPr sz="1650" dirty="0">
                <a:latin typeface="Cambria"/>
                <a:cs typeface="Cambria"/>
              </a:rPr>
              <a:t>	</a:t>
            </a:r>
            <a:r>
              <a:rPr sz="1650" spc="-70" dirty="0">
                <a:solidFill>
                  <a:srgbClr val="4D4D4D"/>
                </a:solidFill>
                <a:latin typeface="Cambria"/>
                <a:cs typeface="Cambria"/>
              </a:rPr>
              <a:t>=</a:t>
            </a:r>
            <a:endParaRPr sz="165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36962" y="949325"/>
            <a:ext cx="1748789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dirty="0">
                <a:latin typeface="Cambria"/>
                <a:cs typeface="Cambria"/>
              </a:rPr>
              <a:t>+</a:t>
            </a:r>
            <a:r>
              <a:rPr sz="1650" spc="445" dirty="0">
                <a:latin typeface="Cambria"/>
                <a:cs typeface="Cambria"/>
              </a:rPr>
              <a:t> </a:t>
            </a:r>
            <a:r>
              <a:rPr sz="1650" spc="-20" dirty="0">
                <a:latin typeface="Cambria"/>
                <a:cs typeface="Cambria"/>
              </a:rPr>
              <a:t>Cost</a:t>
            </a:r>
            <a:r>
              <a:rPr sz="1650" spc="5" dirty="0">
                <a:latin typeface="Cambria"/>
                <a:cs typeface="Cambria"/>
              </a:rPr>
              <a:t> </a:t>
            </a:r>
            <a:r>
              <a:rPr sz="1650" dirty="0">
                <a:latin typeface="Cambria"/>
                <a:cs typeface="Cambria"/>
              </a:rPr>
              <a:t>of</a:t>
            </a:r>
            <a:r>
              <a:rPr sz="1650" spc="-35" dirty="0">
                <a:latin typeface="Cambria"/>
                <a:cs typeface="Cambria"/>
              </a:rPr>
              <a:t> </a:t>
            </a:r>
            <a:r>
              <a:rPr sz="1650" spc="-65" dirty="0">
                <a:latin typeface="Cambria"/>
                <a:cs typeface="Cambria"/>
              </a:rPr>
              <a:t>gases</a:t>
            </a:r>
            <a:r>
              <a:rPr sz="1650" spc="55" dirty="0">
                <a:latin typeface="Cambria"/>
                <a:cs typeface="Cambria"/>
              </a:rPr>
              <a:t> </a:t>
            </a:r>
            <a:r>
              <a:rPr sz="1650" spc="-120" dirty="0">
                <a:latin typeface="Cambria"/>
                <a:cs typeface="Cambria"/>
              </a:rPr>
              <a:t>used</a:t>
            </a:r>
            <a:endParaRPr sz="1650">
              <a:latin typeface="Cambria"/>
              <a:cs typeface="Cambri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693892" y="684212"/>
            <a:ext cx="608330" cy="76835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algn="ctr">
              <a:lnSpc>
                <a:spcPct val="91900"/>
              </a:lnSpc>
              <a:spcBef>
                <a:spcPts val="270"/>
              </a:spcBef>
            </a:pPr>
            <a:r>
              <a:rPr sz="1750" spc="-85" dirty="0">
                <a:solidFill>
                  <a:srgbClr val="000000"/>
                </a:solidFill>
                <a:latin typeface="Times New Roman"/>
                <a:cs typeface="Times New Roman"/>
              </a:rPr>
              <a:t>Cost</a:t>
            </a:r>
            <a:r>
              <a:rPr sz="175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50" spc="-105" dirty="0">
                <a:solidFill>
                  <a:srgbClr val="000000"/>
                </a:solidFill>
                <a:latin typeface="Times New Roman"/>
                <a:cs typeface="Times New Roman"/>
              </a:rPr>
              <a:t>of </a:t>
            </a:r>
            <a:r>
              <a:rPr sz="1650" spc="-10" dirty="0">
                <a:solidFill>
                  <a:srgbClr val="000000"/>
                </a:solidFill>
              </a:rPr>
              <a:t>filler </a:t>
            </a:r>
            <a:r>
              <a:rPr sz="1750" spc="-20" dirty="0">
                <a:solidFill>
                  <a:srgbClr val="000000"/>
                </a:solidFill>
              </a:rPr>
              <a:t>metøl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1783" y="1963737"/>
            <a:ext cx="1412240" cy="540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2085"/>
              </a:lnSpc>
              <a:spcBef>
                <a:spcPts val="100"/>
              </a:spcBef>
            </a:pPr>
            <a:r>
              <a:rPr sz="1800" spc="-120" dirty="0">
                <a:latin typeface="Times New Roman"/>
                <a:cs typeface="Times New Roman"/>
              </a:rPr>
              <a:t>Material</a:t>
            </a:r>
            <a:r>
              <a:rPr sz="1800" spc="40" dirty="0">
                <a:latin typeface="Times New Roman"/>
                <a:cs typeface="Times New Roman"/>
              </a:rPr>
              <a:t> </a:t>
            </a:r>
            <a:r>
              <a:rPr sz="1800" spc="-95" dirty="0">
                <a:latin typeface="Times New Roman"/>
                <a:cs typeface="Times New Roman"/>
              </a:rPr>
              <a:t>cost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to</a:t>
            </a:r>
            <a:endParaRPr sz="1800">
              <a:latin typeface="Times New Roman"/>
              <a:cs typeface="Times New Roman"/>
            </a:endParaRPr>
          </a:p>
          <a:p>
            <a:pPr marR="15875" algn="r">
              <a:lnSpc>
                <a:spcPts val="1964"/>
              </a:lnSpc>
            </a:pPr>
            <a:r>
              <a:rPr sz="1700" spc="-60" dirty="0">
                <a:latin typeface="Times New Roman"/>
                <a:cs typeface="Times New Roman"/>
              </a:rPr>
              <a:t>make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sz="1700" spc="-65" dirty="0">
                <a:latin typeface="Times New Roman"/>
                <a:cs typeface="Times New Roman"/>
              </a:rPr>
              <a:t>100</a:t>
            </a:r>
            <a:r>
              <a:rPr sz="1700" spc="-40" dirty="0">
                <a:latin typeface="Times New Roman"/>
                <a:cs typeface="Times New Roman"/>
              </a:rPr>
              <a:t> </a:t>
            </a:r>
            <a:r>
              <a:rPr sz="1700" spc="-65" dirty="0">
                <a:latin typeface="Times New Roman"/>
                <a:cs typeface="Times New Roman"/>
              </a:rPr>
              <a:t>frames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98204" y="1560512"/>
            <a:ext cx="24034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6070" algn="l"/>
              </a:tabLst>
            </a:pPr>
            <a:r>
              <a:rPr sz="1600" spc="-50" dirty="0">
                <a:solidFill>
                  <a:srgbClr val="0E0E0E"/>
                </a:solidFill>
                <a:latin typeface="Times New Roman"/>
                <a:cs typeface="Times New Roman"/>
              </a:rPr>
              <a:t>=</a:t>
            </a:r>
            <a:r>
              <a:rPr sz="1600" dirty="0">
                <a:solidFill>
                  <a:srgbClr val="0E0E0E"/>
                </a:solidFill>
                <a:latin typeface="Times New Roman"/>
                <a:cs typeface="Times New Roman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I.28</a:t>
            </a:r>
            <a:r>
              <a:rPr sz="1600" spc="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+</a:t>
            </a:r>
            <a:r>
              <a:rPr sz="1600" spc="229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ł.86ż</a:t>
            </a:r>
            <a:r>
              <a:rPr sz="1600" spc="50" dirty="0"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727272"/>
                </a:solidFill>
                <a:latin typeface="Times New Roman"/>
                <a:cs typeface="Times New Roman"/>
              </a:rPr>
              <a:t>=</a:t>
            </a:r>
            <a:r>
              <a:rPr sz="1600" spc="455" dirty="0">
                <a:solidFill>
                  <a:srgbClr val="727272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Rs.</a:t>
            </a:r>
            <a:r>
              <a:rPr sz="1600" spc="2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J.</a:t>
            </a:r>
            <a:r>
              <a:rPr sz="1600" spc="-13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142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98712" y="1996122"/>
            <a:ext cx="1267460" cy="787400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20"/>
              </a:spcBef>
              <a:tabLst>
                <a:tab pos="273685" algn="l"/>
              </a:tabLst>
            </a:pPr>
            <a:r>
              <a:rPr sz="1650" spc="-50" dirty="0">
                <a:solidFill>
                  <a:srgbClr val="7C7C7C"/>
                </a:solidFill>
                <a:latin typeface="Cambria"/>
                <a:cs typeface="Cambria"/>
              </a:rPr>
              <a:t>=</a:t>
            </a:r>
            <a:r>
              <a:rPr sz="1650" dirty="0">
                <a:solidFill>
                  <a:srgbClr val="7C7C7C"/>
                </a:solidFill>
                <a:latin typeface="Cambria"/>
                <a:cs typeface="Cambria"/>
              </a:rPr>
              <a:t>	</a:t>
            </a:r>
            <a:r>
              <a:rPr sz="1650" spc="-70" dirty="0">
                <a:latin typeface="Cambria"/>
                <a:cs typeface="Cambria"/>
              </a:rPr>
              <a:t>3.142</a:t>
            </a:r>
            <a:r>
              <a:rPr sz="1650" spc="40" dirty="0">
                <a:latin typeface="Cambria"/>
                <a:cs typeface="Cambria"/>
              </a:rPr>
              <a:t> </a:t>
            </a:r>
            <a:r>
              <a:rPr sz="1650" dirty="0">
                <a:latin typeface="Cambria"/>
                <a:cs typeface="Cambria"/>
              </a:rPr>
              <a:t>x</a:t>
            </a:r>
            <a:r>
              <a:rPr sz="1650" spc="135" dirty="0">
                <a:latin typeface="Cambria"/>
                <a:cs typeface="Cambria"/>
              </a:rPr>
              <a:t> </a:t>
            </a:r>
            <a:r>
              <a:rPr sz="1650" spc="-110" dirty="0">
                <a:latin typeface="Cambria"/>
                <a:cs typeface="Cambria"/>
              </a:rPr>
              <a:t>100</a:t>
            </a:r>
            <a:endParaRPr sz="1650">
              <a:latin typeface="Cambria"/>
              <a:cs typeface="Cambria"/>
            </a:endParaRPr>
          </a:p>
          <a:p>
            <a:pPr marL="32384" algn="ctr">
              <a:lnSpc>
                <a:spcPct val="100000"/>
              </a:lnSpc>
              <a:spcBef>
                <a:spcPts val="1020"/>
              </a:spcBef>
              <a:tabLst>
                <a:tab pos="324485" algn="l"/>
              </a:tabLst>
            </a:pPr>
            <a:r>
              <a:rPr sz="1650" spc="-325" dirty="0">
                <a:latin typeface="Cambria"/>
                <a:cs typeface="Cambria"/>
              </a:rPr>
              <a:t>W</a:t>
            </a:r>
            <a:r>
              <a:rPr sz="1650" dirty="0">
                <a:latin typeface="Cambria"/>
                <a:cs typeface="Cambria"/>
              </a:rPr>
              <a:t>	</a:t>
            </a:r>
            <a:r>
              <a:rPr sz="1650" spc="-10" dirty="0">
                <a:latin typeface="Cambria"/>
                <a:cs typeface="Cambria"/>
              </a:rPr>
              <a:t>314.2</a:t>
            </a:r>
            <a:endParaRPr sz="16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750" y="161925"/>
            <a:ext cx="5524500" cy="600075"/>
          </a:xfrm>
          <a:prstGeom prst="rect">
            <a:avLst/>
          </a:prstGeom>
          <a:solidFill>
            <a:srgbClr val="BF504D"/>
          </a:solidFill>
        </p:spPr>
        <p:txBody>
          <a:bodyPr vert="horz" wrap="square" lIns="0" tIns="69850" rIns="0" bIns="0" rtlCol="0">
            <a:spAutoFit/>
          </a:bodyPr>
          <a:lstStyle/>
          <a:p>
            <a:pPr marR="36195" algn="ctr">
              <a:lnSpc>
                <a:spcPct val="100000"/>
              </a:lnSpc>
              <a:spcBef>
                <a:spcPts val="550"/>
              </a:spcBef>
            </a:pPr>
            <a:r>
              <a:rPr sz="2750" spc="-380" dirty="0">
                <a:solidFill>
                  <a:srgbClr val="FFFFFF"/>
                </a:solidFill>
                <a:latin typeface="Arial MT"/>
                <a:cs typeface="Arial MT"/>
              </a:rPr>
              <a:t>ELECTRIC</a:t>
            </a:r>
            <a:r>
              <a:rPr sz="2750" spc="2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50" spc="-395" dirty="0">
                <a:solidFill>
                  <a:srgbClr val="FFFFFF"/>
                </a:solidFill>
                <a:latin typeface="Arial MT"/>
                <a:cs typeface="Arial MT"/>
              </a:rPr>
              <a:t>ARC</a:t>
            </a:r>
            <a:r>
              <a:rPr sz="2750" spc="1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750" spc="-114" dirty="0">
                <a:solidFill>
                  <a:srgbClr val="FFFFFF"/>
                </a:solidFill>
                <a:latin typeface="Arial MT"/>
                <a:cs typeface="Arial MT"/>
              </a:rPr>
              <a:t>WELDING</a:t>
            </a:r>
            <a:endParaRPr sz="275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6046" y="1055687"/>
            <a:ext cx="5367020" cy="166116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indent="615950" algn="just">
              <a:lnSpc>
                <a:spcPct val="96900"/>
              </a:lnSpc>
              <a:spcBef>
                <a:spcPts val="180"/>
              </a:spcBef>
            </a:pPr>
            <a:r>
              <a:rPr sz="2200" dirty="0">
                <a:latin typeface="Times New Roman"/>
                <a:cs typeface="Times New Roman"/>
              </a:rPr>
              <a:t>Electric</a:t>
            </a:r>
            <a:r>
              <a:rPr sz="2200" spc="12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arc</a:t>
            </a:r>
            <a:r>
              <a:rPr sz="2200" spc="12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welding</a:t>
            </a:r>
            <a:r>
              <a:rPr sz="2200" spc="150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is</a:t>
            </a:r>
            <a:r>
              <a:rPr sz="2200" spc="8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defined</a:t>
            </a:r>
            <a:r>
              <a:rPr sz="2200" spc="165" dirty="0">
                <a:latin typeface="Times New Roman"/>
                <a:cs typeface="Times New Roman"/>
              </a:rPr>
              <a:t>  </a:t>
            </a:r>
            <a:r>
              <a:rPr sz="2200" dirty="0">
                <a:latin typeface="Times New Roman"/>
                <a:cs typeface="Times New Roman"/>
              </a:rPr>
              <a:t>as</a:t>
            </a:r>
            <a:r>
              <a:rPr sz="2200" spc="105" dirty="0">
                <a:latin typeface="Times New Roman"/>
                <a:cs typeface="Times New Roman"/>
              </a:rPr>
              <a:t>  </a:t>
            </a:r>
            <a:r>
              <a:rPr sz="2200" spc="-50" dirty="0">
                <a:latin typeface="Times New Roman"/>
                <a:cs typeface="Times New Roman"/>
              </a:rPr>
              <a:t>the </a:t>
            </a:r>
            <a:r>
              <a:rPr sz="2200" dirty="0">
                <a:latin typeface="Times New Roman"/>
                <a:cs typeface="Times New Roman"/>
              </a:rPr>
              <a:t>process</a:t>
            </a:r>
            <a:r>
              <a:rPr sz="2200" spc="2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of</a:t>
            </a:r>
            <a:r>
              <a:rPr sz="2200" spc="29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joining</a:t>
            </a:r>
            <a:r>
              <a:rPr sz="2200" spc="38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two</a:t>
            </a:r>
            <a:r>
              <a:rPr sz="2200" spc="33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metal</a:t>
            </a:r>
            <a:r>
              <a:rPr sz="2200" spc="3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parts</a:t>
            </a:r>
            <a:r>
              <a:rPr sz="2200" spc="38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by</a:t>
            </a:r>
            <a:r>
              <a:rPr sz="2200" spc="325" dirty="0">
                <a:latin typeface="Times New Roman"/>
                <a:cs typeface="Times New Roman"/>
              </a:rPr>
              <a:t> </a:t>
            </a:r>
            <a:r>
              <a:rPr sz="2200" spc="-40" dirty="0">
                <a:latin typeface="Times New Roman"/>
                <a:cs typeface="Times New Roman"/>
              </a:rPr>
              <a:t>melting </a:t>
            </a:r>
            <a:r>
              <a:rPr sz="2200" dirty="0">
                <a:latin typeface="Times New Roman"/>
                <a:cs typeface="Times New Roman"/>
              </a:rPr>
              <a:t>their</a:t>
            </a:r>
            <a:r>
              <a:rPr sz="2200" spc="40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edges</a:t>
            </a:r>
            <a:r>
              <a:rPr sz="2200" spc="4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by</a:t>
            </a:r>
            <a:r>
              <a:rPr sz="2200" spc="3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an</a:t>
            </a:r>
            <a:r>
              <a:rPr sz="2200" spc="41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electric</a:t>
            </a:r>
            <a:r>
              <a:rPr sz="2200" spc="4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arc</a:t>
            </a:r>
            <a:r>
              <a:rPr sz="2200" spc="43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using</a:t>
            </a:r>
            <a:r>
              <a:rPr sz="2200" spc="434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filler</a:t>
            </a:r>
            <a:r>
              <a:rPr sz="2200" spc="405" dirty="0">
                <a:latin typeface="Times New Roman"/>
                <a:cs typeface="Times New Roman"/>
              </a:rPr>
              <a:t> </a:t>
            </a:r>
            <a:r>
              <a:rPr sz="2200" spc="-60" dirty="0">
                <a:latin typeface="Times New Roman"/>
                <a:cs typeface="Times New Roman"/>
              </a:rPr>
              <a:t>rod </a:t>
            </a:r>
            <a:r>
              <a:rPr sz="2200" dirty="0">
                <a:latin typeface="Times New Roman"/>
                <a:cs typeface="Times New Roman"/>
              </a:rPr>
              <a:t>without</a:t>
            </a:r>
            <a:r>
              <a:rPr sz="2200" spc="3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application</a:t>
            </a:r>
            <a:r>
              <a:rPr sz="2200" spc="3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of</a:t>
            </a:r>
            <a:r>
              <a:rPr sz="2200" spc="1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pressure.</a:t>
            </a:r>
            <a:r>
              <a:rPr sz="2200" spc="30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It</a:t>
            </a:r>
            <a:r>
              <a:rPr sz="2200" spc="2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is</a:t>
            </a:r>
            <a:r>
              <a:rPr sz="2200" spc="1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a</a:t>
            </a:r>
            <a:r>
              <a:rPr sz="2200" spc="2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type</a:t>
            </a:r>
            <a:r>
              <a:rPr sz="2200" spc="19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of </a:t>
            </a:r>
            <a:r>
              <a:rPr sz="2200" spc="-35" dirty="0">
                <a:latin typeface="Times New Roman"/>
                <a:cs typeface="Times New Roman"/>
              </a:rPr>
              <a:t>fusion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welding.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6212" rIns="0" bIns="0" rtlCol="0">
            <a:spAutoFit/>
          </a:bodyPr>
          <a:lstStyle/>
          <a:p>
            <a:pPr marL="973455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C1504F"/>
                </a:solidFill>
                <a:latin typeface="Arial MT"/>
                <a:cs typeface="Arial MT"/>
              </a:rPr>
              <a:t>Principle</a:t>
            </a:r>
            <a:r>
              <a:rPr sz="2700" spc="185" dirty="0">
                <a:solidFill>
                  <a:srgbClr val="C1504F"/>
                </a:solidFill>
                <a:latin typeface="Arial MT"/>
                <a:cs typeface="Arial MT"/>
              </a:rPr>
              <a:t> </a:t>
            </a:r>
            <a:r>
              <a:rPr sz="2700" dirty="0">
                <a:solidFill>
                  <a:srgbClr val="C64F4F"/>
                </a:solidFill>
                <a:latin typeface="Arial MT"/>
                <a:cs typeface="Arial MT"/>
              </a:rPr>
              <a:t>of</a:t>
            </a:r>
            <a:r>
              <a:rPr sz="2700" spc="90" dirty="0">
                <a:solidFill>
                  <a:srgbClr val="C64F4F"/>
                </a:solidFill>
                <a:latin typeface="Arial MT"/>
                <a:cs typeface="Arial MT"/>
              </a:rPr>
              <a:t> </a:t>
            </a:r>
            <a:r>
              <a:rPr sz="2700" spc="80" dirty="0">
                <a:solidFill>
                  <a:srgbClr val="BF493F"/>
                </a:solidFill>
                <a:latin typeface="Arial MT"/>
                <a:cs typeface="Arial MT"/>
              </a:rPr>
              <a:t>the</a:t>
            </a:r>
            <a:r>
              <a:rPr sz="2700" spc="-25" dirty="0">
                <a:solidFill>
                  <a:srgbClr val="BF493F"/>
                </a:solidFill>
                <a:latin typeface="Arial MT"/>
                <a:cs typeface="Arial MT"/>
              </a:rPr>
              <a:t> </a:t>
            </a:r>
            <a:r>
              <a:rPr sz="2700" spc="-60" dirty="0">
                <a:solidFill>
                  <a:srgbClr val="C3524F"/>
                </a:solidFill>
                <a:latin typeface="Arial MT"/>
                <a:cs typeface="Arial MT"/>
              </a:rPr>
              <a:t>process</a:t>
            </a:r>
            <a:endParaRPr sz="27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7960" y="1039812"/>
            <a:ext cx="5301615" cy="281368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31140" marR="31750" indent="-219075">
              <a:lnSpc>
                <a:spcPts val="2290"/>
              </a:lnSpc>
              <a:spcBef>
                <a:spcPts val="365"/>
              </a:spcBef>
              <a:buFont typeface="Cambria"/>
              <a:buChar char="•"/>
              <a:tabLst>
                <a:tab pos="231140" algn="l"/>
                <a:tab pos="234315" algn="l"/>
              </a:tabLst>
            </a:pPr>
            <a:r>
              <a:rPr sz="2100" dirty="0">
                <a:solidFill>
                  <a:srgbClr val="902B2D"/>
                </a:solidFill>
                <a:latin typeface="Times New Roman"/>
                <a:cs typeface="Times New Roman"/>
              </a:rPr>
              <a:t>	</a:t>
            </a:r>
            <a:r>
              <a:rPr sz="2100" spc="-35" dirty="0">
                <a:latin typeface="Cambria"/>
                <a:cs typeface="Cambria"/>
              </a:rPr>
              <a:t>Heat</a:t>
            </a:r>
            <a:r>
              <a:rPr sz="2100" spc="15" dirty="0">
                <a:latin typeface="Cambria"/>
                <a:cs typeface="Cambria"/>
              </a:rPr>
              <a:t> </a:t>
            </a:r>
            <a:r>
              <a:rPr sz="2100" spc="-90" dirty="0">
                <a:latin typeface="Cambria"/>
                <a:cs typeface="Cambria"/>
              </a:rPr>
              <a:t>required</a:t>
            </a:r>
            <a:r>
              <a:rPr sz="2100" spc="30" dirty="0">
                <a:latin typeface="Cambria"/>
                <a:cs typeface="Cambria"/>
              </a:rPr>
              <a:t> </a:t>
            </a:r>
            <a:r>
              <a:rPr sz="2100" spc="-10" dirty="0">
                <a:latin typeface="Cambria"/>
                <a:cs typeface="Cambria"/>
              </a:rPr>
              <a:t>for</a:t>
            </a:r>
            <a:r>
              <a:rPr sz="2100" spc="-95" dirty="0">
                <a:latin typeface="Cambria"/>
                <a:cs typeface="Cambria"/>
              </a:rPr>
              <a:t> </a:t>
            </a:r>
            <a:r>
              <a:rPr sz="2100" spc="-45" dirty="0">
                <a:latin typeface="Cambria"/>
                <a:cs typeface="Cambria"/>
              </a:rPr>
              <a:t>welding</a:t>
            </a:r>
            <a:r>
              <a:rPr sz="2100" spc="90" dirty="0">
                <a:latin typeface="Cambria"/>
                <a:cs typeface="Cambria"/>
              </a:rPr>
              <a:t> </a:t>
            </a:r>
            <a:r>
              <a:rPr sz="2100" dirty="0">
                <a:latin typeface="Cambria"/>
                <a:cs typeface="Cambria"/>
              </a:rPr>
              <a:t>is</a:t>
            </a:r>
            <a:r>
              <a:rPr sz="2100" spc="-110" dirty="0">
                <a:latin typeface="Cambria"/>
                <a:cs typeface="Cambria"/>
              </a:rPr>
              <a:t> </a:t>
            </a:r>
            <a:r>
              <a:rPr sz="2100" spc="-65" dirty="0">
                <a:latin typeface="Cambria"/>
                <a:cs typeface="Cambria"/>
              </a:rPr>
              <a:t>obtained</a:t>
            </a:r>
            <a:r>
              <a:rPr sz="2100" spc="-30" dirty="0">
                <a:latin typeface="Cambria"/>
                <a:cs typeface="Cambria"/>
              </a:rPr>
              <a:t> from</a:t>
            </a:r>
            <a:r>
              <a:rPr sz="2100" spc="-10" dirty="0">
                <a:latin typeface="Cambria"/>
                <a:cs typeface="Cambria"/>
              </a:rPr>
              <a:t> </a:t>
            </a:r>
            <a:r>
              <a:rPr sz="2100" spc="-95" dirty="0">
                <a:latin typeface="Cambria"/>
                <a:cs typeface="Cambria"/>
              </a:rPr>
              <a:t>the </a:t>
            </a:r>
            <a:r>
              <a:rPr sz="2100" spc="-35" dirty="0">
                <a:latin typeface="Cambria"/>
                <a:cs typeface="Cambria"/>
              </a:rPr>
              <a:t>arc</a:t>
            </a:r>
            <a:r>
              <a:rPr sz="2100" spc="-20" dirty="0">
                <a:latin typeface="Cambria"/>
                <a:cs typeface="Cambria"/>
              </a:rPr>
              <a:t> </a:t>
            </a:r>
            <a:r>
              <a:rPr sz="2100" spc="-75" dirty="0">
                <a:latin typeface="Cambria"/>
                <a:cs typeface="Cambria"/>
              </a:rPr>
              <a:t>struck</a:t>
            </a:r>
            <a:r>
              <a:rPr sz="2100" spc="65" dirty="0">
                <a:latin typeface="Cambria"/>
                <a:cs typeface="Cambria"/>
              </a:rPr>
              <a:t> </a:t>
            </a:r>
            <a:r>
              <a:rPr sz="2100" spc="-90" dirty="0">
                <a:latin typeface="Cambria"/>
                <a:cs typeface="Cambria"/>
              </a:rPr>
              <a:t>between</a:t>
            </a:r>
            <a:r>
              <a:rPr sz="2100" spc="35" dirty="0">
                <a:latin typeface="Cambria"/>
                <a:cs typeface="Cambria"/>
              </a:rPr>
              <a:t> </a:t>
            </a:r>
            <a:r>
              <a:rPr sz="2100" dirty="0">
                <a:latin typeface="Cambria"/>
                <a:cs typeface="Cambria"/>
              </a:rPr>
              <a:t>a</a:t>
            </a:r>
            <a:r>
              <a:rPr sz="2100" spc="-60" dirty="0">
                <a:latin typeface="Cambria"/>
                <a:cs typeface="Cambria"/>
              </a:rPr>
              <a:t> coated</a:t>
            </a:r>
            <a:r>
              <a:rPr sz="2100" spc="-55" dirty="0">
                <a:latin typeface="Cambria"/>
                <a:cs typeface="Cambria"/>
              </a:rPr>
              <a:t> </a:t>
            </a:r>
            <a:r>
              <a:rPr sz="2100" spc="-65" dirty="0">
                <a:latin typeface="Cambria"/>
                <a:cs typeface="Cambria"/>
              </a:rPr>
              <a:t>electrode</a:t>
            </a:r>
            <a:r>
              <a:rPr sz="2100" spc="-5" dirty="0">
                <a:latin typeface="Cambria"/>
                <a:cs typeface="Cambria"/>
              </a:rPr>
              <a:t> </a:t>
            </a:r>
            <a:r>
              <a:rPr sz="2100" spc="-45" dirty="0">
                <a:latin typeface="Cambria"/>
                <a:cs typeface="Cambria"/>
              </a:rPr>
              <a:t>and</a:t>
            </a:r>
            <a:r>
              <a:rPr sz="2100" spc="-25" dirty="0">
                <a:latin typeface="Cambria"/>
                <a:cs typeface="Cambria"/>
              </a:rPr>
              <a:t> the </a:t>
            </a:r>
            <a:r>
              <a:rPr sz="2100" spc="-10" dirty="0">
                <a:latin typeface="Cambria"/>
                <a:cs typeface="Cambria"/>
              </a:rPr>
              <a:t>workpiece.</a:t>
            </a:r>
            <a:endParaRPr sz="2100">
              <a:latin typeface="Cambria"/>
              <a:cs typeface="Cambria"/>
            </a:endParaRPr>
          </a:p>
          <a:p>
            <a:pPr marL="231775" marR="642620" indent="-219710">
              <a:lnSpc>
                <a:spcPct val="88700"/>
              </a:lnSpc>
              <a:spcBef>
                <a:spcPts val="530"/>
              </a:spcBef>
              <a:buFont typeface="Cambria"/>
              <a:buChar char="•"/>
              <a:tabLst>
                <a:tab pos="231775" algn="l"/>
                <a:tab pos="237490" algn="l"/>
              </a:tabLst>
            </a:pPr>
            <a:r>
              <a:rPr sz="2150" dirty="0">
                <a:solidFill>
                  <a:srgbClr val="A13D3F"/>
                </a:solidFill>
                <a:latin typeface="Times New Roman"/>
                <a:cs typeface="Times New Roman"/>
              </a:rPr>
              <a:t>	</a:t>
            </a:r>
            <a:r>
              <a:rPr sz="2150" spc="-90" dirty="0">
                <a:latin typeface="Cambria"/>
                <a:cs typeface="Cambria"/>
              </a:rPr>
              <a:t>When</a:t>
            </a:r>
            <a:r>
              <a:rPr sz="2150" spc="-30" dirty="0">
                <a:latin typeface="Cambria"/>
                <a:cs typeface="Cambria"/>
              </a:rPr>
              <a:t> </a:t>
            </a:r>
            <a:r>
              <a:rPr sz="2150" spc="-120" dirty="0">
                <a:latin typeface="Cambria"/>
                <a:cs typeface="Cambria"/>
              </a:rPr>
              <a:t>current</a:t>
            </a:r>
            <a:r>
              <a:rPr sz="2150" spc="25" dirty="0">
                <a:latin typeface="Cambria"/>
                <a:cs typeface="Cambria"/>
              </a:rPr>
              <a:t> </a:t>
            </a:r>
            <a:r>
              <a:rPr sz="2150" dirty="0">
                <a:latin typeface="Cambria"/>
                <a:cs typeface="Cambria"/>
              </a:rPr>
              <a:t>is</a:t>
            </a:r>
            <a:r>
              <a:rPr sz="2150" spc="-90" dirty="0">
                <a:latin typeface="Cambria"/>
                <a:cs typeface="Cambria"/>
              </a:rPr>
              <a:t> </a:t>
            </a:r>
            <a:r>
              <a:rPr sz="2150" spc="-75" dirty="0">
                <a:latin typeface="Cambria"/>
                <a:cs typeface="Cambria"/>
              </a:rPr>
              <a:t>passed,</a:t>
            </a:r>
            <a:r>
              <a:rPr sz="2150" spc="65" dirty="0">
                <a:latin typeface="Cambria"/>
                <a:cs typeface="Cambria"/>
              </a:rPr>
              <a:t> </a:t>
            </a:r>
            <a:r>
              <a:rPr sz="2150" spc="-170" dirty="0">
                <a:latin typeface="Cambria"/>
                <a:cs typeface="Cambria"/>
              </a:rPr>
              <a:t>an</a:t>
            </a:r>
            <a:r>
              <a:rPr sz="2150" spc="50" dirty="0">
                <a:latin typeface="Cambria"/>
                <a:cs typeface="Cambria"/>
              </a:rPr>
              <a:t> </a:t>
            </a:r>
            <a:r>
              <a:rPr sz="2150" spc="-60" dirty="0">
                <a:latin typeface="Cambria"/>
                <a:cs typeface="Cambria"/>
              </a:rPr>
              <a:t>electric</a:t>
            </a:r>
            <a:r>
              <a:rPr sz="2150" spc="35" dirty="0">
                <a:latin typeface="Cambria"/>
                <a:cs typeface="Cambria"/>
              </a:rPr>
              <a:t> </a:t>
            </a:r>
            <a:r>
              <a:rPr sz="2150" spc="-55" dirty="0">
                <a:latin typeface="Cambria"/>
                <a:cs typeface="Cambria"/>
              </a:rPr>
              <a:t>arc</a:t>
            </a:r>
            <a:r>
              <a:rPr sz="2150" spc="-15" dirty="0">
                <a:latin typeface="Cambria"/>
                <a:cs typeface="Cambria"/>
              </a:rPr>
              <a:t> </a:t>
            </a:r>
            <a:r>
              <a:rPr sz="2150" spc="-25" dirty="0">
                <a:latin typeface="Cambria"/>
                <a:cs typeface="Cambria"/>
              </a:rPr>
              <a:t>is </a:t>
            </a:r>
            <a:r>
              <a:rPr sz="2150" spc="-105" dirty="0">
                <a:latin typeface="Cambria"/>
                <a:cs typeface="Cambria"/>
              </a:rPr>
              <a:t>produced</a:t>
            </a:r>
            <a:r>
              <a:rPr sz="2150" spc="45" dirty="0">
                <a:latin typeface="Cambria"/>
                <a:cs typeface="Cambria"/>
              </a:rPr>
              <a:t> </a:t>
            </a:r>
            <a:r>
              <a:rPr sz="2150" spc="-125" dirty="0">
                <a:latin typeface="Cambria"/>
                <a:cs typeface="Cambria"/>
              </a:rPr>
              <a:t>between</a:t>
            </a:r>
            <a:r>
              <a:rPr sz="2150" spc="25" dirty="0">
                <a:latin typeface="Cambria"/>
                <a:cs typeface="Cambria"/>
              </a:rPr>
              <a:t> </a:t>
            </a:r>
            <a:r>
              <a:rPr sz="2150" spc="-130" dirty="0">
                <a:latin typeface="Cambria"/>
                <a:cs typeface="Cambria"/>
              </a:rPr>
              <a:t>the</a:t>
            </a:r>
            <a:r>
              <a:rPr sz="2150" spc="10" dirty="0">
                <a:latin typeface="Cambria"/>
                <a:cs typeface="Cambria"/>
              </a:rPr>
              <a:t> </a:t>
            </a:r>
            <a:r>
              <a:rPr sz="2150" spc="-85" dirty="0">
                <a:latin typeface="Cambria"/>
                <a:cs typeface="Cambria"/>
              </a:rPr>
              <a:t>electrode</a:t>
            </a:r>
            <a:r>
              <a:rPr sz="2150" spc="5" dirty="0">
                <a:latin typeface="Cambria"/>
                <a:cs typeface="Cambria"/>
              </a:rPr>
              <a:t> </a:t>
            </a:r>
            <a:r>
              <a:rPr sz="2150" spc="-90" dirty="0">
                <a:latin typeface="Cambria"/>
                <a:cs typeface="Cambria"/>
              </a:rPr>
              <a:t>and</a:t>
            </a:r>
            <a:r>
              <a:rPr sz="2150" spc="-5" dirty="0">
                <a:latin typeface="Cambria"/>
                <a:cs typeface="Cambria"/>
              </a:rPr>
              <a:t> </a:t>
            </a:r>
            <a:r>
              <a:rPr sz="2150" spc="-25" dirty="0">
                <a:latin typeface="Cambria"/>
                <a:cs typeface="Cambria"/>
              </a:rPr>
              <a:t>the </a:t>
            </a:r>
            <a:r>
              <a:rPr sz="2150" spc="-10" dirty="0">
                <a:latin typeface="Cambria"/>
                <a:cs typeface="Cambria"/>
              </a:rPr>
              <a:t>workpiece.</a:t>
            </a:r>
            <a:endParaRPr sz="2150">
              <a:latin typeface="Cambria"/>
              <a:cs typeface="Cambria"/>
            </a:endParaRPr>
          </a:p>
          <a:p>
            <a:pPr marL="233045" marR="5080" indent="-219710">
              <a:lnSpc>
                <a:spcPts val="2330"/>
              </a:lnSpc>
              <a:spcBef>
                <a:spcPts val="480"/>
              </a:spcBef>
              <a:buClr>
                <a:srgbClr val="913133"/>
              </a:buClr>
              <a:buChar char="•"/>
              <a:tabLst>
                <a:tab pos="240665" algn="l"/>
              </a:tabLst>
            </a:pPr>
            <a:r>
              <a:rPr sz="2050" dirty="0">
                <a:latin typeface="Cambria"/>
                <a:cs typeface="Cambria"/>
              </a:rPr>
              <a:t>The</a:t>
            </a:r>
            <a:r>
              <a:rPr sz="2050" spc="-55" dirty="0">
                <a:latin typeface="Cambria"/>
                <a:cs typeface="Cambria"/>
              </a:rPr>
              <a:t> </a:t>
            </a:r>
            <a:r>
              <a:rPr sz="2050" dirty="0">
                <a:latin typeface="Cambria"/>
                <a:cs typeface="Cambria"/>
              </a:rPr>
              <a:t>arc</a:t>
            </a:r>
            <a:r>
              <a:rPr sz="2050" spc="10" dirty="0">
                <a:latin typeface="Cambria"/>
                <a:cs typeface="Cambria"/>
              </a:rPr>
              <a:t> </a:t>
            </a:r>
            <a:r>
              <a:rPr sz="2050" spc="-90" dirty="0">
                <a:latin typeface="Cambria"/>
                <a:cs typeface="Cambria"/>
              </a:rPr>
              <a:t>temperature</a:t>
            </a:r>
            <a:r>
              <a:rPr sz="2050" spc="80" dirty="0">
                <a:latin typeface="Cambria"/>
                <a:cs typeface="Cambria"/>
              </a:rPr>
              <a:t> </a:t>
            </a:r>
            <a:r>
              <a:rPr sz="2050" spc="-40" dirty="0">
                <a:latin typeface="Cambria"/>
                <a:cs typeface="Cambria"/>
              </a:rPr>
              <a:t>and</a:t>
            </a:r>
            <a:r>
              <a:rPr sz="2050" spc="-30" dirty="0">
                <a:latin typeface="Cambria"/>
                <a:cs typeface="Cambria"/>
              </a:rPr>
              <a:t> </a:t>
            </a:r>
            <a:r>
              <a:rPr sz="2050" spc="-40" dirty="0">
                <a:latin typeface="Cambria"/>
                <a:cs typeface="Cambria"/>
              </a:rPr>
              <a:t>the</a:t>
            </a:r>
            <a:r>
              <a:rPr sz="2050" spc="-75" dirty="0">
                <a:latin typeface="Cambria"/>
                <a:cs typeface="Cambria"/>
              </a:rPr>
              <a:t> </a:t>
            </a:r>
            <a:r>
              <a:rPr sz="2050" dirty="0">
                <a:latin typeface="Cambria"/>
                <a:cs typeface="Cambria"/>
              </a:rPr>
              <a:t>arc</a:t>
            </a:r>
            <a:r>
              <a:rPr sz="2050" spc="-15" dirty="0">
                <a:latin typeface="Cambria"/>
                <a:cs typeface="Cambria"/>
              </a:rPr>
              <a:t> </a:t>
            </a:r>
            <a:r>
              <a:rPr sz="2050" spc="-55" dirty="0">
                <a:latin typeface="Cambria"/>
                <a:cs typeface="Cambria"/>
              </a:rPr>
              <a:t>heat</a:t>
            </a:r>
            <a:r>
              <a:rPr sz="2050" spc="40" dirty="0">
                <a:latin typeface="Cambria"/>
                <a:cs typeface="Cambria"/>
              </a:rPr>
              <a:t> </a:t>
            </a:r>
            <a:r>
              <a:rPr sz="2050" dirty="0">
                <a:latin typeface="Cambria"/>
                <a:cs typeface="Cambria"/>
              </a:rPr>
              <a:t>can</a:t>
            </a:r>
            <a:r>
              <a:rPr sz="2050" spc="-15" dirty="0">
                <a:latin typeface="Cambria"/>
                <a:cs typeface="Cambria"/>
              </a:rPr>
              <a:t> </a:t>
            </a:r>
            <a:r>
              <a:rPr sz="2050" spc="-25" dirty="0">
                <a:latin typeface="Cambria"/>
                <a:cs typeface="Cambria"/>
              </a:rPr>
              <a:t>be 	</a:t>
            </a:r>
            <a:r>
              <a:rPr sz="2100" spc="-80" dirty="0">
                <a:latin typeface="Cambria"/>
                <a:cs typeface="Cambria"/>
              </a:rPr>
              <a:t>increased</a:t>
            </a:r>
            <a:r>
              <a:rPr sz="2100" spc="-10" dirty="0">
                <a:latin typeface="Cambria"/>
                <a:cs typeface="Cambria"/>
              </a:rPr>
              <a:t> </a:t>
            </a:r>
            <a:r>
              <a:rPr sz="2100" spc="-90" dirty="0">
                <a:latin typeface="Cambria"/>
                <a:cs typeface="Cambria"/>
              </a:rPr>
              <a:t>or</a:t>
            </a:r>
            <a:r>
              <a:rPr sz="2100" spc="-25" dirty="0">
                <a:latin typeface="Cambria"/>
                <a:cs typeface="Cambria"/>
              </a:rPr>
              <a:t> </a:t>
            </a:r>
            <a:r>
              <a:rPr sz="2100" spc="-75" dirty="0">
                <a:latin typeface="Cambria"/>
                <a:cs typeface="Cambria"/>
              </a:rPr>
              <a:t>decreased</a:t>
            </a:r>
            <a:r>
              <a:rPr sz="2100" spc="50" dirty="0">
                <a:latin typeface="Cambria"/>
                <a:cs typeface="Cambria"/>
              </a:rPr>
              <a:t> </a:t>
            </a:r>
            <a:r>
              <a:rPr sz="2100" dirty="0">
                <a:latin typeface="Cambria"/>
                <a:cs typeface="Cambria"/>
              </a:rPr>
              <a:t>by</a:t>
            </a:r>
            <a:r>
              <a:rPr sz="2100" spc="-5" dirty="0">
                <a:latin typeface="Cambria"/>
                <a:cs typeface="Cambria"/>
              </a:rPr>
              <a:t> </a:t>
            </a:r>
            <a:r>
              <a:rPr sz="2100" spc="-45" dirty="0">
                <a:latin typeface="Cambria"/>
                <a:cs typeface="Cambria"/>
              </a:rPr>
              <a:t>employing</a:t>
            </a:r>
            <a:r>
              <a:rPr sz="2100" spc="80" dirty="0">
                <a:latin typeface="Cambria"/>
                <a:cs typeface="Cambria"/>
              </a:rPr>
              <a:t> </a:t>
            </a:r>
            <a:r>
              <a:rPr sz="2100" spc="-55" dirty="0">
                <a:latin typeface="Cambria"/>
                <a:cs typeface="Cambria"/>
              </a:rPr>
              <a:t>higher</a:t>
            </a:r>
            <a:r>
              <a:rPr sz="2100" spc="-15" dirty="0">
                <a:latin typeface="Cambria"/>
                <a:cs typeface="Cambria"/>
              </a:rPr>
              <a:t> </a:t>
            </a:r>
            <a:r>
              <a:rPr sz="2100" spc="-75" dirty="0">
                <a:latin typeface="Cambria"/>
                <a:cs typeface="Cambria"/>
              </a:rPr>
              <a:t>or 	</a:t>
            </a:r>
            <a:r>
              <a:rPr sz="2150" spc="-100" dirty="0">
                <a:latin typeface="Cambria"/>
                <a:cs typeface="Cambria"/>
              </a:rPr>
              <a:t>lower</a:t>
            </a:r>
            <a:r>
              <a:rPr sz="2150" spc="-20" dirty="0">
                <a:latin typeface="Cambria"/>
                <a:cs typeface="Cambria"/>
              </a:rPr>
              <a:t> </a:t>
            </a:r>
            <a:r>
              <a:rPr sz="2150" spc="-75" dirty="0">
                <a:latin typeface="Cambria"/>
                <a:cs typeface="Cambria"/>
              </a:rPr>
              <a:t>arc</a:t>
            </a:r>
            <a:r>
              <a:rPr sz="2150" spc="-15" dirty="0">
                <a:latin typeface="Cambria"/>
                <a:cs typeface="Cambria"/>
              </a:rPr>
              <a:t> </a:t>
            </a:r>
            <a:r>
              <a:rPr sz="2150" spc="-25" dirty="0">
                <a:latin typeface="Cambria"/>
                <a:cs typeface="Cambria"/>
              </a:rPr>
              <a:t>currents.</a:t>
            </a:r>
            <a:endParaRPr sz="21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450" y="1114425"/>
            <a:ext cx="5705475" cy="28003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0812" rIns="0" bIns="0" rtlCol="0">
            <a:spAutoFit/>
          </a:bodyPr>
          <a:lstStyle/>
          <a:p>
            <a:pPr marL="951865">
              <a:lnSpc>
                <a:spcPct val="100000"/>
              </a:lnSpc>
              <a:spcBef>
                <a:spcPts val="100"/>
              </a:spcBef>
            </a:pPr>
            <a:r>
              <a:rPr sz="2900" spc="-475" dirty="0">
                <a:solidFill>
                  <a:srgbClr val="000000"/>
                </a:solidFill>
                <a:latin typeface="Arial MT"/>
                <a:cs typeface="Arial MT"/>
              </a:rPr>
              <a:t>ELECTRIC</a:t>
            </a:r>
            <a:r>
              <a:rPr sz="2900" spc="31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900" spc="-515" dirty="0">
                <a:solidFill>
                  <a:srgbClr val="000000"/>
                </a:solidFill>
                <a:latin typeface="Arial MT"/>
                <a:cs typeface="Arial MT"/>
              </a:rPr>
              <a:t>ARC</a:t>
            </a:r>
            <a:r>
              <a:rPr sz="2900" spc="5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2900" spc="-345" dirty="0">
                <a:solidFill>
                  <a:srgbClr val="000000"/>
                </a:solidFill>
                <a:latin typeface="Arial MT"/>
                <a:cs typeface="Arial MT"/>
              </a:rPr>
              <a:t>WELDING</a:t>
            </a:r>
            <a:endParaRPr sz="2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3525" y="2228850"/>
            <a:ext cx="1485900" cy="89535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14657" y="101600"/>
            <a:ext cx="464439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BA4842"/>
                </a:solidFill>
                <a:latin typeface="Trebuchet MS"/>
                <a:cs typeface="Trebuchet MS"/>
              </a:rPr>
              <a:t>ESTIMATION</a:t>
            </a:r>
            <a:r>
              <a:rPr sz="2700" spc="180" dirty="0">
                <a:solidFill>
                  <a:srgbClr val="BA4842"/>
                </a:solidFill>
                <a:latin typeface="Trebuchet MS"/>
                <a:cs typeface="Trebuchet MS"/>
              </a:rPr>
              <a:t> </a:t>
            </a:r>
            <a:r>
              <a:rPr sz="2700" dirty="0">
                <a:solidFill>
                  <a:srgbClr val="C14F4F"/>
                </a:solidFill>
                <a:latin typeface="Trebuchet MS"/>
                <a:cs typeface="Trebuchet MS"/>
              </a:rPr>
              <a:t>OF</a:t>
            </a:r>
            <a:r>
              <a:rPr sz="2700" spc="15" dirty="0">
                <a:solidFill>
                  <a:srgbClr val="C14F4F"/>
                </a:solidFill>
                <a:latin typeface="Trebuchet MS"/>
                <a:cs typeface="Trebuchet MS"/>
              </a:rPr>
              <a:t> </a:t>
            </a:r>
            <a:r>
              <a:rPr sz="2700" spc="-45" dirty="0">
                <a:solidFill>
                  <a:srgbClr val="C64F4B"/>
                </a:solidFill>
                <a:latin typeface="Trebuchet MS"/>
                <a:cs typeface="Trebuchet MS"/>
              </a:rPr>
              <a:t>ELECTRIC</a:t>
            </a:r>
            <a:r>
              <a:rPr sz="2700" spc="135" dirty="0">
                <a:solidFill>
                  <a:srgbClr val="C64F4B"/>
                </a:solidFill>
                <a:latin typeface="Trebuchet MS"/>
                <a:cs typeface="Trebuchet MS"/>
              </a:rPr>
              <a:t> </a:t>
            </a:r>
            <a:r>
              <a:rPr sz="2700" spc="-25" dirty="0">
                <a:solidFill>
                  <a:srgbClr val="C64F4F"/>
                </a:solidFill>
                <a:latin typeface="Trebuchet MS"/>
                <a:cs typeface="Trebuchet MS"/>
              </a:rPr>
              <a:t>ARC</a:t>
            </a:r>
            <a:endParaRPr sz="27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51983" y="538162"/>
            <a:ext cx="2367280" cy="44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50" dirty="0">
                <a:solidFill>
                  <a:srgbClr val="C14D4B"/>
                </a:solidFill>
                <a:latin typeface="Trebuchet MS"/>
                <a:cs typeface="Trebuchet MS"/>
              </a:rPr>
              <a:t>WELDING</a:t>
            </a:r>
            <a:r>
              <a:rPr sz="2750" spc="145" dirty="0">
                <a:solidFill>
                  <a:srgbClr val="C14D4B"/>
                </a:solidFill>
                <a:latin typeface="Trebuchet MS"/>
                <a:cs typeface="Trebuchet MS"/>
              </a:rPr>
              <a:t> </a:t>
            </a:r>
            <a:r>
              <a:rPr sz="2750" spc="-55" dirty="0">
                <a:solidFill>
                  <a:srgbClr val="C14846"/>
                </a:solidFill>
                <a:latin typeface="Trebuchet MS"/>
                <a:cs typeface="Trebuchet MS"/>
              </a:rPr>
              <a:t>COST</a:t>
            </a:r>
            <a:endParaRPr sz="27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22703" y="1033462"/>
            <a:ext cx="61150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55" dirty="0">
                <a:latin typeface="Cambria"/>
                <a:cs typeface="Cambria"/>
              </a:rPr>
              <a:t>Cost</a:t>
            </a:r>
            <a:r>
              <a:rPr sz="1700" spc="-25" dirty="0">
                <a:latin typeface="Cambria"/>
                <a:cs typeface="Cambria"/>
              </a:rPr>
              <a:t> of</a:t>
            </a:r>
            <a:endParaRPr sz="17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3992" y="1274762"/>
            <a:ext cx="20046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3365" indent="-240665">
              <a:lnSpc>
                <a:spcPct val="100000"/>
              </a:lnSpc>
              <a:spcBef>
                <a:spcPts val="100"/>
              </a:spcBef>
              <a:buChar char="•"/>
              <a:tabLst>
                <a:tab pos="253365" algn="l"/>
              </a:tabLst>
            </a:pPr>
            <a:r>
              <a:rPr sz="1600" spc="-30" dirty="0">
                <a:latin typeface="Cambria"/>
                <a:cs typeface="Cambria"/>
              </a:rPr>
              <a:t>Dircct</a:t>
            </a:r>
            <a:r>
              <a:rPr sz="1600" spc="60" dirty="0">
                <a:latin typeface="Cambria"/>
                <a:cs typeface="Cambria"/>
              </a:rPr>
              <a:t> </a:t>
            </a:r>
            <a:r>
              <a:rPr sz="1600" spc="-85" dirty="0">
                <a:latin typeface="Cambria"/>
                <a:cs typeface="Cambria"/>
              </a:rPr>
              <a:t>material</a:t>
            </a:r>
            <a:r>
              <a:rPr sz="1600" spc="45" dirty="0">
                <a:latin typeface="Cambria"/>
                <a:cs typeface="Cambria"/>
              </a:rPr>
              <a:t> </a:t>
            </a:r>
            <a:r>
              <a:rPr sz="1600" spc="-45" dirty="0">
                <a:latin typeface="Cambria"/>
                <a:cs typeface="Cambria"/>
              </a:rPr>
              <a:t>cost</a:t>
            </a:r>
            <a:r>
              <a:rPr sz="1600" spc="35" dirty="0">
                <a:latin typeface="Cambria"/>
                <a:cs typeface="Cambria"/>
              </a:rPr>
              <a:t> </a:t>
            </a:r>
            <a:r>
              <a:rPr sz="1600" spc="-50" dirty="0">
                <a:solidFill>
                  <a:srgbClr val="2D2D2D"/>
                </a:solidFill>
                <a:latin typeface="Cambria"/>
                <a:cs typeface="Cambria"/>
              </a:rPr>
              <a:t>=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21981" y="1274762"/>
            <a:ext cx="2592070" cy="5181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0">
              <a:lnSpc>
                <a:spcPts val="1910"/>
              </a:lnSpc>
              <a:spcBef>
                <a:spcPts val="100"/>
              </a:spcBef>
              <a:tabLst>
                <a:tab pos="951230" algn="l"/>
              </a:tabLst>
            </a:pPr>
            <a:r>
              <a:rPr sz="1600" spc="-20" dirty="0">
                <a:latin typeface="Cambria"/>
                <a:cs typeface="Cambria"/>
              </a:rPr>
              <a:t>base</a:t>
            </a:r>
            <a:r>
              <a:rPr sz="1600" dirty="0">
                <a:latin typeface="Cambria"/>
                <a:cs typeface="Cambria"/>
              </a:rPr>
              <a:t>	</a:t>
            </a:r>
            <a:r>
              <a:rPr sz="1600" dirty="0">
                <a:solidFill>
                  <a:srgbClr val="2D2D2D"/>
                </a:solidFill>
                <a:latin typeface="Cambria"/>
                <a:cs typeface="Cambria"/>
              </a:rPr>
              <a:t>+</a:t>
            </a:r>
            <a:r>
              <a:rPr sz="1600" spc="210" dirty="0">
                <a:solidFill>
                  <a:srgbClr val="2D2D2D"/>
                </a:solidFill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Cost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of</a:t>
            </a:r>
            <a:r>
              <a:rPr sz="1600" spc="-5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electrode</a:t>
            </a:r>
            <a:endParaRPr sz="1600">
              <a:latin typeface="Cambria"/>
              <a:cs typeface="Cambria"/>
            </a:endParaRPr>
          </a:p>
          <a:p>
            <a:pPr marL="12700">
              <a:lnSpc>
                <a:spcPts val="1970"/>
              </a:lnSpc>
            </a:pPr>
            <a:r>
              <a:rPr sz="1650" spc="-10" dirty="0">
                <a:latin typeface="Cambria"/>
                <a:cs typeface="Cambria"/>
              </a:rPr>
              <a:t>materials</a:t>
            </a:r>
            <a:endParaRPr sz="165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3992" y="2284412"/>
            <a:ext cx="1102995" cy="745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1940">
              <a:lnSpc>
                <a:spcPts val="1895"/>
              </a:lnSpc>
              <a:spcBef>
                <a:spcPts val="100"/>
              </a:spcBef>
            </a:pPr>
            <a:r>
              <a:rPr sz="1600" spc="-130" dirty="0">
                <a:latin typeface="Cambria"/>
                <a:cs typeface="Cambria"/>
              </a:rPr>
              <a:t>Dir</a:t>
            </a:r>
            <a:r>
              <a:rPr sz="1600" spc="50" dirty="0">
                <a:latin typeface="Cambria"/>
                <a:cs typeface="Cambria"/>
              </a:rPr>
              <a:t> </a:t>
            </a:r>
            <a:r>
              <a:rPr sz="1600" spc="-25" dirty="0">
                <a:latin typeface="Cambria"/>
                <a:cs typeface="Cambria"/>
              </a:rPr>
              <a:t>ect</a:t>
            </a:r>
            <a:endParaRPr sz="1600">
              <a:latin typeface="Cambria"/>
              <a:cs typeface="Cambria"/>
            </a:endParaRPr>
          </a:p>
          <a:p>
            <a:pPr marL="249554" marR="5080" indent="-237490">
              <a:lnSpc>
                <a:spcPts val="1880"/>
              </a:lnSpc>
              <a:spcBef>
                <a:spcPts val="70"/>
              </a:spcBef>
              <a:buChar char="•"/>
              <a:tabLst>
                <a:tab pos="368935" algn="l"/>
                <a:tab pos="986155" algn="l"/>
              </a:tabLst>
            </a:pPr>
            <a:r>
              <a:rPr sz="1600" spc="-10" dirty="0">
                <a:latin typeface="Cambria"/>
                <a:cs typeface="Cambria"/>
              </a:rPr>
              <a:t>laborit</a:t>
            </a:r>
            <a:r>
              <a:rPr sz="1600" dirty="0">
                <a:latin typeface="Cambria"/>
                <a:cs typeface="Cambria"/>
              </a:rPr>
              <a:t>	</a:t>
            </a:r>
            <a:r>
              <a:rPr sz="1600" spc="-114" dirty="0">
                <a:solidFill>
                  <a:srgbClr val="0C0C0C"/>
                </a:solidFill>
                <a:latin typeface="Cambria"/>
                <a:cs typeface="Cambria"/>
              </a:rPr>
              <a:t>= 	</a:t>
            </a:r>
            <a:r>
              <a:rPr sz="1600" spc="-20" dirty="0">
                <a:latin typeface="Cambria"/>
                <a:cs typeface="Cambria"/>
              </a:rPr>
              <a:t>cost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55470" y="2154237"/>
            <a:ext cx="104394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dirty="0">
                <a:latin typeface="Times New Roman"/>
                <a:cs typeface="Times New Roman"/>
              </a:rPr>
              <a:t>Prepai</a:t>
            </a:r>
            <a:r>
              <a:rPr sz="1650" spc="-30" dirty="0">
                <a:latin typeface="Times New Roman"/>
                <a:cs typeface="Times New Roman"/>
              </a:rPr>
              <a:t> </a:t>
            </a:r>
            <a:r>
              <a:rPr sz="1650" spc="-10" dirty="0">
                <a:latin typeface="Times New Roman"/>
                <a:cs typeface="Times New Roman"/>
              </a:rPr>
              <a:t>ation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64417" y="2630487"/>
            <a:ext cx="1231900" cy="52451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39065" marR="5080" indent="-127000">
              <a:lnSpc>
                <a:spcPts val="1950"/>
              </a:lnSpc>
              <a:spcBef>
                <a:spcPts val="190"/>
              </a:spcBef>
            </a:pPr>
            <a:r>
              <a:rPr sz="1650" dirty="0">
                <a:latin typeface="Times New Roman"/>
                <a:cs typeface="Times New Roman"/>
              </a:rPr>
              <a:t>pre</a:t>
            </a:r>
            <a:r>
              <a:rPr sz="1650" spc="155" dirty="0">
                <a:latin typeface="Times New Roman"/>
                <a:cs typeface="Times New Roman"/>
              </a:rPr>
              <a:t> </a:t>
            </a:r>
            <a:r>
              <a:rPr sz="1650" spc="-730" dirty="0">
                <a:solidFill>
                  <a:srgbClr val="0F0F0F"/>
                </a:solidFill>
                <a:latin typeface="Times New Roman"/>
                <a:cs typeface="Times New Roman"/>
              </a:rPr>
              <a:t>—</a:t>
            </a:r>
            <a:r>
              <a:rPr sz="1650" spc="165" dirty="0">
                <a:solidFill>
                  <a:srgbClr val="0F0F0F"/>
                </a:solidFill>
                <a:latin typeface="Times New Roman"/>
                <a:cs typeface="Times New Roman"/>
              </a:rPr>
              <a:t> </a:t>
            </a:r>
            <a:r>
              <a:rPr sz="1650" spc="-10" dirty="0">
                <a:latin typeface="Times New Roman"/>
                <a:cs typeface="Times New Roman"/>
              </a:rPr>
              <a:t>welding </a:t>
            </a:r>
            <a:r>
              <a:rPr sz="1650" dirty="0">
                <a:latin typeface="Times New Roman"/>
                <a:cs typeface="Times New Roman"/>
              </a:rPr>
              <a:t>labout</a:t>
            </a:r>
            <a:r>
              <a:rPr sz="1650" spc="229" dirty="0">
                <a:latin typeface="Times New Roman"/>
                <a:cs typeface="Times New Roman"/>
              </a:rPr>
              <a:t> </a:t>
            </a:r>
            <a:r>
              <a:rPr sz="1650" spc="-20" dirty="0">
                <a:latin typeface="Times New Roman"/>
                <a:cs typeface="Times New Roman"/>
              </a:rPr>
              <a:t>cost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18286" y="2401887"/>
            <a:ext cx="732790" cy="514984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98755" marR="5080" indent="-186690">
              <a:lnSpc>
                <a:spcPts val="1880"/>
              </a:lnSpc>
              <a:spcBef>
                <a:spcPts val="245"/>
              </a:spcBef>
            </a:pPr>
            <a:r>
              <a:rPr sz="1650" spc="-30" dirty="0">
                <a:latin typeface="Times New Roman"/>
                <a:cs typeface="Times New Roman"/>
              </a:rPr>
              <a:t>Welding </a:t>
            </a:r>
            <a:r>
              <a:rPr sz="1650" spc="-20" dirty="0">
                <a:latin typeface="Times New Roman"/>
                <a:cs typeface="Times New Roman"/>
              </a:rPr>
              <a:t>cost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33088" y="2344737"/>
            <a:ext cx="103505" cy="596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50" spc="-640" dirty="0">
                <a:latin typeface="Times New Roman"/>
                <a:cs typeface="Times New Roman"/>
              </a:rPr>
              <a:t>I</a:t>
            </a:r>
            <a:endParaRPr sz="37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70698" y="2160587"/>
            <a:ext cx="952500" cy="98171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-10160" algn="ctr">
              <a:lnSpc>
                <a:spcPct val="100600"/>
              </a:lnSpc>
              <a:spcBef>
                <a:spcPts val="85"/>
              </a:spcBef>
            </a:pPr>
            <a:r>
              <a:rPr sz="1600" spc="-20" dirty="0">
                <a:latin typeface="Cambria"/>
                <a:cs typeface="Cambria"/>
              </a:rPr>
              <a:t>Post </a:t>
            </a:r>
            <a:r>
              <a:rPr sz="1600" spc="-10" dirty="0">
                <a:latin typeface="Cambria"/>
                <a:cs typeface="Cambria"/>
              </a:rPr>
              <a:t>welding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35" dirty="0">
                <a:latin typeface="Cambria"/>
                <a:cs typeface="Cambria"/>
              </a:rPr>
              <a:t>or </a:t>
            </a:r>
            <a:r>
              <a:rPr sz="1600" spc="-10" dirty="0">
                <a:latin typeface="Trebuchet MS"/>
                <a:cs typeface="Trebuchet MS"/>
              </a:rPr>
              <a:t>finishing</a:t>
            </a:r>
            <a:endParaRPr sz="16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370"/>
              </a:spcBef>
            </a:pPr>
            <a:r>
              <a:rPr sz="1150" spc="-20" dirty="0">
                <a:latin typeface="Trebuchet MS"/>
                <a:cs typeface="Trebuchet MS"/>
              </a:rPr>
              <a:t>COSt</a:t>
            </a:r>
            <a:endParaRPr sz="11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78607" y="809625"/>
            <a:ext cx="2146300" cy="314325"/>
            <a:chOff x="2578607" y="809625"/>
            <a:chExt cx="2146300" cy="314325"/>
          </a:xfrm>
        </p:grpSpPr>
        <p:sp>
          <p:nvSpPr>
            <p:cNvPr id="3" name="object 3"/>
            <p:cNvSpPr/>
            <p:nvPr/>
          </p:nvSpPr>
          <p:spPr>
            <a:xfrm>
              <a:off x="2578607" y="878585"/>
              <a:ext cx="478790" cy="0"/>
            </a:xfrm>
            <a:custGeom>
              <a:avLst/>
              <a:gdLst/>
              <a:ahLst/>
              <a:cxnLst/>
              <a:rect l="l" t="t" r="r" b="b"/>
              <a:pathLst>
                <a:path w="478789">
                  <a:moveTo>
                    <a:pt x="0" y="0"/>
                  </a:moveTo>
                  <a:lnTo>
                    <a:pt x="478536" y="0"/>
                  </a:lnTo>
                </a:path>
              </a:pathLst>
            </a:custGeom>
            <a:ln w="21336">
              <a:solidFill>
                <a:srgbClr val="4444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09849" y="809625"/>
              <a:ext cx="2114550" cy="314325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3404604" y="560387"/>
            <a:ext cx="934085" cy="29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6720" algn="l"/>
                <a:tab pos="817244" algn="l"/>
              </a:tabLst>
            </a:pPr>
            <a:r>
              <a:rPr sz="1750" spc="-50" dirty="0">
                <a:latin typeface="Times New Roman"/>
                <a:cs typeface="Times New Roman"/>
              </a:rPr>
              <a:t>t</a:t>
            </a:r>
            <a:r>
              <a:rPr sz="1750" dirty="0">
                <a:latin typeface="Times New Roman"/>
                <a:cs typeface="Times New Roman"/>
              </a:rPr>
              <a:t>	</a:t>
            </a:r>
            <a:r>
              <a:rPr sz="1750" spc="-50" dirty="0">
                <a:solidFill>
                  <a:srgbClr val="232323"/>
                </a:solidFill>
                <a:latin typeface="Times New Roman"/>
                <a:cs typeface="Times New Roman"/>
              </a:rPr>
              <a:t>1</a:t>
            </a:r>
            <a:r>
              <a:rPr sz="1750" dirty="0">
                <a:solidFill>
                  <a:srgbClr val="232323"/>
                </a:solidFill>
                <a:latin typeface="Times New Roman"/>
                <a:cs typeface="Times New Roman"/>
              </a:rPr>
              <a:t>	</a:t>
            </a:r>
            <a:r>
              <a:rPr sz="1750" spc="-50" dirty="0">
                <a:latin typeface="Times New Roman"/>
                <a:cs typeface="Times New Roman"/>
              </a:rPr>
              <a:t>1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9054" y="269412"/>
            <a:ext cx="2778125" cy="1149985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269240" indent="-231140">
              <a:lnSpc>
                <a:spcPct val="100000"/>
              </a:lnSpc>
              <a:spcBef>
                <a:spcPts val="865"/>
              </a:spcBef>
              <a:buChar char="•"/>
              <a:tabLst>
                <a:tab pos="269240" algn="l"/>
              </a:tabLst>
            </a:pPr>
            <a:r>
              <a:rPr sz="1550" dirty="0">
                <a:latin typeface="Cambria"/>
                <a:cs typeface="Cambria"/>
              </a:rPr>
              <a:t>Cost</a:t>
            </a:r>
            <a:r>
              <a:rPr sz="1550" spc="65" dirty="0">
                <a:latin typeface="Cambria"/>
                <a:cs typeface="Cambria"/>
              </a:rPr>
              <a:t> </a:t>
            </a:r>
            <a:r>
              <a:rPr sz="1550" dirty="0">
                <a:latin typeface="Cambria"/>
                <a:cs typeface="Cambria"/>
              </a:rPr>
              <a:t>of</a:t>
            </a:r>
            <a:r>
              <a:rPr sz="1550" spc="105" dirty="0">
                <a:latin typeface="Cambria"/>
                <a:cs typeface="Cambria"/>
              </a:rPr>
              <a:t> </a:t>
            </a:r>
            <a:r>
              <a:rPr sz="1550" spc="-10" dirty="0">
                <a:latin typeface="Cambria"/>
                <a:cs typeface="Cambria"/>
              </a:rPr>
              <a:t>power</a:t>
            </a:r>
            <a:endParaRPr sz="1550">
              <a:latin typeface="Cambria"/>
              <a:cs typeface="Cambria"/>
            </a:endParaRPr>
          </a:p>
          <a:p>
            <a:pPr marL="1030605">
              <a:lnSpc>
                <a:spcPct val="100000"/>
              </a:lnSpc>
              <a:spcBef>
                <a:spcPts val="865"/>
              </a:spcBef>
            </a:pPr>
            <a:r>
              <a:rPr sz="1650" spc="-35" dirty="0">
                <a:latin typeface="Cambria"/>
                <a:cs typeface="Cambria"/>
              </a:rPr>
              <a:t>Power</a:t>
            </a:r>
            <a:r>
              <a:rPr sz="1650" spc="15" dirty="0">
                <a:latin typeface="Cambria"/>
                <a:cs typeface="Cambria"/>
              </a:rPr>
              <a:t> </a:t>
            </a:r>
            <a:r>
              <a:rPr sz="1650" dirty="0">
                <a:latin typeface="Cambria"/>
                <a:cs typeface="Cambria"/>
              </a:rPr>
              <a:t>cost</a:t>
            </a:r>
            <a:r>
              <a:rPr sz="1650" spc="55" dirty="0">
                <a:latin typeface="Cambria"/>
                <a:cs typeface="Cambria"/>
              </a:rPr>
              <a:t> </a:t>
            </a:r>
            <a:r>
              <a:rPr sz="1650" dirty="0">
                <a:latin typeface="Cambria"/>
                <a:cs typeface="Cambria"/>
              </a:rPr>
              <a:t>=</a:t>
            </a:r>
            <a:r>
              <a:rPr sz="1650" spc="320" dirty="0">
                <a:latin typeface="Cambria"/>
                <a:cs typeface="Cambria"/>
              </a:rPr>
              <a:t> </a:t>
            </a:r>
            <a:r>
              <a:rPr sz="2625" baseline="38095" dirty="0">
                <a:latin typeface="Times New Roman"/>
                <a:cs typeface="Times New Roman"/>
              </a:rPr>
              <a:t>y</a:t>
            </a:r>
            <a:r>
              <a:rPr sz="2625" spc="97" baseline="38095" dirty="0">
                <a:latin typeface="Times New Roman"/>
                <a:cs typeface="Times New Roman"/>
              </a:rPr>
              <a:t> </a:t>
            </a:r>
            <a:r>
              <a:rPr sz="2625" spc="75" baseline="38095" dirty="0">
                <a:latin typeface="Times New Roman"/>
                <a:cs typeface="Times New Roman"/>
              </a:rPr>
              <a:t>x</a:t>
            </a:r>
            <a:r>
              <a:rPr sz="2625" spc="-104" baseline="38095" dirty="0">
                <a:latin typeface="Times New Roman"/>
                <a:cs typeface="Times New Roman"/>
              </a:rPr>
              <a:t> </a:t>
            </a:r>
            <a:r>
              <a:rPr sz="2625" spc="-532" baseline="38095" dirty="0">
                <a:latin typeface="Times New Roman"/>
                <a:cs typeface="Times New Roman"/>
              </a:rPr>
              <a:t>A</a:t>
            </a:r>
            <a:endParaRPr sz="2625" baseline="38095">
              <a:latin typeface="Times New Roman"/>
              <a:cs typeface="Times New Roman"/>
            </a:endParaRPr>
          </a:p>
          <a:p>
            <a:pPr marL="507365">
              <a:lnSpc>
                <a:spcPct val="100000"/>
              </a:lnSpc>
              <a:spcBef>
                <a:spcPts val="1400"/>
              </a:spcBef>
            </a:pPr>
            <a:r>
              <a:rPr sz="1550" dirty="0">
                <a:latin typeface="Cambria"/>
                <a:cs typeface="Cambria"/>
              </a:rPr>
              <a:t>V</a:t>
            </a:r>
            <a:r>
              <a:rPr sz="1550" spc="120" dirty="0">
                <a:latin typeface="Cambria"/>
                <a:cs typeface="Cambria"/>
              </a:rPr>
              <a:t> </a:t>
            </a:r>
            <a:r>
              <a:rPr sz="1550" dirty="0">
                <a:solidFill>
                  <a:srgbClr val="666666"/>
                </a:solidFill>
                <a:latin typeface="Cambria"/>
                <a:cs typeface="Cambria"/>
              </a:rPr>
              <a:t>=</a:t>
            </a:r>
            <a:r>
              <a:rPr sz="1550" spc="125" dirty="0">
                <a:solidFill>
                  <a:srgbClr val="666666"/>
                </a:solidFill>
                <a:latin typeface="Cambria"/>
                <a:cs typeface="Cambria"/>
              </a:rPr>
              <a:t> </a:t>
            </a:r>
            <a:r>
              <a:rPr sz="1550" spc="-30" dirty="0">
                <a:latin typeface="Cambria"/>
                <a:cs typeface="Cambria"/>
              </a:rPr>
              <a:t>Voltage</a:t>
            </a:r>
            <a:r>
              <a:rPr sz="1550" spc="100" dirty="0">
                <a:latin typeface="Cambria"/>
                <a:cs typeface="Cambria"/>
              </a:rPr>
              <a:t> </a:t>
            </a:r>
            <a:r>
              <a:rPr sz="1550" dirty="0">
                <a:solidFill>
                  <a:srgbClr val="131313"/>
                </a:solidFill>
                <a:latin typeface="Cambria"/>
                <a:cs typeface="Cambria"/>
              </a:rPr>
              <a:t>in</a:t>
            </a:r>
            <a:r>
              <a:rPr sz="1550" spc="60" dirty="0">
                <a:solidFill>
                  <a:srgbClr val="131313"/>
                </a:solidFill>
                <a:latin typeface="Cambria"/>
                <a:cs typeface="Cambria"/>
              </a:rPr>
              <a:t> </a:t>
            </a:r>
            <a:r>
              <a:rPr sz="1550" spc="-20" dirty="0">
                <a:latin typeface="Cambria"/>
                <a:cs typeface="Cambria"/>
              </a:rPr>
              <a:t>volts</a:t>
            </a:r>
            <a:endParaRPr sz="155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7662" y="1386717"/>
            <a:ext cx="5238115" cy="256286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480059">
              <a:lnSpc>
                <a:spcPct val="100000"/>
              </a:lnSpc>
              <a:spcBef>
                <a:spcPts val="530"/>
              </a:spcBef>
            </a:pPr>
            <a:r>
              <a:rPr sz="1600" dirty="0">
                <a:latin typeface="Cambria"/>
                <a:cs typeface="Cambria"/>
              </a:rPr>
              <a:t>A</a:t>
            </a:r>
            <a:r>
              <a:rPr sz="1600" spc="-90" dirty="0">
                <a:latin typeface="Cambria"/>
                <a:cs typeface="Cambria"/>
              </a:rPr>
              <a:t> </a:t>
            </a:r>
            <a:r>
              <a:rPr sz="1600" spc="-720" dirty="0">
                <a:solidFill>
                  <a:srgbClr val="4D4D4D"/>
                </a:solidFill>
                <a:latin typeface="Cambria"/>
                <a:cs typeface="Cambria"/>
              </a:rPr>
              <a:t>—</a:t>
            </a:r>
            <a:r>
              <a:rPr sz="1600" spc="95" dirty="0">
                <a:solidFill>
                  <a:srgbClr val="4D4D4D"/>
                </a:solidFill>
                <a:latin typeface="Cambria"/>
                <a:cs typeface="Cambria"/>
              </a:rPr>
              <a:t> </a:t>
            </a:r>
            <a:r>
              <a:rPr sz="1600" spc="-50" dirty="0">
                <a:latin typeface="Cambria"/>
                <a:cs typeface="Cambria"/>
              </a:rPr>
              <a:t>Currcnt</a:t>
            </a:r>
            <a:r>
              <a:rPr sz="1600" spc="90" dirty="0">
                <a:latin typeface="Cambria"/>
                <a:cs typeface="Cambria"/>
              </a:rPr>
              <a:t> </a:t>
            </a:r>
            <a:r>
              <a:rPr sz="1600" spc="-40" dirty="0">
                <a:latin typeface="Cambria"/>
                <a:cs typeface="Cambria"/>
              </a:rPr>
              <a:t>in</a:t>
            </a:r>
            <a:r>
              <a:rPr sz="1600" spc="4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amperes</a:t>
            </a:r>
            <a:endParaRPr sz="1600">
              <a:latin typeface="Cambria"/>
              <a:cs typeface="Cambria"/>
            </a:endParaRPr>
          </a:p>
          <a:p>
            <a:pPr marL="474345">
              <a:lnSpc>
                <a:spcPct val="100000"/>
              </a:lnSpc>
              <a:spcBef>
                <a:spcPts val="415"/>
              </a:spcBef>
            </a:pPr>
            <a:r>
              <a:rPr sz="1550" spc="70" dirty="0">
                <a:latin typeface="Cambria"/>
                <a:cs typeface="Cambria"/>
              </a:rPr>
              <a:t>T</a:t>
            </a:r>
            <a:r>
              <a:rPr sz="1550" spc="-105" dirty="0">
                <a:latin typeface="Cambria"/>
                <a:cs typeface="Cambria"/>
              </a:rPr>
              <a:t> </a:t>
            </a:r>
            <a:r>
              <a:rPr sz="1550" spc="65" dirty="0">
                <a:solidFill>
                  <a:srgbClr val="7B7B7B"/>
                </a:solidFill>
                <a:latin typeface="Cambria"/>
                <a:cs typeface="Cambria"/>
              </a:rPr>
              <a:t>=</a:t>
            </a:r>
            <a:r>
              <a:rPr sz="1550" spc="30" dirty="0">
                <a:solidFill>
                  <a:srgbClr val="7B7B7B"/>
                </a:solidFill>
                <a:latin typeface="Cambria"/>
                <a:cs typeface="Cambria"/>
              </a:rPr>
              <a:t> </a:t>
            </a:r>
            <a:r>
              <a:rPr sz="1550" spc="-35" dirty="0">
                <a:latin typeface="Cambria"/>
                <a:cs typeface="Cambria"/>
              </a:rPr>
              <a:t>Welding</a:t>
            </a:r>
            <a:r>
              <a:rPr sz="1550" spc="70" dirty="0">
                <a:latin typeface="Cambria"/>
                <a:cs typeface="Cambria"/>
              </a:rPr>
              <a:t> </a:t>
            </a:r>
            <a:r>
              <a:rPr sz="1550" spc="-20" dirty="0">
                <a:latin typeface="Cambria"/>
                <a:cs typeface="Cambria"/>
              </a:rPr>
              <a:t>time</a:t>
            </a:r>
            <a:r>
              <a:rPr sz="1550" spc="60" dirty="0">
                <a:latin typeface="Cambria"/>
                <a:cs typeface="Cambria"/>
              </a:rPr>
              <a:t> </a:t>
            </a:r>
            <a:r>
              <a:rPr sz="1550" dirty="0">
                <a:latin typeface="Cambria"/>
                <a:cs typeface="Cambria"/>
              </a:rPr>
              <a:t>in</a:t>
            </a:r>
            <a:r>
              <a:rPr sz="1550" spc="-45" dirty="0">
                <a:latin typeface="Cambria"/>
                <a:cs typeface="Cambria"/>
              </a:rPr>
              <a:t> </a:t>
            </a:r>
            <a:r>
              <a:rPr sz="1550" spc="-10" dirty="0">
                <a:latin typeface="Cambria"/>
                <a:cs typeface="Cambria"/>
              </a:rPr>
              <a:t>minutes</a:t>
            </a:r>
            <a:endParaRPr sz="1550">
              <a:latin typeface="Cambria"/>
              <a:cs typeface="Cambria"/>
            </a:endParaRPr>
          </a:p>
          <a:p>
            <a:pPr marL="464184">
              <a:lnSpc>
                <a:spcPct val="100000"/>
              </a:lnSpc>
              <a:spcBef>
                <a:spcPts val="415"/>
              </a:spcBef>
            </a:pPr>
            <a:r>
              <a:rPr sz="1600" dirty="0">
                <a:solidFill>
                  <a:srgbClr val="1A1A1A"/>
                </a:solidFill>
                <a:latin typeface="Cambria"/>
                <a:cs typeface="Cambria"/>
              </a:rPr>
              <a:t>p</a:t>
            </a:r>
            <a:r>
              <a:rPr sz="1600" spc="-35" dirty="0">
                <a:solidFill>
                  <a:srgbClr val="1A1A1A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747474"/>
                </a:solidFill>
                <a:latin typeface="Cambria"/>
                <a:cs typeface="Cambria"/>
              </a:rPr>
              <a:t>=</a:t>
            </a:r>
            <a:r>
              <a:rPr sz="1600" spc="70" dirty="0">
                <a:solidFill>
                  <a:srgbClr val="747474"/>
                </a:solidFill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Efficiency</a:t>
            </a:r>
            <a:r>
              <a:rPr sz="1600" spc="11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of</a:t>
            </a:r>
            <a:r>
              <a:rPr sz="1600" spc="-5" dirty="0">
                <a:latin typeface="Cambria"/>
                <a:cs typeface="Cambria"/>
              </a:rPr>
              <a:t> </a:t>
            </a:r>
            <a:r>
              <a:rPr sz="1600" spc="-75" dirty="0">
                <a:latin typeface="Cambria"/>
                <a:cs typeface="Cambria"/>
              </a:rPr>
              <a:t>the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0" dirty="0">
                <a:latin typeface="Cambria"/>
                <a:cs typeface="Cambria"/>
              </a:rPr>
              <a:t>welding</a:t>
            </a:r>
            <a:r>
              <a:rPr sz="1600" spc="6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machine</a:t>
            </a:r>
            <a:endParaRPr sz="1600">
              <a:latin typeface="Cambria"/>
              <a:cs typeface="Cambria"/>
            </a:endParaRPr>
          </a:p>
          <a:p>
            <a:pPr marL="474345" marR="462280" indent="144780">
              <a:lnSpc>
                <a:spcPts val="1910"/>
              </a:lnSpc>
              <a:spcBef>
                <a:spcPts val="440"/>
              </a:spcBef>
            </a:pPr>
            <a:r>
              <a:rPr sz="1700" dirty="0">
                <a:solidFill>
                  <a:srgbClr val="383838"/>
                </a:solidFill>
                <a:latin typeface="Times New Roman"/>
                <a:cs typeface="Times New Roman"/>
              </a:rPr>
              <a:t>=</a:t>
            </a:r>
            <a:r>
              <a:rPr sz="1700" spc="-110" dirty="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sz="1700" spc="-25" dirty="0">
                <a:latin typeface="Times New Roman"/>
                <a:cs typeface="Times New Roman"/>
              </a:rPr>
              <a:t>0.6</a:t>
            </a:r>
            <a:r>
              <a:rPr sz="1700" spc="-8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for</a:t>
            </a:r>
            <a:r>
              <a:rPr sz="1700" spc="-55" dirty="0">
                <a:latin typeface="Times New Roman"/>
                <a:cs typeface="Times New Roman"/>
              </a:rPr>
              <a:t> </a:t>
            </a:r>
            <a:r>
              <a:rPr sz="1700" spc="-45" dirty="0">
                <a:latin typeface="Times New Roman"/>
                <a:cs typeface="Times New Roman"/>
              </a:rPr>
              <a:t>welding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sz="1700" spc="-55" dirty="0">
                <a:latin typeface="Times New Roman"/>
                <a:cs typeface="Times New Roman"/>
              </a:rPr>
              <a:t>transformer </a:t>
            </a:r>
            <a:r>
              <a:rPr sz="1700" spc="-30" dirty="0">
                <a:latin typeface="Times New Roman"/>
                <a:cs typeface="Times New Roman"/>
              </a:rPr>
              <a:t>(or)</a:t>
            </a:r>
            <a:r>
              <a:rPr sz="1700" spc="-75" dirty="0">
                <a:latin typeface="Times New Roman"/>
                <a:cs typeface="Times New Roman"/>
              </a:rPr>
              <a:t> </a:t>
            </a:r>
            <a:r>
              <a:rPr sz="1700" spc="-35" dirty="0">
                <a:latin typeface="Times New Roman"/>
                <a:cs typeface="Times New Roman"/>
              </a:rPr>
              <a:t>0.25</a:t>
            </a:r>
            <a:r>
              <a:rPr sz="1700" spc="-7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for </a:t>
            </a:r>
            <a:r>
              <a:rPr sz="1700" spc="-70" dirty="0">
                <a:latin typeface="Times New Roman"/>
                <a:cs typeface="Times New Roman"/>
              </a:rPr>
              <a:t>welding </a:t>
            </a:r>
            <a:r>
              <a:rPr sz="1700" spc="-10" dirty="0">
                <a:latin typeface="Times New Roman"/>
                <a:cs typeface="Times New Roman"/>
              </a:rPr>
              <a:t>generator,</a:t>
            </a:r>
            <a:endParaRPr sz="1700">
              <a:latin typeface="Times New Roman"/>
              <a:cs typeface="Times New Roman"/>
            </a:endParaRPr>
          </a:p>
          <a:p>
            <a:pPr marL="479425">
              <a:lnSpc>
                <a:spcPts val="2065"/>
              </a:lnSpc>
              <a:spcBef>
                <a:spcPts val="195"/>
              </a:spcBef>
            </a:pPr>
            <a:r>
              <a:rPr sz="1750" spc="-75" dirty="0">
                <a:latin typeface="Times New Roman"/>
                <a:cs typeface="Times New Roman"/>
              </a:rPr>
              <a:t>r</a:t>
            </a:r>
            <a:r>
              <a:rPr sz="1750" spc="-114" dirty="0">
                <a:latin typeface="Times New Roman"/>
                <a:cs typeface="Times New Roman"/>
              </a:rPr>
              <a:t> </a:t>
            </a:r>
            <a:r>
              <a:rPr sz="1750" dirty="0">
                <a:solidFill>
                  <a:srgbClr val="545454"/>
                </a:solidFill>
                <a:latin typeface="Times New Roman"/>
                <a:cs typeface="Times New Roman"/>
              </a:rPr>
              <a:t>-</a:t>
            </a:r>
            <a:r>
              <a:rPr sz="1750" spc="190" dirty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1750" spc="-75" dirty="0">
                <a:latin typeface="Times New Roman"/>
                <a:cs typeface="Times New Roman"/>
              </a:rPr>
              <a:t>Ratio</a:t>
            </a:r>
            <a:r>
              <a:rPr sz="1750" spc="65" dirty="0">
                <a:latin typeface="Times New Roman"/>
                <a:cs typeface="Times New Roman"/>
              </a:rPr>
              <a:t> </a:t>
            </a:r>
            <a:r>
              <a:rPr sz="1750" spc="-114" dirty="0">
                <a:latin typeface="Times New Roman"/>
                <a:cs typeface="Times New Roman"/>
              </a:rPr>
              <a:t>pf</a:t>
            </a:r>
            <a:r>
              <a:rPr sz="1750" spc="-20" dirty="0">
                <a:latin typeface="Times New Roman"/>
                <a:cs typeface="Times New Roman"/>
              </a:rPr>
              <a:t> </a:t>
            </a:r>
            <a:r>
              <a:rPr sz="1750" spc="-70" dirty="0">
                <a:latin typeface="Times New Roman"/>
                <a:cs typeface="Times New Roman"/>
              </a:rPr>
              <a:t>operating</a:t>
            </a:r>
            <a:r>
              <a:rPr sz="1750" spc="40" dirty="0">
                <a:latin typeface="Times New Roman"/>
                <a:cs typeface="Times New Roman"/>
              </a:rPr>
              <a:t> </a:t>
            </a:r>
            <a:r>
              <a:rPr sz="1750" spc="-80" dirty="0">
                <a:latin typeface="Times New Roman"/>
                <a:cs typeface="Times New Roman"/>
              </a:rPr>
              <a:t>time</a:t>
            </a:r>
            <a:r>
              <a:rPr sz="1750" spc="-30" dirty="0">
                <a:latin typeface="Times New Roman"/>
                <a:cs typeface="Times New Roman"/>
              </a:rPr>
              <a:t> </a:t>
            </a:r>
            <a:r>
              <a:rPr sz="1750" spc="-90" dirty="0">
                <a:latin typeface="Times New Roman"/>
                <a:cs typeface="Times New Roman"/>
              </a:rPr>
              <a:t>to</a:t>
            </a:r>
            <a:r>
              <a:rPr sz="1750" spc="-20" dirty="0">
                <a:latin typeface="Times New Roman"/>
                <a:cs typeface="Times New Roman"/>
              </a:rPr>
              <a:t> </a:t>
            </a:r>
            <a:r>
              <a:rPr sz="1750" spc="-70" dirty="0">
                <a:latin typeface="Times New Roman"/>
                <a:cs typeface="Times New Roman"/>
              </a:rPr>
              <a:t>connecting</a:t>
            </a:r>
            <a:r>
              <a:rPr sz="1750" spc="-5" dirty="0">
                <a:latin typeface="Times New Roman"/>
                <a:cs typeface="Times New Roman"/>
              </a:rPr>
              <a:t> </a:t>
            </a:r>
            <a:r>
              <a:rPr sz="1750" spc="-80" dirty="0">
                <a:latin typeface="Times New Roman"/>
                <a:cs typeface="Times New Roman"/>
              </a:rPr>
              <a:t>time</a:t>
            </a:r>
            <a:r>
              <a:rPr sz="1750" spc="-25" dirty="0">
                <a:latin typeface="Times New Roman"/>
                <a:cs typeface="Times New Roman"/>
              </a:rPr>
              <a:t> </a:t>
            </a:r>
            <a:r>
              <a:rPr sz="1750" spc="-60" dirty="0">
                <a:latin typeface="Times New Roman"/>
                <a:cs typeface="Times New Roman"/>
              </a:rPr>
              <a:t>taken</a:t>
            </a:r>
            <a:r>
              <a:rPr sz="1750" spc="85" dirty="0">
                <a:latin typeface="Times New Roman"/>
                <a:cs typeface="Times New Roman"/>
              </a:rPr>
              <a:t> </a:t>
            </a:r>
            <a:r>
              <a:rPr sz="1750" spc="-140" dirty="0">
                <a:latin typeface="Times New Roman"/>
                <a:cs typeface="Times New Roman"/>
              </a:rPr>
              <a:t>by</a:t>
            </a:r>
            <a:r>
              <a:rPr sz="1750" spc="20" dirty="0">
                <a:latin typeface="Times New Roman"/>
                <a:cs typeface="Times New Roman"/>
              </a:rPr>
              <a:t> </a:t>
            </a:r>
            <a:r>
              <a:rPr sz="1750" spc="-50" dirty="0">
                <a:latin typeface="Times New Roman"/>
                <a:cs typeface="Times New Roman"/>
              </a:rPr>
              <a:t>the</a:t>
            </a:r>
            <a:endParaRPr sz="1750">
              <a:latin typeface="Times New Roman"/>
              <a:cs typeface="Times New Roman"/>
            </a:endParaRPr>
          </a:p>
          <a:p>
            <a:pPr marL="473709">
              <a:lnSpc>
                <a:spcPts val="1885"/>
              </a:lnSpc>
            </a:pPr>
            <a:r>
              <a:rPr sz="1600" spc="-10" dirty="0">
                <a:latin typeface="Times New Roman"/>
                <a:cs typeface="Times New Roman"/>
              </a:rPr>
              <a:t>operator</a:t>
            </a:r>
            <a:endParaRPr sz="1600">
              <a:latin typeface="Times New Roman"/>
              <a:cs typeface="Times New Roman"/>
            </a:endParaRPr>
          </a:p>
          <a:p>
            <a:pPr marL="472440">
              <a:lnSpc>
                <a:spcPct val="100000"/>
              </a:lnSpc>
              <a:spcBef>
                <a:spcPts val="254"/>
              </a:spcBef>
            </a:pPr>
            <a:r>
              <a:rPr sz="1750" spc="-195" dirty="0">
                <a:latin typeface="Times New Roman"/>
                <a:cs typeface="Times New Roman"/>
              </a:rPr>
              <a:t>C</a:t>
            </a:r>
            <a:r>
              <a:rPr sz="1750" spc="35" dirty="0">
                <a:latin typeface="Times New Roman"/>
                <a:cs typeface="Times New Roman"/>
              </a:rPr>
              <a:t> </a:t>
            </a:r>
            <a:r>
              <a:rPr sz="1750" dirty="0">
                <a:solidFill>
                  <a:srgbClr val="777777"/>
                </a:solidFill>
                <a:latin typeface="Times New Roman"/>
                <a:cs typeface="Times New Roman"/>
              </a:rPr>
              <a:t>=</a:t>
            </a:r>
            <a:r>
              <a:rPr sz="1750" spc="-110" dirty="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sz="1750" spc="-95" dirty="0">
                <a:latin typeface="Times New Roman"/>
                <a:cs typeface="Times New Roman"/>
              </a:rPr>
              <a:t>Rate</a:t>
            </a:r>
            <a:r>
              <a:rPr sz="1750" spc="-15" dirty="0">
                <a:latin typeface="Times New Roman"/>
                <a:cs typeface="Times New Roman"/>
              </a:rPr>
              <a:t> </a:t>
            </a:r>
            <a:r>
              <a:rPr sz="1750" spc="-80" dirty="0">
                <a:latin typeface="Times New Roman"/>
                <a:cs typeface="Times New Roman"/>
              </a:rPr>
              <a:t>of</a:t>
            </a:r>
            <a:r>
              <a:rPr sz="1750" spc="-30" dirty="0">
                <a:latin typeface="Times New Roman"/>
                <a:cs typeface="Times New Roman"/>
              </a:rPr>
              <a:t> </a:t>
            </a:r>
            <a:r>
              <a:rPr sz="1750" spc="-60" dirty="0">
                <a:latin typeface="Times New Roman"/>
                <a:cs typeface="Times New Roman"/>
              </a:rPr>
              <a:t>electricity</a:t>
            </a:r>
            <a:r>
              <a:rPr sz="1750" spc="-50" dirty="0">
                <a:latin typeface="Times New Roman"/>
                <a:cs typeface="Times New Roman"/>
              </a:rPr>
              <a:t> </a:t>
            </a:r>
            <a:r>
              <a:rPr sz="1750" spc="-65" dirty="0">
                <a:latin typeface="Times New Roman"/>
                <a:cs typeface="Times New Roman"/>
              </a:rPr>
              <a:t>per</a:t>
            </a:r>
            <a:r>
              <a:rPr sz="1750" spc="-45" dirty="0">
                <a:latin typeface="Times New Roman"/>
                <a:cs typeface="Times New Roman"/>
              </a:rPr>
              <a:t> </a:t>
            </a:r>
            <a:r>
              <a:rPr sz="1750" spc="-85" dirty="0">
                <a:latin typeface="Times New Roman"/>
                <a:cs typeface="Times New Roman"/>
              </a:rPr>
              <a:t>kWhr</a:t>
            </a:r>
            <a:r>
              <a:rPr sz="1750" spc="55" dirty="0">
                <a:latin typeface="Times New Roman"/>
                <a:cs typeface="Times New Roman"/>
              </a:rPr>
              <a:t> </a:t>
            </a:r>
            <a:r>
              <a:rPr sz="1750" spc="-80" dirty="0">
                <a:latin typeface="Times New Roman"/>
                <a:cs typeface="Times New Roman"/>
              </a:rPr>
              <a:t>in</a:t>
            </a:r>
            <a:r>
              <a:rPr sz="1750" spc="20" dirty="0">
                <a:latin typeface="Times New Roman"/>
                <a:cs typeface="Times New Roman"/>
              </a:rPr>
              <a:t> </a:t>
            </a:r>
            <a:r>
              <a:rPr sz="1750" spc="-10" dirty="0">
                <a:latin typeface="Times New Roman"/>
                <a:cs typeface="Times New Roman"/>
              </a:rPr>
              <a:t>rupees</a:t>
            </a:r>
            <a:endParaRPr sz="1750">
              <a:latin typeface="Times New Roman"/>
              <a:cs typeface="Times New Roman"/>
            </a:endParaRPr>
          </a:p>
          <a:p>
            <a:pPr marL="207010" indent="-194310">
              <a:lnSpc>
                <a:spcPct val="100000"/>
              </a:lnSpc>
              <a:spcBef>
                <a:spcPts val="340"/>
              </a:spcBef>
              <a:buChar char="•"/>
              <a:tabLst>
                <a:tab pos="207010" algn="l"/>
              </a:tabLst>
            </a:pPr>
            <a:r>
              <a:rPr sz="1600" dirty="0">
                <a:latin typeface="Times New Roman"/>
                <a:cs typeface="Times New Roman"/>
              </a:rPr>
              <a:t>Overhead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expenses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86125" y="542925"/>
            <a:ext cx="2305050" cy="7239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7700" y="1581150"/>
            <a:ext cx="2038350" cy="18097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" y="247650"/>
            <a:ext cx="5314950" cy="44767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5775" y="1333500"/>
            <a:ext cx="2447925" cy="1905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2450" y="1790700"/>
            <a:ext cx="2609850" cy="44767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0075" y="3724275"/>
            <a:ext cx="2905125" cy="17145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43607" y="2227897"/>
            <a:ext cx="3381375" cy="2145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5575" marR="939800" indent="-38100">
              <a:lnSpc>
                <a:spcPct val="111600"/>
              </a:lnSpc>
              <a:spcBef>
                <a:spcPts val="100"/>
              </a:spcBef>
              <a:tabLst>
                <a:tab pos="415925" algn="l"/>
              </a:tabLst>
            </a:pPr>
            <a:r>
              <a:rPr sz="1400" i="1" spc="-45" dirty="0">
                <a:latin typeface="Cambria"/>
                <a:cs typeface="Cambria"/>
              </a:rPr>
              <a:t>(¡g)</a:t>
            </a:r>
            <a:r>
              <a:rPr sz="1400" i="1" spc="310" dirty="0">
                <a:latin typeface="Cambria"/>
                <a:cs typeface="Cambria"/>
              </a:rPr>
              <a:t> </a:t>
            </a:r>
            <a:r>
              <a:rPr sz="1400" i="1" spc="-10" dirty="0">
                <a:latin typeface="Cambria"/>
                <a:cs typeface="Cambria"/>
              </a:rPr>
              <a:t>Jprrent</a:t>
            </a:r>
            <a:r>
              <a:rPr sz="1400" i="1" spc="-70" dirty="0">
                <a:latin typeface="Cambria"/>
                <a:cs typeface="Cambria"/>
              </a:rPr>
              <a:t> </a:t>
            </a:r>
            <a:r>
              <a:rPr sz="1400" i="1" spc="-10" dirty="0">
                <a:latin typeface="Cambria"/>
                <a:cs typeface="Cambria"/>
              </a:rPr>
              <a:t>used</a:t>
            </a:r>
            <a:r>
              <a:rPr sz="1400" i="1" spc="-55" dirty="0">
                <a:latin typeface="Cambria"/>
                <a:cs typeface="Cambria"/>
              </a:rPr>
              <a:t> </a:t>
            </a:r>
            <a:r>
              <a:rPr sz="1400" i="1" spc="-1050" dirty="0">
                <a:solidFill>
                  <a:srgbClr val="1A1A1A"/>
                </a:solidFill>
                <a:latin typeface="Cambria"/>
                <a:cs typeface="Cambria"/>
              </a:rPr>
              <a:t>—</a:t>
            </a:r>
            <a:r>
              <a:rPr sz="1400" i="1" spc="-635" dirty="0">
                <a:solidFill>
                  <a:srgbClr val="1A1A1A"/>
                </a:solidFill>
                <a:latin typeface="Cambria"/>
                <a:cs typeface="Cambria"/>
              </a:rPr>
              <a:t>—</a:t>
            </a:r>
            <a:r>
              <a:rPr sz="1400" i="1" spc="-85" dirty="0">
                <a:latin typeface="Cambria"/>
                <a:cs typeface="Cambria"/>
              </a:rPr>
              <a:t>250</a:t>
            </a:r>
            <a:r>
              <a:rPr sz="1400" i="1" spc="-45" dirty="0">
                <a:latin typeface="Cambria"/>
                <a:cs typeface="Cambria"/>
              </a:rPr>
              <a:t> amperes; </a:t>
            </a:r>
            <a:r>
              <a:rPr sz="1400" i="1" spc="-25" dirty="0">
                <a:latin typeface="Cambria"/>
                <a:cs typeface="Cambria"/>
              </a:rPr>
              <a:t>(v</a:t>
            </a:r>
            <a:r>
              <a:rPr sz="1400" i="1" dirty="0">
                <a:latin typeface="Cambria"/>
                <a:cs typeface="Cambria"/>
              </a:rPr>
              <a:t>	</a:t>
            </a:r>
            <a:r>
              <a:rPr sz="1400" i="1" spc="-45" dirty="0">
                <a:latin typeface="Cambria"/>
                <a:cs typeface="Cambria"/>
              </a:rPr>
              <a:t>Welding</a:t>
            </a:r>
            <a:r>
              <a:rPr sz="1400" i="1" spc="-20" dirty="0">
                <a:latin typeface="Cambria"/>
                <a:cs typeface="Cambria"/>
              </a:rPr>
              <a:t> </a:t>
            </a:r>
            <a:r>
              <a:rPr sz="1400" i="1" spc="-50" dirty="0">
                <a:latin typeface="Cambria"/>
                <a:cs typeface="Cambria"/>
              </a:rPr>
              <a:t>speed</a:t>
            </a:r>
            <a:r>
              <a:rPr sz="1400" i="1" spc="-45" dirty="0">
                <a:latin typeface="Cambria"/>
                <a:cs typeface="Cambria"/>
              </a:rPr>
              <a:t> </a:t>
            </a:r>
            <a:r>
              <a:rPr sz="1400" i="1" spc="-1010" dirty="0">
                <a:solidFill>
                  <a:srgbClr val="0E0E0E"/>
                </a:solidFill>
                <a:latin typeface="Cambria"/>
                <a:cs typeface="Cambria"/>
              </a:rPr>
              <a:t>——</a:t>
            </a:r>
            <a:r>
              <a:rPr sz="1400" i="1" spc="135" dirty="0">
                <a:solidFill>
                  <a:srgbClr val="0E0E0E"/>
                </a:solidFill>
                <a:latin typeface="Cambria"/>
                <a:cs typeface="Cambria"/>
              </a:rPr>
              <a:t> </a:t>
            </a:r>
            <a:r>
              <a:rPr sz="1400" i="1" spc="-10" dirty="0">
                <a:latin typeface="Cambria"/>
                <a:cs typeface="Cambria"/>
              </a:rPr>
              <a:t>IO</a:t>
            </a:r>
            <a:r>
              <a:rPr sz="1400" i="1" spc="-70" dirty="0">
                <a:latin typeface="Cambria"/>
                <a:cs typeface="Cambria"/>
              </a:rPr>
              <a:t> </a:t>
            </a:r>
            <a:r>
              <a:rPr sz="1400" spc="30" dirty="0">
                <a:latin typeface="Cambria"/>
                <a:cs typeface="Cambria"/>
              </a:rPr>
              <a:t>mn</a:t>
            </a:r>
            <a:r>
              <a:rPr sz="1400" i="1" spc="30" dirty="0">
                <a:latin typeface="Cambria"/>
                <a:cs typeface="Cambria"/>
              </a:rPr>
              <a:t>ri</a:t>
            </a:r>
            <a:endParaRPr sz="1400">
              <a:latin typeface="Cambria"/>
              <a:cs typeface="Cambria"/>
            </a:endParaRPr>
          </a:p>
          <a:p>
            <a:pPr marL="60325" marR="250190" indent="47625">
              <a:lnSpc>
                <a:spcPts val="1880"/>
              </a:lnSpc>
              <a:spcBef>
                <a:spcPts val="15"/>
              </a:spcBef>
            </a:pPr>
            <a:r>
              <a:rPr sz="1400" i="1" spc="-80" dirty="0">
                <a:latin typeface="Cambria"/>
                <a:cs typeface="Cambria"/>
              </a:rPr>
              <a:t>(via</a:t>
            </a:r>
            <a:r>
              <a:rPr sz="1400" i="1" spc="195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Elecvode</a:t>
            </a:r>
            <a:r>
              <a:rPr sz="1400" i="1" spc="15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used</a:t>
            </a:r>
            <a:r>
              <a:rPr sz="1400" i="1" spc="45" dirty="0">
                <a:latin typeface="Cambria"/>
                <a:cs typeface="Cambria"/>
              </a:rPr>
              <a:t> </a:t>
            </a:r>
            <a:r>
              <a:rPr sz="1400" i="1" spc="-1050" dirty="0">
                <a:solidFill>
                  <a:srgbClr val="212121"/>
                </a:solidFill>
                <a:latin typeface="Cambria"/>
                <a:cs typeface="Cambria"/>
              </a:rPr>
              <a:t>—</a:t>
            </a:r>
            <a:r>
              <a:rPr sz="1400" i="1" spc="-730" dirty="0">
                <a:solidFill>
                  <a:srgbClr val="212121"/>
                </a:solidFill>
                <a:latin typeface="Cambria"/>
                <a:cs typeface="Cambria"/>
              </a:rPr>
              <a:t>—</a:t>
            </a:r>
            <a:r>
              <a:rPr sz="1400" i="1" spc="-20" dirty="0">
                <a:latin typeface="Cambria"/>
                <a:cs typeface="Cambria"/>
              </a:rPr>
              <a:t>0.</a:t>
            </a:r>
            <a:r>
              <a:rPr sz="1400" i="1" spc="-95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JS</a:t>
            </a:r>
            <a:r>
              <a:rPr sz="1400" i="1" spc="-15" dirty="0">
                <a:latin typeface="Cambria"/>
                <a:cs typeface="Cambria"/>
              </a:rPr>
              <a:t> </a:t>
            </a:r>
            <a:r>
              <a:rPr sz="1400" i="1" spc="-100" dirty="0">
                <a:latin typeface="Cambria"/>
                <a:cs typeface="Cambria"/>
              </a:rPr>
              <a:t>kg/m</a:t>
            </a:r>
            <a:r>
              <a:rPr sz="1400" i="1" spc="-85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of</a:t>
            </a:r>
            <a:r>
              <a:rPr sz="1400" i="1" spc="85" dirty="0">
                <a:latin typeface="Cambria"/>
                <a:cs typeface="Cambria"/>
              </a:rPr>
              <a:t> </a:t>
            </a:r>
            <a:r>
              <a:rPr sz="1400" i="1" spc="-55" dirty="0">
                <a:latin typeface="Cambria"/>
                <a:cs typeface="Cambria"/>
              </a:rPr>
              <a:t>iveIJing,- </a:t>
            </a:r>
            <a:r>
              <a:rPr sz="1400" i="1" dirty="0">
                <a:latin typeface="Cambria"/>
                <a:cs typeface="Cambria"/>
              </a:rPr>
              <a:t>(via</a:t>
            </a:r>
            <a:r>
              <a:rPr sz="1400" i="1" spc="195" dirty="0">
                <a:latin typeface="Cambria"/>
                <a:cs typeface="Cambria"/>
              </a:rPr>
              <a:t> </a:t>
            </a:r>
            <a:r>
              <a:rPr sz="1400" i="1" spc="-30" dirty="0">
                <a:latin typeface="Cambria"/>
                <a:cs typeface="Cambria"/>
              </a:rPr>
              <a:t>Labour</a:t>
            </a:r>
            <a:r>
              <a:rPr sz="1400" i="1" spc="60" dirty="0">
                <a:latin typeface="Cambria"/>
                <a:cs typeface="Cambria"/>
              </a:rPr>
              <a:t> </a:t>
            </a:r>
            <a:r>
              <a:rPr sz="1400" i="1" spc="-65" dirty="0">
                <a:latin typeface="Cambria"/>
                <a:cs typeface="Cambria"/>
              </a:rPr>
              <a:t>rate</a:t>
            </a:r>
            <a:r>
              <a:rPr sz="1400" i="1" spc="-15" dirty="0">
                <a:latin typeface="Cambria"/>
                <a:cs typeface="Cambria"/>
              </a:rPr>
              <a:t> </a:t>
            </a:r>
            <a:r>
              <a:rPr sz="1400" i="1" spc="-1010" dirty="0">
                <a:solidFill>
                  <a:srgbClr val="0E0E0E"/>
                </a:solidFill>
                <a:latin typeface="Cambria"/>
                <a:cs typeface="Cambria"/>
              </a:rPr>
              <a:t>—</a:t>
            </a:r>
            <a:r>
              <a:rPr sz="1400" i="1" spc="-715" dirty="0">
                <a:solidFill>
                  <a:srgbClr val="0E0E0E"/>
                </a:solidFill>
                <a:latin typeface="Cambria"/>
                <a:cs typeface="Cambria"/>
              </a:rPr>
              <a:t>—</a:t>
            </a:r>
            <a:r>
              <a:rPr sz="1400" i="1" dirty="0">
                <a:latin typeface="Cambria"/>
                <a:cs typeface="Cambria"/>
              </a:rPr>
              <a:t>Rs.</a:t>
            </a:r>
            <a:r>
              <a:rPr sz="1400" i="1" spc="50" dirty="0">
                <a:latin typeface="Cambria"/>
                <a:cs typeface="Cambria"/>
              </a:rPr>
              <a:t> </a:t>
            </a:r>
            <a:r>
              <a:rPr sz="1400" i="1" spc="-95" dirty="0">
                <a:latin typeface="Cambria"/>
                <a:cs typeface="Cambria"/>
              </a:rPr>
              <a:t>40</a:t>
            </a:r>
            <a:r>
              <a:rPr sz="1400" i="1" spc="-70" dirty="0">
                <a:latin typeface="Cambria"/>
                <a:cs typeface="Cambria"/>
              </a:rPr>
              <a:t> </a:t>
            </a:r>
            <a:r>
              <a:rPr sz="1400" i="1" spc="-10" dirty="0">
                <a:latin typeface="Cambria"/>
                <a:cs typeface="Cambria"/>
              </a:rPr>
              <a:t>per</a:t>
            </a:r>
            <a:r>
              <a:rPr sz="1400" i="1" spc="-30" dirty="0">
                <a:latin typeface="Cambria"/>
                <a:cs typeface="Cambria"/>
              </a:rPr>
              <a:t> </a:t>
            </a:r>
            <a:r>
              <a:rPr sz="1400" i="1" spc="-165" dirty="0">
                <a:latin typeface="Cambria"/>
                <a:cs typeface="Cambria"/>
              </a:rPr>
              <a:t>how</a:t>
            </a:r>
            <a:r>
              <a:rPr sz="1400" i="1" spc="-140" dirty="0">
                <a:latin typeface="Cambria"/>
                <a:cs typeface="Cambria"/>
              </a:rPr>
              <a:t> </a:t>
            </a:r>
            <a:r>
              <a:rPr sz="1400" i="1" spc="-25" dirty="0">
                <a:latin typeface="Cambria"/>
                <a:cs typeface="Cambria"/>
              </a:rPr>
              <a:t>r,-</a:t>
            </a:r>
            <a:endParaRPr sz="14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02590" algn="l"/>
                <a:tab pos="1607185" algn="l"/>
              </a:tabLst>
            </a:pPr>
            <a:r>
              <a:rPr sz="1400" i="1" spc="-20" dirty="0">
                <a:latin typeface="Cambria"/>
                <a:cs typeface="Cambria"/>
              </a:rPr>
              <a:t>(uii</a:t>
            </a:r>
            <a:r>
              <a:rPr sz="1400" i="1" dirty="0">
                <a:latin typeface="Cambria"/>
                <a:cs typeface="Cambria"/>
              </a:rPr>
              <a:t>	</a:t>
            </a:r>
            <a:r>
              <a:rPr sz="1400" spc="-45" dirty="0">
                <a:latin typeface="Cambria"/>
                <a:cs typeface="Cambria"/>
              </a:rPr>
              <a:t>Po»'er</a:t>
            </a:r>
            <a:r>
              <a:rPr sz="1400" spc="-15" dirty="0">
                <a:latin typeface="Cambria"/>
                <a:cs typeface="Cambria"/>
              </a:rPr>
              <a:t> </a:t>
            </a:r>
            <a:r>
              <a:rPr sz="1400" i="1" spc="-135" dirty="0">
                <a:latin typeface="Cambria"/>
                <a:cs typeface="Cambria"/>
              </a:rPr>
              <a:t>wait</a:t>
            </a:r>
            <a:r>
              <a:rPr sz="1400" i="1" spc="60" dirty="0">
                <a:latin typeface="Cambria"/>
                <a:cs typeface="Cambria"/>
              </a:rPr>
              <a:t> </a:t>
            </a:r>
            <a:r>
              <a:rPr sz="1400" i="1" spc="-1010" dirty="0">
                <a:solidFill>
                  <a:srgbClr val="131313"/>
                </a:solidFill>
                <a:latin typeface="Cambria"/>
                <a:cs typeface="Cambria"/>
              </a:rPr>
              <a:t>—</a:t>
            </a:r>
            <a:r>
              <a:rPr sz="1400" i="1" spc="-1060" dirty="0">
                <a:solidFill>
                  <a:srgbClr val="131313"/>
                </a:solidFill>
                <a:latin typeface="Cambria"/>
                <a:cs typeface="Cambria"/>
              </a:rPr>
              <a:t>—</a:t>
            </a:r>
            <a:r>
              <a:rPr sz="1400" i="1" dirty="0">
                <a:solidFill>
                  <a:srgbClr val="131313"/>
                </a:solidFill>
                <a:latin typeface="Cambria"/>
                <a:cs typeface="Cambria"/>
              </a:rPr>
              <a:t>	</a:t>
            </a:r>
            <a:r>
              <a:rPr sz="1400" i="1" spc="-125" dirty="0">
                <a:latin typeface="Cambria"/>
                <a:cs typeface="Cambria"/>
              </a:rPr>
              <a:t>8</a:t>
            </a:r>
            <a:r>
              <a:rPr sz="1400" i="1" spc="-55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per</a:t>
            </a:r>
            <a:r>
              <a:rPr sz="1400" i="1" spc="-50" dirty="0">
                <a:latin typeface="Cambria"/>
                <a:cs typeface="Cambria"/>
              </a:rPr>
              <a:t> </a:t>
            </a:r>
            <a:r>
              <a:rPr sz="1400" i="1" spc="-10" dirty="0">
                <a:latin typeface="Cambria"/>
                <a:cs typeface="Cambria"/>
              </a:rPr>
              <a:t>LWhr;</a:t>
            </a:r>
            <a:endParaRPr sz="1400">
              <a:latin typeface="Cambria"/>
              <a:cs typeface="Cambria"/>
            </a:endParaRPr>
          </a:p>
          <a:p>
            <a:pPr marL="407670" indent="-309245">
              <a:lnSpc>
                <a:spcPct val="100000"/>
              </a:lnSpc>
              <a:spcBef>
                <a:spcPts val="120"/>
              </a:spcBef>
              <a:buAutoNum type="romanLcParenBoth" startAt="9"/>
              <a:tabLst>
                <a:tab pos="407670" algn="l"/>
              </a:tabLst>
            </a:pPr>
            <a:r>
              <a:rPr sz="1400" i="1" spc="-30" dirty="0">
                <a:latin typeface="Cambria"/>
                <a:cs typeface="Cambria"/>
              </a:rPr>
              <a:t>Electrode</a:t>
            </a:r>
            <a:r>
              <a:rPr sz="1400" i="1" spc="45" dirty="0">
                <a:latin typeface="Cambria"/>
                <a:cs typeface="Cambria"/>
              </a:rPr>
              <a:t> </a:t>
            </a:r>
            <a:r>
              <a:rPr sz="1400" i="1" spc="-65" dirty="0">
                <a:latin typeface="Cambria"/>
                <a:cs typeface="Cambria"/>
              </a:rPr>
              <a:t>rate</a:t>
            </a:r>
            <a:r>
              <a:rPr sz="1400" i="1" spc="15" dirty="0">
                <a:latin typeface="Cambria"/>
                <a:cs typeface="Cambria"/>
              </a:rPr>
              <a:t> </a:t>
            </a:r>
            <a:r>
              <a:rPr sz="1400" i="1" spc="-805" dirty="0">
                <a:latin typeface="Cambria"/>
                <a:cs typeface="Cambria"/>
              </a:rPr>
              <a:t>—</a:t>
            </a:r>
            <a:r>
              <a:rPr sz="1400" i="1" spc="-180" dirty="0">
                <a:latin typeface="Cambria"/>
                <a:cs typeface="Cambria"/>
              </a:rPr>
              <a:t>‘</a:t>
            </a:r>
            <a:r>
              <a:rPr sz="1400" i="1" spc="40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Rs.</a:t>
            </a:r>
            <a:r>
              <a:rPr sz="1400" i="1" spc="25" dirty="0"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@</a:t>
            </a:r>
            <a:r>
              <a:rPr sz="1400" spc="5" dirty="0">
                <a:latin typeface="Cambria"/>
                <a:cs typeface="Cambria"/>
              </a:rPr>
              <a:t> </a:t>
            </a:r>
            <a:r>
              <a:rPr sz="1400" i="1" spc="-40" dirty="0">
                <a:latin typeface="Cambria"/>
                <a:cs typeface="Cambria"/>
              </a:rPr>
              <a:t>per</a:t>
            </a:r>
            <a:r>
              <a:rPr sz="1400" i="1" spc="5" dirty="0">
                <a:latin typeface="Cambria"/>
                <a:cs typeface="Cambria"/>
              </a:rPr>
              <a:t> </a:t>
            </a:r>
            <a:r>
              <a:rPr sz="1400" i="1" spc="-20" dirty="0">
                <a:latin typeface="Cambria"/>
                <a:cs typeface="Cambria"/>
              </a:rPr>
              <a:t>hy,-</a:t>
            </a:r>
            <a:endParaRPr sz="1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Cambria"/>
              <a:buAutoNum type="romanLcParenBoth" startAt="9"/>
            </a:pPr>
            <a:endParaRPr sz="1700">
              <a:latin typeface="Cambria"/>
              <a:cs typeface="Cambria"/>
            </a:endParaRPr>
          </a:p>
          <a:p>
            <a:pPr marL="101600">
              <a:lnSpc>
                <a:spcPct val="100000"/>
              </a:lnSpc>
            </a:pPr>
            <a:r>
              <a:rPr sz="1350" spc="-10" dirty="0">
                <a:latin typeface="Cambria"/>
                <a:cs typeface="Cambria"/>
              </a:rPr>
              <a:t>fxi,i</a:t>
            </a:r>
            <a:r>
              <a:rPr sz="1350" spc="145" dirty="0">
                <a:latin typeface="Cambria"/>
                <a:cs typeface="Cambria"/>
              </a:rPr>
              <a:t> </a:t>
            </a:r>
            <a:r>
              <a:rPr sz="1350" i="1" dirty="0">
                <a:latin typeface="Cambria"/>
                <a:cs typeface="Cambria"/>
              </a:rPr>
              <a:t>Connecting</a:t>
            </a:r>
            <a:r>
              <a:rPr sz="1350" i="1" spc="-10" dirty="0">
                <a:latin typeface="Cambria"/>
                <a:cs typeface="Cambria"/>
              </a:rPr>
              <a:t> </a:t>
            </a:r>
            <a:r>
              <a:rPr sz="1350" i="1" spc="-35" dirty="0">
                <a:latin typeface="Cambria"/>
                <a:cs typeface="Cambria"/>
              </a:rPr>
              <a:t>ratio</a:t>
            </a:r>
            <a:r>
              <a:rPr sz="1350" i="1" spc="5" dirty="0">
                <a:latin typeface="Cambria"/>
                <a:cs typeface="Cambria"/>
              </a:rPr>
              <a:t> </a:t>
            </a:r>
            <a:r>
              <a:rPr sz="1350" i="1" spc="-1000" dirty="0">
                <a:solidFill>
                  <a:srgbClr val="424242"/>
                </a:solidFill>
                <a:latin typeface="Cambria"/>
                <a:cs typeface="Cambria"/>
              </a:rPr>
              <a:t>—</a:t>
            </a:r>
            <a:r>
              <a:rPr sz="1350" i="1" spc="-680" dirty="0">
                <a:solidFill>
                  <a:srgbClr val="424242"/>
                </a:solidFill>
                <a:latin typeface="Cambria"/>
                <a:cs typeface="Cambria"/>
              </a:rPr>
              <a:t>—</a:t>
            </a:r>
            <a:r>
              <a:rPr sz="1350" i="1" spc="-20" dirty="0">
                <a:latin typeface="Cambria"/>
                <a:cs typeface="Cambria"/>
              </a:rPr>
              <a:t>0.S;</a:t>
            </a:r>
            <a:endParaRPr sz="1350">
              <a:latin typeface="Cambria"/>
              <a:cs typeface="Cambria"/>
            </a:endParaRPr>
          </a:p>
          <a:p>
            <a:pPr marL="415925" indent="-269875">
              <a:lnSpc>
                <a:spcPct val="100000"/>
              </a:lnSpc>
              <a:spcBef>
                <a:spcPts val="244"/>
              </a:spcBef>
              <a:buAutoNum type="romanLcParenBoth" startAt="10"/>
              <a:tabLst>
                <a:tab pos="415925" algn="l"/>
              </a:tabLst>
            </a:pPr>
            <a:r>
              <a:rPr sz="1400" i="1" spc="-135" dirty="0">
                <a:latin typeface="Cambria"/>
                <a:cs typeface="Cambria"/>
              </a:rPr>
              <a:t>@WPhead</a:t>
            </a:r>
            <a:r>
              <a:rPr sz="1400" i="1" spc="80" dirty="0">
                <a:latin typeface="Cambria"/>
                <a:cs typeface="Cambria"/>
              </a:rPr>
              <a:t> </a:t>
            </a:r>
            <a:r>
              <a:rPr sz="1400" i="1" spc="90" dirty="0">
                <a:latin typeface="Cambria"/>
                <a:cs typeface="Cambria"/>
              </a:rPr>
              <a:t>chafes</a:t>
            </a:r>
            <a:r>
              <a:rPr sz="1400" i="1" spc="50" dirty="0">
                <a:latin typeface="Cambria"/>
                <a:cs typeface="Cambria"/>
              </a:rPr>
              <a:t> </a:t>
            </a:r>
            <a:r>
              <a:rPr sz="1400" spc="65" dirty="0">
                <a:solidFill>
                  <a:srgbClr val="131313"/>
                </a:solidFill>
                <a:latin typeface="Cambria"/>
                <a:cs typeface="Cambria"/>
              </a:rPr>
              <a:t>=</a:t>
            </a:r>
            <a:r>
              <a:rPr sz="1400" spc="-155" dirty="0">
                <a:solidFill>
                  <a:srgbClr val="131313"/>
                </a:solidFill>
                <a:latin typeface="Cambria"/>
                <a:cs typeface="Cambria"/>
              </a:rPr>
              <a:t> </a:t>
            </a:r>
            <a:r>
              <a:rPr sz="1400" i="1" spc="-80" dirty="0">
                <a:latin typeface="Cambria"/>
                <a:cs typeface="Cambria"/>
              </a:rPr>
              <a:t>d0%</a:t>
            </a:r>
            <a:r>
              <a:rPr sz="1400" i="1" spc="50" dirty="0">
                <a:latin typeface="Cambria"/>
                <a:cs typeface="Cambria"/>
              </a:rPr>
              <a:t> </a:t>
            </a:r>
            <a:r>
              <a:rPr sz="1400" i="1" spc="-20" dirty="0">
                <a:latin typeface="Cambria"/>
                <a:cs typeface="Cambria"/>
              </a:rPr>
              <a:t>ofdire‹'i</a:t>
            </a:r>
            <a:r>
              <a:rPr sz="1400" i="1" spc="35" dirty="0">
                <a:latin typeface="Cambria"/>
                <a:cs typeface="Cambria"/>
              </a:rPr>
              <a:t> </a:t>
            </a:r>
            <a:r>
              <a:rPr sz="1400" i="1" spc="-30" dirty="0">
                <a:latin typeface="Cambria"/>
                <a:cs typeface="Cambria"/>
              </a:rPr>
              <a:t>charges.</a:t>
            </a:r>
            <a:endParaRPr sz="1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275" y="238125"/>
            <a:ext cx="5524500" cy="55245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51207" y="1065212"/>
            <a:ext cx="5356860" cy="275463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239395" marR="403225" indent="-223520">
              <a:lnSpc>
                <a:spcPts val="2210"/>
              </a:lnSpc>
              <a:spcBef>
                <a:spcPts val="229"/>
              </a:spcBef>
              <a:buChar char="•"/>
              <a:tabLst>
                <a:tab pos="239395" algn="l"/>
                <a:tab pos="254000" algn="l"/>
              </a:tabLst>
            </a:pP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1900" spc="-20" dirty="0">
                <a:latin typeface="Times New Roman"/>
                <a:cs typeface="Times New Roman"/>
              </a:rPr>
              <a:t>Press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Times New Roman"/>
                <a:cs typeface="Times New Roman"/>
              </a:rPr>
              <a:t>torgilig</a:t>
            </a:r>
            <a:r>
              <a:rPr sz="1900" dirty="0">
                <a:latin typeface="Times New Roman"/>
                <a:cs typeface="Times New Roman"/>
              </a:rPr>
              <a:t> is</a:t>
            </a:r>
            <a:r>
              <a:rPr sz="1900" spc="-6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similar </a:t>
            </a:r>
            <a:r>
              <a:rPr sz="1900" dirty="0">
                <a:latin typeface="Times New Roman"/>
                <a:cs typeface="Times New Roman"/>
              </a:rPr>
              <a:t>to</a:t>
            </a:r>
            <a:r>
              <a:rPr sz="1900" spc="-10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drop</a:t>
            </a:r>
            <a:r>
              <a:rPr sz="1900" spc="-60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Times New Roman"/>
                <a:cs typeface="Times New Roman"/>
              </a:rPr>
              <a:t>forging</a:t>
            </a:r>
            <a:r>
              <a:rPr sz="1900" spc="-6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as</a:t>
            </a:r>
            <a:r>
              <a:rPr sz="1900" spc="-10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also</a:t>
            </a:r>
            <a:r>
              <a:rPr sz="1900" spc="-30" dirty="0">
                <a:latin typeface="Times New Roman"/>
                <a:cs typeface="Times New Roman"/>
              </a:rPr>
              <a:t> </a:t>
            </a:r>
            <a:r>
              <a:rPr sz="1900" spc="-45" dirty="0">
                <a:latin typeface="Times New Roman"/>
                <a:cs typeface="Times New Roman"/>
              </a:rPr>
              <a:t>the </a:t>
            </a:r>
            <a:r>
              <a:rPr sz="1900" spc="-10" dirty="0">
                <a:latin typeface="Times New Roman"/>
                <a:cs typeface="Times New Roman"/>
              </a:rPr>
              <a:t>forging</a:t>
            </a:r>
            <a:r>
              <a:rPr sz="1900" spc="-6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dies.</a:t>
            </a:r>
            <a:endParaRPr sz="1900">
              <a:latin typeface="Times New Roman"/>
              <a:cs typeface="Times New Roman"/>
            </a:endParaRPr>
          </a:p>
          <a:p>
            <a:pPr marL="236220" marR="5080" indent="-224154">
              <a:lnSpc>
                <a:spcPct val="101400"/>
              </a:lnSpc>
              <a:spcBef>
                <a:spcPts val="340"/>
              </a:spcBef>
              <a:buChar char="•"/>
              <a:tabLst>
                <a:tab pos="236220" algn="l"/>
                <a:tab pos="240665" algn="l"/>
              </a:tabLst>
            </a:pPr>
            <a:r>
              <a:rPr sz="1850" dirty="0">
                <a:latin typeface="Cambria"/>
                <a:cs typeface="Cambria"/>
              </a:rPr>
              <a:t>	</a:t>
            </a:r>
            <a:r>
              <a:rPr sz="1850" spc="-10" dirty="0">
                <a:latin typeface="Cambria"/>
                <a:cs typeface="Cambria"/>
              </a:rPr>
              <a:t>The</a:t>
            </a:r>
            <a:r>
              <a:rPr sz="1850" spc="-5" dirty="0">
                <a:latin typeface="Cambria"/>
                <a:cs typeface="Cambria"/>
              </a:rPr>
              <a:t> </a:t>
            </a:r>
            <a:r>
              <a:rPr sz="1850" spc="-70" dirty="0">
                <a:latin typeface="Cambria"/>
                <a:cs typeface="Cambria"/>
              </a:rPr>
              <a:t>metal</a:t>
            </a:r>
            <a:r>
              <a:rPr sz="1850" spc="155" dirty="0">
                <a:latin typeface="Cambria"/>
                <a:cs typeface="Cambria"/>
              </a:rPr>
              <a:t> </a:t>
            </a:r>
            <a:r>
              <a:rPr sz="1850" dirty="0">
                <a:latin typeface="Cambria"/>
                <a:cs typeface="Cambria"/>
              </a:rPr>
              <a:t>is</a:t>
            </a:r>
            <a:r>
              <a:rPr sz="1850" spc="-45" dirty="0">
                <a:latin typeface="Cambria"/>
                <a:cs typeface="Cambria"/>
              </a:rPr>
              <a:t> </a:t>
            </a:r>
            <a:r>
              <a:rPr sz="1850" spc="-80" dirty="0">
                <a:latin typeface="Cambria"/>
                <a:cs typeface="Cambria"/>
              </a:rPr>
              <a:t>shaped</a:t>
            </a:r>
            <a:r>
              <a:rPr sz="1850" spc="50" dirty="0">
                <a:latin typeface="Cambria"/>
                <a:cs typeface="Cambria"/>
              </a:rPr>
              <a:t> </a:t>
            </a:r>
            <a:r>
              <a:rPr sz="1850" spc="-70" dirty="0">
                <a:latin typeface="Cambria"/>
                <a:cs typeface="Cambria"/>
              </a:rPr>
              <a:t>not</a:t>
            </a:r>
            <a:r>
              <a:rPr sz="1850" spc="90" dirty="0">
                <a:latin typeface="Cambria"/>
                <a:cs typeface="Cambria"/>
              </a:rPr>
              <a:t> </a:t>
            </a:r>
            <a:r>
              <a:rPr sz="1850" spc="-20" dirty="0">
                <a:latin typeface="Cambria"/>
                <a:cs typeface="Cambria"/>
              </a:rPr>
              <a:t>by</a:t>
            </a:r>
            <a:r>
              <a:rPr sz="1850" spc="35" dirty="0">
                <a:latin typeface="Cambria"/>
                <a:cs typeface="Cambria"/>
              </a:rPr>
              <a:t> </a:t>
            </a:r>
            <a:r>
              <a:rPr sz="1850" spc="-95" dirty="0">
                <a:latin typeface="Cambria"/>
                <a:cs typeface="Cambria"/>
              </a:rPr>
              <a:t>means</a:t>
            </a:r>
            <a:r>
              <a:rPr sz="1850" spc="25" dirty="0">
                <a:latin typeface="Cambria"/>
                <a:cs typeface="Cambria"/>
              </a:rPr>
              <a:t> </a:t>
            </a:r>
            <a:r>
              <a:rPr sz="1850" dirty="0">
                <a:latin typeface="Cambria"/>
                <a:cs typeface="Cambria"/>
              </a:rPr>
              <a:t>of</a:t>
            </a:r>
            <a:r>
              <a:rPr sz="1850" spc="-60" dirty="0">
                <a:latin typeface="Cambria"/>
                <a:cs typeface="Cambria"/>
              </a:rPr>
              <a:t> </a:t>
            </a:r>
            <a:r>
              <a:rPr sz="1850" dirty="0">
                <a:latin typeface="Cambria"/>
                <a:cs typeface="Cambria"/>
              </a:rPr>
              <a:t>n</a:t>
            </a:r>
            <a:r>
              <a:rPr sz="1850" spc="-30" dirty="0">
                <a:latin typeface="Cambria"/>
                <a:cs typeface="Cambria"/>
              </a:rPr>
              <a:t> </a:t>
            </a:r>
            <a:r>
              <a:rPr sz="1850" spc="-100" dirty="0">
                <a:latin typeface="Cambria"/>
                <a:cs typeface="Cambria"/>
              </a:rPr>
              <a:t>sei'ies</a:t>
            </a:r>
            <a:r>
              <a:rPr sz="1850" dirty="0">
                <a:latin typeface="Cambria"/>
                <a:cs typeface="Cambria"/>
              </a:rPr>
              <a:t> </a:t>
            </a:r>
            <a:r>
              <a:rPr sz="1850" spc="65" dirty="0">
                <a:latin typeface="Cambria"/>
                <a:cs typeface="Cambria"/>
              </a:rPr>
              <a:t>of</a:t>
            </a:r>
            <a:r>
              <a:rPr sz="1850" spc="-100" dirty="0">
                <a:latin typeface="Cambria"/>
                <a:cs typeface="Cambria"/>
              </a:rPr>
              <a:t> </a:t>
            </a:r>
            <a:r>
              <a:rPr sz="1850" spc="-55" dirty="0">
                <a:latin typeface="Cambria"/>
                <a:cs typeface="Cambria"/>
              </a:rPr>
              <a:t>blows </a:t>
            </a:r>
            <a:r>
              <a:rPr sz="1850" dirty="0">
                <a:latin typeface="Cambria"/>
                <a:cs typeface="Cambria"/>
              </a:rPr>
              <a:t>as</a:t>
            </a:r>
            <a:r>
              <a:rPr sz="1850" spc="-80" dirty="0">
                <a:latin typeface="Cambria"/>
                <a:cs typeface="Cambria"/>
              </a:rPr>
              <a:t> </a:t>
            </a:r>
            <a:r>
              <a:rPr sz="1850" spc="-10" dirty="0">
                <a:latin typeface="Cambria"/>
                <a:cs typeface="Cambria"/>
              </a:rPr>
              <a:t>in</a:t>
            </a:r>
            <a:r>
              <a:rPr sz="1850" spc="-50" dirty="0">
                <a:latin typeface="Cambria"/>
                <a:cs typeface="Cambria"/>
              </a:rPr>
              <a:t> </a:t>
            </a:r>
            <a:r>
              <a:rPr sz="1850" spc="-70" dirty="0">
                <a:latin typeface="Cambria"/>
                <a:cs typeface="Cambria"/>
              </a:rPr>
              <a:t>drop</a:t>
            </a:r>
            <a:r>
              <a:rPr sz="1850" spc="-5" dirty="0">
                <a:latin typeface="Cambria"/>
                <a:cs typeface="Cambria"/>
              </a:rPr>
              <a:t> </a:t>
            </a:r>
            <a:r>
              <a:rPr sz="1850" spc="-10" dirty="0">
                <a:latin typeface="Cambria"/>
                <a:cs typeface="Cambria"/>
              </a:rPr>
              <a:t>forging,</a:t>
            </a:r>
            <a:r>
              <a:rPr sz="1850" spc="25" dirty="0">
                <a:latin typeface="Cambria"/>
                <a:cs typeface="Cambria"/>
              </a:rPr>
              <a:t> </a:t>
            </a:r>
            <a:r>
              <a:rPr sz="1850" spc="-70" dirty="0">
                <a:latin typeface="Cambria"/>
                <a:cs typeface="Cambria"/>
              </a:rPr>
              <a:t>but</a:t>
            </a:r>
            <a:r>
              <a:rPr sz="1850" spc="15" dirty="0">
                <a:latin typeface="Cambria"/>
                <a:cs typeface="Cambria"/>
              </a:rPr>
              <a:t> </a:t>
            </a:r>
            <a:r>
              <a:rPr sz="1850" spc="-20" dirty="0">
                <a:latin typeface="Cambria"/>
                <a:cs typeface="Cambria"/>
              </a:rPr>
              <a:t>by</a:t>
            </a:r>
            <a:r>
              <a:rPr sz="1850" spc="15" dirty="0">
                <a:latin typeface="Cambria"/>
                <a:cs typeface="Cambria"/>
              </a:rPr>
              <a:t> </a:t>
            </a:r>
            <a:r>
              <a:rPr sz="1850" spc="-70" dirty="0">
                <a:latin typeface="Cambria"/>
                <a:cs typeface="Cambria"/>
              </a:rPr>
              <a:t>means</a:t>
            </a:r>
            <a:r>
              <a:rPr sz="1850" spc="-10" dirty="0">
                <a:latin typeface="Cambria"/>
                <a:cs typeface="Cambria"/>
              </a:rPr>
              <a:t> </a:t>
            </a:r>
            <a:r>
              <a:rPr sz="1850" dirty="0">
                <a:latin typeface="Cambria"/>
                <a:cs typeface="Cambria"/>
              </a:rPr>
              <a:t>of</a:t>
            </a:r>
            <a:r>
              <a:rPr sz="1850" spc="-105" dirty="0">
                <a:latin typeface="Cambria"/>
                <a:cs typeface="Cambria"/>
              </a:rPr>
              <a:t> </a:t>
            </a:r>
            <a:r>
              <a:rPr sz="1850" dirty="0">
                <a:latin typeface="Cambria"/>
                <a:cs typeface="Cambria"/>
              </a:rPr>
              <a:t>a</a:t>
            </a:r>
            <a:r>
              <a:rPr sz="1850" spc="-40" dirty="0">
                <a:latin typeface="Cambria"/>
                <a:cs typeface="Cambria"/>
              </a:rPr>
              <a:t> </a:t>
            </a:r>
            <a:r>
              <a:rPr sz="1850" spc="-10" dirty="0">
                <a:latin typeface="Cambria"/>
                <a:cs typeface="Cambria"/>
              </a:rPr>
              <a:t>single </a:t>
            </a:r>
            <a:r>
              <a:rPr sz="1850" spc="-70" dirty="0">
                <a:latin typeface="Cambria"/>
                <a:cs typeface="Cambria"/>
              </a:rPr>
              <a:t>continuous</a:t>
            </a:r>
            <a:r>
              <a:rPr sz="1850" spc="65" dirty="0">
                <a:latin typeface="Cambria"/>
                <a:cs typeface="Cambria"/>
              </a:rPr>
              <a:t> </a:t>
            </a:r>
            <a:r>
              <a:rPr sz="1850" spc="-60" dirty="0">
                <a:latin typeface="Cambria"/>
                <a:cs typeface="Cambria"/>
              </a:rPr>
              <a:t>squeezing</a:t>
            </a:r>
            <a:r>
              <a:rPr sz="1850" spc="45" dirty="0">
                <a:latin typeface="Cambria"/>
                <a:cs typeface="Cambria"/>
              </a:rPr>
              <a:t> </a:t>
            </a:r>
            <a:r>
              <a:rPr sz="1850" spc="-10" dirty="0">
                <a:latin typeface="Cambria"/>
                <a:cs typeface="Cambria"/>
              </a:rPr>
              <a:t>action.</a:t>
            </a:r>
            <a:endParaRPr sz="1850">
              <a:latin typeface="Cambria"/>
              <a:cs typeface="Cambria"/>
            </a:endParaRPr>
          </a:p>
          <a:p>
            <a:pPr marL="241300" marR="451484" indent="-224790">
              <a:lnSpc>
                <a:spcPts val="2180"/>
              </a:lnSpc>
              <a:spcBef>
                <a:spcPts val="590"/>
              </a:spcBef>
              <a:buChar char="•"/>
              <a:tabLst>
                <a:tab pos="249554" algn="l"/>
              </a:tabLst>
            </a:pPr>
            <a:r>
              <a:rPr sz="1850" dirty="0">
                <a:latin typeface="Times New Roman"/>
                <a:cs typeface="Times New Roman"/>
              </a:rPr>
              <a:t>This squeezing</a:t>
            </a:r>
            <a:r>
              <a:rPr sz="1850" spc="140" dirty="0">
                <a:latin typeface="Times New Roman"/>
                <a:cs typeface="Times New Roman"/>
              </a:rPr>
              <a:t> </a:t>
            </a:r>
            <a:r>
              <a:rPr sz="1850" spc="-30" dirty="0">
                <a:latin typeface="Times New Roman"/>
                <a:cs typeface="Times New Roman"/>
              </a:rPr>
              <a:t>is</a:t>
            </a:r>
            <a:r>
              <a:rPr sz="1850" spc="-4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obtained</a:t>
            </a:r>
            <a:r>
              <a:rPr sz="1850" spc="12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by</a:t>
            </a:r>
            <a:r>
              <a:rPr sz="1850" spc="3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means</a:t>
            </a:r>
            <a:r>
              <a:rPr sz="1850" spc="-20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of</a:t>
            </a:r>
            <a:r>
              <a:rPr sz="1850" spc="15" dirty="0">
                <a:latin typeface="Times New Roman"/>
                <a:cs typeface="Times New Roman"/>
              </a:rPr>
              <a:t> </a:t>
            </a:r>
            <a:r>
              <a:rPr sz="1850" spc="-30" dirty="0">
                <a:latin typeface="Times New Roman"/>
                <a:cs typeface="Times New Roman"/>
              </a:rPr>
              <a:t>hydraulic 	</a:t>
            </a:r>
            <a:r>
              <a:rPr sz="1850" spc="-10" dirty="0">
                <a:latin typeface="Times New Roman"/>
                <a:cs typeface="Times New Roman"/>
              </a:rPr>
              <a:t>prcsses.</a:t>
            </a:r>
            <a:endParaRPr sz="1850">
              <a:latin typeface="Times New Roman"/>
              <a:cs typeface="Times New Roman"/>
            </a:endParaRPr>
          </a:p>
          <a:p>
            <a:pPr marL="241300" marR="778510" indent="-226060">
              <a:lnSpc>
                <a:spcPts val="2250"/>
              </a:lnSpc>
              <a:spcBef>
                <a:spcPts val="455"/>
              </a:spcBef>
              <a:buChar char="•"/>
              <a:tabLst>
                <a:tab pos="248285" algn="l"/>
              </a:tabLst>
            </a:pPr>
            <a:r>
              <a:rPr sz="1950" spc="-30" dirty="0">
                <a:latin typeface="Times New Roman"/>
                <a:cs typeface="Times New Roman"/>
              </a:rPr>
              <a:t>This</a:t>
            </a:r>
            <a:r>
              <a:rPr sz="1950" spc="-60" dirty="0">
                <a:latin typeface="Times New Roman"/>
                <a:cs typeface="Times New Roman"/>
              </a:rPr>
              <a:t> </a:t>
            </a:r>
            <a:r>
              <a:rPr sz="1950" spc="-45" dirty="0">
                <a:latin typeface="Times New Roman"/>
                <a:cs typeface="Times New Roman"/>
              </a:rPr>
              <a:t>method</a:t>
            </a:r>
            <a:r>
              <a:rPr sz="1950" spc="2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is</a:t>
            </a:r>
            <a:r>
              <a:rPr sz="1950" spc="-80" dirty="0">
                <a:latin typeface="Times New Roman"/>
                <a:cs typeface="Times New Roman"/>
              </a:rPr>
              <a:t> </a:t>
            </a:r>
            <a:r>
              <a:rPr sz="1950" spc="-55" dirty="0">
                <a:latin typeface="Times New Roman"/>
                <a:cs typeface="Times New Roman"/>
              </a:rPr>
              <a:t>used</a:t>
            </a:r>
            <a:r>
              <a:rPr sz="1950" spc="-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for</a:t>
            </a:r>
            <a:r>
              <a:rPr sz="1950" spc="-70" dirty="0">
                <a:latin typeface="Times New Roman"/>
                <a:cs typeface="Times New Roman"/>
              </a:rPr>
              <a:t> </a:t>
            </a:r>
            <a:r>
              <a:rPr sz="1950" spc="-50" dirty="0">
                <a:latin typeface="Times New Roman"/>
                <a:cs typeface="Times New Roman"/>
              </a:rPr>
              <a:t>producing</a:t>
            </a:r>
            <a:r>
              <a:rPr sz="1950" spc="-25" dirty="0">
                <a:latin typeface="Times New Roman"/>
                <a:cs typeface="Times New Roman"/>
              </a:rPr>
              <a:t> </a:t>
            </a:r>
            <a:r>
              <a:rPr sz="1950" spc="-20" dirty="0">
                <a:latin typeface="Times New Roman"/>
                <a:cs typeface="Times New Roman"/>
              </a:rPr>
              <a:t>very</a:t>
            </a:r>
            <a:r>
              <a:rPr sz="1950" spc="-35" dirty="0">
                <a:latin typeface="Times New Roman"/>
                <a:cs typeface="Times New Roman"/>
              </a:rPr>
              <a:t> </a:t>
            </a:r>
            <a:r>
              <a:rPr sz="1950" spc="-100" dirty="0">
                <a:latin typeface="Times New Roman"/>
                <a:cs typeface="Times New Roman"/>
              </a:rPr>
              <a:t>heavy 	</a:t>
            </a:r>
            <a:r>
              <a:rPr sz="1950" spc="-10" dirty="0">
                <a:latin typeface="Times New Roman"/>
                <a:cs typeface="Times New Roman"/>
              </a:rPr>
              <a:t>forgings.</a:t>
            </a:r>
            <a:endParaRPr sz="19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57575" y="1009650"/>
            <a:ext cx="85725" cy="56197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05350" y="1119187"/>
            <a:ext cx="66675" cy="35718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33600" y="1095375"/>
            <a:ext cx="66675" cy="37147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3490" y="238125"/>
            <a:ext cx="432943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i="1" dirty="0">
                <a:solidFill>
                  <a:srgbClr val="000000"/>
                </a:solidFill>
                <a:latin typeface="Calibri"/>
                <a:cs typeface="Calibri"/>
              </a:rPr>
              <a:t>Tofi</a:t>
            </a:r>
            <a:r>
              <a:rPr sz="1700" dirty="0">
                <a:solidFill>
                  <a:srgbClr val="000000"/>
                </a:solidFill>
                <a:latin typeface="Trebuchet MS"/>
                <a:cs typeface="Trebuchet MS"/>
              </a:rPr>
              <a:t>‹o</a:t>
            </a:r>
            <a:r>
              <a:rPr sz="1700" i="1" dirty="0">
                <a:solidFill>
                  <a:srgbClr val="000000"/>
                </a:solidFill>
                <a:latin typeface="Calibri"/>
                <a:cs typeface="Calibri"/>
              </a:rPr>
              <a:t>d:</a:t>
            </a:r>
            <a:r>
              <a:rPr sz="1700" i="1" spc="2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000000"/>
                </a:solidFill>
                <a:latin typeface="Trebuchet MS"/>
                <a:cs typeface="Trebuchet MS"/>
              </a:rPr>
              <a:t>Arc</a:t>
            </a:r>
            <a:r>
              <a:rPr sz="1700" spc="1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700" spc="-50" dirty="0">
                <a:solidFill>
                  <a:srgbClr val="000000"/>
                </a:solidFill>
                <a:latin typeface="Trebuchet MS"/>
                <a:cs typeface="Trebuchet MS"/>
              </a:rPr>
              <a:t>welding</a:t>
            </a:r>
            <a:r>
              <a:rPr sz="1700" spc="-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700" spc="-100" dirty="0">
                <a:solidFill>
                  <a:srgbClr val="000000"/>
                </a:solidFill>
                <a:latin typeface="Trebuchet MS"/>
                <a:cs typeface="Trebuchet MS"/>
              </a:rPr>
              <a:t>cost</a:t>
            </a:r>
            <a:r>
              <a:rPr sz="1700" spc="2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700" spc="-85" dirty="0">
                <a:solidFill>
                  <a:srgbClr val="000000"/>
                </a:solidFill>
                <a:latin typeface="Trebuchet MS"/>
                <a:cs typeface="Trebuchet MS"/>
              </a:rPr>
              <a:t>for</a:t>
            </a:r>
            <a:r>
              <a:rPr sz="1700" spc="-4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700" spc="-55" dirty="0">
                <a:solidFill>
                  <a:srgbClr val="000000"/>
                </a:solidFill>
                <a:latin typeface="Trebuchet MS"/>
                <a:cs typeface="Trebuchet MS"/>
              </a:rPr>
              <a:t>making</a:t>
            </a:r>
            <a:r>
              <a:rPr sz="1700" spc="6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700" spc="-125" dirty="0">
                <a:solidFill>
                  <a:srgbClr val="000000"/>
                </a:solidFill>
                <a:latin typeface="Trebuchet MS"/>
                <a:cs typeface="Trebuchet MS"/>
              </a:rPr>
              <a:t>a</a:t>
            </a:r>
            <a:r>
              <a:rPr sz="1700" spc="-6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700" spc="-130" dirty="0">
                <a:solidFill>
                  <a:srgbClr val="000000"/>
                </a:solidFill>
                <a:latin typeface="Trebuchet MS"/>
                <a:cs typeface="Trebuchet MS"/>
              </a:rPr>
              <a:t>lap</a:t>
            </a:r>
            <a:r>
              <a:rPr sz="1700" spc="-12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700" spc="-70" dirty="0">
                <a:solidFill>
                  <a:srgbClr val="000000"/>
                </a:solidFill>
                <a:latin typeface="Trebuchet MS"/>
                <a:cs typeface="Trebuchet MS"/>
              </a:rPr>
              <a:t>joint.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2029" y="563562"/>
            <a:ext cx="2266315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i="1" dirty="0">
                <a:solidFill>
                  <a:srgbClr val="6B2B2D"/>
                </a:solidFill>
                <a:latin typeface="Calibri"/>
                <a:cs typeface="Calibri"/>
              </a:rPr>
              <a:t>(i}</a:t>
            </a:r>
            <a:r>
              <a:rPr sz="1650" i="1" spc="330" dirty="0">
                <a:solidFill>
                  <a:srgbClr val="6B2B2D"/>
                </a:solidFill>
                <a:latin typeface="Calibri"/>
                <a:cs typeface="Calibri"/>
              </a:rPr>
              <a:t> </a:t>
            </a:r>
            <a:r>
              <a:rPr sz="1650" i="1" spc="50" dirty="0">
                <a:solidFill>
                  <a:srgbClr val="902B2F"/>
                </a:solidFill>
                <a:latin typeface="Calibri"/>
                <a:cs typeface="Calibri"/>
              </a:rPr>
              <a:t>to</a:t>
            </a:r>
            <a:r>
              <a:rPr sz="1650" i="1" spc="275" dirty="0">
                <a:solidFill>
                  <a:srgbClr val="902B2F"/>
                </a:solidFill>
                <a:latin typeface="Calibri"/>
                <a:cs typeface="Calibri"/>
              </a:rPr>
              <a:t> </a:t>
            </a:r>
            <a:r>
              <a:rPr sz="1650" i="1" spc="90" dirty="0">
                <a:solidFill>
                  <a:srgbClr val="751F28"/>
                </a:solidFill>
                <a:latin typeface="Calibri"/>
                <a:cs typeface="Calibri"/>
              </a:rPr>
              <a:t>find</a:t>
            </a:r>
            <a:r>
              <a:rPr sz="1650" i="1" spc="65" dirty="0">
                <a:solidFill>
                  <a:srgbClr val="751F28"/>
                </a:solidFill>
                <a:latin typeface="Calibri"/>
                <a:cs typeface="Calibri"/>
              </a:rPr>
              <a:t> </a:t>
            </a:r>
            <a:r>
              <a:rPr sz="1650" i="1" dirty="0">
                <a:solidFill>
                  <a:srgbClr val="701F21"/>
                </a:solidFill>
                <a:latin typeface="Calibri"/>
                <a:cs typeface="Calibri"/>
              </a:rPr>
              <a:t>electrode</a:t>
            </a:r>
            <a:r>
              <a:rPr sz="1650" i="1" spc="190" dirty="0">
                <a:solidFill>
                  <a:srgbClr val="701F21"/>
                </a:solidFill>
                <a:latin typeface="Calibri"/>
                <a:cs typeface="Calibri"/>
              </a:rPr>
              <a:t> </a:t>
            </a:r>
            <a:r>
              <a:rPr sz="1650" i="1" spc="-10" dirty="0">
                <a:solidFill>
                  <a:srgbClr val="7E2D34"/>
                </a:solidFill>
                <a:latin typeface="Calibri"/>
                <a:cs typeface="Calibri"/>
              </a:rPr>
              <a:t>cost: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4380" y="1016000"/>
            <a:ext cx="1679575" cy="478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1780"/>
              </a:lnSpc>
              <a:spcBef>
                <a:spcPts val="100"/>
              </a:spcBef>
            </a:pPr>
            <a:r>
              <a:rPr sz="1500" dirty="0">
                <a:latin typeface="Cambria"/>
                <a:cs typeface="Cambria"/>
              </a:rPr>
              <a:t>Cost</a:t>
            </a:r>
            <a:r>
              <a:rPr sz="1500" spc="-40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of</a:t>
            </a:r>
            <a:r>
              <a:rPr sz="1500" spc="20" dirty="0">
                <a:latin typeface="Cambria"/>
                <a:cs typeface="Cambria"/>
              </a:rPr>
              <a:t> </a:t>
            </a:r>
            <a:r>
              <a:rPr sz="1500" spc="-60" dirty="0">
                <a:latin typeface="Cambria"/>
                <a:cs typeface="Cambria"/>
              </a:rPr>
              <a:t>electrodes</a:t>
            </a:r>
            <a:r>
              <a:rPr sz="1500" spc="70" dirty="0">
                <a:latin typeface="Cambria"/>
                <a:cs typeface="Cambria"/>
              </a:rPr>
              <a:t> </a:t>
            </a:r>
            <a:r>
              <a:rPr sz="1500" spc="-90" dirty="0">
                <a:latin typeface="Cambria"/>
                <a:cs typeface="Cambria"/>
              </a:rPr>
              <a:t>per</a:t>
            </a:r>
            <a:endParaRPr sz="1500">
              <a:latin typeface="Cambria"/>
              <a:cs typeface="Cambria"/>
            </a:endParaRPr>
          </a:p>
          <a:p>
            <a:pPr marR="10795" algn="r">
              <a:lnSpc>
                <a:spcPts val="1780"/>
              </a:lnSpc>
            </a:pPr>
            <a:r>
              <a:rPr sz="1500" spc="-95" dirty="0">
                <a:latin typeface="Cambria"/>
                <a:cs typeface="Cambria"/>
              </a:rPr>
              <a:t>metre</a:t>
            </a:r>
            <a:r>
              <a:rPr sz="1500" spc="70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of</a:t>
            </a:r>
            <a:r>
              <a:rPr sz="1500" spc="-10" dirty="0">
                <a:latin typeface="Cambria"/>
                <a:cs typeface="Cambria"/>
              </a:rPr>
              <a:t> </a:t>
            </a:r>
            <a:r>
              <a:rPr sz="1500" spc="-20" dirty="0">
                <a:latin typeface="Cambria"/>
                <a:cs typeface="Cambria"/>
              </a:rPr>
              <a:t>weld</a:t>
            </a:r>
            <a:endParaRPr sz="15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91420" y="938212"/>
            <a:ext cx="716915" cy="67691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54610" marR="5080" indent="-42545" algn="just">
              <a:lnSpc>
                <a:spcPct val="102699"/>
              </a:lnSpc>
              <a:spcBef>
                <a:spcPts val="55"/>
              </a:spcBef>
            </a:pPr>
            <a:r>
              <a:rPr sz="1400" spc="-45" dirty="0">
                <a:latin typeface="Cambria"/>
                <a:cs typeface="Cambria"/>
              </a:rPr>
              <a:t>Electrode </a:t>
            </a:r>
            <a:r>
              <a:rPr sz="1400" spc="-35" dirty="0">
                <a:latin typeface="Cambria"/>
                <a:cs typeface="Cambria"/>
              </a:rPr>
              <a:t>used</a:t>
            </a:r>
            <a:r>
              <a:rPr sz="1400" spc="-20" dirty="0">
                <a:latin typeface="Cambria"/>
                <a:cs typeface="Cambria"/>
              </a:rPr>
              <a:t> </a:t>
            </a:r>
            <a:r>
              <a:rPr sz="1400" spc="-25" dirty="0">
                <a:latin typeface="Cambria"/>
                <a:cs typeface="Cambria"/>
              </a:rPr>
              <a:t>per </a:t>
            </a:r>
            <a:r>
              <a:rPr sz="1400" spc="-10" dirty="0">
                <a:latin typeface="Cambria"/>
                <a:cs typeface="Cambria"/>
              </a:rPr>
              <a:t>metre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57495" y="1044575"/>
            <a:ext cx="711835" cy="459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500" spc="-75" dirty="0">
                <a:latin typeface="Cambria"/>
                <a:cs typeface="Cambria"/>
              </a:rPr>
              <a:t>Electrode</a:t>
            </a:r>
            <a:endParaRPr sz="1500">
              <a:latin typeface="Cambria"/>
              <a:cs typeface="Cambria"/>
            </a:endParaRPr>
          </a:p>
          <a:p>
            <a:pPr marR="6350" algn="ctr">
              <a:lnSpc>
                <a:spcPct val="100000"/>
              </a:lnSpc>
            </a:pPr>
            <a:r>
              <a:rPr sz="1350" spc="-20" dirty="0">
                <a:latin typeface="Cambria"/>
                <a:cs typeface="Cambria"/>
              </a:rPr>
              <a:t>rate</a:t>
            </a:r>
            <a:endParaRPr sz="135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9718" y="1659443"/>
            <a:ext cx="2138045" cy="1218565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2021205">
              <a:lnSpc>
                <a:spcPct val="100000"/>
              </a:lnSpc>
              <a:spcBef>
                <a:spcPts val="545"/>
              </a:spcBef>
            </a:pPr>
            <a:r>
              <a:rPr sz="1650" spc="-105" dirty="0">
                <a:solidFill>
                  <a:srgbClr val="3F3F3F"/>
                </a:solidFill>
                <a:latin typeface="Cambria"/>
                <a:cs typeface="Cambria"/>
              </a:rPr>
              <a:t>=</a:t>
            </a:r>
            <a:endParaRPr sz="16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600" i="1" dirty="0">
                <a:solidFill>
                  <a:srgbClr val="72262A"/>
                </a:solidFill>
                <a:latin typeface="Cambria"/>
                <a:cs typeface="Cambria"/>
              </a:rPr>
              <a:t>(ii)</a:t>
            </a:r>
            <a:r>
              <a:rPr sz="1600" i="1" spc="180" dirty="0">
                <a:solidFill>
                  <a:srgbClr val="72262A"/>
                </a:solidFill>
                <a:latin typeface="Cambria"/>
                <a:cs typeface="Cambria"/>
              </a:rPr>
              <a:t> </a:t>
            </a:r>
            <a:r>
              <a:rPr sz="1600" i="1" spc="55" dirty="0">
                <a:solidFill>
                  <a:srgbClr val="70181F"/>
                </a:solidFill>
                <a:latin typeface="Cambria"/>
                <a:cs typeface="Cambria"/>
              </a:rPr>
              <a:t>To</a:t>
            </a:r>
            <a:r>
              <a:rPr sz="1600" i="1" spc="65" dirty="0">
                <a:solidFill>
                  <a:srgbClr val="70181F"/>
                </a:solidFill>
                <a:latin typeface="Cambria"/>
                <a:cs typeface="Cambria"/>
              </a:rPr>
              <a:t> </a:t>
            </a:r>
            <a:r>
              <a:rPr sz="1600" i="1" dirty="0">
                <a:solidFill>
                  <a:srgbClr val="7B2126"/>
                </a:solidFill>
                <a:latin typeface="Cambria"/>
                <a:cs typeface="Cambria"/>
              </a:rPr>
              <a:t>find</a:t>
            </a:r>
            <a:r>
              <a:rPr sz="1600" i="1" spc="90" dirty="0">
                <a:solidFill>
                  <a:srgbClr val="7B2126"/>
                </a:solidFill>
                <a:latin typeface="Cambria"/>
                <a:cs typeface="Cambria"/>
              </a:rPr>
              <a:t> </a:t>
            </a:r>
            <a:r>
              <a:rPr sz="1600" i="1" dirty="0">
                <a:solidFill>
                  <a:srgbClr val="752628"/>
                </a:solidFill>
                <a:latin typeface="Cambria"/>
                <a:cs typeface="Cambria"/>
              </a:rPr>
              <a:t>labour</a:t>
            </a:r>
            <a:r>
              <a:rPr sz="1600" i="1" spc="210" dirty="0">
                <a:solidFill>
                  <a:srgbClr val="752628"/>
                </a:solidFill>
                <a:latin typeface="Cambria"/>
                <a:cs typeface="Cambria"/>
              </a:rPr>
              <a:t> </a:t>
            </a:r>
            <a:r>
              <a:rPr sz="1600" i="1" spc="-10" dirty="0">
                <a:solidFill>
                  <a:srgbClr val="7C2626"/>
                </a:solidFill>
                <a:latin typeface="Cambria"/>
                <a:cs typeface="Cambria"/>
              </a:rPr>
              <a:t>cost:</a:t>
            </a:r>
            <a:endParaRPr sz="1600">
              <a:latin typeface="Cambria"/>
              <a:cs typeface="Cambria"/>
            </a:endParaRPr>
          </a:p>
          <a:p>
            <a:pPr marL="127635" marR="407034" indent="118745">
              <a:lnSpc>
                <a:spcPts val="1839"/>
              </a:lnSpc>
              <a:spcBef>
                <a:spcPts val="985"/>
              </a:spcBef>
            </a:pPr>
            <a:r>
              <a:rPr sz="1600" dirty="0">
                <a:latin typeface="Times New Roman"/>
                <a:cs typeface="Times New Roman"/>
              </a:rPr>
              <a:t>Time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required</a:t>
            </a:r>
            <a:r>
              <a:rPr sz="1600" spc="15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for </a:t>
            </a:r>
            <a:r>
              <a:rPr sz="1600" dirty="0">
                <a:latin typeface="Times New Roman"/>
                <a:cs typeface="Times New Roman"/>
              </a:rPr>
              <a:t>welding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1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m</a:t>
            </a:r>
            <a:r>
              <a:rPr sz="1600" spc="11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lengih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83952" y="1716087"/>
            <a:ext cx="1950085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10" dirty="0">
                <a:latin typeface="Cambria"/>
                <a:cs typeface="Cambria"/>
              </a:rPr>
              <a:t>0.35</a:t>
            </a:r>
            <a:r>
              <a:rPr sz="1650" spc="70" dirty="0">
                <a:latin typeface="Cambria"/>
                <a:cs typeface="Cambria"/>
              </a:rPr>
              <a:t> </a:t>
            </a:r>
            <a:r>
              <a:rPr sz="1650" dirty="0">
                <a:latin typeface="Cambria"/>
                <a:cs typeface="Cambria"/>
              </a:rPr>
              <a:t>«</a:t>
            </a:r>
            <a:r>
              <a:rPr sz="1650" spc="50" dirty="0">
                <a:latin typeface="Cambria"/>
                <a:cs typeface="Cambria"/>
              </a:rPr>
              <a:t> </a:t>
            </a:r>
            <a:r>
              <a:rPr sz="1650" dirty="0">
                <a:latin typeface="Cambria"/>
                <a:cs typeface="Cambria"/>
              </a:rPr>
              <a:t>S5</a:t>
            </a:r>
            <a:r>
              <a:rPr sz="1650" spc="375" dirty="0">
                <a:latin typeface="Cambria"/>
                <a:cs typeface="Cambria"/>
              </a:rPr>
              <a:t> </a:t>
            </a:r>
            <a:r>
              <a:rPr sz="1650" dirty="0">
                <a:solidFill>
                  <a:srgbClr val="2F2F2F"/>
                </a:solidFill>
                <a:latin typeface="Cambria"/>
                <a:cs typeface="Cambria"/>
              </a:rPr>
              <a:t>=</a:t>
            </a:r>
            <a:r>
              <a:rPr sz="1650" spc="70" dirty="0">
                <a:solidFill>
                  <a:srgbClr val="2F2F2F"/>
                </a:solidFill>
                <a:latin typeface="Cambria"/>
                <a:cs typeface="Cambria"/>
              </a:rPr>
              <a:t>  </a:t>
            </a:r>
            <a:r>
              <a:rPr sz="1650" dirty="0">
                <a:latin typeface="Cambria"/>
                <a:cs typeface="Cambria"/>
              </a:rPr>
              <a:t>Rs.</a:t>
            </a:r>
            <a:r>
              <a:rPr sz="1650" spc="210" dirty="0">
                <a:latin typeface="Cambria"/>
                <a:cs typeface="Cambria"/>
              </a:rPr>
              <a:t> </a:t>
            </a:r>
            <a:r>
              <a:rPr sz="1650" spc="-80" dirty="0">
                <a:latin typeface="Cambria"/>
                <a:cs typeface="Cambria"/>
              </a:rPr>
              <a:t>I</a:t>
            </a:r>
            <a:r>
              <a:rPr sz="1650" spc="-135" dirty="0">
                <a:latin typeface="Cambria"/>
                <a:cs typeface="Cambria"/>
              </a:rPr>
              <a:t> </a:t>
            </a:r>
            <a:r>
              <a:rPr sz="1650" spc="-45" dirty="0">
                <a:latin typeface="Cambria"/>
                <a:cs typeface="Cambria"/>
              </a:rPr>
              <a:t>9.25</a:t>
            </a:r>
            <a:endParaRPr sz="165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47620" y="2374900"/>
            <a:ext cx="1226820" cy="50292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20955" marR="5080" indent="-8890">
              <a:lnSpc>
                <a:spcPts val="1839"/>
              </a:lnSpc>
              <a:spcBef>
                <a:spcPts val="225"/>
              </a:spcBef>
              <a:tabLst>
                <a:tab pos="589915" algn="l"/>
                <a:tab pos="1213485" algn="l"/>
              </a:tabLst>
            </a:pPr>
            <a:r>
              <a:rPr sz="1600" u="heavy" dirty="0">
                <a:uFill>
                  <a:solidFill>
                    <a:srgbClr val="343434"/>
                  </a:solidFill>
                </a:uFill>
                <a:latin typeface="Times New Roman"/>
                <a:cs typeface="Times New Roman"/>
              </a:rPr>
              <a:t>		</a:t>
            </a:r>
            <a:r>
              <a:rPr sz="1600" u="heavy" spc="-320" dirty="0">
                <a:uFill>
                  <a:solidFill>
                    <a:srgbClr val="343434"/>
                  </a:solidFill>
                </a:uFill>
                <a:latin typeface="Times New Roman"/>
                <a:cs typeface="Times New Roman"/>
              </a:rPr>
              <a:t>I</a:t>
            </a:r>
            <a:r>
              <a:rPr sz="1600" u="heavy" dirty="0">
                <a:uFill>
                  <a:solidFill>
                    <a:srgbClr val="343434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Welding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speed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61380" y="3071812"/>
            <a:ext cx="131445" cy="261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50" spc="-30" dirty="0">
                <a:solidFill>
                  <a:srgbClr val="414141"/>
                </a:solidFill>
                <a:latin typeface="Cambria"/>
                <a:cs typeface="Cambria"/>
              </a:rPr>
              <a:t>=</a:t>
            </a:r>
            <a:endParaRPr sz="155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32425" y="3071812"/>
            <a:ext cx="1246505" cy="261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50" spc="-20" dirty="0">
                <a:latin typeface="Cambria"/>
                <a:cs typeface="Cambria"/>
              </a:rPr>
              <a:t>0.1</a:t>
            </a:r>
            <a:r>
              <a:rPr sz="1550" spc="105" dirty="0">
                <a:latin typeface="Cambria"/>
                <a:cs typeface="Cambria"/>
              </a:rPr>
              <a:t> </a:t>
            </a:r>
            <a:r>
              <a:rPr sz="1550" dirty="0">
                <a:latin typeface="Cambria"/>
                <a:cs typeface="Cambria"/>
              </a:rPr>
              <a:t>hr</a:t>
            </a:r>
            <a:r>
              <a:rPr sz="1550" spc="195" dirty="0">
                <a:latin typeface="Cambria"/>
                <a:cs typeface="Cambria"/>
              </a:rPr>
              <a:t> </a:t>
            </a:r>
            <a:r>
              <a:rPr sz="1550" dirty="0">
                <a:solidFill>
                  <a:srgbClr val="343434"/>
                </a:solidFill>
                <a:latin typeface="Cambria"/>
                <a:cs typeface="Cambria"/>
              </a:rPr>
              <a:t>=</a:t>
            </a:r>
            <a:r>
              <a:rPr sz="1550" spc="375" dirty="0">
                <a:solidFill>
                  <a:srgbClr val="343434"/>
                </a:solidFill>
                <a:latin typeface="Cambria"/>
                <a:cs typeface="Cambria"/>
              </a:rPr>
              <a:t> </a:t>
            </a:r>
            <a:r>
              <a:rPr sz="1550" spc="65" dirty="0">
                <a:latin typeface="Cambria"/>
                <a:cs typeface="Cambria"/>
              </a:rPr>
              <a:t>6</a:t>
            </a:r>
            <a:r>
              <a:rPr sz="1550" spc="-85" dirty="0">
                <a:latin typeface="Cambria"/>
                <a:cs typeface="Cambria"/>
              </a:rPr>
              <a:t> </a:t>
            </a:r>
            <a:r>
              <a:rPr sz="1550" spc="-50" dirty="0">
                <a:latin typeface="Cambria"/>
                <a:cs typeface="Cambria"/>
              </a:rPr>
              <a:t>min</a:t>
            </a:r>
            <a:endParaRPr sz="15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57850" y="2333625"/>
            <a:ext cx="66675" cy="37147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67100" y="895350"/>
            <a:ext cx="1104900" cy="28575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495675" y="2324100"/>
            <a:ext cx="228600" cy="3905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81525" y="2333625"/>
            <a:ext cx="276225" cy="3810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17549" y="252412"/>
            <a:ext cx="212090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i="1" dirty="0">
                <a:solidFill>
                  <a:srgbClr val="702421"/>
                </a:solidFill>
                <a:latin typeface="Cambria"/>
                <a:cs typeface="Cambria"/>
              </a:rPr>
              <a:t>(iii)</a:t>
            </a:r>
            <a:r>
              <a:rPr sz="1700" i="1" spc="140" dirty="0">
                <a:solidFill>
                  <a:srgbClr val="702421"/>
                </a:solidFill>
                <a:latin typeface="Cambria"/>
                <a:cs typeface="Cambria"/>
              </a:rPr>
              <a:t> </a:t>
            </a:r>
            <a:r>
              <a:rPr sz="1700" i="1" dirty="0">
                <a:solidFill>
                  <a:srgbClr val="7E2123"/>
                </a:solidFill>
                <a:latin typeface="Cambria"/>
                <a:cs typeface="Cambria"/>
              </a:rPr>
              <a:t>To</a:t>
            </a:r>
            <a:r>
              <a:rPr sz="1700" i="1" spc="-60" dirty="0">
                <a:solidFill>
                  <a:srgbClr val="7E2123"/>
                </a:solidFill>
                <a:latin typeface="Cambria"/>
                <a:cs typeface="Cambria"/>
              </a:rPr>
              <a:t> </a:t>
            </a:r>
            <a:r>
              <a:rPr sz="1700" i="1" dirty="0">
                <a:solidFill>
                  <a:srgbClr val="772326"/>
                </a:solidFill>
                <a:latin typeface="Cambria"/>
                <a:cs typeface="Cambria"/>
              </a:rPr>
              <a:t>find</a:t>
            </a:r>
            <a:r>
              <a:rPr sz="1700" i="1" spc="-85" dirty="0">
                <a:solidFill>
                  <a:srgbClr val="772326"/>
                </a:solidFill>
                <a:latin typeface="Cambria"/>
                <a:cs typeface="Cambria"/>
              </a:rPr>
              <a:t> </a:t>
            </a:r>
            <a:r>
              <a:rPr sz="1700" i="1" spc="-10" dirty="0">
                <a:solidFill>
                  <a:srgbClr val="7E363A"/>
                </a:solidFill>
                <a:latin typeface="Cambria"/>
                <a:cs typeface="Cambria"/>
              </a:rPr>
              <a:t>power</a:t>
            </a:r>
            <a:r>
              <a:rPr sz="1700" i="1" spc="85" dirty="0">
                <a:solidFill>
                  <a:srgbClr val="7E363A"/>
                </a:solidFill>
                <a:latin typeface="Cambria"/>
                <a:cs typeface="Cambria"/>
              </a:rPr>
              <a:t> </a:t>
            </a:r>
            <a:r>
              <a:rPr sz="1700" spc="-50" dirty="0">
                <a:solidFill>
                  <a:srgbClr val="853131"/>
                </a:solidFill>
              </a:rPr>
              <a:t>cosr:</a:t>
            </a:r>
            <a:endParaRPr sz="1700">
              <a:latin typeface="Cambria"/>
              <a:cs typeface="Cambria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2284114" y="698779"/>
          <a:ext cx="2301875" cy="1082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92480"/>
                <a:gridCol w="514984"/>
                <a:gridCol w="456564"/>
                <a:gridCol w="461009"/>
              </a:tblGrid>
              <a:tr h="231140">
                <a:tc>
                  <a:txBody>
                    <a:bodyPr/>
                    <a:lstStyle/>
                    <a:p>
                      <a:pPr marL="75565">
                        <a:lnSpc>
                          <a:spcPts val="1720"/>
                        </a:lnSpc>
                      </a:pPr>
                      <a:r>
                        <a:rPr sz="1550" u="heavy" dirty="0">
                          <a:uFill>
                            <a:solidFill>
                              <a:srgbClr val="343434"/>
                            </a:solidFill>
                          </a:uFill>
                          <a:latin typeface="Cambria"/>
                          <a:cs typeface="Cambria"/>
                        </a:rPr>
                        <a:t>V</a:t>
                      </a:r>
                      <a:r>
                        <a:rPr sz="1550" u="heavy" spc="185" dirty="0">
                          <a:uFill>
                            <a:solidFill>
                              <a:srgbClr val="343434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1550" u="heavy" dirty="0">
                          <a:uFill>
                            <a:solidFill>
                              <a:srgbClr val="343434"/>
                            </a:solidFill>
                          </a:uFill>
                          <a:latin typeface="Cambria"/>
                          <a:cs typeface="Cambria"/>
                        </a:rPr>
                        <a:t>•</a:t>
                      </a:r>
                      <a:r>
                        <a:rPr sz="1550" u="heavy" spc="285" dirty="0">
                          <a:uFill>
                            <a:solidFill>
                              <a:srgbClr val="343434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1550" u="heavy" spc="-50" dirty="0">
                          <a:uFill>
                            <a:solidFill>
                              <a:srgbClr val="343434"/>
                            </a:solidFill>
                          </a:uFill>
                          <a:latin typeface="Cambria"/>
                          <a:cs typeface="Cambria"/>
                        </a:rPr>
                        <a:t>A</a:t>
                      </a:r>
                      <a:endParaRPr sz="155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4145">
                        <a:lnSpc>
                          <a:spcPts val="1720"/>
                        </a:lnSpc>
                      </a:pPr>
                      <a:r>
                        <a:rPr sz="1550" dirty="0">
                          <a:latin typeface="Cambria"/>
                          <a:cs typeface="Cambria"/>
                        </a:rPr>
                        <a:t>i</a:t>
                      </a:r>
                      <a:endParaRPr sz="155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ts val="1720"/>
                        </a:lnSpc>
                      </a:pPr>
                      <a:r>
                        <a:rPr sz="1550" dirty="0">
                          <a:latin typeface="Cambria"/>
                          <a:cs typeface="Cambria"/>
                        </a:rPr>
                        <a:t>I</a:t>
                      </a:r>
                      <a:endParaRPr sz="155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ts val="1720"/>
                        </a:lnSpc>
                      </a:pPr>
                      <a:r>
                        <a:rPr sz="1550" dirty="0">
                          <a:latin typeface="Cambria"/>
                          <a:cs typeface="Cambria"/>
                        </a:rPr>
                        <a:t>I</a:t>
                      </a:r>
                      <a:endParaRPr sz="155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</a:tr>
              <a:tr h="246379">
                <a:tc>
                  <a:txBody>
                    <a:bodyPr/>
                    <a:lstStyle/>
                    <a:p>
                      <a:pPr marL="118110">
                        <a:lnSpc>
                          <a:spcPts val="1839"/>
                        </a:lnSpc>
                      </a:pPr>
                      <a:r>
                        <a:rPr sz="1750" spc="-130" dirty="0">
                          <a:latin typeface="Times New Roman"/>
                          <a:cs typeface="Times New Roman"/>
                        </a:rPr>
                        <a:t>1000</a:t>
                      </a:r>
                      <a:r>
                        <a:rPr sz="17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50" spc="-50" dirty="0">
                          <a:latin typeface="Times New Roman"/>
                          <a:cs typeface="Times New Roman"/>
                        </a:rPr>
                        <a:t>•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839"/>
                        </a:lnSpc>
                      </a:pPr>
                      <a:r>
                        <a:rPr sz="1750" spc="-25" dirty="0">
                          <a:latin typeface="Times New Roman"/>
                          <a:cs typeface="Times New Roman"/>
                        </a:rPr>
                        <a:t>60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8460">
                <a:tc>
                  <a:txBody>
                    <a:bodyPr/>
                    <a:lstStyle/>
                    <a:p>
                      <a:pPr marL="31750">
                        <a:lnSpc>
                          <a:spcPts val="1860"/>
                        </a:lnSpc>
                        <a:spcBef>
                          <a:spcPts val="1019"/>
                        </a:spcBef>
                        <a:tabLst>
                          <a:tab pos="435609" algn="l"/>
                        </a:tabLst>
                      </a:pPr>
                      <a:r>
                        <a:rPr sz="1600" u="heavy" spc="-25" dirty="0">
                          <a:solidFill>
                            <a:srgbClr val="131313"/>
                          </a:solidFill>
                          <a:uFill>
                            <a:solidFill>
                              <a:srgbClr val="2F2F2F"/>
                            </a:solidFill>
                          </a:uFill>
                          <a:latin typeface="Times New Roman"/>
                          <a:cs typeface="Times New Roman"/>
                        </a:rPr>
                        <a:t>30</a:t>
                      </a:r>
                      <a:r>
                        <a:rPr sz="1600" u="heavy" dirty="0">
                          <a:solidFill>
                            <a:srgbClr val="131313"/>
                          </a:solidFill>
                          <a:uFill>
                            <a:solidFill>
                              <a:srgbClr val="2F2F2F"/>
                            </a:solidFill>
                          </a:u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1600" u="heavy" spc="-25" dirty="0">
                          <a:uFill>
                            <a:solidFill>
                              <a:srgbClr val="2F2F2F"/>
                            </a:solidFill>
                          </a:uFill>
                          <a:latin typeface="Times New Roman"/>
                          <a:cs typeface="Times New Roman"/>
                        </a:rPr>
                        <a:t>250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29539" marB="0"/>
                </a:tc>
                <a:tc>
                  <a:txBody>
                    <a:bodyPr/>
                    <a:lstStyle/>
                    <a:p>
                      <a:pPr marL="266700">
                        <a:lnSpc>
                          <a:spcPts val="1860"/>
                        </a:lnSpc>
                        <a:spcBef>
                          <a:spcPts val="1019"/>
                        </a:spcBef>
                      </a:pPr>
                      <a:r>
                        <a:rPr sz="1600" dirty="0">
                          <a:latin typeface="Times New Roman"/>
                          <a:cs typeface="Times New Roman"/>
                        </a:rPr>
                        <a:t>@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29539" marB="0"/>
                </a:tc>
                <a:tc>
                  <a:txBody>
                    <a:bodyPr/>
                    <a:lstStyle/>
                    <a:p>
                      <a:pPr marR="46990" algn="r">
                        <a:lnSpc>
                          <a:spcPts val="1860"/>
                        </a:lnSpc>
                        <a:spcBef>
                          <a:spcPts val="1019"/>
                        </a:spcBef>
                      </a:pPr>
                      <a:r>
                        <a:rPr sz="1600" u="heavy" spc="155" dirty="0">
                          <a:uFill>
                            <a:solidFill>
                              <a:srgbClr val="232323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u="heavy" spc="-50" dirty="0">
                          <a:uFill>
                            <a:solidFill>
                              <a:srgbClr val="232323"/>
                            </a:solidFill>
                          </a:u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600" u="heavy" spc="500" dirty="0">
                          <a:uFill>
                            <a:solidFill>
                              <a:srgbClr val="232323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29539" marB="0"/>
                </a:tc>
                <a:tc>
                  <a:txBody>
                    <a:bodyPr/>
                    <a:lstStyle/>
                    <a:p>
                      <a:pPr marL="188595">
                        <a:lnSpc>
                          <a:spcPts val="1860"/>
                        </a:lnSpc>
                        <a:spcBef>
                          <a:spcPts val="1019"/>
                        </a:spcBef>
                      </a:pPr>
                      <a:r>
                        <a:rPr sz="1600" u="heavy" spc="175" dirty="0">
                          <a:uFill>
                            <a:solidFill>
                              <a:srgbClr val="1F1F1F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u="heavy" spc="-50" dirty="0">
                          <a:uFill>
                            <a:solidFill>
                              <a:srgbClr val="1F1F1F"/>
                            </a:solidFill>
                          </a:u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600" u="heavy" spc="500" dirty="0">
                          <a:uFill>
                            <a:solidFill>
                              <a:srgbClr val="1F1F1F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129539" marB="0"/>
                </a:tc>
              </a:tr>
              <a:tr h="226695">
                <a:tc>
                  <a:txBody>
                    <a:bodyPr/>
                    <a:lstStyle/>
                    <a:p>
                      <a:pPr marL="187325">
                        <a:lnSpc>
                          <a:spcPts val="1685"/>
                        </a:lnSpc>
                      </a:pP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1000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9710">
                        <a:lnSpc>
                          <a:spcPts val="1685"/>
                        </a:lnSpc>
                      </a:pP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60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5405" algn="r">
                        <a:lnSpc>
                          <a:spcPts val="1685"/>
                        </a:lnSpc>
                      </a:pP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0.6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ts val="1685"/>
                        </a:lnSpc>
                      </a:pP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0.5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1050408" y="803275"/>
            <a:ext cx="1153795" cy="29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31240" algn="l"/>
              </a:tabLst>
            </a:pPr>
            <a:r>
              <a:rPr sz="1750" spc="-105" dirty="0">
                <a:latin typeface="Times New Roman"/>
                <a:cs typeface="Times New Roman"/>
              </a:rPr>
              <a:t>Power</a:t>
            </a:r>
            <a:r>
              <a:rPr sz="1750" spc="5" dirty="0">
                <a:latin typeface="Times New Roman"/>
                <a:cs typeface="Times New Roman"/>
              </a:rPr>
              <a:t> </a:t>
            </a:r>
            <a:r>
              <a:rPr sz="2625" spc="-30" baseline="1587" dirty="0">
                <a:latin typeface="Times New Roman"/>
                <a:cs typeface="Times New Roman"/>
              </a:rPr>
              <a:t>cost</a:t>
            </a:r>
            <a:r>
              <a:rPr sz="2625" baseline="1587" dirty="0">
                <a:latin typeface="Times New Roman"/>
                <a:cs typeface="Times New Roman"/>
              </a:rPr>
              <a:t>	</a:t>
            </a:r>
            <a:r>
              <a:rPr sz="2625" spc="-120" baseline="1587" dirty="0">
                <a:solidFill>
                  <a:srgbClr val="181818"/>
                </a:solidFill>
                <a:latin typeface="Times New Roman"/>
                <a:cs typeface="Times New Roman"/>
              </a:rPr>
              <a:t>=</a:t>
            </a:r>
            <a:endParaRPr sz="2625" baseline="1587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31886" y="1893887"/>
            <a:ext cx="2362835" cy="858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i="1" dirty="0">
                <a:solidFill>
                  <a:srgbClr val="8E4659"/>
                </a:solidFill>
                <a:latin typeface="Times New Roman"/>
                <a:cs typeface="Times New Roman"/>
              </a:rPr>
              <a:t>(</a:t>
            </a:r>
            <a:r>
              <a:rPr sz="1450" i="1" dirty="0">
                <a:solidFill>
                  <a:srgbClr val="89232A"/>
                </a:solidFill>
                <a:latin typeface="Times New Roman"/>
                <a:cs typeface="Times New Roman"/>
              </a:rPr>
              <a:t>y</a:t>
            </a:r>
            <a:r>
              <a:rPr sz="1450" i="1" dirty="0">
                <a:solidFill>
                  <a:srgbClr val="622A2F"/>
                </a:solidFill>
                <a:latin typeface="Times New Roman"/>
                <a:cs typeface="Times New Roman"/>
              </a:rPr>
              <a:t>v}</a:t>
            </a:r>
            <a:r>
              <a:rPr sz="1450" i="1" spc="370" dirty="0">
                <a:solidFill>
                  <a:srgbClr val="622A2F"/>
                </a:solidFill>
                <a:latin typeface="Times New Roman"/>
                <a:cs typeface="Times New Roman"/>
              </a:rPr>
              <a:t> </a:t>
            </a:r>
            <a:r>
              <a:rPr sz="1450" i="1" dirty="0">
                <a:solidFill>
                  <a:srgbClr val="772823"/>
                </a:solidFill>
                <a:latin typeface="Times New Roman"/>
                <a:cs typeface="Times New Roman"/>
              </a:rPr>
              <a:t>To</a:t>
            </a:r>
            <a:r>
              <a:rPr sz="1450" i="1" spc="125" dirty="0">
                <a:solidFill>
                  <a:srgbClr val="772823"/>
                </a:solidFill>
                <a:latin typeface="Times New Roman"/>
                <a:cs typeface="Times New Roman"/>
              </a:rPr>
              <a:t>  </a:t>
            </a:r>
            <a:r>
              <a:rPr sz="1450" spc="125" dirty="0">
                <a:solidFill>
                  <a:srgbClr val="722628"/>
                </a:solidFill>
                <a:latin typeface="Times New Roman"/>
                <a:cs typeface="Times New Roman"/>
              </a:rPr>
              <a:t>/iii</a:t>
            </a:r>
            <a:r>
              <a:rPr sz="1450" spc="-165" dirty="0">
                <a:solidFill>
                  <a:srgbClr val="722628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7B2A21"/>
                </a:solidFill>
                <a:latin typeface="Times New Roman"/>
                <a:cs typeface="Times New Roman"/>
              </a:rPr>
              <a:t>rf</a:t>
            </a:r>
            <a:r>
              <a:rPr sz="1450" spc="245" dirty="0">
                <a:solidFill>
                  <a:srgbClr val="7B2A21"/>
                </a:solidFill>
                <a:latin typeface="Times New Roman"/>
                <a:cs typeface="Times New Roman"/>
              </a:rPr>
              <a:t> </a:t>
            </a:r>
            <a:r>
              <a:rPr sz="1450" dirty="0">
                <a:solidFill>
                  <a:srgbClr val="6B1A21"/>
                </a:solidFill>
                <a:latin typeface="Times New Roman"/>
                <a:cs typeface="Times New Roman"/>
              </a:rPr>
              <a:t>‹i</a:t>
            </a:r>
            <a:r>
              <a:rPr sz="1450" spc="-130" dirty="0">
                <a:solidFill>
                  <a:srgbClr val="6B1A21"/>
                </a:solidFill>
                <a:latin typeface="Times New Roman"/>
                <a:cs typeface="Times New Roman"/>
              </a:rPr>
              <a:t> </a:t>
            </a:r>
            <a:r>
              <a:rPr sz="1450" spc="35" dirty="0">
                <a:solidFill>
                  <a:srgbClr val="7B2821"/>
                </a:solidFill>
                <a:latin typeface="Times New Roman"/>
                <a:cs typeface="Times New Roman"/>
              </a:rPr>
              <a:t>i</a:t>
            </a:r>
            <a:r>
              <a:rPr sz="1450" spc="35" dirty="0">
                <a:solidFill>
                  <a:srgbClr val="7E5957"/>
                </a:solidFill>
                <a:latin typeface="Times New Roman"/>
                <a:cs typeface="Times New Roman"/>
              </a:rPr>
              <a:t>‘‹'r/i‹'fi‹/x.’</a:t>
            </a:r>
            <a:endParaRPr sz="1450">
              <a:latin typeface="Times New Roman"/>
              <a:cs typeface="Times New Roman"/>
            </a:endParaRPr>
          </a:p>
          <a:p>
            <a:pPr marL="785495" marR="375920" indent="-471170">
              <a:lnSpc>
                <a:spcPts val="1800"/>
              </a:lnSpc>
              <a:spcBef>
                <a:spcPts val="1270"/>
              </a:spcBef>
            </a:pPr>
            <a:r>
              <a:rPr sz="1550" spc="-30" dirty="0">
                <a:latin typeface="Times New Roman"/>
                <a:cs typeface="Times New Roman"/>
              </a:rPr>
              <a:t>Tota</a:t>
            </a:r>
            <a:r>
              <a:rPr sz="2325" spc="-44" baseline="3584" dirty="0">
                <a:latin typeface="Times New Roman"/>
                <a:cs typeface="Times New Roman"/>
              </a:rPr>
              <a:t>l</a:t>
            </a:r>
            <a:r>
              <a:rPr sz="2325" spc="-165" baseline="3584" dirty="0">
                <a:latin typeface="Times New Roman"/>
                <a:cs typeface="Times New Roman"/>
              </a:rPr>
              <a:t> </a:t>
            </a:r>
            <a:r>
              <a:rPr sz="2325" spc="-15" baseline="1792" dirty="0">
                <a:latin typeface="Times New Roman"/>
                <a:cs typeface="Times New Roman"/>
              </a:rPr>
              <a:t>direct</a:t>
            </a:r>
            <a:r>
              <a:rPr sz="2325" spc="37" baseline="1792" dirty="0">
                <a:latin typeface="Times New Roman"/>
                <a:cs typeface="Times New Roman"/>
              </a:rPr>
              <a:t> </a:t>
            </a:r>
            <a:r>
              <a:rPr sz="2325" baseline="1792" dirty="0">
                <a:latin typeface="Times New Roman"/>
                <a:cs typeface="Times New Roman"/>
              </a:rPr>
              <a:t>cost</a:t>
            </a:r>
            <a:r>
              <a:rPr sz="2325" spc="157" baseline="1792" dirty="0">
                <a:latin typeface="Times New Roman"/>
                <a:cs typeface="Times New Roman"/>
              </a:rPr>
              <a:t> </a:t>
            </a:r>
            <a:r>
              <a:rPr sz="2325" baseline="1792" dirty="0">
                <a:latin typeface="Times New Roman"/>
                <a:cs typeface="Times New Roman"/>
              </a:rPr>
              <a:t>per</a:t>
            </a:r>
            <a:r>
              <a:rPr sz="2325" spc="22" baseline="1792" dirty="0">
                <a:latin typeface="Times New Roman"/>
                <a:cs typeface="Times New Roman"/>
              </a:rPr>
              <a:t> </a:t>
            </a:r>
            <a:r>
              <a:rPr sz="2325" spc="-75" baseline="1792" dirty="0">
                <a:solidFill>
                  <a:srgbClr val="232323"/>
                </a:solidFill>
                <a:latin typeface="Times New Roman"/>
                <a:cs typeface="Times New Roman"/>
              </a:rPr>
              <a:t>t </a:t>
            </a:r>
            <a:r>
              <a:rPr sz="1550" spc="-20" dirty="0">
                <a:latin typeface="Times New Roman"/>
                <a:cs typeface="Times New Roman"/>
              </a:rPr>
              <a:t>metre</a:t>
            </a:r>
            <a:r>
              <a:rPr sz="1550" spc="-4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of</a:t>
            </a:r>
            <a:r>
              <a:rPr sz="1550" spc="-10" dirty="0">
                <a:latin typeface="Times New Roman"/>
                <a:cs typeface="Times New Roman"/>
              </a:rPr>
              <a:t> </a:t>
            </a:r>
            <a:r>
              <a:rPr sz="1550" dirty="0">
                <a:latin typeface="Times New Roman"/>
                <a:cs typeface="Times New Roman"/>
              </a:rPr>
              <a:t>wcld</a:t>
            </a:r>
            <a:r>
              <a:rPr sz="1550" spc="110" dirty="0">
                <a:latin typeface="Times New Roman"/>
                <a:cs typeface="Times New Roman"/>
              </a:rPr>
              <a:t> </a:t>
            </a:r>
            <a:r>
              <a:rPr sz="1550" spc="-350" dirty="0">
                <a:solidFill>
                  <a:srgbClr val="2B2B2B"/>
                </a:solidFill>
                <a:latin typeface="Times New Roman"/>
                <a:cs typeface="Times New Roman"/>
              </a:rPr>
              <a:t>J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38070" y="2257425"/>
            <a:ext cx="598170" cy="49530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88900" marR="5080" indent="-76200">
              <a:lnSpc>
                <a:spcPts val="1839"/>
              </a:lnSpc>
              <a:spcBef>
                <a:spcPts val="175"/>
              </a:spcBef>
            </a:pPr>
            <a:r>
              <a:rPr sz="1550" spc="-20" dirty="0">
                <a:latin typeface="Times New Roman"/>
                <a:cs typeface="Times New Roman"/>
              </a:rPr>
              <a:t>cctrodc cosi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55539" y="2184169"/>
            <a:ext cx="578485" cy="55689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40"/>
              </a:spcBef>
            </a:pPr>
            <a:r>
              <a:rPr sz="1450" spc="-10" dirty="0">
                <a:latin typeface="Times New Roman"/>
                <a:cs typeface="Times New Roman"/>
              </a:rPr>
              <a:t>Labour</a:t>
            </a:r>
            <a:endParaRPr sz="14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484"/>
              </a:spcBef>
            </a:pPr>
            <a:r>
              <a:rPr sz="1100" spc="-20" dirty="0">
                <a:latin typeface="Times New Roman"/>
                <a:cs typeface="Times New Roman"/>
              </a:rPr>
              <a:t>GOS1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66061" y="1420812"/>
            <a:ext cx="115443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30555" algn="l"/>
              </a:tabLst>
            </a:pPr>
            <a:r>
              <a:rPr sz="1650" spc="-210" dirty="0">
                <a:latin typeface="Times New Roman"/>
                <a:cs typeface="Times New Roman"/>
              </a:rPr>
              <a:t>x</a:t>
            </a:r>
            <a:r>
              <a:rPr sz="1650" spc="90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8</a:t>
            </a:r>
            <a:r>
              <a:rPr sz="1650" spc="330" dirty="0">
                <a:latin typeface="Times New Roman"/>
                <a:cs typeface="Times New Roman"/>
              </a:rPr>
              <a:t> </a:t>
            </a:r>
            <a:r>
              <a:rPr sz="1650" spc="-50" dirty="0">
                <a:latin typeface="Times New Roman"/>
                <a:cs typeface="Times New Roman"/>
              </a:rPr>
              <a:t>=</a:t>
            </a:r>
            <a:r>
              <a:rPr sz="1650" dirty="0">
                <a:latin typeface="Times New Roman"/>
                <a:cs typeface="Times New Roman"/>
              </a:rPr>
              <a:t>	</a:t>
            </a:r>
            <a:r>
              <a:rPr sz="1650" spc="-10" dirty="0">
                <a:latin typeface="Times New Roman"/>
                <a:cs typeface="Times New Roman"/>
              </a:rPr>
              <a:t>Rs.</a:t>
            </a:r>
            <a:r>
              <a:rPr sz="1650" spc="-75" dirty="0">
                <a:latin typeface="Times New Roman"/>
                <a:cs typeface="Times New Roman"/>
              </a:rPr>
              <a:t> </a:t>
            </a:r>
            <a:r>
              <a:rPr sz="1650" spc="-25" dirty="0">
                <a:latin typeface="Times New Roman"/>
                <a:cs typeface="Times New Roman"/>
              </a:rPr>
              <a:t>20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78810" y="2722562"/>
            <a:ext cx="2796540" cy="758825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885"/>
              </a:spcBef>
              <a:tabLst>
                <a:tab pos="342900" algn="l"/>
                <a:tab pos="1984375" algn="l"/>
              </a:tabLst>
            </a:pPr>
            <a:r>
              <a:rPr sz="1750" spc="-50" dirty="0">
                <a:solidFill>
                  <a:srgbClr val="3F3F3F"/>
                </a:solidFill>
                <a:latin typeface="Times New Roman"/>
                <a:cs typeface="Times New Roman"/>
              </a:rPr>
              <a:t>=</a:t>
            </a:r>
            <a:r>
              <a:rPr sz="1750" dirty="0">
                <a:solidFill>
                  <a:srgbClr val="3F3F3F"/>
                </a:solidFill>
                <a:latin typeface="Times New Roman"/>
                <a:cs typeface="Times New Roman"/>
              </a:rPr>
              <a:t>	</a:t>
            </a:r>
            <a:r>
              <a:rPr sz="1750" spc="-10" dirty="0">
                <a:latin typeface="Times New Roman"/>
                <a:cs typeface="Times New Roman"/>
              </a:rPr>
              <a:t>19.25</a:t>
            </a:r>
            <a:r>
              <a:rPr sz="1750" spc="15" dirty="0">
                <a:latin typeface="Times New Roman"/>
                <a:cs typeface="Times New Roman"/>
              </a:rPr>
              <a:t> </a:t>
            </a:r>
            <a:r>
              <a:rPr sz="1750" dirty="0">
                <a:solidFill>
                  <a:srgbClr val="363636"/>
                </a:solidFill>
                <a:latin typeface="Times New Roman"/>
                <a:cs typeface="Times New Roman"/>
              </a:rPr>
              <a:t>+</a:t>
            </a:r>
            <a:r>
              <a:rPr sz="1750" spc="-50" dirty="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4 </a:t>
            </a:r>
            <a:r>
              <a:rPr sz="1750" dirty="0">
                <a:solidFill>
                  <a:srgbClr val="1A1A1A"/>
                </a:solidFill>
                <a:latin typeface="Times New Roman"/>
                <a:cs typeface="Times New Roman"/>
              </a:rPr>
              <a:t>+</a:t>
            </a:r>
            <a:r>
              <a:rPr sz="1750" spc="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20</a:t>
            </a:r>
            <a:r>
              <a:rPr sz="1750" spc="345" dirty="0">
                <a:latin typeface="Times New Roman"/>
                <a:cs typeface="Times New Roman"/>
              </a:rPr>
              <a:t> </a:t>
            </a:r>
            <a:r>
              <a:rPr sz="1750" spc="-50" dirty="0">
                <a:solidFill>
                  <a:srgbClr val="282828"/>
                </a:solidFill>
                <a:latin typeface="Times New Roman"/>
                <a:cs typeface="Times New Roman"/>
              </a:rPr>
              <a:t>-</a:t>
            </a:r>
            <a:r>
              <a:rPr sz="1750" dirty="0">
                <a:solidFill>
                  <a:srgbClr val="282828"/>
                </a:solidFill>
                <a:latin typeface="Times New Roman"/>
                <a:cs typeface="Times New Roman"/>
              </a:rPr>
              <a:t>	</a:t>
            </a:r>
            <a:r>
              <a:rPr sz="1750" spc="-40" dirty="0">
                <a:latin typeface="Times New Roman"/>
                <a:cs typeface="Times New Roman"/>
              </a:rPr>
              <a:t>Rs.</a:t>
            </a:r>
            <a:r>
              <a:rPr sz="1750" spc="-55" dirty="0">
                <a:latin typeface="Times New Roman"/>
                <a:cs typeface="Times New Roman"/>
              </a:rPr>
              <a:t> </a:t>
            </a:r>
            <a:r>
              <a:rPr sz="1750" spc="-35" dirty="0">
                <a:latin typeface="Times New Roman"/>
                <a:cs typeface="Times New Roman"/>
              </a:rPr>
              <a:t>43.25</a:t>
            </a: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  <a:tabLst>
                <a:tab pos="298450" algn="l"/>
              </a:tabLst>
            </a:pPr>
            <a:r>
              <a:rPr sz="1750" spc="-50" dirty="0">
                <a:solidFill>
                  <a:srgbClr val="161616"/>
                </a:solidFill>
                <a:latin typeface="Times New Roman"/>
                <a:cs typeface="Times New Roman"/>
              </a:rPr>
              <a:t>=</a:t>
            </a:r>
            <a:r>
              <a:rPr sz="1750" dirty="0">
                <a:solidFill>
                  <a:srgbClr val="161616"/>
                </a:solidFill>
                <a:latin typeface="Times New Roman"/>
                <a:cs typeface="Times New Roman"/>
              </a:rPr>
              <a:t>	</a:t>
            </a:r>
            <a:r>
              <a:rPr sz="1750" dirty="0">
                <a:latin typeface="Times New Roman"/>
                <a:cs typeface="Times New Roman"/>
              </a:rPr>
              <a:t>40%</a:t>
            </a:r>
            <a:r>
              <a:rPr sz="1750" spc="-9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of</a:t>
            </a:r>
            <a:r>
              <a:rPr sz="1750" spc="-100" dirty="0">
                <a:latin typeface="Times New Roman"/>
                <a:cs typeface="Times New Roman"/>
              </a:rPr>
              <a:t> </a:t>
            </a:r>
            <a:r>
              <a:rPr sz="1750" spc="-30" dirty="0">
                <a:latin typeface="Times New Roman"/>
                <a:cs typeface="Times New Roman"/>
              </a:rPr>
              <a:t>direct</a:t>
            </a:r>
            <a:r>
              <a:rPr sz="1750" spc="25" dirty="0">
                <a:latin typeface="Times New Roman"/>
                <a:cs typeface="Times New Roman"/>
              </a:rPr>
              <a:t> </a:t>
            </a:r>
            <a:r>
              <a:rPr sz="1750" spc="-10" dirty="0">
                <a:latin typeface="Times New Roman"/>
                <a:cs typeface="Times New Roman"/>
              </a:rPr>
              <a:t>charges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9561" y="3189287"/>
            <a:ext cx="1569720" cy="29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35" dirty="0">
                <a:latin typeface="Times New Roman"/>
                <a:cs typeface="Times New Roman"/>
              </a:rPr>
              <a:t>Overhead</a:t>
            </a:r>
            <a:r>
              <a:rPr sz="1750" spc="15" dirty="0">
                <a:latin typeface="Times New Roman"/>
                <a:cs typeface="Times New Roman"/>
              </a:rPr>
              <a:t> </a:t>
            </a:r>
            <a:r>
              <a:rPr sz="1750" spc="-25" dirty="0">
                <a:latin typeface="Times New Roman"/>
                <a:cs typeface="Times New Roman"/>
              </a:rPr>
              <a:t>charges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59521" y="3506787"/>
            <a:ext cx="312420" cy="510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545">
              <a:lnSpc>
                <a:spcPts val="1910"/>
              </a:lnSpc>
              <a:spcBef>
                <a:spcPts val="100"/>
              </a:spcBef>
            </a:pPr>
            <a:r>
              <a:rPr sz="1650" u="heavy" spc="-25" dirty="0">
                <a:uFill>
                  <a:solidFill>
                    <a:srgbClr val="3B3B3B"/>
                  </a:solidFill>
                </a:uFill>
                <a:latin typeface="Courier New"/>
                <a:cs typeface="Courier New"/>
              </a:rPr>
              <a:t>40</a:t>
            </a:r>
            <a:endParaRPr sz="1650">
              <a:latin typeface="Courier New"/>
              <a:cs typeface="Courier New"/>
            </a:endParaRPr>
          </a:p>
          <a:p>
            <a:pPr marL="12700">
              <a:lnSpc>
                <a:spcPts val="1910"/>
              </a:lnSpc>
            </a:pPr>
            <a:r>
              <a:rPr sz="1650" spc="-229" dirty="0">
                <a:latin typeface="Courier New"/>
                <a:cs typeface="Courier New"/>
              </a:rPr>
              <a:t>100</a:t>
            </a:r>
            <a:endParaRPr sz="1650">
              <a:latin typeface="Courier New"/>
              <a:cs typeface="Courier Ne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43907" y="3659187"/>
            <a:ext cx="162560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925" indent="-149225">
              <a:lnSpc>
                <a:spcPct val="100000"/>
              </a:lnSpc>
              <a:spcBef>
                <a:spcPts val="100"/>
              </a:spcBef>
              <a:buChar char="•"/>
              <a:tabLst>
                <a:tab pos="161925" algn="l"/>
                <a:tab pos="905510" algn="l"/>
              </a:tabLst>
            </a:pPr>
            <a:r>
              <a:rPr sz="1500" spc="-10" dirty="0">
                <a:latin typeface="Times New Roman"/>
                <a:cs typeface="Times New Roman"/>
              </a:rPr>
              <a:t>43.25</a:t>
            </a:r>
            <a:r>
              <a:rPr sz="1500" dirty="0">
                <a:latin typeface="Times New Roman"/>
                <a:cs typeface="Times New Roman"/>
              </a:rPr>
              <a:t>	Rs.</a:t>
            </a:r>
            <a:r>
              <a:rPr sz="1500" spc="-15" dirty="0">
                <a:latin typeface="Times New Roman"/>
                <a:cs typeface="Times New Roman"/>
              </a:rPr>
              <a:t> </a:t>
            </a:r>
            <a:r>
              <a:rPr sz="1500" spc="-25" dirty="0">
                <a:latin typeface="Times New Roman"/>
                <a:cs typeface="Times New Roman"/>
              </a:rPr>
              <a:t>17.30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99061" y="2259012"/>
            <a:ext cx="5124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090" marR="5080" indent="-73025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latin typeface="Times New Roman"/>
                <a:cs typeface="Times New Roman"/>
              </a:rPr>
              <a:t>Power </a:t>
            </a:r>
            <a:r>
              <a:rPr sz="1500" spc="-20" dirty="0">
                <a:latin typeface="Times New Roman"/>
                <a:cs typeface="Times New Roman"/>
              </a:rPr>
              <a:t>cost</a:t>
            </a:r>
            <a:endParaRPr sz="1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1950" y="323850"/>
            <a:ext cx="2933700" cy="2095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8695" y="654050"/>
            <a:ext cx="2557145" cy="520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1945"/>
              </a:lnSpc>
              <a:spcBef>
                <a:spcPts val="100"/>
              </a:spcBef>
            </a:pPr>
            <a:r>
              <a:rPr sz="1650" spc="-10" dirty="0">
                <a:solidFill>
                  <a:srgbClr val="000000"/>
                </a:solidFill>
              </a:rPr>
              <a:t>Totai</a:t>
            </a:r>
            <a:r>
              <a:rPr sz="1650" spc="25" dirty="0">
                <a:solidFill>
                  <a:srgbClr val="000000"/>
                </a:solidFill>
              </a:rPr>
              <a:t> </a:t>
            </a:r>
            <a:r>
              <a:rPr sz="1650" spc="-40" dirty="0">
                <a:solidFill>
                  <a:srgbClr val="000000"/>
                </a:solidFill>
              </a:rPr>
              <a:t>charges</a:t>
            </a:r>
            <a:r>
              <a:rPr sz="1650" spc="60" dirty="0">
                <a:solidFill>
                  <a:srgbClr val="000000"/>
                </a:solidFill>
              </a:rPr>
              <a:t> </a:t>
            </a:r>
            <a:r>
              <a:rPr sz="1650" spc="-20" dirty="0">
                <a:solidFill>
                  <a:srgbClr val="000000"/>
                </a:solidFill>
              </a:rPr>
              <a:t>for</a:t>
            </a:r>
            <a:r>
              <a:rPr sz="1650" spc="20" dirty="0">
                <a:solidFill>
                  <a:srgbClr val="000000"/>
                </a:solidFill>
              </a:rPr>
              <a:t> </a:t>
            </a:r>
            <a:r>
              <a:rPr sz="1650" spc="-70" dirty="0">
                <a:solidFill>
                  <a:srgbClr val="000000"/>
                </a:solidFill>
              </a:rPr>
              <a:t>welding</a:t>
            </a:r>
            <a:r>
              <a:rPr sz="1650" spc="-5" dirty="0">
                <a:solidFill>
                  <a:srgbClr val="000000"/>
                </a:solidFill>
              </a:rPr>
              <a:t> </a:t>
            </a:r>
            <a:r>
              <a:rPr sz="1650" spc="-45" dirty="0">
                <a:solidFill>
                  <a:srgbClr val="000000"/>
                </a:solidFill>
              </a:rPr>
              <a:t>one</a:t>
            </a:r>
            <a:endParaRPr sz="1650"/>
          </a:p>
          <a:p>
            <a:pPr marR="16510" algn="r">
              <a:lnSpc>
                <a:spcPts val="1945"/>
              </a:lnSpc>
            </a:pPr>
            <a:r>
              <a:rPr sz="1650" spc="-90" dirty="0">
                <a:solidFill>
                  <a:srgbClr val="000000"/>
                </a:solidFill>
              </a:rPr>
              <a:t>metre</a:t>
            </a:r>
            <a:r>
              <a:rPr sz="1650" spc="45" dirty="0">
                <a:solidFill>
                  <a:srgbClr val="000000"/>
                </a:solidFill>
              </a:rPr>
              <a:t> </a:t>
            </a:r>
            <a:r>
              <a:rPr sz="1650" spc="-65" dirty="0">
                <a:solidFill>
                  <a:srgbClr val="000000"/>
                </a:solidFill>
              </a:rPr>
              <a:t>length</a:t>
            </a:r>
            <a:r>
              <a:rPr sz="1650" spc="35" dirty="0">
                <a:solidFill>
                  <a:srgbClr val="000000"/>
                </a:solidFill>
              </a:rPr>
              <a:t> </a:t>
            </a:r>
            <a:r>
              <a:rPr sz="1650" dirty="0">
                <a:solidFill>
                  <a:srgbClr val="000000"/>
                </a:solidFill>
              </a:rPr>
              <a:t>of</a:t>
            </a:r>
            <a:r>
              <a:rPr sz="1650" spc="-100" dirty="0">
                <a:solidFill>
                  <a:srgbClr val="000000"/>
                </a:solidFill>
              </a:rPr>
              <a:t> </a:t>
            </a:r>
            <a:r>
              <a:rPr sz="1650" spc="-10" dirty="0">
                <a:solidFill>
                  <a:srgbClr val="000000"/>
                </a:solidFill>
              </a:rPr>
              <a:t>joint</a:t>
            </a:r>
            <a:endParaRPr sz="1650"/>
          </a:p>
        </p:txBody>
      </p:sp>
      <p:sp>
        <p:nvSpPr>
          <p:cNvPr id="4" name="object 4"/>
          <p:cNvSpPr txBox="1"/>
          <p:nvPr/>
        </p:nvSpPr>
        <p:spPr>
          <a:xfrm>
            <a:off x="3662312" y="668337"/>
            <a:ext cx="47244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latin typeface="Cambria"/>
                <a:cs typeface="Cambria"/>
              </a:rPr>
              <a:t>Direc</a:t>
            </a:r>
            <a:endParaRPr sz="15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24033" y="903287"/>
            <a:ext cx="413384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latin typeface="Cambria"/>
                <a:cs typeface="Cambria"/>
              </a:rPr>
              <a:t>cost</a:t>
            </a:r>
            <a:r>
              <a:rPr sz="2400" spc="-15" baseline="27777" dirty="0">
                <a:latin typeface="Times New Roman"/>
                <a:cs typeface="Times New Roman"/>
              </a:rPr>
              <a:t>'</a:t>
            </a:r>
            <a:endParaRPr sz="2400" baseline="27777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74654" y="798512"/>
            <a:ext cx="106172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Times New Roman"/>
                <a:cs typeface="Times New Roman"/>
              </a:rPr>
              <a:t>+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Overheads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8859" y="1300162"/>
            <a:ext cx="5562600" cy="1566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29560">
              <a:lnSpc>
                <a:spcPct val="100000"/>
              </a:lnSpc>
              <a:spcBef>
                <a:spcPts val="100"/>
              </a:spcBef>
              <a:tabLst>
                <a:tab pos="3110230" algn="l"/>
              </a:tabLst>
            </a:pPr>
            <a:r>
              <a:rPr sz="1550" spc="-50" dirty="0">
                <a:solidFill>
                  <a:srgbClr val="2F2F2F"/>
                </a:solidFill>
                <a:latin typeface="Cambria"/>
                <a:cs typeface="Cambria"/>
              </a:rPr>
              <a:t>=</a:t>
            </a:r>
            <a:r>
              <a:rPr sz="1550" dirty="0">
                <a:solidFill>
                  <a:srgbClr val="2F2F2F"/>
                </a:solidFill>
                <a:latin typeface="Cambria"/>
                <a:cs typeface="Cambria"/>
              </a:rPr>
              <a:t>	</a:t>
            </a:r>
            <a:r>
              <a:rPr sz="1550" spc="-35" dirty="0">
                <a:latin typeface="Cambria"/>
                <a:cs typeface="Cambria"/>
              </a:rPr>
              <a:t>43.25</a:t>
            </a:r>
            <a:r>
              <a:rPr sz="1550" spc="85" dirty="0">
                <a:latin typeface="Cambria"/>
                <a:cs typeface="Cambria"/>
              </a:rPr>
              <a:t> </a:t>
            </a:r>
            <a:r>
              <a:rPr sz="1550" spc="85" dirty="0">
                <a:solidFill>
                  <a:srgbClr val="1C1C1C"/>
                </a:solidFill>
                <a:latin typeface="Cambria"/>
                <a:cs typeface="Cambria"/>
              </a:rPr>
              <a:t>+</a:t>
            </a:r>
            <a:r>
              <a:rPr sz="1550" spc="100" dirty="0">
                <a:solidFill>
                  <a:srgbClr val="1C1C1C"/>
                </a:solidFill>
                <a:latin typeface="Cambria"/>
                <a:cs typeface="Cambria"/>
              </a:rPr>
              <a:t> </a:t>
            </a:r>
            <a:r>
              <a:rPr sz="1550" spc="-30" dirty="0">
                <a:latin typeface="Cambria"/>
                <a:cs typeface="Cambria"/>
              </a:rPr>
              <a:t>17.30</a:t>
            </a:r>
            <a:r>
              <a:rPr sz="1550" spc="345" dirty="0">
                <a:latin typeface="Cambria"/>
                <a:cs typeface="Cambria"/>
              </a:rPr>
              <a:t> </a:t>
            </a:r>
            <a:r>
              <a:rPr sz="1550" spc="85" dirty="0">
                <a:solidFill>
                  <a:srgbClr val="343434"/>
                </a:solidFill>
                <a:latin typeface="Cambria"/>
                <a:cs typeface="Cambria"/>
              </a:rPr>
              <a:t>=</a:t>
            </a:r>
            <a:r>
              <a:rPr sz="1550" spc="340" dirty="0">
                <a:solidFill>
                  <a:srgbClr val="343434"/>
                </a:solidFill>
                <a:latin typeface="Cambria"/>
                <a:cs typeface="Cambria"/>
              </a:rPr>
              <a:t> </a:t>
            </a:r>
            <a:r>
              <a:rPr sz="1550" dirty="0">
                <a:latin typeface="Cambria"/>
                <a:cs typeface="Cambria"/>
              </a:rPr>
              <a:t>Rs.</a:t>
            </a:r>
            <a:r>
              <a:rPr sz="1550" spc="45" dirty="0">
                <a:latin typeface="Cambria"/>
                <a:cs typeface="Cambria"/>
              </a:rPr>
              <a:t> </a:t>
            </a:r>
            <a:r>
              <a:rPr sz="1550" spc="-10" dirty="0">
                <a:latin typeface="Cambria"/>
                <a:cs typeface="Cambria"/>
              </a:rPr>
              <a:t>60.55</a:t>
            </a:r>
            <a:endParaRPr sz="1550">
              <a:latin typeface="Cambria"/>
              <a:cs typeface="Cambria"/>
            </a:endParaRPr>
          </a:p>
          <a:p>
            <a:pPr marL="50800" marR="43180" indent="266065">
              <a:lnSpc>
                <a:spcPct val="127200"/>
              </a:lnSpc>
              <a:spcBef>
                <a:spcPts val="730"/>
              </a:spcBef>
            </a:pPr>
            <a:r>
              <a:rPr sz="1450" dirty="0">
                <a:latin typeface="Cambria"/>
                <a:cs typeface="Cambria"/>
              </a:rPr>
              <a:t>Since</a:t>
            </a:r>
            <a:r>
              <a:rPr sz="1450" spc="145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this</a:t>
            </a:r>
            <a:r>
              <a:rPr sz="1450" spc="17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is</a:t>
            </a:r>
            <a:r>
              <a:rPr sz="1450" spc="85" dirty="0">
                <a:latin typeface="Cambria"/>
                <a:cs typeface="Cambria"/>
              </a:rPr>
              <a:t> </a:t>
            </a:r>
            <a:r>
              <a:rPr sz="1450" spc="55" dirty="0">
                <a:latin typeface="Cambria"/>
                <a:cs typeface="Cambria"/>
              </a:rPr>
              <a:t>a</a:t>
            </a:r>
            <a:r>
              <a:rPr sz="1450" spc="95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double</a:t>
            </a:r>
            <a:r>
              <a:rPr sz="1450" spc="225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fillet</a:t>
            </a:r>
            <a:r>
              <a:rPr sz="1450" spc="320" dirty="0">
                <a:latin typeface="Cambria"/>
                <a:cs typeface="Cambria"/>
              </a:rPr>
              <a:t> </a:t>
            </a:r>
            <a:r>
              <a:rPr sz="1450" spc="-145" dirty="0">
                <a:latin typeface="Cambria"/>
                <a:cs typeface="Cambria"/>
              </a:rPr>
              <a:t>Tap</a:t>
            </a:r>
            <a:r>
              <a:rPr sz="1450" spc="160" dirty="0">
                <a:latin typeface="Cambria"/>
                <a:cs typeface="Cambria"/>
              </a:rPr>
              <a:t> </a:t>
            </a:r>
            <a:r>
              <a:rPr sz="1450" spc="-25" dirty="0">
                <a:latin typeface="Cambria"/>
                <a:cs typeface="Cambria"/>
              </a:rPr>
              <a:t>weld</a:t>
            </a:r>
            <a:r>
              <a:rPr sz="1450" spc="130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joinl,</a:t>
            </a:r>
            <a:r>
              <a:rPr sz="1450" spc="204" dirty="0">
                <a:latin typeface="Cambria"/>
                <a:cs typeface="Cambria"/>
              </a:rPr>
              <a:t> </a:t>
            </a:r>
            <a:r>
              <a:rPr sz="1450" spc="-10" dirty="0">
                <a:latin typeface="Cambria"/>
                <a:cs typeface="Cambria"/>
              </a:rPr>
              <a:t>the</a:t>
            </a:r>
            <a:r>
              <a:rPr sz="1450" spc="225" dirty="0">
                <a:latin typeface="Cambria"/>
                <a:cs typeface="Cambria"/>
              </a:rPr>
              <a:t> </a:t>
            </a:r>
            <a:r>
              <a:rPr sz="1450" spc="-25" dirty="0">
                <a:latin typeface="Cambria"/>
                <a:cs typeface="Cambria"/>
              </a:rPr>
              <a:t>welding</a:t>
            </a:r>
            <a:r>
              <a:rPr sz="1450" spc="204" dirty="0">
                <a:latin typeface="Cambria"/>
                <a:cs typeface="Cambria"/>
              </a:rPr>
              <a:t> </a:t>
            </a:r>
            <a:r>
              <a:rPr sz="1450" spc="-25" dirty="0">
                <a:latin typeface="Cambria"/>
                <a:cs typeface="Cambria"/>
              </a:rPr>
              <a:t>should</a:t>
            </a:r>
            <a:r>
              <a:rPr sz="1450" spc="315" dirty="0">
                <a:latin typeface="Cambria"/>
                <a:cs typeface="Cambria"/>
              </a:rPr>
              <a:t> </a:t>
            </a:r>
            <a:r>
              <a:rPr sz="1450" spc="-25" dirty="0">
                <a:latin typeface="Cambria"/>
                <a:cs typeface="Cambria"/>
              </a:rPr>
              <a:t>be </a:t>
            </a:r>
            <a:r>
              <a:rPr sz="1450" dirty="0">
                <a:latin typeface="Cambria"/>
                <a:cs typeface="Cambria"/>
              </a:rPr>
              <a:t>done</a:t>
            </a:r>
            <a:r>
              <a:rPr sz="1450" spc="-15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on</a:t>
            </a:r>
            <a:r>
              <a:rPr sz="1450" spc="5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both</a:t>
            </a:r>
            <a:r>
              <a:rPr sz="1450" spc="35" dirty="0">
                <a:latin typeface="Cambria"/>
                <a:cs typeface="Cambria"/>
              </a:rPr>
              <a:t> </a:t>
            </a:r>
            <a:r>
              <a:rPr sz="1450" spc="-10" dirty="0">
                <a:latin typeface="Cambria"/>
                <a:cs typeface="Cambria"/>
              </a:rPr>
              <a:t>SideS.</a:t>
            </a:r>
            <a:endParaRPr sz="1450">
              <a:latin typeface="Cambria"/>
              <a:cs typeface="Cambria"/>
            </a:endParaRPr>
          </a:p>
          <a:p>
            <a:pPr marL="591185">
              <a:lnSpc>
                <a:spcPct val="100000"/>
              </a:lnSpc>
              <a:spcBef>
                <a:spcPts val="960"/>
              </a:spcBef>
              <a:tabLst>
                <a:tab pos="2618105" algn="l"/>
                <a:tab pos="2907665" algn="l"/>
              </a:tabLst>
            </a:pPr>
            <a:r>
              <a:rPr sz="2625" spc="-135" baseline="-7936" dirty="0">
                <a:latin typeface="Times New Roman"/>
                <a:cs typeface="Times New Roman"/>
              </a:rPr>
              <a:t>’-</a:t>
            </a:r>
            <a:r>
              <a:rPr sz="2625" spc="307" baseline="-7936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Total</a:t>
            </a:r>
            <a:r>
              <a:rPr sz="1750" spc="114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welding</a:t>
            </a:r>
            <a:r>
              <a:rPr sz="1750" spc="-25" dirty="0">
                <a:latin typeface="Times New Roman"/>
                <a:cs typeface="Times New Roman"/>
              </a:rPr>
              <a:t> </a:t>
            </a:r>
            <a:r>
              <a:rPr sz="1750" spc="-20" dirty="0">
                <a:latin typeface="Times New Roman"/>
                <a:cs typeface="Times New Roman"/>
              </a:rPr>
              <a:t>cost</a:t>
            </a:r>
            <a:r>
              <a:rPr sz="1750" dirty="0">
                <a:latin typeface="Times New Roman"/>
                <a:cs typeface="Times New Roman"/>
              </a:rPr>
              <a:t>	</a:t>
            </a:r>
            <a:r>
              <a:rPr sz="1750" spc="-50" dirty="0">
                <a:solidFill>
                  <a:srgbClr val="262626"/>
                </a:solidFill>
                <a:latin typeface="Times New Roman"/>
                <a:cs typeface="Times New Roman"/>
              </a:rPr>
              <a:t>=</a:t>
            </a:r>
            <a:r>
              <a:rPr sz="1750" dirty="0">
                <a:solidFill>
                  <a:srgbClr val="262626"/>
                </a:solidFill>
                <a:latin typeface="Times New Roman"/>
                <a:cs typeface="Times New Roman"/>
              </a:rPr>
              <a:t>	</a:t>
            </a:r>
            <a:r>
              <a:rPr sz="1750" dirty="0">
                <a:latin typeface="Times New Roman"/>
                <a:cs typeface="Times New Roman"/>
              </a:rPr>
              <a:t>60.55</a:t>
            </a:r>
            <a:r>
              <a:rPr sz="1750" spc="5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x</a:t>
            </a:r>
            <a:r>
              <a:rPr sz="1750" spc="70" dirty="0">
                <a:latin typeface="Times New Roman"/>
                <a:cs typeface="Times New Roman"/>
              </a:rPr>
              <a:t> </a:t>
            </a:r>
            <a:r>
              <a:rPr sz="1750" spc="-50" dirty="0">
                <a:latin typeface="Times New Roman"/>
                <a:cs typeface="Times New Roman"/>
              </a:rPr>
              <a:t>2</a:t>
            </a:r>
            <a:endParaRPr sz="1750">
              <a:latin typeface="Times New Roman"/>
              <a:cs typeface="Times New Roman"/>
            </a:endParaRPr>
          </a:p>
          <a:p>
            <a:pPr marL="2599690">
              <a:lnSpc>
                <a:spcPct val="100000"/>
              </a:lnSpc>
              <a:spcBef>
                <a:spcPts val="200"/>
              </a:spcBef>
              <a:tabLst>
                <a:tab pos="2828290" algn="l"/>
              </a:tabLst>
            </a:pPr>
            <a:r>
              <a:rPr sz="1550" spc="-50" dirty="0">
                <a:solidFill>
                  <a:srgbClr val="3F3F3F"/>
                </a:solidFill>
                <a:latin typeface="Times New Roman"/>
                <a:cs typeface="Times New Roman"/>
              </a:rPr>
              <a:t>=</a:t>
            </a:r>
            <a:r>
              <a:rPr sz="1550" dirty="0">
                <a:solidFill>
                  <a:srgbClr val="3F3F3F"/>
                </a:solidFill>
                <a:latin typeface="Times New Roman"/>
                <a:cs typeface="Times New Roman"/>
              </a:rPr>
              <a:t>	</a:t>
            </a:r>
            <a:r>
              <a:rPr sz="1550" dirty="0">
                <a:latin typeface="Times New Roman"/>
                <a:cs typeface="Times New Roman"/>
              </a:rPr>
              <a:t>Rs.</a:t>
            </a:r>
            <a:r>
              <a:rPr sz="1550" spc="204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imes New Roman"/>
                <a:cs typeface="Times New Roman"/>
              </a:rPr>
              <a:t>121.10</a:t>
            </a:r>
            <a:endParaRPr sz="15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100" y="228600"/>
            <a:ext cx="5267325" cy="4572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8625" y="733425"/>
            <a:ext cx="2581275" cy="1619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57250" y="1543050"/>
            <a:ext cx="3600450" cy="7620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28637" y="987425"/>
            <a:ext cx="26142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1630" algn="l"/>
              </a:tabLst>
            </a:pPr>
            <a:r>
              <a:rPr sz="1500" i="1" spc="-25" dirty="0">
                <a:solidFill>
                  <a:srgbClr val="000000"/>
                </a:solidFill>
                <a:latin typeface="Cambria"/>
                <a:cs typeface="Cambria"/>
              </a:rPr>
              <a:t>(i)</a:t>
            </a:r>
            <a:r>
              <a:rPr sz="1500" i="1" dirty="0">
                <a:solidFill>
                  <a:srgbClr val="000000"/>
                </a:solidFill>
                <a:latin typeface="Cambria"/>
                <a:cs typeface="Cambria"/>
              </a:rPr>
              <a:t>	</a:t>
            </a:r>
            <a:r>
              <a:rPr sz="1500" spc="-165" dirty="0">
                <a:solidFill>
                  <a:srgbClr val="000000"/>
                </a:solidFill>
              </a:rPr>
              <a:t>/+’c/ding</a:t>
            </a:r>
            <a:r>
              <a:rPr sz="1500" spc="110" dirty="0">
                <a:solidFill>
                  <a:srgbClr val="000000"/>
                </a:solidFill>
              </a:rPr>
              <a:t> </a:t>
            </a:r>
            <a:r>
              <a:rPr sz="1500" i="1" dirty="0">
                <a:solidFill>
                  <a:srgbClr val="000000"/>
                </a:solidFill>
                <a:latin typeface="Cambria"/>
                <a:cs typeface="Cambria"/>
              </a:rPr>
              <a:t>is</a:t>
            </a:r>
            <a:r>
              <a:rPr sz="1500" i="1" spc="-3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500" i="1" spc="-10" dirty="0">
                <a:solidFill>
                  <a:srgbClr val="000000"/>
                </a:solidFill>
                <a:latin typeface="Cambria"/>
                <a:cs typeface="Cambria"/>
              </a:rPr>
              <a:t>done</a:t>
            </a:r>
            <a:r>
              <a:rPr sz="1500" i="1" spc="4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500" i="1" dirty="0">
                <a:solidFill>
                  <a:srgbClr val="000000"/>
                </a:solidFill>
                <a:latin typeface="Cambria"/>
                <a:cs typeface="Cambria"/>
              </a:rPr>
              <a:t>on</a:t>
            </a:r>
            <a:r>
              <a:rPr sz="1500" i="1" spc="-50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500" i="1" spc="-130" dirty="0">
                <a:solidFill>
                  <a:srgbClr val="000000"/>
                </a:solidFill>
                <a:latin typeface="Cambria"/>
                <a:cs typeface="Cambria"/>
              </a:rPr>
              <a:t>bo(lfi</a:t>
            </a:r>
            <a:r>
              <a:rPr sz="1500" i="1" spc="8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500" i="1" spc="-30" dirty="0">
                <a:solidFill>
                  <a:srgbClr val="000000"/>
                </a:solidFill>
                <a:latin typeface="Cambria"/>
                <a:cs typeface="Cambria"/>
              </a:rPr>
              <a:t>xid«s.</a:t>
            </a:r>
            <a:endParaRPr sz="15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1012" y="1254125"/>
            <a:ext cx="249809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2110" algn="l"/>
              </a:tabLst>
            </a:pPr>
            <a:r>
              <a:rPr sz="1500" i="1" spc="-20" dirty="0">
                <a:latin typeface="Cambria"/>
                <a:cs typeface="Cambria"/>
              </a:rPr>
              <a:t>(ii)</a:t>
            </a:r>
            <a:r>
              <a:rPr sz="1500" i="1" dirty="0">
                <a:latin typeface="Cambria"/>
                <a:cs typeface="Cambria"/>
              </a:rPr>
              <a:t>	</a:t>
            </a:r>
            <a:r>
              <a:rPr sz="1500" i="1" spc="-25" dirty="0">
                <a:latin typeface="Cambria"/>
                <a:cs typeface="Cambria"/>
              </a:rPr>
              <a:t>Electrode</a:t>
            </a:r>
            <a:r>
              <a:rPr sz="1500" i="1" spc="-60" dirty="0">
                <a:latin typeface="Cambria"/>
                <a:cs typeface="Cambria"/>
              </a:rPr>
              <a:t> </a:t>
            </a:r>
            <a:r>
              <a:rPr sz="1500" i="1" spc="-35" dirty="0">
                <a:latin typeface="Cambria"/>
                <a:cs typeface="Cambria"/>
              </a:rPr>
              <a:t>diumeier</a:t>
            </a:r>
            <a:r>
              <a:rPr sz="1500" i="1" spc="195" dirty="0">
                <a:latin typeface="Cambria"/>
                <a:cs typeface="Cambria"/>
              </a:rPr>
              <a:t> </a:t>
            </a:r>
            <a:r>
              <a:rPr sz="1500" i="1" spc="-1155" dirty="0">
                <a:latin typeface="Cambria"/>
                <a:cs typeface="Cambria"/>
              </a:rPr>
              <a:t>——</a:t>
            </a:r>
            <a:r>
              <a:rPr sz="1500" i="1" spc="240" dirty="0">
                <a:latin typeface="Cambria"/>
                <a:cs typeface="Cambria"/>
              </a:rPr>
              <a:t> </a:t>
            </a:r>
            <a:r>
              <a:rPr sz="1500" i="1" dirty="0">
                <a:latin typeface="Cambria"/>
                <a:cs typeface="Cambria"/>
              </a:rPr>
              <a:t>S</a:t>
            </a:r>
            <a:r>
              <a:rPr sz="1500" i="1" spc="-40" dirty="0">
                <a:latin typeface="Cambria"/>
                <a:cs typeface="Cambria"/>
              </a:rPr>
              <a:t> </a:t>
            </a:r>
            <a:r>
              <a:rPr sz="1500" i="1" spc="-75" dirty="0">
                <a:latin typeface="Cambria"/>
                <a:cs typeface="Cambria"/>
              </a:rPr>
              <a:t>mttl.</a:t>
            </a:r>
            <a:endParaRPr sz="15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7765" y="2275461"/>
            <a:ext cx="383540" cy="134747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indent="114935" algn="just">
              <a:lnSpc>
                <a:spcPct val="116199"/>
              </a:lnSpc>
              <a:spcBef>
                <a:spcPts val="170"/>
              </a:spcBef>
            </a:pPr>
            <a:r>
              <a:rPr sz="1400" i="1" spc="-60" dirty="0">
                <a:latin typeface="Cambria"/>
                <a:cs typeface="Cambria"/>
              </a:rPr>
              <a:t>(yf) </a:t>
            </a:r>
            <a:r>
              <a:rPr sz="1550" i="1" spc="-10" dirty="0">
                <a:latin typeface="Cambria"/>
                <a:cs typeface="Cambria"/>
              </a:rPr>
              <a:t>(viii </a:t>
            </a:r>
            <a:r>
              <a:rPr sz="1550" i="1" spc="-100" dirty="0">
                <a:latin typeface="Cambria"/>
                <a:cs typeface="Cambria"/>
              </a:rPr>
              <a:t>(vine </a:t>
            </a:r>
            <a:r>
              <a:rPr sz="1550" i="1" spc="-20" dirty="0">
                <a:latin typeface="Cambria"/>
                <a:cs typeface="Cambria"/>
              </a:rPr>
              <a:t>(ix)</a:t>
            </a:r>
            <a:endParaRPr sz="1550">
              <a:latin typeface="Cambria"/>
              <a:cs typeface="Cambria"/>
            </a:endParaRPr>
          </a:p>
          <a:p>
            <a:pPr marL="166370">
              <a:lnSpc>
                <a:spcPct val="100000"/>
              </a:lnSpc>
              <a:spcBef>
                <a:spcPts val="380"/>
              </a:spcBef>
            </a:pPr>
            <a:r>
              <a:rPr sz="1300" i="1" spc="-25" dirty="0">
                <a:latin typeface="Cambria"/>
                <a:cs typeface="Cambria"/>
              </a:rPr>
              <a:t>(x)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26194" y="2275461"/>
            <a:ext cx="3267710" cy="134747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445"/>
              </a:spcBef>
              <a:tabLst>
                <a:tab pos="1611630" algn="l"/>
              </a:tabLst>
            </a:pPr>
            <a:r>
              <a:rPr sz="1400" i="1" dirty="0">
                <a:latin typeface="Cambria"/>
                <a:cs typeface="Cambria"/>
              </a:rPr>
              <a:t>Labour</a:t>
            </a:r>
            <a:r>
              <a:rPr sz="1400" i="1" spc="105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charges</a:t>
            </a:r>
            <a:r>
              <a:rPr sz="1400" i="1" spc="225" dirty="0">
                <a:latin typeface="Cambria"/>
                <a:cs typeface="Cambria"/>
              </a:rPr>
              <a:t> </a:t>
            </a:r>
            <a:r>
              <a:rPr sz="1400" i="1" spc="-30" dirty="0">
                <a:solidFill>
                  <a:srgbClr val="161616"/>
                </a:solidFill>
                <a:latin typeface="Cambria"/>
                <a:cs typeface="Cambria"/>
              </a:rPr>
              <a:t>-</a:t>
            </a:r>
            <a:r>
              <a:rPr sz="1400" i="1" spc="-50" dirty="0">
                <a:solidFill>
                  <a:srgbClr val="161616"/>
                </a:solidFill>
                <a:latin typeface="Cambria"/>
                <a:cs typeface="Cambria"/>
              </a:rPr>
              <a:t>-</a:t>
            </a:r>
            <a:r>
              <a:rPr sz="1400" i="1" dirty="0">
                <a:solidFill>
                  <a:srgbClr val="161616"/>
                </a:solidFill>
                <a:latin typeface="Cambria"/>
                <a:cs typeface="Cambria"/>
              </a:rPr>
              <a:t>	</a:t>
            </a:r>
            <a:r>
              <a:rPr sz="1400" i="1" dirty="0">
                <a:latin typeface="Cambria"/>
                <a:cs typeface="Cambria"/>
              </a:rPr>
              <a:t>.</a:t>
            </a:r>
            <a:r>
              <a:rPr sz="1400" i="1" spc="110" dirty="0">
                <a:latin typeface="Cambria"/>
                <a:cs typeface="Cambria"/>
              </a:rPr>
              <a:t> </a:t>
            </a:r>
            <a:r>
              <a:rPr sz="1400" i="1" spc="-80" dirty="0">
                <a:latin typeface="Cambria"/>
                <a:cs typeface="Cambria"/>
              </a:rPr>
              <a:t>2.50/t8</a:t>
            </a:r>
            <a:r>
              <a:rPr sz="1400" i="1" spc="-110" dirty="0">
                <a:latin typeface="Cambria"/>
                <a:cs typeface="Cambria"/>
              </a:rPr>
              <a:t> </a:t>
            </a:r>
            <a:r>
              <a:rPr sz="1400" i="1" spc="-85" dirty="0">
                <a:latin typeface="Cambria"/>
                <a:cs typeface="Cambria"/>
              </a:rPr>
              <a:t>EUR</a:t>
            </a:r>
            <a:r>
              <a:rPr sz="1400" i="1" spc="120" dirty="0">
                <a:latin typeface="Cambria"/>
                <a:cs typeface="Cambria"/>
              </a:rPr>
              <a:t> </a:t>
            </a:r>
            <a:r>
              <a:rPr sz="1400" i="1" dirty="0">
                <a:latin typeface="Cambria"/>
                <a:cs typeface="Cambria"/>
              </a:rPr>
              <a:t>ol</a:t>
            </a:r>
            <a:r>
              <a:rPr sz="1400" i="1" spc="50" dirty="0">
                <a:latin typeface="Cambria"/>
                <a:cs typeface="Cambria"/>
              </a:rPr>
              <a:t> </a:t>
            </a:r>
            <a:r>
              <a:rPr sz="1400" i="1" spc="-10" dirty="0">
                <a:latin typeface="Cambria"/>
                <a:cs typeface="Cambria"/>
              </a:rPr>
              <a:t>*I'‹’lit,</a:t>
            </a:r>
            <a:endParaRPr sz="1400">
              <a:latin typeface="Cambria"/>
              <a:cs typeface="Cambria"/>
            </a:endParaRPr>
          </a:p>
          <a:p>
            <a:pPr marL="17145" marR="412115">
              <a:lnSpc>
                <a:spcPct val="112900"/>
              </a:lnSpc>
              <a:spcBef>
                <a:spcPts val="140"/>
              </a:spcBef>
            </a:pPr>
            <a:r>
              <a:rPr sz="1550" i="1" spc="-10" dirty="0">
                <a:latin typeface="Cambria"/>
                <a:cs typeface="Cambria"/>
              </a:rPr>
              <a:t>Elecvode</a:t>
            </a:r>
            <a:r>
              <a:rPr sz="1550" i="1" spc="-80" dirty="0">
                <a:latin typeface="Cambria"/>
                <a:cs typeface="Cambria"/>
              </a:rPr>
              <a:t> </a:t>
            </a:r>
            <a:r>
              <a:rPr sz="1550" i="1" dirty="0">
                <a:latin typeface="Cambria"/>
                <a:cs typeface="Cambria"/>
              </a:rPr>
              <a:t>price</a:t>
            </a:r>
            <a:r>
              <a:rPr sz="1550" i="1" spc="-5" dirty="0">
                <a:latin typeface="Cambria"/>
                <a:cs typeface="Cambria"/>
              </a:rPr>
              <a:t> </a:t>
            </a:r>
            <a:r>
              <a:rPr sz="1550" i="1" spc="-825" dirty="0">
                <a:solidFill>
                  <a:srgbClr val="1A1A1A"/>
                </a:solidFill>
                <a:latin typeface="Cambria"/>
                <a:cs typeface="Cambria"/>
              </a:rPr>
              <a:t>—</a:t>
            </a:r>
            <a:r>
              <a:rPr sz="1550" i="1" spc="235" dirty="0">
                <a:solidFill>
                  <a:srgbClr val="1A1A1A"/>
                </a:solidFill>
                <a:latin typeface="Cambria"/>
                <a:cs typeface="Cambria"/>
              </a:rPr>
              <a:t> </a:t>
            </a:r>
            <a:r>
              <a:rPr sz="1550" i="1" dirty="0">
                <a:latin typeface="Cambria"/>
                <a:cs typeface="Cambria"/>
              </a:rPr>
              <a:t>Rs</a:t>
            </a:r>
            <a:r>
              <a:rPr sz="1550" i="1" spc="315" dirty="0">
                <a:latin typeface="Cambria"/>
                <a:cs typeface="Cambria"/>
              </a:rPr>
              <a:t> </a:t>
            </a:r>
            <a:r>
              <a:rPr sz="1550" i="1" spc="-50" dirty="0">
                <a:latin typeface="Cambria"/>
                <a:cs typeface="Cambria"/>
              </a:rPr>
              <a:t>287kg.’ Efficiencv</a:t>
            </a:r>
            <a:r>
              <a:rPr sz="1550" i="1" spc="-20" dirty="0">
                <a:latin typeface="Cambria"/>
                <a:cs typeface="Cambria"/>
              </a:rPr>
              <a:t> </a:t>
            </a:r>
            <a:r>
              <a:rPr sz="1550" i="1" spc="-90" dirty="0">
                <a:latin typeface="Cambria"/>
                <a:cs typeface="Cambria"/>
              </a:rPr>
              <a:t>o)!w‹ldi'ng</a:t>
            </a:r>
            <a:r>
              <a:rPr sz="1550" i="1" spc="10" dirty="0">
                <a:latin typeface="Cambria"/>
                <a:cs typeface="Cambria"/>
              </a:rPr>
              <a:t> </a:t>
            </a:r>
            <a:r>
              <a:rPr sz="1550" i="1" spc="-95" dirty="0">
                <a:latin typeface="Cambria"/>
                <a:cs typeface="Cambria"/>
              </a:rPr>
              <a:t>macliin‹•</a:t>
            </a:r>
            <a:r>
              <a:rPr sz="1550" i="1" spc="140" dirty="0">
                <a:latin typeface="Cambria"/>
                <a:cs typeface="Cambria"/>
              </a:rPr>
              <a:t> </a:t>
            </a:r>
            <a:r>
              <a:rPr sz="1550" i="1" spc="-1075" dirty="0">
                <a:latin typeface="Cambria"/>
                <a:cs typeface="Cambria"/>
              </a:rPr>
              <a:t>—</a:t>
            </a:r>
            <a:r>
              <a:rPr sz="1550" i="1" spc="-345" dirty="0">
                <a:latin typeface="Cambria"/>
                <a:cs typeface="Cambria"/>
              </a:rPr>
              <a:t>-</a:t>
            </a:r>
            <a:r>
              <a:rPr sz="1550" i="1" spc="225" dirty="0">
                <a:latin typeface="Cambria"/>
                <a:cs typeface="Cambria"/>
              </a:rPr>
              <a:t> </a:t>
            </a:r>
            <a:r>
              <a:rPr sz="1550" i="1" spc="-60" dirty="0">
                <a:latin typeface="Cambria"/>
                <a:cs typeface="Cambria"/>
              </a:rPr>
              <a:t>âll"a. </a:t>
            </a:r>
            <a:r>
              <a:rPr sz="1550" i="1" spc="-50" dirty="0">
                <a:latin typeface="Cambria"/>
                <a:cs typeface="Cambria"/>
              </a:rPr>
              <a:t>fieldin</a:t>
            </a:r>
            <a:r>
              <a:rPr sz="2325" i="1" spc="-75" baseline="3584" dirty="0">
                <a:latin typeface="Cambria"/>
                <a:cs typeface="Cambria"/>
              </a:rPr>
              <a:t>g</a:t>
            </a:r>
            <a:r>
              <a:rPr sz="2325" i="1" spc="67" baseline="3584" dirty="0">
                <a:latin typeface="Cambria"/>
                <a:cs typeface="Cambria"/>
              </a:rPr>
              <a:t> </a:t>
            </a:r>
            <a:r>
              <a:rPr sz="1550" i="1" dirty="0">
                <a:latin typeface="Cambria"/>
                <a:cs typeface="Cambria"/>
              </a:rPr>
              <a:t>speeJ</a:t>
            </a:r>
            <a:r>
              <a:rPr sz="1550" i="1" spc="140" dirty="0">
                <a:latin typeface="Cambria"/>
                <a:cs typeface="Cambria"/>
              </a:rPr>
              <a:t> </a:t>
            </a:r>
            <a:r>
              <a:rPr sz="1550" i="1" dirty="0">
                <a:latin typeface="Cambria"/>
                <a:cs typeface="Cambria"/>
              </a:rPr>
              <a:t>-</a:t>
            </a:r>
            <a:r>
              <a:rPr sz="1550" i="1" spc="415" dirty="0">
                <a:latin typeface="Cambria"/>
                <a:cs typeface="Cambria"/>
              </a:rPr>
              <a:t> </a:t>
            </a:r>
            <a:r>
              <a:rPr sz="1550" i="1" spc="-204" dirty="0">
                <a:latin typeface="Cambria"/>
                <a:cs typeface="Cambria"/>
              </a:rPr>
              <a:t>2</a:t>
            </a:r>
            <a:r>
              <a:rPr sz="1550" i="1" spc="10" dirty="0">
                <a:latin typeface="Cambria"/>
                <a:cs typeface="Cambria"/>
              </a:rPr>
              <a:t> </a:t>
            </a:r>
            <a:r>
              <a:rPr sz="1550" i="1" spc="-10" dirty="0">
                <a:latin typeface="Cambria"/>
                <a:cs typeface="Cambria"/>
              </a:rPr>
              <a:t>melres/lioiv.</a:t>
            </a:r>
            <a:endParaRPr sz="15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  <a:tabLst>
                <a:tab pos="3026410" algn="l"/>
              </a:tabLst>
            </a:pPr>
            <a:r>
              <a:rPr sz="1300" i="1" dirty="0">
                <a:latin typeface="Cambria"/>
                <a:cs typeface="Cambria"/>
              </a:rPr>
              <a:t>p</a:t>
            </a:r>
            <a:r>
              <a:rPr sz="1300" i="1" spc="5" dirty="0">
                <a:latin typeface="Cambria"/>
                <a:cs typeface="Cambria"/>
              </a:rPr>
              <a:t> </a:t>
            </a:r>
            <a:r>
              <a:rPr sz="1300" i="1" spc="75" dirty="0">
                <a:latin typeface="Cambria"/>
                <a:cs typeface="Cambria"/>
              </a:rPr>
              <a:t>flip</a:t>
            </a:r>
            <a:r>
              <a:rPr sz="1300" i="1" spc="200" dirty="0">
                <a:latin typeface="Cambria"/>
                <a:cs typeface="Cambria"/>
              </a:rPr>
              <a:t>  </a:t>
            </a:r>
            <a:r>
              <a:rPr sz="1300" i="1" spc="65" dirty="0">
                <a:latin typeface="Cambria"/>
                <a:cs typeface="Cambria"/>
              </a:rPr>
              <a:t>f</a:t>
            </a:r>
            <a:r>
              <a:rPr sz="1300" i="1" spc="140" dirty="0">
                <a:latin typeface="Cambria"/>
                <a:cs typeface="Cambria"/>
              </a:rPr>
              <a:t> </a:t>
            </a:r>
            <a:r>
              <a:rPr sz="1300" i="1" dirty="0">
                <a:latin typeface="Cambria"/>
                <a:cs typeface="Cambria"/>
              </a:rPr>
              <a:t>pyt</a:t>
            </a:r>
            <a:r>
              <a:rPr sz="1300" i="1" spc="100" dirty="0">
                <a:latin typeface="Cambria"/>
                <a:cs typeface="Cambria"/>
              </a:rPr>
              <a:t> </a:t>
            </a:r>
            <a:r>
              <a:rPr sz="1300" i="1" dirty="0">
                <a:latin typeface="Cambria"/>
                <a:cs typeface="Cambria"/>
              </a:rPr>
              <a:t>rating</a:t>
            </a:r>
            <a:r>
              <a:rPr sz="1300" i="1" spc="80" dirty="0">
                <a:latin typeface="Cambria"/>
                <a:cs typeface="Cambria"/>
              </a:rPr>
              <a:t> </a:t>
            </a:r>
            <a:r>
              <a:rPr sz="1300" i="1" dirty="0">
                <a:latin typeface="Cambria"/>
                <a:cs typeface="Cambria"/>
              </a:rPr>
              <a:t>Io</a:t>
            </a:r>
            <a:r>
              <a:rPr sz="1300" i="1" spc="50" dirty="0">
                <a:latin typeface="Cambria"/>
                <a:cs typeface="Cambria"/>
              </a:rPr>
              <a:t> </a:t>
            </a:r>
            <a:r>
              <a:rPr sz="1300" i="1" dirty="0">
                <a:latin typeface="Cambria"/>
                <a:cs typeface="Cambria"/>
              </a:rPr>
              <a:t>conned</a:t>
            </a:r>
            <a:r>
              <a:rPr sz="1300" i="1" spc="-114" dirty="0">
                <a:latin typeface="Cambria"/>
                <a:cs typeface="Cambria"/>
              </a:rPr>
              <a:t> </a:t>
            </a:r>
            <a:r>
              <a:rPr sz="1300" i="1" spc="-85" dirty="0">
                <a:latin typeface="Cambria"/>
                <a:cs typeface="Cambria"/>
              </a:rPr>
              <a:t>ti'ttff</a:t>
            </a:r>
            <a:r>
              <a:rPr sz="1300" i="1" spc="340" dirty="0">
                <a:latin typeface="Cambria"/>
                <a:cs typeface="Cambria"/>
              </a:rPr>
              <a:t> </a:t>
            </a:r>
            <a:r>
              <a:rPr sz="1300" spc="-50" dirty="0">
                <a:latin typeface="Cambria"/>
                <a:cs typeface="Cambria"/>
              </a:rPr>
              <a:t>fflzt0</a:t>
            </a:r>
            <a:r>
              <a:rPr sz="1300" spc="305" dirty="0">
                <a:latin typeface="Cambria"/>
                <a:cs typeface="Cambria"/>
              </a:rPr>
              <a:t> </a:t>
            </a:r>
            <a:r>
              <a:rPr sz="1300" spc="-50" dirty="0">
                <a:solidFill>
                  <a:srgbClr val="444444"/>
                </a:solidFill>
                <a:latin typeface="Cambria"/>
                <a:cs typeface="Cambria"/>
              </a:rPr>
              <a:t>-</a:t>
            </a:r>
            <a:r>
              <a:rPr sz="1300" dirty="0">
                <a:solidFill>
                  <a:srgbClr val="444444"/>
                </a:solidFill>
                <a:latin typeface="Cambria"/>
                <a:cs typeface="Cambria"/>
              </a:rPr>
              <a:t>	</a:t>
            </a:r>
            <a:r>
              <a:rPr sz="1300" dirty="0">
                <a:latin typeface="Cambria"/>
                <a:cs typeface="Cambria"/>
              </a:rPr>
              <a:t>/.</a:t>
            </a:r>
            <a:r>
              <a:rPr sz="1300" spc="-40" dirty="0">
                <a:latin typeface="Cambria"/>
                <a:cs typeface="Cambria"/>
              </a:rPr>
              <a:t> </a:t>
            </a:r>
            <a:r>
              <a:rPr sz="1300" spc="-25" dirty="0">
                <a:latin typeface="Cambria"/>
                <a:cs typeface="Cambria"/>
              </a:rPr>
              <a:t>I,</a:t>
            </a:r>
            <a:endParaRPr sz="13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3387" y="3649662"/>
            <a:ext cx="281622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latin typeface="Cambria"/>
                <a:cs typeface="Cambria"/>
              </a:rPr>
              <a:t>(xi)</a:t>
            </a:r>
            <a:r>
              <a:rPr sz="1500" i="1" spc="370" dirty="0">
                <a:latin typeface="Cambria"/>
                <a:cs typeface="Cambria"/>
              </a:rPr>
              <a:t> </a:t>
            </a:r>
            <a:r>
              <a:rPr sz="1500" i="1" spc="-40" dirty="0">
                <a:latin typeface="Cambria"/>
                <a:cs typeface="Cambria"/>
              </a:rPr>
              <a:t>Power</a:t>
            </a:r>
            <a:r>
              <a:rPr sz="1500" i="1" spc="-45" dirty="0">
                <a:latin typeface="Cambria"/>
                <a:cs typeface="Cambria"/>
              </a:rPr>
              <a:t> </a:t>
            </a:r>
            <a:r>
              <a:rPr sz="1500" i="1" spc="-10" dirty="0">
                <a:latin typeface="Cambria"/>
                <a:cs typeface="Cambria"/>
              </a:rPr>
              <a:t>rate</a:t>
            </a:r>
            <a:r>
              <a:rPr sz="1500" i="1" spc="114" dirty="0">
                <a:latin typeface="Cambria"/>
                <a:cs typeface="Cambria"/>
              </a:rPr>
              <a:t> </a:t>
            </a:r>
            <a:r>
              <a:rPr sz="1500" i="1" spc="-1155" dirty="0">
                <a:latin typeface="Cambria"/>
                <a:cs typeface="Cambria"/>
              </a:rPr>
              <a:t>—</a:t>
            </a:r>
            <a:r>
              <a:rPr sz="1500" i="1" spc="-615" dirty="0">
                <a:latin typeface="Cambria"/>
                <a:cs typeface="Cambria"/>
              </a:rPr>
              <a:t>—</a:t>
            </a:r>
            <a:r>
              <a:rPr sz="1500" i="1" dirty="0">
                <a:latin typeface="Cambria"/>
                <a:cs typeface="Cambria"/>
              </a:rPr>
              <a:t>Rs,</a:t>
            </a:r>
            <a:r>
              <a:rPr sz="1500" i="1" spc="25" dirty="0">
                <a:latin typeface="Cambria"/>
                <a:cs typeface="Cambria"/>
              </a:rPr>
              <a:t> </a:t>
            </a:r>
            <a:r>
              <a:rPr sz="1500" i="1" spc="-20" dirty="0">
                <a:latin typeface="Cambria"/>
                <a:cs typeface="Cambria"/>
              </a:rPr>
              <a:t>0,60</a:t>
            </a:r>
            <a:r>
              <a:rPr sz="1500" i="1" spc="-90" dirty="0">
                <a:latin typeface="Cambria"/>
                <a:cs typeface="Cambria"/>
              </a:rPr>
              <a:t> </a:t>
            </a:r>
            <a:r>
              <a:rPr sz="1500" i="1" dirty="0">
                <a:latin typeface="Cambria"/>
                <a:cs typeface="Cambria"/>
              </a:rPr>
              <a:t>per</a:t>
            </a:r>
            <a:r>
              <a:rPr sz="1500" i="1" spc="-5" dirty="0">
                <a:latin typeface="Cambria"/>
                <a:cs typeface="Cambria"/>
              </a:rPr>
              <a:t> </a:t>
            </a:r>
            <a:r>
              <a:rPr sz="1500" i="1" spc="-65" dirty="0">
                <a:latin typeface="Cambria"/>
                <a:cs typeface="Cambria"/>
              </a:rPr>
              <a:t>k</a:t>
            </a:r>
            <a:r>
              <a:rPr sz="1500" i="1" spc="-165" dirty="0">
                <a:latin typeface="Cambria"/>
                <a:cs typeface="Cambria"/>
              </a:rPr>
              <a:t> </a:t>
            </a:r>
            <a:r>
              <a:rPr sz="1500" spc="-35" dirty="0">
                <a:latin typeface="Cambria"/>
                <a:cs typeface="Cambria"/>
              </a:rPr>
              <a:t>tr</a:t>
            </a:r>
            <a:r>
              <a:rPr sz="1500" i="1" spc="-35" dirty="0">
                <a:latin typeface="Cambria"/>
                <a:cs typeface="Cambria"/>
              </a:rPr>
              <a:t>im</a:t>
            </a:r>
            <a:endParaRPr sz="15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6350" y="2981325"/>
            <a:ext cx="847725" cy="1524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057650" y="2867025"/>
            <a:ext cx="695325" cy="381000"/>
            <a:chOff x="4057650" y="2867025"/>
            <a:chExt cx="695325" cy="381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05300" y="2867025"/>
              <a:ext cx="28575" cy="1333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57650" y="3000375"/>
              <a:ext cx="695325" cy="24765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196378" y="174625"/>
            <a:ext cx="32188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0" dirty="0">
                <a:latin typeface="Cambria"/>
                <a:cs typeface="Cambria"/>
              </a:rPr>
              <a:t>Arc</a:t>
            </a:r>
            <a:r>
              <a:rPr sz="1600" spc="-25" dirty="0">
                <a:latin typeface="Cambria"/>
                <a:cs typeface="Cambria"/>
              </a:rPr>
              <a:t> </a:t>
            </a:r>
            <a:r>
              <a:rPr sz="1600" spc="-100" dirty="0">
                <a:latin typeface="Cambria"/>
                <a:cs typeface="Cambria"/>
              </a:rPr>
              <a:t>welding</a:t>
            </a:r>
            <a:r>
              <a:rPr sz="1600" spc="10" dirty="0">
                <a:latin typeface="Cambria"/>
                <a:cs typeface="Cambria"/>
              </a:rPr>
              <a:t> </a:t>
            </a:r>
            <a:r>
              <a:rPr sz="1600" spc="-50" dirty="0">
                <a:latin typeface="Cambria"/>
                <a:cs typeface="Cambria"/>
              </a:rPr>
              <a:t>cost</a:t>
            </a:r>
            <a:r>
              <a:rPr sz="1600" spc="55" dirty="0">
                <a:latin typeface="Cambria"/>
                <a:cs typeface="Cambria"/>
              </a:rPr>
              <a:t> </a:t>
            </a:r>
            <a:r>
              <a:rPr sz="1600" spc="-55" dirty="0">
                <a:latin typeface="Cambria"/>
                <a:cs typeface="Cambria"/>
              </a:rPr>
              <a:t>for</a:t>
            </a:r>
            <a:r>
              <a:rPr sz="1600" spc="25" dirty="0">
                <a:latin typeface="Cambria"/>
                <a:cs typeface="Cambria"/>
              </a:rPr>
              <a:t> </a:t>
            </a:r>
            <a:r>
              <a:rPr sz="1600" spc="-85" dirty="0">
                <a:latin typeface="Cambria"/>
                <a:cs typeface="Cambria"/>
              </a:rPr>
              <a:t>making</a:t>
            </a:r>
            <a:r>
              <a:rPr sz="1600" spc="3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a</a:t>
            </a:r>
            <a:r>
              <a:rPr sz="1600" spc="20" dirty="0">
                <a:latin typeface="Cambria"/>
                <a:cs typeface="Cambria"/>
              </a:rPr>
              <a:t> </a:t>
            </a:r>
            <a:r>
              <a:rPr sz="1600" spc="-145" dirty="0">
                <a:latin typeface="Cambria"/>
                <a:cs typeface="Cambria"/>
              </a:rPr>
              <a:t>butt</a:t>
            </a:r>
            <a:r>
              <a:rPr sz="1600" spc="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joini.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58457" y="457200"/>
            <a:ext cx="80962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i="1" spc="-70" dirty="0">
                <a:solidFill>
                  <a:srgbClr val="000000"/>
                </a:solidFill>
                <a:latin typeface="Cambria"/>
                <a:cs typeface="Cambria"/>
              </a:rPr>
              <a:t>Solution</a:t>
            </a:r>
            <a:r>
              <a:rPr sz="1700" i="1" spc="-1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1700" i="1" spc="-165" dirty="0">
                <a:solidFill>
                  <a:srgbClr val="000000"/>
                </a:solidFill>
                <a:latin typeface="Cambria"/>
                <a:cs typeface="Cambria"/>
              </a:rPr>
              <a:t>.-</a:t>
            </a:r>
            <a:endParaRPr sz="17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5340" y="715109"/>
            <a:ext cx="3098165" cy="57213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R="1024255" algn="ctr">
              <a:lnSpc>
                <a:spcPct val="100000"/>
              </a:lnSpc>
              <a:spcBef>
                <a:spcPts val="355"/>
              </a:spcBef>
            </a:pPr>
            <a:r>
              <a:rPr sz="1550" i="1" dirty="0">
                <a:solidFill>
                  <a:srgbClr val="5D231C"/>
                </a:solidFill>
                <a:latin typeface="Cambria"/>
                <a:cs typeface="Cambria"/>
              </a:rPr>
              <a:t>(ij</a:t>
            </a:r>
            <a:r>
              <a:rPr sz="1550" i="1" spc="125" dirty="0">
                <a:solidFill>
                  <a:srgbClr val="5D231C"/>
                </a:solidFill>
                <a:latin typeface="Cambria"/>
                <a:cs typeface="Cambria"/>
              </a:rPr>
              <a:t> </a:t>
            </a:r>
            <a:r>
              <a:rPr sz="1550" i="1" dirty="0">
                <a:solidFill>
                  <a:srgbClr val="6B2328"/>
                </a:solidFill>
                <a:latin typeface="Cambria"/>
                <a:cs typeface="Cambria"/>
              </a:rPr>
              <a:t>Tv</a:t>
            </a:r>
            <a:r>
              <a:rPr sz="1550" i="1" spc="-10" dirty="0">
                <a:solidFill>
                  <a:srgbClr val="6B2328"/>
                </a:solidFill>
                <a:latin typeface="Cambria"/>
                <a:cs typeface="Cambria"/>
              </a:rPr>
              <a:t> </a:t>
            </a:r>
            <a:r>
              <a:rPr sz="1550" i="1" dirty="0">
                <a:solidFill>
                  <a:srgbClr val="64181D"/>
                </a:solidFill>
                <a:latin typeface="Cambria"/>
                <a:cs typeface="Cambria"/>
              </a:rPr>
              <a:t>find</a:t>
            </a:r>
            <a:r>
              <a:rPr sz="1550" i="1" spc="-25" dirty="0">
                <a:solidFill>
                  <a:srgbClr val="64181D"/>
                </a:solidFill>
                <a:latin typeface="Cambria"/>
                <a:cs typeface="Cambria"/>
              </a:rPr>
              <a:t> </a:t>
            </a:r>
            <a:r>
              <a:rPr sz="1550" spc="-70" dirty="0">
                <a:solidFill>
                  <a:srgbClr val="872D2B"/>
                </a:solidFill>
                <a:latin typeface="Cambria"/>
                <a:cs typeface="Cambria"/>
              </a:rPr>
              <a:t>eferirr4t•</a:t>
            </a:r>
            <a:r>
              <a:rPr sz="1550" spc="-15" dirty="0">
                <a:solidFill>
                  <a:srgbClr val="872D2B"/>
                </a:solidFill>
                <a:latin typeface="Cambria"/>
                <a:cs typeface="Cambria"/>
              </a:rPr>
              <a:t> </a:t>
            </a:r>
            <a:r>
              <a:rPr sz="1550" dirty="0">
                <a:solidFill>
                  <a:srgbClr val="642321"/>
                </a:solidFill>
                <a:latin typeface="Cambria"/>
                <a:cs typeface="Cambria"/>
              </a:rPr>
              <a:t>c«sf</a:t>
            </a:r>
            <a:r>
              <a:rPr sz="1550" spc="80" dirty="0">
                <a:solidFill>
                  <a:srgbClr val="642321"/>
                </a:solidFill>
                <a:latin typeface="Cambria"/>
                <a:cs typeface="Cambria"/>
              </a:rPr>
              <a:t> </a:t>
            </a:r>
            <a:r>
              <a:rPr sz="1550" spc="-50" dirty="0">
                <a:solidFill>
                  <a:srgbClr val="692F31"/>
                </a:solidFill>
                <a:latin typeface="Cambria"/>
                <a:cs typeface="Cambria"/>
              </a:rPr>
              <a:t>.</a:t>
            </a:r>
            <a:endParaRPr sz="1550">
              <a:latin typeface="Cambria"/>
              <a:cs typeface="Cambria"/>
            </a:endParaRPr>
          </a:p>
          <a:p>
            <a:pPr marL="475615" algn="ctr">
              <a:lnSpc>
                <a:spcPct val="100000"/>
              </a:lnSpc>
              <a:spcBef>
                <a:spcPts val="265"/>
              </a:spcBef>
              <a:tabLst>
                <a:tab pos="2970530" algn="l"/>
              </a:tabLst>
            </a:pPr>
            <a:r>
              <a:rPr sz="1600" dirty="0">
                <a:latin typeface="Cambria"/>
                <a:cs typeface="Cambria"/>
              </a:rPr>
              <a:t>Cosi</a:t>
            </a:r>
            <a:r>
              <a:rPr sz="1600" spc="-3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of</a:t>
            </a:r>
            <a:r>
              <a:rPr sz="1600" spc="-90" dirty="0">
                <a:latin typeface="Cambria"/>
                <a:cs typeface="Cambria"/>
              </a:rPr>
              <a:t> </a:t>
            </a:r>
            <a:r>
              <a:rPr sz="1600" spc="-75" dirty="0">
                <a:latin typeface="Cambria"/>
                <a:cs typeface="Cambria"/>
              </a:rPr>
              <a:t>elecirode</a:t>
            </a:r>
            <a:r>
              <a:rPr sz="1600" spc="10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@</a:t>
            </a:r>
            <a:r>
              <a:rPr sz="1600" spc="-2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Rs.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28fkg</a:t>
            </a:r>
            <a:r>
              <a:rPr sz="1600" dirty="0">
                <a:latin typeface="Cambria"/>
                <a:cs typeface="Cambria"/>
              </a:rPr>
              <a:t>	</a:t>
            </a:r>
            <a:r>
              <a:rPr sz="1600" spc="-50" dirty="0">
                <a:latin typeface="Cambria"/>
                <a:cs typeface="Cambria"/>
              </a:rPr>
              <a:t>=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22575" y="1017587"/>
            <a:ext cx="15208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84225" algn="l"/>
              </a:tabLst>
            </a:pPr>
            <a:r>
              <a:rPr sz="1600" spc="-35" dirty="0">
                <a:latin typeface="Cambria"/>
                <a:cs typeface="Cambria"/>
              </a:rPr>
              <a:t>2fl</a:t>
            </a:r>
            <a:r>
              <a:rPr sz="1600" spc="80" dirty="0"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212121"/>
                </a:solidFill>
                <a:latin typeface="Cambria"/>
                <a:cs typeface="Cambria"/>
              </a:rPr>
              <a:t>x</a:t>
            </a:r>
            <a:r>
              <a:rPr sz="1600" spc="25" dirty="0">
                <a:solidFill>
                  <a:srgbClr val="212121"/>
                </a:solidFill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0</a:t>
            </a:r>
            <a:r>
              <a:rPr sz="1600" spc="-35" dirty="0">
                <a:latin typeface="Cambria"/>
                <a:cs typeface="Cambria"/>
              </a:rPr>
              <a:t> </a:t>
            </a:r>
            <a:r>
              <a:rPr sz="1600" spc="-50" dirty="0">
                <a:latin typeface="Cambria"/>
                <a:cs typeface="Cambria"/>
              </a:rPr>
              <a:t>J</a:t>
            </a:r>
            <a:r>
              <a:rPr sz="1600" dirty="0">
                <a:latin typeface="Cambria"/>
                <a:cs typeface="Cambria"/>
              </a:rPr>
              <a:t>	</a:t>
            </a:r>
            <a:r>
              <a:rPr sz="1600" spc="50" dirty="0">
                <a:solidFill>
                  <a:srgbClr val="0F0F0F"/>
                </a:solidFill>
                <a:latin typeface="Cambria"/>
                <a:cs typeface="Cambria"/>
              </a:rPr>
              <a:t>=</a:t>
            </a:r>
            <a:r>
              <a:rPr sz="1600" spc="434" dirty="0">
                <a:solidFill>
                  <a:srgbClr val="0F0F0F"/>
                </a:solidFill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Rs.</a:t>
            </a:r>
            <a:r>
              <a:rPr sz="1600" spc="275" dirty="0">
                <a:latin typeface="Cambria"/>
                <a:cs typeface="Cambria"/>
              </a:rPr>
              <a:t> </a:t>
            </a:r>
            <a:r>
              <a:rPr sz="1600" spc="-200" dirty="0">
                <a:latin typeface="Cambria"/>
                <a:cs typeface="Cambria"/>
              </a:rPr>
              <a:t>14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6457" y="1338262"/>
            <a:ext cx="5264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i="1" dirty="0">
                <a:solidFill>
                  <a:srgbClr val="661C23"/>
                </a:solidFill>
                <a:latin typeface="Cambria"/>
                <a:cs typeface="Cambria"/>
              </a:rPr>
              <a:t>(ii)</a:t>
            </a:r>
            <a:r>
              <a:rPr sz="1400" i="1" spc="225" dirty="0">
                <a:solidFill>
                  <a:srgbClr val="661C23"/>
                </a:solidFill>
                <a:latin typeface="Cambria"/>
                <a:cs typeface="Cambria"/>
              </a:rPr>
              <a:t> </a:t>
            </a:r>
            <a:r>
              <a:rPr sz="1400" i="1" spc="-25" dirty="0">
                <a:solidFill>
                  <a:srgbClr val="701C1C"/>
                </a:solidFill>
                <a:latin typeface="Cambria"/>
                <a:cs typeface="Cambria"/>
              </a:rPr>
              <a:t>To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46546" y="1246991"/>
            <a:ext cx="2251710" cy="1209040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sz="1400" i="1" dirty="0">
                <a:solidFill>
                  <a:srgbClr val="701C1C"/>
                </a:solidFill>
                <a:latin typeface="Cambria"/>
                <a:cs typeface="Cambria"/>
              </a:rPr>
              <a:t>nd</a:t>
            </a:r>
            <a:r>
              <a:rPr sz="1400" i="1" spc="270" dirty="0">
                <a:solidFill>
                  <a:srgbClr val="701C1C"/>
                </a:solidFill>
                <a:latin typeface="Cambria"/>
                <a:cs typeface="Cambria"/>
              </a:rPr>
              <a:t> </a:t>
            </a:r>
            <a:r>
              <a:rPr sz="1400" i="1" dirty="0">
                <a:solidFill>
                  <a:srgbClr val="852128"/>
                </a:solidFill>
                <a:latin typeface="Cambria"/>
                <a:cs typeface="Cambria"/>
              </a:rPr>
              <a:t>labuur</a:t>
            </a:r>
            <a:r>
              <a:rPr sz="1400" i="1" spc="315" dirty="0">
                <a:solidFill>
                  <a:srgbClr val="852128"/>
                </a:solidFill>
                <a:latin typeface="Cambria"/>
                <a:cs typeface="Cambria"/>
              </a:rPr>
              <a:t> </a:t>
            </a:r>
            <a:r>
              <a:rPr sz="1400" i="1" dirty="0">
                <a:solidFill>
                  <a:srgbClr val="8A4442"/>
                </a:solidFill>
                <a:latin typeface="Cambria"/>
                <a:cs typeface="Cambria"/>
              </a:rPr>
              <a:t>cnsi</a:t>
            </a:r>
            <a:r>
              <a:rPr sz="1400" i="1" spc="235" dirty="0">
                <a:solidFill>
                  <a:srgbClr val="8A4442"/>
                </a:solidFill>
                <a:latin typeface="Cambria"/>
                <a:cs typeface="Cambria"/>
              </a:rPr>
              <a:t> </a:t>
            </a:r>
            <a:r>
              <a:rPr sz="1400" i="1" spc="-50" dirty="0">
                <a:solidFill>
                  <a:srgbClr val="662626"/>
                </a:solidFill>
                <a:latin typeface="Cambria"/>
                <a:cs typeface="Cambria"/>
              </a:rPr>
              <a:t>:</a:t>
            </a:r>
            <a:endParaRPr sz="1400">
              <a:latin typeface="Cambria"/>
              <a:cs typeface="Cambria"/>
            </a:endParaRPr>
          </a:p>
          <a:p>
            <a:pPr marL="85090">
              <a:lnSpc>
                <a:spcPct val="100000"/>
              </a:lnSpc>
              <a:spcBef>
                <a:spcPts val="770"/>
              </a:spcBef>
            </a:pPr>
            <a:r>
              <a:rPr sz="1500" spc="-35" dirty="0">
                <a:latin typeface="Cambria"/>
                <a:cs typeface="Cambria"/>
              </a:rPr>
              <a:t>Length</a:t>
            </a:r>
            <a:r>
              <a:rPr sz="1500" spc="-25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of</a:t>
            </a:r>
            <a:r>
              <a:rPr sz="1500" spc="130" dirty="0">
                <a:latin typeface="Cambria"/>
                <a:cs typeface="Cambria"/>
              </a:rPr>
              <a:t> </a:t>
            </a:r>
            <a:r>
              <a:rPr sz="1500" spc="-35" dirty="0">
                <a:latin typeface="Cambria"/>
                <a:cs typeface="Cambria"/>
              </a:rPr>
              <a:t>weld</a:t>
            </a:r>
            <a:r>
              <a:rPr sz="1500" spc="95" dirty="0">
                <a:latin typeface="Cambria"/>
                <a:cs typeface="Cambria"/>
              </a:rPr>
              <a:t> </a:t>
            </a:r>
            <a:r>
              <a:rPr sz="1500" spc="-25" dirty="0">
                <a:latin typeface="Cambria"/>
                <a:cs typeface="Cambria"/>
              </a:rPr>
              <a:t>for</a:t>
            </a:r>
            <a:r>
              <a:rPr sz="1500" spc="-30" dirty="0">
                <a:latin typeface="Cambria"/>
                <a:cs typeface="Cambria"/>
              </a:rPr>
              <a:t> </a:t>
            </a:r>
            <a:r>
              <a:rPr sz="1500" spc="-20" dirty="0">
                <a:latin typeface="Cambria"/>
                <a:cs typeface="Cambria"/>
              </a:rPr>
              <a:t>one</a:t>
            </a:r>
            <a:r>
              <a:rPr sz="1500" spc="15" dirty="0">
                <a:latin typeface="Cambria"/>
                <a:cs typeface="Cambria"/>
              </a:rPr>
              <a:t> </a:t>
            </a:r>
            <a:r>
              <a:rPr sz="1500" spc="-20" dirty="0">
                <a:latin typeface="Cambria"/>
                <a:cs typeface="Cambria"/>
              </a:rPr>
              <a:t>side</a:t>
            </a:r>
            <a:endParaRPr sz="1500">
              <a:latin typeface="Cambria"/>
              <a:cs typeface="Cambria"/>
            </a:endParaRPr>
          </a:p>
          <a:p>
            <a:pPr marL="17780">
              <a:lnSpc>
                <a:spcPct val="100000"/>
              </a:lnSpc>
              <a:spcBef>
                <a:spcPts val="550"/>
              </a:spcBef>
            </a:pPr>
            <a:r>
              <a:rPr sz="1550" spc="-10" dirty="0">
                <a:latin typeface="Cambria"/>
                <a:cs typeface="Cambria"/>
              </a:rPr>
              <a:t>Cost</a:t>
            </a:r>
            <a:r>
              <a:rPr sz="1550" spc="75" dirty="0">
                <a:latin typeface="Cambria"/>
                <a:cs typeface="Cambria"/>
              </a:rPr>
              <a:t> </a:t>
            </a:r>
            <a:r>
              <a:rPr sz="1550" dirty="0">
                <a:latin typeface="Cambria"/>
                <a:cs typeface="Cambria"/>
              </a:rPr>
              <a:t>of</a:t>
            </a:r>
            <a:r>
              <a:rPr sz="1550" spc="20" dirty="0">
                <a:latin typeface="Cambria"/>
                <a:cs typeface="Cambria"/>
              </a:rPr>
              <a:t> </a:t>
            </a:r>
            <a:r>
              <a:rPr sz="1550" spc="-100" dirty="0">
                <a:latin typeface="Cambria"/>
                <a:cs typeface="Cambria"/>
              </a:rPr>
              <a:t>labour</a:t>
            </a:r>
            <a:r>
              <a:rPr sz="1550" spc="-20" dirty="0">
                <a:latin typeface="Cambria"/>
                <a:cs typeface="Cambria"/>
              </a:rPr>
              <a:t> </a:t>
            </a:r>
            <a:r>
              <a:rPr sz="1550" dirty="0">
                <a:latin typeface="Cambria"/>
                <a:cs typeface="Cambria"/>
              </a:rPr>
              <a:t>@</a:t>
            </a:r>
            <a:r>
              <a:rPr sz="1550" spc="430" dirty="0">
                <a:latin typeface="Cambria"/>
                <a:cs typeface="Cambria"/>
              </a:rPr>
              <a:t> </a:t>
            </a:r>
            <a:r>
              <a:rPr sz="1550" dirty="0">
                <a:latin typeface="Cambria"/>
                <a:cs typeface="Cambria"/>
              </a:rPr>
              <a:t>ks.</a:t>
            </a:r>
            <a:r>
              <a:rPr sz="1550" spc="10" dirty="0">
                <a:latin typeface="Cambria"/>
                <a:cs typeface="Cambria"/>
              </a:rPr>
              <a:t> </a:t>
            </a:r>
            <a:r>
              <a:rPr sz="1550" spc="-20" dirty="0">
                <a:latin typeface="Cambria"/>
                <a:cs typeface="Cambria"/>
              </a:rPr>
              <a:t>2.TO</a:t>
            </a:r>
            <a:endParaRPr sz="1550">
              <a:latin typeface="Cambria"/>
              <a:cs typeface="Cambria"/>
            </a:endParaRPr>
          </a:p>
          <a:p>
            <a:pPr marL="670560">
              <a:lnSpc>
                <a:spcPct val="100000"/>
              </a:lnSpc>
              <a:spcBef>
                <a:spcPts val="140"/>
              </a:spcBef>
            </a:pPr>
            <a:r>
              <a:rPr sz="1500" spc="-65" dirty="0">
                <a:latin typeface="Cambria"/>
                <a:cs typeface="Cambria"/>
              </a:rPr>
              <a:t>per</a:t>
            </a:r>
            <a:r>
              <a:rPr sz="1500" spc="-20" dirty="0">
                <a:latin typeface="Cambria"/>
                <a:cs typeface="Cambria"/>
              </a:rPr>
              <a:t> </a:t>
            </a:r>
            <a:r>
              <a:rPr sz="1500" spc="-65" dirty="0">
                <a:latin typeface="Cambria"/>
                <a:cs typeface="Cambria"/>
              </a:rPr>
              <a:t>metre</a:t>
            </a:r>
            <a:r>
              <a:rPr sz="1500" spc="-5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of</a:t>
            </a:r>
            <a:r>
              <a:rPr sz="1500" spc="145" dirty="0">
                <a:latin typeface="Cambria"/>
                <a:cs typeface="Cambria"/>
              </a:rPr>
              <a:t> </a:t>
            </a:r>
            <a:r>
              <a:rPr sz="1500" spc="-20" dirty="0">
                <a:latin typeface="Cambria"/>
                <a:cs typeface="Cambria"/>
              </a:rPr>
              <a:t>weld</a:t>
            </a:r>
            <a:endParaRPr sz="150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04765" y="1649412"/>
            <a:ext cx="17252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2260" algn="l"/>
              </a:tabLst>
            </a:pPr>
            <a:r>
              <a:rPr sz="1500" spc="-50" dirty="0">
                <a:latin typeface="Cambria"/>
                <a:cs typeface="Cambria"/>
              </a:rPr>
              <a:t>=</a:t>
            </a:r>
            <a:r>
              <a:rPr sz="1500" dirty="0">
                <a:latin typeface="Cambria"/>
                <a:cs typeface="Cambria"/>
              </a:rPr>
              <a:t>	</a:t>
            </a:r>
            <a:r>
              <a:rPr sz="1500" spc="-75" dirty="0">
                <a:latin typeface="Cambria"/>
                <a:cs typeface="Cambria"/>
              </a:rPr>
              <a:t>100</a:t>
            </a:r>
            <a:r>
              <a:rPr sz="1500" spc="55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mm</a:t>
            </a:r>
            <a:r>
              <a:rPr sz="1500" spc="375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=</a:t>
            </a:r>
            <a:r>
              <a:rPr sz="1500" spc="490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0.</a:t>
            </a:r>
            <a:r>
              <a:rPr sz="1500" spc="-85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I</a:t>
            </a:r>
            <a:r>
              <a:rPr sz="1500" spc="235" dirty="0">
                <a:latin typeface="Cambria"/>
                <a:cs typeface="Cambria"/>
              </a:rPr>
              <a:t> </a:t>
            </a:r>
            <a:r>
              <a:rPr sz="1500" spc="-25" dirty="0">
                <a:latin typeface="Cambria"/>
                <a:cs typeface="Cambria"/>
              </a:rPr>
              <a:t>in</a:t>
            </a:r>
            <a:endParaRPr sz="15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7573" y="2490787"/>
            <a:ext cx="1944370" cy="215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i="1" spc="50" dirty="0">
                <a:solidFill>
                  <a:srgbClr val="704848"/>
                </a:solidFill>
                <a:latin typeface="Cambria"/>
                <a:cs typeface="Cambria"/>
              </a:rPr>
              <a:t>(iii)</a:t>
            </a:r>
            <a:r>
              <a:rPr sz="1250" i="1" spc="165" dirty="0">
                <a:solidFill>
                  <a:srgbClr val="704848"/>
                </a:solidFill>
                <a:latin typeface="Cambria"/>
                <a:cs typeface="Cambria"/>
              </a:rPr>
              <a:t> </a:t>
            </a:r>
            <a:r>
              <a:rPr sz="1250" i="1" spc="95" dirty="0">
                <a:solidFill>
                  <a:srgbClr val="722126"/>
                </a:solidFill>
                <a:latin typeface="Cambria"/>
                <a:cs typeface="Cambria"/>
              </a:rPr>
              <a:t>To</a:t>
            </a:r>
            <a:r>
              <a:rPr sz="1250" i="1" spc="60" dirty="0">
                <a:solidFill>
                  <a:srgbClr val="722126"/>
                </a:solidFill>
                <a:latin typeface="Cambria"/>
                <a:cs typeface="Cambria"/>
              </a:rPr>
              <a:t> </a:t>
            </a:r>
            <a:r>
              <a:rPr sz="1250" i="1" spc="-10" dirty="0">
                <a:solidFill>
                  <a:srgbClr val="6E1D1C"/>
                </a:solidFill>
                <a:latin typeface="Cambria"/>
                <a:cs typeface="Cambria"/>
              </a:rPr>
              <a:t>fizi‹:I</a:t>
            </a:r>
            <a:r>
              <a:rPr sz="1250" i="1" spc="155" dirty="0">
                <a:solidFill>
                  <a:srgbClr val="6E1D1C"/>
                </a:solidFill>
                <a:latin typeface="Cambria"/>
                <a:cs typeface="Cambria"/>
              </a:rPr>
              <a:t> </a:t>
            </a:r>
            <a:r>
              <a:rPr sz="1250" i="1" spc="-70" dirty="0">
                <a:solidFill>
                  <a:srgbClr val="692D2D"/>
                </a:solidFill>
                <a:latin typeface="Cambria"/>
                <a:cs typeface="Cambria"/>
              </a:rPr>
              <a:t>f:›o</a:t>
            </a:r>
            <a:r>
              <a:rPr sz="1250" i="1" spc="-140" dirty="0">
                <a:solidFill>
                  <a:srgbClr val="692D2D"/>
                </a:solidFill>
                <a:latin typeface="Cambria"/>
                <a:cs typeface="Cambria"/>
              </a:rPr>
              <a:t> </a:t>
            </a:r>
            <a:r>
              <a:rPr sz="1250" i="1" spc="-10" dirty="0">
                <a:solidFill>
                  <a:srgbClr val="772128"/>
                </a:solidFill>
                <a:latin typeface="Cambria"/>
                <a:cs typeface="Cambria"/>
              </a:rPr>
              <a:t>i•'‹’r</a:t>
            </a:r>
            <a:r>
              <a:rPr sz="1250" i="1" spc="160" dirty="0">
                <a:solidFill>
                  <a:srgbClr val="772128"/>
                </a:solidFill>
                <a:latin typeface="Cambria"/>
                <a:cs typeface="Cambria"/>
              </a:rPr>
              <a:t> </a:t>
            </a:r>
            <a:r>
              <a:rPr sz="1250" i="1" dirty="0">
                <a:solidFill>
                  <a:srgbClr val="934446"/>
                </a:solidFill>
                <a:latin typeface="Cambria"/>
                <a:cs typeface="Cambria"/>
              </a:rPr>
              <a:t>‹’ask</a:t>
            </a:r>
            <a:r>
              <a:rPr sz="1250" i="1" spc="195" dirty="0">
                <a:solidFill>
                  <a:srgbClr val="934446"/>
                </a:solidFill>
                <a:latin typeface="Cambria"/>
                <a:cs typeface="Cambria"/>
              </a:rPr>
              <a:t> </a:t>
            </a:r>
            <a:r>
              <a:rPr sz="1250" i="1" spc="-25" dirty="0">
                <a:solidFill>
                  <a:srgbClr val="5B2831"/>
                </a:solidFill>
                <a:latin typeface="Cambria"/>
                <a:cs typeface="Cambria"/>
              </a:rPr>
              <a:t>.'</a:t>
            </a:r>
            <a:endParaRPr sz="125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55365" y="2078037"/>
            <a:ext cx="2092325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8130" algn="l"/>
                <a:tab pos="1202690" algn="l"/>
              </a:tabLst>
            </a:pPr>
            <a:r>
              <a:rPr sz="1650" spc="-50" dirty="0">
                <a:solidFill>
                  <a:srgbClr val="2B2B2B"/>
                </a:solidFill>
                <a:latin typeface="Times New Roman"/>
                <a:cs typeface="Times New Roman"/>
              </a:rPr>
              <a:t>=</a:t>
            </a:r>
            <a:r>
              <a:rPr sz="1650" dirty="0">
                <a:solidFill>
                  <a:srgbClr val="2B2B2B"/>
                </a:solidFill>
                <a:latin typeface="Times New Roman"/>
                <a:cs typeface="Times New Roman"/>
              </a:rPr>
              <a:t>	</a:t>
            </a:r>
            <a:r>
              <a:rPr sz="1650" spc="-10" dirty="0">
                <a:latin typeface="Times New Roman"/>
                <a:cs typeface="Times New Roman"/>
              </a:rPr>
              <a:t>2.50</a:t>
            </a:r>
            <a:r>
              <a:rPr sz="1650" spc="-30" dirty="0">
                <a:latin typeface="Times New Roman"/>
                <a:cs typeface="Times New Roman"/>
              </a:rPr>
              <a:t> </a:t>
            </a:r>
            <a:r>
              <a:rPr sz="1650" spc="-25" dirty="0">
                <a:latin typeface="Times New Roman"/>
                <a:cs typeface="Times New Roman"/>
              </a:rPr>
              <a:t>x</a:t>
            </a:r>
            <a:r>
              <a:rPr sz="1650" spc="-50" dirty="0">
                <a:latin typeface="Times New Roman"/>
                <a:cs typeface="Times New Roman"/>
              </a:rPr>
              <a:t> </a:t>
            </a:r>
            <a:r>
              <a:rPr sz="1650" spc="-25" dirty="0">
                <a:latin typeface="Times New Roman"/>
                <a:cs typeface="Times New Roman"/>
              </a:rPr>
              <a:t>0.1</a:t>
            </a:r>
            <a:r>
              <a:rPr sz="1650" dirty="0">
                <a:latin typeface="Times New Roman"/>
                <a:cs typeface="Times New Roman"/>
              </a:rPr>
              <a:t>	</a:t>
            </a:r>
            <a:r>
              <a:rPr sz="1650" dirty="0">
                <a:solidFill>
                  <a:srgbClr val="343434"/>
                </a:solidFill>
                <a:latin typeface="Times New Roman"/>
                <a:cs typeface="Times New Roman"/>
              </a:rPr>
              <a:t>=</a:t>
            </a:r>
            <a:r>
              <a:rPr sz="1650" spc="395" dirty="0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sz="1650" spc="-60" dirty="0">
                <a:latin typeface="Times New Roman"/>
                <a:cs typeface="Times New Roman"/>
              </a:rPr>
              <a:t>Rs.</a:t>
            </a:r>
            <a:r>
              <a:rPr sz="1650" spc="-45" dirty="0">
                <a:latin typeface="Times New Roman"/>
                <a:cs typeface="Times New Roman"/>
              </a:rPr>
              <a:t> </a:t>
            </a:r>
            <a:r>
              <a:rPr sz="1650" spc="-20" dirty="0">
                <a:latin typeface="Times New Roman"/>
                <a:cs typeface="Times New Roman"/>
              </a:rPr>
              <a:t>0.*5</a:t>
            </a:r>
            <a:endParaRPr sz="1650">
              <a:latin typeface="Times New Roman"/>
              <a:cs typeface="Times New Roman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2509309" y="2808566"/>
          <a:ext cx="1525905" cy="4787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3720"/>
                <a:gridCol w="707390"/>
                <a:gridCol w="188594"/>
              </a:tblGrid>
              <a:tr h="235585">
                <a:tc>
                  <a:txBody>
                    <a:bodyPr/>
                    <a:lstStyle/>
                    <a:p>
                      <a:pPr marR="24130" algn="ctr">
                        <a:lnSpc>
                          <a:spcPts val="1760"/>
                        </a:lnSpc>
                      </a:pPr>
                      <a:r>
                        <a:rPr sz="1550" u="heavy" dirty="0">
                          <a:uFill>
                            <a:solidFill>
                              <a:srgbClr val="2B2B2B"/>
                            </a:solidFill>
                          </a:uFill>
                          <a:latin typeface="Cambria"/>
                          <a:cs typeface="Cambria"/>
                        </a:rPr>
                        <a:t>V</a:t>
                      </a:r>
                      <a:r>
                        <a:rPr sz="1550" u="heavy" spc="130" dirty="0">
                          <a:uFill>
                            <a:solidFill>
                              <a:srgbClr val="2B2B2B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1550" u="heavy" dirty="0">
                          <a:uFill>
                            <a:solidFill>
                              <a:srgbClr val="2B2B2B"/>
                            </a:solidFill>
                          </a:uFill>
                          <a:latin typeface="Cambria"/>
                          <a:cs typeface="Cambria"/>
                        </a:rPr>
                        <a:t>x</a:t>
                      </a:r>
                      <a:r>
                        <a:rPr sz="1550" u="heavy" spc="204" dirty="0">
                          <a:uFill>
                            <a:solidFill>
                              <a:srgbClr val="2B2B2B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1550" u="heavy" spc="-60" dirty="0">
                          <a:uFill>
                            <a:solidFill>
                              <a:srgbClr val="2B2B2B"/>
                            </a:solidFill>
                          </a:uFill>
                          <a:latin typeface="Cambria"/>
                          <a:cs typeface="Cambria"/>
                        </a:rPr>
                        <a:t>A</a:t>
                      </a:r>
                      <a:endParaRPr sz="155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765" algn="ctr">
                        <a:lnSpc>
                          <a:spcPts val="1760"/>
                        </a:lnSpc>
                      </a:pPr>
                      <a:r>
                        <a:rPr sz="1550" i="1" dirty="0">
                          <a:latin typeface="Cambria"/>
                          <a:cs typeface="Cambria"/>
                        </a:rPr>
                        <a:t>I</a:t>
                      </a:r>
                      <a:endParaRPr sz="155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ts val="1760"/>
                        </a:lnSpc>
                      </a:pPr>
                      <a:r>
                        <a:rPr sz="1550" i="1" dirty="0">
                          <a:latin typeface="Cambria"/>
                          <a:cs typeface="Cambria"/>
                        </a:rPr>
                        <a:t>I</a:t>
                      </a:r>
                      <a:endParaRPr sz="155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</a:tr>
              <a:tr h="243204">
                <a:tc>
                  <a:txBody>
                    <a:bodyPr/>
                    <a:lstStyle/>
                    <a:p>
                      <a:pPr marR="21590" algn="ctr">
                        <a:lnSpc>
                          <a:spcPts val="1820"/>
                        </a:lnSpc>
                      </a:pPr>
                      <a:r>
                        <a:rPr sz="1600" spc="-20" dirty="0">
                          <a:latin typeface="Cambria"/>
                          <a:cs typeface="Cambria"/>
                        </a:rPr>
                        <a:t>1000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820"/>
                        </a:lnSpc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”</a:t>
                      </a:r>
                      <a:r>
                        <a:rPr sz="1600" spc="4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60</a:t>
                      </a:r>
                      <a:r>
                        <a:rPr sz="1600" spc="3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50" dirty="0">
                          <a:latin typeface="Cambria"/>
                          <a:cs typeface="Cambria"/>
                        </a:rPr>
                        <a:t>*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ts val="1820"/>
                        </a:lnSpc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q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6" name="object 16"/>
          <p:cNvSpPr txBox="1"/>
          <p:nvPr/>
        </p:nvSpPr>
        <p:spPr>
          <a:xfrm>
            <a:off x="1610498" y="3265433"/>
            <a:ext cx="2423795" cy="797560"/>
          </a:xfrm>
          <a:prstGeom prst="rect">
            <a:avLst/>
          </a:prstGeom>
        </p:spPr>
        <p:txBody>
          <a:bodyPr vert="horz" wrap="square" lIns="0" tIns="140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10"/>
              </a:spcBef>
            </a:pPr>
            <a:r>
              <a:rPr sz="1450" spc="-300" dirty="0">
                <a:latin typeface="Cambria"/>
                <a:cs typeface="Cambria"/>
              </a:rPr>
              <a:t>/</a:t>
            </a:r>
            <a:r>
              <a:rPr sz="1450" spc="195" dirty="0">
                <a:latin typeface="Cambria"/>
                <a:cs typeface="Cambria"/>
              </a:rPr>
              <a:t> </a:t>
            </a:r>
            <a:r>
              <a:rPr sz="1450" spc="-340" dirty="0">
                <a:latin typeface="Cambria"/>
                <a:cs typeface="Cambria"/>
              </a:rPr>
              <a:t>=</a:t>
            </a:r>
            <a:r>
              <a:rPr sz="1450" spc="455" dirty="0">
                <a:latin typeface="Cambria"/>
                <a:cs typeface="Cambria"/>
              </a:rPr>
              <a:t> </a:t>
            </a:r>
            <a:r>
              <a:rPr sz="1450" spc="-10" dirty="0">
                <a:latin typeface="Cambria"/>
                <a:cs typeface="Cambria"/>
              </a:rPr>
              <a:t>Welding</a:t>
            </a:r>
            <a:r>
              <a:rPr sz="1450" spc="140" dirty="0">
                <a:latin typeface="Cambria"/>
                <a:cs typeface="Cambria"/>
              </a:rPr>
              <a:t> </a:t>
            </a:r>
            <a:r>
              <a:rPr sz="1450" spc="-25" dirty="0">
                <a:latin typeface="Cambria"/>
                <a:cs typeface="Cambria"/>
              </a:rPr>
              <a:t>time</a:t>
            </a:r>
            <a:r>
              <a:rPr sz="1450" spc="85" dirty="0">
                <a:latin typeface="Cambria"/>
                <a:cs typeface="Cambria"/>
              </a:rPr>
              <a:t> </a:t>
            </a:r>
            <a:r>
              <a:rPr sz="1450" dirty="0">
                <a:latin typeface="Cambria"/>
                <a:cs typeface="Cambria"/>
              </a:rPr>
              <a:t>in</a:t>
            </a:r>
            <a:r>
              <a:rPr sz="1450" spc="70" dirty="0">
                <a:latin typeface="Cambria"/>
                <a:cs typeface="Cambria"/>
              </a:rPr>
              <a:t> </a:t>
            </a:r>
            <a:r>
              <a:rPr sz="1450" spc="-10" dirty="0">
                <a:latin typeface="Cambria"/>
                <a:cs typeface="Cambria"/>
              </a:rPr>
              <a:t>minutes</a:t>
            </a:r>
            <a:endParaRPr sz="1450">
              <a:latin typeface="Cambria"/>
              <a:cs typeface="Cambria"/>
            </a:endParaRPr>
          </a:p>
          <a:p>
            <a:pPr marL="867410">
              <a:lnSpc>
                <a:spcPct val="100000"/>
              </a:lnSpc>
              <a:spcBef>
                <a:spcPts val="1225"/>
              </a:spcBef>
              <a:tabLst>
                <a:tab pos="1856739" algn="l"/>
              </a:tabLst>
            </a:pPr>
            <a:r>
              <a:rPr sz="1750" spc="-40" dirty="0">
                <a:latin typeface="Times New Roman"/>
                <a:cs typeface="Times New Roman"/>
              </a:rPr>
              <a:t>0.5</a:t>
            </a:r>
            <a:r>
              <a:rPr sz="1750" spc="-60" dirty="0">
                <a:latin typeface="Times New Roman"/>
                <a:cs typeface="Times New Roman"/>
              </a:rPr>
              <a:t> </a:t>
            </a:r>
            <a:r>
              <a:rPr sz="1750" spc="-20" dirty="0">
                <a:latin typeface="Times New Roman"/>
                <a:cs typeface="Times New Roman"/>
              </a:rPr>
              <a:t>hour</a:t>
            </a:r>
            <a:r>
              <a:rPr sz="1750" dirty="0">
                <a:latin typeface="Times New Roman"/>
                <a:cs typeface="Times New Roman"/>
              </a:rPr>
              <a:t>	30</a:t>
            </a:r>
            <a:r>
              <a:rPr sz="1750" spc="-35" dirty="0">
                <a:latin typeface="Times New Roman"/>
                <a:cs typeface="Times New Roman"/>
              </a:rPr>
              <a:t> </a:t>
            </a:r>
            <a:r>
              <a:rPr sz="1750" spc="-160" dirty="0">
                <a:latin typeface="Times New Roman"/>
                <a:cs typeface="Times New Roman"/>
              </a:rPr>
              <a:t>min</a:t>
            </a:r>
            <a:endParaRPr sz="17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8825" y="981075"/>
            <a:ext cx="619125" cy="1524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6725" y="1395412"/>
            <a:ext cx="2495550" cy="20478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67050" y="2962275"/>
            <a:ext cx="1847850" cy="16192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2060" y="466725"/>
            <a:ext cx="893444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70" dirty="0">
                <a:solidFill>
                  <a:srgbClr val="000000"/>
                </a:solidFill>
                <a:latin typeface="Trebuchet MS"/>
                <a:cs typeface="Trebuchet MS"/>
              </a:rPr>
              <a:t>Power</a:t>
            </a:r>
            <a:r>
              <a:rPr sz="1700" spc="-5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1700" spc="-100" dirty="0">
                <a:solidFill>
                  <a:srgbClr val="000000"/>
                </a:solidFill>
                <a:latin typeface="Trebuchet MS"/>
                <a:cs typeface="Trebuchet MS"/>
              </a:rPr>
              <a:t>cosi</a:t>
            </a:r>
            <a:endParaRPr sz="1700">
              <a:latin typeface="Trebuchet MS"/>
              <a:cs typeface="Trebuchet MS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2001837" y="378420"/>
          <a:ext cx="2431415" cy="4800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5030"/>
                <a:gridCol w="509905"/>
                <a:gridCol w="970280"/>
              </a:tblGrid>
              <a:tr h="240029">
                <a:tc>
                  <a:txBody>
                    <a:bodyPr/>
                    <a:lstStyle/>
                    <a:p>
                      <a:pPr marR="108585" algn="ctr">
                        <a:lnSpc>
                          <a:spcPts val="1795"/>
                        </a:lnSpc>
                      </a:pPr>
                      <a:r>
                        <a:rPr sz="1600" u="heavy" spc="-25" dirty="0">
                          <a:uFill>
                            <a:solidFill>
                              <a:srgbClr val="181818"/>
                            </a:solidFill>
                          </a:uFill>
                          <a:latin typeface="Cambria"/>
                          <a:cs typeface="Cambria"/>
                        </a:rPr>
                        <a:t>30</a:t>
                      </a:r>
                      <a:r>
                        <a:rPr sz="1600" u="heavy" spc="-40" dirty="0">
                          <a:uFill>
                            <a:solidFill>
                              <a:srgbClr val="181818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u="heavy" dirty="0">
                          <a:uFill>
                            <a:solidFill>
                              <a:srgbClr val="181818"/>
                            </a:solidFill>
                          </a:uFill>
                          <a:latin typeface="Cambria"/>
                          <a:cs typeface="Cambria"/>
                        </a:rPr>
                        <a:t>x</a:t>
                      </a:r>
                      <a:r>
                        <a:rPr sz="1600" u="heavy" spc="-10" dirty="0">
                          <a:uFill>
                            <a:solidFill>
                              <a:srgbClr val="181818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u="heavy" spc="-25" dirty="0">
                          <a:uFill>
                            <a:solidFill>
                              <a:srgbClr val="181818"/>
                            </a:solidFill>
                          </a:uFill>
                          <a:latin typeface="Cambria"/>
                          <a:cs typeface="Cambria"/>
                        </a:rPr>
                        <a:t>225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795"/>
                        </a:lnSpc>
                      </a:pPr>
                      <a:r>
                        <a:rPr sz="1600" spc="-25" dirty="0">
                          <a:latin typeface="Cambria"/>
                          <a:cs typeface="Cambria"/>
                        </a:rPr>
                        <a:t>30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795"/>
                        </a:lnSpc>
                        <a:tabLst>
                          <a:tab pos="514984" algn="l"/>
                        </a:tabLst>
                      </a:pPr>
                      <a:r>
                        <a:rPr sz="1600" u="heavy" spc="500" dirty="0">
                          <a:uFill>
                            <a:solidFill>
                              <a:srgbClr val="232323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u="heavy" spc="-465" dirty="0">
                          <a:uFill>
                            <a:solidFill>
                              <a:srgbClr val="232323"/>
                            </a:solidFill>
                          </a:uFill>
                          <a:latin typeface="Cambria"/>
                          <a:cs typeface="Cambria"/>
                        </a:rPr>
                        <a:t>1</a:t>
                      </a:r>
                      <a:r>
                        <a:rPr sz="1600" u="heavy" spc="500" dirty="0">
                          <a:uFill>
                            <a:solidFill>
                              <a:srgbClr val="232323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	</a:t>
                      </a:r>
                      <a:r>
                        <a:rPr sz="1600" u="heavy" spc="500" dirty="0">
                          <a:uFill>
                            <a:solidFill>
                              <a:srgbClr val="181818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r>
                        <a:rPr sz="1600" u="heavy" spc="-570" dirty="0">
                          <a:uFill>
                            <a:solidFill>
                              <a:srgbClr val="181818"/>
                            </a:solidFill>
                          </a:uFill>
                          <a:latin typeface="Cambria"/>
                          <a:cs typeface="Cambria"/>
                        </a:rPr>
                        <a:t>1</a:t>
                      </a:r>
                      <a:r>
                        <a:rPr sz="1600" u="heavy" spc="500" dirty="0">
                          <a:uFill>
                            <a:solidFill>
                              <a:srgbClr val="181818"/>
                            </a:solidFill>
                          </a:uFill>
                          <a:latin typeface="Cambria"/>
                          <a:cs typeface="Cambria"/>
                        </a:rPr>
                        <a:t> 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</a:tr>
              <a:tr h="240029">
                <a:tc>
                  <a:txBody>
                    <a:bodyPr/>
                    <a:lstStyle/>
                    <a:p>
                      <a:pPr marR="109220" algn="ctr">
                        <a:lnSpc>
                          <a:spcPts val="1795"/>
                        </a:lnSpc>
                      </a:pPr>
                      <a:r>
                        <a:rPr sz="1600" spc="-20" dirty="0">
                          <a:latin typeface="Cambria"/>
                          <a:cs typeface="Cambria"/>
                        </a:rPr>
                        <a:t>1000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ts val="1795"/>
                        </a:lnSpc>
                      </a:pPr>
                      <a:r>
                        <a:rPr sz="1600" spc="-25" dirty="0">
                          <a:latin typeface="Cambria"/>
                          <a:cs typeface="Cambria"/>
                        </a:rPr>
                        <a:t>60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ts val="1795"/>
                        </a:lnSpc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0.6</a:t>
                      </a:r>
                      <a:r>
                        <a:rPr sz="1600" spc="45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”</a:t>
                      </a:r>
                      <a:r>
                        <a:rPr sz="1600" spc="48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290" dirty="0">
                          <a:latin typeface="Cambria"/>
                          <a:cs typeface="Cambria"/>
                        </a:rPr>
                        <a:t>I</a:t>
                      </a:r>
                      <a:r>
                        <a:rPr sz="1600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25" dirty="0">
                          <a:latin typeface="Cambria"/>
                          <a:cs typeface="Cambria"/>
                        </a:rPr>
                        <a:t>.5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528325" y="1909762"/>
            <a:ext cx="152781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120" dirty="0">
                <a:latin typeface="Trebuchet MS"/>
                <a:cs typeface="Trebuchet MS"/>
              </a:rPr>
              <a:t>Total</a:t>
            </a:r>
            <a:r>
              <a:rPr sz="1700" spc="45" dirty="0">
                <a:latin typeface="Trebuchet MS"/>
                <a:cs typeface="Trebuchet MS"/>
              </a:rPr>
              <a:t> </a:t>
            </a:r>
            <a:r>
              <a:rPr sz="1700" spc="-145" dirty="0">
                <a:latin typeface="Trebuchet MS"/>
                <a:cs typeface="Trebuchet MS"/>
              </a:rPr>
              <a:t>welding</a:t>
            </a:r>
            <a:r>
              <a:rPr sz="1700" spc="-35" dirty="0">
                <a:latin typeface="Trebuchet MS"/>
                <a:cs typeface="Trebuchet MS"/>
              </a:rPr>
              <a:t> </a:t>
            </a:r>
            <a:r>
              <a:rPr sz="1700" spc="-140" dirty="0">
                <a:latin typeface="Trebuchet MS"/>
                <a:cs typeface="Trebuchet MS"/>
              </a:rPr>
              <a:t>cost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19625" y="479425"/>
            <a:ext cx="36068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10" dirty="0">
                <a:latin typeface="Trebuchet MS"/>
                <a:cs typeface="Trebuchet MS"/>
              </a:rPr>
              <a:t>0.60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61723" y="1781175"/>
            <a:ext cx="2004695" cy="52768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indent="74295">
              <a:lnSpc>
                <a:spcPts val="1910"/>
              </a:lnSpc>
              <a:spcBef>
                <a:spcPts val="270"/>
              </a:spcBef>
              <a:tabLst>
                <a:tab pos="897255" algn="l"/>
                <a:tab pos="1203325" algn="l"/>
                <a:tab pos="1316990" algn="l"/>
                <a:tab pos="1870075" algn="l"/>
              </a:tabLst>
            </a:pPr>
            <a:r>
              <a:rPr sz="1700" spc="-150" dirty="0">
                <a:latin typeface="Trebuchet MS"/>
                <a:cs typeface="Trebuchet MS"/>
              </a:rPr>
              <a:t>Cost</a:t>
            </a:r>
            <a:r>
              <a:rPr sz="1700" spc="20" dirty="0">
                <a:latin typeface="Trebuchet MS"/>
                <a:cs typeface="Trebuchet MS"/>
              </a:rPr>
              <a:t> </a:t>
            </a:r>
            <a:r>
              <a:rPr sz="1700" spc="-25" dirty="0">
                <a:latin typeface="Trebuchet MS"/>
                <a:cs typeface="Trebuchet MS"/>
              </a:rPr>
              <a:t>of</a:t>
            </a:r>
            <a:r>
              <a:rPr sz="1700" dirty="0">
                <a:latin typeface="Trebuchet MS"/>
                <a:cs typeface="Trebuchet MS"/>
              </a:rPr>
              <a:t>		</a:t>
            </a:r>
            <a:r>
              <a:rPr sz="1700" spc="-10" dirty="0">
                <a:latin typeface="Trebuchet MS"/>
                <a:cs typeface="Trebuchet MS"/>
              </a:rPr>
              <a:t>Labour </a:t>
            </a:r>
            <a:r>
              <a:rPr sz="1700" spc="-50" dirty="0">
                <a:latin typeface="Trebuchet MS"/>
                <a:cs typeface="Trebuchet MS"/>
              </a:rPr>
              <a:t>electrode</a:t>
            </a:r>
            <a:r>
              <a:rPr sz="1700" dirty="0">
                <a:latin typeface="Trebuchet MS"/>
                <a:cs typeface="Trebuchet MS"/>
              </a:rPr>
              <a:t>	</a:t>
            </a:r>
            <a:r>
              <a:rPr sz="1700" spc="-50" dirty="0">
                <a:latin typeface="Trebuchet MS"/>
                <a:cs typeface="Trebuchet MS"/>
              </a:rPr>
              <a:t>”</a:t>
            </a:r>
            <a:r>
              <a:rPr sz="1700" dirty="0">
                <a:latin typeface="Trebuchet MS"/>
                <a:cs typeface="Trebuchet MS"/>
              </a:rPr>
              <a:t>		</a:t>
            </a:r>
            <a:r>
              <a:rPr sz="1700" spc="-20" dirty="0">
                <a:latin typeface="Trebuchet MS"/>
                <a:cs typeface="Trebuchet MS"/>
              </a:rPr>
              <a:t>cost</a:t>
            </a:r>
            <a:r>
              <a:rPr sz="1700" dirty="0">
                <a:latin typeface="Trebuchet MS"/>
                <a:cs typeface="Trebuchet MS"/>
              </a:rPr>
              <a:t>	</a:t>
            </a:r>
            <a:r>
              <a:rPr sz="1700" spc="10" dirty="0">
                <a:latin typeface="Trebuchet MS"/>
                <a:cs typeface="Trebuchet MS"/>
              </a:rPr>
              <a:t>+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09623" y="1781175"/>
            <a:ext cx="635635" cy="52768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indent="57150">
              <a:lnSpc>
                <a:spcPts val="1910"/>
              </a:lnSpc>
              <a:spcBef>
                <a:spcPts val="270"/>
              </a:spcBef>
            </a:pPr>
            <a:r>
              <a:rPr sz="1700" spc="-85" dirty="0">
                <a:latin typeface="Trebuchet MS"/>
                <a:cs typeface="Trebuchet MS"/>
              </a:rPr>
              <a:t>Power </a:t>
            </a:r>
            <a:r>
              <a:rPr sz="1700" spc="-155" dirty="0">
                <a:latin typeface="Trebuchet MS"/>
                <a:cs typeface="Trebuchet MS"/>
              </a:rPr>
              <a:t>charges</a:t>
            </a:r>
            <a:endParaRPr sz="17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71194" y="2463800"/>
            <a:ext cx="3799840" cy="793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4270">
              <a:lnSpc>
                <a:spcPct val="100000"/>
              </a:lnSpc>
              <a:spcBef>
                <a:spcPts val="100"/>
              </a:spcBef>
              <a:tabLst>
                <a:tab pos="1409065" algn="l"/>
              </a:tabLst>
            </a:pPr>
            <a:r>
              <a:rPr sz="1650" spc="-50" dirty="0">
                <a:solidFill>
                  <a:srgbClr val="131313"/>
                </a:solidFill>
                <a:latin typeface="Times New Roman"/>
                <a:cs typeface="Times New Roman"/>
              </a:rPr>
              <a:t>=</a:t>
            </a:r>
            <a:r>
              <a:rPr sz="1650" dirty="0">
                <a:solidFill>
                  <a:srgbClr val="131313"/>
                </a:solidFill>
                <a:latin typeface="Times New Roman"/>
                <a:cs typeface="Times New Roman"/>
              </a:rPr>
              <a:t>	</a:t>
            </a:r>
            <a:r>
              <a:rPr sz="1650" spc="-100" dirty="0">
                <a:latin typeface="Times New Roman"/>
                <a:cs typeface="Times New Roman"/>
              </a:rPr>
              <a:t>14</a:t>
            </a:r>
            <a:r>
              <a:rPr sz="1650" spc="-80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*</a:t>
            </a:r>
            <a:r>
              <a:rPr sz="1650" spc="-25" dirty="0">
                <a:latin typeface="Times New Roman"/>
                <a:cs typeface="Times New Roman"/>
              </a:rPr>
              <a:t> </a:t>
            </a:r>
            <a:r>
              <a:rPr sz="1650" spc="-20" dirty="0">
                <a:latin typeface="Times New Roman"/>
                <a:cs typeface="Times New Roman"/>
              </a:rPr>
              <a:t>0.25</a:t>
            </a:r>
            <a:r>
              <a:rPr sz="1650" spc="-35" dirty="0">
                <a:latin typeface="Times New Roman"/>
                <a:cs typeface="Times New Roman"/>
              </a:rPr>
              <a:t> </a:t>
            </a:r>
            <a:r>
              <a:rPr sz="1650" spc="-155" dirty="0">
                <a:solidFill>
                  <a:srgbClr val="0E0E0E"/>
                </a:solidFill>
                <a:latin typeface="Times New Roman"/>
                <a:cs typeface="Times New Roman"/>
              </a:rPr>
              <a:t>+</a:t>
            </a:r>
            <a:r>
              <a:rPr sz="1650" dirty="0">
                <a:solidFill>
                  <a:srgbClr val="0E0E0E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2.25</a:t>
            </a:r>
            <a:r>
              <a:rPr sz="1650" spc="315" dirty="0">
                <a:latin typeface="Times New Roman"/>
                <a:cs typeface="Times New Roman"/>
              </a:rPr>
              <a:t> </a:t>
            </a:r>
            <a:r>
              <a:rPr sz="1650" dirty="0">
                <a:solidFill>
                  <a:srgbClr val="1D1D1D"/>
                </a:solidFill>
                <a:latin typeface="Times New Roman"/>
                <a:cs typeface="Times New Roman"/>
              </a:rPr>
              <a:t>=</a:t>
            </a:r>
            <a:r>
              <a:rPr sz="1650" spc="350" dirty="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Rs.</a:t>
            </a:r>
            <a:r>
              <a:rPr sz="1650" spc="114" dirty="0">
                <a:latin typeface="Times New Roman"/>
                <a:cs typeface="Times New Roman"/>
              </a:rPr>
              <a:t> </a:t>
            </a:r>
            <a:r>
              <a:rPr sz="1650" spc="-10" dirty="0">
                <a:latin typeface="Times New Roman"/>
                <a:cs typeface="Times New Roman"/>
              </a:rPr>
              <a:t>Id.50</a:t>
            </a:r>
            <a:endParaRPr sz="1650">
              <a:latin typeface="Times New Roman"/>
              <a:cs typeface="Times New Roman"/>
            </a:endParaRPr>
          </a:p>
          <a:p>
            <a:pPr marR="2083435" algn="r">
              <a:lnSpc>
                <a:spcPts val="2005"/>
              </a:lnSpc>
              <a:spcBef>
                <a:spcPts val="55"/>
              </a:spcBef>
            </a:pPr>
            <a:r>
              <a:rPr sz="1750" spc="-190" dirty="0">
                <a:latin typeface="Trebuchet MS"/>
                <a:cs typeface="Trebuchet MS"/>
              </a:rPr>
              <a:t>Tota)</a:t>
            </a:r>
            <a:r>
              <a:rPr sz="1750" spc="-40" dirty="0">
                <a:latin typeface="Trebuchet MS"/>
                <a:cs typeface="Trebuchet MS"/>
              </a:rPr>
              <a:t> </a:t>
            </a:r>
            <a:r>
              <a:rPr sz="1750" spc="-190" dirty="0">
                <a:latin typeface="Trebuchet MS"/>
                <a:cs typeface="Trebuchet MS"/>
              </a:rPr>
              <a:t>cost</a:t>
            </a:r>
            <a:r>
              <a:rPr sz="1750" spc="10" dirty="0">
                <a:latin typeface="Trebuchet MS"/>
                <a:cs typeface="Trebuchet MS"/>
              </a:rPr>
              <a:t> </a:t>
            </a:r>
            <a:r>
              <a:rPr sz="1750" spc="-80" dirty="0">
                <a:latin typeface="Trebuchet MS"/>
                <a:cs typeface="Trebuchet MS"/>
              </a:rPr>
              <a:t>of</a:t>
            </a:r>
            <a:r>
              <a:rPr sz="1750" spc="-180" dirty="0">
                <a:latin typeface="Trebuchet MS"/>
                <a:cs typeface="Trebuchet MS"/>
              </a:rPr>
              <a:t> </a:t>
            </a:r>
            <a:r>
              <a:rPr sz="1750" spc="-175" dirty="0">
                <a:latin typeface="Trebuchet MS"/>
                <a:cs typeface="Trebuchet MS"/>
              </a:rPr>
              <a:t>welding</a:t>
            </a:r>
            <a:endParaRPr sz="1750">
              <a:latin typeface="Trebuchet MS"/>
              <a:cs typeface="Trebuchet MS"/>
            </a:endParaRPr>
          </a:p>
          <a:p>
            <a:pPr marR="2089150" algn="r">
              <a:lnSpc>
                <a:spcPts val="2005"/>
              </a:lnSpc>
            </a:pPr>
            <a:r>
              <a:rPr sz="1750" spc="-160" dirty="0">
                <a:latin typeface="Trebuchet MS"/>
                <a:cs typeface="Trebuchet MS"/>
              </a:rPr>
              <a:t>for</a:t>
            </a:r>
            <a:r>
              <a:rPr sz="1750" spc="-125" dirty="0">
                <a:latin typeface="Trebuchet MS"/>
                <a:cs typeface="Trebuchet MS"/>
              </a:rPr>
              <a:t> </a:t>
            </a:r>
            <a:r>
              <a:rPr sz="1750" spc="-200" dirty="0">
                <a:latin typeface="Trebuchet MS"/>
                <a:cs typeface="Trebuchet MS"/>
              </a:rPr>
              <a:t>both</a:t>
            </a:r>
            <a:r>
              <a:rPr sz="1750" spc="-110" dirty="0">
                <a:latin typeface="Trebuchet MS"/>
                <a:cs typeface="Trebuchet MS"/>
              </a:rPr>
              <a:t> </a:t>
            </a:r>
            <a:r>
              <a:rPr sz="1750" spc="-10" dirty="0">
                <a:latin typeface="Trebuchet MS"/>
                <a:cs typeface="Trebuchet MS"/>
              </a:rPr>
              <a:t>sides</a:t>
            </a:r>
            <a:endParaRPr sz="17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275" y="171450"/>
            <a:ext cx="5524500" cy="4953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51669" y="801687"/>
            <a:ext cx="5283200" cy="332867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240029" marR="106045" indent="-224790">
              <a:lnSpc>
                <a:spcPts val="2250"/>
              </a:lnSpc>
              <a:spcBef>
                <a:spcPts val="250"/>
              </a:spcBef>
              <a:buChar char="•"/>
              <a:tabLst>
                <a:tab pos="240029" algn="l"/>
                <a:tab pos="253365" algn="l"/>
              </a:tabLst>
            </a:pPr>
            <a:r>
              <a:rPr sz="1950" dirty="0">
                <a:latin typeface="Times New Roman"/>
                <a:cs typeface="Times New Roman"/>
              </a:rPr>
              <a:t>	</a:t>
            </a:r>
            <a:r>
              <a:rPr sz="1950" spc="-50" dirty="0">
                <a:latin typeface="Times New Roman"/>
                <a:cs typeface="Times New Roman"/>
              </a:rPr>
              <a:t>Foundry </a:t>
            </a:r>
            <a:r>
              <a:rPr sz="1950" dirty="0">
                <a:latin typeface="Times New Roman"/>
                <a:cs typeface="Times New Roman"/>
              </a:rPr>
              <a:t>is</a:t>
            </a:r>
            <a:r>
              <a:rPr sz="1950" spc="-8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the</a:t>
            </a:r>
            <a:r>
              <a:rPr sz="1950" spc="-45" dirty="0">
                <a:latin typeface="Times New Roman"/>
                <a:cs typeface="Times New Roman"/>
              </a:rPr>
              <a:t> </a:t>
            </a:r>
            <a:r>
              <a:rPr sz="1950" spc="-55" dirty="0">
                <a:latin typeface="Times New Roman"/>
                <a:cs typeface="Times New Roman"/>
              </a:rPr>
              <a:t>process</a:t>
            </a:r>
            <a:r>
              <a:rPr sz="1950" spc="-4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of</a:t>
            </a:r>
            <a:r>
              <a:rPr sz="1950" spc="-105" dirty="0">
                <a:latin typeface="Times New Roman"/>
                <a:cs typeface="Times New Roman"/>
              </a:rPr>
              <a:t> </a:t>
            </a:r>
            <a:r>
              <a:rPr sz="1950" spc="-25" dirty="0">
                <a:latin typeface="Times New Roman"/>
                <a:cs typeface="Times New Roman"/>
              </a:rPr>
              <a:t>casting </a:t>
            </a:r>
            <a:r>
              <a:rPr sz="1950" spc="-50" dirty="0">
                <a:latin typeface="Times New Roman"/>
                <a:cs typeface="Times New Roman"/>
              </a:rPr>
              <a:t>metals</a:t>
            </a:r>
            <a:r>
              <a:rPr sz="1950" spc="-15" dirty="0">
                <a:latin typeface="Times New Roman"/>
                <a:cs typeface="Times New Roman"/>
              </a:rPr>
              <a:t> </a:t>
            </a:r>
            <a:r>
              <a:rPr sz="1950" spc="-45" dirty="0">
                <a:latin typeface="Times New Roman"/>
                <a:cs typeface="Times New Roman"/>
              </a:rPr>
              <a:t>into</a:t>
            </a:r>
            <a:r>
              <a:rPr sz="1950" spc="-75" dirty="0">
                <a:latin typeface="Times New Roman"/>
                <a:cs typeface="Times New Roman"/>
              </a:rPr>
              <a:t> </a:t>
            </a:r>
            <a:r>
              <a:rPr sz="1950" spc="-55" dirty="0">
                <a:latin typeface="Times New Roman"/>
                <a:cs typeface="Times New Roman"/>
              </a:rPr>
              <a:t>objects </a:t>
            </a:r>
            <a:r>
              <a:rPr sz="1950" dirty="0">
                <a:latin typeface="Times New Roman"/>
                <a:cs typeface="Times New Roman"/>
              </a:rPr>
              <a:t>of</a:t>
            </a:r>
            <a:r>
              <a:rPr sz="1950" spc="-125" dirty="0">
                <a:latin typeface="Times New Roman"/>
                <a:cs typeface="Times New Roman"/>
              </a:rPr>
              <a:t> </a:t>
            </a:r>
            <a:r>
              <a:rPr sz="1950" spc="-35" dirty="0">
                <a:latin typeface="Times New Roman"/>
                <a:cs typeface="Times New Roman"/>
              </a:rPr>
              <a:t>specified</a:t>
            </a:r>
            <a:r>
              <a:rPr sz="1950" spc="-10" dirty="0">
                <a:latin typeface="Times New Roman"/>
                <a:cs typeface="Times New Roman"/>
              </a:rPr>
              <a:t> shapes.</a:t>
            </a:r>
            <a:endParaRPr sz="1950">
              <a:latin typeface="Times New Roman"/>
              <a:cs typeface="Times New Roman"/>
            </a:endParaRPr>
          </a:p>
          <a:p>
            <a:pPr marL="239395" marR="5080" indent="-227329">
              <a:lnSpc>
                <a:spcPct val="104700"/>
              </a:lnSpc>
              <a:spcBef>
                <a:spcPts val="345"/>
              </a:spcBef>
              <a:buChar char="•"/>
              <a:tabLst>
                <a:tab pos="239395" algn="l"/>
                <a:tab pos="240665" algn="l"/>
              </a:tabLst>
            </a:pPr>
            <a:r>
              <a:rPr sz="1800" dirty="0">
                <a:latin typeface="Cambria"/>
                <a:cs typeface="Cambria"/>
              </a:rPr>
              <a:t>	The</a:t>
            </a:r>
            <a:r>
              <a:rPr sz="1800" spc="-65" dirty="0">
                <a:latin typeface="Cambria"/>
                <a:cs typeface="Cambria"/>
              </a:rPr>
              <a:t> </a:t>
            </a:r>
            <a:r>
              <a:rPr sz="1800" spc="-40" dirty="0">
                <a:latin typeface="Cambria"/>
                <a:cs typeface="Cambria"/>
              </a:rPr>
              <a:t>molten</a:t>
            </a:r>
            <a:r>
              <a:rPr sz="1800" spc="25" dirty="0">
                <a:latin typeface="Cambria"/>
                <a:cs typeface="Cambria"/>
              </a:rPr>
              <a:t> </a:t>
            </a:r>
            <a:r>
              <a:rPr sz="1800" spc="-40" dirty="0">
                <a:latin typeface="Cambria"/>
                <a:cs typeface="Cambria"/>
              </a:rPr>
              <a:t>metals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or</a:t>
            </a:r>
            <a:r>
              <a:rPr sz="1800" spc="-4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alloys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spc="-60" dirty="0">
                <a:latin typeface="Cambria"/>
                <a:cs typeface="Cambria"/>
              </a:rPr>
              <a:t>are</a:t>
            </a:r>
            <a:r>
              <a:rPr sz="1800" spc="-4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pouied</a:t>
            </a:r>
            <a:r>
              <a:rPr sz="1800" spc="4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in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spc="-65" dirty="0">
                <a:latin typeface="Cambria"/>
                <a:cs typeface="Cambria"/>
              </a:rPr>
              <a:t>the</a:t>
            </a:r>
            <a:r>
              <a:rPr sz="1800" spc="-35" dirty="0">
                <a:latin typeface="Cambria"/>
                <a:cs typeface="Cambria"/>
              </a:rPr>
              <a:t> </a:t>
            </a:r>
            <a:r>
              <a:rPr sz="1800" spc="-40" dirty="0">
                <a:latin typeface="Cambria"/>
                <a:cs typeface="Cambria"/>
              </a:rPr>
              <a:t>moulds </a:t>
            </a:r>
            <a:r>
              <a:rPr sz="1800" spc="-35" dirty="0">
                <a:latin typeface="Cambria"/>
                <a:cs typeface="Cambria"/>
              </a:rPr>
              <a:t>and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spc="-25" dirty="0">
                <a:latin typeface="Cambria"/>
                <a:cs typeface="Cambria"/>
              </a:rPr>
              <a:t>allowed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sz="1800" spc="-55" dirty="0">
                <a:latin typeface="Cambria"/>
                <a:cs typeface="Cambria"/>
              </a:rPr>
              <a:t>to</a:t>
            </a:r>
            <a:r>
              <a:rPr sz="1800" spc="-4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cool.</a:t>
            </a:r>
            <a:r>
              <a:rPr sz="1800" spc="6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The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objcct</a:t>
            </a:r>
            <a:r>
              <a:rPr sz="1800" spc="30" dirty="0">
                <a:latin typeface="Cambria"/>
                <a:cs typeface="Cambria"/>
              </a:rPr>
              <a:t> </a:t>
            </a:r>
            <a:r>
              <a:rPr sz="1800" spc="-30" dirty="0">
                <a:latin typeface="Cambria"/>
                <a:cs typeface="Cambria"/>
              </a:rPr>
              <a:t>after</a:t>
            </a:r>
            <a:r>
              <a:rPr sz="1800" spc="-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cooling</a:t>
            </a:r>
            <a:r>
              <a:rPr sz="1800" spc="85" dirty="0">
                <a:latin typeface="Cambria"/>
                <a:cs typeface="Cambria"/>
              </a:rPr>
              <a:t> </a:t>
            </a:r>
            <a:r>
              <a:rPr sz="1800" spc="-25" dirty="0">
                <a:latin typeface="Cambria"/>
                <a:cs typeface="Cambria"/>
              </a:rPr>
              <a:t>is </a:t>
            </a:r>
            <a:r>
              <a:rPr sz="1700" dirty="0">
                <a:latin typeface="Cambria"/>
                <a:cs typeface="Cambria"/>
              </a:rPr>
              <a:t>known</a:t>
            </a:r>
            <a:r>
              <a:rPr sz="1700" spc="145" dirty="0">
                <a:latin typeface="Cambria"/>
                <a:cs typeface="Cambria"/>
              </a:rPr>
              <a:t> </a:t>
            </a:r>
            <a:r>
              <a:rPr sz="1700" dirty="0">
                <a:latin typeface="Cambria"/>
                <a:cs typeface="Cambria"/>
              </a:rPr>
              <a:t>as</a:t>
            </a:r>
            <a:r>
              <a:rPr sz="1700" spc="45" dirty="0">
                <a:latin typeface="Cambria"/>
                <a:cs typeface="Cambria"/>
              </a:rPr>
              <a:t> </a:t>
            </a:r>
            <a:r>
              <a:rPr sz="1700" spc="-10" dirty="0">
                <a:latin typeface="Cambria"/>
                <a:cs typeface="Cambria"/>
              </a:rPr>
              <a:t>casting.</a:t>
            </a:r>
            <a:endParaRPr sz="1700">
              <a:latin typeface="Cambria"/>
              <a:cs typeface="Cambria"/>
            </a:endParaRPr>
          </a:p>
          <a:p>
            <a:pPr marL="238760" marR="520700" indent="-226695">
              <a:lnSpc>
                <a:spcPct val="104200"/>
              </a:lnSpc>
              <a:spcBef>
                <a:spcPts val="470"/>
              </a:spcBef>
              <a:buChar char="•"/>
              <a:tabLst>
                <a:tab pos="238760" algn="l"/>
                <a:tab pos="247650" algn="l"/>
              </a:tabLst>
            </a:pPr>
            <a:r>
              <a:rPr sz="1800" dirty="0">
                <a:latin typeface="Cambria"/>
                <a:cs typeface="Cambria"/>
              </a:rPr>
              <a:t>	</a:t>
            </a:r>
            <a:r>
              <a:rPr sz="1800" spc="75" dirty="0">
                <a:solidFill>
                  <a:srgbClr val="131313"/>
                </a:solidFill>
                <a:latin typeface="Cambria"/>
                <a:cs typeface="Cambria"/>
              </a:rPr>
              <a:t>A</a:t>
            </a:r>
            <a:r>
              <a:rPr sz="1800" spc="-35" dirty="0">
                <a:solidFill>
                  <a:srgbClr val="131313"/>
                </a:solidFill>
                <a:latin typeface="Cambria"/>
                <a:cs typeface="Cambria"/>
              </a:rPr>
              <a:t> </a:t>
            </a:r>
            <a:r>
              <a:rPr sz="1800" spc="-35" dirty="0">
                <a:latin typeface="Cambria"/>
                <a:cs typeface="Cambria"/>
              </a:rPr>
              <a:t>mould</a:t>
            </a:r>
            <a:r>
              <a:rPr sz="1800" spc="13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is</a:t>
            </a:r>
            <a:r>
              <a:rPr sz="1800" spc="-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a</a:t>
            </a:r>
            <a:r>
              <a:rPr sz="1800" spc="-8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cavity</a:t>
            </a:r>
            <a:r>
              <a:rPr sz="1800" spc="9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or</a:t>
            </a:r>
            <a:r>
              <a:rPr sz="1800" spc="-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a</a:t>
            </a:r>
            <a:r>
              <a:rPr sz="1800" spc="-65" dirty="0">
                <a:latin typeface="Cambria"/>
                <a:cs typeface="Cambria"/>
              </a:rPr>
              <a:t> </a:t>
            </a:r>
            <a:r>
              <a:rPr sz="1800" spc="-45" dirty="0">
                <a:latin typeface="Cambria"/>
                <a:cs typeface="Cambria"/>
              </a:rPr>
              <a:t>matrix</a:t>
            </a:r>
            <a:r>
              <a:rPr sz="1800" spc="110" dirty="0">
                <a:latin typeface="Cambria"/>
                <a:cs typeface="Cambria"/>
              </a:rPr>
              <a:t> </a:t>
            </a:r>
            <a:r>
              <a:rPr sz="1800" spc="-35" dirty="0">
                <a:latin typeface="Cambria"/>
                <a:cs typeface="Cambria"/>
              </a:rPr>
              <a:t>formed</a:t>
            </a:r>
            <a:r>
              <a:rPr sz="1800" spc="5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in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a</a:t>
            </a:r>
            <a:r>
              <a:rPr sz="1800" spc="-50" dirty="0">
                <a:latin typeface="Cambria"/>
                <a:cs typeface="Cambria"/>
              </a:rPr>
              <a:t> </a:t>
            </a:r>
            <a:r>
              <a:rPr sz="1800" spc="-80" dirty="0">
                <a:latin typeface="Cambria"/>
                <a:cs typeface="Cambria"/>
              </a:rPr>
              <a:t>heat </a:t>
            </a:r>
            <a:r>
              <a:rPr sz="1800" spc="-70" dirty="0">
                <a:latin typeface="Cambria"/>
                <a:cs typeface="Cambria"/>
              </a:rPr>
              <a:t>resistant</a:t>
            </a:r>
            <a:r>
              <a:rPr sz="1800" spc="90" dirty="0">
                <a:latin typeface="Cambria"/>
                <a:cs typeface="Cambria"/>
              </a:rPr>
              <a:t> </a:t>
            </a:r>
            <a:r>
              <a:rPr sz="1800" spc="-40" dirty="0">
                <a:latin typeface="Cambria"/>
                <a:cs typeface="Cambria"/>
              </a:rPr>
              <a:t>material,</a:t>
            </a:r>
            <a:r>
              <a:rPr sz="1800" spc="125" dirty="0">
                <a:latin typeface="Cambria"/>
                <a:cs typeface="Cambria"/>
              </a:rPr>
              <a:t> </a:t>
            </a:r>
            <a:r>
              <a:rPr sz="1800" spc="-35" dirty="0">
                <a:latin typeface="Cambria"/>
                <a:cs typeface="Cambria"/>
              </a:rPr>
              <a:t>usually</a:t>
            </a:r>
            <a:r>
              <a:rPr sz="1800" spc="70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sand</a:t>
            </a:r>
            <a:endParaRPr sz="1800">
              <a:latin typeface="Cambria"/>
              <a:cs typeface="Cambria"/>
            </a:endParaRPr>
          </a:p>
          <a:p>
            <a:pPr marL="237490" marR="41275" indent="-225425">
              <a:lnSpc>
                <a:spcPct val="104600"/>
              </a:lnSpc>
              <a:spcBef>
                <a:spcPts val="405"/>
              </a:spcBef>
              <a:buChar char="•"/>
              <a:tabLst>
                <a:tab pos="237490" algn="l"/>
                <a:tab pos="243840" algn="l"/>
              </a:tabLst>
            </a:pPr>
            <a:r>
              <a:rPr sz="1800" dirty="0">
                <a:latin typeface="Cambria"/>
                <a:cs typeface="Cambria"/>
              </a:rPr>
              <a:t>	</a:t>
            </a:r>
            <a:r>
              <a:rPr sz="1800" spc="-80" dirty="0">
                <a:latin typeface="Cambria"/>
                <a:cs typeface="Cambria"/>
              </a:rPr>
              <a:t>FOundry</a:t>
            </a:r>
            <a:r>
              <a:rPr sz="1800" spc="60" dirty="0">
                <a:latin typeface="Cambria"/>
                <a:cs typeface="Cambria"/>
              </a:rPr>
              <a:t> </a:t>
            </a:r>
            <a:r>
              <a:rPr sz="1800" spc="-35" dirty="0">
                <a:latin typeface="Cambria"/>
                <a:cs typeface="Cambria"/>
              </a:rPr>
              <a:t>consists</a:t>
            </a:r>
            <a:r>
              <a:rPr sz="1800" spc="45" dirty="0">
                <a:latin typeface="Cambria"/>
                <a:cs typeface="Cambria"/>
              </a:rPr>
              <a:t> </a:t>
            </a:r>
            <a:r>
              <a:rPr sz="1800" spc="50" dirty="0">
                <a:latin typeface="Cambria"/>
                <a:cs typeface="Cambria"/>
              </a:rPr>
              <a:t>of</a:t>
            </a:r>
            <a:r>
              <a:rPr sz="1800" spc="-50" dirty="0">
                <a:latin typeface="Cambria"/>
                <a:cs typeface="Cambria"/>
              </a:rPr>
              <a:t> </a:t>
            </a:r>
            <a:r>
              <a:rPr sz="1800" spc="-65" dirty="0">
                <a:latin typeface="Cambria"/>
                <a:cs typeface="Cambria"/>
              </a:rPr>
              <a:t>pattcrn</a:t>
            </a:r>
            <a:r>
              <a:rPr sz="1800" spc="125" dirty="0">
                <a:latin typeface="Cambria"/>
                <a:cs typeface="Cambria"/>
              </a:rPr>
              <a:t> </a:t>
            </a:r>
            <a:r>
              <a:rPr sz="1800" spc="-35" dirty="0">
                <a:latin typeface="Cambria"/>
                <a:cs typeface="Cambria"/>
              </a:rPr>
              <a:t>making</a:t>
            </a:r>
            <a:r>
              <a:rPr sz="1800" spc="85" dirty="0">
                <a:latin typeface="Cambria"/>
                <a:cs typeface="Cambria"/>
              </a:rPr>
              <a:t> </a:t>
            </a:r>
            <a:r>
              <a:rPr sz="1800" spc="-25" dirty="0">
                <a:latin typeface="Cambria"/>
                <a:cs typeface="Cambria"/>
              </a:rPr>
              <a:t>section,</a:t>
            </a:r>
            <a:r>
              <a:rPr sz="1800" spc="40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sand </a:t>
            </a:r>
            <a:r>
              <a:rPr sz="1750" dirty="0">
                <a:latin typeface="Cambria"/>
                <a:cs typeface="Cambria"/>
              </a:rPr>
              <a:t>mixing</a:t>
            </a:r>
            <a:r>
              <a:rPr sz="1750" spc="95" dirty="0">
                <a:latin typeface="Cambria"/>
                <a:cs typeface="Cambria"/>
              </a:rPr>
              <a:t> </a:t>
            </a:r>
            <a:r>
              <a:rPr sz="1750" dirty="0">
                <a:latin typeface="Cambria"/>
                <a:cs typeface="Cambria"/>
              </a:rPr>
              <a:t>section,</a:t>
            </a:r>
            <a:r>
              <a:rPr sz="1750" spc="50" dirty="0">
                <a:latin typeface="Cambria"/>
                <a:cs typeface="Cambria"/>
              </a:rPr>
              <a:t> </a:t>
            </a:r>
            <a:r>
              <a:rPr sz="1750" dirty="0">
                <a:latin typeface="Cambria"/>
                <a:cs typeface="Cambria"/>
              </a:rPr>
              <a:t>core</a:t>
            </a:r>
            <a:r>
              <a:rPr sz="1750" spc="35" dirty="0">
                <a:latin typeface="Cambria"/>
                <a:cs typeface="Cambria"/>
              </a:rPr>
              <a:t> </a:t>
            </a:r>
            <a:r>
              <a:rPr sz="1750" dirty="0">
                <a:latin typeface="Cambria"/>
                <a:cs typeface="Cambria"/>
              </a:rPr>
              <a:t>making</a:t>
            </a:r>
            <a:r>
              <a:rPr sz="1750" spc="120" dirty="0">
                <a:latin typeface="Cambria"/>
                <a:cs typeface="Cambria"/>
              </a:rPr>
              <a:t> </a:t>
            </a:r>
            <a:r>
              <a:rPr sz="1750" dirty="0">
                <a:latin typeface="Cambria"/>
                <a:cs typeface="Cambria"/>
              </a:rPr>
              <a:t>section,</a:t>
            </a:r>
            <a:r>
              <a:rPr sz="1750" spc="60" dirty="0">
                <a:latin typeface="Cambria"/>
                <a:cs typeface="Cambria"/>
              </a:rPr>
              <a:t> </a:t>
            </a:r>
            <a:r>
              <a:rPr sz="1750" dirty="0">
                <a:latin typeface="Cambria"/>
                <a:cs typeface="Cambria"/>
              </a:rPr>
              <a:t>mould</a:t>
            </a:r>
            <a:r>
              <a:rPr sz="1750" spc="100" dirty="0">
                <a:latin typeface="Cambria"/>
                <a:cs typeface="Cambria"/>
              </a:rPr>
              <a:t> </a:t>
            </a:r>
            <a:r>
              <a:rPr sz="1750" spc="-10" dirty="0">
                <a:latin typeface="Cambria"/>
                <a:cs typeface="Cambria"/>
              </a:rPr>
              <a:t>waking </a:t>
            </a:r>
            <a:r>
              <a:rPr sz="1800" spc="-20" dirty="0">
                <a:latin typeface="Cambria"/>
                <a:cs typeface="Cambria"/>
              </a:rPr>
              <a:t>section,</a:t>
            </a:r>
            <a:r>
              <a:rPr sz="1800" spc="20" dirty="0">
                <a:latin typeface="Cambria"/>
                <a:cs typeface="Cambria"/>
              </a:rPr>
              <a:t> </a:t>
            </a:r>
            <a:r>
              <a:rPr sz="1800" spc="-25" dirty="0">
                <a:latin typeface="Cambria"/>
                <a:cs typeface="Cambria"/>
              </a:rPr>
              <a:t>iiielting</a:t>
            </a:r>
            <a:r>
              <a:rPr sz="1800" spc="90" dirty="0">
                <a:latin typeface="Cambria"/>
                <a:cs typeface="Cambria"/>
              </a:rPr>
              <a:t> </a:t>
            </a:r>
            <a:r>
              <a:rPr sz="1800" spc="-35" dirty="0">
                <a:latin typeface="Cambria"/>
                <a:cs typeface="Cambria"/>
              </a:rPr>
              <a:t>and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spc="-90" dirty="0">
                <a:latin typeface="Cambria"/>
                <a:cs typeface="Cambria"/>
              </a:rPr>
              <a:t>poui</a:t>
            </a:r>
            <a:r>
              <a:rPr sz="1800" spc="-9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ing</a:t>
            </a:r>
            <a:r>
              <a:rPr sz="1800" spc="30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section,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sz="1800" spc="-25" dirty="0">
                <a:latin typeface="Cambria"/>
                <a:cs typeface="Cambria"/>
              </a:rPr>
              <a:t>fettliiig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25" dirty="0">
                <a:latin typeface="Cambria"/>
                <a:cs typeface="Cambria"/>
              </a:rPr>
              <a:t>section, </a:t>
            </a:r>
            <a:r>
              <a:rPr sz="1800" spc="-50" dirty="0">
                <a:latin typeface="Cambria"/>
                <a:cs typeface="Cambria"/>
              </a:rPr>
              <a:t>heat</a:t>
            </a:r>
            <a:r>
              <a:rPr sz="1800" spc="60" dirty="0">
                <a:latin typeface="Cambria"/>
                <a:cs typeface="Cambria"/>
              </a:rPr>
              <a:t> </a:t>
            </a:r>
            <a:r>
              <a:rPr sz="1800" spc="-90" dirty="0">
                <a:latin typeface="Cambria"/>
                <a:cs typeface="Cambria"/>
              </a:rPr>
              <a:t>treatment</a:t>
            </a:r>
            <a:r>
              <a:rPr sz="1800" spc="30" dirty="0">
                <a:latin typeface="Cambria"/>
                <a:cs typeface="Cambria"/>
              </a:rPr>
              <a:t> </a:t>
            </a:r>
            <a:r>
              <a:rPr sz="1800" spc="-35" dirty="0">
                <a:latin typeface="Cambria"/>
                <a:cs typeface="Cambria"/>
              </a:rPr>
              <a:t>section</a:t>
            </a:r>
            <a:r>
              <a:rPr sz="1800" spc="80" dirty="0">
                <a:latin typeface="Cambria"/>
                <a:cs typeface="Cambria"/>
              </a:rPr>
              <a:t> </a:t>
            </a:r>
            <a:r>
              <a:rPr sz="1800" spc="-35" dirty="0">
                <a:latin typeface="Cambria"/>
                <a:cs typeface="Cambria"/>
              </a:rPr>
              <a:t>and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spc="-50" dirty="0">
                <a:latin typeface="Cambria"/>
                <a:cs typeface="Cambria"/>
              </a:rPr>
              <a:t>inspection</a:t>
            </a:r>
            <a:r>
              <a:rPr sz="1800" spc="114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section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850" y="1524000"/>
            <a:ext cx="1228725" cy="20002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3375" y="3105150"/>
            <a:ext cx="1400175" cy="20955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20022" y="474662"/>
            <a:ext cx="1333500" cy="29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35" dirty="0">
                <a:solidFill>
                  <a:srgbClr val="594674"/>
                </a:solidFill>
                <a:latin typeface="Cambria"/>
                <a:cs typeface="Cambria"/>
              </a:rPr>
              <a:t>Ayylications:</a:t>
            </a:r>
            <a:endParaRPr sz="1750">
              <a:latin typeface="Cambria"/>
              <a:cs typeface="Cambr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3117" y="804862"/>
            <a:ext cx="5045075" cy="588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810">
              <a:lnSpc>
                <a:spcPct val="100000"/>
              </a:lnSpc>
              <a:spcBef>
                <a:spcPts val="100"/>
              </a:spcBef>
            </a:pPr>
            <a:r>
              <a:rPr sz="1850" dirty="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85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000000"/>
                </a:solidFill>
                <a:latin typeface="Times New Roman"/>
                <a:cs typeface="Times New Roman"/>
              </a:rPr>
              <a:t>casting</a:t>
            </a:r>
            <a:r>
              <a:rPr sz="185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000000"/>
                </a:solidFill>
                <a:latin typeface="Times New Roman"/>
                <a:cs typeface="Times New Roman"/>
              </a:rPr>
              <a:t>any</a:t>
            </a:r>
            <a:r>
              <a:rPr sz="185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000000"/>
                </a:solidFill>
                <a:latin typeface="Times New Roman"/>
                <a:cs typeface="Times New Roman"/>
              </a:rPr>
              <a:t>size,</a:t>
            </a:r>
            <a:r>
              <a:rPr sz="185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000000"/>
                </a:solidFill>
                <a:latin typeface="Times New Roman"/>
                <a:cs typeface="Times New Roman"/>
              </a:rPr>
              <a:t>shape</a:t>
            </a:r>
            <a:r>
              <a:rPr sz="1850" spc="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85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000000"/>
                </a:solidFill>
                <a:latin typeface="Times New Roman"/>
                <a:cs typeface="Times New Roman"/>
              </a:rPr>
              <a:t>weight</a:t>
            </a:r>
            <a:r>
              <a:rPr sz="185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850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-10" dirty="0">
                <a:solidFill>
                  <a:srgbClr val="000000"/>
                </a:solidFill>
                <a:latin typeface="Times New Roman"/>
                <a:cs typeface="Times New Roman"/>
              </a:rPr>
              <a:t>components </a:t>
            </a:r>
            <a:r>
              <a:rPr sz="1850" dirty="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sz="185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85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000000"/>
                </a:solidFill>
                <a:latin typeface="Times New Roman"/>
                <a:cs typeface="Times New Roman"/>
              </a:rPr>
              <a:t>made</a:t>
            </a:r>
            <a:r>
              <a:rPr sz="185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-50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9942" y="1760537"/>
            <a:ext cx="5247640" cy="219011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24130" marR="324485" indent="-12065">
              <a:lnSpc>
                <a:spcPts val="2250"/>
              </a:lnSpc>
              <a:spcBef>
                <a:spcPts val="200"/>
              </a:spcBef>
              <a:buAutoNum type="romanLcParenBoth"/>
              <a:tabLst>
                <a:tab pos="24130" algn="l"/>
                <a:tab pos="302895" algn="l"/>
              </a:tabLst>
            </a:pPr>
            <a:r>
              <a:rPr sz="1900" spc="-20" dirty="0">
                <a:latin typeface="Cambria"/>
                <a:cs typeface="Cambria"/>
              </a:rPr>
              <a:t>It</a:t>
            </a:r>
            <a:r>
              <a:rPr sz="1900" spc="-45" dirty="0">
                <a:latin typeface="Cambria"/>
                <a:cs typeface="Cambria"/>
              </a:rPr>
              <a:t> </a:t>
            </a:r>
            <a:r>
              <a:rPr sz="1900" spc="-10" dirty="0">
                <a:latin typeface="Cambria"/>
                <a:cs typeface="Cambria"/>
              </a:rPr>
              <a:t>is</a:t>
            </a:r>
            <a:r>
              <a:rPr sz="1900" spc="-95" dirty="0">
                <a:latin typeface="Cambria"/>
                <a:cs typeface="Cambria"/>
              </a:rPr>
              <a:t> </a:t>
            </a:r>
            <a:r>
              <a:rPr sz="1900" spc="-70" dirty="0">
                <a:latin typeface="Cambria"/>
                <a:cs typeface="Cambria"/>
              </a:rPr>
              <a:t>possible</a:t>
            </a:r>
            <a:r>
              <a:rPr sz="1900" spc="-10" dirty="0">
                <a:latin typeface="Cambria"/>
                <a:cs typeface="Cambria"/>
              </a:rPr>
              <a:t> </a:t>
            </a:r>
            <a:r>
              <a:rPr sz="1900" spc="-155" dirty="0">
                <a:latin typeface="Cambria"/>
                <a:cs typeface="Cambria"/>
              </a:rPr>
              <a:t>to</a:t>
            </a:r>
            <a:r>
              <a:rPr sz="1900" spc="40" dirty="0">
                <a:latin typeface="Cambria"/>
                <a:cs typeface="Cambria"/>
              </a:rPr>
              <a:t> </a:t>
            </a:r>
            <a:r>
              <a:rPr sz="1900" spc="-70" dirty="0">
                <a:latin typeface="Cambria"/>
                <a:cs typeface="Cambria"/>
              </a:rPr>
              <a:t>cast</a:t>
            </a:r>
            <a:r>
              <a:rPr sz="1900" spc="65" dirty="0">
                <a:latin typeface="Cambria"/>
                <a:cs typeface="Cambria"/>
              </a:rPr>
              <a:t> </a:t>
            </a:r>
            <a:r>
              <a:rPr sz="1900" spc="-75" dirty="0">
                <a:latin typeface="Cambria"/>
                <a:cs typeface="Cambria"/>
              </a:rPr>
              <a:t>practically</a:t>
            </a:r>
            <a:r>
              <a:rPr sz="1900" spc="145" dirty="0">
                <a:latin typeface="Cambria"/>
                <a:cs typeface="Cambria"/>
              </a:rPr>
              <a:t> </a:t>
            </a:r>
            <a:r>
              <a:rPr sz="1900" spc="-70" dirty="0">
                <a:latin typeface="Cambria"/>
                <a:cs typeface="Cambria"/>
              </a:rPr>
              <a:t>any</a:t>
            </a:r>
            <a:r>
              <a:rPr sz="1900" spc="30" dirty="0">
                <a:latin typeface="Cambria"/>
                <a:cs typeface="Cambria"/>
              </a:rPr>
              <a:t> </a:t>
            </a:r>
            <a:r>
              <a:rPr sz="1900" spc="-80" dirty="0">
                <a:latin typeface="Cambria"/>
                <a:cs typeface="Cambria"/>
              </a:rPr>
              <a:t>iiiaterial</a:t>
            </a:r>
            <a:r>
              <a:rPr sz="1900" spc="55" dirty="0">
                <a:latin typeface="Cambria"/>
                <a:cs typeface="Cambria"/>
              </a:rPr>
              <a:t> </a:t>
            </a:r>
            <a:r>
              <a:rPr sz="1900" spc="-75" dirty="0">
                <a:latin typeface="Cambria"/>
                <a:cs typeface="Cambria"/>
              </a:rPr>
              <a:t>be</a:t>
            </a:r>
            <a:r>
              <a:rPr sz="1900" spc="-30" dirty="0">
                <a:latin typeface="Cambria"/>
                <a:cs typeface="Cambria"/>
              </a:rPr>
              <a:t> </a:t>
            </a:r>
            <a:r>
              <a:rPr sz="1900" spc="-25" dirty="0">
                <a:latin typeface="Cambria"/>
                <a:cs typeface="Cambria"/>
              </a:rPr>
              <a:t>it </a:t>
            </a:r>
            <a:r>
              <a:rPr sz="1900" spc="-105" dirty="0">
                <a:latin typeface="Cambria"/>
                <a:cs typeface="Cambria"/>
              </a:rPr>
              <a:t>ferrous</a:t>
            </a:r>
            <a:r>
              <a:rPr sz="1900" spc="45" dirty="0">
                <a:latin typeface="Cambria"/>
                <a:cs typeface="Cambria"/>
              </a:rPr>
              <a:t> </a:t>
            </a:r>
            <a:r>
              <a:rPr sz="1900" spc="-120" dirty="0">
                <a:latin typeface="Cambria"/>
                <a:cs typeface="Cambria"/>
              </a:rPr>
              <a:t>oi‘</a:t>
            </a:r>
            <a:r>
              <a:rPr sz="1900" spc="15" dirty="0">
                <a:latin typeface="Cambria"/>
                <a:cs typeface="Cambria"/>
              </a:rPr>
              <a:t> </a:t>
            </a:r>
            <a:r>
              <a:rPr sz="1900" spc="-125" dirty="0">
                <a:latin typeface="Cambria"/>
                <a:cs typeface="Cambria"/>
              </a:rPr>
              <a:t>non-</a:t>
            </a:r>
            <a:r>
              <a:rPr sz="1900" spc="-10" dirty="0">
                <a:latin typeface="Cambria"/>
                <a:cs typeface="Cambria"/>
              </a:rPr>
              <a:t>ferrous</a:t>
            </a:r>
            <a:endParaRPr sz="1900">
              <a:latin typeface="Cambria"/>
              <a:cs typeface="Cambria"/>
            </a:endParaRPr>
          </a:p>
          <a:p>
            <a:pPr marL="31750" marR="5080" indent="-18415">
              <a:lnSpc>
                <a:spcPct val="102400"/>
              </a:lnSpc>
              <a:spcBef>
                <a:spcPts val="360"/>
              </a:spcBef>
              <a:buAutoNum type="romanLcParenBoth"/>
              <a:tabLst>
                <a:tab pos="31750" algn="l"/>
                <a:tab pos="367030" algn="l"/>
              </a:tabLst>
            </a:pPr>
            <a:r>
              <a:rPr sz="1800" dirty="0">
                <a:latin typeface="Cambria"/>
                <a:cs typeface="Cambria"/>
              </a:rPr>
              <a:t>The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spc="-60" dirty="0">
                <a:latin typeface="Cambria"/>
                <a:cs typeface="Cambria"/>
              </a:rPr>
              <a:t>necessary</a:t>
            </a:r>
            <a:r>
              <a:rPr sz="1800" spc="170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tools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60" dirty="0">
                <a:latin typeface="Cambria"/>
                <a:cs typeface="Cambria"/>
              </a:rPr>
              <a:t>rcqiiired</a:t>
            </a:r>
            <a:r>
              <a:rPr sz="1800" spc="8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for </a:t>
            </a:r>
            <a:r>
              <a:rPr sz="1800" spc="-30" dirty="0">
                <a:latin typeface="Cambria"/>
                <a:cs typeface="Cambria"/>
              </a:rPr>
              <a:t>casting</a:t>
            </a:r>
            <a:r>
              <a:rPr sz="1800" spc="55" dirty="0">
                <a:latin typeface="Cambria"/>
                <a:cs typeface="Cambria"/>
              </a:rPr>
              <a:t> </a:t>
            </a:r>
            <a:r>
              <a:rPr sz="1800" spc="-35" dirty="0">
                <a:latin typeface="Cambria"/>
                <a:cs typeface="Cambria"/>
              </a:rPr>
              <a:t>moulds</a:t>
            </a:r>
            <a:r>
              <a:rPr sz="1800" spc="30" dirty="0">
                <a:latin typeface="Cambria"/>
                <a:cs typeface="Cambria"/>
              </a:rPr>
              <a:t> </a:t>
            </a:r>
            <a:r>
              <a:rPr sz="1800" spc="-25" dirty="0">
                <a:latin typeface="Cambria"/>
                <a:cs typeface="Cambria"/>
              </a:rPr>
              <a:t>are </a:t>
            </a:r>
            <a:r>
              <a:rPr sz="1800" spc="-45" dirty="0">
                <a:latin typeface="Cambria"/>
                <a:cs typeface="Cambria"/>
              </a:rPr>
              <a:t>very</a:t>
            </a:r>
            <a:r>
              <a:rPr sz="1800" spc="25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simple</a:t>
            </a:r>
            <a:r>
              <a:rPr sz="1800" spc="-50" dirty="0">
                <a:latin typeface="Cambria"/>
                <a:cs typeface="Cambria"/>
              </a:rPr>
              <a:t> </a:t>
            </a:r>
            <a:r>
              <a:rPr sz="1800" spc="-30" dirty="0">
                <a:latin typeface="Cambria"/>
                <a:cs typeface="Cambria"/>
              </a:rPr>
              <a:t>and</a:t>
            </a:r>
            <a:r>
              <a:rPr sz="1800" spc="3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inexpensive.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50">
              <a:latin typeface="Cambria"/>
              <a:cs typeface="Cambria"/>
            </a:endParaRPr>
          </a:p>
          <a:p>
            <a:pPr marL="24130" marR="151765" indent="1270">
              <a:lnSpc>
                <a:spcPct val="101400"/>
              </a:lnSpc>
            </a:pPr>
            <a:r>
              <a:rPr sz="1850" spc="-10" dirty="0">
                <a:latin typeface="Cambria"/>
                <a:cs typeface="Cambria"/>
              </a:rPr>
              <a:t>The</a:t>
            </a:r>
            <a:r>
              <a:rPr sz="1850" spc="-35" dirty="0">
                <a:latin typeface="Cambria"/>
                <a:cs typeface="Cambria"/>
              </a:rPr>
              <a:t> </a:t>
            </a:r>
            <a:r>
              <a:rPr sz="1850" spc="-70" dirty="0">
                <a:latin typeface="Cambria"/>
                <a:cs typeface="Cambria"/>
              </a:rPr>
              <a:t>dimensional</a:t>
            </a:r>
            <a:r>
              <a:rPr sz="1850" spc="100" dirty="0">
                <a:latin typeface="Cambria"/>
                <a:cs typeface="Cambria"/>
              </a:rPr>
              <a:t> </a:t>
            </a:r>
            <a:r>
              <a:rPr sz="1850" spc="-55" dirty="0">
                <a:latin typeface="Cambria"/>
                <a:cs typeface="Cambria"/>
              </a:rPr>
              <a:t>accuracy</a:t>
            </a:r>
            <a:r>
              <a:rPr sz="1850" spc="70" dirty="0">
                <a:latin typeface="Cambria"/>
                <a:cs typeface="Cambria"/>
              </a:rPr>
              <a:t> </a:t>
            </a:r>
            <a:r>
              <a:rPr sz="1850" spc="-75" dirty="0">
                <a:latin typeface="Cambria"/>
                <a:cs typeface="Cambria"/>
              </a:rPr>
              <a:t>and</a:t>
            </a:r>
            <a:r>
              <a:rPr sz="1850" spc="-10" dirty="0">
                <a:latin typeface="Cambria"/>
                <a:cs typeface="Cambria"/>
              </a:rPr>
              <a:t> </a:t>
            </a:r>
            <a:r>
              <a:rPr sz="1850" spc="-60" dirty="0">
                <a:latin typeface="Cambria"/>
                <a:cs typeface="Cambria"/>
              </a:rPr>
              <a:t>surtace</a:t>
            </a:r>
            <a:r>
              <a:rPr sz="1850" spc="10" dirty="0">
                <a:latin typeface="Cambria"/>
                <a:cs typeface="Cambria"/>
              </a:rPr>
              <a:t> </a:t>
            </a:r>
            <a:r>
              <a:rPr sz="1850" spc="-40" dirty="0">
                <a:latin typeface="Cambria"/>
                <a:cs typeface="Cambria"/>
              </a:rPr>
              <a:t>finish</a:t>
            </a:r>
            <a:r>
              <a:rPr sz="1850" dirty="0">
                <a:latin typeface="Cambria"/>
                <a:cs typeface="Cambria"/>
              </a:rPr>
              <a:t> </a:t>
            </a:r>
            <a:r>
              <a:rPr sz="1850" spc="-80" dirty="0">
                <a:latin typeface="Cambria"/>
                <a:cs typeface="Cambria"/>
              </a:rPr>
              <a:t>obtained </a:t>
            </a:r>
            <a:r>
              <a:rPr sz="1850" spc="-110" dirty="0">
                <a:latin typeface="Cambria"/>
                <a:cs typeface="Cambria"/>
              </a:rPr>
              <a:t>are</a:t>
            </a:r>
            <a:r>
              <a:rPr sz="1850" spc="5" dirty="0">
                <a:latin typeface="Cambria"/>
                <a:cs typeface="Cambria"/>
              </a:rPr>
              <a:t> </a:t>
            </a:r>
            <a:r>
              <a:rPr sz="1850" spc="-60" dirty="0">
                <a:latin typeface="Cambria"/>
                <a:cs typeface="Cambria"/>
              </a:rPr>
              <a:t>comparatively</a:t>
            </a:r>
            <a:r>
              <a:rPr sz="1850" spc="204" dirty="0">
                <a:latin typeface="Cambria"/>
                <a:cs typeface="Cambria"/>
              </a:rPr>
              <a:t> </a:t>
            </a:r>
            <a:r>
              <a:rPr sz="1850" spc="-10" dirty="0">
                <a:latin typeface="Cambria"/>
                <a:cs typeface="Cambria"/>
              </a:rPr>
              <a:t>lcss.</a:t>
            </a:r>
            <a:endParaRPr sz="18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53100" y="171450"/>
            <a:ext cx="66675" cy="50482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285750" y="171450"/>
            <a:ext cx="5524500" cy="495300"/>
            <a:chOff x="285750" y="171450"/>
            <a:chExt cx="5524500" cy="4953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4600" y="295275"/>
              <a:ext cx="1657350" cy="2667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85750" y="171450"/>
              <a:ext cx="5524500" cy="495300"/>
            </a:xfrm>
            <a:custGeom>
              <a:avLst/>
              <a:gdLst/>
              <a:ahLst/>
              <a:cxnLst/>
              <a:rect l="l" t="t" r="r" b="b"/>
              <a:pathLst>
                <a:path w="5524500" h="495300">
                  <a:moveTo>
                    <a:pt x="5524500" y="495300"/>
                  </a:moveTo>
                  <a:lnTo>
                    <a:pt x="0" y="495300"/>
                  </a:lnTo>
                  <a:lnTo>
                    <a:pt x="0" y="0"/>
                  </a:lnTo>
                  <a:lnTo>
                    <a:pt x="5524500" y="0"/>
                  </a:lnTo>
                  <a:lnTo>
                    <a:pt x="5524500" y="495300"/>
                  </a:lnTo>
                  <a:close/>
                </a:path>
              </a:pathLst>
            </a:custGeom>
            <a:solidFill>
              <a:srgbClr val="9E9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41220" y="865187"/>
            <a:ext cx="5320030" cy="3373754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246379" marR="136525" indent="-234315">
              <a:lnSpc>
                <a:spcPts val="2210"/>
              </a:lnSpc>
              <a:spcBef>
                <a:spcPts val="229"/>
              </a:spcBef>
              <a:buChar char="•"/>
              <a:tabLst>
                <a:tab pos="246379" algn="l"/>
                <a:tab pos="257810" algn="l"/>
              </a:tabLst>
            </a:pPr>
            <a:r>
              <a:rPr sz="1900" dirty="0">
                <a:latin typeface="Cambria"/>
                <a:cs typeface="Cambria"/>
              </a:rPr>
              <a:t>	A</a:t>
            </a:r>
            <a:r>
              <a:rPr sz="1900" spc="-105" dirty="0">
                <a:latin typeface="Cambria"/>
                <a:cs typeface="Cambria"/>
              </a:rPr>
              <a:t> </a:t>
            </a:r>
            <a:r>
              <a:rPr sz="1900" spc="-110" dirty="0">
                <a:solidFill>
                  <a:srgbClr val="675D75"/>
                </a:solidFill>
                <a:latin typeface="Cambria"/>
                <a:cs typeface="Cambria"/>
              </a:rPr>
              <a:t>pattcrii</a:t>
            </a:r>
            <a:r>
              <a:rPr sz="1900" spc="185" dirty="0">
                <a:solidFill>
                  <a:srgbClr val="675D75"/>
                </a:solidFill>
                <a:latin typeface="Cambria"/>
                <a:cs typeface="Cambria"/>
              </a:rPr>
              <a:t> </a:t>
            </a:r>
            <a:r>
              <a:rPr sz="1900" spc="-20" dirty="0">
                <a:latin typeface="Cambria"/>
                <a:cs typeface="Cambria"/>
              </a:rPr>
              <a:t>is</a:t>
            </a:r>
            <a:r>
              <a:rPr sz="1900" spc="-75" dirty="0">
                <a:latin typeface="Cambria"/>
                <a:cs typeface="Cambria"/>
              </a:rPr>
              <a:t> </a:t>
            </a:r>
            <a:r>
              <a:rPr sz="1900" dirty="0">
                <a:latin typeface="Cambria"/>
                <a:cs typeface="Cambria"/>
              </a:rPr>
              <a:t>a</a:t>
            </a:r>
            <a:r>
              <a:rPr sz="1900" spc="-40" dirty="0">
                <a:latin typeface="Cambria"/>
                <a:cs typeface="Cambria"/>
              </a:rPr>
              <a:t> </a:t>
            </a:r>
            <a:r>
              <a:rPr sz="1900" spc="-75" dirty="0">
                <a:latin typeface="Cambria"/>
                <a:cs typeface="Cambria"/>
              </a:rPr>
              <a:t>replica</a:t>
            </a:r>
            <a:r>
              <a:rPr sz="1900" spc="35" dirty="0">
                <a:latin typeface="Cambria"/>
                <a:cs typeface="Cambria"/>
              </a:rPr>
              <a:t> </a:t>
            </a:r>
            <a:r>
              <a:rPr sz="1900" dirty="0">
                <a:latin typeface="Cambria"/>
                <a:cs typeface="Cambria"/>
              </a:rPr>
              <a:t>of</a:t>
            </a:r>
            <a:r>
              <a:rPr sz="1900" spc="-50" dirty="0">
                <a:latin typeface="Cambria"/>
                <a:cs typeface="Cambria"/>
              </a:rPr>
              <a:t> </a:t>
            </a:r>
            <a:r>
              <a:rPr sz="1900" spc="-140" dirty="0">
                <a:latin typeface="Cambria"/>
                <a:cs typeface="Cambria"/>
              </a:rPr>
              <a:t>the</a:t>
            </a:r>
            <a:r>
              <a:rPr sz="1900" spc="-5" dirty="0">
                <a:latin typeface="Cambria"/>
                <a:cs typeface="Cambria"/>
              </a:rPr>
              <a:t> </a:t>
            </a:r>
            <a:r>
              <a:rPr sz="1900" spc="-60" dirty="0">
                <a:latin typeface="Cambria"/>
                <a:cs typeface="Cambria"/>
              </a:rPr>
              <a:t>object</a:t>
            </a:r>
            <a:r>
              <a:rPr sz="1900" spc="140" dirty="0">
                <a:latin typeface="Cambria"/>
                <a:cs typeface="Cambria"/>
              </a:rPr>
              <a:t> </a:t>
            </a:r>
            <a:r>
              <a:rPr sz="1900" spc="-110" dirty="0">
                <a:latin typeface="Cambria"/>
                <a:cs typeface="Cambria"/>
              </a:rPr>
              <a:t>to</a:t>
            </a:r>
            <a:r>
              <a:rPr sz="1900" spc="5" dirty="0">
                <a:latin typeface="Cambria"/>
                <a:cs typeface="Cambria"/>
              </a:rPr>
              <a:t> </a:t>
            </a:r>
            <a:r>
              <a:rPr sz="1900" spc="-75" dirty="0">
                <a:latin typeface="Cambria"/>
                <a:cs typeface="Cambria"/>
              </a:rPr>
              <a:t>be</a:t>
            </a:r>
            <a:r>
              <a:rPr sz="1900" spc="-30" dirty="0">
                <a:latin typeface="Cambria"/>
                <a:cs typeface="Cambria"/>
              </a:rPr>
              <a:t> </a:t>
            </a:r>
            <a:r>
              <a:rPr sz="1900" spc="-120" dirty="0">
                <a:latin typeface="Cambria"/>
                <a:cs typeface="Cambria"/>
              </a:rPr>
              <a:t>made</a:t>
            </a:r>
            <a:r>
              <a:rPr sz="1900" spc="35" dirty="0">
                <a:latin typeface="Cambria"/>
                <a:cs typeface="Cambria"/>
              </a:rPr>
              <a:t> </a:t>
            </a:r>
            <a:r>
              <a:rPr sz="1900" dirty="0">
                <a:latin typeface="Cambria"/>
                <a:cs typeface="Cambria"/>
              </a:rPr>
              <a:t>by</a:t>
            </a:r>
            <a:r>
              <a:rPr sz="1900" spc="60" dirty="0">
                <a:latin typeface="Cambria"/>
                <a:cs typeface="Cambria"/>
              </a:rPr>
              <a:t> </a:t>
            </a:r>
            <a:r>
              <a:rPr sz="1900" spc="-105" dirty="0">
                <a:latin typeface="Cambria"/>
                <a:cs typeface="Cambria"/>
              </a:rPr>
              <a:t>the </a:t>
            </a:r>
            <a:r>
              <a:rPr sz="1900" spc="-65" dirty="0">
                <a:latin typeface="Cambria"/>
                <a:cs typeface="Cambria"/>
              </a:rPr>
              <a:t>casting</a:t>
            </a:r>
            <a:r>
              <a:rPr sz="1900" spc="-20" dirty="0">
                <a:latin typeface="Cambria"/>
                <a:cs typeface="Cambria"/>
              </a:rPr>
              <a:t> </a:t>
            </a:r>
            <a:r>
              <a:rPr sz="1900" spc="-10" dirty="0">
                <a:latin typeface="Cambria"/>
                <a:cs typeface="Cambria"/>
              </a:rPr>
              <a:t>process.</a:t>
            </a:r>
            <a:endParaRPr sz="1900">
              <a:latin typeface="Cambria"/>
              <a:cs typeface="Cambria"/>
            </a:endParaRPr>
          </a:p>
          <a:p>
            <a:pPr marL="263525" indent="-247650">
              <a:lnSpc>
                <a:spcPct val="100000"/>
              </a:lnSpc>
              <a:spcBef>
                <a:spcPts val="225"/>
              </a:spcBef>
              <a:buClr>
                <a:srgbClr val="000000"/>
              </a:buClr>
              <a:buChar char="•"/>
              <a:tabLst>
                <a:tab pos="263525" algn="l"/>
              </a:tabLst>
            </a:pPr>
            <a:r>
              <a:rPr sz="2000" spc="-75" dirty="0">
                <a:solidFill>
                  <a:srgbClr val="46385D"/>
                </a:solidFill>
                <a:latin typeface="Times New Roman"/>
                <a:cs typeface="Times New Roman"/>
              </a:rPr>
              <a:t>Pattern</a:t>
            </a:r>
            <a:r>
              <a:rPr sz="2000" spc="65" dirty="0">
                <a:solidFill>
                  <a:srgbClr val="46385D"/>
                </a:solidFill>
                <a:latin typeface="Times New Roman"/>
                <a:cs typeface="Times New Roman"/>
              </a:rPr>
              <a:t> </a:t>
            </a:r>
            <a:r>
              <a:rPr sz="2000" spc="-140" dirty="0">
                <a:solidFill>
                  <a:srgbClr val="4B3B62"/>
                </a:solidFill>
                <a:latin typeface="Times New Roman"/>
                <a:cs typeface="Times New Roman"/>
              </a:rPr>
              <a:t>Matei</a:t>
            </a:r>
            <a:r>
              <a:rPr sz="2000" spc="-35" dirty="0">
                <a:solidFill>
                  <a:srgbClr val="4B3B62"/>
                </a:solidFill>
                <a:latin typeface="Times New Roman"/>
                <a:cs typeface="Times New Roman"/>
              </a:rPr>
              <a:t> </a:t>
            </a:r>
            <a:r>
              <a:rPr sz="2000" spc="-90" dirty="0">
                <a:solidFill>
                  <a:srgbClr val="4B3D5E"/>
                </a:solidFill>
                <a:latin typeface="Times New Roman"/>
                <a:cs typeface="Times New Roman"/>
              </a:rPr>
              <a:t>ials</a:t>
            </a:r>
            <a:r>
              <a:rPr sz="2000" spc="-35" dirty="0">
                <a:solidFill>
                  <a:srgbClr val="4B3D5E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-</a:t>
            </a:r>
            <a:r>
              <a:rPr sz="2000" spc="-125" dirty="0">
                <a:latin typeface="Times New Roman"/>
                <a:cs typeface="Times New Roman"/>
              </a:rPr>
              <a:t> </a:t>
            </a:r>
            <a:r>
              <a:rPr sz="2000" spc="-65" dirty="0">
                <a:latin typeface="Times New Roman"/>
                <a:cs typeface="Times New Roman"/>
              </a:rPr>
              <a:t>wood,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80" dirty="0">
                <a:latin typeface="Times New Roman"/>
                <a:cs typeface="Times New Roman"/>
              </a:rPr>
              <a:t>metal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&amp; </a:t>
            </a:r>
            <a:r>
              <a:rPr sz="2000" spc="-10" dirty="0">
                <a:latin typeface="Times New Roman"/>
                <a:cs typeface="Times New Roman"/>
              </a:rPr>
              <a:t>plastics,</a:t>
            </a:r>
            <a:endParaRPr sz="2000">
              <a:latin typeface="Times New Roman"/>
              <a:cs typeface="Times New Roman"/>
            </a:endParaRPr>
          </a:p>
          <a:p>
            <a:pPr marL="248920" marR="128905" indent="-233679">
              <a:lnSpc>
                <a:spcPct val="93000"/>
              </a:lnSpc>
              <a:spcBef>
                <a:spcPts val="465"/>
              </a:spcBef>
              <a:buChar char="•"/>
              <a:tabLst>
                <a:tab pos="248920" algn="l"/>
                <a:tab pos="250825" algn="l"/>
              </a:tabLst>
            </a:pP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80" dirty="0">
                <a:latin typeface="Times New Roman"/>
                <a:cs typeface="Times New Roman"/>
              </a:rPr>
              <a:t>The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70" dirty="0">
                <a:latin typeface="Times New Roman"/>
                <a:cs typeface="Times New Roman"/>
              </a:rPr>
              <a:t>most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75" dirty="0">
                <a:latin typeface="Times New Roman"/>
                <a:cs typeface="Times New Roman"/>
              </a:rPr>
              <a:t>commonly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55" dirty="0">
                <a:latin typeface="Times New Roman"/>
                <a:cs typeface="Times New Roman"/>
              </a:rPr>
              <a:t>used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60" dirty="0">
                <a:latin typeface="Times New Roman"/>
                <a:cs typeface="Times New Roman"/>
              </a:rPr>
              <a:t>pattern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70" dirty="0">
                <a:latin typeface="Times New Roman"/>
                <a:cs typeface="Times New Roman"/>
              </a:rPr>
              <a:t>material</a:t>
            </a:r>
            <a:r>
              <a:rPr sz="2000" spc="75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is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5" dirty="0">
                <a:solidFill>
                  <a:srgbClr val="3D3D3D"/>
                </a:solidFill>
                <a:latin typeface="Times New Roman"/>
                <a:cs typeface="Times New Roman"/>
              </a:rPr>
              <a:t>wood</a:t>
            </a:r>
            <a:r>
              <a:rPr sz="2000" spc="-20" dirty="0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1D1D1D"/>
                </a:solidFill>
                <a:latin typeface="Times New Roman"/>
                <a:cs typeface="Times New Roman"/>
              </a:rPr>
              <a:t>- </a:t>
            </a:r>
            <a:r>
              <a:rPr sz="2000" spc="-65" dirty="0">
                <a:latin typeface="Times New Roman"/>
                <a:cs typeface="Times New Roman"/>
              </a:rPr>
              <a:t>easy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55" dirty="0">
                <a:latin typeface="Times New Roman"/>
                <a:cs typeface="Times New Roman"/>
              </a:rPr>
              <a:t>availability,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100" dirty="0">
                <a:latin typeface="Times New Roman"/>
                <a:cs typeface="Times New Roman"/>
              </a:rPr>
              <a:t>low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60" dirty="0">
                <a:latin typeface="Times New Roman"/>
                <a:cs typeface="Times New Roman"/>
              </a:rPr>
              <a:t>weight,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spc="-60" dirty="0">
                <a:latin typeface="Times New Roman"/>
                <a:cs typeface="Times New Roman"/>
              </a:rPr>
              <a:t>easily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65" dirty="0">
                <a:latin typeface="Times New Roman"/>
                <a:cs typeface="Times New Roman"/>
              </a:rPr>
              <a:t>shaped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&amp; </a:t>
            </a:r>
            <a:r>
              <a:rPr sz="2000" spc="-60" dirty="0">
                <a:latin typeface="Times New Roman"/>
                <a:cs typeface="Times New Roman"/>
              </a:rPr>
              <a:t>relatively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cheap.</a:t>
            </a:r>
            <a:endParaRPr sz="2000">
              <a:latin typeface="Times New Roman"/>
              <a:cs typeface="Times New Roman"/>
            </a:endParaRPr>
          </a:p>
          <a:p>
            <a:pPr marL="250190" marR="5080" indent="-234315">
              <a:lnSpc>
                <a:spcPts val="2250"/>
              </a:lnSpc>
              <a:spcBef>
                <a:spcPts val="465"/>
              </a:spcBef>
              <a:buChar char="•"/>
              <a:tabLst>
                <a:tab pos="250190" algn="l"/>
                <a:tab pos="263525" algn="l"/>
              </a:tabLst>
            </a:pP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90" dirty="0">
                <a:solidFill>
                  <a:srgbClr val="5D4D6E"/>
                </a:solidFill>
                <a:latin typeface="Times New Roman"/>
                <a:cs typeface="Times New Roman"/>
              </a:rPr>
              <a:t>Metal</a:t>
            </a:r>
            <a:r>
              <a:rPr sz="2000" spc="35" dirty="0">
                <a:solidFill>
                  <a:srgbClr val="5D4D6E"/>
                </a:solidFill>
                <a:latin typeface="Times New Roman"/>
                <a:cs typeface="Times New Roman"/>
              </a:rPr>
              <a:t> </a:t>
            </a:r>
            <a:r>
              <a:rPr sz="2000" spc="-65" dirty="0">
                <a:solidFill>
                  <a:srgbClr val="444444"/>
                </a:solidFill>
                <a:latin typeface="Times New Roman"/>
                <a:cs typeface="Times New Roman"/>
              </a:rPr>
              <a:t>pattern</a:t>
            </a:r>
            <a:r>
              <a:rPr sz="2000" spc="-10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2000" spc="-685" dirty="0">
                <a:solidFill>
                  <a:srgbClr val="4D4D4D"/>
                </a:solidFill>
                <a:latin typeface="Times New Roman"/>
                <a:cs typeface="Times New Roman"/>
              </a:rPr>
              <a:t>—</a:t>
            </a:r>
            <a:r>
              <a:rPr sz="2000" spc="-75" dirty="0">
                <a:latin typeface="Times New Roman"/>
                <a:cs typeface="Times New Roman"/>
              </a:rPr>
              <a:t>Aluminium,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5" dirty="0">
                <a:latin typeface="Times New Roman"/>
                <a:cs typeface="Times New Roman"/>
              </a:rPr>
              <a:t>white metal,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60" dirty="0">
                <a:latin typeface="Times New Roman"/>
                <a:cs typeface="Times New Roman"/>
              </a:rPr>
              <a:t>brass,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55" dirty="0">
                <a:latin typeface="Times New Roman"/>
                <a:cs typeface="Times New Roman"/>
              </a:rPr>
              <a:t>etc.,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- </a:t>
            </a:r>
            <a:r>
              <a:rPr sz="2000" spc="-75" dirty="0">
                <a:latin typeface="Times New Roman"/>
                <a:cs typeface="Times New Roman"/>
              </a:rPr>
              <a:t>used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for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80" dirty="0">
                <a:latin typeface="Times New Roman"/>
                <a:cs typeface="Times New Roman"/>
              </a:rPr>
              <a:t>large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scale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65" dirty="0">
                <a:latin typeface="Times New Roman"/>
                <a:cs typeface="Times New Roman"/>
              </a:rPr>
              <a:t>casting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65" dirty="0">
                <a:latin typeface="Times New Roman"/>
                <a:cs typeface="Times New Roman"/>
              </a:rPr>
              <a:t>production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&amp;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75" dirty="0">
                <a:latin typeface="Times New Roman"/>
                <a:cs typeface="Times New Roman"/>
              </a:rPr>
              <a:t>for</a:t>
            </a:r>
            <a:r>
              <a:rPr sz="2000" spc="-6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closer </a:t>
            </a:r>
            <a:r>
              <a:rPr sz="2000" spc="-75" dirty="0">
                <a:latin typeface="Times New Roman"/>
                <a:cs typeface="Times New Roman"/>
              </a:rPr>
              <a:t>dimensional</a:t>
            </a:r>
            <a:r>
              <a:rPr sz="2000" spc="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tolerance</a:t>
            </a:r>
            <a:endParaRPr sz="2000">
              <a:latin typeface="Times New Roman"/>
              <a:cs typeface="Times New Roman"/>
            </a:endParaRPr>
          </a:p>
          <a:p>
            <a:pPr marL="264160" indent="-247650">
              <a:lnSpc>
                <a:spcPts val="2240"/>
              </a:lnSpc>
              <a:spcBef>
                <a:spcPts val="275"/>
              </a:spcBef>
              <a:buClr>
                <a:srgbClr val="000000"/>
              </a:buClr>
              <a:buChar char="•"/>
              <a:tabLst>
                <a:tab pos="264160" algn="l"/>
              </a:tabLst>
            </a:pPr>
            <a:r>
              <a:rPr sz="1900" spc="-35" dirty="0">
                <a:solidFill>
                  <a:srgbClr val="444444"/>
                </a:solidFill>
                <a:latin typeface="Times New Roman"/>
                <a:cs typeface="Times New Roman"/>
              </a:rPr>
              <a:t>Plastic</a:t>
            </a:r>
            <a:r>
              <a:rPr sz="1900" spc="-85" dirty="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4B3D5B"/>
                </a:solidFill>
                <a:latin typeface="Times New Roman"/>
                <a:cs typeface="Times New Roman"/>
              </a:rPr>
              <a:t>or</a:t>
            </a:r>
            <a:r>
              <a:rPr sz="1900" spc="15" dirty="0">
                <a:solidFill>
                  <a:srgbClr val="4B3D5B"/>
                </a:solidFill>
                <a:latin typeface="Times New Roman"/>
                <a:cs typeface="Times New Roman"/>
              </a:rPr>
              <a:t> </a:t>
            </a:r>
            <a:r>
              <a:rPr sz="1900" spc="-90" dirty="0">
                <a:solidFill>
                  <a:srgbClr val="544469"/>
                </a:solidFill>
                <a:latin typeface="Times New Roman"/>
                <a:cs typeface="Times New Roman"/>
              </a:rPr>
              <a:t>Plastei’</a:t>
            </a:r>
            <a:r>
              <a:rPr sz="1900" spc="-30" dirty="0">
                <a:solidFill>
                  <a:srgbClr val="544469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414141"/>
                </a:solidFill>
                <a:latin typeface="Times New Roman"/>
                <a:cs typeface="Times New Roman"/>
              </a:rPr>
              <a:t>tif</a:t>
            </a:r>
            <a:r>
              <a:rPr sz="1900" spc="45" dirty="0">
                <a:solidFill>
                  <a:srgbClr val="414141"/>
                </a:solidFill>
                <a:latin typeface="Times New Roman"/>
                <a:cs typeface="Times New Roman"/>
              </a:rPr>
              <a:t> </a:t>
            </a:r>
            <a:r>
              <a:rPr sz="1900" spc="-40" dirty="0">
                <a:solidFill>
                  <a:srgbClr val="7B7B7B"/>
                </a:solidFill>
                <a:latin typeface="Times New Roman"/>
                <a:cs typeface="Times New Roman"/>
              </a:rPr>
              <a:t>Paris</a:t>
            </a:r>
            <a:r>
              <a:rPr sz="1900" spc="-60" dirty="0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sz="1900" spc="-915" dirty="0">
                <a:solidFill>
                  <a:srgbClr val="4B4B4B"/>
                </a:solidFill>
                <a:latin typeface="Times New Roman"/>
                <a:cs typeface="Times New Roman"/>
              </a:rPr>
              <a:t>—</a:t>
            </a:r>
            <a:r>
              <a:rPr sz="1900" spc="35" dirty="0">
                <a:solidFill>
                  <a:srgbClr val="4B4B4B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Times New Roman"/>
                <a:cs typeface="Times New Roman"/>
              </a:rPr>
              <a:t>low weight,</a:t>
            </a:r>
            <a:r>
              <a:rPr sz="1900" spc="-3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easier</a:t>
            </a:r>
            <a:endParaRPr sz="1900">
              <a:latin typeface="Times New Roman"/>
              <a:cs typeface="Times New Roman"/>
            </a:endParaRPr>
          </a:p>
          <a:p>
            <a:pPr marL="248920">
              <a:lnSpc>
                <a:spcPts val="2300"/>
              </a:lnSpc>
            </a:pPr>
            <a:r>
              <a:rPr sz="1950" spc="-50" dirty="0">
                <a:latin typeface="Times New Roman"/>
                <a:cs typeface="Times New Roman"/>
              </a:rPr>
              <a:t>formability,</a:t>
            </a:r>
            <a:r>
              <a:rPr sz="1950" spc="-35" dirty="0">
                <a:latin typeface="Times New Roman"/>
                <a:cs typeface="Times New Roman"/>
              </a:rPr>
              <a:t> </a:t>
            </a:r>
            <a:r>
              <a:rPr sz="1950" spc="-40" dirty="0">
                <a:latin typeface="Times New Roman"/>
                <a:cs typeface="Times New Roman"/>
              </a:rPr>
              <a:t>smooth</a:t>
            </a:r>
            <a:r>
              <a:rPr sz="1950" spc="-15" dirty="0">
                <a:latin typeface="Times New Roman"/>
                <a:cs typeface="Times New Roman"/>
              </a:rPr>
              <a:t> </a:t>
            </a:r>
            <a:r>
              <a:rPr sz="1950" spc="-30" dirty="0">
                <a:latin typeface="Times New Roman"/>
                <a:cs typeface="Times New Roman"/>
              </a:rPr>
              <a:t>surface</a:t>
            </a:r>
            <a:r>
              <a:rPr sz="1950" spc="-15" dirty="0">
                <a:latin typeface="Times New Roman"/>
                <a:cs typeface="Times New Roman"/>
              </a:rPr>
              <a:t> </a:t>
            </a:r>
            <a:r>
              <a:rPr sz="1950" spc="-160" dirty="0">
                <a:latin typeface="Times New Roman"/>
                <a:cs typeface="Times New Roman"/>
              </a:rPr>
              <a:t>&amp;</a:t>
            </a:r>
            <a:r>
              <a:rPr sz="1950" spc="25" dirty="0">
                <a:latin typeface="Times New Roman"/>
                <a:cs typeface="Times New Roman"/>
              </a:rPr>
              <a:t> </a:t>
            </a:r>
            <a:r>
              <a:rPr sz="1950" spc="-10" dirty="0">
                <a:latin typeface="Times New Roman"/>
                <a:cs typeface="Times New Roman"/>
              </a:rPr>
              <a:t>durability</a:t>
            </a:r>
            <a:endParaRPr sz="19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275" y="171450"/>
            <a:ext cx="5524500" cy="60007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26731" y="1017587"/>
            <a:ext cx="5268595" cy="2863850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264160" marR="271780" indent="-226695">
              <a:lnSpc>
                <a:spcPts val="1730"/>
              </a:lnSpc>
              <a:spcBef>
                <a:spcPts val="465"/>
              </a:spcBef>
              <a:buChar char="•"/>
              <a:tabLst>
                <a:tab pos="264160" algn="l"/>
                <a:tab pos="266065" algn="l"/>
              </a:tabLst>
            </a:pPr>
            <a:r>
              <a:rPr sz="1750" dirty="0">
                <a:latin typeface="Cambria"/>
                <a:cs typeface="Cambria"/>
              </a:rPr>
              <a:t>	The</a:t>
            </a:r>
            <a:r>
              <a:rPr sz="1750" spc="-75" dirty="0">
                <a:latin typeface="Cambria"/>
                <a:cs typeface="Cambria"/>
              </a:rPr>
              <a:t> </a:t>
            </a:r>
            <a:r>
              <a:rPr sz="1750" spc="-45" dirty="0">
                <a:latin typeface="Cambria"/>
                <a:cs typeface="Cambria"/>
              </a:rPr>
              <a:t>dimensions</a:t>
            </a:r>
            <a:r>
              <a:rPr sz="1750" spc="20" dirty="0">
                <a:latin typeface="Cambria"/>
                <a:cs typeface="Cambria"/>
              </a:rPr>
              <a:t> </a:t>
            </a:r>
            <a:r>
              <a:rPr sz="1750" spc="70" dirty="0">
                <a:latin typeface="Cambria"/>
                <a:cs typeface="Cambria"/>
              </a:rPr>
              <a:t>of</a:t>
            </a:r>
            <a:r>
              <a:rPr sz="1750" spc="-65" dirty="0">
                <a:latin typeface="Cambria"/>
                <a:cs typeface="Cambria"/>
              </a:rPr>
              <a:t> the</a:t>
            </a:r>
            <a:r>
              <a:rPr sz="1750" spc="-25" dirty="0">
                <a:latin typeface="Cambria"/>
                <a:cs typeface="Cambria"/>
              </a:rPr>
              <a:t> </a:t>
            </a:r>
            <a:r>
              <a:rPr sz="1750" spc="-45" dirty="0">
                <a:latin typeface="Cambria"/>
                <a:cs typeface="Cambria"/>
              </a:rPr>
              <a:t>patteni</a:t>
            </a:r>
            <a:r>
              <a:rPr sz="1750" spc="70" dirty="0">
                <a:latin typeface="Cambria"/>
                <a:cs typeface="Cambria"/>
              </a:rPr>
              <a:t> </a:t>
            </a:r>
            <a:r>
              <a:rPr sz="1750" spc="-65" dirty="0">
                <a:latin typeface="Cambria"/>
                <a:cs typeface="Cambria"/>
              </a:rPr>
              <a:t>are</a:t>
            </a:r>
            <a:r>
              <a:rPr sz="1750" spc="-30" dirty="0">
                <a:latin typeface="Cambria"/>
                <a:cs typeface="Cambria"/>
              </a:rPr>
              <a:t> </a:t>
            </a:r>
            <a:r>
              <a:rPr sz="1750" spc="-40" dirty="0">
                <a:latin typeface="Cambria"/>
                <a:cs typeface="Cambria"/>
              </a:rPr>
              <a:t>different</a:t>
            </a:r>
            <a:r>
              <a:rPr sz="1750" spc="65" dirty="0">
                <a:latin typeface="Cambria"/>
                <a:cs typeface="Cambria"/>
              </a:rPr>
              <a:t> </a:t>
            </a:r>
            <a:r>
              <a:rPr sz="1750" spc="-20" dirty="0">
                <a:latin typeface="Cambria"/>
                <a:cs typeface="Cambria"/>
              </a:rPr>
              <a:t>from</a:t>
            </a:r>
            <a:r>
              <a:rPr sz="1750" spc="25" dirty="0">
                <a:latin typeface="Cambria"/>
                <a:cs typeface="Cambria"/>
              </a:rPr>
              <a:t> </a:t>
            </a:r>
            <a:r>
              <a:rPr sz="1750" spc="-25" dirty="0">
                <a:latin typeface="Cambria"/>
                <a:cs typeface="Cambria"/>
              </a:rPr>
              <a:t>tlic </a:t>
            </a:r>
            <a:r>
              <a:rPr sz="1750" dirty="0">
                <a:latin typeface="Cambria"/>
                <a:cs typeface="Cambria"/>
              </a:rPr>
              <a:t>final</a:t>
            </a:r>
            <a:r>
              <a:rPr sz="1750" spc="15" dirty="0">
                <a:latin typeface="Cambria"/>
                <a:cs typeface="Cambria"/>
              </a:rPr>
              <a:t> </a:t>
            </a:r>
            <a:r>
              <a:rPr sz="1750" spc="-50" dirty="0">
                <a:latin typeface="Cambria"/>
                <a:cs typeface="Cambria"/>
              </a:rPr>
              <a:t>dimensions</a:t>
            </a:r>
            <a:r>
              <a:rPr sz="1750" spc="114" dirty="0">
                <a:latin typeface="Cambria"/>
                <a:cs typeface="Cambria"/>
              </a:rPr>
              <a:t> </a:t>
            </a:r>
            <a:r>
              <a:rPr sz="1750" dirty="0">
                <a:latin typeface="Cambria"/>
                <a:cs typeface="Cambria"/>
              </a:rPr>
              <a:t>of</a:t>
            </a:r>
            <a:r>
              <a:rPr sz="1750" spc="10" dirty="0">
                <a:latin typeface="Cambria"/>
                <a:cs typeface="Cambria"/>
              </a:rPr>
              <a:t> </a:t>
            </a:r>
            <a:r>
              <a:rPr sz="1750" spc="-80" dirty="0">
                <a:latin typeface="Cambria"/>
                <a:cs typeface="Cambria"/>
              </a:rPr>
              <a:t>the</a:t>
            </a:r>
            <a:r>
              <a:rPr sz="1750" spc="-15" dirty="0">
                <a:latin typeface="Cambria"/>
                <a:cs typeface="Cambria"/>
              </a:rPr>
              <a:t> </a:t>
            </a:r>
            <a:r>
              <a:rPr sz="2625" baseline="1587" dirty="0">
                <a:latin typeface="Cambria"/>
                <a:cs typeface="Cambria"/>
              </a:rPr>
              <a:t>castin</a:t>
            </a:r>
            <a:r>
              <a:rPr sz="2625" baseline="-9523" dirty="0">
                <a:latin typeface="Cambria"/>
                <a:cs typeface="Cambria"/>
              </a:rPr>
              <a:t>s</a:t>
            </a:r>
            <a:r>
              <a:rPr sz="2625" spc="97" baseline="-9523" dirty="0">
                <a:latin typeface="Cambria"/>
                <a:cs typeface="Cambria"/>
              </a:rPr>
              <a:t> </a:t>
            </a:r>
            <a:r>
              <a:rPr sz="1750" spc="-10" dirty="0">
                <a:latin typeface="Cambria"/>
                <a:cs typeface="Cambria"/>
              </a:rPr>
              <a:t>required.</a:t>
            </a:r>
            <a:endParaRPr sz="1750">
              <a:latin typeface="Cambria"/>
              <a:cs typeface="Cambria"/>
            </a:endParaRPr>
          </a:p>
          <a:p>
            <a:pPr marL="264160" marR="17780" indent="-226695">
              <a:lnSpc>
                <a:spcPts val="1730"/>
              </a:lnSpc>
              <a:spcBef>
                <a:spcPts val="440"/>
              </a:spcBef>
              <a:buChar char="•"/>
              <a:tabLst>
                <a:tab pos="264160" algn="l"/>
                <a:tab pos="266065" algn="l"/>
              </a:tabLst>
            </a:pPr>
            <a:r>
              <a:rPr sz="1750" dirty="0">
                <a:latin typeface="Cambria"/>
                <a:cs typeface="Cambria"/>
              </a:rPr>
              <a:t>	</a:t>
            </a:r>
            <a:r>
              <a:rPr sz="1750" spc="-60" dirty="0">
                <a:latin typeface="Cambria"/>
                <a:cs typeface="Cambria"/>
              </a:rPr>
              <a:t>Therefoi'e</a:t>
            </a:r>
            <a:r>
              <a:rPr sz="1750" spc="35" dirty="0">
                <a:latin typeface="Cambria"/>
                <a:cs typeface="Cambria"/>
              </a:rPr>
              <a:t> </a:t>
            </a:r>
            <a:r>
              <a:rPr sz="1750" spc="-40" dirty="0">
                <a:latin typeface="Cambria"/>
                <a:cs typeface="Cambria"/>
              </a:rPr>
              <a:t>the</a:t>
            </a:r>
            <a:r>
              <a:rPr sz="1750" spc="5" dirty="0">
                <a:latin typeface="Cambria"/>
                <a:cs typeface="Cambria"/>
              </a:rPr>
              <a:t> </a:t>
            </a:r>
            <a:r>
              <a:rPr sz="1750" spc="-85" dirty="0">
                <a:latin typeface="Cambria"/>
                <a:cs typeface="Cambria"/>
              </a:rPr>
              <a:t>patterns</a:t>
            </a:r>
            <a:r>
              <a:rPr sz="1750" spc="-5" dirty="0">
                <a:latin typeface="Cambria"/>
                <a:cs typeface="Cambria"/>
              </a:rPr>
              <a:t> </a:t>
            </a:r>
            <a:r>
              <a:rPr sz="1750" spc="-35" dirty="0">
                <a:latin typeface="Cambria"/>
                <a:cs typeface="Cambria"/>
              </a:rPr>
              <a:t>are</a:t>
            </a:r>
            <a:r>
              <a:rPr sz="1750" spc="-20" dirty="0">
                <a:latin typeface="Cambria"/>
                <a:cs typeface="Cambria"/>
              </a:rPr>
              <a:t> </a:t>
            </a:r>
            <a:r>
              <a:rPr sz="1750" spc="-30" dirty="0">
                <a:latin typeface="Cambria"/>
                <a:cs typeface="Cambria"/>
              </a:rPr>
              <a:t>diven</a:t>
            </a:r>
            <a:r>
              <a:rPr sz="1750" spc="15" dirty="0">
                <a:latin typeface="Cambria"/>
                <a:cs typeface="Cambria"/>
              </a:rPr>
              <a:t> </a:t>
            </a:r>
            <a:r>
              <a:rPr sz="1750" spc="-50" dirty="0">
                <a:latin typeface="Cambria"/>
                <a:cs typeface="Cambria"/>
              </a:rPr>
              <a:t>certain</a:t>
            </a:r>
            <a:r>
              <a:rPr sz="1750" spc="30" dirty="0">
                <a:latin typeface="Cambria"/>
                <a:cs typeface="Cambria"/>
              </a:rPr>
              <a:t> </a:t>
            </a:r>
            <a:r>
              <a:rPr sz="1750" spc="-35" dirty="0">
                <a:latin typeface="Cambria"/>
                <a:cs typeface="Cambria"/>
              </a:rPr>
              <a:t>allowances</a:t>
            </a:r>
            <a:r>
              <a:rPr sz="1750" spc="5" dirty="0">
                <a:latin typeface="Cambria"/>
                <a:cs typeface="Cambria"/>
              </a:rPr>
              <a:t> </a:t>
            </a:r>
            <a:r>
              <a:rPr sz="1750" spc="-25" dirty="0">
                <a:latin typeface="Cambria"/>
                <a:cs typeface="Cambria"/>
              </a:rPr>
              <a:t>for </a:t>
            </a:r>
            <a:r>
              <a:rPr sz="1750" spc="-45" dirty="0">
                <a:latin typeface="Cambria"/>
                <a:cs typeface="Cambria"/>
              </a:rPr>
              <a:t>acquiring</a:t>
            </a:r>
            <a:r>
              <a:rPr sz="1750" spc="35" dirty="0">
                <a:latin typeface="Cambria"/>
                <a:cs typeface="Cambria"/>
              </a:rPr>
              <a:t> </a:t>
            </a:r>
            <a:r>
              <a:rPr sz="1750" dirty="0">
                <a:latin typeface="Cambria"/>
                <a:cs typeface="Cambria"/>
              </a:rPr>
              <a:t>exact</a:t>
            </a:r>
            <a:r>
              <a:rPr sz="1750" spc="-15" dirty="0">
                <a:latin typeface="Cambria"/>
                <a:cs typeface="Cambria"/>
              </a:rPr>
              <a:t> </a:t>
            </a:r>
            <a:r>
              <a:rPr sz="1750" spc="-10" dirty="0">
                <a:latin typeface="Cambria"/>
                <a:cs typeface="Cambria"/>
              </a:rPr>
              <a:t>dimensions.</a:t>
            </a:r>
            <a:endParaRPr sz="1750">
              <a:latin typeface="Cambria"/>
              <a:cs typeface="Cambria"/>
            </a:endParaRPr>
          </a:p>
          <a:p>
            <a:pPr marL="265430" marR="131445" indent="-228600">
              <a:lnSpc>
                <a:spcPts val="1760"/>
              </a:lnSpc>
              <a:spcBef>
                <a:spcPts val="380"/>
              </a:spcBef>
              <a:buChar char="•"/>
              <a:tabLst>
                <a:tab pos="273685" algn="l"/>
              </a:tabLst>
            </a:pPr>
            <a:r>
              <a:rPr sz="1800" spc="-10" dirty="0">
                <a:latin typeface="Cambria"/>
                <a:cs typeface="Cambria"/>
              </a:rPr>
              <a:t>The</a:t>
            </a:r>
            <a:r>
              <a:rPr sz="1800" spc="-70" dirty="0">
                <a:latin typeface="Cambria"/>
                <a:cs typeface="Cambria"/>
              </a:rPr>
              <a:t> </a:t>
            </a:r>
            <a:r>
              <a:rPr sz="1800" spc="-65" dirty="0">
                <a:latin typeface="Cambria"/>
                <a:cs typeface="Cambria"/>
              </a:rPr>
              <a:t>various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65" dirty="0">
                <a:latin typeface="Cambria"/>
                <a:cs typeface="Cambria"/>
              </a:rPr>
              <a:t>allowances</a:t>
            </a:r>
            <a:r>
              <a:rPr sz="1800" spc="90" dirty="0">
                <a:latin typeface="Cambria"/>
                <a:cs typeface="Cambria"/>
              </a:rPr>
              <a:t> </a:t>
            </a:r>
            <a:r>
              <a:rPr sz="1800" spc="-75" dirty="0">
                <a:latin typeface="Cambria"/>
                <a:cs typeface="Cambria"/>
              </a:rPr>
              <a:t>provided</a:t>
            </a:r>
            <a:r>
              <a:rPr sz="1800" spc="35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to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spc="-100" dirty="0">
                <a:latin typeface="Cambria"/>
                <a:cs typeface="Cambria"/>
              </a:rPr>
              <a:t>the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114" dirty="0">
                <a:latin typeface="Cambria"/>
                <a:cs typeface="Cambria"/>
              </a:rPr>
              <a:t>pattern</a:t>
            </a:r>
            <a:r>
              <a:rPr sz="1800" spc="40" dirty="0">
                <a:latin typeface="Cambria"/>
                <a:cs typeface="Cambria"/>
              </a:rPr>
              <a:t> </a:t>
            </a:r>
            <a:r>
              <a:rPr sz="1800" spc="-100" dirty="0">
                <a:latin typeface="Cambria"/>
                <a:cs typeface="Cambria"/>
              </a:rPr>
              <a:t>are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25" dirty="0">
                <a:latin typeface="Cambria"/>
                <a:cs typeface="Cambria"/>
              </a:rPr>
              <a:t>as 	</a:t>
            </a:r>
            <a:r>
              <a:rPr sz="1800" spc="-40" dirty="0">
                <a:latin typeface="Cambria"/>
                <a:cs typeface="Cambria"/>
              </a:rPr>
              <a:t>follows</a:t>
            </a:r>
            <a:r>
              <a:rPr sz="1800" spc="25" dirty="0">
                <a:latin typeface="Cambria"/>
                <a:cs typeface="Cambria"/>
              </a:rPr>
              <a:t> </a:t>
            </a:r>
            <a:r>
              <a:rPr sz="1800" spc="-50" dirty="0">
                <a:latin typeface="Cambria"/>
                <a:cs typeface="Cambria"/>
              </a:rPr>
              <a:t>:</a:t>
            </a:r>
            <a:endParaRPr sz="1800">
              <a:latin typeface="Cambria"/>
              <a:cs typeface="Cambria"/>
            </a:endParaRPr>
          </a:p>
          <a:p>
            <a:pPr marL="535305" lvl="1" indent="-281305">
              <a:lnSpc>
                <a:spcPct val="100000"/>
              </a:lnSpc>
              <a:spcBef>
                <a:spcPts val="50"/>
              </a:spcBef>
              <a:buAutoNum type="romanLcParenBoth"/>
              <a:tabLst>
                <a:tab pos="535305" algn="l"/>
              </a:tabLst>
            </a:pPr>
            <a:r>
              <a:rPr sz="1700" spc="-10" dirty="0">
                <a:latin typeface="Cambria"/>
                <a:cs typeface="Cambria"/>
              </a:rPr>
              <a:t>Contraction</a:t>
            </a:r>
            <a:r>
              <a:rPr sz="1700" spc="85" dirty="0">
                <a:latin typeface="Cambria"/>
                <a:cs typeface="Cambria"/>
              </a:rPr>
              <a:t> </a:t>
            </a:r>
            <a:r>
              <a:rPr sz="1700" dirty="0">
                <a:latin typeface="Cambria"/>
                <a:cs typeface="Cambria"/>
              </a:rPr>
              <a:t>or</a:t>
            </a:r>
            <a:r>
              <a:rPr sz="1700" spc="-45" dirty="0">
                <a:latin typeface="Cambria"/>
                <a:cs typeface="Cambria"/>
              </a:rPr>
              <a:t> </a:t>
            </a:r>
            <a:r>
              <a:rPr sz="1700" spc="-20" dirty="0">
                <a:latin typeface="Cambria"/>
                <a:cs typeface="Cambria"/>
              </a:rPr>
              <a:t>slirinkagc</a:t>
            </a:r>
            <a:r>
              <a:rPr sz="1700" spc="40" dirty="0">
                <a:latin typeface="Cambria"/>
                <a:cs typeface="Cambria"/>
              </a:rPr>
              <a:t> </a:t>
            </a:r>
            <a:r>
              <a:rPr sz="1700" spc="-10" dirty="0">
                <a:latin typeface="Cambria"/>
                <a:cs typeface="Cambria"/>
              </a:rPr>
              <a:t>allowancc,</a:t>
            </a:r>
            <a:endParaRPr sz="1700">
              <a:latin typeface="Cambria"/>
              <a:cs typeface="Cambria"/>
            </a:endParaRPr>
          </a:p>
          <a:p>
            <a:pPr marL="601345" lvl="1" indent="-347345">
              <a:lnSpc>
                <a:spcPct val="100000"/>
              </a:lnSpc>
              <a:spcBef>
                <a:spcPts val="135"/>
              </a:spcBef>
              <a:buAutoNum type="romanLcParenBoth"/>
              <a:tabLst>
                <a:tab pos="601345" algn="l"/>
              </a:tabLst>
            </a:pPr>
            <a:r>
              <a:rPr sz="1700" spc="55" dirty="0">
                <a:latin typeface="Cambria"/>
                <a:cs typeface="Cambria"/>
              </a:rPr>
              <a:t>Diafi</a:t>
            </a:r>
            <a:r>
              <a:rPr sz="1700" spc="150" dirty="0">
                <a:latin typeface="Cambria"/>
                <a:cs typeface="Cambria"/>
              </a:rPr>
              <a:t> </a:t>
            </a:r>
            <a:r>
              <a:rPr sz="1700" spc="-10" dirty="0">
                <a:latin typeface="Cambria"/>
                <a:cs typeface="Cambria"/>
              </a:rPr>
              <a:t>allowance.</a:t>
            </a:r>
            <a:endParaRPr sz="1700">
              <a:latin typeface="Cambria"/>
              <a:cs typeface="Cambria"/>
            </a:endParaRPr>
          </a:p>
          <a:p>
            <a:pPr marL="666750" lvl="1" indent="-414020">
              <a:lnSpc>
                <a:spcPct val="100000"/>
              </a:lnSpc>
              <a:spcBef>
                <a:spcPts val="35"/>
              </a:spcBef>
              <a:buAutoNum type="romanLcParenBoth"/>
              <a:tabLst>
                <a:tab pos="666750" algn="l"/>
              </a:tabLst>
            </a:pPr>
            <a:r>
              <a:rPr sz="1800" spc="-35" dirty="0">
                <a:latin typeface="Cambria"/>
                <a:cs typeface="Cambria"/>
              </a:rPr>
              <a:t>Machining</a:t>
            </a:r>
            <a:r>
              <a:rPr sz="1800" spc="55" dirty="0">
                <a:latin typeface="Cambria"/>
                <a:cs typeface="Cambria"/>
              </a:rPr>
              <a:t> </a:t>
            </a:r>
            <a:r>
              <a:rPr sz="1800" spc="-220" dirty="0">
                <a:latin typeface="Cambria"/>
                <a:cs typeface="Cambria"/>
              </a:rPr>
              <a:t>at</a:t>
            </a:r>
            <a:r>
              <a:rPr sz="1800" spc="-9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lowance,</a:t>
            </a:r>
            <a:endParaRPr sz="1800">
              <a:latin typeface="Cambria"/>
              <a:cs typeface="Cambria"/>
            </a:endParaRPr>
          </a:p>
          <a:p>
            <a:pPr marL="648335" lvl="1" indent="-394970">
              <a:lnSpc>
                <a:spcPct val="100000"/>
              </a:lnSpc>
              <a:spcBef>
                <a:spcPts val="25"/>
              </a:spcBef>
              <a:buAutoNum type="romanLcParenBoth"/>
              <a:tabLst>
                <a:tab pos="648335" algn="l"/>
              </a:tabLst>
            </a:pPr>
            <a:r>
              <a:rPr sz="1750" spc="-35" dirty="0">
                <a:latin typeface="Cambria"/>
                <a:cs typeface="Cambria"/>
              </a:rPr>
              <a:t>Distortion</a:t>
            </a:r>
            <a:r>
              <a:rPr sz="1750" spc="70" dirty="0">
                <a:latin typeface="Cambria"/>
                <a:cs typeface="Cambria"/>
              </a:rPr>
              <a:t> </a:t>
            </a:r>
            <a:r>
              <a:rPr sz="1750" spc="-25" dirty="0">
                <a:latin typeface="Cambria"/>
                <a:cs typeface="Cambria"/>
              </a:rPr>
              <a:t>allowance,</a:t>
            </a:r>
            <a:r>
              <a:rPr sz="1750" spc="70" dirty="0">
                <a:latin typeface="Cambria"/>
                <a:cs typeface="Cambria"/>
              </a:rPr>
              <a:t> </a:t>
            </a:r>
            <a:r>
              <a:rPr sz="1750" spc="-25" dirty="0">
                <a:latin typeface="Cambria"/>
                <a:cs typeface="Cambria"/>
              </a:rPr>
              <a:t>and</a:t>
            </a:r>
            <a:endParaRPr sz="1750">
              <a:latin typeface="Cambria"/>
              <a:cs typeface="Cambria"/>
            </a:endParaRPr>
          </a:p>
          <a:p>
            <a:pPr marL="592455" lvl="1" indent="-339090">
              <a:lnSpc>
                <a:spcPct val="100000"/>
              </a:lnSpc>
              <a:spcBef>
                <a:spcPts val="40"/>
              </a:spcBef>
              <a:buAutoNum type="romanLcParenBoth"/>
              <a:tabLst>
                <a:tab pos="592455" algn="l"/>
              </a:tabLst>
            </a:pPr>
            <a:r>
              <a:rPr sz="1750" spc="-10" dirty="0">
                <a:latin typeface="Cambria"/>
                <a:cs typeface="Cambria"/>
              </a:rPr>
              <a:t>Shake</a:t>
            </a:r>
            <a:r>
              <a:rPr sz="1750" spc="-60" dirty="0">
                <a:latin typeface="Cambria"/>
                <a:cs typeface="Cambria"/>
              </a:rPr>
              <a:t> </a:t>
            </a:r>
            <a:r>
              <a:rPr sz="1750" spc="-10" dirty="0">
                <a:latin typeface="Cambria"/>
                <a:cs typeface="Cambria"/>
              </a:rPr>
              <a:t>allowance.</a:t>
            </a:r>
            <a:endParaRPr sz="17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275" y="238125"/>
            <a:ext cx="5524500" cy="55245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51207" y="1071562"/>
            <a:ext cx="5337810" cy="274574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36854" marR="115570" indent="-224790">
              <a:lnSpc>
                <a:spcPct val="102099"/>
              </a:lnSpc>
              <a:spcBef>
                <a:spcPts val="50"/>
              </a:spcBef>
              <a:buChar char="•"/>
              <a:tabLst>
                <a:tab pos="236854" algn="l"/>
                <a:tab pos="243840" algn="l"/>
              </a:tabLst>
            </a:pPr>
            <a:r>
              <a:rPr sz="1850" dirty="0">
                <a:latin typeface="Cambria"/>
                <a:cs typeface="Cambria"/>
              </a:rPr>
              <a:t>	</a:t>
            </a:r>
            <a:r>
              <a:rPr sz="1850" spc="-65" dirty="0">
                <a:latin typeface="Cambria"/>
                <a:cs typeface="Cambria"/>
              </a:rPr>
              <a:t>Press</a:t>
            </a:r>
            <a:r>
              <a:rPr sz="1850" spc="-10" dirty="0">
                <a:latin typeface="Cambria"/>
                <a:cs typeface="Cambria"/>
              </a:rPr>
              <a:t> </a:t>
            </a:r>
            <a:r>
              <a:rPr sz="1850" spc="-40" dirty="0">
                <a:latin typeface="Cambria"/>
                <a:cs typeface="Cambria"/>
              </a:rPr>
              <a:t>forging</a:t>
            </a:r>
            <a:r>
              <a:rPr sz="1850" spc="30" dirty="0">
                <a:latin typeface="Cambria"/>
                <a:cs typeface="Cambria"/>
              </a:rPr>
              <a:t> </a:t>
            </a:r>
            <a:r>
              <a:rPr sz="1850" spc="-90" dirty="0">
                <a:latin typeface="Cambria"/>
                <a:cs typeface="Cambria"/>
              </a:rPr>
              <a:t>where</a:t>
            </a:r>
            <a:r>
              <a:rPr sz="1850" spc="30" dirty="0">
                <a:latin typeface="Cambria"/>
                <a:cs typeface="Cambria"/>
              </a:rPr>
              <a:t> </a:t>
            </a:r>
            <a:r>
              <a:rPr sz="1850" spc="-70" dirty="0">
                <a:latin typeface="Cambria"/>
                <a:cs typeface="Cambria"/>
              </a:rPr>
              <a:t>the</a:t>
            </a:r>
            <a:r>
              <a:rPr sz="1850" spc="-30" dirty="0">
                <a:latin typeface="Cambria"/>
                <a:cs typeface="Cambria"/>
              </a:rPr>
              <a:t> </a:t>
            </a:r>
            <a:r>
              <a:rPr sz="1850" spc="-65" dirty="0">
                <a:latin typeface="Cambria"/>
                <a:cs typeface="Cambria"/>
              </a:rPr>
              <a:t>iiiaterial</a:t>
            </a:r>
            <a:r>
              <a:rPr sz="1850" spc="130" dirty="0">
                <a:latin typeface="Cambria"/>
                <a:cs typeface="Cambria"/>
              </a:rPr>
              <a:t> </a:t>
            </a:r>
            <a:r>
              <a:rPr sz="1850" dirty="0">
                <a:latin typeface="Cambria"/>
                <a:cs typeface="Cambria"/>
              </a:rPr>
              <a:t>is</a:t>
            </a:r>
            <a:r>
              <a:rPr sz="1850" spc="-75" dirty="0">
                <a:latin typeface="Cambria"/>
                <a:cs typeface="Cambria"/>
              </a:rPr>
              <a:t> </a:t>
            </a:r>
            <a:r>
              <a:rPr sz="1850" spc="-105" dirty="0">
                <a:latin typeface="Cambria"/>
                <a:cs typeface="Cambria"/>
              </a:rPr>
              <a:t>drawn</a:t>
            </a:r>
            <a:r>
              <a:rPr sz="1850" dirty="0">
                <a:latin typeface="Cambria"/>
                <a:cs typeface="Cambria"/>
              </a:rPr>
              <a:t> out, </a:t>
            </a:r>
            <a:r>
              <a:rPr sz="1850" spc="-25" dirty="0">
                <a:latin typeface="Cambria"/>
                <a:cs typeface="Cambria"/>
              </a:rPr>
              <a:t>in </a:t>
            </a:r>
            <a:r>
              <a:rPr sz="1800" spc="-40" dirty="0">
                <a:latin typeface="Cambria"/>
                <a:cs typeface="Cambria"/>
              </a:rPr>
              <a:t>machine</a:t>
            </a:r>
            <a:r>
              <a:rPr sz="1800" spc="4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forging,</a:t>
            </a:r>
            <a:r>
              <a:rPr sz="1800" spc="25" dirty="0">
                <a:latin typeface="Cambria"/>
                <a:cs typeface="Cambria"/>
              </a:rPr>
              <a:t> </a:t>
            </a:r>
            <a:r>
              <a:rPr sz="1800" spc="-35" dirty="0">
                <a:latin typeface="Cambria"/>
                <a:cs typeface="Cambria"/>
              </a:rPr>
              <a:t>the</a:t>
            </a:r>
            <a:r>
              <a:rPr sz="1800" spc="-25" dirty="0">
                <a:latin typeface="Cambria"/>
                <a:cs typeface="Cambria"/>
              </a:rPr>
              <a:t> </a:t>
            </a:r>
            <a:r>
              <a:rPr sz="1800" spc="-65" dirty="0">
                <a:latin typeface="Cambria"/>
                <a:cs typeface="Cambria"/>
              </a:rPr>
              <a:t>inatei'ial</a:t>
            </a:r>
            <a:r>
              <a:rPr sz="1800" spc="14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is</a:t>
            </a:r>
            <a:r>
              <a:rPr sz="1800" spc="-7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only</a:t>
            </a:r>
            <a:r>
              <a:rPr sz="1800" spc="40" dirty="0">
                <a:latin typeface="Cambria"/>
                <a:cs typeface="Cambria"/>
              </a:rPr>
              <a:t> </a:t>
            </a:r>
            <a:r>
              <a:rPr sz="1800" spc="-65" dirty="0">
                <a:latin typeface="Cambria"/>
                <a:cs typeface="Cambria"/>
              </a:rPr>
              <a:t>upset</a:t>
            </a:r>
            <a:r>
              <a:rPr sz="1800" spc="3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to</a:t>
            </a:r>
            <a:r>
              <a:rPr sz="1800" spc="-3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get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spc="-40" dirty="0">
                <a:latin typeface="Cambria"/>
                <a:cs typeface="Cambria"/>
              </a:rPr>
              <a:t>the </a:t>
            </a:r>
            <a:r>
              <a:rPr sz="1800" spc="-50" dirty="0">
                <a:latin typeface="Cambria"/>
                <a:cs typeface="Cambria"/>
              </a:rPr>
              <a:t>desired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shape.</a:t>
            </a:r>
            <a:endParaRPr sz="1800">
              <a:latin typeface="Cambria"/>
              <a:cs typeface="Cambria"/>
            </a:endParaRPr>
          </a:p>
          <a:p>
            <a:pPr marL="241300" marR="5080" indent="-225425">
              <a:lnSpc>
                <a:spcPts val="2250"/>
              </a:lnSpc>
              <a:spcBef>
                <a:spcPts val="540"/>
              </a:spcBef>
              <a:buChar char="•"/>
              <a:tabLst>
                <a:tab pos="361315" algn="l"/>
              </a:tabLst>
            </a:pPr>
            <a:r>
              <a:rPr sz="1950" spc="-10" dirty="0">
                <a:latin typeface="Times New Roman"/>
                <a:cs typeface="Times New Roman"/>
              </a:rPr>
              <a:t>The</a:t>
            </a:r>
            <a:r>
              <a:rPr sz="1950" spc="-100" dirty="0">
                <a:latin typeface="Times New Roman"/>
                <a:cs typeface="Times New Roman"/>
              </a:rPr>
              <a:t> </a:t>
            </a:r>
            <a:r>
              <a:rPr sz="1950" spc="-45" dirty="0">
                <a:latin typeface="Times New Roman"/>
                <a:cs typeface="Times New Roman"/>
              </a:rPr>
              <a:t>heated</a:t>
            </a:r>
            <a:r>
              <a:rPr sz="1950" spc="-10" dirty="0">
                <a:latin typeface="Times New Roman"/>
                <a:cs typeface="Times New Roman"/>
              </a:rPr>
              <a:t> </a:t>
            </a:r>
            <a:r>
              <a:rPr sz="1950" spc="-55" dirty="0">
                <a:latin typeface="Times New Roman"/>
                <a:cs typeface="Times New Roman"/>
              </a:rPr>
              <a:t>bar</a:t>
            </a:r>
            <a:r>
              <a:rPr sz="1950" spc="-70" dirty="0">
                <a:latin typeface="Times New Roman"/>
                <a:cs typeface="Times New Roman"/>
              </a:rPr>
              <a:t> </a:t>
            </a:r>
            <a:r>
              <a:rPr sz="1950" spc="-30" dirty="0">
                <a:latin typeface="Times New Roman"/>
                <a:cs typeface="Times New Roman"/>
              </a:rPr>
              <a:t>stock</a:t>
            </a:r>
            <a:r>
              <a:rPr sz="1950" spc="3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is</a:t>
            </a:r>
            <a:r>
              <a:rPr sz="1950" spc="-80" dirty="0">
                <a:latin typeface="Times New Roman"/>
                <a:cs typeface="Times New Roman"/>
              </a:rPr>
              <a:t> </a:t>
            </a:r>
            <a:r>
              <a:rPr sz="1950" spc="-35" dirty="0">
                <a:latin typeface="Times New Roman"/>
                <a:cs typeface="Times New Roman"/>
              </a:rPr>
              <a:t>held</a:t>
            </a:r>
            <a:r>
              <a:rPr sz="1950" dirty="0">
                <a:latin typeface="Times New Roman"/>
                <a:cs typeface="Times New Roman"/>
              </a:rPr>
              <a:t> </a:t>
            </a:r>
            <a:r>
              <a:rPr sz="1950" spc="-50" dirty="0">
                <a:latin typeface="Times New Roman"/>
                <a:cs typeface="Times New Roman"/>
              </a:rPr>
              <a:t>between </a:t>
            </a:r>
            <a:r>
              <a:rPr sz="1950" spc="-20" dirty="0">
                <a:latin typeface="Times New Roman"/>
                <a:cs typeface="Times New Roman"/>
              </a:rPr>
              <a:t>two</a:t>
            </a:r>
            <a:r>
              <a:rPr sz="1950" spc="-100" dirty="0">
                <a:latin typeface="Times New Roman"/>
                <a:cs typeface="Times New Roman"/>
              </a:rPr>
              <a:t> </a:t>
            </a:r>
            <a:r>
              <a:rPr sz="1950" spc="-35" dirty="0">
                <a:latin typeface="Times New Roman"/>
                <a:cs typeface="Times New Roman"/>
              </a:rPr>
              <a:t>dies</a:t>
            </a:r>
            <a:r>
              <a:rPr sz="1950" spc="-85" dirty="0">
                <a:latin typeface="Times New Roman"/>
                <a:cs typeface="Times New Roman"/>
              </a:rPr>
              <a:t> </a:t>
            </a:r>
            <a:r>
              <a:rPr sz="1950" spc="-20" dirty="0">
                <a:latin typeface="Times New Roman"/>
                <a:cs typeface="Times New Roman"/>
              </a:rPr>
              <a:t>and</a:t>
            </a:r>
            <a:r>
              <a:rPr sz="1950" spc="-25" dirty="0">
                <a:latin typeface="Times New Roman"/>
                <a:cs typeface="Times New Roman"/>
              </a:rPr>
              <a:t> </a:t>
            </a:r>
            <a:r>
              <a:rPr sz="1950" spc="-70" dirty="0">
                <a:latin typeface="Times New Roman"/>
                <a:cs typeface="Times New Roman"/>
              </a:rPr>
              <a:t>the 	</a:t>
            </a:r>
            <a:r>
              <a:rPr sz="1950" spc="-95" dirty="0">
                <a:latin typeface="Times New Roman"/>
                <a:cs typeface="Times New Roman"/>
              </a:rPr>
              <a:t>rOtruding</a:t>
            </a:r>
            <a:r>
              <a:rPr sz="1950" spc="-30" dirty="0">
                <a:latin typeface="Times New Roman"/>
                <a:cs typeface="Times New Roman"/>
              </a:rPr>
              <a:t> </a:t>
            </a:r>
            <a:r>
              <a:rPr sz="1950" spc="-10" dirty="0">
                <a:latin typeface="Times New Roman"/>
                <a:cs typeface="Times New Roman"/>
              </a:rPr>
              <a:t>end</a:t>
            </a:r>
            <a:r>
              <a:rPr sz="1950" dirty="0"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131313"/>
                </a:solidFill>
                <a:latin typeface="Times New Roman"/>
                <a:cs typeface="Times New Roman"/>
              </a:rPr>
              <a:t>is</a:t>
            </a:r>
            <a:r>
              <a:rPr sz="1950" spc="-70" dirty="0">
                <a:solidFill>
                  <a:srgbClr val="131313"/>
                </a:solidFill>
                <a:latin typeface="Times New Roman"/>
                <a:cs typeface="Times New Roman"/>
              </a:rPr>
              <a:t> </a:t>
            </a:r>
            <a:r>
              <a:rPr sz="1950" spc="-65" dirty="0">
                <a:latin typeface="Times New Roman"/>
                <a:cs typeface="Times New Roman"/>
              </a:rPr>
              <a:t>hammered</a:t>
            </a:r>
            <a:r>
              <a:rPr sz="1950" spc="145" dirty="0">
                <a:latin typeface="Times New Roman"/>
                <a:cs typeface="Times New Roman"/>
              </a:rPr>
              <a:t> </a:t>
            </a:r>
            <a:r>
              <a:rPr sz="1950" spc="-45" dirty="0">
                <a:latin typeface="Times New Roman"/>
                <a:cs typeface="Times New Roman"/>
              </a:rPr>
              <a:t>using</a:t>
            </a:r>
            <a:r>
              <a:rPr sz="1950" spc="-55" dirty="0">
                <a:latin typeface="Times New Roman"/>
                <a:cs typeface="Times New Roman"/>
              </a:rPr>
              <a:t> </a:t>
            </a:r>
            <a:r>
              <a:rPr sz="1950" spc="-40" dirty="0">
                <a:latin typeface="Times New Roman"/>
                <a:cs typeface="Times New Roman"/>
              </a:rPr>
              <a:t>another</a:t>
            </a:r>
            <a:r>
              <a:rPr sz="1950" spc="-70" dirty="0">
                <a:latin typeface="Times New Roman"/>
                <a:cs typeface="Times New Roman"/>
              </a:rPr>
              <a:t> </a:t>
            </a:r>
            <a:r>
              <a:rPr sz="1950" spc="-25" dirty="0">
                <a:latin typeface="Times New Roman"/>
                <a:cs typeface="Times New Roman"/>
              </a:rPr>
              <a:t>die</a:t>
            </a:r>
            <a:endParaRPr sz="195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450"/>
              </a:spcBef>
              <a:buChar char="•"/>
              <a:tabLst>
                <a:tab pos="241300" algn="l"/>
              </a:tabLst>
            </a:pPr>
            <a:r>
              <a:rPr sz="1800" dirty="0">
                <a:latin typeface="Cambria"/>
                <a:cs typeface="Cambria"/>
              </a:rPr>
              <a:t>The</a:t>
            </a:r>
            <a:r>
              <a:rPr sz="1800" spc="-30" dirty="0">
                <a:latin typeface="Cambria"/>
                <a:cs typeface="Cambria"/>
              </a:rPr>
              <a:t> cross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40" dirty="0">
                <a:latin typeface="Cambria"/>
                <a:cs typeface="Cambria"/>
              </a:rPr>
              <a:t>section</a:t>
            </a:r>
            <a:r>
              <a:rPr sz="1800" spc="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of</a:t>
            </a:r>
            <a:r>
              <a:rPr sz="1800" spc="120" dirty="0">
                <a:latin typeface="Cambria"/>
                <a:cs typeface="Cambria"/>
              </a:rPr>
              <a:t> </a:t>
            </a:r>
            <a:r>
              <a:rPr sz="1800" spc="-35" dirty="0">
                <a:latin typeface="Cambria"/>
                <a:cs typeface="Cambria"/>
              </a:rPr>
              <a:t>the</a:t>
            </a:r>
            <a:r>
              <a:rPr sz="1800" spc="-20" dirty="0">
                <a:latin typeface="Cambria"/>
                <a:cs typeface="Cambria"/>
              </a:rPr>
              <a:t> </a:t>
            </a:r>
            <a:r>
              <a:rPr sz="1800" spc="-40" dirty="0">
                <a:latin typeface="Cambria"/>
                <a:cs typeface="Cambria"/>
              </a:rPr>
              <a:t>metal</a:t>
            </a:r>
            <a:r>
              <a:rPr sz="1800" spc="12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is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spc="-60" dirty="0">
                <a:latin typeface="Cambria"/>
                <a:cs typeface="Cambria"/>
              </a:rPr>
              <a:t>increased</a:t>
            </a:r>
            <a:r>
              <a:rPr sz="1800" spc="70" dirty="0">
                <a:latin typeface="Cambria"/>
                <a:cs typeface="Cambria"/>
              </a:rPr>
              <a:t> </a:t>
            </a:r>
            <a:r>
              <a:rPr sz="1800" spc="-25" dirty="0">
                <a:latin typeface="Cambria"/>
                <a:cs typeface="Cambria"/>
              </a:rPr>
              <a:t>with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0" dirty="0">
                <a:latin typeface="Cambria"/>
                <a:cs typeface="Cambria"/>
              </a:rPr>
              <a:t>a</a:t>
            </a:r>
            <a:endParaRPr sz="1800">
              <a:latin typeface="Cambria"/>
              <a:cs typeface="Cambria"/>
            </a:endParaRPr>
          </a:p>
          <a:p>
            <a:pPr marL="237490">
              <a:lnSpc>
                <a:spcPct val="100000"/>
              </a:lnSpc>
              <a:spcBef>
                <a:spcPts val="114"/>
              </a:spcBef>
            </a:pPr>
            <a:r>
              <a:rPr sz="1700" dirty="0">
                <a:latin typeface="Cambria"/>
                <a:cs typeface="Cambria"/>
              </a:rPr>
              <a:t>corresponding</a:t>
            </a:r>
            <a:r>
              <a:rPr sz="1700" spc="80" dirty="0">
                <a:latin typeface="Cambria"/>
                <a:cs typeface="Cambria"/>
              </a:rPr>
              <a:t> </a:t>
            </a:r>
            <a:r>
              <a:rPr sz="1700" dirty="0">
                <a:latin typeface="Cambria"/>
                <a:cs typeface="Cambria"/>
              </a:rPr>
              <a:t>reduction</a:t>
            </a:r>
            <a:r>
              <a:rPr sz="1700" spc="120" dirty="0">
                <a:latin typeface="Cambria"/>
                <a:cs typeface="Cambria"/>
              </a:rPr>
              <a:t> </a:t>
            </a:r>
            <a:r>
              <a:rPr sz="1700" dirty="0">
                <a:latin typeface="Cambria"/>
                <a:cs typeface="Cambria"/>
              </a:rPr>
              <a:t>in</a:t>
            </a:r>
            <a:r>
              <a:rPr sz="1700" spc="60" dirty="0">
                <a:latin typeface="Cambria"/>
                <a:cs typeface="Cambria"/>
              </a:rPr>
              <a:t> </a:t>
            </a:r>
            <a:r>
              <a:rPr sz="1700" dirty="0">
                <a:latin typeface="Cambria"/>
                <a:cs typeface="Cambria"/>
              </a:rPr>
              <a:t>its</a:t>
            </a:r>
            <a:r>
              <a:rPr sz="1700" spc="65" dirty="0">
                <a:latin typeface="Cambria"/>
                <a:cs typeface="Cambria"/>
              </a:rPr>
              <a:t> </a:t>
            </a:r>
            <a:r>
              <a:rPr sz="1700" spc="-10" dirty="0">
                <a:latin typeface="Cambria"/>
                <a:cs typeface="Cambria"/>
              </a:rPr>
              <a:t>length</a:t>
            </a:r>
            <a:endParaRPr sz="1700">
              <a:latin typeface="Cambria"/>
              <a:cs typeface="Cambria"/>
            </a:endParaRPr>
          </a:p>
          <a:p>
            <a:pPr marL="239395" marR="234315" indent="-227329">
              <a:lnSpc>
                <a:spcPct val="101400"/>
              </a:lnSpc>
              <a:spcBef>
                <a:spcPts val="480"/>
              </a:spcBef>
              <a:buChar char="•"/>
              <a:tabLst>
                <a:tab pos="239395" algn="l"/>
                <a:tab pos="240665" algn="l"/>
              </a:tabLst>
            </a:pPr>
            <a:r>
              <a:rPr sz="1850" dirty="0">
                <a:latin typeface="Cambria"/>
                <a:cs typeface="Cambria"/>
              </a:rPr>
              <a:t>	</a:t>
            </a:r>
            <a:r>
              <a:rPr sz="1850" spc="-10" dirty="0">
                <a:latin typeface="Cambria"/>
                <a:cs typeface="Cambria"/>
              </a:rPr>
              <a:t>This</a:t>
            </a:r>
            <a:r>
              <a:rPr sz="1850" spc="-45" dirty="0">
                <a:latin typeface="Cambria"/>
                <a:cs typeface="Cambria"/>
              </a:rPr>
              <a:t> </a:t>
            </a:r>
            <a:r>
              <a:rPr sz="1850" spc="-75" dirty="0">
                <a:latin typeface="Cambria"/>
                <a:cs typeface="Cambria"/>
              </a:rPr>
              <a:t>method</a:t>
            </a:r>
            <a:r>
              <a:rPr sz="1850" spc="55" dirty="0">
                <a:latin typeface="Cambria"/>
                <a:cs typeface="Cambria"/>
              </a:rPr>
              <a:t> </a:t>
            </a:r>
            <a:r>
              <a:rPr sz="1850" dirty="0">
                <a:latin typeface="Cambria"/>
                <a:cs typeface="Cambria"/>
              </a:rPr>
              <a:t>is</a:t>
            </a:r>
            <a:r>
              <a:rPr sz="1850" spc="-70" dirty="0">
                <a:latin typeface="Cambria"/>
                <a:cs typeface="Cambria"/>
              </a:rPr>
              <a:t> </a:t>
            </a:r>
            <a:r>
              <a:rPr sz="1850" spc="-80" dirty="0">
                <a:latin typeface="Cambria"/>
                <a:cs typeface="Cambria"/>
              </a:rPr>
              <a:t>used</a:t>
            </a:r>
            <a:r>
              <a:rPr sz="1850" spc="35" dirty="0">
                <a:latin typeface="Cambria"/>
                <a:cs typeface="Cambria"/>
              </a:rPr>
              <a:t> </a:t>
            </a:r>
            <a:r>
              <a:rPr sz="1850" spc="-10" dirty="0">
                <a:latin typeface="Cambria"/>
                <a:cs typeface="Cambria"/>
              </a:rPr>
              <a:t>for</a:t>
            </a:r>
            <a:r>
              <a:rPr sz="1850" spc="-70" dirty="0">
                <a:latin typeface="Cambria"/>
                <a:cs typeface="Cambria"/>
              </a:rPr>
              <a:t> </a:t>
            </a:r>
            <a:r>
              <a:rPr sz="1850" spc="-60" dirty="0">
                <a:latin typeface="Cambria"/>
                <a:cs typeface="Cambria"/>
              </a:rPr>
              <a:t>making</a:t>
            </a:r>
            <a:r>
              <a:rPr sz="1850" spc="60" dirty="0">
                <a:latin typeface="Cambria"/>
                <a:cs typeface="Cambria"/>
              </a:rPr>
              <a:t> </a:t>
            </a:r>
            <a:r>
              <a:rPr sz="1850" spc="-10" dirty="0">
                <a:latin typeface="Cambria"/>
                <a:cs typeface="Cambria"/>
              </a:rPr>
              <a:t>geai</a:t>
            </a:r>
            <a:r>
              <a:rPr sz="1850" spc="90" dirty="0">
                <a:latin typeface="Cambria"/>
                <a:cs typeface="Cambria"/>
              </a:rPr>
              <a:t> </a:t>
            </a:r>
            <a:r>
              <a:rPr sz="1850" spc="-40" dirty="0">
                <a:latin typeface="Cambria"/>
                <a:cs typeface="Cambria"/>
              </a:rPr>
              <a:t>blanks,</a:t>
            </a:r>
            <a:r>
              <a:rPr sz="1850" spc="-35" dirty="0">
                <a:latin typeface="Cambria"/>
                <a:cs typeface="Cambria"/>
              </a:rPr>
              <a:t> </a:t>
            </a:r>
            <a:r>
              <a:rPr sz="1850" spc="-40" dirty="0">
                <a:latin typeface="Cambria"/>
                <a:cs typeface="Cambria"/>
              </a:rPr>
              <a:t>shafts, </a:t>
            </a:r>
            <a:r>
              <a:rPr sz="1850" spc="-25" dirty="0">
                <a:latin typeface="Cambria"/>
                <a:cs typeface="Cambria"/>
              </a:rPr>
              <a:t>axles</a:t>
            </a:r>
            <a:r>
              <a:rPr sz="1850" spc="-30" dirty="0">
                <a:latin typeface="Cambria"/>
                <a:cs typeface="Cambria"/>
              </a:rPr>
              <a:t> </a:t>
            </a:r>
            <a:r>
              <a:rPr sz="1850" spc="-75" dirty="0">
                <a:latin typeface="Cambria"/>
                <a:cs typeface="Cambria"/>
              </a:rPr>
              <a:t>and</a:t>
            </a:r>
            <a:r>
              <a:rPr sz="1850" spc="-15" dirty="0">
                <a:latin typeface="Cambria"/>
                <a:cs typeface="Cambria"/>
              </a:rPr>
              <a:t> </a:t>
            </a:r>
            <a:r>
              <a:rPr sz="1850" spc="-45" dirty="0">
                <a:latin typeface="Cambria"/>
                <a:cs typeface="Cambria"/>
              </a:rPr>
              <a:t>similar</a:t>
            </a:r>
            <a:r>
              <a:rPr sz="1850" dirty="0">
                <a:latin typeface="Cambria"/>
                <a:cs typeface="Cambria"/>
              </a:rPr>
              <a:t> </a:t>
            </a:r>
            <a:r>
              <a:rPr sz="1850" spc="-10" dirty="0">
                <a:latin typeface="Cambria"/>
                <a:cs typeface="Cambria"/>
              </a:rPr>
              <a:t>parts</a:t>
            </a:r>
            <a:endParaRPr sz="18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662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8264A8"/>
                </a:solidFill>
                <a:latin typeface="Times New Roman"/>
                <a:cs typeface="Times New Roman"/>
              </a:rPr>
              <a:t>C</a:t>
            </a:r>
            <a:r>
              <a:rPr dirty="0">
                <a:solidFill>
                  <a:srgbClr val="AFAFAF"/>
                </a:solidFill>
                <a:latin typeface="Times New Roman"/>
                <a:cs typeface="Times New Roman"/>
              </a:rPr>
              <a:t>.iiiiti</a:t>
            </a:r>
            <a:r>
              <a:rPr spc="235" dirty="0">
                <a:solidFill>
                  <a:srgbClr val="AFAFA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AFAFAF"/>
                </a:solidFill>
                <a:latin typeface="Times New Roman"/>
                <a:cs typeface="Times New Roman"/>
              </a:rPr>
              <a:t>ictitiii</a:t>
            </a:r>
            <a:r>
              <a:rPr spc="425" dirty="0">
                <a:solidFill>
                  <a:srgbClr val="AFAFA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9083A0"/>
                </a:solidFill>
                <a:latin typeface="Times New Roman"/>
                <a:cs typeface="Times New Roman"/>
              </a:rPr>
              <a:t>oi  </a:t>
            </a:r>
            <a:r>
              <a:rPr dirty="0">
                <a:solidFill>
                  <a:srgbClr val="7E629C"/>
                </a:solidFill>
                <a:latin typeface="Times New Roman"/>
                <a:cs typeface="Times New Roman"/>
              </a:rPr>
              <a:t>Sli</a:t>
            </a:r>
            <a:r>
              <a:rPr spc="-225" dirty="0">
                <a:solidFill>
                  <a:srgbClr val="7E629C"/>
                </a:solidFill>
                <a:latin typeface="Times New Roman"/>
                <a:cs typeface="Times New Roman"/>
              </a:rPr>
              <a:t> </a:t>
            </a:r>
            <a:r>
              <a:rPr spc="-160" dirty="0">
                <a:solidFill>
                  <a:srgbClr val="8269A0"/>
                </a:solidFill>
                <a:latin typeface="Times New Roman"/>
                <a:cs typeface="Times New Roman"/>
              </a:rPr>
              <a:t>i</a:t>
            </a:r>
            <a:r>
              <a:rPr spc="45" dirty="0">
                <a:solidFill>
                  <a:srgbClr val="8269A0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8269A0"/>
                </a:solidFill>
                <a:latin typeface="Times New Roman"/>
                <a:cs typeface="Times New Roman"/>
              </a:rPr>
              <a:t>in</a:t>
            </a:r>
            <a:r>
              <a:rPr spc="-120" dirty="0">
                <a:solidFill>
                  <a:srgbClr val="8269A0"/>
                </a:solidFill>
                <a:latin typeface="Times New Roman"/>
                <a:cs typeface="Times New Roman"/>
              </a:rPr>
              <a:t> </a:t>
            </a:r>
            <a:r>
              <a:rPr spc="85" dirty="0">
                <a:solidFill>
                  <a:srgbClr val="796699"/>
                </a:solidFill>
                <a:latin typeface="Times New Roman"/>
                <a:cs typeface="Times New Roman"/>
              </a:rPr>
              <a:t>kagc</a:t>
            </a:r>
            <a:r>
              <a:rPr spc="125" dirty="0">
                <a:solidFill>
                  <a:srgbClr val="796699"/>
                </a:solidFill>
                <a:latin typeface="Times New Roman"/>
                <a:cs typeface="Times New Roman"/>
              </a:rPr>
              <a:t> </a:t>
            </a:r>
            <a:r>
              <a:rPr spc="-10" dirty="0">
                <a:solidFill>
                  <a:srgbClr val="6E5D89"/>
                </a:solidFill>
                <a:latin typeface="Times New Roman"/>
                <a:cs typeface="Times New Roman"/>
              </a:rPr>
              <a:t>.Xllowaiicv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2131" y="827087"/>
            <a:ext cx="5370195" cy="1203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015" indent="-234315">
              <a:lnSpc>
                <a:spcPct val="100000"/>
              </a:lnSpc>
              <a:spcBef>
                <a:spcPts val="100"/>
              </a:spcBef>
              <a:buChar char="•"/>
              <a:tabLst>
                <a:tab pos="247015" algn="l"/>
                <a:tab pos="610235" algn="l"/>
              </a:tabLst>
            </a:pPr>
            <a:r>
              <a:rPr sz="1750" spc="-25" dirty="0">
                <a:latin typeface="Cambria"/>
                <a:cs typeface="Cambria"/>
              </a:rPr>
              <a:t>All</a:t>
            </a:r>
            <a:r>
              <a:rPr sz="1750" dirty="0">
                <a:latin typeface="Cambria"/>
                <a:cs typeface="Cambria"/>
              </a:rPr>
              <a:t>	</a:t>
            </a:r>
            <a:r>
              <a:rPr sz="1750" spc="-30" dirty="0">
                <a:latin typeface="Cambria"/>
                <a:cs typeface="Cambria"/>
              </a:rPr>
              <a:t>inetals</a:t>
            </a:r>
            <a:r>
              <a:rPr sz="1750" spc="5" dirty="0">
                <a:latin typeface="Cambria"/>
                <a:cs typeface="Cambria"/>
              </a:rPr>
              <a:t> </a:t>
            </a:r>
            <a:r>
              <a:rPr sz="1750" dirty="0">
                <a:latin typeface="Cambria"/>
                <a:cs typeface="Cambria"/>
              </a:rPr>
              <a:t>(except</a:t>
            </a:r>
            <a:r>
              <a:rPr sz="1750" spc="155" dirty="0">
                <a:latin typeface="Cambria"/>
                <a:cs typeface="Cambria"/>
              </a:rPr>
              <a:t> </a:t>
            </a:r>
            <a:r>
              <a:rPr sz="1750" spc="-40" dirty="0">
                <a:latin typeface="Cambria"/>
                <a:cs typeface="Cambria"/>
              </a:rPr>
              <a:t>bisinuth)</a:t>
            </a:r>
            <a:r>
              <a:rPr sz="1750" spc="15" dirty="0">
                <a:latin typeface="Cambria"/>
                <a:cs typeface="Cambria"/>
              </a:rPr>
              <a:t> </a:t>
            </a:r>
            <a:r>
              <a:rPr sz="1750" spc="-25" dirty="0">
                <a:latin typeface="Cambria"/>
                <a:cs typeface="Cambria"/>
              </a:rPr>
              <a:t>contrast</a:t>
            </a:r>
            <a:r>
              <a:rPr sz="1750" spc="80" dirty="0">
                <a:latin typeface="Cambria"/>
                <a:cs typeface="Cambria"/>
              </a:rPr>
              <a:t> </a:t>
            </a:r>
            <a:r>
              <a:rPr sz="1750" spc="-10" dirty="0">
                <a:latin typeface="Cambria"/>
                <a:cs typeface="Cambria"/>
              </a:rPr>
              <a:t>diiriiig</a:t>
            </a:r>
            <a:r>
              <a:rPr sz="1750" spc="50" dirty="0">
                <a:latin typeface="Cambria"/>
                <a:cs typeface="Cambria"/>
              </a:rPr>
              <a:t> </a:t>
            </a:r>
            <a:r>
              <a:rPr sz="1750" dirty="0">
                <a:latin typeface="Cambria"/>
                <a:cs typeface="Cambria"/>
              </a:rPr>
              <a:t>cooling</a:t>
            </a:r>
            <a:r>
              <a:rPr sz="1750" spc="110" dirty="0">
                <a:latin typeface="Cambria"/>
                <a:cs typeface="Cambria"/>
              </a:rPr>
              <a:t> </a:t>
            </a:r>
            <a:r>
              <a:rPr sz="1750" spc="-25" dirty="0">
                <a:latin typeface="Cambria"/>
                <a:cs typeface="Cambria"/>
              </a:rPr>
              <a:t>at</a:t>
            </a:r>
            <a:endParaRPr sz="1750">
              <a:latin typeface="Cambria"/>
              <a:cs typeface="Cambria"/>
            </a:endParaRPr>
          </a:p>
          <a:p>
            <a:pPr marL="234950">
              <a:lnSpc>
                <a:spcPct val="100000"/>
              </a:lnSpc>
            </a:pPr>
            <a:r>
              <a:rPr sz="1900" spc="-80" dirty="0">
                <a:latin typeface="Cambria"/>
                <a:cs typeface="Cambria"/>
              </a:rPr>
              <a:t>different</a:t>
            </a:r>
            <a:r>
              <a:rPr sz="1900" spc="35" dirty="0">
                <a:latin typeface="Cambria"/>
                <a:cs typeface="Cambria"/>
              </a:rPr>
              <a:t> </a:t>
            </a:r>
            <a:r>
              <a:rPr sz="1900" spc="-10" dirty="0">
                <a:latin typeface="Cambria"/>
                <a:cs typeface="Cambria"/>
              </a:rPr>
              <a:t>rates.</a:t>
            </a:r>
            <a:endParaRPr sz="1900">
              <a:latin typeface="Cambria"/>
              <a:cs typeface="Cambria"/>
            </a:endParaRPr>
          </a:p>
          <a:p>
            <a:pPr marL="240029" indent="-224790">
              <a:lnSpc>
                <a:spcPct val="100000"/>
              </a:lnSpc>
              <a:spcBef>
                <a:spcPts val="370"/>
              </a:spcBef>
              <a:buChar char="•"/>
              <a:tabLst>
                <a:tab pos="240029" algn="l"/>
              </a:tabLst>
            </a:pPr>
            <a:r>
              <a:rPr sz="1950" spc="-40" dirty="0">
                <a:latin typeface="Times New Roman"/>
                <a:cs typeface="Times New Roman"/>
              </a:rPr>
              <a:t>The</a:t>
            </a:r>
            <a:r>
              <a:rPr sz="1950" spc="-85" dirty="0">
                <a:latin typeface="Times New Roman"/>
                <a:cs typeface="Times New Roman"/>
              </a:rPr>
              <a:t> </a:t>
            </a:r>
            <a:r>
              <a:rPr sz="1950" spc="-45" dirty="0">
                <a:latin typeface="Times New Roman"/>
                <a:cs typeface="Times New Roman"/>
              </a:rPr>
              <a:t>slirinkage</a:t>
            </a:r>
            <a:r>
              <a:rPr sz="1950" spc="-1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is</a:t>
            </a:r>
            <a:r>
              <a:rPr sz="1950" spc="-65" dirty="0">
                <a:latin typeface="Times New Roman"/>
                <a:cs typeface="Times New Roman"/>
              </a:rPr>
              <a:t> </a:t>
            </a:r>
            <a:r>
              <a:rPr sz="1950" spc="-100" dirty="0">
                <a:latin typeface="Times New Roman"/>
                <a:cs typeface="Times New Roman"/>
              </a:rPr>
              <a:t>volu1neti'ic</a:t>
            </a:r>
            <a:r>
              <a:rPr sz="1950" spc="65" dirty="0">
                <a:latin typeface="Times New Roman"/>
                <a:cs typeface="Times New Roman"/>
              </a:rPr>
              <a:t> </a:t>
            </a:r>
            <a:r>
              <a:rPr sz="1950" spc="-55" dirty="0">
                <a:latin typeface="Times New Roman"/>
                <a:cs typeface="Times New Roman"/>
              </a:rPr>
              <a:t>which</a:t>
            </a:r>
            <a:r>
              <a:rPr sz="1950" spc="30" dirty="0">
                <a:latin typeface="Times New Roman"/>
                <a:cs typeface="Times New Roman"/>
              </a:rPr>
              <a:t> </a:t>
            </a:r>
            <a:r>
              <a:rPr sz="1950" spc="-40" dirty="0">
                <a:latin typeface="Times New Roman"/>
                <a:cs typeface="Times New Roman"/>
              </a:rPr>
              <a:t>affects</a:t>
            </a:r>
            <a:r>
              <a:rPr sz="1950" spc="-75" dirty="0">
                <a:latin typeface="Times New Roman"/>
                <a:cs typeface="Times New Roman"/>
              </a:rPr>
              <a:t> </a:t>
            </a:r>
            <a:r>
              <a:rPr sz="1950" spc="-25" dirty="0">
                <a:latin typeface="Times New Roman"/>
                <a:cs typeface="Times New Roman"/>
              </a:rPr>
              <a:t>the</a:t>
            </a:r>
            <a:endParaRPr sz="1950">
              <a:latin typeface="Times New Roman"/>
              <a:cs typeface="Times New Roman"/>
            </a:endParaRPr>
          </a:p>
          <a:p>
            <a:pPr marL="240029">
              <a:lnSpc>
                <a:spcPct val="100000"/>
              </a:lnSpc>
              <a:spcBef>
                <a:spcPts val="20"/>
              </a:spcBef>
            </a:pPr>
            <a:r>
              <a:rPr sz="1800" spc="-40" dirty="0">
                <a:latin typeface="Times New Roman"/>
                <a:cs typeface="Times New Roman"/>
              </a:rPr>
              <a:t>dÍfliensiOns</a:t>
            </a:r>
            <a:r>
              <a:rPr sz="1800" spc="1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all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around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the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casting.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662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8067A5"/>
                </a:solidFill>
              </a:rPr>
              <a:t>Hi</a:t>
            </a:r>
            <a:r>
              <a:rPr spc="10" dirty="0">
                <a:solidFill>
                  <a:srgbClr val="8067A5"/>
                </a:solidFill>
              </a:rPr>
              <a:t> </a:t>
            </a:r>
            <a:r>
              <a:rPr spc="50" dirty="0">
                <a:solidFill>
                  <a:srgbClr val="7E60A5"/>
                </a:solidFill>
              </a:rPr>
              <a:t>aft</a:t>
            </a:r>
            <a:r>
              <a:rPr spc="285" dirty="0">
                <a:solidFill>
                  <a:srgbClr val="7E60A5"/>
                </a:solidFill>
              </a:rPr>
              <a:t> </a:t>
            </a:r>
            <a:r>
              <a:rPr spc="50" dirty="0">
                <a:solidFill>
                  <a:srgbClr val="75648C"/>
                </a:solidFill>
              </a:rPr>
              <a:t>A</a:t>
            </a:r>
            <a:r>
              <a:rPr spc="-235" dirty="0">
                <a:solidFill>
                  <a:srgbClr val="75648C"/>
                </a:solidFill>
              </a:rPr>
              <a:t> </a:t>
            </a:r>
            <a:r>
              <a:rPr spc="-10" dirty="0"/>
              <a:t>llt›waiicc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41682" y="814387"/>
            <a:ext cx="5123815" cy="121602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245745" marR="5080" indent="-233679">
              <a:lnSpc>
                <a:spcPct val="101400"/>
              </a:lnSpc>
              <a:spcBef>
                <a:spcPts val="65"/>
              </a:spcBef>
              <a:buChar char="•"/>
              <a:tabLst>
                <a:tab pos="245745" algn="l"/>
                <a:tab pos="250190" algn="l"/>
              </a:tabLst>
            </a:pPr>
            <a:r>
              <a:rPr sz="1850" dirty="0">
                <a:latin typeface="Cambria"/>
                <a:cs typeface="Cambria"/>
              </a:rPr>
              <a:t>	</a:t>
            </a:r>
            <a:r>
              <a:rPr sz="1850" spc="-10" dirty="0">
                <a:latin typeface="Cambria"/>
                <a:cs typeface="Cambria"/>
              </a:rPr>
              <a:t>The</a:t>
            </a:r>
            <a:r>
              <a:rPr sz="1850" spc="5" dirty="0">
                <a:latin typeface="Cambria"/>
                <a:cs typeface="Cambria"/>
              </a:rPr>
              <a:t> </a:t>
            </a:r>
            <a:r>
              <a:rPr sz="1850" spc="-125" dirty="0">
                <a:latin typeface="Cambria"/>
                <a:cs typeface="Cambria"/>
              </a:rPr>
              <a:t>pattern</a:t>
            </a:r>
            <a:r>
              <a:rPr sz="1850" spc="45" dirty="0">
                <a:latin typeface="Cambria"/>
                <a:cs typeface="Cambria"/>
              </a:rPr>
              <a:t> </a:t>
            </a:r>
            <a:r>
              <a:rPr sz="1850" spc="-60" dirty="0">
                <a:latin typeface="Cambria"/>
                <a:cs typeface="Cambria"/>
              </a:rPr>
              <a:t>damages</a:t>
            </a:r>
            <a:r>
              <a:rPr sz="1850" spc="70" dirty="0">
                <a:latin typeface="Cambria"/>
                <a:cs typeface="Cambria"/>
              </a:rPr>
              <a:t> </a:t>
            </a:r>
            <a:r>
              <a:rPr sz="1850" spc="-55" dirty="0">
                <a:latin typeface="Cambria"/>
                <a:cs typeface="Cambria"/>
              </a:rPr>
              <a:t>the</a:t>
            </a:r>
            <a:r>
              <a:rPr sz="1850" spc="40" dirty="0">
                <a:latin typeface="Cambria"/>
                <a:cs typeface="Cambria"/>
              </a:rPr>
              <a:t> </a:t>
            </a:r>
            <a:r>
              <a:rPr sz="1850" spc="-60" dirty="0">
                <a:latin typeface="Cambria"/>
                <a:cs typeface="Cambria"/>
              </a:rPr>
              <a:t>vertical</a:t>
            </a:r>
            <a:r>
              <a:rPr sz="1850" spc="40" dirty="0">
                <a:latin typeface="Cambria"/>
                <a:cs typeface="Cambria"/>
              </a:rPr>
              <a:t> </a:t>
            </a:r>
            <a:r>
              <a:rPr sz="1850" spc="-50" dirty="0">
                <a:latin typeface="Cambria"/>
                <a:cs typeface="Cambria"/>
              </a:rPr>
              <a:t>sides</a:t>
            </a:r>
            <a:r>
              <a:rPr sz="1850" spc="-30" dirty="0">
                <a:latin typeface="Cambria"/>
                <a:cs typeface="Cambria"/>
              </a:rPr>
              <a:t> </a:t>
            </a:r>
            <a:r>
              <a:rPr sz="1850" dirty="0">
                <a:latin typeface="Cambria"/>
                <a:cs typeface="Cambria"/>
              </a:rPr>
              <a:t>of</a:t>
            </a:r>
            <a:r>
              <a:rPr sz="1850" spc="-30" dirty="0">
                <a:latin typeface="Cambria"/>
                <a:cs typeface="Cambria"/>
              </a:rPr>
              <a:t> </a:t>
            </a:r>
            <a:r>
              <a:rPr sz="1850" spc="-80" dirty="0">
                <a:latin typeface="Cambria"/>
                <a:cs typeface="Cambria"/>
              </a:rPr>
              <a:t>the</a:t>
            </a:r>
            <a:r>
              <a:rPr sz="1850" spc="55" dirty="0">
                <a:latin typeface="Cambria"/>
                <a:cs typeface="Cambria"/>
              </a:rPr>
              <a:t> </a:t>
            </a:r>
            <a:r>
              <a:rPr sz="1850" spc="-80" dirty="0">
                <a:latin typeface="Cambria"/>
                <a:cs typeface="Cambria"/>
              </a:rPr>
              <a:t>mould </a:t>
            </a:r>
            <a:r>
              <a:rPr sz="1850" spc="-10" dirty="0">
                <a:latin typeface="Cambria"/>
                <a:cs typeface="Cambria"/>
              </a:rPr>
              <a:t>on</a:t>
            </a:r>
            <a:r>
              <a:rPr sz="1850" spc="-45" dirty="0">
                <a:latin typeface="Cambria"/>
                <a:cs typeface="Cambria"/>
              </a:rPr>
              <a:t> </a:t>
            </a:r>
            <a:r>
              <a:rPr sz="1850" spc="-30" dirty="0">
                <a:latin typeface="Cambria"/>
                <a:cs typeface="Cambria"/>
              </a:rPr>
              <a:t>its</a:t>
            </a:r>
            <a:r>
              <a:rPr sz="1850" spc="-15" dirty="0">
                <a:latin typeface="Cambria"/>
                <a:cs typeface="Cambria"/>
              </a:rPr>
              <a:t> </a:t>
            </a:r>
            <a:r>
              <a:rPr sz="1850" spc="-90" dirty="0">
                <a:latin typeface="Cambria"/>
                <a:cs typeface="Cambria"/>
              </a:rPr>
              <a:t>with-</a:t>
            </a:r>
            <a:r>
              <a:rPr sz="1850" spc="-10" dirty="0">
                <a:latin typeface="Cambria"/>
                <a:cs typeface="Cambria"/>
              </a:rPr>
              <a:t>drawal.</a:t>
            </a:r>
            <a:endParaRPr sz="1850">
              <a:latin typeface="Cambria"/>
              <a:cs typeface="Cambria"/>
            </a:endParaRPr>
          </a:p>
          <a:p>
            <a:pPr marL="239395" marR="294005" indent="-239395" algn="r">
              <a:lnSpc>
                <a:spcPct val="100000"/>
              </a:lnSpc>
              <a:spcBef>
                <a:spcPts val="430"/>
              </a:spcBef>
              <a:buChar char="•"/>
              <a:tabLst>
                <a:tab pos="239395" algn="l"/>
              </a:tabLst>
            </a:pPr>
            <a:r>
              <a:rPr sz="1900" spc="-250" dirty="0">
                <a:latin typeface="Times New Roman"/>
                <a:cs typeface="Times New Roman"/>
              </a:rPr>
              <a:t>A</a:t>
            </a:r>
            <a:r>
              <a:rPr sz="1900" spc="4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taper</a:t>
            </a:r>
            <a:r>
              <a:rPr sz="1900" spc="-7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is</a:t>
            </a:r>
            <a:r>
              <a:rPr sz="1900" spc="-40" dirty="0">
                <a:latin typeface="Times New Roman"/>
                <a:cs typeface="Times New Roman"/>
              </a:rPr>
              <a:t> </a:t>
            </a:r>
            <a:r>
              <a:rPr sz="1900" spc="-30" dirty="0">
                <a:latin typeface="Times New Roman"/>
                <a:cs typeface="Times New Roman"/>
              </a:rPr>
              <a:t>provided</a:t>
            </a:r>
            <a:r>
              <a:rPr sz="1900" spc="6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to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the</a:t>
            </a:r>
            <a:r>
              <a:rPr sz="1900" spc="1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patteni</a:t>
            </a:r>
            <a:r>
              <a:rPr sz="1900" spc="4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to</a:t>
            </a:r>
            <a:r>
              <a:rPr sz="1900" spc="-90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Times New Roman"/>
                <a:cs typeface="Times New Roman"/>
              </a:rPr>
              <a:t>facilitate</a:t>
            </a:r>
            <a:r>
              <a:rPr sz="1900" spc="-10" dirty="0">
                <a:latin typeface="Times New Roman"/>
                <a:cs typeface="Times New Roman"/>
              </a:rPr>
              <a:t> </a:t>
            </a:r>
            <a:r>
              <a:rPr sz="1900" spc="-25" dirty="0">
                <a:latin typeface="Times New Roman"/>
                <a:cs typeface="Times New Roman"/>
              </a:rPr>
              <a:t>the</a:t>
            </a:r>
            <a:endParaRPr sz="1900">
              <a:latin typeface="Times New Roman"/>
              <a:cs typeface="Times New Roman"/>
            </a:endParaRPr>
          </a:p>
          <a:p>
            <a:pPr marR="343535" algn="r">
              <a:lnSpc>
                <a:spcPct val="100000"/>
              </a:lnSpc>
              <a:spcBef>
                <a:spcPts val="35"/>
              </a:spcBef>
            </a:pPr>
            <a:r>
              <a:rPr sz="1800" spc="-10" dirty="0">
                <a:latin typeface="Times New Roman"/>
                <a:cs typeface="Times New Roman"/>
              </a:rPr>
              <a:t>withdi'awal</a:t>
            </a:r>
            <a:r>
              <a:rPr sz="1800" spc="2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without</a:t>
            </a:r>
            <a:r>
              <a:rPr sz="1800" spc="1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damaging</a:t>
            </a:r>
            <a:r>
              <a:rPr sz="1800" spc="1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thc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vertical</a:t>
            </a:r>
            <a:r>
              <a:rPr sz="1800" spc="15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sides.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5451" y="1071562"/>
            <a:ext cx="4954905" cy="2400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9554" indent="-236854">
              <a:lnSpc>
                <a:spcPct val="100000"/>
              </a:lnSpc>
              <a:spcBef>
                <a:spcPts val="100"/>
              </a:spcBef>
              <a:buChar char="•"/>
              <a:tabLst>
                <a:tab pos="249554" algn="l"/>
              </a:tabLst>
            </a:pPr>
            <a:r>
              <a:rPr sz="1850" spc="-10" dirty="0">
                <a:latin typeface="Times New Roman"/>
                <a:cs typeface="Times New Roman"/>
              </a:rPr>
              <a:t>Machinilig</a:t>
            </a:r>
            <a:r>
              <a:rPr sz="1850" spc="50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allowance</a:t>
            </a:r>
            <a:r>
              <a:rPr sz="1850" spc="40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is</a:t>
            </a:r>
            <a:r>
              <a:rPr sz="1850" spc="-2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the</a:t>
            </a:r>
            <a:r>
              <a:rPr sz="1850" spc="-3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extra</a:t>
            </a:r>
            <a:r>
              <a:rPr sz="1850" spc="20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material</a:t>
            </a:r>
            <a:r>
              <a:rPr sz="1850" spc="9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is</a:t>
            </a:r>
            <a:r>
              <a:rPr sz="1850" spc="-9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to</a:t>
            </a:r>
            <a:r>
              <a:rPr sz="1850" spc="-15" dirty="0">
                <a:latin typeface="Times New Roman"/>
                <a:cs typeface="Times New Roman"/>
              </a:rPr>
              <a:t> </a:t>
            </a:r>
            <a:r>
              <a:rPr sz="1850" spc="-25" dirty="0">
                <a:latin typeface="Times New Roman"/>
                <a:cs typeface="Times New Roman"/>
              </a:rPr>
              <a:t>be</a:t>
            </a:r>
            <a:endParaRPr sz="1850">
              <a:latin typeface="Times New Roman"/>
              <a:cs typeface="Times New Roman"/>
            </a:endParaRPr>
          </a:p>
          <a:p>
            <a:pPr marL="237490" marR="37465" indent="6985">
              <a:lnSpc>
                <a:spcPts val="2250"/>
              </a:lnSpc>
              <a:spcBef>
                <a:spcPts val="40"/>
              </a:spcBef>
            </a:pPr>
            <a:r>
              <a:rPr sz="1750" dirty="0">
                <a:latin typeface="Times New Roman"/>
                <a:cs typeface="Times New Roman"/>
              </a:rPr>
              <a:t>provided</a:t>
            </a:r>
            <a:r>
              <a:rPr sz="1750" spc="270" dirty="0">
                <a:latin typeface="Times New Roman"/>
                <a:cs typeface="Times New Roman"/>
              </a:rPr>
              <a:t> </a:t>
            </a:r>
            <a:r>
              <a:rPr sz="1750" spc="-185" dirty="0">
                <a:latin typeface="Times New Roman"/>
                <a:cs typeface="Times New Roman"/>
              </a:rPr>
              <a:t>Wli</a:t>
            </a:r>
            <a:r>
              <a:rPr sz="1750" spc="-110" dirty="0">
                <a:latin typeface="Times New Roman"/>
                <a:cs typeface="Times New Roman"/>
              </a:rPr>
              <a:t> </a:t>
            </a:r>
            <a:r>
              <a:rPr sz="1750" spc="-350" dirty="0">
                <a:latin typeface="Times New Roman"/>
                <a:cs typeface="Times New Roman"/>
              </a:rPr>
              <a:t>ÍC11</a:t>
            </a:r>
            <a:r>
              <a:rPr sz="1750" spc="254" dirty="0">
                <a:latin typeface="Times New Roman"/>
                <a:cs typeface="Times New Roman"/>
              </a:rPr>
              <a:t> </a:t>
            </a:r>
            <a:r>
              <a:rPr sz="1750" spc="-220" dirty="0">
                <a:latin typeface="Times New Roman"/>
                <a:cs typeface="Times New Roman"/>
              </a:rPr>
              <a:t>IS</a:t>
            </a:r>
            <a:r>
              <a:rPr sz="1750" spc="204" dirty="0">
                <a:latin typeface="Times New Roman"/>
                <a:cs typeface="Times New Roman"/>
              </a:rPr>
              <a:t> </a:t>
            </a:r>
            <a:r>
              <a:rPr sz="1750" spc="-190" dirty="0">
                <a:latin typeface="Times New Roman"/>
                <a:cs typeface="Times New Roman"/>
              </a:rPr>
              <a:t>tO</a:t>
            </a:r>
            <a:r>
              <a:rPr sz="1750" spc="15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bc</a:t>
            </a:r>
            <a:r>
              <a:rPr sz="1750" spc="13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subscquently</a:t>
            </a:r>
            <a:r>
              <a:rPr sz="1750" spc="45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reiuoved</a:t>
            </a:r>
            <a:r>
              <a:rPr sz="1750" spc="335" dirty="0">
                <a:latin typeface="Times New Roman"/>
                <a:cs typeface="Times New Roman"/>
              </a:rPr>
              <a:t> </a:t>
            </a:r>
            <a:r>
              <a:rPr sz="1750" spc="-25" dirty="0">
                <a:latin typeface="Times New Roman"/>
                <a:cs typeface="Times New Roman"/>
              </a:rPr>
              <a:t>by </a:t>
            </a:r>
            <a:r>
              <a:rPr sz="1750" dirty="0">
                <a:latin typeface="Times New Roman"/>
                <a:cs typeface="Times New Roman"/>
              </a:rPr>
              <a:t>inachining</a:t>
            </a:r>
            <a:r>
              <a:rPr sz="1750" spc="180" dirty="0">
                <a:latin typeface="Times New Roman"/>
                <a:cs typeface="Times New Roman"/>
              </a:rPr>
              <a:t> </a:t>
            </a:r>
            <a:r>
              <a:rPr sz="1750" i="1" spc="-480" dirty="0">
                <a:latin typeface="Times New Roman"/>
                <a:cs typeface="Times New Roman"/>
              </a:rPr>
              <a:t>Or“</a:t>
            </a:r>
            <a:r>
              <a:rPr sz="1750" i="1" spc="17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cleaHing</a:t>
            </a:r>
            <a:r>
              <a:rPr sz="1750" spc="285" dirty="0">
                <a:latin typeface="Times New Roman"/>
                <a:cs typeface="Times New Roman"/>
              </a:rPr>
              <a:t> </a:t>
            </a:r>
            <a:r>
              <a:rPr sz="1750" spc="-10" dirty="0">
                <a:latin typeface="Times New Roman"/>
                <a:cs typeface="Times New Roman"/>
              </a:rPr>
              <a:t>process.</a:t>
            </a:r>
            <a:endParaRPr sz="1750">
              <a:latin typeface="Times New Roman"/>
              <a:cs typeface="Times New Roman"/>
            </a:endParaRPr>
          </a:p>
          <a:p>
            <a:pPr marL="233045" marR="100965" indent="-220979">
              <a:lnSpc>
                <a:spcPct val="101400"/>
              </a:lnSpc>
              <a:spcBef>
                <a:spcPts val="330"/>
              </a:spcBef>
              <a:buChar char="•"/>
              <a:tabLst>
                <a:tab pos="233045" algn="l"/>
                <a:tab pos="236854" algn="l"/>
              </a:tabLst>
            </a:pPr>
            <a:r>
              <a:rPr sz="1850" dirty="0">
                <a:latin typeface="Times New Roman"/>
                <a:cs typeface="Times New Roman"/>
              </a:rPr>
              <a:t>	This</a:t>
            </a:r>
            <a:r>
              <a:rPr sz="1850" spc="-1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allowance</a:t>
            </a:r>
            <a:r>
              <a:rPr sz="1850" spc="7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depends</a:t>
            </a:r>
            <a:r>
              <a:rPr sz="1850" spc="40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upon</a:t>
            </a:r>
            <a:r>
              <a:rPr sz="1850" spc="4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ceuain</a:t>
            </a:r>
            <a:r>
              <a:rPr sz="1850" spc="7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factors</a:t>
            </a:r>
            <a:r>
              <a:rPr sz="1850" spc="85" dirty="0">
                <a:latin typeface="Times New Roman"/>
                <a:cs typeface="Times New Roman"/>
              </a:rPr>
              <a:t> </a:t>
            </a:r>
            <a:r>
              <a:rPr sz="1850" spc="-20" dirty="0">
                <a:latin typeface="Times New Roman"/>
                <a:cs typeface="Times New Roman"/>
              </a:rPr>
              <a:t>like </a:t>
            </a:r>
            <a:r>
              <a:rPr sz="1850" dirty="0">
                <a:latin typeface="Times New Roman"/>
                <a:cs typeface="Times New Roman"/>
              </a:rPr>
              <a:t>sliape,</a:t>
            </a:r>
            <a:r>
              <a:rPr sz="1850" spc="-70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size,</a:t>
            </a:r>
            <a:r>
              <a:rPr sz="1850" spc="-10" dirty="0">
                <a:latin typeface="Times New Roman"/>
                <a:cs typeface="Times New Roman"/>
              </a:rPr>
              <a:t> metal</a:t>
            </a:r>
            <a:r>
              <a:rPr sz="1850" spc="12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used</a:t>
            </a:r>
            <a:r>
              <a:rPr sz="1850" spc="2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for</a:t>
            </a:r>
            <a:r>
              <a:rPr sz="1850" spc="-4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casting,</a:t>
            </a:r>
            <a:r>
              <a:rPr sz="1850" spc="2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method</a:t>
            </a:r>
            <a:r>
              <a:rPr sz="1850" spc="55" dirty="0">
                <a:latin typeface="Times New Roman"/>
                <a:cs typeface="Times New Roman"/>
              </a:rPr>
              <a:t> </a:t>
            </a:r>
            <a:r>
              <a:rPr sz="1850" spc="-25" dirty="0">
                <a:latin typeface="Times New Roman"/>
                <a:cs typeface="Times New Roman"/>
              </a:rPr>
              <a:t>of </a:t>
            </a:r>
            <a:r>
              <a:rPr sz="1850" spc="-20" dirty="0">
                <a:latin typeface="Times New Roman"/>
                <a:cs typeface="Times New Roman"/>
              </a:rPr>
              <a:t>niacliiiiing</a:t>
            </a:r>
            <a:r>
              <a:rPr sz="1850" spc="4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and</a:t>
            </a:r>
            <a:r>
              <a:rPr sz="1850" spc="30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the</a:t>
            </a:r>
            <a:r>
              <a:rPr sz="1850" spc="-10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tiiiish</a:t>
            </a:r>
            <a:r>
              <a:rPr sz="1850" spc="40" dirty="0">
                <a:latin typeface="Times New Roman"/>
                <a:cs typeface="Times New Roman"/>
              </a:rPr>
              <a:t> </a:t>
            </a:r>
            <a:r>
              <a:rPr sz="1850" spc="-10" dirty="0">
                <a:latin typeface="Times New Roman"/>
                <a:cs typeface="Times New Roman"/>
              </a:rPr>
              <a:t>reqiiired.</a:t>
            </a:r>
            <a:endParaRPr sz="1850">
              <a:latin typeface="Times New Roman"/>
              <a:cs typeface="Times New Roman"/>
            </a:endParaRPr>
          </a:p>
          <a:p>
            <a:pPr marL="237490" marR="118110" indent="-224790">
              <a:lnSpc>
                <a:spcPct val="107100"/>
              </a:lnSpc>
              <a:spcBef>
                <a:spcPts val="359"/>
              </a:spcBef>
              <a:buChar char="•"/>
              <a:tabLst>
                <a:tab pos="243840" algn="l"/>
              </a:tabLst>
            </a:pPr>
            <a:r>
              <a:rPr sz="1750" dirty="0">
                <a:latin typeface="Times New Roman"/>
                <a:cs typeface="Times New Roman"/>
              </a:rPr>
              <a:t>This</a:t>
            </a:r>
            <a:r>
              <a:rPr sz="1750" spc="14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allowance</a:t>
            </a:r>
            <a:r>
              <a:rPr sz="1750" spc="33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may</a:t>
            </a:r>
            <a:r>
              <a:rPr sz="1750" spc="254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rangc</a:t>
            </a:r>
            <a:r>
              <a:rPr sz="1750" spc="17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from</a:t>
            </a:r>
            <a:r>
              <a:rPr sz="1750" spc="235" dirty="0">
                <a:latin typeface="Times New Roman"/>
                <a:cs typeface="Times New Roman"/>
              </a:rPr>
              <a:t> </a:t>
            </a:r>
            <a:r>
              <a:rPr sz="1750" spc="50" dirty="0">
                <a:latin typeface="Times New Roman"/>
                <a:cs typeface="Times New Roman"/>
              </a:rPr>
              <a:t>2</a:t>
            </a:r>
            <a:r>
              <a:rPr sz="1750" spc="13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to</a:t>
            </a:r>
            <a:r>
              <a:rPr sz="1750" spc="55" dirty="0">
                <a:latin typeface="Times New Roman"/>
                <a:cs typeface="Times New Roman"/>
              </a:rPr>
              <a:t> </a:t>
            </a:r>
            <a:r>
              <a:rPr sz="1750" spc="60" dirty="0">
                <a:latin typeface="Times New Roman"/>
                <a:cs typeface="Times New Roman"/>
              </a:rPr>
              <a:t>20</a:t>
            </a:r>
            <a:r>
              <a:rPr sz="1750" spc="16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mm.</a:t>
            </a:r>
            <a:r>
              <a:rPr sz="1750" spc="270" dirty="0">
                <a:latin typeface="Times New Roman"/>
                <a:cs typeface="Times New Roman"/>
              </a:rPr>
              <a:t> </a:t>
            </a:r>
            <a:r>
              <a:rPr sz="1750" spc="-25" dirty="0">
                <a:latin typeface="Times New Roman"/>
                <a:cs typeface="Times New Roman"/>
              </a:rPr>
              <a:t>But 	</a:t>
            </a:r>
            <a:r>
              <a:rPr sz="1750" dirty="0">
                <a:latin typeface="Times New Roman"/>
                <a:cs typeface="Times New Roman"/>
              </a:rPr>
              <a:t>usually</a:t>
            </a:r>
            <a:r>
              <a:rPr sz="1750" spc="254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it</a:t>
            </a:r>
            <a:r>
              <a:rPr sz="1750" spc="20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is</a:t>
            </a:r>
            <a:r>
              <a:rPr sz="1750" spc="-5" dirty="0">
                <a:latin typeface="Times New Roman"/>
                <a:cs typeface="Times New Roman"/>
              </a:rPr>
              <a:t> </a:t>
            </a:r>
            <a:r>
              <a:rPr sz="1750" spc="50" dirty="0">
                <a:latin typeface="Times New Roman"/>
                <a:cs typeface="Times New Roman"/>
              </a:rPr>
              <a:t>2</a:t>
            </a:r>
            <a:r>
              <a:rPr sz="1750" spc="65" dirty="0">
                <a:latin typeface="Times New Roman"/>
                <a:cs typeface="Times New Roman"/>
              </a:rPr>
              <a:t> </a:t>
            </a:r>
            <a:r>
              <a:rPr sz="1750" spc="-25" dirty="0">
                <a:latin typeface="Times New Roman"/>
                <a:cs typeface="Times New Roman"/>
              </a:rPr>
              <a:t>mm.</a:t>
            </a:r>
            <a:endParaRPr sz="17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050" y="466725"/>
            <a:ext cx="2676525" cy="20955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51207" y="1071562"/>
            <a:ext cx="5276215" cy="1212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</a:tabLst>
            </a:pPr>
            <a:r>
              <a:rPr sz="1850" spc="-10" dirty="0">
                <a:latin typeface="Cambria"/>
                <a:cs typeface="Cambria"/>
              </a:rPr>
              <a:t>The</a:t>
            </a:r>
            <a:r>
              <a:rPr sz="1850" spc="-50" dirty="0">
                <a:latin typeface="Cambria"/>
                <a:cs typeface="Cambria"/>
              </a:rPr>
              <a:t> castings</a:t>
            </a:r>
            <a:r>
              <a:rPr sz="1850" dirty="0">
                <a:latin typeface="Cambria"/>
                <a:cs typeface="Cambria"/>
              </a:rPr>
              <a:t> </a:t>
            </a:r>
            <a:r>
              <a:rPr sz="1850" spc="-10" dirty="0">
                <a:latin typeface="Cambria"/>
                <a:cs typeface="Cambria"/>
              </a:rPr>
              <a:t>on</a:t>
            </a:r>
            <a:r>
              <a:rPr sz="1850" spc="-55" dirty="0">
                <a:latin typeface="Cambria"/>
                <a:cs typeface="Cambria"/>
              </a:rPr>
              <a:t> </a:t>
            </a:r>
            <a:r>
              <a:rPr sz="1850" spc="-25" dirty="0">
                <a:latin typeface="Cambria"/>
                <a:cs typeface="Cambria"/>
              </a:rPr>
              <a:t>cooling</a:t>
            </a:r>
            <a:r>
              <a:rPr sz="1850" spc="-20" dirty="0">
                <a:latin typeface="Cambria"/>
                <a:cs typeface="Cambria"/>
              </a:rPr>
              <a:t> </a:t>
            </a:r>
            <a:r>
              <a:rPr sz="1850" spc="-80" dirty="0">
                <a:latin typeface="Cambria"/>
                <a:cs typeface="Cambria"/>
              </a:rPr>
              <a:t>distort</a:t>
            </a:r>
            <a:r>
              <a:rPr sz="1850" spc="25" dirty="0">
                <a:latin typeface="Cambria"/>
                <a:cs typeface="Cambria"/>
              </a:rPr>
              <a:t> </a:t>
            </a:r>
            <a:r>
              <a:rPr sz="1850" spc="-10" dirty="0">
                <a:latin typeface="Cambria"/>
                <a:cs typeface="Cambria"/>
              </a:rPr>
              <a:t>or</a:t>
            </a:r>
            <a:r>
              <a:rPr sz="1850" spc="-75" dirty="0">
                <a:latin typeface="Cambria"/>
                <a:cs typeface="Cambria"/>
              </a:rPr>
              <a:t> </a:t>
            </a:r>
            <a:r>
              <a:rPr sz="1850" spc="-85" dirty="0">
                <a:latin typeface="Cambria"/>
                <a:cs typeface="Cambria"/>
              </a:rPr>
              <a:t>undergo</a:t>
            </a:r>
            <a:r>
              <a:rPr sz="1850" spc="60" dirty="0">
                <a:latin typeface="Cambria"/>
                <a:cs typeface="Cambria"/>
              </a:rPr>
              <a:t> </a:t>
            </a:r>
            <a:r>
              <a:rPr sz="1850" spc="-10" dirty="0">
                <a:latin typeface="Cambria"/>
                <a:cs typeface="Cambria"/>
              </a:rPr>
              <a:t>warpage,</a:t>
            </a:r>
            <a:endParaRPr sz="1850">
              <a:latin typeface="Cambria"/>
              <a:cs typeface="Cambria"/>
            </a:endParaRPr>
          </a:p>
          <a:p>
            <a:pPr marL="240665">
              <a:lnSpc>
                <a:spcPct val="100000"/>
              </a:lnSpc>
              <a:spcBef>
                <a:spcPts val="40"/>
              </a:spcBef>
            </a:pPr>
            <a:r>
              <a:rPr sz="1800" spc="-45" dirty="0">
                <a:latin typeface="Cambria"/>
                <a:cs typeface="Cambria"/>
              </a:rPr>
              <a:t>particularly</a:t>
            </a:r>
            <a:r>
              <a:rPr sz="1800" spc="120" dirty="0">
                <a:latin typeface="Cambria"/>
                <a:cs typeface="Cambria"/>
              </a:rPr>
              <a:t> </a:t>
            </a:r>
            <a:r>
              <a:rPr sz="1800" spc="-30" dirty="0">
                <a:latin typeface="Cambria"/>
                <a:cs typeface="Cambria"/>
              </a:rPr>
              <a:t>into</a:t>
            </a:r>
            <a:r>
              <a:rPr sz="1800" spc="50" dirty="0">
                <a:latin typeface="Cambria"/>
                <a:cs typeface="Cambria"/>
              </a:rPr>
              <a:t> </a:t>
            </a:r>
            <a:r>
              <a:rPr sz="1800" spc="-60" dirty="0">
                <a:latin typeface="Cambria"/>
                <a:cs typeface="Cambria"/>
              </a:rPr>
              <a:t>irregular</a:t>
            </a:r>
            <a:r>
              <a:rPr sz="1800" spc="4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shapes</a:t>
            </a:r>
            <a:endParaRPr sz="1800">
              <a:latin typeface="Cambria"/>
              <a:cs typeface="Cambria"/>
            </a:endParaRPr>
          </a:p>
          <a:p>
            <a:pPr marL="241300" indent="-227965">
              <a:lnSpc>
                <a:spcPct val="100000"/>
              </a:lnSpc>
              <a:spcBef>
                <a:spcPts val="555"/>
              </a:spcBef>
              <a:buChar char="•"/>
              <a:tabLst>
                <a:tab pos="241300" algn="l"/>
              </a:tabLst>
            </a:pPr>
            <a:r>
              <a:rPr sz="1750" dirty="0">
                <a:latin typeface="Cambria"/>
                <a:cs typeface="Cambria"/>
              </a:rPr>
              <a:t>Thus </a:t>
            </a:r>
            <a:r>
              <a:rPr sz="1750" spc="-10" dirty="0">
                <a:latin typeface="Cambria"/>
                <a:cs typeface="Cambria"/>
              </a:rPr>
              <a:t>the</a:t>
            </a:r>
            <a:r>
              <a:rPr sz="1750" spc="-5" dirty="0">
                <a:latin typeface="Cambria"/>
                <a:cs typeface="Cambria"/>
              </a:rPr>
              <a:t> </a:t>
            </a:r>
            <a:r>
              <a:rPr sz="1750" spc="-65" dirty="0">
                <a:latin typeface="Cambria"/>
                <a:cs typeface="Cambria"/>
              </a:rPr>
              <a:t>patterns</a:t>
            </a:r>
            <a:r>
              <a:rPr sz="1750" spc="55" dirty="0">
                <a:latin typeface="Cambria"/>
                <a:cs typeface="Cambria"/>
              </a:rPr>
              <a:t> </a:t>
            </a:r>
            <a:r>
              <a:rPr sz="1750" spc="-10" dirty="0">
                <a:latin typeface="Cambria"/>
                <a:cs typeface="Cambria"/>
              </a:rPr>
              <a:t>are</a:t>
            </a:r>
            <a:r>
              <a:rPr sz="1750" spc="-20" dirty="0">
                <a:latin typeface="Cambria"/>
                <a:cs typeface="Cambria"/>
              </a:rPr>
              <a:t> made</a:t>
            </a:r>
            <a:r>
              <a:rPr sz="1750" spc="35" dirty="0">
                <a:latin typeface="Cambria"/>
                <a:cs typeface="Cambria"/>
              </a:rPr>
              <a:t> </a:t>
            </a:r>
            <a:r>
              <a:rPr sz="1750" spc="-10" dirty="0">
                <a:latin typeface="Cambria"/>
                <a:cs typeface="Cambria"/>
              </a:rPr>
              <a:t>with</a:t>
            </a:r>
            <a:r>
              <a:rPr sz="1750" spc="60" dirty="0">
                <a:latin typeface="Cambria"/>
                <a:cs typeface="Cambria"/>
              </a:rPr>
              <a:t> </a:t>
            </a:r>
            <a:r>
              <a:rPr sz="1750" dirty="0">
                <a:latin typeface="Cambria"/>
                <a:cs typeface="Cambria"/>
              </a:rPr>
              <a:t>an</a:t>
            </a:r>
            <a:r>
              <a:rPr sz="1750" spc="-35" dirty="0">
                <a:latin typeface="Cambria"/>
                <a:cs typeface="Cambria"/>
              </a:rPr>
              <a:t> </a:t>
            </a:r>
            <a:r>
              <a:rPr sz="1750" spc="-20" dirty="0">
                <a:latin typeface="Cambria"/>
                <a:cs typeface="Cambria"/>
              </a:rPr>
              <a:t>opposite</a:t>
            </a:r>
            <a:r>
              <a:rPr sz="1750" spc="35" dirty="0">
                <a:latin typeface="Cambria"/>
                <a:cs typeface="Cambria"/>
              </a:rPr>
              <a:t> </a:t>
            </a:r>
            <a:r>
              <a:rPr sz="1750" spc="-10" dirty="0">
                <a:latin typeface="Cambria"/>
                <a:cs typeface="Cambria"/>
              </a:rPr>
              <a:t>type</a:t>
            </a:r>
            <a:r>
              <a:rPr sz="1750" spc="-15" dirty="0">
                <a:latin typeface="Cambria"/>
                <a:cs typeface="Cambria"/>
              </a:rPr>
              <a:t> </a:t>
            </a:r>
            <a:r>
              <a:rPr sz="1750" spc="40" dirty="0">
                <a:latin typeface="Cambria"/>
                <a:cs typeface="Cambria"/>
              </a:rPr>
              <a:t>of</a:t>
            </a:r>
            <a:endParaRPr sz="1750">
              <a:latin typeface="Cambria"/>
              <a:cs typeface="Cambria"/>
            </a:endParaRPr>
          </a:p>
          <a:p>
            <a:pPr marL="236220">
              <a:lnSpc>
                <a:spcPct val="100000"/>
              </a:lnSpc>
              <a:spcBef>
                <a:spcPts val="50"/>
              </a:spcBef>
            </a:pPr>
            <a:r>
              <a:rPr sz="1850" spc="-70" dirty="0">
                <a:latin typeface="Cambria"/>
                <a:cs typeface="Cambria"/>
              </a:rPr>
              <a:t>distortion</a:t>
            </a:r>
            <a:r>
              <a:rPr sz="1850" spc="-30" dirty="0">
                <a:latin typeface="Cambria"/>
                <a:cs typeface="Cambria"/>
              </a:rPr>
              <a:t> </a:t>
            </a:r>
            <a:r>
              <a:rPr sz="1850" dirty="0">
                <a:latin typeface="Cambria"/>
                <a:cs typeface="Cambria"/>
              </a:rPr>
              <a:t>so</a:t>
            </a:r>
            <a:r>
              <a:rPr sz="1850" spc="-85" dirty="0">
                <a:latin typeface="Cambria"/>
                <a:cs typeface="Cambria"/>
              </a:rPr>
              <a:t> </a:t>
            </a:r>
            <a:r>
              <a:rPr sz="1850" spc="-30" dirty="0">
                <a:latin typeface="Cambria"/>
                <a:cs typeface="Cambria"/>
              </a:rPr>
              <a:t>as</a:t>
            </a:r>
            <a:r>
              <a:rPr sz="1850" spc="-75" dirty="0">
                <a:latin typeface="Cambria"/>
                <a:cs typeface="Cambria"/>
              </a:rPr>
              <a:t> </a:t>
            </a:r>
            <a:r>
              <a:rPr sz="1850" spc="-35" dirty="0">
                <a:latin typeface="Cambria"/>
                <a:cs typeface="Cambria"/>
              </a:rPr>
              <a:t>to</a:t>
            </a:r>
            <a:r>
              <a:rPr sz="1850" spc="-60" dirty="0">
                <a:latin typeface="Cambria"/>
                <a:cs typeface="Cambria"/>
              </a:rPr>
              <a:t> obtain</a:t>
            </a:r>
            <a:r>
              <a:rPr sz="1850" spc="45" dirty="0">
                <a:latin typeface="Cambria"/>
                <a:cs typeface="Cambria"/>
              </a:rPr>
              <a:t> </a:t>
            </a:r>
            <a:r>
              <a:rPr sz="1850" spc="-114" dirty="0">
                <a:latin typeface="Cambria"/>
                <a:cs typeface="Cambria"/>
              </a:rPr>
              <a:t>the</a:t>
            </a:r>
            <a:r>
              <a:rPr sz="1850" spc="10" dirty="0">
                <a:latin typeface="Cambria"/>
                <a:cs typeface="Cambria"/>
              </a:rPr>
              <a:t> </a:t>
            </a:r>
            <a:r>
              <a:rPr sz="1850" spc="-70" dirty="0">
                <a:latin typeface="Cambria"/>
                <a:cs typeface="Cambria"/>
              </a:rPr>
              <a:t>correct</a:t>
            </a:r>
            <a:r>
              <a:rPr sz="1850" spc="95" dirty="0">
                <a:latin typeface="Cambria"/>
                <a:cs typeface="Cambria"/>
              </a:rPr>
              <a:t> </a:t>
            </a:r>
            <a:r>
              <a:rPr sz="1850" spc="-85" dirty="0">
                <a:latin typeface="Cambria"/>
                <a:cs typeface="Cambria"/>
              </a:rPr>
              <a:t>shape</a:t>
            </a:r>
            <a:r>
              <a:rPr sz="1850" spc="10" dirty="0">
                <a:latin typeface="Cambria"/>
                <a:cs typeface="Cambria"/>
              </a:rPr>
              <a:t> </a:t>
            </a:r>
            <a:r>
              <a:rPr sz="1850" spc="-10" dirty="0">
                <a:latin typeface="Cambria"/>
                <a:cs typeface="Cambria"/>
              </a:rPr>
              <a:t>on</a:t>
            </a:r>
            <a:r>
              <a:rPr sz="1850" spc="-35" dirty="0">
                <a:latin typeface="Cambria"/>
                <a:cs typeface="Cambria"/>
              </a:rPr>
              <a:t> </a:t>
            </a:r>
            <a:r>
              <a:rPr sz="1850" spc="-20" dirty="0">
                <a:latin typeface="Cambria"/>
                <a:cs typeface="Cambria"/>
              </a:rPr>
              <a:t>cooling</a:t>
            </a:r>
            <a:endParaRPr sz="18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466725"/>
            <a:ext cx="2171700" cy="21907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54756" y="1071562"/>
            <a:ext cx="5323205" cy="274828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233679" marR="241300" indent="-220979">
              <a:lnSpc>
                <a:spcPct val="102800"/>
              </a:lnSpc>
              <a:spcBef>
                <a:spcPts val="35"/>
              </a:spcBef>
              <a:buChar char="•"/>
              <a:tabLst>
                <a:tab pos="233679" algn="l"/>
                <a:tab pos="238125" algn="l"/>
              </a:tabLst>
            </a:pPr>
            <a:r>
              <a:rPr sz="1850" dirty="0">
                <a:latin typeface="Times New Roman"/>
                <a:cs typeface="Times New Roman"/>
              </a:rPr>
              <a:t>	The</a:t>
            </a:r>
            <a:r>
              <a:rPr sz="1850" spc="2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pattern</a:t>
            </a:r>
            <a:r>
              <a:rPr sz="1850" spc="7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when</a:t>
            </a:r>
            <a:r>
              <a:rPr sz="1850" spc="130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pulled</a:t>
            </a:r>
            <a:r>
              <a:rPr sz="1850" spc="-40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front</a:t>
            </a:r>
            <a:r>
              <a:rPr sz="1850" spc="60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the</a:t>
            </a:r>
            <a:r>
              <a:rPr sz="1850" spc="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would</a:t>
            </a:r>
            <a:r>
              <a:rPr sz="1850" spc="-3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distort</a:t>
            </a:r>
            <a:r>
              <a:rPr sz="1850" spc="30" dirty="0">
                <a:latin typeface="Times New Roman"/>
                <a:cs typeface="Times New Roman"/>
              </a:rPr>
              <a:t> </a:t>
            </a:r>
            <a:r>
              <a:rPr sz="1850" spc="-25" dirty="0">
                <a:latin typeface="Times New Roman"/>
                <a:cs typeface="Times New Roman"/>
              </a:rPr>
              <a:t>the </a:t>
            </a:r>
            <a:r>
              <a:rPr sz="1850" dirty="0">
                <a:latin typeface="Times New Roman"/>
                <a:cs typeface="Times New Roman"/>
              </a:rPr>
              <a:t>siide</a:t>
            </a:r>
            <a:r>
              <a:rPr sz="1850" spc="-30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and</a:t>
            </a:r>
            <a:r>
              <a:rPr sz="1850" spc="-1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shape</a:t>
            </a:r>
            <a:r>
              <a:rPr sz="1850" spc="10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of</a:t>
            </a:r>
            <a:r>
              <a:rPr sz="1850" spc="-6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tlic</a:t>
            </a:r>
            <a:r>
              <a:rPr sz="1850" spc="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mould</a:t>
            </a:r>
            <a:r>
              <a:rPr sz="1850" spc="2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even</a:t>
            </a:r>
            <a:r>
              <a:rPr sz="1850" spc="50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with</a:t>
            </a:r>
            <a:r>
              <a:rPr sz="1850" spc="105" dirty="0">
                <a:latin typeface="Times New Roman"/>
                <a:cs typeface="Times New Roman"/>
              </a:rPr>
              <a:t> </a:t>
            </a:r>
            <a:r>
              <a:rPr sz="1850" spc="-10" dirty="0">
                <a:latin typeface="Times New Roman"/>
                <a:cs typeface="Times New Roman"/>
              </a:rPr>
              <a:t>utmost </a:t>
            </a:r>
            <a:r>
              <a:rPr sz="1750" spc="-10" dirty="0">
                <a:latin typeface="Times New Roman"/>
                <a:cs typeface="Times New Roman"/>
              </a:rPr>
              <a:t>precaution.</a:t>
            </a:r>
            <a:endParaRPr sz="1750">
              <a:latin typeface="Times New Roman"/>
              <a:cs typeface="Times New Roman"/>
            </a:endParaRPr>
          </a:p>
          <a:p>
            <a:pPr marL="236220" marR="5080" indent="-224154">
              <a:lnSpc>
                <a:spcPts val="2250"/>
              </a:lnSpc>
              <a:spcBef>
                <a:spcPts val="515"/>
              </a:spcBef>
              <a:buChar char="•"/>
              <a:tabLst>
                <a:tab pos="236220" algn="l"/>
                <a:tab pos="237490" algn="l"/>
              </a:tabLst>
            </a:pPr>
            <a:r>
              <a:rPr sz="1950" dirty="0">
                <a:latin typeface="Times New Roman"/>
                <a:cs typeface="Times New Roman"/>
              </a:rPr>
              <a:t>	</a:t>
            </a:r>
            <a:r>
              <a:rPr sz="1950" spc="-155" dirty="0">
                <a:latin typeface="Times New Roman"/>
                <a:cs typeface="Times New Roman"/>
              </a:rPr>
              <a:t>To</a:t>
            </a:r>
            <a:r>
              <a:rPr sz="1950" spc="30" dirty="0">
                <a:latin typeface="Times New Roman"/>
                <a:cs typeface="Times New Roman"/>
              </a:rPr>
              <a:t> </a:t>
            </a:r>
            <a:r>
              <a:rPr sz="1950" spc="-25" dirty="0">
                <a:latin typeface="Times New Roman"/>
                <a:cs typeface="Times New Roman"/>
              </a:rPr>
              <a:t>avoid</a:t>
            </a:r>
            <a:r>
              <a:rPr sz="1950" spc="-95" dirty="0">
                <a:latin typeface="Times New Roman"/>
                <a:cs typeface="Times New Roman"/>
              </a:rPr>
              <a:t> </a:t>
            </a:r>
            <a:r>
              <a:rPr sz="1950" spc="-10" dirty="0">
                <a:latin typeface="Times New Roman"/>
                <a:cs typeface="Times New Roman"/>
              </a:rPr>
              <a:t>this,</a:t>
            </a:r>
            <a:r>
              <a:rPr sz="1950" spc="-80" dirty="0">
                <a:latin typeface="Times New Roman"/>
                <a:cs typeface="Times New Roman"/>
              </a:rPr>
              <a:t> </a:t>
            </a:r>
            <a:r>
              <a:rPr sz="1950" spc="-25" dirty="0">
                <a:latin typeface="Times New Roman"/>
                <a:cs typeface="Times New Roman"/>
              </a:rPr>
              <a:t>the</a:t>
            </a:r>
            <a:r>
              <a:rPr sz="1950" spc="-65" dirty="0">
                <a:latin typeface="Times New Roman"/>
                <a:cs typeface="Times New Roman"/>
              </a:rPr>
              <a:t> </a:t>
            </a:r>
            <a:r>
              <a:rPr sz="1950" spc="-45" dirty="0">
                <a:latin typeface="Times New Roman"/>
                <a:cs typeface="Times New Roman"/>
              </a:rPr>
              <a:t>pattern</a:t>
            </a:r>
            <a:r>
              <a:rPr sz="1950" spc="-25" dirty="0">
                <a:latin typeface="Times New Roman"/>
                <a:cs typeface="Times New Roman"/>
              </a:rPr>
              <a:t> </a:t>
            </a:r>
            <a:r>
              <a:rPr sz="1950" spc="-10" dirty="0">
                <a:latin typeface="Times New Roman"/>
                <a:cs typeface="Times New Roman"/>
              </a:rPr>
              <a:t>are</a:t>
            </a:r>
            <a:r>
              <a:rPr sz="1950" spc="-100" dirty="0">
                <a:latin typeface="Times New Roman"/>
                <a:cs typeface="Times New Roman"/>
              </a:rPr>
              <a:t> </a:t>
            </a:r>
            <a:r>
              <a:rPr sz="1950" spc="-40" dirty="0">
                <a:latin typeface="Times New Roman"/>
                <a:cs typeface="Times New Roman"/>
              </a:rPr>
              <a:t>subjected</a:t>
            </a:r>
            <a:r>
              <a:rPr sz="1950" dirty="0">
                <a:latin typeface="Times New Roman"/>
                <a:cs typeface="Times New Roman"/>
              </a:rPr>
              <a:t> </a:t>
            </a:r>
            <a:r>
              <a:rPr sz="1950" spc="-10" dirty="0">
                <a:latin typeface="Times New Roman"/>
                <a:cs typeface="Times New Roman"/>
              </a:rPr>
              <a:t>to</a:t>
            </a:r>
            <a:r>
              <a:rPr sz="1950" spc="-110" dirty="0">
                <a:latin typeface="Times New Roman"/>
                <a:cs typeface="Times New Roman"/>
              </a:rPr>
              <a:t> </a:t>
            </a:r>
            <a:r>
              <a:rPr sz="1950" spc="-25" dirty="0">
                <a:latin typeface="Times New Roman"/>
                <a:cs typeface="Times New Roman"/>
              </a:rPr>
              <a:t>shake</a:t>
            </a:r>
            <a:r>
              <a:rPr sz="1950" spc="-70" dirty="0">
                <a:latin typeface="Times New Roman"/>
                <a:cs typeface="Times New Roman"/>
              </a:rPr>
              <a:t> </a:t>
            </a:r>
            <a:r>
              <a:rPr sz="1950" spc="-25" dirty="0">
                <a:latin typeface="Times New Roman"/>
                <a:cs typeface="Times New Roman"/>
              </a:rPr>
              <a:t>to </a:t>
            </a:r>
            <a:r>
              <a:rPr sz="1950" spc="-35" dirty="0">
                <a:latin typeface="Times New Roman"/>
                <a:cs typeface="Times New Roman"/>
              </a:rPr>
              <a:t>create</a:t>
            </a:r>
            <a:r>
              <a:rPr sz="1950" spc="-9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a</a:t>
            </a:r>
            <a:r>
              <a:rPr sz="1950" spc="-120" dirty="0">
                <a:latin typeface="Times New Roman"/>
                <a:cs typeface="Times New Roman"/>
              </a:rPr>
              <a:t> </a:t>
            </a:r>
            <a:r>
              <a:rPr sz="1950" spc="-30" dirty="0">
                <a:latin typeface="Times New Roman"/>
                <a:cs typeface="Times New Roman"/>
              </a:rPr>
              <a:t>small</a:t>
            </a:r>
            <a:r>
              <a:rPr sz="1950" spc="-10" dirty="0">
                <a:latin typeface="Times New Roman"/>
                <a:cs typeface="Times New Roman"/>
              </a:rPr>
              <a:t> </a:t>
            </a:r>
            <a:r>
              <a:rPr sz="1950" spc="-50" dirty="0">
                <a:latin typeface="Times New Roman"/>
                <a:cs typeface="Times New Roman"/>
              </a:rPr>
              <a:t>void </a:t>
            </a:r>
            <a:r>
              <a:rPr sz="1950" spc="-40" dirty="0">
                <a:latin typeface="Times New Roman"/>
                <a:cs typeface="Times New Roman"/>
              </a:rPr>
              <a:t>between</a:t>
            </a:r>
            <a:r>
              <a:rPr sz="1950" spc="-4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the</a:t>
            </a:r>
            <a:r>
              <a:rPr sz="1950" spc="-60" dirty="0">
                <a:latin typeface="Times New Roman"/>
                <a:cs typeface="Times New Roman"/>
              </a:rPr>
              <a:t> </a:t>
            </a:r>
            <a:r>
              <a:rPr sz="1950" spc="-65" dirty="0">
                <a:latin typeface="Times New Roman"/>
                <a:cs typeface="Times New Roman"/>
              </a:rPr>
              <a:t>mould</a:t>
            </a:r>
            <a:r>
              <a:rPr sz="1950" spc="-30" dirty="0">
                <a:latin typeface="Times New Roman"/>
                <a:cs typeface="Times New Roman"/>
              </a:rPr>
              <a:t> </a:t>
            </a:r>
            <a:r>
              <a:rPr sz="1950" spc="-20" dirty="0">
                <a:latin typeface="Times New Roman"/>
                <a:cs typeface="Times New Roman"/>
              </a:rPr>
              <a:t>and</a:t>
            </a:r>
            <a:r>
              <a:rPr sz="1950" spc="-2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the</a:t>
            </a:r>
            <a:r>
              <a:rPr sz="1950" spc="-50" dirty="0">
                <a:latin typeface="Times New Roman"/>
                <a:cs typeface="Times New Roman"/>
              </a:rPr>
              <a:t> </a:t>
            </a:r>
            <a:r>
              <a:rPr sz="1950" spc="-65" dirty="0">
                <a:latin typeface="Times New Roman"/>
                <a:cs typeface="Times New Roman"/>
              </a:rPr>
              <a:t>pattern </a:t>
            </a:r>
            <a:r>
              <a:rPr sz="1950" dirty="0">
                <a:latin typeface="Times New Roman"/>
                <a:cs typeface="Times New Roman"/>
              </a:rPr>
              <a:t>to</a:t>
            </a:r>
            <a:r>
              <a:rPr sz="1950" spc="-125" dirty="0">
                <a:latin typeface="Times New Roman"/>
                <a:cs typeface="Times New Roman"/>
              </a:rPr>
              <a:t> </a:t>
            </a:r>
            <a:r>
              <a:rPr sz="1950" spc="-35" dirty="0">
                <a:latin typeface="Times New Roman"/>
                <a:cs typeface="Times New Roman"/>
              </a:rPr>
              <a:t>facilitate</a:t>
            </a:r>
            <a:r>
              <a:rPr sz="1950" spc="-2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its</a:t>
            </a:r>
            <a:r>
              <a:rPr sz="1950" spc="-70" dirty="0">
                <a:latin typeface="Times New Roman"/>
                <a:cs typeface="Times New Roman"/>
              </a:rPr>
              <a:t> </a:t>
            </a:r>
            <a:r>
              <a:rPr sz="1950" spc="-10" dirty="0">
                <a:latin typeface="Times New Roman"/>
                <a:cs typeface="Times New Roman"/>
              </a:rPr>
              <a:t>pulling.</a:t>
            </a:r>
            <a:endParaRPr sz="1950">
              <a:latin typeface="Times New Roman"/>
              <a:cs typeface="Times New Roman"/>
            </a:endParaRPr>
          </a:p>
          <a:p>
            <a:pPr marL="238125" indent="-224790">
              <a:lnSpc>
                <a:spcPts val="2185"/>
              </a:lnSpc>
              <a:spcBef>
                <a:spcPts val="325"/>
              </a:spcBef>
              <a:buChar char="•"/>
              <a:tabLst>
                <a:tab pos="238125" algn="l"/>
              </a:tabLst>
            </a:pPr>
            <a:r>
              <a:rPr sz="1850" spc="-10" dirty="0">
                <a:latin typeface="Times New Roman"/>
                <a:cs typeface="Times New Roman"/>
              </a:rPr>
              <a:t>To</a:t>
            </a:r>
            <a:r>
              <a:rPr sz="1850" spc="-4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compensate</a:t>
            </a:r>
            <a:r>
              <a:rPr sz="1850" spc="5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this,</a:t>
            </a:r>
            <a:r>
              <a:rPr sz="1850" spc="6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pattcms</a:t>
            </a:r>
            <a:r>
              <a:rPr sz="1850" spc="10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are</a:t>
            </a:r>
            <a:r>
              <a:rPr sz="1850" spc="-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made</a:t>
            </a:r>
            <a:r>
              <a:rPr sz="1850" spc="-25" dirty="0">
                <a:latin typeface="Times New Roman"/>
                <a:cs typeface="Times New Roman"/>
              </a:rPr>
              <a:t> </a:t>
            </a:r>
            <a:r>
              <a:rPr sz="1850" spc="-10" dirty="0">
                <a:latin typeface="Times New Roman"/>
                <a:cs typeface="Times New Roman"/>
              </a:rPr>
              <a:t>slightly</a:t>
            </a:r>
            <a:endParaRPr sz="1850">
              <a:latin typeface="Times New Roman"/>
              <a:cs typeface="Times New Roman"/>
            </a:endParaRPr>
          </a:p>
          <a:p>
            <a:pPr marL="233045">
              <a:lnSpc>
                <a:spcPts val="2305"/>
              </a:lnSpc>
            </a:pPr>
            <a:r>
              <a:rPr sz="1950" spc="-35" dirty="0">
                <a:latin typeface="Times New Roman"/>
                <a:cs typeface="Times New Roman"/>
              </a:rPr>
              <a:t>siiiallei</a:t>
            </a:r>
            <a:r>
              <a:rPr sz="1950" spc="95" dirty="0">
                <a:latin typeface="Times New Roman"/>
                <a:cs typeface="Times New Roman"/>
              </a:rPr>
              <a:t> </a:t>
            </a:r>
            <a:r>
              <a:rPr sz="1950" spc="-50" dirty="0">
                <a:latin typeface="Times New Roman"/>
                <a:cs typeface="Times New Roman"/>
              </a:rPr>
              <a:t>in</a:t>
            </a:r>
            <a:r>
              <a:rPr sz="1950" spc="-70" dirty="0">
                <a:latin typeface="Times New Roman"/>
                <a:cs typeface="Times New Roman"/>
              </a:rPr>
              <a:t> </a:t>
            </a:r>
            <a:r>
              <a:rPr sz="1950" spc="-10" dirty="0">
                <a:latin typeface="Times New Roman"/>
                <a:cs typeface="Times New Roman"/>
              </a:rPr>
              <a:t>size.</a:t>
            </a:r>
            <a:endParaRPr sz="1950">
              <a:latin typeface="Times New Roman"/>
              <a:cs typeface="Times New Roman"/>
            </a:endParaRPr>
          </a:p>
          <a:p>
            <a:pPr marL="237490" indent="-224790">
              <a:lnSpc>
                <a:spcPct val="100000"/>
              </a:lnSpc>
              <a:spcBef>
                <a:spcPts val="360"/>
              </a:spcBef>
              <a:buChar char="•"/>
              <a:tabLst>
                <a:tab pos="237490" algn="l"/>
              </a:tabLst>
            </a:pPr>
            <a:r>
              <a:rPr sz="1950" spc="-25" dirty="0">
                <a:latin typeface="Times New Roman"/>
                <a:cs typeface="Times New Roman"/>
              </a:rPr>
              <a:t>This</a:t>
            </a:r>
            <a:r>
              <a:rPr sz="1950" spc="-80" dirty="0">
                <a:latin typeface="Times New Roman"/>
                <a:cs typeface="Times New Roman"/>
              </a:rPr>
              <a:t> </a:t>
            </a:r>
            <a:r>
              <a:rPr sz="1950" spc="-40" dirty="0">
                <a:latin typeface="Times New Roman"/>
                <a:cs typeface="Times New Roman"/>
              </a:rPr>
              <a:t>negative</a:t>
            </a:r>
            <a:r>
              <a:rPr sz="1950" spc="-35" dirty="0">
                <a:latin typeface="Times New Roman"/>
                <a:cs typeface="Times New Roman"/>
              </a:rPr>
              <a:t> </a:t>
            </a:r>
            <a:r>
              <a:rPr sz="1950" spc="-45" dirty="0">
                <a:latin typeface="Times New Roman"/>
                <a:cs typeface="Times New Roman"/>
              </a:rPr>
              <a:t>allowance</a:t>
            </a:r>
            <a:r>
              <a:rPr sz="1950" spc="1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is</a:t>
            </a:r>
            <a:r>
              <a:rPr sz="1950" spc="-90" dirty="0">
                <a:latin typeface="Times New Roman"/>
                <a:cs typeface="Times New Roman"/>
              </a:rPr>
              <a:t> </a:t>
            </a:r>
            <a:r>
              <a:rPr sz="1950" spc="-50" dirty="0">
                <a:latin typeface="Times New Roman"/>
                <a:cs typeface="Times New Roman"/>
              </a:rPr>
              <a:t>known</a:t>
            </a:r>
            <a:r>
              <a:rPr sz="1950" spc="-4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as</a:t>
            </a:r>
            <a:r>
              <a:rPr sz="1950" spc="-125" dirty="0">
                <a:latin typeface="Times New Roman"/>
                <a:cs typeface="Times New Roman"/>
              </a:rPr>
              <a:t> </a:t>
            </a:r>
            <a:r>
              <a:rPr sz="1950" spc="-40" dirty="0">
                <a:latin typeface="Times New Roman"/>
                <a:cs typeface="Times New Roman"/>
              </a:rPr>
              <a:t>shake</a:t>
            </a:r>
            <a:r>
              <a:rPr sz="1950" spc="-60" dirty="0">
                <a:latin typeface="Times New Roman"/>
                <a:cs typeface="Times New Roman"/>
              </a:rPr>
              <a:t> </a:t>
            </a:r>
            <a:r>
              <a:rPr sz="1950" spc="-40" dirty="0">
                <a:latin typeface="Times New Roman"/>
                <a:cs typeface="Times New Roman"/>
              </a:rPr>
              <a:t>allowance</a:t>
            </a:r>
            <a:endParaRPr sz="19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750" y="161925"/>
            <a:ext cx="5524500" cy="561975"/>
          </a:xfrm>
          <a:prstGeom prst="rect">
            <a:avLst/>
          </a:prstGeom>
          <a:solidFill>
            <a:srgbClr val="B8BAB5"/>
          </a:solidFill>
        </p:spPr>
        <p:txBody>
          <a:bodyPr vert="horz" wrap="square" lIns="0" tIns="73025" rIns="0" bIns="0" rtlCol="0">
            <a:spAutoFit/>
          </a:bodyPr>
          <a:lstStyle/>
          <a:p>
            <a:pPr marR="20320" algn="ctr">
              <a:lnSpc>
                <a:spcPct val="100000"/>
              </a:lnSpc>
              <a:spcBef>
                <a:spcPts val="575"/>
              </a:spcBef>
            </a:pPr>
            <a:r>
              <a:rPr sz="2500" dirty="0">
                <a:solidFill>
                  <a:srgbClr val="FFFFFF"/>
                </a:solidFill>
              </a:rPr>
              <a:t>Estini</a:t>
            </a:r>
            <a:r>
              <a:rPr sz="2500" spc="-235" dirty="0">
                <a:solidFill>
                  <a:srgbClr val="FFFFFF"/>
                </a:solidFill>
              </a:rPr>
              <a:t> </a:t>
            </a:r>
            <a:r>
              <a:rPr sz="2500" dirty="0">
                <a:solidFill>
                  <a:srgbClr val="FFFFFF"/>
                </a:solidFill>
              </a:rPr>
              <a:t>iitioii</a:t>
            </a:r>
            <a:r>
              <a:rPr sz="2500" spc="290" dirty="0">
                <a:solidFill>
                  <a:srgbClr val="FFFFFF"/>
                </a:solidFill>
              </a:rPr>
              <a:t> </a:t>
            </a:r>
            <a:r>
              <a:rPr sz="2500" spc="-330" dirty="0">
                <a:solidFill>
                  <a:srgbClr val="FFFFFF"/>
                </a:solidFill>
              </a:rPr>
              <a:t>o1</a:t>
            </a:r>
            <a:r>
              <a:rPr sz="2500" spc="285" dirty="0">
                <a:solidFill>
                  <a:srgbClr val="FFFFFF"/>
                </a:solidFill>
              </a:rPr>
              <a:t> </a:t>
            </a:r>
            <a:r>
              <a:rPr sz="2500" dirty="0">
                <a:solidFill>
                  <a:srgbClr val="FFFFFF"/>
                </a:solidFill>
              </a:rPr>
              <a:t>Piittei</a:t>
            </a:r>
            <a:r>
              <a:rPr sz="2500" spc="75" dirty="0">
                <a:solidFill>
                  <a:srgbClr val="FFFFFF"/>
                </a:solidFill>
              </a:rPr>
              <a:t> </a:t>
            </a:r>
            <a:r>
              <a:rPr sz="2500" dirty="0">
                <a:solidFill>
                  <a:srgbClr val="FFFFFF"/>
                </a:solidFill>
              </a:rPr>
              <a:t>n</a:t>
            </a:r>
            <a:r>
              <a:rPr sz="2500" spc="170" dirty="0">
                <a:solidFill>
                  <a:srgbClr val="FFFFFF"/>
                </a:solidFill>
              </a:rPr>
              <a:t> </a:t>
            </a:r>
            <a:r>
              <a:rPr sz="2500" spc="65" dirty="0">
                <a:solidFill>
                  <a:srgbClr val="FFFFFF"/>
                </a:solidFill>
              </a:rPr>
              <a:t>Cost</a:t>
            </a:r>
            <a:endParaRPr sz="25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200" y="1371600"/>
            <a:ext cx="114300" cy="8001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67125" y="1371600"/>
            <a:ext cx="114300" cy="8001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48100" y="1714500"/>
            <a:ext cx="104775" cy="10477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58229" y="1027112"/>
            <a:ext cx="1706880" cy="2463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125" indent="-225425">
              <a:lnSpc>
                <a:spcPct val="100000"/>
              </a:lnSpc>
              <a:spcBef>
                <a:spcPts val="100"/>
              </a:spcBef>
              <a:buChar char="•"/>
              <a:tabLst>
                <a:tab pos="238125" algn="l"/>
              </a:tabLst>
            </a:pPr>
            <a:r>
              <a:rPr sz="1450" dirty="0">
                <a:latin typeface="Times New Roman"/>
                <a:cs typeface="Times New Roman"/>
              </a:rPr>
              <a:t>Direct</a:t>
            </a:r>
            <a:r>
              <a:rPr sz="1450" spc="-10" dirty="0">
                <a:latin typeface="Times New Roman"/>
                <a:cs typeface="Times New Roman"/>
              </a:rPr>
              <a:t> </a:t>
            </a:r>
            <a:r>
              <a:rPr sz="1450" dirty="0">
                <a:latin typeface="Times New Roman"/>
                <a:cs typeface="Times New Roman"/>
              </a:rPr>
              <a:t>material</a:t>
            </a:r>
            <a:r>
              <a:rPr sz="1450" spc="-10" dirty="0">
                <a:latin typeface="Times New Roman"/>
                <a:cs typeface="Times New Roman"/>
              </a:rPr>
              <a:t> </a:t>
            </a:r>
            <a:r>
              <a:rPr sz="1450" spc="-20" dirty="0">
                <a:latin typeface="Times New Roman"/>
                <a:cs typeface="Times New Roman"/>
              </a:rPr>
              <a:t>cost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5410" y="1614487"/>
            <a:ext cx="1620520" cy="261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50" spc="-40" dirty="0">
                <a:latin typeface="Times New Roman"/>
                <a:cs typeface="Times New Roman"/>
              </a:rPr>
              <a:t>Direct</a:t>
            </a:r>
            <a:r>
              <a:rPr sz="1550" spc="-55" dirty="0">
                <a:latin typeface="Times New Roman"/>
                <a:cs typeface="Times New Roman"/>
              </a:rPr>
              <a:t> </a:t>
            </a:r>
            <a:r>
              <a:rPr sz="1550" spc="-45" dirty="0">
                <a:latin typeface="Times New Roman"/>
                <a:cs typeface="Times New Roman"/>
              </a:rPr>
              <a:t>material</a:t>
            </a:r>
            <a:r>
              <a:rPr sz="1550" spc="30" dirty="0">
                <a:latin typeface="Times New Roman"/>
                <a:cs typeface="Times New Roman"/>
              </a:rPr>
              <a:t> </a:t>
            </a:r>
            <a:r>
              <a:rPr sz="1550" spc="-35" dirty="0">
                <a:latin typeface="Times New Roman"/>
                <a:cs typeface="Times New Roman"/>
              </a:rPr>
              <a:t>cost</a:t>
            </a:r>
            <a:r>
              <a:rPr sz="1550" spc="-65" dirty="0">
                <a:latin typeface="Times New Roman"/>
                <a:cs typeface="Times New Roman"/>
              </a:rPr>
              <a:t> </a:t>
            </a:r>
            <a:r>
              <a:rPr sz="1550" spc="-50" dirty="0">
                <a:latin typeface="Times New Roman"/>
                <a:cs typeface="Times New Roman"/>
              </a:rPr>
              <a:t>=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84957" y="1249362"/>
            <a:ext cx="1548130" cy="96266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 marR="5080" algn="ctr">
              <a:lnSpc>
                <a:spcPts val="1800"/>
              </a:lnSpc>
              <a:spcBef>
                <a:spcPts val="310"/>
              </a:spcBef>
            </a:pPr>
            <a:r>
              <a:rPr sz="1650" spc="-80" dirty="0">
                <a:latin typeface="Times New Roman"/>
                <a:cs typeface="Times New Roman"/>
              </a:rPr>
              <a:t>Gross</a:t>
            </a:r>
            <a:r>
              <a:rPr sz="1650" spc="-25" dirty="0">
                <a:latin typeface="Times New Roman"/>
                <a:cs typeface="Times New Roman"/>
              </a:rPr>
              <a:t> </a:t>
            </a:r>
            <a:r>
              <a:rPr sz="1650" spc="-45" dirty="0">
                <a:latin typeface="Times New Roman"/>
                <a:cs typeface="Times New Roman"/>
              </a:rPr>
              <a:t>weight</a:t>
            </a:r>
            <a:r>
              <a:rPr sz="1650" spc="-30" dirty="0">
                <a:latin typeface="Times New Roman"/>
                <a:cs typeface="Times New Roman"/>
              </a:rPr>
              <a:t> </a:t>
            </a:r>
            <a:r>
              <a:rPr sz="1650" spc="-114" dirty="0">
                <a:latin typeface="Times New Roman"/>
                <a:cs typeface="Times New Roman"/>
              </a:rPr>
              <a:t>of</a:t>
            </a:r>
            <a:r>
              <a:rPr sz="1650" spc="-30" dirty="0">
                <a:latin typeface="Times New Roman"/>
                <a:cs typeface="Times New Roman"/>
              </a:rPr>
              <a:t> </a:t>
            </a:r>
            <a:r>
              <a:rPr sz="1650" spc="-25" dirty="0">
                <a:latin typeface="Times New Roman"/>
                <a:cs typeface="Times New Roman"/>
              </a:rPr>
              <a:t>the </a:t>
            </a:r>
            <a:r>
              <a:rPr sz="1650" dirty="0">
                <a:latin typeface="Times New Roman"/>
                <a:cs typeface="Times New Roman"/>
              </a:rPr>
              <a:t>pattern</a:t>
            </a:r>
            <a:r>
              <a:rPr sz="1650" spc="-65" dirty="0">
                <a:latin typeface="Times New Roman"/>
                <a:cs typeface="Times New Roman"/>
              </a:rPr>
              <a:t> </a:t>
            </a:r>
            <a:r>
              <a:rPr sz="1650" spc="-10" dirty="0">
                <a:latin typeface="Times New Roman"/>
                <a:cs typeface="Times New Roman"/>
              </a:rPr>
              <a:t>material including</a:t>
            </a:r>
            <a:endParaRPr sz="1650">
              <a:latin typeface="Times New Roman"/>
              <a:cs typeface="Times New Roman"/>
            </a:endParaRPr>
          </a:p>
          <a:p>
            <a:pPr marL="35560" algn="ctr">
              <a:lnSpc>
                <a:spcPts val="1770"/>
              </a:lnSpc>
            </a:pPr>
            <a:r>
              <a:rPr sz="1650" spc="-10" dirty="0">
                <a:latin typeface="Times New Roman"/>
                <a:cs typeface="Times New Roman"/>
              </a:rPr>
              <a:t>pattern</a:t>
            </a:r>
            <a:r>
              <a:rPr sz="1650" spc="-40" dirty="0">
                <a:latin typeface="Times New Roman"/>
                <a:cs typeface="Times New Roman"/>
              </a:rPr>
              <a:t> </a:t>
            </a:r>
            <a:r>
              <a:rPr sz="1650" spc="-10" dirty="0">
                <a:latin typeface="Times New Roman"/>
                <a:cs typeface="Times New Roman"/>
              </a:rPr>
              <a:t>allowance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66735" y="1497012"/>
            <a:ext cx="9163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19380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latin typeface="Cambria"/>
                <a:cs typeface="Cambria"/>
              </a:rPr>
              <a:t>Cost</a:t>
            </a:r>
            <a:r>
              <a:rPr sz="1500" spc="-70" dirty="0">
                <a:latin typeface="Cambria"/>
                <a:cs typeface="Cambria"/>
              </a:rPr>
              <a:t> </a:t>
            </a:r>
            <a:r>
              <a:rPr sz="1500" spc="-25" dirty="0">
                <a:latin typeface="Cambria"/>
                <a:cs typeface="Cambria"/>
              </a:rPr>
              <a:t>per </a:t>
            </a:r>
            <a:r>
              <a:rPr sz="1500" spc="-20" dirty="0">
                <a:latin typeface="Cambria"/>
                <a:cs typeface="Cambria"/>
              </a:rPr>
              <a:t>unit</a:t>
            </a:r>
            <a:r>
              <a:rPr sz="1500" spc="-50" dirty="0">
                <a:latin typeface="Cambria"/>
                <a:cs typeface="Cambria"/>
              </a:rPr>
              <a:t> </a:t>
            </a:r>
            <a:r>
              <a:rPr sz="1500" spc="-40" dirty="0">
                <a:latin typeface="Cambria"/>
                <a:cs typeface="Cambria"/>
              </a:rPr>
              <a:t>weight</a:t>
            </a:r>
            <a:endParaRPr sz="15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7187" y="2439987"/>
            <a:ext cx="2999740" cy="693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1750"/>
              </a:lnSpc>
              <a:spcBef>
                <a:spcPts val="100"/>
              </a:spcBef>
            </a:pPr>
            <a:r>
              <a:rPr sz="1500" dirty="0">
                <a:latin typeface="Times New Roman"/>
                <a:cs typeface="Times New Roman"/>
              </a:rPr>
              <a:t>Estimated</a:t>
            </a:r>
            <a:r>
              <a:rPr sz="1500" spc="229" dirty="0">
                <a:latin typeface="Times New Roman"/>
                <a:cs typeface="Times New Roman"/>
              </a:rPr>
              <a:t> </a:t>
            </a:r>
            <a:r>
              <a:rPr sz="1500" spc="-20" dirty="0">
                <a:latin typeface="Times New Roman"/>
                <a:cs typeface="Times New Roman"/>
              </a:rPr>
              <a:t>time</a:t>
            </a:r>
            <a:endParaRPr sz="1500">
              <a:latin typeface="Times New Roman"/>
              <a:cs typeface="Times New Roman"/>
            </a:endParaRPr>
          </a:p>
          <a:p>
            <a:pPr marL="226060" marR="24130" indent="-226060" algn="r">
              <a:lnSpc>
                <a:spcPts val="1760"/>
              </a:lnSpc>
              <a:buChar char="•"/>
              <a:tabLst>
                <a:tab pos="226060" algn="l"/>
              </a:tabLst>
            </a:pPr>
            <a:r>
              <a:rPr sz="1600" spc="-65" dirty="0">
                <a:latin typeface="Times New Roman"/>
                <a:cs typeface="Times New Roman"/>
              </a:rPr>
              <a:t>Direct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75" dirty="0">
                <a:latin typeface="Times New Roman"/>
                <a:cs typeface="Times New Roman"/>
              </a:rPr>
              <a:t>labour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60" dirty="0">
                <a:latin typeface="Times New Roman"/>
                <a:cs typeface="Times New Roman"/>
              </a:rPr>
              <a:t>cost</a:t>
            </a:r>
            <a:r>
              <a:rPr sz="1600" spc="-40" dirty="0"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161616"/>
                </a:solidFill>
                <a:latin typeface="Times New Roman"/>
                <a:cs typeface="Times New Roman"/>
              </a:rPr>
              <a:t>=</a:t>
            </a:r>
            <a:r>
              <a:rPr sz="1600" spc="12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to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manufacture</a:t>
            </a:r>
            <a:endParaRPr sz="1600">
              <a:latin typeface="Times New Roman"/>
              <a:cs typeface="Times New Roman"/>
            </a:endParaRPr>
          </a:p>
          <a:p>
            <a:pPr marL="1964689">
              <a:lnSpc>
                <a:spcPts val="1750"/>
              </a:lnSpc>
            </a:pPr>
            <a:r>
              <a:rPr sz="1550" dirty="0">
                <a:latin typeface="Times New Roman"/>
                <a:cs typeface="Times New Roman"/>
              </a:rPr>
              <a:t>the</a:t>
            </a:r>
            <a:r>
              <a:rPr sz="1550" spc="55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imes New Roman"/>
                <a:cs typeface="Times New Roman"/>
              </a:rPr>
              <a:t>pattern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08870" y="2655887"/>
            <a:ext cx="11144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Times New Roman"/>
                <a:cs typeface="Times New Roman"/>
              </a:rPr>
              <a:t>x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spc="-35" dirty="0">
                <a:latin typeface="Times New Roman"/>
                <a:cs typeface="Times New Roman"/>
              </a:rPr>
              <a:t>Labour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rate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7534" y="3281362"/>
            <a:ext cx="2124075" cy="701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96035">
              <a:lnSpc>
                <a:spcPts val="1775"/>
              </a:lnSpc>
              <a:spcBef>
                <a:spcPts val="100"/>
              </a:spcBef>
            </a:pPr>
            <a:r>
              <a:rPr sz="1550" spc="-10" dirty="0">
                <a:latin typeface="Times New Roman"/>
                <a:cs typeface="Times New Roman"/>
              </a:rPr>
              <a:t>Direct</a:t>
            </a:r>
            <a:endParaRPr sz="1550">
              <a:latin typeface="Times New Roman"/>
              <a:cs typeface="Times New Roman"/>
            </a:endParaRPr>
          </a:p>
          <a:p>
            <a:pPr marL="226695" indent="-213995">
              <a:lnSpc>
                <a:spcPts val="1700"/>
              </a:lnSpc>
              <a:buChar char="•"/>
              <a:tabLst>
                <a:tab pos="226695" algn="l"/>
                <a:tab pos="1221740" algn="l"/>
                <a:tab pos="2000885" algn="l"/>
              </a:tabLst>
            </a:pPr>
            <a:r>
              <a:rPr sz="1550" spc="-60" dirty="0">
                <a:latin typeface="Times New Roman"/>
                <a:cs typeface="Times New Roman"/>
              </a:rPr>
              <a:t>Total</a:t>
            </a:r>
            <a:r>
              <a:rPr sz="1550" spc="-40" dirty="0">
                <a:latin typeface="Times New Roman"/>
                <a:cs typeface="Times New Roman"/>
              </a:rPr>
              <a:t> </a:t>
            </a:r>
            <a:r>
              <a:rPr sz="1550" spc="-10" dirty="0">
                <a:latin typeface="Times New Roman"/>
                <a:cs typeface="Times New Roman"/>
              </a:rPr>
              <a:t>cost</a:t>
            </a:r>
            <a:r>
              <a:rPr sz="1550" spc="-30" dirty="0">
                <a:latin typeface="Times New Roman"/>
                <a:cs typeface="Times New Roman"/>
              </a:rPr>
              <a:t> </a:t>
            </a:r>
            <a:r>
              <a:rPr sz="1550" spc="-305" dirty="0">
                <a:solidFill>
                  <a:srgbClr val="424242"/>
                </a:solidFill>
                <a:latin typeface="Times New Roman"/>
                <a:cs typeface="Times New Roman"/>
              </a:rPr>
              <a:t>=</a:t>
            </a:r>
            <a:r>
              <a:rPr sz="1550" dirty="0">
                <a:solidFill>
                  <a:srgbClr val="424242"/>
                </a:solidFill>
                <a:latin typeface="Times New Roman"/>
                <a:cs typeface="Times New Roman"/>
              </a:rPr>
              <a:t>	</a:t>
            </a:r>
            <a:r>
              <a:rPr sz="1550" spc="-10" dirty="0">
                <a:latin typeface="Times New Roman"/>
                <a:cs typeface="Times New Roman"/>
              </a:rPr>
              <a:t>material</a:t>
            </a:r>
            <a:r>
              <a:rPr sz="1550" dirty="0">
                <a:latin typeface="Times New Roman"/>
                <a:cs typeface="Times New Roman"/>
              </a:rPr>
              <a:t>	</a:t>
            </a:r>
            <a:r>
              <a:rPr sz="1550" spc="-50" dirty="0">
                <a:latin typeface="Times New Roman"/>
                <a:cs typeface="Times New Roman"/>
              </a:rPr>
              <a:t>+</a:t>
            </a:r>
            <a:endParaRPr sz="1550">
              <a:latin typeface="Times New Roman"/>
              <a:cs typeface="Times New Roman"/>
            </a:endParaRPr>
          </a:p>
          <a:p>
            <a:pPr marL="1388110">
              <a:lnSpc>
                <a:spcPts val="1845"/>
              </a:lnSpc>
            </a:pPr>
            <a:r>
              <a:rPr sz="1600" spc="-20" dirty="0">
                <a:latin typeface="Times New Roman"/>
                <a:cs typeface="Times New Roman"/>
              </a:rPr>
              <a:t>cost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38912" y="3281362"/>
            <a:ext cx="1668145" cy="701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">
              <a:lnSpc>
                <a:spcPts val="1775"/>
              </a:lnSpc>
              <a:spcBef>
                <a:spcPts val="100"/>
              </a:spcBef>
            </a:pPr>
            <a:r>
              <a:rPr sz="1550" spc="-10" dirty="0">
                <a:latin typeface="Times New Roman"/>
                <a:cs typeface="Times New Roman"/>
              </a:rPr>
              <a:t>Direct</a:t>
            </a: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ts val="1700"/>
              </a:lnSpc>
              <a:tabLst>
                <a:tab pos="652780" algn="l"/>
              </a:tabLst>
            </a:pPr>
            <a:r>
              <a:rPr sz="1550" spc="-10" dirty="0">
                <a:latin typeface="Times New Roman"/>
                <a:cs typeface="Times New Roman"/>
              </a:rPr>
              <a:t>labour</a:t>
            </a:r>
            <a:r>
              <a:rPr sz="1550" dirty="0">
                <a:latin typeface="Times New Roman"/>
                <a:cs typeface="Times New Roman"/>
              </a:rPr>
              <a:t>	</a:t>
            </a:r>
            <a:r>
              <a:rPr sz="1550" spc="65" dirty="0">
                <a:solidFill>
                  <a:srgbClr val="0F0F0F"/>
                </a:solidFill>
                <a:latin typeface="Times New Roman"/>
                <a:cs typeface="Times New Roman"/>
              </a:rPr>
              <a:t>+ </a:t>
            </a:r>
            <a:r>
              <a:rPr sz="1550" spc="-10" dirty="0">
                <a:latin typeface="Times New Roman"/>
                <a:cs typeface="Times New Roman"/>
              </a:rPr>
              <a:t>Overheads</a:t>
            </a:r>
            <a:endParaRPr sz="1550">
              <a:latin typeface="Times New Roman"/>
              <a:cs typeface="Times New Roman"/>
            </a:endParaRPr>
          </a:p>
          <a:p>
            <a:pPr marL="106680">
              <a:lnSpc>
                <a:spcPts val="1845"/>
              </a:lnSpc>
            </a:pPr>
            <a:r>
              <a:rPr sz="1600" spc="-20" dirty="0">
                <a:latin typeface="Times New Roman"/>
                <a:cs typeface="Times New Roman"/>
              </a:rPr>
              <a:t>cost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275" y="171450"/>
            <a:ext cx="5524500" cy="55245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52168" y="1033462"/>
            <a:ext cx="4518660" cy="278193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7780" marR="5080" indent="-5715">
              <a:lnSpc>
                <a:spcPts val="2290"/>
              </a:lnSpc>
              <a:spcBef>
                <a:spcPts val="415"/>
              </a:spcBef>
            </a:pPr>
            <a:r>
              <a:rPr sz="2150" spc="-80" dirty="0">
                <a:latin typeface="Cambria"/>
                <a:cs typeface="Cambria"/>
              </a:rPr>
              <a:t>Estimation</a:t>
            </a:r>
            <a:r>
              <a:rPr sz="2150" spc="100" dirty="0">
                <a:latin typeface="Cambria"/>
                <a:cs typeface="Cambria"/>
              </a:rPr>
              <a:t> </a:t>
            </a:r>
            <a:r>
              <a:rPr sz="2150" spc="50" dirty="0">
                <a:latin typeface="Cambria"/>
                <a:cs typeface="Cambria"/>
              </a:rPr>
              <a:t>of</a:t>
            </a:r>
            <a:r>
              <a:rPr sz="2150" spc="-105" dirty="0">
                <a:latin typeface="Cambria"/>
                <a:cs typeface="Cambria"/>
              </a:rPr>
              <a:t> </a:t>
            </a:r>
            <a:r>
              <a:rPr sz="2150" spc="-90" dirty="0">
                <a:latin typeface="Cambria"/>
                <a:cs typeface="Cambria"/>
              </a:rPr>
              <a:t>foundry</a:t>
            </a:r>
            <a:r>
              <a:rPr sz="2150" spc="110" dirty="0">
                <a:latin typeface="Cambria"/>
                <a:cs typeface="Cambria"/>
              </a:rPr>
              <a:t> </a:t>
            </a:r>
            <a:r>
              <a:rPr sz="2150" spc="-75" dirty="0">
                <a:latin typeface="Cambria"/>
                <a:cs typeface="Cambria"/>
              </a:rPr>
              <a:t>cost</a:t>
            </a:r>
            <a:r>
              <a:rPr sz="2150" spc="-5" dirty="0">
                <a:latin typeface="Cambria"/>
                <a:cs typeface="Cambria"/>
              </a:rPr>
              <a:t> </a:t>
            </a:r>
            <a:r>
              <a:rPr sz="2150" spc="-80" dirty="0">
                <a:latin typeface="Cambria"/>
                <a:cs typeface="Cambria"/>
              </a:rPr>
              <a:t>consists</a:t>
            </a:r>
            <a:r>
              <a:rPr sz="2150" spc="-15" dirty="0">
                <a:latin typeface="Cambria"/>
                <a:cs typeface="Cambria"/>
              </a:rPr>
              <a:t> </a:t>
            </a:r>
            <a:r>
              <a:rPr sz="2150" spc="50" dirty="0">
                <a:latin typeface="Cambria"/>
                <a:cs typeface="Cambria"/>
              </a:rPr>
              <a:t>of</a:t>
            </a:r>
            <a:r>
              <a:rPr sz="2150" spc="-65" dirty="0">
                <a:latin typeface="Cambria"/>
                <a:cs typeface="Cambria"/>
              </a:rPr>
              <a:t> </a:t>
            </a:r>
            <a:r>
              <a:rPr sz="2150" spc="-125" dirty="0">
                <a:latin typeface="Cambria"/>
                <a:cs typeface="Cambria"/>
              </a:rPr>
              <a:t>the </a:t>
            </a:r>
            <a:r>
              <a:rPr sz="2150" spc="-50" dirty="0">
                <a:latin typeface="Cambria"/>
                <a:cs typeface="Cambria"/>
              </a:rPr>
              <a:t>following</a:t>
            </a:r>
            <a:r>
              <a:rPr sz="2150" spc="55" dirty="0">
                <a:latin typeface="Cambria"/>
                <a:cs typeface="Cambria"/>
              </a:rPr>
              <a:t> </a:t>
            </a:r>
            <a:r>
              <a:rPr sz="2150" spc="-10" dirty="0">
                <a:latin typeface="Cambria"/>
                <a:cs typeface="Cambria"/>
              </a:rPr>
              <a:t>elements:</a:t>
            </a:r>
            <a:endParaRPr sz="2150">
              <a:latin typeface="Cambria"/>
              <a:cs typeface="Cambria"/>
            </a:endParaRPr>
          </a:p>
          <a:p>
            <a:pPr marL="290195" indent="-274320">
              <a:lnSpc>
                <a:spcPct val="100000"/>
              </a:lnSpc>
              <a:spcBef>
                <a:spcPts val="204"/>
              </a:spcBef>
              <a:buAutoNum type="arabicPeriod"/>
              <a:tabLst>
                <a:tab pos="290195" algn="l"/>
              </a:tabLst>
            </a:pPr>
            <a:r>
              <a:rPr sz="2150" spc="-25" dirty="0">
                <a:latin typeface="Times New Roman"/>
                <a:cs typeface="Times New Roman"/>
              </a:rPr>
              <a:t>Material</a:t>
            </a:r>
            <a:r>
              <a:rPr sz="2150" spc="40" dirty="0">
                <a:latin typeface="Times New Roman"/>
                <a:cs typeface="Times New Roman"/>
              </a:rPr>
              <a:t> </a:t>
            </a:r>
            <a:r>
              <a:rPr sz="2150" spc="-10" dirty="0">
                <a:latin typeface="Times New Roman"/>
                <a:cs typeface="Times New Roman"/>
              </a:rPr>
              <a:t>cost,</a:t>
            </a:r>
            <a:endParaRPr sz="2150">
              <a:latin typeface="Times New Roman"/>
              <a:cs typeface="Times New Roman"/>
            </a:endParaRPr>
          </a:p>
          <a:p>
            <a:pPr marL="870585" lvl="1" indent="-329565">
              <a:lnSpc>
                <a:spcPct val="100000"/>
              </a:lnSpc>
              <a:spcBef>
                <a:spcPts val="195"/>
              </a:spcBef>
              <a:buAutoNum type="romanLcParenBoth"/>
              <a:tabLst>
                <a:tab pos="870585" algn="l"/>
              </a:tabLst>
            </a:pPr>
            <a:r>
              <a:rPr sz="2150" spc="-10" dirty="0">
                <a:latin typeface="Times New Roman"/>
                <a:cs typeface="Times New Roman"/>
              </a:rPr>
              <a:t>Direct</a:t>
            </a:r>
            <a:r>
              <a:rPr sz="2150" spc="-65" dirty="0">
                <a:latin typeface="Times New Roman"/>
                <a:cs typeface="Times New Roman"/>
              </a:rPr>
              <a:t> </a:t>
            </a:r>
            <a:r>
              <a:rPr sz="2150" spc="-50" dirty="0">
                <a:latin typeface="Times New Roman"/>
                <a:cs typeface="Times New Roman"/>
              </a:rPr>
              <a:t>inatei</a:t>
            </a:r>
            <a:r>
              <a:rPr sz="2150" spc="-19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ial</a:t>
            </a:r>
            <a:r>
              <a:rPr sz="2150" spc="-25" dirty="0">
                <a:latin typeface="Times New Roman"/>
                <a:cs typeface="Times New Roman"/>
              </a:rPr>
              <a:t> </a:t>
            </a:r>
            <a:r>
              <a:rPr sz="2150" spc="-20" dirty="0">
                <a:latin typeface="Times New Roman"/>
                <a:cs typeface="Times New Roman"/>
              </a:rPr>
              <a:t>cost</a:t>
            </a:r>
            <a:endParaRPr sz="2150">
              <a:latin typeface="Times New Roman"/>
              <a:cs typeface="Times New Roman"/>
            </a:endParaRPr>
          </a:p>
          <a:p>
            <a:pPr marL="952500" lvl="1" indent="-411480">
              <a:lnSpc>
                <a:spcPct val="100000"/>
              </a:lnSpc>
              <a:spcBef>
                <a:spcPts val="219"/>
              </a:spcBef>
              <a:buAutoNum type="romanLcParenBoth"/>
              <a:tabLst>
                <a:tab pos="952500" algn="l"/>
              </a:tabLst>
            </a:pPr>
            <a:r>
              <a:rPr sz="2200" spc="-20" dirty="0">
                <a:latin typeface="Times New Roman"/>
                <a:cs typeface="Times New Roman"/>
              </a:rPr>
              <a:t>lndirect</a:t>
            </a:r>
            <a:r>
              <a:rPr sz="2200" spc="-35" dirty="0">
                <a:latin typeface="Times New Roman"/>
                <a:cs typeface="Times New Roman"/>
              </a:rPr>
              <a:t> material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cost.</a:t>
            </a:r>
            <a:endParaRPr sz="2200">
              <a:latin typeface="Times New Roman"/>
              <a:cs typeface="Times New Roman"/>
            </a:endParaRPr>
          </a:p>
          <a:p>
            <a:pPr marL="288925" indent="-275590">
              <a:lnSpc>
                <a:spcPct val="100000"/>
              </a:lnSpc>
              <a:spcBef>
                <a:spcPts val="185"/>
              </a:spcBef>
              <a:buAutoNum type="arabicPeriod"/>
              <a:tabLst>
                <a:tab pos="288925" algn="l"/>
              </a:tabLst>
            </a:pPr>
            <a:r>
              <a:rPr sz="2150" spc="-10" dirty="0">
                <a:latin typeface="Times New Roman"/>
                <a:cs typeface="Times New Roman"/>
              </a:rPr>
              <a:t>Labour</a:t>
            </a:r>
            <a:r>
              <a:rPr sz="2150" spc="-45" dirty="0">
                <a:latin typeface="Times New Roman"/>
                <a:cs typeface="Times New Roman"/>
              </a:rPr>
              <a:t> </a:t>
            </a:r>
            <a:r>
              <a:rPr sz="2150" spc="-10" dirty="0">
                <a:latin typeface="Times New Roman"/>
                <a:cs typeface="Times New Roman"/>
              </a:rPr>
              <a:t>cost,</a:t>
            </a:r>
            <a:endParaRPr sz="2150">
              <a:latin typeface="Times New Roman"/>
              <a:cs typeface="Times New Roman"/>
            </a:endParaRPr>
          </a:p>
          <a:p>
            <a:pPr marL="299720" indent="-282575">
              <a:lnSpc>
                <a:spcPct val="100000"/>
              </a:lnSpc>
              <a:spcBef>
                <a:spcPts val="170"/>
              </a:spcBef>
              <a:buAutoNum type="arabicPeriod"/>
              <a:tabLst>
                <a:tab pos="299720" algn="l"/>
              </a:tabLst>
            </a:pPr>
            <a:r>
              <a:rPr sz="2250" spc="-45" dirty="0">
                <a:latin typeface="Times New Roman"/>
                <a:cs typeface="Times New Roman"/>
              </a:rPr>
              <a:t>Diiect</a:t>
            </a:r>
            <a:r>
              <a:rPr sz="2250" spc="-50" dirty="0">
                <a:latin typeface="Times New Roman"/>
                <a:cs typeface="Times New Roman"/>
              </a:rPr>
              <a:t> </a:t>
            </a:r>
            <a:r>
              <a:rPr sz="2250" spc="-55" dirty="0">
                <a:latin typeface="Times New Roman"/>
                <a:cs typeface="Times New Roman"/>
              </a:rPr>
              <a:t>expenses,</a:t>
            </a:r>
            <a:r>
              <a:rPr sz="2250" spc="-85" dirty="0">
                <a:latin typeface="Times New Roman"/>
                <a:cs typeface="Times New Roman"/>
              </a:rPr>
              <a:t> </a:t>
            </a:r>
            <a:r>
              <a:rPr sz="2250" spc="-25" dirty="0">
                <a:latin typeface="Times New Roman"/>
                <a:cs typeface="Times New Roman"/>
              </a:rPr>
              <a:t>and</a:t>
            </a:r>
            <a:endParaRPr sz="2250">
              <a:latin typeface="Times New Roman"/>
              <a:cs typeface="Times New Roman"/>
            </a:endParaRPr>
          </a:p>
          <a:p>
            <a:pPr marL="285115" indent="-270510">
              <a:lnSpc>
                <a:spcPct val="100000"/>
              </a:lnSpc>
              <a:spcBef>
                <a:spcPts val="175"/>
              </a:spcBef>
              <a:buAutoNum type="arabicPeriod"/>
              <a:tabLst>
                <a:tab pos="285115" algn="l"/>
              </a:tabLst>
            </a:pPr>
            <a:r>
              <a:rPr sz="2150" spc="-10" dirty="0">
                <a:latin typeface="Times New Roman"/>
                <a:cs typeface="Times New Roman"/>
              </a:rPr>
              <a:t>Overhead</a:t>
            </a:r>
            <a:r>
              <a:rPr sz="2150" spc="-50" dirty="0">
                <a:latin typeface="Times New Roman"/>
                <a:cs typeface="Times New Roman"/>
              </a:rPr>
              <a:t> </a:t>
            </a:r>
            <a:r>
              <a:rPr sz="2150" spc="-10" dirty="0">
                <a:latin typeface="Times New Roman"/>
                <a:cs typeface="Times New Roman"/>
              </a:rPr>
              <a:t>expenses.</a:t>
            </a:r>
            <a:endParaRPr sz="21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57650" y="2647950"/>
            <a:ext cx="314325" cy="3429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6804" y="197207"/>
            <a:ext cx="5374640" cy="206502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1650" dirty="0">
                <a:latin typeface="Cambria"/>
                <a:cs typeface="Cambria"/>
              </a:rPr>
              <a:t>Material</a:t>
            </a:r>
            <a:r>
              <a:rPr sz="1650" spc="295" dirty="0">
                <a:latin typeface="Cambria"/>
                <a:cs typeface="Cambria"/>
              </a:rPr>
              <a:t> </a:t>
            </a:r>
            <a:r>
              <a:rPr sz="1650" spc="-20" dirty="0">
                <a:latin typeface="Cambria"/>
                <a:cs typeface="Cambria"/>
              </a:rPr>
              <a:t>Cost</a:t>
            </a:r>
            <a:endParaRPr sz="1650">
              <a:latin typeface="Cambria"/>
              <a:cs typeface="Cambria"/>
            </a:endParaRPr>
          </a:p>
          <a:p>
            <a:pPr marL="20320">
              <a:lnSpc>
                <a:spcPct val="100000"/>
              </a:lnSpc>
              <a:spcBef>
                <a:spcPts val="470"/>
              </a:spcBef>
            </a:pPr>
            <a:r>
              <a:rPr sz="1600" i="1" dirty="0">
                <a:solidFill>
                  <a:srgbClr val="54466D"/>
                </a:solidFill>
                <a:latin typeface="Cambria"/>
                <a:cs typeface="Cambria"/>
              </a:rPr>
              <a:t>Direi'i</a:t>
            </a:r>
            <a:r>
              <a:rPr sz="1600" i="1" spc="90" dirty="0">
                <a:solidFill>
                  <a:srgbClr val="54466D"/>
                </a:solidFill>
                <a:latin typeface="Cambria"/>
                <a:cs typeface="Cambria"/>
              </a:rPr>
              <a:t> </a:t>
            </a:r>
            <a:r>
              <a:rPr sz="1600" i="1" spc="-50" dirty="0">
                <a:solidFill>
                  <a:srgbClr val="606060"/>
                </a:solidFill>
                <a:latin typeface="Cambria"/>
                <a:cs typeface="Cambria"/>
              </a:rPr>
              <a:t>i</a:t>
            </a:r>
            <a:r>
              <a:rPr sz="1600" spc="-50" dirty="0">
                <a:solidFill>
                  <a:srgbClr val="606060"/>
                </a:solidFill>
                <a:latin typeface="Cambria"/>
                <a:cs typeface="Cambria"/>
              </a:rPr>
              <a:t>lf</a:t>
            </a:r>
            <a:r>
              <a:rPr sz="1600" i="1" spc="-50" dirty="0">
                <a:solidFill>
                  <a:srgbClr val="606060"/>
                </a:solidFill>
                <a:latin typeface="Cambria"/>
                <a:cs typeface="Cambria"/>
              </a:rPr>
              <a:t>atc•riul</a:t>
            </a:r>
            <a:r>
              <a:rPr sz="1600" i="1" spc="165" dirty="0">
                <a:solidFill>
                  <a:srgbClr val="606060"/>
                </a:solidFill>
                <a:latin typeface="Cambria"/>
                <a:cs typeface="Cambria"/>
              </a:rPr>
              <a:t> </a:t>
            </a:r>
            <a:r>
              <a:rPr sz="1600" spc="50" dirty="0">
                <a:solidFill>
                  <a:srgbClr val="624B79"/>
                </a:solidFill>
                <a:latin typeface="Cambria"/>
                <a:cs typeface="Cambria"/>
              </a:rPr>
              <a:t>hrsf:</a:t>
            </a:r>
            <a:endParaRPr sz="1600">
              <a:latin typeface="Cambria"/>
              <a:cs typeface="Cambria"/>
            </a:endParaRPr>
          </a:p>
          <a:p>
            <a:pPr marL="22225" marR="5080" indent="5715">
              <a:lnSpc>
                <a:spcPts val="2030"/>
              </a:lnSpc>
              <a:spcBef>
                <a:spcPts val="455"/>
              </a:spcBef>
            </a:pPr>
            <a:r>
              <a:rPr sz="1750" spc="-25" dirty="0">
                <a:latin typeface="Times New Roman"/>
                <a:cs typeface="Times New Roman"/>
              </a:rPr>
              <a:t>In</a:t>
            </a:r>
            <a:r>
              <a:rPr sz="1750" spc="-20" dirty="0">
                <a:latin typeface="Times New Roman"/>
                <a:cs typeface="Times New Roman"/>
              </a:rPr>
              <a:t> </a:t>
            </a:r>
            <a:r>
              <a:rPr sz="1750" spc="-35" dirty="0">
                <a:latin typeface="Times New Roman"/>
                <a:cs typeface="Times New Roman"/>
              </a:rPr>
              <a:t>Foundry</a:t>
            </a:r>
            <a:r>
              <a:rPr sz="1750" spc="20" dirty="0">
                <a:latin typeface="Times New Roman"/>
                <a:cs typeface="Times New Roman"/>
              </a:rPr>
              <a:t> </a:t>
            </a:r>
            <a:r>
              <a:rPr sz="1750" spc="-25" dirty="0">
                <a:latin typeface="Times New Roman"/>
                <a:cs typeface="Times New Roman"/>
              </a:rPr>
              <a:t>process,</a:t>
            </a:r>
            <a:r>
              <a:rPr sz="1750" spc="3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the</a:t>
            </a:r>
            <a:r>
              <a:rPr sz="1750" spc="-60" dirty="0">
                <a:latin typeface="Times New Roman"/>
                <a:cs typeface="Times New Roman"/>
              </a:rPr>
              <a:t> </a:t>
            </a:r>
            <a:r>
              <a:rPr sz="1750" spc="-10" dirty="0">
                <a:latin typeface="Times New Roman"/>
                <a:cs typeface="Times New Roman"/>
              </a:rPr>
              <a:t>direct</a:t>
            </a:r>
            <a:r>
              <a:rPr sz="1750" spc="15" dirty="0">
                <a:latin typeface="Times New Roman"/>
                <a:cs typeface="Times New Roman"/>
              </a:rPr>
              <a:t> </a:t>
            </a:r>
            <a:r>
              <a:rPr sz="1750" spc="-40" dirty="0">
                <a:latin typeface="Times New Roman"/>
                <a:cs typeface="Times New Roman"/>
              </a:rPr>
              <a:t>material</a:t>
            </a:r>
            <a:r>
              <a:rPr sz="1750" spc="3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cost</a:t>
            </a:r>
            <a:r>
              <a:rPr sz="1750" spc="15" dirty="0">
                <a:latin typeface="Times New Roman"/>
                <a:cs typeface="Times New Roman"/>
              </a:rPr>
              <a:t> </a:t>
            </a:r>
            <a:r>
              <a:rPr sz="1750" spc="-35" dirty="0">
                <a:latin typeface="Times New Roman"/>
                <a:cs typeface="Times New Roman"/>
              </a:rPr>
              <a:t>means</a:t>
            </a:r>
            <a:r>
              <a:rPr sz="1750" spc="3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the</a:t>
            </a:r>
            <a:r>
              <a:rPr sz="1750" spc="-60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cost</a:t>
            </a:r>
            <a:r>
              <a:rPr sz="1750" spc="-15" dirty="0">
                <a:latin typeface="Times New Roman"/>
                <a:cs typeface="Times New Roman"/>
              </a:rPr>
              <a:t> </a:t>
            </a:r>
            <a:r>
              <a:rPr sz="1750" spc="-25" dirty="0">
                <a:latin typeface="Times New Roman"/>
                <a:cs typeface="Times New Roman"/>
              </a:rPr>
              <a:t>of </a:t>
            </a:r>
            <a:r>
              <a:rPr sz="1750" spc="-45" dirty="0">
                <a:latin typeface="Times New Roman"/>
                <a:cs typeface="Times New Roman"/>
              </a:rPr>
              <a:t>material</a:t>
            </a:r>
            <a:r>
              <a:rPr sz="1750" spc="95" dirty="0">
                <a:latin typeface="Times New Roman"/>
                <a:cs typeface="Times New Roman"/>
              </a:rPr>
              <a:t> </a:t>
            </a:r>
            <a:r>
              <a:rPr sz="1750" spc="-50" dirty="0">
                <a:latin typeface="Times New Roman"/>
                <a:cs typeface="Times New Roman"/>
              </a:rPr>
              <a:t>required</a:t>
            </a:r>
            <a:r>
              <a:rPr sz="1750" spc="-5" dirty="0">
                <a:latin typeface="Times New Roman"/>
                <a:cs typeface="Times New Roman"/>
              </a:rPr>
              <a:t> </a:t>
            </a:r>
            <a:r>
              <a:rPr sz="1750" spc="-20" dirty="0">
                <a:latin typeface="Times New Roman"/>
                <a:cs typeface="Times New Roman"/>
              </a:rPr>
              <a:t>for</a:t>
            </a:r>
            <a:r>
              <a:rPr sz="1750" spc="-90" dirty="0">
                <a:latin typeface="Times New Roman"/>
                <a:cs typeface="Times New Roman"/>
              </a:rPr>
              <a:t> </a:t>
            </a:r>
            <a:r>
              <a:rPr sz="1750" spc="-10" dirty="0">
                <a:latin typeface="Times New Roman"/>
                <a:cs typeface="Times New Roman"/>
              </a:rPr>
              <a:t>casting.</a:t>
            </a:r>
            <a:endParaRPr sz="1750">
              <a:latin typeface="Times New Roman"/>
              <a:cs typeface="Times New Roman"/>
            </a:endParaRPr>
          </a:p>
          <a:p>
            <a:pPr marL="13335">
              <a:lnSpc>
                <a:spcPct val="100000"/>
              </a:lnSpc>
              <a:spcBef>
                <a:spcPts val="265"/>
              </a:spcBef>
            </a:pPr>
            <a:r>
              <a:rPr sz="1650" i="1" dirty="0">
                <a:solidFill>
                  <a:srgbClr val="565656"/>
                </a:solidFill>
                <a:latin typeface="Times New Roman"/>
                <a:cs typeface="Times New Roman"/>
              </a:rPr>
              <a:t>Step</a:t>
            </a:r>
            <a:r>
              <a:rPr sz="1650" i="1" spc="65" dirty="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sz="1650" i="1" dirty="0">
                <a:solidFill>
                  <a:srgbClr val="4F3F5E"/>
                </a:solidFill>
                <a:latin typeface="Times New Roman"/>
                <a:cs typeface="Times New Roman"/>
              </a:rPr>
              <a:t>1•</a:t>
            </a:r>
            <a:r>
              <a:rPr sz="1650" i="1" spc="105" dirty="0">
                <a:solidFill>
                  <a:srgbClr val="4F3F5E"/>
                </a:solidFill>
                <a:latin typeface="Times New Roman"/>
                <a:cs typeface="Times New Roman"/>
              </a:rPr>
              <a:t> </a:t>
            </a:r>
            <a:r>
              <a:rPr sz="1650" i="1" spc="-60" dirty="0">
                <a:solidFill>
                  <a:srgbClr val="54416E"/>
                </a:solidFill>
                <a:latin typeface="Times New Roman"/>
                <a:cs typeface="Times New Roman"/>
              </a:rPr>
              <a:t>To</a:t>
            </a:r>
            <a:r>
              <a:rPr sz="1650" i="1" spc="5" dirty="0">
                <a:solidFill>
                  <a:srgbClr val="54416E"/>
                </a:solidFill>
                <a:latin typeface="Times New Roman"/>
                <a:cs typeface="Times New Roman"/>
              </a:rPr>
              <a:t> </a:t>
            </a:r>
            <a:r>
              <a:rPr sz="1650" i="1" dirty="0">
                <a:solidFill>
                  <a:srgbClr val="363636"/>
                </a:solidFill>
                <a:latin typeface="Times New Roman"/>
                <a:cs typeface="Times New Roman"/>
              </a:rPr>
              <a:t>t'al‹'iil)te</a:t>
            </a:r>
            <a:r>
              <a:rPr sz="1650" i="1" spc="114" dirty="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sz="1650" i="1" dirty="0">
                <a:solidFill>
                  <a:srgbClr val="4F3F6B"/>
                </a:solidFill>
                <a:latin typeface="Times New Roman"/>
                <a:cs typeface="Times New Roman"/>
              </a:rPr>
              <a:t>the</a:t>
            </a:r>
            <a:r>
              <a:rPr sz="1650" i="1" spc="-5" dirty="0">
                <a:solidFill>
                  <a:srgbClr val="4F3F6B"/>
                </a:solidFill>
                <a:latin typeface="Times New Roman"/>
                <a:cs typeface="Times New Roman"/>
              </a:rPr>
              <a:t> </a:t>
            </a:r>
            <a:r>
              <a:rPr sz="1650" i="1" spc="-55" dirty="0">
                <a:solidFill>
                  <a:srgbClr val="524667"/>
                </a:solidFill>
                <a:latin typeface="Times New Roman"/>
                <a:cs typeface="Times New Roman"/>
              </a:rPr>
              <a:t>met</a:t>
            </a:r>
            <a:r>
              <a:rPr sz="1650" i="1" spc="130" dirty="0">
                <a:solidFill>
                  <a:srgbClr val="524667"/>
                </a:solidFill>
                <a:latin typeface="Times New Roman"/>
                <a:cs typeface="Times New Roman"/>
              </a:rPr>
              <a:t> </a:t>
            </a:r>
            <a:r>
              <a:rPr sz="1650" i="1" dirty="0">
                <a:solidFill>
                  <a:srgbClr val="594B6E"/>
                </a:solidFill>
                <a:latin typeface="Times New Roman"/>
                <a:cs typeface="Times New Roman"/>
              </a:rPr>
              <a:t>weight</a:t>
            </a:r>
            <a:r>
              <a:rPr sz="1650" i="1" spc="75" dirty="0">
                <a:solidFill>
                  <a:srgbClr val="594B6E"/>
                </a:solidFill>
                <a:latin typeface="Times New Roman"/>
                <a:cs typeface="Times New Roman"/>
              </a:rPr>
              <a:t> </a:t>
            </a:r>
            <a:r>
              <a:rPr sz="1650" i="1" spc="55" dirty="0">
                <a:solidFill>
                  <a:srgbClr val="34284D"/>
                </a:solidFill>
                <a:latin typeface="Times New Roman"/>
                <a:cs typeface="Times New Roman"/>
              </a:rPr>
              <a:t>vf</a:t>
            </a:r>
            <a:r>
              <a:rPr sz="1650" i="1" spc="20" dirty="0">
                <a:solidFill>
                  <a:srgbClr val="34284D"/>
                </a:solidFill>
                <a:latin typeface="Times New Roman"/>
                <a:cs typeface="Times New Roman"/>
              </a:rPr>
              <a:t> </a:t>
            </a:r>
            <a:r>
              <a:rPr sz="1650" i="1" dirty="0">
                <a:solidFill>
                  <a:srgbClr val="463660"/>
                </a:solidFill>
                <a:latin typeface="Times New Roman"/>
                <a:cs typeface="Times New Roman"/>
              </a:rPr>
              <a:t>the</a:t>
            </a:r>
            <a:r>
              <a:rPr sz="1650" i="1" spc="55" dirty="0">
                <a:solidFill>
                  <a:srgbClr val="463660"/>
                </a:solidFill>
                <a:latin typeface="Times New Roman"/>
                <a:cs typeface="Times New Roman"/>
              </a:rPr>
              <a:t> </a:t>
            </a:r>
            <a:r>
              <a:rPr sz="1650" i="1" spc="-10" dirty="0">
                <a:solidFill>
                  <a:srgbClr val="4B3364"/>
                </a:solidFill>
                <a:latin typeface="Times New Roman"/>
                <a:cs typeface="Times New Roman"/>
              </a:rPr>
              <a:t>ca.sting•</a:t>
            </a:r>
            <a:endParaRPr sz="1650">
              <a:latin typeface="Times New Roman"/>
              <a:cs typeface="Times New Roman"/>
            </a:endParaRPr>
          </a:p>
          <a:p>
            <a:pPr marL="20955">
              <a:lnSpc>
                <a:spcPts val="1935"/>
              </a:lnSpc>
              <a:spcBef>
                <a:spcPts val="455"/>
              </a:spcBef>
              <a:tabLst>
                <a:tab pos="1969770" algn="l"/>
              </a:tabLst>
            </a:pPr>
            <a:r>
              <a:rPr sz="1650" dirty="0">
                <a:latin typeface="Times New Roman"/>
                <a:cs typeface="Times New Roman"/>
              </a:rPr>
              <a:t>From</a:t>
            </a:r>
            <a:r>
              <a:rPr sz="1650" spc="375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the</a:t>
            </a:r>
            <a:r>
              <a:rPr sz="1650" spc="350" dirty="0">
                <a:latin typeface="Times New Roman"/>
                <a:cs typeface="Times New Roman"/>
              </a:rPr>
              <a:t> </a:t>
            </a:r>
            <a:r>
              <a:rPr sz="1650" spc="-10" dirty="0">
                <a:latin typeface="Times New Roman"/>
                <a:cs typeface="Times New Roman"/>
              </a:rPr>
              <a:t>component</a:t>
            </a:r>
            <a:r>
              <a:rPr sz="1650" dirty="0">
                <a:latin typeface="Times New Roman"/>
                <a:cs typeface="Times New Roman"/>
              </a:rPr>
              <a:t>	drawing,</a:t>
            </a:r>
            <a:r>
              <a:rPr sz="1650" spc="390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first</a:t>
            </a:r>
            <a:r>
              <a:rPr sz="1650" spc="340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calculate</a:t>
            </a:r>
            <a:r>
              <a:rPr sz="1650" spc="370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the</a:t>
            </a:r>
            <a:r>
              <a:rPr sz="1650" spc="380" dirty="0">
                <a:latin typeface="Times New Roman"/>
                <a:cs typeface="Times New Roman"/>
              </a:rPr>
              <a:t> </a:t>
            </a:r>
            <a:r>
              <a:rPr sz="1650" dirty="0">
                <a:latin typeface="Times New Roman"/>
                <a:cs typeface="Times New Roman"/>
              </a:rPr>
              <a:t>volume</a:t>
            </a:r>
            <a:r>
              <a:rPr sz="1650" spc="325" dirty="0">
                <a:latin typeface="Times New Roman"/>
                <a:cs typeface="Times New Roman"/>
              </a:rPr>
              <a:t> </a:t>
            </a:r>
            <a:r>
              <a:rPr sz="1650" spc="-25" dirty="0">
                <a:latin typeface="Times New Roman"/>
                <a:cs typeface="Times New Roman"/>
              </a:rPr>
              <a:t>of</a:t>
            </a:r>
            <a:endParaRPr sz="1650">
              <a:latin typeface="Times New Roman"/>
              <a:cs typeface="Times New Roman"/>
            </a:endParaRPr>
          </a:p>
          <a:p>
            <a:pPr marL="22225">
              <a:lnSpc>
                <a:spcPts val="2055"/>
              </a:lnSpc>
            </a:pPr>
            <a:r>
              <a:rPr sz="1750" spc="-45" dirty="0">
                <a:latin typeface="Times New Roman"/>
                <a:cs typeface="Times New Roman"/>
              </a:rPr>
              <a:t>material</a:t>
            </a:r>
            <a:r>
              <a:rPr sz="1750" spc="-5" dirty="0">
                <a:latin typeface="Times New Roman"/>
                <a:cs typeface="Times New Roman"/>
              </a:rPr>
              <a:t> </a:t>
            </a:r>
            <a:r>
              <a:rPr sz="1750" spc="-40" dirty="0">
                <a:latin typeface="Times New Roman"/>
                <a:cs typeface="Times New Roman"/>
              </a:rPr>
              <a:t>required</a:t>
            </a:r>
            <a:r>
              <a:rPr sz="1750" dirty="0">
                <a:latin typeface="Times New Roman"/>
                <a:cs typeface="Times New Roman"/>
              </a:rPr>
              <a:t> </a:t>
            </a:r>
            <a:r>
              <a:rPr sz="1750" spc="-20" dirty="0">
                <a:solidFill>
                  <a:srgbClr val="111111"/>
                </a:solidFill>
                <a:latin typeface="Times New Roman"/>
                <a:cs typeface="Times New Roman"/>
              </a:rPr>
              <a:t>for</a:t>
            </a:r>
            <a:r>
              <a:rPr sz="1750" spc="-85" dirty="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sz="1750" spc="-30" dirty="0">
                <a:latin typeface="Times New Roman"/>
                <a:cs typeface="Times New Roman"/>
              </a:rPr>
              <a:t>casting. </a:t>
            </a:r>
            <a:r>
              <a:rPr sz="1750" spc="-10" dirty="0">
                <a:latin typeface="Times New Roman"/>
                <a:cs typeface="Times New Roman"/>
              </a:rPr>
              <a:t>Then,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2079" y="2520950"/>
            <a:ext cx="1237615" cy="529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485" marR="5080" indent="-58419">
              <a:lnSpc>
                <a:spcPct val="100000"/>
              </a:lnSpc>
              <a:spcBef>
                <a:spcPts val="100"/>
              </a:spcBef>
              <a:tabLst>
                <a:tab pos="1148080" algn="l"/>
              </a:tabLst>
            </a:pPr>
            <a:r>
              <a:rPr sz="1650" dirty="0">
                <a:latin typeface="Cambria"/>
                <a:cs typeface="Cambria"/>
              </a:rPr>
              <a:t>Net</a:t>
            </a:r>
            <a:r>
              <a:rPr sz="1650" spc="60" dirty="0">
                <a:latin typeface="Cambria"/>
                <a:cs typeface="Cambria"/>
              </a:rPr>
              <a:t> </a:t>
            </a:r>
            <a:r>
              <a:rPr sz="1650" spc="-10" dirty="0">
                <a:latin typeface="Cambria"/>
                <a:cs typeface="Cambria"/>
              </a:rPr>
              <a:t>weight</a:t>
            </a:r>
            <a:r>
              <a:rPr sz="1650" dirty="0">
                <a:latin typeface="Cambria"/>
                <a:cs typeface="Cambria"/>
              </a:rPr>
              <a:t>	</a:t>
            </a:r>
            <a:r>
              <a:rPr sz="1650" spc="-50" dirty="0">
                <a:latin typeface="Cambria"/>
                <a:cs typeface="Cambria"/>
              </a:rPr>
              <a:t>_ </a:t>
            </a:r>
            <a:r>
              <a:rPr sz="1650" dirty="0">
                <a:latin typeface="Cambria"/>
                <a:cs typeface="Cambria"/>
              </a:rPr>
              <a:t>of</a:t>
            </a:r>
            <a:r>
              <a:rPr sz="1650" spc="50" dirty="0">
                <a:latin typeface="Cambria"/>
                <a:cs typeface="Cambria"/>
              </a:rPr>
              <a:t> </a:t>
            </a:r>
            <a:r>
              <a:rPr sz="1650" spc="-10" dirty="0">
                <a:latin typeface="Cambria"/>
                <a:cs typeface="Cambria"/>
              </a:rPr>
              <a:t>casting</a:t>
            </a:r>
            <a:endParaRPr sz="165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12406" y="2520950"/>
            <a:ext cx="1794510" cy="529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715">
              <a:lnSpc>
                <a:spcPct val="100000"/>
              </a:lnSpc>
              <a:spcBef>
                <a:spcPts val="100"/>
              </a:spcBef>
            </a:pPr>
            <a:r>
              <a:rPr sz="1650" dirty="0">
                <a:latin typeface="Cambria"/>
                <a:cs typeface="Cambria"/>
              </a:rPr>
              <a:t>Volumle</a:t>
            </a:r>
            <a:r>
              <a:rPr sz="1650" spc="50" dirty="0">
                <a:latin typeface="Cambria"/>
                <a:cs typeface="Cambria"/>
              </a:rPr>
              <a:t> </a:t>
            </a:r>
            <a:r>
              <a:rPr sz="1650" dirty="0">
                <a:latin typeface="Cambria"/>
                <a:cs typeface="Cambria"/>
              </a:rPr>
              <a:t>of</a:t>
            </a:r>
            <a:r>
              <a:rPr sz="1650" spc="-65" dirty="0">
                <a:latin typeface="Cambria"/>
                <a:cs typeface="Cambria"/>
              </a:rPr>
              <a:t> </a:t>
            </a:r>
            <a:r>
              <a:rPr sz="1650" spc="-10" dirty="0">
                <a:latin typeface="Cambria"/>
                <a:cs typeface="Cambria"/>
              </a:rPr>
              <a:t>material </a:t>
            </a:r>
            <a:r>
              <a:rPr sz="1650" dirty="0">
                <a:latin typeface="Cambria"/>
                <a:cs typeface="Cambria"/>
              </a:rPr>
              <a:t>required</a:t>
            </a:r>
            <a:r>
              <a:rPr sz="1650" spc="45" dirty="0">
                <a:latin typeface="Cambria"/>
                <a:cs typeface="Cambria"/>
              </a:rPr>
              <a:t> </a:t>
            </a:r>
            <a:r>
              <a:rPr sz="1650" dirty="0">
                <a:latin typeface="Cambria"/>
                <a:cs typeface="Cambria"/>
              </a:rPr>
              <a:t>for</a:t>
            </a:r>
            <a:r>
              <a:rPr sz="1650" spc="-50" dirty="0">
                <a:latin typeface="Cambria"/>
                <a:cs typeface="Cambria"/>
              </a:rPr>
              <a:t> </a:t>
            </a:r>
            <a:r>
              <a:rPr sz="1650" spc="-10" dirty="0">
                <a:latin typeface="Cambria"/>
                <a:cs typeface="Cambria"/>
              </a:rPr>
              <a:t>casting</a:t>
            </a:r>
            <a:endParaRPr sz="165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56149" y="2514494"/>
            <a:ext cx="1046480" cy="56451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1700" spc="-20" dirty="0">
                <a:latin typeface="Cambria"/>
                <a:cs typeface="Cambria"/>
              </a:rPr>
              <a:t>Density</a:t>
            </a:r>
            <a:r>
              <a:rPr sz="1700" spc="25" dirty="0">
                <a:latin typeface="Cambria"/>
                <a:cs typeface="Cambria"/>
              </a:rPr>
              <a:t> </a:t>
            </a:r>
            <a:r>
              <a:rPr sz="1700" dirty="0">
                <a:latin typeface="Cambria"/>
                <a:cs typeface="Cambria"/>
              </a:rPr>
              <a:t>of</a:t>
            </a:r>
            <a:r>
              <a:rPr sz="1700" spc="-20" dirty="0">
                <a:latin typeface="Cambria"/>
                <a:cs typeface="Cambria"/>
              </a:rPr>
              <a:t> </a:t>
            </a:r>
            <a:r>
              <a:rPr sz="1700" spc="-50" dirty="0">
                <a:solidFill>
                  <a:srgbClr val="0F0F0F"/>
                </a:solidFill>
                <a:latin typeface="Cambria"/>
                <a:cs typeface="Cambria"/>
              </a:rPr>
              <a:t>j</a:t>
            </a:r>
            <a:endParaRPr sz="1700">
              <a:latin typeface="Cambria"/>
              <a:cs typeface="Cambria"/>
            </a:endParaRPr>
          </a:p>
          <a:p>
            <a:pPr marL="111760">
              <a:lnSpc>
                <a:spcPct val="100000"/>
              </a:lnSpc>
              <a:spcBef>
                <a:spcPts val="110"/>
              </a:spcBef>
            </a:pPr>
            <a:r>
              <a:rPr sz="1650" spc="-10" dirty="0">
                <a:latin typeface="Cambria"/>
                <a:cs typeface="Cambria"/>
              </a:rPr>
              <a:t>material</a:t>
            </a:r>
            <a:endParaRPr sz="165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3900" y="3382962"/>
            <a:ext cx="5358130" cy="103886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8575" marR="5080" indent="-16510">
              <a:lnSpc>
                <a:spcPct val="102000"/>
              </a:lnSpc>
              <a:spcBef>
                <a:spcPts val="60"/>
              </a:spcBef>
            </a:pPr>
            <a:r>
              <a:rPr sz="1650" dirty="0">
                <a:solidFill>
                  <a:srgbClr val="5B4970"/>
                </a:solidFill>
                <a:latin typeface="Cambria"/>
                <a:cs typeface="Cambria"/>
              </a:rPr>
              <a:t>5fey</a:t>
            </a:r>
            <a:r>
              <a:rPr sz="1650" spc="150" dirty="0">
                <a:solidFill>
                  <a:srgbClr val="5B4970"/>
                </a:solidFill>
                <a:latin typeface="Cambria"/>
                <a:cs typeface="Cambria"/>
              </a:rPr>
              <a:t> </a:t>
            </a:r>
            <a:r>
              <a:rPr sz="1650" i="1" dirty="0">
                <a:solidFill>
                  <a:srgbClr val="827793"/>
                </a:solidFill>
                <a:latin typeface="Cambria"/>
                <a:cs typeface="Cambria"/>
              </a:rPr>
              <a:t>2</a:t>
            </a:r>
            <a:r>
              <a:rPr sz="1650" i="1" spc="55" dirty="0">
                <a:solidFill>
                  <a:srgbClr val="827793"/>
                </a:solidFill>
                <a:latin typeface="Cambria"/>
                <a:cs typeface="Cambria"/>
              </a:rPr>
              <a:t> </a:t>
            </a:r>
            <a:r>
              <a:rPr sz="1650" i="1" dirty="0">
                <a:solidFill>
                  <a:srgbClr val="564966"/>
                </a:solidFill>
                <a:latin typeface="Cambria"/>
                <a:cs typeface="Cambria"/>
              </a:rPr>
              <a:t>.</a:t>
            </a:r>
            <a:r>
              <a:rPr sz="1650" i="1" spc="160" dirty="0">
                <a:solidFill>
                  <a:srgbClr val="564966"/>
                </a:solidFill>
                <a:latin typeface="Cambria"/>
                <a:cs typeface="Cambria"/>
              </a:rPr>
              <a:t> </a:t>
            </a:r>
            <a:r>
              <a:rPr sz="1650" dirty="0">
                <a:latin typeface="Cambria"/>
                <a:cs typeface="Cambria"/>
              </a:rPr>
              <a:t>Add</a:t>
            </a:r>
            <a:r>
              <a:rPr sz="1650" spc="75" dirty="0">
                <a:latin typeface="Cambria"/>
                <a:cs typeface="Cambria"/>
              </a:rPr>
              <a:t> </a:t>
            </a:r>
            <a:r>
              <a:rPr sz="1650" spc="-45" dirty="0">
                <a:latin typeface="Cambria"/>
                <a:cs typeface="Cambria"/>
              </a:rPr>
              <a:t>the</a:t>
            </a:r>
            <a:r>
              <a:rPr sz="1650" spc="55" dirty="0">
                <a:latin typeface="Cambria"/>
                <a:cs typeface="Cambria"/>
              </a:rPr>
              <a:t> </a:t>
            </a:r>
            <a:r>
              <a:rPr sz="1650" spc="-60" dirty="0">
                <a:latin typeface="Cambria"/>
                <a:cs typeface="Cambria"/>
              </a:rPr>
              <a:t>weight</a:t>
            </a:r>
            <a:r>
              <a:rPr sz="1650" spc="110" dirty="0">
                <a:latin typeface="Cambria"/>
                <a:cs typeface="Cambria"/>
              </a:rPr>
              <a:t> </a:t>
            </a:r>
            <a:r>
              <a:rPr sz="1650" dirty="0">
                <a:latin typeface="Cambria"/>
                <a:cs typeface="Cambria"/>
              </a:rPr>
              <a:t>of</a:t>
            </a:r>
            <a:r>
              <a:rPr sz="1650" spc="-40" dirty="0">
                <a:latin typeface="Cambria"/>
                <a:cs typeface="Cambria"/>
              </a:rPr>
              <a:t> </a:t>
            </a:r>
            <a:r>
              <a:rPr sz="1650" spc="-65" dirty="0">
                <a:latin typeface="Cambria"/>
                <a:cs typeface="Cambria"/>
              </a:rPr>
              <a:t>process</a:t>
            </a:r>
            <a:r>
              <a:rPr sz="1650" spc="75" dirty="0">
                <a:latin typeface="Cambria"/>
                <a:cs typeface="Cambria"/>
              </a:rPr>
              <a:t> </a:t>
            </a:r>
            <a:r>
              <a:rPr sz="1650" spc="-65" dirty="0">
                <a:latin typeface="Cambria"/>
                <a:cs typeface="Cambria"/>
              </a:rPr>
              <a:t>scrap</a:t>
            </a:r>
            <a:r>
              <a:rPr sz="1650" spc="25" dirty="0">
                <a:latin typeface="Cambria"/>
                <a:cs typeface="Cambria"/>
              </a:rPr>
              <a:t> </a:t>
            </a:r>
            <a:r>
              <a:rPr sz="1650" dirty="0">
                <a:latin typeface="Cambria"/>
                <a:cs typeface="Cambria"/>
              </a:rPr>
              <a:t>i.e.,</a:t>
            </a:r>
            <a:r>
              <a:rPr sz="1650" spc="35" dirty="0">
                <a:latin typeface="Cambria"/>
                <a:cs typeface="Cambria"/>
              </a:rPr>
              <a:t> </a:t>
            </a:r>
            <a:r>
              <a:rPr sz="1650" spc="-50" dirty="0">
                <a:latin typeface="Cambria"/>
                <a:cs typeface="Cambria"/>
              </a:rPr>
              <a:t>weight</a:t>
            </a:r>
            <a:r>
              <a:rPr sz="1650" spc="30" dirty="0">
                <a:latin typeface="Cambria"/>
                <a:cs typeface="Cambria"/>
              </a:rPr>
              <a:t> </a:t>
            </a:r>
            <a:r>
              <a:rPr sz="1650" spc="-25" dirty="0">
                <a:latin typeface="Cambria"/>
                <a:cs typeface="Cambria"/>
              </a:rPr>
              <a:t>of</a:t>
            </a:r>
            <a:r>
              <a:rPr sz="1650" spc="500" dirty="0">
                <a:latin typeface="Cambria"/>
                <a:cs typeface="Cambria"/>
              </a:rPr>
              <a:t> </a:t>
            </a:r>
            <a:r>
              <a:rPr sz="1600" spc="-50" dirty="0">
                <a:latin typeface="Cambria"/>
                <a:cs typeface="Cambria"/>
              </a:rPr>
              <a:t>runners,</a:t>
            </a:r>
            <a:r>
              <a:rPr sz="1600" spc="140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gates,</a:t>
            </a:r>
            <a:r>
              <a:rPr sz="1600" spc="40" dirty="0">
                <a:latin typeface="Cambria"/>
                <a:cs typeface="Cambria"/>
              </a:rPr>
              <a:t> </a:t>
            </a:r>
            <a:r>
              <a:rPr sz="1600" spc="-30" dirty="0">
                <a:latin typeface="Cambria"/>
                <a:cs typeface="Cambria"/>
              </a:rPr>
              <a:t>risers.</a:t>
            </a:r>
            <a:r>
              <a:rPr sz="1600" spc="2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etc.,</a:t>
            </a:r>
            <a:r>
              <a:rPr sz="1600" spc="-15" dirty="0">
                <a:latin typeface="Cambria"/>
                <a:cs typeface="Cambria"/>
              </a:rPr>
              <a:t> </a:t>
            </a:r>
            <a:r>
              <a:rPr sz="1600" spc="-40" dirty="0">
                <a:latin typeface="Cambria"/>
                <a:cs typeface="Cambria"/>
              </a:rPr>
              <a:t>consumed</a:t>
            </a:r>
            <a:r>
              <a:rPr sz="1600" spc="11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as</a:t>
            </a:r>
            <a:r>
              <a:rPr sz="1600" spc="-7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a</a:t>
            </a:r>
            <a:r>
              <a:rPr sz="1600" spc="15" dirty="0">
                <a:latin typeface="Cambria"/>
                <a:cs typeface="Cambria"/>
              </a:rPr>
              <a:t> </a:t>
            </a:r>
            <a:r>
              <a:rPr sz="1600" spc="-70" dirty="0">
                <a:latin typeface="Cambria"/>
                <a:cs typeface="Cambria"/>
              </a:rPr>
              <a:t>part</a:t>
            </a:r>
            <a:r>
              <a:rPr sz="1600" spc="70" dirty="0">
                <a:latin typeface="Cambria"/>
                <a:cs typeface="Cambria"/>
              </a:rPr>
              <a:t> </a:t>
            </a:r>
            <a:r>
              <a:rPr sz="1600" spc="55" dirty="0">
                <a:latin typeface="Cambria"/>
                <a:cs typeface="Cambria"/>
              </a:rPr>
              <a:t>of</a:t>
            </a:r>
            <a:r>
              <a:rPr sz="1600" spc="-40" dirty="0">
                <a:latin typeface="Cambria"/>
                <a:cs typeface="Cambria"/>
              </a:rPr>
              <a:t> </a:t>
            </a:r>
            <a:r>
              <a:rPr sz="1600" spc="-35" dirty="0">
                <a:latin typeface="Cambria"/>
                <a:cs typeface="Cambria"/>
              </a:rPr>
              <a:t>process</a:t>
            </a:r>
            <a:r>
              <a:rPr sz="1600" spc="130" dirty="0">
                <a:latin typeface="Cambria"/>
                <a:cs typeface="Cambria"/>
              </a:rPr>
              <a:t> </a:t>
            </a:r>
            <a:r>
              <a:rPr sz="1600" spc="-25" dirty="0">
                <a:latin typeface="Cambria"/>
                <a:cs typeface="Cambria"/>
              </a:rPr>
              <a:t>in </a:t>
            </a:r>
            <a:r>
              <a:rPr sz="1650" spc="-45" dirty="0">
                <a:latin typeface="Cambria"/>
                <a:cs typeface="Cambria"/>
              </a:rPr>
              <a:t>getting</a:t>
            </a:r>
            <a:r>
              <a:rPr sz="1650" spc="-5" dirty="0">
                <a:latin typeface="Cambria"/>
                <a:cs typeface="Cambria"/>
              </a:rPr>
              <a:t> </a:t>
            </a:r>
            <a:r>
              <a:rPr sz="1650" spc="-70" dirty="0">
                <a:latin typeface="Cambria"/>
                <a:cs typeface="Cambria"/>
              </a:rPr>
              <a:t>the</a:t>
            </a:r>
            <a:r>
              <a:rPr sz="1650" spc="-20" dirty="0">
                <a:latin typeface="Cambria"/>
                <a:cs typeface="Cambria"/>
              </a:rPr>
              <a:t> </a:t>
            </a:r>
            <a:r>
              <a:rPr sz="1650" spc="-40" dirty="0">
                <a:latin typeface="Cambria"/>
                <a:cs typeface="Cambria"/>
              </a:rPr>
              <a:t>casting</a:t>
            </a:r>
            <a:r>
              <a:rPr sz="1650" spc="95" dirty="0">
                <a:latin typeface="Cambria"/>
                <a:cs typeface="Cambria"/>
              </a:rPr>
              <a:t> </a:t>
            </a:r>
            <a:r>
              <a:rPr sz="1650" dirty="0">
                <a:latin typeface="Cambria"/>
                <a:cs typeface="Cambria"/>
              </a:rPr>
              <a:t>.</a:t>
            </a:r>
            <a:r>
              <a:rPr sz="1650" spc="15" dirty="0">
                <a:latin typeface="Cambria"/>
                <a:cs typeface="Cambria"/>
              </a:rPr>
              <a:t> </a:t>
            </a:r>
            <a:r>
              <a:rPr sz="1650" dirty="0">
                <a:latin typeface="Cambria"/>
                <a:cs typeface="Cambria"/>
              </a:rPr>
              <a:t>This</a:t>
            </a:r>
            <a:r>
              <a:rPr sz="1650" spc="40" dirty="0">
                <a:latin typeface="Cambria"/>
                <a:cs typeface="Cambria"/>
              </a:rPr>
              <a:t> </a:t>
            </a:r>
            <a:r>
              <a:rPr sz="1650" spc="-10" dirty="0">
                <a:latin typeface="Cambria"/>
                <a:cs typeface="Cambria"/>
              </a:rPr>
              <a:t>is</a:t>
            </a:r>
            <a:r>
              <a:rPr sz="1650" spc="-15" dirty="0">
                <a:latin typeface="Cambria"/>
                <a:cs typeface="Cambria"/>
              </a:rPr>
              <a:t> </a:t>
            </a:r>
            <a:r>
              <a:rPr sz="1650" spc="-50" dirty="0">
                <a:latin typeface="Cambria"/>
                <a:cs typeface="Cambria"/>
              </a:rPr>
              <a:t>generally</a:t>
            </a:r>
            <a:r>
              <a:rPr sz="1650" spc="220" dirty="0">
                <a:latin typeface="Cambria"/>
                <a:cs typeface="Cambria"/>
              </a:rPr>
              <a:t> </a:t>
            </a:r>
            <a:r>
              <a:rPr sz="1650" spc="-80" dirty="0">
                <a:latin typeface="Cambria"/>
                <a:cs typeface="Cambria"/>
              </a:rPr>
              <a:t>taken</a:t>
            </a:r>
            <a:r>
              <a:rPr sz="1650" spc="35" dirty="0">
                <a:latin typeface="Cambria"/>
                <a:cs typeface="Cambria"/>
              </a:rPr>
              <a:t> </a:t>
            </a:r>
            <a:r>
              <a:rPr sz="1650" dirty="0">
                <a:latin typeface="Cambria"/>
                <a:cs typeface="Cambria"/>
              </a:rPr>
              <a:t>as</a:t>
            </a:r>
            <a:r>
              <a:rPr sz="1650" spc="90" dirty="0">
                <a:latin typeface="Cambria"/>
                <a:cs typeface="Cambria"/>
              </a:rPr>
              <a:t> </a:t>
            </a:r>
            <a:r>
              <a:rPr sz="1650" spc="-120" dirty="0">
                <a:solidFill>
                  <a:srgbClr val="111111"/>
                </a:solidFill>
                <a:latin typeface="Cambria"/>
                <a:cs typeface="Cambria"/>
              </a:rPr>
              <a:t>15</a:t>
            </a:r>
            <a:r>
              <a:rPr sz="1650" spc="55" dirty="0">
                <a:solidFill>
                  <a:srgbClr val="111111"/>
                </a:solidFill>
                <a:latin typeface="Cambria"/>
                <a:cs typeface="Cambria"/>
              </a:rPr>
              <a:t> </a:t>
            </a:r>
            <a:r>
              <a:rPr sz="1650" spc="-65" dirty="0">
                <a:latin typeface="Cambria"/>
                <a:cs typeface="Cambria"/>
              </a:rPr>
              <a:t>to</a:t>
            </a:r>
            <a:r>
              <a:rPr sz="1650" spc="-25" dirty="0">
                <a:latin typeface="Cambria"/>
                <a:cs typeface="Cambria"/>
              </a:rPr>
              <a:t> </a:t>
            </a:r>
            <a:r>
              <a:rPr sz="1650" spc="-60" dirty="0">
                <a:latin typeface="Cambria"/>
                <a:cs typeface="Cambria"/>
              </a:rPr>
              <a:t>20%</a:t>
            </a:r>
            <a:r>
              <a:rPr sz="1650" spc="-15" dirty="0">
                <a:latin typeface="Cambria"/>
                <a:cs typeface="Cambria"/>
              </a:rPr>
              <a:t> </a:t>
            </a:r>
            <a:r>
              <a:rPr sz="1650" dirty="0">
                <a:latin typeface="Cambria"/>
                <a:cs typeface="Cambria"/>
              </a:rPr>
              <a:t>of</a:t>
            </a:r>
            <a:r>
              <a:rPr sz="1650" spc="-45" dirty="0">
                <a:latin typeface="Cambria"/>
                <a:cs typeface="Cambria"/>
              </a:rPr>
              <a:t> </a:t>
            </a:r>
            <a:r>
              <a:rPr sz="1650" spc="-40" dirty="0">
                <a:latin typeface="Cambria"/>
                <a:cs typeface="Cambria"/>
              </a:rPr>
              <a:t>the </a:t>
            </a:r>
            <a:r>
              <a:rPr sz="1650" spc="-70" dirty="0">
                <a:latin typeface="Cambria"/>
                <a:cs typeface="Cambria"/>
              </a:rPr>
              <a:t>net</a:t>
            </a:r>
            <a:r>
              <a:rPr sz="1650" dirty="0">
                <a:latin typeface="Cambria"/>
                <a:cs typeface="Cambria"/>
              </a:rPr>
              <a:t> </a:t>
            </a:r>
            <a:r>
              <a:rPr sz="1650" spc="-50" dirty="0">
                <a:latin typeface="Cambria"/>
                <a:cs typeface="Cambria"/>
              </a:rPr>
              <a:t>weight</a:t>
            </a:r>
            <a:r>
              <a:rPr sz="1650" spc="-20" dirty="0">
                <a:latin typeface="Cambria"/>
                <a:cs typeface="Cambria"/>
              </a:rPr>
              <a:t> </a:t>
            </a:r>
            <a:r>
              <a:rPr sz="1650" dirty="0">
                <a:latin typeface="Cambria"/>
                <a:cs typeface="Cambria"/>
              </a:rPr>
              <a:t>of</a:t>
            </a:r>
            <a:r>
              <a:rPr sz="1650" spc="40" dirty="0">
                <a:latin typeface="Cambria"/>
                <a:cs typeface="Cambria"/>
              </a:rPr>
              <a:t> </a:t>
            </a:r>
            <a:r>
              <a:rPr sz="1650" spc="-10" dirty="0">
                <a:latin typeface="Cambria"/>
                <a:cs typeface="Cambria"/>
              </a:rPr>
              <a:t>casting.</a:t>
            </a:r>
            <a:endParaRPr sz="16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2875" y="2343150"/>
            <a:ext cx="114300" cy="1143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589" y="157162"/>
            <a:ext cx="5384800" cy="165608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28575" marR="5080" indent="-3175" algn="just">
              <a:lnSpc>
                <a:spcPct val="102299"/>
              </a:lnSpc>
              <a:spcBef>
                <a:spcPts val="50"/>
              </a:spcBef>
            </a:pPr>
            <a:r>
              <a:rPr sz="1700" dirty="0">
                <a:solidFill>
                  <a:srgbClr val="564B6B"/>
                </a:solidFill>
              </a:rPr>
              <a:t>.Si</a:t>
            </a:r>
            <a:r>
              <a:rPr sz="1700" spc="-95" dirty="0">
                <a:solidFill>
                  <a:srgbClr val="564B6B"/>
                </a:solidFill>
              </a:rPr>
              <a:t> </a:t>
            </a:r>
            <a:r>
              <a:rPr sz="1700" spc="-380" dirty="0">
                <a:solidFill>
                  <a:srgbClr val="564B6B"/>
                </a:solidFill>
              </a:rPr>
              <a:t>yr</a:t>
            </a:r>
            <a:r>
              <a:rPr sz="1700" spc="285" dirty="0">
                <a:solidFill>
                  <a:srgbClr val="564B6B"/>
                </a:solidFill>
              </a:rPr>
              <a:t> </a:t>
            </a:r>
            <a:r>
              <a:rPr sz="1700" dirty="0">
                <a:solidFill>
                  <a:srgbClr val="493860"/>
                </a:solidFill>
              </a:rPr>
              <a:t>3:</a:t>
            </a:r>
            <a:r>
              <a:rPr sz="1700" spc="-95" dirty="0">
                <a:solidFill>
                  <a:srgbClr val="493860"/>
                </a:solidFill>
              </a:rPr>
              <a:t> </a:t>
            </a:r>
            <a:r>
              <a:rPr sz="1700" dirty="0">
                <a:solidFill>
                  <a:srgbClr val="000000"/>
                </a:solidFill>
              </a:rPr>
              <a:t>Add</a:t>
            </a:r>
            <a:r>
              <a:rPr sz="1700" spc="45" dirty="0">
                <a:solidFill>
                  <a:srgbClr val="000000"/>
                </a:solidFill>
              </a:rPr>
              <a:t> </a:t>
            </a:r>
            <a:r>
              <a:rPr sz="1700" spc="-10" dirty="0">
                <a:solidFill>
                  <a:srgbClr val="000000"/>
                </a:solidFill>
              </a:rPr>
              <a:t>the</a:t>
            </a:r>
            <a:r>
              <a:rPr sz="1700" spc="30" dirty="0">
                <a:solidFill>
                  <a:srgbClr val="000000"/>
                </a:solidFill>
              </a:rPr>
              <a:t> </a:t>
            </a:r>
            <a:r>
              <a:rPr sz="1700" spc="-35" dirty="0">
                <a:solidFill>
                  <a:srgbClr val="000000"/>
                </a:solidFill>
              </a:rPr>
              <a:t>weight</a:t>
            </a:r>
            <a:r>
              <a:rPr sz="1700" spc="75" dirty="0">
                <a:solidFill>
                  <a:srgbClr val="000000"/>
                </a:solidFill>
              </a:rPr>
              <a:t> </a:t>
            </a:r>
            <a:r>
              <a:rPr sz="1700" spc="50" dirty="0">
                <a:solidFill>
                  <a:srgbClr val="000000"/>
                </a:solidFill>
              </a:rPr>
              <a:t>of</a:t>
            </a:r>
            <a:r>
              <a:rPr sz="1700" spc="-65" dirty="0">
                <a:solidFill>
                  <a:srgbClr val="000000"/>
                </a:solidFill>
              </a:rPr>
              <a:t> </a:t>
            </a:r>
            <a:r>
              <a:rPr sz="1700" dirty="0">
                <a:solidFill>
                  <a:srgbClr val="000000"/>
                </a:solidFill>
              </a:rPr>
              <a:t>metal</a:t>
            </a:r>
            <a:r>
              <a:rPr sz="1700" spc="125" dirty="0">
                <a:solidFill>
                  <a:srgbClr val="000000"/>
                </a:solidFill>
              </a:rPr>
              <a:t> </a:t>
            </a:r>
            <a:r>
              <a:rPr sz="1700" dirty="0">
                <a:solidFill>
                  <a:srgbClr val="000000"/>
                </a:solidFill>
              </a:rPr>
              <a:t>lost</a:t>
            </a:r>
            <a:r>
              <a:rPr sz="1700" spc="90" dirty="0">
                <a:solidFill>
                  <a:srgbClr val="000000"/>
                </a:solidFill>
              </a:rPr>
              <a:t> </a:t>
            </a:r>
            <a:r>
              <a:rPr sz="1700" dirty="0">
                <a:solidFill>
                  <a:srgbClr val="000000"/>
                </a:solidFill>
              </a:rPr>
              <a:t>in</a:t>
            </a:r>
            <a:r>
              <a:rPr sz="1700" spc="-30" dirty="0">
                <a:solidFill>
                  <a:srgbClr val="000000"/>
                </a:solidFill>
              </a:rPr>
              <a:t> </a:t>
            </a:r>
            <a:r>
              <a:rPr sz="1700" spc="-10" dirty="0">
                <a:solidFill>
                  <a:srgbClr val="000000"/>
                </a:solidFill>
              </a:rPr>
              <a:t>oxidation</a:t>
            </a:r>
            <a:r>
              <a:rPr sz="1700" spc="110" dirty="0">
                <a:solidFill>
                  <a:srgbClr val="000000"/>
                </a:solidFill>
              </a:rPr>
              <a:t> </a:t>
            </a:r>
            <a:r>
              <a:rPr sz="1700" dirty="0">
                <a:solidFill>
                  <a:srgbClr val="000000"/>
                </a:solidFill>
              </a:rPr>
              <a:t>in</a:t>
            </a:r>
            <a:r>
              <a:rPr sz="1700" spc="70" dirty="0">
                <a:solidFill>
                  <a:srgbClr val="000000"/>
                </a:solidFill>
              </a:rPr>
              <a:t> </a:t>
            </a:r>
            <a:r>
              <a:rPr sz="1700" spc="-50" dirty="0">
                <a:solidFill>
                  <a:srgbClr val="000000"/>
                </a:solidFill>
              </a:rPr>
              <a:t>tiirnace </a:t>
            </a:r>
            <a:r>
              <a:rPr sz="1700" dirty="0">
                <a:solidFill>
                  <a:srgbClr val="000000"/>
                </a:solidFill>
              </a:rPr>
              <a:t>and</a:t>
            </a:r>
            <a:r>
              <a:rPr sz="1700" spc="85" dirty="0">
                <a:solidFill>
                  <a:srgbClr val="000000"/>
                </a:solidFill>
              </a:rPr>
              <a:t> </a:t>
            </a:r>
            <a:r>
              <a:rPr sz="1700" dirty="0">
                <a:solidFill>
                  <a:srgbClr val="000000"/>
                </a:solidFill>
              </a:rPr>
              <a:t>in</a:t>
            </a:r>
            <a:r>
              <a:rPr sz="1700" spc="50" dirty="0">
                <a:solidFill>
                  <a:srgbClr val="000000"/>
                </a:solidFill>
              </a:rPr>
              <a:t> </a:t>
            </a:r>
            <a:r>
              <a:rPr sz="1700" dirty="0">
                <a:solidFill>
                  <a:srgbClr val="000000"/>
                </a:solidFill>
              </a:rPr>
              <a:t>cutting</a:t>
            </a:r>
            <a:r>
              <a:rPr sz="1700" spc="80" dirty="0">
                <a:solidFill>
                  <a:srgbClr val="000000"/>
                </a:solidFill>
              </a:rPr>
              <a:t> </a:t>
            </a:r>
            <a:r>
              <a:rPr sz="1700" dirty="0">
                <a:solidFill>
                  <a:srgbClr val="000000"/>
                </a:solidFill>
              </a:rPr>
              <a:t>gates,</a:t>
            </a:r>
            <a:r>
              <a:rPr sz="1700" spc="80" dirty="0">
                <a:solidFill>
                  <a:srgbClr val="000000"/>
                </a:solidFill>
              </a:rPr>
              <a:t> </a:t>
            </a:r>
            <a:r>
              <a:rPr sz="1700" dirty="0">
                <a:solidFill>
                  <a:srgbClr val="000000"/>
                </a:solidFill>
              </a:rPr>
              <a:t>spills,</a:t>
            </a:r>
            <a:r>
              <a:rPr sz="1700" spc="65" dirty="0">
                <a:solidFill>
                  <a:srgbClr val="000000"/>
                </a:solidFill>
              </a:rPr>
              <a:t> </a:t>
            </a:r>
            <a:r>
              <a:rPr sz="1700" dirty="0">
                <a:solidFill>
                  <a:srgbClr val="000000"/>
                </a:solidFill>
              </a:rPr>
              <a:t>and</a:t>
            </a:r>
            <a:r>
              <a:rPr sz="1700" spc="60" dirty="0">
                <a:solidFill>
                  <a:srgbClr val="000000"/>
                </a:solidFill>
              </a:rPr>
              <a:t> </a:t>
            </a:r>
            <a:r>
              <a:rPr sz="1700" dirty="0">
                <a:solidFill>
                  <a:srgbClr val="000000"/>
                </a:solidFill>
              </a:rPr>
              <a:t>ovcr</a:t>
            </a:r>
            <a:r>
              <a:rPr sz="1700" spc="10" dirty="0">
                <a:solidFill>
                  <a:srgbClr val="000000"/>
                </a:solidFill>
              </a:rPr>
              <a:t> </a:t>
            </a:r>
            <a:r>
              <a:rPr sz="1700" dirty="0">
                <a:solidFill>
                  <a:srgbClr val="000000"/>
                </a:solidFill>
              </a:rPr>
              <a:t>arm</a:t>
            </a:r>
            <a:r>
              <a:rPr sz="1700" spc="80" dirty="0">
                <a:solidFill>
                  <a:srgbClr val="000000"/>
                </a:solidFill>
              </a:rPr>
              <a:t> </a:t>
            </a:r>
            <a:r>
              <a:rPr sz="1700" dirty="0">
                <a:solidFill>
                  <a:srgbClr val="000000"/>
                </a:solidFill>
              </a:rPr>
              <a:t>ctc.,</a:t>
            </a:r>
            <a:r>
              <a:rPr sz="1700" spc="75" dirty="0">
                <a:solidFill>
                  <a:srgbClr val="000000"/>
                </a:solidFill>
              </a:rPr>
              <a:t> </a:t>
            </a:r>
            <a:r>
              <a:rPr sz="1700" dirty="0">
                <a:solidFill>
                  <a:srgbClr val="000000"/>
                </a:solidFill>
              </a:rPr>
              <a:t>which</a:t>
            </a:r>
            <a:r>
              <a:rPr sz="1700" spc="160" dirty="0">
                <a:solidFill>
                  <a:srgbClr val="000000"/>
                </a:solidFill>
              </a:rPr>
              <a:t> </a:t>
            </a:r>
            <a:r>
              <a:rPr sz="1700" dirty="0">
                <a:solidFill>
                  <a:srgbClr val="000000"/>
                </a:solidFill>
              </a:rPr>
              <a:t>is</a:t>
            </a:r>
            <a:r>
              <a:rPr sz="1700" spc="-5" dirty="0">
                <a:solidFill>
                  <a:srgbClr val="000000"/>
                </a:solidFill>
              </a:rPr>
              <a:t> </a:t>
            </a:r>
            <a:r>
              <a:rPr sz="1700" spc="-70" dirty="0">
                <a:solidFill>
                  <a:srgbClr val="000000"/>
                </a:solidFill>
              </a:rPr>
              <a:t>nor </a:t>
            </a:r>
            <a:r>
              <a:rPr sz="1700" spc="-35" dirty="0">
                <a:solidFill>
                  <a:srgbClr val="000000"/>
                </a:solidFill>
              </a:rPr>
              <a:t>recovei'able.</a:t>
            </a:r>
            <a:r>
              <a:rPr sz="1700" spc="260" dirty="0">
                <a:solidFill>
                  <a:srgbClr val="000000"/>
                </a:solidFill>
              </a:rPr>
              <a:t> </a:t>
            </a:r>
            <a:r>
              <a:rPr sz="1700" dirty="0">
                <a:solidFill>
                  <a:srgbClr val="000000"/>
                </a:solidFill>
              </a:rPr>
              <a:t>This</a:t>
            </a:r>
            <a:r>
              <a:rPr sz="1700" spc="175" dirty="0">
                <a:solidFill>
                  <a:srgbClr val="000000"/>
                </a:solidFill>
              </a:rPr>
              <a:t> </a:t>
            </a:r>
            <a:r>
              <a:rPr sz="1700" dirty="0">
                <a:solidFill>
                  <a:srgbClr val="000000"/>
                </a:solidFill>
              </a:rPr>
              <a:t>is</a:t>
            </a:r>
            <a:r>
              <a:rPr sz="1700" spc="165" dirty="0">
                <a:solidFill>
                  <a:srgbClr val="000000"/>
                </a:solidFill>
              </a:rPr>
              <a:t> </a:t>
            </a:r>
            <a:r>
              <a:rPr sz="1700" dirty="0">
                <a:solidFill>
                  <a:srgbClr val="000000"/>
                </a:solidFill>
              </a:rPr>
              <a:t>usually</a:t>
            </a:r>
            <a:r>
              <a:rPr sz="1700" spc="225" dirty="0">
                <a:solidFill>
                  <a:srgbClr val="000000"/>
                </a:solidFill>
              </a:rPr>
              <a:t> </a:t>
            </a:r>
            <a:r>
              <a:rPr sz="1700" dirty="0">
                <a:solidFill>
                  <a:srgbClr val="000000"/>
                </a:solidFill>
              </a:rPr>
              <a:t>taken</a:t>
            </a:r>
            <a:r>
              <a:rPr sz="1700" spc="225" dirty="0">
                <a:solidFill>
                  <a:srgbClr val="000000"/>
                </a:solidFill>
              </a:rPr>
              <a:t> </a:t>
            </a:r>
            <a:r>
              <a:rPr sz="1700" dirty="0">
                <a:solidFill>
                  <a:srgbClr val="000000"/>
                </a:solidFill>
              </a:rPr>
              <a:t>as</a:t>
            </a:r>
            <a:r>
              <a:rPr sz="1700" spc="140" dirty="0">
                <a:solidFill>
                  <a:srgbClr val="000000"/>
                </a:solidFill>
              </a:rPr>
              <a:t> </a:t>
            </a:r>
            <a:r>
              <a:rPr sz="1700" dirty="0">
                <a:solidFill>
                  <a:srgbClr val="000000"/>
                </a:solidFill>
              </a:rPr>
              <a:t>8</a:t>
            </a:r>
            <a:r>
              <a:rPr sz="1700" spc="245" dirty="0">
                <a:solidFill>
                  <a:srgbClr val="000000"/>
                </a:solidFill>
              </a:rPr>
              <a:t> </a:t>
            </a:r>
            <a:r>
              <a:rPr sz="1700" dirty="0">
                <a:solidFill>
                  <a:srgbClr val="000000"/>
                </a:solidFill>
              </a:rPr>
              <a:t>to</a:t>
            </a:r>
            <a:r>
              <a:rPr sz="1700" spc="215" dirty="0">
                <a:solidFill>
                  <a:srgbClr val="000000"/>
                </a:solidFill>
              </a:rPr>
              <a:t> </a:t>
            </a:r>
            <a:r>
              <a:rPr sz="1700" dirty="0">
                <a:solidFill>
                  <a:srgbClr val="000000"/>
                </a:solidFill>
              </a:rPr>
              <a:t>10%</a:t>
            </a:r>
            <a:r>
              <a:rPr sz="1700" spc="185" dirty="0">
                <a:solidFill>
                  <a:srgbClr val="000000"/>
                </a:solidFill>
              </a:rPr>
              <a:t> </a:t>
            </a:r>
            <a:r>
              <a:rPr sz="1700" dirty="0">
                <a:solidFill>
                  <a:srgbClr val="000000"/>
                </a:solidFill>
              </a:rPr>
              <a:t>of</a:t>
            </a:r>
            <a:r>
              <a:rPr sz="1700" spc="150" dirty="0">
                <a:solidFill>
                  <a:srgbClr val="000000"/>
                </a:solidFill>
              </a:rPr>
              <a:t> </a:t>
            </a:r>
            <a:r>
              <a:rPr sz="1700" dirty="0">
                <a:solidFill>
                  <a:srgbClr val="000000"/>
                </a:solidFill>
              </a:rPr>
              <a:t>the</a:t>
            </a:r>
            <a:r>
              <a:rPr sz="1700" spc="185" dirty="0">
                <a:solidFill>
                  <a:srgbClr val="000000"/>
                </a:solidFill>
              </a:rPr>
              <a:t> </a:t>
            </a:r>
            <a:r>
              <a:rPr sz="1700" spc="-35" dirty="0">
                <a:solidFill>
                  <a:srgbClr val="000000"/>
                </a:solidFill>
              </a:rPr>
              <a:t>net </a:t>
            </a:r>
            <a:r>
              <a:rPr sz="1700" spc="-45" dirty="0">
                <a:solidFill>
                  <a:srgbClr val="000000"/>
                </a:solidFill>
              </a:rPr>
              <a:t>weight</a:t>
            </a:r>
            <a:r>
              <a:rPr sz="1700" spc="75" dirty="0">
                <a:solidFill>
                  <a:srgbClr val="000000"/>
                </a:solidFill>
              </a:rPr>
              <a:t> </a:t>
            </a:r>
            <a:r>
              <a:rPr sz="1700" spc="50" dirty="0">
                <a:solidFill>
                  <a:srgbClr val="000000"/>
                </a:solidFill>
              </a:rPr>
              <a:t>of</a:t>
            </a:r>
            <a:r>
              <a:rPr sz="1700" spc="-85" dirty="0">
                <a:solidFill>
                  <a:srgbClr val="000000"/>
                </a:solidFill>
              </a:rPr>
              <a:t> </a:t>
            </a:r>
            <a:r>
              <a:rPr sz="1700" spc="-10" dirty="0">
                <a:solidFill>
                  <a:srgbClr val="000000"/>
                </a:solidFill>
              </a:rPr>
              <a:t>casting.</a:t>
            </a:r>
            <a:endParaRPr sz="1700"/>
          </a:p>
          <a:p>
            <a:pPr marL="30480" marR="5080" indent="-18415" algn="just">
              <a:lnSpc>
                <a:spcPct val="102899"/>
              </a:lnSpc>
              <a:spcBef>
                <a:spcPts val="340"/>
              </a:spcBef>
            </a:pPr>
            <a:r>
              <a:rPr sz="1700" spc="-95" dirty="0">
                <a:solidFill>
                  <a:srgbClr val="605472"/>
                </a:solidFill>
                <a:latin typeface="Times New Roman"/>
                <a:cs typeface="Times New Roman"/>
              </a:rPr>
              <a:t>.$i</a:t>
            </a:r>
            <a:r>
              <a:rPr sz="1700" spc="-15" dirty="0">
                <a:solidFill>
                  <a:srgbClr val="605472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605472"/>
                </a:solidFill>
                <a:latin typeface="Times New Roman"/>
                <a:cs typeface="Times New Roman"/>
              </a:rPr>
              <a:t>•/i</a:t>
            </a:r>
            <a:r>
              <a:rPr sz="1700" spc="175" dirty="0">
                <a:solidFill>
                  <a:srgbClr val="605472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57486E"/>
                </a:solidFill>
                <a:latin typeface="Times New Roman"/>
                <a:cs typeface="Times New Roman"/>
              </a:rPr>
              <a:t>4:</a:t>
            </a:r>
            <a:r>
              <a:rPr sz="1700" spc="135" dirty="0">
                <a:solidFill>
                  <a:srgbClr val="57486E"/>
                </a:solidFill>
                <a:latin typeface="Times New Roman"/>
                <a:cs typeface="Times New Roman"/>
              </a:rPr>
              <a:t>  </a:t>
            </a:r>
            <a:r>
              <a:rPr sz="1700" dirty="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  <a:r>
              <a:rPr sz="1700" spc="3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0000"/>
                </a:solidFill>
                <a:latin typeface="Times New Roman"/>
                <a:cs typeface="Times New Roman"/>
              </a:rPr>
              <a:t>out</a:t>
            </a:r>
            <a:r>
              <a:rPr sz="1700" spc="4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700" spc="3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0000"/>
                </a:solidFill>
                <a:latin typeface="Times New Roman"/>
                <a:cs typeface="Times New Roman"/>
              </a:rPr>
              <a:t>cost</a:t>
            </a:r>
            <a:r>
              <a:rPr sz="1700" spc="3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700" spc="7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sz="1700" dirty="0">
                <a:solidFill>
                  <a:srgbClr val="000000"/>
                </a:solidFill>
                <a:latin typeface="Times New Roman"/>
                <a:cs typeface="Times New Roman"/>
              </a:rPr>
              <a:t>material</a:t>
            </a:r>
            <a:r>
              <a:rPr sz="1700" spc="65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sz="1700" dirty="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700" spc="4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0000"/>
                </a:solidFill>
                <a:latin typeface="Times New Roman"/>
                <a:cs typeface="Times New Roman"/>
              </a:rPr>
              <a:t>multiplying</a:t>
            </a:r>
            <a:r>
              <a:rPr sz="1700" spc="35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sz="1700" spc="-25" dirty="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sz="1700" dirty="0">
                <a:solidFill>
                  <a:srgbClr val="000000"/>
                </a:solidFill>
                <a:latin typeface="Times New Roman"/>
                <a:cs typeface="Times New Roman"/>
              </a:rPr>
              <a:t>gross</a:t>
            </a:r>
            <a:r>
              <a:rPr sz="17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0000"/>
                </a:solidFill>
                <a:latin typeface="Times New Roman"/>
                <a:cs typeface="Times New Roman"/>
              </a:rPr>
              <a:t>weight</a:t>
            </a:r>
            <a:r>
              <a:rPr sz="1700" spc="1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700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0000"/>
                </a:solidFill>
                <a:latin typeface="Times New Roman"/>
                <a:cs typeface="Times New Roman"/>
              </a:rPr>
              <a:t>cost</a:t>
            </a:r>
            <a:r>
              <a:rPr sz="1700" spc="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0000"/>
                </a:solidFill>
                <a:latin typeface="Times New Roman"/>
                <a:cs typeface="Times New Roman"/>
              </a:rPr>
              <a:t>per</a:t>
            </a:r>
            <a:r>
              <a:rPr sz="1700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000000"/>
                </a:solidFill>
                <a:latin typeface="Times New Roman"/>
                <a:cs typeface="Times New Roman"/>
              </a:rPr>
              <a:t>unii</a:t>
            </a:r>
            <a:r>
              <a:rPr sz="17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00" spc="-10" dirty="0">
                <a:solidFill>
                  <a:srgbClr val="000000"/>
                </a:solidFill>
                <a:latin typeface="Times New Roman"/>
                <a:cs typeface="Times New Roman"/>
              </a:rPr>
              <a:t>weight.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8231" y="2228850"/>
            <a:ext cx="145542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Cambria"/>
                <a:cs typeface="Cambria"/>
              </a:rPr>
              <a:t>cost</a:t>
            </a:r>
            <a:r>
              <a:rPr sz="1700" spc="90" dirty="0">
                <a:latin typeface="Cambria"/>
                <a:cs typeface="Cambria"/>
              </a:rPr>
              <a:t> </a:t>
            </a:r>
            <a:r>
              <a:rPr sz="1700" dirty="0">
                <a:latin typeface="Cambria"/>
                <a:cs typeface="Cambria"/>
              </a:rPr>
              <a:t>of</a:t>
            </a:r>
            <a:r>
              <a:rPr sz="1700" spc="35" dirty="0">
                <a:latin typeface="Cambria"/>
                <a:cs typeface="Cambria"/>
              </a:rPr>
              <a:t> </a:t>
            </a:r>
            <a:r>
              <a:rPr sz="1700" spc="-10" dirty="0">
                <a:latin typeface="Cambria"/>
                <a:cs typeface="Cambria"/>
              </a:rPr>
              <a:t>material</a:t>
            </a:r>
            <a:endParaRPr sz="17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65553" y="2081212"/>
            <a:ext cx="1224915" cy="561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Cambria"/>
                <a:cs typeface="Cambria"/>
              </a:rPr>
              <a:t>Gross</a:t>
            </a:r>
            <a:r>
              <a:rPr sz="1700" spc="75" dirty="0">
                <a:latin typeface="Cambria"/>
                <a:cs typeface="Cambria"/>
              </a:rPr>
              <a:t> </a:t>
            </a:r>
            <a:r>
              <a:rPr sz="1700" spc="-10" dirty="0">
                <a:latin typeface="Cambria"/>
                <a:cs typeface="Cambria"/>
              </a:rPr>
              <a:t>weight</a:t>
            </a:r>
            <a:endParaRPr sz="1700">
              <a:latin typeface="Cambria"/>
              <a:cs typeface="Cambria"/>
            </a:endParaRPr>
          </a:p>
          <a:p>
            <a:pPr marL="635" algn="ctr">
              <a:lnSpc>
                <a:spcPct val="100000"/>
              </a:lnSpc>
              <a:spcBef>
                <a:spcPts val="85"/>
              </a:spcBef>
            </a:pPr>
            <a:r>
              <a:rPr sz="1750" dirty="0">
                <a:latin typeface="Cambria"/>
                <a:cs typeface="Cambria"/>
              </a:rPr>
              <a:t>of</a:t>
            </a:r>
            <a:r>
              <a:rPr sz="1750" spc="-50" dirty="0">
                <a:latin typeface="Cambria"/>
                <a:cs typeface="Cambria"/>
              </a:rPr>
              <a:t> </a:t>
            </a:r>
            <a:r>
              <a:rPr sz="1750" spc="-10" dirty="0">
                <a:latin typeface="Cambria"/>
                <a:cs typeface="Cambria"/>
              </a:rPr>
              <a:t>casting</a:t>
            </a:r>
            <a:endParaRPr sz="175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65629" y="2074862"/>
            <a:ext cx="106680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7795">
              <a:lnSpc>
                <a:spcPct val="100000"/>
              </a:lnSpc>
              <a:spcBef>
                <a:spcPts val="100"/>
              </a:spcBef>
            </a:pPr>
            <a:r>
              <a:rPr sz="1750" spc="-10" dirty="0">
                <a:latin typeface="Cambria"/>
                <a:cs typeface="Cambria"/>
              </a:rPr>
              <a:t>Cost</a:t>
            </a:r>
            <a:r>
              <a:rPr sz="1750" spc="-55" dirty="0">
                <a:latin typeface="Cambria"/>
                <a:cs typeface="Cambria"/>
              </a:rPr>
              <a:t> </a:t>
            </a:r>
            <a:r>
              <a:rPr sz="1750" spc="-25" dirty="0">
                <a:latin typeface="Cambria"/>
                <a:cs typeface="Cambria"/>
              </a:rPr>
              <a:t>per </a:t>
            </a:r>
            <a:r>
              <a:rPr sz="1750" spc="-10" dirty="0">
                <a:latin typeface="Cambria"/>
                <a:cs typeface="Cambria"/>
              </a:rPr>
              <a:t>unit</a:t>
            </a:r>
            <a:r>
              <a:rPr sz="1750" spc="-50" dirty="0">
                <a:latin typeface="Cambria"/>
                <a:cs typeface="Cambria"/>
              </a:rPr>
              <a:t> </a:t>
            </a:r>
            <a:r>
              <a:rPr sz="1750" spc="-55" dirty="0">
                <a:latin typeface="Cambria"/>
                <a:cs typeface="Cambria"/>
              </a:rPr>
              <a:t>weight</a:t>
            </a:r>
            <a:endParaRPr sz="175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4572" y="2979737"/>
            <a:ext cx="5087620" cy="55435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 indent="-635">
              <a:lnSpc>
                <a:spcPts val="2060"/>
              </a:lnSpc>
              <a:spcBef>
                <a:spcPts val="200"/>
              </a:spcBef>
              <a:tabLst>
                <a:tab pos="707390" algn="l"/>
              </a:tabLst>
            </a:pPr>
            <a:r>
              <a:rPr sz="1750" spc="-155" dirty="0">
                <a:solidFill>
                  <a:srgbClr val="777289"/>
                </a:solidFill>
                <a:latin typeface="Cambria"/>
                <a:cs typeface="Cambria"/>
              </a:rPr>
              <a:t>.¥r‹/i</a:t>
            </a:r>
            <a:r>
              <a:rPr sz="1750" spc="85" dirty="0">
                <a:solidFill>
                  <a:srgbClr val="777289"/>
                </a:solidFill>
                <a:latin typeface="Cambria"/>
                <a:cs typeface="Cambria"/>
              </a:rPr>
              <a:t> </a:t>
            </a:r>
            <a:r>
              <a:rPr sz="1750" spc="-25" dirty="0">
                <a:solidFill>
                  <a:srgbClr val="4B3469"/>
                </a:solidFill>
                <a:latin typeface="Cambria"/>
                <a:cs typeface="Cambria"/>
              </a:rPr>
              <a:t>I:</a:t>
            </a:r>
            <a:r>
              <a:rPr sz="1750" dirty="0">
                <a:solidFill>
                  <a:srgbClr val="4B3469"/>
                </a:solidFill>
                <a:latin typeface="Cambria"/>
                <a:cs typeface="Cambria"/>
              </a:rPr>
              <a:t>	</a:t>
            </a:r>
            <a:r>
              <a:rPr sz="1750" spc="-80" dirty="0">
                <a:latin typeface="Cambria"/>
                <a:cs typeface="Cambria"/>
              </a:rPr>
              <a:t>Subtract</a:t>
            </a:r>
            <a:r>
              <a:rPr sz="1750" spc="35" dirty="0">
                <a:latin typeface="Cambria"/>
                <a:cs typeface="Cambria"/>
              </a:rPr>
              <a:t> </a:t>
            </a:r>
            <a:r>
              <a:rPr sz="1750" spc="-40" dirty="0">
                <a:latin typeface="Cambria"/>
                <a:cs typeface="Cambria"/>
              </a:rPr>
              <a:t>thc</a:t>
            </a:r>
            <a:r>
              <a:rPr sz="1750" spc="30" dirty="0">
                <a:latin typeface="Cambria"/>
                <a:cs typeface="Cambria"/>
              </a:rPr>
              <a:t> </a:t>
            </a:r>
            <a:r>
              <a:rPr sz="1750" spc="-130" dirty="0">
                <a:latin typeface="Cambria"/>
                <a:cs typeface="Cambria"/>
              </a:rPr>
              <a:t>return</a:t>
            </a:r>
            <a:r>
              <a:rPr sz="1750" spc="100" dirty="0">
                <a:latin typeface="Cambria"/>
                <a:cs typeface="Cambria"/>
              </a:rPr>
              <a:t> </a:t>
            </a:r>
            <a:r>
              <a:rPr sz="1750" spc="-60" dirty="0">
                <a:latin typeface="Cambria"/>
                <a:cs typeface="Cambria"/>
              </a:rPr>
              <a:t>value</a:t>
            </a:r>
            <a:r>
              <a:rPr sz="1750" spc="-30" dirty="0">
                <a:latin typeface="Cambria"/>
                <a:cs typeface="Cambria"/>
              </a:rPr>
              <a:t> </a:t>
            </a:r>
            <a:r>
              <a:rPr sz="1750" dirty="0">
                <a:latin typeface="Cambria"/>
                <a:cs typeface="Cambria"/>
              </a:rPr>
              <a:t>of</a:t>
            </a:r>
            <a:r>
              <a:rPr sz="1750" spc="-60" dirty="0">
                <a:latin typeface="Cambria"/>
                <a:cs typeface="Cambria"/>
              </a:rPr>
              <a:t> </a:t>
            </a:r>
            <a:r>
              <a:rPr sz="1750" spc="-55" dirty="0">
                <a:latin typeface="Cambria"/>
                <a:cs typeface="Cambria"/>
              </a:rPr>
              <a:t>scrap,</a:t>
            </a:r>
            <a:r>
              <a:rPr sz="1750" spc="100" dirty="0">
                <a:latin typeface="Cambria"/>
                <a:cs typeface="Cambria"/>
              </a:rPr>
              <a:t> </a:t>
            </a:r>
            <a:r>
              <a:rPr sz="1750" dirty="0">
                <a:latin typeface="Cambria"/>
                <a:cs typeface="Cambria"/>
              </a:rPr>
              <a:t>if</a:t>
            </a:r>
            <a:r>
              <a:rPr sz="1750" spc="-95" dirty="0">
                <a:latin typeface="Cambria"/>
                <a:cs typeface="Cambria"/>
              </a:rPr>
              <a:t> </a:t>
            </a:r>
            <a:r>
              <a:rPr sz="1750" spc="-35" dirty="0">
                <a:latin typeface="Cambria"/>
                <a:cs typeface="Cambria"/>
              </a:rPr>
              <a:t>any,</a:t>
            </a:r>
            <a:r>
              <a:rPr sz="1750" dirty="0">
                <a:latin typeface="Cambria"/>
                <a:cs typeface="Cambria"/>
              </a:rPr>
              <a:t> </a:t>
            </a:r>
            <a:r>
              <a:rPr sz="1750" spc="-55" dirty="0">
                <a:latin typeface="Cambria"/>
                <a:cs typeface="Cambria"/>
              </a:rPr>
              <a:t>from</a:t>
            </a:r>
            <a:r>
              <a:rPr sz="1750" spc="10" dirty="0">
                <a:latin typeface="Cambria"/>
                <a:cs typeface="Cambria"/>
              </a:rPr>
              <a:t> </a:t>
            </a:r>
            <a:r>
              <a:rPr sz="1750" spc="-85" dirty="0">
                <a:latin typeface="Cambria"/>
                <a:cs typeface="Cambria"/>
              </a:rPr>
              <a:t>the </a:t>
            </a:r>
            <a:r>
              <a:rPr sz="1750" spc="-50" dirty="0">
                <a:latin typeface="Cambria"/>
                <a:cs typeface="Cambria"/>
              </a:rPr>
              <a:t>cost </a:t>
            </a:r>
            <a:r>
              <a:rPr sz="1750" spc="-210" dirty="0">
                <a:latin typeface="Cambria"/>
                <a:cs typeface="Cambria"/>
              </a:rPr>
              <a:t>o1</a:t>
            </a:r>
            <a:r>
              <a:rPr sz="1750" spc="10" dirty="0">
                <a:latin typeface="Cambria"/>
                <a:cs typeface="Cambria"/>
              </a:rPr>
              <a:t> </a:t>
            </a:r>
            <a:r>
              <a:rPr sz="1750" spc="-85" dirty="0">
                <a:latin typeface="Cambria"/>
                <a:cs typeface="Cambria"/>
              </a:rPr>
              <a:t>material</a:t>
            </a:r>
            <a:r>
              <a:rPr sz="1750" spc="30" dirty="0">
                <a:latin typeface="Cambria"/>
                <a:cs typeface="Cambria"/>
              </a:rPr>
              <a:t> </a:t>
            </a:r>
            <a:r>
              <a:rPr sz="1750" spc="-50" dirty="0">
                <a:latin typeface="Cambria"/>
                <a:cs typeface="Cambria"/>
              </a:rPr>
              <a:t>to</a:t>
            </a:r>
            <a:r>
              <a:rPr sz="1750" spc="-45" dirty="0">
                <a:latin typeface="Cambria"/>
                <a:cs typeface="Cambria"/>
              </a:rPr>
              <a:t> get</a:t>
            </a:r>
            <a:r>
              <a:rPr sz="1750" spc="65" dirty="0">
                <a:latin typeface="Cambria"/>
                <a:cs typeface="Cambria"/>
              </a:rPr>
              <a:t> </a:t>
            </a:r>
            <a:r>
              <a:rPr sz="1750" spc="-114" dirty="0">
                <a:latin typeface="Cambria"/>
                <a:cs typeface="Cambria"/>
              </a:rPr>
              <a:t>the</a:t>
            </a:r>
            <a:r>
              <a:rPr sz="1750" spc="20" dirty="0">
                <a:latin typeface="Cambria"/>
                <a:cs typeface="Cambria"/>
              </a:rPr>
              <a:t> </a:t>
            </a:r>
            <a:r>
              <a:rPr sz="1750" spc="-75" dirty="0">
                <a:latin typeface="Cambria"/>
                <a:cs typeface="Cambria"/>
              </a:rPr>
              <a:t>direct</a:t>
            </a:r>
            <a:r>
              <a:rPr sz="1750" spc="55" dirty="0">
                <a:latin typeface="Cambria"/>
                <a:cs typeface="Cambria"/>
              </a:rPr>
              <a:t> </a:t>
            </a:r>
            <a:r>
              <a:rPr sz="1750" spc="-60" dirty="0">
                <a:latin typeface="Cambria"/>
                <a:cs typeface="Cambria"/>
              </a:rPr>
              <a:t>iratei</a:t>
            </a:r>
            <a:r>
              <a:rPr sz="1750" spc="-125" dirty="0">
                <a:latin typeface="Cambria"/>
                <a:cs typeface="Cambria"/>
              </a:rPr>
              <a:t> </a:t>
            </a:r>
            <a:r>
              <a:rPr sz="1750" spc="-25" dirty="0">
                <a:latin typeface="Cambria"/>
                <a:cs typeface="Cambria"/>
              </a:rPr>
              <a:t>ial</a:t>
            </a:r>
            <a:r>
              <a:rPr sz="1750" spc="5" dirty="0">
                <a:latin typeface="Cambria"/>
                <a:cs typeface="Cambria"/>
              </a:rPr>
              <a:t> </a:t>
            </a:r>
            <a:r>
              <a:rPr sz="1750" spc="-10" dirty="0">
                <a:latin typeface="Cambria"/>
                <a:cs typeface="Cambria"/>
              </a:rPr>
              <a:t>cost.</a:t>
            </a:r>
            <a:endParaRPr sz="175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0449" y="3938587"/>
            <a:ext cx="1859914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Cambria"/>
                <a:cs typeface="Cambria"/>
              </a:rPr>
              <a:t>Direct</a:t>
            </a:r>
            <a:r>
              <a:rPr sz="1700" spc="50" dirty="0">
                <a:latin typeface="Cambria"/>
                <a:cs typeface="Cambria"/>
              </a:rPr>
              <a:t> </a:t>
            </a:r>
            <a:r>
              <a:rPr sz="1700" dirty="0">
                <a:latin typeface="Cambria"/>
                <a:cs typeface="Cambria"/>
              </a:rPr>
              <a:t>material</a:t>
            </a:r>
            <a:r>
              <a:rPr sz="1700" spc="65" dirty="0">
                <a:latin typeface="Cambria"/>
                <a:cs typeface="Cambria"/>
              </a:rPr>
              <a:t> </a:t>
            </a:r>
            <a:r>
              <a:rPr sz="1700" spc="-20" dirty="0">
                <a:latin typeface="Cambria"/>
                <a:cs typeface="Cambria"/>
              </a:rPr>
              <a:t>cost</a:t>
            </a:r>
            <a:endParaRPr sz="17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31299" y="3824287"/>
            <a:ext cx="891540" cy="541655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 indent="72390">
              <a:lnSpc>
                <a:spcPts val="2030"/>
              </a:lnSpc>
              <a:spcBef>
                <a:spcPts val="175"/>
              </a:spcBef>
            </a:pPr>
            <a:r>
              <a:rPr sz="1700" dirty="0">
                <a:latin typeface="Cambria"/>
                <a:cs typeface="Cambria"/>
              </a:rPr>
              <a:t>Cost</a:t>
            </a:r>
            <a:r>
              <a:rPr sz="1700" spc="80" dirty="0">
                <a:latin typeface="Cambria"/>
                <a:cs typeface="Cambria"/>
              </a:rPr>
              <a:t> </a:t>
            </a:r>
            <a:r>
              <a:rPr sz="1700" dirty="0">
                <a:latin typeface="Cambria"/>
                <a:cs typeface="Cambria"/>
              </a:rPr>
              <a:t>of</a:t>
            </a:r>
            <a:r>
              <a:rPr sz="1700" spc="175" dirty="0">
                <a:latin typeface="Cambria"/>
                <a:cs typeface="Cambria"/>
              </a:rPr>
              <a:t> </a:t>
            </a:r>
            <a:r>
              <a:rPr sz="1700" spc="-50" dirty="0">
                <a:latin typeface="Cambria"/>
                <a:cs typeface="Cambria"/>
              </a:rPr>
              <a:t>) </a:t>
            </a:r>
            <a:r>
              <a:rPr sz="1700" spc="-10" dirty="0">
                <a:latin typeface="Cambria"/>
                <a:cs typeface="Cambria"/>
              </a:rPr>
              <a:t>material</a:t>
            </a:r>
            <a:endParaRPr sz="17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03645" y="3795712"/>
            <a:ext cx="1228090" cy="5467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42570" marR="5080" indent="-230504">
              <a:lnSpc>
                <a:spcPct val="101099"/>
              </a:lnSpc>
              <a:spcBef>
                <a:spcPts val="75"/>
              </a:spcBef>
            </a:pPr>
            <a:r>
              <a:rPr sz="1700" dirty="0">
                <a:latin typeface="Cambria"/>
                <a:cs typeface="Cambria"/>
              </a:rPr>
              <a:t>Return</a:t>
            </a:r>
            <a:r>
              <a:rPr sz="1700" spc="105" dirty="0">
                <a:latin typeface="Cambria"/>
                <a:cs typeface="Cambria"/>
              </a:rPr>
              <a:t> </a:t>
            </a:r>
            <a:r>
              <a:rPr sz="1700" spc="-20" dirty="0">
                <a:latin typeface="Cambria"/>
                <a:cs typeface="Cambria"/>
              </a:rPr>
              <a:t>value </a:t>
            </a:r>
            <a:r>
              <a:rPr sz="1700" dirty="0">
                <a:latin typeface="Cambria"/>
                <a:cs typeface="Cambria"/>
              </a:rPr>
              <a:t>of</a:t>
            </a:r>
            <a:r>
              <a:rPr sz="1700" spc="10" dirty="0">
                <a:latin typeface="Cambria"/>
                <a:cs typeface="Cambria"/>
              </a:rPr>
              <a:t> </a:t>
            </a:r>
            <a:r>
              <a:rPr sz="1700" spc="-10" dirty="0">
                <a:latin typeface="Cambria"/>
                <a:cs typeface="Cambria"/>
              </a:rPr>
              <a:t>scrap</a:t>
            </a:r>
            <a:endParaRPr sz="17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3068" y="355320"/>
            <a:ext cx="5254625" cy="233299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90"/>
              </a:spcBef>
            </a:pPr>
            <a:r>
              <a:rPr sz="1600" dirty="0">
                <a:solidFill>
                  <a:srgbClr val="5B4970"/>
                </a:solidFill>
                <a:latin typeface="Cambria"/>
                <a:cs typeface="Cambria"/>
              </a:rPr>
              <a:t>I</a:t>
            </a:r>
            <a:r>
              <a:rPr sz="1600" dirty="0">
                <a:solidFill>
                  <a:srgbClr val="4F4264"/>
                </a:solidFill>
                <a:latin typeface="Cambria"/>
                <a:cs typeface="Cambria"/>
              </a:rPr>
              <a:t>ndircct</a:t>
            </a:r>
            <a:r>
              <a:rPr sz="1600" spc="395" dirty="0">
                <a:solidFill>
                  <a:srgbClr val="4F4264"/>
                </a:solidFill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564472"/>
                </a:solidFill>
                <a:latin typeface="Cambria"/>
                <a:cs typeface="Cambria"/>
              </a:rPr>
              <a:t>Material</a:t>
            </a:r>
            <a:r>
              <a:rPr sz="1600" spc="425" dirty="0">
                <a:solidFill>
                  <a:srgbClr val="564472"/>
                </a:solidFill>
                <a:latin typeface="Cambria"/>
                <a:cs typeface="Cambria"/>
              </a:rPr>
              <a:t> </a:t>
            </a:r>
            <a:r>
              <a:rPr sz="1600" spc="45" dirty="0">
                <a:solidFill>
                  <a:srgbClr val="5D4B75"/>
                </a:solidFill>
                <a:latin typeface="Cambria"/>
                <a:cs typeface="Cambria"/>
              </a:rPr>
              <a:t>Cost:</a:t>
            </a:r>
            <a:endParaRPr sz="1600">
              <a:latin typeface="Cambria"/>
              <a:cs typeface="Cambria"/>
            </a:endParaRPr>
          </a:p>
          <a:p>
            <a:pPr marL="244475" indent="-231775">
              <a:lnSpc>
                <a:spcPct val="100000"/>
              </a:lnSpc>
              <a:spcBef>
                <a:spcPts val="505"/>
              </a:spcBef>
              <a:buChar char="•"/>
              <a:tabLst>
                <a:tab pos="244475" algn="l"/>
              </a:tabLst>
            </a:pPr>
            <a:r>
              <a:rPr sz="1650" spc="-10" dirty="0">
                <a:latin typeface="Cambria"/>
                <a:cs typeface="Cambria"/>
              </a:rPr>
              <a:t>Material</a:t>
            </a:r>
            <a:r>
              <a:rPr sz="1650" spc="25" dirty="0">
                <a:latin typeface="Cambria"/>
                <a:cs typeface="Cambria"/>
              </a:rPr>
              <a:t> </a:t>
            </a:r>
            <a:r>
              <a:rPr sz="1650" spc="-40" dirty="0">
                <a:latin typeface="Cambria"/>
                <a:cs typeface="Cambria"/>
              </a:rPr>
              <a:t>required</a:t>
            </a:r>
            <a:r>
              <a:rPr sz="1650" spc="70" dirty="0">
                <a:latin typeface="Cambria"/>
                <a:cs typeface="Cambria"/>
              </a:rPr>
              <a:t> </a:t>
            </a:r>
            <a:r>
              <a:rPr sz="1650" dirty="0">
                <a:latin typeface="Cambria"/>
                <a:cs typeface="Cambria"/>
              </a:rPr>
              <a:t>in</a:t>
            </a:r>
            <a:r>
              <a:rPr sz="1650" spc="-45" dirty="0">
                <a:latin typeface="Cambria"/>
                <a:cs typeface="Cambria"/>
              </a:rPr>
              <a:t> </a:t>
            </a:r>
            <a:r>
              <a:rPr sz="1650" spc="-10" dirty="0">
                <a:latin typeface="Cambria"/>
                <a:cs typeface="Cambria"/>
              </a:rPr>
              <a:t>melting</a:t>
            </a:r>
            <a:r>
              <a:rPr sz="1650" spc="65" dirty="0">
                <a:latin typeface="Cambria"/>
                <a:cs typeface="Cambria"/>
              </a:rPr>
              <a:t> </a:t>
            </a:r>
            <a:r>
              <a:rPr sz="1650" spc="-25" dirty="0">
                <a:latin typeface="Cambria"/>
                <a:cs typeface="Cambria"/>
              </a:rPr>
              <a:t>the</a:t>
            </a:r>
            <a:r>
              <a:rPr sz="1650" spc="-30" dirty="0">
                <a:latin typeface="Cambria"/>
                <a:cs typeface="Cambria"/>
              </a:rPr>
              <a:t> </a:t>
            </a:r>
            <a:r>
              <a:rPr sz="1650" spc="-20" dirty="0">
                <a:latin typeface="Cambria"/>
                <a:cs typeface="Cambria"/>
              </a:rPr>
              <a:t>metal</a:t>
            </a:r>
            <a:r>
              <a:rPr sz="1650" spc="-5" dirty="0">
                <a:latin typeface="Cambria"/>
                <a:cs typeface="Cambria"/>
              </a:rPr>
              <a:t> </a:t>
            </a:r>
            <a:r>
              <a:rPr sz="1650" dirty="0">
                <a:latin typeface="Cambria"/>
                <a:cs typeface="Cambria"/>
              </a:rPr>
              <a:t>such</a:t>
            </a:r>
            <a:r>
              <a:rPr sz="1650" spc="-25" dirty="0">
                <a:latin typeface="Cambria"/>
                <a:cs typeface="Cambria"/>
              </a:rPr>
              <a:t> </a:t>
            </a:r>
            <a:r>
              <a:rPr sz="1650" dirty="0">
                <a:latin typeface="Cambria"/>
                <a:cs typeface="Cambria"/>
              </a:rPr>
              <a:t>as</a:t>
            </a:r>
            <a:r>
              <a:rPr sz="1650" spc="-75" dirty="0">
                <a:latin typeface="Cambria"/>
                <a:cs typeface="Cambria"/>
              </a:rPr>
              <a:t> </a:t>
            </a:r>
            <a:r>
              <a:rPr sz="1650" spc="-10" dirty="0">
                <a:latin typeface="Cambria"/>
                <a:cs typeface="Cambria"/>
              </a:rPr>
              <a:t>coal,</a:t>
            </a:r>
            <a:endParaRPr sz="1650">
              <a:latin typeface="Cambria"/>
              <a:cs typeface="Cambria"/>
            </a:endParaRPr>
          </a:p>
          <a:p>
            <a:pPr marL="250190">
              <a:lnSpc>
                <a:spcPct val="100000"/>
              </a:lnSpc>
              <a:spcBef>
                <a:spcPts val="70"/>
              </a:spcBef>
            </a:pPr>
            <a:r>
              <a:rPr sz="1700" spc="-40" dirty="0">
                <a:latin typeface="Cambria"/>
                <a:cs typeface="Cambria"/>
              </a:rPr>
              <a:t>limestone,</a:t>
            </a:r>
            <a:r>
              <a:rPr sz="1700" spc="35" dirty="0">
                <a:latin typeface="Cambria"/>
                <a:cs typeface="Cambria"/>
              </a:rPr>
              <a:t> </a:t>
            </a:r>
            <a:r>
              <a:rPr sz="1700" spc="-70" dirty="0">
                <a:latin typeface="Cambria"/>
                <a:cs typeface="Cambria"/>
              </a:rPr>
              <a:t>other</a:t>
            </a:r>
            <a:r>
              <a:rPr sz="1700" spc="10" dirty="0">
                <a:latin typeface="Cambria"/>
                <a:cs typeface="Cambria"/>
              </a:rPr>
              <a:t> </a:t>
            </a:r>
            <a:r>
              <a:rPr sz="1700" dirty="0">
                <a:latin typeface="Cambria"/>
                <a:cs typeface="Cambria"/>
              </a:rPr>
              <a:t>fluxes,</a:t>
            </a:r>
            <a:r>
              <a:rPr sz="1700" spc="-5" dirty="0">
                <a:latin typeface="Cambria"/>
                <a:cs typeface="Cambria"/>
              </a:rPr>
              <a:t> </a:t>
            </a:r>
            <a:r>
              <a:rPr sz="1700" spc="-10" dirty="0">
                <a:latin typeface="Cambria"/>
                <a:cs typeface="Cambria"/>
              </a:rPr>
              <a:t>etc.,</a:t>
            </a:r>
            <a:endParaRPr sz="1700">
              <a:latin typeface="Cambria"/>
              <a:cs typeface="Cambria"/>
            </a:endParaRPr>
          </a:p>
          <a:p>
            <a:pPr marL="244475" indent="-231775">
              <a:lnSpc>
                <a:spcPct val="100000"/>
              </a:lnSpc>
              <a:spcBef>
                <a:spcPts val="434"/>
              </a:spcBef>
              <a:buChar char="•"/>
              <a:tabLst>
                <a:tab pos="244475" algn="l"/>
              </a:tabLst>
            </a:pPr>
            <a:r>
              <a:rPr sz="1700" spc="-30" dirty="0">
                <a:latin typeface="Cambria"/>
                <a:cs typeface="Cambria"/>
              </a:rPr>
              <a:t>Material</a:t>
            </a:r>
            <a:r>
              <a:rPr sz="1700" spc="100" dirty="0">
                <a:latin typeface="Cambria"/>
                <a:cs typeface="Cambria"/>
              </a:rPr>
              <a:t> </a:t>
            </a:r>
            <a:r>
              <a:rPr sz="1700" spc="-50" dirty="0">
                <a:latin typeface="Cambria"/>
                <a:cs typeface="Cambria"/>
              </a:rPr>
              <a:t>used</a:t>
            </a:r>
            <a:r>
              <a:rPr sz="1700" spc="5" dirty="0">
                <a:latin typeface="Cambria"/>
                <a:cs typeface="Cambria"/>
              </a:rPr>
              <a:t> </a:t>
            </a:r>
            <a:r>
              <a:rPr sz="1700" spc="-10" dirty="0">
                <a:latin typeface="Cambria"/>
                <a:cs typeface="Cambria"/>
              </a:rPr>
              <a:t>in</a:t>
            </a:r>
            <a:r>
              <a:rPr sz="1700" spc="-85" dirty="0">
                <a:latin typeface="Cambria"/>
                <a:cs typeface="Cambria"/>
              </a:rPr>
              <a:t> </a:t>
            </a:r>
            <a:r>
              <a:rPr sz="1700" spc="-10" dirty="0">
                <a:latin typeface="Cambria"/>
                <a:cs typeface="Cambria"/>
              </a:rPr>
              <a:t>core</a:t>
            </a:r>
            <a:r>
              <a:rPr sz="1700" spc="-15" dirty="0">
                <a:latin typeface="Cambria"/>
                <a:cs typeface="Cambria"/>
              </a:rPr>
              <a:t> </a:t>
            </a:r>
            <a:r>
              <a:rPr sz="1700" spc="-50" dirty="0">
                <a:latin typeface="Cambria"/>
                <a:cs typeface="Cambria"/>
              </a:rPr>
              <a:t>shop</a:t>
            </a:r>
            <a:r>
              <a:rPr sz="1700" spc="-10" dirty="0">
                <a:latin typeface="Cambria"/>
                <a:cs typeface="Cambria"/>
              </a:rPr>
              <a:t> </a:t>
            </a:r>
            <a:r>
              <a:rPr sz="1700" dirty="0">
                <a:latin typeface="Cambria"/>
                <a:cs typeface="Cambria"/>
              </a:rPr>
              <a:t>for</a:t>
            </a:r>
            <a:r>
              <a:rPr sz="1700" spc="-50" dirty="0">
                <a:latin typeface="Cambria"/>
                <a:cs typeface="Cambria"/>
              </a:rPr>
              <a:t> </a:t>
            </a:r>
            <a:r>
              <a:rPr sz="1700" spc="-30" dirty="0">
                <a:latin typeface="Cambria"/>
                <a:cs typeface="Cambria"/>
              </a:rPr>
              <a:t>making</a:t>
            </a:r>
            <a:r>
              <a:rPr sz="1700" spc="105" dirty="0">
                <a:latin typeface="Cambria"/>
                <a:cs typeface="Cambria"/>
              </a:rPr>
              <a:t> </a:t>
            </a:r>
            <a:r>
              <a:rPr sz="1700" spc="-70" dirty="0">
                <a:latin typeface="Cambria"/>
                <a:cs typeface="Cambria"/>
              </a:rPr>
              <a:t>the</a:t>
            </a:r>
            <a:r>
              <a:rPr sz="1700" spc="-20" dirty="0">
                <a:latin typeface="Cambria"/>
                <a:cs typeface="Cambria"/>
              </a:rPr>
              <a:t> </a:t>
            </a:r>
            <a:r>
              <a:rPr sz="1700" spc="-40" dirty="0">
                <a:latin typeface="Cambria"/>
                <a:cs typeface="Cambria"/>
              </a:rPr>
              <a:t>cores</a:t>
            </a:r>
            <a:r>
              <a:rPr sz="1700" spc="15" dirty="0">
                <a:latin typeface="Cambria"/>
                <a:cs typeface="Cambria"/>
              </a:rPr>
              <a:t> </a:t>
            </a:r>
            <a:r>
              <a:rPr sz="1700" dirty="0">
                <a:latin typeface="Cambria"/>
                <a:cs typeface="Cambria"/>
              </a:rPr>
              <a:t>i.e.,</a:t>
            </a:r>
            <a:r>
              <a:rPr sz="1700" spc="10" dirty="0">
                <a:latin typeface="Cambria"/>
                <a:cs typeface="Cambria"/>
              </a:rPr>
              <a:t> </a:t>
            </a:r>
            <a:r>
              <a:rPr sz="1700" spc="-10" dirty="0">
                <a:latin typeface="Cambria"/>
                <a:cs typeface="Cambria"/>
              </a:rPr>
              <a:t>oils,</a:t>
            </a:r>
            <a:endParaRPr sz="1700">
              <a:latin typeface="Cambria"/>
              <a:cs typeface="Cambria"/>
            </a:endParaRPr>
          </a:p>
          <a:p>
            <a:pPr marL="251460">
              <a:lnSpc>
                <a:spcPct val="100000"/>
              </a:lnSpc>
              <a:spcBef>
                <a:spcPts val="10"/>
              </a:spcBef>
            </a:pPr>
            <a:r>
              <a:rPr sz="1750" spc="-95" dirty="0">
                <a:latin typeface="Cambria"/>
                <a:cs typeface="Cambria"/>
              </a:rPr>
              <a:t>binders</a:t>
            </a:r>
            <a:r>
              <a:rPr sz="1750" spc="25" dirty="0">
                <a:latin typeface="Cambria"/>
                <a:cs typeface="Cambria"/>
              </a:rPr>
              <a:t> </a:t>
            </a:r>
            <a:r>
              <a:rPr sz="1750" spc="-90" dirty="0">
                <a:latin typeface="Cambria"/>
                <a:cs typeface="Cambria"/>
              </a:rPr>
              <a:t>and</a:t>
            </a:r>
            <a:r>
              <a:rPr sz="1750" dirty="0">
                <a:latin typeface="Cambria"/>
                <a:cs typeface="Cambria"/>
              </a:rPr>
              <a:t> </a:t>
            </a:r>
            <a:r>
              <a:rPr sz="1750" spc="-80" dirty="0">
                <a:latin typeface="Cambria"/>
                <a:cs typeface="Cambria"/>
              </a:rPr>
              <a:t>refractories,</a:t>
            </a:r>
            <a:r>
              <a:rPr sz="1750" spc="140" dirty="0">
                <a:latin typeface="Cambria"/>
                <a:cs typeface="Cambria"/>
              </a:rPr>
              <a:t> </a:t>
            </a:r>
            <a:r>
              <a:rPr sz="1750" spc="-10" dirty="0">
                <a:latin typeface="Cambria"/>
                <a:cs typeface="Cambria"/>
              </a:rPr>
              <a:t>etc.,</a:t>
            </a:r>
            <a:endParaRPr sz="1750">
              <a:latin typeface="Cambria"/>
              <a:cs typeface="Cambria"/>
            </a:endParaRPr>
          </a:p>
          <a:p>
            <a:pPr marL="243840" marR="88265" indent="-231775">
              <a:lnSpc>
                <a:spcPct val="100800"/>
              </a:lnSpc>
              <a:spcBef>
                <a:spcPts val="405"/>
              </a:spcBef>
              <a:buChar char="•"/>
              <a:tabLst>
                <a:tab pos="245745" algn="l"/>
              </a:tabLst>
            </a:pPr>
            <a:r>
              <a:rPr sz="1700" spc="-20" dirty="0">
                <a:latin typeface="Cambria"/>
                <a:cs typeface="Cambria"/>
              </a:rPr>
              <a:t>Generally</a:t>
            </a:r>
            <a:r>
              <a:rPr sz="1700" spc="50" dirty="0">
                <a:latin typeface="Cambria"/>
                <a:cs typeface="Cambria"/>
              </a:rPr>
              <a:t> </a:t>
            </a:r>
            <a:r>
              <a:rPr sz="1700" spc="-70" dirty="0">
                <a:latin typeface="Cambria"/>
                <a:cs typeface="Cambria"/>
              </a:rPr>
              <a:t>the</a:t>
            </a:r>
            <a:r>
              <a:rPr sz="1700" spc="-20" dirty="0">
                <a:latin typeface="Cambria"/>
                <a:cs typeface="Cambria"/>
              </a:rPr>
              <a:t> </a:t>
            </a:r>
            <a:r>
              <a:rPr sz="1700" spc="-65" dirty="0">
                <a:latin typeface="Cambria"/>
                <a:cs typeface="Cambria"/>
              </a:rPr>
              <a:t>expenditure</a:t>
            </a:r>
            <a:r>
              <a:rPr sz="1700" spc="85" dirty="0">
                <a:latin typeface="Cambria"/>
                <a:cs typeface="Cambria"/>
              </a:rPr>
              <a:t> </a:t>
            </a:r>
            <a:r>
              <a:rPr sz="1700" spc="-50" dirty="0">
                <a:latin typeface="Cambria"/>
                <a:cs typeface="Cambria"/>
              </a:rPr>
              <a:t>made</a:t>
            </a:r>
            <a:r>
              <a:rPr sz="1700" spc="-35" dirty="0">
                <a:latin typeface="Cambria"/>
                <a:cs typeface="Cambria"/>
              </a:rPr>
              <a:t> </a:t>
            </a:r>
            <a:r>
              <a:rPr sz="1700" spc="-10" dirty="0">
                <a:latin typeface="Cambria"/>
                <a:cs typeface="Cambria"/>
              </a:rPr>
              <a:t>on</a:t>
            </a:r>
            <a:r>
              <a:rPr sz="1700" dirty="0">
                <a:latin typeface="Cambria"/>
                <a:cs typeface="Cambria"/>
              </a:rPr>
              <a:t> </a:t>
            </a:r>
            <a:r>
              <a:rPr sz="1700" spc="-50" dirty="0">
                <a:latin typeface="Cambria"/>
                <a:cs typeface="Cambria"/>
              </a:rPr>
              <a:t>these</a:t>
            </a:r>
            <a:r>
              <a:rPr sz="1700" spc="-25" dirty="0">
                <a:latin typeface="Cambria"/>
                <a:cs typeface="Cambria"/>
              </a:rPr>
              <a:t> </a:t>
            </a:r>
            <a:r>
              <a:rPr sz="1700" spc="-10" dirty="0">
                <a:latin typeface="Cambria"/>
                <a:cs typeface="Cambria"/>
              </a:rPr>
              <a:t>indirect 	</a:t>
            </a:r>
            <a:r>
              <a:rPr sz="1750" spc="-85" dirty="0">
                <a:latin typeface="Cambria"/>
                <a:cs typeface="Cambria"/>
              </a:rPr>
              <a:t>materials</a:t>
            </a:r>
            <a:r>
              <a:rPr sz="1750" dirty="0">
                <a:latin typeface="Cambria"/>
                <a:cs typeface="Cambria"/>
              </a:rPr>
              <a:t> is</a:t>
            </a:r>
            <a:r>
              <a:rPr sz="1750" spc="-70" dirty="0">
                <a:latin typeface="Cambria"/>
                <a:cs typeface="Cambria"/>
              </a:rPr>
              <a:t> </a:t>
            </a:r>
            <a:r>
              <a:rPr sz="1750" spc="-85" dirty="0">
                <a:latin typeface="Cambria"/>
                <a:cs typeface="Cambria"/>
              </a:rPr>
              <a:t>expressed</a:t>
            </a:r>
            <a:r>
              <a:rPr sz="1750" spc="70" dirty="0">
                <a:latin typeface="Cambria"/>
                <a:cs typeface="Cambria"/>
              </a:rPr>
              <a:t> </a:t>
            </a:r>
            <a:r>
              <a:rPr sz="1750" spc="-30" dirty="0">
                <a:latin typeface="Cambria"/>
                <a:cs typeface="Cambria"/>
              </a:rPr>
              <a:t>as</a:t>
            </a:r>
            <a:r>
              <a:rPr sz="1750" spc="-40" dirty="0">
                <a:latin typeface="Cambria"/>
                <a:cs typeface="Cambria"/>
              </a:rPr>
              <a:t> </a:t>
            </a:r>
            <a:r>
              <a:rPr sz="1750" spc="-114" dirty="0">
                <a:latin typeface="Cambria"/>
                <a:cs typeface="Cambria"/>
              </a:rPr>
              <a:t>per</a:t>
            </a:r>
            <a:r>
              <a:rPr sz="1750" spc="15" dirty="0">
                <a:latin typeface="Cambria"/>
                <a:cs typeface="Cambria"/>
              </a:rPr>
              <a:t> </a:t>
            </a:r>
            <a:r>
              <a:rPr sz="1750" dirty="0">
                <a:latin typeface="Cambria"/>
                <a:cs typeface="Cambria"/>
              </a:rPr>
              <a:t>kg</a:t>
            </a:r>
            <a:r>
              <a:rPr sz="1750" spc="-5" dirty="0">
                <a:latin typeface="Cambria"/>
                <a:cs typeface="Cambria"/>
              </a:rPr>
              <a:t> </a:t>
            </a:r>
            <a:r>
              <a:rPr sz="1750" dirty="0">
                <a:latin typeface="Cambria"/>
                <a:cs typeface="Cambria"/>
              </a:rPr>
              <a:t>of</a:t>
            </a:r>
            <a:r>
              <a:rPr sz="1750" spc="-95" dirty="0">
                <a:latin typeface="Cambria"/>
                <a:cs typeface="Cambria"/>
              </a:rPr>
              <a:t> </a:t>
            </a:r>
            <a:r>
              <a:rPr sz="1750" spc="-50" dirty="0">
                <a:latin typeface="Cambria"/>
                <a:cs typeface="Cambria"/>
              </a:rPr>
              <a:t>casting</a:t>
            </a:r>
            <a:r>
              <a:rPr sz="1750" spc="80" dirty="0">
                <a:latin typeface="Cambria"/>
                <a:cs typeface="Cambria"/>
              </a:rPr>
              <a:t> </a:t>
            </a:r>
            <a:r>
              <a:rPr sz="1750" spc="-85" dirty="0">
                <a:latin typeface="Cambria"/>
                <a:cs typeface="Cambria"/>
              </a:rPr>
              <a:t>weight</a:t>
            </a:r>
            <a:r>
              <a:rPr sz="1750" spc="30" dirty="0">
                <a:latin typeface="Cambria"/>
                <a:cs typeface="Cambria"/>
              </a:rPr>
              <a:t> </a:t>
            </a:r>
            <a:r>
              <a:rPr sz="1750" spc="-60" dirty="0">
                <a:latin typeface="Cambria"/>
                <a:cs typeface="Cambria"/>
              </a:rPr>
              <a:t>and</a:t>
            </a:r>
            <a:r>
              <a:rPr sz="1750" spc="50" dirty="0">
                <a:latin typeface="Cambria"/>
                <a:cs typeface="Cambria"/>
              </a:rPr>
              <a:t> </a:t>
            </a:r>
            <a:r>
              <a:rPr sz="1750" spc="-25" dirty="0">
                <a:latin typeface="Cambria"/>
                <a:cs typeface="Cambria"/>
              </a:rPr>
              <a:t>is 	</a:t>
            </a:r>
            <a:r>
              <a:rPr sz="1650" spc="-20" dirty="0">
                <a:latin typeface="Cambria"/>
                <a:cs typeface="Cambria"/>
              </a:rPr>
              <a:t>covered</a:t>
            </a:r>
            <a:r>
              <a:rPr sz="1650" spc="55" dirty="0">
                <a:latin typeface="Cambria"/>
                <a:cs typeface="Cambria"/>
              </a:rPr>
              <a:t> </a:t>
            </a:r>
            <a:r>
              <a:rPr sz="1650" dirty="0">
                <a:latin typeface="Cambria"/>
                <a:cs typeface="Cambria"/>
              </a:rPr>
              <a:t>in</a:t>
            </a:r>
            <a:r>
              <a:rPr sz="1650" spc="-40" dirty="0">
                <a:latin typeface="Cambria"/>
                <a:cs typeface="Cambria"/>
              </a:rPr>
              <a:t> </a:t>
            </a:r>
            <a:r>
              <a:rPr sz="1650" spc="-35" dirty="0">
                <a:latin typeface="Cambria"/>
                <a:cs typeface="Cambria"/>
              </a:rPr>
              <a:t>overhead</a:t>
            </a:r>
            <a:r>
              <a:rPr sz="1650" dirty="0">
                <a:latin typeface="Cambria"/>
                <a:cs typeface="Cambria"/>
              </a:rPr>
              <a:t> </a:t>
            </a:r>
            <a:r>
              <a:rPr sz="1650" spc="-10" dirty="0">
                <a:latin typeface="Cambria"/>
                <a:cs typeface="Cambria"/>
              </a:rPr>
              <a:t>costs.</a:t>
            </a:r>
            <a:endParaRPr sz="16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275" y="238125"/>
            <a:ext cx="5524500" cy="55245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50745" y="996959"/>
            <a:ext cx="2794635" cy="241808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247650" indent="-234950">
              <a:lnSpc>
                <a:spcPct val="100000"/>
              </a:lnSpc>
              <a:spcBef>
                <a:spcPts val="635"/>
              </a:spcBef>
              <a:buChar char="•"/>
              <a:tabLst>
                <a:tab pos="247650" algn="l"/>
              </a:tabLst>
            </a:pPr>
            <a:r>
              <a:rPr sz="1900" spc="-10" dirty="0">
                <a:latin typeface="Cambria"/>
                <a:cs typeface="Cambria"/>
              </a:rPr>
              <a:t>Upsetting</a:t>
            </a:r>
            <a:endParaRPr sz="1900">
              <a:latin typeface="Cambria"/>
              <a:cs typeface="Cambria"/>
            </a:endParaRPr>
          </a:p>
          <a:p>
            <a:pPr marL="245745" indent="-231775">
              <a:lnSpc>
                <a:spcPct val="100000"/>
              </a:lnSpc>
              <a:spcBef>
                <a:spcPts val="495"/>
              </a:spcBef>
              <a:buChar char="•"/>
              <a:tabLst>
                <a:tab pos="245745" algn="l"/>
              </a:tabLst>
            </a:pPr>
            <a:r>
              <a:rPr sz="1750" dirty="0">
                <a:latin typeface="Cambria"/>
                <a:cs typeface="Cambria"/>
              </a:rPr>
              <a:t>Drawing</a:t>
            </a:r>
            <a:r>
              <a:rPr sz="1750" spc="195" dirty="0">
                <a:latin typeface="Cambria"/>
                <a:cs typeface="Cambria"/>
              </a:rPr>
              <a:t> </a:t>
            </a:r>
            <a:r>
              <a:rPr sz="1750" dirty="0">
                <a:latin typeface="Cambria"/>
                <a:cs typeface="Cambria"/>
              </a:rPr>
              <a:t>Down</a:t>
            </a:r>
            <a:r>
              <a:rPr sz="1750" spc="25" dirty="0">
                <a:latin typeface="Cambria"/>
                <a:cs typeface="Cambria"/>
              </a:rPr>
              <a:t> </a:t>
            </a:r>
            <a:r>
              <a:rPr sz="1750" spc="-10" dirty="0">
                <a:latin typeface="Cambria"/>
                <a:cs typeface="Cambria"/>
              </a:rPr>
              <a:t>(Fullcring)</a:t>
            </a:r>
            <a:endParaRPr sz="1750">
              <a:latin typeface="Cambria"/>
              <a:cs typeface="Cambria"/>
            </a:endParaRPr>
          </a:p>
          <a:p>
            <a:pPr marL="245745" indent="-232410">
              <a:lnSpc>
                <a:spcPct val="100000"/>
              </a:lnSpc>
              <a:spcBef>
                <a:spcPts val="550"/>
              </a:spcBef>
              <a:buChar char="•"/>
              <a:tabLst>
                <a:tab pos="245745" algn="l"/>
              </a:tabLst>
            </a:pPr>
            <a:r>
              <a:rPr sz="1800" spc="-10" dirty="0">
                <a:latin typeface="Cambria"/>
                <a:cs typeface="Cambria"/>
              </a:rPr>
              <a:t>Sctting</a:t>
            </a:r>
            <a:r>
              <a:rPr sz="1800" spc="30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Down</a:t>
            </a:r>
            <a:endParaRPr sz="1800">
              <a:latin typeface="Cambria"/>
              <a:cs typeface="Cambria"/>
            </a:endParaRPr>
          </a:p>
          <a:p>
            <a:pPr marL="245110" indent="-231775">
              <a:lnSpc>
                <a:spcPct val="100000"/>
              </a:lnSpc>
              <a:spcBef>
                <a:spcPts val="540"/>
              </a:spcBef>
              <a:buChar char="•"/>
              <a:tabLst>
                <a:tab pos="245110" algn="l"/>
              </a:tabLst>
            </a:pPr>
            <a:r>
              <a:rPr sz="1800" spc="-10" dirty="0">
                <a:latin typeface="Cambria"/>
                <a:cs typeface="Cambria"/>
              </a:rPr>
              <a:t>Bending</a:t>
            </a:r>
            <a:endParaRPr sz="1800">
              <a:latin typeface="Cambria"/>
              <a:cs typeface="Cambria"/>
            </a:endParaRPr>
          </a:p>
          <a:p>
            <a:pPr marL="244475" indent="-231775">
              <a:lnSpc>
                <a:spcPct val="100000"/>
              </a:lnSpc>
              <a:spcBef>
                <a:spcPts val="440"/>
              </a:spcBef>
              <a:buChar char="•"/>
              <a:tabLst>
                <a:tab pos="244475" algn="l"/>
              </a:tabLst>
            </a:pPr>
            <a:r>
              <a:rPr sz="1900" spc="-10" dirty="0">
                <a:latin typeface="Cambria"/>
                <a:cs typeface="Cambria"/>
              </a:rPr>
              <a:t>Punching</a:t>
            </a:r>
            <a:endParaRPr sz="1900">
              <a:latin typeface="Cambria"/>
              <a:cs typeface="Cambria"/>
            </a:endParaRPr>
          </a:p>
          <a:p>
            <a:pPr marL="245110" indent="-231775">
              <a:lnSpc>
                <a:spcPct val="100000"/>
              </a:lnSpc>
              <a:spcBef>
                <a:spcPts val="445"/>
              </a:spcBef>
              <a:buChar char="•"/>
              <a:tabLst>
                <a:tab pos="245110" algn="l"/>
              </a:tabLst>
            </a:pPr>
            <a:r>
              <a:rPr sz="1800" spc="-10" dirty="0">
                <a:latin typeface="Cambria"/>
                <a:cs typeface="Cambria"/>
              </a:rPr>
              <a:t>Drifting</a:t>
            </a:r>
            <a:endParaRPr sz="1800">
              <a:latin typeface="Cambria"/>
              <a:cs typeface="Cambria"/>
            </a:endParaRPr>
          </a:p>
          <a:p>
            <a:pPr marL="246379" indent="-232410">
              <a:lnSpc>
                <a:spcPct val="100000"/>
              </a:lnSpc>
              <a:spcBef>
                <a:spcPts val="590"/>
              </a:spcBef>
              <a:buChar char="•"/>
              <a:tabLst>
                <a:tab pos="246379" algn="l"/>
              </a:tabLst>
            </a:pPr>
            <a:r>
              <a:rPr sz="1750" spc="-10" dirty="0">
                <a:latin typeface="Cambria"/>
                <a:cs typeface="Cambria"/>
              </a:rPr>
              <a:t>Swaying</a:t>
            </a:r>
            <a:endParaRPr sz="17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3530" y="310197"/>
            <a:ext cx="5377180" cy="332105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5240" algn="just">
              <a:lnSpc>
                <a:spcPct val="100000"/>
              </a:lnSpc>
              <a:spcBef>
                <a:spcPts val="520"/>
              </a:spcBef>
            </a:pPr>
            <a:r>
              <a:rPr sz="1650" dirty="0">
                <a:latin typeface="Cambria"/>
                <a:cs typeface="Cambria"/>
              </a:rPr>
              <a:t>Labour</a:t>
            </a:r>
            <a:r>
              <a:rPr sz="1650" spc="250" dirty="0">
                <a:latin typeface="Cambria"/>
                <a:cs typeface="Cambria"/>
              </a:rPr>
              <a:t> </a:t>
            </a:r>
            <a:r>
              <a:rPr sz="1650" spc="-20" dirty="0">
                <a:latin typeface="Cambria"/>
                <a:cs typeface="Cambria"/>
              </a:rPr>
              <a:t>Cost</a:t>
            </a:r>
            <a:endParaRPr sz="1650">
              <a:latin typeface="Cambria"/>
              <a:cs typeface="Cambria"/>
            </a:endParaRPr>
          </a:p>
          <a:p>
            <a:pPr marL="247650" marR="8890" indent="-235585" algn="just">
              <a:lnSpc>
                <a:spcPct val="101899"/>
              </a:lnSpc>
              <a:spcBef>
                <a:spcPts val="380"/>
              </a:spcBef>
              <a:buChar char="•"/>
              <a:tabLst>
                <a:tab pos="247650" algn="l"/>
              </a:tabLst>
            </a:pPr>
            <a:r>
              <a:rPr sz="1650" dirty="0">
                <a:latin typeface="Cambria"/>
                <a:cs typeface="Cambria"/>
              </a:rPr>
              <a:t>The</a:t>
            </a:r>
            <a:r>
              <a:rPr sz="1650" spc="409" dirty="0">
                <a:latin typeface="Cambria"/>
                <a:cs typeface="Cambria"/>
              </a:rPr>
              <a:t> </a:t>
            </a:r>
            <a:r>
              <a:rPr sz="1650" dirty="0">
                <a:latin typeface="Cambria"/>
                <a:cs typeface="Cambria"/>
              </a:rPr>
              <a:t>cost</a:t>
            </a:r>
            <a:r>
              <a:rPr sz="1650" spc="470" dirty="0">
                <a:latin typeface="Cambria"/>
                <a:cs typeface="Cambria"/>
              </a:rPr>
              <a:t> </a:t>
            </a:r>
            <a:r>
              <a:rPr sz="1650" dirty="0">
                <a:latin typeface="Cambria"/>
                <a:cs typeface="Cambria"/>
              </a:rPr>
              <a:t>of</a:t>
            </a:r>
            <a:r>
              <a:rPr sz="1650" spc="425" dirty="0">
                <a:latin typeface="Cambria"/>
                <a:cs typeface="Cambria"/>
              </a:rPr>
              <a:t> </a:t>
            </a:r>
            <a:r>
              <a:rPr sz="1650" dirty="0">
                <a:latin typeface="Cambria"/>
                <a:cs typeface="Cambria"/>
              </a:rPr>
              <a:t>labour</a:t>
            </a:r>
            <a:r>
              <a:rPr sz="1650" spc="480" dirty="0">
                <a:latin typeface="Cambria"/>
                <a:cs typeface="Cambria"/>
              </a:rPr>
              <a:t> </a:t>
            </a:r>
            <a:r>
              <a:rPr sz="1650" dirty="0">
                <a:latin typeface="Cambria"/>
                <a:cs typeface="Cambria"/>
              </a:rPr>
              <a:t>involved</a:t>
            </a:r>
            <a:r>
              <a:rPr sz="1650" spc="80" dirty="0">
                <a:latin typeface="Cambria"/>
                <a:cs typeface="Cambria"/>
              </a:rPr>
              <a:t>  </a:t>
            </a:r>
            <a:r>
              <a:rPr sz="1650" dirty="0">
                <a:latin typeface="Cambria"/>
                <a:cs typeface="Cambria"/>
              </a:rPr>
              <a:t>in</a:t>
            </a:r>
            <a:r>
              <a:rPr sz="1650" spc="415" dirty="0">
                <a:latin typeface="Cambria"/>
                <a:cs typeface="Cambria"/>
              </a:rPr>
              <a:t> </a:t>
            </a:r>
            <a:r>
              <a:rPr sz="1650" dirty="0">
                <a:latin typeface="Cambria"/>
                <a:cs typeface="Cambria"/>
              </a:rPr>
              <a:t>making</a:t>
            </a:r>
            <a:r>
              <a:rPr sz="1650" spc="80" dirty="0">
                <a:latin typeface="Cambria"/>
                <a:cs typeface="Cambria"/>
              </a:rPr>
              <a:t>  </a:t>
            </a:r>
            <a:r>
              <a:rPr sz="1650" dirty="0">
                <a:latin typeface="Cambria"/>
                <a:cs typeface="Cambria"/>
              </a:rPr>
              <a:t>the</a:t>
            </a:r>
            <a:r>
              <a:rPr sz="1650" spc="405" dirty="0">
                <a:latin typeface="Cambria"/>
                <a:cs typeface="Cambria"/>
              </a:rPr>
              <a:t> </a:t>
            </a:r>
            <a:r>
              <a:rPr sz="1650" dirty="0">
                <a:latin typeface="Cambria"/>
                <a:cs typeface="Cambria"/>
              </a:rPr>
              <a:t>cores</a:t>
            </a:r>
            <a:r>
              <a:rPr sz="1650" spc="440" dirty="0">
                <a:latin typeface="Cambria"/>
                <a:cs typeface="Cambria"/>
              </a:rPr>
              <a:t> </a:t>
            </a:r>
            <a:r>
              <a:rPr sz="1650" spc="-50" dirty="0">
                <a:latin typeface="Cambria"/>
                <a:cs typeface="Cambria"/>
              </a:rPr>
              <a:t>and </a:t>
            </a:r>
            <a:r>
              <a:rPr sz="1600" dirty="0">
                <a:latin typeface="Cambria"/>
                <a:cs typeface="Cambria"/>
              </a:rPr>
              <a:t>moulds.</a:t>
            </a:r>
            <a:r>
              <a:rPr sz="1600" spc="24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It</a:t>
            </a:r>
            <a:r>
              <a:rPr sz="1600" spc="24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is</a:t>
            </a:r>
            <a:r>
              <a:rPr sz="1600" spc="204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based</a:t>
            </a:r>
            <a:r>
              <a:rPr sz="1600" spc="22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on</a:t>
            </a:r>
            <a:r>
              <a:rPr sz="1600" spc="22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the</a:t>
            </a:r>
            <a:r>
              <a:rPr sz="1600" spc="18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time</a:t>
            </a:r>
            <a:r>
              <a:rPr sz="1600" spc="20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taken</a:t>
            </a:r>
            <a:r>
              <a:rPr sz="1600" spc="229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for</a:t>
            </a:r>
            <a:r>
              <a:rPr sz="1600" spc="18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making</a:t>
            </a:r>
            <a:r>
              <a:rPr sz="1600" spc="260" dirty="0">
                <a:latin typeface="Cambria"/>
                <a:cs typeface="Cambria"/>
              </a:rPr>
              <a:t> </a:t>
            </a:r>
            <a:r>
              <a:rPr sz="1600" spc="-30" dirty="0">
                <a:latin typeface="Cambria"/>
                <a:cs typeface="Cambria"/>
              </a:rPr>
              <a:t>various </a:t>
            </a:r>
            <a:r>
              <a:rPr sz="1650" spc="-45" dirty="0">
                <a:latin typeface="Cambria"/>
                <a:cs typeface="Cambria"/>
              </a:rPr>
              <a:t>moulds</a:t>
            </a:r>
            <a:r>
              <a:rPr sz="1650" spc="-20" dirty="0">
                <a:latin typeface="Cambria"/>
                <a:cs typeface="Cambria"/>
              </a:rPr>
              <a:t> </a:t>
            </a:r>
            <a:r>
              <a:rPr sz="1650" spc="-85" dirty="0">
                <a:latin typeface="Cambria"/>
                <a:cs typeface="Cambria"/>
              </a:rPr>
              <a:t>and</a:t>
            </a:r>
            <a:r>
              <a:rPr sz="1650" spc="-5" dirty="0">
                <a:latin typeface="Cambria"/>
                <a:cs typeface="Cambria"/>
              </a:rPr>
              <a:t> </a:t>
            </a:r>
            <a:r>
              <a:rPr sz="1650" spc="-10" dirty="0">
                <a:latin typeface="Cambria"/>
                <a:cs typeface="Cambria"/>
              </a:rPr>
              <a:t>cores.</a:t>
            </a:r>
            <a:endParaRPr sz="1650">
              <a:latin typeface="Cambria"/>
              <a:cs typeface="Cambria"/>
            </a:endParaRPr>
          </a:p>
          <a:p>
            <a:pPr marL="248285" marR="5080" indent="-236220" algn="just">
              <a:lnSpc>
                <a:spcPct val="101000"/>
              </a:lnSpc>
              <a:spcBef>
                <a:spcPts val="400"/>
              </a:spcBef>
              <a:buChar char="•"/>
              <a:tabLst>
                <a:tab pos="248285" algn="l"/>
              </a:tabLst>
            </a:pPr>
            <a:r>
              <a:rPr sz="1650" dirty="0">
                <a:latin typeface="Cambria"/>
                <a:cs typeface="Cambria"/>
              </a:rPr>
              <a:t>The</a:t>
            </a:r>
            <a:r>
              <a:rPr sz="1650" spc="-50" dirty="0">
                <a:latin typeface="Cambria"/>
                <a:cs typeface="Cambria"/>
              </a:rPr>
              <a:t> </a:t>
            </a:r>
            <a:r>
              <a:rPr sz="1650" dirty="0">
                <a:latin typeface="Cambria"/>
                <a:cs typeface="Cambria"/>
              </a:rPr>
              <a:t>cost</a:t>
            </a:r>
            <a:r>
              <a:rPr sz="1650" spc="-10" dirty="0">
                <a:latin typeface="Cambria"/>
                <a:cs typeface="Cambria"/>
              </a:rPr>
              <a:t> </a:t>
            </a:r>
            <a:r>
              <a:rPr sz="1650" dirty="0">
                <a:latin typeface="Cambria"/>
                <a:cs typeface="Cambria"/>
              </a:rPr>
              <a:t>of</a:t>
            </a:r>
            <a:r>
              <a:rPr sz="1650" spc="-45" dirty="0">
                <a:latin typeface="Cambria"/>
                <a:cs typeface="Cambria"/>
              </a:rPr>
              <a:t> </a:t>
            </a:r>
            <a:r>
              <a:rPr sz="1650" spc="-30" dirty="0">
                <a:latin typeface="Cambria"/>
                <a:cs typeface="Cambria"/>
              </a:rPr>
              <a:t>labour</a:t>
            </a:r>
            <a:r>
              <a:rPr sz="1650" spc="15" dirty="0">
                <a:latin typeface="Cambria"/>
                <a:cs typeface="Cambria"/>
              </a:rPr>
              <a:t> </a:t>
            </a:r>
            <a:r>
              <a:rPr sz="1650" spc="-10" dirty="0">
                <a:latin typeface="Cambria"/>
                <a:cs typeface="Cambria"/>
              </a:rPr>
              <a:t>involved</a:t>
            </a:r>
            <a:r>
              <a:rPr sz="1650" spc="35" dirty="0">
                <a:latin typeface="Cambria"/>
                <a:cs typeface="Cambria"/>
              </a:rPr>
              <a:t> </a:t>
            </a:r>
            <a:r>
              <a:rPr sz="1650" dirty="0">
                <a:latin typeface="Cambria"/>
                <a:cs typeface="Cambria"/>
              </a:rPr>
              <a:t>in</a:t>
            </a:r>
            <a:r>
              <a:rPr sz="1650" spc="-5" dirty="0">
                <a:latin typeface="Cambria"/>
                <a:cs typeface="Cambria"/>
              </a:rPr>
              <a:t> </a:t>
            </a:r>
            <a:r>
              <a:rPr sz="1650" spc="-10" dirty="0">
                <a:latin typeface="Cambria"/>
                <a:cs typeface="Cambria"/>
              </a:rPr>
              <a:t>melting</a:t>
            </a:r>
            <a:r>
              <a:rPr sz="1650" spc="70" dirty="0">
                <a:latin typeface="Cambria"/>
                <a:cs typeface="Cambria"/>
              </a:rPr>
              <a:t> </a:t>
            </a:r>
            <a:r>
              <a:rPr sz="1650" spc="-30" dirty="0">
                <a:latin typeface="Cambria"/>
                <a:cs typeface="Cambria"/>
              </a:rPr>
              <a:t>the</a:t>
            </a:r>
            <a:r>
              <a:rPr sz="1650" spc="-50" dirty="0">
                <a:latin typeface="Cambria"/>
                <a:cs typeface="Cambria"/>
              </a:rPr>
              <a:t> </a:t>
            </a:r>
            <a:r>
              <a:rPr sz="1650" dirty="0">
                <a:latin typeface="Cambria"/>
                <a:cs typeface="Cambria"/>
              </a:rPr>
              <a:t>metal,</a:t>
            </a:r>
            <a:r>
              <a:rPr sz="1650" spc="15" dirty="0">
                <a:latin typeface="Cambria"/>
                <a:cs typeface="Cambria"/>
              </a:rPr>
              <a:t> </a:t>
            </a:r>
            <a:r>
              <a:rPr sz="1650" dirty="0">
                <a:latin typeface="Cambria"/>
                <a:cs typeface="Cambria"/>
              </a:rPr>
              <a:t>firing</a:t>
            </a:r>
            <a:r>
              <a:rPr sz="1650" spc="20" dirty="0">
                <a:latin typeface="Cambria"/>
                <a:cs typeface="Cambria"/>
              </a:rPr>
              <a:t> </a:t>
            </a:r>
            <a:r>
              <a:rPr sz="1650" spc="-35" dirty="0">
                <a:latin typeface="Cambria"/>
                <a:cs typeface="Cambria"/>
              </a:rPr>
              <a:t>the </a:t>
            </a:r>
            <a:r>
              <a:rPr sz="1650" dirty="0">
                <a:latin typeface="Cambria"/>
                <a:cs typeface="Cambria"/>
              </a:rPr>
              <a:t>furnace,</a:t>
            </a:r>
            <a:r>
              <a:rPr sz="1650" spc="490" dirty="0">
                <a:latin typeface="Cambria"/>
                <a:cs typeface="Cambria"/>
              </a:rPr>
              <a:t> </a:t>
            </a:r>
            <a:r>
              <a:rPr sz="1650" dirty="0">
                <a:latin typeface="Cambria"/>
                <a:cs typeface="Cambria"/>
              </a:rPr>
              <a:t>baking</a:t>
            </a:r>
            <a:r>
              <a:rPr sz="1650" spc="459" dirty="0">
                <a:latin typeface="Cambria"/>
                <a:cs typeface="Cambria"/>
              </a:rPr>
              <a:t> </a:t>
            </a:r>
            <a:r>
              <a:rPr sz="1650" dirty="0">
                <a:latin typeface="Cambria"/>
                <a:cs typeface="Cambria"/>
              </a:rPr>
              <a:t>of</a:t>
            </a:r>
            <a:r>
              <a:rPr sz="1650" spc="365" dirty="0">
                <a:latin typeface="Cambria"/>
                <a:cs typeface="Cambria"/>
              </a:rPr>
              <a:t> </a:t>
            </a:r>
            <a:r>
              <a:rPr sz="1650" dirty="0">
                <a:latin typeface="Cambria"/>
                <a:cs typeface="Cambria"/>
              </a:rPr>
              <a:t>cores,</a:t>
            </a:r>
            <a:r>
              <a:rPr sz="1650" spc="455" dirty="0">
                <a:latin typeface="Cambria"/>
                <a:cs typeface="Cambria"/>
              </a:rPr>
              <a:t> </a:t>
            </a:r>
            <a:r>
              <a:rPr sz="1650" dirty="0">
                <a:latin typeface="Cambria"/>
                <a:cs typeface="Cambria"/>
              </a:rPr>
              <a:t>cleaning</a:t>
            </a:r>
            <a:r>
              <a:rPr sz="1650" spc="450" dirty="0">
                <a:latin typeface="Cambria"/>
                <a:cs typeface="Cambria"/>
              </a:rPr>
              <a:t> </a:t>
            </a:r>
            <a:r>
              <a:rPr sz="1650" dirty="0">
                <a:latin typeface="Cambria"/>
                <a:cs typeface="Cambria"/>
              </a:rPr>
              <a:t>of</a:t>
            </a:r>
            <a:r>
              <a:rPr sz="1650" spc="360" dirty="0">
                <a:latin typeface="Cambria"/>
                <a:cs typeface="Cambria"/>
              </a:rPr>
              <a:t> </a:t>
            </a:r>
            <a:r>
              <a:rPr sz="1650" dirty="0">
                <a:latin typeface="Cambria"/>
                <a:cs typeface="Cambria"/>
              </a:rPr>
              <a:t>castings,</a:t>
            </a:r>
            <a:r>
              <a:rPr sz="1650" spc="490" dirty="0">
                <a:latin typeface="Cambria"/>
                <a:cs typeface="Cambria"/>
              </a:rPr>
              <a:t> </a:t>
            </a:r>
            <a:r>
              <a:rPr sz="1650" spc="-10" dirty="0">
                <a:latin typeface="Cambria"/>
                <a:cs typeface="Cambria"/>
              </a:rPr>
              <a:t>fettling, painting</a:t>
            </a:r>
            <a:r>
              <a:rPr sz="1650" spc="180" dirty="0">
                <a:latin typeface="Cambria"/>
                <a:cs typeface="Cambria"/>
              </a:rPr>
              <a:t> </a:t>
            </a:r>
            <a:r>
              <a:rPr sz="1650" dirty="0">
                <a:latin typeface="Cambria"/>
                <a:cs typeface="Cambria"/>
              </a:rPr>
              <a:t>of</a:t>
            </a:r>
            <a:r>
              <a:rPr sz="1650" spc="75" dirty="0">
                <a:latin typeface="Cambria"/>
                <a:cs typeface="Cambria"/>
              </a:rPr>
              <a:t> </a:t>
            </a:r>
            <a:r>
              <a:rPr sz="1650" dirty="0">
                <a:latin typeface="Cambria"/>
                <a:cs typeface="Cambria"/>
              </a:rPr>
              <a:t>castings,</a:t>
            </a:r>
            <a:r>
              <a:rPr sz="1650" spc="170" dirty="0">
                <a:latin typeface="Cambria"/>
                <a:cs typeface="Cambria"/>
              </a:rPr>
              <a:t> </a:t>
            </a:r>
            <a:r>
              <a:rPr sz="1650" dirty="0">
                <a:latin typeface="Cambria"/>
                <a:cs typeface="Cambria"/>
              </a:rPr>
              <a:t>etc.</a:t>
            </a:r>
            <a:r>
              <a:rPr sz="1650" spc="150" dirty="0">
                <a:latin typeface="Cambria"/>
                <a:cs typeface="Cambria"/>
              </a:rPr>
              <a:t> </a:t>
            </a:r>
            <a:r>
              <a:rPr sz="1650" dirty="0">
                <a:latin typeface="Cambria"/>
                <a:cs typeface="Cambria"/>
              </a:rPr>
              <a:t>It</a:t>
            </a:r>
            <a:r>
              <a:rPr sz="1650" spc="185" dirty="0">
                <a:latin typeface="Cambria"/>
                <a:cs typeface="Cambria"/>
              </a:rPr>
              <a:t> </a:t>
            </a:r>
            <a:r>
              <a:rPr sz="1650" dirty="0">
                <a:solidFill>
                  <a:srgbClr val="131313"/>
                </a:solidFill>
                <a:latin typeface="Cambria"/>
                <a:cs typeface="Cambria"/>
              </a:rPr>
              <a:t>is</a:t>
            </a:r>
            <a:r>
              <a:rPr sz="1650" spc="125" dirty="0">
                <a:solidFill>
                  <a:srgbClr val="131313"/>
                </a:solidFill>
                <a:latin typeface="Cambria"/>
                <a:cs typeface="Cambria"/>
              </a:rPr>
              <a:t> </a:t>
            </a:r>
            <a:r>
              <a:rPr sz="1650" dirty="0">
                <a:latin typeface="Cambria"/>
                <a:cs typeface="Cambria"/>
              </a:rPr>
              <a:t>generally</a:t>
            </a:r>
            <a:r>
              <a:rPr sz="1650" spc="215" dirty="0">
                <a:latin typeface="Cambria"/>
                <a:cs typeface="Cambria"/>
              </a:rPr>
              <a:t> </a:t>
            </a:r>
            <a:r>
              <a:rPr sz="1650" spc="-10" dirty="0">
                <a:latin typeface="Cambria"/>
                <a:cs typeface="Cambria"/>
              </a:rPr>
              <a:t>calculated</a:t>
            </a:r>
            <a:r>
              <a:rPr sz="1650" spc="215" dirty="0">
                <a:latin typeface="Cambria"/>
                <a:cs typeface="Cambria"/>
              </a:rPr>
              <a:t> </a:t>
            </a:r>
            <a:r>
              <a:rPr sz="1650" dirty="0">
                <a:latin typeface="Cambria"/>
                <a:cs typeface="Cambria"/>
              </a:rPr>
              <a:t>on</a:t>
            </a:r>
            <a:r>
              <a:rPr sz="1650" spc="175" dirty="0">
                <a:latin typeface="Cambria"/>
                <a:cs typeface="Cambria"/>
              </a:rPr>
              <a:t> </a:t>
            </a:r>
            <a:r>
              <a:rPr sz="1650" spc="-35" dirty="0">
                <a:latin typeface="Cambria"/>
                <a:cs typeface="Cambria"/>
              </a:rPr>
              <a:t>the </a:t>
            </a:r>
            <a:r>
              <a:rPr sz="1650" spc="-45" dirty="0">
                <a:latin typeface="Cambria"/>
                <a:cs typeface="Cambria"/>
              </a:rPr>
              <a:t>basis</a:t>
            </a:r>
            <a:r>
              <a:rPr sz="1650" spc="-20" dirty="0">
                <a:latin typeface="Cambria"/>
                <a:cs typeface="Cambria"/>
              </a:rPr>
              <a:t> </a:t>
            </a:r>
            <a:r>
              <a:rPr sz="1650" dirty="0">
                <a:latin typeface="Cambria"/>
                <a:cs typeface="Cambria"/>
              </a:rPr>
              <a:t>of</a:t>
            </a:r>
            <a:r>
              <a:rPr sz="1650" spc="-90" dirty="0">
                <a:latin typeface="Cambria"/>
                <a:cs typeface="Cambria"/>
              </a:rPr>
              <a:t> </a:t>
            </a:r>
            <a:r>
              <a:rPr sz="1650" spc="-35" dirty="0">
                <a:latin typeface="Cambria"/>
                <a:cs typeface="Cambria"/>
              </a:rPr>
              <a:t>per</a:t>
            </a:r>
            <a:r>
              <a:rPr sz="1650" spc="-15" dirty="0">
                <a:latin typeface="Cambria"/>
                <a:cs typeface="Cambria"/>
              </a:rPr>
              <a:t> </a:t>
            </a:r>
            <a:r>
              <a:rPr sz="1650" dirty="0">
                <a:latin typeface="Cambria"/>
                <a:cs typeface="Cambria"/>
              </a:rPr>
              <a:t>kg</a:t>
            </a:r>
            <a:r>
              <a:rPr sz="1650" spc="-50" dirty="0">
                <a:latin typeface="Cambria"/>
                <a:cs typeface="Cambria"/>
              </a:rPr>
              <a:t> </a:t>
            </a:r>
            <a:r>
              <a:rPr sz="1650" dirty="0">
                <a:latin typeface="Cambria"/>
                <a:cs typeface="Cambria"/>
              </a:rPr>
              <a:t>of</a:t>
            </a:r>
            <a:r>
              <a:rPr sz="1650" spc="100" dirty="0">
                <a:latin typeface="Cambria"/>
                <a:cs typeface="Cambria"/>
              </a:rPr>
              <a:t> </a:t>
            </a:r>
            <a:r>
              <a:rPr sz="1650" spc="-45" dirty="0">
                <a:latin typeface="Cambria"/>
                <a:cs typeface="Cambria"/>
              </a:rPr>
              <a:t>cast</a:t>
            </a:r>
            <a:r>
              <a:rPr sz="1650" spc="50" dirty="0">
                <a:latin typeface="Cambria"/>
                <a:cs typeface="Cambria"/>
              </a:rPr>
              <a:t> </a:t>
            </a:r>
            <a:r>
              <a:rPr sz="1650" spc="-10" dirty="0">
                <a:latin typeface="Cambria"/>
                <a:cs typeface="Cambria"/>
              </a:rPr>
              <a:t>weight.</a:t>
            </a:r>
            <a:endParaRPr sz="1650">
              <a:latin typeface="Cambria"/>
              <a:cs typeface="Cambria"/>
            </a:endParaRPr>
          </a:p>
          <a:p>
            <a:pPr marL="15240" algn="just">
              <a:lnSpc>
                <a:spcPct val="100000"/>
              </a:lnSpc>
              <a:spcBef>
                <a:spcPts val="385"/>
              </a:spcBef>
            </a:pPr>
            <a:r>
              <a:rPr sz="1650" dirty="0">
                <a:latin typeface="Cambria"/>
                <a:cs typeface="Cambria"/>
              </a:rPr>
              <a:t>Direct</a:t>
            </a:r>
            <a:r>
              <a:rPr sz="1650" spc="160" dirty="0">
                <a:latin typeface="Cambria"/>
                <a:cs typeface="Cambria"/>
              </a:rPr>
              <a:t> </a:t>
            </a:r>
            <a:r>
              <a:rPr sz="1650" spc="-10" dirty="0">
                <a:latin typeface="Cambria"/>
                <a:cs typeface="Cambria"/>
              </a:rPr>
              <a:t>Expenses</a:t>
            </a:r>
            <a:endParaRPr sz="1650">
              <a:latin typeface="Cambria"/>
              <a:cs typeface="Cambria"/>
            </a:endParaRPr>
          </a:p>
          <a:p>
            <a:pPr marL="20320" marR="6350" indent="603885" algn="just">
              <a:lnSpc>
                <a:spcPct val="101099"/>
              </a:lnSpc>
              <a:spcBef>
                <a:spcPts val="345"/>
              </a:spcBef>
            </a:pPr>
            <a:r>
              <a:rPr sz="1700" dirty="0">
                <a:latin typeface="Cambria"/>
                <a:cs typeface="Cambria"/>
              </a:rPr>
              <a:t>Direct</a:t>
            </a:r>
            <a:r>
              <a:rPr sz="1700" spc="45" dirty="0">
                <a:latin typeface="Cambria"/>
                <a:cs typeface="Cambria"/>
              </a:rPr>
              <a:t> </a:t>
            </a:r>
            <a:r>
              <a:rPr sz="1700" spc="-10" dirty="0">
                <a:latin typeface="Cambria"/>
                <a:cs typeface="Cambria"/>
              </a:rPr>
              <a:t>expenses</a:t>
            </a:r>
            <a:r>
              <a:rPr sz="1700" spc="80" dirty="0">
                <a:latin typeface="Cambria"/>
                <a:cs typeface="Cambria"/>
              </a:rPr>
              <a:t> </a:t>
            </a:r>
            <a:r>
              <a:rPr sz="1700" dirty="0">
                <a:latin typeface="Cambria"/>
                <a:cs typeface="Cambria"/>
              </a:rPr>
              <a:t>include</a:t>
            </a:r>
            <a:r>
              <a:rPr sz="1700" spc="15" dirty="0">
                <a:latin typeface="Cambria"/>
                <a:cs typeface="Cambria"/>
              </a:rPr>
              <a:t> </a:t>
            </a:r>
            <a:r>
              <a:rPr sz="1700" dirty="0">
                <a:latin typeface="Cambria"/>
                <a:cs typeface="Cambria"/>
              </a:rPr>
              <a:t>the</a:t>
            </a:r>
            <a:r>
              <a:rPr sz="1700" spc="5" dirty="0">
                <a:latin typeface="Cambria"/>
                <a:cs typeface="Cambria"/>
              </a:rPr>
              <a:t> </a:t>
            </a:r>
            <a:r>
              <a:rPr sz="1700" spc="-50" dirty="0">
                <a:latin typeface="Cambria"/>
                <a:cs typeface="Cambria"/>
              </a:rPr>
              <a:t>expenditure</a:t>
            </a:r>
            <a:r>
              <a:rPr sz="1700" spc="70" dirty="0">
                <a:latin typeface="Cambria"/>
                <a:cs typeface="Cambria"/>
              </a:rPr>
              <a:t> </a:t>
            </a:r>
            <a:r>
              <a:rPr sz="1700" spc="-40" dirty="0">
                <a:latin typeface="Cambria"/>
                <a:cs typeface="Cambria"/>
              </a:rPr>
              <a:t>incurred</a:t>
            </a:r>
            <a:r>
              <a:rPr sz="1700" spc="5" dirty="0">
                <a:latin typeface="Cambria"/>
                <a:cs typeface="Cambria"/>
              </a:rPr>
              <a:t> </a:t>
            </a:r>
            <a:r>
              <a:rPr sz="1700" spc="-25" dirty="0">
                <a:latin typeface="Cambria"/>
                <a:cs typeface="Cambria"/>
              </a:rPr>
              <a:t>on </a:t>
            </a:r>
            <a:r>
              <a:rPr sz="1650" spc="-45" dirty="0">
                <a:latin typeface="Cambria"/>
                <a:cs typeface="Cambria"/>
              </a:rPr>
              <a:t>patterns,</a:t>
            </a:r>
            <a:r>
              <a:rPr sz="1650" spc="80" dirty="0">
                <a:latin typeface="Cambria"/>
                <a:cs typeface="Cambria"/>
              </a:rPr>
              <a:t> </a:t>
            </a:r>
            <a:r>
              <a:rPr sz="1650" dirty="0">
                <a:latin typeface="Cambria"/>
                <a:cs typeface="Cambria"/>
              </a:rPr>
              <a:t>core</a:t>
            </a:r>
            <a:r>
              <a:rPr sz="1650" spc="60" dirty="0">
                <a:latin typeface="Cambria"/>
                <a:cs typeface="Cambria"/>
              </a:rPr>
              <a:t> </a:t>
            </a:r>
            <a:r>
              <a:rPr sz="1650" dirty="0">
                <a:latin typeface="Cambria"/>
                <a:cs typeface="Cambria"/>
              </a:rPr>
              <a:t>boxes,</a:t>
            </a:r>
            <a:r>
              <a:rPr sz="1650" spc="30" dirty="0">
                <a:latin typeface="Cambria"/>
                <a:cs typeface="Cambria"/>
              </a:rPr>
              <a:t> </a:t>
            </a:r>
            <a:r>
              <a:rPr sz="1650" dirty="0">
                <a:latin typeface="Cambria"/>
                <a:cs typeface="Cambria"/>
              </a:rPr>
              <a:t>cost</a:t>
            </a:r>
            <a:r>
              <a:rPr sz="1650" spc="85" dirty="0">
                <a:latin typeface="Cambria"/>
                <a:cs typeface="Cambria"/>
              </a:rPr>
              <a:t> </a:t>
            </a:r>
            <a:r>
              <a:rPr sz="1650" dirty="0">
                <a:latin typeface="Cambria"/>
                <a:cs typeface="Cambria"/>
              </a:rPr>
              <a:t>of</a:t>
            </a:r>
            <a:r>
              <a:rPr sz="1650" spc="-5" dirty="0">
                <a:latin typeface="Cambria"/>
                <a:cs typeface="Cambria"/>
              </a:rPr>
              <a:t> </a:t>
            </a:r>
            <a:r>
              <a:rPr sz="1650" dirty="0">
                <a:latin typeface="Cambria"/>
                <a:cs typeface="Cambria"/>
              </a:rPr>
              <a:t>using</a:t>
            </a:r>
            <a:r>
              <a:rPr sz="1650" spc="95" dirty="0">
                <a:latin typeface="Cambria"/>
                <a:cs typeface="Cambria"/>
              </a:rPr>
              <a:t> </a:t>
            </a:r>
            <a:r>
              <a:rPr sz="1650" spc="-20" dirty="0">
                <a:latin typeface="Cambria"/>
                <a:cs typeface="Cambria"/>
              </a:rPr>
              <a:t>machines</a:t>
            </a:r>
            <a:r>
              <a:rPr sz="1650" spc="85" dirty="0">
                <a:latin typeface="Cambria"/>
                <a:cs typeface="Cambria"/>
              </a:rPr>
              <a:t> </a:t>
            </a:r>
            <a:r>
              <a:rPr sz="1650" dirty="0">
                <a:latin typeface="Cambria"/>
                <a:cs typeface="Cambria"/>
              </a:rPr>
              <a:t>and</a:t>
            </a:r>
            <a:r>
              <a:rPr sz="1650" spc="45" dirty="0">
                <a:latin typeface="Cambria"/>
                <a:cs typeface="Cambria"/>
              </a:rPr>
              <a:t> </a:t>
            </a:r>
            <a:r>
              <a:rPr sz="1650" dirty="0">
                <a:latin typeface="Cambria"/>
                <a:cs typeface="Cambria"/>
              </a:rPr>
              <a:t>other</a:t>
            </a:r>
            <a:r>
              <a:rPr sz="1650" spc="85" dirty="0">
                <a:latin typeface="Cambria"/>
                <a:cs typeface="Cambria"/>
              </a:rPr>
              <a:t> </a:t>
            </a:r>
            <a:r>
              <a:rPr sz="1650" spc="-45" dirty="0">
                <a:latin typeface="Cambria"/>
                <a:cs typeface="Cambria"/>
              </a:rPr>
              <a:t>items </a:t>
            </a:r>
            <a:r>
              <a:rPr sz="1650" spc="-50" dirty="0">
                <a:latin typeface="Cambria"/>
                <a:cs typeface="Cambria"/>
              </a:rPr>
              <a:t>which</a:t>
            </a:r>
            <a:r>
              <a:rPr sz="1650" spc="-10" dirty="0">
                <a:latin typeface="Cambria"/>
                <a:cs typeface="Cambria"/>
              </a:rPr>
              <a:t> </a:t>
            </a:r>
            <a:r>
              <a:rPr sz="1650" spc="-20" dirty="0">
                <a:latin typeface="Cambria"/>
                <a:cs typeface="Cambria"/>
              </a:rPr>
              <a:t>can</a:t>
            </a:r>
            <a:r>
              <a:rPr sz="1650" spc="25" dirty="0">
                <a:latin typeface="Cambria"/>
                <a:cs typeface="Cambria"/>
              </a:rPr>
              <a:t> </a:t>
            </a:r>
            <a:r>
              <a:rPr sz="1650" spc="-80" dirty="0">
                <a:latin typeface="Cambria"/>
                <a:cs typeface="Cambria"/>
              </a:rPr>
              <a:t>be</a:t>
            </a:r>
            <a:r>
              <a:rPr sz="1650" spc="-30" dirty="0">
                <a:latin typeface="Cambria"/>
                <a:cs typeface="Cambria"/>
              </a:rPr>
              <a:t> </a:t>
            </a:r>
            <a:r>
              <a:rPr sz="1650" spc="-40" dirty="0">
                <a:latin typeface="Cambria"/>
                <a:cs typeface="Cambria"/>
              </a:rPr>
              <a:t>directly</a:t>
            </a:r>
            <a:r>
              <a:rPr sz="1650" spc="150" dirty="0">
                <a:latin typeface="Cambria"/>
                <a:cs typeface="Cambria"/>
              </a:rPr>
              <a:t> </a:t>
            </a:r>
            <a:r>
              <a:rPr sz="1650" spc="-55" dirty="0">
                <a:latin typeface="Cambria"/>
                <a:cs typeface="Cambria"/>
              </a:rPr>
              <a:t>identified</a:t>
            </a:r>
            <a:r>
              <a:rPr sz="1650" spc="60" dirty="0">
                <a:latin typeface="Cambria"/>
                <a:cs typeface="Cambria"/>
              </a:rPr>
              <a:t> </a:t>
            </a:r>
            <a:r>
              <a:rPr sz="1650" spc="-50" dirty="0">
                <a:latin typeface="Cambria"/>
                <a:cs typeface="Cambria"/>
              </a:rPr>
              <a:t>with</a:t>
            </a:r>
            <a:r>
              <a:rPr sz="1650" spc="75" dirty="0">
                <a:latin typeface="Cambria"/>
                <a:cs typeface="Cambria"/>
              </a:rPr>
              <a:t> </a:t>
            </a:r>
            <a:r>
              <a:rPr sz="1650" dirty="0">
                <a:latin typeface="Cambria"/>
                <a:cs typeface="Cambria"/>
              </a:rPr>
              <a:t>a</a:t>
            </a:r>
            <a:r>
              <a:rPr sz="1650" spc="-75" dirty="0">
                <a:latin typeface="Cambria"/>
                <a:cs typeface="Cambria"/>
              </a:rPr>
              <a:t> </a:t>
            </a:r>
            <a:r>
              <a:rPr sz="1650" spc="-70" dirty="0">
                <a:latin typeface="Cambria"/>
                <a:cs typeface="Cambria"/>
              </a:rPr>
              <a:t>particular</a:t>
            </a:r>
            <a:r>
              <a:rPr sz="1650" spc="105" dirty="0">
                <a:latin typeface="Cambria"/>
                <a:cs typeface="Cambria"/>
              </a:rPr>
              <a:t> </a:t>
            </a:r>
            <a:r>
              <a:rPr sz="1650" spc="-10" dirty="0">
                <a:latin typeface="Cambria"/>
                <a:cs typeface="Cambria"/>
              </a:rPr>
              <a:t>product.</a:t>
            </a:r>
            <a:endParaRPr sz="16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50" y="2114550"/>
            <a:ext cx="5657850" cy="8953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0961" y="350837"/>
            <a:ext cx="1785620" cy="29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dirty="0">
                <a:solidFill>
                  <a:srgbClr val="000000"/>
                </a:solidFill>
                <a:latin typeface="Times New Roman"/>
                <a:cs typeface="Times New Roman"/>
              </a:rPr>
              <a:t>Overhead</a:t>
            </a:r>
            <a:r>
              <a:rPr sz="1750" spc="2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750" spc="-25" dirty="0">
                <a:solidFill>
                  <a:srgbClr val="000000"/>
                </a:solidFill>
                <a:latin typeface="Times New Roman"/>
                <a:cs typeface="Times New Roman"/>
              </a:rPr>
              <a:t>Expenses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3068" y="668337"/>
            <a:ext cx="5269865" cy="182308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245745" marR="5080" indent="-233045">
              <a:lnSpc>
                <a:spcPct val="102200"/>
              </a:lnSpc>
              <a:spcBef>
                <a:spcPts val="55"/>
              </a:spcBef>
              <a:buChar char="•"/>
              <a:tabLst>
                <a:tab pos="245745" algn="l"/>
                <a:tab pos="254000" algn="l"/>
              </a:tabLst>
            </a:pPr>
            <a:r>
              <a:rPr sz="1650" dirty="0">
                <a:latin typeface="Cambria"/>
                <a:cs typeface="Cambria"/>
              </a:rPr>
              <a:t>	</a:t>
            </a:r>
            <a:r>
              <a:rPr sz="1650" spc="-30" dirty="0">
                <a:latin typeface="Cambria"/>
                <a:cs typeface="Cambria"/>
              </a:rPr>
              <a:t>It</a:t>
            </a:r>
            <a:r>
              <a:rPr sz="1650" spc="45" dirty="0">
                <a:latin typeface="Cambria"/>
                <a:cs typeface="Cambria"/>
              </a:rPr>
              <a:t> </a:t>
            </a:r>
            <a:r>
              <a:rPr sz="1650" spc="-35" dirty="0">
                <a:latin typeface="Cambria"/>
                <a:cs typeface="Cambria"/>
              </a:rPr>
              <a:t>include</a:t>
            </a:r>
            <a:r>
              <a:rPr sz="1650" spc="75" dirty="0">
                <a:latin typeface="Cambria"/>
                <a:cs typeface="Cambria"/>
              </a:rPr>
              <a:t> </a:t>
            </a:r>
            <a:r>
              <a:rPr sz="1650" spc="-65" dirty="0">
                <a:latin typeface="Cambria"/>
                <a:cs typeface="Cambria"/>
              </a:rPr>
              <a:t>the</a:t>
            </a:r>
            <a:r>
              <a:rPr sz="1650" spc="-10" dirty="0">
                <a:latin typeface="Cambria"/>
                <a:cs typeface="Cambria"/>
              </a:rPr>
              <a:t> </a:t>
            </a:r>
            <a:r>
              <a:rPr sz="1650" spc="-55" dirty="0">
                <a:latin typeface="Cambria"/>
                <a:cs typeface="Cambria"/>
              </a:rPr>
              <a:t>salaries</a:t>
            </a:r>
            <a:r>
              <a:rPr sz="1650" spc="15" dirty="0">
                <a:latin typeface="Cambria"/>
                <a:cs typeface="Cambria"/>
              </a:rPr>
              <a:t> </a:t>
            </a:r>
            <a:r>
              <a:rPr sz="1650" dirty="0">
                <a:latin typeface="Cambria"/>
                <a:cs typeface="Cambria"/>
              </a:rPr>
              <a:t>of</a:t>
            </a:r>
            <a:r>
              <a:rPr sz="1650" spc="-80" dirty="0">
                <a:latin typeface="Cambria"/>
                <a:cs typeface="Cambria"/>
              </a:rPr>
              <a:t> </a:t>
            </a:r>
            <a:r>
              <a:rPr sz="1650" spc="-60" dirty="0">
                <a:latin typeface="Cambria"/>
                <a:cs typeface="Cambria"/>
              </a:rPr>
              <a:t>supervisors,</a:t>
            </a:r>
            <a:r>
              <a:rPr sz="1650" spc="150" dirty="0">
                <a:latin typeface="Cambria"/>
                <a:cs typeface="Cambria"/>
              </a:rPr>
              <a:t> </a:t>
            </a:r>
            <a:r>
              <a:rPr sz="1650" spc="-65" dirty="0">
                <a:latin typeface="Cambria"/>
                <a:cs typeface="Cambria"/>
              </a:rPr>
              <a:t>indirect</a:t>
            </a:r>
            <a:r>
              <a:rPr sz="1650" spc="105" dirty="0">
                <a:latin typeface="Cambria"/>
                <a:cs typeface="Cambria"/>
              </a:rPr>
              <a:t> </a:t>
            </a:r>
            <a:r>
              <a:rPr sz="1650" spc="-10" dirty="0">
                <a:latin typeface="Cambria"/>
                <a:cs typeface="Cambria"/>
              </a:rPr>
              <a:t>labour </a:t>
            </a:r>
            <a:r>
              <a:rPr sz="1550" dirty="0">
                <a:latin typeface="Cambria"/>
                <a:cs typeface="Cambria"/>
              </a:rPr>
              <a:t>charges,</a:t>
            </a:r>
            <a:r>
              <a:rPr sz="1550" spc="30" dirty="0">
                <a:latin typeface="Cambria"/>
                <a:cs typeface="Cambria"/>
              </a:rPr>
              <a:t> </a:t>
            </a:r>
            <a:r>
              <a:rPr sz="1550" spc="-20" dirty="0">
                <a:latin typeface="Cambria"/>
                <a:cs typeface="Cambria"/>
              </a:rPr>
              <a:t>depreciation</a:t>
            </a:r>
            <a:r>
              <a:rPr sz="1550" spc="180" dirty="0">
                <a:latin typeface="Cambria"/>
                <a:cs typeface="Cambria"/>
              </a:rPr>
              <a:t> </a:t>
            </a:r>
            <a:r>
              <a:rPr sz="1550" dirty="0">
                <a:latin typeface="Cambria"/>
                <a:cs typeface="Cambria"/>
              </a:rPr>
              <a:t>of</a:t>
            </a:r>
            <a:r>
              <a:rPr sz="1550" spc="90" dirty="0">
                <a:latin typeface="Cambria"/>
                <a:cs typeface="Cambria"/>
              </a:rPr>
              <a:t> </a:t>
            </a:r>
            <a:r>
              <a:rPr sz="1550" dirty="0">
                <a:latin typeface="Cambria"/>
                <a:cs typeface="Cambria"/>
              </a:rPr>
              <a:t>tools</a:t>
            </a:r>
            <a:r>
              <a:rPr sz="1550" spc="25" dirty="0">
                <a:latin typeface="Cambria"/>
                <a:cs typeface="Cambria"/>
              </a:rPr>
              <a:t> </a:t>
            </a:r>
            <a:r>
              <a:rPr sz="1550" dirty="0">
                <a:latin typeface="Cambria"/>
                <a:cs typeface="Cambria"/>
              </a:rPr>
              <a:t>and</a:t>
            </a:r>
            <a:r>
              <a:rPr sz="1550" spc="35" dirty="0">
                <a:latin typeface="Cambria"/>
                <a:cs typeface="Cambria"/>
              </a:rPr>
              <a:t> </a:t>
            </a:r>
            <a:r>
              <a:rPr sz="1550" dirty="0">
                <a:latin typeface="Cambria"/>
                <a:cs typeface="Cambria"/>
              </a:rPr>
              <a:t>machines,</a:t>
            </a:r>
            <a:r>
              <a:rPr sz="1550" spc="120" dirty="0">
                <a:latin typeface="Cambria"/>
                <a:cs typeface="Cambria"/>
              </a:rPr>
              <a:t> </a:t>
            </a:r>
            <a:r>
              <a:rPr sz="1550" spc="-10" dirty="0">
                <a:latin typeface="Cambria"/>
                <a:cs typeface="Cambria"/>
              </a:rPr>
              <a:t>administrative </a:t>
            </a:r>
            <a:r>
              <a:rPr sz="1700" spc="-70" dirty="0">
                <a:latin typeface="Cambria"/>
                <a:cs typeface="Cambria"/>
              </a:rPr>
              <a:t>expenses,</a:t>
            </a:r>
            <a:r>
              <a:rPr sz="1700" spc="15" dirty="0">
                <a:latin typeface="Cambria"/>
                <a:cs typeface="Cambria"/>
              </a:rPr>
              <a:t> </a:t>
            </a:r>
            <a:r>
              <a:rPr sz="1700" spc="-120" dirty="0">
                <a:latin typeface="Cambria"/>
                <a:cs typeface="Cambria"/>
              </a:rPr>
              <a:t>water</a:t>
            </a:r>
            <a:r>
              <a:rPr sz="1700" spc="25" dirty="0">
                <a:latin typeface="Cambria"/>
                <a:cs typeface="Cambria"/>
              </a:rPr>
              <a:t> </a:t>
            </a:r>
            <a:r>
              <a:rPr sz="1700" spc="-120" dirty="0">
                <a:latin typeface="Cambria"/>
                <a:cs typeface="Cambria"/>
              </a:rPr>
              <a:t>and</a:t>
            </a:r>
            <a:r>
              <a:rPr sz="1700" spc="-15" dirty="0">
                <a:latin typeface="Cambria"/>
                <a:cs typeface="Cambria"/>
              </a:rPr>
              <a:t> </a:t>
            </a:r>
            <a:r>
              <a:rPr sz="1700" spc="-60" dirty="0">
                <a:latin typeface="Cambria"/>
                <a:cs typeface="Cambria"/>
              </a:rPr>
              <a:t>electricity</a:t>
            </a:r>
            <a:r>
              <a:rPr sz="1700" spc="125" dirty="0">
                <a:latin typeface="Cambria"/>
                <a:cs typeface="Cambria"/>
              </a:rPr>
              <a:t> </a:t>
            </a:r>
            <a:r>
              <a:rPr sz="1700" spc="-60" dirty="0">
                <a:latin typeface="Cambria"/>
                <a:cs typeface="Cambria"/>
              </a:rPr>
              <a:t>charges,</a:t>
            </a:r>
            <a:r>
              <a:rPr sz="1700" spc="95" dirty="0">
                <a:latin typeface="Cambria"/>
                <a:cs typeface="Cambria"/>
              </a:rPr>
              <a:t> </a:t>
            </a:r>
            <a:r>
              <a:rPr sz="1700" spc="-20" dirty="0">
                <a:latin typeface="Cambria"/>
                <a:cs typeface="Cambria"/>
              </a:rPr>
              <a:t>etc.</a:t>
            </a:r>
            <a:endParaRPr sz="1700">
              <a:latin typeface="Cambria"/>
              <a:cs typeface="Cambria"/>
            </a:endParaRPr>
          </a:p>
          <a:p>
            <a:pPr marL="249554" marR="306070" indent="-237490">
              <a:lnSpc>
                <a:spcPts val="1989"/>
              </a:lnSpc>
              <a:spcBef>
                <a:spcPts val="470"/>
              </a:spcBef>
              <a:buChar char="•"/>
              <a:tabLst>
                <a:tab pos="259715" algn="l"/>
              </a:tabLst>
            </a:pPr>
            <a:r>
              <a:rPr sz="1700" spc="-50" dirty="0">
                <a:latin typeface="Cambria"/>
                <a:cs typeface="Cambria"/>
              </a:rPr>
              <a:t>The</a:t>
            </a:r>
            <a:r>
              <a:rPr sz="1700" spc="-35" dirty="0">
                <a:latin typeface="Cambria"/>
                <a:cs typeface="Cambria"/>
              </a:rPr>
              <a:t> </a:t>
            </a:r>
            <a:r>
              <a:rPr sz="1700" spc="-100" dirty="0">
                <a:latin typeface="Cambria"/>
                <a:cs typeface="Cambria"/>
              </a:rPr>
              <a:t>overheads</a:t>
            </a:r>
            <a:r>
              <a:rPr sz="1700" spc="70" dirty="0">
                <a:latin typeface="Cambria"/>
                <a:cs typeface="Cambria"/>
              </a:rPr>
              <a:t> </a:t>
            </a:r>
            <a:r>
              <a:rPr sz="1700" spc="-90" dirty="0">
                <a:latin typeface="Cambria"/>
                <a:cs typeface="Cambria"/>
              </a:rPr>
              <a:t>are</a:t>
            </a:r>
            <a:r>
              <a:rPr sz="1700" dirty="0">
                <a:latin typeface="Cambria"/>
                <a:cs typeface="Cambria"/>
              </a:rPr>
              <a:t> </a:t>
            </a:r>
            <a:r>
              <a:rPr sz="1700" spc="-75" dirty="0">
                <a:latin typeface="Cambria"/>
                <a:cs typeface="Cambria"/>
              </a:rPr>
              <a:t>generally</a:t>
            </a:r>
            <a:r>
              <a:rPr sz="1700" spc="65" dirty="0">
                <a:latin typeface="Cambria"/>
                <a:cs typeface="Cambria"/>
              </a:rPr>
              <a:t> </a:t>
            </a:r>
            <a:r>
              <a:rPr sz="1700" spc="-95" dirty="0">
                <a:latin typeface="Cambria"/>
                <a:cs typeface="Cambria"/>
              </a:rPr>
              <a:t>expressed</a:t>
            </a:r>
            <a:r>
              <a:rPr sz="1700" spc="90" dirty="0">
                <a:latin typeface="Cambria"/>
                <a:cs typeface="Cambria"/>
              </a:rPr>
              <a:t> </a:t>
            </a:r>
            <a:r>
              <a:rPr sz="1700" spc="-50" dirty="0">
                <a:latin typeface="Cambria"/>
                <a:cs typeface="Cambria"/>
              </a:rPr>
              <a:t>as</a:t>
            </a:r>
            <a:r>
              <a:rPr sz="1700" spc="-40" dirty="0">
                <a:latin typeface="Cambria"/>
                <a:cs typeface="Cambria"/>
              </a:rPr>
              <a:t> </a:t>
            </a:r>
            <a:r>
              <a:rPr sz="1700" spc="-90" dirty="0">
                <a:latin typeface="Cambria"/>
                <a:cs typeface="Cambria"/>
              </a:rPr>
              <a:t>percentage</a:t>
            </a:r>
            <a:r>
              <a:rPr sz="1700" spc="35" dirty="0">
                <a:latin typeface="Cambria"/>
                <a:cs typeface="Cambria"/>
              </a:rPr>
              <a:t> </a:t>
            </a:r>
            <a:r>
              <a:rPr sz="1700" spc="-25" dirty="0">
                <a:latin typeface="Cambria"/>
                <a:cs typeface="Cambria"/>
              </a:rPr>
              <a:t>of 	</a:t>
            </a:r>
            <a:r>
              <a:rPr sz="1700" spc="-110" dirty="0">
                <a:latin typeface="Cambria"/>
                <a:cs typeface="Cambria"/>
              </a:rPr>
              <a:t>labour</a:t>
            </a:r>
            <a:r>
              <a:rPr sz="1700" spc="35" dirty="0">
                <a:latin typeface="Cambria"/>
                <a:cs typeface="Cambria"/>
              </a:rPr>
              <a:t> </a:t>
            </a:r>
            <a:r>
              <a:rPr sz="1700" spc="-10" dirty="0">
                <a:latin typeface="Cambria"/>
                <a:cs typeface="Cambria"/>
              </a:rPr>
              <a:t>charges.</a:t>
            </a:r>
            <a:endParaRPr sz="17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>
              <a:latin typeface="Cambria"/>
              <a:cs typeface="Cambria"/>
            </a:endParaRPr>
          </a:p>
          <a:p>
            <a:pPr marL="1706245">
              <a:lnSpc>
                <a:spcPct val="100000"/>
              </a:lnSpc>
              <a:spcBef>
                <a:spcPts val="5"/>
              </a:spcBef>
            </a:pPr>
            <a:r>
              <a:rPr sz="1400" spc="55" dirty="0">
                <a:latin typeface="Consolas"/>
                <a:cs typeface="Consolas"/>
              </a:rPr>
              <a:t>Toa!</a:t>
            </a:r>
            <a:endParaRPr sz="140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0" y="2533650"/>
            <a:ext cx="2228850" cy="178117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91075" y="304800"/>
            <a:ext cx="542925" cy="17145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81000" y="304800"/>
            <a:ext cx="4324350" cy="895350"/>
            <a:chOff x="381000" y="304800"/>
            <a:chExt cx="4324350" cy="89535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000" y="304800"/>
              <a:ext cx="4324350" cy="69532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0050" y="1009650"/>
              <a:ext cx="2447925" cy="19050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75814" y="1176337"/>
            <a:ext cx="4095750" cy="121412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241935" indent="107314">
              <a:lnSpc>
                <a:spcPct val="100800"/>
              </a:lnSpc>
              <a:spcBef>
                <a:spcPts val="85"/>
              </a:spcBef>
              <a:tabLst>
                <a:tab pos="1207135" algn="l"/>
                <a:tab pos="2874010" algn="l"/>
                <a:tab pos="3107690" algn="l"/>
              </a:tabLst>
            </a:pPr>
            <a:r>
              <a:rPr sz="1550" i="1" spc="-55" dirty="0">
                <a:latin typeface="Cambria"/>
                <a:cs typeface="Cambria"/>
              </a:rPr>
              <a:t>Process</a:t>
            </a:r>
            <a:r>
              <a:rPr sz="1550" i="1" spc="20" dirty="0">
                <a:latin typeface="Cambria"/>
                <a:cs typeface="Cambria"/>
              </a:rPr>
              <a:t> </a:t>
            </a:r>
            <a:r>
              <a:rPr sz="1550" spc="40" dirty="0">
                <a:latin typeface="Cambria"/>
                <a:cs typeface="Cambria"/>
              </a:rPr>
              <a:t>m</a:t>
            </a:r>
            <a:r>
              <a:rPr sz="1550" dirty="0">
                <a:latin typeface="Cambria"/>
                <a:cs typeface="Cambria"/>
              </a:rPr>
              <a:t>	</a:t>
            </a:r>
            <a:r>
              <a:rPr sz="1550" spc="60" dirty="0">
                <a:solidFill>
                  <a:srgbClr val="232323"/>
                </a:solidFill>
                <a:latin typeface="Cambria"/>
                <a:cs typeface="Cambria"/>
              </a:rPr>
              <a:t>=</a:t>
            </a:r>
            <a:r>
              <a:rPr sz="1550" spc="-65" dirty="0">
                <a:solidFill>
                  <a:srgbClr val="232323"/>
                </a:solidFill>
                <a:latin typeface="Cambria"/>
                <a:cs typeface="Cambria"/>
              </a:rPr>
              <a:t> </a:t>
            </a:r>
            <a:r>
              <a:rPr sz="1550" spc="60" dirty="0">
                <a:latin typeface="Cambria"/>
                <a:cs typeface="Cambria"/>
              </a:rPr>
              <a:t>2R</a:t>
            </a:r>
            <a:r>
              <a:rPr sz="1550" spc="55" dirty="0">
                <a:latin typeface="Cambria"/>
                <a:cs typeface="Cambria"/>
              </a:rPr>
              <a:t> </a:t>
            </a:r>
            <a:r>
              <a:rPr sz="1550" dirty="0">
                <a:latin typeface="Cambria"/>
                <a:cs typeface="Cambria"/>
              </a:rPr>
              <a:t>o/url</a:t>
            </a:r>
            <a:r>
              <a:rPr sz="1550" spc="50" dirty="0">
                <a:latin typeface="Cambria"/>
                <a:cs typeface="Cambria"/>
              </a:rPr>
              <a:t> </a:t>
            </a:r>
            <a:r>
              <a:rPr sz="1550" i="1" spc="-90" dirty="0">
                <a:latin typeface="Cambria"/>
                <a:cs typeface="Cambria"/>
              </a:rPr>
              <a:t>nieight</a:t>
            </a:r>
            <a:r>
              <a:rPr sz="1550" i="1" spc="105" dirty="0">
                <a:latin typeface="Cambria"/>
                <a:cs typeface="Cambria"/>
              </a:rPr>
              <a:t> </a:t>
            </a:r>
            <a:r>
              <a:rPr sz="1550" i="1" dirty="0">
                <a:latin typeface="Cambria"/>
                <a:cs typeface="Cambria"/>
              </a:rPr>
              <a:t>of</a:t>
            </a:r>
            <a:r>
              <a:rPr sz="1550" i="1" spc="20" dirty="0">
                <a:latin typeface="Cambria"/>
                <a:cs typeface="Cambria"/>
              </a:rPr>
              <a:t> </a:t>
            </a:r>
            <a:r>
              <a:rPr sz="1550" i="1" spc="-10" dirty="0">
                <a:latin typeface="Cambria"/>
                <a:cs typeface="Cambria"/>
              </a:rPr>
              <a:t>casting. </a:t>
            </a:r>
            <a:r>
              <a:rPr sz="1550" i="1" spc="-20" dirty="0">
                <a:latin typeface="Cambria"/>
                <a:cs typeface="Cambria"/>
              </a:rPr>
              <a:t>Moulding</a:t>
            </a:r>
            <a:r>
              <a:rPr sz="1550" i="1" spc="-25" dirty="0">
                <a:latin typeface="Cambria"/>
                <a:cs typeface="Cambria"/>
              </a:rPr>
              <a:t> and</a:t>
            </a:r>
            <a:r>
              <a:rPr sz="1550" i="1" spc="-130" dirty="0">
                <a:latin typeface="Cambria"/>
                <a:cs typeface="Cambria"/>
              </a:rPr>
              <a:t> </a:t>
            </a:r>
            <a:r>
              <a:rPr sz="1550" i="1" dirty="0">
                <a:latin typeface="Cambria"/>
                <a:cs typeface="Cambria"/>
              </a:rPr>
              <a:t>pour“</a:t>
            </a:r>
            <a:r>
              <a:rPr sz="1550" i="1" spc="455" dirty="0">
                <a:latin typeface="Cambria"/>
                <a:cs typeface="Cambria"/>
              </a:rPr>
              <a:t> </a:t>
            </a:r>
            <a:r>
              <a:rPr sz="1550" i="1" spc="-40" dirty="0">
                <a:latin typeface="Cambria"/>
                <a:cs typeface="Cambria"/>
              </a:rPr>
              <a:t>g</a:t>
            </a:r>
            <a:r>
              <a:rPr sz="1550" i="1" spc="-75" dirty="0">
                <a:latin typeface="Cambria"/>
                <a:cs typeface="Cambria"/>
              </a:rPr>
              <a:t> </a:t>
            </a:r>
            <a:r>
              <a:rPr sz="1550" i="1" spc="70" dirty="0">
                <a:latin typeface="Cambria"/>
                <a:cs typeface="Cambria"/>
              </a:rPr>
              <a:t>chafes</a:t>
            </a:r>
            <a:r>
              <a:rPr sz="1550" i="1" spc="340" dirty="0">
                <a:latin typeface="Cambria"/>
                <a:cs typeface="Cambria"/>
              </a:rPr>
              <a:t> </a:t>
            </a:r>
            <a:r>
              <a:rPr sz="1550" i="1" dirty="0">
                <a:latin typeface="Cambria"/>
                <a:cs typeface="Cambria"/>
              </a:rPr>
              <a:t>-	</a:t>
            </a:r>
            <a:r>
              <a:rPr sz="1550" spc="20" dirty="0">
                <a:latin typeface="Cambria"/>
                <a:cs typeface="Cambria"/>
              </a:rPr>
              <a:t>s</a:t>
            </a:r>
            <a:r>
              <a:rPr sz="1550" dirty="0">
                <a:latin typeface="Cambria"/>
                <a:cs typeface="Cambria"/>
              </a:rPr>
              <a:t>	</a:t>
            </a:r>
            <a:r>
              <a:rPr sz="1550" i="1" spc="50" dirty="0">
                <a:latin typeface="Cambria"/>
                <a:cs typeface="Cambria"/>
              </a:rPr>
              <a:t>I</a:t>
            </a:r>
            <a:r>
              <a:rPr sz="1550" i="1" spc="-145" dirty="0">
                <a:latin typeface="Cambria"/>
                <a:cs typeface="Cambria"/>
              </a:rPr>
              <a:t> </a:t>
            </a:r>
            <a:r>
              <a:rPr sz="1550" i="1" spc="-10" dirty="0">
                <a:latin typeface="Cambria"/>
                <a:cs typeface="Cambria"/>
              </a:rPr>
              <a:t>Mpine,</a:t>
            </a:r>
            <a:endParaRPr sz="1550">
              <a:latin typeface="Cambria"/>
              <a:cs typeface="Cambria"/>
            </a:endParaRPr>
          </a:p>
          <a:p>
            <a:pPr marL="12700">
              <a:lnSpc>
                <a:spcPts val="1764"/>
              </a:lnSpc>
              <a:tabLst>
                <a:tab pos="2958465" algn="l"/>
                <a:tab pos="3334385" algn="l"/>
              </a:tabLst>
            </a:pPr>
            <a:r>
              <a:rPr sz="1550" i="1" dirty="0">
                <a:latin typeface="Cambria"/>
                <a:cs typeface="Cambria"/>
              </a:rPr>
              <a:t>C</a:t>
            </a:r>
            <a:r>
              <a:rPr sz="1550" dirty="0">
                <a:latin typeface="Cambria"/>
                <a:cs typeface="Cambria"/>
              </a:rPr>
              <a:t>nstin</a:t>
            </a:r>
            <a:r>
              <a:rPr sz="1550" i="1" dirty="0">
                <a:latin typeface="Cambria"/>
                <a:cs typeface="Cambria"/>
              </a:rPr>
              <a:t>g</a:t>
            </a:r>
            <a:r>
              <a:rPr sz="1550" i="1" spc="495" dirty="0">
                <a:latin typeface="Cambria"/>
                <a:cs typeface="Cambria"/>
              </a:rPr>
              <a:t> </a:t>
            </a:r>
            <a:r>
              <a:rPr sz="1550" i="1" spc="-25" dirty="0">
                <a:latin typeface="Cambria"/>
                <a:cs typeface="Cambria"/>
              </a:rPr>
              <a:t>remo</a:t>
            </a:r>
            <a:r>
              <a:rPr sz="1550" spc="-25" dirty="0">
                <a:latin typeface="Cambria"/>
                <a:cs typeface="Cambria"/>
              </a:rPr>
              <a:t>va</a:t>
            </a:r>
            <a:r>
              <a:rPr sz="1550" i="1" spc="-25" dirty="0">
                <a:latin typeface="Cambria"/>
                <a:cs typeface="Cambria"/>
              </a:rPr>
              <a:t>l</a:t>
            </a:r>
            <a:r>
              <a:rPr sz="1550" i="1" spc="85" dirty="0">
                <a:latin typeface="Cambria"/>
                <a:cs typeface="Cambria"/>
              </a:rPr>
              <a:t>  </a:t>
            </a:r>
            <a:r>
              <a:rPr sz="1550" i="1" dirty="0">
                <a:latin typeface="Cambria"/>
                <a:cs typeface="Cambria"/>
              </a:rPr>
              <a:t>and</a:t>
            </a:r>
            <a:r>
              <a:rPr sz="1550" i="1" spc="450" dirty="0">
                <a:latin typeface="Cambria"/>
                <a:cs typeface="Cambria"/>
              </a:rPr>
              <a:t> </a:t>
            </a:r>
            <a:r>
              <a:rPr sz="1550" i="1" spc="-10" dirty="0">
                <a:latin typeface="Cambria"/>
                <a:cs typeface="Cambria"/>
              </a:rPr>
              <a:t>clearing</a:t>
            </a:r>
            <a:r>
              <a:rPr sz="1550" i="1" dirty="0">
                <a:latin typeface="Cambria"/>
                <a:cs typeface="Cambria"/>
              </a:rPr>
              <a:t>	</a:t>
            </a:r>
            <a:r>
              <a:rPr sz="1550" i="1" spc="-50" dirty="0">
                <a:latin typeface="Cambria"/>
                <a:cs typeface="Cambria"/>
              </a:rPr>
              <a:t>M</a:t>
            </a:r>
            <a:r>
              <a:rPr sz="1550" i="1" dirty="0">
                <a:latin typeface="Cambria"/>
                <a:cs typeface="Cambria"/>
              </a:rPr>
              <a:t>	</a:t>
            </a:r>
            <a:r>
              <a:rPr sz="1550" i="1" spc="120" dirty="0">
                <a:latin typeface="Cambria"/>
                <a:cs typeface="Cambria"/>
              </a:rPr>
              <a:t>piece</a:t>
            </a:r>
            <a:endParaRPr sz="1550">
              <a:latin typeface="Cambria"/>
              <a:cs typeface="Cambria"/>
            </a:endParaRPr>
          </a:p>
          <a:p>
            <a:pPr marL="199390">
              <a:lnSpc>
                <a:spcPct val="100000"/>
              </a:lnSpc>
              <a:spcBef>
                <a:spcPts val="125"/>
              </a:spcBef>
              <a:tabLst>
                <a:tab pos="1544320" algn="l"/>
                <a:tab pos="2733040" algn="l"/>
                <a:tab pos="3295015" algn="l"/>
              </a:tabLst>
            </a:pPr>
            <a:r>
              <a:rPr sz="1550" spc="65" dirty="0">
                <a:latin typeface="Cambria"/>
                <a:cs typeface="Cambria"/>
              </a:rPr>
              <a:t>d»¿»tmwm</a:t>
            </a:r>
            <a:r>
              <a:rPr sz="1550" spc="320" dirty="0">
                <a:latin typeface="Cambria"/>
                <a:cs typeface="Cambria"/>
              </a:rPr>
              <a:t> </a:t>
            </a:r>
            <a:r>
              <a:rPr sz="1550" spc="25" dirty="0">
                <a:latin typeface="Cambria"/>
                <a:cs typeface="Cambria"/>
              </a:rPr>
              <a:t>«</a:t>
            </a:r>
            <a:r>
              <a:rPr sz="1550" dirty="0">
                <a:latin typeface="Cambria"/>
                <a:cs typeface="Cambria"/>
              </a:rPr>
              <a:t>	re</a:t>
            </a:r>
            <a:r>
              <a:rPr sz="1550" spc="320" dirty="0">
                <a:latin typeface="Cambria"/>
                <a:cs typeface="Cambria"/>
              </a:rPr>
              <a:t> </a:t>
            </a:r>
            <a:r>
              <a:rPr sz="1550" dirty="0">
                <a:latin typeface="Cambria"/>
                <a:cs typeface="Cambria"/>
              </a:rPr>
              <a:t>«di</a:t>
            </a:r>
            <a:r>
              <a:rPr sz="1550" spc="235" dirty="0">
                <a:latin typeface="Cambria"/>
                <a:cs typeface="Cambria"/>
              </a:rPr>
              <a:t> </a:t>
            </a:r>
            <a:r>
              <a:rPr sz="1550" dirty="0">
                <a:latin typeface="Cambria"/>
                <a:cs typeface="Cambria"/>
              </a:rPr>
              <a:t>=</a:t>
            </a:r>
            <a:r>
              <a:rPr sz="1550" spc="385" dirty="0">
                <a:latin typeface="Cambria"/>
                <a:cs typeface="Cambria"/>
              </a:rPr>
              <a:t> </a:t>
            </a:r>
            <a:r>
              <a:rPr sz="1550" spc="-25" dirty="0">
                <a:latin typeface="Cambria"/>
                <a:cs typeface="Cambria"/>
              </a:rPr>
              <a:t>sK</a:t>
            </a:r>
            <a:r>
              <a:rPr sz="1550" dirty="0">
                <a:latin typeface="Cambria"/>
                <a:cs typeface="Cambria"/>
              </a:rPr>
              <a:t>	</a:t>
            </a:r>
            <a:r>
              <a:rPr sz="1550" spc="-25" dirty="0">
                <a:latin typeface="Cambria"/>
                <a:cs typeface="Cambria"/>
              </a:rPr>
              <a:t>one</a:t>
            </a:r>
            <a:r>
              <a:rPr sz="1550" dirty="0">
                <a:latin typeface="Cambria"/>
                <a:cs typeface="Cambria"/>
              </a:rPr>
              <a:t>	</a:t>
            </a:r>
            <a:r>
              <a:rPr sz="1550" spc="-25" dirty="0">
                <a:latin typeface="Cambria"/>
                <a:cs typeface="Cambria"/>
              </a:rPr>
              <a:t>c*&lt;</a:t>
            </a:r>
            <a:endParaRPr sz="1550">
              <a:latin typeface="Cambria"/>
              <a:cs typeface="Cambria"/>
            </a:endParaRPr>
          </a:p>
          <a:p>
            <a:pPr marL="83185">
              <a:lnSpc>
                <a:spcPct val="100000"/>
              </a:lnSpc>
              <a:spcBef>
                <a:spcPts val="15"/>
              </a:spcBef>
            </a:pPr>
            <a:r>
              <a:rPr sz="1550" spc="-75" dirty="0">
                <a:latin typeface="Cambria"/>
                <a:cs typeface="Cambria"/>
              </a:rPr>
              <a:t>2c/fi</a:t>
            </a:r>
            <a:r>
              <a:rPr sz="1550" spc="-55" dirty="0">
                <a:latin typeface="Cambria"/>
                <a:cs typeface="Cambria"/>
              </a:rPr>
              <a:t> </a:t>
            </a:r>
            <a:r>
              <a:rPr sz="1550" spc="-10" dirty="0">
                <a:latin typeface="Cambria"/>
                <a:cs typeface="Cambria"/>
              </a:rPr>
              <a:t>eg</a:t>
            </a:r>
            <a:r>
              <a:rPr sz="1550" spc="65" dirty="0">
                <a:latin typeface="Cambria"/>
                <a:cs typeface="Cambria"/>
              </a:rPr>
              <a:t> </a:t>
            </a:r>
            <a:r>
              <a:rPr sz="1550" i="1" spc="-35" dirty="0">
                <a:latin typeface="Cambria"/>
                <a:cs typeface="Cambria"/>
              </a:rPr>
              <a:t>owrheads</a:t>
            </a:r>
            <a:r>
              <a:rPr sz="1550" i="1" spc="245" dirty="0">
                <a:latin typeface="Cambria"/>
                <a:cs typeface="Cambria"/>
              </a:rPr>
              <a:t> </a:t>
            </a:r>
            <a:r>
              <a:rPr sz="1550" i="1" spc="-1165" dirty="0">
                <a:latin typeface="Cambria"/>
                <a:cs typeface="Cambria"/>
              </a:rPr>
              <a:t>——</a:t>
            </a:r>
            <a:r>
              <a:rPr sz="1550" i="1" spc="370" dirty="0">
                <a:latin typeface="Cambria"/>
                <a:cs typeface="Cambria"/>
              </a:rPr>
              <a:t> </a:t>
            </a:r>
            <a:r>
              <a:rPr sz="1550" i="1" spc="-120" dirty="0">
                <a:latin typeface="Cambria"/>
                <a:cs typeface="Cambria"/>
              </a:rPr>
              <a:t>70%</a:t>
            </a:r>
            <a:r>
              <a:rPr sz="1550" i="1" spc="-45" dirty="0">
                <a:latin typeface="Cambria"/>
                <a:cs typeface="Cambria"/>
              </a:rPr>
              <a:t> </a:t>
            </a:r>
            <a:r>
              <a:rPr sz="1550" i="1" spc="-70" dirty="0">
                <a:latin typeface="Cambria"/>
                <a:cs typeface="Cambria"/>
              </a:rPr>
              <a:t>adzninisaazive</a:t>
            </a:r>
            <a:r>
              <a:rPr sz="1550" i="1" spc="-65" dirty="0">
                <a:latin typeface="Cambria"/>
                <a:cs typeface="Cambria"/>
              </a:rPr>
              <a:t> </a:t>
            </a:r>
            <a:r>
              <a:rPr sz="1550" i="1" spc="-30" dirty="0">
                <a:latin typeface="Cambria"/>
                <a:cs typeface="Cambria"/>
              </a:rPr>
              <a:t>overhea</a:t>
            </a:r>
            <a:r>
              <a:rPr sz="1550" i="1" spc="365" dirty="0">
                <a:latin typeface="Cambria"/>
                <a:cs typeface="Cambria"/>
              </a:rPr>
              <a:t> </a:t>
            </a:r>
            <a:r>
              <a:rPr sz="1550" i="1" spc="-160" dirty="0">
                <a:latin typeface="Cambria"/>
                <a:cs typeface="Cambria"/>
              </a:rPr>
              <a:t>s•</a:t>
            </a:r>
            <a:endParaRPr sz="15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33550" y="981075"/>
            <a:ext cx="104775" cy="69532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9650" y="1933575"/>
            <a:ext cx="85725" cy="857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9650" y="2114550"/>
            <a:ext cx="76200" cy="11430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24100" y="1924050"/>
            <a:ext cx="85725" cy="9525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695700" y="1914525"/>
            <a:ext cx="85725" cy="8572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38125" y="3171825"/>
            <a:ext cx="1362075" cy="4572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10150" y="1905000"/>
            <a:ext cx="85725" cy="9525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57225" y="1866900"/>
            <a:ext cx="295275" cy="39052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81550" y="525462"/>
            <a:ext cx="4949825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55" dirty="0">
                <a:latin typeface="Trebuchet MS"/>
                <a:cs typeface="Trebuchet MS"/>
              </a:rPr>
              <a:t>Break</a:t>
            </a:r>
            <a:r>
              <a:rPr sz="1650" spc="35" dirty="0">
                <a:latin typeface="Trebuchet MS"/>
                <a:cs typeface="Trebuchet MS"/>
              </a:rPr>
              <a:t> </a:t>
            </a:r>
            <a:r>
              <a:rPr sz="1650" spc="-120" dirty="0">
                <a:latin typeface="Trebuchet MS"/>
                <a:cs typeface="Trebuchet MS"/>
              </a:rPr>
              <a:t>up</a:t>
            </a:r>
            <a:r>
              <a:rPr sz="1650" spc="-105" dirty="0">
                <a:latin typeface="Trebuchet MS"/>
                <a:cs typeface="Trebuchet MS"/>
              </a:rPr>
              <a:t> </a:t>
            </a:r>
            <a:r>
              <a:rPr sz="1650" spc="-60" dirty="0">
                <a:latin typeface="Trebuchet MS"/>
                <a:cs typeface="Trebuchet MS"/>
              </a:rPr>
              <a:t>die</a:t>
            </a:r>
            <a:r>
              <a:rPr sz="1650" spc="45" dirty="0">
                <a:latin typeface="Trebuchet MS"/>
                <a:cs typeface="Trebuchet MS"/>
              </a:rPr>
              <a:t> </a:t>
            </a:r>
            <a:r>
              <a:rPr sz="1650" spc="-114" dirty="0">
                <a:latin typeface="Trebuchet MS"/>
                <a:cs typeface="Trebuchet MS"/>
              </a:rPr>
              <a:t>flanged</a:t>
            </a:r>
            <a:r>
              <a:rPr sz="1650" spc="35" dirty="0">
                <a:latin typeface="Trebuchet MS"/>
                <a:cs typeface="Trebuchet MS"/>
              </a:rPr>
              <a:t> </a:t>
            </a:r>
            <a:r>
              <a:rPr sz="1650" spc="-110" dirty="0">
                <a:latin typeface="Trebuchet MS"/>
                <a:cs typeface="Trebuchet MS"/>
              </a:rPr>
              <a:t>pipe</a:t>
            </a:r>
            <a:r>
              <a:rPr sz="1650" spc="-15" dirty="0">
                <a:latin typeface="Trebuchet MS"/>
                <a:cs typeface="Trebuchet MS"/>
              </a:rPr>
              <a:t> </a:t>
            </a:r>
            <a:r>
              <a:rPr sz="1650" spc="-100" dirty="0">
                <a:latin typeface="Trebuchet MS"/>
                <a:cs typeface="Trebuchet MS"/>
              </a:rPr>
              <a:t>into</a:t>
            </a:r>
            <a:r>
              <a:rPr sz="1650" spc="-95" dirty="0">
                <a:latin typeface="Trebuchet MS"/>
                <a:cs typeface="Trebuchet MS"/>
              </a:rPr>
              <a:t> </a:t>
            </a:r>
            <a:r>
              <a:rPr sz="1650" spc="-100" dirty="0">
                <a:latin typeface="Trebuchet MS"/>
                <a:cs typeface="Trebuchet MS"/>
              </a:rPr>
              <a:t>simple</a:t>
            </a:r>
            <a:r>
              <a:rPr sz="1650" spc="-30" dirty="0">
                <a:latin typeface="Trebuchet MS"/>
                <a:cs typeface="Trebuchet MS"/>
              </a:rPr>
              <a:t> </a:t>
            </a:r>
            <a:r>
              <a:rPr sz="1650" spc="-110" dirty="0">
                <a:latin typeface="Trebuchet MS"/>
                <a:cs typeface="Trebuchet MS"/>
              </a:rPr>
              <a:t>parts</a:t>
            </a:r>
            <a:r>
              <a:rPr sz="1650" spc="60" dirty="0">
                <a:latin typeface="Trebuchet MS"/>
                <a:cs typeface="Trebuchet MS"/>
              </a:rPr>
              <a:t> </a:t>
            </a:r>
            <a:r>
              <a:rPr sz="1650" dirty="0">
                <a:latin typeface="Trebuchet MS"/>
                <a:cs typeface="Trebuchet MS"/>
              </a:rPr>
              <a:t>A,</a:t>
            </a:r>
            <a:r>
              <a:rPr sz="1650" spc="-185" dirty="0">
                <a:latin typeface="Trebuchet MS"/>
                <a:cs typeface="Trebuchet MS"/>
              </a:rPr>
              <a:t> </a:t>
            </a:r>
            <a:r>
              <a:rPr sz="1650" dirty="0">
                <a:latin typeface="Trebuchet MS"/>
                <a:cs typeface="Trebuchet MS"/>
              </a:rPr>
              <a:t>B.</a:t>
            </a:r>
            <a:r>
              <a:rPr sz="1650" spc="-200" dirty="0">
                <a:latin typeface="Trebuchet MS"/>
                <a:cs typeface="Trebuchet MS"/>
              </a:rPr>
              <a:t> </a:t>
            </a:r>
            <a:r>
              <a:rPr sz="1650" spc="55" dirty="0">
                <a:latin typeface="Trebuchet MS"/>
                <a:cs typeface="Trebuchet MS"/>
              </a:rPr>
              <a:t>C</a:t>
            </a:r>
            <a:r>
              <a:rPr sz="1650" spc="35" dirty="0">
                <a:latin typeface="Trebuchet MS"/>
                <a:cs typeface="Trebuchet MS"/>
              </a:rPr>
              <a:t> </a:t>
            </a:r>
            <a:r>
              <a:rPr sz="1650" spc="-120" dirty="0">
                <a:latin typeface="Trebuchet MS"/>
                <a:cs typeface="Trebuchet MS"/>
              </a:rPr>
              <a:t>and</a:t>
            </a:r>
            <a:r>
              <a:rPr sz="1650" spc="-70" dirty="0">
                <a:latin typeface="Trebuchet MS"/>
                <a:cs typeface="Trebuchet MS"/>
              </a:rPr>
              <a:t> </a:t>
            </a:r>
            <a:r>
              <a:rPr sz="1650" spc="-25" dirty="0">
                <a:latin typeface="Trebuchet MS"/>
                <a:cs typeface="Trebuchet MS"/>
              </a:rPr>
              <a:t>D.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40991" y="901700"/>
            <a:ext cx="103949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solidFill>
                  <a:srgbClr val="000000"/>
                </a:solidFill>
              </a:rPr>
              <a:t>Net</a:t>
            </a:r>
            <a:r>
              <a:rPr sz="1800" spc="-10" dirty="0">
                <a:solidFill>
                  <a:srgbClr val="000000"/>
                </a:solidFill>
              </a:rPr>
              <a:t> </a:t>
            </a:r>
            <a:r>
              <a:rPr sz="1800" spc="-120" dirty="0">
                <a:solidFill>
                  <a:srgbClr val="000000"/>
                </a:solidFill>
              </a:rPr>
              <a:t>volume</a:t>
            </a:r>
            <a:endParaRPr sz="1800"/>
          </a:p>
        </p:txBody>
      </p:sp>
      <p:sp>
        <p:nvSpPr>
          <p:cNvPr id="12" name="object 12"/>
          <p:cNvSpPr txBox="1"/>
          <p:nvPr/>
        </p:nvSpPr>
        <p:spPr>
          <a:xfrm>
            <a:off x="680430" y="1173162"/>
            <a:ext cx="4074795" cy="56197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400050">
              <a:lnSpc>
                <a:spcPts val="2060"/>
              </a:lnSpc>
              <a:spcBef>
                <a:spcPts val="250"/>
              </a:spcBef>
              <a:tabLst>
                <a:tab pos="1305560" algn="l"/>
                <a:tab pos="1621790" algn="l"/>
              </a:tabLst>
            </a:pPr>
            <a:r>
              <a:rPr sz="1800" dirty="0">
                <a:latin typeface="Cambria"/>
                <a:cs typeface="Cambria"/>
              </a:rPr>
              <a:t>of</a:t>
            </a:r>
            <a:r>
              <a:rPr sz="1800" spc="-30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cast</a:t>
            </a:r>
            <a:r>
              <a:rPr sz="1800" dirty="0">
                <a:latin typeface="Cambria"/>
                <a:cs typeface="Cambria"/>
              </a:rPr>
              <a:t>	</a:t>
            </a:r>
            <a:r>
              <a:rPr sz="1800" spc="-50" dirty="0">
                <a:latin typeface="Cambria"/>
                <a:cs typeface="Cambria"/>
              </a:rPr>
              <a:t>=</a:t>
            </a:r>
            <a:r>
              <a:rPr sz="1800" dirty="0">
                <a:latin typeface="Cambria"/>
                <a:cs typeface="Cambria"/>
              </a:rPr>
              <a:t>	</a:t>
            </a:r>
            <a:r>
              <a:rPr sz="1800" spc="-80" dirty="0">
                <a:latin typeface="Cambria"/>
                <a:cs typeface="Cambria"/>
              </a:rPr>
              <a:t>Volume</a:t>
            </a:r>
            <a:r>
              <a:rPr sz="1800" spc="85" dirty="0">
                <a:latin typeface="Cambria"/>
                <a:cs typeface="Cambria"/>
              </a:rPr>
              <a:t> </a:t>
            </a:r>
            <a:r>
              <a:rPr sz="1800" spc="60" dirty="0">
                <a:latin typeface="Cambria"/>
                <a:cs typeface="Cambria"/>
              </a:rPr>
              <a:t>of(A</a:t>
            </a:r>
            <a:r>
              <a:rPr sz="1800" spc="95" dirty="0">
                <a:latin typeface="Cambria"/>
                <a:cs typeface="Cambria"/>
              </a:rPr>
              <a:t> </a:t>
            </a:r>
            <a:r>
              <a:rPr sz="1800" spc="75" dirty="0">
                <a:latin typeface="Cambria"/>
                <a:cs typeface="Cambria"/>
              </a:rPr>
              <a:t>1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85" dirty="0">
                <a:latin typeface="Cambria"/>
                <a:cs typeface="Cambria"/>
              </a:rPr>
              <a:t>B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spc="75" dirty="0">
                <a:latin typeface="Cambria"/>
                <a:cs typeface="Cambria"/>
              </a:rPr>
              <a:t>+</a:t>
            </a:r>
            <a:r>
              <a:rPr sz="1800" spc="-120" dirty="0">
                <a:latin typeface="Cambria"/>
                <a:cs typeface="Cambria"/>
              </a:rPr>
              <a:t> </a:t>
            </a:r>
            <a:r>
              <a:rPr sz="1800" spc="80" dirty="0">
                <a:latin typeface="Cambria"/>
                <a:cs typeface="Cambria"/>
              </a:rPr>
              <a:t>C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-</a:t>
            </a:r>
            <a:r>
              <a:rPr sz="1800" spc="370" dirty="0">
                <a:latin typeface="Cambria"/>
                <a:cs typeface="Cambria"/>
              </a:rPr>
              <a:t> </a:t>
            </a:r>
            <a:r>
              <a:rPr sz="1800" spc="-25" dirty="0">
                <a:latin typeface="Cambria"/>
                <a:cs typeface="Cambria"/>
              </a:rPr>
              <a:t>D) </a:t>
            </a:r>
            <a:r>
              <a:rPr sz="1800" spc="-40" dirty="0">
                <a:latin typeface="Cambria"/>
                <a:cs typeface="Cambria"/>
              </a:rPr>
              <a:t>component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2696" y="1941512"/>
            <a:ext cx="2929255" cy="688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1815">
              <a:lnSpc>
                <a:spcPct val="100000"/>
              </a:lnSpc>
              <a:spcBef>
                <a:spcPts val="100"/>
              </a:spcBef>
              <a:tabLst>
                <a:tab pos="1423670" algn="l"/>
                <a:tab pos="2794635" algn="l"/>
              </a:tabLst>
            </a:pPr>
            <a:r>
              <a:rPr sz="1400" spc="-85" dirty="0">
                <a:latin typeface="Cambria"/>
                <a:cs typeface="Cambria"/>
              </a:rPr>
              <a:t>(160)*</a:t>
            </a:r>
            <a:r>
              <a:rPr sz="1400" spc="45" dirty="0">
                <a:latin typeface="Cambria"/>
                <a:cs typeface="Cambria"/>
              </a:rPr>
              <a:t> </a:t>
            </a:r>
            <a:r>
              <a:rPr sz="1400" spc="-25" dirty="0">
                <a:latin typeface="Cambria"/>
                <a:cs typeface="Cambria"/>
              </a:rPr>
              <a:t>20</a:t>
            </a:r>
            <a:r>
              <a:rPr sz="1400" dirty="0">
                <a:latin typeface="Cambria"/>
                <a:cs typeface="Cambria"/>
              </a:rPr>
              <a:t>	</a:t>
            </a:r>
            <a:r>
              <a:rPr sz="1400" spc="-75" dirty="0">
                <a:solidFill>
                  <a:srgbClr val="333333"/>
                </a:solidFill>
                <a:latin typeface="Cambria"/>
                <a:cs typeface="Cambria"/>
              </a:rPr>
              <a:t>+</a:t>
            </a:r>
            <a:r>
              <a:rPr sz="1400" spc="-5" dirty="0">
                <a:solidFill>
                  <a:srgbClr val="333333"/>
                </a:solidFill>
                <a:latin typeface="Cambria"/>
                <a:cs typeface="Cambria"/>
              </a:rPr>
              <a:t> </a:t>
            </a:r>
            <a:r>
              <a:rPr sz="1400" dirty="0">
                <a:latin typeface="Cambria"/>
                <a:cs typeface="Cambria"/>
              </a:rPr>
              <a:t>[</a:t>
            </a:r>
            <a:r>
              <a:rPr sz="1400" spc="470" dirty="0">
                <a:latin typeface="Cambria"/>
                <a:cs typeface="Cambria"/>
              </a:rPr>
              <a:t> </a:t>
            </a:r>
            <a:r>
              <a:rPr sz="2100" spc="-150" baseline="-27777" dirty="0">
                <a:latin typeface="Cambria"/>
                <a:cs typeface="Cambria"/>
              </a:rPr>
              <a:t>4</a:t>
            </a:r>
            <a:r>
              <a:rPr sz="2100" spc="22" baseline="-27777" dirty="0">
                <a:latin typeface="Cambria"/>
                <a:cs typeface="Cambria"/>
              </a:rPr>
              <a:t> </a:t>
            </a:r>
            <a:r>
              <a:rPr sz="2175" baseline="1915" dirty="0">
                <a:latin typeface="Cambria"/>
                <a:cs typeface="Cambria"/>
              </a:rPr>
              <a:t>(I00/</a:t>
            </a:r>
            <a:r>
              <a:rPr sz="2175" spc="127" baseline="1915" dirty="0">
                <a:latin typeface="Cambria"/>
                <a:cs typeface="Cambria"/>
              </a:rPr>
              <a:t> </a:t>
            </a:r>
            <a:r>
              <a:rPr sz="2175" spc="-37" baseline="1915" dirty="0">
                <a:latin typeface="Cambria"/>
                <a:cs typeface="Cambria"/>
              </a:rPr>
              <a:t>200</a:t>
            </a:r>
            <a:r>
              <a:rPr sz="2175" baseline="1915" dirty="0">
                <a:latin typeface="Cambria"/>
                <a:cs typeface="Cambria"/>
              </a:rPr>
              <a:t>	</a:t>
            </a:r>
            <a:r>
              <a:rPr sz="2175" spc="-75" baseline="1915" dirty="0">
                <a:solidFill>
                  <a:srgbClr val="2D2D2D"/>
                </a:solidFill>
                <a:latin typeface="Cambria"/>
                <a:cs typeface="Cambria"/>
              </a:rPr>
              <a:t>+</a:t>
            </a:r>
            <a:endParaRPr sz="2175" baseline="1915">
              <a:latin typeface="Cambria"/>
              <a:cs typeface="Cambria"/>
            </a:endParaRPr>
          </a:p>
          <a:p>
            <a:pPr marL="50800">
              <a:lnSpc>
                <a:spcPct val="100000"/>
              </a:lnSpc>
              <a:spcBef>
                <a:spcPts val="1560"/>
              </a:spcBef>
              <a:tabLst>
                <a:tab pos="349885" algn="l"/>
              </a:tabLst>
            </a:pPr>
            <a:r>
              <a:rPr sz="1600" spc="-50" dirty="0">
                <a:solidFill>
                  <a:srgbClr val="111111"/>
                </a:solidFill>
                <a:latin typeface="Cambria"/>
                <a:cs typeface="Cambria"/>
              </a:rPr>
              <a:t>=</a:t>
            </a:r>
            <a:r>
              <a:rPr sz="1600" dirty="0">
                <a:solidFill>
                  <a:srgbClr val="111111"/>
                </a:solidFill>
                <a:latin typeface="Cambria"/>
                <a:cs typeface="Cambria"/>
              </a:rPr>
              <a:t>	</a:t>
            </a:r>
            <a:r>
              <a:rPr sz="1600" spc="-70" dirty="0">
                <a:latin typeface="Cambria"/>
                <a:cs typeface="Cambria"/>
              </a:rPr>
              <a:t>1,903,805.15</a:t>
            </a:r>
            <a:r>
              <a:rPr sz="1600" spc="175" dirty="0">
                <a:latin typeface="Cambria"/>
                <a:cs typeface="Cambria"/>
              </a:rPr>
              <a:t> </a:t>
            </a:r>
            <a:r>
              <a:rPr sz="1600" spc="-25" dirty="0">
                <a:latin typeface="Cambria"/>
                <a:cs typeface="Cambria"/>
              </a:rPr>
              <a:t>mm</a:t>
            </a:r>
            <a:r>
              <a:rPr sz="2100" spc="-37" baseline="17857" dirty="0">
                <a:latin typeface="Cambria"/>
                <a:cs typeface="Cambria"/>
              </a:rPr>
              <a:t>3</a:t>
            </a:r>
            <a:endParaRPr sz="2100" baseline="17857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37028" y="1909762"/>
            <a:ext cx="951230" cy="261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325" baseline="-25089" dirty="0">
                <a:latin typeface="Courier New"/>
                <a:cs typeface="Courier New"/>
              </a:rPr>
              <a:t>4</a:t>
            </a:r>
            <a:r>
              <a:rPr sz="2325" spc="-600" baseline="-25089" dirty="0">
                <a:latin typeface="Courier New"/>
                <a:cs typeface="Courier New"/>
              </a:rPr>
              <a:t> </a:t>
            </a:r>
            <a:r>
              <a:rPr sz="1400" spc="65" dirty="0">
                <a:latin typeface="Cambria"/>
                <a:cs typeface="Cambria"/>
              </a:rPr>
              <a:t>(I60/</a:t>
            </a:r>
            <a:r>
              <a:rPr sz="1400" spc="50" dirty="0">
                <a:latin typeface="Cambria"/>
                <a:cs typeface="Cambria"/>
              </a:rPr>
              <a:t> </a:t>
            </a:r>
            <a:r>
              <a:rPr sz="1400" spc="-25" dirty="0">
                <a:latin typeface="Cambria"/>
                <a:cs typeface="Cambria"/>
              </a:rPr>
              <a:t>20</a:t>
            </a:r>
            <a:endParaRPr sz="140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07059" y="1909762"/>
            <a:ext cx="11677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310515" algn="l"/>
              </a:tabLst>
            </a:pPr>
            <a:r>
              <a:rPr sz="2100" spc="-1110" baseline="-5952" dirty="0">
                <a:solidFill>
                  <a:srgbClr val="3B3B3B"/>
                </a:solidFill>
                <a:latin typeface="Cambria"/>
                <a:cs typeface="Cambria"/>
              </a:rPr>
              <a:t>—</a:t>
            </a:r>
            <a:r>
              <a:rPr sz="2100" baseline="-5952" dirty="0">
                <a:solidFill>
                  <a:srgbClr val="3B3B3B"/>
                </a:solidFill>
                <a:latin typeface="Cambria"/>
                <a:cs typeface="Cambria"/>
              </a:rPr>
              <a:t>	</a:t>
            </a:r>
            <a:r>
              <a:rPr sz="1875" baseline="-37777" dirty="0">
                <a:latin typeface="Trebuchet MS"/>
                <a:cs typeface="Trebuchet MS"/>
              </a:rPr>
              <a:t>4</a:t>
            </a:r>
            <a:r>
              <a:rPr sz="1875" spc="375" baseline="-37777" dirty="0">
                <a:latin typeface="Trebuchet MS"/>
                <a:cs typeface="Trebuchet MS"/>
              </a:rPr>
              <a:t> </a:t>
            </a:r>
            <a:r>
              <a:rPr sz="1350" spc="-45" dirty="0">
                <a:latin typeface="Cambria"/>
                <a:cs typeface="Cambria"/>
              </a:rPr>
              <a:t>(50)</a:t>
            </a:r>
            <a:r>
              <a:rPr sz="1500" spc="-67" baseline="25000" dirty="0">
                <a:latin typeface="Cambria"/>
                <a:cs typeface="Cambria"/>
              </a:rPr>
              <a:t>2</a:t>
            </a:r>
            <a:r>
              <a:rPr sz="1500" spc="-30" baseline="25000" dirty="0">
                <a:latin typeface="Cambria"/>
                <a:cs typeface="Cambria"/>
              </a:rPr>
              <a:t> </a:t>
            </a:r>
            <a:r>
              <a:rPr sz="1350" spc="-25" dirty="0">
                <a:latin typeface="Cambria"/>
                <a:cs typeface="Cambria"/>
              </a:rPr>
              <a:t>240</a:t>
            </a:r>
            <a:endParaRPr sz="135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5241" y="2722562"/>
            <a:ext cx="3758565" cy="803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30" dirty="0">
                <a:latin typeface="Cambria"/>
                <a:cs typeface="Cambria"/>
              </a:rPr>
              <a:t>Assume</a:t>
            </a:r>
            <a:r>
              <a:rPr sz="1900" spc="-30" dirty="0">
                <a:latin typeface="Cambria"/>
                <a:cs typeface="Cambria"/>
              </a:rPr>
              <a:t> </a:t>
            </a:r>
            <a:r>
              <a:rPr sz="1900" spc="-145" dirty="0">
                <a:latin typeface="Cambria"/>
                <a:cs typeface="Cambria"/>
              </a:rPr>
              <a:t>density</a:t>
            </a:r>
            <a:r>
              <a:rPr sz="1900" spc="100" dirty="0">
                <a:latin typeface="Cambria"/>
                <a:cs typeface="Cambria"/>
              </a:rPr>
              <a:t> </a:t>
            </a:r>
            <a:r>
              <a:rPr sz="1900" dirty="0">
                <a:latin typeface="Cambria"/>
                <a:cs typeface="Cambria"/>
              </a:rPr>
              <a:t>of</a:t>
            </a:r>
            <a:r>
              <a:rPr sz="1900" spc="-145" dirty="0">
                <a:latin typeface="Cambria"/>
                <a:cs typeface="Cambria"/>
              </a:rPr>
              <a:t> </a:t>
            </a:r>
            <a:r>
              <a:rPr sz="1900" spc="-85" dirty="0">
                <a:latin typeface="Cambria"/>
                <a:cs typeface="Cambria"/>
              </a:rPr>
              <a:t>cast</a:t>
            </a:r>
            <a:r>
              <a:rPr sz="1900" spc="135" dirty="0">
                <a:latin typeface="Cambria"/>
                <a:cs typeface="Cambria"/>
              </a:rPr>
              <a:t> </a:t>
            </a:r>
            <a:r>
              <a:rPr sz="1900" spc="-170" dirty="0">
                <a:latin typeface="Cambria"/>
                <a:cs typeface="Cambria"/>
              </a:rPr>
              <a:t>iron</a:t>
            </a:r>
            <a:r>
              <a:rPr sz="1900" spc="75" dirty="0">
                <a:latin typeface="Cambria"/>
                <a:cs typeface="Cambria"/>
              </a:rPr>
              <a:t> </a:t>
            </a:r>
            <a:r>
              <a:rPr sz="1900" spc="-114" dirty="0">
                <a:latin typeface="Cambria"/>
                <a:cs typeface="Cambria"/>
              </a:rPr>
              <a:t>as</a:t>
            </a:r>
            <a:r>
              <a:rPr sz="1900" spc="-70" dirty="0">
                <a:latin typeface="Cambria"/>
                <a:cs typeface="Cambria"/>
              </a:rPr>
              <a:t> </a:t>
            </a:r>
            <a:r>
              <a:rPr sz="1900" spc="-30" dirty="0">
                <a:latin typeface="Cambria"/>
                <a:cs typeface="Cambria"/>
              </a:rPr>
              <a:t>7.2</a:t>
            </a:r>
            <a:r>
              <a:rPr sz="1900" spc="-55" dirty="0">
                <a:latin typeface="Cambria"/>
                <a:cs typeface="Cambria"/>
              </a:rPr>
              <a:t> </a:t>
            </a:r>
            <a:r>
              <a:rPr sz="1900" spc="-30" dirty="0">
                <a:latin typeface="Cambria"/>
                <a:cs typeface="Cambria"/>
              </a:rPr>
              <a:t>gn/cc.</a:t>
            </a:r>
            <a:endParaRPr sz="1900">
              <a:latin typeface="Cambria"/>
              <a:cs typeface="Cambria"/>
            </a:endParaRPr>
          </a:p>
          <a:p>
            <a:pPr marL="1545590">
              <a:lnSpc>
                <a:spcPct val="100000"/>
              </a:lnSpc>
              <a:spcBef>
                <a:spcPts val="1680"/>
              </a:spcBef>
            </a:pPr>
            <a:r>
              <a:rPr sz="1800" spc="-114" dirty="0">
                <a:latin typeface="Cambria"/>
                <a:cs typeface="Cambria"/>
              </a:rPr>
              <a:t>1,903,805.15</a:t>
            </a:r>
            <a:r>
              <a:rPr sz="1800" spc="20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x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7.2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x</a:t>
            </a:r>
            <a:r>
              <a:rPr sz="1800" spc="85" dirty="0">
                <a:latin typeface="Cambria"/>
                <a:cs typeface="Cambria"/>
              </a:rPr>
              <a:t> </a:t>
            </a:r>
            <a:r>
              <a:rPr sz="1800" spc="-25" dirty="0">
                <a:latin typeface="Cambria"/>
                <a:cs typeface="Cambria"/>
              </a:rPr>
              <a:t>IN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59583" y="3225800"/>
            <a:ext cx="813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mbria"/>
                <a:cs typeface="Cambria"/>
              </a:rPr>
              <a:t>i</a:t>
            </a:r>
            <a:r>
              <a:rPr sz="1800" spc="-220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3.71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spc="-25" dirty="0">
                <a:latin typeface="Cambria"/>
                <a:cs typeface="Cambria"/>
              </a:rPr>
              <a:t>kg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6882" y="141287"/>
            <a:ext cx="217614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i="1" spc="-25" dirty="0">
                <a:solidFill>
                  <a:srgbClr val="44345B"/>
                </a:solidFill>
                <a:latin typeface="Calibri"/>
                <a:cs typeface="Calibri"/>
              </a:rPr>
              <a:t>dli</a:t>
            </a:r>
            <a:r>
              <a:rPr sz="1900" i="1" spc="70" dirty="0">
                <a:solidFill>
                  <a:srgbClr val="44345B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4B3869"/>
                </a:solidFill>
                <a:latin typeface="Calibri"/>
                <a:cs typeface="Calibri"/>
              </a:rPr>
              <a:t>fin‹t</a:t>
            </a:r>
            <a:r>
              <a:rPr sz="1900" i="1" spc="-30" dirty="0">
                <a:solidFill>
                  <a:srgbClr val="4B3869"/>
                </a:solidFill>
                <a:latin typeface="Calibri"/>
                <a:cs typeface="Calibri"/>
              </a:rPr>
              <a:t> </a:t>
            </a:r>
            <a:r>
              <a:rPr sz="1900" i="1" spc="50" dirty="0">
                <a:solidFill>
                  <a:srgbClr val="5D4482"/>
                </a:solidFill>
                <a:latin typeface="Calibri"/>
                <a:cs typeface="Calibri"/>
              </a:rPr>
              <a:t>nialerinl</a:t>
            </a:r>
            <a:r>
              <a:rPr sz="1900" i="1" spc="20" dirty="0">
                <a:solidFill>
                  <a:srgbClr val="5D4482"/>
                </a:solidFill>
                <a:latin typeface="Calibri"/>
                <a:cs typeface="Calibri"/>
              </a:rPr>
              <a:t> </a:t>
            </a:r>
            <a:r>
              <a:rPr sz="1900" i="1" spc="-100" dirty="0">
                <a:solidFill>
                  <a:srgbClr val="493869"/>
                </a:solidFill>
                <a:latin typeface="Calibri"/>
                <a:cs typeface="Calibri"/>
              </a:rPr>
              <a:t>most: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0645" y="531812"/>
            <a:ext cx="4187190" cy="29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79575" algn="l"/>
                <a:tab pos="2031364" algn="l"/>
              </a:tabLst>
            </a:pPr>
            <a:r>
              <a:rPr sz="1750" spc="-55" dirty="0">
                <a:latin typeface="Trebuchet MS"/>
                <a:cs typeface="Trebuchet MS"/>
              </a:rPr>
              <a:t>Process</a:t>
            </a:r>
            <a:r>
              <a:rPr sz="1750" spc="-80" dirty="0">
                <a:latin typeface="Trebuchet MS"/>
                <a:cs typeface="Trebuchet MS"/>
              </a:rPr>
              <a:t> </a:t>
            </a:r>
            <a:r>
              <a:rPr sz="1750" spc="-20" dirty="0">
                <a:latin typeface="Trebuchet MS"/>
                <a:cs typeface="Trebuchet MS"/>
              </a:rPr>
              <a:t>scrap</a:t>
            </a:r>
            <a:r>
              <a:rPr sz="1750" dirty="0">
                <a:latin typeface="Trebuchet MS"/>
                <a:cs typeface="Trebuchet MS"/>
              </a:rPr>
              <a:t>	</a:t>
            </a:r>
            <a:r>
              <a:rPr sz="1750" spc="-25" dirty="0">
                <a:latin typeface="Trebuchet MS"/>
                <a:cs typeface="Trebuchet MS"/>
              </a:rPr>
              <a:t>2%</a:t>
            </a:r>
            <a:r>
              <a:rPr sz="1750" dirty="0">
                <a:latin typeface="Trebuchet MS"/>
                <a:cs typeface="Trebuchet MS"/>
              </a:rPr>
              <a:t>	of</a:t>
            </a:r>
            <a:r>
              <a:rPr sz="1750" spc="-295" dirty="0">
                <a:latin typeface="Trebuchet MS"/>
                <a:cs typeface="Trebuchet MS"/>
              </a:rPr>
              <a:t> </a:t>
            </a:r>
            <a:r>
              <a:rPr sz="1750" spc="-145" dirty="0">
                <a:latin typeface="Trebuchet MS"/>
                <a:cs typeface="Trebuchet MS"/>
              </a:rPr>
              <a:t>net</a:t>
            </a:r>
            <a:r>
              <a:rPr sz="1750" spc="50" dirty="0">
                <a:latin typeface="Trebuchet MS"/>
                <a:cs typeface="Trebuchet MS"/>
              </a:rPr>
              <a:t> </a:t>
            </a:r>
            <a:r>
              <a:rPr sz="1750" spc="-120" dirty="0">
                <a:latin typeface="Trebuchet MS"/>
                <a:cs typeface="Trebuchet MS"/>
              </a:rPr>
              <a:t>weight</a:t>
            </a:r>
            <a:r>
              <a:rPr sz="1750" spc="45" dirty="0">
                <a:latin typeface="Trebuchet MS"/>
                <a:cs typeface="Trebuchet MS"/>
              </a:rPr>
              <a:t> </a:t>
            </a:r>
            <a:r>
              <a:rPr sz="1750" spc="-10" dirty="0">
                <a:latin typeface="Trebuchet MS"/>
                <a:cs typeface="Trebuchet MS"/>
              </a:rPr>
              <a:t>of</a:t>
            </a:r>
            <a:r>
              <a:rPr sz="1750" spc="-220" dirty="0">
                <a:latin typeface="Trebuchet MS"/>
                <a:cs typeface="Trebuchet MS"/>
              </a:rPr>
              <a:t> </a:t>
            </a:r>
            <a:r>
              <a:rPr sz="2625" spc="-44" baseline="-3174" dirty="0">
                <a:latin typeface="Trebuchet MS"/>
                <a:cs typeface="Trebuchet MS"/>
              </a:rPr>
              <a:t>c</a:t>
            </a:r>
            <a:r>
              <a:rPr sz="1750" spc="-30" dirty="0">
                <a:latin typeface="Trebuchet MS"/>
                <a:cs typeface="Trebuchet MS"/>
              </a:rPr>
              <a:t>asting</a:t>
            </a:r>
            <a:endParaRPr sz="175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05888" y="973137"/>
            <a:ext cx="2346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1529080" algn="l"/>
              </a:tabLst>
            </a:pPr>
            <a:r>
              <a:rPr sz="2625" u="heavy" spc="525" baseline="38095" dirty="0">
                <a:uFill>
                  <a:solidFill>
                    <a:srgbClr val="1C1C1C"/>
                  </a:solidFill>
                </a:uFill>
                <a:latin typeface="Trebuchet MS"/>
                <a:cs typeface="Trebuchet MS"/>
              </a:rPr>
              <a:t> </a:t>
            </a:r>
            <a:r>
              <a:rPr sz="2625" u="heavy" baseline="38095" dirty="0">
                <a:uFill>
                  <a:solidFill>
                    <a:srgbClr val="1C1C1C"/>
                  </a:solidFill>
                </a:uFill>
                <a:latin typeface="Trebuchet MS"/>
                <a:cs typeface="Trebuchet MS"/>
              </a:rPr>
              <a:t>2</a:t>
            </a:r>
            <a:r>
              <a:rPr sz="2625" u="heavy" spc="502" baseline="38095" dirty="0">
                <a:uFill>
                  <a:solidFill>
                    <a:srgbClr val="1C1C1C"/>
                  </a:solidFill>
                </a:uFill>
                <a:latin typeface="Trebuchet MS"/>
                <a:cs typeface="Trebuchet MS"/>
              </a:rPr>
              <a:t> </a:t>
            </a:r>
            <a:r>
              <a:rPr sz="2625" spc="547" baseline="38095" dirty="0">
                <a:latin typeface="Trebuchet MS"/>
                <a:cs typeface="Trebuchet MS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x</a:t>
            </a:r>
            <a:r>
              <a:rPr sz="1800" spc="1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13.71</a:t>
            </a:r>
            <a:r>
              <a:rPr sz="1800" dirty="0">
                <a:latin typeface="Times New Roman"/>
                <a:cs typeface="Times New Roman"/>
              </a:rPr>
              <a:t>	0.274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kg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6441" y="1040130"/>
            <a:ext cx="2600325" cy="2323465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R="127635" algn="r">
              <a:lnSpc>
                <a:spcPct val="100000"/>
              </a:lnSpc>
              <a:spcBef>
                <a:spcPts val="570"/>
              </a:spcBef>
            </a:pPr>
            <a:r>
              <a:rPr sz="1700" spc="-25" dirty="0">
                <a:latin typeface="Trebuchet MS"/>
                <a:cs typeface="Trebuchet MS"/>
              </a:rPr>
              <a:t>100</a:t>
            </a:r>
            <a:endParaRPr sz="1700">
              <a:latin typeface="Trebuchet MS"/>
              <a:cs typeface="Trebuchet MS"/>
            </a:endParaRPr>
          </a:p>
          <a:p>
            <a:pPr marR="121285" algn="r">
              <a:lnSpc>
                <a:spcPct val="100000"/>
              </a:lnSpc>
              <a:spcBef>
                <a:spcPts val="475"/>
              </a:spcBef>
            </a:pPr>
            <a:r>
              <a:rPr sz="2550" baseline="1633" dirty="0">
                <a:latin typeface="Cambria"/>
                <a:cs typeface="Cambria"/>
              </a:rPr>
              <a:t>Gross</a:t>
            </a:r>
            <a:r>
              <a:rPr sz="2550" spc="-30" baseline="1633" dirty="0">
                <a:latin typeface="Cambria"/>
                <a:cs typeface="Cambria"/>
              </a:rPr>
              <a:t> </a:t>
            </a:r>
            <a:r>
              <a:rPr sz="2550" spc="-60" baseline="1633" dirty="0">
                <a:latin typeface="Cambria"/>
                <a:cs typeface="Cambria"/>
              </a:rPr>
              <a:t>material</a:t>
            </a:r>
            <a:r>
              <a:rPr sz="2550" spc="135" baseline="1633" dirty="0">
                <a:latin typeface="Cambria"/>
                <a:cs typeface="Cambria"/>
              </a:rPr>
              <a:t> </a:t>
            </a:r>
            <a:r>
              <a:rPr sz="2550" baseline="3267" dirty="0">
                <a:latin typeface="Cambria"/>
                <a:cs typeface="Cambria"/>
              </a:rPr>
              <a:t>re</a:t>
            </a:r>
            <a:r>
              <a:rPr sz="1700" dirty="0">
                <a:latin typeface="Cambria"/>
                <a:cs typeface="Cambria"/>
              </a:rPr>
              <a:t>quired</a:t>
            </a:r>
            <a:r>
              <a:rPr sz="1700" spc="315" dirty="0">
                <a:latin typeface="Cambria"/>
                <a:cs typeface="Cambria"/>
              </a:rPr>
              <a:t> </a:t>
            </a:r>
            <a:r>
              <a:rPr sz="2550" spc="-75" baseline="1633" dirty="0">
                <a:latin typeface="Cambria"/>
                <a:cs typeface="Cambria"/>
              </a:rPr>
              <a:t>=</a:t>
            </a:r>
            <a:endParaRPr sz="2550" baseline="1633">
              <a:latin typeface="Cambria"/>
              <a:cs typeface="Cambria"/>
            </a:endParaRPr>
          </a:p>
          <a:p>
            <a:pPr marR="77470" algn="r">
              <a:lnSpc>
                <a:spcPct val="100000"/>
              </a:lnSpc>
              <a:spcBef>
                <a:spcPts val="595"/>
              </a:spcBef>
            </a:pPr>
            <a:r>
              <a:rPr sz="1800" spc="-40" dirty="0">
                <a:latin typeface="Cambria"/>
                <a:cs typeface="Cambria"/>
              </a:rPr>
              <a:t>=</a:t>
            </a:r>
            <a:endParaRPr sz="1800">
              <a:latin typeface="Cambria"/>
              <a:cs typeface="Cambria"/>
            </a:endParaRPr>
          </a:p>
          <a:p>
            <a:pPr marL="12700" marR="60325" indent="1238250">
              <a:lnSpc>
                <a:spcPct val="118100"/>
              </a:lnSpc>
              <a:spcBef>
                <a:spcPts val="40"/>
              </a:spcBef>
              <a:tabLst>
                <a:tab pos="2402840" algn="l"/>
              </a:tabLst>
            </a:pPr>
            <a:r>
              <a:rPr sz="1800" dirty="0">
                <a:latin typeface="Cambria"/>
                <a:cs typeface="Cambria"/>
              </a:rPr>
              <a:t>Cost</a:t>
            </a:r>
            <a:r>
              <a:rPr sz="1800" spc="5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of</a:t>
            </a:r>
            <a:r>
              <a:rPr sz="1800" spc="-100" dirty="0">
                <a:latin typeface="Cambria"/>
                <a:cs typeface="Cambria"/>
              </a:rPr>
              <a:t> </a:t>
            </a:r>
            <a:r>
              <a:rPr sz="1800" spc="-25" dirty="0">
                <a:latin typeface="Cambria"/>
                <a:cs typeface="Cambria"/>
              </a:rPr>
              <a:t>C.I</a:t>
            </a:r>
            <a:r>
              <a:rPr sz="1800" dirty="0">
                <a:latin typeface="Cambria"/>
                <a:cs typeface="Cambria"/>
              </a:rPr>
              <a:t>	</a:t>
            </a:r>
            <a:r>
              <a:rPr sz="1800" spc="-50" dirty="0">
                <a:latin typeface="Cambria"/>
                <a:cs typeface="Cambria"/>
              </a:rPr>
              <a:t>= </a:t>
            </a:r>
            <a:r>
              <a:rPr sz="1800" dirty="0">
                <a:latin typeface="Cambria"/>
                <a:cs typeface="Cambria"/>
              </a:rPr>
              <a:t>C</a:t>
            </a:r>
            <a:r>
              <a:rPr sz="2700" baseline="3086" dirty="0">
                <a:latin typeface="Cambria"/>
                <a:cs typeface="Cambria"/>
              </a:rPr>
              <a:t>ost</a:t>
            </a:r>
            <a:r>
              <a:rPr sz="2700" baseline="1543" dirty="0">
                <a:latin typeface="Cambria"/>
                <a:cs typeface="Cambria"/>
              </a:rPr>
              <a:t>of</a:t>
            </a:r>
            <a:r>
              <a:rPr sz="2700" spc="217" baseline="1543" dirty="0">
                <a:latin typeface="Cambria"/>
                <a:cs typeface="Cambria"/>
              </a:rPr>
              <a:t> </a:t>
            </a:r>
            <a:r>
              <a:rPr sz="2700" spc="-112" baseline="1543" dirty="0">
                <a:latin typeface="Cambria"/>
                <a:cs typeface="Cambria"/>
              </a:rPr>
              <a:t>13.984</a:t>
            </a:r>
            <a:r>
              <a:rPr sz="2700" spc="359" baseline="1543" dirty="0">
                <a:latin typeface="Cambria"/>
                <a:cs typeface="Cambria"/>
              </a:rPr>
              <a:t> </a:t>
            </a:r>
            <a:r>
              <a:rPr sz="2700" spc="-30" baseline="1543" dirty="0">
                <a:latin typeface="Cambria"/>
                <a:cs typeface="Cambria"/>
              </a:rPr>
              <a:t>kgs</a:t>
            </a:r>
            <a:r>
              <a:rPr sz="2700" spc="30" baseline="1543" dirty="0">
                <a:latin typeface="Cambria"/>
                <a:cs typeface="Cambria"/>
              </a:rPr>
              <a:t> </a:t>
            </a:r>
            <a:r>
              <a:rPr sz="2700" spc="75" baseline="1543" dirty="0">
                <a:latin typeface="Cambria"/>
                <a:cs typeface="Cambria"/>
              </a:rPr>
              <a:t>of</a:t>
            </a:r>
            <a:r>
              <a:rPr sz="2700" spc="-60" baseline="1543" dirty="0">
                <a:latin typeface="Cambria"/>
                <a:cs typeface="Cambria"/>
              </a:rPr>
              <a:t> </a:t>
            </a:r>
            <a:r>
              <a:rPr sz="2700" baseline="1543" dirty="0">
                <a:latin typeface="Cambria"/>
                <a:cs typeface="Cambria"/>
              </a:rPr>
              <a:t>C.</a:t>
            </a:r>
            <a:r>
              <a:rPr sz="2700" spc="-284" baseline="1543" dirty="0">
                <a:latin typeface="Cambria"/>
                <a:cs typeface="Cambria"/>
              </a:rPr>
              <a:t> </a:t>
            </a:r>
            <a:r>
              <a:rPr sz="2700" spc="-930" baseline="1543" dirty="0">
                <a:latin typeface="Cambria"/>
                <a:cs typeface="Cambria"/>
              </a:rPr>
              <a:t>1</a:t>
            </a:r>
            <a:endParaRPr sz="2700" baseline="1543">
              <a:latin typeface="Cambria"/>
              <a:cs typeface="Cambria"/>
            </a:endParaRPr>
          </a:p>
          <a:p>
            <a:pPr marL="221615">
              <a:lnSpc>
                <a:spcPct val="100000"/>
              </a:lnSpc>
              <a:spcBef>
                <a:spcPts val="414"/>
              </a:spcBef>
            </a:pPr>
            <a:r>
              <a:rPr sz="1850" dirty="0">
                <a:latin typeface="Cambria"/>
                <a:cs typeface="Cambria"/>
              </a:rPr>
              <a:t>Cost</a:t>
            </a:r>
            <a:r>
              <a:rPr sz="1850" spc="100" dirty="0">
                <a:latin typeface="Cambria"/>
                <a:cs typeface="Cambria"/>
              </a:rPr>
              <a:t> </a:t>
            </a:r>
            <a:r>
              <a:rPr sz="1850" spc="65" dirty="0">
                <a:latin typeface="Cambria"/>
                <a:cs typeface="Cambria"/>
              </a:rPr>
              <a:t>of</a:t>
            </a:r>
            <a:r>
              <a:rPr sz="1850" spc="-15" dirty="0">
                <a:latin typeface="Cambria"/>
                <a:cs typeface="Cambria"/>
              </a:rPr>
              <a:t> </a:t>
            </a:r>
            <a:r>
              <a:rPr sz="1850" spc="-45" dirty="0">
                <a:latin typeface="Cambria"/>
                <a:cs typeface="Cambria"/>
              </a:rPr>
              <a:t>process</a:t>
            </a:r>
            <a:r>
              <a:rPr sz="1850" spc="80" dirty="0">
                <a:latin typeface="Cambria"/>
                <a:cs typeface="Cambria"/>
              </a:rPr>
              <a:t> </a:t>
            </a:r>
            <a:r>
              <a:rPr sz="1850" spc="-10" dirty="0">
                <a:latin typeface="Cambria"/>
                <a:cs typeface="Cambria"/>
              </a:rPr>
              <a:t>scrap</a:t>
            </a:r>
            <a:endParaRPr sz="1850">
              <a:latin typeface="Cambria"/>
              <a:cs typeface="Cambria"/>
            </a:endParaRPr>
          </a:p>
          <a:p>
            <a:pPr marL="241300">
              <a:lnSpc>
                <a:spcPct val="100000"/>
              </a:lnSpc>
              <a:spcBef>
                <a:spcPts val="380"/>
              </a:spcBef>
              <a:tabLst>
                <a:tab pos="2469515" algn="l"/>
              </a:tabLst>
            </a:pPr>
            <a:r>
              <a:rPr sz="1800" dirty="0">
                <a:latin typeface="Cambria"/>
                <a:cs typeface="Cambria"/>
              </a:rPr>
              <a:t>Cost</a:t>
            </a:r>
            <a:r>
              <a:rPr sz="1800" spc="-70" dirty="0">
                <a:latin typeface="Cambria"/>
                <a:cs typeface="Cambria"/>
              </a:rPr>
              <a:t> </a:t>
            </a:r>
            <a:r>
              <a:rPr sz="1800" spc="50" dirty="0">
                <a:latin typeface="Cambria"/>
                <a:cs typeface="Cambria"/>
              </a:rPr>
              <a:t>of</a:t>
            </a:r>
            <a:r>
              <a:rPr sz="1800" spc="-10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0.274</a:t>
            </a:r>
            <a:r>
              <a:rPr sz="1800" spc="8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kg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sctap</a:t>
            </a:r>
            <a:r>
              <a:rPr sz="1800" dirty="0">
                <a:latin typeface="Cambria"/>
                <a:cs typeface="Cambria"/>
              </a:rPr>
              <a:t>	</a:t>
            </a:r>
            <a:r>
              <a:rPr sz="1800" spc="-50" dirty="0">
                <a:solidFill>
                  <a:srgbClr val="181818"/>
                </a:solidFill>
                <a:latin typeface="Cambria"/>
                <a:cs typeface="Cambria"/>
              </a:rPr>
              <a:t>=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65817" y="1333799"/>
            <a:ext cx="2607310" cy="203009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  <a:tabLst>
                <a:tab pos="1355090" algn="l"/>
              </a:tabLst>
            </a:pPr>
            <a:r>
              <a:rPr sz="1700" dirty="0">
                <a:latin typeface="Cambria"/>
                <a:cs typeface="Cambria"/>
              </a:rPr>
              <a:t>Net</a:t>
            </a:r>
            <a:r>
              <a:rPr sz="1700" spc="60" dirty="0">
                <a:latin typeface="Cambria"/>
                <a:cs typeface="Cambria"/>
              </a:rPr>
              <a:t> </a:t>
            </a:r>
            <a:r>
              <a:rPr sz="1700" spc="-55" dirty="0">
                <a:latin typeface="Cambria"/>
                <a:cs typeface="Cambria"/>
              </a:rPr>
              <a:t>Weight</a:t>
            </a:r>
            <a:r>
              <a:rPr sz="1700" spc="310" dirty="0">
                <a:latin typeface="Cambria"/>
                <a:cs typeface="Cambria"/>
              </a:rPr>
              <a:t> </a:t>
            </a:r>
            <a:r>
              <a:rPr sz="1700" spc="-50" dirty="0">
                <a:latin typeface="Cambria"/>
                <a:cs typeface="Cambria"/>
              </a:rPr>
              <a:t>+</a:t>
            </a:r>
            <a:r>
              <a:rPr sz="1700" dirty="0">
                <a:latin typeface="Cambria"/>
                <a:cs typeface="Cambria"/>
              </a:rPr>
              <a:t>	</a:t>
            </a:r>
            <a:r>
              <a:rPr sz="1700" spc="-35" dirty="0">
                <a:latin typeface="Cambria"/>
                <a:cs typeface="Cambria"/>
              </a:rPr>
              <a:t>Process</a:t>
            </a:r>
            <a:r>
              <a:rPr sz="1700" spc="-45" dirty="0">
                <a:latin typeface="Cambria"/>
                <a:cs typeface="Cambria"/>
              </a:rPr>
              <a:t> </a:t>
            </a:r>
            <a:r>
              <a:rPr sz="1700" spc="-20" dirty="0">
                <a:latin typeface="Cambria"/>
                <a:cs typeface="Cambria"/>
              </a:rPr>
              <a:t>scmp</a:t>
            </a:r>
            <a:endParaRPr sz="1700">
              <a:latin typeface="Cambria"/>
              <a:cs typeface="Cambria"/>
            </a:endParaRPr>
          </a:p>
          <a:p>
            <a:pPr marL="81280">
              <a:lnSpc>
                <a:spcPct val="100000"/>
              </a:lnSpc>
              <a:spcBef>
                <a:spcPts val="670"/>
              </a:spcBef>
              <a:tabLst>
                <a:tab pos="1700530" algn="l"/>
              </a:tabLst>
            </a:pPr>
            <a:r>
              <a:rPr sz="2700" spc="-172" baseline="1543" dirty="0">
                <a:latin typeface="Cambria"/>
                <a:cs typeface="Cambria"/>
              </a:rPr>
              <a:t>13.71</a:t>
            </a:r>
            <a:r>
              <a:rPr sz="2700" spc="60" baseline="1543" dirty="0">
                <a:latin typeface="Cambria"/>
                <a:cs typeface="Cambria"/>
              </a:rPr>
              <a:t> </a:t>
            </a:r>
            <a:r>
              <a:rPr sz="2700" baseline="1543" dirty="0">
                <a:latin typeface="Cambria"/>
                <a:cs typeface="Cambria"/>
              </a:rPr>
              <a:t>+</a:t>
            </a:r>
            <a:r>
              <a:rPr sz="2700" spc="179" baseline="1543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0.27</a:t>
            </a:r>
            <a:r>
              <a:rPr sz="2700" baseline="3086" dirty="0">
                <a:latin typeface="Cambria"/>
                <a:cs typeface="Cambria"/>
              </a:rPr>
              <a:t>4</a:t>
            </a:r>
            <a:r>
              <a:rPr sz="2700" spc="262" baseline="3086" dirty="0">
                <a:latin typeface="Cambria"/>
                <a:cs typeface="Cambria"/>
              </a:rPr>
              <a:t> </a:t>
            </a:r>
            <a:r>
              <a:rPr sz="2700" spc="-75" baseline="1543" dirty="0">
                <a:latin typeface="Cambria"/>
                <a:cs typeface="Cambria"/>
              </a:rPr>
              <a:t>=</a:t>
            </a:r>
            <a:r>
              <a:rPr sz="2700" baseline="1543" dirty="0">
                <a:latin typeface="Cambria"/>
                <a:cs typeface="Cambria"/>
              </a:rPr>
              <a:t>	</a:t>
            </a:r>
            <a:r>
              <a:rPr sz="2700" spc="-135" baseline="1543" dirty="0">
                <a:latin typeface="Cambria"/>
                <a:cs typeface="Cambria"/>
              </a:rPr>
              <a:t>13.984</a:t>
            </a:r>
            <a:r>
              <a:rPr sz="2700" spc="60" baseline="1543" dirty="0">
                <a:latin typeface="Cambria"/>
                <a:cs typeface="Cambria"/>
              </a:rPr>
              <a:t> </a:t>
            </a:r>
            <a:r>
              <a:rPr sz="2700" spc="-37" baseline="1543" dirty="0">
                <a:latin typeface="Cambria"/>
                <a:cs typeface="Cambria"/>
              </a:rPr>
              <a:t>kg</a:t>
            </a:r>
            <a:endParaRPr sz="2700" baseline="1543">
              <a:latin typeface="Cambria"/>
              <a:cs typeface="Cambria"/>
            </a:endParaRPr>
          </a:p>
          <a:p>
            <a:pPr marL="68580">
              <a:lnSpc>
                <a:spcPct val="100000"/>
              </a:lnSpc>
              <a:spcBef>
                <a:spcPts val="390"/>
              </a:spcBef>
            </a:pPr>
            <a:r>
              <a:rPr sz="1800" dirty="0">
                <a:latin typeface="Cambria"/>
                <a:cs typeface="Cambria"/>
              </a:rPr>
              <a:t>Rs.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30/kg</a:t>
            </a:r>
            <a:endParaRPr sz="1800">
              <a:latin typeface="Cambria"/>
              <a:cs typeface="Cambria"/>
            </a:endParaRPr>
          </a:p>
          <a:p>
            <a:pPr marL="113664">
              <a:lnSpc>
                <a:spcPct val="100000"/>
              </a:lnSpc>
              <a:spcBef>
                <a:spcPts val="355"/>
              </a:spcBef>
              <a:tabLst>
                <a:tab pos="1544955" algn="l"/>
              </a:tabLst>
            </a:pPr>
            <a:r>
              <a:rPr sz="2700" spc="-30" baseline="1543" dirty="0">
                <a:latin typeface="Cambria"/>
                <a:cs typeface="Cambria"/>
              </a:rPr>
              <a:t>30</a:t>
            </a:r>
            <a:r>
              <a:rPr sz="2700" spc="-37" baseline="1543" dirty="0">
                <a:latin typeface="Cambria"/>
                <a:cs typeface="Cambria"/>
              </a:rPr>
              <a:t> </a:t>
            </a:r>
            <a:r>
              <a:rPr sz="2700" baseline="1543" dirty="0">
                <a:latin typeface="Cambria"/>
                <a:cs typeface="Cambria"/>
              </a:rPr>
              <a:t>«</a:t>
            </a:r>
            <a:r>
              <a:rPr sz="2700" spc="120" baseline="1543" dirty="0">
                <a:latin typeface="Cambria"/>
                <a:cs typeface="Cambria"/>
              </a:rPr>
              <a:t> </a:t>
            </a:r>
            <a:r>
              <a:rPr sz="2700" spc="-127" baseline="1543" dirty="0">
                <a:latin typeface="Cambria"/>
                <a:cs typeface="Cambria"/>
              </a:rPr>
              <a:t>13.984</a:t>
            </a:r>
            <a:r>
              <a:rPr sz="2700" spc="547" baseline="1543" dirty="0">
                <a:latin typeface="Cambria"/>
                <a:cs typeface="Cambria"/>
              </a:rPr>
              <a:t> </a:t>
            </a:r>
            <a:r>
              <a:rPr sz="2700" spc="-75" baseline="1543" dirty="0">
                <a:solidFill>
                  <a:srgbClr val="383838"/>
                </a:solidFill>
                <a:latin typeface="Cambria"/>
                <a:cs typeface="Cambria"/>
              </a:rPr>
              <a:t>=</a:t>
            </a:r>
            <a:r>
              <a:rPr sz="2700" baseline="1543" dirty="0">
                <a:solidFill>
                  <a:srgbClr val="383838"/>
                </a:solidFill>
                <a:latin typeface="Cambria"/>
                <a:cs typeface="Cambria"/>
              </a:rPr>
              <a:t>	</a:t>
            </a:r>
            <a:r>
              <a:rPr sz="1800" spc="-10" dirty="0">
                <a:latin typeface="Cambria"/>
                <a:cs typeface="Cambria"/>
              </a:rPr>
              <a:t>Rs.419.</a:t>
            </a:r>
            <a:r>
              <a:rPr sz="2700" spc="-15" baseline="3086" dirty="0">
                <a:latin typeface="Cambria"/>
                <a:cs typeface="Cambria"/>
              </a:rPr>
              <a:t>52</a:t>
            </a:r>
            <a:endParaRPr sz="2700" baseline="3086">
              <a:latin typeface="Cambria"/>
              <a:cs typeface="Cambria"/>
            </a:endParaRPr>
          </a:p>
          <a:p>
            <a:pPr marL="134620">
              <a:lnSpc>
                <a:spcPct val="100000"/>
              </a:lnSpc>
              <a:spcBef>
                <a:spcPts val="450"/>
              </a:spcBef>
            </a:pPr>
            <a:r>
              <a:rPr sz="1850" dirty="0">
                <a:latin typeface="Cambria"/>
                <a:cs typeface="Cambria"/>
              </a:rPr>
              <a:t>Rs.</a:t>
            </a:r>
            <a:r>
              <a:rPr sz="1850" spc="155" dirty="0">
                <a:latin typeface="Cambria"/>
                <a:cs typeface="Cambria"/>
              </a:rPr>
              <a:t> </a:t>
            </a:r>
            <a:r>
              <a:rPr sz="1850" spc="-20" dirty="0">
                <a:latin typeface="Cambria"/>
                <a:cs typeface="Cambria"/>
              </a:rPr>
              <a:t>7/kg</a:t>
            </a:r>
            <a:endParaRPr sz="1850">
              <a:latin typeface="Cambria"/>
              <a:cs typeface="Cambria"/>
            </a:endParaRPr>
          </a:p>
          <a:p>
            <a:pPr marL="132080">
              <a:lnSpc>
                <a:spcPct val="100000"/>
              </a:lnSpc>
              <a:spcBef>
                <a:spcPts val="380"/>
              </a:spcBef>
              <a:tabLst>
                <a:tab pos="1363980" algn="l"/>
              </a:tabLst>
            </a:pPr>
            <a:r>
              <a:rPr sz="1800" dirty="0">
                <a:solidFill>
                  <a:srgbClr val="282828"/>
                </a:solidFill>
                <a:latin typeface="Cambria"/>
                <a:cs typeface="Cambria"/>
              </a:rPr>
              <a:t>7</a:t>
            </a:r>
            <a:r>
              <a:rPr sz="1800" spc="80" dirty="0">
                <a:solidFill>
                  <a:srgbClr val="282828"/>
                </a:solidFill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z</a:t>
            </a:r>
            <a:r>
              <a:rPr sz="1800" spc="100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0.274</a:t>
            </a:r>
            <a:r>
              <a:rPr sz="1800" dirty="0">
                <a:latin typeface="Cambria"/>
                <a:cs typeface="Cambria"/>
              </a:rPr>
              <a:t>	Rs.</a:t>
            </a:r>
            <a:r>
              <a:rPr sz="1800" spc="204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1.918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6166" y="3338957"/>
            <a:ext cx="5398770" cy="737870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85"/>
              </a:spcBef>
              <a:tabLst>
                <a:tab pos="1903730" algn="l"/>
                <a:tab pos="2209165" algn="l"/>
              </a:tabLst>
            </a:pPr>
            <a:r>
              <a:rPr sz="1800" spc="-40" dirty="0">
                <a:latin typeface="Cambria"/>
                <a:cs typeface="Cambria"/>
              </a:rPr>
              <a:t>Material</a:t>
            </a:r>
            <a:r>
              <a:rPr sz="1800" spc="5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cost/piece</a:t>
            </a:r>
            <a:r>
              <a:rPr sz="1800" dirty="0">
                <a:latin typeface="Cambria"/>
                <a:cs typeface="Cambria"/>
              </a:rPr>
              <a:t>	</a:t>
            </a:r>
            <a:r>
              <a:rPr sz="1800" spc="-50" dirty="0">
                <a:solidFill>
                  <a:srgbClr val="282828"/>
                </a:solidFill>
                <a:latin typeface="Cambria"/>
                <a:cs typeface="Cambria"/>
              </a:rPr>
              <a:t>=</a:t>
            </a:r>
            <a:r>
              <a:rPr sz="1800" dirty="0">
                <a:solidFill>
                  <a:srgbClr val="282828"/>
                </a:solidFill>
                <a:latin typeface="Cambria"/>
                <a:cs typeface="Cambria"/>
              </a:rPr>
              <a:t>	</a:t>
            </a:r>
            <a:r>
              <a:rPr sz="1800" dirty="0">
                <a:latin typeface="Cambria"/>
                <a:cs typeface="Cambria"/>
              </a:rPr>
              <a:t>Cost</a:t>
            </a:r>
            <a:r>
              <a:rPr sz="1800" spc="25" dirty="0">
                <a:latin typeface="Cambria"/>
                <a:cs typeface="Cambria"/>
              </a:rPr>
              <a:t> </a:t>
            </a:r>
            <a:r>
              <a:rPr sz="1800" spc="50" dirty="0">
                <a:latin typeface="Cambria"/>
                <a:cs typeface="Cambria"/>
              </a:rPr>
              <a:t>of</a:t>
            </a:r>
            <a:r>
              <a:rPr sz="1800" spc="-100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C.1</a:t>
            </a:r>
            <a:r>
              <a:rPr sz="1800" spc="-65" dirty="0">
                <a:latin typeface="Cambria"/>
                <a:cs typeface="Cambria"/>
              </a:rPr>
              <a:t> </a:t>
            </a:r>
            <a:r>
              <a:rPr sz="1800" spc="-850" dirty="0">
                <a:latin typeface="Cambria"/>
                <a:cs typeface="Cambria"/>
              </a:rPr>
              <a:t>—</a:t>
            </a:r>
            <a:r>
              <a:rPr sz="1800" spc="-3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Cost</a:t>
            </a:r>
            <a:r>
              <a:rPr sz="1800" spc="6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of</a:t>
            </a:r>
            <a:r>
              <a:rPr sz="1800" spc="-60" dirty="0">
                <a:latin typeface="Cambria"/>
                <a:cs typeface="Cambria"/>
              </a:rPr>
              <a:t> </a:t>
            </a:r>
            <a:r>
              <a:rPr sz="1800" spc="-90" dirty="0">
                <a:latin typeface="Cambria"/>
                <a:cs typeface="Cambria"/>
              </a:rPr>
              <a:t>process</a:t>
            </a:r>
            <a:r>
              <a:rPr sz="1800" spc="45" dirty="0">
                <a:latin typeface="Cambria"/>
                <a:cs typeface="Cambria"/>
              </a:rPr>
              <a:t> </a:t>
            </a:r>
            <a:r>
              <a:rPr sz="1800" spc="-55" dirty="0">
                <a:latin typeface="Cambria"/>
                <a:cs typeface="Cambria"/>
              </a:rPr>
              <a:t>scrap</a:t>
            </a:r>
            <a:endParaRPr sz="1800">
              <a:latin typeface="Cambria"/>
              <a:cs typeface="Cambria"/>
            </a:endParaRPr>
          </a:p>
          <a:p>
            <a:pPr marR="13335" algn="r">
              <a:lnSpc>
                <a:spcPct val="100000"/>
              </a:lnSpc>
              <a:spcBef>
                <a:spcPts val="665"/>
              </a:spcBef>
              <a:tabLst>
                <a:tab pos="314325" algn="l"/>
              </a:tabLst>
            </a:pPr>
            <a:r>
              <a:rPr sz="1750" spc="-50" dirty="0">
                <a:solidFill>
                  <a:srgbClr val="343434"/>
                </a:solidFill>
                <a:latin typeface="Cambria"/>
                <a:cs typeface="Cambria"/>
              </a:rPr>
              <a:t>=</a:t>
            </a:r>
            <a:r>
              <a:rPr sz="1750" dirty="0">
                <a:solidFill>
                  <a:srgbClr val="343434"/>
                </a:solidFill>
                <a:latin typeface="Cambria"/>
                <a:cs typeface="Cambria"/>
              </a:rPr>
              <a:t>	</a:t>
            </a:r>
            <a:r>
              <a:rPr sz="1750" dirty="0">
                <a:latin typeface="Cambria"/>
                <a:cs typeface="Cambria"/>
              </a:rPr>
              <a:t>Rs.</a:t>
            </a:r>
            <a:r>
              <a:rPr sz="1750" spc="40" dirty="0">
                <a:latin typeface="Cambria"/>
                <a:cs typeface="Cambria"/>
              </a:rPr>
              <a:t> </a:t>
            </a:r>
            <a:r>
              <a:rPr sz="1750" spc="-65" dirty="0">
                <a:latin typeface="Cambria"/>
                <a:cs typeface="Cambria"/>
              </a:rPr>
              <a:t>419.52</a:t>
            </a:r>
            <a:r>
              <a:rPr sz="1750" spc="-60" dirty="0">
                <a:latin typeface="Cambria"/>
                <a:cs typeface="Cambria"/>
              </a:rPr>
              <a:t> </a:t>
            </a:r>
            <a:r>
              <a:rPr sz="1750" spc="-805" dirty="0">
                <a:solidFill>
                  <a:srgbClr val="1A1A1A"/>
                </a:solidFill>
                <a:latin typeface="Cambria"/>
                <a:cs typeface="Cambria"/>
              </a:rPr>
              <a:t>—</a:t>
            </a:r>
            <a:r>
              <a:rPr sz="1750" spc="-10" dirty="0">
                <a:solidFill>
                  <a:srgbClr val="1A1A1A"/>
                </a:solidFill>
                <a:latin typeface="Cambria"/>
                <a:cs typeface="Cambria"/>
              </a:rPr>
              <a:t> </a:t>
            </a:r>
            <a:r>
              <a:rPr sz="1750" dirty="0">
                <a:latin typeface="Cambria"/>
                <a:cs typeface="Cambria"/>
              </a:rPr>
              <a:t>Rs.</a:t>
            </a:r>
            <a:r>
              <a:rPr sz="1750" spc="125" dirty="0">
                <a:latin typeface="Cambria"/>
                <a:cs typeface="Cambria"/>
              </a:rPr>
              <a:t> </a:t>
            </a:r>
            <a:r>
              <a:rPr sz="1750" spc="-75" dirty="0">
                <a:latin typeface="Cambria"/>
                <a:cs typeface="Cambria"/>
              </a:rPr>
              <a:t>1.918</a:t>
            </a:r>
            <a:r>
              <a:rPr sz="1750" spc="110" dirty="0">
                <a:latin typeface="Cambria"/>
                <a:cs typeface="Cambria"/>
              </a:rPr>
              <a:t> </a:t>
            </a:r>
            <a:r>
              <a:rPr sz="1750" spc="65" dirty="0">
                <a:solidFill>
                  <a:srgbClr val="2A2A2A"/>
                </a:solidFill>
                <a:latin typeface="Cambria"/>
                <a:cs typeface="Cambria"/>
              </a:rPr>
              <a:t>=</a:t>
            </a:r>
            <a:r>
              <a:rPr sz="1750" spc="130" dirty="0">
                <a:solidFill>
                  <a:srgbClr val="2A2A2A"/>
                </a:solidFill>
                <a:latin typeface="Cambria"/>
                <a:cs typeface="Cambria"/>
              </a:rPr>
              <a:t> </a:t>
            </a:r>
            <a:r>
              <a:rPr sz="1750" dirty="0">
                <a:latin typeface="Cambria"/>
                <a:cs typeface="Cambria"/>
              </a:rPr>
              <a:t>Rs.</a:t>
            </a:r>
            <a:r>
              <a:rPr sz="1750" spc="75" dirty="0">
                <a:latin typeface="Cambria"/>
                <a:cs typeface="Cambria"/>
              </a:rPr>
              <a:t> </a:t>
            </a:r>
            <a:r>
              <a:rPr sz="1750" spc="-10" dirty="0">
                <a:latin typeface="Cambria"/>
                <a:cs typeface="Cambria"/>
              </a:rPr>
              <a:t>417.60</a:t>
            </a:r>
            <a:endParaRPr sz="17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90088" y="3888485"/>
            <a:ext cx="317500" cy="30480"/>
          </a:xfrm>
          <a:custGeom>
            <a:avLst/>
            <a:gdLst/>
            <a:ahLst/>
            <a:cxnLst/>
            <a:rect l="l" t="t" r="r" b="b"/>
            <a:pathLst>
              <a:path w="317500" h="30479">
                <a:moveTo>
                  <a:pt x="316992" y="0"/>
                </a:moveTo>
                <a:lnTo>
                  <a:pt x="0" y="0"/>
                </a:lnTo>
                <a:lnTo>
                  <a:pt x="0" y="21336"/>
                </a:lnTo>
                <a:lnTo>
                  <a:pt x="9144" y="21336"/>
                </a:lnTo>
                <a:lnTo>
                  <a:pt x="9144" y="30480"/>
                </a:lnTo>
                <a:lnTo>
                  <a:pt x="316992" y="30480"/>
                </a:lnTo>
                <a:lnTo>
                  <a:pt x="316992" y="21336"/>
                </a:lnTo>
                <a:lnTo>
                  <a:pt x="316992" y="9144"/>
                </a:lnTo>
                <a:lnTo>
                  <a:pt x="316992" y="0"/>
                </a:lnTo>
                <a:close/>
              </a:path>
            </a:pathLst>
          </a:custGeom>
          <a:solidFill>
            <a:srgbClr val="2B2B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5900" y="2790825"/>
            <a:ext cx="85725" cy="4572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05300" y="2000250"/>
            <a:ext cx="104775" cy="65722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14950" y="2009775"/>
            <a:ext cx="114300" cy="6477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962150" y="2133600"/>
            <a:ext cx="85725" cy="428625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69924" y="238125"/>
            <a:ext cx="221234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i="1" spc="-45" dirty="0">
                <a:solidFill>
                  <a:srgbClr val="414141"/>
                </a:solidFill>
                <a:latin typeface="Cambria"/>
                <a:cs typeface="Cambria"/>
              </a:rPr>
              <a:t>(ii)</a:t>
            </a:r>
            <a:r>
              <a:rPr sz="1700" i="1" spc="195" dirty="0">
                <a:solidFill>
                  <a:srgbClr val="414141"/>
                </a:solidFill>
                <a:latin typeface="Cambria"/>
                <a:cs typeface="Cambria"/>
              </a:rPr>
              <a:t> </a:t>
            </a:r>
            <a:r>
              <a:rPr sz="1700" i="1" dirty="0">
                <a:solidFill>
                  <a:srgbClr val="44315E"/>
                </a:solidFill>
                <a:latin typeface="Cambria"/>
                <a:cs typeface="Cambria"/>
              </a:rPr>
              <a:t>To</a:t>
            </a:r>
            <a:r>
              <a:rPr sz="1700" i="1" spc="50" dirty="0">
                <a:solidFill>
                  <a:srgbClr val="44315E"/>
                </a:solidFill>
                <a:latin typeface="Cambria"/>
                <a:cs typeface="Cambria"/>
              </a:rPr>
              <a:t> </a:t>
            </a:r>
            <a:r>
              <a:rPr sz="1700" i="1" spc="70" dirty="0">
                <a:solidFill>
                  <a:srgbClr val="594679"/>
                </a:solidFill>
                <a:latin typeface="Cambria"/>
                <a:cs typeface="Cambria"/>
              </a:rPr>
              <a:t>find</a:t>
            </a:r>
            <a:r>
              <a:rPr sz="1700" i="1" spc="120" dirty="0">
                <a:solidFill>
                  <a:srgbClr val="594679"/>
                </a:solidFill>
                <a:latin typeface="Cambria"/>
                <a:cs typeface="Cambria"/>
              </a:rPr>
              <a:t> </a:t>
            </a:r>
            <a:r>
              <a:rPr sz="1700" i="1" dirty="0">
                <a:solidFill>
                  <a:srgbClr val="422F5D"/>
                </a:solidFill>
                <a:latin typeface="Cambria"/>
                <a:cs typeface="Cambria"/>
              </a:rPr>
              <a:t>labour</a:t>
            </a:r>
            <a:r>
              <a:rPr sz="1700" i="1" spc="245" dirty="0">
                <a:solidFill>
                  <a:srgbClr val="422F5D"/>
                </a:solidFill>
                <a:latin typeface="Cambria"/>
                <a:cs typeface="Cambria"/>
              </a:rPr>
              <a:t> </a:t>
            </a:r>
            <a:r>
              <a:rPr sz="1700" i="1" spc="-10" dirty="0">
                <a:solidFill>
                  <a:srgbClr val="4D3A6D"/>
                </a:solidFill>
                <a:latin typeface="Cambria"/>
                <a:cs typeface="Cambria"/>
              </a:rPr>
              <a:t>cost:</a:t>
            </a:r>
            <a:endParaRPr sz="1700">
              <a:latin typeface="Cambria"/>
              <a:cs typeface="Cambria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832216" y="609240"/>
          <a:ext cx="4769485" cy="8724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5110"/>
                <a:gridCol w="284480"/>
                <a:gridCol w="1623695"/>
              </a:tblGrid>
              <a:tr h="284480">
                <a:tc>
                  <a:txBody>
                    <a:bodyPr/>
                    <a:lstStyle/>
                    <a:p>
                      <a:pPr marR="71755" algn="r">
                        <a:lnSpc>
                          <a:spcPts val="1955"/>
                        </a:lnSpc>
                      </a:pPr>
                      <a:r>
                        <a:rPr sz="1700" spc="-50" dirty="0">
                          <a:latin typeface="Cambria"/>
                          <a:cs typeface="Cambria"/>
                        </a:rPr>
                        <a:t>Moulding</a:t>
                      </a:r>
                      <a:r>
                        <a:rPr sz="1700" spc="1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700" spc="-20" dirty="0">
                          <a:latin typeface="Cambria"/>
                          <a:cs typeface="Cambria"/>
                        </a:rPr>
                        <a:t>and </a:t>
                      </a:r>
                      <a:r>
                        <a:rPr sz="1700" spc="-30" dirty="0">
                          <a:latin typeface="Cambria"/>
                          <a:cs typeface="Cambria"/>
                        </a:rPr>
                        <a:t>pouring</a:t>
                      </a:r>
                      <a:r>
                        <a:rPr sz="1700" spc="-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700" spc="-25" dirty="0">
                          <a:latin typeface="Cambria"/>
                          <a:cs typeface="Cambria"/>
                        </a:rPr>
                        <a:t>charges</a:t>
                      </a:r>
                      <a:endParaRPr sz="17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4925" algn="ctr">
                        <a:lnSpc>
                          <a:spcPts val="1955"/>
                        </a:lnSpc>
                      </a:pPr>
                      <a:r>
                        <a:rPr sz="1700" dirty="0">
                          <a:solidFill>
                            <a:srgbClr val="161616"/>
                          </a:solidFill>
                          <a:latin typeface="Cambria"/>
                          <a:cs typeface="Cambria"/>
                        </a:rPr>
                        <a:t>=</a:t>
                      </a:r>
                      <a:endParaRPr sz="17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1955"/>
                        </a:lnSpc>
                      </a:pPr>
                      <a:r>
                        <a:rPr sz="1700" dirty="0">
                          <a:latin typeface="Cambria"/>
                          <a:cs typeface="Cambria"/>
                        </a:rPr>
                        <a:t>Rs.</a:t>
                      </a:r>
                      <a:r>
                        <a:rPr sz="1700" spc="37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700" spc="-10" dirty="0">
                          <a:latin typeface="Cambria"/>
                          <a:cs typeface="Cambria"/>
                        </a:rPr>
                        <a:t>l5/piece</a:t>
                      </a:r>
                      <a:endParaRPr sz="17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</a:tr>
              <a:tr h="299085">
                <a:tc>
                  <a:txBody>
                    <a:bodyPr/>
                    <a:lstStyle/>
                    <a:p>
                      <a:pPr marR="62230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600" dirty="0">
                          <a:latin typeface="Cambria"/>
                          <a:cs typeface="Cambria"/>
                        </a:rPr>
                        <a:t>Casting</a:t>
                      </a:r>
                      <a:r>
                        <a:rPr sz="1600" spc="3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20" dirty="0">
                          <a:latin typeface="Cambria"/>
                          <a:cs typeface="Cambria"/>
                        </a:rPr>
                        <a:t>removal</a:t>
                      </a:r>
                      <a:r>
                        <a:rPr sz="1600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dirty="0">
                          <a:latin typeface="Cambria"/>
                          <a:cs typeface="Cambria"/>
                        </a:rPr>
                        <a:t>and</a:t>
                      </a:r>
                      <a:r>
                        <a:rPr sz="160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cleaning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21590" marB="0"/>
                </a:tc>
                <a:tc>
                  <a:txBody>
                    <a:bodyPr/>
                    <a:lstStyle/>
                    <a:p>
                      <a:pPr marR="1397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600" dirty="0">
                          <a:solidFill>
                            <a:srgbClr val="131313"/>
                          </a:solidFill>
                          <a:latin typeface="Cambria"/>
                          <a:cs typeface="Cambria"/>
                        </a:rPr>
                        <a:t>=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21590" marB="0"/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600" spc="55" dirty="0">
                          <a:latin typeface="Cambria"/>
                          <a:cs typeface="Cambria"/>
                        </a:rPr>
                        <a:t>Rs.</a:t>
                      </a:r>
                      <a:r>
                        <a:rPr sz="1600" spc="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600" spc="-10" dirty="0">
                          <a:latin typeface="Cambria"/>
                          <a:cs typeface="Cambria"/>
                        </a:rPr>
                        <a:t>5/piece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 marL="0" marR="0" marT="21590" marB="0"/>
                </a:tc>
              </a:tr>
              <a:tr h="288925">
                <a:tc>
                  <a:txBody>
                    <a:bodyPr/>
                    <a:lstStyle/>
                    <a:p>
                      <a:pPr marR="57150" algn="r">
                        <a:lnSpc>
                          <a:spcPts val="2039"/>
                        </a:lnSpc>
                        <a:spcBef>
                          <a:spcPts val="140"/>
                        </a:spcBef>
                      </a:pPr>
                      <a:r>
                        <a:rPr sz="1750" spc="-30" dirty="0">
                          <a:latin typeface="Cambria"/>
                          <a:cs typeface="Cambria"/>
                        </a:rPr>
                        <a:t>Total</a:t>
                      </a:r>
                      <a:r>
                        <a:rPr sz="1750" spc="5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750" spc="-70" dirty="0">
                          <a:latin typeface="Cambria"/>
                          <a:cs typeface="Cambria"/>
                        </a:rPr>
                        <a:t>labour</a:t>
                      </a:r>
                      <a:r>
                        <a:rPr sz="1750" spc="-2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750" spc="-10" dirty="0">
                          <a:latin typeface="Cambria"/>
                          <a:cs typeface="Cambria"/>
                        </a:rPr>
                        <a:t>cost</a:t>
                      </a:r>
                      <a:r>
                        <a:rPr sz="1750" spc="2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750" spc="-40" dirty="0">
                          <a:latin typeface="Cambria"/>
                          <a:cs typeface="Cambria"/>
                        </a:rPr>
                        <a:t>per</a:t>
                      </a:r>
                      <a:r>
                        <a:rPr sz="1750" spc="-3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750" spc="-10" dirty="0">
                          <a:latin typeface="Cambria"/>
                          <a:cs typeface="Cambria"/>
                        </a:rPr>
                        <a:t>piece</a:t>
                      </a:r>
                      <a:endParaRPr sz="1750">
                        <a:latin typeface="Cambria"/>
                        <a:cs typeface="Cambria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39"/>
                        </a:lnSpc>
                        <a:spcBef>
                          <a:spcPts val="140"/>
                        </a:spcBef>
                      </a:pPr>
                      <a:r>
                        <a:rPr sz="1750" dirty="0">
                          <a:solidFill>
                            <a:srgbClr val="343434"/>
                          </a:solidFill>
                          <a:latin typeface="Cambria"/>
                          <a:cs typeface="Cambria"/>
                        </a:rPr>
                        <a:t>=</a:t>
                      </a:r>
                      <a:endParaRPr sz="1750">
                        <a:latin typeface="Cambria"/>
                        <a:cs typeface="Cambria"/>
                      </a:endParaRPr>
                    </a:p>
                  </a:txBody>
                  <a:tcPr marL="0" marR="0" marT="17780" marB="0"/>
                </a:tc>
                <a:tc>
                  <a:txBody>
                    <a:bodyPr/>
                    <a:lstStyle/>
                    <a:p>
                      <a:pPr marL="127000">
                        <a:lnSpc>
                          <a:spcPts val="2039"/>
                        </a:lnSpc>
                        <a:spcBef>
                          <a:spcPts val="140"/>
                        </a:spcBef>
                        <a:tabLst>
                          <a:tab pos="1028065" algn="l"/>
                        </a:tabLst>
                      </a:pPr>
                      <a:r>
                        <a:rPr sz="1750" spc="-204" dirty="0">
                          <a:latin typeface="Cambria"/>
                          <a:cs typeface="Cambria"/>
                        </a:rPr>
                        <a:t>15</a:t>
                      </a:r>
                      <a:r>
                        <a:rPr sz="1750" spc="6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750" dirty="0">
                          <a:latin typeface="Cambria"/>
                          <a:cs typeface="Cambria"/>
                        </a:rPr>
                        <a:t>+</a:t>
                      </a:r>
                      <a:r>
                        <a:rPr sz="1750" spc="1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750" dirty="0">
                          <a:latin typeface="Cambria"/>
                          <a:cs typeface="Cambria"/>
                        </a:rPr>
                        <a:t>5</a:t>
                      </a:r>
                      <a:r>
                        <a:rPr sz="1750" spc="29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750" spc="-60" dirty="0">
                          <a:solidFill>
                            <a:srgbClr val="1F1F1F"/>
                          </a:solidFill>
                          <a:latin typeface="Cambria"/>
                          <a:cs typeface="Cambria"/>
                        </a:rPr>
                        <a:t>=</a:t>
                      </a:r>
                      <a:r>
                        <a:rPr sz="1750" dirty="0">
                          <a:solidFill>
                            <a:srgbClr val="1F1F1F"/>
                          </a:solidFill>
                          <a:latin typeface="Cambria"/>
                          <a:cs typeface="Cambria"/>
                        </a:rPr>
                        <a:t>	</a:t>
                      </a:r>
                      <a:r>
                        <a:rPr sz="1750" dirty="0">
                          <a:latin typeface="Cambria"/>
                          <a:cs typeface="Cambria"/>
                        </a:rPr>
                        <a:t>Rs.</a:t>
                      </a:r>
                      <a:r>
                        <a:rPr sz="1750" spc="9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750" spc="-25" dirty="0">
                          <a:latin typeface="Cambria"/>
                          <a:cs typeface="Cambria"/>
                        </a:rPr>
                        <a:t>20</a:t>
                      </a:r>
                      <a:endParaRPr sz="1750">
                        <a:latin typeface="Cambria"/>
                        <a:cs typeface="Cambria"/>
                      </a:endParaRPr>
                    </a:p>
                  </a:txBody>
                  <a:tcPr marL="0" marR="0" marT="17780" marB="0"/>
                </a:tc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260027" y="1584325"/>
            <a:ext cx="2146300" cy="29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i="1" spc="-65" dirty="0">
                <a:solidFill>
                  <a:srgbClr val="696679"/>
                </a:solidFill>
                <a:latin typeface="Cambria"/>
                <a:cs typeface="Cambria"/>
              </a:rPr>
              <a:t>(iii)</a:t>
            </a:r>
            <a:r>
              <a:rPr sz="1750" i="1" spc="155" dirty="0">
                <a:solidFill>
                  <a:srgbClr val="696679"/>
                </a:solidFill>
                <a:latin typeface="Cambria"/>
                <a:cs typeface="Cambria"/>
              </a:rPr>
              <a:t> </a:t>
            </a:r>
            <a:r>
              <a:rPr sz="1750" i="1" dirty="0">
                <a:solidFill>
                  <a:srgbClr val="4D3D64"/>
                </a:solidFill>
                <a:latin typeface="Cambria"/>
                <a:cs typeface="Cambria"/>
              </a:rPr>
              <a:t>To</a:t>
            </a:r>
            <a:r>
              <a:rPr sz="1750" i="1" spc="-25" dirty="0">
                <a:solidFill>
                  <a:srgbClr val="4D3D64"/>
                </a:solidFill>
                <a:latin typeface="Cambria"/>
                <a:cs typeface="Cambria"/>
              </a:rPr>
              <a:t> </a:t>
            </a:r>
            <a:r>
              <a:rPr sz="1750" i="1" dirty="0">
                <a:solidFill>
                  <a:srgbClr val="3B2A57"/>
                </a:solidFill>
                <a:latin typeface="Cambria"/>
                <a:cs typeface="Cambria"/>
              </a:rPr>
              <a:t>find</a:t>
            </a:r>
            <a:r>
              <a:rPr sz="1750" i="1" spc="60" dirty="0">
                <a:solidFill>
                  <a:srgbClr val="3B2A57"/>
                </a:solidFill>
                <a:latin typeface="Cambria"/>
                <a:cs typeface="Cambria"/>
              </a:rPr>
              <a:t> </a:t>
            </a:r>
            <a:r>
              <a:rPr sz="1750" i="1" spc="-10" dirty="0">
                <a:solidFill>
                  <a:srgbClr val="3B3B3B"/>
                </a:solidFill>
                <a:latin typeface="Cambria"/>
                <a:cs typeface="Cambria"/>
              </a:rPr>
              <a:t>overheads:</a:t>
            </a:r>
            <a:endParaRPr sz="175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9845" y="2214562"/>
            <a:ext cx="131635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93165" algn="l"/>
              </a:tabLst>
            </a:pPr>
            <a:r>
              <a:rPr sz="1700" spc="-80" dirty="0">
                <a:latin typeface="Cambria"/>
                <a:cs typeface="Cambria"/>
              </a:rPr>
              <a:t>Factory</a:t>
            </a:r>
            <a:r>
              <a:rPr sz="1700" spc="45" dirty="0">
                <a:latin typeface="Cambria"/>
                <a:cs typeface="Cambria"/>
              </a:rPr>
              <a:t> </a:t>
            </a:r>
            <a:r>
              <a:rPr sz="1700" spc="-20" dirty="0">
                <a:latin typeface="Cambria"/>
                <a:cs typeface="Cambria"/>
              </a:rPr>
              <a:t>cost</a:t>
            </a:r>
            <a:r>
              <a:rPr sz="1700" dirty="0">
                <a:latin typeface="Cambria"/>
                <a:cs typeface="Cambria"/>
              </a:rPr>
              <a:t>	</a:t>
            </a:r>
            <a:r>
              <a:rPr sz="1700" spc="-50" dirty="0">
                <a:solidFill>
                  <a:srgbClr val="313131"/>
                </a:solidFill>
                <a:latin typeface="Cambria"/>
                <a:cs typeface="Cambria"/>
              </a:rPr>
              <a:t>=</a:t>
            </a:r>
            <a:endParaRPr sz="17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4834" y="2749550"/>
            <a:ext cx="1153795" cy="529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9525" algn="r">
              <a:lnSpc>
                <a:spcPct val="100000"/>
              </a:lnSpc>
              <a:spcBef>
                <a:spcPts val="100"/>
              </a:spcBef>
            </a:pPr>
            <a:r>
              <a:rPr sz="1650" spc="-65" dirty="0">
                <a:latin typeface="Cambria"/>
                <a:cs typeface="Cambria"/>
              </a:rPr>
              <a:t>”.Factory</a:t>
            </a:r>
            <a:r>
              <a:rPr sz="1650" spc="-15" dirty="0">
                <a:latin typeface="Cambria"/>
                <a:cs typeface="Cambria"/>
              </a:rPr>
              <a:t> </a:t>
            </a:r>
            <a:r>
              <a:rPr sz="1650" spc="-20" dirty="0">
                <a:latin typeface="Cambria"/>
                <a:cs typeface="Cambria"/>
              </a:rPr>
              <a:t>cost</a:t>
            </a:r>
            <a:endParaRPr sz="1650">
              <a:latin typeface="Cambria"/>
              <a:cs typeface="Cambria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650" spc="-70" dirty="0">
                <a:latin typeface="Cambria"/>
                <a:cs typeface="Cambria"/>
              </a:rPr>
              <a:t>per</a:t>
            </a:r>
            <a:r>
              <a:rPr sz="1650" spc="-20" dirty="0">
                <a:latin typeface="Cambria"/>
                <a:cs typeface="Cambria"/>
              </a:rPr>
              <a:t> </a:t>
            </a:r>
            <a:r>
              <a:rPr sz="1650" spc="-10" dirty="0">
                <a:latin typeface="Cambria"/>
                <a:cs typeface="Cambria"/>
              </a:rPr>
              <a:t>piece</a:t>
            </a:r>
            <a:endParaRPr sz="165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89879" y="2001723"/>
            <a:ext cx="722630" cy="57658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85"/>
              </a:spcBef>
            </a:pPr>
            <a:r>
              <a:rPr sz="1650" spc="-40" dirty="0">
                <a:latin typeface="Cambria"/>
                <a:cs typeface="Cambria"/>
              </a:rPr>
              <a:t>Material</a:t>
            </a:r>
            <a:endParaRPr sz="1650">
              <a:latin typeface="Cambria"/>
              <a:cs typeface="Cambria"/>
            </a:endParaRPr>
          </a:p>
          <a:p>
            <a:pPr marL="5080" algn="ctr">
              <a:lnSpc>
                <a:spcPct val="100000"/>
              </a:lnSpc>
              <a:spcBef>
                <a:spcPts val="370"/>
              </a:spcBef>
            </a:pPr>
            <a:r>
              <a:rPr sz="1250" spc="-20" dirty="0">
                <a:latin typeface="Cambria"/>
                <a:cs typeface="Cambria"/>
              </a:rPr>
              <a:t>COSt</a:t>
            </a:r>
            <a:endParaRPr sz="125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08670" y="2001723"/>
            <a:ext cx="629285" cy="57658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85"/>
              </a:spcBef>
            </a:pPr>
            <a:r>
              <a:rPr sz="1650" spc="-35" dirty="0">
                <a:latin typeface="Cambria"/>
                <a:cs typeface="Cambria"/>
              </a:rPr>
              <a:t>Labour</a:t>
            </a:r>
            <a:endParaRPr sz="1650">
              <a:latin typeface="Cambria"/>
              <a:cs typeface="Cambria"/>
            </a:endParaRPr>
          </a:p>
          <a:p>
            <a:pPr marL="4445" algn="ctr">
              <a:lnSpc>
                <a:spcPct val="100000"/>
              </a:lnSpc>
              <a:spcBef>
                <a:spcPts val="370"/>
              </a:spcBef>
            </a:pPr>
            <a:r>
              <a:rPr sz="1250" spc="-20" dirty="0">
                <a:latin typeface="Cambria"/>
                <a:cs typeface="Cambria"/>
              </a:rPr>
              <a:t>0OSt</a:t>
            </a:r>
            <a:endParaRPr sz="125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08077" y="1928812"/>
            <a:ext cx="1153795" cy="77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8950">
              <a:lnSpc>
                <a:spcPts val="1995"/>
              </a:lnSpc>
              <a:spcBef>
                <a:spcPts val="100"/>
              </a:spcBef>
            </a:pPr>
            <a:r>
              <a:rPr sz="1700" spc="-10" dirty="0">
                <a:latin typeface="Cambria"/>
                <a:cs typeface="Cambria"/>
              </a:rPr>
              <a:t>Direct</a:t>
            </a:r>
            <a:endParaRPr sz="1700">
              <a:latin typeface="Cambria"/>
              <a:cs typeface="Cambria"/>
            </a:endParaRPr>
          </a:p>
          <a:p>
            <a:pPr marL="12700">
              <a:lnSpc>
                <a:spcPts val="1975"/>
              </a:lnSpc>
              <a:tabLst>
                <a:tab pos="347980" algn="l"/>
              </a:tabLst>
            </a:pPr>
            <a:r>
              <a:rPr sz="1700" spc="40" dirty="0">
                <a:latin typeface="Cambria"/>
                <a:cs typeface="Cambria"/>
              </a:rPr>
              <a:t>+</a:t>
            </a:r>
            <a:r>
              <a:rPr sz="1700" dirty="0">
                <a:latin typeface="Cambria"/>
                <a:cs typeface="Cambria"/>
              </a:rPr>
              <a:t>	</a:t>
            </a:r>
            <a:r>
              <a:rPr sz="1700" spc="-85" dirty="0">
                <a:latin typeface="Cambria"/>
                <a:cs typeface="Cambria"/>
              </a:rPr>
              <a:t>expenses,</a:t>
            </a:r>
            <a:endParaRPr sz="1700">
              <a:latin typeface="Cambria"/>
              <a:cs typeface="Cambria"/>
            </a:endParaRPr>
          </a:p>
          <a:p>
            <a:pPr marL="521970">
              <a:lnSpc>
                <a:spcPts val="1960"/>
              </a:lnSpc>
            </a:pPr>
            <a:r>
              <a:rPr sz="1650" dirty="0">
                <a:latin typeface="Cambria"/>
                <a:cs typeface="Cambria"/>
              </a:rPr>
              <a:t>if</a:t>
            </a:r>
            <a:r>
              <a:rPr sz="1650" spc="20" dirty="0">
                <a:latin typeface="Cambria"/>
                <a:cs typeface="Cambria"/>
              </a:rPr>
              <a:t> </a:t>
            </a:r>
            <a:r>
              <a:rPr sz="1650" spc="-25" dirty="0">
                <a:latin typeface="Cambria"/>
                <a:cs typeface="Cambria"/>
              </a:rPr>
              <a:t>any</a:t>
            </a:r>
            <a:endParaRPr sz="165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12434" y="2857500"/>
            <a:ext cx="346329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Times New Roman"/>
                <a:cs typeface="Times New Roman"/>
              </a:rPr>
              <a:t>Rs.</a:t>
            </a:r>
            <a:r>
              <a:rPr sz="1700" spc="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417.60</a:t>
            </a:r>
            <a:r>
              <a:rPr sz="1700" spc="40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+</a:t>
            </a:r>
            <a:r>
              <a:rPr sz="1700" spc="35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Rs.</a:t>
            </a:r>
            <a:r>
              <a:rPr sz="1700" spc="2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20</a:t>
            </a:r>
            <a:r>
              <a:rPr sz="1700" spc="28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+</a:t>
            </a:r>
            <a:r>
              <a:rPr sz="1700" spc="33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0</a:t>
            </a:r>
            <a:r>
              <a:rPr sz="1700" spc="325" dirty="0">
                <a:latin typeface="Times New Roman"/>
                <a:cs typeface="Times New Roman"/>
              </a:rPr>
              <a:t> </a:t>
            </a:r>
            <a:r>
              <a:rPr sz="1700" dirty="0">
                <a:solidFill>
                  <a:srgbClr val="212121"/>
                </a:solidFill>
                <a:latin typeface="Times New Roman"/>
                <a:cs typeface="Times New Roman"/>
              </a:rPr>
              <a:t>=</a:t>
            </a:r>
            <a:r>
              <a:rPr sz="1700" spc="36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700" spc="-40" dirty="0">
                <a:latin typeface="Times New Roman"/>
                <a:cs typeface="Times New Roman"/>
              </a:rPr>
              <a:t>Rs.</a:t>
            </a:r>
            <a:r>
              <a:rPr sz="1700" spc="-30" dirty="0">
                <a:latin typeface="Times New Roman"/>
                <a:cs typeface="Times New Roman"/>
              </a:rPr>
              <a:t> </a:t>
            </a:r>
            <a:r>
              <a:rPr sz="1700" spc="-25" dirty="0">
                <a:latin typeface="Times New Roman"/>
                <a:cs typeface="Times New Roman"/>
              </a:rPr>
              <a:t>437.60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8615" y="3376612"/>
            <a:ext cx="247459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52675" algn="l"/>
              </a:tabLst>
            </a:pPr>
            <a:r>
              <a:rPr sz="1700" spc="-70" dirty="0">
                <a:latin typeface="Cambria"/>
                <a:cs typeface="Cambria"/>
              </a:rPr>
              <a:t>Administrative</a:t>
            </a:r>
            <a:r>
              <a:rPr sz="1700" spc="10" dirty="0">
                <a:latin typeface="Cambria"/>
                <a:cs typeface="Cambria"/>
              </a:rPr>
              <a:t> </a:t>
            </a:r>
            <a:r>
              <a:rPr sz="1700" spc="-10" dirty="0">
                <a:latin typeface="Cambria"/>
                <a:cs typeface="Cambria"/>
              </a:rPr>
              <a:t>overheads</a:t>
            </a:r>
            <a:r>
              <a:rPr sz="1700" dirty="0">
                <a:latin typeface="Cambria"/>
                <a:cs typeface="Cambria"/>
              </a:rPr>
              <a:t>	</a:t>
            </a:r>
            <a:r>
              <a:rPr sz="1700" spc="-50" dirty="0">
                <a:solidFill>
                  <a:srgbClr val="1A1A1A"/>
                </a:solidFill>
                <a:latin typeface="Cambria"/>
                <a:cs typeface="Cambria"/>
              </a:rPr>
              <a:t>=</a:t>
            </a:r>
            <a:endParaRPr sz="1700">
              <a:latin typeface="Cambria"/>
              <a:cs typeface="Cambr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55984" y="3233578"/>
            <a:ext cx="2636520" cy="806450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25"/>
              </a:spcBef>
            </a:pPr>
            <a:r>
              <a:rPr sz="1700" spc="-10" dirty="0">
                <a:latin typeface="Cambria"/>
                <a:cs typeface="Cambria"/>
              </a:rPr>
              <a:t>5%</a:t>
            </a:r>
            <a:r>
              <a:rPr sz="1700" spc="30" dirty="0">
                <a:latin typeface="Cambria"/>
                <a:cs typeface="Cambria"/>
              </a:rPr>
              <a:t> </a:t>
            </a:r>
            <a:r>
              <a:rPr sz="1700" dirty="0">
                <a:latin typeface="Cambria"/>
                <a:cs typeface="Cambria"/>
              </a:rPr>
              <a:t>of</a:t>
            </a:r>
            <a:r>
              <a:rPr sz="1700" spc="140" dirty="0">
                <a:latin typeface="Cambria"/>
                <a:cs typeface="Cambria"/>
              </a:rPr>
              <a:t> </a:t>
            </a:r>
            <a:r>
              <a:rPr sz="1700" dirty="0">
                <a:latin typeface="Cambria"/>
                <a:cs typeface="Cambria"/>
              </a:rPr>
              <a:t>fSCtOJ</a:t>
            </a:r>
            <a:r>
              <a:rPr sz="1700" spc="-5" dirty="0">
                <a:latin typeface="Cambria"/>
                <a:cs typeface="Cambria"/>
              </a:rPr>
              <a:t> </a:t>
            </a:r>
            <a:r>
              <a:rPr sz="1700" spc="-20" dirty="0">
                <a:latin typeface="Cambria"/>
                <a:cs typeface="Cambria"/>
              </a:rPr>
              <a:t>Cost</a:t>
            </a:r>
            <a:endParaRPr sz="1700">
              <a:latin typeface="Cambria"/>
              <a:cs typeface="Cambria"/>
            </a:endParaRPr>
          </a:p>
          <a:p>
            <a:pPr marL="60325">
              <a:lnSpc>
                <a:spcPct val="100000"/>
              </a:lnSpc>
              <a:spcBef>
                <a:spcPts val="1060"/>
              </a:spcBef>
            </a:pPr>
            <a:r>
              <a:rPr sz="1600" dirty="0">
                <a:latin typeface="Cambria"/>
                <a:cs typeface="Cambria"/>
              </a:rPr>
              <a:t>J</a:t>
            </a:r>
            <a:r>
              <a:rPr sz="2325" baseline="-32258" dirty="0">
                <a:latin typeface="Cambria"/>
                <a:cs typeface="Cambria"/>
              </a:rPr>
              <a:t>0</a:t>
            </a:r>
            <a:r>
              <a:rPr sz="1150" dirty="0">
                <a:latin typeface="Cambria"/>
                <a:cs typeface="Cambria"/>
              </a:rPr>
              <a:t>$J</a:t>
            </a:r>
            <a:r>
              <a:rPr sz="1150" spc="405" dirty="0">
                <a:latin typeface="Cambria"/>
                <a:cs typeface="Cambria"/>
              </a:rPr>
              <a:t> </a:t>
            </a:r>
            <a:r>
              <a:rPr sz="1600" spc="70" dirty="0">
                <a:latin typeface="Cambria"/>
                <a:cs typeface="Cambria"/>
              </a:rPr>
              <a:t>z</a:t>
            </a:r>
            <a:r>
              <a:rPr sz="1600" spc="445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Rs.</a:t>
            </a:r>
            <a:r>
              <a:rPr sz="1600" spc="-40" dirty="0">
                <a:latin typeface="Cambria"/>
                <a:cs typeface="Cambria"/>
              </a:rPr>
              <a:t> </a:t>
            </a:r>
            <a:r>
              <a:rPr sz="1600" spc="-35" dirty="0">
                <a:latin typeface="Cambria"/>
                <a:cs typeface="Cambria"/>
              </a:rPr>
              <a:t>437.60</a:t>
            </a:r>
            <a:r>
              <a:rPr sz="1600" spc="440" dirty="0">
                <a:latin typeface="Cambria"/>
                <a:cs typeface="Cambria"/>
              </a:rPr>
              <a:t> </a:t>
            </a:r>
            <a:r>
              <a:rPr sz="1600" dirty="0">
                <a:solidFill>
                  <a:srgbClr val="232323"/>
                </a:solidFill>
                <a:latin typeface="Cambria"/>
                <a:cs typeface="Cambria"/>
              </a:rPr>
              <a:t>=</a:t>
            </a:r>
            <a:r>
              <a:rPr sz="1600" spc="95" dirty="0">
                <a:solidFill>
                  <a:srgbClr val="232323"/>
                </a:solidFill>
                <a:latin typeface="Cambria"/>
                <a:cs typeface="Cambria"/>
              </a:rPr>
              <a:t>  </a:t>
            </a:r>
            <a:r>
              <a:rPr sz="1600" dirty="0">
                <a:latin typeface="Cambria"/>
                <a:cs typeface="Cambria"/>
              </a:rPr>
              <a:t>Rs.</a:t>
            </a:r>
            <a:r>
              <a:rPr sz="1600" spc="-75" dirty="0">
                <a:latin typeface="Cambria"/>
                <a:cs typeface="Cambria"/>
              </a:rPr>
              <a:t> </a:t>
            </a:r>
            <a:r>
              <a:rPr sz="1600" spc="-10" dirty="0">
                <a:latin typeface="Cambria"/>
                <a:cs typeface="Cambria"/>
              </a:rPr>
              <a:t>21.88</a:t>
            </a:r>
            <a:endParaRPr sz="16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52975" y="1862137"/>
            <a:ext cx="47625" cy="15716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6700" y="1228725"/>
            <a:ext cx="4143375" cy="27622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28775" y="1676400"/>
            <a:ext cx="276225" cy="40957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10100" y="1600200"/>
            <a:ext cx="180975" cy="27622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59506" y="292100"/>
            <a:ext cx="1555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36370" algn="l"/>
              </a:tabLst>
            </a:pPr>
            <a:r>
              <a:rPr sz="1800" spc="-120" dirty="0">
                <a:latin typeface="Cambria"/>
                <a:cs typeface="Cambria"/>
              </a:rPr>
              <a:t>fling</a:t>
            </a:r>
            <a:r>
              <a:rPr sz="1800" spc="30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overheads</a:t>
            </a:r>
            <a:r>
              <a:rPr sz="1800" dirty="0">
                <a:latin typeface="Cambria"/>
                <a:cs typeface="Cambria"/>
              </a:rPr>
              <a:t>	</a:t>
            </a:r>
            <a:r>
              <a:rPr sz="1800" spc="-114" dirty="0">
                <a:latin typeface="Cambria"/>
                <a:cs typeface="Cambria"/>
              </a:rPr>
              <a:t>=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75829" y="292100"/>
            <a:ext cx="27870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65" dirty="0">
                <a:latin typeface="Cambria"/>
                <a:cs typeface="Cambria"/>
              </a:rPr>
              <a:t>70%</a:t>
            </a:r>
            <a:r>
              <a:rPr sz="1800" spc="-9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of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spc="-135" dirty="0">
                <a:latin typeface="Cambria"/>
                <a:cs typeface="Cambria"/>
              </a:rPr>
              <a:t>administrative</a:t>
            </a:r>
            <a:r>
              <a:rPr sz="1800" spc="45" dirty="0">
                <a:latin typeface="Cambria"/>
                <a:cs typeface="Cambria"/>
              </a:rPr>
              <a:t> </a:t>
            </a:r>
            <a:r>
              <a:rPr sz="1800" spc="-155" dirty="0">
                <a:latin typeface="Cambria"/>
                <a:cs typeface="Cambria"/>
              </a:rPr>
              <a:t>overheads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87816" y="881062"/>
            <a:ext cx="343535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-25" dirty="0">
                <a:latin typeface="Cambria"/>
                <a:cs typeface="Cambria"/>
              </a:rPr>
              <a:t>)00</a:t>
            </a:r>
            <a:endParaRPr sz="17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44851" y="747712"/>
            <a:ext cx="2752725" cy="30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713105" algn="l"/>
              </a:tabLst>
            </a:pPr>
            <a:r>
              <a:rPr sz="2625" u="heavy" baseline="36507" dirty="0">
                <a:uFill>
                  <a:solidFill>
                    <a:srgbClr val="3B3B3B"/>
                  </a:solidFill>
                </a:uFill>
                <a:latin typeface="Cambria"/>
                <a:cs typeface="Cambria"/>
              </a:rPr>
              <a:t>70</a:t>
            </a:r>
            <a:r>
              <a:rPr sz="2625" u="heavy" spc="44" baseline="36507" dirty="0">
                <a:uFill>
                  <a:solidFill>
                    <a:srgbClr val="3B3B3B"/>
                  </a:solidFill>
                </a:uFill>
                <a:latin typeface="Cambria"/>
                <a:cs typeface="Cambria"/>
              </a:rPr>
              <a:t> </a:t>
            </a:r>
            <a:r>
              <a:rPr sz="2625" spc="637" baseline="36507" dirty="0">
                <a:latin typeface="Cambria"/>
                <a:cs typeface="Cambria"/>
              </a:rPr>
              <a:t> </a:t>
            </a:r>
            <a:r>
              <a:rPr sz="1850" spc="-50" dirty="0">
                <a:latin typeface="Times New Roman"/>
                <a:cs typeface="Times New Roman"/>
              </a:rPr>
              <a:t>x</a:t>
            </a:r>
            <a:r>
              <a:rPr sz="1850" dirty="0">
                <a:latin typeface="Times New Roman"/>
                <a:cs typeface="Times New Roman"/>
              </a:rPr>
              <a:t>	</a:t>
            </a:r>
            <a:r>
              <a:rPr sz="1850" spc="-40" dirty="0">
                <a:latin typeface="Times New Roman"/>
                <a:cs typeface="Times New Roman"/>
              </a:rPr>
              <a:t>Rs.</a:t>
            </a:r>
            <a:r>
              <a:rPr sz="1850" spc="-80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21.88</a:t>
            </a:r>
            <a:r>
              <a:rPr sz="1850" spc="250" dirty="0">
                <a:latin typeface="Times New Roman"/>
                <a:cs typeface="Times New Roman"/>
              </a:rPr>
              <a:t> </a:t>
            </a:r>
            <a:r>
              <a:rPr sz="1850" dirty="0">
                <a:solidFill>
                  <a:srgbClr val="161616"/>
                </a:solidFill>
                <a:latin typeface="Times New Roman"/>
                <a:cs typeface="Times New Roman"/>
              </a:rPr>
              <a:t>=</a:t>
            </a:r>
            <a:r>
              <a:rPr sz="1850" spc="254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1850" spc="-50" dirty="0">
                <a:latin typeface="Times New Roman"/>
                <a:cs typeface="Times New Roman"/>
              </a:rPr>
              <a:t>Rs.</a:t>
            </a:r>
            <a:r>
              <a:rPr sz="1850" spc="-95" dirty="0">
                <a:latin typeface="Times New Roman"/>
                <a:cs typeface="Times New Roman"/>
              </a:rPr>
              <a:t> </a:t>
            </a:r>
            <a:r>
              <a:rPr sz="1850" spc="-30" dirty="0">
                <a:latin typeface="Times New Roman"/>
                <a:cs typeface="Times New Roman"/>
              </a:rPr>
              <a:t>15.31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6907" y="1633537"/>
            <a:ext cx="1320165" cy="5060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ts val="1950"/>
              </a:lnSpc>
              <a:spcBef>
                <a:spcPts val="100"/>
              </a:spcBef>
            </a:pPr>
            <a:r>
              <a:rPr sz="1700" spc="-55" dirty="0">
                <a:latin typeface="Cambria"/>
                <a:cs typeface="Cambria"/>
              </a:rPr>
              <a:t>Totaï</a:t>
            </a:r>
            <a:r>
              <a:rPr sz="1700" spc="30" dirty="0">
                <a:latin typeface="Cambria"/>
                <a:cs typeface="Cambria"/>
              </a:rPr>
              <a:t> </a:t>
            </a:r>
            <a:r>
              <a:rPr sz="2550" baseline="1633" dirty="0">
                <a:latin typeface="Cambria"/>
                <a:cs typeface="Cambria"/>
              </a:rPr>
              <a:t>costi</a:t>
            </a:r>
            <a:r>
              <a:rPr sz="2550" baseline="-4901" dirty="0">
                <a:latin typeface="Cambria"/>
                <a:cs typeface="Cambria"/>
              </a:rPr>
              <a:t>•s</a:t>
            </a:r>
            <a:r>
              <a:rPr sz="2550" spc="7" baseline="-4901" dirty="0">
                <a:latin typeface="Cambria"/>
                <a:cs typeface="Cambria"/>
              </a:rPr>
              <a:t> </a:t>
            </a:r>
            <a:r>
              <a:rPr sz="1700" spc="-50" dirty="0">
                <a:solidFill>
                  <a:srgbClr val="181818"/>
                </a:solidFill>
                <a:latin typeface="Cambria"/>
                <a:cs typeface="Cambria"/>
              </a:rPr>
              <a:t>t</a:t>
            </a:r>
            <a:endParaRPr sz="1700">
              <a:latin typeface="Cambria"/>
              <a:cs typeface="Cambria"/>
            </a:endParaRPr>
          </a:p>
          <a:p>
            <a:pPr marL="12700">
              <a:lnSpc>
                <a:spcPts val="1830"/>
              </a:lnSpc>
            </a:pPr>
            <a:r>
              <a:rPr sz="1600" spc="-114" dirty="0">
                <a:latin typeface="Cambria"/>
                <a:cs typeface="Cambria"/>
              </a:rPr>
              <a:t>cusT</a:t>
            </a:r>
            <a:r>
              <a:rPr sz="1600" spc="80" dirty="0">
                <a:latin typeface="Cambria"/>
                <a:cs typeface="Cambria"/>
              </a:rPr>
              <a:t> </a:t>
            </a:r>
            <a:r>
              <a:rPr sz="1600" spc="-45" dirty="0">
                <a:latin typeface="Cambria"/>
                <a:cs typeface="Cambria"/>
              </a:rPr>
              <a:t>per</a:t>
            </a:r>
            <a:r>
              <a:rPr sz="1600" spc="30" dirty="0">
                <a:latin typeface="Cambria"/>
                <a:cs typeface="Cambria"/>
              </a:rPr>
              <a:t> </a:t>
            </a:r>
            <a:r>
              <a:rPr sz="1600" dirty="0">
                <a:latin typeface="Cambria"/>
                <a:cs typeface="Cambria"/>
              </a:rPr>
              <a:t>piccc</a:t>
            </a:r>
            <a:r>
              <a:rPr sz="1600" spc="95" dirty="0">
                <a:latin typeface="Cambria"/>
                <a:cs typeface="Cambria"/>
              </a:rPr>
              <a:t> </a:t>
            </a:r>
            <a:r>
              <a:rPr sz="1600" spc="-50" dirty="0">
                <a:latin typeface="Cambria"/>
                <a:cs typeface="Cambria"/>
              </a:rPr>
              <a:t>]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8801" y="2981325"/>
            <a:ext cx="1263015" cy="583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2195"/>
              </a:lnSpc>
              <a:spcBef>
                <a:spcPts val="100"/>
              </a:spcBef>
            </a:pPr>
            <a:r>
              <a:rPr sz="1850" spc="-10" dirty="0">
                <a:latin typeface="Cambria"/>
                <a:cs typeface="Cambria"/>
              </a:rPr>
              <a:t>Total</a:t>
            </a:r>
            <a:r>
              <a:rPr sz="1850" spc="-30" dirty="0">
                <a:latin typeface="Cambria"/>
                <a:cs typeface="Cambria"/>
              </a:rPr>
              <a:t> </a:t>
            </a:r>
            <a:r>
              <a:rPr sz="1850" spc="-10" dirty="0">
                <a:latin typeface="Cambria"/>
                <a:cs typeface="Cambria"/>
              </a:rPr>
              <a:t>cost</a:t>
            </a:r>
            <a:r>
              <a:rPr sz="1850" spc="5" dirty="0">
                <a:latin typeface="Cambria"/>
                <a:cs typeface="Cambria"/>
              </a:rPr>
              <a:t> </a:t>
            </a:r>
            <a:r>
              <a:rPr sz="1850" spc="35" dirty="0">
                <a:latin typeface="Cambria"/>
                <a:cs typeface="Cambria"/>
              </a:rPr>
              <a:t>of</a:t>
            </a:r>
            <a:endParaRPr sz="1850">
              <a:latin typeface="Cambria"/>
              <a:cs typeface="Cambria"/>
            </a:endParaRPr>
          </a:p>
          <a:p>
            <a:pPr marR="15240" algn="r">
              <a:lnSpc>
                <a:spcPts val="2200"/>
              </a:lnSpc>
            </a:pPr>
            <a:r>
              <a:rPr sz="1850" dirty="0">
                <a:latin typeface="Cambria"/>
                <a:cs typeface="Cambria"/>
              </a:rPr>
              <a:t>20</a:t>
            </a:r>
            <a:r>
              <a:rPr sz="1850" spc="-15" dirty="0">
                <a:latin typeface="Cambria"/>
                <a:cs typeface="Cambria"/>
              </a:rPr>
              <a:t> </a:t>
            </a:r>
            <a:r>
              <a:rPr sz="1850" spc="-20" dirty="0">
                <a:latin typeface="Cambria"/>
                <a:cs typeface="Cambria"/>
              </a:rPr>
              <a:t>pipes</a:t>
            </a:r>
            <a:endParaRPr sz="185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46969" y="1608137"/>
            <a:ext cx="639445" cy="50736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66370" marR="5080" indent="-154305">
              <a:lnSpc>
                <a:spcPts val="1880"/>
              </a:lnSpc>
              <a:spcBef>
                <a:spcPts val="195"/>
              </a:spcBef>
            </a:pPr>
            <a:r>
              <a:rPr sz="1600" spc="-65" dirty="0">
                <a:latin typeface="Cambria"/>
                <a:cs typeface="Cambria"/>
              </a:rPr>
              <a:t>Factory </a:t>
            </a:r>
            <a:r>
              <a:rPr sz="1600" spc="-20" dirty="0">
                <a:latin typeface="Cambria"/>
                <a:cs typeface="Cambria"/>
              </a:rPr>
              <a:t>cost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16782" y="1262062"/>
            <a:ext cx="427990" cy="9474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50" spc="-1065" dirty="0">
                <a:latin typeface="Cambria"/>
                <a:cs typeface="Cambria"/>
              </a:rPr>
              <a:t>›</a:t>
            </a:r>
            <a:r>
              <a:rPr sz="6050" spc="290" dirty="0">
                <a:latin typeface="Cambria"/>
                <a:cs typeface="Cambria"/>
              </a:rPr>
              <a:t> </a:t>
            </a:r>
            <a:r>
              <a:rPr sz="6050" spc="-1115" dirty="0">
                <a:solidFill>
                  <a:srgbClr val="262626"/>
                </a:solidFill>
                <a:latin typeface="Cambria"/>
                <a:cs typeface="Cambria"/>
              </a:rPr>
              <a:t>‹</a:t>
            </a:r>
            <a:endParaRPr sz="605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10884" y="1558925"/>
            <a:ext cx="154940" cy="276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50" spc="-15" dirty="0">
                <a:latin typeface="Cambria"/>
                <a:cs typeface="Cambria"/>
              </a:rPr>
              <a:t>A</a:t>
            </a:r>
            <a:endParaRPr sz="165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41266" y="1539875"/>
            <a:ext cx="1303020" cy="514984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71755" marR="5080" indent="-59690">
              <a:lnSpc>
                <a:spcPts val="1880"/>
              </a:lnSpc>
              <a:spcBef>
                <a:spcPts val="245"/>
              </a:spcBef>
              <a:tabLst>
                <a:tab pos="1222375" algn="l"/>
              </a:tabLst>
            </a:pPr>
            <a:r>
              <a:rPr sz="1650" spc="-10" dirty="0">
                <a:latin typeface="Cambria"/>
                <a:cs typeface="Cambria"/>
              </a:rPr>
              <a:t>dministrativet overheads</a:t>
            </a:r>
            <a:r>
              <a:rPr sz="1650" dirty="0">
                <a:latin typeface="Cambria"/>
                <a:cs typeface="Cambria"/>
              </a:rPr>
              <a:t>	</a:t>
            </a:r>
            <a:r>
              <a:rPr sz="1650" spc="-50" dirty="0">
                <a:latin typeface="Cambria"/>
                <a:cs typeface="Cambria"/>
              </a:rPr>
              <a:t>J</a:t>
            </a:r>
            <a:endParaRPr sz="165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43832" y="1566862"/>
            <a:ext cx="957580" cy="5022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4604" algn="r">
              <a:lnSpc>
                <a:spcPts val="1820"/>
              </a:lnSpc>
              <a:spcBef>
                <a:spcPts val="100"/>
              </a:spcBef>
              <a:tabLst>
                <a:tab pos="749935" algn="l"/>
              </a:tabLst>
            </a:pPr>
            <a:r>
              <a:rPr sz="1550" spc="-10" dirty="0">
                <a:latin typeface="Cambria"/>
                <a:cs typeface="Cambria"/>
              </a:rPr>
              <a:t>Selling</a:t>
            </a:r>
            <a:r>
              <a:rPr sz="1550" dirty="0">
                <a:latin typeface="Cambria"/>
                <a:cs typeface="Cambria"/>
              </a:rPr>
              <a:t>	</a:t>
            </a:r>
            <a:r>
              <a:rPr sz="1550" spc="-50" dirty="0">
                <a:solidFill>
                  <a:srgbClr val="232323"/>
                </a:solidFill>
                <a:latin typeface="Cambria"/>
                <a:cs typeface="Cambria"/>
              </a:rPr>
              <a:t>t</a:t>
            </a:r>
            <a:endParaRPr sz="1550">
              <a:latin typeface="Cambria"/>
              <a:cs typeface="Cambria"/>
            </a:endParaRPr>
          </a:p>
          <a:p>
            <a:pPr marR="5080" algn="r">
              <a:lnSpc>
                <a:spcPts val="1939"/>
              </a:lnSpc>
            </a:pPr>
            <a:r>
              <a:rPr sz="1650" spc="-90" dirty="0">
                <a:latin typeface="Cambria"/>
                <a:cs typeface="Cambria"/>
              </a:rPr>
              <a:t>ovorhcadt</a:t>
            </a:r>
            <a:r>
              <a:rPr sz="1650" spc="30" dirty="0">
                <a:latin typeface="Cambria"/>
                <a:cs typeface="Cambria"/>
              </a:rPr>
              <a:t> </a:t>
            </a:r>
            <a:r>
              <a:rPr sz="1650" spc="-50" dirty="0">
                <a:solidFill>
                  <a:srgbClr val="1C1C1C"/>
                </a:solidFill>
                <a:latin typeface="Cambria"/>
                <a:cs typeface="Cambria"/>
              </a:rPr>
              <a:t>t</a:t>
            </a:r>
            <a:endParaRPr sz="1650">
              <a:latin typeface="Cambria"/>
              <a:cs typeface="Cambr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90836" y="2076450"/>
            <a:ext cx="3891915" cy="130873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295275">
              <a:lnSpc>
                <a:spcPct val="100000"/>
              </a:lnSpc>
              <a:spcBef>
                <a:spcPts val="960"/>
              </a:spcBef>
            </a:pPr>
            <a:r>
              <a:rPr sz="3000" baseline="-11111" dirty="0">
                <a:latin typeface="Times New Roman"/>
                <a:cs typeface="Times New Roman"/>
              </a:rPr>
              <a:t>Rs.</a:t>
            </a:r>
            <a:r>
              <a:rPr sz="3000" spc="-15" baseline="-11111" dirty="0">
                <a:latin typeface="Times New Roman"/>
                <a:cs typeface="Times New Roman"/>
              </a:rPr>
              <a:t> </a:t>
            </a:r>
            <a:r>
              <a:rPr sz="3000" baseline="-11111" dirty="0">
                <a:latin typeface="Times New Roman"/>
                <a:cs typeface="Times New Roman"/>
              </a:rPr>
              <a:t>4</a:t>
            </a:r>
            <a:r>
              <a:rPr sz="3000" baseline="-6944" dirty="0">
                <a:latin typeface="Times New Roman"/>
                <a:cs typeface="Times New Roman"/>
              </a:rPr>
              <a:t>37.60</a:t>
            </a:r>
            <a:r>
              <a:rPr sz="3000" spc="-112" baseline="-6944" dirty="0">
                <a:latin typeface="Times New Roman"/>
                <a:cs typeface="Times New Roman"/>
              </a:rPr>
              <a:t> </a:t>
            </a:r>
            <a:r>
              <a:rPr sz="3000" baseline="-6944" dirty="0">
                <a:latin typeface="Times New Roman"/>
                <a:cs typeface="Times New Roman"/>
              </a:rPr>
              <a:t>+</a:t>
            </a:r>
            <a:r>
              <a:rPr sz="3000" spc="-7" baseline="-694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Rs.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21.88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+</a:t>
            </a:r>
            <a:r>
              <a:rPr sz="2000" spc="65" dirty="0">
                <a:latin typeface="Times New Roman"/>
                <a:cs typeface="Times New Roman"/>
              </a:rPr>
              <a:t> </a:t>
            </a:r>
            <a:r>
              <a:rPr sz="3000" baseline="8333" dirty="0">
                <a:latin typeface="Times New Roman"/>
                <a:cs typeface="Times New Roman"/>
              </a:rPr>
              <a:t>Rs.</a:t>
            </a:r>
            <a:r>
              <a:rPr sz="3000" spc="-89" baseline="8333" dirty="0">
                <a:latin typeface="Times New Roman"/>
                <a:cs typeface="Times New Roman"/>
              </a:rPr>
              <a:t> </a:t>
            </a:r>
            <a:r>
              <a:rPr sz="3000" spc="-15" baseline="8333" dirty="0">
                <a:latin typeface="Times New Roman"/>
                <a:cs typeface="Times New Roman"/>
              </a:rPr>
              <a:t>15.31</a:t>
            </a:r>
            <a:endParaRPr sz="3000" baseline="8333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865"/>
              </a:spcBef>
            </a:pPr>
            <a:r>
              <a:rPr sz="2000" dirty="0">
                <a:latin typeface="Times New Roman"/>
                <a:cs typeface="Times New Roman"/>
              </a:rPr>
              <a:t>=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Rs.</a:t>
            </a:r>
            <a:r>
              <a:rPr sz="2000" spc="-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474.79</a:t>
            </a:r>
            <a:endParaRPr sz="2000">
              <a:latin typeface="Times New Roman"/>
              <a:cs typeface="Times New Roman"/>
            </a:endParaRPr>
          </a:p>
          <a:p>
            <a:pPr marL="257175">
              <a:lnSpc>
                <a:spcPct val="100000"/>
              </a:lnSpc>
              <a:spcBef>
                <a:spcPts val="1300"/>
              </a:spcBef>
              <a:tabLst>
                <a:tab pos="2381250" algn="l"/>
              </a:tabLst>
            </a:pPr>
            <a:r>
              <a:rPr sz="2850" baseline="-7309" dirty="0">
                <a:solidFill>
                  <a:srgbClr val="1F1F1F"/>
                </a:solidFill>
                <a:latin typeface="Times New Roman"/>
                <a:cs typeface="Times New Roman"/>
              </a:rPr>
              <a:t>=</a:t>
            </a:r>
            <a:r>
              <a:rPr sz="2850" spc="172" baseline="-7309" dirty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sz="2850" baseline="-7309" dirty="0">
                <a:latin typeface="Times New Roman"/>
                <a:cs typeface="Times New Roman"/>
              </a:rPr>
              <a:t>Rs.</a:t>
            </a:r>
            <a:r>
              <a:rPr sz="2850" spc="22" baseline="-7309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474.79</a:t>
            </a:r>
            <a:r>
              <a:rPr sz="1900" spc="110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x</a:t>
            </a:r>
            <a:r>
              <a:rPr sz="1900" spc="6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20</a:t>
            </a:r>
            <a:r>
              <a:rPr sz="1900" spc="375" dirty="0">
                <a:latin typeface="Times New Roman"/>
                <a:cs typeface="Times New Roman"/>
              </a:rPr>
              <a:t> </a:t>
            </a:r>
            <a:r>
              <a:rPr sz="1900" spc="-50" dirty="0">
                <a:latin typeface="Times New Roman"/>
                <a:cs typeface="Times New Roman"/>
              </a:rPr>
              <a:t>=</a:t>
            </a:r>
            <a:r>
              <a:rPr sz="1900" dirty="0">
                <a:latin typeface="Times New Roman"/>
                <a:cs typeface="Times New Roman"/>
              </a:rPr>
              <a:t>	</a:t>
            </a:r>
            <a:r>
              <a:rPr sz="2850" spc="97" baseline="7309" dirty="0">
                <a:latin typeface="Times New Roman"/>
                <a:cs typeface="Times New Roman"/>
              </a:rPr>
              <a:t>Rs.</a:t>
            </a:r>
            <a:r>
              <a:rPr sz="2850" spc="-75" baseline="7309" dirty="0">
                <a:latin typeface="Times New Roman"/>
                <a:cs typeface="Times New Roman"/>
              </a:rPr>
              <a:t> </a:t>
            </a:r>
            <a:r>
              <a:rPr sz="2850" spc="-15" baseline="8771" dirty="0">
                <a:latin typeface="Times New Roman"/>
                <a:cs typeface="Times New Roman"/>
              </a:rPr>
              <a:t>9495.80</a:t>
            </a:r>
            <a:endParaRPr sz="2850" baseline="8771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0525" y="2276475"/>
            <a:ext cx="2638425" cy="20002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51207" y="652462"/>
            <a:ext cx="5266690" cy="3082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5080" indent="-224154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</a:tabLst>
            </a:pPr>
            <a:r>
              <a:rPr sz="1850" dirty="0">
                <a:latin typeface="Times New Roman"/>
                <a:cs typeface="Times New Roman"/>
              </a:rPr>
              <a:t>This</a:t>
            </a:r>
            <a:r>
              <a:rPr sz="1850" spc="2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is</a:t>
            </a:r>
            <a:r>
              <a:rPr sz="1850" spc="-1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the</a:t>
            </a:r>
            <a:r>
              <a:rPr sz="1850" spc="-2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process of</a:t>
            </a:r>
            <a:r>
              <a:rPr sz="1850" spc="-20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increasing</a:t>
            </a:r>
            <a:r>
              <a:rPr sz="1850" spc="9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the</a:t>
            </a:r>
            <a:r>
              <a:rPr sz="1850" spc="10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thickness</a:t>
            </a:r>
            <a:r>
              <a:rPr sz="1850" spc="-10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or</a:t>
            </a:r>
            <a:r>
              <a:rPr sz="1850" spc="-20" dirty="0">
                <a:latin typeface="Times New Roman"/>
                <a:cs typeface="Times New Roman"/>
              </a:rPr>
              <a:t> </a:t>
            </a:r>
            <a:r>
              <a:rPr sz="1850" spc="-25" dirty="0">
                <a:latin typeface="Times New Roman"/>
                <a:cs typeface="Times New Roman"/>
              </a:rPr>
              <a:t>the </a:t>
            </a:r>
            <a:r>
              <a:rPr sz="1850" spc="-40" dirty="0">
                <a:latin typeface="Times New Roman"/>
                <a:cs typeface="Times New Roman"/>
              </a:rPr>
              <a:t>cross-</a:t>
            </a:r>
            <a:r>
              <a:rPr sz="1850" spc="-20" dirty="0">
                <a:latin typeface="Times New Roman"/>
                <a:cs typeface="Times New Roman"/>
              </a:rPr>
              <a:t>sectiOnal</a:t>
            </a:r>
            <a:r>
              <a:rPr sz="1850" spc="1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area</a:t>
            </a:r>
            <a:r>
              <a:rPr sz="1850" spc="1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of</a:t>
            </a:r>
            <a:r>
              <a:rPr sz="1850" spc="-1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the</a:t>
            </a:r>
            <a:r>
              <a:rPr sz="1850" spc="-6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work</a:t>
            </a:r>
            <a:r>
              <a:rPr sz="1850" spc="70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piece</a:t>
            </a:r>
            <a:r>
              <a:rPr sz="1850" spc="40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by</a:t>
            </a:r>
            <a:r>
              <a:rPr sz="1850" spc="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reducing</a:t>
            </a:r>
            <a:r>
              <a:rPr sz="1850" spc="50" dirty="0">
                <a:latin typeface="Times New Roman"/>
                <a:cs typeface="Times New Roman"/>
              </a:rPr>
              <a:t> </a:t>
            </a:r>
            <a:r>
              <a:rPr sz="1850" spc="-25" dirty="0">
                <a:latin typeface="Times New Roman"/>
                <a:cs typeface="Times New Roman"/>
              </a:rPr>
              <a:t>its </a:t>
            </a:r>
            <a:r>
              <a:rPr sz="1850" spc="-10" dirty="0">
                <a:latin typeface="Times New Roman"/>
                <a:cs typeface="Times New Roman"/>
              </a:rPr>
              <a:t>length.</a:t>
            </a:r>
            <a:endParaRPr sz="1850">
              <a:latin typeface="Times New Roman"/>
              <a:cs typeface="Times New Roman"/>
            </a:endParaRPr>
          </a:p>
          <a:p>
            <a:pPr marL="244475" indent="-231775">
              <a:lnSpc>
                <a:spcPts val="2105"/>
              </a:lnSpc>
              <a:spcBef>
                <a:spcPts val="515"/>
              </a:spcBef>
              <a:buChar char="•"/>
              <a:tabLst>
                <a:tab pos="244475" algn="l"/>
              </a:tabLst>
            </a:pPr>
            <a:r>
              <a:rPr sz="1800" dirty="0">
                <a:latin typeface="Cambria"/>
                <a:cs typeface="Cambria"/>
              </a:rPr>
              <a:t>Force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is</a:t>
            </a:r>
            <a:r>
              <a:rPr sz="1800" spc="-90" dirty="0">
                <a:latin typeface="Cambria"/>
                <a:cs typeface="Cambria"/>
              </a:rPr>
              <a:t> </a:t>
            </a:r>
            <a:r>
              <a:rPr sz="1800" spc="-30" dirty="0">
                <a:latin typeface="Cambria"/>
                <a:cs typeface="Cambria"/>
              </a:rPr>
              <a:t>applied</a:t>
            </a:r>
            <a:r>
              <a:rPr sz="1800" spc="4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in</a:t>
            </a:r>
            <a:r>
              <a:rPr sz="1800" spc="-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a</a:t>
            </a:r>
            <a:r>
              <a:rPr sz="1800" spc="-40" dirty="0">
                <a:latin typeface="Cambria"/>
                <a:cs typeface="Cambria"/>
              </a:rPr>
              <a:t> </a:t>
            </a:r>
            <a:r>
              <a:rPr sz="1800" spc="-45" dirty="0">
                <a:latin typeface="Cambria"/>
                <a:cs typeface="Cambria"/>
              </a:rPr>
              <a:t>direction</a:t>
            </a:r>
            <a:r>
              <a:rPr sz="1800" spc="30" dirty="0">
                <a:latin typeface="Cambria"/>
                <a:cs typeface="Cambria"/>
              </a:rPr>
              <a:t> </a:t>
            </a:r>
            <a:r>
              <a:rPr sz="1800" spc="-35" dirty="0">
                <a:latin typeface="Cambria"/>
                <a:cs typeface="Cambria"/>
              </a:rPr>
              <a:t>parallel</a:t>
            </a:r>
            <a:r>
              <a:rPr sz="1800" spc="90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to </a:t>
            </a:r>
            <a:r>
              <a:rPr sz="1800" spc="-25" dirty="0">
                <a:latin typeface="Cambria"/>
                <a:cs typeface="Cambria"/>
              </a:rPr>
              <a:t>the</a:t>
            </a:r>
            <a:r>
              <a:rPr sz="1800" spc="3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length</a:t>
            </a:r>
            <a:endParaRPr sz="1800">
              <a:latin typeface="Cambria"/>
              <a:cs typeface="Cambria"/>
            </a:endParaRPr>
          </a:p>
          <a:p>
            <a:pPr marL="239395">
              <a:lnSpc>
                <a:spcPts val="2345"/>
              </a:lnSpc>
            </a:pPr>
            <a:r>
              <a:rPr sz="2000" spc="-20" dirty="0">
                <a:latin typeface="Times New Roman"/>
                <a:cs typeface="Times New Roman"/>
              </a:rPr>
              <a:t>axis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50">
              <a:latin typeface="Times New Roman"/>
              <a:cs typeface="Times New Roman"/>
            </a:endParaRPr>
          </a:p>
          <a:p>
            <a:pPr marL="241300" indent="-224790">
              <a:lnSpc>
                <a:spcPts val="2210"/>
              </a:lnSpc>
              <a:buChar char="•"/>
              <a:tabLst>
                <a:tab pos="241300" algn="l"/>
              </a:tabLst>
            </a:pPr>
            <a:r>
              <a:rPr sz="1850" dirty="0">
                <a:latin typeface="Times New Roman"/>
                <a:cs typeface="Times New Roman"/>
              </a:rPr>
              <a:t>This</a:t>
            </a:r>
            <a:r>
              <a:rPr sz="1850" spc="4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is</a:t>
            </a:r>
            <a:r>
              <a:rPr sz="1850" spc="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the</a:t>
            </a:r>
            <a:r>
              <a:rPr sz="1850" spc="50" dirty="0">
                <a:latin typeface="Times New Roman"/>
                <a:cs typeface="Times New Roman"/>
              </a:rPr>
              <a:t> </a:t>
            </a:r>
            <a:r>
              <a:rPr sz="1850" spc="-10" dirty="0">
                <a:latin typeface="Times New Roman"/>
                <a:cs typeface="Times New Roman"/>
              </a:rPr>
              <a:t>process</a:t>
            </a:r>
            <a:r>
              <a:rPr sz="1850" spc="50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of</a:t>
            </a:r>
            <a:r>
              <a:rPr sz="1850" spc="55" dirty="0">
                <a:latin typeface="Times New Roman"/>
                <a:cs typeface="Times New Roman"/>
              </a:rPr>
              <a:t> </a:t>
            </a:r>
            <a:r>
              <a:rPr sz="1850" spc="-30" dirty="0">
                <a:latin typeface="Times New Roman"/>
                <a:cs typeface="Times New Roman"/>
              </a:rPr>
              <a:t>inci'easiiig</a:t>
            </a:r>
            <a:r>
              <a:rPr sz="1850" spc="4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the</a:t>
            </a:r>
            <a:r>
              <a:rPr sz="1850" spc="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length</a:t>
            </a:r>
            <a:r>
              <a:rPr sz="1850" spc="-1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of</a:t>
            </a:r>
            <a:r>
              <a:rPr sz="1850" spc="-45" dirty="0">
                <a:latin typeface="Times New Roman"/>
                <a:cs typeface="Times New Roman"/>
              </a:rPr>
              <a:t> </a:t>
            </a:r>
            <a:r>
              <a:rPr sz="1850" dirty="0">
                <a:latin typeface="Times New Roman"/>
                <a:cs typeface="Times New Roman"/>
              </a:rPr>
              <a:t>the</a:t>
            </a:r>
            <a:r>
              <a:rPr sz="1850" spc="50" dirty="0">
                <a:latin typeface="Times New Roman"/>
                <a:cs typeface="Times New Roman"/>
              </a:rPr>
              <a:t> </a:t>
            </a:r>
            <a:r>
              <a:rPr sz="1850" spc="-25" dirty="0">
                <a:latin typeface="Times New Roman"/>
                <a:cs typeface="Times New Roman"/>
              </a:rPr>
              <a:t>bar</a:t>
            </a:r>
            <a:endParaRPr sz="1850">
              <a:latin typeface="Times New Roman"/>
              <a:cs typeface="Times New Roman"/>
            </a:endParaRPr>
          </a:p>
          <a:p>
            <a:pPr marL="240029">
              <a:lnSpc>
                <a:spcPts val="2270"/>
              </a:lnSpc>
            </a:pPr>
            <a:r>
              <a:rPr sz="1900" dirty="0">
                <a:latin typeface="Times New Roman"/>
                <a:cs typeface="Times New Roman"/>
              </a:rPr>
              <a:t>and</a:t>
            </a:r>
            <a:r>
              <a:rPr sz="1900" spc="20" dirty="0">
                <a:latin typeface="Times New Roman"/>
                <a:cs typeface="Times New Roman"/>
              </a:rPr>
              <a:t> </a:t>
            </a:r>
            <a:r>
              <a:rPr sz="1900" spc="-20" dirty="0">
                <a:latin typeface="Times New Roman"/>
                <a:cs typeface="Times New Roman"/>
              </a:rPr>
              <a:t>reducing</a:t>
            </a:r>
            <a:r>
              <a:rPr sz="1900" spc="5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its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spc="-30" dirty="0">
                <a:latin typeface="Times New Roman"/>
                <a:cs typeface="Times New Roman"/>
              </a:rPr>
              <a:t>thickness</a:t>
            </a:r>
            <a:r>
              <a:rPr sz="1900" spc="-25" dirty="0">
                <a:latin typeface="Times New Roman"/>
                <a:cs typeface="Times New Roman"/>
              </a:rPr>
              <a:t> </a:t>
            </a:r>
            <a:r>
              <a:rPr sz="1900" dirty="0">
                <a:latin typeface="Times New Roman"/>
                <a:cs typeface="Times New Roman"/>
              </a:rPr>
              <a:t>or</a:t>
            </a:r>
            <a:r>
              <a:rPr sz="1900" spc="-45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width</a:t>
            </a:r>
            <a:endParaRPr sz="1900">
              <a:latin typeface="Times New Roman"/>
              <a:cs typeface="Times New Roman"/>
            </a:endParaRPr>
          </a:p>
          <a:p>
            <a:pPr marL="243840" indent="-231140">
              <a:lnSpc>
                <a:spcPct val="100000"/>
              </a:lnSpc>
              <a:spcBef>
                <a:spcPts val="470"/>
              </a:spcBef>
              <a:buChar char="•"/>
              <a:tabLst>
                <a:tab pos="243840" algn="l"/>
              </a:tabLst>
            </a:pPr>
            <a:r>
              <a:rPr sz="1850" spc="-35" dirty="0">
                <a:latin typeface="Cambria"/>
                <a:cs typeface="Cambria"/>
              </a:rPr>
              <a:t>Force</a:t>
            </a:r>
            <a:r>
              <a:rPr sz="1850" spc="5" dirty="0">
                <a:latin typeface="Cambria"/>
                <a:cs typeface="Cambria"/>
              </a:rPr>
              <a:t> </a:t>
            </a:r>
            <a:r>
              <a:rPr sz="1850" dirty="0">
                <a:latin typeface="Cambria"/>
                <a:cs typeface="Cambria"/>
              </a:rPr>
              <a:t>is</a:t>
            </a:r>
            <a:r>
              <a:rPr sz="1850" spc="-55" dirty="0">
                <a:latin typeface="Cambria"/>
                <a:cs typeface="Cambria"/>
              </a:rPr>
              <a:t> </a:t>
            </a:r>
            <a:r>
              <a:rPr sz="1850" spc="-65" dirty="0">
                <a:latin typeface="Cambria"/>
                <a:cs typeface="Cambria"/>
              </a:rPr>
              <a:t>applied</a:t>
            </a:r>
            <a:r>
              <a:rPr sz="1850" spc="55" dirty="0">
                <a:latin typeface="Cambria"/>
                <a:cs typeface="Cambria"/>
              </a:rPr>
              <a:t> </a:t>
            </a:r>
            <a:r>
              <a:rPr sz="1850" dirty="0">
                <a:latin typeface="Cambria"/>
                <a:cs typeface="Cambria"/>
              </a:rPr>
              <a:t>ili</a:t>
            </a:r>
            <a:r>
              <a:rPr sz="1850" spc="-20" dirty="0">
                <a:latin typeface="Cambria"/>
                <a:cs typeface="Cambria"/>
              </a:rPr>
              <a:t> </a:t>
            </a:r>
            <a:r>
              <a:rPr sz="1850" dirty="0">
                <a:latin typeface="Cambria"/>
                <a:cs typeface="Cambria"/>
              </a:rPr>
              <a:t>a</a:t>
            </a:r>
            <a:r>
              <a:rPr sz="1850" spc="-100" dirty="0">
                <a:latin typeface="Cambria"/>
                <a:cs typeface="Cambria"/>
              </a:rPr>
              <a:t> </a:t>
            </a:r>
            <a:r>
              <a:rPr sz="1850" spc="-70" dirty="0">
                <a:latin typeface="Cambria"/>
                <a:cs typeface="Cambria"/>
              </a:rPr>
              <a:t>direction</a:t>
            </a:r>
            <a:r>
              <a:rPr sz="1850" spc="65" dirty="0">
                <a:latin typeface="Cambria"/>
                <a:cs typeface="Cambria"/>
              </a:rPr>
              <a:t> </a:t>
            </a:r>
            <a:r>
              <a:rPr sz="1850" spc="-80" dirty="0">
                <a:latin typeface="Cambria"/>
                <a:cs typeface="Cambria"/>
              </a:rPr>
              <a:t>perpendicular</a:t>
            </a:r>
            <a:r>
              <a:rPr sz="1850" spc="110" dirty="0">
                <a:latin typeface="Cambria"/>
                <a:cs typeface="Cambria"/>
              </a:rPr>
              <a:t> </a:t>
            </a:r>
            <a:r>
              <a:rPr sz="1850" spc="-10" dirty="0">
                <a:latin typeface="Cambria"/>
                <a:cs typeface="Cambria"/>
              </a:rPr>
              <a:t>to </a:t>
            </a:r>
            <a:r>
              <a:rPr sz="1850" spc="-25" dirty="0">
                <a:latin typeface="Cambria"/>
                <a:cs typeface="Cambria"/>
              </a:rPr>
              <a:t>the</a:t>
            </a:r>
            <a:endParaRPr sz="1850">
              <a:latin typeface="Cambria"/>
              <a:cs typeface="Cambria"/>
            </a:endParaRPr>
          </a:p>
          <a:p>
            <a:pPr marL="250825">
              <a:lnSpc>
                <a:spcPct val="100000"/>
              </a:lnSpc>
              <a:spcBef>
                <a:spcPts val="45"/>
              </a:spcBef>
            </a:pPr>
            <a:r>
              <a:rPr sz="1800" spc="-50" dirty="0">
                <a:latin typeface="Cambria"/>
                <a:cs typeface="Cambria"/>
              </a:rPr>
              <a:t>length</a:t>
            </a:r>
            <a:r>
              <a:rPr sz="1800" spc="25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axis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2888</Words>
  <Application>Microsoft Office PowerPoint</Application>
  <PresentationFormat>Custom</PresentationFormat>
  <Paragraphs>748</Paragraphs>
  <Slides>86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87" baseType="lpstr">
      <vt:lpstr>Office Theme</vt:lpstr>
      <vt:lpstr>ME8793 PROCESS PLANNING AND COST ESTIMATION</vt:lpstr>
      <vt:lpstr>UNIT IV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Flash loss = )Volumeof) (Density of the) flash ? material</vt:lpstr>
      <vt:lpstr>The cost of a forged component consists of</vt:lpstr>
      <vt:lpstr>(i) Calculation of Material Cost Step 1: To rnfrufafr the net weight of forging .</vt:lpstr>
      <vt:lpstr>Step 3 : To find material cost.•</vt:lpstr>
      <vt:lpstr>Labour rate</vt:lpstr>
      <vt:lpstr>"Time required for heating the job</vt:lpstr>
      <vt:lpstr>Slide 20</vt:lpstr>
      <vt:lpstr>(iii) Calculation of Overheads Cost</vt:lpstr>
      <vt:lpstr>Slide 22</vt:lpstr>
      <vt:lpstr>Slide 23</vt:lpstr>
      <vt:lpstr>Slide 24</vt:lpstr>
      <vt:lpstr>Problem.•</vt:lpstr>
      <vt:lpstr>iwn Dota :</vt:lpstr>
      <vt:lpstr>Net volume x Den3¡ty</vt:lpstr>
      <vt:lpstr>TaLing flash wid‹h -</vt:lpstr>
      <vt:lpstr>Slide 29</vt:lpstr>
      <vt:lpstr>4’olal material loss</vt:lpstr>
      <vt:lpstr>Gross volume of 750 spindles</vt:lpstr>
      <vt:lpstr>Problem.• ¡z pqu red to prcpere a herogonol bolt of IS mm dia and</vt:lpstr>
      <vt:lpstr>Since the dimensions or a‹ given he.xagunaI f»It is incomplete,</vt:lpstr>
      <vt:lpstr>Slide 34</vt:lpstr>
      <vt:lpstr>*8!^*‹*^B the shear and scale losses,</vt:lpstr>
      <vt:lpstr>Slide 36</vt:lpstr>
      <vt:lpstr>Slide 37</vt:lpstr>
      <vt:lpstr>(i) Plastic or pressure welding</vt:lpstr>
      <vt:lpstr>Butt joint</vt:lpstr>
      <vt:lpstr>Lap joint</vt:lpstr>
      <vt:lpstr>T-joint</vt:lpstr>
      <vt:lpstr>TYPES OF WELD JOI NTS</vt:lpstr>
      <vt:lpstr>TYPES OF D E LD JOINTS</vt:lpstr>
      <vt:lpstr>i. Direct material cost</vt:lpstr>
      <vt:lpstr>Slide 45</vt:lpstr>
      <vt:lpstr>Slide 46</vt:lpstr>
      <vt:lpstr>Slide 47</vt:lpstr>
      <vt:lpstr>It includes:</vt:lpstr>
      <vt:lpstr>Slide 49</vt:lpstr>
      <vt:lpstr>Sylinian .  From Fig. it is u›1dcrstood that</vt:lpstr>
      <vt:lpstr>Thickness ofp)ate 4 mm = 0.4 cm</vt:lpstr>
      <vt:lpstr>Cosi of filler n›d used = 0.116 x I I - Ri.</vt:lpstr>
      <vt:lpstr>Cost of filler metøl</vt:lpstr>
      <vt:lpstr>ELECTRIC ARC WELDING</vt:lpstr>
      <vt:lpstr>Principle of the process</vt:lpstr>
      <vt:lpstr>ELECTRIC ARC WELDING</vt:lpstr>
      <vt:lpstr>WELDING COST</vt:lpstr>
      <vt:lpstr>Slide 58</vt:lpstr>
      <vt:lpstr>Slide 59</vt:lpstr>
      <vt:lpstr>Tofi‹od: Arc welding cost for making a lap joint.</vt:lpstr>
      <vt:lpstr>(iii) To find power cosr:</vt:lpstr>
      <vt:lpstr>Totai charges for welding one metre length of joint</vt:lpstr>
      <vt:lpstr>(i) /+’c/ding is done on bo(lfi xid«s.</vt:lpstr>
      <vt:lpstr>Solution .-</vt:lpstr>
      <vt:lpstr>Power cosi</vt:lpstr>
      <vt:lpstr>Slide 66</vt:lpstr>
      <vt:lpstr>By casting any size, shape and weight of components can be made .</vt:lpstr>
      <vt:lpstr>Slide 68</vt:lpstr>
      <vt:lpstr>Slide 69</vt:lpstr>
      <vt:lpstr>C.iiiiti ictitiii oi  Sli i in kagc .Xllowaiicv</vt:lpstr>
      <vt:lpstr>Hi aft A llt›waiicc</vt:lpstr>
      <vt:lpstr>Slide 72</vt:lpstr>
      <vt:lpstr>Slide 73</vt:lpstr>
      <vt:lpstr>Slide 74</vt:lpstr>
      <vt:lpstr>Estini iitioii o1 Piittei n Cost</vt:lpstr>
      <vt:lpstr>Slide 76</vt:lpstr>
      <vt:lpstr>Slide 77</vt:lpstr>
      <vt:lpstr>.Si yr 3: Add the weight of metal lost in oxidation in tiirnace and in cutting gates, spills, and ovcr arm ctc., which is nor recovei'able. This is usually taken as 8 to 10% of the net weight of casting. .$i •/i 4:  Find out the cost of  material  by multiplying  the gross weight by cost per unii weight.</vt:lpstr>
      <vt:lpstr>Slide 79</vt:lpstr>
      <vt:lpstr>Slide 80</vt:lpstr>
      <vt:lpstr>Overhead Expenses</vt:lpstr>
      <vt:lpstr>Slide 82</vt:lpstr>
      <vt:lpstr>Net volume</vt:lpstr>
      <vt:lpstr>dli fin‹t nialerinl most:</vt:lpstr>
      <vt:lpstr>(ii) To find labour cost:</vt:lpstr>
      <vt:lpstr>Slide 86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ME8793 PROCESS PLANNING AND COST ESTIMATION</dc:title>
  <dc:creator>Prakash raj</dc:creator>
  <cp:lastModifiedBy>welcome</cp:lastModifiedBy>
  <cp:revision>2</cp:revision>
  <dcterms:created xsi:type="dcterms:W3CDTF">2023-10-06T14:54:59Z</dcterms:created>
  <dcterms:modified xsi:type="dcterms:W3CDTF">2023-10-06T15:03:22Z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2023-10-06T00:00:00Z</vt:filetime>
  </property>
  <property fmtid="{D5CDD505-2E9C-101B-9397-08002B2CF9AE}" pid="3" name="LastSaved">
    <vt:filetime>2023-10-06T00:00:00Z</vt:filetime>
  </property>
</Properties>
</file>