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3QT5oPlm8FTdHnR0qBeIQ" hashData="dG6wVBbaqf548NfFckY9oWFyg0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5980"/>
            <a:ext cx="7777797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0480"/>
            <a:ext cx="64052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8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911" y="64007"/>
            <a:ext cx="9028430" cy="6705600"/>
          </a:xfrm>
          <a:custGeom>
            <a:avLst/>
            <a:gdLst/>
            <a:ahLst/>
            <a:cxnLst/>
            <a:rect l="l" t="t" r="r" b="b"/>
            <a:pathLst>
              <a:path w="9028430" h="6705600">
                <a:moveTo>
                  <a:pt x="8689848" y="0"/>
                </a:moveTo>
                <a:lnTo>
                  <a:pt x="338328" y="0"/>
                </a:lnTo>
                <a:lnTo>
                  <a:pt x="301750" y="3048"/>
                </a:lnTo>
                <a:lnTo>
                  <a:pt x="237744" y="15240"/>
                </a:lnTo>
                <a:lnTo>
                  <a:pt x="176783" y="42672"/>
                </a:lnTo>
                <a:lnTo>
                  <a:pt x="100582" y="100584"/>
                </a:lnTo>
                <a:lnTo>
                  <a:pt x="57911" y="149351"/>
                </a:lnTo>
                <a:lnTo>
                  <a:pt x="27431" y="207264"/>
                </a:lnTo>
                <a:lnTo>
                  <a:pt x="9143" y="268224"/>
                </a:lnTo>
                <a:lnTo>
                  <a:pt x="0" y="338327"/>
                </a:lnTo>
                <a:lnTo>
                  <a:pt x="0" y="6370320"/>
                </a:lnTo>
                <a:lnTo>
                  <a:pt x="3047" y="6406896"/>
                </a:lnTo>
                <a:lnTo>
                  <a:pt x="9143" y="6437376"/>
                </a:lnTo>
                <a:lnTo>
                  <a:pt x="15239" y="6470904"/>
                </a:lnTo>
                <a:lnTo>
                  <a:pt x="42671" y="6531864"/>
                </a:lnTo>
                <a:lnTo>
                  <a:pt x="100582" y="6608064"/>
                </a:lnTo>
                <a:lnTo>
                  <a:pt x="149351" y="6650736"/>
                </a:lnTo>
                <a:lnTo>
                  <a:pt x="207264" y="6681216"/>
                </a:lnTo>
                <a:lnTo>
                  <a:pt x="304800" y="6705600"/>
                </a:lnTo>
                <a:lnTo>
                  <a:pt x="8726423" y="6705600"/>
                </a:lnTo>
                <a:lnTo>
                  <a:pt x="8759952" y="6699504"/>
                </a:lnTo>
                <a:lnTo>
                  <a:pt x="8780272" y="6693408"/>
                </a:lnTo>
                <a:lnTo>
                  <a:pt x="304800" y="6693408"/>
                </a:lnTo>
                <a:lnTo>
                  <a:pt x="271272" y="6687312"/>
                </a:lnTo>
                <a:lnTo>
                  <a:pt x="210311" y="6669024"/>
                </a:lnTo>
                <a:lnTo>
                  <a:pt x="155447" y="6638544"/>
                </a:lnTo>
                <a:lnTo>
                  <a:pt x="88392" y="6577584"/>
                </a:lnTo>
                <a:lnTo>
                  <a:pt x="70103" y="6550152"/>
                </a:lnTo>
                <a:lnTo>
                  <a:pt x="51815" y="6525768"/>
                </a:lnTo>
                <a:lnTo>
                  <a:pt x="39623" y="6495288"/>
                </a:lnTo>
                <a:lnTo>
                  <a:pt x="27431" y="6467856"/>
                </a:lnTo>
                <a:lnTo>
                  <a:pt x="21335" y="6434329"/>
                </a:lnTo>
                <a:lnTo>
                  <a:pt x="15239" y="6403848"/>
                </a:lnTo>
                <a:lnTo>
                  <a:pt x="15239" y="304800"/>
                </a:lnTo>
                <a:lnTo>
                  <a:pt x="27431" y="240792"/>
                </a:lnTo>
                <a:lnTo>
                  <a:pt x="51815" y="182880"/>
                </a:lnTo>
                <a:lnTo>
                  <a:pt x="88392" y="131064"/>
                </a:lnTo>
                <a:lnTo>
                  <a:pt x="131064" y="88392"/>
                </a:lnTo>
                <a:lnTo>
                  <a:pt x="182879" y="51816"/>
                </a:lnTo>
                <a:lnTo>
                  <a:pt x="213359" y="39624"/>
                </a:lnTo>
                <a:lnTo>
                  <a:pt x="240792" y="27432"/>
                </a:lnTo>
                <a:lnTo>
                  <a:pt x="271272" y="21336"/>
                </a:lnTo>
                <a:lnTo>
                  <a:pt x="304800" y="15240"/>
                </a:lnTo>
                <a:lnTo>
                  <a:pt x="338328" y="12192"/>
                </a:lnTo>
                <a:lnTo>
                  <a:pt x="8775192" y="12192"/>
                </a:lnTo>
                <a:lnTo>
                  <a:pt x="8759952" y="9144"/>
                </a:lnTo>
                <a:lnTo>
                  <a:pt x="8726423" y="3048"/>
                </a:lnTo>
                <a:lnTo>
                  <a:pt x="8689848" y="0"/>
                </a:lnTo>
                <a:close/>
              </a:path>
              <a:path w="9028430" h="6705600">
                <a:moveTo>
                  <a:pt x="8775192" y="12192"/>
                </a:moveTo>
                <a:lnTo>
                  <a:pt x="8689848" y="12192"/>
                </a:lnTo>
                <a:lnTo>
                  <a:pt x="8723376" y="15240"/>
                </a:lnTo>
                <a:lnTo>
                  <a:pt x="8756904" y="21336"/>
                </a:lnTo>
                <a:lnTo>
                  <a:pt x="8817864" y="39624"/>
                </a:lnTo>
                <a:lnTo>
                  <a:pt x="8872728" y="70103"/>
                </a:lnTo>
                <a:lnTo>
                  <a:pt x="8921496" y="109727"/>
                </a:lnTo>
                <a:lnTo>
                  <a:pt x="8958071" y="155448"/>
                </a:lnTo>
                <a:lnTo>
                  <a:pt x="8988552" y="210312"/>
                </a:lnTo>
                <a:lnTo>
                  <a:pt x="9006840" y="271272"/>
                </a:lnTo>
                <a:lnTo>
                  <a:pt x="9015984" y="338327"/>
                </a:lnTo>
                <a:lnTo>
                  <a:pt x="9015984" y="6370320"/>
                </a:lnTo>
                <a:lnTo>
                  <a:pt x="9006840" y="6437376"/>
                </a:lnTo>
                <a:lnTo>
                  <a:pt x="8988552" y="6498336"/>
                </a:lnTo>
                <a:lnTo>
                  <a:pt x="8958071" y="6553200"/>
                </a:lnTo>
                <a:lnTo>
                  <a:pt x="8897112" y="6620256"/>
                </a:lnTo>
                <a:lnTo>
                  <a:pt x="8845296" y="6656832"/>
                </a:lnTo>
                <a:lnTo>
                  <a:pt x="8787384" y="6681216"/>
                </a:lnTo>
                <a:lnTo>
                  <a:pt x="8723376" y="6693408"/>
                </a:lnTo>
                <a:lnTo>
                  <a:pt x="8780272" y="6693408"/>
                </a:lnTo>
                <a:lnTo>
                  <a:pt x="8820912" y="6681216"/>
                </a:lnTo>
                <a:lnTo>
                  <a:pt x="8878823" y="6650736"/>
                </a:lnTo>
                <a:lnTo>
                  <a:pt x="8930640" y="6608064"/>
                </a:lnTo>
                <a:lnTo>
                  <a:pt x="8970264" y="6559296"/>
                </a:lnTo>
                <a:lnTo>
                  <a:pt x="9000744" y="6501384"/>
                </a:lnTo>
                <a:lnTo>
                  <a:pt x="9022080" y="6437376"/>
                </a:lnTo>
                <a:lnTo>
                  <a:pt x="9028176" y="6370320"/>
                </a:lnTo>
                <a:lnTo>
                  <a:pt x="9028176" y="335280"/>
                </a:lnTo>
                <a:lnTo>
                  <a:pt x="9019032" y="268224"/>
                </a:lnTo>
                <a:lnTo>
                  <a:pt x="9000744" y="207264"/>
                </a:lnTo>
                <a:lnTo>
                  <a:pt x="8970264" y="149351"/>
                </a:lnTo>
                <a:lnTo>
                  <a:pt x="8903208" y="76200"/>
                </a:lnTo>
                <a:lnTo>
                  <a:pt x="8851392" y="42672"/>
                </a:lnTo>
                <a:lnTo>
                  <a:pt x="8790432" y="15240"/>
                </a:lnTo>
                <a:lnTo>
                  <a:pt x="877519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124459"/>
            <a:ext cx="21621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863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270508"/>
            <a:ext cx="7613650" cy="464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77940"/>
            <a:ext cx="292811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24-Dec-23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" y="64007"/>
            <a:ext cx="9025255" cy="6705600"/>
            <a:chOff x="60960" y="64007"/>
            <a:chExt cx="9025255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70103"/>
              <a:ext cx="8869680" cy="131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" y="201168"/>
              <a:ext cx="9012936" cy="65623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" y="64007"/>
              <a:ext cx="9025255" cy="6705600"/>
            </a:xfrm>
            <a:custGeom>
              <a:avLst/>
              <a:gdLst/>
              <a:ahLst/>
              <a:cxnLst/>
              <a:rect l="l" t="t" r="r" b="b"/>
              <a:pathLst>
                <a:path w="9025255" h="6705600">
                  <a:moveTo>
                    <a:pt x="8689848" y="0"/>
                  </a:moveTo>
                  <a:lnTo>
                    <a:pt x="335280" y="0"/>
                  </a:lnTo>
                  <a:lnTo>
                    <a:pt x="301752" y="3048"/>
                  </a:lnTo>
                  <a:lnTo>
                    <a:pt x="234696" y="15240"/>
                  </a:lnTo>
                  <a:lnTo>
                    <a:pt x="204216" y="27432"/>
                  </a:lnTo>
                  <a:lnTo>
                    <a:pt x="176784" y="42672"/>
                  </a:lnTo>
                  <a:lnTo>
                    <a:pt x="146304" y="57912"/>
                  </a:lnTo>
                  <a:lnTo>
                    <a:pt x="97534" y="100584"/>
                  </a:lnTo>
                  <a:lnTo>
                    <a:pt x="57912" y="149351"/>
                  </a:lnTo>
                  <a:lnTo>
                    <a:pt x="24384" y="207264"/>
                  </a:lnTo>
                  <a:lnTo>
                    <a:pt x="6096" y="268224"/>
                  </a:lnTo>
                  <a:lnTo>
                    <a:pt x="0" y="301751"/>
                  </a:lnTo>
                  <a:lnTo>
                    <a:pt x="0" y="6403848"/>
                  </a:lnTo>
                  <a:lnTo>
                    <a:pt x="15240" y="6470904"/>
                  </a:lnTo>
                  <a:lnTo>
                    <a:pt x="39624" y="6528816"/>
                  </a:lnTo>
                  <a:lnTo>
                    <a:pt x="76200" y="6583680"/>
                  </a:lnTo>
                  <a:lnTo>
                    <a:pt x="121920" y="6629400"/>
                  </a:lnTo>
                  <a:lnTo>
                    <a:pt x="176784" y="6665976"/>
                  </a:lnTo>
                  <a:lnTo>
                    <a:pt x="234696" y="6690361"/>
                  </a:lnTo>
                  <a:lnTo>
                    <a:pt x="335280" y="6705600"/>
                  </a:lnTo>
                  <a:lnTo>
                    <a:pt x="8689848" y="6705600"/>
                  </a:lnTo>
                  <a:lnTo>
                    <a:pt x="8756904" y="6699504"/>
                  </a:lnTo>
                  <a:lnTo>
                    <a:pt x="8779259" y="6693408"/>
                  </a:lnTo>
                  <a:lnTo>
                    <a:pt x="335280" y="6693408"/>
                  </a:lnTo>
                  <a:lnTo>
                    <a:pt x="271272" y="6687312"/>
                  </a:lnTo>
                  <a:lnTo>
                    <a:pt x="210312" y="6669024"/>
                  </a:lnTo>
                  <a:lnTo>
                    <a:pt x="155448" y="6638544"/>
                  </a:lnTo>
                  <a:lnTo>
                    <a:pt x="106680" y="6598920"/>
                  </a:lnTo>
                  <a:lnTo>
                    <a:pt x="67056" y="6550152"/>
                  </a:lnTo>
                  <a:lnTo>
                    <a:pt x="36576" y="6495288"/>
                  </a:lnTo>
                  <a:lnTo>
                    <a:pt x="18288" y="6434329"/>
                  </a:lnTo>
                  <a:lnTo>
                    <a:pt x="12192" y="6370320"/>
                  </a:lnTo>
                  <a:lnTo>
                    <a:pt x="12192" y="338327"/>
                  </a:lnTo>
                  <a:lnTo>
                    <a:pt x="18288" y="271272"/>
                  </a:lnTo>
                  <a:lnTo>
                    <a:pt x="36576" y="210312"/>
                  </a:lnTo>
                  <a:lnTo>
                    <a:pt x="67056" y="155448"/>
                  </a:lnTo>
                  <a:lnTo>
                    <a:pt x="106680" y="106680"/>
                  </a:lnTo>
                  <a:lnTo>
                    <a:pt x="155448" y="70103"/>
                  </a:lnTo>
                  <a:lnTo>
                    <a:pt x="210312" y="39624"/>
                  </a:lnTo>
                  <a:lnTo>
                    <a:pt x="301752" y="15240"/>
                  </a:lnTo>
                  <a:lnTo>
                    <a:pt x="335280" y="12192"/>
                  </a:lnTo>
                  <a:lnTo>
                    <a:pt x="8773668" y="12192"/>
                  </a:lnTo>
                  <a:lnTo>
                    <a:pt x="8723376" y="3048"/>
                  </a:lnTo>
                  <a:lnTo>
                    <a:pt x="8689848" y="0"/>
                  </a:lnTo>
                  <a:close/>
                </a:path>
                <a:path w="9025255" h="6705600">
                  <a:moveTo>
                    <a:pt x="8773668" y="12192"/>
                  </a:moveTo>
                  <a:lnTo>
                    <a:pt x="8689848" y="12192"/>
                  </a:lnTo>
                  <a:lnTo>
                    <a:pt x="8723376" y="15240"/>
                  </a:lnTo>
                  <a:lnTo>
                    <a:pt x="8753856" y="21336"/>
                  </a:lnTo>
                  <a:lnTo>
                    <a:pt x="8842248" y="51816"/>
                  </a:lnTo>
                  <a:lnTo>
                    <a:pt x="8894064" y="88392"/>
                  </a:lnTo>
                  <a:lnTo>
                    <a:pt x="8939784" y="131064"/>
                  </a:lnTo>
                  <a:lnTo>
                    <a:pt x="8988552" y="210312"/>
                  </a:lnTo>
                  <a:lnTo>
                    <a:pt x="9006840" y="271272"/>
                  </a:lnTo>
                  <a:lnTo>
                    <a:pt x="9012936" y="338327"/>
                  </a:lnTo>
                  <a:lnTo>
                    <a:pt x="9012936" y="6370320"/>
                  </a:lnTo>
                  <a:lnTo>
                    <a:pt x="9006840" y="6434329"/>
                  </a:lnTo>
                  <a:lnTo>
                    <a:pt x="8988552" y="6495288"/>
                  </a:lnTo>
                  <a:lnTo>
                    <a:pt x="8958072" y="6550152"/>
                  </a:lnTo>
                  <a:lnTo>
                    <a:pt x="8918448" y="6598920"/>
                  </a:lnTo>
                  <a:lnTo>
                    <a:pt x="8869680" y="6638544"/>
                  </a:lnTo>
                  <a:lnTo>
                    <a:pt x="8814816" y="6669024"/>
                  </a:lnTo>
                  <a:lnTo>
                    <a:pt x="8753856" y="6687312"/>
                  </a:lnTo>
                  <a:lnTo>
                    <a:pt x="8689848" y="6693408"/>
                  </a:lnTo>
                  <a:lnTo>
                    <a:pt x="8779259" y="6693408"/>
                  </a:lnTo>
                  <a:lnTo>
                    <a:pt x="8820912" y="6678168"/>
                  </a:lnTo>
                  <a:lnTo>
                    <a:pt x="8878824" y="6647688"/>
                  </a:lnTo>
                  <a:lnTo>
                    <a:pt x="8927592" y="6608064"/>
                  </a:lnTo>
                  <a:lnTo>
                    <a:pt x="8985504" y="6528816"/>
                  </a:lnTo>
                  <a:lnTo>
                    <a:pt x="9009888" y="6467856"/>
                  </a:lnTo>
                  <a:lnTo>
                    <a:pt x="9019032" y="6437376"/>
                  </a:lnTo>
                  <a:lnTo>
                    <a:pt x="9025128" y="6403848"/>
                  </a:lnTo>
                  <a:lnTo>
                    <a:pt x="9025128" y="301751"/>
                  </a:lnTo>
                  <a:lnTo>
                    <a:pt x="9009888" y="237744"/>
                  </a:lnTo>
                  <a:lnTo>
                    <a:pt x="8985504" y="176784"/>
                  </a:lnTo>
                  <a:lnTo>
                    <a:pt x="8948928" y="121920"/>
                  </a:lnTo>
                  <a:lnTo>
                    <a:pt x="8903208" y="76200"/>
                  </a:lnTo>
                  <a:lnTo>
                    <a:pt x="8820912" y="27432"/>
                  </a:lnTo>
                  <a:lnTo>
                    <a:pt x="8790432" y="15240"/>
                  </a:lnTo>
                  <a:lnTo>
                    <a:pt x="8773668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8" y="1399032"/>
              <a:ext cx="9022080" cy="119380"/>
            </a:xfrm>
            <a:custGeom>
              <a:avLst/>
              <a:gdLst/>
              <a:ahLst/>
              <a:cxnLst/>
              <a:rect l="l" t="t" r="r" b="b"/>
              <a:pathLst>
                <a:path w="9022080" h="119380">
                  <a:moveTo>
                    <a:pt x="9022080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9022080" y="11887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5B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08" y="2977895"/>
              <a:ext cx="9022080" cy="109855"/>
            </a:xfrm>
            <a:custGeom>
              <a:avLst/>
              <a:gdLst/>
              <a:ahLst/>
              <a:cxnLst/>
              <a:rect l="l" t="t" r="r" b="b"/>
              <a:pathLst>
                <a:path w="9022080" h="109855">
                  <a:moveTo>
                    <a:pt x="902208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9022080" y="109728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08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30700" y="5434076"/>
            <a:ext cx="375920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5" dirty="0">
                <a:solidFill>
                  <a:srgbClr val="686363"/>
                </a:solidFill>
                <a:latin typeface="Times New Roman"/>
                <a:cs typeface="Times New Roman"/>
              </a:rPr>
              <a:t>Prepared</a:t>
            </a:r>
            <a:r>
              <a:rPr sz="2600" spc="-55" dirty="0">
                <a:solidFill>
                  <a:srgbClr val="68636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686363"/>
                </a:solidFill>
                <a:latin typeface="Times New Roman"/>
                <a:cs typeface="Times New Roman"/>
              </a:rPr>
              <a:t>by</a:t>
            </a:r>
            <a:r>
              <a:rPr sz="2600" spc="5" dirty="0">
                <a:solidFill>
                  <a:srgbClr val="68636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686363"/>
                </a:solidFill>
                <a:latin typeface="Times New Roman"/>
                <a:cs typeface="Times New Roman"/>
              </a:rPr>
              <a:t>R.Sendil</a:t>
            </a:r>
            <a:r>
              <a:rPr sz="2600" spc="20" dirty="0">
                <a:solidFill>
                  <a:srgbClr val="68636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686363"/>
                </a:solidFill>
                <a:latin typeface="Times New Roman"/>
                <a:cs typeface="Times New Roman"/>
              </a:rPr>
              <a:t>kumar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07" y="1517903"/>
            <a:ext cx="9022080" cy="1460500"/>
          </a:xfrm>
          <a:prstGeom prst="rect">
            <a:avLst/>
          </a:prstGeom>
          <a:solidFill>
            <a:srgbClr val="D24716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3720"/>
              </a:lnSpc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r>
              <a:rPr sz="3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endParaRPr sz="3600">
              <a:latin typeface="Times New Roman"/>
              <a:cs typeface="Times New Roman"/>
            </a:endParaRPr>
          </a:p>
          <a:p>
            <a:pPr marL="1694180" marR="1690370" algn="ctr">
              <a:lnSpc>
                <a:spcPct val="100000"/>
              </a:lnSpc>
              <a:spcBef>
                <a:spcPts val="15"/>
              </a:spcBef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PERMANENT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JOINTS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75" y="5267325"/>
            <a:ext cx="28575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478027"/>
            <a:ext cx="7616825" cy="5465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90"/>
              </a:spcBef>
              <a:buAutoNum type="arabicPeriod" startAt="2"/>
              <a:tabLst>
                <a:tab pos="436880" algn="l"/>
              </a:tabLst>
            </a:pPr>
            <a:r>
              <a:rPr sz="3200" spc="-1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bracket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fitted </a:t>
            </a:r>
            <a:r>
              <a:rPr sz="3200" spc="-5" dirty="0">
                <a:latin typeface="Times New Roman"/>
                <a:cs typeface="Times New Roman"/>
              </a:rPr>
              <a:t>to a channel </a:t>
            </a:r>
            <a:r>
              <a:rPr sz="3200" dirty="0">
                <a:latin typeface="Times New Roman"/>
                <a:cs typeface="Times New Roman"/>
              </a:rPr>
              <a:t>with </a:t>
            </a:r>
            <a:r>
              <a:rPr sz="3200" spc="-5" dirty="0">
                <a:latin typeface="Times New Roman"/>
                <a:cs typeface="Times New Roman"/>
              </a:rPr>
              <a:t>4 bolts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as shown in figure. Distance between bolts 1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and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3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equal</a:t>
            </a:r>
            <a:r>
              <a:rPr sz="3200" spc="254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254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distance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between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bolts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2 </a:t>
            </a:r>
            <a:r>
              <a:rPr sz="3200" spc="-10" dirty="0">
                <a:latin typeface="Times New Roman"/>
                <a:cs typeface="Times New Roman"/>
              </a:rPr>
              <a:t>&amp; </a:t>
            </a:r>
            <a:r>
              <a:rPr sz="3200" spc="-5" dirty="0">
                <a:latin typeface="Times New Roman"/>
                <a:cs typeface="Times New Roman"/>
              </a:rPr>
              <a:t>4 which is </a:t>
            </a:r>
            <a:r>
              <a:rPr sz="3200" spc="-10" dirty="0">
                <a:latin typeface="Times New Roman"/>
                <a:cs typeface="Times New Roman"/>
              </a:rPr>
              <a:t>150 </a:t>
            </a:r>
            <a:r>
              <a:rPr sz="3200" spc="-20" dirty="0">
                <a:latin typeface="Times New Roman"/>
                <a:cs typeface="Times New Roman"/>
              </a:rPr>
              <a:t>mm, </a:t>
            </a:r>
            <a:r>
              <a:rPr sz="3200" spc="-5" dirty="0">
                <a:latin typeface="Times New Roman"/>
                <a:cs typeface="Times New Roman"/>
              </a:rPr>
              <a:t>eccentricity is 300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mm.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Find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suitable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bolt.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73075" algn="l"/>
              </a:tabLst>
            </a:pPr>
            <a:r>
              <a:rPr sz="3200" spc="-1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steel plate subjected </a:t>
            </a:r>
            <a:r>
              <a:rPr sz="3200" spc="-5" dirty="0">
                <a:latin typeface="Times New Roman"/>
                <a:cs typeface="Times New Roman"/>
              </a:rPr>
              <a:t>to a force of 5 kN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and fixed to a channel by </a:t>
            </a:r>
            <a:r>
              <a:rPr sz="3200" spc="-15" dirty="0">
                <a:latin typeface="Times New Roman"/>
                <a:cs typeface="Times New Roman"/>
              </a:rPr>
              <a:t>means </a:t>
            </a:r>
            <a:r>
              <a:rPr sz="3200" spc="1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three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identical bolts is shown in figure.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bolts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made </a:t>
            </a:r>
            <a:r>
              <a:rPr sz="3200" spc="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plain </a:t>
            </a:r>
            <a:r>
              <a:rPr sz="3200" spc="-5" dirty="0">
                <a:latin typeface="Times New Roman"/>
                <a:cs typeface="Times New Roman"/>
              </a:rPr>
              <a:t>carbon steel </a:t>
            </a:r>
            <a:r>
              <a:rPr sz="3200" dirty="0">
                <a:latin typeface="Times New Roman"/>
                <a:cs typeface="Times New Roman"/>
              </a:rPr>
              <a:t>45C8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factor </a:t>
            </a:r>
            <a:r>
              <a:rPr sz="3200" spc="-5" dirty="0">
                <a:latin typeface="Times New Roman"/>
                <a:cs typeface="Times New Roman"/>
              </a:rPr>
              <a:t>of safety is </a:t>
            </a:r>
            <a:r>
              <a:rPr sz="3200" dirty="0">
                <a:latin typeface="Times New Roman"/>
                <a:cs typeface="Times New Roman"/>
              </a:rPr>
              <a:t>3. </a:t>
            </a:r>
            <a:r>
              <a:rPr sz="3200" spc="-5" dirty="0">
                <a:latin typeface="Times New Roman"/>
                <a:cs typeface="Times New Roman"/>
              </a:rPr>
              <a:t>Specify the size of </a:t>
            </a:r>
            <a:r>
              <a:rPr sz="3200" dirty="0">
                <a:latin typeface="Times New Roman"/>
                <a:cs typeface="Times New Roman"/>
              </a:rPr>
              <a:t> bolts.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(N/D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2010)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478027"/>
            <a:ext cx="76130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0"/>
              </a:spcBef>
              <a:tabLst>
                <a:tab pos="548640" algn="l"/>
                <a:tab pos="1057910" algn="l"/>
                <a:tab pos="2667000" algn="l"/>
                <a:tab pos="4227830" algn="l"/>
                <a:tab pos="5005070" algn="l"/>
                <a:tab pos="6477000" algn="l"/>
              </a:tabLst>
            </a:pPr>
            <a:r>
              <a:rPr sz="3200" spc="5" dirty="0">
                <a:latin typeface="Times New Roman"/>
                <a:cs typeface="Times New Roman"/>
              </a:rPr>
              <a:t>3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m</a:t>
            </a:r>
            <a:r>
              <a:rPr sz="3200" spc="1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spc="15" dirty="0">
                <a:latin typeface="Times New Roman"/>
                <a:cs typeface="Times New Roman"/>
              </a:rPr>
              <a:t>e</a:t>
            </a:r>
            <a:r>
              <a:rPr sz="3200" spc="-4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-5" dirty="0">
                <a:latin typeface="Times New Roman"/>
                <a:cs typeface="Times New Roman"/>
              </a:rPr>
              <a:t>er</a:t>
            </a:r>
            <a:r>
              <a:rPr sz="3200" dirty="0">
                <a:latin typeface="Times New Roman"/>
                <a:cs typeface="Times New Roman"/>
              </a:rPr>
              <a:t>	h</a:t>
            </a:r>
            <a:r>
              <a:rPr sz="3200" spc="-5" dirty="0">
                <a:latin typeface="Times New Roman"/>
                <a:cs typeface="Times New Roman"/>
              </a:rPr>
              <a:t>as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ci</a:t>
            </a:r>
            <a:r>
              <a:rPr sz="3200" spc="10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u</a:t>
            </a:r>
            <a:r>
              <a:rPr sz="3200" spc="-5" dirty="0">
                <a:latin typeface="Times New Roman"/>
                <a:cs typeface="Times New Roman"/>
              </a:rPr>
              <a:t>lar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1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la</a:t>
            </a:r>
            <a:r>
              <a:rPr sz="3200" dirty="0">
                <a:latin typeface="Times New Roman"/>
                <a:cs typeface="Times New Roman"/>
              </a:rPr>
              <a:t>ng</a:t>
            </a:r>
            <a:r>
              <a:rPr sz="3200" spc="1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,  which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connected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frame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by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means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1453387"/>
            <a:ext cx="167195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554990" algn="l"/>
              </a:tabLst>
            </a:pPr>
            <a:r>
              <a:rPr sz="3200" spc="-5" dirty="0">
                <a:latin typeface="Times New Roman"/>
                <a:cs typeface="Times New Roman"/>
              </a:rPr>
              <a:t>8	bolts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Ass</a:t>
            </a:r>
            <a:r>
              <a:rPr sz="3200" spc="30" dirty="0">
                <a:latin typeface="Times New Roman"/>
                <a:cs typeface="Times New Roman"/>
              </a:rPr>
              <a:t>u</a:t>
            </a:r>
            <a:r>
              <a:rPr sz="3200" spc="-4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0811" y="1453387"/>
            <a:ext cx="271335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tabLst>
                <a:tab pos="939165" algn="l"/>
                <a:tab pos="1219200" algn="l"/>
                <a:tab pos="2030095" algn="l"/>
                <a:tab pos="2362200" algn="l"/>
              </a:tabLst>
            </a:pP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-5" dirty="0">
                <a:latin typeface="Times New Roman"/>
                <a:cs typeface="Times New Roman"/>
              </a:rPr>
              <a:t>ed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5" dirty="0">
                <a:latin typeface="Times New Roman"/>
                <a:cs typeface="Times New Roman"/>
              </a:rPr>
              <a:t>as  that		</a:t>
            </a:r>
            <a:r>
              <a:rPr sz="3200" spc="5" dirty="0">
                <a:latin typeface="Times New Roman"/>
                <a:cs typeface="Times New Roman"/>
              </a:rPr>
              <a:t>the	</a:t>
            </a:r>
            <a:r>
              <a:rPr sz="3200" spc="-5" dirty="0">
                <a:latin typeface="Times New Roman"/>
                <a:cs typeface="Times New Roman"/>
              </a:rPr>
              <a:t>bolt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6515" y="1453387"/>
            <a:ext cx="270256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90"/>
              </a:spcBef>
              <a:tabLst>
                <a:tab pos="1478280" algn="l"/>
                <a:tab pos="1652270" algn="l"/>
                <a:tab pos="2133600" algn="l"/>
                <a:tab pos="2505710" algn="l"/>
              </a:tabLst>
            </a:pPr>
            <a:r>
              <a:rPr sz="3200" spc="-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ho</a:t>
            </a:r>
            <a:r>
              <a:rPr sz="3200" spc="-10" dirty="0">
                <a:latin typeface="Times New Roman"/>
                <a:cs typeface="Times New Roman"/>
              </a:rPr>
              <a:t>wn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1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-5" dirty="0">
                <a:latin typeface="Times New Roman"/>
                <a:cs typeface="Times New Roman"/>
              </a:rPr>
              <a:t>.  </a:t>
            </a:r>
            <a:r>
              <a:rPr sz="3200" spc="-45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at</a:t>
            </a:r>
            <a:r>
              <a:rPr sz="3200" spc="15" dirty="0">
                <a:latin typeface="Times New Roman"/>
                <a:cs typeface="Times New Roman"/>
              </a:rPr>
              <a:t>e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ial</a:t>
            </a:r>
            <a:r>
              <a:rPr sz="3200" dirty="0">
                <a:latin typeface="Times New Roman"/>
                <a:cs typeface="Times New Roman"/>
              </a:rPr>
              <a:t>		h</a:t>
            </a:r>
            <a:r>
              <a:rPr sz="3200" spc="-5" dirty="0">
                <a:latin typeface="Times New Roman"/>
                <a:cs typeface="Times New Roman"/>
              </a:rPr>
              <a:t>as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7460" y="2428748"/>
            <a:ext cx="733742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764664" algn="l"/>
                <a:tab pos="2800985" algn="l"/>
                <a:tab pos="3877310" algn="l"/>
                <a:tab pos="4392295" algn="l"/>
                <a:tab pos="4974590" algn="l"/>
                <a:tab pos="5995670" algn="l"/>
                <a:tab pos="6827520" algn="l"/>
              </a:tabLst>
            </a:pPr>
            <a:r>
              <a:rPr sz="3200" spc="-5" dirty="0">
                <a:latin typeface="Times New Roman"/>
                <a:cs typeface="Times New Roman"/>
              </a:rPr>
              <a:t>all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wa</a:t>
            </a: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-5" dirty="0">
                <a:latin typeface="Times New Roman"/>
                <a:cs typeface="Times New Roman"/>
              </a:rPr>
              <a:t>le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1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ar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st</a:t>
            </a:r>
            <a:r>
              <a:rPr sz="3200" spc="-15" dirty="0">
                <a:latin typeface="Times New Roman"/>
                <a:cs typeface="Times New Roman"/>
              </a:rPr>
              <a:t>r</a:t>
            </a:r>
            <a:r>
              <a:rPr sz="3200" spc="-5" dirty="0">
                <a:latin typeface="Times New Roman"/>
                <a:cs typeface="Times New Roman"/>
              </a:rPr>
              <a:t>ess</a:t>
            </a:r>
            <a:r>
              <a:rPr sz="3200" dirty="0">
                <a:latin typeface="Times New Roman"/>
                <a:cs typeface="Times New Roman"/>
              </a:rPr>
              <a:t>	o</a:t>
            </a:r>
            <a:r>
              <a:rPr sz="3200" spc="-5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	3</a:t>
            </a:r>
            <a:r>
              <a:rPr sz="3200" spc="-5" dirty="0">
                <a:latin typeface="Times New Roman"/>
                <a:cs typeface="Times New Roman"/>
              </a:rPr>
              <a:t>0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1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1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e  bolt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size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required.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28600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/>
              <a:t>Knuckle</a:t>
            </a:r>
            <a:r>
              <a:rPr sz="4000" spc="-165" dirty="0"/>
              <a:t> </a:t>
            </a:r>
            <a:r>
              <a:rPr sz="4000" dirty="0"/>
              <a:t>Joint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7020" marR="5080" indent="-274320" algn="just">
              <a:lnSpc>
                <a:spcPts val="3240"/>
              </a:lnSpc>
              <a:spcBef>
                <a:spcPts val="505"/>
              </a:spcBef>
            </a:pPr>
            <a:r>
              <a:rPr sz="3000" spc="-5" dirty="0"/>
              <a:t>A</a:t>
            </a:r>
            <a:r>
              <a:rPr sz="3000" dirty="0"/>
              <a:t> knuckle</a:t>
            </a:r>
            <a:r>
              <a:rPr sz="3000" spc="5" dirty="0"/>
              <a:t> joint</a:t>
            </a:r>
            <a:r>
              <a:rPr sz="3000" spc="10" dirty="0"/>
              <a:t> </a:t>
            </a:r>
            <a:r>
              <a:rPr sz="3000" spc="-15" dirty="0"/>
              <a:t>is</a:t>
            </a:r>
            <a:r>
              <a:rPr sz="3000" spc="-10" dirty="0"/>
              <a:t> </a:t>
            </a:r>
            <a:r>
              <a:rPr sz="3000" dirty="0"/>
              <a:t>used</a:t>
            </a:r>
            <a:r>
              <a:rPr sz="3000" spc="5" dirty="0"/>
              <a:t> </a:t>
            </a:r>
            <a:r>
              <a:rPr sz="3000" dirty="0"/>
              <a:t>to</a:t>
            </a:r>
            <a:r>
              <a:rPr sz="3000" spc="5" dirty="0"/>
              <a:t> </a:t>
            </a:r>
            <a:r>
              <a:rPr sz="3000" spc="-5" dirty="0"/>
              <a:t>connect</a:t>
            </a:r>
            <a:r>
              <a:rPr sz="3000" dirty="0"/>
              <a:t> </a:t>
            </a:r>
            <a:r>
              <a:rPr sz="3000" spc="-5" dirty="0"/>
              <a:t>two</a:t>
            </a:r>
            <a:r>
              <a:rPr sz="3000" spc="740" dirty="0"/>
              <a:t> </a:t>
            </a:r>
            <a:r>
              <a:rPr sz="3000" spc="-5" dirty="0"/>
              <a:t>rods </a:t>
            </a:r>
            <a:r>
              <a:rPr sz="3000" dirty="0"/>
              <a:t> </a:t>
            </a:r>
            <a:r>
              <a:rPr sz="3000" spc="-5" dirty="0"/>
              <a:t>which</a:t>
            </a:r>
            <a:r>
              <a:rPr sz="3000" dirty="0"/>
              <a:t> </a:t>
            </a:r>
            <a:r>
              <a:rPr sz="3000" spc="-5" dirty="0"/>
              <a:t>are</a:t>
            </a:r>
            <a:r>
              <a:rPr sz="3000" dirty="0"/>
              <a:t> under</a:t>
            </a:r>
            <a:r>
              <a:rPr sz="3000" spc="5" dirty="0"/>
              <a:t> </a:t>
            </a:r>
            <a:r>
              <a:rPr sz="3000" dirty="0"/>
              <a:t>the</a:t>
            </a:r>
            <a:r>
              <a:rPr sz="3000" spc="5" dirty="0"/>
              <a:t> </a:t>
            </a:r>
            <a:r>
              <a:rPr sz="3000" dirty="0"/>
              <a:t>action</a:t>
            </a:r>
            <a:r>
              <a:rPr sz="3000" spc="5" dirty="0"/>
              <a:t> </a:t>
            </a:r>
            <a:r>
              <a:rPr sz="3000" dirty="0"/>
              <a:t>of</a:t>
            </a:r>
            <a:r>
              <a:rPr sz="3000" spc="5" dirty="0"/>
              <a:t> </a:t>
            </a:r>
            <a:r>
              <a:rPr sz="3000" spc="-10" dirty="0"/>
              <a:t>tensile</a:t>
            </a:r>
            <a:r>
              <a:rPr sz="3000" spc="-5" dirty="0"/>
              <a:t> </a:t>
            </a:r>
            <a:r>
              <a:rPr sz="3000" dirty="0"/>
              <a:t>loads. </a:t>
            </a:r>
            <a:r>
              <a:rPr sz="3000" spc="5" dirty="0"/>
              <a:t> </a:t>
            </a:r>
            <a:r>
              <a:rPr sz="3000" spc="-20" dirty="0"/>
              <a:t>However, </a:t>
            </a:r>
            <a:r>
              <a:rPr sz="3000" dirty="0"/>
              <a:t>if the Joint is guided, the </a:t>
            </a:r>
            <a:r>
              <a:rPr sz="3000" spc="-5" dirty="0"/>
              <a:t>rods </a:t>
            </a:r>
            <a:r>
              <a:rPr sz="3000" dirty="0"/>
              <a:t>may </a:t>
            </a:r>
            <a:r>
              <a:rPr sz="3000" spc="5" dirty="0"/>
              <a:t> support</a:t>
            </a:r>
            <a:r>
              <a:rPr sz="3000" spc="-95" dirty="0"/>
              <a:t> </a:t>
            </a:r>
            <a:r>
              <a:rPr sz="3000" dirty="0"/>
              <a:t>a</a:t>
            </a:r>
            <a:r>
              <a:rPr sz="3000" spc="5" dirty="0"/>
              <a:t> </a:t>
            </a:r>
            <a:r>
              <a:rPr sz="3000" spc="-5" dirty="0"/>
              <a:t>compressive</a:t>
            </a:r>
            <a:r>
              <a:rPr sz="3000" spc="10" dirty="0"/>
              <a:t> </a:t>
            </a:r>
            <a:r>
              <a:rPr sz="3000" dirty="0"/>
              <a:t>load.</a:t>
            </a:r>
            <a:endParaRPr sz="3000"/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3000" dirty="0"/>
              <a:t>Application:</a:t>
            </a:r>
            <a:endParaRPr sz="3000"/>
          </a:p>
          <a:p>
            <a:pPr marL="619125" indent="-607060">
              <a:lnSpc>
                <a:spcPct val="100000"/>
              </a:lnSpc>
              <a:spcBef>
                <a:spcPts val="240"/>
              </a:spcBef>
              <a:buClr>
                <a:srgbClr val="D24716"/>
              </a:buClr>
              <a:buSzPct val="85000"/>
              <a:buAutoNum type="arabicPeriod"/>
              <a:tabLst>
                <a:tab pos="619125" algn="l"/>
                <a:tab pos="619760" algn="l"/>
              </a:tabLst>
            </a:pPr>
            <a:r>
              <a:rPr sz="3000" dirty="0"/>
              <a:t>Link</a:t>
            </a:r>
            <a:r>
              <a:rPr sz="3000" spc="-10" dirty="0"/>
              <a:t> </a:t>
            </a:r>
            <a:r>
              <a:rPr sz="3000" spc="5" dirty="0"/>
              <a:t>of</a:t>
            </a:r>
            <a:r>
              <a:rPr sz="3000" spc="-40" dirty="0"/>
              <a:t> </a:t>
            </a:r>
            <a:r>
              <a:rPr sz="3000" dirty="0"/>
              <a:t>a</a:t>
            </a:r>
            <a:r>
              <a:rPr sz="3000" spc="-10" dirty="0"/>
              <a:t> cycle</a:t>
            </a:r>
            <a:r>
              <a:rPr sz="3000" spc="35" dirty="0"/>
              <a:t> </a:t>
            </a:r>
            <a:r>
              <a:rPr sz="3000" spc="-5" dirty="0"/>
              <a:t>chain</a:t>
            </a:r>
            <a:endParaRPr sz="3000"/>
          </a:p>
          <a:p>
            <a:pPr marL="612775" indent="-600710">
              <a:lnSpc>
                <a:spcPct val="100000"/>
              </a:lnSpc>
              <a:spcBef>
                <a:spcPts val="240"/>
              </a:spcBef>
              <a:buClr>
                <a:srgbClr val="D24716"/>
              </a:buClr>
              <a:buSzPct val="85000"/>
              <a:buAutoNum type="arabicPeriod"/>
              <a:tabLst>
                <a:tab pos="612775" algn="l"/>
                <a:tab pos="613410" algn="l"/>
              </a:tabLst>
            </a:pPr>
            <a:r>
              <a:rPr sz="3000" spc="-35" dirty="0"/>
              <a:t>Tie</a:t>
            </a:r>
            <a:r>
              <a:rPr sz="3000" spc="-10" dirty="0"/>
              <a:t> </a:t>
            </a:r>
            <a:r>
              <a:rPr sz="3000" spc="5" dirty="0"/>
              <a:t>rod</a:t>
            </a:r>
            <a:r>
              <a:rPr sz="3000" spc="-25" dirty="0"/>
              <a:t> </a:t>
            </a:r>
            <a:r>
              <a:rPr sz="3000" dirty="0"/>
              <a:t>Joint</a:t>
            </a:r>
            <a:r>
              <a:rPr sz="3000" spc="-50" dirty="0"/>
              <a:t> </a:t>
            </a:r>
            <a:r>
              <a:rPr sz="3000" spc="5" dirty="0"/>
              <a:t>for</a:t>
            </a:r>
            <a:r>
              <a:rPr sz="3000" spc="-5" dirty="0"/>
              <a:t> </a:t>
            </a:r>
            <a:r>
              <a:rPr sz="3000" spc="5" dirty="0"/>
              <a:t>roof</a:t>
            </a:r>
            <a:r>
              <a:rPr sz="3000" spc="-50" dirty="0"/>
              <a:t> </a:t>
            </a:r>
            <a:r>
              <a:rPr sz="3000" dirty="0"/>
              <a:t>truss</a:t>
            </a:r>
            <a:endParaRPr sz="3000"/>
          </a:p>
          <a:p>
            <a:pPr marL="612775" indent="-600710">
              <a:lnSpc>
                <a:spcPct val="100000"/>
              </a:lnSpc>
              <a:spcBef>
                <a:spcPts val="240"/>
              </a:spcBef>
              <a:buClr>
                <a:srgbClr val="D24716"/>
              </a:buClr>
              <a:buSzPct val="85000"/>
              <a:buAutoNum type="arabicPeriod"/>
              <a:tabLst>
                <a:tab pos="612775" algn="l"/>
                <a:tab pos="613410" algn="l"/>
              </a:tabLst>
            </a:pPr>
            <a:r>
              <a:rPr sz="3000" spc="-70" dirty="0"/>
              <a:t>Valve</a:t>
            </a:r>
            <a:r>
              <a:rPr sz="3000" spc="-10" dirty="0"/>
              <a:t> </a:t>
            </a:r>
            <a:r>
              <a:rPr sz="3000" dirty="0"/>
              <a:t>rod</a:t>
            </a:r>
            <a:r>
              <a:rPr sz="3000" spc="-25" dirty="0"/>
              <a:t> </a:t>
            </a:r>
            <a:r>
              <a:rPr sz="3000" spc="5" dirty="0"/>
              <a:t>joint</a:t>
            </a:r>
            <a:r>
              <a:rPr sz="3000" spc="-30" dirty="0"/>
              <a:t> </a:t>
            </a:r>
            <a:r>
              <a:rPr sz="3000" spc="-5" dirty="0"/>
              <a:t>with</a:t>
            </a:r>
            <a:r>
              <a:rPr sz="3000" dirty="0"/>
              <a:t> </a:t>
            </a:r>
            <a:r>
              <a:rPr sz="3000" spc="-5" dirty="0"/>
              <a:t>eccentric</a:t>
            </a:r>
            <a:r>
              <a:rPr sz="3000" spc="45" dirty="0"/>
              <a:t> </a:t>
            </a:r>
            <a:r>
              <a:rPr sz="3000" spc="5" dirty="0"/>
              <a:t>rod</a:t>
            </a:r>
            <a:endParaRPr sz="3000"/>
          </a:p>
          <a:p>
            <a:pPr marL="619125" indent="-607060">
              <a:lnSpc>
                <a:spcPct val="100000"/>
              </a:lnSpc>
              <a:spcBef>
                <a:spcPts val="240"/>
              </a:spcBef>
              <a:buClr>
                <a:srgbClr val="D24716"/>
              </a:buClr>
              <a:buSzPct val="85000"/>
              <a:buAutoNum type="arabicPeriod"/>
              <a:tabLst>
                <a:tab pos="619125" algn="l"/>
                <a:tab pos="619760" algn="l"/>
              </a:tabLst>
            </a:pPr>
            <a:r>
              <a:rPr sz="3000" spc="-5" dirty="0"/>
              <a:t>Pump</a:t>
            </a:r>
            <a:r>
              <a:rPr sz="3000" spc="-25" dirty="0"/>
              <a:t> </a:t>
            </a:r>
            <a:r>
              <a:rPr sz="3000" spc="5" dirty="0"/>
              <a:t>rod</a:t>
            </a:r>
            <a:r>
              <a:rPr sz="3000" spc="-50" dirty="0"/>
              <a:t> </a:t>
            </a:r>
            <a:r>
              <a:rPr sz="3000" spc="5" dirty="0"/>
              <a:t>joint</a:t>
            </a:r>
            <a:endParaRPr sz="3000"/>
          </a:p>
          <a:p>
            <a:pPr marL="612775" indent="-600710">
              <a:lnSpc>
                <a:spcPct val="100000"/>
              </a:lnSpc>
              <a:spcBef>
                <a:spcPts val="240"/>
              </a:spcBef>
              <a:buClr>
                <a:srgbClr val="D24716"/>
              </a:buClr>
              <a:buSzPct val="85000"/>
              <a:buAutoNum type="arabicPeriod"/>
              <a:tabLst>
                <a:tab pos="612775" algn="l"/>
                <a:tab pos="613410" algn="l"/>
              </a:tabLst>
            </a:pPr>
            <a:r>
              <a:rPr sz="3000" spc="-35" dirty="0"/>
              <a:t>Tension</a:t>
            </a:r>
            <a:r>
              <a:rPr sz="3000" dirty="0"/>
              <a:t> link</a:t>
            </a:r>
            <a:r>
              <a:rPr sz="3000" spc="-20" dirty="0"/>
              <a:t> </a:t>
            </a:r>
            <a:r>
              <a:rPr sz="3000" dirty="0"/>
              <a:t>in</a:t>
            </a:r>
            <a:r>
              <a:rPr sz="3000" spc="-25" dirty="0"/>
              <a:t> </a:t>
            </a:r>
            <a:r>
              <a:rPr sz="3000" spc="5" dirty="0"/>
              <a:t>bridge</a:t>
            </a:r>
            <a:r>
              <a:rPr sz="3000" spc="-45" dirty="0"/>
              <a:t> </a:t>
            </a:r>
            <a:r>
              <a:rPr sz="3000" dirty="0"/>
              <a:t>structure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4977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Design</a:t>
            </a:r>
            <a:r>
              <a:rPr sz="4000" spc="-75" dirty="0"/>
              <a:t> </a:t>
            </a:r>
            <a:r>
              <a:rPr sz="4000" spc="5" dirty="0"/>
              <a:t>of</a:t>
            </a:r>
            <a:r>
              <a:rPr sz="4000" spc="-30" dirty="0"/>
              <a:t> </a:t>
            </a:r>
            <a:r>
              <a:rPr sz="4000" spc="5" dirty="0"/>
              <a:t>Knuckle</a:t>
            </a:r>
            <a:r>
              <a:rPr sz="4000" spc="-85" dirty="0"/>
              <a:t> </a:t>
            </a:r>
            <a:r>
              <a:rPr sz="4000" dirty="0"/>
              <a:t>Joint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1"/>
            <a:ext cx="6096000" cy="4864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739" y="403047"/>
            <a:ext cx="6696709" cy="55575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sz="2800" dirty="0">
                <a:latin typeface="Times New Roman"/>
                <a:cs typeface="Times New Roman"/>
              </a:rPr>
              <a:t>Let,</a:t>
            </a:r>
            <a:endParaRPr sz="2800">
              <a:latin typeface="Times New Roman"/>
              <a:cs typeface="Times New Roman"/>
            </a:endParaRPr>
          </a:p>
          <a:p>
            <a:pPr marL="312420" marR="3031490">
              <a:lnSpc>
                <a:spcPts val="3960"/>
              </a:lnSpc>
              <a:spcBef>
                <a:spcPts val="235"/>
              </a:spcBef>
            </a:pPr>
            <a:r>
              <a:rPr sz="2800" spc="5" dirty="0">
                <a:latin typeface="Times New Roman"/>
                <a:cs typeface="Times New Roman"/>
              </a:rPr>
              <a:t>d- </a:t>
            </a:r>
            <a:r>
              <a:rPr sz="2800" dirty="0">
                <a:latin typeface="Times New Roman"/>
                <a:cs typeface="Times New Roman"/>
              </a:rPr>
              <a:t>diameter </a:t>
            </a:r>
            <a:r>
              <a:rPr sz="2800" spc="5" dirty="0">
                <a:latin typeface="Times New Roman"/>
                <a:cs typeface="Times New Roman"/>
              </a:rPr>
              <a:t>of the rod </a:t>
            </a:r>
            <a:r>
              <a:rPr sz="2800" spc="10" dirty="0">
                <a:latin typeface="Times New Roman"/>
                <a:cs typeface="Times New Roman"/>
              </a:rPr>
              <a:t> d</a:t>
            </a:r>
            <a:r>
              <a:rPr sz="2775" spc="15" baseline="-19519" dirty="0">
                <a:latin typeface="Times New Roman"/>
                <a:cs typeface="Times New Roman"/>
              </a:rPr>
              <a:t>1</a:t>
            </a:r>
            <a:r>
              <a:rPr sz="2775" spc="284" baseline="-195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diameter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pin</a:t>
            </a:r>
            <a:endParaRPr sz="280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365"/>
              </a:spcBef>
            </a:pP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775" spc="15" baseline="-19519" dirty="0">
                <a:latin typeface="Times New Roman"/>
                <a:cs typeface="Times New Roman"/>
              </a:rPr>
              <a:t>2</a:t>
            </a:r>
            <a:r>
              <a:rPr sz="2775" spc="300" baseline="-195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outer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diameter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eye</a:t>
            </a:r>
            <a:endParaRPr sz="2800">
              <a:latin typeface="Times New Roman"/>
              <a:cs typeface="Times New Roman"/>
            </a:endParaRPr>
          </a:p>
          <a:p>
            <a:pPr marL="312420" marR="81280">
              <a:lnSpc>
                <a:spcPts val="3960"/>
              </a:lnSpc>
              <a:spcBef>
                <a:spcPts val="235"/>
              </a:spcBef>
            </a:pPr>
            <a:r>
              <a:rPr sz="2800" spc="10" dirty="0">
                <a:latin typeface="Times New Roman"/>
                <a:cs typeface="Times New Roman"/>
              </a:rPr>
              <a:t>d</a:t>
            </a:r>
            <a:r>
              <a:rPr sz="2775" spc="15" baseline="-19519" dirty="0">
                <a:latin typeface="Times New Roman"/>
                <a:cs typeface="Times New Roman"/>
              </a:rPr>
              <a:t>3</a:t>
            </a:r>
            <a:r>
              <a:rPr sz="2775" spc="292" baseline="-195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diameter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knuckle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pin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head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collar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5" dirty="0">
                <a:latin typeface="Times New Roman"/>
                <a:cs typeface="Times New Roman"/>
              </a:rPr>
              <a:t> thickness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single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eye</a:t>
            </a:r>
            <a:endParaRPr sz="280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365"/>
              </a:spcBef>
            </a:pP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775" spc="15" baseline="-19519" dirty="0">
                <a:latin typeface="Times New Roman"/>
                <a:cs typeface="Times New Roman"/>
              </a:rPr>
              <a:t>1</a:t>
            </a:r>
            <a:r>
              <a:rPr sz="2775" spc="284" baseline="-195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thickness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fore</a:t>
            </a:r>
            <a:endParaRPr sz="280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600"/>
              </a:spcBef>
            </a:pPr>
            <a:r>
              <a:rPr sz="2800" spc="10" dirty="0">
                <a:latin typeface="Times New Roman"/>
                <a:cs typeface="Times New Roman"/>
              </a:rPr>
              <a:t>t</a:t>
            </a:r>
            <a:r>
              <a:rPr sz="2775" spc="15" baseline="-19519" dirty="0">
                <a:latin typeface="Times New Roman"/>
                <a:cs typeface="Times New Roman"/>
              </a:rPr>
              <a:t>2</a:t>
            </a:r>
            <a:r>
              <a:rPr sz="2775" spc="292" baseline="-195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thickness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pin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head</a:t>
            </a:r>
            <a:endParaRPr sz="2800">
              <a:latin typeface="Times New Roman"/>
              <a:cs typeface="Times New Roman"/>
            </a:endParaRPr>
          </a:p>
          <a:p>
            <a:pPr marL="312420" marR="368300">
              <a:lnSpc>
                <a:spcPts val="3960"/>
              </a:lnSpc>
              <a:spcBef>
                <a:spcPts val="235"/>
              </a:spcBef>
            </a:pPr>
            <a:r>
              <a:rPr sz="2800" dirty="0">
                <a:latin typeface="Times New Roman"/>
                <a:cs typeface="Times New Roman"/>
              </a:rPr>
              <a:t>(σ</a:t>
            </a:r>
            <a:r>
              <a:rPr sz="2775" baseline="-1951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permissible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tensile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joint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(τ)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5" dirty="0">
                <a:latin typeface="Times New Roman"/>
                <a:cs typeface="Times New Roman"/>
              </a:rPr>
              <a:t>permissible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shear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joint</a:t>
            </a:r>
            <a:endParaRPr sz="280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365"/>
              </a:spcBef>
            </a:pPr>
            <a:r>
              <a:rPr sz="2800" dirty="0">
                <a:latin typeface="Times New Roman"/>
                <a:cs typeface="Times New Roman"/>
              </a:rPr>
              <a:t>(σ</a:t>
            </a:r>
            <a:r>
              <a:rPr sz="2775" baseline="-1951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permissible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crushing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joint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518871"/>
            <a:ext cx="7620000" cy="462788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R="5859145" algn="ctr">
              <a:lnSpc>
                <a:spcPct val="100000"/>
              </a:lnSpc>
              <a:spcBef>
                <a:spcPts val="1415"/>
              </a:spcBef>
            </a:pPr>
            <a:r>
              <a:rPr sz="4000" dirty="0">
                <a:solidFill>
                  <a:srgbClr val="686363"/>
                </a:solidFill>
                <a:latin typeface="Times New Roman"/>
                <a:cs typeface="Times New Roman"/>
              </a:rPr>
              <a:t>Problem</a:t>
            </a:r>
            <a:endParaRPr sz="4000">
              <a:latin typeface="Times New Roman"/>
              <a:cs typeface="Times New Roman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1320"/>
              </a:spcBef>
              <a:tabLst>
                <a:tab pos="966469" algn="l"/>
                <a:tab pos="1286510" algn="l"/>
                <a:tab pos="1337945" algn="l"/>
                <a:tab pos="1734820" algn="l"/>
                <a:tab pos="1767839" algn="l"/>
                <a:tab pos="2109470" algn="l"/>
                <a:tab pos="2237740" algn="l"/>
                <a:tab pos="2587625" algn="l"/>
                <a:tab pos="3017520" algn="l"/>
                <a:tab pos="3298190" algn="l"/>
                <a:tab pos="3587750" algn="l"/>
                <a:tab pos="4127500" algn="l"/>
                <a:tab pos="4166870" algn="l"/>
                <a:tab pos="4431665" algn="l"/>
                <a:tab pos="4709160" algn="l"/>
                <a:tab pos="5026025" algn="l"/>
                <a:tab pos="5343525" algn="l"/>
                <a:tab pos="5611495" algn="l"/>
                <a:tab pos="6017260" algn="l"/>
                <a:tab pos="6818630" algn="l"/>
                <a:tab pos="6934200" algn="l"/>
              </a:tabLst>
            </a:pPr>
            <a:r>
              <a:rPr sz="4000" spc="10" dirty="0">
                <a:latin typeface="Times New Roman"/>
                <a:cs typeface="Times New Roman"/>
              </a:rPr>
              <a:t>D</a:t>
            </a:r>
            <a:r>
              <a:rPr sz="4000" dirty="0">
                <a:latin typeface="Times New Roman"/>
                <a:cs typeface="Times New Roman"/>
              </a:rPr>
              <a:t>es</a:t>
            </a:r>
            <a:r>
              <a:rPr sz="4000" spc="-10" dirty="0">
                <a:latin typeface="Times New Roman"/>
                <a:cs typeface="Times New Roman"/>
              </a:rPr>
              <a:t>ig</a:t>
            </a:r>
            <a:r>
              <a:rPr sz="4000" dirty="0">
                <a:latin typeface="Times New Roman"/>
                <a:cs typeface="Times New Roman"/>
              </a:rPr>
              <a:t>n	a		</a:t>
            </a:r>
            <a:r>
              <a:rPr sz="4000" spc="5" dirty="0">
                <a:latin typeface="Times New Roman"/>
                <a:cs typeface="Times New Roman"/>
              </a:rPr>
              <a:t>k</a:t>
            </a:r>
            <a:r>
              <a:rPr sz="4000" spc="-10" dirty="0">
                <a:latin typeface="Times New Roman"/>
                <a:cs typeface="Times New Roman"/>
              </a:rPr>
              <a:t>nu</a:t>
            </a:r>
            <a:r>
              <a:rPr sz="4000" dirty="0">
                <a:latin typeface="Times New Roman"/>
                <a:cs typeface="Times New Roman"/>
              </a:rPr>
              <a:t>c</a:t>
            </a:r>
            <a:r>
              <a:rPr sz="4000" spc="5" dirty="0">
                <a:latin typeface="Times New Roman"/>
                <a:cs typeface="Times New Roman"/>
              </a:rPr>
              <a:t>k</a:t>
            </a:r>
            <a:r>
              <a:rPr sz="4000" spc="-10" dirty="0">
                <a:latin typeface="Times New Roman"/>
                <a:cs typeface="Times New Roman"/>
              </a:rPr>
              <a:t>l</a:t>
            </a:r>
            <a:r>
              <a:rPr sz="4000" dirty="0">
                <a:latin typeface="Times New Roman"/>
                <a:cs typeface="Times New Roman"/>
              </a:rPr>
              <a:t>e	</a:t>
            </a:r>
            <a:r>
              <a:rPr sz="4000" spc="10" dirty="0">
                <a:latin typeface="Times New Roman"/>
                <a:cs typeface="Times New Roman"/>
              </a:rPr>
              <a:t>j</a:t>
            </a:r>
            <a:r>
              <a:rPr sz="4000" spc="5" dirty="0">
                <a:latin typeface="Times New Roman"/>
                <a:cs typeface="Times New Roman"/>
              </a:rPr>
              <a:t>o</a:t>
            </a:r>
            <a:r>
              <a:rPr sz="4000" spc="-35" dirty="0">
                <a:latin typeface="Times New Roman"/>
                <a:cs typeface="Times New Roman"/>
              </a:rPr>
              <a:t>i</a:t>
            </a:r>
            <a:r>
              <a:rPr sz="4000" spc="5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t	</a:t>
            </a:r>
            <a:r>
              <a:rPr sz="4000" spc="-10" dirty="0">
                <a:latin typeface="Times New Roman"/>
                <a:cs typeface="Times New Roman"/>
              </a:rPr>
              <a:t>t</a:t>
            </a:r>
            <a:r>
              <a:rPr sz="4000" dirty="0">
                <a:latin typeface="Times New Roman"/>
                <a:cs typeface="Times New Roman"/>
              </a:rPr>
              <a:t>o	c</a:t>
            </a:r>
            <a:r>
              <a:rPr sz="4000" spc="5" dirty="0">
                <a:latin typeface="Times New Roman"/>
                <a:cs typeface="Times New Roman"/>
              </a:rPr>
              <a:t>o</a:t>
            </a:r>
            <a:r>
              <a:rPr sz="4000" spc="-10" dirty="0">
                <a:latin typeface="Times New Roman"/>
                <a:cs typeface="Times New Roman"/>
              </a:rPr>
              <a:t>n</a:t>
            </a:r>
            <a:r>
              <a:rPr sz="4000" spc="5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ect  two	</a:t>
            </a:r>
            <a:r>
              <a:rPr sz="4000" spc="-15" dirty="0">
                <a:latin typeface="Times New Roman"/>
                <a:cs typeface="Times New Roman"/>
              </a:rPr>
              <a:t>mild</a:t>
            </a:r>
            <a:r>
              <a:rPr sz="4000" spc="48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steel</a:t>
            </a:r>
            <a:r>
              <a:rPr sz="4000" spc="49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bars</a:t>
            </a:r>
            <a:r>
              <a:rPr sz="4000" spc="459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under</a:t>
            </a:r>
            <a:r>
              <a:rPr sz="4000" spc="4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</a:t>
            </a:r>
            <a:r>
              <a:rPr sz="4000" spc="45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tensile </a:t>
            </a:r>
            <a:r>
              <a:rPr sz="4000" dirty="0">
                <a:latin typeface="Times New Roman"/>
                <a:cs typeface="Times New Roman"/>
              </a:rPr>
              <a:t> load		</a:t>
            </a:r>
            <a:r>
              <a:rPr sz="4000" spc="5" dirty="0">
                <a:latin typeface="Times New Roman"/>
                <a:cs typeface="Times New Roman"/>
              </a:rPr>
              <a:t>of			25	</a:t>
            </a:r>
            <a:r>
              <a:rPr sz="4000" dirty="0">
                <a:latin typeface="Times New Roman"/>
                <a:cs typeface="Times New Roman"/>
              </a:rPr>
              <a:t>kN.		</a:t>
            </a:r>
            <a:r>
              <a:rPr sz="4000" spc="-5" dirty="0">
                <a:latin typeface="Times New Roman"/>
                <a:cs typeface="Times New Roman"/>
              </a:rPr>
              <a:t>The		</a:t>
            </a:r>
            <a:r>
              <a:rPr sz="4000" dirty="0">
                <a:latin typeface="Times New Roman"/>
                <a:cs typeface="Times New Roman"/>
              </a:rPr>
              <a:t>allowable 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stresses		are	</a:t>
            </a:r>
            <a:r>
              <a:rPr sz="4000" spc="5" dirty="0">
                <a:latin typeface="Times New Roman"/>
                <a:cs typeface="Times New Roman"/>
              </a:rPr>
              <a:t>65	</a:t>
            </a:r>
            <a:r>
              <a:rPr sz="4000" dirty="0">
                <a:latin typeface="Times New Roman"/>
                <a:cs typeface="Times New Roman"/>
              </a:rPr>
              <a:t>Mpa	</a:t>
            </a:r>
            <a:r>
              <a:rPr sz="4000" spc="-5" dirty="0">
                <a:latin typeface="Times New Roman"/>
                <a:cs typeface="Times New Roman"/>
              </a:rPr>
              <a:t>in	tension,	</a:t>
            </a:r>
            <a:r>
              <a:rPr sz="4000" spc="5" dirty="0">
                <a:latin typeface="Times New Roman"/>
                <a:cs typeface="Times New Roman"/>
              </a:rPr>
              <a:t>50 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Mpa			</a:t>
            </a:r>
            <a:r>
              <a:rPr sz="4000" spc="-5" dirty="0">
                <a:latin typeface="Times New Roman"/>
                <a:cs typeface="Times New Roman"/>
              </a:rPr>
              <a:t>in			shear		and		83		</a:t>
            </a:r>
            <a:r>
              <a:rPr sz="4000" spc="-10" dirty="0">
                <a:latin typeface="Times New Roman"/>
                <a:cs typeface="Times New Roman"/>
              </a:rPr>
              <a:t>Mpa		</a:t>
            </a:r>
            <a:r>
              <a:rPr sz="4000" spc="-15" dirty="0">
                <a:latin typeface="Times New Roman"/>
                <a:cs typeface="Times New Roman"/>
              </a:rPr>
              <a:t>in 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crushing.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47542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Sleeve</a:t>
            </a:r>
            <a:r>
              <a:rPr sz="4000" spc="-55" dirty="0"/>
              <a:t> </a:t>
            </a:r>
            <a:r>
              <a:rPr sz="4000" spc="5" dirty="0"/>
              <a:t>and</a:t>
            </a:r>
            <a:r>
              <a:rPr sz="4000" spc="-50" dirty="0"/>
              <a:t> </a:t>
            </a:r>
            <a:r>
              <a:rPr sz="4000" spc="-5" dirty="0"/>
              <a:t>Cotter </a:t>
            </a:r>
            <a:r>
              <a:rPr sz="4000" dirty="0"/>
              <a:t>Joint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7586472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66738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Design</a:t>
            </a:r>
            <a:r>
              <a:rPr sz="4000" spc="-65" dirty="0"/>
              <a:t> </a:t>
            </a:r>
            <a:r>
              <a:rPr sz="4000" spc="5" dirty="0"/>
              <a:t>of</a:t>
            </a:r>
            <a:r>
              <a:rPr sz="4000" spc="-20" dirty="0"/>
              <a:t> </a:t>
            </a:r>
            <a:r>
              <a:rPr sz="4000" dirty="0"/>
              <a:t>sleeve</a:t>
            </a:r>
            <a:r>
              <a:rPr sz="4000" spc="-25" dirty="0"/>
              <a:t> </a:t>
            </a:r>
            <a:r>
              <a:rPr sz="4000" spc="5" dirty="0"/>
              <a:t>and</a:t>
            </a:r>
            <a:r>
              <a:rPr sz="4000" spc="-40" dirty="0"/>
              <a:t> </a:t>
            </a:r>
            <a:r>
              <a:rPr sz="4000" dirty="0"/>
              <a:t>cotter Joint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2596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8339"/>
            <a:ext cx="23298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85" dirty="0">
                <a:latin typeface="Lucida Sans Unicode"/>
                <a:cs typeface="Lucida Sans Unicode"/>
              </a:rPr>
              <a:t>Continue…</a:t>
            </a:r>
            <a:endParaRPr sz="4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461248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35761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076" y="410972"/>
            <a:ext cx="17780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S</a:t>
            </a:r>
            <a:r>
              <a:rPr sz="4000" spc="-10" dirty="0"/>
              <a:t>yll</a:t>
            </a:r>
            <a:r>
              <a:rPr sz="4000" dirty="0"/>
              <a:t>a</a:t>
            </a:r>
            <a:r>
              <a:rPr sz="4000" spc="5" dirty="0"/>
              <a:t>bu</a:t>
            </a:r>
            <a:r>
              <a:rPr sz="400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49627"/>
            <a:ext cx="8070215" cy="2950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Times New Roman"/>
                <a:cs typeface="Times New Roman"/>
              </a:rPr>
              <a:t>THREADED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FASTNERS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–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DESIGN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BOLTED </a:t>
            </a:r>
            <a:r>
              <a:rPr sz="3200" dirty="0">
                <a:latin typeface="Times New Roman"/>
                <a:cs typeface="Times New Roman"/>
              </a:rPr>
              <a:t>JOINTS </a:t>
            </a:r>
            <a:r>
              <a:rPr sz="3200" spc="-5" dirty="0">
                <a:latin typeface="Times New Roman"/>
                <a:cs typeface="Times New Roman"/>
              </a:rPr>
              <a:t>INCLUDING ECCENTRIC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LOADING,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KNUCKLE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JOINTS,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COTTER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JOINTS</a:t>
            </a:r>
            <a:r>
              <a:rPr sz="3200" spc="-5" dirty="0">
                <a:latin typeface="Times New Roman"/>
                <a:cs typeface="Times New Roman"/>
              </a:rPr>
              <a:t> –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DESIGN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WELDED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JOINTS,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RIVETED</a:t>
            </a:r>
            <a:r>
              <a:rPr sz="3200" dirty="0">
                <a:latin typeface="Times New Roman"/>
                <a:cs typeface="Times New Roman"/>
              </a:rPr>
              <a:t> JOINTS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FOR</a:t>
            </a:r>
            <a:r>
              <a:rPr sz="3200" spc="-5" dirty="0">
                <a:latin typeface="Times New Roman"/>
                <a:cs typeface="Times New Roman"/>
              </a:rPr>
              <a:t> STRUCTURES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–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THEORY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OF BONDED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JOINTS.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302752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296911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152400"/>
            <a:ext cx="8077200" cy="6477000"/>
            <a:chOff x="609600" y="152400"/>
            <a:chExt cx="8077200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52400"/>
              <a:ext cx="7964424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3343655"/>
              <a:ext cx="8001000" cy="3285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739" y="518871"/>
            <a:ext cx="7667625" cy="462788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15"/>
              </a:spcBef>
            </a:pPr>
            <a:r>
              <a:rPr sz="4000" dirty="0">
                <a:solidFill>
                  <a:srgbClr val="686363"/>
                </a:solidFill>
                <a:latin typeface="Times New Roman"/>
                <a:cs typeface="Times New Roman"/>
              </a:rPr>
              <a:t>Problem</a:t>
            </a:r>
            <a:endParaRPr sz="4000">
              <a:latin typeface="Times New Roman"/>
              <a:cs typeface="Times New Roman"/>
            </a:endParaRPr>
          </a:p>
          <a:p>
            <a:pPr marL="312420" marR="30480" indent="-274320" algn="just">
              <a:lnSpc>
                <a:spcPct val="100000"/>
              </a:lnSpc>
              <a:spcBef>
                <a:spcPts val="1320"/>
              </a:spcBef>
            </a:pPr>
            <a:r>
              <a:rPr sz="4000" dirty="0">
                <a:latin typeface="Times New Roman"/>
                <a:cs typeface="Times New Roman"/>
              </a:rPr>
              <a:t>Design a sleeve </a:t>
            </a:r>
            <a:r>
              <a:rPr sz="4000" spc="-10" dirty="0">
                <a:latin typeface="Times New Roman"/>
                <a:cs typeface="Times New Roman"/>
              </a:rPr>
              <a:t>and </a:t>
            </a:r>
            <a:r>
              <a:rPr sz="4000" spc="-5" dirty="0">
                <a:latin typeface="Times New Roman"/>
                <a:cs typeface="Times New Roman"/>
              </a:rPr>
              <a:t>cotter joint to </a:t>
            </a:r>
            <a:r>
              <a:rPr sz="4000" dirty="0">
                <a:latin typeface="Times New Roman"/>
                <a:cs typeface="Times New Roman"/>
              </a:rPr>
              <a:t> withstand a </a:t>
            </a:r>
            <a:r>
              <a:rPr sz="4000" spc="-5" dirty="0">
                <a:latin typeface="Times New Roman"/>
                <a:cs typeface="Times New Roman"/>
              </a:rPr>
              <a:t>tensile load </a:t>
            </a:r>
            <a:r>
              <a:rPr sz="4000" spc="5" dirty="0">
                <a:latin typeface="Times New Roman"/>
                <a:cs typeface="Times New Roman"/>
              </a:rPr>
              <a:t>of 70 </a:t>
            </a:r>
            <a:r>
              <a:rPr sz="4000" dirty="0">
                <a:latin typeface="Times New Roman"/>
                <a:cs typeface="Times New Roman"/>
              </a:rPr>
              <a:t>kN. 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All parts </a:t>
            </a:r>
            <a:r>
              <a:rPr sz="4000" spc="-5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joint </a:t>
            </a:r>
            <a:r>
              <a:rPr sz="4000" spc="-5" dirty="0">
                <a:latin typeface="Times New Roman"/>
                <a:cs typeface="Times New Roman"/>
              </a:rPr>
              <a:t>are </a:t>
            </a:r>
            <a:r>
              <a:rPr sz="4000" dirty="0">
                <a:latin typeface="Times New Roman"/>
                <a:cs typeface="Times New Roman"/>
              </a:rPr>
              <a:t>made </a:t>
            </a:r>
            <a:r>
              <a:rPr sz="4000" spc="5" dirty="0">
                <a:latin typeface="Times New Roman"/>
                <a:cs typeface="Times New Roman"/>
              </a:rPr>
              <a:t>of 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saame material </a:t>
            </a:r>
            <a:r>
              <a:rPr sz="4000" dirty="0">
                <a:latin typeface="Times New Roman"/>
                <a:cs typeface="Times New Roman"/>
              </a:rPr>
              <a:t>and the </a:t>
            </a:r>
            <a:r>
              <a:rPr sz="4000" spc="-5" dirty="0">
                <a:latin typeface="Times New Roman"/>
                <a:cs typeface="Times New Roman"/>
              </a:rPr>
              <a:t>permissible </a:t>
            </a:r>
            <a:r>
              <a:rPr sz="4000" dirty="0">
                <a:latin typeface="Times New Roman"/>
                <a:cs typeface="Times New Roman"/>
              </a:rPr>
              <a:t> stresses are (σ</a:t>
            </a:r>
            <a:r>
              <a:rPr sz="3975" baseline="-20964" dirty="0">
                <a:latin typeface="Times New Roman"/>
                <a:cs typeface="Times New Roman"/>
              </a:rPr>
              <a:t>t</a:t>
            </a:r>
            <a:r>
              <a:rPr sz="4000" dirty="0">
                <a:latin typeface="Times New Roman"/>
                <a:cs typeface="Times New Roman"/>
              </a:rPr>
              <a:t>) = </a:t>
            </a:r>
            <a:r>
              <a:rPr sz="4000" spc="-5" dirty="0">
                <a:latin typeface="Times New Roman"/>
                <a:cs typeface="Times New Roman"/>
              </a:rPr>
              <a:t>60 </a:t>
            </a:r>
            <a:r>
              <a:rPr sz="4000" spc="-10" dirty="0">
                <a:latin typeface="Times New Roman"/>
                <a:cs typeface="Times New Roman"/>
              </a:rPr>
              <a:t>N/mm</a:t>
            </a:r>
            <a:r>
              <a:rPr sz="3975" spc="-15" baseline="25157" dirty="0">
                <a:latin typeface="Times New Roman"/>
                <a:cs typeface="Times New Roman"/>
              </a:rPr>
              <a:t>2</a:t>
            </a:r>
            <a:r>
              <a:rPr sz="4000" spc="-10" dirty="0">
                <a:latin typeface="Times New Roman"/>
                <a:cs typeface="Times New Roman"/>
              </a:rPr>
              <a:t>, </a:t>
            </a:r>
            <a:r>
              <a:rPr sz="4000" dirty="0">
                <a:latin typeface="Times New Roman"/>
                <a:cs typeface="Times New Roman"/>
              </a:rPr>
              <a:t>(σ</a:t>
            </a:r>
            <a:r>
              <a:rPr sz="3975" baseline="-20964" dirty="0">
                <a:latin typeface="Times New Roman"/>
                <a:cs typeface="Times New Roman"/>
              </a:rPr>
              <a:t>c</a:t>
            </a:r>
            <a:r>
              <a:rPr sz="4000" dirty="0">
                <a:latin typeface="Times New Roman"/>
                <a:cs typeface="Times New Roman"/>
              </a:rPr>
              <a:t>)= </a:t>
            </a:r>
            <a:r>
              <a:rPr sz="4000" spc="5" dirty="0">
                <a:latin typeface="Times New Roman"/>
                <a:cs typeface="Times New Roman"/>
              </a:rPr>
              <a:t> 120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N/mm</a:t>
            </a:r>
            <a:r>
              <a:rPr sz="3975" spc="-22" baseline="25157" dirty="0">
                <a:latin typeface="Times New Roman"/>
                <a:cs typeface="Times New Roman"/>
              </a:rPr>
              <a:t>2</a:t>
            </a:r>
            <a:r>
              <a:rPr sz="4000" spc="-15" dirty="0">
                <a:latin typeface="Times New Roman"/>
                <a:cs typeface="Times New Roman"/>
              </a:rPr>
              <a:t>,</a:t>
            </a:r>
            <a:r>
              <a:rPr sz="4000" spc="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(τ)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= </a:t>
            </a:r>
            <a:r>
              <a:rPr sz="4000" spc="5" dirty="0">
                <a:latin typeface="Times New Roman"/>
                <a:cs typeface="Times New Roman"/>
              </a:rPr>
              <a:t>70</a:t>
            </a:r>
            <a:r>
              <a:rPr sz="4000" spc="-30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N/mm</a:t>
            </a:r>
            <a:r>
              <a:rPr sz="3975" spc="-22" baseline="25157" dirty="0">
                <a:latin typeface="Times New Roman"/>
                <a:cs typeface="Times New Roman"/>
              </a:rPr>
              <a:t>2</a:t>
            </a:r>
            <a:r>
              <a:rPr sz="4000" spc="-15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61214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5" dirty="0"/>
              <a:t>Socket</a:t>
            </a:r>
            <a:r>
              <a:rPr sz="4000" spc="-85" dirty="0"/>
              <a:t> </a:t>
            </a:r>
            <a:r>
              <a:rPr sz="4000" spc="5" dirty="0"/>
              <a:t>and</a:t>
            </a:r>
            <a:r>
              <a:rPr sz="4000" spc="-25" dirty="0"/>
              <a:t> </a:t>
            </a:r>
            <a:r>
              <a:rPr sz="4000" dirty="0"/>
              <a:t>Spigot</a:t>
            </a:r>
            <a:r>
              <a:rPr sz="4000" spc="-60" dirty="0"/>
              <a:t> </a:t>
            </a:r>
            <a:r>
              <a:rPr sz="4000" dirty="0"/>
              <a:t>cotter</a:t>
            </a:r>
            <a:r>
              <a:rPr sz="4000" spc="-25" dirty="0"/>
              <a:t> </a:t>
            </a:r>
            <a:r>
              <a:rPr sz="4000" dirty="0"/>
              <a:t>Joint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153400" cy="38008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84631"/>
            <a:ext cx="7772400" cy="57759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454153"/>
            <a:ext cx="4953000" cy="60441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78433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400800" cy="23317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0"/>
            <a:ext cx="7927848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244840" cy="5529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10972"/>
            <a:ext cx="19018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5" dirty="0"/>
              <a:t>BOLTS:-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705600" cy="2036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3276600"/>
            <a:ext cx="5754624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381000"/>
            <a:ext cx="8555990" cy="3350260"/>
            <a:chOff x="228600" y="381000"/>
            <a:chExt cx="8555990" cy="3350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57200"/>
              <a:ext cx="6324600" cy="32735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381000"/>
              <a:ext cx="3145536" cy="2667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104" y="3886200"/>
            <a:ext cx="8196072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52400"/>
            <a:ext cx="8153400" cy="6525895"/>
            <a:chOff x="304800" y="152400"/>
            <a:chExt cx="8153400" cy="6525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52400"/>
              <a:ext cx="5791200" cy="5791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429768"/>
              <a:ext cx="2971800" cy="23896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3733800"/>
              <a:ext cx="1905000" cy="2432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6019801"/>
              <a:ext cx="6449567" cy="658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518871"/>
            <a:ext cx="7617459" cy="523748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4000" dirty="0">
                <a:solidFill>
                  <a:srgbClr val="686363"/>
                </a:solidFill>
                <a:latin typeface="Times New Roman"/>
                <a:cs typeface="Times New Roman"/>
              </a:rPr>
              <a:t>Problem</a:t>
            </a:r>
            <a:endParaRPr sz="40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1320"/>
              </a:spcBef>
            </a:pPr>
            <a:r>
              <a:rPr sz="4000" dirty="0">
                <a:latin typeface="Times New Roman"/>
                <a:cs typeface="Times New Roman"/>
              </a:rPr>
              <a:t>Design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socket</a:t>
            </a:r>
            <a:r>
              <a:rPr sz="4000" dirty="0">
                <a:latin typeface="Times New Roman"/>
                <a:cs typeface="Times New Roman"/>
              </a:rPr>
              <a:t> and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spigot</a:t>
            </a:r>
            <a:r>
              <a:rPr sz="4000" dirty="0">
                <a:latin typeface="Times New Roman"/>
                <a:cs typeface="Times New Roman"/>
              </a:rPr>
              <a:t> cotter 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joint to transmit </a:t>
            </a:r>
            <a:r>
              <a:rPr sz="4000" dirty="0">
                <a:latin typeface="Times New Roman"/>
                <a:cs typeface="Times New Roman"/>
              </a:rPr>
              <a:t>an axial load </a:t>
            </a:r>
            <a:r>
              <a:rPr sz="4000" spc="5" dirty="0">
                <a:latin typeface="Times New Roman"/>
                <a:cs typeface="Times New Roman"/>
              </a:rPr>
              <a:t>of </a:t>
            </a:r>
            <a:r>
              <a:rPr sz="4000" spc="-5" dirty="0">
                <a:latin typeface="Times New Roman"/>
                <a:cs typeface="Times New Roman"/>
              </a:rPr>
              <a:t>30 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kN </a:t>
            </a:r>
            <a:r>
              <a:rPr sz="4000" spc="-5" dirty="0">
                <a:latin typeface="Times New Roman"/>
                <a:cs typeface="Times New Roman"/>
              </a:rPr>
              <a:t>which alternately </a:t>
            </a:r>
            <a:r>
              <a:rPr sz="4000" dirty="0">
                <a:latin typeface="Times New Roman"/>
                <a:cs typeface="Times New Roman"/>
              </a:rPr>
              <a:t>changes </a:t>
            </a:r>
            <a:r>
              <a:rPr sz="4000" spc="5" dirty="0">
                <a:latin typeface="Times New Roman"/>
                <a:cs typeface="Times New Roman"/>
              </a:rPr>
              <a:t>from 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tensile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to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compressive.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permissible </a:t>
            </a:r>
            <a:r>
              <a:rPr sz="4000" dirty="0">
                <a:latin typeface="Times New Roman"/>
                <a:cs typeface="Times New Roman"/>
              </a:rPr>
              <a:t>stresses are </a:t>
            </a:r>
            <a:r>
              <a:rPr sz="4000" spc="-5" dirty="0">
                <a:latin typeface="Times New Roman"/>
                <a:cs typeface="Times New Roman"/>
              </a:rPr>
              <a:t>50 </a:t>
            </a:r>
            <a:r>
              <a:rPr sz="4000" dirty="0">
                <a:latin typeface="Times New Roman"/>
                <a:cs typeface="Times New Roman"/>
              </a:rPr>
              <a:t>Mpa </a:t>
            </a:r>
            <a:r>
              <a:rPr sz="4000" spc="-5" dirty="0">
                <a:latin typeface="Times New Roman"/>
                <a:cs typeface="Times New Roman"/>
              </a:rPr>
              <a:t>in </a:t>
            </a:r>
            <a:r>
              <a:rPr sz="4000" dirty="0">
                <a:latin typeface="Times New Roman"/>
                <a:cs typeface="Times New Roman"/>
              </a:rPr>
              <a:t> tension, </a:t>
            </a:r>
            <a:r>
              <a:rPr sz="4000" spc="-5" dirty="0">
                <a:latin typeface="Times New Roman"/>
                <a:cs typeface="Times New Roman"/>
              </a:rPr>
              <a:t>35 </a:t>
            </a:r>
            <a:r>
              <a:rPr sz="4000" spc="-10" dirty="0">
                <a:latin typeface="Times New Roman"/>
                <a:cs typeface="Times New Roman"/>
              </a:rPr>
              <a:t>Mpa </a:t>
            </a:r>
            <a:r>
              <a:rPr sz="4000" spc="-5" dirty="0">
                <a:latin typeface="Times New Roman"/>
                <a:cs typeface="Times New Roman"/>
              </a:rPr>
              <a:t>in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shear,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and 90 </a:t>
            </a:r>
            <a:r>
              <a:rPr sz="4000" dirty="0">
                <a:latin typeface="Times New Roman"/>
                <a:cs typeface="Times New Roman"/>
              </a:rPr>
              <a:t> Mpa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in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crushing.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2878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45" dirty="0"/>
              <a:t>Welded</a:t>
            </a:r>
            <a:r>
              <a:rPr sz="4000" spc="-155" dirty="0"/>
              <a:t> </a:t>
            </a:r>
            <a:r>
              <a:rPr sz="4000" dirty="0"/>
              <a:t>Joints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005839" y="1929383"/>
            <a:ext cx="1478280" cy="18415"/>
          </a:xfrm>
          <a:custGeom>
            <a:avLst/>
            <a:gdLst/>
            <a:ahLst/>
            <a:cxnLst/>
            <a:rect l="l" t="t" r="r" b="b"/>
            <a:pathLst>
              <a:path w="1478280" h="18414">
                <a:moveTo>
                  <a:pt x="1478280" y="0"/>
                </a:moveTo>
                <a:lnTo>
                  <a:pt x="0" y="0"/>
                </a:lnTo>
                <a:lnTo>
                  <a:pt x="0" y="18287"/>
                </a:lnTo>
                <a:lnTo>
                  <a:pt x="1478280" y="18287"/>
                </a:lnTo>
                <a:lnTo>
                  <a:pt x="1478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9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-40" dirty="0"/>
              <a:t>Welding:</a:t>
            </a:r>
          </a:p>
          <a:p>
            <a:pPr marL="287020" marR="5080" indent="1243330">
              <a:lnSpc>
                <a:spcPct val="100000"/>
              </a:lnSpc>
              <a:spcBef>
                <a:spcPts val="600"/>
              </a:spcBef>
            </a:pPr>
            <a:r>
              <a:rPr spc="-45" dirty="0"/>
              <a:t>Welding</a:t>
            </a:r>
            <a:r>
              <a:rPr spc="235" dirty="0"/>
              <a:t> </a:t>
            </a:r>
            <a:r>
              <a:rPr spc="-5" dirty="0"/>
              <a:t>can</a:t>
            </a:r>
            <a:r>
              <a:rPr spc="250" dirty="0"/>
              <a:t> </a:t>
            </a:r>
            <a:r>
              <a:rPr spc="-5" dirty="0"/>
              <a:t>be</a:t>
            </a:r>
            <a:r>
              <a:rPr spc="225" dirty="0"/>
              <a:t> </a:t>
            </a:r>
            <a:r>
              <a:rPr dirty="0"/>
              <a:t>defined</a:t>
            </a:r>
            <a:r>
              <a:rPr spc="229" dirty="0"/>
              <a:t> </a:t>
            </a:r>
            <a:r>
              <a:rPr spc="-5" dirty="0"/>
              <a:t>as</a:t>
            </a:r>
            <a:r>
              <a:rPr spc="229" dirty="0"/>
              <a:t> </a:t>
            </a:r>
            <a:r>
              <a:rPr spc="-5" dirty="0"/>
              <a:t>a</a:t>
            </a:r>
            <a:r>
              <a:rPr spc="240" dirty="0"/>
              <a:t> </a:t>
            </a:r>
            <a:r>
              <a:rPr dirty="0"/>
              <a:t>process </a:t>
            </a:r>
            <a:r>
              <a:rPr spc="-785" dirty="0"/>
              <a:t> </a:t>
            </a:r>
            <a:r>
              <a:rPr spc="-5" dirty="0"/>
              <a:t>of</a:t>
            </a:r>
            <a:r>
              <a:rPr spc="155" dirty="0"/>
              <a:t> </a:t>
            </a:r>
            <a:r>
              <a:rPr spc="-5" dirty="0"/>
              <a:t>joining</a:t>
            </a:r>
            <a:r>
              <a:rPr spc="155" dirty="0"/>
              <a:t> </a:t>
            </a:r>
            <a:r>
              <a:rPr spc="-5" dirty="0"/>
              <a:t>two</a:t>
            </a:r>
            <a:r>
              <a:rPr spc="150" dirty="0"/>
              <a:t> </a:t>
            </a:r>
            <a:r>
              <a:rPr spc="-10" dirty="0"/>
              <a:t>similar</a:t>
            </a:r>
            <a:r>
              <a:rPr spc="135" dirty="0"/>
              <a:t> </a:t>
            </a:r>
            <a:r>
              <a:rPr spc="-5" dirty="0"/>
              <a:t>or</a:t>
            </a:r>
            <a:r>
              <a:rPr spc="135" dirty="0"/>
              <a:t> </a:t>
            </a:r>
            <a:r>
              <a:rPr spc="-5" dirty="0"/>
              <a:t>disimilar</a:t>
            </a:r>
            <a:r>
              <a:rPr spc="185" dirty="0"/>
              <a:t> </a:t>
            </a:r>
            <a:r>
              <a:rPr spc="-10" dirty="0"/>
              <a:t>metals</a:t>
            </a:r>
            <a:r>
              <a:rPr spc="145" dirty="0"/>
              <a:t> </a:t>
            </a:r>
            <a:r>
              <a:rPr spc="-5" dirty="0"/>
              <a:t>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11059" y="3007868"/>
            <a:ext cx="13976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45844" algn="l"/>
              </a:tabLst>
            </a:pPr>
            <a:r>
              <a:rPr sz="3200" spc="-5" dirty="0">
                <a:latin typeface="Times New Roman"/>
                <a:cs typeface="Times New Roman"/>
              </a:rPr>
              <a:t>with	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007868"/>
            <a:ext cx="6040120" cy="1564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90"/>
              </a:spcBef>
              <a:tabLst>
                <a:tab pos="1795145" algn="l"/>
                <a:tab pos="2423160" algn="l"/>
                <a:tab pos="2914015" algn="l"/>
                <a:tab pos="4492625" algn="l"/>
              </a:tabLst>
            </a:pPr>
            <a:r>
              <a:rPr sz="3200" spc="-5" dirty="0">
                <a:latin typeface="Times New Roman"/>
                <a:cs typeface="Times New Roman"/>
              </a:rPr>
              <a:t>heating	to	a	</a:t>
            </a:r>
            <a:r>
              <a:rPr sz="3200" dirty="0">
                <a:latin typeface="Times New Roman"/>
                <a:cs typeface="Times New Roman"/>
              </a:rPr>
              <a:t>suitable	</a:t>
            </a:r>
            <a:r>
              <a:rPr sz="3200" spc="-5" dirty="0">
                <a:latin typeface="Times New Roman"/>
                <a:cs typeface="Times New Roman"/>
              </a:rPr>
              <a:t>diameter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without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application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pressure.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spc="-5" dirty="0">
                <a:latin typeface="Times New Roman"/>
                <a:cs typeface="Times New Roman"/>
              </a:rPr>
              <a:t>Advantages: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839" y="4520184"/>
            <a:ext cx="2033270" cy="18415"/>
          </a:xfrm>
          <a:custGeom>
            <a:avLst/>
            <a:gdLst/>
            <a:ahLst/>
            <a:cxnLst/>
            <a:rect l="l" t="t" r="r" b="b"/>
            <a:pathLst>
              <a:path w="2033270" h="18414">
                <a:moveTo>
                  <a:pt x="2033016" y="0"/>
                </a:moveTo>
                <a:lnTo>
                  <a:pt x="0" y="0"/>
                </a:lnTo>
                <a:lnTo>
                  <a:pt x="0" y="18287"/>
                </a:lnTo>
                <a:lnTo>
                  <a:pt x="2033016" y="18287"/>
                </a:lnTo>
                <a:lnTo>
                  <a:pt x="2033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4545888"/>
            <a:ext cx="4227830" cy="17170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D24716"/>
              </a:buClr>
              <a:buSzPct val="84375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Times New Roman"/>
                <a:cs typeface="Times New Roman"/>
              </a:rPr>
              <a:t>Lighter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weight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6"/>
              </a:buClr>
              <a:buSzPct val="84375"/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Times New Roman"/>
                <a:cs typeface="Times New Roman"/>
              </a:rPr>
              <a:t>Leak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Joint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6"/>
              </a:buClr>
              <a:buSzPct val="84375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Production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time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less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</a:t>
            </a:r>
            <a:r>
              <a:rPr spc="5" dirty="0"/>
              <a:t>ti</a:t>
            </a:r>
            <a:r>
              <a:rPr dirty="0"/>
              <a:t>nu</a:t>
            </a:r>
            <a:r>
              <a:rPr spc="5" dirty="0"/>
              <a:t>e</a:t>
            </a:r>
            <a:r>
              <a:rPr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1005839" y="1115567"/>
            <a:ext cx="1743710" cy="18415"/>
          </a:xfrm>
          <a:custGeom>
            <a:avLst/>
            <a:gdLst/>
            <a:ahLst/>
            <a:cxnLst/>
            <a:rect l="l" t="t" r="r" b="b"/>
            <a:pathLst>
              <a:path w="1743710" h="18415">
                <a:moveTo>
                  <a:pt x="1743456" y="0"/>
                </a:moveTo>
                <a:lnTo>
                  <a:pt x="0" y="0"/>
                </a:lnTo>
                <a:lnTo>
                  <a:pt x="0" y="18287"/>
                </a:lnTo>
                <a:lnTo>
                  <a:pt x="1743456" y="18287"/>
                </a:lnTo>
                <a:lnTo>
                  <a:pt x="1743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3127248"/>
            <a:ext cx="3368040" cy="18415"/>
          </a:xfrm>
          <a:custGeom>
            <a:avLst/>
            <a:gdLst/>
            <a:ahLst/>
            <a:cxnLst/>
            <a:rect l="l" t="t" r="r" b="b"/>
            <a:pathLst>
              <a:path w="3368040" h="18414">
                <a:moveTo>
                  <a:pt x="3368040" y="0"/>
                </a:moveTo>
                <a:lnTo>
                  <a:pt x="0" y="0"/>
                </a:lnTo>
                <a:lnTo>
                  <a:pt x="0" y="18287"/>
                </a:lnTo>
                <a:lnTo>
                  <a:pt x="3368040" y="18287"/>
                </a:lnTo>
                <a:lnTo>
                  <a:pt x="3368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3630167"/>
            <a:ext cx="1499870" cy="18415"/>
          </a:xfrm>
          <a:custGeom>
            <a:avLst/>
            <a:gdLst/>
            <a:ahLst/>
            <a:cxnLst/>
            <a:rect l="l" t="t" r="r" b="b"/>
            <a:pathLst>
              <a:path w="1499870" h="18414">
                <a:moveTo>
                  <a:pt x="1499616" y="0"/>
                </a:moveTo>
                <a:lnTo>
                  <a:pt x="0" y="0"/>
                </a:lnTo>
                <a:lnTo>
                  <a:pt x="0" y="18287"/>
                </a:lnTo>
                <a:lnTo>
                  <a:pt x="1499616" y="18287"/>
                </a:lnTo>
                <a:lnTo>
                  <a:pt x="1499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631647"/>
            <a:ext cx="7308850" cy="43992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dirty="0">
                <a:latin typeface="Times New Roman"/>
                <a:cs typeface="Times New Roman"/>
              </a:rPr>
              <a:t>Limitations: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6"/>
              </a:buClr>
              <a:buSzPct val="83928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Times New Roman"/>
                <a:cs typeface="Times New Roman"/>
              </a:rPr>
              <a:t>Poor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vibration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damping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charecteristics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D24716"/>
              </a:buClr>
              <a:buSzPct val="83928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Times New Roman"/>
                <a:cs typeface="Times New Roman"/>
              </a:rPr>
              <a:t>Residual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stresses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introduced</a:t>
            </a:r>
            <a:endParaRPr sz="2800">
              <a:latin typeface="Times New Roman"/>
              <a:cs typeface="Times New Roman"/>
            </a:endParaRPr>
          </a:p>
          <a:p>
            <a:pPr marL="12700" marR="2417445">
              <a:lnSpc>
                <a:spcPts val="3960"/>
              </a:lnSpc>
              <a:spcBef>
                <a:spcPts val="235"/>
              </a:spcBef>
              <a:buClr>
                <a:srgbClr val="D24716"/>
              </a:buClr>
              <a:buSzPct val="83928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Times New Roman"/>
                <a:cs typeface="Times New Roman"/>
              </a:rPr>
              <a:t>Highly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skilled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welder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required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Types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welded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Joints: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spc="5" dirty="0">
                <a:latin typeface="Times New Roman"/>
                <a:cs typeface="Times New Roman"/>
              </a:rPr>
              <a:t>Butt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Joint:</a:t>
            </a:r>
            <a:endParaRPr sz="2800">
              <a:latin typeface="Times New Roman"/>
              <a:cs typeface="Times New Roman"/>
            </a:endParaRPr>
          </a:p>
          <a:p>
            <a:pPr marL="527685" marR="5080" indent="1313180" algn="just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used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join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ends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(or)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edges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plates.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surfaces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plates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located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plane.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5029200"/>
            <a:ext cx="6629400" cy="16428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50646"/>
            <a:ext cx="7389495" cy="1457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spc="-5" dirty="0">
                <a:solidFill>
                  <a:srgbClr val="000000"/>
                </a:solidFill>
              </a:rPr>
              <a:t>Lap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10" dirty="0">
                <a:solidFill>
                  <a:srgbClr val="000000"/>
                </a:solidFill>
              </a:rPr>
              <a:t>Joint:</a:t>
            </a:r>
            <a:endParaRPr sz="2800"/>
          </a:p>
          <a:p>
            <a:pPr marL="286385" marR="5080" indent="64008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solidFill>
                  <a:srgbClr val="000000"/>
                </a:solidFill>
              </a:rPr>
              <a:t>In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lap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joint,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two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plates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are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over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lapped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each </a:t>
            </a:r>
            <a:r>
              <a:rPr sz="2800" spc="-68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other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for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certain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distance.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114288" cy="17160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1945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Problems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1517395"/>
            <a:ext cx="7618095" cy="302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 algn="just">
              <a:lnSpc>
                <a:spcPts val="3550"/>
              </a:lnSpc>
            </a:pP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plate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75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mm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wide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12.5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mm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thick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joined</a:t>
            </a:r>
            <a:endParaRPr sz="2800">
              <a:latin typeface="Times New Roman"/>
              <a:cs typeface="Times New Roman"/>
            </a:endParaRPr>
          </a:p>
          <a:p>
            <a:pPr marL="287020" marR="5080" algn="just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Times New Roman"/>
                <a:cs typeface="Times New Roman"/>
              </a:rPr>
              <a:t>with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another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plate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by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single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transverse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weld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double </a:t>
            </a:r>
            <a:r>
              <a:rPr sz="2800" spc="-10" dirty="0">
                <a:latin typeface="Times New Roman"/>
                <a:cs typeface="Times New Roman"/>
              </a:rPr>
              <a:t>parallel </a:t>
            </a:r>
            <a:r>
              <a:rPr sz="2800" spc="-5" dirty="0">
                <a:latin typeface="Times New Roman"/>
                <a:cs typeface="Times New Roman"/>
              </a:rPr>
              <a:t>fillet weld </a:t>
            </a:r>
            <a:r>
              <a:rPr sz="2800" dirty="0">
                <a:latin typeface="Times New Roman"/>
                <a:cs typeface="Times New Roman"/>
              </a:rPr>
              <a:t>as shown </a:t>
            </a:r>
            <a:r>
              <a:rPr sz="2800" spc="5" dirty="0">
                <a:latin typeface="Times New Roman"/>
                <a:cs typeface="Times New Roman"/>
              </a:rPr>
              <a:t>in Fig.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maximum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tensile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and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shear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stresses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70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MPa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56 MPa </a:t>
            </a:r>
            <a:r>
              <a:rPr sz="2800" spc="-25" dirty="0">
                <a:latin typeface="Times New Roman"/>
                <a:cs typeface="Times New Roman"/>
              </a:rPr>
              <a:t>respectively. </a:t>
            </a:r>
            <a:r>
              <a:rPr sz="2800" spc="5" dirty="0">
                <a:latin typeface="Times New Roman"/>
                <a:cs typeface="Times New Roman"/>
              </a:rPr>
              <a:t>Find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length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each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parallel fillet </a:t>
            </a:r>
            <a:r>
              <a:rPr sz="2800" spc="-10" dirty="0">
                <a:latin typeface="Times New Roman"/>
                <a:cs typeface="Times New Roman"/>
              </a:rPr>
              <a:t>weld, </a:t>
            </a:r>
            <a:r>
              <a:rPr sz="2800" spc="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joint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subjected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both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static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fatigue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loading.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b="1" dirty="0">
                <a:latin typeface="Times New Roman"/>
                <a:cs typeface="Times New Roman"/>
              </a:rPr>
              <a:t>N/D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2010)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4724400"/>
            <a:ext cx="2819400" cy="18592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554227"/>
            <a:ext cx="7616825" cy="17030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7020" marR="5080" indent="-274320" algn="just">
              <a:lnSpc>
                <a:spcPct val="97600"/>
              </a:lnSpc>
              <a:spcBef>
                <a:spcPts val="185"/>
              </a:spcBef>
            </a:pPr>
            <a:r>
              <a:rPr sz="2800" spc="5" dirty="0">
                <a:solidFill>
                  <a:srgbClr val="000000"/>
                </a:solidFill>
              </a:rPr>
              <a:t>2. A 50 </a:t>
            </a:r>
            <a:r>
              <a:rPr sz="2800" spc="-10" dirty="0">
                <a:solidFill>
                  <a:srgbClr val="000000"/>
                </a:solidFill>
              </a:rPr>
              <a:t>mm </a:t>
            </a:r>
            <a:r>
              <a:rPr sz="2800" spc="-5" dirty="0">
                <a:solidFill>
                  <a:srgbClr val="000000"/>
                </a:solidFill>
              </a:rPr>
              <a:t>diameter </a:t>
            </a:r>
            <a:r>
              <a:rPr sz="2800" dirty="0">
                <a:solidFill>
                  <a:srgbClr val="000000"/>
                </a:solidFill>
              </a:rPr>
              <a:t>solid </a:t>
            </a:r>
            <a:r>
              <a:rPr sz="2800" spc="-5" dirty="0">
                <a:solidFill>
                  <a:srgbClr val="000000"/>
                </a:solidFill>
              </a:rPr>
              <a:t>shaft </a:t>
            </a:r>
            <a:r>
              <a:rPr sz="2800" spc="5" dirty="0">
                <a:solidFill>
                  <a:srgbClr val="000000"/>
                </a:solidFill>
              </a:rPr>
              <a:t>is </a:t>
            </a:r>
            <a:r>
              <a:rPr sz="2800" spc="-10" dirty="0">
                <a:solidFill>
                  <a:srgbClr val="000000"/>
                </a:solidFill>
              </a:rPr>
              <a:t>welded </a:t>
            </a:r>
            <a:r>
              <a:rPr sz="2800" spc="-5" dirty="0">
                <a:solidFill>
                  <a:srgbClr val="000000"/>
                </a:solidFill>
              </a:rPr>
              <a:t>to </a:t>
            </a:r>
            <a:r>
              <a:rPr sz="2800" dirty="0">
                <a:solidFill>
                  <a:srgbClr val="000000"/>
                </a:solidFill>
              </a:rPr>
              <a:t>a </a:t>
            </a:r>
            <a:r>
              <a:rPr sz="2800" spc="-5" dirty="0">
                <a:solidFill>
                  <a:srgbClr val="000000"/>
                </a:solidFill>
              </a:rPr>
              <a:t>flat 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plate </a:t>
            </a:r>
            <a:r>
              <a:rPr sz="2800" spc="-10" dirty="0">
                <a:solidFill>
                  <a:srgbClr val="000000"/>
                </a:solidFill>
              </a:rPr>
              <a:t>as </a:t>
            </a:r>
            <a:r>
              <a:rPr sz="2800" spc="-5" dirty="0">
                <a:solidFill>
                  <a:srgbClr val="000000"/>
                </a:solidFill>
              </a:rPr>
              <a:t>shown in Fig. </a:t>
            </a:r>
            <a:r>
              <a:rPr sz="2800" dirty="0">
                <a:solidFill>
                  <a:srgbClr val="000000"/>
                </a:solidFill>
              </a:rPr>
              <a:t>If </a:t>
            </a:r>
            <a:r>
              <a:rPr sz="2800" spc="5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size </a:t>
            </a:r>
            <a:r>
              <a:rPr sz="2800" spc="5" dirty="0">
                <a:solidFill>
                  <a:srgbClr val="000000"/>
                </a:solidFill>
              </a:rPr>
              <a:t>of </a:t>
            </a:r>
            <a:r>
              <a:rPr sz="280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weld </a:t>
            </a:r>
            <a:r>
              <a:rPr sz="2800" spc="-10" dirty="0">
                <a:solidFill>
                  <a:srgbClr val="000000"/>
                </a:solidFill>
              </a:rPr>
              <a:t>is </a:t>
            </a:r>
            <a:r>
              <a:rPr sz="2800" spc="-5" dirty="0">
                <a:solidFill>
                  <a:srgbClr val="000000"/>
                </a:solidFill>
              </a:rPr>
              <a:t>15 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mm, </a:t>
            </a:r>
            <a:r>
              <a:rPr sz="2800" spc="5" dirty="0">
                <a:solidFill>
                  <a:srgbClr val="000000"/>
                </a:solidFill>
              </a:rPr>
              <a:t>find </a:t>
            </a:r>
            <a:r>
              <a:rPr sz="280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maximum normal </a:t>
            </a:r>
            <a:r>
              <a:rPr sz="2800" spc="5" dirty="0">
                <a:solidFill>
                  <a:srgbClr val="000000"/>
                </a:solidFill>
              </a:rPr>
              <a:t>and </a:t>
            </a:r>
            <a:r>
              <a:rPr sz="2800" spc="-5" dirty="0">
                <a:solidFill>
                  <a:srgbClr val="000000"/>
                </a:solidFill>
              </a:rPr>
              <a:t>shear stress </a:t>
            </a:r>
            <a:r>
              <a:rPr sz="2800" spc="5" dirty="0">
                <a:solidFill>
                  <a:srgbClr val="000000"/>
                </a:solidFill>
              </a:rPr>
              <a:t>in </a:t>
            </a:r>
            <a:r>
              <a:rPr sz="2800" spc="10" dirty="0">
                <a:solidFill>
                  <a:srgbClr val="000000"/>
                </a:solidFill>
              </a:rPr>
              <a:t> th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w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10" dirty="0">
                <a:solidFill>
                  <a:srgbClr val="000000"/>
                </a:solidFill>
              </a:rPr>
              <a:t>ld</a:t>
            </a:r>
            <a:r>
              <a:rPr sz="2800" dirty="0">
                <a:solidFill>
                  <a:srgbClr val="000000"/>
                </a:solidFill>
              </a:rPr>
              <a:t>.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b="1" spc="45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800" b="1" spc="-15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b="1" spc="-3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13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sz="2800" b="1" spc="-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800" b="1" spc="-434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b="1" spc="-3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800" b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r>
              <a:rPr sz="2800" b="1" spc="-25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sz="28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r>
              <a:rPr sz="2800" b="1" spc="-26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2743200"/>
            <a:ext cx="4038600" cy="30053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554227"/>
            <a:ext cx="761873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000000"/>
                </a:solidFill>
              </a:rPr>
              <a:t>3.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A </a:t>
            </a:r>
            <a:r>
              <a:rPr sz="2800" spc="-5" dirty="0">
                <a:solidFill>
                  <a:srgbClr val="000000"/>
                </a:solidFill>
              </a:rPr>
              <a:t>rectangular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cross-section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bar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is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welded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to</a:t>
            </a:r>
            <a:r>
              <a:rPr sz="2800" dirty="0">
                <a:solidFill>
                  <a:srgbClr val="000000"/>
                </a:solidFill>
              </a:rPr>
              <a:t> a 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support </a:t>
            </a:r>
            <a:r>
              <a:rPr sz="2800" spc="5" dirty="0">
                <a:solidFill>
                  <a:srgbClr val="000000"/>
                </a:solidFill>
              </a:rPr>
              <a:t>by </a:t>
            </a:r>
            <a:r>
              <a:rPr sz="2800" spc="-5" dirty="0">
                <a:solidFill>
                  <a:srgbClr val="000000"/>
                </a:solidFill>
              </a:rPr>
              <a:t>means </a:t>
            </a:r>
            <a:r>
              <a:rPr sz="2800" spc="5" dirty="0">
                <a:solidFill>
                  <a:srgbClr val="000000"/>
                </a:solidFill>
              </a:rPr>
              <a:t>of </a:t>
            </a:r>
            <a:r>
              <a:rPr sz="2800" spc="-5" dirty="0">
                <a:solidFill>
                  <a:srgbClr val="000000"/>
                </a:solidFill>
              </a:rPr>
              <a:t>fillet </a:t>
            </a:r>
            <a:r>
              <a:rPr sz="2800" spc="-10" dirty="0">
                <a:solidFill>
                  <a:srgbClr val="000000"/>
                </a:solidFill>
              </a:rPr>
              <a:t>welds </a:t>
            </a:r>
            <a:r>
              <a:rPr sz="2800" dirty="0">
                <a:solidFill>
                  <a:srgbClr val="000000"/>
                </a:solidFill>
              </a:rPr>
              <a:t>as </a:t>
            </a:r>
            <a:r>
              <a:rPr sz="2800" spc="-5" dirty="0">
                <a:solidFill>
                  <a:srgbClr val="000000"/>
                </a:solidFill>
              </a:rPr>
              <a:t>shown in </a:t>
            </a:r>
            <a:r>
              <a:rPr sz="2800" dirty="0">
                <a:solidFill>
                  <a:srgbClr val="000000"/>
                </a:solidFill>
              </a:rPr>
              <a:t>Fig. 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Determine </a:t>
            </a:r>
            <a:r>
              <a:rPr sz="280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size </a:t>
            </a:r>
            <a:r>
              <a:rPr sz="2800" spc="5" dirty="0">
                <a:solidFill>
                  <a:srgbClr val="000000"/>
                </a:solidFill>
              </a:rPr>
              <a:t>of </a:t>
            </a:r>
            <a:r>
              <a:rPr sz="280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welds, </a:t>
            </a:r>
            <a:r>
              <a:rPr sz="2800" spc="5" dirty="0">
                <a:solidFill>
                  <a:srgbClr val="000000"/>
                </a:solidFill>
              </a:rPr>
              <a:t>if </a:t>
            </a:r>
            <a:r>
              <a:rPr sz="280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permissible </a:t>
            </a:r>
            <a:r>
              <a:rPr sz="2800" dirty="0">
                <a:solidFill>
                  <a:srgbClr val="000000"/>
                </a:solidFill>
              </a:rPr>
              <a:t> shear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stress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in</a:t>
            </a:r>
            <a:r>
              <a:rPr sz="2800" dirty="0">
                <a:solidFill>
                  <a:srgbClr val="000000"/>
                </a:solidFill>
              </a:rPr>
              <a:t> the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weld</a:t>
            </a:r>
            <a:r>
              <a:rPr sz="2800" spc="5" dirty="0">
                <a:solidFill>
                  <a:srgbClr val="000000"/>
                </a:solidFill>
              </a:rPr>
              <a:t> is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limited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to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75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MPa. 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(NOV/DEC</a:t>
            </a:r>
            <a:r>
              <a:rPr sz="2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2011)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971800"/>
            <a:ext cx="5867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478027"/>
            <a:ext cx="761809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4. A </a:t>
            </a:r>
            <a:r>
              <a:rPr sz="2800" spc="-5" dirty="0">
                <a:latin typeface="Times New Roman"/>
                <a:cs typeface="Times New Roman"/>
              </a:rPr>
              <a:t>rectangular steel plate </a:t>
            </a:r>
            <a:r>
              <a:rPr sz="2800" spc="-10" dirty="0">
                <a:latin typeface="Times New Roman"/>
                <a:cs typeface="Times New Roman"/>
              </a:rPr>
              <a:t>is welded 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cantilever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vertical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column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supports</a:t>
            </a:r>
            <a:r>
              <a:rPr sz="2800" dirty="0">
                <a:latin typeface="Times New Roman"/>
                <a:cs typeface="Times New Roman"/>
              </a:rPr>
              <a:t> 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single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concentrated load </a:t>
            </a:r>
            <a:r>
              <a:rPr sz="2800" spc="-155" dirty="0">
                <a:latin typeface="Times New Roman"/>
                <a:cs typeface="Times New Roman"/>
              </a:rPr>
              <a:t>P,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 shown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Fig. </a:t>
            </a:r>
            <a:r>
              <a:rPr sz="2800" spc="-5" dirty="0">
                <a:latin typeface="Times New Roman"/>
                <a:cs typeface="Times New Roman"/>
              </a:rPr>
              <a:t>Determine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5" dirty="0">
                <a:latin typeface="Times New Roman"/>
                <a:cs typeface="Times New Roman"/>
              </a:rPr>
              <a:t>weld </a:t>
            </a:r>
            <a:r>
              <a:rPr sz="2800" dirty="0">
                <a:latin typeface="Times New Roman"/>
                <a:cs typeface="Times New Roman"/>
              </a:rPr>
              <a:t>size </a:t>
            </a:r>
            <a:r>
              <a:rPr sz="2800" spc="5" dirty="0">
                <a:latin typeface="Times New Roman"/>
                <a:cs typeface="Times New Roman"/>
              </a:rPr>
              <a:t>if </a:t>
            </a:r>
            <a:r>
              <a:rPr sz="2800" spc="-5" dirty="0">
                <a:latin typeface="Times New Roman"/>
                <a:cs typeface="Times New Roman"/>
              </a:rPr>
              <a:t>shear stress </a:t>
            </a:r>
            <a:r>
              <a:rPr sz="2800" spc="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same </a:t>
            </a:r>
            <a:r>
              <a:rPr sz="2800" spc="5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exceed </a:t>
            </a:r>
            <a:r>
              <a:rPr sz="2800" spc="-10" dirty="0">
                <a:latin typeface="Times New Roman"/>
                <a:cs typeface="Times New Roman"/>
              </a:rPr>
              <a:t>140 </a:t>
            </a:r>
            <a:r>
              <a:rPr sz="2800" dirty="0">
                <a:latin typeface="Times New Roman"/>
                <a:cs typeface="Times New Roman"/>
              </a:rPr>
              <a:t>MPa. </a:t>
            </a:r>
            <a:r>
              <a:rPr sz="2800" b="1" dirty="0">
                <a:latin typeface="Times New Roman"/>
                <a:cs typeface="Times New Roman"/>
              </a:rPr>
              <a:t>(NOV/DEC </a:t>
            </a:r>
            <a:r>
              <a:rPr sz="2800" b="1" spc="5" dirty="0">
                <a:latin typeface="Times New Roman"/>
                <a:cs typeface="Times New Roman"/>
              </a:rPr>
              <a:t>2012, </a:t>
            </a:r>
            <a:r>
              <a:rPr sz="2800" b="1" spc="-35" dirty="0">
                <a:latin typeface="Times New Roman"/>
                <a:cs typeface="Times New Roman"/>
              </a:rPr>
              <a:t>MAY/JUNE 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2013)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600"/>
            <a:ext cx="701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465063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325627"/>
            <a:ext cx="7635240" cy="607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439420" algn="l"/>
              </a:tabLst>
            </a:pP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plate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200 </a:t>
            </a:r>
            <a:r>
              <a:rPr sz="2800" spc="-20" dirty="0">
                <a:latin typeface="Times New Roman"/>
                <a:cs typeface="Times New Roman"/>
              </a:rPr>
              <a:t>mm </a:t>
            </a:r>
            <a:r>
              <a:rPr sz="2800" dirty="0">
                <a:latin typeface="Times New Roman"/>
                <a:cs typeface="Times New Roman"/>
              </a:rPr>
              <a:t>width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600 </a:t>
            </a:r>
            <a:r>
              <a:rPr sz="2800" spc="-20" dirty="0">
                <a:latin typeface="Times New Roman"/>
                <a:cs typeface="Times New Roman"/>
              </a:rPr>
              <a:t>mm </a:t>
            </a:r>
            <a:r>
              <a:rPr sz="2800" spc="10" dirty="0">
                <a:latin typeface="Times New Roman"/>
                <a:cs typeface="Times New Roman"/>
              </a:rPr>
              <a:t>long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 welded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vertical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plate</a:t>
            </a:r>
            <a:r>
              <a:rPr sz="2800" spc="5" dirty="0">
                <a:latin typeface="Times New Roman"/>
                <a:cs typeface="Times New Roman"/>
              </a:rPr>
              <a:t> by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vertical </a:t>
            </a:r>
            <a:r>
              <a:rPr sz="2800" spc="-10" dirty="0">
                <a:latin typeface="Times New Roman"/>
                <a:cs typeface="Times New Roman"/>
              </a:rPr>
              <a:t>plate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form a </a:t>
            </a:r>
            <a:r>
              <a:rPr sz="2800" spc="-5" dirty="0">
                <a:latin typeface="Times New Roman"/>
                <a:cs typeface="Times New Roman"/>
              </a:rPr>
              <a:t>cantilever with projecting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length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480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overlap between </a:t>
            </a:r>
            <a:r>
              <a:rPr sz="2800" spc="-10" dirty="0">
                <a:latin typeface="Times New Roman"/>
                <a:cs typeface="Times New Roman"/>
              </a:rPr>
              <a:t>the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plates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120 </a:t>
            </a:r>
            <a:r>
              <a:rPr sz="2800" spc="-15" dirty="0">
                <a:latin typeface="Times New Roman"/>
                <a:cs typeface="Times New Roman"/>
              </a:rPr>
              <a:t>mm. </a:t>
            </a:r>
            <a:r>
              <a:rPr sz="2800" dirty="0">
                <a:latin typeface="Times New Roman"/>
                <a:cs typeface="Times New Roman"/>
              </a:rPr>
              <a:t>Fillet </a:t>
            </a:r>
            <a:r>
              <a:rPr sz="2800" spc="-10" dirty="0">
                <a:latin typeface="Times New Roman"/>
                <a:cs typeface="Times New Roman"/>
              </a:rPr>
              <a:t>weld is </a:t>
            </a:r>
            <a:r>
              <a:rPr sz="2800" spc="-5" dirty="0">
                <a:latin typeface="Times New Roman"/>
                <a:cs typeface="Times New Roman"/>
              </a:rPr>
              <a:t>done </a:t>
            </a:r>
            <a:r>
              <a:rPr sz="2800" spc="5" dirty="0">
                <a:latin typeface="Times New Roman"/>
                <a:cs typeface="Times New Roman"/>
              </a:rPr>
              <a:t>on </a:t>
            </a:r>
            <a:r>
              <a:rPr sz="2800" spc="-15" dirty="0">
                <a:latin typeface="Times New Roman"/>
                <a:cs typeface="Times New Roman"/>
              </a:rPr>
              <a:t>all </a:t>
            </a:r>
            <a:r>
              <a:rPr sz="2800" dirty="0">
                <a:latin typeface="Times New Roman"/>
                <a:cs typeface="Times New Roman"/>
              </a:rPr>
              <a:t>three sides. </a:t>
            </a: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vertical load </a:t>
            </a:r>
            <a:r>
              <a:rPr sz="2800" spc="5" dirty="0">
                <a:latin typeface="Times New Roman"/>
                <a:cs typeface="Times New Roman"/>
              </a:rPr>
              <a:t>30 kN is </a:t>
            </a:r>
            <a:r>
              <a:rPr sz="2800" spc="-5" dirty="0">
                <a:latin typeface="Times New Roman"/>
                <a:cs typeface="Times New Roman"/>
              </a:rPr>
              <a:t>applied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free </a:t>
            </a:r>
            <a:r>
              <a:rPr sz="2800" spc="-10" dirty="0">
                <a:latin typeface="Times New Roman"/>
                <a:cs typeface="Times New Roman"/>
              </a:rPr>
              <a:t>end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cantilever plate parallel to </a:t>
            </a:r>
            <a:r>
              <a:rPr sz="2800" dirty="0">
                <a:latin typeface="Times New Roman"/>
                <a:cs typeface="Times New Roman"/>
              </a:rPr>
              <a:t>its </a:t>
            </a:r>
            <a:r>
              <a:rPr sz="2800" spc="-5" dirty="0">
                <a:latin typeface="Times New Roman"/>
                <a:cs typeface="Times New Roman"/>
              </a:rPr>
              <a:t>width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200 </a:t>
            </a:r>
            <a:r>
              <a:rPr sz="2800" spc="-25" dirty="0">
                <a:latin typeface="Times New Roman"/>
                <a:cs typeface="Times New Roman"/>
              </a:rPr>
              <a:t>mm. </a:t>
            </a:r>
            <a:r>
              <a:rPr sz="2800" spc="10" dirty="0">
                <a:latin typeface="Times New Roman"/>
                <a:cs typeface="Times New Roman"/>
              </a:rPr>
              <a:t>If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allowable </a:t>
            </a:r>
            <a:r>
              <a:rPr sz="2800" spc="-10" dirty="0">
                <a:latin typeface="Times New Roman"/>
                <a:cs typeface="Times New Roman"/>
              </a:rPr>
              <a:t>weld </a:t>
            </a:r>
            <a:r>
              <a:rPr sz="2800" spc="-5" dirty="0">
                <a:latin typeface="Times New Roman"/>
                <a:cs typeface="Times New Roman"/>
              </a:rPr>
              <a:t>stress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95 </a:t>
            </a:r>
            <a:r>
              <a:rPr sz="2800" dirty="0">
                <a:latin typeface="Times New Roman"/>
                <a:cs typeface="Times New Roman"/>
              </a:rPr>
              <a:t>Mpa. </a:t>
            </a:r>
            <a:r>
              <a:rPr sz="2800" spc="-10" dirty="0">
                <a:latin typeface="Times New Roman"/>
                <a:cs typeface="Times New Roman"/>
              </a:rPr>
              <a:t>Determine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size.</a:t>
            </a:r>
            <a:endParaRPr sz="2800">
              <a:latin typeface="Times New Roman"/>
              <a:cs typeface="Times New Roman"/>
            </a:endParaRPr>
          </a:p>
          <a:p>
            <a:pPr marL="287020" marR="21590" indent="-27432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96875" algn="l"/>
              </a:tabLst>
            </a:pP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rectangular steel plate </a:t>
            </a:r>
            <a:r>
              <a:rPr sz="2800" spc="-10" dirty="0">
                <a:latin typeface="Times New Roman"/>
                <a:cs typeface="Times New Roman"/>
              </a:rPr>
              <a:t>is welded 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cantilever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vertical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column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supports</a:t>
            </a:r>
            <a:r>
              <a:rPr sz="2800" dirty="0">
                <a:latin typeface="Times New Roman"/>
                <a:cs typeface="Times New Roman"/>
              </a:rPr>
              <a:t> 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single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concentrated load </a:t>
            </a:r>
            <a:r>
              <a:rPr sz="2800" spc="-155" dirty="0">
                <a:latin typeface="Times New Roman"/>
                <a:cs typeface="Times New Roman"/>
              </a:rPr>
              <a:t>P, </a:t>
            </a: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shown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fig. </a:t>
            </a:r>
            <a:r>
              <a:rPr sz="2800" spc="-10" dirty="0">
                <a:latin typeface="Times New Roman"/>
                <a:cs typeface="Times New Roman"/>
              </a:rPr>
              <a:t>Determine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weld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size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shear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stress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same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exceed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140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Mpa.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(N/D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2012)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10972"/>
            <a:ext cx="13569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10" dirty="0"/>
              <a:t>NU</a:t>
            </a:r>
            <a:r>
              <a:rPr sz="4000" dirty="0"/>
              <a:t>TS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473952" cy="2667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4038600"/>
            <a:ext cx="6477000" cy="2471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5650992" cy="2514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0"/>
            <a:ext cx="565404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1945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Problems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55039" y="1425955"/>
            <a:ext cx="7706995" cy="47542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65785" marR="55880" indent="-515620" algn="just">
              <a:lnSpc>
                <a:spcPts val="3020"/>
              </a:lnSpc>
              <a:spcBef>
                <a:spcPts val="490"/>
              </a:spcBef>
              <a:buClr>
                <a:srgbClr val="D24716"/>
              </a:buClr>
              <a:buSzPct val="83928"/>
              <a:buAutoNum type="arabicPeriod"/>
              <a:tabLst>
                <a:tab pos="566420" algn="l"/>
              </a:tabLst>
            </a:pP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steam</a:t>
            </a:r>
            <a:r>
              <a:rPr sz="2800" spc="5" dirty="0">
                <a:latin typeface="Times New Roman"/>
                <a:cs typeface="Times New Roman"/>
              </a:rPr>
              <a:t> engine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cylinder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effective </a:t>
            </a:r>
            <a:r>
              <a:rPr sz="2800" spc="-5" dirty="0">
                <a:latin typeface="Times New Roman"/>
                <a:cs typeface="Times New Roman"/>
              </a:rPr>
              <a:t> diameter</a:t>
            </a:r>
            <a:r>
              <a:rPr sz="2800" spc="5" dirty="0">
                <a:latin typeface="Times New Roman"/>
                <a:cs typeface="Times New Roman"/>
              </a:rPr>
              <a:t> of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350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maximum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steam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pressure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cylinder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cover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5" dirty="0">
                <a:latin typeface="Times New Roman"/>
                <a:cs typeface="Times New Roman"/>
              </a:rPr>
              <a:t> 1.25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N/mm</a:t>
            </a:r>
            <a:r>
              <a:rPr sz="2775" spc="-7" baseline="25525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 </a:t>
            </a:r>
            <a:r>
              <a:rPr sz="2800" dirty="0">
                <a:latin typeface="Times New Roman"/>
                <a:cs typeface="Times New Roman"/>
              </a:rPr>
              <a:t>Calculate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number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size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studs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required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fix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cylinder </a:t>
            </a:r>
            <a:r>
              <a:rPr sz="2800" spc="-30" dirty="0">
                <a:latin typeface="Times New Roman"/>
                <a:cs typeface="Times New Roman"/>
              </a:rPr>
              <a:t>cover. </a:t>
            </a:r>
            <a:r>
              <a:rPr sz="2800" spc="-5" dirty="0">
                <a:latin typeface="Times New Roman"/>
                <a:cs typeface="Times New Roman"/>
              </a:rPr>
              <a:t>Assuming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permissible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studs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33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MPa.</a:t>
            </a:r>
            <a:endParaRPr sz="2800">
              <a:latin typeface="Times New Roman"/>
              <a:cs typeface="Times New Roman"/>
            </a:endParaRPr>
          </a:p>
          <a:p>
            <a:pPr marL="565785" marR="55880" indent="-515620" algn="just">
              <a:lnSpc>
                <a:spcPts val="3020"/>
              </a:lnSpc>
              <a:spcBef>
                <a:spcPts val="625"/>
              </a:spcBef>
              <a:buClr>
                <a:srgbClr val="D24716"/>
              </a:buClr>
              <a:buSzPct val="83928"/>
              <a:buAutoNum type="arabicPeriod"/>
              <a:tabLst>
                <a:tab pos="5664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head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steam </a:t>
            </a:r>
            <a:r>
              <a:rPr sz="2800" dirty="0">
                <a:latin typeface="Times New Roman"/>
                <a:cs typeface="Times New Roman"/>
              </a:rPr>
              <a:t>engine cylinder 500</a:t>
            </a:r>
            <a:r>
              <a:rPr sz="2800" spc="5" dirty="0">
                <a:latin typeface="Times New Roman"/>
                <a:cs typeface="Times New Roman"/>
              </a:rPr>
              <a:t> mm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diameter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subjected </a:t>
            </a:r>
            <a:r>
              <a:rPr sz="2800" spc="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a pressure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1 </a:t>
            </a:r>
            <a:r>
              <a:rPr sz="2800" spc="-5" dirty="0">
                <a:latin typeface="Times New Roman"/>
                <a:cs typeface="Times New Roman"/>
              </a:rPr>
              <a:t>N/mm</a:t>
            </a:r>
            <a:r>
              <a:rPr sz="2775" spc="-7" baseline="25525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 </a:t>
            </a:r>
            <a:r>
              <a:rPr sz="2800" dirty="0">
                <a:latin typeface="Times New Roman"/>
                <a:cs typeface="Times New Roman"/>
              </a:rPr>
              <a:t> The </a:t>
            </a:r>
            <a:r>
              <a:rPr sz="2800" spc="-10" dirty="0">
                <a:latin typeface="Times New Roman"/>
                <a:cs typeface="Times New Roman"/>
              </a:rPr>
              <a:t>head is </a:t>
            </a:r>
            <a:r>
              <a:rPr sz="2800" spc="-5" dirty="0">
                <a:latin typeface="Times New Roman"/>
                <a:cs typeface="Times New Roman"/>
              </a:rPr>
              <a:t>held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position </a:t>
            </a:r>
            <a:r>
              <a:rPr sz="2800" spc="5" dirty="0">
                <a:latin typeface="Times New Roman"/>
                <a:cs typeface="Times New Roman"/>
              </a:rPr>
              <a:t>by 16 </a:t>
            </a:r>
            <a:r>
              <a:rPr sz="2800" spc="-10" dirty="0">
                <a:latin typeface="Times New Roman"/>
                <a:cs typeface="Times New Roman"/>
              </a:rPr>
              <a:t>numbers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M30 </a:t>
            </a:r>
            <a:r>
              <a:rPr sz="2800" dirty="0">
                <a:latin typeface="Times New Roman"/>
                <a:cs typeface="Times New Roman"/>
              </a:rPr>
              <a:t>bolts. </a:t>
            </a:r>
            <a:r>
              <a:rPr sz="2800" spc="5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copper gasket </a:t>
            </a:r>
            <a:r>
              <a:rPr sz="2800" spc="5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used to </a:t>
            </a:r>
            <a:r>
              <a:rPr sz="2800" spc="-10" dirty="0">
                <a:latin typeface="Times New Roman"/>
                <a:cs typeface="Times New Roman"/>
              </a:rPr>
              <a:t>make the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joint steam tight. </a:t>
            </a:r>
            <a:r>
              <a:rPr sz="2800" spc="-5" dirty="0">
                <a:latin typeface="Times New Roman"/>
                <a:cs typeface="Times New Roman"/>
              </a:rPr>
              <a:t>Determine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stress induced 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bolt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ssu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10" dirty="0">
                <a:latin typeface="Times New Roman"/>
                <a:cs typeface="Times New Roman"/>
              </a:rPr>
              <a:t>0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10" dirty="0">
                <a:latin typeface="Times New Roman"/>
                <a:cs typeface="Times New Roman"/>
              </a:rPr>
              <a:t>5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24022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Continue…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80439" y="1468627"/>
            <a:ext cx="7643495" cy="437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marR="17780" indent="-274320" algn="just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412750" algn="l"/>
              </a:tabLst>
            </a:pPr>
            <a:r>
              <a:rPr sz="2800" dirty="0">
                <a:latin typeface="Times New Roman"/>
                <a:cs typeface="Times New Roman"/>
              </a:rPr>
              <a:t>Find the </a:t>
            </a:r>
            <a:r>
              <a:rPr sz="2800" spc="-5" dirty="0">
                <a:latin typeface="Times New Roman"/>
                <a:cs typeface="Times New Roman"/>
              </a:rPr>
              <a:t>size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14 bolts required for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C.I </a:t>
            </a:r>
            <a:r>
              <a:rPr sz="2800" dirty="0">
                <a:latin typeface="Times New Roman"/>
                <a:cs typeface="Times New Roman"/>
              </a:rPr>
              <a:t>steam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engine </a:t>
            </a:r>
            <a:r>
              <a:rPr sz="2800" dirty="0">
                <a:latin typeface="Times New Roman"/>
                <a:cs typeface="Times New Roman"/>
              </a:rPr>
              <a:t>cylinder </a:t>
            </a:r>
            <a:r>
              <a:rPr sz="2800" spc="-5" dirty="0">
                <a:latin typeface="Times New Roman"/>
                <a:cs typeface="Times New Roman"/>
              </a:rPr>
              <a:t>head.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diameter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cylinder </a:t>
            </a:r>
            <a:r>
              <a:rPr sz="2800" spc="5" dirty="0">
                <a:latin typeface="Times New Roman"/>
                <a:cs typeface="Times New Roman"/>
              </a:rPr>
              <a:t> is </a:t>
            </a:r>
            <a:r>
              <a:rPr sz="2800" dirty="0">
                <a:latin typeface="Times New Roman"/>
                <a:cs typeface="Times New Roman"/>
              </a:rPr>
              <a:t>400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steam </a:t>
            </a:r>
            <a:r>
              <a:rPr sz="2800" spc="5" dirty="0">
                <a:latin typeface="Times New Roman"/>
                <a:cs typeface="Times New Roman"/>
              </a:rPr>
              <a:t>pressure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1.5 N/mm</a:t>
            </a:r>
            <a:r>
              <a:rPr sz="2775" spc="-7" baseline="25525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.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Take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permissible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tensile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stress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35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N/mm</a:t>
            </a:r>
            <a:r>
              <a:rPr sz="2775" spc="-22" baseline="25525" dirty="0">
                <a:latin typeface="Times New Roman"/>
                <a:cs typeface="Times New Roman"/>
              </a:rPr>
              <a:t>2</a:t>
            </a:r>
            <a:r>
              <a:rPr sz="2800" spc="-1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99720" marR="17780" indent="-274320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9116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cylinder </a:t>
            </a:r>
            <a:r>
              <a:rPr sz="2800" dirty="0">
                <a:latin typeface="Times New Roman"/>
                <a:cs typeface="Times New Roman"/>
              </a:rPr>
              <a:t>head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a steam engine </a:t>
            </a: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250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bore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fastened </a:t>
            </a:r>
            <a:r>
              <a:rPr sz="2800" spc="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eight </a:t>
            </a:r>
            <a:r>
              <a:rPr sz="2800" spc="-5" dirty="0">
                <a:latin typeface="Times New Roman"/>
                <a:cs typeface="Times New Roman"/>
              </a:rPr>
              <a:t>stud bolts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5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30C8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steel. Maximum </a:t>
            </a:r>
            <a:r>
              <a:rPr sz="2800" spc="5" dirty="0">
                <a:latin typeface="Times New Roman"/>
                <a:cs typeface="Times New Roman"/>
              </a:rPr>
              <a:t>pressure </a:t>
            </a:r>
            <a:r>
              <a:rPr sz="2800" spc="-5" dirty="0">
                <a:latin typeface="Times New Roman"/>
                <a:cs typeface="Times New Roman"/>
              </a:rPr>
              <a:t>inside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cylinder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1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MPa.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Determine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bolt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approximate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tightening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torque.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Take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20%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overhead.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Assume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σy</a:t>
            </a:r>
            <a:endParaRPr sz="2800">
              <a:latin typeface="Times New Roman"/>
              <a:cs typeface="Times New Roman"/>
            </a:endParaRPr>
          </a:p>
          <a:p>
            <a:pPr marL="29972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300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MPa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bolt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material.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685292"/>
            <a:ext cx="684275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Eccentrically</a:t>
            </a:r>
            <a:r>
              <a:rPr sz="4000" spc="-40" dirty="0"/>
              <a:t> </a:t>
            </a:r>
            <a:r>
              <a:rPr sz="4000" dirty="0"/>
              <a:t>loaded</a:t>
            </a:r>
            <a:r>
              <a:rPr sz="4000" spc="-40" dirty="0"/>
              <a:t> </a:t>
            </a:r>
            <a:r>
              <a:rPr sz="4000" dirty="0"/>
              <a:t>bolted</a:t>
            </a:r>
            <a:r>
              <a:rPr sz="4000" spc="-45" dirty="0"/>
              <a:t> </a:t>
            </a:r>
            <a:r>
              <a:rPr sz="4000" dirty="0"/>
              <a:t>joints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1468627"/>
            <a:ext cx="7616825" cy="3926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latin typeface="Times New Roman"/>
                <a:cs typeface="Times New Roman"/>
              </a:rPr>
              <a:t>1. </a:t>
            </a:r>
            <a:r>
              <a:rPr sz="3200" spc="-1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bracket as shown in figure. </a:t>
            </a:r>
            <a:r>
              <a:rPr sz="3200" spc="-10" dirty="0">
                <a:latin typeface="Times New Roman"/>
                <a:cs typeface="Times New Roman"/>
              </a:rPr>
              <a:t>It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fitted </a:t>
            </a:r>
            <a:r>
              <a:rPr sz="3200" spc="-5" dirty="0">
                <a:latin typeface="Times New Roman"/>
                <a:cs typeface="Times New Roman"/>
              </a:rPr>
              <a:t>to 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wall with 5 bolts, three at the top and two </a:t>
            </a:r>
            <a:r>
              <a:rPr sz="3200" spc="5" dirty="0">
                <a:latin typeface="Times New Roman"/>
                <a:cs typeface="Times New Roman"/>
              </a:rPr>
              <a:t>at 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 bottom, with </a:t>
            </a:r>
            <a:r>
              <a:rPr sz="3200" dirty="0">
                <a:latin typeface="Times New Roman"/>
                <a:cs typeface="Times New Roman"/>
              </a:rPr>
              <a:t>all </a:t>
            </a:r>
            <a:r>
              <a:rPr sz="3200" spc="-5" dirty="0">
                <a:latin typeface="Times New Roman"/>
                <a:cs typeface="Times New Roman"/>
              </a:rPr>
              <a:t>the bolts equally spaced.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load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20000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 is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acting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at</a:t>
            </a:r>
            <a:r>
              <a:rPr sz="3200" spc="7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eccentricity of 200 </a:t>
            </a:r>
            <a:r>
              <a:rPr sz="3200" spc="-15" dirty="0">
                <a:latin typeface="Times New Roman"/>
                <a:cs typeface="Times New Roman"/>
              </a:rPr>
              <a:t>mm </a:t>
            </a:r>
            <a:r>
              <a:rPr sz="3200" spc="-5" dirty="0">
                <a:latin typeface="Times New Roman"/>
                <a:cs typeface="Times New Roman"/>
              </a:rPr>
              <a:t>vertical </a:t>
            </a:r>
            <a:r>
              <a:rPr sz="3200" dirty="0">
                <a:latin typeface="Times New Roman"/>
                <a:cs typeface="Times New Roman"/>
              </a:rPr>
              <a:t>distances </a:t>
            </a:r>
            <a:r>
              <a:rPr sz="3200" spc="-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first and second </a:t>
            </a:r>
            <a:r>
              <a:rPr sz="3200" spc="-15" dirty="0">
                <a:latin typeface="Times New Roman"/>
                <a:cs typeface="Times New Roman"/>
              </a:rPr>
              <a:t>rows </a:t>
            </a:r>
            <a:r>
              <a:rPr sz="3200" spc="5" dirty="0">
                <a:latin typeface="Times New Roman"/>
                <a:cs typeface="Times New Roman"/>
              </a:rPr>
              <a:t>from </a:t>
            </a:r>
            <a:r>
              <a:rPr sz="3200" spc="-5" dirty="0">
                <a:latin typeface="Times New Roman"/>
                <a:cs typeface="Times New Roman"/>
              </a:rPr>
              <a:t>the hinge point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are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50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mm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and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250</a:t>
            </a:r>
            <a:r>
              <a:rPr sz="3200" spc="26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mm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respectively.</a:t>
            </a:r>
            <a:r>
              <a:rPr sz="3200" spc="229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Select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suitable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bolt size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this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application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1145</Words>
  <Application>Microsoft Office PowerPoint</Application>
  <PresentationFormat>On-screen Show (4:3)</PresentationFormat>
  <Paragraphs>76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Syllabus</vt:lpstr>
      <vt:lpstr>BOLTS:-</vt:lpstr>
      <vt:lpstr>Slide 4</vt:lpstr>
      <vt:lpstr>NUTS</vt:lpstr>
      <vt:lpstr>Slide 6</vt:lpstr>
      <vt:lpstr>Problems</vt:lpstr>
      <vt:lpstr>Continue…</vt:lpstr>
      <vt:lpstr>Eccentrically loaded bolted joints</vt:lpstr>
      <vt:lpstr>Slide 10</vt:lpstr>
      <vt:lpstr>Slide 11</vt:lpstr>
      <vt:lpstr>Knuckle Joint</vt:lpstr>
      <vt:lpstr>Design of Knuckle Joint</vt:lpstr>
      <vt:lpstr>Slide 14</vt:lpstr>
      <vt:lpstr>Slide 15</vt:lpstr>
      <vt:lpstr>Sleeve and Cotter Joint</vt:lpstr>
      <vt:lpstr>Design of sleeve and cotter Joint</vt:lpstr>
      <vt:lpstr>Continue…</vt:lpstr>
      <vt:lpstr>Slide 19</vt:lpstr>
      <vt:lpstr>Slide 20</vt:lpstr>
      <vt:lpstr>Slide 21</vt:lpstr>
      <vt:lpstr>Slide 22</vt:lpstr>
      <vt:lpstr>Slide 23</vt:lpstr>
      <vt:lpstr>Socket and Spigot cotter Joint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Welded Joints</vt:lpstr>
      <vt:lpstr>Continue…</vt:lpstr>
      <vt:lpstr>Lap Joint: In a lap joint, two plates are over lapped each  other for a certain distance.</vt:lpstr>
      <vt:lpstr>Problems</vt:lpstr>
      <vt:lpstr>2. A 50 mm diameter solid shaft is welded to a flat  plate as shown in Fig. If the size of the weld is 15  mm, find the maximum normal and shear stress in  the weld. (NOV/ DEC 2006/ 2007)</vt:lpstr>
      <vt:lpstr>3. A rectangular cross-section bar is welded to a  support by means of fillet welds as shown in Fig.  Determine the size of the welds, if the permissible  shear stress in the weld is limited to 75 MPa.  (NOV/DEC 2011)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DME_UNIT 3_2014</dc:title>
  <dc:creator>SENDIL</dc:creator>
  <cp:lastModifiedBy>welcome</cp:lastModifiedBy>
  <cp:revision>1</cp:revision>
  <dcterms:created xsi:type="dcterms:W3CDTF">2023-12-24T15:02:41Z</dcterms:created>
  <dcterms:modified xsi:type="dcterms:W3CDTF">2023-12-24T15:04:33Z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2014-10-31T00:00:00Z</vt:filetime>
  </property>
  <property fmtid="{D5CDD505-2E9C-101B-9397-08002B2CF9AE}" pid="3" name="Creator">
    <vt:lpwstr>Microsoft PowerPoint - DME_UNIT 3_2014</vt:lpwstr>
  </property>
  <property fmtid="{D5CDD505-2E9C-101B-9397-08002B2CF9AE}" pid="4" name="LastSaved">
    <vt:filetime>2014-10-31T00:00:00Z</vt:filetime>
  </property>
</Properties>
</file>