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2" r:id="rId4"/>
    <p:sldId id="273" r:id="rId5"/>
    <p:sldId id="293" r:id="rId6"/>
    <p:sldId id="294" r:id="rId7"/>
    <p:sldId id="296" r:id="rId8"/>
    <p:sldId id="295" r:id="rId9"/>
    <p:sldId id="297" r:id="rId10"/>
    <p:sldId id="298" r:id="rId11"/>
    <p:sldId id="299" r:id="rId12"/>
    <p:sldId id="277" r:id="rId13"/>
    <p:sldId id="278" r:id="rId14"/>
    <p:sldId id="288" r:id="rId15"/>
    <p:sldId id="289" r:id="rId16"/>
    <p:sldId id="279" r:id="rId17"/>
    <p:sldId id="290" r:id="rId18"/>
    <p:sldId id="291" r:id="rId19"/>
    <p:sldId id="292" r:id="rId20"/>
    <p:sldId id="281" r:id="rId21"/>
    <p:sldId id="282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erpet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D93C69-46AB-47B9-801F-E7753D519065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7BB8FE-ADE3-4B8E-B14C-234F84012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667A-BCF5-4F17-B02B-456233F5A24F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F3ECDA-4A30-41BC-A19E-BB781AFAF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C8F4-39FB-4916-A907-3975BFB70946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C8E5-D79C-4A04-A0C6-ADEE2EA55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4BC8-4279-41A1-82E1-D28978E5323A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7992B-B033-491E-8745-9F1E8DC97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6A04-E019-4129-8C5C-14C88093FFB8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64B1-0C5C-49CF-B9E8-C43F9CFC1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A0E6-99F2-4F2F-BB97-73FAF03CA90C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1CC6D-C0C9-4AA8-A493-0CA231D66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510B-29D0-47D7-93AD-BB33225EEBBE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A516-65CA-4D21-B477-6A5CDE8E2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B6D3-3DFB-4642-8EB5-9D42B5E45A88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08F5-31D4-451C-B7BE-90B1E826C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11E75-A9B6-40AE-9B7C-C23ACAD8C549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D5C3-9071-4938-A322-9969DDB63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4D866-09E3-4DA8-A70D-5598C88F26F6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DF7C-C34E-4347-83D1-140C2A322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A0F4-5367-4A9C-B181-A335C28404DE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39E4-F525-49C0-B5C0-1E89739F8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A70F-D25F-4B6A-9885-D6808F4E0D03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7F7A-0152-4CD6-846F-F3E88A58D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C90A50-A8E6-4FC5-BFB3-83859422FB34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9AC4999-40D4-4AF3-BDBD-1A22806A6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6" r:id="rId2"/>
    <p:sldLayoutId id="2147483864" r:id="rId3"/>
    <p:sldLayoutId id="2147483857" r:id="rId4"/>
    <p:sldLayoutId id="2147483858" r:id="rId5"/>
    <p:sldLayoutId id="2147483859" r:id="rId6"/>
    <p:sldLayoutId id="2147483860" r:id="rId7"/>
    <p:sldLayoutId id="2147483865" r:id="rId8"/>
    <p:sldLayoutId id="2147483866" r:id="rId9"/>
    <p:sldLayoutId id="2147483861" r:id="rId10"/>
    <p:sldLayoutId id="21474838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981200"/>
          </a:xfrm>
        </p:spPr>
        <p:txBody>
          <a:bodyPr/>
          <a:lstStyle/>
          <a:p>
            <a:pPr eaLnBrk="1" hangingPunct="1"/>
            <a:r>
              <a:rPr lang="en-US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Prepared by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VEERAPANDIAN.K</a:t>
            </a:r>
          </a:p>
          <a:p>
            <a:pPr eaLnBrk="1" hangingPunct="1"/>
            <a:r>
              <a:rPr lang="en-IN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AP/MECH</a:t>
            </a:r>
            <a:endParaRPr lang="en-US" sz="1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mtClean="0">
                <a:latin typeface="Times New Roman" pitchFamily="18" charset="0"/>
                <a:cs typeface="Times New Roman" pitchFamily="18" charset="0"/>
              </a:rPr>
              <a:t>UNIT-III</a:t>
            </a:r>
            <a:br>
              <a:rPr smtClean="0">
                <a:latin typeface="Times New Roman" pitchFamily="18" charset="0"/>
                <a:cs typeface="Times New Roman" pitchFamily="18" charset="0"/>
              </a:rPr>
            </a:br>
            <a:r>
              <a:rPr smtClean="0">
                <a:latin typeface="Times New Roman" pitchFamily="18" charset="0"/>
                <a:cs typeface="Times New Roman" pitchFamily="18" charset="0"/>
              </a:rPr>
              <a:t>BEVEL GEARS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Continue…</a:t>
            </a:r>
          </a:p>
        </p:txBody>
      </p:sp>
      <p:pic>
        <p:nvPicPr>
          <p:cNvPr id="17411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447800"/>
            <a:ext cx="6019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Continue…</a:t>
            </a:r>
          </a:p>
        </p:txBody>
      </p:sp>
      <p:pic>
        <p:nvPicPr>
          <p:cNvPr id="18435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828800"/>
            <a:ext cx="66294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 PROCEDURE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305800" cy="5715000"/>
          </a:xfrm>
        </p:spPr>
        <p:txBody>
          <a:bodyPr/>
          <a:lstStyle/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Calculation of gear ratio (i):</a:t>
            </a:r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Calculation of gear ratio and pitch angle</a:t>
            </a:r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. Selection of materials:</a:t>
            </a:r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PSGDB – 1.40 or 1.9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knowing the gear ratio i, choose the suitable combination of materials for pinion and wheel.</a:t>
            </a:r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3. If not given, assume gear life (say 20,000 hrs)</a:t>
            </a:r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Calculation of initial design torque (M</a:t>
            </a:r>
            <a:r>
              <a:rPr lang="en-US" b="1" u="sng" baseline="-25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= M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×K×K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Initially assume K×K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d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= 1.3  </a:t>
            </a:r>
            <a:r>
              <a:rPr lang="en-US" baseline="-2500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514350" indent="-514350" algn="just" eaLnBrk="1" hangingPunct="1">
              <a:buFont typeface="Wingdings 2" pitchFamily="18" charset="2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(Mt) = Transmitted torque = </a:t>
            </a:r>
          </a:p>
          <a:p>
            <a:pPr marL="514350" indent="-514350" algn="just" eaLnBrk="1" hangingPunct="1">
              <a:buFont typeface="Wingdings 2" pitchFamily="18" charset="2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462463" y="5105400"/>
          <a:ext cx="871537" cy="773113"/>
        </p:xfrm>
        <a:graphic>
          <a:graphicData uri="http://schemas.openxmlformats.org/presentationml/2006/ole">
            <p:oleObj spid="_x0000_s1026" name="Equation" r:id="rId3" imgW="444307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381000" y="762000"/>
            <a:ext cx="8458200" cy="5791200"/>
          </a:xfrm>
          <a:blipFill rotWithShape="1">
            <a:blip r:embed="rId2"/>
            <a:stretch>
              <a:fillRect l="-1298" t="-1579" r="-1298"/>
            </a:stretch>
          </a:blipFill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smtClean="0"/>
              <a:t>Contd…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914400" y="838200"/>
            <a:ext cx="7772400" cy="5181600"/>
          </a:xfrm>
          <a:blipFill rotWithShape="1">
            <a:blip r:embed="rId2"/>
            <a:stretch>
              <a:fillRect l="-863" r="-2039"/>
            </a:stretch>
          </a:blipFill>
          <a:extLst>
            <a:ext uri="{91240B29-F687-4F45-9708-019B960494DF}"/>
          </a:extLst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1162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914400" y="838200"/>
            <a:ext cx="7772400" cy="5181600"/>
          </a:xfrm>
          <a:blipFill rotWithShape="1">
            <a:blip r:embed="rId2"/>
            <a:stretch>
              <a:fillRect l="-706" t="-824" r="-2275"/>
            </a:stretch>
          </a:blipFill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381000" y="762000"/>
            <a:ext cx="8305800" cy="5715000"/>
          </a:xfrm>
          <a:blipFill rotWithShape="1">
            <a:blip r:embed="rId2"/>
            <a:stretch>
              <a:fillRect l="-1322" t="-959"/>
            </a:stretch>
          </a:blipFill>
          <a:extLst>
            <a:ext uri="{91240B29-F687-4F45-9708-019B960494DF}"/>
          </a:extLst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487363"/>
          </a:xfrm>
        </p:spPr>
        <p:txBody>
          <a:bodyPr/>
          <a:lstStyle/>
          <a:p>
            <a:r>
              <a:rPr lang="en-US" smtClean="0"/>
              <a:t>Contd…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105400"/>
          </a:xfrm>
        </p:spPr>
        <p:txBody>
          <a:bodyPr/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Selection of number of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teeth: 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teeth on pinion, z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≥ 17, say 18.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Number of teeth on gear, z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i×z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Virtual number of teeth : 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v1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        </a:t>
            </a:r>
          </a:p>
          <a:p>
            <a:pPr marL="0" indent="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Z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v2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334000" y="2819400"/>
          <a:ext cx="914400" cy="996950"/>
        </p:xfrm>
        <a:graphic>
          <a:graphicData uri="http://schemas.openxmlformats.org/presentationml/2006/ole">
            <p:oleObj spid="_x0000_s2050" name="Equation" r:id="rId3" imgW="419040" imgH="457200" progId="Equation.3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5334000" y="3886200"/>
          <a:ext cx="762000" cy="806450"/>
        </p:xfrm>
        <a:graphic>
          <a:graphicData uri="http://schemas.openxmlformats.org/presentationml/2006/ole">
            <p:oleObj spid="_x0000_s2051" name="Equation" r:id="rId4" imgW="43164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362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914400" y="685800"/>
            <a:ext cx="7772400" cy="5334000"/>
          </a:xfrm>
          <a:blipFill rotWithShape="1">
            <a:blip r:embed="rId2"/>
            <a:stretch>
              <a:fillRect l="-1333" t="-1029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334963"/>
          </a:xfrm>
        </p:spPr>
        <p:txBody>
          <a:bodyPr/>
          <a:lstStyle/>
          <a:p>
            <a:r>
              <a:rPr lang="en-US" smtClean="0"/>
              <a:t>Contd…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914400" y="685800"/>
            <a:ext cx="7772400" cy="5334000"/>
          </a:xfrm>
          <a:blipFill rotWithShape="1">
            <a:blip r:embed="rId2"/>
            <a:stretch>
              <a:fillRect l="-1333" t="-1486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 dirty="0" smtClean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pPr algn="ctr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Types of gears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2" descr="C:\Users\SENDIL\Downloads\kathal kavithai\gears ty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304800" y="762000"/>
            <a:ext cx="8534400" cy="5791200"/>
          </a:xfrm>
          <a:blipFill rotWithShape="1">
            <a:blip r:embed="rId2"/>
            <a:stretch>
              <a:fillRect l="-1214" t="-947" r="-786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en-US" dirty="0" smtClean="0">
              <a:noFill/>
            </a:endParaRPr>
          </a:p>
          <a:p>
            <a:pPr>
              <a:defRPr/>
            </a:pPr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381000" y="838200"/>
            <a:ext cx="8305800" cy="5715000"/>
          </a:xfrm>
          <a:blipFill rotWithShape="1">
            <a:blip r:embed="rId2"/>
            <a:stretch>
              <a:fillRect l="-1322" t="-961" r="-1101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xfrm>
            <a:off x="457200" y="762000"/>
            <a:ext cx="8229600" cy="5715000"/>
          </a:xfrm>
          <a:blipFill rotWithShape="1">
            <a:blip r:embed="rId2"/>
            <a:stretch>
              <a:fillRect l="-1259" t="-959" r="-1333"/>
            </a:stretch>
          </a:blipFill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14400" y="2971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ENDIL\Downloads\kathal kavithai\gear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"/>
            <a:ext cx="8229600" cy="5910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876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Bevel gears are used to transmit power between two </a:t>
            </a:r>
            <a:r>
              <a:rPr lang="en-US" smtClean="0">
                <a:solidFill>
                  <a:srgbClr val="FF0000"/>
                </a:solidFill>
              </a:rPr>
              <a:t>intersecting shafts</a:t>
            </a:r>
            <a:r>
              <a:rPr lang="en-US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Bevel gears are commonly used in </a:t>
            </a:r>
            <a:r>
              <a:rPr lang="en-US" smtClean="0">
                <a:solidFill>
                  <a:srgbClr val="FF0000"/>
                </a:solidFill>
              </a:rPr>
              <a:t>automotive differentials</a:t>
            </a:r>
            <a:r>
              <a:rPr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The gears are formed by cutting teeth along the elements of frustum of a cone.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When teeth formed on the cones are straight, the gears are known as </a:t>
            </a:r>
            <a:r>
              <a:rPr lang="en-US" smtClean="0">
                <a:solidFill>
                  <a:srgbClr val="FF0000"/>
                </a:solidFill>
              </a:rPr>
              <a:t>straight bevel</a:t>
            </a:r>
            <a:r>
              <a:rPr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When inclined, they are known as </a:t>
            </a:r>
            <a:r>
              <a:rPr lang="en-US" smtClean="0">
                <a:solidFill>
                  <a:srgbClr val="FF0000"/>
                </a:solidFill>
              </a:rPr>
              <a:t>spiral or helical bevel</a:t>
            </a:r>
            <a:r>
              <a:rPr lang="en-US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Bevel gears are intersecting at 90º. It is not interchangeable.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The bevel gear teeth can be cast, milled or generated. But the generated teeth is more accurate.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/>
          <a:lstStyle/>
          <a:p>
            <a:pPr algn="ctr"/>
            <a:r>
              <a:rPr lang="en-US" smtClean="0"/>
              <a:t>TYPES OF BEVEL GEARS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85800"/>
            <a:ext cx="4876800" cy="5334000"/>
          </a:xfrm>
        </p:spPr>
        <p:txBody>
          <a:bodyPr/>
          <a:lstStyle/>
          <a:p>
            <a:pPr marL="514350" indent="-514350">
              <a:buFont typeface="Wingdings 2" pitchFamily="18" charset="2"/>
              <a:buNone/>
            </a:pPr>
            <a:r>
              <a:rPr lang="en-US" smtClean="0"/>
              <a:t>	1. </a:t>
            </a:r>
            <a:r>
              <a:rPr lang="en-US" u="sng" smtClean="0"/>
              <a:t>Straight Bevel Gears :</a:t>
            </a:r>
          </a:p>
          <a:p>
            <a:pPr marL="788988" lvl="1" indent="-514350"/>
            <a:r>
              <a:rPr lang="en-US" sz="2600" smtClean="0"/>
              <a:t>If the teeth on the bevel gears are parallel to the lines generating the pitch cones, then they are called straight bevel gears.  </a:t>
            </a:r>
          </a:p>
          <a:p>
            <a:pPr marL="788988" lvl="1" indent="-514350"/>
            <a:endParaRPr lang="en-US" sz="2600" smtClean="0"/>
          </a:p>
          <a:p>
            <a:pPr marL="788988" lvl="1" indent="-514350">
              <a:buFont typeface="Wingdings 2" pitchFamily="18" charset="2"/>
              <a:buNone/>
            </a:pPr>
            <a:r>
              <a:rPr lang="en-US" sz="2600" smtClean="0"/>
              <a:t>    2. </a:t>
            </a:r>
            <a:r>
              <a:rPr lang="en-US" sz="2600" u="sng" smtClean="0"/>
              <a:t>Spiral Bevel Gears:</a:t>
            </a:r>
          </a:p>
          <a:p>
            <a:pPr marL="788988" lvl="1" indent="-514350"/>
            <a:r>
              <a:rPr lang="en-US" sz="2600" smtClean="0"/>
              <a:t>When the teeth of a bevel gear are inclined at an angle to the face of the bevel, they are known as spiral bevel gear.</a:t>
            </a:r>
          </a:p>
          <a:p>
            <a:pPr marL="788988" lvl="1" indent="-514350"/>
            <a:endParaRPr lang="en-US" sz="2600" smtClean="0"/>
          </a:p>
          <a:p>
            <a:pPr marL="788988" lvl="1" indent="-514350">
              <a:buFont typeface="Wingdings 2" pitchFamily="18" charset="2"/>
              <a:buNone/>
            </a:pPr>
            <a:endParaRPr lang="en-US" sz="2600" smtClean="0"/>
          </a:p>
          <a:p>
            <a:pPr marL="788988" lvl="1" indent="-514350">
              <a:buFont typeface="Wingdings 2" pitchFamily="18" charset="2"/>
              <a:buNone/>
            </a:pPr>
            <a:endParaRPr lang="en-US" sz="2600" smtClean="0"/>
          </a:p>
        </p:txBody>
      </p:sp>
      <p:pic>
        <p:nvPicPr>
          <p:cNvPr id="4" name="Picture 2" descr="bevel gears_hypo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733800"/>
            <a:ext cx="21097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Continue…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572000" cy="5029200"/>
          </a:xfrm>
        </p:spPr>
        <p:txBody>
          <a:bodyPr/>
          <a:lstStyle/>
          <a:p>
            <a:pPr marL="788988" lvl="1" indent="-514350" algn="just">
              <a:buFont typeface="Wingdings 2" pitchFamily="18" charset="2"/>
              <a:buNone/>
            </a:pPr>
            <a:r>
              <a:rPr lang="en-US" sz="2600" smtClean="0"/>
              <a:t> 3. </a:t>
            </a:r>
            <a:r>
              <a:rPr lang="en-US" sz="2600" u="sng" smtClean="0"/>
              <a:t>Zerol Bevel Gears:</a:t>
            </a:r>
          </a:p>
          <a:p>
            <a:pPr marL="788988" lvl="1" indent="-514350" algn="just"/>
            <a:r>
              <a:rPr lang="en-US" sz="2600" smtClean="0"/>
              <a:t>Spiral bevel  gears with curved teeth but with a zero degree spiral angle are known as zerol bevel gears.</a:t>
            </a:r>
          </a:p>
          <a:p>
            <a:pPr marL="788988" lvl="1" indent="-514350" algn="just">
              <a:buFont typeface="Wingdings 2" pitchFamily="18" charset="2"/>
              <a:buNone/>
            </a:pPr>
            <a:r>
              <a:rPr lang="en-US" sz="2600" smtClean="0"/>
              <a:t>     4. </a:t>
            </a:r>
            <a:r>
              <a:rPr lang="en-US" sz="2600" u="sng" smtClean="0"/>
              <a:t>Hypoid gears:</a:t>
            </a:r>
          </a:p>
          <a:p>
            <a:pPr marL="788988" lvl="1" indent="-514350" algn="just"/>
            <a:r>
              <a:rPr lang="en-US" sz="2600" smtClean="0"/>
              <a:t>Hypoid gears are similar in appearance to spiral-bevel gears. They differ from spiral gears in that the axis of pinion is offset from the axis of the gear.</a:t>
            </a:r>
          </a:p>
          <a:p>
            <a:pPr marL="788988" lvl="1" indent="-514350" algn="just">
              <a:buFont typeface="Wingdings 2" pitchFamily="18" charset="2"/>
              <a:buNone/>
            </a:pPr>
            <a:endParaRPr lang="en-US" sz="2600" smtClean="0"/>
          </a:p>
          <a:p>
            <a:pPr marL="788988" lvl="1" indent="-514350" algn="just">
              <a:buFont typeface="Wingdings 2" pitchFamily="18" charset="2"/>
              <a:buNone/>
            </a:pPr>
            <a:endParaRPr lang="en-US" sz="2600" smtClean="0"/>
          </a:p>
        </p:txBody>
      </p:sp>
      <p:pic>
        <p:nvPicPr>
          <p:cNvPr id="13316" name="Picture 3" descr="C:\Users\SENDIL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657600"/>
            <a:ext cx="2613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r>
              <a:rPr lang="en-US" smtClean="0"/>
              <a:t>Classification based on pitch angle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4267200" cy="5486400"/>
          </a:xfrm>
        </p:spPr>
        <p:txBody>
          <a:bodyPr/>
          <a:lstStyle/>
          <a:p>
            <a:r>
              <a:rPr lang="en-US" smtClean="0"/>
              <a:t>1. </a:t>
            </a:r>
            <a:r>
              <a:rPr lang="en-US" b="1" smtClean="0"/>
              <a:t>Mitre gears</a:t>
            </a:r>
            <a:r>
              <a:rPr lang="en-US" i="1" smtClean="0"/>
              <a:t>.</a:t>
            </a:r>
            <a:r>
              <a:rPr lang="en-US" smtClean="0"/>
              <a:t> When equal bevel gears (having equal teeth and equal pitch angles) connect two shafts whose axes intersect at right angle, as shown in Fig. (</a:t>
            </a:r>
            <a:r>
              <a:rPr lang="en-US" i="1" smtClean="0"/>
              <a:t>a</a:t>
            </a:r>
            <a:r>
              <a:rPr lang="en-US" smtClean="0"/>
              <a:t>), then they are known as</a:t>
            </a:r>
            <a:r>
              <a:rPr lang="en-US" i="1" smtClean="0"/>
              <a:t> mitre gears.</a:t>
            </a:r>
            <a:endParaRPr lang="en-US" smtClean="0"/>
          </a:p>
          <a:p>
            <a:r>
              <a:rPr lang="en-US" smtClean="0"/>
              <a:t>2.</a:t>
            </a:r>
            <a:r>
              <a:rPr lang="en-US" i="1" smtClean="0"/>
              <a:t> </a:t>
            </a:r>
            <a:r>
              <a:rPr lang="en-US" b="1" smtClean="0"/>
              <a:t>Angular bevel gears</a:t>
            </a:r>
            <a:r>
              <a:rPr lang="en-US" i="1" smtClean="0"/>
              <a:t>.</a:t>
            </a:r>
            <a:r>
              <a:rPr lang="en-US" smtClean="0"/>
              <a:t> When the bevel gears connect two shafts whose axes intersect at an angle other than a right angle, then they are known as</a:t>
            </a:r>
            <a:r>
              <a:rPr lang="en-US" i="1" smtClean="0"/>
              <a:t> angular bevel gears.</a:t>
            </a:r>
            <a:endParaRPr lang="en-US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19400"/>
            <a:ext cx="44386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Continue…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3.</a:t>
            </a:r>
            <a:r>
              <a:rPr lang="en-US" i="1" smtClean="0"/>
              <a:t> </a:t>
            </a:r>
            <a:r>
              <a:rPr lang="en-US" b="1" smtClean="0"/>
              <a:t>Crown bevel gears</a:t>
            </a:r>
            <a:r>
              <a:rPr lang="en-US" i="1" smtClean="0"/>
              <a:t>.</a:t>
            </a:r>
            <a:r>
              <a:rPr lang="en-US" smtClean="0"/>
              <a:t> When the bevel gears connect two shafts whose axes intersect at an angle greater than a right angle and one of the bevel gears has a pitch angle of 90º, then it is known as a crown gear. 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b="1" smtClean="0"/>
              <a:t>4.</a:t>
            </a:r>
            <a:r>
              <a:rPr lang="en-US" b="1" i="1" smtClean="0"/>
              <a:t> </a:t>
            </a:r>
            <a:r>
              <a:rPr lang="en-US" b="1" smtClean="0"/>
              <a:t>Internal bevel gears</a:t>
            </a:r>
            <a:r>
              <a:rPr lang="en-US" b="1" i="1" smtClean="0"/>
              <a:t>.</a:t>
            </a:r>
            <a:r>
              <a:rPr lang="en-US" smtClean="0"/>
              <a:t> When the teeth on the bevel gear are cut on the inside of the pitch cone, then they are known as</a:t>
            </a:r>
            <a:r>
              <a:rPr lang="en-US" b="1" i="1" smtClean="0"/>
              <a:t> internal bevel gears.</a:t>
            </a: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Terms used in Bevel gear</a:t>
            </a:r>
          </a:p>
        </p:txBody>
      </p:sp>
      <p:pic>
        <p:nvPicPr>
          <p:cNvPr id="16387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676400"/>
            <a:ext cx="64770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679</TotalTime>
  <Words>472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Perpetua</vt:lpstr>
      <vt:lpstr>Arial</vt:lpstr>
      <vt:lpstr>Franklin Gothic Book</vt:lpstr>
      <vt:lpstr>Wingdings 2</vt:lpstr>
      <vt:lpstr>Calibri</vt:lpstr>
      <vt:lpstr>Times New Roman</vt:lpstr>
      <vt:lpstr>Wingdings</vt:lpstr>
      <vt:lpstr>Equity</vt:lpstr>
      <vt:lpstr>Equation</vt:lpstr>
      <vt:lpstr>Microsoft Equation 3.0</vt:lpstr>
      <vt:lpstr>UNIT-III BEVEL GEARS</vt:lpstr>
      <vt:lpstr>Types of gears</vt:lpstr>
      <vt:lpstr>Slide 3</vt:lpstr>
      <vt:lpstr>Introduction</vt:lpstr>
      <vt:lpstr>TYPES OF BEVEL GEARS</vt:lpstr>
      <vt:lpstr>Continue…</vt:lpstr>
      <vt:lpstr>Classification based on pitch angle</vt:lpstr>
      <vt:lpstr>Continue…</vt:lpstr>
      <vt:lpstr>Terms used in Bevel gear</vt:lpstr>
      <vt:lpstr>Continue…</vt:lpstr>
      <vt:lpstr>Continue…</vt:lpstr>
      <vt:lpstr>DESIGN PROCEDURE</vt:lpstr>
      <vt:lpstr>Contd…</vt:lpstr>
      <vt:lpstr>Contd…</vt:lpstr>
      <vt:lpstr>Slide 15</vt:lpstr>
      <vt:lpstr>Contd…</vt:lpstr>
      <vt:lpstr>Contd…</vt:lpstr>
      <vt:lpstr>Slide 18</vt:lpstr>
      <vt:lpstr>Contd…</vt:lpstr>
      <vt:lpstr>Contd…</vt:lpstr>
      <vt:lpstr>Contd…</vt:lpstr>
      <vt:lpstr>Contd…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UNIT-II SPUR GEARS</dc:title>
  <dc:creator>SENDIL</dc:creator>
  <cp:lastModifiedBy>user</cp:lastModifiedBy>
  <cp:revision>87</cp:revision>
  <dcterms:created xsi:type="dcterms:W3CDTF">2006-08-16T00:00:00Z</dcterms:created>
  <dcterms:modified xsi:type="dcterms:W3CDTF">2023-01-12T09:34:16Z</dcterms:modified>
</cp:coreProperties>
</file>