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88" r:id="rId3"/>
    <p:sldId id="260" r:id="rId4"/>
    <p:sldId id="261" r:id="rId5"/>
    <p:sldId id="257" r:id="rId6"/>
    <p:sldId id="262" r:id="rId7"/>
    <p:sldId id="273" r:id="rId8"/>
    <p:sldId id="258" r:id="rId9"/>
    <p:sldId id="259" r:id="rId10"/>
    <p:sldId id="263" r:id="rId11"/>
    <p:sldId id="264" r:id="rId12"/>
    <p:sldId id="265" r:id="rId13"/>
    <p:sldId id="266" r:id="rId14"/>
    <p:sldId id="287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3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5839E-B832-401B-B6A7-463F7C9A33AA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5092C-418A-48A3-980D-A9017EFB0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092C-418A-48A3-980D-A9017EFB02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600200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Prepared by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PANDIAN.K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latin typeface="Times New Roman" pitchFamily="18" charset="0"/>
                <a:cs typeface="Times New Roman" pitchFamily="18" charset="0"/>
              </a:rPr>
              <a:t>UNIT-II</a:t>
            </a:r>
            <a:br>
              <a:rPr smtClean="0">
                <a:latin typeface="Times New Roman" pitchFamily="18" charset="0"/>
                <a:cs typeface="Times New Roman" pitchFamily="18" charset="0"/>
              </a:rPr>
            </a:br>
            <a:r>
              <a:rPr smtClean="0">
                <a:latin typeface="Times New Roman" pitchFamily="18" charset="0"/>
                <a:cs typeface="Times New Roman" pitchFamily="18" charset="0"/>
              </a:rPr>
              <a:t>SPUR GEARS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5" name="Picture 1" descr="D:\III yr_mech_2014\3rd yr_VI sem_2014\DTS_Unit II_2014\gear image\10402030_889340051098689_263309408903942830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62337"/>
            <a:ext cx="2862263" cy="2862263"/>
          </a:xfrm>
          <a:prstGeom prst="rect">
            <a:avLst/>
          </a:prstGeom>
          <a:noFill/>
        </p:spPr>
      </p:pic>
      <p:pic>
        <p:nvPicPr>
          <p:cNvPr id="16386" name="Picture 2" descr="D:\III yr_mech_2014\3rd yr_VI sem_2014\DTS_Unit II_2014\gear image\10403163_902176989814995_2707059359208004042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571875"/>
            <a:ext cx="2971800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Gear Nomenclature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Gear nomenclatu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72609"/>
            <a:ext cx="7848600" cy="49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Terminology Used in Gears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Pinion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Pitch circle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Pitch circle diameter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Pitch point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Pitch surface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Pitch</a:t>
            </a:r>
          </a:p>
          <a:p>
            <a:pPr marL="788670" lvl="1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Circular pitch (pc):</a:t>
            </a:r>
          </a:p>
          <a:p>
            <a:pPr marL="788670" lvl="1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D/z	D = Dia. Of pitch circle</a:t>
            </a:r>
          </a:p>
          <a:p>
            <a:pPr marL="788670" lvl="1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 z = No. of teeth on the wheel</a:t>
            </a:r>
          </a:p>
          <a:p>
            <a:pPr marL="788670" lvl="1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Diametral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pitch (pd):</a:t>
            </a:r>
          </a:p>
          <a:p>
            <a:pPr marL="788670" lvl="1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z/D =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788670" lvl="1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788670" lvl="1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Module pitch (m):</a:t>
            </a:r>
          </a:p>
          <a:p>
            <a:pPr marL="788670" lvl="1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m =D/z</a:t>
            </a:r>
          </a:p>
          <a:p>
            <a:pPr marL="788670" lvl="1" indent="-514350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Addendum circle (or Tip circle)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Addendum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Dedendum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circle (or Root circle)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Dedendum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Clearance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depth = Addendum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Dedendum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Working depth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Tooth thickness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Tooth space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Backlash = Tooth space – Tooth thickness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Face width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 land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Bottom land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Flank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Fillet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Pressure angle (or angle of obliquity):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angle b/w the common normal to two gear teeth at the point of contact and the common tangent at the pitch point. The standard pressure angles are 14 1/2º and 20º  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305800" cy="58674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Path of contact: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path traced by the point of contact of two teeth  from the beginning to the end of engagement.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Length of path of contact (or Contact length):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length of the common normal cutoff by the addendum circles of the wheel and pinion.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Arc of contact: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path traced by a point on the pitch circle from the beginning to the end of engagement of a given pair of teeth. The arc of contact consists of two parts.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Arc of approach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Arc of recess</a:t>
            </a:r>
          </a:p>
          <a:p>
            <a:pPr algn="just">
              <a:buFont typeface="Wingdings" pitchFamily="2" charset="2"/>
              <a:buChar char="Ø"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Velocity ratio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Contact ratio: Ratio b/w arc of contact to circular pitch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slip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exact velocity ratio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obtained.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capable of transmitting large power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than that  of the belt and chain drives.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efficient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99%)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requires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space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compared to belt and rope drives.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can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transmit motion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low velocity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is not possible with the belt drives.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manufacture of gears require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special  tools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equipments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manufacturing and maintenance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comparatively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error in cutting teeth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cause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vibrations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during operation.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 of Gearing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law of gearing states that for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obtaining a constant velocity ratio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at any instant of teeth the common normal at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point of contact should always pass through a pitch point (fixed point)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situated on the line joining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of rotation of the pair of mating gears.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Gear Materials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gear materials are broadly grouped  into two groups, there are metallic and non-metallic materials.</a:t>
            </a:r>
          </a:p>
          <a:p>
            <a:pPr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Metallic materials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Steel: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 most widely used material in gear manufacture is steel. Almost all types of steels have been used for this purpose.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having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property of toughness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tooth hardness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steel gears are heat treated.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BHN &lt; 350 – Light and medium duty drives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BHN &gt; 350 – heavy duty drives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334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medium duty applications – Plain carbon steels 50C8,45C8,50C4 &amp; 55C8 are used.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heavy duty applications – alloy steels 40Cr1, 30Ni4Cr and 40 Ni3Cr1 and 40Ni3Cr65Mo55 are used. </a:t>
            </a:r>
          </a:p>
          <a:p>
            <a:pPr algn="just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Cast Iron: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extensively as a gear material because of  its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cost, good machinability and moderate mechanical properties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size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gears are made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grey cast iron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Grades FG 200, FG 260 or FG 350.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low tensile strength.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D:\III yr_mech_2014\3rd yr_VI sem_2014\DTS_Unit II_2014\gear image\1939538_889548461077848_6420059600292767809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457200"/>
            <a:ext cx="7543799" cy="5884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943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Bronze: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mainly used in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worm gear drives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because of their ability to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withstand heavy sliding loads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Bronze gears are also used where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corrosion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problem.</a:t>
            </a:r>
          </a:p>
          <a:p>
            <a:pPr algn="just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costlier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bronze, manganese bronze, silicon bronze, or phosphorus bronze.</a:t>
            </a:r>
          </a:p>
          <a:p>
            <a:pPr algn="just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Non-metallic materials: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non-metallic materials like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wood, rawhide, compressed paper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synthetic resins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nylon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used for gears.</a:t>
            </a:r>
          </a:p>
          <a:p>
            <a:pPr algn="just">
              <a:buNone/>
            </a:pP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Noiseless operation, (ii) Cheaper in cost (iii) Damping of shock and vibration.</a:t>
            </a:r>
          </a:p>
          <a:p>
            <a:pPr algn="just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Low load carrying capacity (ii) Low heat conductivity.</a:t>
            </a:r>
          </a:p>
          <a:p>
            <a:pPr algn="just">
              <a:buNone/>
            </a:pP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Selection of Gear Material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of service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manufacture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Wear and shock resistance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Space and weight limitations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Safety and other considerations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Peripheral speed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Degree of accuracy required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 of the material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loads, impact loads &amp; longer life requirements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Gear Manufacturing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Gear milling: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Almost any tooth can be milled. However only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spur, helical and straight bevel gears are usually milled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Surface finish can be held to about 3.2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pPr marL="788670" lvl="1" indent="-51435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Gear generating: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Teeth are formed in a series of passes by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generating tool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Hobs or shapers are normally used.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Surface finishes as fine as about 1.6 can be obtained.</a:t>
            </a:r>
          </a:p>
          <a:p>
            <a:pPr marL="788670" lvl="1" indent="-51435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Shaping: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Teeth may be generated with either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pinion cutter or a rack cutter.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produce external and internal spur, helical, herringbone.</a:t>
            </a:r>
          </a:p>
          <a:p>
            <a:pPr marL="788670" lvl="1" indent="-51435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Gear molding: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Mass production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gears can be achieved by molding.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715000"/>
          </a:xfrm>
        </p:spPr>
        <p:txBody>
          <a:bodyPr/>
          <a:lstStyle/>
          <a:p>
            <a:pPr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Injection molding: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Injection molding produces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light weight gears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thermoplastic material.</a:t>
            </a:r>
          </a:p>
          <a:p>
            <a:pPr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Die casting: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similar process using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molten metal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Zinc, brass,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magnesium gears are made by this process.</a:t>
            </a:r>
          </a:p>
          <a:p>
            <a:pPr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Sintering: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Sintering is used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small, heavy-duty gears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instruments and pumps.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Iron and brass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mostly used for this process</a:t>
            </a:r>
          </a:p>
          <a:p>
            <a:pPr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Investment casting: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Investment casting and shell molding produce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medium-duty iron and steel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gears for rough applications.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 PROCEDURE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305800" cy="57150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Calculation of gear ratio (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514350" indent="-51435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gear ratio is not specified, it may be assumed to be unity. In case of multistage speed reducers, the speed ratio may be selected from R20 series.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. Selection of materials: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1.40 or 1.9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knowing the gear ratio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choose the suitable combination of materials for pinion and wheel.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If not given, assume gear life (say 20,000 hrs)</a:t>
            </a:r>
          </a:p>
          <a:p>
            <a:pPr marL="514350" indent="-51435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Calculation of initial design torque (M</a:t>
            </a:r>
            <a:r>
              <a:rPr lang="en-US" b="1" u="sng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K×K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8.15, T-13 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Transmitted torque = </a:t>
            </a: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5638800"/>
          <a:ext cx="872197" cy="772517"/>
        </p:xfrm>
        <a:graphic>
          <a:graphicData uri="http://schemas.openxmlformats.org/presentationml/2006/ole">
            <p:oleObj spid="_x0000_s28675" name="Equation" r:id="rId3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458200" cy="5791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 = Load concentration factor,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8.15, T-13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Dynamic load factor,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8.16,T-15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inadequate to select the values of K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initially assume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K×K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1.3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Calculation of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u="sng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u="sng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u="sng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PSGDB – 8.14, T-9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calculate the equivalent Young’s modulus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Eeq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calculate the design bending stress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(PSGDB 8.18, below T-18)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find (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contact stress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(8.16, below, T-15)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×HB×K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(or)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×HRC×K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(or)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Coefficient depending on the surface hardness,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8.16, T-16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HB or HRC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Brinell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Rockwell hardness number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Life factor for surface strength,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8.17, T-17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05800" cy="5715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Calculation of centre distance (a):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PSGDB- 8.13, Table 8 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Calculate the centre distance between gears based on surface compressive strength using the relation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 ≥ ( i+1)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      = Width to centre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distance ratio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Selection of number of teeth on pinion (z</a:t>
            </a:r>
            <a:r>
              <a:rPr lang="en-US" b="1" u="sng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) and gear (z</a:t>
            </a:r>
            <a:r>
              <a:rPr lang="en-US" b="1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571500" indent="-571500" algn="just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teeth on pinion, 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Assume 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≥ 17, say 18.</a:t>
            </a:r>
          </a:p>
          <a:p>
            <a:pPr marL="571500" indent="-571500" algn="just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teeth on gear, 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i×z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743200" y="2133600"/>
          <a:ext cx="2438400" cy="1051420"/>
        </p:xfrm>
        <a:graphic>
          <a:graphicData uri="http://schemas.openxmlformats.org/presentationml/2006/ole">
            <p:oleObj spid="_x0000_s40969" name="Equation" r:id="rId3" imgW="1384200" imgH="5968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95400" y="3352800"/>
          <a:ext cx="324465" cy="838200"/>
        </p:xfrm>
        <a:graphic>
          <a:graphicData uri="http://schemas.openxmlformats.org/presentationml/2006/ole">
            <p:oleObj spid="_x0000_s40970" name="Equation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458200" cy="5791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Calculation of module (m):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m =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(PSGDB 8.22, T-26)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calculated module value, choose the nearest higher standard module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8.2, T-1.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Revision of centre distance (a):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chosen standard module, revise the centre distance value (a).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a =   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(PSGDB 8.22, T-26)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Calculation of b,d</a:t>
            </a:r>
            <a:r>
              <a:rPr lang="en-US" b="1" u="sng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b="1" u="sng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face width (gear width) b: b=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the pitch diameter of the pinion 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m×z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(PSGDB 8.22, T-26)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the pitch line velocity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the value of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lvl="1" algn="just"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6200" y="1066800"/>
          <a:ext cx="838200" cy="611188"/>
        </p:xfrm>
        <a:graphic>
          <a:graphicData uri="http://schemas.openxmlformats.org/presentationml/2006/ole">
            <p:oleObj spid="_x0000_s43011" name="Equation" r:id="rId3" imgW="609480" imgH="4442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09999" y="3352800"/>
          <a:ext cx="1184563" cy="685800"/>
        </p:xfrm>
        <a:graphic>
          <a:graphicData uri="http://schemas.openxmlformats.org/presentationml/2006/ole">
            <p:oleObj spid="_x0000_s43012" name="Equation" r:id="rId4" imgW="723600" imgH="419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67400" y="5410200"/>
          <a:ext cx="948018" cy="685800"/>
        </p:xfrm>
        <a:graphic>
          <a:graphicData uri="http://schemas.openxmlformats.org/presentationml/2006/ole">
            <p:oleObj spid="_x0000_s43013" name="Equation" r:id="rId5" imgW="59688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53000" y="5867400"/>
          <a:ext cx="381000" cy="701842"/>
        </p:xfrm>
        <a:graphic>
          <a:graphicData uri="http://schemas.openxmlformats.org/presentationml/2006/ole">
            <p:oleObj spid="_x0000_s43014" name="Equation" r:id="rId6" imgW="2412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534400" cy="57912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Selection of quality of gears: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Knowing the pitch line velocity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consulting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8.3, T-2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select a suitable quality of gear.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Revision of design torque (M</a:t>
            </a:r>
            <a:r>
              <a:rPr lang="en-US" b="1" u="sng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Revise K: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calculated value of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revise the value of load concentration factor (K)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8.15,T-14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Revise </a:t>
            </a:r>
            <a:r>
              <a:rPr lang="en-US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u="sng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selected quality of gear and calculated pitch line velocity, revise the value of dynamic load factor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8.16, T-15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Revise (M</a:t>
            </a:r>
            <a:r>
              <a:rPr lang="en-US" u="sng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revised values of K and , calculate the revised design torque (M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value. Use (M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Mt×K×K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305800" cy="57912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Check for bending: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Calculate the induced bending stress using the relation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(8.13A, T-8)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 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Compare the induced bending stress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 design bending stress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For the value of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),refer step 5. If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≤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design is satisfactory.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Check for wear strength: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Calculate the induced contact stress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relation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(8.13,T-8)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  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Compare the induced contact stress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the design contact stress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). For the value of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), refer step 5. If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≤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design is safe and satisfactory.</a:t>
            </a:r>
          </a:p>
          <a:p>
            <a:pPr lvl="3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1828800"/>
          <a:ext cx="1524000" cy="726831"/>
        </p:xfrm>
        <a:graphic>
          <a:graphicData uri="http://schemas.openxmlformats.org/presentationml/2006/ole">
            <p:oleObj spid="_x0000_s44037" name="Equation" r:id="rId3" imgW="82548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86199" y="4419600"/>
          <a:ext cx="2699657" cy="762000"/>
        </p:xfrm>
        <a:graphic>
          <a:graphicData uri="http://schemas.openxmlformats.org/presentationml/2006/ole">
            <p:oleObj spid="_x0000_s44038" name="Equation" r:id="rId4" imgW="15746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Gears - 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Gears are toothed wheels used for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transmitting motion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from one shaft to another, when they are not to far apart.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Compare with belt, chain and friction drives, gear drives are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compact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can operate at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speeds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can be used where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precise timing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required.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used when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power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to be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transmitted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15. If the design is not satisfactory (i.e.,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and/or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then increase the module or face width value or change the gear material. For these values, repeat the above procedure till the design is safe.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Check for gear:</a:t>
            </a:r>
          </a:p>
          <a:p>
            <a:pPr marL="571500" indent="-571500" algn="just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Check for bending:</a:t>
            </a:r>
          </a:p>
          <a:p>
            <a:pPr marL="845820" lvl="1" indent="-57150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the induced bending stress using the relation</a:t>
            </a:r>
          </a:p>
          <a:p>
            <a:pPr marL="845820" lvl="1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b1y1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b2y2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845820" lvl="1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45820" lvl="1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Induced bending stress in the pinion and gear respectively.</a:t>
            </a:r>
          </a:p>
          <a:p>
            <a:pPr marL="845820" lvl="1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Form factors of pinion and gear respectively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-8.18, T-18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45820" lvl="1" indent="-571500"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67200" y="3733800"/>
          <a:ext cx="762000" cy="882316"/>
        </p:xfrm>
        <a:graphic>
          <a:graphicData uri="http://schemas.openxmlformats.org/presentationml/2006/ole">
            <p:oleObj spid="_x0000_s45058" name="Equation" r:id="rId3" imgW="48240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305800" cy="5943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the design bending stress for gear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consulting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– 8.19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Compare the induced bending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 design bending stress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If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then the design is satisfactory.</a:t>
            </a:r>
          </a:p>
          <a:p>
            <a:pPr marL="571500" indent="-57150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Check for wear strength: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the induced contact stress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gear using the equation , Surface compressive stress</a:t>
            </a:r>
          </a:p>
          <a:p>
            <a:pPr marL="571500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571500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Gear ratio = 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71500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a = centre distance b/w pinion &amp; gear</a:t>
            </a:r>
          </a:p>
          <a:p>
            <a:pPr marL="571500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b = Face width of tooth</a:t>
            </a:r>
          </a:p>
          <a:p>
            <a:pPr marL="571500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Equivalent young’s modulus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-8.14</a:t>
            </a:r>
          </a:p>
          <a:p>
            <a:pPr marL="571500" indent="-5715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  = </a:t>
            </a:r>
          </a:p>
          <a:p>
            <a:pPr marL="571500" indent="-57150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3581400"/>
          <a:ext cx="2873829" cy="762000"/>
        </p:xfrm>
        <a:graphic>
          <a:graphicData uri="http://schemas.openxmlformats.org/presentationml/2006/ole">
            <p:oleObj spid="_x0000_s46083" name="Equation" r:id="rId3" imgW="1676160" imgH="4442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6096000"/>
          <a:ext cx="838200" cy="659860"/>
        </p:xfrm>
        <a:graphic>
          <a:graphicData uri="http://schemas.openxmlformats.org/presentationml/2006/ole">
            <p:oleObj spid="_x0000_s46084" name="Equation" r:id="rId4" imgW="5968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382000" cy="5943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fact, the induced contact stress will be same for pinion and wheel. i.e.,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Caculate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design contact stress for gear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as discussed in step 5.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Compare the induced bending stress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 design bending stress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If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≤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the design is safe and satisfactory.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Calculation of basic dimensions of pinion and gear: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Calculate all the basic dimensions of pinion and gear using the relations listed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PSGDB 8.22, T-26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71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END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343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circular body of cylindrical shape or that of the shape of frustum of a cone and of uniform small width, having teeth of uniform formation, provided on its outer circumferential surface, is called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gear or toothed gear or toothed wheel.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gears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ENDIL\Downloads\kathal kavithai\gears typ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4582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NDIL\Downloads\kathal kavithai\gear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1"/>
            <a:ext cx="8229600" cy="5910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Planetary gear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7239000" cy="477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of gears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u="sng" dirty="0" smtClean="0">
                <a:latin typeface="Times New Roman" pitchFamily="18" charset="0"/>
                <a:cs typeface="Times New Roman" pitchFamily="18" charset="0"/>
              </a:rPr>
              <a:t>Classification based on the </a:t>
            </a:r>
            <a:r>
              <a:rPr lang="en-US" sz="23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relative position of their shaft axes: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sz="2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Parallel shafts</a:t>
            </a:r>
          </a:p>
          <a:p>
            <a:pPr marL="788670" lvl="1" indent="-514350" algn="just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	Ex.: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Spur gears, helical gears, rack and pinion, herringbone gears and internal gears.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sz="2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Intersecting shafts</a:t>
            </a:r>
          </a:p>
          <a:p>
            <a:pPr marL="788670" lvl="1" indent="-514350" algn="just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	Ex: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Bevel gears and spiral gears.</a:t>
            </a:r>
          </a:p>
          <a:p>
            <a:pPr marL="788670" lvl="1" indent="-514350" algn="just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u="sng" dirty="0" smtClean="0">
                <a:latin typeface="Times New Roman" pitchFamily="18" charset="0"/>
                <a:cs typeface="Times New Roman" pitchFamily="18" charset="0"/>
              </a:rPr>
              <a:t>Classification based on </a:t>
            </a:r>
            <a:r>
              <a:rPr lang="en-US" sz="23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relative motion of  the shafts</a:t>
            </a:r>
            <a:r>
              <a:rPr lang="en-US" sz="23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sz="2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Row gears</a:t>
            </a:r>
          </a:p>
          <a:p>
            <a:pPr marL="788670" lvl="1" indent="-514350" algn="just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	The motion of the shafts relative to each other is fixed.</a:t>
            </a:r>
          </a:p>
          <a:p>
            <a:pPr marL="788670" lvl="1" indent="-514350" algn="just"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Planetary and differential gears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Classification based on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peripheral speed (</a:t>
            </a:r>
            <a:r>
              <a:rPr lang="el-GR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Low velocity gears –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 3 m/s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Medium velocity gears –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 to 15 m/s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velocity gears –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&gt; 15 m/s</a:t>
            </a:r>
          </a:p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Classification based on the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position of teeth on the wheel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Straight gears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Helical gears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Herringbone gears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Curved teeth gears</a:t>
            </a:r>
          </a:p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Classification based on the </a:t>
            </a: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type of gearing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External gearing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Internal gearing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Rack and pinion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728</TotalTime>
  <Words>1526</Words>
  <Application>Microsoft Office PowerPoint</Application>
  <PresentationFormat>On-screen Show (4:3)</PresentationFormat>
  <Paragraphs>250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Equity</vt:lpstr>
      <vt:lpstr>Equation</vt:lpstr>
      <vt:lpstr>UNIT-II SPUR GEARS</vt:lpstr>
      <vt:lpstr>Slide 2</vt:lpstr>
      <vt:lpstr>Gears - Introduction</vt:lpstr>
      <vt:lpstr>Definiton</vt:lpstr>
      <vt:lpstr>Types of gears</vt:lpstr>
      <vt:lpstr>Slide 6</vt:lpstr>
      <vt:lpstr>Planetary gear</vt:lpstr>
      <vt:lpstr>Classification of gears</vt:lpstr>
      <vt:lpstr>Contd…</vt:lpstr>
      <vt:lpstr>Gear Nomenclature</vt:lpstr>
      <vt:lpstr>Terminology Used in Gears</vt:lpstr>
      <vt:lpstr>Contd…</vt:lpstr>
      <vt:lpstr>Contd…</vt:lpstr>
      <vt:lpstr>Contd…</vt:lpstr>
      <vt:lpstr>Advantages </vt:lpstr>
      <vt:lpstr>Limitations</vt:lpstr>
      <vt:lpstr>Law of Gearing</vt:lpstr>
      <vt:lpstr>Gear Materials</vt:lpstr>
      <vt:lpstr>Contd…</vt:lpstr>
      <vt:lpstr>Contd…</vt:lpstr>
      <vt:lpstr>Selection of Gear Material</vt:lpstr>
      <vt:lpstr>Gear Manufacturing</vt:lpstr>
      <vt:lpstr>Contd…</vt:lpstr>
      <vt:lpstr>DESIGN PROCEDURE</vt:lpstr>
      <vt:lpstr>Contd…</vt:lpstr>
      <vt:lpstr>Contd…</vt:lpstr>
      <vt:lpstr>Contd…</vt:lpstr>
      <vt:lpstr>Contd…</vt:lpstr>
      <vt:lpstr>Contd…</vt:lpstr>
      <vt:lpstr>Contd…</vt:lpstr>
      <vt:lpstr>Contd…</vt:lpstr>
      <vt:lpstr>Contd…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UNIT-II SPUR GEARS</dc:title>
  <dc:creator>SENDIL</dc:creator>
  <cp:lastModifiedBy>user</cp:lastModifiedBy>
  <cp:revision>72</cp:revision>
  <dcterms:created xsi:type="dcterms:W3CDTF">2006-08-16T00:00:00Z</dcterms:created>
  <dcterms:modified xsi:type="dcterms:W3CDTF">2023-01-12T09:34:51Z</dcterms:modified>
</cp:coreProperties>
</file>