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12/21/2020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12/21/2020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12/21/2020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12/21/2020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12/21/2020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838199"/>
          </a:xfrm>
        </p:spPr>
        <p:txBody>
          <a:bodyPr>
            <a:normAutofit fontScale="90000"/>
          </a:bodyPr>
          <a:lstStyle/>
          <a:p>
            <a:r>
              <a:rPr lang="en-US" sz="1800" b="1" u="heavy" dirty="0" smtClean="0">
                <a:solidFill>
                  <a:srgbClr val="FF0000"/>
                </a:solidFill>
                <a:latin typeface="Times New Roman" pitchFamily="18" charset="0"/>
                <a:cs typeface="Times New Roman" pitchFamily="18" charset="0"/>
              </a:rPr>
              <a:t>UNIT – I</a:t>
            </a:r>
            <a:r>
              <a:rPr lang="en-US" sz="1800" dirty="0" smtClean="0">
                <a:solidFill>
                  <a:srgbClr val="FF0000"/>
                </a:solidFill>
                <a:latin typeface="Times New Roman" pitchFamily="18" charset="0"/>
                <a:cs typeface="Times New Roman" pitchFamily="18" charset="0"/>
              </a:rPr>
              <a:t/>
            </a:r>
            <a:br>
              <a:rPr lang="en-US" sz="1800" dirty="0" smtClean="0">
                <a:solidFill>
                  <a:srgbClr val="FF0000"/>
                </a:solidFill>
                <a:latin typeface="Times New Roman" pitchFamily="18" charset="0"/>
                <a:cs typeface="Times New Roman" pitchFamily="18" charset="0"/>
              </a:rPr>
            </a:br>
            <a:r>
              <a:rPr lang="en-US" sz="1800" b="1" dirty="0" smtClean="0">
                <a:solidFill>
                  <a:srgbClr val="FF0000"/>
                </a:solidFill>
                <a:latin typeface="Times New Roman" pitchFamily="18" charset="0"/>
                <a:cs typeface="Times New Roman" pitchFamily="18" charset="0"/>
              </a:rPr>
              <a:t> </a:t>
            </a:r>
            <a:r>
              <a:rPr lang="en-US" sz="1800" dirty="0" smtClean="0">
                <a:solidFill>
                  <a:srgbClr val="FF0000"/>
                </a:solidFill>
                <a:latin typeface="Times New Roman" pitchFamily="18" charset="0"/>
                <a:cs typeface="Times New Roman" pitchFamily="18" charset="0"/>
              </a:rPr>
              <a:t/>
            </a:r>
            <a:br>
              <a:rPr lang="en-US" sz="1800" dirty="0" smtClean="0">
                <a:solidFill>
                  <a:srgbClr val="FF0000"/>
                </a:solidFill>
                <a:latin typeface="Times New Roman" pitchFamily="18" charset="0"/>
                <a:cs typeface="Times New Roman" pitchFamily="18" charset="0"/>
              </a:rPr>
            </a:br>
            <a:r>
              <a:rPr lang="en-US" sz="1800" b="1" u="heavy" dirty="0" smtClean="0">
                <a:solidFill>
                  <a:srgbClr val="FF0000"/>
                </a:solidFill>
                <a:latin typeface="Times New Roman" pitchFamily="18" charset="0"/>
                <a:cs typeface="Times New Roman" pitchFamily="18" charset="0"/>
              </a:rPr>
              <a:t>PROPERTIES OF MATTER</a:t>
            </a:r>
            <a:r>
              <a:rPr lang="en-US" sz="1800" dirty="0" smtClean="0">
                <a:latin typeface="Times New Roman" pitchFamily="18" charset="0"/>
                <a:cs typeface="Times New Roman" pitchFamily="18" charset="0"/>
              </a:rPr>
              <a:t/>
            </a:r>
            <a:br>
              <a:rPr lang="en-US" sz="1800" dirty="0" smtClean="0">
                <a:latin typeface="Times New Roman" pitchFamily="18" charset="0"/>
                <a:cs typeface="Times New Roman" pitchFamily="18" charset="0"/>
              </a:rPr>
            </a:br>
            <a:endParaRPr lang="en-US" sz="1800" dirty="0">
              <a:latin typeface="Times New Roman" pitchFamily="18" charset="0"/>
              <a:cs typeface="Times New Roman" pitchFamily="18" charset="0"/>
            </a:endParaRPr>
          </a:p>
        </p:txBody>
      </p:sp>
      <p:sp>
        <p:nvSpPr>
          <p:cNvPr id="3" name="Subtitle 2"/>
          <p:cNvSpPr>
            <a:spLocks noGrp="1"/>
          </p:cNvSpPr>
          <p:nvPr>
            <p:ph type="subTitle" idx="1"/>
          </p:nvPr>
        </p:nvSpPr>
        <p:spPr>
          <a:xfrm>
            <a:off x="609600" y="1524000"/>
            <a:ext cx="8001000" cy="4800600"/>
          </a:xfrm>
        </p:spPr>
        <p:txBody>
          <a:bodyPr/>
          <a:lstStyle/>
          <a:p>
            <a:pPr algn="just"/>
            <a:r>
              <a:rPr lang="en-US" sz="2000" b="1" dirty="0" smtClean="0">
                <a:solidFill>
                  <a:schemeClr val="tx1"/>
                </a:solidFill>
                <a:latin typeface="Times New Roman" pitchFamily="18" charset="0"/>
                <a:cs typeface="Times New Roman" pitchFamily="18" charset="0"/>
              </a:rPr>
              <a:t>Elasticity</a:t>
            </a:r>
            <a:endParaRPr lang="en-US" sz="2000" dirty="0" smtClean="0">
              <a:solidFill>
                <a:schemeClr val="tx1"/>
              </a:solidFill>
              <a:latin typeface="Times New Roman" pitchFamily="18" charset="0"/>
              <a:cs typeface="Times New Roman" pitchFamily="18" charset="0"/>
            </a:endParaRPr>
          </a:p>
          <a:p>
            <a:pPr algn="just"/>
            <a:r>
              <a:rPr lang="en-US" sz="2000" dirty="0" smtClean="0">
                <a:solidFill>
                  <a:schemeClr val="tx1"/>
                </a:solidFill>
                <a:latin typeface="Times New Roman" pitchFamily="18" charset="0"/>
                <a:cs typeface="Times New Roman" pitchFamily="18" charset="0"/>
              </a:rPr>
              <a:t>	</a:t>
            </a:r>
            <a:r>
              <a:rPr lang="en-US" sz="2000" dirty="0" err="1" smtClean="0">
                <a:solidFill>
                  <a:schemeClr val="tx1"/>
                </a:solidFill>
                <a:latin typeface="Times New Roman" pitchFamily="18" charset="0"/>
                <a:cs typeface="Times New Roman" pitchFamily="18" charset="0"/>
              </a:rPr>
              <a:t>Elaticity</a:t>
            </a:r>
            <a:r>
              <a:rPr lang="en-US" sz="2000" dirty="0" smtClean="0">
                <a:solidFill>
                  <a:schemeClr val="tx1"/>
                </a:solidFill>
                <a:latin typeface="Times New Roman" pitchFamily="18" charset="0"/>
                <a:cs typeface="Times New Roman" pitchFamily="18" charset="0"/>
              </a:rPr>
              <a:t> </a:t>
            </a:r>
            <a:r>
              <a:rPr lang="en-US" sz="2000" dirty="0" smtClean="0">
                <a:solidFill>
                  <a:schemeClr val="tx1"/>
                </a:solidFill>
                <a:latin typeface="Times New Roman" pitchFamily="18" charset="0"/>
                <a:cs typeface="Times New Roman" pitchFamily="18" charset="0"/>
              </a:rPr>
              <a:t>is a branch of physics which deals with the elastic property of materials. When an external force is applied to a body, there will be some change in its length, shape and volume.</a:t>
            </a:r>
          </a:p>
          <a:p>
            <a:pPr algn="just"/>
            <a:endParaRPr lang="en-US" sz="2000" dirty="0" smtClean="0">
              <a:solidFill>
                <a:schemeClr val="tx1"/>
              </a:solidFill>
              <a:latin typeface="Times New Roman" pitchFamily="18" charset="0"/>
              <a:cs typeface="Times New Roman" pitchFamily="18" charset="0"/>
            </a:endParaRPr>
          </a:p>
          <a:p>
            <a:pPr algn="just"/>
            <a:r>
              <a:rPr lang="en-US" sz="2000" b="1" dirty="0" smtClean="0">
                <a:solidFill>
                  <a:schemeClr val="tx1"/>
                </a:solidFill>
                <a:latin typeface="Times New Roman" pitchFamily="18" charset="0"/>
                <a:cs typeface="Times New Roman" pitchFamily="18" charset="0"/>
              </a:rPr>
              <a:t>Perfectly elastic body</a:t>
            </a:r>
          </a:p>
          <a:p>
            <a:pPr algn="just"/>
            <a:r>
              <a:rPr lang="en-US" sz="2000" dirty="0" smtClean="0">
                <a:solidFill>
                  <a:schemeClr val="tx1"/>
                </a:solidFill>
                <a:latin typeface="Times New Roman" pitchFamily="18" charset="0"/>
                <a:cs typeface="Times New Roman" pitchFamily="18" charset="0"/>
              </a:rPr>
              <a:t>	When </a:t>
            </a:r>
            <a:r>
              <a:rPr lang="en-US" sz="2000" dirty="0" smtClean="0">
                <a:solidFill>
                  <a:schemeClr val="tx1"/>
                </a:solidFill>
                <a:latin typeface="Times New Roman" pitchFamily="18" charset="0"/>
                <a:cs typeface="Times New Roman" pitchFamily="18" charset="0"/>
              </a:rPr>
              <a:t>the external force is removed, if the body regain its original shape and size.</a:t>
            </a:r>
          </a:p>
          <a:p>
            <a:pPr algn="just"/>
            <a:r>
              <a:rPr lang="en-US" sz="2000" b="1" dirty="0" smtClean="0">
                <a:solidFill>
                  <a:schemeClr val="tx1"/>
                </a:solidFill>
                <a:latin typeface="Times New Roman" pitchFamily="18" charset="0"/>
                <a:cs typeface="Times New Roman" pitchFamily="18" charset="0"/>
              </a:rPr>
              <a:t>Perfectly plastic body</a:t>
            </a:r>
          </a:p>
          <a:p>
            <a:pPr algn="just"/>
            <a:r>
              <a:rPr lang="en-US" sz="2000" dirty="0" smtClean="0">
                <a:solidFill>
                  <a:schemeClr val="tx1"/>
                </a:solidFill>
                <a:latin typeface="Times New Roman" pitchFamily="18" charset="0"/>
                <a:cs typeface="Times New Roman" pitchFamily="18" charset="0"/>
              </a:rPr>
              <a:t>	If </a:t>
            </a:r>
            <a:r>
              <a:rPr lang="en-US" sz="2000" dirty="0" smtClean="0">
                <a:solidFill>
                  <a:schemeClr val="tx1"/>
                </a:solidFill>
                <a:latin typeface="Times New Roman" pitchFamily="18" charset="0"/>
                <a:cs typeface="Times New Roman" pitchFamily="18" charset="0"/>
              </a:rPr>
              <a:t>the body does not regains its original shape or size, after the removal of the applied force.</a:t>
            </a:r>
          </a:p>
          <a:p>
            <a:pPr algn="just"/>
            <a:endParaRPr lang="en-US" sz="2000" dirty="0" smtClean="0">
              <a:solidFill>
                <a:schemeClr val="tx1"/>
              </a:solidFill>
              <a:latin typeface="Times New Roman" pitchFamily="18" charset="0"/>
              <a:cs typeface="Times New Roman" pitchFamily="18" charset="0"/>
            </a:endParaRP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09600" y="304800"/>
            <a:ext cx="8229600" cy="6019800"/>
          </a:xfrm>
        </p:spPr>
        <p:txBody>
          <a:bodyPr/>
          <a:lstStyle/>
          <a:p>
            <a:pPr algn="just"/>
            <a:endParaRPr lang="en-US" sz="2000" b="1" dirty="0" smtClean="0">
              <a:solidFill>
                <a:schemeClr val="tx1"/>
              </a:solidFill>
              <a:latin typeface="Times New Roman" pitchFamily="18" charset="0"/>
              <a:cs typeface="Times New Roman" pitchFamily="18" charset="0"/>
            </a:endParaRPr>
          </a:p>
          <a:p>
            <a:pPr algn="just"/>
            <a:endParaRPr lang="en-US" sz="2000" b="1" dirty="0" smtClean="0">
              <a:solidFill>
                <a:schemeClr val="tx1"/>
              </a:solidFill>
              <a:latin typeface="Times New Roman" pitchFamily="18" charset="0"/>
              <a:cs typeface="Times New Roman" pitchFamily="18" charset="0"/>
            </a:endParaRPr>
          </a:p>
          <a:p>
            <a:pPr algn="just"/>
            <a:endParaRPr lang="en-US" sz="2000" b="1" dirty="0" smtClean="0">
              <a:solidFill>
                <a:schemeClr val="tx1"/>
              </a:solidFill>
              <a:latin typeface="Times New Roman" pitchFamily="18" charset="0"/>
              <a:cs typeface="Times New Roman" pitchFamily="18" charset="0"/>
            </a:endParaRPr>
          </a:p>
          <a:p>
            <a:pPr algn="just"/>
            <a:r>
              <a:rPr lang="en-US" sz="2000" b="1" dirty="0" smtClean="0">
                <a:solidFill>
                  <a:schemeClr val="tx1"/>
                </a:solidFill>
                <a:latin typeface="Times New Roman" pitchFamily="18" charset="0"/>
                <a:cs typeface="Times New Roman" pitchFamily="18" charset="0"/>
              </a:rPr>
              <a:t>Stress </a:t>
            </a:r>
            <a:endParaRPr lang="en-US" sz="2000" b="1" dirty="0" smtClean="0">
              <a:solidFill>
                <a:schemeClr val="tx1"/>
              </a:solidFill>
              <a:latin typeface="Times New Roman" pitchFamily="18" charset="0"/>
              <a:cs typeface="Times New Roman" pitchFamily="18" charset="0"/>
            </a:endParaRPr>
          </a:p>
          <a:p>
            <a:pPr algn="just"/>
            <a:r>
              <a:rPr lang="en-US" sz="2000" dirty="0" smtClean="0">
                <a:solidFill>
                  <a:schemeClr val="tx1"/>
                </a:solidFill>
                <a:latin typeface="Times New Roman" pitchFamily="18" charset="0"/>
                <a:cs typeface="Times New Roman" pitchFamily="18" charset="0"/>
              </a:rPr>
              <a:t>	Stress </a:t>
            </a:r>
            <a:r>
              <a:rPr lang="en-US" sz="2000" dirty="0" smtClean="0">
                <a:solidFill>
                  <a:schemeClr val="tx1"/>
                </a:solidFill>
                <a:latin typeface="Times New Roman" pitchFamily="18" charset="0"/>
                <a:cs typeface="Times New Roman" pitchFamily="18" charset="0"/>
              </a:rPr>
              <a:t>is defined as the restoring force per unit area which bring back the body to its original state from the deformed state.</a:t>
            </a:r>
          </a:p>
          <a:p>
            <a:pPr algn="just"/>
            <a:endParaRPr lang="en-US" sz="2000" dirty="0" smtClean="0">
              <a:solidFill>
                <a:schemeClr val="tx1"/>
              </a:solidFill>
              <a:latin typeface="Times New Roman" pitchFamily="18" charset="0"/>
              <a:cs typeface="Times New Roman" pitchFamily="18" charset="0"/>
            </a:endParaRPr>
          </a:p>
          <a:p>
            <a:pPr algn="just"/>
            <a:r>
              <a:rPr lang="en-US" sz="2000" b="1" dirty="0" smtClean="0">
                <a:solidFill>
                  <a:schemeClr val="tx1"/>
                </a:solidFill>
                <a:latin typeface="Times New Roman" pitchFamily="18" charset="0"/>
                <a:cs typeface="Times New Roman" pitchFamily="18" charset="0"/>
              </a:rPr>
              <a:t>Type of Stress </a:t>
            </a:r>
            <a:endParaRPr lang="en-US" sz="2000" b="1" dirty="0" smtClean="0">
              <a:solidFill>
                <a:schemeClr val="tx1"/>
              </a:solidFill>
              <a:latin typeface="Times New Roman" pitchFamily="18" charset="0"/>
              <a:cs typeface="Times New Roman" pitchFamily="18" charset="0"/>
            </a:endParaRPr>
          </a:p>
          <a:p>
            <a:pPr algn="just"/>
            <a:endParaRPr lang="en-US" sz="2000" b="1" dirty="0" smtClean="0">
              <a:solidFill>
                <a:schemeClr val="tx1"/>
              </a:solidFill>
              <a:latin typeface="Times New Roman" pitchFamily="18" charset="0"/>
              <a:cs typeface="Times New Roman" pitchFamily="18" charset="0"/>
            </a:endParaRPr>
          </a:p>
          <a:p>
            <a:pPr algn="just"/>
            <a:r>
              <a:rPr lang="en-US" sz="2000" b="1" dirty="0" smtClean="0">
                <a:solidFill>
                  <a:schemeClr val="tx1"/>
                </a:solidFill>
                <a:latin typeface="Times New Roman" pitchFamily="18" charset="0"/>
                <a:cs typeface="Times New Roman" pitchFamily="18" charset="0"/>
              </a:rPr>
              <a:t>Normal Stress</a:t>
            </a:r>
          </a:p>
          <a:p>
            <a:pPr algn="just"/>
            <a:r>
              <a:rPr lang="en-US" sz="2000" dirty="0" smtClean="0">
                <a:solidFill>
                  <a:schemeClr val="tx1"/>
                </a:solidFill>
                <a:latin typeface="Times New Roman" pitchFamily="18" charset="0"/>
                <a:cs typeface="Times New Roman" pitchFamily="18" charset="0"/>
              </a:rPr>
              <a:t>	When </a:t>
            </a:r>
            <a:r>
              <a:rPr lang="en-US" sz="2000" dirty="0" smtClean="0">
                <a:solidFill>
                  <a:schemeClr val="tx1"/>
                </a:solidFill>
                <a:latin typeface="Times New Roman" pitchFamily="18" charset="0"/>
                <a:cs typeface="Times New Roman" pitchFamily="18" charset="0"/>
              </a:rPr>
              <a:t>the force is applied perpendicular to the surface of the body.</a:t>
            </a:r>
          </a:p>
          <a:p>
            <a:pPr algn="just"/>
            <a:r>
              <a:rPr lang="en-US" sz="2000" dirty="0" smtClean="0">
                <a:solidFill>
                  <a:schemeClr val="tx1"/>
                </a:solidFill>
                <a:latin typeface="Times New Roman" pitchFamily="18" charset="0"/>
                <a:cs typeface="Times New Roman" pitchFamily="18" charset="0"/>
              </a:rPr>
              <a:t> </a:t>
            </a:r>
          </a:p>
          <a:p>
            <a:pPr algn="just"/>
            <a:r>
              <a:rPr lang="en-US" sz="2000" b="1" dirty="0" err="1" smtClean="0">
                <a:solidFill>
                  <a:schemeClr val="tx1"/>
                </a:solidFill>
                <a:latin typeface="Times New Roman" pitchFamily="18" charset="0"/>
                <a:cs typeface="Times New Roman" pitchFamily="18" charset="0"/>
              </a:rPr>
              <a:t>Tangentile</a:t>
            </a:r>
            <a:r>
              <a:rPr lang="en-US" sz="2000" b="1" dirty="0" smtClean="0">
                <a:solidFill>
                  <a:schemeClr val="tx1"/>
                </a:solidFill>
                <a:latin typeface="Times New Roman" pitchFamily="18" charset="0"/>
                <a:cs typeface="Times New Roman" pitchFamily="18" charset="0"/>
              </a:rPr>
              <a:t> </a:t>
            </a:r>
            <a:r>
              <a:rPr lang="en-US" sz="2000" b="1" dirty="0" err="1" smtClean="0">
                <a:solidFill>
                  <a:schemeClr val="tx1"/>
                </a:solidFill>
                <a:latin typeface="Times New Roman" pitchFamily="18" charset="0"/>
                <a:cs typeface="Times New Roman" pitchFamily="18" charset="0"/>
              </a:rPr>
              <a:t>Stess</a:t>
            </a:r>
            <a:r>
              <a:rPr lang="en-US" sz="2000" b="1" dirty="0" smtClean="0">
                <a:solidFill>
                  <a:schemeClr val="tx1"/>
                </a:solidFill>
                <a:latin typeface="Times New Roman" pitchFamily="18" charset="0"/>
                <a:cs typeface="Times New Roman" pitchFamily="18" charset="0"/>
              </a:rPr>
              <a:t> or shearing stress</a:t>
            </a:r>
          </a:p>
          <a:p>
            <a:pPr algn="just"/>
            <a:r>
              <a:rPr lang="en-US" sz="2000" dirty="0" smtClean="0">
                <a:solidFill>
                  <a:schemeClr val="tx1"/>
                </a:solidFill>
                <a:latin typeface="Times New Roman" pitchFamily="18" charset="0"/>
                <a:cs typeface="Times New Roman" pitchFamily="18" charset="0"/>
              </a:rPr>
              <a:t>	When </a:t>
            </a:r>
            <a:r>
              <a:rPr lang="en-US" sz="2000" dirty="0" smtClean="0">
                <a:solidFill>
                  <a:schemeClr val="tx1"/>
                </a:solidFill>
                <a:latin typeface="Times New Roman" pitchFamily="18" charset="0"/>
                <a:cs typeface="Times New Roman" pitchFamily="18" charset="0"/>
              </a:rPr>
              <a:t>the force is applied along the surface of the body.</a:t>
            </a:r>
          </a:p>
          <a:p>
            <a:pPr algn="just"/>
            <a:r>
              <a:rPr lang="en-US" sz="2000" dirty="0" smtClean="0">
                <a:solidFill>
                  <a:schemeClr val="tx1"/>
                </a:solidFill>
                <a:latin typeface="Times New Roman" pitchFamily="18" charset="0"/>
                <a:cs typeface="Times New Roman" pitchFamily="18" charset="0"/>
              </a:rPr>
              <a:t> </a:t>
            </a:r>
          </a:p>
          <a:p>
            <a:pPr algn="just"/>
            <a:endParaRPr lang="en-US" sz="2000" dirty="0" smtClean="0">
              <a:solidFill>
                <a:schemeClr val="tx1"/>
              </a:solidFill>
              <a:latin typeface="Times New Roman" pitchFamily="18" charset="0"/>
              <a:cs typeface="Times New Roman" pitchFamily="18" charset="0"/>
            </a:endParaRP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85800" y="381000"/>
            <a:ext cx="8001000" cy="5791200"/>
          </a:xfrm>
        </p:spPr>
        <p:txBody>
          <a:bodyPr>
            <a:normAutofit fontScale="92500"/>
          </a:bodyPr>
          <a:lstStyle/>
          <a:p>
            <a:pPr algn="just"/>
            <a:r>
              <a:rPr lang="en-US" sz="2000" b="1" dirty="0" smtClean="0">
                <a:solidFill>
                  <a:schemeClr val="tx1"/>
                </a:solidFill>
                <a:latin typeface="Times New Roman" pitchFamily="18" charset="0"/>
                <a:cs typeface="Times New Roman" pitchFamily="18" charset="0"/>
              </a:rPr>
              <a:t>Strain</a:t>
            </a:r>
          </a:p>
          <a:p>
            <a:pPr algn="just"/>
            <a:r>
              <a:rPr lang="en-US" sz="2000" dirty="0" smtClean="0">
                <a:solidFill>
                  <a:schemeClr val="tx1"/>
                </a:solidFill>
                <a:latin typeface="Times New Roman" pitchFamily="18" charset="0"/>
                <a:cs typeface="Times New Roman" pitchFamily="18" charset="0"/>
              </a:rPr>
              <a:t>	The </a:t>
            </a:r>
            <a:r>
              <a:rPr lang="en-US" sz="2000" dirty="0" smtClean="0">
                <a:solidFill>
                  <a:schemeClr val="tx1"/>
                </a:solidFill>
                <a:latin typeface="Times New Roman" pitchFamily="18" charset="0"/>
                <a:cs typeface="Times New Roman" pitchFamily="18" charset="0"/>
              </a:rPr>
              <a:t>change in dimension produced by the external force on the body. </a:t>
            </a:r>
            <a:endParaRPr lang="en-US" sz="2000" dirty="0" smtClean="0">
              <a:solidFill>
                <a:schemeClr val="tx1"/>
              </a:solidFill>
              <a:latin typeface="Times New Roman" pitchFamily="18" charset="0"/>
              <a:cs typeface="Times New Roman" pitchFamily="18" charset="0"/>
            </a:endParaRPr>
          </a:p>
          <a:p>
            <a:r>
              <a:rPr lang="en-US" sz="2000" b="1" dirty="0" smtClean="0">
                <a:solidFill>
                  <a:srgbClr val="002060"/>
                </a:solidFill>
                <a:latin typeface="Times New Roman" pitchFamily="18" charset="0"/>
                <a:cs typeface="Times New Roman" pitchFamily="18" charset="0"/>
              </a:rPr>
              <a:t>Strain </a:t>
            </a:r>
            <a:r>
              <a:rPr lang="en-US" sz="2000" b="1" dirty="0" smtClean="0">
                <a:solidFill>
                  <a:srgbClr val="002060"/>
                </a:solidFill>
                <a:latin typeface="Times New Roman" pitchFamily="18" charset="0"/>
                <a:cs typeface="Times New Roman" pitchFamily="18" charset="0"/>
              </a:rPr>
              <a:t>= Change in dimension/Original dimension</a:t>
            </a:r>
          </a:p>
          <a:p>
            <a:pPr algn="l"/>
            <a:r>
              <a:rPr lang="en-US" sz="2200" b="1" dirty="0" smtClean="0">
                <a:solidFill>
                  <a:schemeClr val="tx1"/>
                </a:solidFill>
                <a:latin typeface="Times New Roman" pitchFamily="18" charset="0"/>
                <a:cs typeface="Times New Roman" pitchFamily="18" charset="0"/>
              </a:rPr>
              <a:t>Types of Strain</a:t>
            </a:r>
          </a:p>
          <a:p>
            <a:pPr algn="l"/>
            <a:r>
              <a:rPr lang="en-US" sz="2200" b="1" dirty="0" smtClean="0">
                <a:solidFill>
                  <a:schemeClr val="tx1"/>
                </a:solidFill>
                <a:latin typeface="Times New Roman" pitchFamily="18" charset="0"/>
                <a:cs typeface="Times New Roman" pitchFamily="18" charset="0"/>
              </a:rPr>
              <a:t>Longitudinal or Tensile Strain</a:t>
            </a:r>
          </a:p>
          <a:p>
            <a:pPr algn="l"/>
            <a:r>
              <a:rPr lang="en-US" sz="2200" dirty="0" smtClean="0">
                <a:solidFill>
                  <a:schemeClr val="tx1"/>
                </a:solidFill>
                <a:latin typeface="Times New Roman" pitchFamily="18" charset="0"/>
                <a:cs typeface="Times New Roman" pitchFamily="18" charset="0"/>
              </a:rPr>
              <a:t>	Ratio </a:t>
            </a:r>
            <a:r>
              <a:rPr lang="en-US" sz="2200" dirty="0" smtClean="0">
                <a:solidFill>
                  <a:schemeClr val="tx1"/>
                </a:solidFill>
                <a:latin typeface="Times New Roman" pitchFamily="18" charset="0"/>
                <a:cs typeface="Times New Roman" pitchFamily="18" charset="0"/>
              </a:rPr>
              <a:t>between the change in length to the original length, without any change in it shape, after the removal of the external forces.</a:t>
            </a:r>
          </a:p>
          <a:p>
            <a:r>
              <a:rPr lang="en-US" sz="2200" b="1" dirty="0" smtClean="0">
                <a:solidFill>
                  <a:srgbClr val="002060"/>
                </a:solidFill>
                <a:latin typeface="Times New Roman" pitchFamily="18" charset="0"/>
                <a:cs typeface="Times New Roman" pitchFamily="18" charset="0"/>
              </a:rPr>
              <a:t>Longitudinal strain = </a:t>
            </a:r>
            <a:r>
              <a:rPr lang="en-US" sz="2200" b="1" dirty="0" smtClean="0">
                <a:solidFill>
                  <a:srgbClr val="002060"/>
                </a:solidFill>
                <a:latin typeface="Times New Roman" pitchFamily="18" charset="0"/>
                <a:cs typeface="Times New Roman" pitchFamily="18" charset="0"/>
              </a:rPr>
              <a:t>l/L</a:t>
            </a:r>
            <a:endParaRPr lang="en-US" sz="2200" b="1" dirty="0" smtClean="0">
              <a:solidFill>
                <a:srgbClr val="002060"/>
              </a:solidFill>
              <a:latin typeface="Times New Roman" pitchFamily="18" charset="0"/>
              <a:cs typeface="Times New Roman" pitchFamily="18" charset="0"/>
            </a:endParaRPr>
          </a:p>
          <a:p>
            <a:pPr algn="l"/>
            <a:r>
              <a:rPr lang="en-US" sz="2200" b="1" dirty="0" smtClean="0">
                <a:solidFill>
                  <a:schemeClr val="tx1"/>
                </a:solidFill>
                <a:latin typeface="Times New Roman" pitchFamily="18" charset="0"/>
                <a:cs typeface="Times New Roman" pitchFamily="18" charset="0"/>
              </a:rPr>
              <a:t>Shearing strain</a:t>
            </a:r>
          </a:p>
          <a:p>
            <a:pPr algn="l"/>
            <a:r>
              <a:rPr lang="en-US" sz="2200" dirty="0" smtClean="0">
                <a:solidFill>
                  <a:schemeClr val="tx1"/>
                </a:solidFill>
                <a:latin typeface="Times New Roman" pitchFamily="18" charset="0"/>
                <a:cs typeface="Times New Roman" pitchFamily="18" charset="0"/>
              </a:rPr>
              <a:t>	The </a:t>
            </a:r>
            <a:r>
              <a:rPr lang="en-US" sz="2200" dirty="0" smtClean="0">
                <a:solidFill>
                  <a:schemeClr val="tx1"/>
                </a:solidFill>
                <a:latin typeface="Times New Roman" pitchFamily="18" charset="0"/>
                <a:cs typeface="Times New Roman" pitchFamily="18" charset="0"/>
              </a:rPr>
              <a:t>angular deformation produced on the body due to the application of external tangential forces on it</a:t>
            </a:r>
            <a:r>
              <a:rPr lang="en-US" sz="2200" dirty="0" smtClean="0">
                <a:solidFill>
                  <a:schemeClr val="tx1"/>
                </a:solidFill>
                <a:latin typeface="Times New Roman" pitchFamily="18" charset="0"/>
                <a:cs typeface="Times New Roman" pitchFamily="18" charset="0"/>
              </a:rPr>
              <a:t>.</a:t>
            </a:r>
            <a:endParaRPr lang="en-US" sz="2200" dirty="0" smtClean="0">
              <a:solidFill>
                <a:schemeClr val="tx1"/>
              </a:solidFill>
              <a:latin typeface="Times New Roman" pitchFamily="18" charset="0"/>
              <a:cs typeface="Times New Roman" pitchFamily="18" charset="0"/>
            </a:endParaRPr>
          </a:p>
          <a:p>
            <a:pPr algn="l"/>
            <a:r>
              <a:rPr lang="en-US" sz="2200" b="1" dirty="0" smtClean="0">
                <a:solidFill>
                  <a:schemeClr val="tx1"/>
                </a:solidFill>
                <a:latin typeface="Times New Roman" pitchFamily="18" charset="0"/>
                <a:cs typeface="Times New Roman" pitchFamily="18" charset="0"/>
              </a:rPr>
              <a:t>Volume strain</a:t>
            </a:r>
          </a:p>
          <a:p>
            <a:pPr algn="l"/>
            <a:r>
              <a:rPr lang="en-US" sz="2200" dirty="0" smtClean="0">
                <a:solidFill>
                  <a:schemeClr val="tx1"/>
                </a:solidFill>
                <a:latin typeface="Times New Roman" pitchFamily="18" charset="0"/>
                <a:cs typeface="Times New Roman" pitchFamily="18" charset="0"/>
              </a:rPr>
              <a:t>	The </a:t>
            </a:r>
            <a:r>
              <a:rPr lang="en-US" sz="2200" dirty="0" smtClean="0">
                <a:solidFill>
                  <a:schemeClr val="tx1"/>
                </a:solidFill>
                <a:latin typeface="Times New Roman" pitchFamily="18" charset="0"/>
                <a:cs typeface="Times New Roman" pitchFamily="18" charset="0"/>
              </a:rPr>
              <a:t>ratio between the change in volume to the original volume, without any change in its </a:t>
            </a:r>
            <a:r>
              <a:rPr lang="en-US" sz="2200" dirty="0" smtClean="0">
                <a:solidFill>
                  <a:schemeClr val="tx1"/>
                </a:solidFill>
                <a:latin typeface="Times New Roman" pitchFamily="18" charset="0"/>
                <a:cs typeface="Times New Roman" pitchFamily="18" charset="0"/>
              </a:rPr>
              <a:t>shape.</a:t>
            </a:r>
          </a:p>
          <a:p>
            <a:r>
              <a:rPr lang="en-US" sz="2000" b="1" dirty="0" smtClean="0">
                <a:solidFill>
                  <a:srgbClr val="002060"/>
                </a:solidFill>
                <a:latin typeface="Times New Roman" pitchFamily="18" charset="0"/>
                <a:cs typeface="Times New Roman" pitchFamily="18" charset="0"/>
              </a:rPr>
              <a:t>Volumetric strain= v/V</a:t>
            </a:r>
            <a:endParaRPr lang="en-US" sz="2000" b="1" dirty="0">
              <a:solidFill>
                <a:srgbClr val="002060"/>
              </a:solidFill>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3400" y="457200"/>
            <a:ext cx="8153400" cy="5638800"/>
          </a:xfrm>
        </p:spPr>
        <p:txBody>
          <a:bodyPr>
            <a:normAutofit/>
          </a:bodyPr>
          <a:lstStyle/>
          <a:p>
            <a:endParaRPr lang="en-US" sz="2000" b="1" dirty="0" smtClean="0">
              <a:solidFill>
                <a:schemeClr val="tx1"/>
              </a:solidFill>
              <a:latin typeface="Times New Roman" pitchFamily="18" charset="0"/>
              <a:cs typeface="Times New Roman" pitchFamily="18" charset="0"/>
            </a:endParaRPr>
          </a:p>
          <a:p>
            <a:endParaRPr lang="en-US" sz="2000" b="1" dirty="0" smtClean="0">
              <a:solidFill>
                <a:schemeClr val="tx1"/>
              </a:solidFill>
              <a:latin typeface="Times New Roman" pitchFamily="18" charset="0"/>
              <a:cs typeface="Times New Roman" pitchFamily="18" charset="0"/>
            </a:endParaRPr>
          </a:p>
          <a:p>
            <a:r>
              <a:rPr lang="en-US" sz="2000" b="1" dirty="0" smtClean="0">
                <a:solidFill>
                  <a:schemeClr val="tx1"/>
                </a:solidFill>
                <a:latin typeface="Times New Roman" pitchFamily="18" charset="0"/>
                <a:cs typeface="Times New Roman" pitchFamily="18" charset="0"/>
              </a:rPr>
              <a:t>Hooke’s </a:t>
            </a:r>
            <a:r>
              <a:rPr lang="en-US" sz="2000" b="1" dirty="0" smtClean="0">
                <a:solidFill>
                  <a:schemeClr val="tx1"/>
                </a:solidFill>
                <a:latin typeface="Times New Roman" pitchFamily="18" charset="0"/>
                <a:cs typeface="Times New Roman" pitchFamily="18" charset="0"/>
              </a:rPr>
              <a:t>Law</a:t>
            </a:r>
          </a:p>
          <a:p>
            <a:r>
              <a:rPr lang="en-US" sz="2000" dirty="0" smtClean="0">
                <a:solidFill>
                  <a:schemeClr val="tx1"/>
                </a:solidFill>
                <a:latin typeface="Times New Roman" pitchFamily="18" charset="0"/>
                <a:cs typeface="Times New Roman" pitchFamily="18" charset="0"/>
              </a:rPr>
              <a:t>Stress is directly proportional to the strain produced, within the elastic limit. </a:t>
            </a:r>
            <a:endParaRPr lang="en-US" sz="2000" dirty="0" smtClean="0">
              <a:solidFill>
                <a:schemeClr val="tx1"/>
              </a:solidFill>
              <a:latin typeface="Times New Roman" pitchFamily="18" charset="0"/>
              <a:cs typeface="Times New Roman" pitchFamily="18" charset="0"/>
            </a:endParaRPr>
          </a:p>
          <a:p>
            <a:r>
              <a:rPr lang="en-US" sz="2000" b="1" dirty="0" smtClean="0">
                <a:solidFill>
                  <a:schemeClr val="tx2"/>
                </a:solidFill>
                <a:latin typeface="Times New Roman" pitchFamily="18" charset="0"/>
                <a:cs typeface="Times New Roman" pitchFamily="18" charset="0"/>
              </a:rPr>
              <a:t>E </a:t>
            </a:r>
            <a:r>
              <a:rPr lang="en-US" sz="2000" b="1" dirty="0" smtClean="0">
                <a:solidFill>
                  <a:schemeClr val="tx2"/>
                </a:solidFill>
                <a:latin typeface="Times New Roman" pitchFamily="18" charset="0"/>
                <a:cs typeface="Times New Roman" pitchFamily="18" charset="0"/>
              </a:rPr>
              <a:t>= Stress/Strain Nm</a:t>
            </a:r>
            <a:r>
              <a:rPr lang="en-US" sz="2000" b="1" baseline="30000" dirty="0" smtClean="0">
                <a:solidFill>
                  <a:schemeClr val="tx2"/>
                </a:solidFill>
                <a:latin typeface="Times New Roman" pitchFamily="18" charset="0"/>
                <a:cs typeface="Times New Roman" pitchFamily="18" charset="0"/>
              </a:rPr>
              <a:t>-2</a:t>
            </a:r>
            <a:endParaRPr lang="en-US" sz="2000" b="1" dirty="0" smtClean="0">
              <a:solidFill>
                <a:schemeClr val="tx2"/>
              </a:solidFill>
              <a:latin typeface="Times New Roman" pitchFamily="18" charset="0"/>
              <a:cs typeface="Times New Roman" pitchFamily="18" charset="0"/>
            </a:endParaRPr>
          </a:p>
          <a:p>
            <a:r>
              <a:rPr lang="en-US" sz="2000" dirty="0" smtClean="0">
                <a:solidFill>
                  <a:schemeClr val="tx1"/>
                </a:solidFill>
                <a:latin typeface="Times New Roman" pitchFamily="18" charset="0"/>
                <a:cs typeface="Times New Roman" pitchFamily="18" charset="0"/>
              </a:rPr>
              <a:t> </a:t>
            </a:r>
          </a:p>
          <a:p>
            <a:r>
              <a:rPr lang="en-US" sz="2000" b="1" dirty="0" smtClean="0">
                <a:solidFill>
                  <a:schemeClr val="tx1"/>
                </a:solidFill>
                <a:latin typeface="Times New Roman" pitchFamily="18" charset="0"/>
                <a:cs typeface="Times New Roman" pitchFamily="18" charset="0"/>
              </a:rPr>
              <a:t>Classification of elastic modulus</a:t>
            </a:r>
          </a:p>
          <a:p>
            <a:r>
              <a:rPr lang="en-US" sz="2000" b="1" dirty="0" smtClean="0">
                <a:solidFill>
                  <a:schemeClr val="tx1"/>
                </a:solidFill>
                <a:latin typeface="Times New Roman" pitchFamily="18" charset="0"/>
                <a:cs typeface="Times New Roman" pitchFamily="18" charset="0"/>
              </a:rPr>
              <a:t> </a:t>
            </a:r>
            <a:endParaRPr lang="en-US" sz="2000" dirty="0" smtClean="0">
              <a:solidFill>
                <a:schemeClr val="tx1"/>
              </a:solidFill>
              <a:latin typeface="Times New Roman" pitchFamily="18" charset="0"/>
              <a:cs typeface="Times New Roman" pitchFamily="18" charset="0"/>
            </a:endParaRPr>
          </a:p>
          <a:p>
            <a:r>
              <a:rPr lang="en-US" sz="2000" dirty="0" smtClean="0">
                <a:solidFill>
                  <a:schemeClr val="tx1"/>
                </a:solidFill>
                <a:latin typeface="Times New Roman" pitchFamily="18" charset="0"/>
                <a:cs typeface="Times New Roman" pitchFamily="18" charset="0"/>
              </a:rPr>
              <a:t>There are 3 types of elastic modulus based on the 3 types of strain</a:t>
            </a:r>
          </a:p>
          <a:p>
            <a:pPr lvl="2" algn="l"/>
            <a:r>
              <a:rPr lang="en-US" sz="2000" dirty="0" smtClean="0">
                <a:solidFill>
                  <a:schemeClr val="tx1"/>
                </a:solidFill>
                <a:latin typeface="Times New Roman" pitchFamily="18" charset="0"/>
                <a:cs typeface="Times New Roman" pitchFamily="18" charset="0"/>
              </a:rPr>
              <a:t>(</a:t>
            </a:r>
            <a:r>
              <a:rPr lang="en-US" sz="2000" dirty="0" err="1" smtClean="0">
                <a:solidFill>
                  <a:schemeClr val="tx1"/>
                </a:solidFill>
                <a:latin typeface="Times New Roman" pitchFamily="18" charset="0"/>
                <a:cs typeface="Times New Roman" pitchFamily="18" charset="0"/>
              </a:rPr>
              <a:t>i</a:t>
            </a:r>
            <a:r>
              <a:rPr lang="en-US" sz="2000" dirty="0" smtClean="0">
                <a:solidFill>
                  <a:schemeClr val="tx1"/>
                </a:solidFill>
                <a:latin typeface="Times New Roman" pitchFamily="18" charset="0"/>
                <a:cs typeface="Times New Roman" pitchFamily="18" charset="0"/>
              </a:rPr>
              <a:t>) </a:t>
            </a:r>
            <a:r>
              <a:rPr lang="en-US" sz="2000" dirty="0" err="1" smtClean="0">
                <a:solidFill>
                  <a:schemeClr val="tx1"/>
                </a:solidFill>
                <a:latin typeface="Times New Roman" pitchFamily="18" charset="0"/>
                <a:cs typeface="Times New Roman" pitchFamily="18" charset="0"/>
              </a:rPr>
              <a:t>Young‟s</a:t>
            </a:r>
            <a:r>
              <a:rPr lang="en-US" sz="2000" dirty="0" smtClean="0">
                <a:solidFill>
                  <a:schemeClr val="tx1"/>
                </a:solidFill>
                <a:latin typeface="Times New Roman" pitchFamily="18" charset="0"/>
                <a:cs typeface="Times New Roman" pitchFamily="18" charset="0"/>
              </a:rPr>
              <a:t> </a:t>
            </a:r>
            <a:r>
              <a:rPr lang="en-US" sz="2000" dirty="0" smtClean="0">
                <a:solidFill>
                  <a:schemeClr val="tx1"/>
                </a:solidFill>
                <a:latin typeface="Times New Roman" pitchFamily="18" charset="0"/>
                <a:cs typeface="Times New Roman" pitchFamily="18" charset="0"/>
              </a:rPr>
              <a:t>modulus(Y) </a:t>
            </a:r>
            <a:endParaRPr lang="en-US" sz="2000" dirty="0" smtClean="0">
              <a:solidFill>
                <a:schemeClr val="tx1"/>
              </a:solidFill>
              <a:latin typeface="Times New Roman" pitchFamily="18" charset="0"/>
              <a:cs typeface="Times New Roman" pitchFamily="18" charset="0"/>
            </a:endParaRPr>
          </a:p>
          <a:p>
            <a:pPr lvl="2" algn="l"/>
            <a:r>
              <a:rPr lang="en-US" sz="2000" dirty="0" smtClean="0">
                <a:solidFill>
                  <a:schemeClr val="tx1"/>
                </a:solidFill>
                <a:latin typeface="Times New Roman" pitchFamily="18" charset="0"/>
                <a:cs typeface="Times New Roman" pitchFamily="18" charset="0"/>
              </a:rPr>
              <a:t>(ii) Bulk </a:t>
            </a:r>
            <a:r>
              <a:rPr lang="en-US" sz="2000" dirty="0" smtClean="0">
                <a:solidFill>
                  <a:schemeClr val="tx1"/>
                </a:solidFill>
                <a:latin typeface="Times New Roman" pitchFamily="18" charset="0"/>
                <a:cs typeface="Times New Roman" pitchFamily="18" charset="0"/>
              </a:rPr>
              <a:t>modulus(K</a:t>
            </a:r>
            <a:r>
              <a:rPr lang="en-US" sz="2000" dirty="0" smtClean="0">
                <a:solidFill>
                  <a:schemeClr val="tx1"/>
                </a:solidFill>
                <a:latin typeface="Times New Roman" pitchFamily="18" charset="0"/>
                <a:cs typeface="Times New Roman" pitchFamily="18" charset="0"/>
              </a:rPr>
              <a:t>)</a:t>
            </a:r>
          </a:p>
          <a:p>
            <a:pPr lvl="2" algn="l"/>
            <a:r>
              <a:rPr lang="en-US" sz="2000" dirty="0" smtClean="0">
                <a:solidFill>
                  <a:schemeClr val="tx1"/>
                </a:solidFill>
                <a:latin typeface="Times New Roman" pitchFamily="18" charset="0"/>
                <a:cs typeface="Times New Roman" pitchFamily="18" charset="0"/>
              </a:rPr>
              <a:t>(iii) Rigidity </a:t>
            </a:r>
            <a:r>
              <a:rPr lang="en-US" sz="2000" dirty="0" smtClean="0">
                <a:solidFill>
                  <a:schemeClr val="tx1"/>
                </a:solidFill>
                <a:latin typeface="Times New Roman" pitchFamily="18" charset="0"/>
                <a:cs typeface="Times New Roman" pitchFamily="18" charset="0"/>
              </a:rPr>
              <a:t>modulus(n)</a:t>
            </a:r>
          </a:p>
          <a:p>
            <a:endParaRPr lang="en-US" sz="2000" dirty="0">
              <a:solidFill>
                <a:schemeClr val="tx1"/>
              </a:solidFill>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3400" y="609600"/>
            <a:ext cx="8153400" cy="5562600"/>
          </a:xfrm>
        </p:spPr>
        <p:txBody>
          <a:bodyPr>
            <a:normAutofit/>
          </a:bodyPr>
          <a:lstStyle/>
          <a:p>
            <a:pPr algn="l"/>
            <a:r>
              <a:rPr lang="en-US" sz="2000" b="1" dirty="0" err="1" smtClean="0">
                <a:solidFill>
                  <a:schemeClr val="tx1"/>
                </a:solidFill>
                <a:latin typeface="Times New Roman" pitchFamily="18" charset="0"/>
                <a:cs typeface="Times New Roman" pitchFamily="18" charset="0"/>
              </a:rPr>
              <a:t>Youngs</a:t>
            </a:r>
            <a:r>
              <a:rPr lang="en-US" sz="2000" b="1" dirty="0" smtClean="0">
                <a:solidFill>
                  <a:schemeClr val="tx1"/>
                </a:solidFill>
                <a:latin typeface="Times New Roman" pitchFamily="18" charset="0"/>
                <a:cs typeface="Times New Roman" pitchFamily="18" charset="0"/>
              </a:rPr>
              <a:t> </a:t>
            </a:r>
            <a:r>
              <a:rPr lang="en-US" sz="2000" b="1" dirty="0" smtClean="0">
                <a:solidFill>
                  <a:schemeClr val="tx1"/>
                </a:solidFill>
                <a:latin typeface="Times New Roman" pitchFamily="18" charset="0"/>
                <a:cs typeface="Times New Roman" pitchFamily="18" charset="0"/>
              </a:rPr>
              <a:t>modulus(Y)</a:t>
            </a:r>
            <a:endParaRPr lang="en-US" sz="2000" dirty="0" smtClean="0">
              <a:solidFill>
                <a:schemeClr val="tx1"/>
              </a:solidFill>
              <a:latin typeface="Times New Roman" pitchFamily="18" charset="0"/>
              <a:cs typeface="Times New Roman" pitchFamily="18" charset="0"/>
            </a:endParaRPr>
          </a:p>
          <a:p>
            <a:pPr algn="l"/>
            <a:r>
              <a:rPr lang="en-US" sz="2000" dirty="0" smtClean="0">
                <a:solidFill>
                  <a:schemeClr val="tx1"/>
                </a:solidFill>
                <a:latin typeface="Times New Roman" pitchFamily="18" charset="0"/>
                <a:cs typeface="Times New Roman" pitchFamily="18" charset="0"/>
              </a:rPr>
              <a:t>	The </a:t>
            </a:r>
            <a:r>
              <a:rPr lang="en-US" sz="2000" dirty="0" smtClean="0">
                <a:solidFill>
                  <a:schemeClr val="tx1"/>
                </a:solidFill>
                <a:latin typeface="Times New Roman" pitchFamily="18" charset="0"/>
                <a:cs typeface="Times New Roman" pitchFamily="18" charset="0"/>
              </a:rPr>
              <a:t>ratio between the longitudinal stress to the longitudinal strain, within the elastic limits. </a:t>
            </a:r>
            <a:endParaRPr lang="en-US" sz="2000" dirty="0" smtClean="0">
              <a:solidFill>
                <a:schemeClr val="tx1"/>
              </a:solidFill>
              <a:latin typeface="Times New Roman" pitchFamily="18" charset="0"/>
              <a:cs typeface="Times New Roman" pitchFamily="18" charset="0"/>
            </a:endParaRPr>
          </a:p>
          <a:p>
            <a:r>
              <a:rPr lang="en-US" sz="2000" b="1" dirty="0" err="1" smtClean="0">
                <a:solidFill>
                  <a:schemeClr val="tx2"/>
                </a:solidFill>
                <a:latin typeface="Times New Roman" pitchFamily="18" charset="0"/>
                <a:cs typeface="Times New Roman" pitchFamily="18" charset="0"/>
              </a:rPr>
              <a:t>Young‟s</a:t>
            </a:r>
            <a:r>
              <a:rPr lang="en-US" sz="2000" b="1" dirty="0" smtClean="0">
                <a:solidFill>
                  <a:schemeClr val="tx2"/>
                </a:solidFill>
                <a:latin typeface="Times New Roman" pitchFamily="18" charset="0"/>
                <a:cs typeface="Times New Roman" pitchFamily="18" charset="0"/>
              </a:rPr>
              <a:t> </a:t>
            </a:r>
            <a:r>
              <a:rPr lang="en-US" sz="2000" b="1" dirty="0" smtClean="0">
                <a:solidFill>
                  <a:schemeClr val="tx2"/>
                </a:solidFill>
                <a:latin typeface="Times New Roman" pitchFamily="18" charset="0"/>
                <a:cs typeface="Times New Roman" pitchFamily="18" charset="0"/>
              </a:rPr>
              <a:t>modulus(Y)=Longitudinal stress/Longitudinal strain  Nm</a:t>
            </a:r>
            <a:r>
              <a:rPr lang="en-US" sz="2000" b="1" baseline="30000" dirty="0" smtClean="0">
                <a:solidFill>
                  <a:schemeClr val="tx2"/>
                </a:solidFill>
                <a:latin typeface="Times New Roman" pitchFamily="18" charset="0"/>
                <a:cs typeface="Times New Roman" pitchFamily="18" charset="0"/>
              </a:rPr>
              <a:t>-2</a:t>
            </a:r>
            <a:endParaRPr lang="en-US" sz="2000" b="1" dirty="0" smtClean="0">
              <a:solidFill>
                <a:schemeClr val="tx2"/>
              </a:solidFill>
              <a:latin typeface="Times New Roman" pitchFamily="18" charset="0"/>
              <a:cs typeface="Times New Roman" pitchFamily="18" charset="0"/>
            </a:endParaRPr>
          </a:p>
          <a:p>
            <a:pPr algn="l"/>
            <a:r>
              <a:rPr lang="en-US" sz="2000" dirty="0" smtClean="0">
                <a:solidFill>
                  <a:schemeClr val="tx1"/>
                </a:solidFill>
                <a:latin typeface="Times New Roman" pitchFamily="18" charset="0"/>
                <a:cs typeface="Times New Roman" pitchFamily="18" charset="0"/>
              </a:rPr>
              <a:t> </a:t>
            </a:r>
          </a:p>
          <a:p>
            <a:pPr algn="l"/>
            <a:r>
              <a:rPr lang="en-US" sz="2000" b="1" dirty="0" smtClean="0">
                <a:solidFill>
                  <a:schemeClr val="tx1"/>
                </a:solidFill>
                <a:latin typeface="Times New Roman" pitchFamily="18" charset="0"/>
                <a:cs typeface="Times New Roman" pitchFamily="18" charset="0"/>
              </a:rPr>
              <a:t>Bulk modulus(K)</a:t>
            </a:r>
          </a:p>
          <a:p>
            <a:pPr algn="l"/>
            <a:r>
              <a:rPr lang="en-US" sz="2000" dirty="0" smtClean="0">
                <a:solidFill>
                  <a:schemeClr val="tx1"/>
                </a:solidFill>
                <a:latin typeface="Times New Roman" pitchFamily="18" charset="0"/>
                <a:cs typeface="Times New Roman" pitchFamily="18" charset="0"/>
              </a:rPr>
              <a:t>	The </a:t>
            </a:r>
            <a:r>
              <a:rPr lang="en-US" sz="2000" dirty="0" smtClean="0">
                <a:solidFill>
                  <a:schemeClr val="tx1"/>
                </a:solidFill>
                <a:latin typeface="Times New Roman" pitchFamily="18" charset="0"/>
                <a:cs typeface="Times New Roman" pitchFamily="18" charset="0"/>
              </a:rPr>
              <a:t>ratio between the volume stress to the volume strain within the elastic limits </a:t>
            </a:r>
            <a:endParaRPr lang="en-US" sz="2000" dirty="0" smtClean="0">
              <a:solidFill>
                <a:schemeClr val="tx1"/>
              </a:solidFill>
              <a:latin typeface="Times New Roman" pitchFamily="18" charset="0"/>
              <a:cs typeface="Times New Roman" pitchFamily="18" charset="0"/>
            </a:endParaRPr>
          </a:p>
          <a:p>
            <a:r>
              <a:rPr lang="en-US" sz="2000" b="1" dirty="0" smtClean="0">
                <a:solidFill>
                  <a:schemeClr val="tx2"/>
                </a:solidFill>
                <a:latin typeface="Times New Roman" pitchFamily="18" charset="0"/>
                <a:cs typeface="Times New Roman" pitchFamily="18" charset="0"/>
              </a:rPr>
              <a:t>Bulk </a:t>
            </a:r>
            <a:r>
              <a:rPr lang="en-US" sz="2000" b="1" dirty="0" smtClean="0">
                <a:solidFill>
                  <a:schemeClr val="tx2"/>
                </a:solidFill>
                <a:latin typeface="Times New Roman" pitchFamily="18" charset="0"/>
                <a:cs typeface="Times New Roman" pitchFamily="18" charset="0"/>
              </a:rPr>
              <a:t>modulus(K)= Bulk stress/ Bulk strain Nm</a:t>
            </a:r>
            <a:r>
              <a:rPr lang="en-US" sz="2000" b="1" baseline="30000" dirty="0" smtClean="0">
                <a:solidFill>
                  <a:schemeClr val="tx2"/>
                </a:solidFill>
                <a:latin typeface="Times New Roman" pitchFamily="18" charset="0"/>
                <a:cs typeface="Times New Roman" pitchFamily="18" charset="0"/>
              </a:rPr>
              <a:t>-2</a:t>
            </a:r>
            <a:endParaRPr lang="en-US" sz="2000" b="1" dirty="0" smtClean="0">
              <a:solidFill>
                <a:schemeClr val="tx2"/>
              </a:solidFill>
              <a:latin typeface="Times New Roman" pitchFamily="18" charset="0"/>
              <a:cs typeface="Times New Roman" pitchFamily="18" charset="0"/>
            </a:endParaRPr>
          </a:p>
          <a:p>
            <a:pPr algn="l"/>
            <a:r>
              <a:rPr lang="en-US" sz="2000" b="1" dirty="0" smtClean="0">
                <a:solidFill>
                  <a:schemeClr val="tx1"/>
                </a:solidFill>
                <a:latin typeface="Times New Roman" pitchFamily="18" charset="0"/>
                <a:cs typeface="Times New Roman" pitchFamily="18" charset="0"/>
              </a:rPr>
              <a:t>RIGIDITY MODULUS (n</a:t>
            </a:r>
            <a:r>
              <a:rPr lang="en-US" sz="2000" b="1" dirty="0" smtClean="0">
                <a:solidFill>
                  <a:schemeClr val="tx1"/>
                </a:solidFill>
                <a:latin typeface="Times New Roman" pitchFamily="18" charset="0"/>
                <a:cs typeface="Times New Roman" pitchFamily="18" charset="0"/>
              </a:rPr>
              <a:t>)</a:t>
            </a:r>
            <a:endParaRPr lang="en-US" sz="2000" dirty="0" smtClean="0">
              <a:solidFill>
                <a:schemeClr val="tx1"/>
              </a:solidFill>
              <a:latin typeface="Times New Roman" pitchFamily="18" charset="0"/>
              <a:cs typeface="Times New Roman" pitchFamily="18" charset="0"/>
            </a:endParaRPr>
          </a:p>
          <a:p>
            <a:pPr algn="l"/>
            <a:r>
              <a:rPr lang="en-US" sz="2000" dirty="0" smtClean="0">
                <a:solidFill>
                  <a:schemeClr val="tx1"/>
                </a:solidFill>
                <a:latin typeface="Times New Roman" pitchFamily="18" charset="0"/>
                <a:cs typeface="Times New Roman" pitchFamily="18" charset="0"/>
              </a:rPr>
              <a:t>	Definition</a:t>
            </a:r>
            <a:r>
              <a:rPr lang="en-US" sz="2000" dirty="0" smtClean="0">
                <a:solidFill>
                  <a:schemeClr val="tx1"/>
                </a:solidFill>
                <a:latin typeface="Times New Roman" pitchFamily="18" charset="0"/>
                <a:cs typeface="Times New Roman" pitchFamily="18" charset="0"/>
              </a:rPr>
              <a:t>: It is defined the ratio between the tangential stress to the shearing strain with in the elastic limits.</a:t>
            </a:r>
          </a:p>
          <a:p>
            <a:pPr algn="l"/>
            <a:r>
              <a:rPr lang="en-US" sz="2000" dirty="0" smtClean="0">
                <a:solidFill>
                  <a:schemeClr val="tx1"/>
                </a:solidFill>
                <a:latin typeface="Times New Roman" pitchFamily="18" charset="0"/>
                <a:cs typeface="Times New Roman" pitchFamily="18" charset="0"/>
              </a:rPr>
              <a:t> </a:t>
            </a:r>
          </a:p>
          <a:p>
            <a:r>
              <a:rPr lang="en-US" sz="2000" b="1" dirty="0" smtClean="0">
                <a:solidFill>
                  <a:schemeClr val="tx2"/>
                </a:solidFill>
                <a:latin typeface="Times New Roman" pitchFamily="18" charset="0"/>
                <a:cs typeface="Times New Roman" pitchFamily="18" charset="0"/>
              </a:rPr>
              <a:t>Rigidity </a:t>
            </a:r>
            <a:r>
              <a:rPr lang="en-US" sz="2000" b="1" dirty="0" smtClean="0">
                <a:solidFill>
                  <a:schemeClr val="tx2"/>
                </a:solidFill>
                <a:latin typeface="Times New Roman" pitchFamily="18" charset="0"/>
                <a:cs typeface="Times New Roman" pitchFamily="18" charset="0"/>
              </a:rPr>
              <a:t>modulus (n)= Tangential stress / Shearing strain Nm</a:t>
            </a:r>
            <a:r>
              <a:rPr lang="en-US" sz="2000" b="1" baseline="30000" dirty="0" smtClean="0">
                <a:solidFill>
                  <a:schemeClr val="tx2"/>
                </a:solidFill>
                <a:latin typeface="Times New Roman" pitchFamily="18" charset="0"/>
                <a:cs typeface="Times New Roman" pitchFamily="18" charset="0"/>
              </a:rPr>
              <a:t>-2</a:t>
            </a:r>
            <a:r>
              <a:rPr lang="en-US" sz="2000" b="1" dirty="0" smtClean="0">
                <a:solidFill>
                  <a:schemeClr val="tx2"/>
                </a:solidFill>
                <a:latin typeface="Times New Roman" pitchFamily="18" charset="0"/>
                <a:cs typeface="Times New Roman" pitchFamily="18" charset="0"/>
              </a:rPr>
              <a:t> Φ</a:t>
            </a:r>
          </a:p>
          <a:p>
            <a:pPr algn="l"/>
            <a:endParaRPr lang="en-US" sz="2000" dirty="0">
              <a:solidFill>
                <a:schemeClr val="tx1"/>
              </a:solidFill>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62000" y="457200"/>
            <a:ext cx="7696200" cy="5486400"/>
          </a:xfrm>
        </p:spPr>
        <p:txBody>
          <a:bodyPr>
            <a:normAutofit/>
          </a:bodyPr>
          <a:lstStyle/>
          <a:p>
            <a:r>
              <a:rPr lang="en-US" sz="2400" dirty="0" smtClean="0">
                <a:solidFill>
                  <a:schemeClr val="tx1"/>
                </a:solidFill>
                <a:latin typeface="Times New Roman" pitchFamily="18" charset="0"/>
                <a:cs typeface="Times New Roman" pitchFamily="18" charset="0"/>
              </a:rPr>
              <a:t>Fig</a:t>
            </a:r>
            <a:endParaRPr lang="en-US" sz="2400" dirty="0">
              <a:solidFill>
                <a:schemeClr val="tx1"/>
              </a:solidFill>
              <a:latin typeface="Times New Roman" pitchFamily="18" charset="0"/>
              <a:cs typeface="Times New Roman" pitchFamily="18" charset="0"/>
            </a:endParaRPr>
          </a:p>
        </p:txBody>
      </p:sp>
      <p:pic>
        <p:nvPicPr>
          <p:cNvPr id="4" name="image6.jpeg"/>
          <p:cNvPicPr/>
          <p:nvPr/>
        </p:nvPicPr>
        <p:blipFill>
          <a:blip r:embed="rId2" cstate="print"/>
          <a:stretch>
            <a:fillRect/>
          </a:stretch>
        </p:blipFill>
        <p:spPr>
          <a:xfrm>
            <a:off x="1752601" y="1219200"/>
            <a:ext cx="5486400" cy="3886200"/>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81000" y="228600"/>
            <a:ext cx="8382000" cy="6248400"/>
          </a:xfrm>
        </p:spPr>
        <p:txBody>
          <a:bodyPr>
            <a:normAutofit fontScale="77500" lnSpcReduction="20000"/>
          </a:bodyPr>
          <a:lstStyle/>
          <a:p>
            <a:pPr algn="just"/>
            <a:r>
              <a:rPr lang="en-US" sz="2900" b="1" dirty="0" smtClean="0">
                <a:solidFill>
                  <a:schemeClr val="tx1"/>
                </a:solidFill>
                <a:latin typeface="Times New Roman" pitchFamily="18" charset="0"/>
                <a:cs typeface="Times New Roman" pitchFamily="18" charset="0"/>
              </a:rPr>
              <a:t>Explanation: </a:t>
            </a:r>
            <a:endParaRPr lang="en-US" sz="2900" b="1" dirty="0" smtClean="0">
              <a:solidFill>
                <a:schemeClr val="tx1"/>
              </a:solidFill>
              <a:latin typeface="Times New Roman" pitchFamily="18" charset="0"/>
              <a:cs typeface="Times New Roman" pitchFamily="18" charset="0"/>
            </a:endParaRPr>
          </a:p>
          <a:p>
            <a:pPr algn="just"/>
            <a:r>
              <a:rPr lang="en-US" sz="2900" b="1" dirty="0" smtClean="0">
                <a:solidFill>
                  <a:schemeClr val="tx1"/>
                </a:solidFill>
                <a:latin typeface="Times New Roman" pitchFamily="18" charset="0"/>
                <a:cs typeface="Times New Roman" pitchFamily="18" charset="0"/>
              </a:rPr>
              <a:t>	</a:t>
            </a:r>
            <a:r>
              <a:rPr lang="en-US" sz="2900" dirty="0" smtClean="0">
                <a:solidFill>
                  <a:schemeClr val="tx1"/>
                </a:solidFill>
                <a:latin typeface="Times New Roman" pitchFamily="18" charset="0"/>
                <a:cs typeface="Times New Roman" pitchFamily="18" charset="0"/>
              </a:rPr>
              <a:t>Let </a:t>
            </a:r>
            <a:r>
              <a:rPr lang="en-US" sz="2900" dirty="0" smtClean="0">
                <a:solidFill>
                  <a:schemeClr val="tx1"/>
                </a:solidFill>
                <a:latin typeface="Times New Roman" pitchFamily="18" charset="0"/>
                <a:cs typeface="Times New Roman" pitchFamily="18" charset="0"/>
              </a:rPr>
              <a:t>us consider a solid cube ABCDEFGH. Whose lower face CDHG is fixed as shown in fig 2.4. A tangential force „F‟ is applied over the upper face ABEF. The result is that the cube gets  deformed in to a  rhombus shape   A‟B‟CDE‟F‟GH.(</a:t>
            </a:r>
            <a:r>
              <a:rPr lang="en-US" sz="2900" dirty="0" err="1" smtClean="0">
                <a:solidFill>
                  <a:schemeClr val="tx1"/>
                </a:solidFill>
                <a:latin typeface="Times New Roman" pitchFamily="18" charset="0"/>
                <a:cs typeface="Times New Roman" pitchFamily="18" charset="0"/>
              </a:rPr>
              <a:t>i.e</a:t>
            </a:r>
            <a:r>
              <a:rPr lang="en-US" sz="2900" dirty="0" smtClean="0">
                <a:solidFill>
                  <a:schemeClr val="tx1"/>
                </a:solidFill>
                <a:latin typeface="Times New Roman" pitchFamily="18" charset="0"/>
                <a:cs typeface="Times New Roman" pitchFamily="18" charset="0"/>
              </a:rPr>
              <a:t>)  The lines  joining the two face are shifted to an angle ᶲ. If „L‟ is the original length and „l‟ is the  relative  displacement of the upper face of the cube with respect to the lower fixed face, then</a:t>
            </a:r>
          </a:p>
          <a:p>
            <a:pPr algn="just"/>
            <a:r>
              <a:rPr lang="en-US" sz="2900" dirty="0" smtClean="0">
                <a:solidFill>
                  <a:schemeClr val="tx1"/>
                </a:solidFill>
                <a:latin typeface="Times New Roman" pitchFamily="18" charset="0"/>
                <a:cs typeface="Times New Roman" pitchFamily="18" charset="0"/>
              </a:rPr>
              <a:t> </a:t>
            </a:r>
          </a:p>
          <a:p>
            <a:r>
              <a:rPr lang="en-US" sz="2900" b="1" dirty="0" smtClean="0">
                <a:solidFill>
                  <a:schemeClr val="tx2"/>
                </a:solidFill>
                <a:latin typeface="Times New Roman" pitchFamily="18" charset="0"/>
                <a:cs typeface="Times New Roman" pitchFamily="18" charset="0"/>
              </a:rPr>
              <a:t>tangential </a:t>
            </a:r>
            <a:r>
              <a:rPr lang="en-US" sz="2900" b="1" dirty="0" smtClean="0">
                <a:solidFill>
                  <a:schemeClr val="tx2"/>
                </a:solidFill>
                <a:latin typeface="Times New Roman" pitchFamily="18" charset="0"/>
                <a:cs typeface="Times New Roman" pitchFamily="18" charset="0"/>
              </a:rPr>
              <a:t>stress = F/A</a:t>
            </a:r>
          </a:p>
          <a:p>
            <a:pPr algn="just"/>
            <a:r>
              <a:rPr lang="en-US" sz="2900" dirty="0" smtClean="0">
                <a:solidFill>
                  <a:schemeClr val="tx1"/>
                </a:solidFill>
                <a:latin typeface="Times New Roman" pitchFamily="18" charset="0"/>
                <a:cs typeface="Times New Roman" pitchFamily="18" charset="0"/>
              </a:rPr>
              <a:t> </a:t>
            </a:r>
            <a:endParaRPr lang="en-US" sz="2900" dirty="0" smtClean="0">
              <a:solidFill>
                <a:schemeClr val="tx1"/>
              </a:solidFill>
              <a:latin typeface="Times New Roman" pitchFamily="18" charset="0"/>
              <a:cs typeface="Times New Roman" pitchFamily="18" charset="0"/>
            </a:endParaRPr>
          </a:p>
          <a:p>
            <a:pPr algn="just"/>
            <a:endParaRPr lang="en-US" sz="2900" dirty="0" smtClean="0">
              <a:solidFill>
                <a:schemeClr val="tx1"/>
              </a:solidFill>
              <a:latin typeface="Times New Roman" pitchFamily="18" charset="0"/>
              <a:cs typeface="Times New Roman" pitchFamily="18" charset="0"/>
            </a:endParaRPr>
          </a:p>
          <a:p>
            <a:pPr algn="just"/>
            <a:r>
              <a:rPr lang="en-US" sz="2900" dirty="0" smtClean="0">
                <a:solidFill>
                  <a:schemeClr val="tx1"/>
                </a:solidFill>
                <a:latin typeface="Times New Roman" pitchFamily="18" charset="0"/>
                <a:cs typeface="Times New Roman" pitchFamily="18" charset="0"/>
              </a:rPr>
              <a:t>	The </a:t>
            </a:r>
            <a:r>
              <a:rPr lang="en-US" sz="2900" dirty="0" smtClean="0">
                <a:solidFill>
                  <a:schemeClr val="tx1"/>
                </a:solidFill>
                <a:latin typeface="Times New Roman" pitchFamily="18" charset="0"/>
                <a:cs typeface="Times New Roman" pitchFamily="18" charset="0"/>
              </a:rPr>
              <a:t>shearing strain (ᶲ) can be defined as the ratio of the relative displacement between the two layers in the direction of stress, to the distance measured perpendicular to the layers.</a:t>
            </a:r>
          </a:p>
          <a:p>
            <a:pPr algn="just"/>
            <a:r>
              <a:rPr lang="en-US" sz="2900" dirty="0" smtClean="0">
                <a:solidFill>
                  <a:schemeClr val="tx1"/>
                </a:solidFill>
                <a:latin typeface="Times New Roman" pitchFamily="18" charset="0"/>
                <a:cs typeface="Times New Roman" pitchFamily="18" charset="0"/>
              </a:rPr>
              <a:t> </a:t>
            </a:r>
          </a:p>
          <a:p>
            <a:pPr algn="just"/>
            <a:r>
              <a:rPr lang="en-US" sz="2900" dirty="0" smtClean="0">
                <a:solidFill>
                  <a:schemeClr val="tx1"/>
                </a:solidFill>
                <a:latin typeface="Times New Roman" pitchFamily="18" charset="0"/>
                <a:cs typeface="Times New Roman" pitchFamily="18" charset="0"/>
              </a:rPr>
              <a:t>We know, Rigidity modulus(n)= Tangential stress/ Shearing strain n=F/AΦ</a:t>
            </a:r>
          </a:p>
          <a:p>
            <a:r>
              <a:rPr lang="en-US" sz="2900" b="1" dirty="0" smtClean="0">
                <a:solidFill>
                  <a:schemeClr val="tx2"/>
                </a:solidFill>
                <a:latin typeface="Times New Roman" pitchFamily="18" charset="0"/>
                <a:cs typeface="Times New Roman" pitchFamily="18" charset="0"/>
              </a:rPr>
              <a:t>Rigidity Modulus(n) = F/AΦ Nm-2</a:t>
            </a:r>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56</TotalTime>
  <Words>32</Words>
  <Application>Microsoft Office PowerPoint</Application>
  <PresentationFormat>On-screen Show (4:3)</PresentationFormat>
  <Paragraphs>68</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UNIT – I   PROPERTIES OF MATTER </vt:lpstr>
      <vt:lpstr>Slide 2</vt:lpstr>
      <vt:lpstr>Slide 3</vt:lpstr>
      <vt:lpstr>Slide 4</vt:lpstr>
      <vt:lpstr>Slide 5</vt:lpstr>
      <vt:lpstr>Slide 6</vt:lpstr>
      <vt:lpstr>Slide 7</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 I   PROPERTIES OF MATTER </dc:title>
  <dc:creator>admin</dc:creator>
  <cp:lastModifiedBy>admin</cp:lastModifiedBy>
  <cp:revision>24</cp:revision>
  <dcterms:created xsi:type="dcterms:W3CDTF">2006-08-16T00:00:00Z</dcterms:created>
  <dcterms:modified xsi:type="dcterms:W3CDTF">2020-12-21T06:57:31Z</dcterms:modified>
</cp:coreProperties>
</file>