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handoutMasterIdLst>
    <p:handoutMasterId r:id="rId75"/>
  </p:handoutMasterIdLst>
  <p:sldIdLst>
    <p:sldId id="256" r:id="rId2"/>
    <p:sldId id="343" r:id="rId3"/>
    <p:sldId id="259" r:id="rId4"/>
    <p:sldId id="342" r:id="rId5"/>
    <p:sldId id="279" r:id="rId6"/>
    <p:sldId id="260" r:id="rId7"/>
    <p:sldId id="265" r:id="rId8"/>
    <p:sldId id="266" r:id="rId9"/>
    <p:sldId id="267" r:id="rId10"/>
    <p:sldId id="269" r:id="rId11"/>
    <p:sldId id="282" r:id="rId12"/>
    <p:sldId id="283" r:id="rId13"/>
    <p:sldId id="285" r:id="rId14"/>
    <p:sldId id="286" r:id="rId15"/>
    <p:sldId id="344" r:id="rId16"/>
    <p:sldId id="288" r:id="rId17"/>
    <p:sldId id="289" r:id="rId18"/>
    <p:sldId id="290" r:id="rId19"/>
    <p:sldId id="291" r:id="rId20"/>
    <p:sldId id="292" r:id="rId21"/>
    <p:sldId id="293" r:id="rId22"/>
    <p:sldId id="270" r:id="rId23"/>
    <p:sldId id="271" r:id="rId24"/>
    <p:sldId id="272" r:id="rId25"/>
    <p:sldId id="264" r:id="rId26"/>
    <p:sldId id="257" r:id="rId27"/>
    <p:sldId id="262" r:id="rId28"/>
    <p:sldId id="263" r:id="rId29"/>
    <p:sldId id="294" r:id="rId30"/>
    <p:sldId id="295" r:id="rId31"/>
    <p:sldId id="299" r:id="rId32"/>
    <p:sldId id="300" r:id="rId33"/>
    <p:sldId id="301" r:id="rId34"/>
    <p:sldId id="302" r:id="rId35"/>
    <p:sldId id="303" r:id="rId36"/>
    <p:sldId id="304" r:id="rId37"/>
    <p:sldId id="305" r:id="rId38"/>
    <p:sldId id="306" r:id="rId39"/>
    <p:sldId id="307" r:id="rId40"/>
    <p:sldId id="308" r:id="rId41"/>
    <p:sldId id="315" r:id="rId42"/>
    <p:sldId id="309" r:id="rId43"/>
    <p:sldId id="312" r:id="rId44"/>
    <p:sldId id="310" r:id="rId45"/>
    <p:sldId id="311" r:id="rId46"/>
    <p:sldId id="313" r:id="rId47"/>
    <p:sldId id="320" r:id="rId48"/>
    <p:sldId id="314" r:id="rId49"/>
    <p:sldId id="316" r:id="rId50"/>
    <p:sldId id="317" r:id="rId51"/>
    <p:sldId id="318" r:id="rId52"/>
    <p:sldId id="319" r:id="rId53"/>
    <p:sldId id="321" r:id="rId54"/>
    <p:sldId id="322" r:id="rId55"/>
    <p:sldId id="323" r:id="rId56"/>
    <p:sldId id="327" r:id="rId57"/>
    <p:sldId id="329" r:id="rId58"/>
    <p:sldId id="324" r:id="rId59"/>
    <p:sldId id="325" r:id="rId60"/>
    <p:sldId id="326" r:id="rId61"/>
    <p:sldId id="330" r:id="rId62"/>
    <p:sldId id="333" r:id="rId63"/>
    <p:sldId id="331" r:id="rId64"/>
    <p:sldId id="332" r:id="rId65"/>
    <p:sldId id="336" r:id="rId66"/>
    <p:sldId id="337" r:id="rId67"/>
    <p:sldId id="334" r:id="rId68"/>
    <p:sldId id="335" r:id="rId69"/>
    <p:sldId id="338" r:id="rId70"/>
    <p:sldId id="339" r:id="rId71"/>
    <p:sldId id="340" r:id="rId72"/>
    <p:sldId id="341" r:id="rId73"/>
    <p:sldId id="280" r:id="rId74"/>
  </p:sldIdLst>
  <p:sldSz cx="9144000" cy="6858000" type="screen4x3"/>
  <p:notesSz cx="6954838" cy="93091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modifyVerifier cryptProviderType="rsaFull" cryptAlgorithmClass="hash" cryptAlgorithmType="typeAny" cryptAlgorithmSid="4" spinCount="50000" saltData="rqdZGj00ymsDHOxDCfslAg" hashData="zENrfNJ9VtL81a14rNGyxBeCwWg"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266"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2930" tIns="46465" rIns="92930" bIns="46465" rtlCol="0"/>
          <a:lstStyle>
            <a:lvl1pPr algn="l">
              <a:defRPr sz="1200"/>
            </a:lvl1pPr>
          </a:lstStyle>
          <a:p>
            <a:pPr>
              <a:defRPr/>
            </a:pPr>
            <a:endParaRPr lang="en-US"/>
          </a:p>
        </p:txBody>
      </p:sp>
      <p:sp>
        <p:nvSpPr>
          <p:cNvPr id="3" name="Date Placeholder 2"/>
          <p:cNvSpPr>
            <a:spLocks noGrp="1"/>
          </p:cNvSpPr>
          <p:nvPr>
            <p:ph type="dt" sz="quarter" idx="1"/>
          </p:nvPr>
        </p:nvSpPr>
        <p:spPr>
          <a:xfrm>
            <a:off x="3940175" y="0"/>
            <a:ext cx="3013075" cy="465138"/>
          </a:xfrm>
          <a:prstGeom prst="rect">
            <a:avLst/>
          </a:prstGeom>
        </p:spPr>
        <p:txBody>
          <a:bodyPr vert="horz" lIns="92930" tIns="46465" rIns="92930" bIns="46465" rtlCol="0"/>
          <a:lstStyle>
            <a:lvl1pPr algn="r">
              <a:defRPr sz="1200"/>
            </a:lvl1pPr>
          </a:lstStyle>
          <a:p>
            <a:pPr>
              <a:defRPr/>
            </a:pPr>
            <a:fld id="{4441C37B-C602-4F70-87F2-DF0A97A512C7}" type="datetimeFigureOut">
              <a:rPr lang="en-US"/>
              <a:pPr>
                <a:defRPr/>
              </a:pPr>
              <a:t>28-Nov-23</a:t>
            </a:fld>
            <a:endParaRPr lang="en-US"/>
          </a:p>
        </p:txBody>
      </p:sp>
      <p:sp>
        <p:nvSpPr>
          <p:cNvPr id="4" name="Footer Placeholder 3"/>
          <p:cNvSpPr>
            <a:spLocks noGrp="1"/>
          </p:cNvSpPr>
          <p:nvPr>
            <p:ph type="ftr" sz="quarter" idx="2"/>
          </p:nvPr>
        </p:nvSpPr>
        <p:spPr>
          <a:xfrm>
            <a:off x="0" y="8842375"/>
            <a:ext cx="3013075" cy="465138"/>
          </a:xfrm>
          <a:prstGeom prst="rect">
            <a:avLst/>
          </a:prstGeom>
        </p:spPr>
        <p:txBody>
          <a:bodyPr vert="horz" lIns="92930" tIns="46465" rIns="92930" bIns="46465"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40175" y="8842375"/>
            <a:ext cx="3013075" cy="465138"/>
          </a:xfrm>
          <a:prstGeom prst="rect">
            <a:avLst/>
          </a:prstGeom>
        </p:spPr>
        <p:txBody>
          <a:bodyPr vert="horz" lIns="92930" tIns="46465" rIns="92930" bIns="46465" rtlCol="0" anchor="b"/>
          <a:lstStyle>
            <a:lvl1pPr algn="r">
              <a:defRPr sz="1200"/>
            </a:lvl1pPr>
          </a:lstStyle>
          <a:p>
            <a:pPr>
              <a:defRPr/>
            </a:pPr>
            <a:fld id="{A348CD94-5DC9-4827-81FE-449AF3E766B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EDAFC23F-FE82-46A1-9AA6-D73988826A4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0AB71E7-0288-41A7-8A9E-C5A6242997A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6B0C3F0-7DE1-406D-AE77-9B7B008600E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C6F124F-E8B2-423B-B317-F00A0B34909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3C0DF2-47EA-47F2-8ECB-BC6D0A6DF20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5A05A11-9819-4237-AF4A-BF679CA38E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F4E858DC-5F8C-47C7-B196-8B44B99D81C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CD95360-C69B-49D2-A0DC-14A96B50565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1876A52-2FF5-41DB-9D09-49BFDDF8C33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1662C3F-E98F-46F4-8B9A-2BB9BBA2BC1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EFABC10-B55B-4346-BDC5-4282AD8738B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19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819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01F2C7A9-2CE9-4F49-92C2-E94CCF2480B4}" type="slidenum">
              <a:rPr lang="en-US"/>
              <a:pPr>
                <a:defRPr/>
              </a:pPr>
              <a:t>‹#›</a:t>
            </a:fld>
            <a:endParaRPr lang="en-US"/>
          </a:p>
        </p:txBody>
      </p:sp>
      <p:grpSp>
        <p:nvGrpSpPr>
          <p:cNvPr id="820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496" r:id="rId1"/>
    <p:sldLayoutId id="2147484488" r:id="rId2"/>
    <p:sldLayoutId id="2147484497" r:id="rId3"/>
    <p:sldLayoutId id="2147484489" r:id="rId4"/>
    <p:sldLayoutId id="2147484490" r:id="rId5"/>
    <p:sldLayoutId id="2147484491" r:id="rId6"/>
    <p:sldLayoutId id="2147484492" r:id="rId7"/>
    <p:sldLayoutId id="2147484493" r:id="rId8"/>
    <p:sldLayoutId id="2147484498" r:id="rId9"/>
    <p:sldLayoutId id="2147484494" r:id="rId10"/>
    <p:sldLayoutId id="214748449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0.bin"/></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oleObject" Target="../embeddings/oleObject15.bin"/></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normAutofit fontScale="90000"/>
          </a:bodyPr>
          <a:lstStyle/>
          <a:p>
            <a:pPr algn="ctr" eaLnBrk="1" fontAlgn="auto" hangingPunct="1">
              <a:spcAft>
                <a:spcPts val="0"/>
              </a:spcAft>
              <a:defRPr/>
            </a:pPr>
            <a:r>
              <a:rPr lang="en-US" sz="4400" dirty="0" smtClean="0">
                <a:solidFill>
                  <a:schemeClr val="tx1"/>
                </a:solidFill>
                <a:latin typeface="Book Antiqua" pitchFamily="18" charset="0"/>
              </a:rPr>
              <a:t>UNIT I</a:t>
            </a:r>
            <a:br>
              <a:rPr lang="en-US" sz="4400" dirty="0" smtClean="0">
                <a:solidFill>
                  <a:schemeClr val="tx1"/>
                </a:solidFill>
                <a:latin typeface="Book Antiqua" pitchFamily="18" charset="0"/>
              </a:rPr>
            </a:br>
            <a:r>
              <a:rPr lang="en-US" sz="4400" dirty="0" smtClean="0">
                <a:solidFill>
                  <a:schemeClr val="tx1"/>
                </a:solidFill>
                <a:latin typeface="Times New Roman" pitchFamily="18" charset="0"/>
                <a:cs typeface="Times New Roman" pitchFamily="18" charset="0"/>
              </a:rPr>
              <a:t>STEADY STRESSES &amp; VARIABLE STRESSES IN MACHINE MEMBERS</a:t>
            </a:r>
            <a:endParaRPr lang="en-US" dirty="0">
              <a:solidFill>
                <a:schemeClr val="tx1"/>
              </a:solidFill>
            </a:endParaRPr>
          </a:p>
        </p:txBody>
      </p:sp>
      <p:sp>
        <p:nvSpPr>
          <p:cNvPr id="12291" name="Text Box 5"/>
          <p:cNvSpPr txBox="1">
            <a:spLocks noChangeArrowheads="1"/>
          </p:cNvSpPr>
          <p:nvPr/>
        </p:nvSpPr>
        <p:spPr bwMode="auto">
          <a:xfrm>
            <a:off x="3200400" y="3962400"/>
            <a:ext cx="2819400" cy="11922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Prepared</a:t>
            </a:r>
          </a:p>
          <a:p>
            <a:pPr algn="ctr">
              <a:spcBef>
                <a:spcPct val="50000"/>
              </a:spcBef>
            </a:pPr>
            <a:r>
              <a:rPr lang="en-US" b="1">
                <a:latin typeface="Times New Roman" pitchFamily="18" charset="0"/>
              </a:rPr>
              <a:t> by</a:t>
            </a:r>
          </a:p>
          <a:p>
            <a:pPr algn="ctr">
              <a:spcBef>
                <a:spcPct val="50000"/>
              </a:spcBef>
            </a:pPr>
            <a:r>
              <a:rPr lang="en-US" b="1">
                <a:latin typeface="Times New Roman" pitchFamily="18" charset="0"/>
              </a:rPr>
              <a:t> </a:t>
            </a:r>
          </a:p>
        </p:txBody>
      </p:sp>
      <p:pic>
        <p:nvPicPr>
          <p:cNvPr id="12292" name="Picture 3" descr="VEERA NAME TAG1.jpg"/>
          <p:cNvPicPr>
            <a:picLocks noChangeAspect="1"/>
          </p:cNvPicPr>
          <p:nvPr/>
        </p:nvPicPr>
        <p:blipFill>
          <a:blip r:embed="rId2"/>
          <a:srcRect/>
          <a:stretch>
            <a:fillRect/>
          </a:stretch>
        </p:blipFill>
        <p:spPr bwMode="auto">
          <a:xfrm>
            <a:off x="2514600" y="4876800"/>
            <a:ext cx="4273550" cy="120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28600"/>
            <a:ext cx="8229600" cy="838200"/>
          </a:xfrm>
        </p:spPr>
        <p:txBody>
          <a:bodyPr/>
          <a:lstStyle/>
          <a:p>
            <a:pPr eaLnBrk="1" hangingPunct="1"/>
            <a:r>
              <a:rPr lang="en-US" sz="3600" smtClean="0">
                <a:latin typeface="Times New Roman" pitchFamily="18" charset="0"/>
                <a:cs typeface="Times New Roman" pitchFamily="18" charset="0"/>
              </a:rPr>
              <a:t>Factor influencing machine design</a:t>
            </a:r>
          </a:p>
        </p:txBody>
      </p:sp>
      <p:sp>
        <p:nvSpPr>
          <p:cNvPr id="21507" name="Content Placeholder 2"/>
          <p:cNvSpPr>
            <a:spLocks noGrp="1"/>
          </p:cNvSpPr>
          <p:nvPr>
            <p:ph idx="1"/>
          </p:nvPr>
        </p:nvSpPr>
        <p:spPr>
          <a:xfrm>
            <a:off x="457200" y="1371600"/>
            <a:ext cx="8229600" cy="5257800"/>
          </a:xfrm>
        </p:spPr>
        <p:txBody>
          <a:bodyPr/>
          <a:lstStyle/>
          <a:p>
            <a:pPr marL="514350" indent="-514350" algn="just" eaLnBrk="1" hangingPunct="1">
              <a:buFont typeface="Wingdings 2" pitchFamily="18" charset="2"/>
              <a:buAutoNum type="arabicPeriod"/>
            </a:pPr>
            <a:r>
              <a:rPr lang="en-US" sz="2800" smtClean="0">
                <a:latin typeface="Times New Roman" pitchFamily="18" charset="0"/>
                <a:cs typeface="Times New Roman" pitchFamily="18" charset="0"/>
              </a:rPr>
              <a:t>Safety</a:t>
            </a:r>
          </a:p>
          <a:p>
            <a:pPr marL="514350" indent="-514350" algn="just" eaLnBrk="1" hangingPunct="1">
              <a:buFont typeface="Wingdings 2" pitchFamily="18" charset="2"/>
              <a:buAutoNum type="arabicPeriod"/>
            </a:pPr>
            <a:r>
              <a:rPr lang="en-US" sz="2800" smtClean="0">
                <a:latin typeface="Times New Roman" pitchFamily="18" charset="0"/>
                <a:cs typeface="Times New Roman" pitchFamily="18" charset="0"/>
              </a:rPr>
              <a:t>Reliability</a:t>
            </a:r>
          </a:p>
          <a:p>
            <a:pPr marL="514350" indent="-514350" algn="just" eaLnBrk="1" hangingPunct="1">
              <a:buFont typeface="Wingdings 2" pitchFamily="18" charset="2"/>
              <a:buAutoNum type="arabicPeriod"/>
            </a:pPr>
            <a:r>
              <a:rPr lang="en-US" sz="2800" smtClean="0">
                <a:latin typeface="Times New Roman" pitchFamily="18" charset="0"/>
                <a:cs typeface="Times New Roman" pitchFamily="18" charset="0"/>
              </a:rPr>
              <a:t>Quality</a:t>
            </a:r>
          </a:p>
          <a:p>
            <a:pPr marL="514350" indent="-514350" algn="just" eaLnBrk="1" hangingPunct="1">
              <a:buFont typeface="Wingdings 2" pitchFamily="18" charset="2"/>
              <a:buAutoNum type="arabicPeriod"/>
            </a:pPr>
            <a:r>
              <a:rPr lang="en-US" sz="2800" smtClean="0">
                <a:latin typeface="Times New Roman" pitchFamily="18" charset="0"/>
                <a:cs typeface="Times New Roman" pitchFamily="18" charset="0"/>
              </a:rPr>
              <a:t>Productivity</a:t>
            </a:r>
          </a:p>
          <a:p>
            <a:pPr marL="514350" indent="-514350" algn="just" eaLnBrk="1" hangingPunct="1">
              <a:buFont typeface="Wingdings 2" pitchFamily="18" charset="2"/>
              <a:buAutoNum type="arabicPeriod"/>
            </a:pPr>
            <a:r>
              <a:rPr lang="en-US" sz="2800" smtClean="0">
                <a:latin typeface="Times New Roman" pitchFamily="18" charset="0"/>
                <a:cs typeface="Times New Roman" pitchFamily="18" charset="0"/>
              </a:rPr>
              <a:t>Cost</a:t>
            </a:r>
          </a:p>
          <a:p>
            <a:pPr marL="514350" indent="-514350" algn="just" eaLnBrk="1" hangingPunct="1">
              <a:buFont typeface="Wingdings 2" pitchFamily="18" charset="2"/>
              <a:buAutoNum type="arabicPeriod"/>
            </a:pPr>
            <a:r>
              <a:rPr lang="en-US" sz="2800" smtClean="0">
                <a:latin typeface="Times New Roman" pitchFamily="18" charset="0"/>
                <a:cs typeface="Times New Roman" pitchFamily="18" charset="0"/>
              </a:rPr>
              <a:t>Ecological consideration</a:t>
            </a:r>
          </a:p>
          <a:p>
            <a:pPr marL="514350" indent="-514350" algn="just" eaLnBrk="1" hangingPunct="1">
              <a:buFont typeface="Wingdings 2" pitchFamily="18" charset="2"/>
              <a:buAutoNum type="arabicPeriod"/>
            </a:pPr>
            <a:r>
              <a:rPr lang="en-US" sz="2800" smtClean="0">
                <a:latin typeface="Times New Roman" pitchFamily="18" charset="0"/>
                <a:cs typeface="Times New Roman" pitchFamily="18" charset="0"/>
              </a:rPr>
              <a:t>Availability of men, material &amp; machines</a:t>
            </a:r>
          </a:p>
          <a:p>
            <a:pPr marL="514350" indent="-514350" algn="just" eaLnBrk="1" hangingPunct="1">
              <a:buFont typeface="Wingdings 2" pitchFamily="18" charset="2"/>
              <a:buAutoNum type="arabicPeriod"/>
            </a:pPr>
            <a:r>
              <a:rPr lang="en-US" sz="2800" smtClean="0">
                <a:latin typeface="Times New Roman" pitchFamily="18" charset="0"/>
                <a:cs typeface="Times New Roman" pitchFamily="18" charset="0"/>
              </a:rPr>
              <a:t>Working environment</a:t>
            </a:r>
          </a:p>
          <a:p>
            <a:pPr marL="514350" indent="-514350" algn="just" eaLnBrk="1" hangingPunct="1">
              <a:buFont typeface="Wingdings 2" pitchFamily="18" charset="2"/>
              <a:buAutoNum type="arabicPeriod"/>
            </a:pPr>
            <a:r>
              <a:rPr lang="en-US" sz="2800" smtClean="0">
                <a:latin typeface="Times New Roman" pitchFamily="18" charset="0"/>
                <a:cs typeface="Times New Roman" pitchFamily="18" charset="0"/>
              </a:rPr>
              <a:t>Energy conservation</a:t>
            </a:r>
          </a:p>
          <a:p>
            <a:pPr marL="514350" indent="-514350" algn="just" eaLnBrk="1" hangingPunct="1">
              <a:buFont typeface="Wingdings 2" pitchFamily="18" charset="2"/>
              <a:buAutoNum type="arabicPeriod"/>
            </a:pPr>
            <a:r>
              <a:rPr lang="en-US" sz="2800" smtClean="0">
                <a:latin typeface="Times New Roman" pitchFamily="18" charset="0"/>
                <a:cs typeface="Times New Roman" pitchFamily="18" charset="0"/>
              </a:rPr>
              <a:t>Space constraints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28600"/>
            <a:ext cx="8229600" cy="838200"/>
          </a:xfrm>
        </p:spPr>
        <p:txBody>
          <a:bodyPr/>
          <a:lstStyle/>
          <a:p>
            <a:pPr eaLnBrk="1" hangingPunct="1"/>
            <a:r>
              <a:rPr lang="en-US" sz="3600" smtClean="0">
                <a:latin typeface="Times New Roman" pitchFamily="18" charset="0"/>
                <a:cs typeface="Times New Roman" pitchFamily="18" charset="0"/>
              </a:rPr>
              <a:t>General considerations in machine design</a:t>
            </a:r>
          </a:p>
        </p:txBody>
      </p:sp>
      <p:sp>
        <p:nvSpPr>
          <p:cNvPr id="22531" name="Content Placeholder 2"/>
          <p:cNvSpPr>
            <a:spLocks noGrp="1"/>
          </p:cNvSpPr>
          <p:nvPr>
            <p:ph idx="1"/>
          </p:nvPr>
        </p:nvSpPr>
        <p:spPr>
          <a:xfrm>
            <a:off x="457200" y="1371600"/>
            <a:ext cx="8229600" cy="5257800"/>
          </a:xfrm>
        </p:spPr>
        <p:txBody>
          <a:bodyPr/>
          <a:lstStyle/>
          <a:p>
            <a:pPr marL="514350" indent="-514350" algn="just" eaLnBrk="1" hangingPunct="1">
              <a:buFont typeface="Wingdings 2" pitchFamily="18" charset="2"/>
              <a:buNone/>
            </a:pPr>
            <a:r>
              <a:rPr lang="en-US" sz="2400" smtClean="0">
                <a:latin typeface="Times New Roman" pitchFamily="18" charset="0"/>
                <a:cs typeface="Times New Roman" pitchFamily="18" charset="0"/>
              </a:rPr>
              <a:t>1. Type of load and stresses caused by the load</a:t>
            </a:r>
          </a:p>
          <a:p>
            <a:pPr marL="514350" indent="-514350" algn="just" eaLnBrk="1" hangingPunct="1">
              <a:buFont typeface="Wingdings 2" pitchFamily="18" charset="2"/>
              <a:buNone/>
            </a:pPr>
            <a:r>
              <a:rPr lang="en-US" sz="2400" smtClean="0">
                <a:latin typeface="Times New Roman" pitchFamily="18" charset="0"/>
                <a:cs typeface="Times New Roman" pitchFamily="18" charset="0"/>
              </a:rPr>
              <a:t>2. Motion of the parts or kinematics of the machine</a:t>
            </a:r>
          </a:p>
          <a:p>
            <a:pPr marL="514350" indent="-514350" algn="just" eaLnBrk="1" hangingPunct="1">
              <a:buFont typeface="Wingdings 2" pitchFamily="18" charset="2"/>
              <a:buNone/>
            </a:pPr>
            <a:r>
              <a:rPr lang="en-US" sz="2400" smtClean="0">
                <a:latin typeface="Times New Roman" pitchFamily="18" charset="0"/>
                <a:cs typeface="Times New Roman" pitchFamily="18" charset="0"/>
              </a:rPr>
              <a:t>3. Selection of materials</a:t>
            </a:r>
          </a:p>
          <a:p>
            <a:pPr marL="514350" indent="-514350" algn="just" eaLnBrk="1" hangingPunct="1">
              <a:buFont typeface="Wingdings 2" pitchFamily="18" charset="2"/>
              <a:buNone/>
            </a:pPr>
            <a:r>
              <a:rPr lang="en-US" sz="2400" smtClean="0">
                <a:latin typeface="Times New Roman" pitchFamily="18" charset="0"/>
                <a:cs typeface="Times New Roman" pitchFamily="18" charset="0"/>
              </a:rPr>
              <a:t>4. Form and size of the parts</a:t>
            </a:r>
          </a:p>
          <a:p>
            <a:pPr marL="514350" indent="-514350" algn="just" eaLnBrk="1" hangingPunct="1">
              <a:buFont typeface="Wingdings 2" pitchFamily="18" charset="2"/>
              <a:buNone/>
            </a:pPr>
            <a:r>
              <a:rPr lang="en-US" sz="2400" smtClean="0">
                <a:latin typeface="Times New Roman" pitchFamily="18" charset="0"/>
                <a:cs typeface="Times New Roman" pitchFamily="18" charset="0"/>
              </a:rPr>
              <a:t>5. Frictional resistance and lubrication</a:t>
            </a:r>
          </a:p>
          <a:p>
            <a:pPr marL="514350" indent="-514350" algn="just" eaLnBrk="1" hangingPunct="1">
              <a:buFont typeface="Wingdings 2" pitchFamily="18" charset="2"/>
              <a:buNone/>
            </a:pPr>
            <a:r>
              <a:rPr lang="en-US" sz="2400" smtClean="0">
                <a:latin typeface="Times New Roman" pitchFamily="18" charset="0"/>
                <a:cs typeface="Times New Roman" pitchFamily="18" charset="0"/>
              </a:rPr>
              <a:t>6. Convenient and economical features</a:t>
            </a:r>
          </a:p>
          <a:p>
            <a:pPr marL="514350" indent="-514350" algn="just" eaLnBrk="1" hangingPunct="1">
              <a:buFont typeface="Wingdings 2" pitchFamily="18" charset="2"/>
              <a:buNone/>
            </a:pPr>
            <a:r>
              <a:rPr lang="en-US" sz="2400" smtClean="0">
                <a:latin typeface="Times New Roman" pitchFamily="18" charset="0"/>
                <a:cs typeface="Times New Roman" pitchFamily="18" charset="0"/>
              </a:rPr>
              <a:t>7. Use of standard parts</a:t>
            </a:r>
          </a:p>
          <a:p>
            <a:pPr marL="514350" indent="-514350" algn="just" eaLnBrk="1" hangingPunct="1">
              <a:buFont typeface="Wingdings 2" pitchFamily="18" charset="2"/>
              <a:buNone/>
            </a:pPr>
            <a:r>
              <a:rPr lang="en-US" sz="2400" smtClean="0">
                <a:latin typeface="Times New Roman" pitchFamily="18" charset="0"/>
                <a:cs typeface="Times New Roman" pitchFamily="18" charset="0"/>
              </a:rPr>
              <a:t>8. Safety of operation</a:t>
            </a:r>
          </a:p>
          <a:p>
            <a:pPr marL="514350" indent="-514350" algn="just" eaLnBrk="1" hangingPunct="1">
              <a:buFont typeface="Wingdings 2" pitchFamily="18" charset="2"/>
              <a:buNone/>
            </a:pPr>
            <a:r>
              <a:rPr lang="en-US" sz="2400" smtClean="0">
                <a:latin typeface="Times New Roman" pitchFamily="18" charset="0"/>
                <a:cs typeface="Times New Roman" pitchFamily="18" charset="0"/>
              </a:rPr>
              <a:t>9. Workshop facilities</a:t>
            </a:r>
          </a:p>
          <a:p>
            <a:pPr marL="514350" indent="-514350" algn="just" eaLnBrk="1" hangingPunct="1">
              <a:buFont typeface="Wingdings 2" pitchFamily="18" charset="2"/>
              <a:buNone/>
            </a:pPr>
            <a:r>
              <a:rPr lang="en-US" sz="2400" smtClean="0">
                <a:latin typeface="Times New Roman" pitchFamily="18" charset="0"/>
                <a:cs typeface="Times New Roman" pitchFamily="18" charset="0"/>
              </a:rPr>
              <a:t>10. Number of machines to be manufactured</a:t>
            </a:r>
          </a:p>
          <a:p>
            <a:pPr marL="514350" indent="-514350" algn="just" eaLnBrk="1" hangingPunct="1">
              <a:buFont typeface="Wingdings 2" pitchFamily="18" charset="2"/>
              <a:buNone/>
            </a:pPr>
            <a:r>
              <a:rPr lang="en-US" sz="2400" smtClean="0">
                <a:latin typeface="Times New Roman" pitchFamily="18" charset="0"/>
                <a:cs typeface="Times New Roman" pitchFamily="18" charset="0"/>
              </a:rPr>
              <a:t>11. Cost of construction</a:t>
            </a:r>
          </a:p>
          <a:p>
            <a:pPr marL="514350" indent="-514350" algn="just" eaLnBrk="1" hangingPunct="1">
              <a:buFont typeface="Wingdings 2" pitchFamily="18" charset="2"/>
              <a:buNone/>
            </a:pPr>
            <a:r>
              <a:rPr lang="en-US" sz="240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838200"/>
          </a:xfrm>
        </p:spPr>
        <p:txBody>
          <a:bodyPr/>
          <a:lstStyle/>
          <a:p>
            <a:pPr eaLnBrk="1" hangingPunct="1"/>
            <a:r>
              <a:rPr lang="en-US" sz="3600" smtClean="0">
                <a:latin typeface="Times New Roman" pitchFamily="18" charset="0"/>
                <a:cs typeface="Times New Roman" pitchFamily="18" charset="0"/>
              </a:rPr>
              <a:t>Design rules</a:t>
            </a:r>
          </a:p>
        </p:txBody>
      </p:sp>
      <p:sp>
        <p:nvSpPr>
          <p:cNvPr id="23555" name="Content Placeholder 2"/>
          <p:cNvSpPr>
            <a:spLocks noGrp="1"/>
          </p:cNvSpPr>
          <p:nvPr>
            <p:ph idx="1"/>
          </p:nvPr>
        </p:nvSpPr>
        <p:spPr>
          <a:xfrm>
            <a:off x="457200" y="1371600"/>
            <a:ext cx="8229600" cy="5257800"/>
          </a:xfrm>
        </p:spPr>
        <p:txBody>
          <a:bodyPr/>
          <a:lstStyle/>
          <a:p>
            <a:pPr marL="514350" indent="-514350" algn="just" eaLnBrk="1" hangingPunct="1">
              <a:buFont typeface="Wingdings 2" pitchFamily="18" charset="2"/>
              <a:buAutoNum type="arabicPeriod"/>
            </a:pPr>
            <a:r>
              <a:rPr lang="en-US" sz="2700" smtClean="0">
                <a:latin typeface="Times New Roman" pitchFamily="18" charset="0"/>
                <a:cs typeface="Times New Roman" pitchFamily="18" charset="0"/>
              </a:rPr>
              <a:t>Design should aim at the best with the </a:t>
            </a:r>
            <a:r>
              <a:rPr lang="en-US" sz="2700" smtClean="0">
                <a:solidFill>
                  <a:srgbClr val="FF0000"/>
                </a:solidFill>
                <a:latin typeface="Times New Roman" pitchFamily="18" charset="0"/>
                <a:cs typeface="Times New Roman" pitchFamily="18" charset="0"/>
              </a:rPr>
              <a:t>least expenditure</a:t>
            </a:r>
          </a:p>
          <a:p>
            <a:pPr marL="514350" indent="-514350" algn="just" eaLnBrk="1" hangingPunct="1">
              <a:buFont typeface="Wingdings 2" pitchFamily="18" charset="2"/>
              <a:buAutoNum type="arabicPeriod"/>
            </a:pPr>
            <a:r>
              <a:rPr lang="en-US" sz="2700" smtClean="0">
                <a:latin typeface="Times New Roman" pitchFamily="18" charset="0"/>
                <a:cs typeface="Times New Roman" pitchFamily="18" charset="0"/>
              </a:rPr>
              <a:t>The component should have </a:t>
            </a:r>
            <a:r>
              <a:rPr lang="en-US" sz="2700" smtClean="0">
                <a:solidFill>
                  <a:srgbClr val="FF0000"/>
                </a:solidFill>
                <a:latin typeface="Times New Roman" pitchFamily="18" charset="0"/>
                <a:cs typeface="Times New Roman" pitchFamily="18" charset="0"/>
              </a:rPr>
              <a:t>adequate strength, wear resistance and corrosion resistance</a:t>
            </a:r>
          </a:p>
          <a:p>
            <a:pPr marL="514350" indent="-514350" algn="just" eaLnBrk="1" hangingPunct="1">
              <a:buFont typeface="Wingdings 2" pitchFamily="18" charset="2"/>
              <a:buAutoNum type="arabicPeriod"/>
            </a:pPr>
            <a:r>
              <a:rPr lang="en-US" sz="2700" smtClean="0">
                <a:latin typeface="Times New Roman" pitchFamily="18" charset="0"/>
                <a:cs typeface="Times New Roman" pitchFamily="18" charset="0"/>
              </a:rPr>
              <a:t>The assembly should be </a:t>
            </a:r>
            <a:r>
              <a:rPr lang="en-US" sz="2700" smtClean="0">
                <a:solidFill>
                  <a:srgbClr val="FF0000"/>
                </a:solidFill>
                <a:latin typeface="Times New Roman" pitchFamily="18" charset="0"/>
                <a:cs typeface="Times New Roman" pitchFamily="18" charset="0"/>
              </a:rPr>
              <a:t>backlash free</a:t>
            </a:r>
          </a:p>
          <a:p>
            <a:pPr marL="514350" indent="-514350" algn="just" eaLnBrk="1" hangingPunct="1">
              <a:buFont typeface="Wingdings 2" pitchFamily="18" charset="2"/>
              <a:buAutoNum type="arabicPeriod"/>
            </a:pPr>
            <a:r>
              <a:rPr lang="en-US" sz="2700" smtClean="0">
                <a:latin typeface="Times New Roman" pitchFamily="18" charset="0"/>
                <a:cs typeface="Times New Roman" pitchFamily="18" charset="0"/>
              </a:rPr>
              <a:t>Resonance is to be avoided</a:t>
            </a:r>
          </a:p>
          <a:p>
            <a:pPr marL="514350" indent="-514350" algn="just" eaLnBrk="1" hangingPunct="1">
              <a:buFont typeface="Wingdings 2" pitchFamily="18" charset="2"/>
              <a:buAutoNum type="arabicPeriod"/>
            </a:pPr>
            <a:r>
              <a:rPr lang="en-US" sz="2700" smtClean="0">
                <a:latin typeface="Times New Roman" pitchFamily="18" charset="0"/>
                <a:cs typeface="Times New Roman" pitchFamily="18" charset="0"/>
              </a:rPr>
              <a:t>The design should be </a:t>
            </a:r>
            <a:r>
              <a:rPr lang="en-US" sz="2700" smtClean="0">
                <a:solidFill>
                  <a:srgbClr val="FF0000"/>
                </a:solidFill>
                <a:latin typeface="Times New Roman" pitchFamily="18" charset="0"/>
                <a:cs typeface="Times New Roman" pitchFamily="18" charset="0"/>
              </a:rPr>
              <a:t>simple, fool proof, easy to operate</a:t>
            </a:r>
            <a:r>
              <a:rPr lang="en-US" sz="2700" smtClean="0">
                <a:latin typeface="Times New Roman" pitchFamily="18" charset="0"/>
                <a:cs typeface="Times New Roman" pitchFamily="18" charset="0"/>
              </a:rPr>
              <a:t> and should </a:t>
            </a:r>
            <a:r>
              <a:rPr lang="en-US" sz="2700" smtClean="0">
                <a:solidFill>
                  <a:srgbClr val="FF0000"/>
                </a:solidFill>
                <a:latin typeface="Times New Roman" pitchFamily="18" charset="0"/>
                <a:cs typeface="Times New Roman" pitchFamily="18" charset="0"/>
              </a:rPr>
              <a:t>reduce operator’s fatigue</a:t>
            </a:r>
            <a:r>
              <a:rPr lang="en-US" sz="2700" smtClean="0">
                <a:latin typeface="Times New Roman" pitchFamily="18" charset="0"/>
                <a:cs typeface="Times New Roman" pitchFamily="18" charset="0"/>
              </a:rPr>
              <a:t>.</a:t>
            </a:r>
          </a:p>
          <a:p>
            <a:pPr marL="514350" indent="-514350" algn="just" eaLnBrk="1" hangingPunct="1">
              <a:buFont typeface="Wingdings 2" pitchFamily="18" charset="2"/>
              <a:buAutoNum type="arabicPeriod"/>
            </a:pPr>
            <a:r>
              <a:rPr lang="en-US" sz="2700" smtClean="0">
                <a:latin typeface="Times New Roman" pitchFamily="18" charset="0"/>
                <a:cs typeface="Times New Roman" pitchFamily="18" charset="0"/>
              </a:rPr>
              <a:t>The design should need only a </a:t>
            </a:r>
            <a:r>
              <a:rPr lang="en-US" sz="2700" smtClean="0">
                <a:solidFill>
                  <a:srgbClr val="FF0000"/>
                </a:solidFill>
                <a:latin typeface="Times New Roman" pitchFamily="18" charset="0"/>
                <a:cs typeface="Times New Roman" pitchFamily="18" charset="0"/>
              </a:rPr>
              <a:t>minimum maintenance</a:t>
            </a:r>
            <a:r>
              <a:rPr lang="en-US" sz="2700" smtClean="0">
                <a:latin typeface="Times New Roman" pitchFamily="18" charset="0"/>
                <a:cs typeface="Times New Roman" pitchFamily="18" charset="0"/>
              </a:rPr>
              <a:t> </a:t>
            </a:r>
          </a:p>
          <a:p>
            <a:pPr marL="514350" indent="-514350" algn="just" eaLnBrk="1" hangingPunct="1">
              <a:buFont typeface="Wingdings 2" pitchFamily="18" charset="2"/>
              <a:buAutoNum type="arabicPeriod"/>
            </a:pPr>
            <a:r>
              <a:rPr lang="en-US" sz="2700" smtClean="0">
                <a:latin typeface="Times New Roman" pitchFamily="18" charset="0"/>
                <a:cs typeface="Times New Roman" pitchFamily="18" charset="0"/>
              </a:rPr>
              <a:t>Whenever possible, </a:t>
            </a:r>
            <a:r>
              <a:rPr lang="en-US" sz="2700" smtClean="0">
                <a:solidFill>
                  <a:srgbClr val="FF0000"/>
                </a:solidFill>
                <a:latin typeface="Times New Roman" pitchFamily="18" charset="0"/>
                <a:cs typeface="Times New Roman" pitchFamily="18" charset="0"/>
              </a:rPr>
              <a:t>dimensions of the components </a:t>
            </a:r>
            <a:r>
              <a:rPr lang="en-US" sz="2700" smtClean="0">
                <a:latin typeface="Times New Roman" pitchFamily="18" charset="0"/>
                <a:cs typeface="Times New Roman" pitchFamily="18" charset="0"/>
              </a:rPr>
              <a:t>should be rounded off to standard values.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28600"/>
            <a:ext cx="8229600" cy="838200"/>
          </a:xfrm>
        </p:spPr>
        <p:txBody>
          <a:bodyPr/>
          <a:lstStyle/>
          <a:p>
            <a:pPr eaLnBrk="1" hangingPunct="1"/>
            <a:r>
              <a:rPr lang="en-US" sz="3600" smtClean="0">
                <a:latin typeface="Times New Roman" pitchFamily="18" charset="0"/>
                <a:cs typeface="Times New Roman" pitchFamily="18" charset="0"/>
              </a:rPr>
              <a:t>Engineering materials</a:t>
            </a:r>
          </a:p>
        </p:txBody>
      </p:sp>
      <p:sp>
        <p:nvSpPr>
          <p:cNvPr id="19459" name="Content Placeholder 2"/>
          <p:cNvSpPr>
            <a:spLocks noGrp="1"/>
          </p:cNvSpPr>
          <p:nvPr>
            <p:ph idx="1"/>
          </p:nvPr>
        </p:nvSpPr>
        <p:spPr>
          <a:xfrm>
            <a:off x="457200" y="990600"/>
            <a:ext cx="8229600" cy="5638800"/>
          </a:xfrm>
        </p:spPr>
        <p:txBody>
          <a:bodyPr/>
          <a:lstStyle/>
          <a:p>
            <a:pPr marL="514350" indent="-514350" algn="just" eaLnBrk="1" hangingPunct="1">
              <a:buFont typeface="+mj-lt"/>
              <a:buAutoNum type="alphaLcParenR"/>
              <a:defRPr/>
            </a:pPr>
            <a:r>
              <a:rPr lang="en-US" sz="2400" dirty="0" smtClean="0">
                <a:latin typeface="Times New Roman" pitchFamily="18" charset="0"/>
                <a:cs typeface="Times New Roman" pitchFamily="18" charset="0"/>
              </a:rPr>
              <a:t>Metals</a:t>
            </a:r>
          </a:p>
          <a:p>
            <a:pPr marL="514350" indent="-514350" algn="just" eaLnBrk="1" hangingPunct="1">
              <a:buFont typeface="+mj-lt"/>
              <a:buAutoNum type="alphaLcParenR"/>
              <a:defRPr/>
            </a:pPr>
            <a:r>
              <a:rPr lang="en-US" sz="2400" dirty="0" smtClean="0">
                <a:latin typeface="Times New Roman" pitchFamily="18" charset="0"/>
                <a:cs typeface="Times New Roman" pitchFamily="18" charset="0"/>
              </a:rPr>
              <a:t>Non-metals</a:t>
            </a:r>
          </a:p>
          <a:p>
            <a:pPr marL="514350" indent="-514350" algn="just" eaLnBrk="1" hangingPunct="1">
              <a:buFont typeface="Wingdings 2" pitchFamily="18" charset="2"/>
              <a:buNone/>
              <a:defRPr/>
            </a:pPr>
            <a:r>
              <a:rPr lang="en-US" sz="2400" u="sng" dirty="0" smtClean="0">
                <a:latin typeface="Times New Roman" pitchFamily="18" charset="0"/>
                <a:cs typeface="Times New Roman" pitchFamily="18" charset="0"/>
              </a:rPr>
              <a:t>Metals:</a:t>
            </a:r>
          </a:p>
          <a:p>
            <a:pPr marL="514350" indent="-514350" algn="just" eaLnBrk="1" hangingPunct="1">
              <a:buFont typeface="Wingdings 2" pitchFamily="18" charset="2"/>
              <a:buNone/>
              <a:defRPr/>
            </a:pPr>
            <a:r>
              <a:rPr lang="en-US" sz="2400" dirty="0" smtClean="0">
                <a:latin typeface="Times New Roman" pitchFamily="18" charset="0"/>
                <a:cs typeface="Times New Roman" pitchFamily="18" charset="0"/>
              </a:rPr>
              <a:t>Ferrous – Which contains iron as the major constituent</a:t>
            </a:r>
          </a:p>
          <a:p>
            <a:pPr marL="514350" indent="-514350" algn="just" eaLnBrk="1" hangingPunct="1">
              <a:buFont typeface="Wingdings 2" pitchFamily="18" charset="2"/>
              <a:buNone/>
              <a:defRPr/>
            </a:pPr>
            <a:r>
              <a:rPr lang="en-US" sz="2400" dirty="0" smtClean="0">
                <a:latin typeface="Times New Roman" pitchFamily="18" charset="0"/>
                <a:cs typeface="Times New Roman" pitchFamily="18" charset="0"/>
              </a:rPr>
              <a:t>			Ex. Steel, Cast Iron</a:t>
            </a:r>
          </a:p>
          <a:p>
            <a:pPr marL="514350" indent="-514350" algn="just" eaLnBrk="1" hangingPunct="1">
              <a:buFont typeface="Wingdings 2" pitchFamily="18" charset="2"/>
              <a:buNone/>
              <a:defRPr/>
            </a:pPr>
            <a:r>
              <a:rPr lang="en-US" sz="2400" dirty="0" smtClean="0">
                <a:latin typeface="Times New Roman" pitchFamily="18" charset="0"/>
                <a:cs typeface="Times New Roman" pitchFamily="18" charset="0"/>
              </a:rPr>
              <a:t>Non-ferrous – materials don't contains Iron.</a:t>
            </a:r>
          </a:p>
          <a:p>
            <a:pPr marL="514350" indent="-514350" algn="just" eaLnBrk="1" hangingPunct="1">
              <a:buFont typeface="Wingdings 2" pitchFamily="18" charset="2"/>
              <a:buNone/>
              <a:defRPr/>
            </a:pPr>
            <a:r>
              <a:rPr lang="en-US" sz="2400" dirty="0" smtClean="0">
                <a:latin typeface="Times New Roman" pitchFamily="18" charset="0"/>
                <a:cs typeface="Times New Roman" pitchFamily="18" charset="0"/>
              </a:rPr>
              <a:t>			Ex. Copper, </a:t>
            </a:r>
            <a:r>
              <a:rPr lang="en-US" sz="2400" dirty="0" err="1" smtClean="0">
                <a:latin typeface="Times New Roman" pitchFamily="18" charset="0"/>
                <a:cs typeface="Times New Roman" pitchFamily="18" charset="0"/>
              </a:rPr>
              <a:t>Aluminium</a:t>
            </a:r>
            <a:endParaRPr lang="en-US" sz="2400" dirty="0" smtClean="0">
              <a:latin typeface="Times New Roman" pitchFamily="18" charset="0"/>
              <a:cs typeface="Times New Roman" pitchFamily="18" charset="0"/>
            </a:endParaRPr>
          </a:p>
          <a:p>
            <a:pPr marL="514350" indent="-514350" algn="just" eaLnBrk="1" hangingPunct="1">
              <a:buFont typeface="Wingdings 2" pitchFamily="18" charset="2"/>
              <a:buNone/>
              <a:defRPr/>
            </a:pPr>
            <a:r>
              <a:rPr lang="en-US" sz="2400" dirty="0" smtClean="0">
                <a:latin typeface="Times New Roman" pitchFamily="18" charset="0"/>
                <a:cs typeface="Times New Roman" pitchFamily="18" charset="0"/>
              </a:rPr>
              <a:t>Non-Metals:</a:t>
            </a:r>
          </a:p>
          <a:p>
            <a:pPr marL="571500" indent="-571500" algn="just" eaLnBrk="1" hangingPunct="1">
              <a:buFont typeface="Wingdings 2" pitchFamily="18" charset="2"/>
              <a:buAutoNum type="romanLcParenBoth"/>
              <a:defRPr/>
            </a:pPr>
            <a:r>
              <a:rPr lang="en-US" sz="2400" dirty="0" smtClean="0">
                <a:latin typeface="Times New Roman" pitchFamily="18" charset="0"/>
                <a:cs typeface="Times New Roman" pitchFamily="18" charset="0"/>
              </a:rPr>
              <a:t>Ceramic materials – oxides, carbides and nitrides of various metals. Ex. Glass, Brick, Concrete, Cement etc.</a:t>
            </a:r>
          </a:p>
          <a:p>
            <a:pPr marL="571500" indent="-571500" algn="just" eaLnBrk="1" hangingPunct="1">
              <a:buFont typeface="Wingdings 2" pitchFamily="18" charset="2"/>
              <a:buAutoNum type="romanLcParenBoth"/>
              <a:defRPr/>
            </a:pPr>
            <a:r>
              <a:rPr lang="en-US" sz="2400" dirty="0" smtClean="0">
                <a:latin typeface="Times New Roman" pitchFamily="18" charset="0"/>
                <a:cs typeface="Times New Roman" pitchFamily="18" charset="0"/>
              </a:rPr>
              <a:t>Organic materials – Polymeric materials composed of carbon compounds. Ex: Paper, fuel, rubber, paints, etc.</a:t>
            </a:r>
          </a:p>
          <a:p>
            <a:pPr marL="571500" indent="-571500" algn="just" eaLnBrk="1" hangingPunct="1">
              <a:buFont typeface="Wingdings 2" pitchFamily="18" charset="2"/>
              <a:buAutoNum type="romanLcParenBoth"/>
              <a:defRPr/>
            </a:pP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28600"/>
            <a:ext cx="8229600" cy="838200"/>
          </a:xfrm>
        </p:spPr>
        <p:txBody>
          <a:bodyPr/>
          <a:lstStyle/>
          <a:p>
            <a:pPr eaLnBrk="1" hangingPunct="1"/>
            <a:r>
              <a:rPr lang="en-US" sz="3600" smtClean="0">
                <a:latin typeface="Times New Roman" pitchFamily="18" charset="0"/>
                <a:cs typeface="Times New Roman" pitchFamily="18" charset="0"/>
              </a:rPr>
              <a:t>Factors to be considered for the selection of materials</a:t>
            </a:r>
          </a:p>
        </p:txBody>
      </p:sp>
      <p:sp>
        <p:nvSpPr>
          <p:cNvPr id="25603" name="Content Placeholder 2"/>
          <p:cNvSpPr>
            <a:spLocks noGrp="1"/>
          </p:cNvSpPr>
          <p:nvPr>
            <p:ph idx="1"/>
          </p:nvPr>
        </p:nvSpPr>
        <p:spPr>
          <a:xfrm>
            <a:off x="457200" y="1371600"/>
            <a:ext cx="8229600" cy="5257800"/>
          </a:xfrm>
        </p:spPr>
        <p:txBody>
          <a:bodyPr/>
          <a:lstStyle/>
          <a:p>
            <a:pPr marL="514350" indent="-514350" algn="just" eaLnBrk="1" hangingPunct="1">
              <a:buFont typeface="Wingdings 2" pitchFamily="18" charset="2"/>
              <a:buAutoNum type="arabicPeriod"/>
            </a:pPr>
            <a:r>
              <a:rPr lang="en-US" sz="2700" smtClean="0">
                <a:latin typeface="Times New Roman" pitchFamily="18" charset="0"/>
                <a:cs typeface="Times New Roman" pitchFamily="18" charset="0"/>
              </a:rPr>
              <a:t>Availability</a:t>
            </a:r>
          </a:p>
          <a:p>
            <a:pPr marL="514350" indent="-514350" algn="just" eaLnBrk="1" hangingPunct="1">
              <a:buFont typeface="Wingdings 2" pitchFamily="18" charset="2"/>
              <a:buAutoNum type="arabicPeriod"/>
            </a:pPr>
            <a:r>
              <a:rPr lang="en-US" sz="2700" smtClean="0">
                <a:latin typeface="Times New Roman" pitchFamily="18" charset="0"/>
                <a:cs typeface="Times New Roman" pitchFamily="18" charset="0"/>
              </a:rPr>
              <a:t>Cost</a:t>
            </a:r>
          </a:p>
          <a:p>
            <a:pPr marL="514350" indent="-514350" algn="just" eaLnBrk="1" hangingPunct="1">
              <a:buFont typeface="Wingdings 2" pitchFamily="18" charset="2"/>
              <a:buAutoNum type="arabicPeriod"/>
            </a:pPr>
            <a:r>
              <a:rPr lang="en-US" sz="2700" smtClean="0">
                <a:latin typeface="Times New Roman" pitchFamily="18" charset="0"/>
                <a:cs typeface="Times New Roman" pitchFamily="18" charset="0"/>
              </a:rPr>
              <a:t>Physical properties</a:t>
            </a:r>
          </a:p>
          <a:p>
            <a:pPr marL="514350" indent="-514350" algn="just" eaLnBrk="1" hangingPunct="1">
              <a:buFont typeface="Wingdings 2" pitchFamily="18" charset="2"/>
              <a:buAutoNum type="arabicPeriod"/>
            </a:pPr>
            <a:r>
              <a:rPr lang="en-US" sz="2700" smtClean="0">
                <a:latin typeface="Times New Roman" pitchFamily="18" charset="0"/>
                <a:cs typeface="Times New Roman" pitchFamily="18" charset="0"/>
              </a:rPr>
              <a:t>Mechanical Properties</a:t>
            </a:r>
          </a:p>
          <a:p>
            <a:pPr marL="514350" indent="-514350" algn="just" eaLnBrk="1" hangingPunct="1">
              <a:buFont typeface="Wingdings 2" pitchFamily="18" charset="2"/>
              <a:buAutoNum type="arabicPeriod"/>
            </a:pPr>
            <a:r>
              <a:rPr lang="en-US" sz="2700" smtClean="0">
                <a:latin typeface="Times New Roman" pitchFamily="18" charset="0"/>
                <a:cs typeface="Times New Roman" pitchFamily="18" charset="0"/>
              </a:rPr>
              <a:t>Manufacturing process</a:t>
            </a:r>
          </a:p>
          <a:p>
            <a:pPr marL="514350" indent="-514350" algn="just" eaLnBrk="1" hangingPunct="1">
              <a:buFont typeface="Wingdings 2" pitchFamily="18" charset="2"/>
              <a:buNone/>
            </a:pPr>
            <a:r>
              <a:rPr lang="en-US" sz="2700" u="sng" smtClean="0">
                <a:latin typeface="Times New Roman" pitchFamily="18" charset="0"/>
                <a:cs typeface="Times New Roman" pitchFamily="18" charset="0"/>
              </a:rPr>
              <a:t>Physical properties:</a:t>
            </a:r>
          </a:p>
          <a:p>
            <a:pPr marL="514350" indent="-514350" algn="just" eaLnBrk="1" hangingPunct="1">
              <a:buFont typeface="Wingdings" pitchFamily="2" charset="2"/>
              <a:buChar char="Ø"/>
            </a:pPr>
            <a:r>
              <a:rPr lang="en-US" sz="2700" smtClean="0">
                <a:latin typeface="Times New Roman" pitchFamily="18" charset="0"/>
                <a:cs typeface="Times New Roman" pitchFamily="18" charset="0"/>
              </a:rPr>
              <a:t>Colour			Electical conductivity</a:t>
            </a:r>
          </a:p>
          <a:p>
            <a:pPr marL="514350" indent="-514350" algn="just" eaLnBrk="1" hangingPunct="1">
              <a:buFont typeface="Wingdings" pitchFamily="2" charset="2"/>
              <a:buChar char="Ø"/>
            </a:pPr>
            <a:r>
              <a:rPr lang="en-US" sz="2700" smtClean="0">
                <a:latin typeface="Times New Roman" pitchFamily="18" charset="0"/>
                <a:cs typeface="Times New Roman" pitchFamily="18" charset="0"/>
              </a:rPr>
              <a:t>Shape			Thermal conductivity</a:t>
            </a:r>
          </a:p>
          <a:p>
            <a:pPr marL="514350" indent="-514350" algn="just" eaLnBrk="1" hangingPunct="1">
              <a:buFont typeface="Wingdings" pitchFamily="2" charset="2"/>
              <a:buChar char="Ø"/>
            </a:pPr>
            <a:r>
              <a:rPr lang="en-US" sz="2700" smtClean="0">
                <a:latin typeface="Times New Roman" pitchFamily="18" charset="0"/>
                <a:cs typeface="Times New Roman" pitchFamily="18" charset="0"/>
              </a:rPr>
              <a:t>Size			</a:t>
            </a:r>
          </a:p>
          <a:p>
            <a:pPr marL="514350" indent="-514350" algn="just" eaLnBrk="1" hangingPunct="1">
              <a:buFont typeface="Wingdings" pitchFamily="2" charset="2"/>
              <a:buChar char="Ø"/>
            </a:pPr>
            <a:r>
              <a:rPr lang="en-US" sz="2700" smtClean="0">
                <a:latin typeface="Times New Roman" pitchFamily="18" charset="0"/>
                <a:cs typeface="Times New Roman" pitchFamily="18" charset="0"/>
              </a:rPr>
              <a:t>Density</a:t>
            </a:r>
          </a:p>
          <a:p>
            <a:pPr marL="514350" indent="-514350" algn="just" eaLnBrk="1" hangingPunct="1">
              <a:buFont typeface="Wingdings" pitchFamily="2" charset="2"/>
              <a:buChar char="Ø"/>
            </a:pPr>
            <a:endParaRPr lang="en-US" sz="27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p:cNvSpPr>
          <p:nvPr>
            <p:ph idx="1"/>
          </p:nvPr>
        </p:nvSpPr>
        <p:spPr>
          <a:xfrm>
            <a:off x="228600" y="1371600"/>
            <a:ext cx="8686800" cy="5105400"/>
          </a:xfrm>
        </p:spPr>
        <p:txBody>
          <a:bodyPr>
            <a:normAutofit fontScale="92500" lnSpcReduction="20000"/>
          </a:bodyPr>
          <a:lstStyle/>
          <a:p>
            <a:pPr indent="0">
              <a:lnSpc>
                <a:spcPct val="150000"/>
              </a:lnSpc>
              <a:defRPr/>
            </a:pPr>
            <a:r>
              <a:rPr lang="en-US" sz="1600" b="1" i="1" dirty="0" smtClean="0">
                <a:solidFill>
                  <a:srgbClr val="0000FF"/>
                </a:solidFill>
                <a:latin typeface="Times New Roman" pitchFamily="18" charset="0"/>
                <a:cs typeface="Times New Roman" pitchFamily="18" charset="0"/>
              </a:rPr>
              <a:t> Strength        </a:t>
            </a:r>
            <a:r>
              <a:rPr lang="en-US" sz="1600" b="1" i="1" dirty="0" smtClean="0">
                <a:solidFill>
                  <a:srgbClr val="0000FF"/>
                </a:solidFill>
                <a:latin typeface="Times New Roman" pitchFamily="18" charset="0"/>
                <a:cs typeface="Times New Roman" pitchFamily="18" charset="0"/>
                <a:sym typeface="Wingdings" pitchFamily="2" charset="2"/>
              </a:rPr>
              <a:t> </a:t>
            </a:r>
            <a:r>
              <a:rPr lang="en-US" sz="1600" b="1" i="1" dirty="0" smtClean="0">
                <a:solidFill>
                  <a:srgbClr val="006600"/>
                </a:solidFill>
                <a:latin typeface="Times New Roman" pitchFamily="18" charset="0"/>
                <a:cs typeface="Times New Roman" pitchFamily="18" charset="0"/>
                <a:sym typeface="Wingdings" pitchFamily="2" charset="2"/>
              </a:rPr>
              <a:t>ability to resist external forces</a:t>
            </a:r>
          </a:p>
          <a:p>
            <a:pPr indent="0">
              <a:lnSpc>
                <a:spcPct val="150000"/>
              </a:lnSpc>
              <a:defRPr/>
            </a:pPr>
            <a:r>
              <a:rPr lang="en-US" sz="1600" b="1" i="1" dirty="0" smtClean="0">
                <a:solidFill>
                  <a:srgbClr val="0000FF"/>
                </a:solidFill>
                <a:latin typeface="Times New Roman" pitchFamily="18" charset="0"/>
                <a:cs typeface="Times New Roman" pitchFamily="18" charset="0"/>
              </a:rPr>
              <a:t> Stiffness       </a:t>
            </a:r>
            <a:r>
              <a:rPr lang="en-US" sz="1600" b="1" i="1" dirty="0" smtClean="0">
                <a:solidFill>
                  <a:srgbClr val="0000FF"/>
                </a:solidFill>
                <a:latin typeface="Times New Roman" pitchFamily="18" charset="0"/>
                <a:cs typeface="Times New Roman" pitchFamily="18" charset="0"/>
                <a:sym typeface="Wingdings" pitchFamily="2" charset="2"/>
              </a:rPr>
              <a:t> </a:t>
            </a:r>
            <a:r>
              <a:rPr lang="en-US" sz="1600" b="1" i="1" dirty="0" smtClean="0">
                <a:solidFill>
                  <a:srgbClr val="006600"/>
                </a:solidFill>
                <a:latin typeface="Times New Roman" pitchFamily="18" charset="0"/>
                <a:cs typeface="Times New Roman" pitchFamily="18" charset="0"/>
                <a:sym typeface="Wingdings" pitchFamily="2" charset="2"/>
              </a:rPr>
              <a:t>ability to resist deformation under stress</a:t>
            </a:r>
          </a:p>
          <a:p>
            <a:pPr indent="0">
              <a:lnSpc>
                <a:spcPct val="150000"/>
              </a:lnSpc>
              <a:defRPr/>
            </a:pPr>
            <a:r>
              <a:rPr lang="en-US" sz="1600" b="1" i="1" dirty="0" smtClean="0">
                <a:solidFill>
                  <a:srgbClr val="0000FF"/>
                </a:solidFill>
                <a:latin typeface="Times New Roman" pitchFamily="18" charset="0"/>
                <a:cs typeface="Times New Roman" pitchFamily="18" charset="0"/>
              </a:rPr>
              <a:t> Elasticity      </a:t>
            </a:r>
            <a:r>
              <a:rPr lang="en-US" sz="1600" b="1" i="1" dirty="0" smtClean="0">
                <a:solidFill>
                  <a:srgbClr val="0000FF"/>
                </a:solidFill>
                <a:latin typeface="Times New Roman" pitchFamily="18" charset="0"/>
                <a:cs typeface="Times New Roman" pitchFamily="18" charset="0"/>
                <a:sym typeface="Wingdings" pitchFamily="2" charset="2"/>
              </a:rPr>
              <a:t> </a:t>
            </a:r>
            <a:r>
              <a:rPr lang="en-US" sz="1600" b="1" i="1" dirty="0" smtClean="0">
                <a:solidFill>
                  <a:srgbClr val="006600"/>
                </a:solidFill>
                <a:latin typeface="Times New Roman" pitchFamily="18" charset="0"/>
                <a:cs typeface="Times New Roman" pitchFamily="18" charset="0"/>
                <a:sym typeface="Wingdings" pitchFamily="2" charset="2"/>
              </a:rPr>
              <a:t>property to regain its original shape</a:t>
            </a:r>
          </a:p>
          <a:p>
            <a:pPr indent="0">
              <a:lnSpc>
                <a:spcPct val="150000"/>
              </a:lnSpc>
              <a:defRPr/>
            </a:pPr>
            <a:r>
              <a:rPr lang="en-US" sz="1600" b="1" i="1" dirty="0" smtClean="0">
                <a:solidFill>
                  <a:srgbClr val="0000FF"/>
                </a:solidFill>
                <a:latin typeface="Times New Roman" pitchFamily="18" charset="0"/>
                <a:cs typeface="Times New Roman" pitchFamily="18" charset="0"/>
                <a:sym typeface="Wingdings" pitchFamily="2" charset="2"/>
              </a:rPr>
              <a:t> Plasticity       </a:t>
            </a:r>
            <a:r>
              <a:rPr lang="en-US" sz="1600" b="1" i="1" dirty="0" smtClean="0">
                <a:solidFill>
                  <a:srgbClr val="006600"/>
                </a:solidFill>
                <a:latin typeface="Times New Roman" pitchFamily="18" charset="0"/>
                <a:cs typeface="Times New Roman" pitchFamily="18" charset="0"/>
                <a:sym typeface="Wingdings" pitchFamily="2" charset="2"/>
              </a:rPr>
              <a:t>property which retains the deformation produced under load</a:t>
            </a:r>
          </a:p>
          <a:p>
            <a:pPr indent="0">
              <a:lnSpc>
                <a:spcPct val="150000"/>
              </a:lnSpc>
              <a:defRPr/>
            </a:pPr>
            <a:r>
              <a:rPr lang="en-US" sz="1600" b="1" i="1" dirty="0" smtClean="0">
                <a:solidFill>
                  <a:srgbClr val="0000FF"/>
                </a:solidFill>
                <a:latin typeface="Times New Roman" pitchFamily="18" charset="0"/>
                <a:cs typeface="Times New Roman" pitchFamily="18" charset="0"/>
              </a:rPr>
              <a:t> Ductility       </a:t>
            </a:r>
            <a:r>
              <a:rPr lang="en-US" sz="1600" b="1" i="1" dirty="0" smtClean="0">
                <a:solidFill>
                  <a:srgbClr val="0000FF"/>
                </a:solidFill>
                <a:latin typeface="Times New Roman" pitchFamily="18" charset="0"/>
                <a:cs typeface="Times New Roman" pitchFamily="18" charset="0"/>
                <a:sym typeface="Wingdings" pitchFamily="2" charset="2"/>
              </a:rPr>
              <a:t> </a:t>
            </a:r>
            <a:r>
              <a:rPr lang="en-US" sz="1600" b="1" i="1" dirty="0" smtClean="0">
                <a:solidFill>
                  <a:srgbClr val="006600"/>
                </a:solidFill>
                <a:latin typeface="Times New Roman" pitchFamily="18" charset="0"/>
                <a:cs typeface="Times New Roman" pitchFamily="18" charset="0"/>
                <a:sym typeface="Wingdings" pitchFamily="2" charset="2"/>
              </a:rPr>
              <a:t>property of a material to be drawn into wire form with using tensile force</a:t>
            </a:r>
          </a:p>
          <a:p>
            <a:pPr indent="0">
              <a:lnSpc>
                <a:spcPct val="150000"/>
              </a:lnSpc>
              <a:defRPr/>
            </a:pPr>
            <a:r>
              <a:rPr lang="en-US" sz="1600" b="1" i="1" dirty="0" smtClean="0">
                <a:solidFill>
                  <a:srgbClr val="0000FF"/>
                </a:solidFill>
                <a:latin typeface="Times New Roman" pitchFamily="18" charset="0"/>
                <a:cs typeface="Times New Roman" pitchFamily="18" charset="0"/>
              </a:rPr>
              <a:t> Brittleness   </a:t>
            </a:r>
            <a:r>
              <a:rPr lang="en-US" sz="1600" b="1" i="1" dirty="0" smtClean="0">
                <a:solidFill>
                  <a:srgbClr val="0000FF"/>
                </a:solidFill>
                <a:latin typeface="Times New Roman" pitchFamily="18" charset="0"/>
                <a:cs typeface="Times New Roman" pitchFamily="18" charset="0"/>
                <a:sym typeface="Wingdings" pitchFamily="2" charset="2"/>
              </a:rPr>
              <a:t> </a:t>
            </a:r>
            <a:r>
              <a:rPr lang="en-US" sz="1600" b="1" i="1" dirty="0" smtClean="0">
                <a:solidFill>
                  <a:srgbClr val="006600"/>
                </a:solidFill>
                <a:latin typeface="Times New Roman" pitchFamily="18" charset="0"/>
                <a:cs typeface="Times New Roman" pitchFamily="18" charset="0"/>
                <a:sym typeface="Wingdings" pitchFamily="2" charset="2"/>
              </a:rPr>
              <a:t>property of breaking a material without any deformation</a:t>
            </a:r>
          </a:p>
          <a:p>
            <a:pPr indent="0">
              <a:lnSpc>
                <a:spcPct val="150000"/>
              </a:lnSpc>
              <a:defRPr/>
            </a:pPr>
            <a:r>
              <a:rPr lang="en-US" sz="1600" b="1" i="1" dirty="0" smtClean="0">
                <a:solidFill>
                  <a:srgbClr val="0000FF"/>
                </a:solidFill>
                <a:latin typeface="Times New Roman" pitchFamily="18" charset="0"/>
                <a:cs typeface="Times New Roman" pitchFamily="18" charset="0"/>
              </a:rPr>
              <a:t> Malleability </a:t>
            </a:r>
            <a:r>
              <a:rPr lang="en-US" sz="1600" b="1" i="1" dirty="0" smtClean="0">
                <a:solidFill>
                  <a:srgbClr val="0000FF"/>
                </a:solidFill>
                <a:latin typeface="Times New Roman" pitchFamily="18" charset="0"/>
                <a:cs typeface="Times New Roman" pitchFamily="18" charset="0"/>
                <a:sym typeface="Wingdings" pitchFamily="2" charset="2"/>
              </a:rPr>
              <a:t> </a:t>
            </a:r>
            <a:r>
              <a:rPr lang="en-US" sz="1600" b="1" i="1" dirty="0" smtClean="0">
                <a:solidFill>
                  <a:srgbClr val="006600"/>
                </a:solidFill>
                <a:latin typeface="Times New Roman" pitchFamily="18" charset="0"/>
                <a:cs typeface="Times New Roman" pitchFamily="18" charset="0"/>
                <a:sym typeface="Wingdings" pitchFamily="2" charset="2"/>
              </a:rPr>
              <a:t>property of a material to be rolled or hammered into thin sheets</a:t>
            </a:r>
          </a:p>
          <a:p>
            <a:pPr indent="0">
              <a:lnSpc>
                <a:spcPct val="150000"/>
              </a:lnSpc>
              <a:defRPr/>
            </a:pPr>
            <a:r>
              <a:rPr lang="en-US" sz="1600" b="1" i="1" dirty="0" smtClean="0">
                <a:solidFill>
                  <a:srgbClr val="0000FF"/>
                </a:solidFill>
                <a:latin typeface="Times New Roman" pitchFamily="18" charset="0"/>
                <a:cs typeface="Times New Roman" pitchFamily="18" charset="0"/>
              </a:rPr>
              <a:t> Toughness   </a:t>
            </a:r>
            <a:r>
              <a:rPr lang="en-US" sz="1600" b="1" i="1" dirty="0" smtClean="0">
                <a:solidFill>
                  <a:srgbClr val="0000FF"/>
                </a:solidFill>
                <a:latin typeface="Times New Roman" pitchFamily="18" charset="0"/>
                <a:cs typeface="Times New Roman" pitchFamily="18" charset="0"/>
                <a:sym typeface="Wingdings" pitchFamily="2" charset="2"/>
              </a:rPr>
              <a:t> </a:t>
            </a:r>
            <a:r>
              <a:rPr lang="en-US" sz="1600" b="1" i="1" dirty="0" smtClean="0">
                <a:solidFill>
                  <a:srgbClr val="006600"/>
                </a:solidFill>
                <a:latin typeface="Times New Roman" pitchFamily="18" charset="0"/>
                <a:cs typeface="Times New Roman" pitchFamily="18" charset="0"/>
                <a:sym typeface="Wingdings" pitchFamily="2" charset="2"/>
              </a:rPr>
              <a:t>property to resist fracture under impact load</a:t>
            </a:r>
          </a:p>
          <a:p>
            <a:pPr indent="0">
              <a:lnSpc>
                <a:spcPct val="150000"/>
              </a:lnSpc>
              <a:defRPr/>
            </a:pPr>
            <a:r>
              <a:rPr lang="en-US" sz="1600" b="1" i="1" dirty="0" smtClean="0">
                <a:solidFill>
                  <a:srgbClr val="0000FF"/>
                </a:solidFill>
                <a:latin typeface="Times New Roman" pitchFamily="18" charset="0"/>
                <a:cs typeface="Times New Roman" pitchFamily="18" charset="0"/>
              </a:rPr>
              <a:t> </a:t>
            </a:r>
            <a:r>
              <a:rPr lang="en-US" sz="1600" b="1" i="1" dirty="0" err="1" smtClean="0">
                <a:solidFill>
                  <a:srgbClr val="0000FF"/>
                </a:solidFill>
                <a:latin typeface="Times New Roman" pitchFamily="18" charset="0"/>
                <a:cs typeface="Times New Roman" pitchFamily="18" charset="0"/>
              </a:rPr>
              <a:t>Machinability</a:t>
            </a:r>
            <a:r>
              <a:rPr lang="en-US" sz="1600" b="1" i="1" dirty="0" smtClean="0">
                <a:solidFill>
                  <a:srgbClr val="0000FF"/>
                </a:solidFill>
                <a:latin typeface="Times New Roman" pitchFamily="18" charset="0"/>
                <a:cs typeface="Times New Roman" pitchFamily="18" charset="0"/>
                <a:sym typeface="Wingdings" pitchFamily="2" charset="2"/>
              </a:rPr>
              <a:t> </a:t>
            </a:r>
            <a:r>
              <a:rPr lang="en-US" sz="1600" b="1" i="1" dirty="0" smtClean="0">
                <a:solidFill>
                  <a:srgbClr val="006600"/>
                </a:solidFill>
                <a:latin typeface="Times New Roman" pitchFamily="18" charset="0"/>
                <a:cs typeface="Times New Roman" pitchFamily="18" charset="0"/>
                <a:sym typeface="Wingdings" pitchFamily="2" charset="2"/>
              </a:rPr>
              <a:t>property of a material to be cut</a:t>
            </a:r>
          </a:p>
          <a:p>
            <a:pPr indent="0">
              <a:lnSpc>
                <a:spcPct val="150000"/>
              </a:lnSpc>
              <a:defRPr/>
            </a:pPr>
            <a:r>
              <a:rPr lang="en-US" sz="1600" b="1" i="1" dirty="0" smtClean="0">
                <a:solidFill>
                  <a:srgbClr val="0000FF"/>
                </a:solidFill>
                <a:latin typeface="Times New Roman" pitchFamily="18" charset="0"/>
                <a:cs typeface="Times New Roman" pitchFamily="18" charset="0"/>
              </a:rPr>
              <a:t> Resilience      </a:t>
            </a:r>
            <a:r>
              <a:rPr lang="en-US" sz="1600" b="1" i="1" dirty="0" smtClean="0">
                <a:solidFill>
                  <a:srgbClr val="0000FF"/>
                </a:solidFill>
                <a:latin typeface="Times New Roman" pitchFamily="18" charset="0"/>
                <a:cs typeface="Times New Roman" pitchFamily="18" charset="0"/>
                <a:sym typeface="Wingdings" pitchFamily="2" charset="2"/>
              </a:rPr>
              <a:t> </a:t>
            </a:r>
            <a:r>
              <a:rPr lang="en-US" sz="1600" b="1" i="1" dirty="0" smtClean="0">
                <a:solidFill>
                  <a:srgbClr val="006600"/>
                </a:solidFill>
                <a:latin typeface="Times New Roman" pitchFamily="18" charset="0"/>
                <a:cs typeface="Times New Roman" pitchFamily="18" charset="0"/>
                <a:sym typeface="Wingdings" pitchFamily="2" charset="2"/>
              </a:rPr>
              <a:t>property of a material to absorb energy</a:t>
            </a:r>
          </a:p>
          <a:p>
            <a:pPr indent="0" algn="just">
              <a:lnSpc>
                <a:spcPct val="150000"/>
              </a:lnSpc>
              <a:defRPr/>
            </a:pPr>
            <a:r>
              <a:rPr lang="en-US" sz="1600" b="1" i="1" dirty="0" smtClean="0">
                <a:solidFill>
                  <a:srgbClr val="0000FF"/>
                </a:solidFill>
                <a:latin typeface="Times New Roman" pitchFamily="18" charset="0"/>
                <a:cs typeface="Times New Roman" pitchFamily="18" charset="0"/>
              </a:rPr>
              <a:t> Creep          </a:t>
            </a:r>
            <a:r>
              <a:rPr lang="en-US" sz="1600" b="1" i="1" dirty="0" smtClean="0">
                <a:solidFill>
                  <a:srgbClr val="0000FF"/>
                </a:solidFill>
                <a:latin typeface="Times New Roman" pitchFamily="18" charset="0"/>
                <a:cs typeface="Times New Roman" pitchFamily="18" charset="0"/>
                <a:sym typeface="Wingdings" pitchFamily="2" charset="2"/>
              </a:rPr>
              <a:t> </a:t>
            </a:r>
            <a:r>
              <a:rPr lang="en-US" sz="1600" b="1" i="1" dirty="0" smtClean="0">
                <a:solidFill>
                  <a:srgbClr val="006600"/>
                </a:solidFill>
                <a:latin typeface="Times New Roman" pitchFamily="18" charset="0"/>
                <a:cs typeface="Times New Roman" pitchFamily="18" charset="0"/>
                <a:sym typeface="Wingdings" pitchFamily="2" charset="2"/>
              </a:rPr>
              <a:t>material undergoes slow and permanent deformation when subjected to constant stress with high temperature</a:t>
            </a:r>
          </a:p>
          <a:p>
            <a:pPr indent="0">
              <a:lnSpc>
                <a:spcPct val="150000"/>
              </a:lnSpc>
              <a:defRPr/>
            </a:pPr>
            <a:r>
              <a:rPr lang="en-US" sz="1600" b="1" i="1" dirty="0" smtClean="0">
                <a:solidFill>
                  <a:srgbClr val="0000FF"/>
                </a:solidFill>
                <a:latin typeface="Times New Roman" pitchFamily="18" charset="0"/>
                <a:cs typeface="Times New Roman" pitchFamily="18" charset="0"/>
              </a:rPr>
              <a:t> Fatigue       </a:t>
            </a:r>
            <a:r>
              <a:rPr lang="en-US" sz="1600" b="1" i="1" dirty="0" smtClean="0">
                <a:solidFill>
                  <a:srgbClr val="0000FF"/>
                </a:solidFill>
                <a:latin typeface="Times New Roman" pitchFamily="18" charset="0"/>
                <a:cs typeface="Times New Roman" pitchFamily="18" charset="0"/>
                <a:sym typeface="Wingdings" pitchFamily="2" charset="2"/>
              </a:rPr>
              <a:t> </a:t>
            </a:r>
            <a:r>
              <a:rPr lang="en-US" sz="1600" b="1" i="1" dirty="0" smtClean="0">
                <a:solidFill>
                  <a:srgbClr val="006600"/>
                </a:solidFill>
                <a:latin typeface="Times New Roman" pitchFamily="18" charset="0"/>
                <a:cs typeface="Times New Roman" pitchFamily="18" charset="0"/>
                <a:sym typeface="Wingdings" pitchFamily="2" charset="2"/>
              </a:rPr>
              <a:t>failure of material due to cyclic loading </a:t>
            </a:r>
          </a:p>
          <a:p>
            <a:pPr indent="0">
              <a:lnSpc>
                <a:spcPct val="150000"/>
              </a:lnSpc>
              <a:defRPr/>
            </a:pPr>
            <a:r>
              <a:rPr lang="en-US" sz="1600" b="1" i="1" dirty="0" smtClean="0">
                <a:solidFill>
                  <a:srgbClr val="0000FF"/>
                </a:solidFill>
                <a:latin typeface="Times New Roman" pitchFamily="18" charset="0"/>
                <a:cs typeface="Times New Roman" pitchFamily="18" charset="0"/>
              </a:rPr>
              <a:t> Hardness    </a:t>
            </a:r>
            <a:r>
              <a:rPr lang="en-US" sz="1600" b="1" i="1" dirty="0" smtClean="0">
                <a:solidFill>
                  <a:srgbClr val="0000FF"/>
                </a:solidFill>
                <a:latin typeface="Times New Roman" pitchFamily="18" charset="0"/>
                <a:cs typeface="Times New Roman" pitchFamily="18" charset="0"/>
                <a:sym typeface="Wingdings" pitchFamily="2" charset="2"/>
              </a:rPr>
              <a:t> </a:t>
            </a:r>
            <a:r>
              <a:rPr lang="en-US" sz="1600" b="1" i="1" dirty="0" smtClean="0">
                <a:solidFill>
                  <a:srgbClr val="006600"/>
                </a:solidFill>
                <a:latin typeface="Times New Roman" pitchFamily="18" charset="0"/>
                <a:cs typeface="Times New Roman" pitchFamily="18" charset="0"/>
                <a:sym typeface="Wingdings" pitchFamily="2" charset="2"/>
              </a:rPr>
              <a:t>resistant to indentation, scratch</a:t>
            </a:r>
            <a:endParaRPr lang="en-US" sz="1600" b="1" i="1" dirty="0" smtClean="0">
              <a:solidFill>
                <a:srgbClr val="006600"/>
              </a:solidFill>
              <a:latin typeface="Times New Roman" pitchFamily="18" charset="0"/>
              <a:cs typeface="Times New Roman" pitchFamily="18" charset="0"/>
            </a:endParaRPr>
          </a:p>
        </p:txBody>
      </p:sp>
      <p:sp>
        <p:nvSpPr>
          <p:cNvPr id="5" name="Oval 4"/>
          <p:cNvSpPr/>
          <p:nvPr/>
        </p:nvSpPr>
        <p:spPr>
          <a:xfrm>
            <a:off x="1676400" y="228600"/>
            <a:ext cx="5791200" cy="1143000"/>
          </a:xfrm>
          <a:prstGeom prst="ellipse">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2800" b="1" dirty="0">
                <a:solidFill>
                  <a:srgbClr val="FFFF00"/>
                </a:solidFill>
                <a:latin typeface="Times New Roman" pitchFamily="18" charset="0"/>
                <a:cs typeface="Times New Roman" pitchFamily="18" charset="0"/>
              </a:rPr>
              <a:t>Material selection based on Mechanical properties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28600"/>
            <a:ext cx="8229600" cy="838200"/>
          </a:xfrm>
        </p:spPr>
        <p:txBody>
          <a:bodyPr/>
          <a:lstStyle/>
          <a:p>
            <a:pPr eaLnBrk="1" hangingPunct="1"/>
            <a:r>
              <a:rPr lang="en-US" sz="4400" smtClean="0">
                <a:latin typeface="Times New Roman" pitchFamily="18" charset="0"/>
                <a:cs typeface="Times New Roman" pitchFamily="18" charset="0"/>
              </a:rPr>
              <a:t>Direct Stress</a:t>
            </a:r>
          </a:p>
        </p:txBody>
      </p:sp>
      <p:sp>
        <p:nvSpPr>
          <p:cNvPr id="19459" name="Content Placeholder 2"/>
          <p:cNvSpPr>
            <a:spLocks noGrp="1"/>
          </p:cNvSpPr>
          <p:nvPr>
            <p:ph idx="1"/>
          </p:nvPr>
        </p:nvSpPr>
        <p:spPr>
          <a:xfrm>
            <a:off x="457200" y="1066800"/>
            <a:ext cx="8229600" cy="5562600"/>
          </a:xfrm>
        </p:spPr>
        <p:txBody>
          <a:bodyPr/>
          <a:lstStyle/>
          <a:p>
            <a:pPr marL="514350" indent="-514350" algn="just" eaLnBrk="1" hangingPunct="1">
              <a:buFont typeface="Wingdings 2" pitchFamily="18" charset="2"/>
              <a:buNone/>
              <a:defRPr/>
            </a:pPr>
            <a:r>
              <a:rPr lang="en-US" sz="2700" u="sng" dirty="0" smtClean="0">
                <a:latin typeface="Times New Roman" pitchFamily="18" charset="0"/>
                <a:cs typeface="Times New Roman" pitchFamily="18" charset="0"/>
              </a:rPr>
              <a:t>Load:</a:t>
            </a:r>
          </a:p>
          <a:p>
            <a:pPr marL="514350" indent="-514350" algn="just" eaLnBrk="1" hangingPunct="1">
              <a:buFont typeface="Wingdings 2" pitchFamily="18" charset="2"/>
              <a:buNone/>
              <a:defRPr/>
            </a:pPr>
            <a:r>
              <a:rPr lang="en-US" sz="2700" dirty="0" smtClean="0">
                <a:latin typeface="Times New Roman" pitchFamily="18" charset="0"/>
                <a:cs typeface="Times New Roman" pitchFamily="18" charset="0"/>
              </a:rPr>
              <a:t>	Any external force acting upon a machine member</a:t>
            </a:r>
          </a:p>
          <a:p>
            <a:pPr marL="514350" indent="-514350" algn="just" eaLnBrk="1" hangingPunct="1">
              <a:buFont typeface="Wingdings 2" pitchFamily="18" charset="2"/>
              <a:buNone/>
              <a:defRPr/>
            </a:pPr>
            <a:r>
              <a:rPr lang="en-US" sz="2700" u="sng" dirty="0" smtClean="0">
                <a:latin typeface="Times New Roman" pitchFamily="18" charset="0"/>
                <a:cs typeface="Times New Roman" pitchFamily="18" charset="0"/>
              </a:rPr>
              <a:t>Types of load:</a:t>
            </a:r>
          </a:p>
          <a:p>
            <a:pPr marL="571500" indent="-571500" algn="just" eaLnBrk="1" hangingPunct="1">
              <a:buFont typeface="Wingdings 2" pitchFamily="18" charset="2"/>
              <a:buAutoNum type="romanLcParenBoth"/>
              <a:defRPr/>
            </a:pPr>
            <a:r>
              <a:rPr lang="en-US" sz="2700" u="sng" dirty="0" smtClean="0">
                <a:latin typeface="Times New Roman" pitchFamily="18" charset="0"/>
                <a:cs typeface="Times New Roman" pitchFamily="18" charset="0"/>
              </a:rPr>
              <a:t>Dead (or) Steady (or) Static load:</a:t>
            </a:r>
          </a:p>
          <a:p>
            <a:pPr marL="571500" indent="-571500" algn="just" eaLnBrk="1" hangingPunct="1">
              <a:buFont typeface="Wingdings 2" pitchFamily="18" charset="2"/>
              <a:buNone/>
              <a:defRPr/>
            </a:pPr>
            <a:r>
              <a:rPr lang="en-US" sz="2700" dirty="0" smtClean="0">
                <a:latin typeface="Times New Roman" pitchFamily="18" charset="0"/>
                <a:cs typeface="Times New Roman" pitchFamily="18" charset="0"/>
              </a:rPr>
              <a:t>		The load which does not change in magnitude and direction.</a:t>
            </a:r>
          </a:p>
          <a:p>
            <a:pPr marL="571500" indent="-571500" algn="just" eaLnBrk="1" hangingPunct="1">
              <a:buFont typeface="Wingdings 2" pitchFamily="18" charset="2"/>
              <a:buNone/>
              <a:defRPr/>
            </a:pPr>
            <a:r>
              <a:rPr lang="en-US" sz="2700" dirty="0" smtClean="0">
                <a:latin typeface="Times New Roman" pitchFamily="18" charset="0"/>
                <a:cs typeface="Times New Roman" pitchFamily="18" charset="0"/>
              </a:rPr>
              <a:t>			Ex. Self weight</a:t>
            </a:r>
          </a:p>
          <a:p>
            <a:pPr marL="571500" indent="-571500" algn="just" eaLnBrk="1" hangingPunct="1">
              <a:buFont typeface="Wingdings 2" pitchFamily="18" charset="2"/>
              <a:buNone/>
              <a:defRPr/>
            </a:pPr>
            <a:r>
              <a:rPr lang="en-US" sz="2700" dirty="0" smtClean="0">
                <a:latin typeface="Times New Roman" pitchFamily="18" charset="0"/>
                <a:cs typeface="Times New Roman" pitchFamily="18" charset="0"/>
              </a:rPr>
              <a:t>(ii) </a:t>
            </a:r>
            <a:r>
              <a:rPr lang="en-US" sz="2700" u="sng" dirty="0" smtClean="0">
                <a:latin typeface="Times New Roman" pitchFamily="18" charset="0"/>
                <a:cs typeface="Times New Roman" pitchFamily="18" charset="0"/>
              </a:rPr>
              <a:t>Live (or) Varying load:</a:t>
            </a:r>
          </a:p>
          <a:p>
            <a:pPr marL="571500" indent="-571500" algn="just" eaLnBrk="1" hangingPunct="1">
              <a:buFont typeface="Wingdings 2" pitchFamily="18" charset="2"/>
              <a:buNone/>
              <a:defRPr/>
            </a:pPr>
            <a:r>
              <a:rPr lang="en-US" sz="2700" dirty="0" smtClean="0">
                <a:latin typeface="Times New Roman" pitchFamily="18" charset="0"/>
                <a:cs typeface="Times New Roman" pitchFamily="18" charset="0"/>
              </a:rPr>
              <a:t>		The load which is continuously changing.</a:t>
            </a:r>
          </a:p>
          <a:p>
            <a:pPr marL="571500" indent="-571500" algn="just" eaLnBrk="1" hangingPunct="1">
              <a:buFont typeface="Wingdings 2" pitchFamily="18" charset="2"/>
              <a:buNone/>
              <a:defRPr/>
            </a:pPr>
            <a:r>
              <a:rPr lang="en-US" sz="2700" dirty="0" smtClean="0">
                <a:latin typeface="Times New Roman" pitchFamily="18" charset="0"/>
                <a:cs typeface="Times New Roman" pitchFamily="18" charset="0"/>
              </a:rPr>
              <a:t>			Ex. Vehicle pass over a bridge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28600"/>
            <a:ext cx="8229600" cy="838200"/>
          </a:xfrm>
        </p:spPr>
        <p:txBody>
          <a:bodyPr/>
          <a:lstStyle/>
          <a:p>
            <a:pPr eaLnBrk="1" hangingPunct="1"/>
            <a:r>
              <a:rPr lang="en-US" sz="3600" smtClean="0">
                <a:latin typeface="Times New Roman" pitchFamily="18" charset="0"/>
                <a:cs typeface="Times New Roman" pitchFamily="18" charset="0"/>
              </a:rPr>
              <a:t>Continue…</a:t>
            </a:r>
          </a:p>
        </p:txBody>
      </p:sp>
      <p:sp>
        <p:nvSpPr>
          <p:cNvPr id="28675" name="Content Placeholder 2"/>
          <p:cNvSpPr>
            <a:spLocks noGrp="1"/>
          </p:cNvSpPr>
          <p:nvPr>
            <p:ph idx="1"/>
          </p:nvPr>
        </p:nvSpPr>
        <p:spPr>
          <a:xfrm>
            <a:off x="457200" y="1219200"/>
            <a:ext cx="8229600" cy="5181600"/>
          </a:xfrm>
        </p:spPr>
        <p:txBody>
          <a:bodyPr/>
          <a:lstStyle/>
          <a:p>
            <a:pPr marL="514350" indent="-514350" algn="just" eaLnBrk="1" hangingPunct="1">
              <a:buFont typeface="Wingdings 2" pitchFamily="18" charset="2"/>
              <a:buNone/>
            </a:pPr>
            <a:r>
              <a:rPr lang="en-US" sz="2700" smtClean="0">
                <a:latin typeface="Times New Roman" pitchFamily="18" charset="0"/>
                <a:cs typeface="Times New Roman" pitchFamily="18" charset="0"/>
              </a:rPr>
              <a:t>(iii) </a:t>
            </a:r>
            <a:r>
              <a:rPr lang="en-US" sz="2700" u="sng" smtClean="0">
                <a:latin typeface="Times New Roman" pitchFamily="18" charset="0"/>
                <a:cs typeface="Times New Roman" pitchFamily="18" charset="0"/>
              </a:rPr>
              <a:t>Suddenly applied load (or) shock load:</a:t>
            </a:r>
          </a:p>
          <a:p>
            <a:pPr marL="514350" indent="-514350" algn="just" eaLnBrk="1" hangingPunct="1">
              <a:buFont typeface="Wingdings 2" pitchFamily="18" charset="2"/>
              <a:buNone/>
            </a:pPr>
            <a:r>
              <a:rPr lang="en-US" sz="2700" smtClean="0">
                <a:latin typeface="Times New Roman" pitchFamily="18" charset="0"/>
                <a:cs typeface="Times New Roman" pitchFamily="18" charset="0"/>
              </a:rPr>
              <a:t>		The load which is applied suddenly</a:t>
            </a:r>
          </a:p>
          <a:p>
            <a:pPr marL="514350" indent="-514350" algn="just" eaLnBrk="1" hangingPunct="1">
              <a:buFont typeface="Wingdings 2" pitchFamily="18" charset="2"/>
              <a:buNone/>
            </a:pPr>
            <a:r>
              <a:rPr lang="en-US" sz="2700" smtClean="0">
                <a:latin typeface="Times New Roman" pitchFamily="18" charset="0"/>
                <a:cs typeface="Times New Roman" pitchFamily="18" charset="0"/>
              </a:rPr>
              <a:t>			Ex: Blows of a hammer</a:t>
            </a:r>
          </a:p>
          <a:p>
            <a:pPr marL="514350" indent="-514350" algn="just" eaLnBrk="1" hangingPunct="1">
              <a:buFont typeface="Wingdings 2" pitchFamily="18" charset="2"/>
              <a:buNone/>
            </a:pPr>
            <a:endParaRPr lang="en-US" sz="2700" smtClean="0">
              <a:latin typeface="Times New Roman" pitchFamily="18" charset="0"/>
              <a:cs typeface="Times New Roman" pitchFamily="18" charset="0"/>
            </a:endParaRPr>
          </a:p>
          <a:p>
            <a:pPr marL="514350" indent="-514350" algn="just" eaLnBrk="1" hangingPunct="1">
              <a:buFont typeface="Wingdings 2" pitchFamily="18" charset="2"/>
              <a:buNone/>
            </a:pPr>
            <a:endParaRPr lang="en-US" sz="2700" smtClean="0">
              <a:latin typeface="Times New Roman" pitchFamily="18" charset="0"/>
              <a:cs typeface="Times New Roman" pitchFamily="18" charset="0"/>
            </a:endParaRPr>
          </a:p>
          <a:p>
            <a:pPr marL="514350" indent="-514350" algn="just" eaLnBrk="1" hangingPunct="1">
              <a:buFont typeface="Wingdings 2" pitchFamily="18" charset="2"/>
              <a:buNone/>
            </a:pPr>
            <a:r>
              <a:rPr lang="en-US" sz="2700" smtClean="0">
                <a:latin typeface="Times New Roman" pitchFamily="18" charset="0"/>
                <a:cs typeface="Times New Roman" pitchFamily="18" charset="0"/>
              </a:rPr>
              <a:t>(iv) </a:t>
            </a:r>
            <a:r>
              <a:rPr lang="en-US" sz="2700" u="sng" smtClean="0">
                <a:latin typeface="Times New Roman" pitchFamily="18" charset="0"/>
                <a:cs typeface="Times New Roman" pitchFamily="18" charset="0"/>
              </a:rPr>
              <a:t>Impact load:</a:t>
            </a:r>
          </a:p>
          <a:p>
            <a:pPr marL="514350" indent="-514350" algn="just" eaLnBrk="1" hangingPunct="1">
              <a:buFont typeface="Wingdings 2" pitchFamily="18" charset="2"/>
              <a:buNone/>
            </a:pPr>
            <a:r>
              <a:rPr lang="en-US" sz="2700" smtClean="0">
                <a:latin typeface="Times New Roman" pitchFamily="18" charset="0"/>
                <a:cs typeface="Times New Roman" pitchFamily="18" charset="0"/>
              </a:rPr>
              <a:t>		The load which is applied with some initial velocity (or) The load which is dropped from certain height.</a:t>
            </a:r>
          </a:p>
          <a:p>
            <a:pPr marL="514350" indent="-514350" algn="just" eaLnBrk="1" hangingPunct="1">
              <a:buFont typeface="Wingdings 2" pitchFamily="18" charset="2"/>
              <a:buNone/>
            </a:pPr>
            <a:r>
              <a:rPr lang="en-US" sz="2700" smtClean="0">
                <a:latin typeface="Times New Roman" pitchFamily="18" charset="0"/>
                <a:cs typeface="Times New Roman" pitchFamily="18" charset="0"/>
              </a:rPr>
              <a:t>			Ex: forging</a:t>
            </a:r>
          </a:p>
          <a:p>
            <a:pPr marL="514350" indent="-514350" algn="just" eaLnBrk="1" hangingPunct="1">
              <a:buFont typeface="Wingdings 2" pitchFamily="18" charset="2"/>
              <a:buNone/>
            </a:pPr>
            <a:r>
              <a:rPr lang="en-US" sz="2700" smtClean="0">
                <a:latin typeface="Times New Roman" pitchFamily="18" charset="0"/>
                <a:cs typeface="Times New Roman" pitchFamily="18" charset="0"/>
              </a:rPr>
              <a:t>	</a:t>
            </a:r>
          </a:p>
          <a:p>
            <a:pPr marL="514350" indent="-514350" algn="just" eaLnBrk="1" hangingPunct="1">
              <a:buFont typeface="Wingdings 2" pitchFamily="18" charset="2"/>
              <a:buNone/>
            </a:pPr>
            <a:endParaRPr lang="en-US" sz="27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457200"/>
            <a:ext cx="8229600" cy="609600"/>
          </a:xfrm>
        </p:spPr>
        <p:txBody>
          <a:bodyPr/>
          <a:lstStyle/>
          <a:p>
            <a:pPr eaLnBrk="1" hangingPunct="1"/>
            <a:r>
              <a:rPr lang="en-US" sz="3600" smtClean="0">
                <a:latin typeface="Times New Roman" pitchFamily="18" charset="0"/>
                <a:cs typeface="Times New Roman" pitchFamily="18" charset="0"/>
              </a:rPr>
              <a:t>Continue…</a:t>
            </a:r>
          </a:p>
        </p:txBody>
      </p:sp>
      <p:sp>
        <p:nvSpPr>
          <p:cNvPr id="19459" name="Content Placeholder 2"/>
          <p:cNvSpPr>
            <a:spLocks noGrp="1"/>
          </p:cNvSpPr>
          <p:nvPr>
            <p:ph idx="1"/>
          </p:nvPr>
        </p:nvSpPr>
        <p:spPr>
          <a:xfrm>
            <a:off x="457200" y="1143000"/>
            <a:ext cx="8229600" cy="5486400"/>
          </a:xfrm>
        </p:spPr>
        <p:txBody>
          <a:bodyPr/>
          <a:lstStyle/>
          <a:p>
            <a:pPr marL="514350" indent="-514350" algn="just" eaLnBrk="1" hangingPunct="1">
              <a:buFont typeface="Wingdings 2" pitchFamily="18" charset="2"/>
              <a:buNone/>
              <a:defRPr/>
            </a:pPr>
            <a:r>
              <a:rPr lang="en-US" sz="2300" u="sng" dirty="0" smtClean="0">
                <a:latin typeface="Times New Roman" pitchFamily="18" charset="0"/>
                <a:cs typeface="Times New Roman" pitchFamily="18" charset="0"/>
              </a:rPr>
              <a:t>Stress:</a:t>
            </a:r>
          </a:p>
          <a:p>
            <a:pPr marL="514350" indent="-514350" algn="just" eaLnBrk="1" hangingPunct="1">
              <a:buFont typeface="Wingdings 2" pitchFamily="18" charset="2"/>
              <a:buNone/>
              <a:defRPr/>
            </a:pPr>
            <a:r>
              <a:rPr lang="en-US" sz="2300" dirty="0" smtClean="0">
                <a:latin typeface="Times New Roman" pitchFamily="18" charset="0"/>
                <a:cs typeface="Times New Roman" pitchFamily="18" charset="0"/>
              </a:rPr>
              <a:t>		The internal resistance of force per unit area is called stress.</a:t>
            </a:r>
          </a:p>
          <a:p>
            <a:pPr marL="514350" indent="-514350" algn="just" eaLnBrk="1" hangingPunct="1">
              <a:buFont typeface="Wingdings 2" pitchFamily="18" charset="2"/>
              <a:buNone/>
              <a:defRPr/>
            </a:pPr>
            <a:r>
              <a:rPr lang="en-US" sz="2300" dirty="0" smtClean="0">
                <a:latin typeface="Times New Roman" pitchFamily="18" charset="0"/>
                <a:cs typeface="Times New Roman" pitchFamily="18" charset="0"/>
              </a:rPr>
              <a:t>					</a:t>
            </a:r>
            <a:r>
              <a:rPr lang="el-GR" sz="2300" dirty="0" smtClean="0">
                <a:latin typeface="Times New Roman" pitchFamily="18" charset="0"/>
                <a:cs typeface="Times New Roman" pitchFamily="18" charset="0"/>
              </a:rPr>
              <a:t>σ</a:t>
            </a:r>
            <a:r>
              <a:rPr lang="en-US" sz="2300" dirty="0" smtClean="0">
                <a:latin typeface="Times New Roman" pitchFamily="18" charset="0"/>
                <a:cs typeface="Times New Roman" pitchFamily="18" charset="0"/>
              </a:rPr>
              <a:t> =P/A</a:t>
            </a:r>
          </a:p>
          <a:p>
            <a:pPr marL="274320" indent="-274320" algn="just" eaLnBrk="1" fontAlgn="auto" hangingPunct="1">
              <a:spcAft>
                <a:spcPts val="0"/>
              </a:spcAft>
              <a:buClr>
                <a:schemeClr val="accent3"/>
              </a:buClr>
              <a:buFont typeface="Wingdings 2"/>
              <a:buNone/>
              <a:defRPr/>
            </a:pPr>
            <a:r>
              <a:rPr lang="en-US" sz="2300" dirty="0" smtClean="0">
                <a:latin typeface="Times New Roman" pitchFamily="18" charset="0"/>
                <a:cs typeface="Times New Roman" pitchFamily="18" charset="0"/>
              </a:rPr>
              <a:t>Where		P = Load or force acting on the body</a:t>
            </a:r>
          </a:p>
          <a:p>
            <a:pPr marL="274320" indent="-274320" algn="just" eaLnBrk="1" fontAlgn="auto" hangingPunct="1">
              <a:spcAft>
                <a:spcPts val="0"/>
              </a:spcAft>
              <a:buClr>
                <a:schemeClr val="accent3"/>
              </a:buClr>
              <a:buFont typeface="Wingdings 2"/>
              <a:buNone/>
              <a:defRPr/>
            </a:pPr>
            <a:r>
              <a:rPr lang="en-US" sz="2300" dirty="0" smtClean="0">
                <a:latin typeface="Times New Roman" pitchFamily="18" charset="0"/>
                <a:cs typeface="Times New Roman" pitchFamily="18" charset="0"/>
              </a:rPr>
              <a:t>			A = Cross- sectional area of the body</a:t>
            </a:r>
          </a:p>
          <a:p>
            <a:pPr marL="514350" indent="-514350" algn="just" eaLnBrk="1" hangingPunct="1">
              <a:buFont typeface="Wingdings 2" pitchFamily="18" charset="2"/>
              <a:buNone/>
              <a:defRPr/>
            </a:pPr>
            <a:r>
              <a:rPr lang="en-US" sz="2300" u="sng" dirty="0" smtClean="0">
                <a:latin typeface="Times New Roman" pitchFamily="18" charset="0"/>
                <a:cs typeface="Times New Roman" pitchFamily="18" charset="0"/>
              </a:rPr>
              <a:t>Strain:</a:t>
            </a:r>
          </a:p>
          <a:p>
            <a:pPr marL="514350" indent="-514350" algn="just" eaLnBrk="1" hangingPunct="1">
              <a:buFont typeface="Wingdings 2" pitchFamily="18" charset="2"/>
              <a:buNone/>
              <a:defRPr/>
            </a:pPr>
            <a:r>
              <a:rPr lang="en-US" sz="2300" dirty="0" smtClean="0">
                <a:latin typeface="Times New Roman" pitchFamily="18" charset="0"/>
                <a:cs typeface="Times New Roman" pitchFamily="18" charset="0"/>
              </a:rPr>
              <a:t>		The rate of change  of deformation (or) It’s the ratio of change in dimension to the original dimension.</a:t>
            </a:r>
          </a:p>
          <a:p>
            <a:pPr marL="514350" indent="-514350" algn="just" eaLnBrk="1" hangingPunct="1">
              <a:buFont typeface="Wingdings 2" pitchFamily="18" charset="2"/>
              <a:buNone/>
              <a:defRPr/>
            </a:pPr>
            <a:r>
              <a:rPr lang="en-US" sz="2300" dirty="0" smtClean="0">
                <a:latin typeface="Times New Roman" pitchFamily="18" charset="0"/>
                <a:cs typeface="Times New Roman" pitchFamily="18" charset="0"/>
              </a:rPr>
              <a:t>                                            e =</a:t>
            </a:r>
            <a:r>
              <a:rPr lang="el-GR" sz="2300" dirty="0" smtClean="0">
                <a:latin typeface="Times New Roman" pitchFamily="18" charset="0"/>
                <a:cs typeface="Times New Roman" pitchFamily="18" charset="0"/>
              </a:rPr>
              <a:t>δ</a:t>
            </a:r>
            <a:r>
              <a:rPr lang="en-US" sz="2300" dirty="0" smtClean="0">
                <a:latin typeface="Times New Roman" pitchFamily="18" charset="0"/>
                <a:cs typeface="Times New Roman" pitchFamily="18" charset="0"/>
              </a:rPr>
              <a:t>l/l  </a:t>
            </a:r>
          </a:p>
          <a:p>
            <a:pPr eaLnBrk="1" hangingPunct="1">
              <a:buFont typeface="Wingdings 2" pitchFamily="18" charset="2"/>
              <a:buNone/>
              <a:defRPr/>
            </a:pPr>
            <a:r>
              <a:rPr lang="en-US" sz="2300" dirty="0" smtClean="0">
                <a:solidFill>
                  <a:srgbClr val="FF0000"/>
                </a:solidFill>
                <a:latin typeface="Times New Roman" pitchFamily="18" charset="0"/>
                <a:cs typeface="Times New Roman" pitchFamily="18" charset="0"/>
              </a:rPr>
              <a:t>Relationship between </a:t>
            </a:r>
            <a:r>
              <a:rPr lang="el-GR" sz="2300" dirty="0" smtClean="0">
                <a:solidFill>
                  <a:srgbClr val="FF0000"/>
                </a:solidFill>
                <a:latin typeface="Times New Roman" pitchFamily="18" charset="0"/>
                <a:cs typeface="Times New Roman" pitchFamily="18" charset="0"/>
              </a:rPr>
              <a:t>σ</a:t>
            </a:r>
            <a:r>
              <a:rPr lang="en-US" sz="2300" dirty="0" smtClean="0">
                <a:solidFill>
                  <a:srgbClr val="FF0000"/>
                </a:solidFill>
                <a:latin typeface="Times New Roman" pitchFamily="18" charset="0"/>
                <a:cs typeface="Times New Roman" pitchFamily="18" charset="0"/>
              </a:rPr>
              <a:t>,</a:t>
            </a:r>
            <a:r>
              <a:rPr lang="en-US" sz="2300" dirty="0" err="1" smtClean="0">
                <a:solidFill>
                  <a:srgbClr val="FF0000"/>
                </a:solidFill>
                <a:latin typeface="Times New Roman" pitchFamily="18" charset="0"/>
                <a:cs typeface="Times New Roman" pitchFamily="18" charset="0"/>
              </a:rPr>
              <a:t>e,E</a:t>
            </a:r>
            <a:r>
              <a:rPr lang="en-US" sz="2300" dirty="0" smtClean="0">
                <a:solidFill>
                  <a:srgbClr val="FF0000"/>
                </a:solidFill>
                <a:latin typeface="Times New Roman" pitchFamily="18" charset="0"/>
                <a:cs typeface="Times New Roman" pitchFamily="18" charset="0"/>
              </a:rPr>
              <a:t>, </a:t>
            </a:r>
            <a:r>
              <a:rPr lang="el-GR" sz="2300" dirty="0" smtClean="0">
                <a:solidFill>
                  <a:srgbClr val="FF0000"/>
                </a:solidFill>
                <a:latin typeface="Times New Roman" pitchFamily="18" charset="0"/>
                <a:cs typeface="Times New Roman" pitchFamily="18" charset="0"/>
              </a:rPr>
              <a:t>δ</a:t>
            </a:r>
            <a:r>
              <a:rPr lang="en-US" sz="2300" dirty="0" smtClean="0">
                <a:solidFill>
                  <a:srgbClr val="FF0000"/>
                </a:solidFill>
                <a:latin typeface="Times New Roman" pitchFamily="18" charset="0"/>
                <a:cs typeface="Times New Roman" pitchFamily="18" charset="0"/>
              </a:rPr>
              <a:t>l</a:t>
            </a:r>
          </a:p>
          <a:p>
            <a:pPr eaLnBrk="1" hangingPunct="1">
              <a:buFont typeface="Wingdings 2" pitchFamily="18" charset="2"/>
              <a:buNone/>
              <a:defRPr/>
            </a:pPr>
            <a:r>
              <a:rPr lang="en-US" sz="2300" dirty="0" smtClean="0">
                <a:latin typeface="Times New Roman" pitchFamily="18" charset="0"/>
                <a:cs typeface="Times New Roman" pitchFamily="18" charset="0"/>
              </a:rPr>
              <a:t>                              Deformation, ( </a:t>
            </a:r>
            <a:r>
              <a:rPr lang="el-GR" sz="2300" dirty="0" smtClean="0">
                <a:latin typeface="Times New Roman" pitchFamily="18" charset="0"/>
                <a:cs typeface="Times New Roman" pitchFamily="18" charset="0"/>
              </a:rPr>
              <a:t>δ</a:t>
            </a:r>
            <a:r>
              <a:rPr lang="en-US" sz="2300" dirty="0" smtClean="0">
                <a:latin typeface="Times New Roman" pitchFamily="18" charset="0"/>
                <a:cs typeface="Times New Roman" pitchFamily="18" charset="0"/>
              </a:rPr>
              <a:t>l  ) =pl/AE </a:t>
            </a:r>
          </a:p>
          <a:p>
            <a:pPr marL="514350" indent="-514350" algn="just" eaLnBrk="1" hangingPunct="1">
              <a:buFont typeface="Wingdings 2" pitchFamily="18" charset="2"/>
              <a:buNone/>
              <a:defRPr/>
            </a:pPr>
            <a:r>
              <a:rPr lang="en-US" sz="2700" dirty="0" smtClean="0">
                <a:latin typeface="Times New Roman" pitchFamily="18" charset="0"/>
                <a:cs typeface="Times New Roman" pitchFamily="18" charset="0"/>
              </a:rPr>
              <a:t> </a:t>
            </a:r>
          </a:p>
          <a:p>
            <a:pPr marL="514350" indent="-514350" algn="just" eaLnBrk="1" hangingPunct="1">
              <a:buFont typeface="Wingdings 2" pitchFamily="18" charset="2"/>
              <a:buNone/>
              <a:defRPr/>
            </a:pPr>
            <a:r>
              <a:rPr lang="en-US" sz="27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latin typeface="Times New Roman" pitchFamily="18" charset="0"/>
                <a:cs typeface="Times New Roman" pitchFamily="18" charset="0"/>
              </a:rPr>
              <a:t>TYPES OF STRESSES AND STRAINS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2133600"/>
            <a:ext cx="8229600" cy="4389438"/>
          </a:xfrm>
        </p:spPr>
        <p:txBody>
          <a:bodyPr>
            <a:normAutofit fontScale="85000" lnSpcReduction="20000"/>
          </a:bodyPr>
          <a:lstStyle/>
          <a:p>
            <a:pPr marL="274320" indent="-274320" eaLnBrk="1" fontAlgn="auto" hangingPunct="1">
              <a:spcAft>
                <a:spcPts val="0"/>
              </a:spcAft>
              <a:buClr>
                <a:schemeClr val="accent3"/>
              </a:buClr>
              <a:buFont typeface="Wingdings 2"/>
              <a:buNone/>
              <a:defRPr/>
            </a:pPr>
            <a:r>
              <a:rPr lang="en-US" u="sng" dirty="0" smtClean="0">
                <a:solidFill>
                  <a:schemeClr val="tx2">
                    <a:lumMod val="75000"/>
                  </a:schemeClr>
                </a:solidFill>
                <a:latin typeface="Times New Roman" pitchFamily="18" charset="0"/>
                <a:cs typeface="Times New Roman" pitchFamily="18" charset="0"/>
              </a:rPr>
              <a:t>Tensile Stress: </a:t>
            </a:r>
            <a:r>
              <a:rPr lang="en-US" dirty="0" smtClean="0">
                <a:latin typeface="Times New Roman" pitchFamily="18" charset="0"/>
                <a:cs typeface="Times New Roman" pitchFamily="18" charset="0"/>
              </a:rPr>
              <a:t>The </a:t>
            </a:r>
            <a:r>
              <a:rPr lang="en-US" dirty="0" smtClean="0">
                <a:solidFill>
                  <a:srgbClr val="FF0000"/>
                </a:solidFill>
                <a:latin typeface="Times New Roman" pitchFamily="18" charset="0"/>
                <a:cs typeface="Times New Roman" pitchFamily="18" charset="0"/>
              </a:rPr>
              <a:t>stress induced in a body</a:t>
            </a:r>
            <a:r>
              <a:rPr lang="en-US" dirty="0" smtClean="0">
                <a:latin typeface="Times New Roman" pitchFamily="18" charset="0"/>
                <a:cs typeface="Times New Roman" pitchFamily="18" charset="0"/>
              </a:rPr>
              <a:t>, when subjected to </a:t>
            </a:r>
            <a:r>
              <a:rPr lang="en-US" dirty="0" smtClean="0">
                <a:solidFill>
                  <a:srgbClr val="FF0000"/>
                </a:solidFill>
                <a:latin typeface="Times New Roman" pitchFamily="18" charset="0"/>
                <a:cs typeface="Times New Roman" pitchFamily="18" charset="0"/>
              </a:rPr>
              <a:t>two equal </a:t>
            </a:r>
            <a:r>
              <a:rPr lang="en-US" dirty="0" smtClean="0">
                <a:latin typeface="Times New Roman" pitchFamily="18" charset="0"/>
                <a:cs typeface="Times New Roman" pitchFamily="18" charset="0"/>
              </a:rPr>
              <a:t>and </a:t>
            </a:r>
            <a:r>
              <a:rPr lang="en-US" dirty="0" smtClean="0">
                <a:solidFill>
                  <a:srgbClr val="FF0000"/>
                </a:solidFill>
                <a:latin typeface="Times New Roman" pitchFamily="18" charset="0"/>
                <a:cs typeface="Times New Roman" pitchFamily="18" charset="0"/>
              </a:rPr>
              <a:t>opposite pulls </a:t>
            </a:r>
            <a:r>
              <a:rPr lang="en-US" dirty="0" smtClean="0">
                <a:latin typeface="Times New Roman" pitchFamily="18" charset="0"/>
                <a:cs typeface="Times New Roman" pitchFamily="18" charset="0"/>
              </a:rPr>
              <a:t>as </a:t>
            </a:r>
            <a:r>
              <a:rPr lang="en-US" dirty="0" smtClean="0">
                <a:solidFill>
                  <a:srgbClr val="FF0000"/>
                </a:solidFill>
                <a:latin typeface="Times New Roman" pitchFamily="18" charset="0"/>
                <a:cs typeface="Times New Roman" pitchFamily="18" charset="0"/>
              </a:rPr>
              <a:t>result </a:t>
            </a:r>
            <a:r>
              <a:rPr lang="en-US" dirty="0" smtClean="0">
                <a:latin typeface="Times New Roman" pitchFamily="18" charset="0"/>
                <a:cs typeface="Times New Roman" pitchFamily="18" charset="0"/>
              </a:rPr>
              <a:t>of which there is an </a:t>
            </a:r>
            <a:r>
              <a:rPr lang="en-US" dirty="0" smtClean="0">
                <a:solidFill>
                  <a:srgbClr val="FF0000"/>
                </a:solidFill>
                <a:latin typeface="Times New Roman" pitchFamily="18" charset="0"/>
                <a:cs typeface="Times New Roman" pitchFamily="18" charset="0"/>
              </a:rPr>
              <a:t>increase in length</a:t>
            </a:r>
            <a:r>
              <a:rPr lang="en-US" dirty="0" smtClean="0">
                <a:latin typeface="Times New Roman" pitchFamily="18" charset="0"/>
                <a:cs typeface="Times New Roman" pitchFamily="18" charset="0"/>
              </a:rPr>
              <a:t>, is known as </a:t>
            </a:r>
            <a:r>
              <a:rPr lang="en-US" dirty="0" smtClean="0">
                <a:solidFill>
                  <a:srgbClr val="FF0000"/>
                </a:solidFill>
                <a:latin typeface="Times New Roman" pitchFamily="18" charset="0"/>
                <a:cs typeface="Times New Roman" pitchFamily="18" charset="0"/>
              </a:rPr>
              <a:t>tensile stress</a:t>
            </a:r>
            <a:r>
              <a:rPr lang="en-US" dirty="0" smtClean="0">
                <a:latin typeface="Times New Roman" pitchFamily="18" charset="0"/>
                <a:cs typeface="Times New Roman" pitchFamily="18" charset="0"/>
              </a:rPr>
              <a:t>. The </a:t>
            </a:r>
            <a:r>
              <a:rPr lang="en-US" dirty="0" smtClean="0">
                <a:solidFill>
                  <a:srgbClr val="FF0000"/>
                </a:solidFill>
                <a:latin typeface="Times New Roman" pitchFamily="18" charset="0"/>
                <a:cs typeface="Times New Roman" pitchFamily="18" charset="0"/>
              </a:rPr>
              <a:t>ratio of increase in length </a:t>
            </a:r>
            <a:r>
              <a:rPr lang="en-US" dirty="0" smtClean="0">
                <a:latin typeface="Times New Roman" pitchFamily="18" charset="0"/>
                <a:cs typeface="Times New Roman" pitchFamily="18" charset="0"/>
              </a:rPr>
              <a:t>to the </a:t>
            </a:r>
            <a:r>
              <a:rPr lang="en-US" dirty="0" smtClean="0">
                <a:solidFill>
                  <a:srgbClr val="FF0000"/>
                </a:solidFill>
                <a:latin typeface="Times New Roman" pitchFamily="18" charset="0"/>
                <a:cs typeface="Times New Roman" pitchFamily="18" charset="0"/>
              </a:rPr>
              <a:t>original length </a:t>
            </a:r>
            <a:r>
              <a:rPr lang="en-US" dirty="0" smtClean="0">
                <a:latin typeface="Times New Roman" pitchFamily="18" charset="0"/>
                <a:cs typeface="Times New Roman" pitchFamily="18" charset="0"/>
              </a:rPr>
              <a:t>is known as </a:t>
            </a:r>
            <a:r>
              <a:rPr lang="en-US" dirty="0" smtClean="0">
                <a:solidFill>
                  <a:srgbClr val="FF0000"/>
                </a:solidFill>
                <a:latin typeface="Times New Roman" pitchFamily="18" charset="0"/>
                <a:cs typeface="Times New Roman" pitchFamily="18" charset="0"/>
              </a:rPr>
              <a:t>tensile strain</a:t>
            </a:r>
            <a:r>
              <a:rPr lang="en-US" dirty="0" smtClean="0">
                <a:latin typeface="Times New Roman" pitchFamily="18" charset="0"/>
                <a:cs typeface="Times New Roman" pitchFamily="18" charset="0"/>
              </a:rPr>
              <a:t>.</a:t>
            </a:r>
          </a:p>
          <a:p>
            <a:pPr marL="274320" indent="-274320" eaLnBrk="1" fontAlgn="auto" hangingPunct="1">
              <a:spcAft>
                <a:spcPts val="0"/>
              </a:spcAft>
              <a:buClr>
                <a:schemeClr val="accent3"/>
              </a:buClr>
              <a:buFont typeface="Wingdings 2"/>
              <a:buNone/>
              <a:defRPr/>
            </a:pPr>
            <a:endParaRPr lang="en-US"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None/>
              <a:defRPr/>
            </a:pPr>
            <a:r>
              <a:rPr lang="en-US" dirty="0" smtClean="0">
                <a:latin typeface="Times New Roman" pitchFamily="18" charset="0"/>
                <a:cs typeface="Times New Roman" pitchFamily="18" charset="0"/>
              </a:rPr>
              <a:t>Tensile stress </a:t>
            </a:r>
            <a:r>
              <a:rPr lang="el-GR" dirty="0" smtClean="0">
                <a:latin typeface="Times New Roman" pitchFamily="18" charset="0"/>
                <a:cs typeface="Times New Roman" pitchFamily="18" charset="0"/>
              </a:rPr>
              <a:t>σ</a:t>
            </a:r>
            <a:r>
              <a:rPr lang="en-US" dirty="0" smtClean="0">
                <a:latin typeface="Times New Roman" pitchFamily="18" charset="0"/>
                <a:cs typeface="Times New Roman" pitchFamily="18" charset="0"/>
              </a:rPr>
              <a:t> = </a:t>
            </a:r>
            <a:r>
              <a:rPr lang="en-US" u="sng" dirty="0" smtClean="0">
                <a:latin typeface="Times New Roman" pitchFamily="18" charset="0"/>
                <a:cs typeface="Times New Roman" pitchFamily="18" charset="0"/>
              </a:rPr>
              <a:t>Resisting force</a:t>
            </a:r>
            <a:r>
              <a:rPr lang="en-US" dirty="0" smtClean="0">
                <a:latin typeface="Times New Roman" pitchFamily="18" charset="0"/>
                <a:cs typeface="Times New Roman" pitchFamily="18" charset="0"/>
              </a:rPr>
              <a:t>     = </a:t>
            </a:r>
            <a:endParaRPr lang="en-US" u="sng"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None/>
              <a:defRPr/>
            </a:pPr>
            <a:r>
              <a:rPr lang="en-US" baseline="30000" dirty="0" smtClean="0">
                <a:latin typeface="Times New Roman" pitchFamily="18" charset="0"/>
                <a:cs typeface="Times New Roman" pitchFamily="18" charset="0"/>
              </a:rPr>
              <a:t>                                        </a:t>
            </a:r>
            <a:r>
              <a:rPr lang="en-US" sz="4000" baseline="30000" dirty="0" smtClean="0">
                <a:latin typeface="Times New Roman" pitchFamily="18" charset="0"/>
                <a:cs typeface="Times New Roman" pitchFamily="18" charset="0"/>
              </a:rPr>
              <a:t>Cross sectional area  </a:t>
            </a:r>
            <a:r>
              <a:rPr lang="en-US" baseline="30000" dirty="0" smtClean="0">
                <a:latin typeface="Times New Roman" pitchFamily="18" charset="0"/>
                <a:cs typeface="Times New Roman" pitchFamily="18" charset="0"/>
              </a:rPr>
              <a:t>           </a:t>
            </a:r>
          </a:p>
          <a:p>
            <a:pPr marL="274320" indent="-274320" eaLnBrk="1" fontAlgn="auto" hangingPunct="1">
              <a:spcAft>
                <a:spcPts val="0"/>
              </a:spcAft>
              <a:buClr>
                <a:schemeClr val="accent3"/>
              </a:buClr>
              <a:buFont typeface="Wingdings 2"/>
              <a:buNone/>
              <a:defRPr/>
            </a:pPr>
            <a:r>
              <a:rPr lang="en-US" baseline="30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and tensile strain, </a:t>
            </a:r>
            <a:r>
              <a:rPr lang="el-GR" dirty="0" smtClean="0">
                <a:latin typeface="Times New Roman" pitchFamily="18" charset="0"/>
                <a:cs typeface="Times New Roman" pitchFamily="18" charset="0"/>
              </a:rPr>
              <a:t>ε</a:t>
            </a:r>
            <a:r>
              <a:rPr lang="en-US" dirty="0" smtClean="0">
                <a:latin typeface="Times New Roman" pitchFamily="18" charset="0"/>
                <a:cs typeface="Times New Roman" pitchFamily="18" charset="0"/>
              </a:rPr>
              <a:t> = </a:t>
            </a:r>
            <a:r>
              <a:rPr lang="en-US" u="sng" dirty="0" smtClean="0">
                <a:latin typeface="Times New Roman" pitchFamily="18" charset="0"/>
                <a:cs typeface="Times New Roman" pitchFamily="18" charset="0"/>
              </a:rPr>
              <a:t>Increase length</a:t>
            </a:r>
            <a:r>
              <a:rPr lang="en-US" dirty="0" smtClean="0">
                <a:latin typeface="Times New Roman" pitchFamily="18" charset="0"/>
                <a:cs typeface="Times New Roman" pitchFamily="18" charset="0"/>
              </a:rPr>
              <a:t>  =</a:t>
            </a:r>
            <a:endParaRPr lang="en-US" u="sng"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None/>
              <a:defRPr/>
            </a:pPr>
            <a:r>
              <a:rPr lang="en-US" dirty="0" smtClean="0">
                <a:latin typeface="Times New Roman" pitchFamily="18" charset="0"/>
                <a:cs typeface="Times New Roman" pitchFamily="18" charset="0"/>
              </a:rPr>
              <a:t>                                      </a:t>
            </a:r>
            <a:r>
              <a:rPr lang="en-US" sz="4400" baseline="30000" dirty="0" smtClean="0">
                <a:latin typeface="Times New Roman" pitchFamily="18" charset="0"/>
                <a:cs typeface="Times New Roman" pitchFamily="18" charset="0"/>
              </a:rPr>
              <a:t>Original length</a:t>
            </a:r>
          </a:p>
          <a:p>
            <a:pPr marL="274320" indent="-274320" eaLnBrk="1" fontAlgn="auto" hangingPunct="1">
              <a:spcAft>
                <a:spcPts val="0"/>
              </a:spcAft>
              <a:buClr>
                <a:schemeClr val="accent3"/>
              </a:buClr>
              <a:buFont typeface="Wingdings 2"/>
              <a:buNone/>
              <a:defRPr/>
            </a:pPr>
            <a:r>
              <a:rPr lang="en-US" sz="4500" baseline="30000" dirty="0" smtClean="0">
                <a:latin typeface="Times New Roman" pitchFamily="18" charset="0"/>
                <a:cs typeface="Times New Roman" pitchFamily="18" charset="0"/>
              </a:rPr>
              <a:t> </a:t>
            </a:r>
            <a:r>
              <a:rPr lang="en-US" sz="4500" dirty="0" smtClean="0">
                <a:latin typeface="Times New Roman" pitchFamily="18" charset="0"/>
                <a:cs typeface="Times New Roman" pitchFamily="18" charset="0"/>
              </a:rPr>
              <a:t>                        </a:t>
            </a:r>
            <a:r>
              <a:rPr lang="en-US" sz="4500" u="sng" baseline="30000" dirty="0" smtClean="0">
                <a:latin typeface="Times New Roman" pitchFamily="18" charset="0"/>
                <a:cs typeface="Times New Roman" pitchFamily="18" charset="0"/>
              </a:rPr>
              <a:t>   </a:t>
            </a:r>
          </a:p>
          <a:p>
            <a:pPr marL="274320" indent="-274320" eaLnBrk="1" fontAlgn="auto" hangingPunct="1">
              <a:spcAft>
                <a:spcPts val="0"/>
              </a:spcAft>
              <a:buClr>
                <a:schemeClr val="accent3"/>
              </a:buClr>
              <a:buFont typeface="Wingdings 2"/>
              <a:buNone/>
              <a:defRPr/>
            </a:pPr>
            <a:r>
              <a:rPr lang="en-US" u="sng" dirty="0">
                <a:latin typeface="Times New Roman" pitchFamily="18" charset="0"/>
                <a:cs typeface="Times New Roman" pitchFamily="18" charset="0"/>
              </a:rPr>
              <a:t> </a:t>
            </a:r>
            <a:r>
              <a:rPr lang="en-US" u="sng" dirty="0" smtClean="0">
                <a:latin typeface="Times New Roman" pitchFamily="18" charset="0"/>
                <a:cs typeface="Times New Roman" pitchFamily="18" charset="0"/>
              </a:rPr>
              <a:t>                       </a:t>
            </a:r>
          </a:p>
          <a:p>
            <a:pPr marL="274320" indent="-274320" eaLnBrk="1" fontAlgn="auto" hangingPunct="1">
              <a:spcAft>
                <a:spcPts val="0"/>
              </a:spcAft>
              <a:buClr>
                <a:schemeClr val="accent3"/>
              </a:buClr>
              <a:buFont typeface="Wingdings 2"/>
              <a:buNone/>
              <a:defRPr/>
            </a:pPr>
            <a:r>
              <a:rPr lang="en-US" u="sng" dirty="0">
                <a:latin typeface="Times New Roman" pitchFamily="18" charset="0"/>
                <a:cs typeface="Times New Roman" pitchFamily="18" charset="0"/>
              </a:rPr>
              <a:t> </a:t>
            </a:r>
            <a:r>
              <a:rPr lang="en-US" u="sng" dirty="0" smtClean="0">
                <a:latin typeface="Times New Roman" pitchFamily="18" charset="0"/>
                <a:cs typeface="Times New Roman" pitchFamily="18" charset="0"/>
              </a:rPr>
              <a:t>                            </a:t>
            </a:r>
          </a:p>
          <a:p>
            <a:pPr marL="274320" indent="-274320" eaLnBrk="1" fontAlgn="auto" hangingPunct="1">
              <a:spcAft>
                <a:spcPts val="0"/>
              </a:spcAft>
              <a:buClr>
                <a:schemeClr val="accent3"/>
              </a:buClr>
              <a:buFont typeface="Wingdings 2"/>
              <a:buNone/>
              <a:defRPr/>
            </a:pPr>
            <a:endParaRPr lang="en-US" dirty="0">
              <a:latin typeface="Times New Roman" pitchFamily="18" charset="0"/>
              <a:cs typeface="Times New Roman" pitchFamily="18" charset="0"/>
            </a:endParaRPr>
          </a:p>
        </p:txBody>
      </p:sp>
      <p:graphicFrame>
        <p:nvGraphicFramePr>
          <p:cNvPr id="1026" name="Object 5"/>
          <p:cNvGraphicFramePr>
            <a:graphicFrameLocks noChangeAspect="1"/>
          </p:cNvGraphicFramePr>
          <p:nvPr/>
        </p:nvGraphicFramePr>
        <p:xfrm>
          <a:off x="4876800" y="3429000"/>
          <a:ext cx="381000" cy="842963"/>
        </p:xfrm>
        <a:graphic>
          <a:graphicData uri="http://schemas.openxmlformats.org/presentationml/2006/ole">
            <p:oleObj spid="_x0000_s1026" name="Equation" r:id="rId3" imgW="177480" imgH="393480" progId="Equation.3">
              <p:embed/>
            </p:oleObj>
          </a:graphicData>
        </a:graphic>
      </p:graphicFrame>
      <p:graphicFrame>
        <p:nvGraphicFramePr>
          <p:cNvPr id="1027" name="Object 6"/>
          <p:cNvGraphicFramePr>
            <a:graphicFrameLocks noChangeAspect="1"/>
          </p:cNvGraphicFramePr>
          <p:nvPr/>
        </p:nvGraphicFramePr>
        <p:xfrm>
          <a:off x="5257800" y="4038600"/>
          <a:ext cx="457200" cy="944563"/>
        </p:xfrm>
        <a:graphic>
          <a:graphicData uri="http://schemas.openxmlformats.org/presentationml/2006/ole">
            <p:oleObj spid="_x0000_s1027" name="Equation" r:id="rId4" imgW="190440" imgH="39348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5"/>
          <p:cNvSpPr>
            <a:spLocks noGrp="1"/>
          </p:cNvSpPr>
          <p:nvPr>
            <p:ph idx="1"/>
          </p:nvPr>
        </p:nvSpPr>
        <p:spPr>
          <a:xfrm>
            <a:off x="457200" y="381000"/>
            <a:ext cx="8229600" cy="6096000"/>
          </a:xfrm>
        </p:spPr>
        <p:txBody>
          <a:bodyPr/>
          <a:lstStyle/>
          <a:p>
            <a:pPr algn="just">
              <a:buFont typeface="Wingdings 2" pitchFamily="18" charset="2"/>
              <a:buNone/>
            </a:pPr>
            <a:r>
              <a:rPr lang="en-US" sz="2300" b="1" u="sng" smtClean="0"/>
              <a:t>Machine Design</a:t>
            </a:r>
          </a:p>
          <a:p>
            <a:pPr algn="just"/>
            <a:r>
              <a:rPr lang="en-US" sz="2300" smtClean="0"/>
              <a:t>The subject </a:t>
            </a:r>
            <a:r>
              <a:rPr lang="en-US" sz="2300" smtClean="0">
                <a:solidFill>
                  <a:srgbClr val="FF0000"/>
                </a:solidFill>
              </a:rPr>
              <a:t>Machine Deisgn </a:t>
            </a:r>
            <a:r>
              <a:rPr lang="en-US" sz="2300" smtClean="0"/>
              <a:t>is the </a:t>
            </a:r>
            <a:r>
              <a:rPr lang="en-US" sz="2300" smtClean="0">
                <a:solidFill>
                  <a:srgbClr val="FF0000"/>
                </a:solidFill>
              </a:rPr>
              <a:t>creation of new and better  machines</a:t>
            </a:r>
            <a:r>
              <a:rPr lang="en-US" sz="2300" smtClean="0"/>
              <a:t> and </a:t>
            </a:r>
            <a:r>
              <a:rPr lang="en-US" sz="2300" smtClean="0">
                <a:solidFill>
                  <a:srgbClr val="FF0000"/>
                </a:solidFill>
              </a:rPr>
              <a:t>improving the existing ones</a:t>
            </a:r>
            <a:r>
              <a:rPr lang="en-US" sz="2300" smtClean="0"/>
              <a:t>. A new or better machine is one which is </a:t>
            </a:r>
            <a:r>
              <a:rPr lang="en-US" sz="2300" smtClean="0">
                <a:solidFill>
                  <a:srgbClr val="FF0000"/>
                </a:solidFill>
              </a:rPr>
              <a:t>more economical </a:t>
            </a:r>
            <a:r>
              <a:rPr lang="en-US" sz="2300" smtClean="0"/>
              <a:t>in the overall </a:t>
            </a:r>
            <a:r>
              <a:rPr lang="en-US" sz="2300" smtClean="0">
                <a:solidFill>
                  <a:srgbClr val="FF0000"/>
                </a:solidFill>
              </a:rPr>
              <a:t>cost of production</a:t>
            </a:r>
            <a:r>
              <a:rPr lang="en-US" sz="2300" smtClean="0"/>
              <a:t> and </a:t>
            </a:r>
            <a:r>
              <a:rPr lang="en-US" sz="2300" smtClean="0">
                <a:solidFill>
                  <a:srgbClr val="FF0000"/>
                </a:solidFill>
              </a:rPr>
              <a:t>operation</a:t>
            </a:r>
            <a:r>
              <a:rPr lang="en-US" sz="2300" smtClean="0"/>
              <a:t>.</a:t>
            </a:r>
          </a:p>
          <a:p>
            <a:pPr algn="just"/>
            <a:r>
              <a:rPr lang="en-US" sz="2300" smtClean="0"/>
              <a:t>The process of design is a </a:t>
            </a:r>
            <a:r>
              <a:rPr lang="en-US" sz="2300" smtClean="0">
                <a:solidFill>
                  <a:srgbClr val="FF0000"/>
                </a:solidFill>
              </a:rPr>
              <a:t>long and time consuming one</a:t>
            </a:r>
            <a:r>
              <a:rPr lang="en-US" sz="2300" smtClean="0"/>
              <a:t>. From the study of existing ideas, </a:t>
            </a:r>
            <a:r>
              <a:rPr lang="en-US" sz="2300" smtClean="0">
                <a:solidFill>
                  <a:srgbClr val="FF0000"/>
                </a:solidFill>
              </a:rPr>
              <a:t>a new idea has to be conceived</a:t>
            </a:r>
            <a:r>
              <a:rPr lang="en-US" sz="2300" smtClean="0"/>
              <a:t>. The </a:t>
            </a:r>
            <a:r>
              <a:rPr lang="en-US" sz="2300" smtClean="0">
                <a:solidFill>
                  <a:srgbClr val="FF0000"/>
                </a:solidFill>
              </a:rPr>
              <a:t>idea is then studied </a:t>
            </a:r>
            <a:r>
              <a:rPr lang="en-US" sz="2300" smtClean="0"/>
              <a:t>keeping in mind its </a:t>
            </a:r>
            <a:r>
              <a:rPr lang="en-US" sz="2300" smtClean="0">
                <a:solidFill>
                  <a:srgbClr val="FF0000"/>
                </a:solidFill>
              </a:rPr>
              <a:t>commercial success</a:t>
            </a:r>
            <a:r>
              <a:rPr lang="en-US" sz="2300" smtClean="0"/>
              <a:t> and </a:t>
            </a:r>
            <a:r>
              <a:rPr lang="en-US" sz="2300" smtClean="0">
                <a:solidFill>
                  <a:srgbClr val="FF0000"/>
                </a:solidFill>
              </a:rPr>
              <a:t>given shape </a:t>
            </a:r>
            <a:r>
              <a:rPr lang="en-US" sz="2300" smtClean="0"/>
              <a:t>and </a:t>
            </a:r>
            <a:r>
              <a:rPr lang="en-US" sz="2300" smtClean="0">
                <a:solidFill>
                  <a:srgbClr val="FF0000"/>
                </a:solidFill>
              </a:rPr>
              <a:t>form in the form of drawings</a:t>
            </a:r>
            <a:r>
              <a:rPr lang="en-US" sz="2300" smtClean="0"/>
              <a:t>.</a:t>
            </a:r>
          </a:p>
          <a:p>
            <a:pPr algn="just"/>
            <a:r>
              <a:rPr lang="en-US" sz="2300" smtClean="0"/>
              <a:t>In the </a:t>
            </a:r>
            <a:r>
              <a:rPr lang="en-US" sz="2300" smtClean="0">
                <a:solidFill>
                  <a:srgbClr val="FF0000"/>
                </a:solidFill>
              </a:rPr>
              <a:t>preparation of these drawings</a:t>
            </a:r>
            <a:r>
              <a:rPr lang="en-US" sz="2300" smtClean="0"/>
              <a:t>, care must be taken of the </a:t>
            </a:r>
            <a:r>
              <a:rPr lang="en-US" sz="2300" smtClean="0">
                <a:solidFill>
                  <a:srgbClr val="FF0000"/>
                </a:solidFill>
              </a:rPr>
              <a:t>availability of resources in money</a:t>
            </a:r>
            <a:r>
              <a:rPr lang="en-US" sz="2300" smtClean="0"/>
              <a:t>, </a:t>
            </a:r>
            <a:r>
              <a:rPr lang="en-US" sz="2300" smtClean="0">
                <a:solidFill>
                  <a:srgbClr val="FF0000"/>
                </a:solidFill>
              </a:rPr>
              <a:t>in men and in materials required</a:t>
            </a:r>
            <a:r>
              <a:rPr lang="en-US" sz="2300" smtClean="0"/>
              <a:t> for the successful completion of the </a:t>
            </a:r>
            <a:r>
              <a:rPr lang="en-US" sz="2300" smtClean="0">
                <a:solidFill>
                  <a:srgbClr val="FF0000"/>
                </a:solidFill>
              </a:rPr>
              <a:t>new idea into an actual reality. </a:t>
            </a:r>
          </a:p>
          <a:p>
            <a:pPr algn="just"/>
            <a:r>
              <a:rPr lang="en-US" sz="2300" smtClean="0"/>
              <a:t>In designing a </a:t>
            </a:r>
            <a:r>
              <a:rPr lang="en-US" sz="2300" smtClean="0">
                <a:solidFill>
                  <a:srgbClr val="FF0000"/>
                </a:solidFill>
              </a:rPr>
              <a:t>machine component</a:t>
            </a:r>
            <a:r>
              <a:rPr lang="en-US" sz="2300" smtClean="0"/>
              <a:t>, it is necessary to have a good knowledge of many subjects such as </a:t>
            </a:r>
            <a:r>
              <a:rPr lang="en-US" sz="2300" smtClean="0">
                <a:solidFill>
                  <a:srgbClr val="FF0000"/>
                </a:solidFill>
              </a:rPr>
              <a:t>Mathematics, Engineering mechanics, Strength of Materials, Theory of Machines, Workshop Processes and Engineering Drawing.</a:t>
            </a:r>
          </a:p>
          <a:p>
            <a:pPr algn="just">
              <a:buFont typeface="Wingdings 2" pitchFamily="18" charset="2"/>
              <a:buNone/>
            </a:pPr>
            <a:endParaRPr lang="en-US" sz="23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a:xfrm>
            <a:off x="304800" y="152400"/>
            <a:ext cx="8229600" cy="1143000"/>
          </a:xfrm>
        </p:spPr>
        <p:txBody>
          <a:bodyPr/>
          <a:lstStyle/>
          <a:p>
            <a:pPr eaLnBrk="1" hangingPunct="1"/>
            <a:r>
              <a:rPr lang="en-US" smtClean="0">
                <a:latin typeface="Times New Roman" pitchFamily="18" charset="0"/>
                <a:cs typeface="Times New Roman" pitchFamily="18" charset="0"/>
              </a:rPr>
              <a:t>Compressive Stress</a:t>
            </a:r>
          </a:p>
        </p:txBody>
      </p:sp>
      <p:sp>
        <p:nvSpPr>
          <p:cNvPr id="2053" name="Content Placeholder 2"/>
          <p:cNvSpPr>
            <a:spLocks noGrp="1"/>
          </p:cNvSpPr>
          <p:nvPr>
            <p:ph idx="1"/>
          </p:nvPr>
        </p:nvSpPr>
        <p:spPr>
          <a:xfrm>
            <a:off x="457200" y="1371600"/>
            <a:ext cx="8229600" cy="5257800"/>
          </a:xfrm>
        </p:spPr>
        <p:txBody>
          <a:bodyPr/>
          <a:lstStyle/>
          <a:p>
            <a:pPr algn="just" eaLnBrk="1" hangingPunct="1">
              <a:buFont typeface="Wingdings 2" pitchFamily="18" charset="2"/>
              <a:buNone/>
            </a:pPr>
            <a:r>
              <a:rPr lang="en-US" smtClean="0">
                <a:latin typeface="Times New Roman" pitchFamily="18" charset="0"/>
                <a:cs typeface="Times New Roman" pitchFamily="18" charset="0"/>
              </a:rPr>
              <a:t>The stress induced in a body, when subjected to </a:t>
            </a:r>
            <a:r>
              <a:rPr lang="en-US" smtClean="0">
                <a:solidFill>
                  <a:srgbClr val="FF0000"/>
                </a:solidFill>
                <a:latin typeface="Times New Roman" pitchFamily="18" charset="0"/>
                <a:cs typeface="Times New Roman" pitchFamily="18" charset="0"/>
              </a:rPr>
              <a:t>two equal </a:t>
            </a:r>
            <a:r>
              <a:rPr lang="en-US" smtClean="0">
                <a:latin typeface="Times New Roman" pitchFamily="18" charset="0"/>
                <a:cs typeface="Times New Roman" pitchFamily="18" charset="0"/>
              </a:rPr>
              <a:t>and </a:t>
            </a:r>
            <a:r>
              <a:rPr lang="en-US" smtClean="0">
                <a:solidFill>
                  <a:srgbClr val="FF0000"/>
                </a:solidFill>
                <a:latin typeface="Times New Roman" pitchFamily="18" charset="0"/>
                <a:cs typeface="Times New Roman" pitchFamily="18" charset="0"/>
              </a:rPr>
              <a:t>opposite pushes </a:t>
            </a:r>
            <a:r>
              <a:rPr lang="en-US" smtClean="0">
                <a:latin typeface="Times New Roman" pitchFamily="18" charset="0"/>
                <a:cs typeface="Times New Roman" pitchFamily="18" charset="0"/>
              </a:rPr>
              <a:t>as a </a:t>
            </a:r>
            <a:r>
              <a:rPr lang="en-US" smtClean="0">
                <a:solidFill>
                  <a:srgbClr val="FF0000"/>
                </a:solidFill>
                <a:latin typeface="Times New Roman" pitchFamily="18" charset="0"/>
                <a:cs typeface="Times New Roman" pitchFamily="18" charset="0"/>
              </a:rPr>
              <a:t>result </a:t>
            </a:r>
            <a:r>
              <a:rPr lang="en-US" smtClean="0">
                <a:latin typeface="Times New Roman" pitchFamily="18" charset="0"/>
                <a:cs typeface="Times New Roman" pitchFamily="18" charset="0"/>
              </a:rPr>
              <a:t>of which there is a </a:t>
            </a:r>
            <a:r>
              <a:rPr lang="en-US" smtClean="0">
                <a:solidFill>
                  <a:srgbClr val="FF0000"/>
                </a:solidFill>
                <a:latin typeface="Times New Roman" pitchFamily="18" charset="0"/>
                <a:cs typeface="Times New Roman" pitchFamily="18" charset="0"/>
              </a:rPr>
              <a:t>decrease in length of the body</a:t>
            </a:r>
            <a:r>
              <a:rPr lang="en-US" smtClean="0">
                <a:latin typeface="Times New Roman" pitchFamily="18" charset="0"/>
                <a:cs typeface="Times New Roman" pitchFamily="18" charset="0"/>
              </a:rPr>
              <a:t>, is known as </a:t>
            </a:r>
            <a:r>
              <a:rPr lang="en-US" smtClean="0">
                <a:solidFill>
                  <a:srgbClr val="FF0000"/>
                </a:solidFill>
                <a:latin typeface="Times New Roman" pitchFamily="18" charset="0"/>
                <a:cs typeface="Times New Roman" pitchFamily="18" charset="0"/>
              </a:rPr>
              <a:t>compressive stress</a:t>
            </a:r>
            <a:r>
              <a:rPr lang="en-US" smtClean="0">
                <a:latin typeface="Times New Roman" pitchFamily="18" charset="0"/>
                <a:cs typeface="Times New Roman" pitchFamily="18" charset="0"/>
              </a:rPr>
              <a:t>. The </a:t>
            </a:r>
            <a:r>
              <a:rPr lang="en-US" smtClean="0">
                <a:solidFill>
                  <a:srgbClr val="FF0000"/>
                </a:solidFill>
                <a:latin typeface="Times New Roman" pitchFamily="18" charset="0"/>
                <a:cs typeface="Times New Roman" pitchFamily="18" charset="0"/>
              </a:rPr>
              <a:t>ratio of decrease in length </a:t>
            </a:r>
            <a:r>
              <a:rPr lang="en-US" smtClean="0">
                <a:latin typeface="Times New Roman" pitchFamily="18" charset="0"/>
                <a:cs typeface="Times New Roman" pitchFamily="18" charset="0"/>
              </a:rPr>
              <a:t>to the </a:t>
            </a:r>
            <a:r>
              <a:rPr lang="en-US" smtClean="0">
                <a:solidFill>
                  <a:srgbClr val="FF0000"/>
                </a:solidFill>
                <a:latin typeface="Times New Roman" pitchFamily="18" charset="0"/>
                <a:cs typeface="Times New Roman" pitchFamily="18" charset="0"/>
              </a:rPr>
              <a:t>original length </a:t>
            </a:r>
            <a:r>
              <a:rPr lang="en-US" smtClean="0">
                <a:latin typeface="Times New Roman" pitchFamily="18" charset="0"/>
                <a:cs typeface="Times New Roman" pitchFamily="18" charset="0"/>
              </a:rPr>
              <a:t>is known as </a:t>
            </a:r>
            <a:r>
              <a:rPr lang="en-US" smtClean="0">
                <a:solidFill>
                  <a:srgbClr val="FF0000"/>
                </a:solidFill>
                <a:latin typeface="Times New Roman" pitchFamily="18" charset="0"/>
                <a:cs typeface="Times New Roman" pitchFamily="18" charset="0"/>
              </a:rPr>
              <a:t>compressive strain</a:t>
            </a:r>
            <a:r>
              <a:rPr lang="en-US" smtClean="0">
                <a:latin typeface="Times New Roman" pitchFamily="18" charset="0"/>
                <a:cs typeface="Times New Roman" pitchFamily="18" charset="0"/>
              </a:rPr>
              <a:t>.</a:t>
            </a:r>
          </a:p>
          <a:p>
            <a:pPr algn="just" eaLnBrk="1" hangingPunct="1">
              <a:buFont typeface="Wingdings 2" pitchFamily="18" charset="2"/>
              <a:buNone/>
            </a:pPr>
            <a:r>
              <a:rPr lang="en-US" smtClean="0">
                <a:latin typeface="Times New Roman" pitchFamily="18" charset="0"/>
                <a:cs typeface="Times New Roman" pitchFamily="18" charset="0"/>
              </a:rPr>
              <a:t>Compressive stress, </a:t>
            </a:r>
            <a:r>
              <a:rPr lang="el-GR" smtClean="0">
                <a:latin typeface="Times New Roman" pitchFamily="18" charset="0"/>
                <a:cs typeface="Times New Roman" pitchFamily="18" charset="0"/>
              </a:rPr>
              <a:t>σ</a:t>
            </a:r>
            <a:r>
              <a:rPr lang="en-US" smtClean="0">
                <a:latin typeface="Times New Roman" pitchFamily="18" charset="0"/>
                <a:cs typeface="Times New Roman" pitchFamily="18" charset="0"/>
              </a:rPr>
              <a:t> = </a:t>
            </a:r>
            <a:r>
              <a:rPr lang="en-US" u="sng" smtClean="0">
                <a:latin typeface="Times New Roman" pitchFamily="18" charset="0"/>
                <a:cs typeface="Times New Roman" pitchFamily="18" charset="0"/>
              </a:rPr>
              <a:t>Resisting force  </a:t>
            </a:r>
            <a:r>
              <a:rPr lang="en-US" smtClean="0">
                <a:latin typeface="Times New Roman" pitchFamily="18" charset="0"/>
                <a:cs typeface="Times New Roman" pitchFamily="18" charset="0"/>
              </a:rPr>
              <a:t>= </a:t>
            </a:r>
            <a:endParaRPr lang="en-US" u="sng" smtClean="0">
              <a:latin typeface="Times New Roman" pitchFamily="18" charset="0"/>
              <a:cs typeface="Times New Roman" pitchFamily="18" charset="0"/>
            </a:endParaRPr>
          </a:p>
          <a:p>
            <a:pPr algn="just" eaLnBrk="1" hangingPunct="1">
              <a:buFont typeface="Wingdings 2" pitchFamily="18" charset="2"/>
              <a:buNone/>
            </a:pPr>
            <a:r>
              <a:rPr lang="en-US" smtClean="0">
                <a:latin typeface="Times New Roman" pitchFamily="18" charset="0"/>
                <a:cs typeface="Times New Roman" pitchFamily="18" charset="0"/>
              </a:rPr>
              <a:t>                                     </a:t>
            </a:r>
            <a:r>
              <a:rPr lang="en-US" sz="4400" baseline="30000" smtClean="0">
                <a:latin typeface="Times New Roman" pitchFamily="18" charset="0"/>
                <a:cs typeface="Times New Roman" pitchFamily="18" charset="0"/>
              </a:rPr>
              <a:t>Cross sectional area</a:t>
            </a:r>
          </a:p>
          <a:p>
            <a:pPr algn="just" eaLnBrk="1" hangingPunct="1">
              <a:buFont typeface="Wingdings 2" pitchFamily="18" charset="2"/>
              <a:buNone/>
            </a:pPr>
            <a:r>
              <a:rPr lang="en-US" smtClean="0">
                <a:latin typeface="Times New Roman" pitchFamily="18" charset="0"/>
                <a:cs typeface="Times New Roman" pitchFamily="18" charset="0"/>
              </a:rPr>
              <a:t>Compressive strain, </a:t>
            </a:r>
            <a:r>
              <a:rPr lang="el-GR" smtClean="0">
                <a:latin typeface="Times New Roman" pitchFamily="18" charset="0"/>
                <a:cs typeface="Times New Roman" pitchFamily="18" charset="0"/>
              </a:rPr>
              <a:t>ε</a:t>
            </a:r>
            <a:r>
              <a:rPr lang="en-US" smtClean="0">
                <a:latin typeface="Times New Roman" pitchFamily="18" charset="0"/>
                <a:cs typeface="Times New Roman" pitchFamily="18" charset="0"/>
              </a:rPr>
              <a:t> = </a:t>
            </a:r>
            <a:r>
              <a:rPr lang="en-US" u="sng" smtClean="0">
                <a:latin typeface="Times New Roman" pitchFamily="18" charset="0"/>
                <a:cs typeface="Times New Roman" pitchFamily="18" charset="0"/>
              </a:rPr>
              <a:t>Decrease in length </a:t>
            </a:r>
            <a:r>
              <a:rPr lang="en-US" smtClean="0">
                <a:latin typeface="Times New Roman" pitchFamily="18" charset="0"/>
                <a:cs typeface="Times New Roman" pitchFamily="18" charset="0"/>
              </a:rPr>
              <a:t> = </a:t>
            </a:r>
            <a:endParaRPr lang="en-US" u="sng" smtClean="0">
              <a:latin typeface="Times New Roman" pitchFamily="18" charset="0"/>
              <a:cs typeface="Times New Roman" pitchFamily="18" charset="0"/>
            </a:endParaRPr>
          </a:p>
          <a:p>
            <a:pPr algn="just" eaLnBrk="1" hangingPunct="1">
              <a:buFont typeface="Wingdings 2" pitchFamily="18" charset="2"/>
              <a:buNone/>
            </a:pPr>
            <a:r>
              <a:rPr lang="en-US" smtClean="0">
                <a:latin typeface="Times New Roman" pitchFamily="18" charset="0"/>
                <a:cs typeface="Times New Roman" pitchFamily="18" charset="0"/>
              </a:rPr>
              <a:t>                                        </a:t>
            </a:r>
            <a:r>
              <a:rPr lang="en-US" sz="4400" baseline="30000" smtClean="0">
                <a:latin typeface="Times New Roman" pitchFamily="18" charset="0"/>
                <a:cs typeface="Times New Roman" pitchFamily="18" charset="0"/>
              </a:rPr>
              <a:t>Original length</a:t>
            </a:r>
          </a:p>
          <a:p>
            <a:pPr algn="just" eaLnBrk="1" hangingPunct="1">
              <a:buFont typeface="Wingdings 2" pitchFamily="18" charset="2"/>
              <a:buNone/>
            </a:pPr>
            <a:endParaRPr lang="en-US" smtClean="0">
              <a:latin typeface="Times New Roman" pitchFamily="18" charset="0"/>
              <a:cs typeface="Times New Roman" pitchFamily="18" charset="0"/>
            </a:endParaRPr>
          </a:p>
        </p:txBody>
      </p:sp>
      <p:graphicFrame>
        <p:nvGraphicFramePr>
          <p:cNvPr id="2050" name="Object 2"/>
          <p:cNvGraphicFramePr>
            <a:graphicFrameLocks noChangeAspect="1"/>
          </p:cNvGraphicFramePr>
          <p:nvPr/>
        </p:nvGraphicFramePr>
        <p:xfrm>
          <a:off x="6629400" y="3352800"/>
          <a:ext cx="381000" cy="842963"/>
        </p:xfrm>
        <a:graphic>
          <a:graphicData uri="http://schemas.openxmlformats.org/presentationml/2006/ole">
            <p:oleObj spid="_x0000_s2050" name="Equation" r:id="rId3" imgW="177480" imgH="393480" progId="Equation.3">
              <p:embed/>
            </p:oleObj>
          </a:graphicData>
        </a:graphic>
      </p:graphicFrame>
      <p:graphicFrame>
        <p:nvGraphicFramePr>
          <p:cNvPr id="2051" name="Object 3"/>
          <p:cNvGraphicFramePr>
            <a:graphicFrameLocks noChangeAspect="1"/>
          </p:cNvGraphicFramePr>
          <p:nvPr/>
        </p:nvGraphicFramePr>
        <p:xfrm>
          <a:off x="6705600" y="4495800"/>
          <a:ext cx="381000" cy="787400"/>
        </p:xfrm>
        <a:graphic>
          <a:graphicData uri="http://schemas.openxmlformats.org/presentationml/2006/ole">
            <p:oleObj spid="_x0000_s2051" name="Equation" r:id="rId4" imgW="190440" imgH="393480" progId="Equation.3">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title"/>
          </p:nvPr>
        </p:nvSpPr>
        <p:spPr>
          <a:xfrm>
            <a:off x="457200" y="704850"/>
            <a:ext cx="8229600" cy="666750"/>
          </a:xfrm>
        </p:spPr>
        <p:txBody>
          <a:bodyPr/>
          <a:lstStyle/>
          <a:p>
            <a:pPr eaLnBrk="1" hangingPunct="1"/>
            <a:r>
              <a:rPr lang="en-US" smtClean="0">
                <a:latin typeface="Times New Roman" pitchFamily="18" charset="0"/>
                <a:cs typeface="Times New Roman" pitchFamily="18" charset="0"/>
              </a:rPr>
              <a:t>Shear Stress:</a:t>
            </a:r>
          </a:p>
        </p:txBody>
      </p:sp>
      <p:sp>
        <p:nvSpPr>
          <p:cNvPr id="3077" name="Content Placeholder 2"/>
          <p:cNvSpPr>
            <a:spLocks noGrp="1"/>
          </p:cNvSpPr>
          <p:nvPr>
            <p:ph idx="1"/>
          </p:nvPr>
        </p:nvSpPr>
        <p:spPr>
          <a:xfrm>
            <a:off x="457200" y="1295400"/>
            <a:ext cx="8229600" cy="5029200"/>
          </a:xfrm>
        </p:spPr>
        <p:txBody>
          <a:bodyPr/>
          <a:lstStyle/>
          <a:p>
            <a:pPr algn="just" eaLnBrk="1" hangingPunct="1">
              <a:buFont typeface="Wingdings 2" pitchFamily="18" charset="2"/>
              <a:buNone/>
            </a:pPr>
            <a:r>
              <a:rPr lang="en-US" smtClean="0">
                <a:latin typeface="Times New Roman" pitchFamily="18" charset="0"/>
                <a:cs typeface="Times New Roman" pitchFamily="18" charset="0"/>
              </a:rPr>
              <a:t>The stress induced in a body, when subjected to </a:t>
            </a:r>
            <a:r>
              <a:rPr lang="en-US" smtClean="0">
                <a:solidFill>
                  <a:srgbClr val="FF0000"/>
                </a:solidFill>
                <a:latin typeface="Times New Roman" pitchFamily="18" charset="0"/>
                <a:cs typeface="Times New Roman" pitchFamily="18" charset="0"/>
              </a:rPr>
              <a:t>two equal </a:t>
            </a:r>
            <a:r>
              <a:rPr lang="en-US" smtClean="0">
                <a:latin typeface="Times New Roman" pitchFamily="18" charset="0"/>
                <a:cs typeface="Times New Roman" pitchFamily="18" charset="0"/>
              </a:rPr>
              <a:t>and </a:t>
            </a:r>
            <a:r>
              <a:rPr lang="en-US" smtClean="0">
                <a:solidFill>
                  <a:srgbClr val="FF0000"/>
                </a:solidFill>
                <a:latin typeface="Times New Roman" pitchFamily="18" charset="0"/>
                <a:cs typeface="Times New Roman" pitchFamily="18" charset="0"/>
              </a:rPr>
              <a:t>opposite forces </a:t>
            </a:r>
            <a:r>
              <a:rPr lang="en-US" smtClean="0">
                <a:latin typeface="Times New Roman" pitchFamily="18" charset="0"/>
                <a:cs typeface="Times New Roman" pitchFamily="18" charset="0"/>
              </a:rPr>
              <a:t>which are </a:t>
            </a:r>
            <a:r>
              <a:rPr lang="en-US" smtClean="0">
                <a:solidFill>
                  <a:srgbClr val="FF0000"/>
                </a:solidFill>
                <a:latin typeface="Times New Roman" pitchFamily="18" charset="0"/>
                <a:cs typeface="Times New Roman" pitchFamily="18" charset="0"/>
              </a:rPr>
              <a:t>acting tangentially across the resisting section</a:t>
            </a:r>
            <a:r>
              <a:rPr lang="en-US" smtClean="0">
                <a:latin typeface="Times New Roman" pitchFamily="18" charset="0"/>
                <a:cs typeface="Times New Roman" pitchFamily="18" charset="0"/>
              </a:rPr>
              <a:t> as a </a:t>
            </a:r>
            <a:r>
              <a:rPr lang="en-US" smtClean="0">
                <a:solidFill>
                  <a:srgbClr val="FF0000"/>
                </a:solidFill>
                <a:latin typeface="Times New Roman" pitchFamily="18" charset="0"/>
                <a:cs typeface="Times New Roman" pitchFamily="18" charset="0"/>
              </a:rPr>
              <a:t>result of which the body </a:t>
            </a:r>
            <a:r>
              <a:rPr lang="en-US" smtClean="0">
                <a:latin typeface="Times New Roman" pitchFamily="18" charset="0"/>
                <a:cs typeface="Times New Roman" pitchFamily="18" charset="0"/>
              </a:rPr>
              <a:t>tends to </a:t>
            </a:r>
            <a:r>
              <a:rPr lang="en-US" smtClean="0">
                <a:solidFill>
                  <a:srgbClr val="FF0000"/>
                </a:solidFill>
                <a:latin typeface="Times New Roman" pitchFamily="18" charset="0"/>
                <a:cs typeface="Times New Roman" pitchFamily="18" charset="0"/>
              </a:rPr>
              <a:t>shear off across the section</a:t>
            </a:r>
            <a:r>
              <a:rPr lang="en-US" smtClean="0">
                <a:latin typeface="Times New Roman" pitchFamily="18" charset="0"/>
                <a:cs typeface="Times New Roman" pitchFamily="18" charset="0"/>
              </a:rPr>
              <a:t>, is known as </a:t>
            </a:r>
            <a:r>
              <a:rPr lang="en-US" smtClean="0">
                <a:solidFill>
                  <a:srgbClr val="FF0000"/>
                </a:solidFill>
                <a:latin typeface="Times New Roman" pitchFamily="18" charset="0"/>
                <a:cs typeface="Times New Roman" pitchFamily="18" charset="0"/>
              </a:rPr>
              <a:t>shear stress</a:t>
            </a:r>
            <a:r>
              <a:rPr lang="en-US" smtClean="0">
                <a:latin typeface="Times New Roman" pitchFamily="18" charset="0"/>
                <a:cs typeface="Times New Roman" pitchFamily="18" charset="0"/>
              </a:rPr>
              <a:t>. The corresponding strain is known as </a:t>
            </a:r>
            <a:r>
              <a:rPr lang="en-US" smtClean="0">
                <a:solidFill>
                  <a:srgbClr val="FF0000"/>
                </a:solidFill>
                <a:latin typeface="Times New Roman" pitchFamily="18" charset="0"/>
                <a:cs typeface="Times New Roman" pitchFamily="18" charset="0"/>
              </a:rPr>
              <a:t>shear strain</a:t>
            </a:r>
            <a:r>
              <a:rPr lang="en-US" smtClean="0">
                <a:latin typeface="Times New Roman" pitchFamily="18" charset="0"/>
                <a:cs typeface="Times New Roman" pitchFamily="18" charset="0"/>
              </a:rPr>
              <a:t>.</a:t>
            </a:r>
          </a:p>
          <a:p>
            <a:pPr algn="just" eaLnBrk="1" hangingPunct="1">
              <a:buFont typeface="Wingdings 2" pitchFamily="18" charset="2"/>
              <a:buNone/>
            </a:pPr>
            <a:r>
              <a:rPr lang="en-US" smtClean="0">
                <a:latin typeface="Times New Roman" pitchFamily="18" charset="0"/>
                <a:cs typeface="Times New Roman" pitchFamily="18" charset="0"/>
              </a:rPr>
              <a:t>Shear stress, q = </a:t>
            </a:r>
            <a:r>
              <a:rPr lang="en-US" u="sng" smtClean="0">
                <a:latin typeface="Times New Roman" pitchFamily="18" charset="0"/>
                <a:cs typeface="Times New Roman" pitchFamily="18" charset="0"/>
              </a:rPr>
              <a:t>Shear resistance </a:t>
            </a:r>
            <a:r>
              <a:rPr lang="en-US" smtClean="0">
                <a:latin typeface="Times New Roman" pitchFamily="18" charset="0"/>
                <a:cs typeface="Times New Roman" pitchFamily="18" charset="0"/>
              </a:rPr>
              <a:t> = </a:t>
            </a:r>
            <a:endParaRPr lang="en-US" u="sng" smtClean="0">
              <a:latin typeface="Times New Roman" pitchFamily="18" charset="0"/>
              <a:cs typeface="Times New Roman" pitchFamily="18" charset="0"/>
            </a:endParaRPr>
          </a:p>
          <a:p>
            <a:pPr algn="just" eaLnBrk="1" hangingPunct="1">
              <a:buFont typeface="Wingdings 2" pitchFamily="18" charset="2"/>
              <a:buNone/>
            </a:pPr>
            <a:r>
              <a:rPr lang="en-US" smtClean="0">
                <a:latin typeface="Times New Roman" pitchFamily="18" charset="0"/>
                <a:cs typeface="Times New Roman" pitchFamily="18" charset="0"/>
              </a:rPr>
              <a:t>                              </a:t>
            </a:r>
            <a:r>
              <a:rPr lang="en-US" sz="4400" baseline="30000" smtClean="0">
                <a:latin typeface="Times New Roman" pitchFamily="18" charset="0"/>
                <a:cs typeface="Times New Roman" pitchFamily="18" charset="0"/>
              </a:rPr>
              <a:t>Shear area</a:t>
            </a:r>
            <a:r>
              <a:rPr lang="en-US" sz="4400" u="sng" baseline="30000" smtClean="0">
                <a:latin typeface="Times New Roman" pitchFamily="18" charset="0"/>
                <a:cs typeface="Times New Roman" pitchFamily="18" charset="0"/>
              </a:rPr>
              <a:t> </a:t>
            </a:r>
          </a:p>
          <a:p>
            <a:pPr algn="just" eaLnBrk="1" hangingPunct="1">
              <a:buFont typeface="Wingdings 2" pitchFamily="18" charset="2"/>
              <a:buNone/>
            </a:pPr>
            <a:r>
              <a:rPr lang="en-US" smtClean="0">
                <a:latin typeface="Times New Roman" pitchFamily="18" charset="0"/>
                <a:cs typeface="Times New Roman" pitchFamily="18" charset="0"/>
              </a:rPr>
              <a:t>Shear strain </a:t>
            </a:r>
            <a:r>
              <a:rPr lang="el-GR" smtClean="0">
                <a:latin typeface="Times New Roman" pitchFamily="18" charset="0"/>
                <a:cs typeface="Times New Roman" pitchFamily="18" charset="0"/>
              </a:rPr>
              <a:t>Φ</a:t>
            </a:r>
            <a:r>
              <a:rPr lang="en-US" smtClean="0">
                <a:latin typeface="Times New Roman" pitchFamily="18" charset="0"/>
                <a:cs typeface="Times New Roman" pitchFamily="18" charset="0"/>
              </a:rPr>
              <a:t> = </a:t>
            </a:r>
            <a:r>
              <a:rPr lang="en-US" u="sng" smtClean="0">
                <a:latin typeface="Times New Roman" pitchFamily="18" charset="0"/>
                <a:cs typeface="Times New Roman" pitchFamily="18" charset="0"/>
              </a:rPr>
              <a:t>Transverse displacement </a:t>
            </a:r>
            <a:r>
              <a:rPr lang="en-US" smtClean="0">
                <a:latin typeface="Times New Roman" pitchFamily="18" charset="0"/>
                <a:cs typeface="Times New Roman" pitchFamily="18" charset="0"/>
              </a:rPr>
              <a:t> = </a:t>
            </a:r>
            <a:endParaRPr lang="en-US" u="sng" smtClean="0">
              <a:latin typeface="Times New Roman" pitchFamily="18" charset="0"/>
              <a:cs typeface="Times New Roman" pitchFamily="18" charset="0"/>
            </a:endParaRPr>
          </a:p>
          <a:p>
            <a:pPr algn="just" eaLnBrk="1" hangingPunct="1">
              <a:buFont typeface="Wingdings 2" pitchFamily="18" charset="2"/>
              <a:buNone/>
            </a:pPr>
            <a:r>
              <a:rPr lang="en-US" baseline="30000" smtClean="0">
                <a:latin typeface="Times New Roman" pitchFamily="18" charset="0"/>
                <a:cs typeface="Times New Roman" pitchFamily="18" charset="0"/>
              </a:rPr>
              <a:t>                                                         </a:t>
            </a:r>
            <a:r>
              <a:rPr lang="en-US" sz="4400" baseline="30000" smtClean="0">
                <a:latin typeface="Times New Roman" pitchFamily="18" charset="0"/>
                <a:cs typeface="Times New Roman" pitchFamily="18" charset="0"/>
              </a:rPr>
              <a:t>Distance       </a:t>
            </a:r>
          </a:p>
          <a:p>
            <a:pPr algn="just" eaLnBrk="1" hangingPunct="1">
              <a:buFont typeface="Wingdings 2" pitchFamily="18" charset="2"/>
              <a:buNone/>
            </a:pPr>
            <a:endParaRPr lang="en-US" sz="4400" baseline="30000" smtClean="0">
              <a:latin typeface="Times New Roman" pitchFamily="18" charset="0"/>
              <a:cs typeface="Times New Roman" pitchFamily="18" charset="0"/>
            </a:endParaRPr>
          </a:p>
        </p:txBody>
      </p:sp>
      <p:graphicFrame>
        <p:nvGraphicFramePr>
          <p:cNvPr id="3074" name="Object 2"/>
          <p:cNvGraphicFramePr>
            <a:graphicFrameLocks noChangeAspect="1"/>
          </p:cNvGraphicFramePr>
          <p:nvPr/>
        </p:nvGraphicFramePr>
        <p:xfrm>
          <a:off x="5334000" y="3276600"/>
          <a:ext cx="457200" cy="1012825"/>
        </p:xfrm>
        <a:graphic>
          <a:graphicData uri="http://schemas.openxmlformats.org/presentationml/2006/ole">
            <p:oleObj spid="_x0000_s3074" name="Equation" r:id="rId3" imgW="177480" imgH="393480" progId="Equation.3">
              <p:embed/>
            </p:oleObj>
          </a:graphicData>
        </a:graphic>
      </p:graphicFrame>
      <p:graphicFrame>
        <p:nvGraphicFramePr>
          <p:cNvPr id="3075" name="Object 5"/>
          <p:cNvGraphicFramePr>
            <a:graphicFrameLocks noChangeAspect="1"/>
          </p:cNvGraphicFramePr>
          <p:nvPr/>
        </p:nvGraphicFramePr>
        <p:xfrm>
          <a:off x="6400800" y="4114800"/>
          <a:ext cx="457200" cy="944563"/>
        </p:xfrm>
        <a:graphic>
          <a:graphicData uri="http://schemas.openxmlformats.org/presentationml/2006/ole">
            <p:oleObj spid="_x0000_s3075" name="Equation" r:id="rId4" imgW="190440" imgH="39348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457200"/>
            <a:ext cx="8229600" cy="1143000"/>
          </a:xfrm>
        </p:spPr>
        <p:txBody>
          <a:bodyPr/>
          <a:lstStyle/>
          <a:p>
            <a:pPr algn="ctr" eaLnBrk="1" hangingPunct="1"/>
            <a:r>
              <a:rPr lang="en-US" smtClean="0">
                <a:latin typeface="Times New Roman" pitchFamily="18" charset="0"/>
                <a:cs typeface="Times New Roman" pitchFamily="18" charset="0"/>
              </a:rPr>
              <a:t>FACTOR OF SAFETY AND LATERAL STRAIN</a:t>
            </a:r>
          </a:p>
        </p:txBody>
      </p:sp>
      <p:sp>
        <p:nvSpPr>
          <p:cNvPr id="30723" name="Content Placeholder 2"/>
          <p:cNvSpPr>
            <a:spLocks noGrp="1"/>
          </p:cNvSpPr>
          <p:nvPr>
            <p:ph idx="1"/>
          </p:nvPr>
        </p:nvSpPr>
        <p:spPr>
          <a:xfrm>
            <a:off x="457200" y="1828800"/>
            <a:ext cx="8229600" cy="4495800"/>
          </a:xfrm>
        </p:spPr>
        <p:txBody>
          <a:bodyPr/>
          <a:lstStyle/>
          <a:p>
            <a:pPr algn="just" eaLnBrk="1" hangingPunct="1">
              <a:buFont typeface="Wingdings 2" pitchFamily="18" charset="2"/>
              <a:buNone/>
            </a:pPr>
            <a:r>
              <a:rPr lang="en-US" u="sng" smtClean="0">
                <a:latin typeface="Times New Roman" pitchFamily="18" charset="0"/>
                <a:cs typeface="Times New Roman" pitchFamily="18" charset="0"/>
              </a:rPr>
              <a:t>FACTOR OF SAFETY:</a:t>
            </a:r>
          </a:p>
          <a:p>
            <a:pPr algn="just" eaLnBrk="1" hangingPunct="1">
              <a:buFont typeface="Wingdings 2" pitchFamily="18" charset="2"/>
              <a:buNone/>
            </a:pPr>
            <a:r>
              <a:rPr lang="en-US" smtClean="0">
                <a:latin typeface="Times New Roman" pitchFamily="18" charset="0"/>
                <a:cs typeface="Times New Roman" pitchFamily="18" charset="0"/>
              </a:rPr>
              <a:t>It is defined as the ratio of the ultimate stress to the working stress of the material.</a:t>
            </a:r>
          </a:p>
          <a:p>
            <a:pPr algn="just" eaLnBrk="1" hangingPunct="1">
              <a:buFont typeface="Wingdings 2" pitchFamily="18" charset="2"/>
              <a:buNone/>
            </a:pPr>
            <a:r>
              <a:rPr lang="en-US" smtClean="0">
                <a:latin typeface="Times New Roman" pitchFamily="18" charset="0"/>
                <a:cs typeface="Times New Roman" pitchFamily="18" charset="0"/>
              </a:rPr>
              <a:t>		Factor of Safety = </a:t>
            </a:r>
            <a:r>
              <a:rPr lang="en-US" u="sng" smtClean="0">
                <a:latin typeface="Times New Roman" pitchFamily="18" charset="0"/>
                <a:cs typeface="Times New Roman" pitchFamily="18" charset="0"/>
              </a:rPr>
              <a:t>Ultimate Stress</a:t>
            </a:r>
            <a:r>
              <a:rPr lang="en-US" smtClean="0">
                <a:latin typeface="Times New Roman" pitchFamily="18" charset="0"/>
                <a:cs typeface="Times New Roman" pitchFamily="18" charset="0"/>
              </a:rPr>
              <a:t> </a:t>
            </a:r>
            <a:endParaRPr lang="en-US" u="sng" smtClean="0">
              <a:latin typeface="Times New Roman" pitchFamily="18" charset="0"/>
              <a:cs typeface="Times New Roman" pitchFamily="18" charset="0"/>
            </a:endParaRPr>
          </a:p>
          <a:p>
            <a:pPr algn="just" eaLnBrk="1" hangingPunct="1">
              <a:buFont typeface="Wingdings 2" pitchFamily="18" charset="2"/>
              <a:buNone/>
            </a:pPr>
            <a:r>
              <a:rPr lang="en-US" smtClean="0">
                <a:latin typeface="Times New Roman" pitchFamily="18" charset="0"/>
                <a:cs typeface="Times New Roman" pitchFamily="18" charset="0"/>
              </a:rPr>
              <a:t>                                       </a:t>
            </a:r>
            <a:r>
              <a:rPr lang="en-US" sz="4400" baseline="30000" smtClean="0">
                <a:latin typeface="Times New Roman" pitchFamily="18" charset="0"/>
                <a:cs typeface="Times New Roman" pitchFamily="18" charset="0"/>
              </a:rPr>
              <a:t>Working Stress  </a:t>
            </a:r>
          </a:p>
          <a:p>
            <a:pPr algn="just" eaLnBrk="1" hangingPunct="1">
              <a:buFont typeface="Wingdings 2" pitchFamily="18" charset="2"/>
              <a:buNone/>
            </a:pPr>
            <a:r>
              <a:rPr lang="en-US" u="sng" smtClean="0">
                <a:latin typeface="Times New Roman" pitchFamily="18" charset="0"/>
                <a:cs typeface="Times New Roman" pitchFamily="18" charset="0"/>
              </a:rPr>
              <a:t>LATERAL STRAIN:</a:t>
            </a:r>
          </a:p>
          <a:p>
            <a:pPr algn="just" eaLnBrk="1" hangingPunct="1">
              <a:buFont typeface="Wingdings 2" pitchFamily="18" charset="2"/>
              <a:buNone/>
            </a:pPr>
            <a:r>
              <a:rPr lang="en-US" smtClean="0">
                <a:latin typeface="Times New Roman" pitchFamily="18" charset="0"/>
                <a:cs typeface="Times New Roman" pitchFamily="18" charset="0"/>
              </a:rPr>
              <a:t>The </a:t>
            </a:r>
            <a:r>
              <a:rPr lang="en-US" smtClean="0">
                <a:solidFill>
                  <a:srgbClr val="FF0000"/>
                </a:solidFill>
                <a:latin typeface="Times New Roman" pitchFamily="18" charset="0"/>
                <a:cs typeface="Times New Roman" pitchFamily="18" charset="0"/>
              </a:rPr>
              <a:t>strain at right angles </a:t>
            </a:r>
            <a:r>
              <a:rPr lang="en-US" smtClean="0">
                <a:latin typeface="Times New Roman" pitchFamily="18" charset="0"/>
                <a:cs typeface="Times New Roman" pitchFamily="18" charset="0"/>
              </a:rPr>
              <a:t>to the </a:t>
            </a:r>
            <a:r>
              <a:rPr lang="en-US" smtClean="0">
                <a:solidFill>
                  <a:srgbClr val="FF0000"/>
                </a:solidFill>
                <a:latin typeface="Times New Roman" pitchFamily="18" charset="0"/>
                <a:cs typeface="Times New Roman" pitchFamily="18" charset="0"/>
              </a:rPr>
              <a:t>direction of applied load </a:t>
            </a:r>
            <a:r>
              <a:rPr lang="en-US" smtClean="0">
                <a:latin typeface="Times New Roman" pitchFamily="18" charset="0"/>
                <a:cs typeface="Times New Roman" pitchFamily="18" charset="0"/>
              </a:rPr>
              <a:t>is known as </a:t>
            </a:r>
            <a:r>
              <a:rPr lang="en-US" smtClean="0">
                <a:solidFill>
                  <a:srgbClr val="FF0000"/>
                </a:solidFill>
                <a:latin typeface="Times New Roman" pitchFamily="18" charset="0"/>
                <a:cs typeface="Times New Roman" pitchFamily="18" charset="0"/>
              </a:rPr>
              <a:t>lateral strain</a:t>
            </a:r>
            <a:r>
              <a:rPr lang="en-US" smtClean="0">
                <a:latin typeface="Times New Roman" pitchFamily="18" charset="0"/>
                <a:cs typeface="Times New Roman" pitchFamily="18" charset="0"/>
              </a:rPr>
              <a:t>.</a:t>
            </a:r>
          </a:p>
          <a:p>
            <a:pPr algn="just" eaLnBrk="1" hangingPunct="1">
              <a:buFont typeface="Wingdings 2" pitchFamily="18" charset="2"/>
              <a:buNone/>
            </a:pPr>
            <a:r>
              <a:rPr lang="en-US" smtClean="0">
                <a:latin typeface="Times New Roman" pitchFamily="18" charset="0"/>
                <a:cs typeface="Times New Roman" pitchFamily="18" charset="0"/>
              </a:rPr>
              <a:t>Lateral Strain = </a:t>
            </a:r>
            <a:r>
              <a:rPr lang="en-US" u="sng" smtClean="0">
                <a:latin typeface="Times New Roman" pitchFamily="18" charset="0"/>
                <a:cs typeface="Times New Roman" pitchFamily="18" charset="0"/>
              </a:rPr>
              <a:t>Increase or Decrease in Lateral Dimension</a:t>
            </a:r>
          </a:p>
          <a:p>
            <a:pPr algn="just" eaLnBrk="1" hangingPunct="1">
              <a:buFont typeface="Wingdings 2" pitchFamily="18" charset="2"/>
              <a:buNone/>
            </a:pPr>
            <a:r>
              <a:rPr lang="en-US" smtClean="0">
                <a:latin typeface="Times New Roman" pitchFamily="18" charset="0"/>
                <a:cs typeface="Times New Roman" pitchFamily="18" charset="0"/>
              </a:rPr>
              <a:t> 			         </a:t>
            </a:r>
            <a:r>
              <a:rPr lang="en-US" sz="4400" baseline="30000" smtClean="0">
                <a:latin typeface="Times New Roman" pitchFamily="18" charset="0"/>
                <a:cs typeface="Times New Roman" pitchFamily="18" charset="0"/>
              </a:rPr>
              <a:t>Original Lateral Dimension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Content Placeholder 2"/>
          <p:cNvSpPr>
            <a:spLocks noGrp="1"/>
          </p:cNvSpPr>
          <p:nvPr>
            <p:ph idx="1"/>
          </p:nvPr>
        </p:nvSpPr>
        <p:spPr>
          <a:xfrm>
            <a:off x="457200" y="381000"/>
            <a:ext cx="8229600" cy="5943600"/>
          </a:xfrm>
        </p:spPr>
        <p:txBody>
          <a:bodyPr/>
          <a:lstStyle/>
          <a:p>
            <a:pPr>
              <a:buFont typeface="Wingdings 2" pitchFamily="18" charset="2"/>
              <a:buNone/>
            </a:pPr>
            <a:r>
              <a:rPr lang="en-US" sz="2200" u="sng" smtClean="0">
                <a:latin typeface="Times New Roman" pitchFamily="18" charset="0"/>
                <a:cs typeface="Times New Roman" pitchFamily="18" charset="0"/>
              </a:rPr>
              <a:t>Modulus of Elasticity (Young’s Modulus (E):</a:t>
            </a:r>
          </a:p>
          <a:p>
            <a:pPr algn="just">
              <a:buFont typeface="Wingdings 2" pitchFamily="18" charset="2"/>
              <a:buNone/>
            </a:pPr>
            <a:r>
              <a:rPr lang="en-US" sz="2200" smtClean="0">
                <a:latin typeface="Times New Roman" pitchFamily="18" charset="0"/>
                <a:cs typeface="Times New Roman" pitchFamily="18" charset="0"/>
              </a:rPr>
              <a:t>According to Hooke’s law, the </a:t>
            </a:r>
            <a:r>
              <a:rPr lang="en-US" sz="2200" smtClean="0">
                <a:solidFill>
                  <a:srgbClr val="FF0000"/>
                </a:solidFill>
                <a:latin typeface="Times New Roman" pitchFamily="18" charset="0"/>
                <a:cs typeface="Times New Roman" pitchFamily="18" charset="0"/>
              </a:rPr>
              <a:t>stress in a material </a:t>
            </a:r>
            <a:r>
              <a:rPr lang="en-US" sz="2200" smtClean="0">
                <a:latin typeface="Times New Roman" pitchFamily="18" charset="0"/>
                <a:cs typeface="Times New Roman" pitchFamily="18" charset="0"/>
              </a:rPr>
              <a:t>is </a:t>
            </a:r>
            <a:r>
              <a:rPr lang="en-US" sz="2200" smtClean="0">
                <a:solidFill>
                  <a:srgbClr val="FF0000"/>
                </a:solidFill>
                <a:latin typeface="Times New Roman" pitchFamily="18" charset="0"/>
                <a:cs typeface="Times New Roman" pitchFamily="18" charset="0"/>
              </a:rPr>
              <a:t>proportional to the strain</a:t>
            </a:r>
            <a:r>
              <a:rPr lang="en-US" sz="2200" smtClean="0">
                <a:latin typeface="Times New Roman" pitchFamily="18" charset="0"/>
                <a:cs typeface="Times New Roman" pitchFamily="18" charset="0"/>
              </a:rPr>
              <a:t> upto the </a:t>
            </a:r>
            <a:r>
              <a:rPr lang="en-US" sz="2200" smtClean="0">
                <a:solidFill>
                  <a:srgbClr val="FF0000"/>
                </a:solidFill>
                <a:latin typeface="Times New Roman" pitchFamily="18" charset="0"/>
                <a:cs typeface="Times New Roman" pitchFamily="18" charset="0"/>
              </a:rPr>
              <a:t>elastic limit</a:t>
            </a:r>
            <a:r>
              <a:rPr lang="en-US" sz="2200" smtClean="0">
                <a:latin typeface="Times New Roman" pitchFamily="18" charset="0"/>
                <a:cs typeface="Times New Roman" pitchFamily="18" charset="0"/>
              </a:rPr>
              <a:t>. Therefore within the elastic limit, the </a:t>
            </a:r>
            <a:r>
              <a:rPr lang="en-US" sz="2200" smtClean="0">
                <a:solidFill>
                  <a:srgbClr val="FF0000"/>
                </a:solidFill>
                <a:latin typeface="Times New Roman" pitchFamily="18" charset="0"/>
                <a:cs typeface="Times New Roman" pitchFamily="18" charset="0"/>
              </a:rPr>
              <a:t>ratio of the axial stress </a:t>
            </a:r>
            <a:r>
              <a:rPr lang="en-US" sz="2200" smtClean="0">
                <a:latin typeface="Times New Roman" pitchFamily="18" charset="0"/>
                <a:cs typeface="Times New Roman" pitchFamily="18" charset="0"/>
              </a:rPr>
              <a:t>to the corresponding </a:t>
            </a:r>
            <a:r>
              <a:rPr lang="en-US" sz="2200" smtClean="0">
                <a:solidFill>
                  <a:srgbClr val="FF0000"/>
                </a:solidFill>
                <a:latin typeface="Times New Roman" pitchFamily="18" charset="0"/>
                <a:cs typeface="Times New Roman" pitchFamily="18" charset="0"/>
              </a:rPr>
              <a:t>axial strain </a:t>
            </a:r>
            <a:r>
              <a:rPr lang="en-US" sz="2200" smtClean="0">
                <a:latin typeface="Times New Roman" pitchFamily="18" charset="0"/>
                <a:cs typeface="Times New Roman" pitchFamily="18" charset="0"/>
              </a:rPr>
              <a:t>is found to be a </a:t>
            </a:r>
            <a:r>
              <a:rPr lang="en-US" sz="2200" smtClean="0">
                <a:solidFill>
                  <a:srgbClr val="FF0000"/>
                </a:solidFill>
                <a:latin typeface="Times New Roman" pitchFamily="18" charset="0"/>
                <a:cs typeface="Times New Roman" pitchFamily="18" charset="0"/>
              </a:rPr>
              <a:t>constant</a:t>
            </a:r>
            <a:r>
              <a:rPr lang="en-US" sz="2200" smtClean="0">
                <a:latin typeface="Times New Roman" pitchFamily="18" charset="0"/>
                <a:cs typeface="Times New Roman" pitchFamily="18" charset="0"/>
              </a:rPr>
              <a:t>. This constant is called </a:t>
            </a:r>
            <a:r>
              <a:rPr lang="en-US" sz="2200" smtClean="0">
                <a:solidFill>
                  <a:srgbClr val="FF0000"/>
                </a:solidFill>
                <a:latin typeface="Times New Roman" pitchFamily="18" charset="0"/>
                <a:cs typeface="Times New Roman" pitchFamily="18" charset="0"/>
              </a:rPr>
              <a:t>Modulus of Elasticity </a:t>
            </a:r>
            <a:r>
              <a:rPr lang="en-US" sz="2200" smtClean="0">
                <a:latin typeface="Times New Roman" pitchFamily="18" charset="0"/>
                <a:cs typeface="Times New Roman" pitchFamily="18" charset="0"/>
              </a:rPr>
              <a:t>or </a:t>
            </a:r>
            <a:r>
              <a:rPr lang="en-US" sz="2200" smtClean="0">
                <a:solidFill>
                  <a:srgbClr val="FF0000"/>
                </a:solidFill>
                <a:latin typeface="Times New Roman" pitchFamily="18" charset="0"/>
                <a:cs typeface="Times New Roman" pitchFamily="18" charset="0"/>
              </a:rPr>
              <a:t>Young’s Modulus</a:t>
            </a:r>
            <a:r>
              <a:rPr lang="en-US" sz="2200" smtClean="0">
                <a:latin typeface="Times New Roman" pitchFamily="18" charset="0"/>
                <a:cs typeface="Times New Roman" pitchFamily="18" charset="0"/>
              </a:rPr>
              <a:t>. It is denoted by E.</a:t>
            </a:r>
          </a:p>
          <a:p>
            <a:pPr algn="just">
              <a:buFont typeface="Wingdings 2" pitchFamily="18" charset="2"/>
              <a:buNone/>
            </a:pPr>
            <a:r>
              <a:rPr lang="en-US" sz="2200" smtClean="0">
                <a:latin typeface="Times New Roman" pitchFamily="18" charset="0"/>
                <a:cs typeface="Times New Roman" pitchFamily="18" charset="0"/>
              </a:rPr>
              <a:t>Modulus of Elasticity or Young’s Modulus = </a:t>
            </a:r>
            <a:r>
              <a:rPr lang="en-US" sz="2200" u="sng" smtClean="0">
                <a:latin typeface="Times New Roman" pitchFamily="18" charset="0"/>
                <a:cs typeface="Times New Roman" pitchFamily="18" charset="0"/>
              </a:rPr>
              <a:t>Axial Stress</a:t>
            </a:r>
          </a:p>
          <a:p>
            <a:pPr algn="just">
              <a:buFont typeface="Wingdings 2" pitchFamily="18" charset="2"/>
              <a:buNone/>
            </a:pPr>
            <a:r>
              <a:rPr lang="en-US" sz="2200" smtClean="0">
                <a:latin typeface="Times New Roman" pitchFamily="18" charset="0"/>
                <a:cs typeface="Times New Roman" pitchFamily="18" charset="0"/>
              </a:rPr>
              <a:t>                                                                        Axial Strain</a:t>
            </a:r>
          </a:p>
          <a:p>
            <a:pPr algn="just">
              <a:buFont typeface="Wingdings 2" pitchFamily="18" charset="2"/>
              <a:buNone/>
            </a:pPr>
            <a:r>
              <a:rPr lang="en-US" sz="2200" smtClean="0">
                <a:latin typeface="Times New Roman" pitchFamily="18" charset="0"/>
                <a:cs typeface="Times New Roman" pitchFamily="18" charset="0"/>
              </a:rPr>
              <a:t>							E = </a:t>
            </a:r>
          </a:p>
          <a:p>
            <a:pPr algn="just">
              <a:buFont typeface="Wingdings 2" pitchFamily="18" charset="2"/>
              <a:buNone/>
            </a:pPr>
            <a:r>
              <a:rPr lang="en-US" sz="2200" u="sng" smtClean="0">
                <a:latin typeface="Times New Roman" pitchFamily="18" charset="0"/>
                <a:cs typeface="Times New Roman" pitchFamily="18" charset="0"/>
              </a:rPr>
              <a:t>Modulus of Rigidity or Shear Modulus (G):</a:t>
            </a:r>
            <a:r>
              <a:rPr lang="en-US" sz="2200" smtClean="0">
                <a:latin typeface="Times New Roman" pitchFamily="18" charset="0"/>
                <a:cs typeface="Times New Roman" pitchFamily="18" charset="0"/>
              </a:rPr>
              <a:t> </a:t>
            </a:r>
          </a:p>
          <a:p>
            <a:pPr algn="just">
              <a:buFont typeface="Wingdings 2" pitchFamily="18" charset="2"/>
              <a:buNone/>
            </a:pPr>
            <a:r>
              <a:rPr lang="en-US" sz="2200" smtClean="0">
                <a:latin typeface="Times New Roman" pitchFamily="18" charset="0"/>
                <a:cs typeface="Times New Roman" pitchFamily="18" charset="0"/>
              </a:rPr>
              <a:t>The </a:t>
            </a:r>
            <a:r>
              <a:rPr lang="en-US" sz="2200" smtClean="0">
                <a:solidFill>
                  <a:srgbClr val="FF0000"/>
                </a:solidFill>
                <a:latin typeface="Times New Roman" pitchFamily="18" charset="0"/>
                <a:cs typeface="Times New Roman" pitchFamily="18" charset="0"/>
              </a:rPr>
              <a:t>ratio of shear stress </a:t>
            </a:r>
            <a:r>
              <a:rPr lang="en-US" sz="2200" smtClean="0">
                <a:latin typeface="Times New Roman" pitchFamily="18" charset="0"/>
                <a:cs typeface="Times New Roman" pitchFamily="18" charset="0"/>
              </a:rPr>
              <a:t>to the corresponding </a:t>
            </a:r>
            <a:r>
              <a:rPr lang="en-US" sz="2200" smtClean="0">
                <a:solidFill>
                  <a:srgbClr val="FF0000"/>
                </a:solidFill>
                <a:latin typeface="Times New Roman" pitchFamily="18" charset="0"/>
                <a:cs typeface="Times New Roman" pitchFamily="18" charset="0"/>
              </a:rPr>
              <a:t>shear strain </a:t>
            </a:r>
            <a:r>
              <a:rPr lang="en-US" sz="2200" smtClean="0">
                <a:latin typeface="Times New Roman" pitchFamily="18" charset="0"/>
                <a:cs typeface="Times New Roman" pitchFamily="18" charset="0"/>
              </a:rPr>
              <a:t>is found to be a constant </a:t>
            </a:r>
            <a:r>
              <a:rPr lang="en-US" sz="2200" smtClean="0">
                <a:solidFill>
                  <a:srgbClr val="FF0000"/>
                </a:solidFill>
                <a:latin typeface="Times New Roman" pitchFamily="18" charset="0"/>
                <a:cs typeface="Times New Roman" pitchFamily="18" charset="0"/>
              </a:rPr>
              <a:t>upto the elastic limit of the material</a:t>
            </a:r>
            <a:r>
              <a:rPr lang="en-US" sz="2200" smtClean="0">
                <a:latin typeface="Times New Roman" pitchFamily="18" charset="0"/>
                <a:cs typeface="Times New Roman" pitchFamily="18" charset="0"/>
              </a:rPr>
              <a:t>. This constant is called Modulus of Rigidity or Shear Modulus of the material. It is denoted by G.</a:t>
            </a:r>
          </a:p>
          <a:p>
            <a:pPr algn="just">
              <a:buFont typeface="Wingdings 2" pitchFamily="18" charset="2"/>
              <a:buNone/>
            </a:pPr>
            <a:r>
              <a:rPr lang="en-US" sz="2200" smtClean="0">
                <a:latin typeface="Times New Roman" pitchFamily="18" charset="0"/>
                <a:cs typeface="Times New Roman" pitchFamily="18" charset="0"/>
              </a:rPr>
              <a:t>Modulus of Rigidity or Shear Modulus = </a:t>
            </a:r>
            <a:r>
              <a:rPr lang="en-US" sz="2200" u="sng" smtClean="0">
                <a:latin typeface="Times New Roman" pitchFamily="18" charset="0"/>
                <a:cs typeface="Times New Roman" pitchFamily="18" charset="0"/>
              </a:rPr>
              <a:t>Shear Stress  </a:t>
            </a:r>
            <a:r>
              <a:rPr lang="en-US" sz="2200" smtClean="0">
                <a:latin typeface="Times New Roman" pitchFamily="18" charset="0"/>
                <a:cs typeface="Times New Roman" pitchFamily="18" charset="0"/>
              </a:rPr>
              <a:t> = G = </a:t>
            </a:r>
            <a:endParaRPr lang="en-US" sz="2200" u="sng" smtClean="0">
              <a:latin typeface="Times New Roman" pitchFamily="18" charset="0"/>
              <a:cs typeface="Times New Roman" pitchFamily="18" charset="0"/>
            </a:endParaRPr>
          </a:p>
          <a:p>
            <a:pPr algn="just">
              <a:buFont typeface="Wingdings 2" pitchFamily="18" charset="2"/>
              <a:buNone/>
            </a:pPr>
            <a:r>
              <a:rPr lang="en-US" sz="2200" smtClean="0">
                <a:latin typeface="Times New Roman" pitchFamily="18" charset="0"/>
                <a:cs typeface="Times New Roman" pitchFamily="18" charset="0"/>
              </a:rPr>
              <a:t>                                                                   Shear Strain</a:t>
            </a:r>
          </a:p>
          <a:p>
            <a:pPr algn="just">
              <a:buFont typeface="Wingdings 2" pitchFamily="18" charset="2"/>
              <a:buNone/>
            </a:pPr>
            <a:r>
              <a:rPr lang="en-US" sz="2200" smtClean="0">
                <a:latin typeface="Times New Roman" pitchFamily="18" charset="0"/>
                <a:cs typeface="Times New Roman" pitchFamily="18" charset="0"/>
              </a:rPr>
              <a:t>		                                                 </a:t>
            </a:r>
          </a:p>
          <a:p>
            <a:pPr algn="just">
              <a:buFont typeface="Wingdings 2" pitchFamily="18" charset="2"/>
              <a:buNone/>
            </a:pPr>
            <a:endParaRPr lang="en-US" sz="2200" smtClean="0">
              <a:latin typeface="Times New Roman" pitchFamily="18" charset="0"/>
              <a:cs typeface="Times New Roman" pitchFamily="18" charset="0"/>
            </a:endParaRPr>
          </a:p>
        </p:txBody>
      </p:sp>
      <p:graphicFrame>
        <p:nvGraphicFramePr>
          <p:cNvPr id="4098" name="Object 2"/>
          <p:cNvGraphicFramePr>
            <a:graphicFrameLocks noChangeAspect="1"/>
          </p:cNvGraphicFramePr>
          <p:nvPr/>
        </p:nvGraphicFramePr>
        <p:xfrm>
          <a:off x="6553200" y="3124200"/>
          <a:ext cx="344488" cy="762000"/>
        </p:xfrm>
        <a:graphic>
          <a:graphicData uri="http://schemas.openxmlformats.org/presentationml/2006/ole">
            <p:oleObj spid="_x0000_s4098" name="Equation" r:id="rId3" imgW="177480" imgH="393480" progId="Equation.3">
              <p:embed/>
            </p:oleObj>
          </a:graphicData>
        </a:graphic>
      </p:graphicFrame>
      <p:graphicFrame>
        <p:nvGraphicFramePr>
          <p:cNvPr id="4099" name="Object 3"/>
          <p:cNvGraphicFramePr>
            <a:graphicFrameLocks noChangeAspect="1"/>
          </p:cNvGraphicFramePr>
          <p:nvPr/>
        </p:nvGraphicFramePr>
        <p:xfrm>
          <a:off x="7467600" y="5334000"/>
          <a:ext cx="457200" cy="838200"/>
        </p:xfrm>
        <a:graphic>
          <a:graphicData uri="http://schemas.openxmlformats.org/presentationml/2006/ole">
            <p:oleObj spid="_x0000_s4099" name="Equation" r:id="rId4" imgW="152280" imgH="41904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381000"/>
            <a:ext cx="8229600" cy="5943600"/>
          </a:xfrm>
        </p:spPr>
        <p:txBody>
          <a:bodyPr/>
          <a:lstStyle/>
          <a:p>
            <a:pPr algn="just">
              <a:buFont typeface="Wingdings 2" pitchFamily="18" charset="2"/>
              <a:buNone/>
            </a:pPr>
            <a:r>
              <a:rPr lang="en-US" sz="2200" u="sng" smtClean="0">
                <a:latin typeface="Times New Roman" pitchFamily="18" charset="0"/>
                <a:cs typeface="Times New Roman" pitchFamily="18" charset="0"/>
              </a:rPr>
              <a:t>Poisson’s Ratio (</a:t>
            </a:r>
            <a:r>
              <a:rPr lang="el-GR" sz="2200" u="sng" smtClean="0">
                <a:latin typeface="Times New Roman" pitchFamily="18" charset="0"/>
                <a:cs typeface="Times New Roman" pitchFamily="18" charset="0"/>
              </a:rPr>
              <a:t>μ</a:t>
            </a:r>
            <a:r>
              <a:rPr lang="en-US" sz="2200" u="sng" smtClean="0">
                <a:latin typeface="Times New Roman" pitchFamily="18" charset="0"/>
                <a:cs typeface="Times New Roman" pitchFamily="18" charset="0"/>
              </a:rPr>
              <a:t>) or (1/m):</a:t>
            </a:r>
          </a:p>
          <a:p>
            <a:pPr algn="just">
              <a:buFont typeface="Wingdings 2" pitchFamily="18" charset="2"/>
              <a:buNone/>
            </a:pPr>
            <a:r>
              <a:rPr lang="en-US" sz="2200" smtClean="0">
                <a:latin typeface="Times New Roman" pitchFamily="18" charset="0"/>
                <a:cs typeface="Times New Roman" pitchFamily="18" charset="0"/>
              </a:rPr>
              <a:t>It has been experimentally found, that if a </a:t>
            </a:r>
            <a:r>
              <a:rPr lang="en-US" sz="2200" smtClean="0">
                <a:solidFill>
                  <a:srgbClr val="FF0000"/>
                </a:solidFill>
                <a:latin typeface="Times New Roman" pitchFamily="18" charset="0"/>
                <a:cs typeface="Times New Roman" pitchFamily="18" charset="0"/>
              </a:rPr>
              <a:t>body is stressed within its elastic limit</a:t>
            </a:r>
            <a:r>
              <a:rPr lang="en-US" sz="2200" smtClean="0">
                <a:latin typeface="Times New Roman" pitchFamily="18" charset="0"/>
                <a:cs typeface="Times New Roman" pitchFamily="18" charset="0"/>
              </a:rPr>
              <a:t>, the </a:t>
            </a:r>
            <a:r>
              <a:rPr lang="en-US" sz="2200" smtClean="0">
                <a:solidFill>
                  <a:srgbClr val="FF0000"/>
                </a:solidFill>
                <a:latin typeface="Times New Roman" pitchFamily="18" charset="0"/>
                <a:cs typeface="Times New Roman" pitchFamily="18" charset="0"/>
              </a:rPr>
              <a:t>lateral strain </a:t>
            </a:r>
            <a:r>
              <a:rPr lang="en-US" sz="2200" smtClean="0">
                <a:latin typeface="Times New Roman" pitchFamily="18" charset="0"/>
                <a:cs typeface="Times New Roman" pitchFamily="18" charset="0"/>
              </a:rPr>
              <a:t>bears a constant ratio to the </a:t>
            </a:r>
            <a:r>
              <a:rPr lang="en-US" sz="2200" smtClean="0">
                <a:solidFill>
                  <a:srgbClr val="FF0000"/>
                </a:solidFill>
                <a:latin typeface="Times New Roman" pitchFamily="18" charset="0"/>
                <a:cs typeface="Times New Roman" pitchFamily="18" charset="0"/>
              </a:rPr>
              <a:t>linear strain</a:t>
            </a:r>
            <a:r>
              <a:rPr lang="en-US" sz="2200" smtClean="0">
                <a:latin typeface="Times New Roman" pitchFamily="18" charset="0"/>
                <a:cs typeface="Times New Roman" pitchFamily="18" charset="0"/>
              </a:rPr>
              <a:t>. Mathematically, </a:t>
            </a:r>
          </a:p>
          <a:p>
            <a:pPr algn="just">
              <a:buFont typeface="Wingdings 2" pitchFamily="18" charset="2"/>
              <a:buNone/>
            </a:pPr>
            <a:r>
              <a:rPr lang="en-US" sz="2200" smtClean="0">
                <a:latin typeface="Times New Roman" pitchFamily="18" charset="0"/>
                <a:cs typeface="Times New Roman" pitchFamily="18" charset="0"/>
              </a:rPr>
              <a:t>				</a:t>
            </a:r>
            <a:r>
              <a:rPr lang="en-US" sz="2200" u="sng" smtClean="0">
                <a:latin typeface="Times New Roman" pitchFamily="18" charset="0"/>
                <a:cs typeface="Times New Roman" pitchFamily="18" charset="0"/>
              </a:rPr>
              <a:t>Lateral strain </a:t>
            </a:r>
            <a:r>
              <a:rPr lang="en-US" sz="2200" smtClean="0">
                <a:latin typeface="Times New Roman" pitchFamily="18" charset="0"/>
                <a:cs typeface="Times New Roman" pitchFamily="18" charset="0"/>
              </a:rPr>
              <a:t>= A constant</a:t>
            </a:r>
            <a:r>
              <a:rPr lang="en-US" sz="2200" u="sng" smtClean="0">
                <a:latin typeface="Times New Roman" pitchFamily="18" charset="0"/>
                <a:cs typeface="Times New Roman" pitchFamily="18" charset="0"/>
              </a:rPr>
              <a:t> </a:t>
            </a:r>
          </a:p>
          <a:p>
            <a:pPr algn="just">
              <a:buFont typeface="Wingdings 2" pitchFamily="18" charset="2"/>
              <a:buNone/>
            </a:pPr>
            <a:r>
              <a:rPr lang="en-US" sz="3200" baseline="30000" smtClean="0">
                <a:latin typeface="Times New Roman" pitchFamily="18" charset="0"/>
                <a:cs typeface="Times New Roman" pitchFamily="18" charset="0"/>
              </a:rPr>
              <a:t>                                         Linear strain</a:t>
            </a:r>
          </a:p>
          <a:p>
            <a:pPr algn="just">
              <a:buFont typeface="Wingdings 2" pitchFamily="18" charset="2"/>
              <a:buNone/>
            </a:pPr>
            <a:r>
              <a:rPr lang="en-US" sz="2200" smtClean="0">
                <a:latin typeface="Times New Roman" pitchFamily="18" charset="0"/>
                <a:cs typeface="Times New Roman" pitchFamily="18" charset="0"/>
              </a:rPr>
              <a:t>This constant is known as </a:t>
            </a:r>
            <a:r>
              <a:rPr lang="en-US" sz="2200" smtClean="0">
                <a:solidFill>
                  <a:srgbClr val="FF0000"/>
                </a:solidFill>
                <a:latin typeface="Times New Roman" pitchFamily="18" charset="0"/>
                <a:cs typeface="Times New Roman" pitchFamily="18" charset="0"/>
              </a:rPr>
              <a:t>poisson’s</a:t>
            </a:r>
            <a:r>
              <a:rPr lang="en-US" sz="2200" smtClean="0">
                <a:latin typeface="Times New Roman" pitchFamily="18" charset="0"/>
                <a:cs typeface="Times New Roman" pitchFamily="18" charset="0"/>
              </a:rPr>
              <a:t> ratio and is denoted by </a:t>
            </a:r>
            <a:r>
              <a:rPr lang="en-US" sz="2200" smtClean="0">
                <a:solidFill>
                  <a:srgbClr val="FF0000"/>
                </a:solidFill>
                <a:latin typeface="Times New Roman" pitchFamily="18" charset="0"/>
                <a:cs typeface="Times New Roman" pitchFamily="18" charset="0"/>
              </a:rPr>
              <a:t>1/m</a:t>
            </a:r>
            <a:r>
              <a:rPr lang="en-US" sz="2200" smtClean="0">
                <a:latin typeface="Times New Roman" pitchFamily="18" charset="0"/>
                <a:cs typeface="Times New Roman" pitchFamily="18" charset="0"/>
              </a:rPr>
              <a:t> or </a:t>
            </a:r>
            <a:r>
              <a:rPr lang="el-GR" sz="2200" smtClean="0">
                <a:solidFill>
                  <a:srgbClr val="FF0000"/>
                </a:solidFill>
                <a:latin typeface="Times New Roman" pitchFamily="18" charset="0"/>
                <a:cs typeface="Times New Roman" pitchFamily="18" charset="0"/>
              </a:rPr>
              <a:t>μ</a:t>
            </a:r>
            <a:r>
              <a:rPr lang="en-US" sz="2200" smtClean="0">
                <a:latin typeface="Times New Roman" pitchFamily="18" charset="0"/>
                <a:cs typeface="Times New Roman" pitchFamily="18" charset="0"/>
              </a:rPr>
              <a:t>.</a:t>
            </a:r>
          </a:p>
          <a:p>
            <a:pPr algn="just">
              <a:buFont typeface="Wingdings 2" pitchFamily="18" charset="2"/>
              <a:buNone/>
            </a:pPr>
            <a:endParaRPr lang="en-US" sz="2200" u="sng" smtClean="0">
              <a:latin typeface="Times New Roman" pitchFamily="18" charset="0"/>
              <a:cs typeface="Times New Roman" pitchFamily="18" charset="0"/>
            </a:endParaRPr>
          </a:p>
          <a:p>
            <a:pPr algn="just">
              <a:buFont typeface="Wingdings 2" pitchFamily="18" charset="2"/>
              <a:buNone/>
            </a:pPr>
            <a:r>
              <a:rPr lang="en-US" sz="2200" u="sng" smtClean="0">
                <a:latin typeface="Times New Roman" pitchFamily="18" charset="0"/>
                <a:cs typeface="Times New Roman" pitchFamily="18" charset="0"/>
              </a:rPr>
              <a:t>Strain Energy (or) Resilence:</a:t>
            </a:r>
          </a:p>
          <a:p>
            <a:pPr algn="just">
              <a:buFont typeface="Wingdings 2" pitchFamily="18" charset="2"/>
              <a:buNone/>
            </a:pPr>
            <a:r>
              <a:rPr lang="en-US" sz="2200" smtClean="0">
                <a:latin typeface="Times New Roman" pitchFamily="18" charset="0"/>
                <a:cs typeface="Times New Roman" pitchFamily="18" charset="0"/>
              </a:rPr>
              <a:t> When a body is loaded with in the elastic limit the </a:t>
            </a:r>
            <a:r>
              <a:rPr lang="en-US" sz="2200" smtClean="0">
                <a:solidFill>
                  <a:srgbClr val="FF0000"/>
                </a:solidFill>
                <a:latin typeface="Times New Roman" pitchFamily="18" charset="0"/>
                <a:cs typeface="Times New Roman" pitchFamily="18" charset="0"/>
              </a:rPr>
              <a:t>work done on the body is stored in the form of energy</a:t>
            </a:r>
            <a:r>
              <a:rPr lang="en-US" sz="2200" smtClean="0">
                <a:latin typeface="Times New Roman" pitchFamily="18" charset="0"/>
                <a:cs typeface="Times New Roman" pitchFamily="18" charset="0"/>
              </a:rPr>
              <a:t> . The strained body is now capable of doing </a:t>
            </a:r>
            <a:r>
              <a:rPr lang="en-US" sz="2200" smtClean="0">
                <a:solidFill>
                  <a:srgbClr val="FF0000"/>
                </a:solidFill>
                <a:latin typeface="Times New Roman" pitchFamily="18" charset="0"/>
                <a:cs typeface="Times New Roman" pitchFamily="18" charset="0"/>
              </a:rPr>
              <a:t>some external work on removal of the load</a:t>
            </a:r>
            <a:r>
              <a:rPr lang="en-US" sz="2200" smtClean="0">
                <a:latin typeface="Times New Roman" pitchFamily="18" charset="0"/>
                <a:cs typeface="Times New Roman" pitchFamily="18" charset="0"/>
              </a:rPr>
              <a:t>. The energy stored in the body due to internal strain is called strain energy or resilience.</a:t>
            </a:r>
          </a:p>
          <a:p>
            <a:pPr algn="just">
              <a:buFont typeface="Wingdings 2" pitchFamily="18" charset="2"/>
              <a:buNone/>
            </a:pPr>
            <a:r>
              <a:rPr lang="en-US" sz="2200" smtClean="0">
                <a:latin typeface="Times New Roman" pitchFamily="18" charset="0"/>
                <a:cs typeface="Times New Roman" pitchFamily="18" charset="0"/>
              </a:rPr>
              <a:t> 			Strain energy = (</a:t>
            </a:r>
            <a:r>
              <a:rPr lang="el-GR" sz="2200" smtClean="0">
                <a:latin typeface="Times New Roman" pitchFamily="18" charset="0"/>
                <a:cs typeface="Times New Roman" pitchFamily="18" charset="0"/>
              </a:rPr>
              <a:t>σ</a:t>
            </a:r>
            <a:r>
              <a:rPr lang="en-US" sz="2200" baseline="30000" smtClean="0">
                <a:latin typeface="Times New Roman" pitchFamily="18" charset="0"/>
                <a:cs typeface="Times New Roman" pitchFamily="18" charset="0"/>
              </a:rPr>
              <a:t>2</a:t>
            </a:r>
            <a:r>
              <a:rPr lang="en-US" sz="2200" smtClean="0">
                <a:latin typeface="Times New Roman" pitchFamily="18" charset="0"/>
                <a:cs typeface="Times New Roman" pitchFamily="18" charset="0"/>
              </a:rPr>
              <a:t>/2E) ×A×l------------- N.mm</a:t>
            </a:r>
          </a:p>
          <a:p>
            <a:pPr algn="just">
              <a:buFont typeface="Wingdings 2" pitchFamily="18" charset="2"/>
              <a:buNone/>
            </a:pPr>
            <a:endParaRPr lang="en-US" sz="2200" smtClean="0">
              <a:latin typeface="Times New Roman" pitchFamily="18" charset="0"/>
              <a:cs typeface="Times New Roman" pitchFamily="18" charset="0"/>
            </a:endParaRPr>
          </a:p>
          <a:p>
            <a:pPr algn="just">
              <a:buFont typeface="Wingdings 2" pitchFamily="18" charset="2"/>
              <a:buNone/>
            </a:pPr>
            <a:endParaRPr lang="en-US" sz="2200" smtClean="0">
              <a:latin typeface="Times New Roman" pitchFamily="18" charset="0"/>
              <a:cs typeface="Times New Roman" pitchFamily="18" charset="0"/>
            </a:endParaRPr>
          </a:p>
          <a:p>
            <a:pPr>
              <a:buFont typeface="Wingdings 2" pitchFamily="18" charset="2"/>
              <a:buNone/>
            </a:pPr>
            <a:endParaRPr lang="en-US" sz="22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ctrTitle"/>
          </p:nvPr>
        </p:nvSpPr>
        <p:spPr>
          <a:xfrm>
            <a:off x="457200" y="457200"/>
            <a:ext cx="8305800" cy="838200"/>
          </a:xfrm>
          <a:solidFill>
            <a:schemeClr val="tx2"/>
          </a:solidFill>
          <a:ln w="31750">
            <a:solidFill>
              <a:srgbClr val="000066"/>
            </a:solidFill>
          </a:ln>
        </p:spPr>
        <p:txBody>
          <a:bodyPr/>
          <a:lstStyle/>
          <a:p>
            <a:pPr algn="ctr" eaLnBrk="1" fontAlgn="auto" hangingPunct="1">
              <a:spcAft>
                <a:spcPts val="0"/>
              </a:spcAft>
              <a:defRPr/>
            </a:pPr>
            <a:r>
              <a:rPr lang="en-US" sz="3200" dirty="0">
                <a:solidFill>
                  <a:srgbClr val="FF0000"/>
                </a:solidFill>
                <a:latin typeface="Book Antiqua" pitchFamily="18" charset="0"/>
              </a:rPr>
              <a:t>Hooke’s Law</a:t>
            </a:r>
          </a:p>
        </p:txBody>
      </p:sp>
      <p:sp>
        <p:nvSpPr>
          <p:cNvPr id="32771" name="Rectangle 3"/>
          <p:cNvSpPr>
            <a:spLocks noGrp="1" noChangeArrowheads="1"/>
          </p:cNvSpPr>
          <p:nvPr>
            <p:ph type="subTitle" idx="1"/>
          </p:nvPr>
        </p:nvSpPr>
        <p:spPr>
          <a:xfrm>
            <a:off x="533400" y="1676400"/>
            <a:ext cx="8305800" cy="4876800"/>
          </a:xfrm>
          <a:solidFill>
            <a:schemeClr val="tx2"/>
          </a:solidFill>
          <a:ln w="28575">
            <a:solidFill>
              <a:srgbClr val="000000"/>
            </a:solidFill>
          </a:ln>
        </p:spPr>
        <p:txBody>
          <a:bodyPr/>
          <a:lstStyle/>
          <a:p>
            <a:pPr marR="0" algn="l" eaLnBrk="1" hangingPunct="1"/>
            <a:r>
              <a:rPr lang="en-US" sz="2400" smtClean="0">
                <a:solidFill>
                  <a:srgbClr val="000066"/>
                </a:solidFill>
                <a:latin typeface="Book Antiqua" pitchFamily="18" charset="0"/>
              </a:rPr>
              <a:t>It states that, “ Within elastic limit the stress induced in the material is directly proportional to strain”.</a:t>
            </a:r>
          </a:p>
          <a:p>
            <a:pPr marR="0" algn="l" eaLnBrk="1" hangingPunct="1"/>
            <a:endParaRPr lang="en-US" sz="2400" smtClean="0">
              <a:solidFill>
                <a:srgbClr val="000066"/>
              </a:solidFill>
              <a:latin typeface="Book Antiqua" pitchFamily="18" charset="0"/>
            </a:endParaRPr>
          </a:p>
          <a:p>
            <a:pPr marR="0" algn="l" eaLnBrk="1" hangingPunct="1"/>
            <a:r>
              <a:rPr lang="en-US" sz="2400" smtClean="0">
                <a:solidFill>
                  <a:srgbClr val="000066"/>
                </a:solidFill>
                <a:latin typeface="Book Antiqua" pitchFamily="18" charset="0"/>
              </a:rPr>
              <a:t> </a:t>
            </a:r>
            <a:r>
              <a:rPr lang="el-GR" sz="2400" smtClean="0">
                <a:solidFill>
                  <a:srgbClr val="000066"/>
                </a:solidFill>
                <a:latin typeface="Book Antiqua" pitchFamily="18" charset="0"/>
              </a:rPr>
              <a:t>σ</a:t>
            </a:r>
            <a:r>
              <a:rPr lang="en-US" sz="2400" smtClean="0">
                <a:solidFill>
                  <a:srgbClr val="000066"/>
                </a:solidFill>
                <a:latin typeface="Book Antiqua" pitchFamily="18" charset="0"/>
              </a:rPr>
              <a:t> e</a:t>
            </a:r>
          </a:p>
          <a:p>
            <a:pPr marR="0" algn="l" eaLnBrk="1" hangingPunct="1"/>
            <a:endParaRPr lang="en-US" sz="2400" smtClean="0">
              <a:solidFill>
                <a:srgbClr val="000066"/>
              </a:solidFill>
              <a:latin typeface="Book Antiqua" pitchFamily="18" charset="0"/>
            </a:endParaRPr>
          </a:p>
          <a:p>
            <a:pPr marR="0" algn="l" eaLnBrk="1" hangingPunct="1"/>
            <a:r>
              <a:rPr lang="el-GR" sz="2400" smtClean="0">
                <a:solidFill>
                  <a:srgbClr val="000066"/>
                </a:solidFill>
                <a:latin typeface="Book Antiqua" pitchFamily="18" charset="0"/>
              </a:rPr>
              <a:t>σ</a:t>
            </a:r>
            <a:r>
              <a:rPr lang="en-US" sz="2400" smtClean="0">
                <a:solidFill>
                  <a:srgbClr val="000066"/>
                </a:solidFill>
                <a:latin typeface="Book Antiqua" pitchFamily="18" charset="0"/>
              </a:rPr>
              <a:t> = E e.</a:t>
            </a:r>
          </a:p>
          <a:p>
            <a:pPr marR="0" algn="l" eaLnBrk="1" hangingPunct="1"/>
            <a:endParaRPr lang="en-US" sz="2400" smtClean="0">
              <a:solidFill>
                <a:srgbClr val="000066"/>
              </a:solidFill>
              <a:latin typeface="Book Antiqua" pitchFamily="18" charset="0"/>
            </a:endParaRPr>
          </a:p>
          <a:p>
            <a:pPr marR="0" algn="l" eaLnBrk="1" hangingPunct="1"/>
            <a:r>
              <a:rPr lang="en-US" sz="2400" smtClean="0">
                <a:solidFill>
                  <a:srgbClr val="000066"/>
                </a:solidFill>
                <a:latin typeface="Book Antiqua" pitchFamily="18" charset="0"/>
              </a:rPr>
              <a:t>E = </a:t>
            </a:r>
            <a:r>
              <a:rPr lang="el-GR" sz="2400" smtClean="0">
                <a:solidFill>
                  <a:srgbClr val="000066"/>
                </a:solidFill>
                <a:latin typeface="Book Antiqua" pitchFamily="18" charset="0"/>
              </a:rPr>
              <a:t>σ</a:t>
            </a:r>
            <a:endParaRPr lang="en-US" sz="2400" smtClean="0">
              <a:solidFill>
                <a:srgbClr val="000066"/>
              </a:solidFill>
              <a:latin typeface="Book Antiqua" pitchFamily="18" charset="0"/>
            </a:endParaRPr>
          </a:p>
          <a:p>
            <a:pPr marR="0" algn="l" eaLnBrk="1" hangingPunct="1"/>
            <a:r>
              <a:rPr lang="en-US" sz="2400" smtClean="0">
                <a:solidFill>
                  <a:srgbClr val="000066"/>
                </a:solidFill>
                <a:latin typeface="Book Antiqua" pitchFamily="18" charset="0"/>
              </a:rPr>
              <a:t>       e</a:t>
            </a:r>
          </a:p>
          <a:p>
            <a:pPr marR="0" algn="l" eaLnBrk="1" hangingPunct="1"/>
            <a:r>
              <a:rPr lang="en-US" sz="2400" i="1" smtClean="0">
                <a:solidFill>
                  <a:srgbClr val="000066"/>
                </a:solidFill>
                <a:latin typeface="Book Antiqua" pitchFamily="18" charset="0"/>
              </a:rPr>
              <a:t>Where, </a:t>
            </a:r>
            <a:r>
              <a:rPr lang="el-GR" sz="2400" i="1" smtClean="0">
                <a:solidFill>
                  <a:srgbClr val="000066"/>
                </a:solidFill>
                <a:latin typeface="Book Antiqua" pitchFamily="18" charset="0"/>
              </a:rPr>
              <a:t>σ</a:t>
            </a:r>
            <a:r>
              <a:rPr lang="en-US" sz="2400" i="1" smtClean="0">
                <a:solidFill>
                  <a:srgbClr val="000066"/>
                </a:solidFill>
                <a:latin typeface="Book Antiqua" pitchFamily="18" charset="0"/>
              </a:rPr>
              <a:t> – Stress; e – Strain; E – Young’s Modulus</a:t>
            </a:r>
          </a:p>
        </p:txBody>
      </p:sp>
      <p:sp>
        <p:nvSpPr>
          <p:cNvPr id="32772" name="Line 4"/>
          <p:cNvSpPr>
            <a:spLocks noChangeShapeType="1"/>
          </p:cNvSpPr>
          <p:nvPr/>
        </p:nvSpPr>
        <p:spPr bwMode="auto">
          <a:xfrm>
            <a:off x="990600" y="5181600"/>
            <a:ext cx="533400" cy="0"/>
          </a:xfrm>
          <a:prstGeom prst="line">
            <a:avLst/>
          </a:prstGeom>
          <a:noFill/>
          <a:ln w="25400">
            <a:solidFill>
              <a:schemeClr val="tx1"/>
            </a:solidFill>
            <a:round/>
            <a:headEnd/>
            <a:tailEnd/>
          </a:ln>
        </p:spPr>
        <p:txBody>
          <a:bodyPr/>
          <a:lstStyle/>
          <a:p>
            <a:endParaRPr lang="en-US"/>
          </a:p>
        </p:txBody>
      </p:sp>
      <p:sp>
        <p:nvSpPr>
          <p:cNvPr id="32773" name="Line 4"/>
          <p:cNvSpPr>
            <a:spLocks noChangeShapeType="1"/>
          </p:cNvSpPr>
          <p:nvPr/>
        </p:nvSpPr>
        <p:spPr bwMode="auto">
          <a:xfrm>
            <a:off x="990600" y="5181600"/>
            <a:ext cx="533400" cy="0"/>
          </a:xfrm>
          <a:prstGeom prst="line">
            <a:avLst/>
          </a:prstGeom>
          <a:noFill/>
          <a:ln w="25400">
            <a:solidFill>
              <a:schemeClr val="accent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76200"/>
            <a:ext cx="8229600" cy="1143000"/>
          </a:xfrm>
        </p:spPr>
        <p:txBody>
          <a:bodyPr/>
          <a:lstStyle/>
          <a:p>
            <a:pPr algn="ctr" eaLnBrk="1" hangingPunct="1"/>
            <a:r>
              <a:rPr lang="en-US" sz="4400" b="1" smtClean="0">
                <a:solidFill>
                  <a:srgbClr val="FF0000"/>
                </a:solidFill>
                <a:latin typeface="Book Antiqua" pitchFamily="18" charset="0"/>
              </a:rPr>
              <a:t>Stress Strain Diagram</a:t>
            </a:r>
            <a:endParaRPr lang="en-US" smtClean="0"/>
          </a:p>
        </p:txBody>
      </p:sp>
      <p:grpSp>
        <p:nvGrpSpPr>
          <p:cNvPr id="33795" name="Group 36"/>
          <p:cNvGrpSpPr>
            <a:grpSpLocks noGrp="1"/>
          </p:cNvGrpSpPr>
          <p:nvPr>
            <p:ph idx="1"/>
          </p:nvPr>
        </p:nvGrpSpPr>
        <p:grpSpPr bwMode="auto">
          <a:xfrm>
            <a:off x="455613" y="1600200"/>
            <a:ext cx="8231187" cy="4532313"/>
            <a:chOff x="768" y="1200"/>
            <a:chExt cx="4464" cy="2492"/>
          </a:xfrm>
        </p:grpSpPr>
        <p:grpSp>
          <p:nvGrpSpPr>
            <p:cNvPr id="33796" name="Group 31"/>
            <p:cNvGrpSpPr>
              <a:grpSpLocks/>
            </p:cNvGrpSpPr>
            <p:nvPr/>
          </p:nvGrpSpPr>
          <p:grpSpPr bwMode="auto">
            <a:xfrm>
              <a:off x="768" y="1370"/>
              <a:ext cx="3313" cy="2322"/>
              <a:chOff x="768" y="1370"/>
              <a:chExt cx="3313" cy="2322"/>
            </a:xfrm>
          </p:grpSpPr>
          <p:grpSp>
            <p:nvGrpSpPr>
              <p:cNvPr id="33801" name="Group 19"/>
              <p:cNvGrpSpPr>
                <a:grpSpLocks/>
              </p:cNvGrpSpPr>
              <p:nvPr/>
            </p:nvGrpSpPr>
            <p:grpSpPr bwMode="auto">
              <a:xfrm>
                <a:off x="768" y="1370"/>
                <a:ext cx="3313" cy="2322"/>
                <a:chOff x="864" y="1359"/>
                <a:chExt cx="3600" cy="2674"/>
              </a:xfrm>
            </p:grpSpPr>
            <p:grpSp>
              <p:nvGrpSpPr>
                <p:cNvPr id="33808" name="Group 15"/>
                <p:cNvGrpSpPr>
                  <a:grpSpLocks/>
                </p:cNvGrpSpPr>
                <p:nvPr/>
              </p:nvGrpSpPr>
              <p:grpSpPr bwMode="auto">
                <a:xfrm>
                  <a:off x="864" y="1359"/>
                  <a:ext cx="3582" cy="2577"/>
                  <a:chOff x="864" y="1503"/>
                  <a:chExt cx="3582" cy="2577"/>
                </a:xfrm>
              </p:grpSpPr>
              <p:sp>
                <p:nvSpPr>
                  <p:cNvPr id="33811" name="Line 4"/>
                  <p:cNvSpPr>
                    <a:spLocks noChangeShapeType="1"/>
                  </p:cNvSpPr>
                  <p:nvPr/>
                </p:nvSpPr>
                <p:spPr bwMode="auto">
                  <a:xfrm>
                    <a:off x="1296" y="1584"/>
                    <a:ext cx="0" cy="2496"/>
                  </a:xfrm>
                  <a:prstGeom prst="line">
                    <a:avLst/>
                  </a:prstGeom>
                  <a:noFill/>
                  <a:ln w="28575">
                    <a:solidFill>
                      <a:schemeClr val="tx1"/>
                    </a:solidFill>
                    <a:round/>
                    <a:headEnd/>
                    <a:tailEnd/>
                  </a:ln>
                </p:spPr>
                <p:txBody>
                  <a:bodyPr/>
                  <a:lstStyle/>
                  <a:p>
                    <a:endParaRPr lang="en-US"/>
                  </a:p>
                </p:txBody>
              </p:sp>
              <p:sp>
                <p:nvSpPr>
                  <p:cNvPr id="33812" name="Line 5"/>
                  <p:cNvSpPr>
                    <a:spLocks noChangeShapeType="1"/>
                  </p:cNvSpPr>
                  <p:nvPr/>
                </p:nvSpPr>
                <p:spPr bwMode="auto">
                  <a:xfrm>
                    <a:off x="942" y="3822"/>
                    <a:ext cx="3504" cy="0"/>
                  </a:xfrm>
                  <a:prstGeom prst="line">
                    <a:avLst/>
                  </a:prstGeom>
                  <a:noFill/>
                  <a:ln w="28575">
                    <a:solidFill>
                      <a:schemeClr val="tx1"/>
                    </a:solidFill>
                    <a:round/>
                    <a:headEnd/>
                    <a:tailEnd/>
                  </a:ln>
                </p:spPr>
                <p:txBody>
                  <a:bodyPr/>
                  <a:lstStyle/>
                  <a:p>
                    <a:endParaRPr lang="en-US"/>
                  </a:p>
                </p:txBody>
              </p:sp>
              <p:grpSp>
                <p:nvGrpSpPr>
                  <p:cNvPr id="33813" name="Group 11"/>
                  <p:cNvGrpSpPr>
                    <a:grpSpLocks/>
                  </p:cNvGrpSpPr>
                  <p:nvPr/>
                </p:nvGrpSpPr>
                <p:grpSpPr bwMode="auto">
                  <a:xfrm>
                    <a:off x="1296" y="1584"/>
                    <a:ext cx="3024" cy="2256"/>
                    <a:chOff x="1296" y="1584"/>
                    <a:chExt cx="3024" cy="2256"/>
                  </a:xfrm>
                </p:grpSpPr>
                <p:sp>
                  <p:nvSpPr>
                    <p:cNvPr id="33816" name="Line 6"/>
                    <p:cNvSpPr>
                      <a:spLocks noChangeShapeType="1"/>
                    </p:cNvSpPr>
                    <p:nvPr/>
                  </p:nvSpPr>
                  <p:spPr bwMode="auto">
                    <a:xfrm flipV="1">
                      <a:off x="1296" y="2400"/>
                      <a:ext cx="816" cy="1440"/>
                    </a:xfrm>
                    <a:prstGeom prst="line">
                      <a:avLst/>
                    </a:prstGeom>
                    <a:noFill/>
                    <a:ln w="25400">
                      <a:solidFill>
                        <a:srgbClr val="FF0000"/>
                      </a:solidFill>
                      <a:round/>
                      <a:headEnd/>
                      <a:tailEnd/>
                    </a:ln>
                  </p:spPr>
                  <p:txBody>
                    <a:bodyPr/>
                    <a:lstStyle/>
                    <a:p>
                      <a:endParaRPr lang="en-US"/>
                    </a:p>
                  </p:txBody>
                </p:sp>
                <p:sp>
                  <p:nvSpPr>
                    <p:cNvPr id="33817" name="Freeform 7"/>
                    <p:cNvSpPr>
                      <a:spLocks/>
                    </p:cNvSpPr>
                    <p:nvPr/>
                  </p:nvSpPr>
                  <p:spPr bwMode="auto">
                    <a:xfrm>
                      <a:off x="2112" y="2016"/>
                      <a:ext cx="384" cy="384"/>
                    </a:xfrm>
                    <a:custGeom>
                      <a:avLst/>
                      <a:gdLst>
                        <a:gd name="T0" fmla="*/ 0 w 384"/>
                        <a:gd name="T1" fmla="*/ 384 h 384"/>
                        <a:gd name="T2" fmla="*/ 48 w 384"/>
                        <a:gd name="T3" fmla="*/ 336 h 384"/>
                        <a:gd name="T4" fmla="*/ 192 w 384"/>
                        <a:gd name="T5" fmla="*/ 288 h 384"/>
                        <a:gd name="T6" fmla="*/ 288 w 384"/>
                        <a:gd name="T7" fmla="*/ 96 h 384"/>
                        <a:gd name="T8" fmla="*/ 384 w 384"/>
                        <a:gd name="T9" fmla="*/ 0 h 384"/>
                        <a:gd name="T10" fmla="*/ 0 60000 65536"/>
                        <a:gd name="T11" fmla="*/ 0 60000 65536"/>
                        <a:gd name="T12" fmla="*/ 0 60000 65536"/>
                        <a:gd name="T13" fmla="*/ 0 60000 65536"/>
                        <a:gd name="T14" fmla="*/ 0 60000 65536"/>
                        <a:gd name="T15" fmla="*/ 0 w 384"/>
                        <a:gd name="T16" fmla="*/ 0 h 384"/>
                        <a:gd name="T17" fmla="*/ 384 w 384"/>
                        <a:gd name="T18" fmla="*/ 384 h 384"/>
                      </a:gdLst>
                      <a:ahLst/>
                      <a:cxnLst>
                        <a:cxn ang="T10">
                          <a:pos x="T0" y="T1"/>
                        </a:cxn>
                        <a:cxn ang="T11">
                          <a:pos x="T2" y="T3"/>
                        </a:cxn>
                        <a:cxn ang="T12">
                          <a:pos x="T4" y="T5"/>
                        </a:cxn>
                        <a:cxn ang="T13">
                          <a:pos x="T6" y="T7"/>
                        </a:cxn>
                        <a:cxn ang="T14">
                          <a:pos x="T8" y="T9"/>
                        </a:cxn>
                      </a:cxnLst>
                      <a:rect l="T15" t="T16" r="T17" b="T18"/>
                      <a:pathLst>
                        <a:path w="384" h="384">
                          <a:moveTo>
                            <a:pt x="0" y="384"/>
                          </a:moveTo>
                          <a:cubicBezTo>
                            <a:pt x="8" y="368"/>
                            <a:pt x="16" y="352"/>
                            <a:pt x="48" y="336"/>
                          </a:cubicBezTo>
                          <a:cubicBezTo>
                            <a:pt x="80" y="320"/>
                            <a:pt x="152" y="328"/>
                            <a:pt x="192" y="288"/>
                          </a:cubicBezTo>
                          <a:cubicBezTo>
                            <a:pt x="232" y="248"/>
                            <a:pt x="256" y="144"/>
                            <a:pt x="288" y="96"/>
                          </a:cubicBezTo>
                          <a:cubicBezTo>
                            <a:pt x="320" y="48"/>
                            <a:pt x="368" y="16"/>
                            <a:pt x="384" y="0"/>
                          </a:cubicBezTo>
                        </a:path>
                      </a:pathLst>
                    </a:custGeom>
                    <a:noFill/>
                    <a:ln w="25400">
                      <a:solidFill>
                        <a:srgbClr val="FF0000"/>
                      </a:solidFill>
                      <a:round/>
                      <a:headEnd/>
                      <a:tailEnd/>
                    </a:ln>
                  </p:spPr>
                  <p:txBody>
                    <a:bodyPr/>
                    <a:lstStyle/>
                    <a:p>
                      <a:endParaRPr lang="en-US"/>
                    </a:p>
                  </p:txBody>
                </p:sp>
                <p:sp>
                  <p:nvSpPr>
                    <p:cNvPr id="33818" name="Freeform 9"/>
                    <p:cNvSpPr>
                      <a:spLocks/>
                    </p:cNvSpPr>
                    <p:nvPr/>
                  </p:nvSpPr>
                  <p:spPr bwMode="auto">
                    <a:xfrm>
                      <a:off x="2496" y="1584"/>
                      <a:ext cx="1824" cy="432"/>
                    </a:xfrm>
                    <a:custGeom>
                      <a:avLst/>
                      <a:gdLst>
                        <a:gd name="T0" fmla="*/ 0 w 1824"/>
                        <a:gd name="T1" fmla="*/ 432 h 432"/>
                        <a:gd name="T2" fmla="*/ 432 w 1824"/>
                        <a:gd name="T3" fmla="*/ 144 h 432"/>
                        <a:gd name="T4" fmla="*/ 1152 w 1824"/>
                        <a:gd name="T5" fmla="*/ 48 h 432"/>
                        <a:gd name="T6" fmla="*/ 1824 w 1824"/>
                        <a:gd name="T7" fmla="*/ 432 h 432"/>
                        <a:gd name="T8" fmla="*/ 0 60000 65536"/>
                        <a:gd name="T9" fmla="*/ 0 60000 65536"/>
                        <a:gd name="T10" fmla="*/ 0 60000 65536"/>
                        <a:gd name="T11" fmla="*/ 0 60000 65536"/>
                        <a:gd name="T12" fmla="*/ 0 w 1824"/>
                        <a:gd name="T13" fmla="*/ 0 h 432"/>
                        <a:gd name="T14" fmla="*/ 1824 w 1824"/>
                        <a:gd name="T15" fmla="*/ 432 h 432"/>
                      </a:gdLst>
                      <a:ahLst/>
                      <a:cxnLst>
                        <a:cxn ang="T8">
                          <a:pos x="T0" y="T1"/>
                        </a:cxn>
                        <a:cxn ang="T9">
                          <a:pos x="T2" y="T3"/>
                        </a:cxn>
                        <a:cxn ang="T10">
                          <a:pos x="T4" y="T5"/>
                        </a:cxn>
                        <a:cxn ang="T11">
                          <a:pos x="T6" y="T7"/>
                        </a:cxn>
                      </a:cxnLst>
                      <a:rect l="T12" t="T13" r="T14" b="T15"/>
                      <a:pathLst>
                        <a:path w="1824" h="432">
                          <a:moveTo>
                            <a:pt x="0" y="432"/>
                          </a:moveTo>
                          <a:cubicBezTo>
                            <a:pt x="120" y="320"/>
                            <a:pt x="240" y="208"/>
                            <a:pt x="432" y="144"/>
                          </a:cubicBezTo>
                          <a:cubicBezTo>
                            <a:pt x="624" y="80"/>
                            <a:pt x="920" y="0"/>
                            <a:pt x="1152" y="48"/>
                          </a:cubicBezTo>
                          <a:cubicBezTo>
                            <a:pt x="1384" y="96"/>
                            <a:pt x="1604" y="264"/>
                            <a:pt x="1824" y="432"/>
                          </a:cubicBezTo>
                        </a:path>
                      </a:pathLst>
                    </a:custGeom>
                    <a:noFill/>
                    <a:ln w="25400">
                      <a:solidFill>
                        <a:srgbClr val="FF0000"/>
                      </a:solidFill>
                      <a:round/>
                      <a:headEnd/>
                      <a:tailEnd/>
                    </a:ln>
                  </p:spPr>
                  <p:txBody>
                    <a:bodyPr/>
                    <a:lstStyle/>
                    <a:p>
                      <a:endParaRPr lang="en-US"/>
                    </a:p>
                  </p:txBody>
                </p:sp>
              </p:grpSp>
              <p:sp>
                <p:nvSpPr>
                  <p:cNvPr id="33814" name="Text Box 12"/>
                  <p:cNvSpPr txBox="1">
                    <a:spLocks noChangeArrowheads="1"/>
                  </p:cNvSpPr>
                  <p:nvPr/>
                </p:nvSpPr>
                <p:spPr bwMode="auto">
                  <a:xfrm rot="10800000">
                    <a:off x="864" y="2017"/>
                    <a:ext cx="376" cy="1491"/>
                  </a:xfrm>
                  <a:prstGeom prst="rect">
                    <a:avLst/>
                  </a:prstGeom>
                  <a:noFill/>
                  <a:ln w="9525">
                    <a:noFill/>
                    <a:miter lim="800000"/>
                    <a:headEnd/>
                    <a:tailEnd/>
                  </a:ln>
                </p:spPr>
                <p:txBody>
                  <a:bodyPr vert="eaVert">
                    <a:spAutoFit/>
                  </a:bodyPr>
                  <a:lstStyle/>
                  <a:p>
                    <a:pPr>
                      <a:spcBef>
                        <a:spcPct val="50000"/>
                      </a:spcBef>
                    </a:pPr>
                    <a:r>
                      <a:rPr lang="en-US" sz="2400" b="1"/>
                      <a:t>STRESS/LOAD</a:t>
                    </a:r>
                  </a:p>
                </p:txBody>
              </p:sp>
              <p:sp>
                <p:nvSpPr>
                  <p:cNvPr id="33815" name="Line 14"/>
                  <p:cNvSpPr>
                    <a:spLocks noChangeShapeType="1"/>
                  </p:cNvSpPr>
                  <p:nvPr/>
                </p:nvSpPr>
                <p:spPr bwMode="auto">
                  <a:xfrm flipV="1">
                    <a:off x="1045" y="1503"/>
                    <a:ext cx="0" cy="528"/>
                  </a:xfrm>
                  <a:prstGeom prst="line">
                    <a:avLst/>
                  </a:prstGeom>
                  <a:noFill/>
                  <a:ln w="25400">
                    <a:solidFill>
                      <a:schemeClr val="tx1"/>
                    </a:solidFill>
                    <a:round/>
                    <a:headEnd/>
                    <a:tailEnd type="triangle" w="med" len="med"/>
                  </a:ln>
                </p:spPr>
                <p:txBody>
                  <a:bodyPr/>
                  <a:lstStyle/>
                  <a:p>
                    <a:endParaRPr lang="en-US"/>
                  </a:p>
                </p:txBody>
              </p:sp>
            </p:grpSp>
            <p:sp>
              <p:nvSpPr>
                <p:cNvPr id="33809" name="Text Box 17"/>
                <p:cNvSpPr txBox="1">
                  <a:spLocks noChangeArrowheads="1"/>
                </p:cNvSpPr>
                <p:nvPr/>
              </p:nvSpPr>
              <p:spPr bwMode="auto">
                <a:xfrm>
                  <a:off x="1394" y="3745"/>
                  <a:ext cx="3070" cy="288"/>
                </a:xfrm>
                <a:prstGeom prst="rect">
                  <a:avLst/>
                </a:prstGeom>
                <a:noFill/>
                <a:ln w="9525">
                  <a:noFill/>
                  <a:miter lim="800000"/>
                  <a:headEnd/>
                  <a:tailEnd/>
                </a:ln>
              </p:spPr>
              <p:txBody>
                <a:bodyPr>
                  <a:spAutoFit/>
                </a:bodyPr>
                <a:lstStyle/>
                <a:p>
                  <a:pPr>
                    <a:spcBef>
                      <a:spcPct val="50000"/>
                    </a:spcBef>
                  </a:pPr>
                  <a:r>
                    <a:rPr lang="en-US" sz="2000" b="1"/>
                    <a:t>        EXTENSION/STRAIN</a:t>
                  </a:r>
                </a:p>
              </p:txBody>
            </p:sp>
            <p:sp>
              <p:nvSpPr>
                <p:cNvPr id="33810" name="Line 18"/>
                <p:cNvSpPr>
                  <a:spLocks noChangeShapeType="1"/>
                </p:cNvSpPr>
                <p:nvPr/>
              </p:nvSpPr>
              <p:spPr bwMode="auto">
                <a:xfrm>
                  <a:off x="3312" y="3888"/>
                  <a:ext cx="672" cy="0"/>
                </a:xfrm>
                <a:prstGeom prst="line">
                  <a:avLst/>
                </a:prstGeom>
                <a:noFill/>
                <a:ln w="28575">
                  <a:solidFill>
                    <a:schemeClr val="tx1"/>
                  </a:solidFill>
                  <a:round/>
                  <a:headEnd/>
                  <a:tailEnd type="triangle" w="med" len="med"/>
                </a:ln>
              </p:spPr>
              <p:txBody>
                <a:bodyPr/>
                <a:lstStyle/>
                <a:p>
                  <a:endParaRPr lang="en-US"/>
                </a:p>
              </p:txBody>
            </p:sp>
          </p:grpSp>
          <p:sp>
            <p:nvSpPr>
              <p:cNvPr id="33802" name="Text Box 25"/>
              <p:cNvSpPr txBox="1">
                <a:spLocks noChangeArrowheads="1"/>
              </p:cNvSpPr>
              <p:nvPr/>
            </p:nvSpPr>
            <p:spPr bwMode="auto">
              <a:xfrm>
                <a:off x="1872" y="2208"/>
                <a:ext cx="1344" cy="423"/>
              </a:xfrm>
              <a:prstGeom prst="rect">
                <a:avLst/>
              </a:prstGeom>
              <a:noFill/>
              <a:ln w="9525">
                <a:noFill/>
                <a:miter lim="800000"/>
                <a:headEnd/>
                <a:tailEnd/>
              </a:ln>
            </p:spPr>
            <p:txBody>
              <a:bodyPr>
                <a:spAutoFit/>
              </a:bodyPr>
              <a:lstStyle/>
              <a:p>
                <a:pPr>
                  <a:spcBef>
                    <a:spcPct val="50000"/>
                  </a:spcBef>
                </a:pPr>
                <a:r>
                  <a:rPr lang="en-US" sz="2000" b="1">
                    <a:solidFill>
                      <a:srgbClr val="FF0000"/>
                    </a:solidFill>
                    <a:latin typeface="Book Antiqua" pitchFamily="18" charset="0"/>
                  </a:rPr>
                  <a:t>P</a:t>
                </a:r>
                <a:r>
                  <a:rPr lang="en-US" b="1">
                    <a:latin typeface="Book Antiqua" pitchFamily="18" charset="0"/>
                  </a:rPr>
                  <a:t>roportional Limit</a:t>
                </a:r>
              </a:p>
            </p:txBody>
          </p:sp>
          <p:sp>
            <p:nvSpPr>
              <p:cNvPr id="33803" name="Text Box 26"/>
              <p:cNvSpPr txBox="1">
                <a:spLocks noChangeArrowheads="1"/>
              </p:cNvSpPr>
              <p:nvPr/>
            </p:nvSpPr>
            <p:spPr bwMode="auto">
              <a:xfrm>
                <a:off x="2160" y="1920"/>
                <a:ext cx="1008" cy="250"/>
              </a:xfrm>
              <a:prstGeom prst="rect">
                <a:avLst/>
              </a:prstGeom>
              <a:noFill/>
              <a:ln w="9525">
                <a:noFill/>
                <a:miter lim="800000"/>
                <a:headEnd/>
                <a:tailEnd/>
              </a:ln>
            </p:spPr>
            <p:txBody>
              <a:bodyPr>
                <a:spAutoFit/>
              </a:bodyPr>
              <a:lstStyle/>
              <a:p>
                <a:pPr>
                  <a:spcBef>
                    <a:spcPct val="50000"/>
                  </a:spcBef>
                </a:pPr>
                <a:r>
                  <a:rPr lang="en-US" sz="2000" b="1">
                    <a:solidFill>
                      <a:srgbClr val="FF0000"/>
                    </a:solidFill>
                    <a:latin typeface="Book Antiqua" pitchFamily="18" charset="0"/>
                  </a:rPr>
                  <a:t>E</a:t>
                </a:r>
                <a:r>
                  <a:rPr lang="en-US" b="1">
                    <a:latin typeface="Book Antiqua" pitchFamily="18" charset="0"/>
                  </a:rPr>
                  <a:t>lastic Limit</a:t>
                </a:r>
              </a:p>
            </p:txBody>
          </p:sp>
          <p:sp>
            <p:nvSpPr>
              <p:cNvPr id="33804" name="Line 27"/>
              <p:cNvSpPr>
                <a:spLocks noChangeShapeType="1"/>
              </p:cNvSpPr>
              <p:nvPr/>
            </p:nvSpPr>
            <p:spPr bwMode="auto">
              <a:xfrm flipH="1">
                <a:off x="2112" y="2034"/>
                <a:ext cx="114" cy="30"/>
              </a:xfrm>
              <a:prstGeom prst="line">
                <a:avLst/>
              </a:prstGeom>
              <a:noFill/>
              <a:ln w="34925">
                <a:solidFill>
                  <a:schemeClr val="tx1"/>
                </a:solidFill>
                <a:round/>
                <a:headEnd/>
                <a:tailEnd type="triangle" w="med" len="med"/>
              </a:ln>
            </p:spPr>
            <p:txBody>
              <a:bodyPr/>
              <a:lstStyle/>
              <a:p>
                <a:endParaRPr lang="en-US"/>
              </a:p>
            </p:txBody>
          </p:sp>
          <p:sp>
            <p:nvSpPr>
              <p:cNvPr id="33805" name="Text Box 28"/>
              <p:cNvSpPr txBox="1">
                <a:spLocks noChangeArrowheads="1"/>
              </p:cNvSpPr>
              <p:nvPr/>
            </p:nvSpPr>
            <p:spPr bwMode="auto">
              <a:xfrm>
                <a:off x="1200" y="1680"/>
                <a:ext cx="912" cy="250"/>
              </a:xfrm>
              <a:prstGeom prst="rect">
                <a:avLst/>
              </a:prstGeom>
              <a:noFill/>
              <a:ln w="9525">
                <a:noFill/>
                <a:miter lim="800000"/>
                <a:headEnd/>
                <a:tailEnd/>
              </a:ln>
            </p:spPr>
            <p:txBody>
              <a:bodyPr>
                <a:spAutoFit/>
              </a:bodyPr>
              <a:lstStyle/>
              <a:p>
                <a:pPr>
                  <a:spcBef>
                    <a:spcPct val="50000"/>
                  </a:spcBef>
                </a:pPr>
                <a:r>
                  <a:rPr lang="en-US" sz="2000" b="1">
                    <a:solidFill>
                      <a:srgbClr val="FF0000"/>
                    </a:solidFill>
                    <a:latin typeface="Book Antiqua" pitchFamily="18" charset="0"/>
                  </a:rPr>
                  <a:t>Y</a:t>
                </a:r>
                <a:r>
                  <a:rPr lang="en-US" b="1">
                    <a:latin typeface="Book Antiqua" pitchFamily="18" charset="0"/>
                  </a:rPr>
                  <a:t>ield Point</a:t>
                </a:r>
              </a:p>
            </p:txBody>
          </p:sp>
          <p:sp>
            <p:nvSpPr>
              <p:cNvPr id="33806" name="Line 29"/>
              <p:cNvSpPr>
                <a:spLocks noChangeShapeType="1"/>
              </p:cNvSpPr>
              <p:nvPr/>
            </p:nvSpPr>
            <p:spPr bwMode="auto">
              <a:xfrm>
                <a:off x="2007" y="1821"/>
                <a:ext cx="144" cy="48"/>
              </a:xfrm>
              <a:prstGeom prst="line">
                <a:avLst/>
              </a:prstGeom>
              <a:noFill/>
              <a:ln w="28575">
                <a:solidFill>
                  <a:schemeClr val="tx1"/>
                </a:solidFill>
                <a:round/>
                <a:headEnd/>
                <a:tailEnd type="triangle" w="med" len="med"/>
              </a:ln>
            </p:spPr>
            <p:txBody>
              <a:bodyPr/>
              <a:lstStyle/>
              <a:p>
                <a:endParaRPr lang="en-US"/>
              </a:p>
            </p:txBody>
          </p:sp>
          <p:sp>
            <p:nvSpPr>
              <p:cNvPr id="33807" name="Line 30"/>
              <p:cNvSpPr>
                <a:spLocks noChangeShapeType="1"/>
              </p:cNvSpPr>
              <p:nvPr/>
            </p:nvSpPr>
            <p:spPr bwMode="auto">
              <a:xfrm flipH="1" flipV="1">
                <a:off x="1968" y="2208"/>
                <a:ext cx="144" cy="48"/>
              </a:xfrm>
              <a:prstGeom prst="line">
                <a:avLst/>
              </a:prstGeom>
              <a:noFill/>
              <a:ln w="28575">
                <a:solidFill>
                  <a:schemeClr val="tx1"/>
                </a:solidFill>
                <a:round/>
                <a:headEnd/>
                <a:tailEnd type="triangle" w="med" len="med"/>
              </a:ln>
            </p:spPr>
            <p:txBody>
              <a:bodyPr/>
              <a:lstStyle/>
              <a:p>
                <a:endParaRPr lang="en-US"/>
              </a:p>
            </p:txBody>
          </p:sp>
        </p:grpSp>
        <p:sp>
          <p:nvSpPr>
            <p:cNvPr id="33797" name="Text Box 32"/>
            <p:cNvSpPr txBox="1">
              <a:spLocks noChangeArrowheads="1"/>
            </p:cNvSpPr>
            <p:nvPr/>
          </p:nvSpPr>
          <p:spPr bwMode="auto">
            <a:xfrm>
              <a:off x="2880" y="1200"/>
              <a:ext cx="1344" cy="250"/>
            </a:xfrm>
            <a:prstGeom prst="rect">
              <a:avLst/>
            </a:prstGeom>
            <a:noFill/>
            <a:ln w="9525">
              <a:noFill/>
              <a:miter lim="800000"/>
              <a:headEnd/>
              <a:tailEnd/>
            </a:ln>
          </p:spPr>
          <p:txBody>
            <a:bodyPr>
              <a:spAutoFit/>
            </a:bodyPr>
            <a:lstStyle/>
            <a:p>
              <a:pPr>
                <a:spcBef>
                  <a:spcPct val="50000"/>
                </a:spcBef>
              </a:pPr>
              <a:r>
                <a:rPr lang="en-US" sz="2000" b="1">
                  <a:solidFill>
                    <a:srgbClr val="FF0000"/>
                  </a:solidFill>
                  <a:latin typeface="Book Antiqua" pitchFamily="18" charset="0"/>
                </a:rPr>
                <a:t>U</a:t>
              </a:r>
              <a:r>
                <a:rPr lang="en-US" b="1">
                  <a:latin typeface="Book Antiqua" pitchFamily="18" charset="0"/>
                </a:rPr>
                <a:t>ltimate Strength</a:t>
              </a:r>
              <a:r>
                <a:rPr lang="en-US"/>
                <a:t> </a:t>
              </a:r>
            </a:p>
          </p:txBody>
        </p:sp>
        <p:sp>
          <p:nvSpPr>
            <p:cNvPr id="33798" name="Line 33"/>
            <p:cNvSpPr>
              <a:spLocks noChangeShapeType="1"/>
            </p:cNvSpPr>
            <p:nvPr/>
          </p:nvSpPr>
          <p:spPr bwMode="auto">
            <a:xfrm flipH="1">
              <a:off x="3216" y="1392"/>
              <a:ext cx="192" cy="48"/>
            </a:xfrm>
            <a:prstGeom prst="line">
              <a:avLst/>
            </a:prstGeom>
            <a:noFill/>
            <a:ln w="28575">
              <a:solidFill>
                <a:schemeClr val="tx1"/>
              </a:solidFill>
              <a:round/>
              <a:headEnd/>
              <a:tailEnd type="triangle" w="med" len="med"/>
            </a:ln>
          </p:spPr>
          <p:txBody>
            <a:bodyPr/>
            <a:lstStyle/>
            <a:p>
              <a:endParaRPr lang="en-US"/>
            </a:p>
          </p:txBody>
        </p:sp>
        <p:sp>
          <p:nvSpPr>
            <p:cNvPr id="33799" name="Text Box 34"/>
            <p:cNvSpPr txBox="1">
              <a:spLocks noChangeArrowheads="1"/>
            </p:cNvSpPr>
            <p:nvPr/>
          </p:nvSpPr>
          <p:spPr bwMode="auto">
            <a:xfrm>
              <a:off x="4032" y="1776"/>
              <a:ext cx="1200" cy="250"/>
            </a:xfrm>
            <a:prstGeom prst="rect">
              <a:avLst/>
            </a:prstGeom>
            <a:noFill/>
            <a:ln w="9525">
              <a:noFill/>
              <a:miter lim="800000"/>
              <a:headEnd/>
              <a:tailEnd/>
            </a:ln>
          </p:spPr>
          <p:txBody>
            <a:bodyPr>
              <a:spAutoFit/>
            </a:bodyPr>
            <a:lstStyle/>
            <a:p>
              <a:pPr>
                <a:spcBef>
                  <a:spcPct val="50000"/>
                </a:spcBef>
              </a:pPr>
              <a:r>
                <a:rPr lang="en-US" sz="2000" b="1">
                  <a:solidFill>
                    <a:srgbClr val="FF0000"/>
                  </a:solidFill>
                  <a:latin typeface="Book Antiqua" pitchFamily="18" charset="0"/>
                </a:rPr>
                <a:t>B</a:t>
              </a:r>
              <a:r>
                <a:rPr lang="en-US" b="1">
                  <a:latin typeface="Book Antiqua" pitchFamily="18" charset="0"/>
                </a:rPr>
                <a:t>reaking Limit</a:t>
              </a:r>
            </a:p>
          </p:txBody>
        </p:sp>
        <p:sp>
          <p:nvSpPr>
            <p:cNvPr id="33800" name="Line 35"/>
            <p:cNvSpPr>
              <a:spLocks noChangeShapeType="1"/>
            </p:cNvSpPr>
            <p:nvPr/>
          </p:nvSpPr>
          <p:spPr bwMode="auto">
            <a:xfrm flipH="1" flipV="1">
              <a:off x="3984" y="1872"/>
              <a:ext cx="96" cy="48"/>
            </a:xfrm>
            <a:prstGeom prst="line">
              <a:avLst/>
            </a:prstGeom>
            <a:noFill/>
            <a:ln w="28575">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ctrTitle"/>
          </p:nvPr>
        </p:nvSpPr>
        <p:spPr>
          <a:xfrm>
            <a:off x="228600" y="457200"/>
            <a:ext cx="8534400" cy="838200"/>
          </a:xfrm>
          <a:solidFill>
            <a:schemeClr val="tx2"/>
          </a:solidFill>
          <a:ln w="31750">
            <a:solidFill>
              <a:srgbClr val="000066"/>
            </a:solidFill>
          </a:ln>
        </p:spPr>
        <p:txBody>
          <a:bodyPr/>
          <a:lstStyle/>
          <a:p>
            <a:pPr algn="ctr" eaLnBrk="1" fontAlgn="auto" hangingPunct="1">
              <a:spcAft>
                <a:spcPts val="0"/>
              </a:spcAft>
              <a:defRPr/>
            </a:pPr>
            <a:r>
              <a:rPr lang="en-US" sz="2800" dirty="0">
                <a:solidFill>
                  <a:srgbClr val="FF0000"/>
                </a:solidFill>
                <a:latin typeface="Book Antiqua" pitchFamily="18" charset="0"/>
              </a:rPr>
              <a:t>Stress Strain Diagram</a:t>
            </a:r>
          </a:p>
        </p:txBody>
      </p:sp>
      <p:sp>
        <p:nvSpPr>
          <p:cNvPr id="34819" name="Rectangle 3"/>
          <p:cNvSpPr>
            <a:spLocks noGrp="1" noChangeArrowheads="1"/>
          </p:cNvSpPr>
          <p:nvPr>
            <p:ph type="subTitle" idx="1"/>
          </p:nvPr>
        </p:nvSpPr>
        <p:spPr>
          <a:xfrm>
            <a:off x="228600" y="1676400"/>
            <a:ext cx="8763000" cy="4953000"/>
          </a:xfrm>
          <a:solidFill>
            <a:schemeClr val="tx2"/>
          </a:solidFill>
          <a:ln w="31750">
            <a:solidFill>
              <a:srgbClr val="000066"/>
            </a:solidFill>
          </a:ln>
        </p:spPr>
        <p:txBody>
          <a:bodyPr/>
          <a:lstStyle/>
          <a:p>
            <a:pPr marR="0" algn="l" eaLnBrk="1" hangingPunct="1">
              <a:buFontTx/>
              <a:buChar char="•"/>
            </a:pPr>
            <a:r>
              <a:rPr lang="en-US" sz="2000" b="1" smtClean="0">
                <a:solidFill>
                  <a:srgbClr val="FF0000"/>
                </a:solidFill>
                <a:latin typeface="Book Antiqua" pitchFamily="18" charset="0"/>
              </a:rPr>
              <a:t>Point P: Proportional Limit:</a:t>
            </a:r>
            <a:r>
              <a:rPr lang="en-US" sz="2000" smtClean="0">
                <a:solidFill>
                  <a:srgbClr val="000066"/>
                </a:solidFill>
                <a:latin typeface="Book Antiqua" pitchFamily="18" charset="0"/>
              </a:rPr>
              <a:t> Within Proportional Limit stress is directly proportional to strain. Hence the material will regain its original shape after unloading.</a:t>
            </a:r>
          </a:p>
          <a:p>
            <a:pPr marR="0" algn="l" eaLnBrk="1" hangingPunct="1"/>
            <a:r>
              <a:rPr lang="en-US" sz="2000" smtClean="0">
                <a:solidFill>
                  <a:srgbClr val="000066"/>
                </a:solidFill>
                <a:latin typeface="Book Antiqua" pitchFamily="18" charset="0"/>
              </a:rPr>
              <a:t>The stress corresponding to the load is known as </a:t>
            </a:r>
            <a:r>
              <a:rPr lang="en-US" sz="2000" b="1" smtClean="0">
                <a:solidFill>
                  <a:srgbClr val="FF0000"/>
                </a:solidFill>
                <a:latin typeface="Book Antiqua" pitchFamily="18" charset="0"/>
              </a:rPr>
              <a:t>Limit of Proportionality</a:t>
            </a:r>
            <a:r>
              <a:rPr lang="en-US" sz="2000" smtClean="0">
                <a:solidFill>
                  <a:srgbClr val="000066"/>
                </a:solidFill>
                <a:latin typeface="Book Antiqua" pitchFamily="18" charset="0"/>
              </a:rPr>
              <a:t>.</a:t>
            </a:r>
          </a:p>
          <a:p>
            <a:pPr marR="0" algn="l" eaLnBrk="1" hangingPunct="1">
              <a:buFontTx/>
              <a:buChar char="•"/>
            </a:pPr>
            <a:r>
              <a:rPr lang="en-US" sz="2000" b="1" smtClean="0">
                <a:solidFill>
                  <a:srgbClr val="FF0000"/>
                </a:solidFill>
                <a:latin typeface="Book Antiqua" pitchFamily="18" charset="0"/>
              </a:rPr>
              <a:t>Point E</a:t>
            </a:r>
            <a:r>
              <a:rPr lang="en-US" sz="2000" smtClean="0">
                <a:solidFill>
                  <a:srgbClr val="000066"/>
                </a:solidFill>
                <a:latin typeface="Book Antiqua" pitchFamily="18" charset="0"/>
              </a:rPr>
              <a:t> represents the </a:t>
            </a:r>
            <a:r>
              <a:rPr lang="en-US" sz="2000" b="1" smtClean="0">
                <a:solidFill>
                  <a:srgbClr val="FF0000"/>
                </a:solidFill>
                <a:latin typeface="Book Antiqua" pitchFamily="18" charset="0"/>
              </a:rPr>
              <a:t>elastic limit</a:t>
            </a:r>
            <a:r>
              <a:rPr lang="en-US" sz="2000" smtClean="0">
                <a:solidFill>
                  <a:srgbClr val="000066"/>
                </a:solidFill>
                <a:latin typeface="Book Antiqua" pitchFamily="18" charset="0"/>
              </a:rPr>
              <a:t>. In the region PE, the stress is not proportional to strain. It means the stress strain diagram is not a straight line. </a:t>
            </a:r>
          </a:p>
          <a:p>
            <a:pPr marR="0" algn="l" eaLnBrk="1" hangingPunct="1">
              <a:buFontTx/>
              <a:buChar char="•"/>
            </a:pPr>
            <a:r>
              <a:rPr lang="en-US" sz="2000" smtClean="0">
                <a:solidFill>
                  <a:srgbClr val="000066"/>
                </a:solidFill>
                <a:latin typeface="Book Antiqua" pitchFamily="18" charset="0"/>
              </a:rPr>
              <a:t>Any loading beyond point E, will cause permanent deformation. The stress corresponding to the load at E is called at </a:t>
            </a:r>
            <a:r>
              <a:rPr lang="en-US" sz="2000" b="1" smtClean="0">
                <a:solidFill>
                  <a:srgbClr val="FF0000"/>
                </a:solidFill>
                <a:latin typeface="Book Antiqua" pitchFamily="18" charset="0"/>
              </a:rPr>
              <a:t>Elastic Limit.</a:t>
            </a:r>
          </a:p>
          <a:p>
            <a:pPr marR="0" algn="l" eaLnBrk="1" hangingPunct="1">
              <a:buFontTx/>
              <a:buChar char="•"/>
            </a:pPr>
            <a:r>
              <a:rPr lang="en-US" sz="2000" b="1" smtClean="0">
                <a:solidFill>
                  <a:srgbClr val="FF0000"/>
                </a:solidFill>
                <a:latin typeface="Book Antiqua" pitchFamily="18" charset="0"/>
              </a:rPr>
              <a:t>Yield Stress (Point Y) :</a:t>
            </a:r>
            <a:r>
              <a:rPr lang="en-US" sz="2000" smtClean="0">
                <a:solidFill>
                  <a:srgbClr val="000066"/>
                </a:solidFill>
                <a:latin typeface="Book Antiqua" pitchFamily="18" charset="0"/>
              </a:rPr>
              <a:t>The loading beyond E causes extension much larger than the extensions observed earlier. The material yields to a greater extent and the stress corresponding to the load at Y is termed as Yield Stress</a:t>
            </a:r>
          </a:p>
          <a:p>
            <a:pPr marR="0" algn="l" eaLnBrk="1" hangingPunct="1">
              <a:buFontTx/>
              <a:buChar char="•"/>
            </a:pPr>
            <a:r>
              <a:rPr lang="en-US" sz="2000" smtClean="0">
                <a:solidFill>
                  <a:srgbClr val="000066"/>
                </a:solidFill>
                <a:latin typeface="Book Antiqua" pitchFamily="18" charset="0"/>
              </a:rPr>
              <a:t>Beyond Y, a much smaller increase in the load causes considerable extension and the materials is said to be semi plastic mode.</a:t>
            </a:r>
          </a:p>
          <a:p>
            <a:pPr marR="0" algn="l" eaLnBrk="1" hangingPunct="1"/>
            <a:endParaRPr lang="en-US" sz="2000" smtClean="0">
              <a:solidFill>
                <a:srgbClr val="000066"/>
              </a:solidFill>
              <a:latin typeface="Book Antiqua" pitchFamily="18" charset="0"/>
            </a:endParaRPr>
          </a:p>
          <a:p>
            <a:pPr marR="0" algn="l" eaLnBrk="1" hangingPunct="1"/>
            <a:endParaRPr lang="en-US" sz="2000" smtClean="0">
              <a:solidFill>
                <a:srgbClr val="000066"/>
              </a:solidFill>
              <a:latin typeface="Book Antiqua"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ctrTitle"/>
          </p:nvPr>
        </p:nvSpPr>
        <p:spPr>
          <a:xfrm>
            <a:off x="457200" y="457200"/>
            <a:ext cx="8305800" cy="838200"/>
          </a:xfrm>
          <a:solidFill>
            <a:schemeClr val="tx2"/>
          </a:solidFill>
          <a:ln w="31750">
            <a:solidFill>
              <a:srgbClr val="000066"/>
            </a:solidFill>
          </a:ln>
        </p:spPr>
        <p:txBody>
          <a:bodyPr/>
          <a:lstStyle/>
          <a:p>
            <a:pPr algn="ctr" eaLnBrk="1" fontAlgn="auto" hangingPunct="1">
              <a:spcAft>
                <a:spcPts val="0"/>
              </a:spcAft>
              <a:defRPr/>
            </a:pPr>
            <a:r>
              <a:rPr lang="en-US" sz="2800" dirty="0">
                <a:solidFill>
                  <a:srgbClr val="FF0000"/>
                </a:solidFill>
                <a:latin typeface="Book Antiqua" pitchFamily="18" charset="0"/>
              </a:rPr>
              <a:t>Stress Strain Diagram</a:t>
            </a:r>
          </a:p>
        </p:txBody>
      </p:sp>
      <p:sp>
        <p:nvSpPr>
          <p:cNvPr id="35843" name="Rectangle 4"/>
          <p:cNvSpPr>
            <a:spLocks noGrp="1" noChangeArrowheads="1"/>
          </p:cNvSpPr>
          <p:nvPr>
            <p:ph type="subTitle" idx="1"/>
          </p:nvPr>
        </p:nvSpPr>
        <p:spPr>
          <a:xfrm>
            <a:off x="533400" y="1676400"/>
            <a:ext cx="8305800" cy="4876800"/>
          </a:xfrm>
          <a:solidFill>
            <a:schemeClr val="tx2"/>
          </a:solidFill>
          <a:ln w="28575">
            <a:solidFill>
              <a:srgbClr val="000000"/>
            </a:solidFill>
          </a:ln>
        </p:spPr>
        <p:txBody>
          <a:bodyPr/>
          <a:lstStyle/>
          <a:p>
            <a:pPr marR="0" algn="l" eaLnBrk="1" hangingPunct="1">
              <a:buFontTx/>
              <a:buChar char="•"/>
            </a:pPr>
            <a:r>
              <a:rPr lang="en-US" smtClean="0"/>
              <a:t> </a:t>
            </a:r>
            <a:r>
              <a:rPr lang="en-US" sz="2400" smtClean="0">
                <a:solidFill>
                  <a:srgbClr val="000066"/>
                </a:solidFill>
                <a:latin typeface="Book Antiqua" pitchFamily="18" charset="0"/>
              </a:rPr>
              <a:t>At U, the material  yields at a particular point and a neck is formed there. The stress corresponding to that load at U is called maximum stress (Ultimate stress)</a:t>
            </a:r>
          </a:p>
          <a:p>
            <a:pPr marR="0" algn="l" eaLnBrk="1" hangingPunct="1">
              <a:buFontTx/>
              <a:buChar char="•"/>
            </a:pPr>
            <a:r>
              <a:rPr lang="en-US" sz="2400" smtClean="0">
                <a:solidFill>
                  <a:srgbClr val="000066"/>
                </a:solidFill>
                <a:latin typeface="Book Antiqua" pitchFamily="18" charset="0"/>
              </a:rPr>
              <a:t> Beyond U, the extension governed by the time of loading. The load required to cause extension  is smaller than the load at M.</a:t>
            </a:r>
          </a:p>
          <a:p>
            <a:pPr marR="0" algn="l" eaLnBrk="1" hangingPunct="1">
              <a:buFontTx/>
              <a:buChar char="•"/>
            </a:pPr>
            <a:r>
              <a:rPr lang="en-US" sz="2400" smtClean="0">
                <a:solidFill>
                  <a:srgbClr val="000066"/>
                </a:solidFill>
                <a:latin typeface="Book Antiqua" pitchFamily="18" charset="0"/>
              </a:rPr>
              <a:t>The area of cross section is considerable reduced.</a:t>
            </a:r>
          </a:p>
          <a:p>
            <a:pPr marR="0" algn="l" eaLnBrk="1" hangingPunct="1">
              <a:buFontTx/>
              <a:buChar char="•"/>
            </a:pPr>
            <a:r>
              <a:rPr lang="en-US" sz="2400" smtClean="0">
                <a:solidFill>
                  <a:srgbClr val="000066"/>
                </a:solidFill>
                <a:latin typeface="Book Antiqua" pitchFamily="18" charset="0"/>
              </a:rPr>
              <a:t> The elongation continues till the material breaks at B.</a:t>
            </a:r>
          </a:p>
          <a:p>
            <a:pPr marR="0" algn="l" eaLnBrk="1" hangingPunct="1">
              <a:buFontTx/>
              <a:buChar char="•"/>
            </a:pPr>
            <a:r>
              <a:rPr lang="en-US" sz="2400" smtClean="0">
                <a:solidFill>
                  <a:srgbClr val="000066"/>
                </a:solidFill>
                <a:latin typeface="Book Antiqua" pitchFamily="18" charset="0"/>
              </a:rPr>
              <a:t>The stress corresponding to the load at B is called Breaking stress.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704850"/>
            <a:ext cx="8229600" cy="742950"/>
          </a:xfrm>
        </p:spPr>
        <p:txBody>
          <a:bodyPr/>
          <a:lstStyle/>
          <a:p>
            <a:r>
              <a:rPr lang="en-US" sz="4000" smtClean="0">
                <a:latin typeface="Times New Roman" pitchFamily="18" charset="0"/>
                <a:cs typeface="Times New Roman" pitchFamily="18" charset="0"/>
              </a:rPr>
              <a:t>Continue…</a:t>
            </a:r>
          </a:p>
        </p:txBody>
      </p:sp>
      <p:sp>
        <p:nvSpPr>
          <p:cNvPr id="36867" name="Content Placeholder 2"/>
          <p:cNvSpPr>
            <a:spLocks noGrp="1"/>
          </p:cNvSpPr>
          <p:nvPr>
            <p:ph idx="1"/>
          </p:nvPr>
        </p:nvSpPr>
        <p:spPr>
          <a:xfrm>
            <a:off x="457200" y="1524000"/>
            <a:ext cx="8229600" cy="4800600"/>
          </a:xfrm>
        </p:spPr>
        <p:txBody>
          <a:bodyPr/>
          <a:lstStyle/>
          <a:p>
            <a:r>
              <a:rPr lang="en-US" smtClean="0">
                <a:latin typeface="Times New Roman" pitchFamily="18" charset="0"/>
                <a:cs typeface="Times New Roman" pitchFamily="18" charset="0"/>
              </a:rPr>
              <a:t>Percentage reduction in area:</a:t>
            </a:r>
          </a:p>
          <a:p>
            <a:pPr>
              <a:buFont typeface="Wingdings 2" pitchFamily="18" charset="2"/>
              <a:buNone/>
            </a:pPr>
            <a:r>
              <a:rPr lang="en-US" smtClean="0">
                <a:latin typeface="Times New Roman" pitchFamily="18" charset="0"/>
                <a:cs typeface="Times New Roman" pitchFamily="18" charset="0"/>
              </a:rPr>
              <a:t>	% reduction in area = (A-A</a:t>
            </a:r>
            <a:r>
              <a:rPr lang="en-US" baseline="-25000" smtClean="0">
                <a:latin typeface="Times New Roman" pitchFamily="18" charset="0"/>
                <a:cs typeface="Times New Roman" pitchFamily="18" charset="0"/>
              </a:rPr>
              <a:t>1</a:t>
            </a:r>
            <a:r>
              <a:rPr lang="en-US" smtClean="0">
                <a:latin typeface="Times New Roman" pitchFamily="18" charset="0"/>
                <a:cs typeface="Times New Roman" pitchFamily="18" charset="0"/>
              </a:rPr>
              <a:t>)/A ×100</a:t>
            </a:r>
          </a:p>
          <a:p>
            <a:pPr>
              <a:buFont typeface="Wingdings 2" pitchFamily="18" charset="2"/>
              <a:buNone/>
            </a:pPr>
            <a:r>
              <a:rPr lang="en-US" smtClean="0">
                <a:latin typeface="Times New Roman" pitchFamily="18" charset="0"/>
                <a:cs typeface="Times New Roman" pitchFamily="18" charset="0"/>
              </a:rPr>
              <a:t>A – Original area of cross-section.m</a:t>
            </a:r>
            <a:r>
              <a:rPr lang="en-US" baseline="30000" smtClean="0">
                <a:latin typeface="Times New Roman" pitchFamily="18" charset="0"/>
                <a:cs typeface="Times New Roman" pitchFamily="18" charset="0"/>
              </a:rPr>
              <a:t>2</a:t>
            </a:r>
          </a:p>
          <a:p>
            <a:pPr>
              <a:buFont typeface="Wingdings 2" pitchFamily="18" charset="2"/>
              <a:buNone/>
            </a:pPr>
            <a:r>
              <a:rPr lang="en-US" smtClean="0">
                <a:latin typeface="Times New Roman" pitchFamily="18" charset="0"/>
                <a:cs typeface="Times New Roman" pitchFamily="18" charset="0"/>
              </a:rPr>
              <a:t>A</a:t>
            </a:r>
            <a:r>
              <a:rPr lang="en-US" baseline="-25000" smtClean="0">
                <a:latin typeface="Times New Roman" pitchFamily="18" charset="0"/>
                <a:cs typeface="Times New Roman" pitchFamily="18" charset="0"/>
              </a:rPr>
              <a:t>1</a:t>
            </a:r>
            <a:r>
              <a:rPr lang="en-US" smtClean="0">
                <a:latin typeface="Times New Roman" pitchFamily="18" charset="0"/>
                <a:cs typeface="Times New Roman" pitchFamily="18" charset="0"/>
              </a:rPr>
              <a:t> – Cross- sectional area after fructure at the neck,m</a:t>
            </a:r>
            <a:r>
              <a:rPr lang="en-US" baseline="30000" smtClean="0">
                <a:latin typeface="Times New Roman" pitchFamily="18" charset="0"/>
                <a:cs typeface="Times New Roman" pitchFamily="18" charset="0"/>
              </a:rPr>
              <a:t>2</a:t>
            </a:r>
          </a:p>
          <a:p>
            <a:pPr>
              <a:buFont typeface="Wingdings 2" pitchFamily="18" charset="2"/>
              <a:buNone/>
            </a:pPr>
            <a:endParaRPr lang="en-US" baseline="30000" smtClean="0">
              <a:latin typeface="Times New Roman" pitchFamily="18" charset="0"/>
              <a:cs typeface="Times New Roman" pitchFamily="18" charset="0"/>
            </a:endParaRPr>
          </a:p>
          <a:p>
            <a:pPr>
              <a:buFont typeface="Wingdings 2" pitchFamily="18" charset="2"/>
              <a:buNone/>
            </a:pPr>
            <a:r>
              <a:rPr lang="en-US" smtClean="0">
                <a:latin typeface="Times New Roman" pitchFamily="18" charset="0"/>
                <a:cs typeface="Times New Roman" pitchFamily="18" charset="0"/>
              </a:rPr>
              <a:t>Percentage elongation:</a:t>
            </a:r>
          </a:p>
          <a:p>
            <a:pPr>
              <a:buFont typeface="Wingdings 2" pitchFamily="18" charset="2"/>
              <a:buNone/>
            </a:pPr>
            <a:r>
              <a:rPr lang="en-US" smtClean="0">
                <a:latin typeface="Times New Roman" pitchFamily="18" charset="0"/>
                <a:cs typeface="Times New Roman" pitchFamily="18" charset="0"/>
              </a:rPr>
              <a:t>% elongation in length= (l</a:t>
            </a:r>
            <a:r>
              <a:rPr lang="en-US" baseline="-25000" smtClean="0">
                <a:latin typeface="Times New Roman" pitchFamily="18" charset="0"/>
                <a:cs typeface="Times New Roman" pitchFamily="18" charset="0"/>
              </a:rPr>
              <a:t>1</a:t>
            </a:r>
            <a:r>
              <a:rPr lang="en-US" smtClean="0">
                <a:latin typeface="Times New Roman" pitchFamily="18" charset="0"/>
                <a:cs typeface="Times New Roman" pitchFamily="18" charset="0"/>
              </a:rPr>
              <a:t>-l/l × 100</a:t>
            </a:r>
          </a:p>
          <a:p>
            <a:pPr>
              <a:buFont typeface="Wingdings 2" pitchFamily="18" charset="2"/>
              <a:buNone/>
            </a:pPr>
            <a:r>
              <a:rPr lang="en-US" smtClean="0">
                <a:latin typeface="Times New Roman" pitchFamily="18" charset="0"/>
                <a:cs typeface="Times New Roman" pitchFamily="18" charset="0"/>
              </a:rPr>
              <a:t>l</a:t>
            </a:r>
            <a:r>
              <a:rPr lang="en-US" baseline="-25000" smtClean="0">
                <a:latin typeface="Times New Roman" pitchFamily="18" charset="0"/>
                <a:cs typeface="Times New Roman" pitchFamily="18" charset="0"/>
              </a:rPr>
              <a:t>1</a:t>
            </a:r>
            <a:r>
              <a:rPr lang="en-US" smtClean="0">
                <a:latin typeface="Times New Roman" pitchFamily="18" charset="0"/>
                <a:cs typeface="Times New Roman" pitchFamily="18" charset="0"/>
              </a:rPr>
              <a:t> – Length of specimen after fracture, mm</a:t>
            </a:r>
          </a:p>
          <a:p>
            <a:pPr>
              <a:buFont typeface="Wingdings 2" pitchFamily="18" charset="2"/>
              <a:buNone/>
            </a:pPr>
            <a:r>
              <a:rPr lang="en-US" smtClean="0">
                <a:latin typeface="Times New Roman" pitchFamily="18" charset="0"/>
                <a:cs typeface="Times New Roman" pitchFamily="18" charset="0"/>
              </a:rPr>
              <a:t>l – original length, mm</a:t>
            </a:r>
          </a:p>
          <a:p>
            <a:pPr>
              <a:buFont typeface="Wingdings 2" pitchFamily="18" charset="2"/>
              <a:buNone/>
            </a:pPr>
            <a:endParaRPr 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INTRODUCTION</a:t>
            </a:r>
          </a:p>
        </p:txBody>
      </p:sp>
      <p:sp>
        <p:nvSpPr>
          <p:cNvPr id="3" name="Content Placeholder 2"/>
          <p:cNvSpPr>
            <a:spLocks noGrp="1"/>
          </p:cNvSpPr>
          <p:nvPr>
            <p:ph idx="1"/>
          </p:nvPr>
        </p:nvSpPr>
        <p:spPr/>
        <p:txBody>
          <a:bodyPr>
            <a:normAutofit/>
          </a:bodyPr>
          <a:lstStyle/>
          <a:p>
            <a:pPr marL="274320" indent="-274320" algn="just" eaLnBrk="1" fontAlgn="auto" hangingPunct="1">
              <a:spcAft>
                <a:spcPts val="0"/>
              </a:spcAft>
              <a:buClr>
                <a:schemeClr val="accent3"/>
              </a:buClr>
              <a:buFont typeface="Wingdings 2"/>
              <a:buNone/>
              <a:defRPr/>
            </a:pPr>
            <a:r>
              <a:rPr lang="en-US" u="sng" dirty="0" smtClean="0">
                <a:solidFill>
                  <a:schemeClr val="tx2">
                    <a:lumMod val="75000"/>
                  </a:schemeClr>
                </a:solidFill>
                <a:latin typeface="Times New Roman" pitchFamily="18" charset="0"/>
                <a:cs typeface="Times New Roman" pitchFamily="18" charset="0"/>
              </a:rPr>
              <a:t>Engineering Design:</a:t>
            </a:r>
          </a:p>
          <a:p>
            <a:pPr marL="274320" indent="-274320" algn="just" eaLnBrk="1" fontAlgn="auto" hangingPunct="1">
              <a:spcAft>
                <a:spcPts val="0"/>
              </a:spcAft>
              <a:buClr>
                <a:schemeClr val="accent3"/>
              </a:buClr>
              <a:buFont typeface="Wingdings" pitchFamily="2" charset="2"/>
              <a:buChar char="Ø"/>
              <a:defRPr/>
            </a:pPr>
            <a:r>
              <a:rPr lang="en-US" dirty="0" smtClean="0">
                <a:solidFill>
                  <a:schemeClr val="tx2">
                    <a:lumMod val="75000"/>
                  </a:schemeClr>
                </a:solidFill>
                <a:latin typeface="Times New Roman" pitchFamily="18" charset="0"/>
                <a:cs typeface="Times New Roman" pitchFamily="18" charset="0"/>
              </a:rPr>
              <a:t>	Engineering design is a process of </a:t>
            </a:r>
            <a:r>
              <a:rPr lang="en-US" dirty="0" smtClean="0">
                <a:solidFill>
                  <a:srgbClr val="FF0000"/>
                </a:solidFill>
                <a:latin typeface="Times New Roman" pitchFamily="18" charset="0"/>
                <a:cs typeface="Times New Roman" pitchFamily="18" charset="0"/>
              </a:rPr>
              <a:t>applying various scientific principles </a:t>
            </a:r>
            <a:r>
              <a:rPr lang="en-US" dirty="0" smtClean="0">
                <a:solidFill>
                  <a:schemeClr val="tx2">
                    <a:lumMod val="75000"/>
                  </a:schemeClr>
                </a:solidFill>
                <a:latin typeface="Times New Roman" pitchFamily="18" charset="0"/>
                <a:cs typeface="Times New Roman" pitchFamily="18" charset="0"/>
              </a:rPr>
              <a:t>and </a:t>
            </a:r>
            <a:r>
              <a:rPr lang="en-US" dirty="0" smtClean="0">
                <a:solidFill>
                  <a:srgbClr val="FF0000"/>
                </a:solidFill>
                <a:latin typeface="Times New Roman" pitchFamily="18" charset="0"/>
                <a:cs typeface="Times New Roman" pitchFamily="18" charset="0"/>
              </a:rPr>
              <a:t>techniques</a:t>
            </a:r>
            <a:r>
              <a:rPr lang="en-US" dirty="0" smtClean="0">
                <a:solidFill>
                  <a:schemeClr val="tx2">
                    <a:lumMod val="75000"/>
                  </a:schemeClr>
                </a:solidFill>
                <a:latin typeface="Times New Roman" pitchFamily="18" charset="0"/>
                <a:cs typeface="Times New Roman" pitchFamily="18" charset="0"/>
              </a:rPr>
              <a:t> for purpose of defining in detail a product (or) a process (or) a system to its </a:t>
            </a:r>
            <a:r>
              <a:rPr lang="en-US" dirty="0" err="1" smtClean="0">
                <a:solidFill>
                  <a:schemeClr val="tx2">
                    <a:lumMod val="75000"/>
                  </a:schemeClr>
                </a:solidFill>
                <a:latin typeface="Times New Roman" pitchFamily="18" charset="0"/>
                <a:cs typeface="Times New Roman" pitchFamily="18" charset="0"/>
              </a:rPr>
              <a:t>realisation</a:t>
            </a:r>
            <a:r>
              <a:rPr lang="en-US" dirty="0" smtClean="0">
                <a:solidFill>
                  <a:schemeClr val="tx2">
                    <a:lumMod val="75000"/>
                  </a:schemeClr>
                </a:solidFill>
                <a:latin typeface="Times New Roman" pitchFamily="18" charset="0"/>
                <a:cs typeface="Times New Roman" pitchFamily="18" charset="0"/>
              </a:rPr>
              <a:t>.</a:t>
            </a:r>
          </a:p>
          <a:p>
            <a:pPr marL="274320" indent="-274320" algn="just" eaLnBrk="1" fontAlgn="auto" hangingPunct="1">
              <a:spcAft>
                <a:spcPts val="0"/>
              </a:spcAft>
              <a:buClr>
                <a:schemeClr val="accent3"/>
              </a:buClr>
              <a:buFont typeface="Wingdings" pitchFamily="2" charset="2"/>
              <a:buChar char="Ø"/>
              <a:defRPr/>
            </a:pPr>
            <a:r>
              <a:rPr lang="en-US" dirty="0" smtClean="0">
                <a:solidFill>
                  <a:schemeClr val="tx2">
                    <a:lumMod val="75000"/>
                  </a:schemeClr>
                </a:solidFill>
                <a:latin typeface="Times New Roman" pitchFamily="18" charset="0"/>
                <a:cs typeface="Times New Roman" pitchFamily="18" charset="0"/>
              </a:rPr>
              <a:t>	In simpler words design is </a:t>
            </a:r>
            <a:r>
              <a:rPr lang="en-US" dirty="0" smtClean="0">
                <a:solidFill>
                  <a:srgbClr val="FF0000"/>
                </a:solidFill>
                <a:latin typeface="Times New Roman" pitchFamily="18" charset="0"/>
                <a:cs typeface="Times New Roman" pitchFamily="18" charset="0"/>
              </a:rPr>
              <a:t>formulation of a plan</a:t>
            </a:r>
            <a:r>
              <a:rPr lang="en-US" dirty="0" smtClean="0">
                <a:solidFill>
                  <a:schemeClr val="tx2">
                    <a:lumMod val="75000"/>
                  </a:schemeClr>
                </a:solidFill>
                <a:latin typeface="Times New Roman" pitchFamily="18" charset="0"/>
                <a:cs typeface="Times New Roman" pitchFamily="18" charset="0"/>
              </a:rPr>
              <a:t>, for execution towards satisfying a needs.</a:t>
            </a:r>
          </a:p>
          <a:p>
            <a:pPr marL="274320" indent="-274320" algn="just" eaLnBrk="1" fontAlgn="auto" hangingPunct="1">
              <a:spcAft>
                <a:spcPts val="0"/>
              </a:spcAft>
              <a:buClr>
                <a:schemeClr val="accent3"/>
              </a:buClr>
              <a:buFont typeface="Wingdings" pitchFamily="2" charset="2"/>
              <a:buChar char="Ø"/>
              <a:defRPr/>
            </a:pPr>
            <a:r>
              <a:rPr lang="en-US" dirty="0" smtClean="0">
                <a:solidFill>
                  <a:schemeClr val="tx2">
                    <a:lumMod val="75000"/>
                  </a:schemeClr>
                </a:solidFill>
                <a:latin typeface="Times New Roman" pitchFamily="18" charset="0"/>
                <a:cs typeface="Times New Roman" pitchFamily="18" charset="0"/>
              </a:rPr>
              <a:t>       Machine Design is defined as to fix dimension for machine components.</a:t>
            </a:r>
          </a:p>
          <a:p>
            <a:pPr marL="274320" indent="-274320" algn="just" eaLnBrk="1" fontAlgn="auto" hangingPunct="1">
              <a:spcAft>
                <a:spcPts val="0"/>
              </a:spcAft>
              <a:buClr>
                <a:schemeClr val="accent3"/>
              </a:buClr>
              <a:buFont typeface="Wingdings 2"/>
              <a:buNone/>
              <a:defRPr/>
            </a:pPr>
            <a:r>
              <a:rPr lang="en-US" dirty="0" smtClean="0">
                <a:solidFill>
                  <a:schemeClr val="tx2">
                    <a:lumMod val="75000"/>
                  </a:schemeClr>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4400" smtClean="0">
                <a:latin typeface="Times New Roman" pitchFamily="18" charset="0"/>
                <a:cs typeface="Times New Roman" pitchFamily="18" charset="0"/>
              </a:rPr>
              <a:t>Torsional shear stress</a:t>
            </a:r>
          </a:p>
        </p:txBody>
      </p:sp>
      <p:sp>
        <p:nvSpPr>
          <p:cNvPr id="37891" name="Content Placeholder 2"/>
          <p:cNvSpPr>
            <a:spLocks noGrp="1"/>
          </p:cNvSpPr>
          <p:nvPr>
            <p:ph idx="1"/>
          </p:nvPr>
        </p:nvSpPr>
        <p:spPr>
          <a:xfrm>
            <a:off x="457200" y="1935163"/>
            <a:ext cx="8229600" cy="4694237"/>
          </a:xfrm>
        </p:spPr>
        <p:txBody>
          <a:bodyPr/>
          <a:lstStyle/>
          <a:p>
            <a:r>
              <a:rPr lang="en-US" smtClean="0"/>
              <a:t>	</a:t>
            </a:r>
            <a:r>
              <a:rPr lang="en-US" smtClean="0">
                <a:latin typeface="Times New Roman" pitchFamily="18" charset="0"/>
                <a:cs typeface="Times New Roman" pitchFamily="18" charset="0"/>
              </a:rPr>
              <a:t>When a machine member is subjected to the action of two equal and opposite couples acting in parallel planes, then the machine member is said to be subjected to  torsion.</a:t>
            </a:r>
          </a:p>
          <a:p>
            <a:r>
              <a:rPr lang="en-US" smtClean="0">
                <a:latin typeface="Times New Roman" pitchFamily="18" charset="0"/>
                <a:cs typeface="Times New Roman" pitchFamily="18" charset="0"/>
              </a:rPr>
              <a:t>	The stress set up by torsion is known as torsional shear stress.</a:t>
            </a:r>
          </a:p>
          <a:p>
            <a:r>
              <a:rPr lang="en-US" smtClean="0">
                <a:latin typeface="Times New Roman" pitchFamily="18" charset="0"/>
                <a:cs typeface="Times New Roman" pitchFamily="18" charset="0"/>
              </a:rPr>
              <a:t>Consider a shaft fixed at one end and subjected to a torque (T) at the other end.</a:t>
            </a:r>
          </a:p>
          <a:p>
            <a:r>
              <a:rPr lang="en-US" smtClean="0">
                <a:latin typeface="Times New Roman" pitchFamily="18" charset="0"/>
                <a:cs typeface="Times New Roman" pitchFamily="18" charset="0"/>
              </a:rPr>
              <a:t>As a result of this torque every cross-section of the shaft is subjected to torsional shear stress.</a:t>
            </a:r>
          </a:p>
          <a:p>
            <a:pPr>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704850"/>
            <a:ext cx="8229600" cy="666750"/>
          </a:xfrm>
        </p:spPr>
        <p:txBody>
          <a:bodyPr/>
          <a:lstStyle/>
          <a:p>
            <a:r>
              <a:rPr lang="en-US" sz="4400" smtClean="0">
                <a:latin typeface="Times New Roman" pitchFamily="18" charset="0"/>
                <a:cs typeface="Times New Roman" pitchFamily="18" charset="0"/>
              </a:rPr>
              <a:t>Continue…</a:t>
            </a:r>
          </a:p>
        </p:txBody>
      </p:sp>
      <p:sp>
        <p:nvSpPr>
          <p:cNvPr id="38915" name="Content Placeholder 2"/>
          <p:cNvSpPr>
            <a:spLocks noGrp="1"/>
          </p:cNvSpPr>
          <p:nvPr>
            <p:ph idx="1"/>
          </p:nvPr>
        </p:nvSpPr>
        <p:spPr>
          <a:xfrm>
            <a:off x="457200" y="1981200"/>
            <a:ext cx="8229600" cy="4343400"/>
          </a:xfrm>
        </p:spPr>
        <p:txBody>
          <a:bodyPr/>
          <a:lstStyle/>
          <a:p>
            <a:pPr>
              <a:buFont typeface="Wingdings 2" pitchFamily="18" charset="2"/>
              <a:buNone/>
            </a:pPr>
            <a:r>
              <a:rPr lang="en-US" smtClean="0"/>
              <a:t>		T/J = </a:t>
            </a:r>
            <a:r>
              <a:rPr lang="el-GR" smtClean="0"/>
              <a:t>τ</a:t>
            </a:r>
            <a:r>
              <a:rPr lang="en-US" smtClean="0"/>
              <a:t>/R = C</a:t>
            </a:r>
            <a:r>
              <a:rPr lang="el-GR" smtClean="0"/>
              <a:t>θ</a:t>
            </a:r>
            <a:r>
              <a:rPr lang="en-US" smtClean="0"/>
              <a:t>/l</a:t>
            </a:r>
          </a:p>
          <a:p>
            <a:pPr>
              <a:buFont typeface="Wingdings 2" pitchFamily="18" charset="2"/>
              <a:buNone/>
            </a:pPr>
            <a:endParaRPr lang="en-US" smtClean="0"/>
          </a:p>
          <a:p>
            <a:pPr>
              <a:buFont typeface="Wingdings 2" pitchFamily="18" charset="2"/>
              <a:buNone/>
            </a:pPr>
            <a:r>
              <a:rPr lang="el-GR" smtClean="0"/>
              <a:t>θ</a:t>
            </a:r>
            <a:r>
              <a:rPr lang="en-US" smtClean="0"/>
              <a:t>= angle of twist, radian</a:t>
            </a:r>
          </a:p>
          <a:p>
            <a:pPr>
              <a:buFont typeface="Wingdings 2" pitchFamily="18" charset="2"/>
              <a:buNone/>
            </a:pPr>
            <a:r>
              <a:rPr lang="en-US" smtClean="0"/>
              <a:t>T=Torque = twisting moment = turning moment, N-mm</a:t>
            </a:r>
          </a:p>
          <a:p>
            <a:pPr>
              <a:buFont typeface="Wingdings 2" pitchFamily="18" charset="2"/>
              <a:buNone/>
            </a:pPr>
            <a:r>
              <a:rPr lang="en-US" smtClean="0"/>
              <a:t>J= Polar movement of Inertia, mm</a:t>
            </a:r>
            <a:r>
              <a:rPr lang="en-US" baseline="30000" smtClean="0"/>
              <a:t>4</a:t>
            </a:r>
          </a:p>
          <a:p>
            <a:pPr>
              <a:buFont typeface="Wingdings 2" pitchFamily="18" charset="2"/>
              <a:buNone/>
            </a:pPr>
            <a:r>
              <a:rPr lang="en-US" smtClean="0"/>
              <a:t>τ= Torsional shear stress , N/mm</a:t>
            </a:r>
            <a:r>
              <a:rPr lang="en-US" baseline="30000" smtClean="0"/>
              <a:t>2</a:t>
            </a:r>
          </a:p>
          <a:p>
            <a:pPr>
              <a:buFont typeface="Wingdings 2" pitchFamily="18" charset="2"/>
              <a:buNone/>
            </a:pPr>
            <a:r>
              <a:rPr lang="en-US" smtClean="0"/>
              <a:t>C= Modulus of rigidity (or) shear modulus, N/mm</a:t>
            </a:r>
            <a:r>
              <a:rPr lang="en-US" baseline="30000" smtClean="0"/>
              <a:t>2</a:t>
            </a:r>
          </a:p>
          <a:p>
            <a:pPr>
              <a:buFont typeface="Wingdings 2" pitchFamily="18" charset="2"/>
              <a:buNone/>
            </a:pPr>
            <a:r>
              <a:rPr lang="en-US" smtClean="0"/>
              <a:t>l= Length of the shaft, mm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704850"/>
            <a:ext cx="8229600" cy="514350"/>
          </a:xfrm>
        </p:spPr>
        <p:txBody>
          <a:bodyPr/>
          <a:lstStyle/>
          <a:p>
            <a:r>
              <a:rPr lang="en-US" sz="4400" smtClean="0">
                <a:latin typeface="Times New Roman" pitchFamily="18" charset="0"/>
                <a:cs typeface="Times New Roman" pitchFamily="18" charset="0"/>
              </a:rPr>
              <a:t>Continue…</a:t>
            </a:r>
          </a:p>
        </p:txBody>
      </p:sp>
      <p:sp>
        <p:nvSpPr>
          <p:cNvPr id="39939" name="Content Placeholder 2"/>
          <p:cNvSpPr>
            <a:spLocks noGrp="1"/>
          </p:cNvSpPr>
          <p:nvPr>
            <p:ph idx="1"/>
          </p:nvPr>
        </p:nvSpPr>
        <p:spPr>
          <a:xfrm>
            <a:off x="457200" y="1219200"/>
            <a:ext cx="8229600" cy="5105400"/>
          </a:xfrm>
        </p:spPr>
        <p:txBody>
          <a:bodyPr/>
          <a:lstStyle/>
          <a:p>
            <a:pPr>
              <a:buFont typeface="Wingdings 2" pitchFamily="18" charset="2"/>
              <a:buNone/>
            </a:pPr>
            <a:r>
              <a:rPr lang="en-US" u="sng" smtClean="0"/>
              <a:t>Polar modulus z</a:t>
            </a:r>
            <a:r>
              <a:rPr lang="en-US" u="sng" baseline="-25000" smtClean="0"/>
              <a:t>p</a:t>
            </a:r>
            <a:r>
              <a:rPr lang="en-US" u="sng" smtClean="0"/>
              <a:t>:</a:t>
            </a:r>
          </a:p>
          <a:p>
            <a:pPr>
              <a:buFont typeface="Wingdings 2" pitchFamily="18" charset="2"/>
              <a:buNone/>
            </a:pPr>
            <a:r>
              <a:rPr lang="en-US" smtClean="0">
                <a:latin typeface="Times New Roman" pitchFamily="18" charset="0"/>
                <a:cs typeface="Times New Roman" pitchFamily="18" charset="0"/>
              </a:rPr>
              <a:t>T/J = </a:t>
            </a:r>
            <a:r>
              <a:rPr lang="el-GR" smtClean="0">
                <a:latin typeface="Times New Roman" pitchFamily="18" charset="0"/>
                <a:cs typeface="Times New Roman" pitchFamily="18" charset="0"/>
              </a:rPr>
              <a:t>τ</a:t>
            </a:r>
            <a:r>
              <a:rPr lang="en-US" smtClean="0">
                <a:latin typeface="Times New Roman" pitchFamily="18" charset="0"/>
                <a:cs typeface="Times New Roman" pitchFamily="18" charset="0"/>
              </a:rPr>
              <a:t>/R</a:t>
            </a:r>
          </a:p>
          <a:p>
            <a:pPr>
              <a:buFont typeface="Wingdings 2" pitchFamily="18" charset="2"/>
              <a:buNone/>
            </a:pPr>
            <a:r>
              <a:rPr lang="en-US" smtClean="0">
                <a:latin typeface="Times New Roman" pitchFamily="18" charset="0"/>
                <a:cs typeface="Times New Roman" pitchFamily="18" charset="0"/>
              </a:rPr>
              <a:t>T = </a:t>
            </a:r>
            <a:r>
              <a:rPr lang="el-GR" smtClean="0">
                <a:latin typeface="Times New Roman" pitchFamily="18" charset="0"/>
                <a:cs typeface="Times New Roman" pitchFamily="18" charset="0"/>
              </a:rPr>
              <a:t>τ×</a:t>
            </a:r>
            <a:r>
              <a:rPr lang="en-US" smtClean="0">
                <a:latin typeface="Times New Roman" pitchFamily="18" charset="0"/>
                <a:cs typeface="Times New Roman" pitchFamily="18" charset="0"/>
              </a:rPr>
              <a:t> J/R</a:t>
            </a:r>
          </a:p>
          <a:p>
            <a:pPr>
              <a:buFont typeface="Wingdings 2" pitchFamily="18" charset="2"/>
              <a:buNone/>
            </a:pPr>
            <a:r>
              <a:rPr lang="en-US" smtClean="0">
                <a:latin typeface="Times New Roman" pitchFamily="18" charset="0"/>
                <a:cs typeface="Times New Roman" pitchFamily="18" charset="0"/>
              </a:rPr>
              <a:t>J/R </a:t>
            </a:r>
            <a:r>
              <a:rPr lang="en-US" smtClean="0"/>
              <a:t> is called the polar modulus (z</a:t>
            </a:r>
            <a:r>
              <a:rPr lang="en-US" baseline="-25000" smtClean="0"/>
              <a:t>p</a:t>
            </a:r>
            <a:r>
              <a:rPr lang="en-US" smtClean="0"/>
              <a:t>)</a:t>
            </a:r>
          </a:p>
          <a:p>
            <a:pPr>
              <a:buFont typeface="Wingdings 2" pitchFamily="18" charset="2"/>
              <a:buNone/>
            </a:pPr>
            <a:r>
              <a:rPr lang="en-US" smtClean="0"/>
              <a:t>T= </a:t>
            </a:r>
            <a:r>
              <a:rPr lang="el-GR" smtClean="0"/>
              <a:t>τ</a:t>
            </a:r>
            <a:r>
              <a:rPr lang="en-US" smtClean="0"/>
              <a:t>. z</a:t>
            </a:r>
            <a:r>
              <a:rPr lang="en-US" baseline="-25000" smtClean="0"/>
              <a:t>p</a:t>
            </a:r>
          </a:p>
          <a:p>
            <a:pPr>
              <a:buFont typeface="Wingdings 2" pitchFamily="18" charset="2"/>
              <a:buNone/>
            </a:pPr>
            <a:r>
              <a:rPr lang="en-US" smtClean="0"/>
              <a:t>For solid shaft of diameter (d)</a:t>
            </a:r>
          </a:p>
          <a:p>
            <a:pPr>
              <a:buFont typeface="Wingdings 2" pitchFamily="18" charset="2"/>
              <a:buNone/>
            </a:pPr>
            <a:r>
              <a:rPr lang="en-US" smtClean="0">
                <a:latin typeface="Times New Roman" pitchFamily="18" charset="0"/>
                <a:cs typeface="Times New Roman" pitchFamily="18" charset="0"/>
              </a:rPr>
              <a:t>J=</a:t>
            </a:r>
            <a:r>
              <a:rPr lang="el-GR" smtClean="0">
                <a:latin typeface="Times New Roman" pitchFamily="18" charset="0"/>
                <a:cs typeface="Times New Roman" pitchFamily="18" charset="0"/>
              </a:rPr>
              <a:t>π</a:t>
            </a:r>
            <a:r>
              <a:rPr lang="en-US" smtClean="0">
                <a:latin typeface="Times New Roman" pitchFamily="18" charset="0"/>
                <a:cs typeface="Times New Roman" pitchFamily="18" charset="0"/>
              </a:rPr>
              <a:t>d</a:t>
            </a:r>
            <a:r>
              <a:rPr lang="en-US" baseline="30000" smtClean="0">
                <a:latin typeface="Times New Roman" pitchFamily="18" charset="0"/>
                <a:cs typeface="Times New Roman" pitchFamily="18" charset="0"/>
              </a:rPr>
              <a:t>4</a:t>
            </a:r>
            <a:r>
              <a:rPr lang="en-US" smtClean="0">
                <a:latin typeface="Times New Roman" pitchFamily="18" charset="0"/>
                <a:cs typeface="Times New Roman" pitchFamily="18" charset="0"/>
              </a:rPr>
              <a:t>/32</a:t>
            </a:r>
          </a:p>
          <a:p>
            <a:pPr>
              <a:buFont typeface="Wingdings 2" pitchFamily="18" charset="2"/>
              <a:buNone/>
            </a:pPr>
            <a:r>
              <a:rPr lang="en-US" smtClean="0">
                <a:latin typeface="Times New Roman" pitchFamily="18" charset="0"/>
                <a:cs typeface="Times New Roman" pitchFamily="18" charset="0"/>
              </a:rPr>
              <a:t>R = d/2</a:t>
            </a:r>
          </a:p>
          <a:p>
            <a:pPr>
              <a:buFont typeface="Wingdings 2" pitchFamily="18" charset="2"/>
              <a:buNone/>
            </a:pPr>
            <a:r>
              <a:rPr lang="en-US" baseline="-25000" smtClean="0"/>
              <a:t>Z p </a:t>
            </a:r>
            <a:r>
              <a:rPr lang="en-US" smtClean="0"/>
              <a:t> = </a:t>
            </a:r>
            <a:r>
              <a:rPr lang="en-US" smtClean="0">
                <a:latin typeface="Times New Roman" pitchFamily="18" charset="0"/>
                <a:cs typeface="Times New Roman" pitchFamily="18" charset="0"/>
              </a:rPr>
              <a:t>J/R = </a:t>
            </a:r>
            <a:r>
              <a:rPr lang="el-GR" smtClean="0">
                <a:latin typeface="Times New Roman" pitchFamily="18" charset="0"/>
                <a:cs typeface="Times New Roman" pitchFamily="18" charset="0"/>
              </a:rPr>
              <a:t>π</a:t>
            </a:r>
            <a:r>
              <a:rPr lang="en-US" smtClean="0">
                <a:latin typeface="Times New Roman" pitchFamily="18" charset="0"/>
                <a:cs typeface="Times New Roman" pitchFamily="18" charset="0"/>
              </a:rPr>
              <a:t>d</a:t>
            </a:r>
            <a:r>
              <a:rPr lang="en-US" baseline="30000" smtClean="0">
                <a:latin typeface="Times New Roman" pitchFamily="18" charset="0"/>
                <a:cs typeface="Times New Roman" pitchFamily="18" charset="0"/>
              </a:rPr>
              <a:t>3</a:t>
            </a:r>
            <a:r>
              <a:rPr lang="en-US" smtClean="0">
                <a:latin typeface="Times New Roman" pitchFamily="18" charset="0"/>
                <a:cs typeface="Times New Roman" pitchFamily="18" charset="0"/>
              </a:rPr>
              <a:t>/16</a:t>
            </a:r>
          </a:p>
          <a:p>
            <a:pPr>
              <a:buFont typeface="Wingdings 2" pitchFamily="18" charset="2"/>
              <a:buNone/>
            </a:pPr>
            <a:r>
              <a:rPr lang="en-US" smtClean="0">
                <a:latin typeface="Times New Roman" pitchFamily="18" charset="0"/>
                <a:cs typeface="Times New Roman" pitchFamily="18" charset="0"/>
              </a:rPr>
              <a:t>T = </a:t>
            </a:r>
            <a:r>
              <a:rPr lang="el-GR" smtClean="0">
                <a:latin typeface="Times New Roman" pitchFamily="18" charset="0"/>
                <a:cs typeface="Times New Roman" pitchFamily="18" charset="0"/>
              </a:rPr>
              <a:t>τ×</a:t>
            </a:r>
            <a:r>
              <a:rPr lang="en-US" smtClean="0">
                <a:latin typeface="Times New Roman" pitchFamily="18" charset="0"/>
                <a:cs typeface="Times New Roman" pitchFamily="18" charset="0"/>
              </a:rPr>
              <a:t> (</a:t>
            </a:r>
            <a:r>
              <a:rPr lang="el-GR" smtClean="0">
                <a:latin typeface="Times New Roman" pitchFamily="18" charset="0"/>
                <a:cs typeface="Times New Roman" pitchFamily="18" charset="0"/>
              </a:rPr>
              <a:t>π</a:t>
            </a:r>
            <a:r>
              <a:rPr lang="en-US" smtClean="0">
                <a:latin typeface="Times New Roman" pitchFamily="18" charset="0"/>
                <a:cs typeface="Times New Roman" pitchFamily="18" charset="0"/>
              </a:rPr>
              <a:t>d</a:t>
            </a:r>
            <a:r>
              <a:rPr lang="en-US" baseline="30000" smtClean="0">
                <a:latin typeface="Times New Roman" pitchFamily="18" charset="0"/>
                <a:cs typeface="Times New Roman" pitchFamily="18" charset="0"/>
              </a:rPr>
              <a:t>3</a:t>
            </a:r>
            <a:r>
              <a:rPr lang="en-US" smtClean="0">
                <a:latin typeface="Times New Roman" pitchFamily="18" charset="0"/>
                <a:cs typeface="Times New Roman" pitchFamily="18" charset="0"/>
              </a:rPr>
              <a:t> /16) ---- N-mm</a:t>
            </a:r>
          </a:p>
          <a:p>
            <a:pPr>
              <a:buFont typeface="Wingdings 2" pitchFamily="18" charset="2"/>
              <a:buNone/>
            </a:pPr>
            <a:endParaRPr lang="en-US" baseline="300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704850"/>
            <a:ext cx="8229600" cy="666750"/>
          </a:xfrm>
        </p:spPr>
        <p:txBody>
          <a:bodyPr/>
          <a:lstStyle/>
          <a:p>
            <a:r>
              <a:rPr lang="en-US" sz="4400" smtClean="0">
                <a:latin typeface="Times New Roman" pitchFamily="18" charset="0"/>
                <a:cs typeface="Times New Roman" pitchFamily="18" charset="0"/>
              </a:rPr>
              <a:t>Continue…</a:t>
            </a:r>
          </a:p>
        </p:txBody>
      </p:sp>
      <p:sp>
        <p:nvSpPr>
          <p:cNvPr id="40963" name="Content Placeholder 2"/>
          <p:cNvSpPr>
            <a:spLocks noGrp="1"/>
          </p:cNvSpPr>
          <p:nvPr>
            <p:ph idx="1"/>
          </p:nvPr>
        </p:nvSpPr>
        <p:spPr>
          <a:xfrm>
            <a:off x="457200" y="1295400"/>
            <a:ext cx="8229600" cy="5029200"/>
          </a:xfrm>
        </p:spPr>
        <p:txBody>
          <a:bodyPr/>
          <a:lstStyle/>
          <a:p>
            <a:pPr>
              <a:buFont typeface="Wingdings 2" pitchFamily="18" charset="2"/>
              <a:buNone/>
            </a:pPr>
            <a:r>
              <a:rPr lang="en-US" u="sng" smtClean="0">
                <a:latin typeface="Times New Roman" pitchFamily="18" charset="0"/>
                <a:cs typeface="Times New Roman" pitchFamily="18" charset="0"/>
              </a:rPr>
              <a:t>Torsional rigidity:</a:t>
            </a:r>
          </a:p>
          <a:p>
            <a:pPr>
              <a:buFont typeface="Wingdings 2" pitchFamily="18" charset="2"/>
              <a:buNone/>
            </a:pPr>
            <a:r>
              <a:rPr lang="en-US" smtClean="0">
                <a:latin typeface="Times New Roman" pitchFamily="18" charset="0"/>
                <a:cs typeface="Times New Roman" pitchFamily="18" charset="0"/>
              </a:rPr>
              <a:t>T/J =c</a:t>
            </a:r>
            <a:r>
              <a:rPr lang="el-GR" smtClean="0">
                <a:latin typeface="Times New Roman" pitchFamily="18" charset="0"/>
                <a:cs typeface="Times New Roman" pitchFamily="18" charset="0"/>
              </a:rPr>
              <a:t>θ</a:t>
            </a:r>
            <a:r>
              <a:rPr lang="en-US" smtClean="0">
                <a:latin typeface="Times New Roman" pitchFamily="18" charset="0"/>
                <a:cs typeface="Times New Roman" pitchFamily="18" charset="0"/>
              </a:rPr>
              <a:t>/l</a:t>
            </a:r>
          </a:p>
          <a:p>
            <a:pPr>
              <a:buFont typeface="Wingdings 2" pitchFamily="18" charset="2"/>
              <a:buNone/>
            </a:pPr>
            <a:r>
              <a:rPr lang="el-GR" smtClean="0">
                <a:latin typeface="Times New Roman" pitchFamily="18" charset="0"/>
                <a:cs typeface="Times New Roman" pitchFamily="18" charset="0"/>
              </a:rPr>
              <a:t>θ</a:t>
            </a:r>
            <a:r>
              <a:rPr lang="en-US" smtClean="0">
                <a:latin typeface="Times New Roman" pitchFamily="18" charset="0"/>
                <a:cs typeface="Times New Roman" pitchFamily="18" charset="0"/>
              </a:rPr>
              <a:t>= T×l/c×J</a:t>
            </a:r>
          </a:p>
          <a:p>
            <a:pPr>
              <a:buFont typeface="Wingdings 2" pitchFamily="18" charset="2"/>
              <a:buNone/>
            </a:pPr>
            <a:r>
              <a:rPr lang="en-US" smtClean="0">
                <a:latin typeface="Times New Roman" pitchFamily="18" charset="0"/>
                <a:cs typeface="Times New Roman" pitchFamily="18" charset="0"/>
              </a:rPr>
              <a:t>The quantity c×J is called torsional rigidity</a:t>
            </a:r>
          </a:p>
          <a:p>
            <a:pPr>
              <a:buFont typeface="Wingdings 2" pitchFamily="18" charset="2"/>
              <a:buNone/>
            </a:pPr>
            <a:r>
              <a:rPr lang="en-US" u="sng" smtClean="0">
                <a:latin typeface="Times New Roman" pitchFamily="18" charset="0"/>
                <a:cs typeface="Times New Roman" pitchFamily="18" charset="0"/>
              </a:rPr>
              <a:t>Power transmitted by shaft (p):</a:t>
            </a:r>
          </a:p>
          <a:p>
            <a:pPr>
              <a:buFont typeface="Wingdings 2" pitchFamily="18" charset="2"/>
              <a:buNone/>
            </a:pPr>
            <a:r>
              <a:rPr lang="en-US" smtClean="0">
                <a:latin typeface="Times New Roman" pitchFamily="18" charset="0"/>
                <a:cs typeface="Times New Roman" pitchFamily="18" charset="0"/>
              </a:rPr>
              <a:t>P = 2</a:t>
            </a:r>
            <a:r>
              <a:rPr lang="el-GR" smtClean="0">
                <a:latin typeface="Times New Roman" pitchFamily="18" charset="0"/>
                <a:cs typeface="Times New Roman" pitchFamily="18" charset="0"/>
              </a:rPr>
              <a:t>π</a:t>
            </a:r>
            <a:r>
              <a:rPr lang="en-US" smtClean="0">
                <a:latin typeface="Times New Roman" pitchFamily="18" charset="0"/>
                <a:cs typeface="Times New Roman" pitchFamily="18" charset="0"/>
              </a:rPr>
              <a:t>NT/60 ----  Watts (or) N.m/s</a:t>
            </a:r>
          </a:p>
          <a:p>
            <a:pPr>
              <a:buFont typeface="Wingdings 2" pitchFamily="18" charset="2"/>
              <a:buNone/>
            </a:pPr>
            <a:r>
              <a:rPr lang="en-US" smtClean="0">
                <a:latin typeface="Times New Roman" pitchFamily="18" charset="0"/>
                <a:cs typeface="Times New Roman" pitchFamily="18" charset="0"/>
              </a:rPr>
              <a:t>T= torque-----N-m</a:t>
            </a:r>
          </a:p>
          <a:p>
            <a:pPr>
              <a:buFont typeface="Wingdings 2" pitchFamily="18" charset="2"/>
              <a:buNone/>
            </a:pPr>
            <a:r>
              <a:rPr lang="en-US" smtClean="0">
                <a:latin typeface="Times New Roman" pitchFamily="18" charset="0"/>
                <a:cs typeface="Times New Roman" pitchFamily="18" charset="0"/>
              </a:rPr>
              <a:t>N=speed------rpm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704850"/>
            <a:ext cx="8229600" cy="666750"/>
          </a:xfrm>
        </p:spPr>
        <p:txBody>
          <a:bodyPr/>
          <a:lstStyle/>
          <a:p>
            <a:r>
              <a:rPr lang="en-US" sz="4400" smtClean="0">
                <a:latin typeface="Times New Roman" pitchFamily="18" charset="0"/>
                <a:cs typeface="Times New Roman" pitchFamily="18" charset="0"/>
              </a:rPr>
              <a:t>Impact and shock loading</a:t>
            </a:r>
          </a:p>
        </p:txBody>
      </p:sp>
      <p:sp>
        <p:nvSpPr>
          <p:cNvPr id="41987" name="Content Placeholder 2"/>
          <p:cNvSpPr>
            <a:spLocks noGrp="1"/>
          </p:cNvSpPr>
          <p:nvPr>
            <p:ph idx="1"/>
          </p:nvPr>
        </p:nvSpPr>
        <p:spPr>
          <a:xfrm>
            <a:off x="457200" y="1524000"/>
            <a:ext cx="8229600" cy="4800600"/>
          </a:xfrm>
        </p:spPr>
        <p:txBody>
          <a:bodyPr/>
          <a:lstStyle/>
          <a:p>
            <a:pPr>
              <a:buFont typeface="Wingdings 2" pitchFamily="18" charset="2"/>
              <a:buNone/>
            </a:pPr>
            <a:r>
              <a:rPr lang="en-US" sz="2400" smtClean="0">
                <a:latin typeface="Times New Roman" pitchFamily="18" charset="0"/>
                <a:cs typeface="Times New Roman" pitchFamily="18" charset="0"/>
              </a:rPr>
              <a:t>The load acting on any machine component can be of either of these two types</a:t>
            </a:r>
          </a:p>
          <a:p>
            <a:pPr>
              <a:buFont typeface="Wingdings 2" pitchFamily="18" charset="2"/>
              <a:buNone/>
            </a:pPr>
            <a:r>
              <a:rPr lang="en-US" sz="2400" smtClean="0">
                <a:latin typeface="Times New Roman" pitchFamily="18" charset="0"/>
                <a:cs typeface="Times New Roman" pitchFamily="18" charset="0"/>
              </a:rPr>
              <a:t>			1. Gradual load</a:t>
            </a:r>
          </a:p>
          <a:p>
            <a:pPr>
              <a:buFont typeface="Wingdings 2" pitchFamily="18" charset="2"/>
              <a:buNone/>
            </a:pPr>
            <a:r>
              <a:rPr lang="en-US" sz="2400" smtClean="0">
                <a:latin typeface="Times New Roman" pitchFamily="18" charset="0"/>
                <a:cs typeface="Times New Roman" pitchFamily="18" charset="0"/>
              </a:rPr>
              <a:t>			2. Suddenly applied (or) Impact (or) Shock load.</a:t>
            </a:r>
          </a:p>
          <a:p>
            <a:pPr>
              <a:buFont typeface="Wingdings 2" pitchFamily="18" charset="2"/>
              <a:buNone/>
            </a:pPr>
            <a:r>
              <a:rPr lang="en-US" sz="2400" u="sng" smtClean="0">
                <a:latin typeface="Times New Roman" pitchFamily="18" charset="0"/>
                <a:cs typeface="Times New Roman" pitchFamily="18" charset="0"/>
              </a:rPr>
              <a:t>Gradual load:</a:t>
            </a:r>
          </a:p>
          <a:p>
            <a:pPr>
              <a:buFont typeface="Wingdings 2" pitchFamily="18" charset="2"/>
              <a:buNone/>
            </a:pPr>
            <a:r>
              <a:rPr lang="en-US" sz="2400" smtClean="0">
                <a:latin typeface="Times New Roman" pitchFamily="18" charset="0"/>
                <a:cs typeface="Times New Roman" pitchFamily="18" charset="0"/>
              </a:rPr>
              <a:t>		Gradual load is one which, goes on increasing over a period of time till the maximum value is reached.</a:t>
            </a:r>
          </a:p>
          <a:p>
            <a:pPr>
              <a:buFont typeface="Wingdings 2" pitchFamily="18" charset="2"/>
              <a:buNone/>
            </a:pPr>
            <a:r>
              <a:rPr lang="en-US" sz="2400" u="sng" smtClean="0">
                <a:latin typeface="Times New Roman" pitchFamily="18" charset="0"/>
                <a:cs typeface="Times New Roman" pitchFamily="18" charset="0"/>
              </a:rPr>
              <a:t>Suddenly applied (or) Impact (or) Shock load:</a:t>
            </a:r>
          </a:p>
          <a:p>
            <a:pPr>
              <a:buFont typeface="Wingdings 2" pitchFamily="18" charset="2"/>
              <a:buNone/>
            </a:pPr>
            <a:r>
              <a:rPr lang="en-US" sz="2400" smtClean="0">
                <a:latin typeface="Times New Roman" pitchFamily="18" charset="0"/>
                <a:cs typeface="Times New Roman" pitchFamily="18" charset="0"/>
              </a:rPr>
              <a:t>		Impact (or) shock load which is applied suddenly (or) with some initial velocity.</a:t>
            </a:r>
          </a:p>
          <a:p>
            <a:pPr>
              <a:buFont typeface="Wingdings 2" pitchFamily="18" charset="2"/>
              <a:buNone/>
            </a:pPr>
            <a:r>
              <a:rPr lang="en-US" sz="2400" smtClean="0">
                <a:latin typeface="Times New Roman" pitchFamily="18" charset="0"/>
                <a:cs typeface="Times New Roman" pitchFamily="18" charset="0"/>
              </a:rPr>
              <a:t>		Ex: Punching presses, Hammer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704850"/>
            <a:ext cx="8229600" cy="666750"/>
          </a:xfrm>
        </p:spPr>
        <p:txBody>
          <a:bodyPr/>
          <a:lstStyle/>
          <a:p>
            <a:r>
              <a:rPr lang="en-US" sz="4400" smtClean="0">
                <a:latin typeface="Times New Roman" pitchFamily="18" charset="0"/>
                <a:cs typeface="Times New Roman" pitchFamily="18" charset="0"/>
              </a:rPr>
              <a:t>Principal Stress</a:t>
            </a:r>
          </a:p>
        </p:txBody>
      </p:sp>
      <p:sp>
        <p:nvSpPr>
          <p:cNvPr id="43011" name="Content Placeholder 2"/>
          <p:cNvSpPr>
            <a:spLocks noGrp="1"/>
          </p:cNvSpPr>
          <p:nvPr>
            <p:ph idx="1"/>
          </p:nvPr>
        </p:nvSpPr>
        <p:spPr>
          <a:xfrm>
            <a:off x="457200" y="1371600"/>
            <a:ext cx="8229600" cy="4953000"/>
          </a:xfrm>
        </p:spPr>
        <p:txBody>
          <a:bodyPr/>
          <a:lstStyle/>
          <a:p>
            <a:r>
              <a:rPr lang="en-US" sz="3200" smtClean="0">
                <a:latin typeface="Times New Roman" pitchFamily="18" charset="0"/>
                <a:cs typeface="Times New Roman" pitchFamily="18" charset="0"/>
              </a:rPr>
              <a:t>Principal plane is a plane in which the shear stress is zero, and the direct stresses acting along these planes are known as principal stress.</a:t>
            </a:r>
          </a:p>
          <a:p>
            <a:r>
              <a:rPr lang="en-US" sz="3200" smtClean="0">
                <a:latin typeface="Times New Roman" pitchFamily="18" charset="0"/>
                <a:cs typeface="Times New Roman" pitchFamily="18" charset="0"/>
              </a:rPr>
              <a:t>When shear stress is also acting in addition we have to find out maximum and minimum principal stresses.</a:t>
            </a:r>
          </a:p>
          <a:p>
            <a:pPr>
              <a:buFont typeface="Wingdings 2" pitchFamily="18" charset="2"/>
              <a:buNone/>
            </a:pPr>
            <a:endParaRPr lang="en-US" sz="32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704850"/>
            <a:ext cx="8229600" cy="666750"/>
          </a:xfrm>
        </p:spPr>
        <p:txBody>
          <a:bodyPr/>
          <a:lstStyle/>
          <a:p>
            <a:r>
              <a:rPr lang="en-US" sz="4400" smtClean="0">
                <a:latin typeface="Times New Roman" pitchFamily="18" charset="0"/>
                <a:cs typeface="Times New Roman" pitchFamily="18" charset="0"/>
              </a:rPr>
              <a:t>Eccentric loading</a:t>
            </a:r>
          </a:p>
        </p:txBody>
      </p:sp>
      <p:sp>
        <p:nvSpPr>
          <p:cNvPr id="44035" name="Content Placeholder 2"/>
          <p:cNvSpPr>
            <a:spLocks noGrp="1"/>
          </p:cNvSpPr>
          <p:nvPr>
            <p:ph idx="1"/>
          </p:nvPr>
        </p:nvSpPr>
        <p:spPr>
          <a:xfrm>
            <a:off x="457200" y="1600200"/>
            <a:ext cx="8229600" cy="4724400"/>
          </a:xfrm>
        </p:spPr>
        <p:txBody>
          <a:bodyPr/>
          <a:lstStyle/>
          <a:p>
            <a:r>
              <a:rPr lang="en-US" sz="3200" smtClean="0">
                <a:latin typeface="Times New Roman" pitchFamily="18" charset="0"/>
                <a:cs typeface="Times New Roman" pitchFamily="18" charset="0"/>
              </a:rPr>
              <a:t>An external load, whose line of action is parallel but does not coinside with the centroidal axis of the machine component, is known as an eccentric load (P).</a:t>
            </a:r>
          </a:p>
          <a:p>
            <a:r>
              <a:rPr lang="en-US" sz="3200" smtClean="0">
                <a:latin typeface="Times New Roman" pitchFamily="18" charset="0"/>
                <a:cs typeface="Times New Roman" pitchFamily="18" charset="0"/>
              </a:rPr>
              <a:t>The distance between the centroidal axis of the machine component and the eccentric load is called eccentricity.</a:t>
            </a:r>
          </a:p>
          <a:p>
            <a:r>
              <a:rPr lang="en-US" sz="3200" smtClean="0">
                <a:latin typeface="Times New Roman" pitchFamily="18" charset="0"/>
                <a:cs typeface="Times New Roman" pitchFamily="18" charset="0"/>
              </a:rPr>
              <a:t>It is generally denoted by 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704850"/>
            <a:ext cx="8229600" cy="742950"/>
          </a:xfrm>
        </p:spPr>
        <p:txBody>
          <a:bodyPr/>
          <a:lstStyle/>
          <a:p>
            <a:r>
              <a:rPr lang="en-US" sz="4400" smtClean="0">
                <a:latin typeface="Times New Roman" pitchFamily="18" charset="0"/>
                <a:cs typeface="Times New Roman" pitchFamily="18" charset="0"/>
              </a:rPr>
              <a:t>Problems</a:t>
            </a:r>
          </a:p>
        </p:txBody>
      </p:sp>
      <p:sp>
        <p:nvSpPr>
          <p:cNvPr id="45059" name="Content Placeholder 2"/>
          <p:cNvSpPr>
            <a:spLocks noGrp="1"/>
          </p:cNvSpPr>
          <p:nvPr>
            <p:ph idx="1"/>
          </p:nvPr>
        </p:nvSpPr>
        <p:spPr>
          <a:xfrm>
            <a:off x="457200" y="1371600"/>
            <a:ext cx="8229600" cy="4953000"/>
          </a:xfrm>
        </p:spPr>
        <p:txBody>
          <a:bodyPr/>
          <a:lstStyle/>
          <a:p>
            <a:pPr marL="514350" indent="-514350" algn="just">
              <a:buFont typeface="Wingdings 2" pitchFamily="18" charset="2"/>
              <a:buAutoNum type="arabicPeriod"/>
            </a:pPr>
            <a:r>
              <a:rPr lang="en-US" smtClean="0">
                <a:latin typeface="Times New Roman" pitchFamily="18" charset="0"/>
                <a:cs typeface="Times New Roman" pitchFamily="18" charset="0"/>
              </a:rPr>
              <a:t>A cast-iron link, as shown in fig., is to carry a load of 20 kN. If the tensile and compressive stresses in the link are not to exceed 25 MPa and 80 MPa respectively, obtain the dimensions of the cross-section of the link at the middle of its length. </a:t>
            </a:r>
          </a:p>
          <a:p>
            <a:pPr marL="514350" indent="-514350" algn="just">
              <a:buFont typeface="Wingdings 2" pitchFamily="18" charset="2"/>
              <a:buAutoNum type="arabicPeriod"/>
            </a:pPr>
            <a:endParaRPr lang="en-US" smtClean="0">
              <a:latin typeface="Times New Roman" pitchFamily="18" charset="0"/>
              <a:cs typeface="Times New Roman" pitchFamily="18" charset="0"/>
            </a:endParaRPr>
          </a:p>
        </p:txBody>
      </p:sp>
      <p:pic>
        <p:nvPicPr>
          <p:cNvPr id="45060" name="Picture 5" descr="C:\Users\SENDIL\Desktop\Capture.PNG"/>
          <p:cNvPicPr>
            <a:picLocks noChangeAspect="1" noChangeArrowheads="1"/>
          </p:cNvPicPr>
          <p:nvPr/>
        </p:nvPicPr>
        <p:blipFill>
          <a:blip r:embed="rId2"/>
          <a:srcRect/>
          <a:stretch>
            <a:fillRect/>
          </a:stretch>
        </p:blipFill>
        <p:spPr bwMode="auto">
          <a:xfrm>
            <a:off x="762000" y="3733800"/>
            <a:ext cx="7629525"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704850"/>
            <a:ext cx="8229600" cy="666750"/>
          </a:xfrm>
        </p:spPr>
        <p:txBody>
          <a:bodyPr/>
          <a:lstStyle/>
          <a:p>
            <a:r>
              <a:rPr lang="en-US" sz="4400" smtClean="0">
                <a:latin typeface="Times New Roman" pitchFamily="18" charset="0"/>
                <a:cs typeface="Times New Roman" pitchFamily="18" charset="0"/>
              </a:rPr>
              <a:t>Continue…</a:t>
            </a:r>
          </a:p>
        </p:txBody>
      </p:sp>
      <p:sp>
        <p:nvSpPr>
          <p:cNvPr id="46083" name="Content Placeholder 2"/>
          <p:cNvSpPr>
            <a:spLocks noGrp="1"/>
          </p:cNvSpPr>
          <p:nvPr>
            <p:ph idx="1"/>
          </p:nvPr>
        </p:nvSpPr>
        <p:spPr>
          <a:xfrm>
            <a:off x="457200" y="1295400"/>
            <a:ext cx="8229600" cy="5029200"/>
          </a:xfrm>
        </p:spPr>
        <p:txBody>
          <a:bodyPr/>
          <a:lstStyle/>
          <a:p>
            <a:pPr algn="just">
              <a:buFont typeface="Wingdings 2" pitchFamily="18" charset="2"/>
              <a:buNone/>
            </a:pPr>
            <a:r>
              <a:rPr lang="en-US" smtClean="0">
                <a:latin typeface="Times New Roman" pitchFamily="18" charset="0"/>
                <a:cs typeface="Times New Roman" pitchFamily="18" charset="0"/>
              </a:rPr>
              <a:t> A mild steel bracket as shown in fig., is subjected to a pull of 6000 N acting at 45º to its horizontal axis. The bracket has a rectangular section whose depth is twice the thickness. Find the cross- sectional dimensions of the bracket, if the permissible stress in the material of the bracket is limited to 60 MPa.</a:t>
            </a:r>
          </a:p>
          <a:p>
            <a:pPr algn="ctr">
              <a:buFont typeface="Wingdings 2" pitchFamily="18" charset="2"/>
              <a:buNone/>
            </a:pPr>
            <a:endParaRPr lang="en-US" smtClean="0">
              <a:latin typeface="Times New Roman" pitchFamily="18" charset="0"/>
              <a:cs typeface="Times New Roman" pitchFamily="18" charset="0"/>
            </a:endParaRPr>
          </a:p>
        </p:txBody>
      </p:sp>
      <p:pic>
        <p:nvPicPr>
          <p:cNvPr id="46084" name="Picture 2"/>
          <p:cNvPicPr>
            <a:picLocks noChangeAspect="1" noChangeArrowheads="1"/>
          </p:cNvPicPr>
          <p:nvPr/>
        </p:nvPicPr>
        <p:blipFill>
          <a:blip r:embed="rId2"/>
          <a:srcRect/>
          <a:stretch>
            <a:fillRect/>
          </a:stretch>
        </p:blipFill>
        <p:spPr bwMode="auto">
          <a:xfrm>
            <a:off x="2438400" y="3681413"/>
            <a:ext cx="4419600" cy="295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704850"/>
            <a:ext cx="8229600" cy="361950"/>
          </a:xfrm>
        </p:spPr>
        <p:txBody>
          <a:bodyPr/>
          <a:lstStyle/>
          <a:p>
            <a:r>
              <a:rPr lang="en-US" sz="4400" smtClean="0">
                <a:latin typeface="Times New Roman" pitchFamily="18" charset="0"/>
                <a:cs typeface="Times New Roman" pitchFamily="18" charset="0"/>
              </a:rPr>
              <a:t>Continue…</a:t>
            </a:r>
          </a:p>
        </p:txBody>
      </p:sp>
      <p:sp>
        <p:nvSpPr>
          <p:cNvPr id="47107" name="Content Placeholder 4"/>
          <p:cNvSpPr>
            <a:spLocks noGrp="1"/>
          </p:cNvSpPr>
          <p:nvPr>
            <p:ph idx="1"/>
          </p:nvPr>
        </p:nvSpPr>
        <p:spPr>
          <a:xfrm>
            <a:off x="457200" y="1066800"/>
            <a:ext cx="8229600" cy="5257800"/>
          </a:xfrm>
        </p:spPr>
        <p:txBody>
          <a:bodyPr/>
          <a:lstStyle/>
          <a:p>
            <a:pPr algn="just">
              <a:buFont typeface="Wingdings 2" pitchFamily="18" charset="2"/>
              <a:buNone/>
            </a:pPr>
            <a:r>
              <a:rPr lang="en-US" b="1" u="sng" smtClean="0">
                <a:latin typeface="Times New Roman" pitchFamily="18" charset="0"/>
                <a:cs typeface="Times New Roman" pitchFamily="18" charset="0"/>
              </a:rPr>
              <a:t>Ex:-</a:t>
            </a:r>
          </a:p>
          <a:p>
            <a:pPr algn="just">
              <a:buFont typeface="Wingdings 2" pitchFamily="18" charset="2"/>
              <a:buNone/>
            </a:pPr>
            <a:r>
              <a:rPr lang="en-US" smtClean="0">
                <a:latin typeface="Times New Roman" pitchFamily="18" charset="0"/>
                <a:cs typeface="Times New Roman" pitchFamily="18" charset="0"/>
              </a:rPr>
              <a:t>4. A wall bracket of rectangular cross-section as shown in fig. It is subjected to a pull of 6 kN acting at 30º to the horizontal. If the maximum stress induced in the bracket material is not to exceed 25 N/mm</a:t>
            </a:r>
            <a:r>
              <a:rPr lang="en-US" baseline="30000" smtClean="0">
                <a:latin typeface="Times New Roman" pitchFamily="18" charset="0"/>
                <a:cs typeface="Times New Roman" pitchFamily="18" charset="0"/>
              </a:rPr>
              <a:t>2</a:t>
            </a:r>
            <a:r>
              <a:rPr lang="en-US" smtClean="0">
                <a:latin typeface="Times New Roman" pitchFamily="18" charset="0"/>
                <a:cs typeface="Times New Roman" pitchFamily="18" charset="0"/>
              </a:rPr>
              <a:t> in both tension and compression. Design the cross-section of the bracket.</a:t>
            </a:r>
          </a:p>
          <a:p>
            <a:pPr>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3124200" y="1447800"/>
            <a:ext cx="2581275" cy="5130800"/>
          </a:xfrm>
          <a:prstGeom prst="rect">
            <a:avLst/>
          </a:prstGeom>
          <a:noFill/>
          <a:ln w="9525">
            <a:noFill/>
            <a:miter lim="800000"/>
            <a:headEnd/>
            <a:tailEnd/>
          </a:ln>
        </p:spPr>
      </p:pic>
      <p:sp>
        <p:nvSpPr>
          <p:cNvPr id="5" name="Title 4"/>
          <p:cNvSpPr>
            <a:spLocks noGrp="1"/>
          </p:cNvSpPr>
          <p:nvPr>
            <p:ph type="title"/>
          </p:nvPr>
        </p:nvSpPr>
        <p:spPr>
          <a:xfrm>
            <a:off x="457200" y="323088"/>
            <a:ext cx="8305800" cy="896112"/>
          </a:xfrm>
        </p:spPr>
        <p:txBody>
          <a:bodyPr/>
          <a:lstStyle/>
          <a:p>
            <a:pPr>
              <a:defRPr/>
            </a:pPr>
            <a:r>
              <a:rPr lang="en-US" sz="3600" dirty="0" smtClean="0">
                <a:latin typeface="Times New Roman" pitchFamily="18" charset="0"/>
                <a:cs typeface="Times New Roman" pitchFamily="18" charset="0"/>
              </a:rPr>
              <a:t>VARIOUS STEPS IN DESIGN PROCESS</a:t>
            </a:r>
            <a:endParaRPr lang="en-US" sz="3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a:xfrm>
            <a:off x="457200" y="704850"/>
            <a:ext cx="8229600" cy="590550"/>
          </a:xfrm>
        </p:spPr>
        <p:txBody>
          <a:bodyPr/>
          <a:lstStyle/>
          <a:p>
            <a:pPr algn="ctr"/>
            <a:r>
              <a:rPr lang="en-US" sz="4000" smtClean="0">
                <a:latin typeface="Times New Roman" pitchFamily="18" charset="0"/>
                <a:cs typeface="Times New Roman" pitchFamily="18" charset="0"/>
              </a:rPr>
              <a:t>DESIGN OF CURVED BEAMS – CRANE HOOK AND C- FRAME</a:t>
            </a:r>
          </a:p>
        </p:txBody>
      </p:sp>
      <p:sp>
        <p:nvSpPr>
          <p:cNvPr id="5125" name="Content Placeholder 2"/>
          <p:cNvSpPr>
            <a:spLocks noGrp="1"/>
          </p:cNvSpPr>
          <p:nvPr>
            <p:ph idx="1"/>
          </p:nvPr>
        </p:nvSpPr>
        <p:spPr>
          <a:xfrm>
            <a:off x="457200" y="1295400"/>
            <a:ext cx="8229600" cy="5029200"/>
          </a:xfrm>
        </p:spPr>
        <p:txBody>
          <a:bodyPr/>
          <a:lstStyle/>
          <a:p>
            <a:pPr algn="just">
              <a:buFont typeface="Wingdings" pitchFamily="2" charset="2"/>
              <a:buChar char="Ø"/>
            </a:pPr>
            <a:r>
              <a:rPr lang="en-US" smtClean="0"/>
              <a:t> </a:t>
            </a:r>
            <a:r>
              <a:rPr lang="en-US" smtClean="0">
                <a:latin typeface="Times New Roman" pitchFamily="18" charset="0"/>
                <a:cs typeface="Times New Roman" pitchFamily="18" charset="0"/>
              </a:rPr>
              <a:t>In the straight beam, the neutral axis of the section coincides with its centroidal axis and stress distribution in the beam is linear.</a:t>
            </a:r>
          </a:p>
          <a:p>
            <a:pPr algn="just">
              <a:buFont typeface="Wingdings" pitchFamily="2" charset="2"/>
              <a:buChar char="Ø"/>
            </a:pPr>
            <a:r>
              <a:rPr lang="en-US" smtClean="0">
                <a:latin typeface="Times New Roman" pitchFamily="18" charset="0"/>
                <a:cs typeface="Times New Roman" pitchFamily="18" charset="0"/>
              </a:rPr>
              <a:t>But in the case of curved beams, the neutral axis of the section not coincides with its centroidal axis and stress distribution in the beam is non-linear.</a:t>
            </a:r>
          </a:p>
          <a:p>
            <a:pPr algn="just">
              <a:buFont typeface="Wingdings 2" pitchFamily="18" charset="2"/>
              <a:buNone/>
            </a:pPr>
            <a:r>
              <a:rPr lang="en-US" smtClean="0">
                <a:latin typeface="Times New Roman" pitchFamily="18" charset="0"/>
                <a:cs typeface="Times New Roman" pitchFamily="18" charset="0"/>
              </a:rPr>
              <a:t>Bending stress general expression:</a:t>
            </a:r>
          </a:p>
          <a:p>
            <a:pPr algn="just">
              <a:buFont typeface="Wingdings 2" pitchFamily="18" charset="2"/>
              <a:buNone/>
            </a:pPr>
            <a:r>
              <a:rPr lang="en-US" smtClean="0"/>
              <a:t>		</a:t>
            </a:r>
            <a:r>
              <a:rPr lang="el-GR" smtClean="0"/>
              <a:t>σ</a:t>
            </a:r>
            <a:r>
              <a:rPr lang="en-US" baseline="-25000" smtClean="0">
                <a:latin typeface="Times New Roman" pitchFamily="18" charset="0"/>
                <a:cs typeface="Times New Roman" pitchFamily="18" charset="0"/>
              </a:rPr>
              <a:t>b </a:t>
            </a:r>
            <a:r>
              <a:rPr lang="en-US" smtClean="0">
                <a:latin typeface="Times New Roman" pitchFamily="18" charset="0"/>
                <a:cs typeface="Times New Roman" pitchFamily="18" charset="0"/>
              </a:rPr>
              <a:t> = </a:t>
            </a:r>
            <a:endParaRPr lang="en-US" baseline="-25000" smtClean="0">
              <a:latin typeface="Times New Roman" pitchFamily="18" charset="0"/>
              <a:cs typeface="Times New Roman" pitchFamily="18" charset="0"/>
            </a:endParaRPr>
          </a:p>
          <a:p>
            <a:pPr algn="just">
              <a:buFont typeface="Wingdings 2" pitchFamily="18" charset="2"/>
              <a:buNone/>
            </a:pPr>
            <a:endParaRPr lang="en-US" smtClean="0"/>
          </a:p>
          <a:p>
            <a:pPr algn="just">
              <a:buFont typeface="Wingdings 2" pitchFamily="18" charset="2"/>
              <a:buNone/>
            </a:pPr>
            <a:r>
              <a:rPr lang="en-US" smtClean="0">
                <a:latin typeface="Times New Roman" pitchFamily="18" charset="0"/>
                <a:cs typeface="Times New Roman" pitchFamily="18" charset="0"/>
              </a:rPr>
              <a:t>M – Bending moment</a:t>
            </a:r>
          </a:p>
          <a:p>
            <a:pPr algn="just">
              <a:buFont typeface="Wingdings 2" pitchFamily="18" charset="2"/>
              <a:buNone/>
            </a:pPr>
            <a:r>
              <a:rPr lang="en-US" smtClean="0">
                <a:latin typeface="Times New Roman" pitchFamily="18" charset="0"/>
                <a:cs typeface="Times New Roman" pitchFamily="18" charset="0"/>
              </a:rPr>
              <a:t>A – Area of cross-section</a:t>
            </a:r>
          </a:p>
        </p:txBody>
      </p:sp>
      <p:graphicFrame>
        <p:nvGraphicFramePr>
          <p:cNvPr id="5122" name="Object 2"/>
          <p:cNvGraphicFramePr>
            <a:graphicFrameLocks noChangeAspect="1"/>
          </p:cNvGraphicFramePr>
          <p:nvPr/>
        </p:nvGraphicFramePr>
        <p:xfrm>
          <a:off x="4514850" y="3321050"/>
          <a:ext cx="114300" cy="215900"/>
        </p:xfrm>
        <a:graphic>
          <a:graphicData uri="http://schemas.openxmlformats.org/presentationml/2006/ole">
            <p:oleObj spid="_x0000_s5122" name="Equation" r:id="rId3" imgW="114120" imgH="215640" progId="Equation.3">
              <p:embed/>
            </p:oleObj>
          </a:graphicData>
        </a:graphic>
      </p:graphicFrame>
      <p:graphicFrame>
        <p:nvGraphicFramePr>
          <p:cNvPr id="5123" name="Object 4"/>
          <p:cNvGraphicFramePr>
            <a:graphicFrameLocks noChangeAspect="1"/>
          </p:cNvGraphicFramePr>
          <p:nvPr/>
        </p:nvGraphicFramePr>
        <p:xfrm>
          <a:off x="2209800" y="4267200"/>
          <a:ext cx="1676400" cy="884238"/>
        </p:xfrm>
        <a:graphic>
          <a:graphicData uri="http://schemas.openxmlformats.org/presentationml/2006/ole">
            <p:oleObj spid="_x0000_s5123" name="Equation" r:id="rId4" imgW="914400" imgH="482400" progId="Equation.3">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704850"/>
            <a:ext cx="8229600" cy="742950"/>
          </a:xfrm>
        </p:spPr>
        <p:txBody>
          <a:bodyPr/>
          <a:lstStyle/>
          <a:p>
            <a:pPr algn="ctr"/>
            <a:r>
              <a:rPr lang="en-US" sz="4400" smtClean="0">
                <a:latin typeface="Times New Roman" pitchFamily="18" charset="0"/>
                <a:cs typeface="Times New Roman" pitchFamily="18" charset="0"/>
              </a:rPr>
              <a:t>Bending  stress in a curved beam</a:t>
            </a:r>
          </a:p>
        </p:txBody>
      </p:sp>
      <p:pic>
        <p:nvPicPr>
          <p:cNvPr id="48131" name="Picture 2"/>
          <p:cNvPicPr>
            <a:picLocks noChangeAspect="1" noChangeArrowheads="1"/>
          </p:cNvPicPr>
          <p:nvPr/>
        </p:nvPicPr>
        <p:blipFill>
          <a:blip r:embed="rId2"/>
          <a:srcRect/>
          <a:stretch>
            <a:fillRect/>
          </a:stretch>
        </p:blipFill>
        <p:spPr bwMode="auto">
          <a:xfrm>
            <a:off x="533400" y="1371600"/>
            <a:ext cx="8234363"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704850"/>
            <a:ext cx="8229600" cy="590550"/>
          </a:xfrm>
        </p:spPr>
        <p:txBody>
          <a:bodyPr/>
          <a:lstStyle/>
          <a:p>
            <a:r>
              <a:rPr lang="en-US" smtClean="0">
                <a:latin typeface="Times New Roman" pitchFamily="18" charset="0"/>
                <a:cs typeface="Times New Roman" pitchFamily="18" charset="0"/>
              </a:rPr>
              <a:t>Continue…</a:t>
            </a:r>
          </a:p>
        </p:txBody>
      </p:sp>
      <p:sp>
        <p:nvSpPr>
          <p:cNvPr id="49155" name="Content Placeholder 2"/>
          <p:cNvSpPr>
            <a:spLocks noGrp="1"/>
          </p:cNvSpPr>
          <p:nvPr>
            <p:ph idx="1"/>
          </p:nvPr>
        </p:nvSpPr>
        <p:spPr>
          <a:xfrm>
            <a:off x="457200" y="1295400"/>
            <a:ext cx="8229600" cy="5029200"/>
          </a:xfrm>
        </p:spPr>
        <p:txBody>
          <a:bodyPr/>
          <a:lstStyle/>
          <a:p>
            <a:pPr>
              <a:buFont typeface="Wingdings 2" pitchFamily="18" charset="2"/>
              <a:buNone/>
            </a:pPr>
            <a:r>
              <a:rPr lang="en-US" smtClean="0">
                <a:latin typeface="Times New Roman" pitchFamily="18" charset="0"/>
                <a:cs typeface="Times New Roman" pitchFamily="18" charset="0"/>
              </a:rPr>
              <a:t>e- Distance from centroidal axis to the neutral axis (R-R</a:t>
            </a:r>
            <a:r>
              <a:rPr lang="en-US" baseline="-25000" smtClean="0">
                <a:latin typeface="Times New Roman" pitchFamily="18" charset="0"/>
                <a:cs typeface="Times New Roman" pitchFamily="18" charset="0"/>
              </a:rPr>
              <a:t>n</a:t>
            </a:r>
            <a:r>
              <a:rPr lang="en-US" smtClean="0">
                <a:latin typeface="Times New Roman" pitchFamily="18" charset="0"/>
                <a:cs typeface="Times New Roman" pitchFamily="18" charset="0"/>
              </a:rPr>
              <a:t>)</a:t>
            </a:r>
          </a:p>
          <a:p>
            <a:pPr>
              <a:buFont typeface="Wingdings 2" pitchFamily="18" charset="2"/>
              <a:buNone/>
            </a:pPr>
            <a:r>
              <a:rPr lang="en-US" smtClean="0">
                <a:latin typeface="Times New Roman" pitchFamily="18" charset="0"/>
                <a:cs typeface="Times New Roman" pitchFamily="18" charset="0"/>
              </a:rPr>
              <a:t>R- Radius of curvature of the centroidal axis</a:t>
            </a:r>
          </a:p>
          <a:p>
            <a:pPr>
              <a:buFont typeface="Wingdings 2" pitchFamily="18" charset="2"/>
              <a:buNone/>
            </a:pPr>
            <a:r>
              <a:rPr lang="en-US" smtClean="0">
                <a:latin typeface="Times New Roman" pitchFamily="18" charset="0"/>
                <a:cs typeface="Times New Roman" pitchFamily="18" charset="0"/>
              </a:rPr>
              <a:t>R</a:t>
            </a:r>
            <a:r>
              <a:rPr lang="en-US" baseline="-25000" smtClean="0">
                <a:latin typeface="Times New Roman" pitchFamily="18" charset="0"/>
                <a:cs typeface="Times New Roman" pitchFamily="18" charset="0"/>
              </a:rPr>
              <a:t>n </a:t>
            </a:r>
            <a:r>
              <a:rPr lang="en-US" smtClean="0">
                <a:latin typeface="Times New Roman" pitchFamily="18" charset="0"/>
                <a:cs typeface="Times New Roman" pitchFamily="18" charset="0"/>
              </a:rPr>
              <a:t> -Radius of the curvature of the neutral axis</a:t>
            </a:r>
          </a:p>
          <a:p>
            <a:pPr>
              <a:buFont typeface="Wingdings 2" pitchFamily="18" charset="2"/>
              <a:buNone/>
            </a:pPr>
            <a:r>
              <a:rPr lang="en-US" smtClean="0">
                <a:latin typeface="Times New Roman" pitchFamily="18" charset="0"/>
                <a:cs typeface="Times New Roman" pitchFamily="18" charset="0"/>
              </a:rPr>
              <a:t>y- Distance from the neutral axis to the fibre under consideration</a:t>
            </a:r>
          </a:p>
          <a:p>
            <a:pPr>
              <a:buFont typeface="Wingdings" pitchFamily="2" charset="2"/>
              <a:buChar char="Ø"/>
            </a:pPr>
            <a:r>
              <a:rPr lang="en-US" smtClean="0">
                <a:latin typeface="Times New Roman" pitchFamily="18" charset="0"/>
                <a:cs typeface="Times New Roman" pitchFamily="18" charset="0"/>
              </a:rPr>
              <a:t> If the </a:t>
            </a:r>
            <a:r>
              <a:rPr lang="en-US" smtClean="0">
                <a:solidFill>
                  <a:srgbClr val="FF0000"/>
                </a:solidFill>
                <a:latin typeface="Times New Roman" pitchFamily="18" charset="0"/>
                <a:cs typeface="Times New Roman" pitchFamily="18" charset="0"/>
              </a:rPr>
              <a:t>section is symmetrical </a:t>
            </a:r>
            <a:r>
              <a:rPr lang="en-US" smtClean="0">
                <a:latin typeface="Times New Roman" pitchFamily="18" charset="0"/>
                <a:cs typeface="Times New Roman" pitchFamily="18" charset="0"/>
              </a:rPr>
              <a:t>such as a circle, rectangle, I- beam with equal flange, then the maximum bending stress will always occur at the </a:t>
            </a:r>
            <a:r>
              <a:rPr lang="en-US" smtClean="0">
                <a:solidFill>
                  <a:srgbClr val="FF0000"/>
                </a:solidFill>
                <a:latin typeface="Times New Roman" pitchFamily="18" charset="0"/>
                <a:cs typeface="Times New Roman" pitchFamily="18" charset="0"/>
              </a:rPr>
              <a:t>inside fibre</a:t>
            </a:r>
            <a:r>
              <a:rPr lang="en-US" smtClean="0">
                <a:latin typeface="Times New Roman" pitchFamily="18" charset="0"/>
                <a:cs typeface="Times New Roman" pitchFamily="18" charset="0"/>
              </a:rPr>
              <a:t>.</a:t>
            </a:r>
          </a:p>
          <a:p>
            <a:pPr>
              <a:buFont typeface="Wingdings" pitchFamily="2" charset="2"/>
              <a:buChar char="Ø"/>
            </a:pPr>
            <a:r>
              <a:rPr lang="en-US" smtClean="0">
                <a:latin typeface="Times New Roman" pitchFamily="18" charset="0"/>
                <a:cs typeface="Times New Roman" pitchFamily="18" charset="0"/>
              </a:rPr>
              <a:t>If the section is </a:t>
            </a:r>
            <a:r>
              <a:rPr lang="en-US" smtClean="0">
                <a:solidFill>
                  <a:srgbClr val="FF0000"/>
                </a:solidFill>
                <a:latin typeface="Times New Roman" pitchFamily="18" charset="0"/>
                <a:cs typeface="Times New Roman" pitchFamily="18" charset="0"/>
              </a:rPr>
              <a:t>unsymmetrical</a:t>
            </a:r>
            <a:r>
              <a:rPr lang="en-US" smtClean="0">
                <a:latin typeface="Times New Roman" pitchFamily="18" charset="0"/>
                <a:cs typeface="Times New Roman" pitchFamily="18" charset="0"/>
              </a:rPr>
              <a:t>, then the maximum bending stress may occur at either the inside fibre (or) the </a:t>
            </a:r>
            <a:r>
              <a:rPr lang="en-US" smtClean="0">
                <a:solidFill>
                  <a:srgbClr val="FF0000"/>
                </a:solidFill>
                <a:latin typeface="Times New Roman" pitchFamily="18" charset="0"/>
                <a:cs typeface="Times New Roman" pitchFamily="18" charset="0"/>
              </a:rPr>
              <a:t>outside fibre</a:t>
            </a:r>
            <a:r>
              <a:rPr lang="en-US" smtClean="0">
                <a:latin typeface="Times New Roman" pitchFamily="18" charset="0"/>
                <a:cs typeface="Times New Roman" pitchFamily="18" charset="0"/>
              </a:rPr>
              <a:t>.</a:t>
            </a:r>
          </a:p>
          <a:p>
            <a:pPr>
              <a:buFont typeface="Wingdings" pitchFamily="2" charset="2"/>
              <a:buChar char="Ø"/>
            </a:pPr>
            <a:endParaRPr 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itle 1"/>
          <p:cNvSpPr>
            <a:spLocks noGrp="1"/>
          </p:cNvSpPr>
          <p:nvPr>
            <p:ph type="title"/>
          </p:nvPr>
        </p:nvSpPr>
        <p:spPr>
          <a:xfrm>
            <a:off x="457200" y="704850"/>
            <a:ext cx="8229600" cy="666750"/>
          </a:xfrm>
        </p:spPr>
        <p:txBody>
          <a:bodyPr/>
          <a:lstStyle/>
          <a:p>
            <a:r>
              <a:rPr lang="en-US" sz="4400" smtClean="0">
                <a:latin typeface="Times New Roman" pitchFamily="18" charset="0"/>
                <a:cs typeface="Times New Roman" pitchFamily="18" charset="0"/>
              </a:rPr>
              <a:t>Continue…</a:t>
            </a:r>
          </a:p>
        </p:txBody>
      </p:sp>
      <p:sp>
        <p:nvSpPr>
          <p:cNvPr id="6150" name="Content Placeholder 2"/>
          <p:cNvSpPr>
            <a:spLocks noGrp="1"/>
          </p:cNvSpPr>
          <p:nvPr>
            <p:ph idx="1"/>
          </p:nvPr>
        </p:nvSpPr>
        <p:spPr>
          <a:xfrm>
            <a:off x="457200" y="1447800"/>
            <a:ext cx="8229600" cy="5029200"/>
          </a:xfrm>
        </p:spPr>
        <p:txBody>
          <a:bodyPr/>
          <a:lstStyle/>
          <a:p>
            <a:pPr>
              <a:buFont typeface="Wingdings 2" pitchFamily="18" charset="2"/>
              <a:buNone/>
            </a:pPr>
            <a:r>
              <a:rPr lang="en-US" b="1" u="sng" smtClean="0">
                <a:latin typeface="Times New Roman" pitchFamily="18" charset="0"/>
                <a:cs typeface="Times New Roman" pitchFamily="18" charset="0"/>
              </a:rPr>
              <a:t>Maximum Bending stress at the inside fibre:</a:t>
            </a:r>
          </a:p>
          <a:p>
            <a:pPr>
              <a:buFont typeface="Wingdings 2" pitchFamily="18" charset="2"/>
              <a:buNone/>
            </a:pPr>
            <a:r>
              <a:rPr lang="en-US" b="1" u="sng" smtClean="0">
                <a:latin typeface="Times New Roman" pitchFamily="18" charset="0"/>
                <a:cs typeface="Times New Roman" pitchFamily="18" charset="0"/>
              </a:rPr>
              <a:t>        </a:t>
            </a:r>
          </a:p>
          <a:p>
            <a:pPr>
              <a:buFont typeface="Wingdings 2" pitchFamily="18" charset="2"/>
              <a:buNone/>
            </a:pPr>
            <a:r>
              <a:rPr lang="en-US" smtClean="0">
                <a:latin typeface="Times New Roman" pitchFamily="18" charset="0"/>
                <a:cs typeface="Times New Roman" pitchFamily="18" charset="0"/>
              </a:rPr>
              <a:t>                   </a:t>
            </a:r>
            <a:r>
              <a:rPr lang="el-GR" smtClean="0">
                <a:latin typeface="Times New Roman" pitchFamily="18" charset="0"/>
                <a:cs typeface="Times New Roman" pitchFamily="18" charset="0"/>
              </a:rPr>
              <a:t>σ</a:t>
            </a:r>
            <a:r>
              <a:rPr lang="en-US" baseline="-25000" smtClean="0">
                <a:latin typeface="Times New Roman" pitchFamily="18" charset="0"/>
                <a:cs typeface="Times New Roman" pitchFamily="18" charset="0"/>
              </a:rPr>
              <a:t>bi</a:t>
            </a:r>
            <a:r>
              <a:rPr lang="en-US" smtClean="0">
                <a:latin typeface="Times New Roman" pitchFamily="18" charset="0"/>
                <a:cs typeface="Times New Roman" pitchFamily="18" charset="0"/>
              </a:rPr>
              <a:t> =</a:t>
            </a:r>
            <a:endParaRPr lang="en-US" b="1" u="sng" smtClean="0">
              <a:latin typeface="Times New Roman" pitchFamily="18" charset="0"/>
              <a:cs typeface="Times New Roman" pitchFamily="18" charset="0"/>
            </a:endParaRPr>
          </a:p>
          <a:p>
            <a:pPr>
              <a:buFont typeface="Wingdings 2" pitchFamily="18" charset="2"/>
              <a:buNone/>
            </a:pPr>
            <a:r>
              <a:rPr lang="en-US" sz="2400" smtClean="0">
                <a:latin typeface="Times New Roman" pitchFamily="18" charset="0"/>
                <a:cs typeface="Times New Roman" pitchFamily="18" charset="0"/>
              </a:rPr>
              <a:t>y</a:t>
            </a:r>
            <a:r>
              <a:rPr lang="en-US" sz="2400" baseline="-25000" smtClean="0">
                <a:latin typeface="Times New Roman" pitchFamily="18" charset="0"/>
                <a:cs typeface="Times New Roman" pitchFamily="18" charset="0"/>
              </a:rPr>
              <a:t>i</a:t>
            </a:r>
            <a:r>
              <a:rPr lang="en-US" sz="2400" smtClean="0">
                <a:latin typeface="Times New Roman" pitchFamily="18" charset="0"/>
                <a:cs typeface="Times New Roman" pitchFamily="18" charset="0"/>
              </a:rPr>
              <a:t>= Distance from the neutral axis to the inside fibre = R</a:t>
            </a:r>
            <a:r>
              <a:rPr lang="en-US" sz="2400" baseline="-25000" smtClean="0">
                <a:latin typeface="Times New Roman" pitchFamily="18" charset="0"/>
                <a:cs typeface="Times New Roman" pitchFamily="18" charset="0"/>
              </a:rPr>
              <a:t>n</a:t>
            </a:r>
            <a:r>
              <a:rPr lang="en-US" sz="2400" smtClean="0">
                <a:latin typeface="Times New Roman" pitchFamily="18" charset="0"/>
                <a:cs typeface="Times New Roman" pitchFamily="18" charset="0"/>
              </a:rPr>
              <a:t> –R</a:t>
            </a:r>
            <a:r>
              <a:rPr lang="en-US" sz="2400" baseline="-25000" smtClean="0">
                <a:latin typeface="Times New Roman" pitchFamily="18" charset="0"/>
                <a:cs typeface="Times New Roman" pitchFamily="18" charset="0"/>
              </a:rPr>
              <a:t> i</a:t>
            </a:r>
          </a:p>
          <a:p>
            <a:pPr>
              <a:buFont typeface="Wingdings 2" pitchFamily="18" charset="2"/>
              <a:buNone/>
            </a:pPr>
            <a:r>
              <a:rPr lang="en-US" sz="2400" smtClean="0">
                <a:latin typeface="Times New Roman" pitchFamily="18" charset="0"/>
                <a:cs typeface="Times New Roman" pitchFamily="18" charset="0"/>
              </a:rPr>
              <a:t>R</a:t>
            </a:r>
            <a:r>
              <a:rPr lang="en-US" sz="2400" baseline="-25000" smtClean="0">
                <a:latin typeface="Times New Roman" pitchFamily="18" charset="0"/>
                <a:cs typeface="Times New Roman" pitchFamily="18" charset="0"/>
              </a:rPr>
              <a:t> i </a:t>
            </a:r>
            <a:r>
              <a:rPr lang="en-US" sz="2400" smtClean="0">
                <a:latin typeface="Times New Roman" pitchFamily="18" charset="0"/>
                <a:cs typeface="Times New Roman" pitchFamily="18" charset="0"/>
              </a:rPr>
              <a:t>= Radius of curvature of the inside fibre.</a:t>
            </a:r>
          </a:p>
          <a:p>
            <a:pPr>
              <a:buFont typeface="Wingdings 2" pitchFamily="18" charset="2"/>
              <a:buNone/>
            </a:pPr>
            <a:r>
              <a:rPr lang="en-US" sz="2400" b="1" u="sng" smtClean="0">
                <a:latin typeface="Times New Roman" pitchFamily="18" charset="0"/>
                <a:cs typeface="Times New Roman" pitchFamily="18" charset="0"/>
              </a:rPr>
              <a:t>Maximum Bending stress at the outside fibre:</a:t>
            </a:r>
            <a:endParaRPr lang="en-US" sz="2400" smtClean="0">
              <a:latin typeface="Times New Roman" pitchFamily="18" charset="0"/>
              <a:cs typeface="Times New Roman" pitchFamily="18" charset="0"/>
            </a:endParaRPr>
          </a:p>
          <a:p>
            <a:pPr>
              <a:buFont typeface="Wingdings 2" pitchFamily="18" charset="2"/>
              <a:buNone/>
            </a:pPr>
            <a:r>
              <a:rPr lang="en-US" sz="2400" smtClean="0">
                <a:latin typeface="Times New Roman" pitchFamily="18" charset="0"/>
                <a:cs typeface="Times New Roman" pitchFamily="18" charset="0"/>
              </a:rPr>
              <a:t>		         </a:t>
            </a:r>
            <a:r>
              <a:rPr lang="el-GR" sz="2400" smtClean="0">
                <a:latin typeface="Times New Roman" pitchFamily="18" charset="0"/>
                <a:cs typeface="Times New Roman" pitchFamily="18" charset="0"/>
              </a:rPr>
              <a:t>σ</a:t>
            </a:r>
            <a:r>
              <a:rPr lang="en-US" sz="2400" baseline="-25000" smtClean="0">
                <a:latin typeface="Times New Roman" pitchFamily="18" charset="0"/>
                <a:cs typeface="Times New Roman" pitchFamily="18" charset="0"/>
              </a:rPr>
              <a:t>bo</a:t>
            </a:r>
            <a:r>
              <a:rPr lang="en-US" sz="2400" smtClean="0">
                <a:latin typeface="Times New Roman" pitchFamily="18" charset="0"/>
                <a:cs typeface="Times New Roman" pitchFamily="18" charset="0"/>
              </a:rPr>
              <a:t> =</a:t>
            </a:r>
          </a:p>
          <a:p>
            <a:pPr>
              <a:buFont typeface="Wingdings 2" pitchFamily="18" charset="2"/>
              <a:buNone/>
            </a:pPr>
            <a:r>
              <a:rPr lang="en-US" sz="2400" smtClean="0">
                <a:latin typeface="Times New Roman" pitchFamily="18" charset="0"/>
                <a:cs typeface="Times New Roman" pitchFamily="18" charset="0"/>
              </a:rPr>
              <a:t>y</a:t>
            </a:r>
            <a:r>
              <a:rPr lang="en-US" sz="2400" baseline="-25000" smtClean="0">
                <a:latin typeface="Times New Roman" pitchFamily="18" charset="0"/>
                <a:cs typeface="Times New Roman" pitchFamily="18" charset="0"/>
              </a:rPr>
              <a:t>o</a:t>
            </a:r>
            <a:r>
              <a:rPr lang="en-US" sz="2400" smtClean="0">
                <a:latin typeface="Times New Roman" pitchFamily="18" charset="0"/>
                <a:cs typeface="Times New Roman" pitchFamily="18" charset="0"/>
              </a:rPr>
              <a:t> = Distance from the neutral axis to the outside fibre = R</a:t>
            </a:r>
            <a:r>
              <a:rPr lang="en-US" sz="2400" baseline="-25000" smtClean="0">
                <a:latin typeface="Times New Roman" pitchFamily="18" charset="0"/>
                <a:cs typeface="Times New Roman" pitchFamily="18" charset="0"/>
              </a:rPr>
              <a:t>o</a:t>
            </a:r>
            <a:r>
              <a:rPr lang="en-US" sz="2400" smtClean="0">
                <a:latin typeface="Times New Roman" pitchFamily="18" charset="0"/>
                <a:cs typeface="Times New Roman" pitchFamily="18" charset="0"/>
              </a:rPr>
              <a:t> –R</a:t>
            </a:r>
            <a:r>
              <a:rPr lang="en-US" sz="2400" baseline="-25000" smtClean="0">
                <a:latin typeface="Times New Roman" pitchFamily="18" charset="0"/>
                <a:cs typeface="Times New Roman" pitchFamily="18" charset="0"/>
              </a:rPr>
              <a:t> n</a:t>
            </a:r>
          </a:p>
          <a:p>
            <a:pPr>
              <a:buFont typeface="Wingdings 2" pitchFamily="18" charset="2"/>
              <a:buNone/>
            </a:pPr>
            <a:r>
              <a:rPr lang="en-US" sz="2400" smtClean="0">
                <a:latin typeface="Times New Roman" pitchFamily="18" charset="0"/>
                <a:cs typeface="Times New Roman" pitchFamily="18" charset="0"/>
              </a:rPr>
              <a:t>R</a:t>
            </a:r>
            <a:r>
              <a:rPr lang="en-US" sz="2400" baseline="-25000" smtClean="0">
                <a:latin typeface="Times New Roman" pitchFamily="18" charset="0"/>
                <a:cs typeface="Times New Roman" pitchFamily="18" charset="0"/>
              </a:rPr>
              <a:t> o</a:t>
            </a:r>
            <a:r>
              <a:rPr lang="en-US" sz="2400" smtClean="0">
                <a:latin typeface="Times New Roman" pitchFamily="18" charset="0"/>
                <a:cs typeface="Times New Roman" pitchFamily="18" charset="0"/>
              </a:rPr>
              <a:t> = Radius of curvature of the outside fibre.</a:t>
            </a:r>
          </a:p>
          <a:p>
            <a:pPr>
              <a:buFont typeface="Wingdings 2" pitchFamily="18" charset="2"/>
              <a:buNone/>
            </a:pPr>
            <a:r>
              <a:rPr lang="en-US" sz="2400" smtClean="0">
                <a:latin typeface="Times New Roman" pitchFamily="18" charset="0"/>
                <a:cs typeface="Times New Roman" pitchFamily="18" charset="0"/>
              </a:rPr>
              <a:t>Resultant stress  </a:t>
            </a:r>
            <a:r>
              <a:rPr lang="el-GR" sz="2400" smtClean="0">
                <a:latin typeface="Times New Roman" pitchFamily="18" charset="0"/>
                <a:cs typeface="Times New Roman" pitchFamily="18" charset="0"/>
              </a:rPr>
              <a:t>σ</a:t>
            </a:r>
            <a:r>
              <a:rPr lang="en-US" sz="2400" smtClean="0">
                <a:latin typeface="Times New Roman" pitchFamily="18" charset="0"/>
                <a:cs typeface="Times New Roman" pitchFamily="18" charset="0"/>
              </a:rPr>
              <a:t> =  </a:t>
            </a:r>
          </a:p>
        </p:txBody>
      </p:sp>
      <p:graphicFrame>
        <p:nvGraphicFramePr>
          <p:cNvPr id="6146" name="Object 2"/>
          <p:cNvGraphicFramePr>
            <a:graphicFrameLocks noChangeAspect="1"/>
          </p:cNvGraphicFramePr>
          <p:nvPr/>
        </p:nvGraphicFramePr>
        <p:xfrm>
          <a:off x="2895600" y="2130425"/>
          <a:ext cx="1219200" cy="785813"/>
        </p:xfrm>
        <a:graphic>
          <a:graphicData uri="http://schemas.openxmlformats.org/presentationml/2006/ole">
            <p:oleObj spid="_x0000_s6146" name="Equation" r:id="rId3" imgW="749160" imgH="482400" progId="Equation.3">
              <p:embed/>
            </p:oleObj>
          </a:graphicData>
        </a:graphic>
      </p:graphicFrame>
      <p:graphicFrame>
        <p:nvGraphicFramePr>
          <p:cNvPr id="6147" name="Object 5"/>
          <p:cNvGraphicFramePr>
            <a:graphicFrameLocks noChangeAspect="1"/>
          </p:cNvGraphicFramePr>
          <p:nvPr/>
        </p:nvGraphicFramePr>
        <p:xfrm>
          <a:off x="3124200" y="5486400"/>
          <a:ext cx="1066800" cy="492125"/>
        </p:xfrm>
        <a:graphic>
          <a:graphicData uri="http://schemas.openxmlformats.org/presentationml/2006/ole">
            <p:oleObj spid="_x0000_s6147" name="Equation" r:id="rId4" imgW="495000" imgH="228600" progId="Equation.3">
              <p:embed/>
            </p:oleObj>
          </a:graphicData>
        </a:graphic>
      </p:graphicFrame>
      <p:graphicFrame>
        <p:nvGraphicFramePr>
          <p:cNvPr id="6148" name="Object 2"/>
          <p:cNvGraphicFramePr>
            <a:graphicFrameLocks noChangeAspect="1"/>
          </p:cNvGraphicFramePr>
          <p:nvPr/>
        </p:nvGraphicFramePr>
        <p:xfrm>
          <a:off x="2886075" y="4114800"/>
          <a:ext cx="1239838" cy="785813"/>
        </p:xfrm>
        <a:graphic>
          <a:graphicData uri="http://schemas.openxmlformats.org/presentationml/2006/ole">
            <p:oleObj spid="_x0000_s6148" name="Equation" r:id="rId5" imgW="761760" imgH="482400" progId="Equation.3">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704850"/>
            <a:ext cx="8229600" cy="590550"/>
          </a:xfrm>
        </p:spPr>
        <p:txBody>
          <a:bodyPr/>
          <a:lstStyle/>
          <a:p>
            <a:r>
              <a:rPr lang="en-US" sz="4400" smtClean="0">
                <a:latin typeface="Times New Roman" pitchFamily="18" charset="0"/>
                <a:cs typeface="Times New Roman" pitchFamily="18" charset="0"/>
              </a:rPr>
              <a:t>Problems</a:t>
            </a:r>
          </a:p>
        </p:txBody>
      </p:sp>
      <p:sp>
        <p:nvSpPr>
          <p:cNvPr id="50179" name="Content Placeholder 2"/>
          <p:cNvSpPr>
            <a:spLocks noGrp="1"/>
          </p:cNvSpPr>
          <p:nvPr>
            <p:ph idx="1"/>
          </p:nvPr>
        </p:nvSpPr>
        <p:spPr>
          <a:xfrm>
            <a:off x="457200" y="1295400"/>
            <a:ext cx="8229600" cy="5029200"/>
          </a:xfrm>
        </p:spPr>
        <p:txBody>
          <a:bodyPr/>
          <a:lstStyle/>
          <a:p>
            <a:pPr marL="514350" indent="-514350">
              <a:buFont typeface="Wingdings 2" pitchFamily="18" charset="2"/>
              <a:buAutoNum type="arabicPeriod"/>
            </a:pPr>
            <a:r>
              <a:rPr lang="en-US" smtClean="0">
                <a:latin typeface="Times New Roman" pitchFamily="18" charset="0"/>
                <a:cs typeface="Times New Roman" pitchFamily="18" charset="0"/>
              </a:rPr>
              <a:t>The crane hook carries a load of 20 kN as shown in fig. The section at X-X is rectanglar whose horizontal side is 100 mmm. Find the stresses in the inner and outer fibres at the given section.</a:t>
            </a:r>
          </a:p>
          <a:p>
            <a:pPr marL="514350" indent="-514350" algn="ctr">
              <a:buFont typeface="Wingdings 2" pitchFamily="18" charset="2"/>
              <a:buNone/>
            </a:pPr>
            <a:endParaRPr lang="en-US" smtClean="0">
              <a:latin typeface="Times New Roman" pitchFamily="18" charset="0"/>
              <a:cs typeface="Times New Roman" pitchFamily="18" charset="0"/>
            </a:endParaRPr>
          </a:p>
          <a:p>
            <a:pPr marL="514350" indent="-514350">
              <a:buFont typeface="Wingdings 2" pitchFamily="18" charset="2"/>
              <a:buNone/>
            </a:pPr>
            <a:endParaRPr lang="en-US" smtClean="0">
              <a:latin typeface="Times New Roman" pitchFamily="18" charset="0"/>
              <a:cs typeface="Times New Roman" pitchFamily="18" charset="0"/>
            </a:endParaRPr>
          </a:p>
        </p:txBody>
      </p:sp>
      <p:pic>
        <p:nvPicPr>
          <p:cNvPr id="50180" name="Picture 4"/>
          <p:cNvPicPr>
            <a:picLocks noChangeAspect="1" noChangeArrowheads="1"/>
          </p:cNvPicPr>
          <p:nvPr/>
        </p:nvPicPr>
        <p:blipFill>
          <a:blip r:embed="rId2"/>
          <a:srcRect/>
          <a:stretch>
            <a:fillRect/>
          </a:stretch>
        </p:blipFill>
        <p:spPr bwMode="auto">
          <a:xfrm>
            <a:off x="1219200" y="3048000"/>
            <a:ext cx="711835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704850"/>
            <a:ext cx="8229600" cy="819150"/>
          </a:xfrm>
        </p:spPr>
        <p:txBody>
          <a:bodyPr/>
          <a:lstStyle/>
          <a:p>
            <a:r>
              <a:rPr lang="en-US" sz="4400" smtClean="0">
                <a:latin typeface="Times New Roman" pitchFamily="18" charset="0"/>
                <a:cs typeface="Times New Roman" pitchFamily="18" charset="0"/>
              </a:rPr>
              <a:t>Continue…</a:t>
            </a:r>
          </a:p>
        </p:txBody>
      </p:sp>
      <p:sp>
        <p:nvSpPr>
          <p:cNvPr id="51203" name="Content Placeholder 2"/>
          <p:cNvSpPr>
            <a:spLocks noGrp="1"/>
          </p:cNvSpPr>
          <p:nvPr>
            <p:ph idx="1"/>
          </p:nvPr>
        </p:nvSpPr>
        <p:spPr>
          <a:xfrm>
            <a:off x="457200" y="1447800"/>
            <a:ext cx="8229600" cy="4876800"/>
          </a:xfrm>
        </p:spPr>
        <p:txBody>
          <a:bodyPr/>
          <a:lstStyle/>
          <a:p>
            <a:pPr algn="just">
              <a:buFont typeface="Wingdings 2" pitchFamily="18" charset="2"/>
              <a:buNone/>
            </a:pPr>
            <a:r>
              <a:rPr lang="en-US" smtClean="0">
                <a:latin typeface="Times New Roman" pitchFamily="18" charset="0"/>
                <a:cs typeface="Times New Roman" pitchFamily="18" charset="0"/>
              </a:rPr>
              <a:t>2. The frame of a punch press is shown in fig. Find the stresses at the inner and outer surface at section X-X of the frame, if W= 5000N. </a:t>
            </a:r>
            <a:r>
              <a:rPr lang="en-US" b="1" smtClean="0">
                <a:latin typeface="Times New Roman" pitchFamily="18" charset="0"/>
                <a:cs typeface="Times New Roman" pitchFamily="18" charset="0"/>
              </a:rPr>
              <a:t>(NOV/DEC 2013)</a:t>
            </a:r>
          </a:p>
        </p:txBody>
      </p:sp>
      <p:pic>
        <p:nvPicPr>
          <p:cNvPr id="51204" name="Picture 2"/>
          <p:cNvPicPr>
            <a:picLocks noChangeAspect="1" noChangeArrowheads="1"/>
          </p:cNvPicPr>
          <p:nvPr/>
        </p:nvPicPr>
        <p:blipFill>
          <a:blip r:embed="rId2"/>
          <a:srcRect/>
          <a:stretch>
            <a:fillRect/>
          </a:stretch>
        </p:blipFill>
        <p:spPr bwMode="auto">
          <a:xfrm>
            <a:off x="685800" y="2743200"/>
            <a:ext cx="3267075" cy="3781425"/>
          </a:xfrm>
          <a:prstGeom prst="rect">
            <a:avLst/>
          </a:prstGeom>
          <a:noFill/>
          <a:ln w="9525">
            <a:noFill/>
            <a:miter lim="800000"/>
            <a:headEnd/>
            <a:tailEnd/>
          </a:ln>
        </p:spPr>
      </p:pic>
      <p:pic>
        <p:nvPicPr>
          <p:cNvPr id="51205" name="Picture 16"/>
          <p:cNvPicPr>
            <a:picLocks noChangeAspect="1" noChangeArrowheads="1"/>
          </p:cNvPicPr>
          <p:nvPr/>
        </p:nvPicPr>
        <p:blipFill>
          <a:blip r:embed="rId3">
            <a:lum bright="-36000" contrast="56000"/>
            <a:grayscl/>
          </a:blip>
          <a:srcRect/>
          <a:stretch>
            <a:fillRect/>
          </a:stretch>
        </p:blipFill>
        <p:spPr bwMode="auto">
          <a:xfrm>
            <a:off x="4114800" y="2971800"/>
            <a:ext cx="4257675"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81000" y="609600"/>
            <a:ext cx="8229600" cy="819150"/>
          </a:xfrm>
        </p:spPr>
        <p:txBody>
          <a:bodyPr/>
          <a:lstStyle/>
          <a:p>
            <a:r>
              <a:rPr lang="en-US" sz="4400" smtClean="0">
                <a:latin typeface="Times New Roman" pitchFamily="18" charset="0"/>
                <a:cs typeface="Times New Roman" pitchFamily="18" charset="0"/>
              </a:rPr>
              <a:t>Continue…</a:t>
            </a:r>
          </a:p>
        </p:txBody>
      </p:sp>
      <p:sp>
        <p:nvSpPr>
          <p:cNvPr id="52227" name="Content Placeholder 2"/>
          <p:cNvSpPr>
            <a:spLocks noGrp="1"/>
          </p:cNvSpPr>
          <p:nvPr>
            <p:ph idx="1"/>
          </p:nvPr>
        </p:nvSpPr>
        <p:spPr>
          <a:xfrm>
            <a:off x="457200" y="1447800"/>
            <a:ext cx="8229600" cy="4876800"/>
          </a:xfrm>
        </p:spPr>
        <p:txBody>
          <a:bodyPr/>
          <a:lstStyle/>
          <a:p>
            <a:pPr algn="just">
              <a:buFont typeface="Wingdings 2" pitchFamily="18" charset="2"/>
              <a:buNone/>
            </a:pPr>
            <a:r>
              <a:rPr lang="en-US" smtClean="0">
                <a:latin typeface="Times New Roman" pitchFamily="18" charset="0"/>
                <a:cs typeface="Times New Roman" pitchFamily="18" charset="0"/>
              </a:rPr>
              <a:t>3. A C- clamp is subjected to a maximum load of W, as shown in fig. If the maximum tensile stress in the clamp is limited to 140 Mpa, find the value of load W. </a:t>
            </a:r>
            <a:r>
              <a:rPr lang="en-US" b="1" smtClean="0">
                <a:latin typeface="Times New Roman" pitchFamily="18" charset="0"/>
                <a:cs typeface="Times New Roman" pitchFamily="18" charset="0"/>
              </a:rPr>
              <a:t>(M/J 2012)</a:t>
            </a:r>
          </a:p>
        </p:txBody>
      </p:sp>
      <p:pic>
        <p:nvPicPr>
          <p:cNvPr id="52228" name="Picture 2"/>
          <p:cNvPicPr>
            <a:picLocks noChangeAspect="1" noChangeArrowheads="1"/>
          </p:cNvPicPr>
          <p:nvPr/>
        </p:nvPicPr>
        <p:blipFill>
          <a:blip r:embed="rId2"/>
          <a:srcRect/>
          <a:stretch>
            <a:fillRect/>
          </a:stretch>
        </p:blipFill>
        <p:spPr bwMode="auto">
          <a:xfrm>
            <a:off x="304800" y="3124200"/>
            <a:ext cx="2971800" cy="3314700"/>
          </a:xfrm>
          <a:prstGeom prst="rect">
            <a:avLst/>
          </a:prstGeom>
          <a:noFill/>
          <a:ln w="9525">
            <a:noFill/>
            <a:miter lim="800000"/>
            <a:headEnd/>
            <a:tailEnd/>
          </a:ln>
        </p:spPr>
      </p:pic>
      <p:pic>
        <p:nvPicPr>
          <p:cNvPr id="52229" name="Picture 5"/>
          <p:cNvPicPr>
            <a:picLocks noChangeAspect="1" noChangeArrowheads="1"/>
          </p:cNvPicPr>
          <p:nvPr/>
        </p:nvPicPr>
        <p:blipFill>
          <a:blip r:embed="rId3"/>
          <a:srcRect/>
          <a:stretch>
            <a:fillRect/>
          </a:stretch>
        </p:blipFill>
        <p:spPr bwMode="auto">
          <a:xfrm>
            <a:off x="3276600" y="3352800"/>
            <a:ext cx="5368925"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704850"/>
            <a:ext cx="8229600" cy="666750"/>
          </a:xfrm>
        </p:spPr>
        <p:txBody>
          <a:bodyPr/>
          <a:lstStyle/>
          <a:p>
            <a:r>
              <a:rPr lang="en-US" smtClean="0">
                <a:latin typeface="Times New Roman" pitchFamily="18" charset="0"/>
                <a:cs typeface="Times New Roman" pitchFamily="18" charset="0"/>
              </a:rPr>
              <a:t>Continue…</a:t>
            </a:r>
          </a:p>
        </p:txBody>
      </p:sp>
      <p:sp>
        <p:nvSpPr>
          <p:cNvPr id="3" name="Content Placeholder 2"/>
          <p:cNvSpPr>
            <a:spLocks noGrp="1"/>
          </p:cNvSpPr>
          <p:nvPr>
            <p:ph idx="1"/>
          </p:nvPr>
        </p:nvSpPr>
        <p:spPr>
          <a:xfrm>
            <a:off x="457200" y="1371600"/>
            <a:ext cx="8229600" cy="4953000"/>
          </a:xfrm>
        </p:spPr>
        <p:txBody>
          <a:bodyPr/>
          <a:lstStyle/>
          <a:p>
            <a:pPr algn="just">
              <a:buFont typeface="Wingdings 2" pitchFamily="18" charset="2"/>
              <a:buNone/>
              <a:defRPr/>
            </a:pPr>
            <a:r>
              <a:rPr lang="en-US" sz="2800" b="1" u="sng" dirty="0" smtClean="0">
                <a:latin typeface="Times New Roman" pitchFamily="18" charset="0"/>
                <a:cs typeface="Times New Roman" pitchFamily="18" charset="0"/>
              </a:rPr>
              <a:t>Exercises:</a:t>
            </a:r>
          </a:p>
          <a:p>
            <a:pPr marL="457200" indent="-457200" algn="just">
              <a:buFont typeface="Wingdings 2" pitchFamily="18" charset="2"/>
              <a:buAutoNum type="arabicPeriod"/>
              <a:defRPr/>
            </a:pPr>
            <a:r>
              <a:rPr lang="en-US" sz="2400" dirty="0" smtClean="0">
                <a:latin typeface="Times New Roman" pitchFamily="18" charset="0"/>
                <a:cs typeface="Times New Roman" pitchFamily="18" charset="0"/>
              </a:rPr>
              <a:t>A punch press, used for stamping sheet metal, has a punching capacity 50 </a:t>
            </a:r>
            <a:r>
              <a:rPr lang="en-US" sz="2400" dirty="0" err="1" smtClean="0">
                <a:latin typeface="Times New Roman" pitchFamily="18" charset="0"/>
                <a:cs typeface="Times New Roman" pitchFamily="18" charset="0"/>
              </a:rPr>
              <a:t>kN.</a:t>
            </a:r>
            <a:r>
              <a:rPr lang="en-US" sz="2400" dirty="0" smtClean="0">
                <a:latin typeface="Times New Roman" pitchFamily="18" charset="0"/>
                <a:cs typeface="Times New Roman" pitchFamily="18" charset="0"/>
              </a:rPr>
              <a:t> The section of the frame is as shown in fig. Find the resultant stress at the inner and outer </a:t>
            </a:r>
            <a:r>
              <a:rPr lang="en-US" sz="2400" dirty="0" err="1" smtClean="0">
                <a:latin typeface="Times New Roman" pitchFamily="18" charset="0"/>
                <a:cs typeface="Times New Roman" pitchFamily="18" charset="0"/>
              </a:rPr>
              <a:t>fibre</a:t>
            </a:r>
            <a:r>
              <a:rPr lang="en-US" sz="2400" dirty="0" smtClean="0">
                <a:latin typeface="Times New Roman" pitchFamily="18" charset="0"/>
                <a:cs typeface="Times New Roman" pitchFamily="18" charset="0"/>
              </a:rPr>
              <a:t> of the section.</a:t>
            </a:r>
          </a:p>
          <a:p>
            <a:pPr marL="457200" indent="-457200" algn="ctr">
              <a:buFont typeface="Wingdings 2" pitchFamily="18" charset="2"/>
              <a:buAutoNum type="arabicPeriod"/>
              <a:defRPr/>
            </a:pPr>
            <a:endParaRPr lang="en-US" sz="2400" dirty="0">
              <a:latin typeface="Times New Roman" pitchFamily="18" charset="0"/>
              <a:cs typeface="Times New Roman" pitchFamily="18" charset="0"/>
            </a:endParaRPr>
          </a:p>
        </p:txBody>
      </p:sp>
      <p:pic>
        <p:nvPicPr>
          <p:cNvPr id="53252" name="Picture 2"/>
          <p:cNvPicPr>
            <a:picLocks noChangeAspect="1" noChangeArrowheads="1"/>
          </p:cNvPicPr>
          <p:nvPr/>
        </p:nvPicPr>
        <p:blipFill>
          <a:blip r:embed="rId2"/>
          <a:srcRect/>
          <a:stretch>
            <a:fillRect/>
          </a:stretch>
        </p:blipFill>
        <p:spPr bwMode="auto">
          <a:xfrm>
            <a:off x="3200400" y="3124200"/>
            <a:ext cx="3032125" cy="340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704850"/>
            <a:ext cx="8229600" cy="666750"/>
          </a:xfrm>
        </p:spPr>
        <p:txBody>
          <a:bodyPr/>
          <a:lstStyle/>
          <a:p>
            <a:r>
              <a:rPr lang="en-US" smtClean="0">
                <a:latin typeface="Times New Roman" pitchFamily="18" charset="0"/>
                <a:cs typeface="Times New Roman" pitchFamily="18" charset="0"/>
              </a:rPr>
              <a:t>Stress concentration</a:t>
            </a:r>
          </a:p>
        </p:txBody>
      </p:sp>
      <p:sp>
        <p:nvSpPr>
          <p:cNvPr id="54275" name="Content Placeholder 2"/>
          <p:cNvSpPr>
            <a:spLocks noGrp="1"/>
          </p:cNvSpPr>
          <p:nvPr>
            <p:ph idx="1"/>
          </p:nvPr>
        </p:nvSpPr>
        <p:spPr>
          <a:xfrm>
            <a:off x="457200" y="1371600"/>
            <a:ext cx="8229600" cy="4953000"/>
          </a:xfrm>
        </p:spPr>
        <p:txBody>
          <a:bodyPr/>
          <a:lstStyle/>
          <a:p>
            <a:pPr algn="just">
              <a:buFont typeface="Wingdings 2" pitchFamily="18" charset="2"/>
              <a:buNone/>
            </a:pPr>
            <a:r>
              <a:rPr lang="en-US" b="1" u="sng" smtClean="0">
                <a:latin typeface="Times New Roman" pitchFamily="18" charset="0"/>
                <a:cs typeface="Times New Roman" pitchFamily="18" charset="0"/>
              </a:rPr>
              <a:t>Stress concentration:</a:t>
            </a:r>
          </a:p>
          <a:p>
            <a:pPr algn="just">
              <a:buFont typeface="Wingdings" pitchFamily="2" charset="2"/>
              <a:buChar char="Ø"/>
            </a:pPr>
            <a:r>
              <a:rPr lang="en-US" smtClean="0">
                <a:latin typeface="Times New Roman" pitchFamily="18" charset="0"/>
                <a:cs typeface="Times New Roman" pitchFamily="18" charset="0"/>
              </a:rPr>
              <a:t> In most of the engineering components stress distribution is not uniform, stress distribution will be uniform only when there is no change in cross section.</a:t>
            </a:r>
          </a:p>
          <a:p>
            <a:pPr algn="just">
              <a:buFont typeface="Wingdings" pitchFamily="2" charset="2"/>
              <a:buChar char="Ø"/>
            </a:pPr>
            <a:r>
              <a:rPr lang="en-US" smtClean="0">
                <a:latin typeface="Times New Roman" pitchFamily="18" charset="0"/>
                <a:cs typeface="Times New Roman" pitchFamily="18" charset="0"/>
              </a:rPr>
              <a:t>Irregularity of the stress distribution due to abrupt changes of form is called stress concentration. </a:t>
            </a:r>
          </a:p>
          <a:p>
            <a:pPr algn="just">
              <a:buFont typeface="Wingdings 2" pitchFamily="18" charset="2"/>
              <a:buNone/>
            </a:pPr>
            <a:r>
              <a:rPr lang="en-US" b="1" u="sng" smtClean="0">
                <a:latin typeface="Times New Roman" pitchFamily="18" charset="0"/>
                <a:cs typeface="Times New Roman" pitchFamily="18" charset="0"/>
              </a:rPr>
              <a:t>Stress raisers:</a:t>
            </a:r>
          </a:p>
          <a:p>
            <a:pPr algn="just">
              <a:buFont typeface="Wingdings" pitchFamily="2" charset="2"/>
              <a:buChar char="Ø"/>
            </a:pPr>
            <a:r>
              <a:rPr lang="en-US" smtClean="0">
                <a:latin typeface="Times New Roman" pitchFamily="18" charset="0"/>
                <a:cs typeface="Times New Roman" pitchFamily="18" charset="0"/>
              </a:rPr>
              <a:t>Sudden changes in cross section and material discontinuity is referred as stress raisers.</a:t>
            </a:r>
          </a:p>
          <a:p>
            <a:pPr algn="just">
              <a:buFont typeface="Wingdings 2" pitchFamily="18" charset="2"/>
              <a:buNone/>
            </a:pPr>
            <a:r>
              <a:rPr lang="en-US" smtClean="0">
                <a:latin typeface="Times New Roman" pitchFamily="18" charset="0"/>
                <a:cs typeface="Times New Roman" pitchFamily="18" charset="0"/>
              </a:rPr>
              <a:t>Ex: Holes, Notches,  steps, threads, etc.</a:t>
            </a:r>
          </a:p>
          <a:p>
            <a:pPr algn="just">
              <a:buFont typeface="Wingdings 2" pitchFamily="18" charset="2"/>
              <a:buNone/>
            </a:pPr>
            <a:endParaRPr 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704850"/>
            <a:ext cx="8229600" cy="971550"/>
          </a:xfrm>
        </p:spPr>
        <p:txBody>
          <a:bodyPr/>
          <a:lstStyle/>
          <a:p>
            <a:pPr algn="ctr"/>
            <a:r>
              <a:rPr lang="en-US" sz="4400" smtClean="0">
                <a:latin typeface="Times New Roman" pitchFamily="18" charset="0"/>
                <a:cs typeface="Times New Roman" pitchFamily="18" charset="0"/>
              </a:rPr>
              <a:t>How to minimize stress concentration</a:t>
            </a:r>
          </a:p>
        </p:txBody>
      </p:sp>
      <p:sp>
        <p:nvSpPr>
          <p:cNvPr id="55299" name="Content Placeholder 2"/>
          <p:cNvSpPr>
            <a:spLocks noGrp="1"/>
          </p:cNvSpPr>
          <p:nvPr>
            <p:ph idx="1"/>
          </p:nvPr>
        </p:nvSpPr>
        <p:spPr>
          <a:xfrm>
            <a:off x="457200" y="1676400"/>
            <a:ext cx="8229600" cy="4648200"/>
          </a:xfrm>
        </p:spPr>
        <p:txBody>
          <a:bodyPr/>
          <a:lstStyle/>
          <a:p>
            <a:pPr algn="just">
              <a:buFont typeface="Wingdings 2" pitchFamily="18" charset="2"/>
              <a:buNone/>
            </a:pPr>
            <a:r>
              <a:rPr lang="en-US" smtClean="0">
                <a:latin typeface="Times New Roman" pitchFamily="18" charset="0"/>
                <a:cs typeface="Times New Roman" pitchFamily="18" charset="0"/>
              </a:rPr>
              <a:t>Suitably modifying the shape of the components, stress concentration near the stress can be minimized.</a:t>
            </a:r>
          </a:p>
          <a:p>
            <a:pPr algn="ctr">
              <a:buFont typeface="Wingdings 2" pitchFamily="18" charset="2"/>
              <a:buNone/>
            </a:pPr>
            <a:endParaRPr lang="en-US" smtClean="0">
              <a:latin typeface="Times New Roman" pitchFamily="18" charset="0"/>
              <a:cs typeface="Times New Roman" pitchFamily="18" charset="0"/>
            </a:endParaRPr>
          </a:p>
        </p:txBody>
      </p:sp>
      <p:pic>
        <p:nvPicPr>
          <p:cNvPr id="55300" name="Picture 5"/>
          <p:cNvPicPr>
            <a:picLocks noChangeAspect="1" noChangeArrowheads="1"/>
          </p:cNvPicPr>
          <p:nvPr/>
        </p:nvPicPr>
        <p:blipFill>
          <a:blip r:embed="rId2"/>
          <a:srcRect/>
          <a:stretch>
            <a:fillRect/>
          </a:stretch>
        </p:blipFill>
        <p:spPr bwMode="auto">
          <a:xfrm>
            <a:off x="712788" y="2590800"/>
            <a:ext cx="6972300" cy="2514600"/>
          </a:xfrm>
          <a:prstGeom prst="rect">
            <a:avLst/>
          </a:prstGeom>
          <a:noFill/>
          <a:ln w="9525">
            <a:noFill/>
            <a:miter lim="800000"/>
            <a:headEnd/>
            <a:tailEnd/>
          </a:ln>
        </p:spPr>
      </p:pic>
      <p:pic>
        <p:nvPicPr>
          <p:cNvPr id="55301" name="Picture 6"/>
          <p:cNvPicPr>
            <a:picLocks noChangeAspect="1" noChangeArrowheads="1"/>
          </p:cNvPicPr>
          <p:nvPr/>
        </p:nvPicPr>
        <p:blipFill>
          <a:blip r:embed="rId3"/>
          <a:srcRect/>
          <a:stretch>
            <a:fillRect/>
          </a:stretch>
        </p:blipFill>
        <p:spPr bwMode="auto">
          <a:xfrm>
            <a:off x="990600" y="5181600"/>
            <a:ext cx="64770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04800"/>
            <a:ext cx="8229600" cy="1143000"/>
          </a:xfrm>
        </p:spPr>
        <p:txBody>
          <a:bodyPr/>
          <a:lstStyle/>
          <a:p>
            <a:pPr algn="ctr"/>
            <a:r>
              <a:rPr lang="en-US" sz="3600" smtClean="0">
                <a:latin typeface="Times New Roman" pitchFamily="18" charset="0"/>
                <a:cs typeface="Times New Roman" pitchFamily="18" charset="0"/>
              </a:rPr>
              <a:t>VARIOUS STEPS IN DESIGN PROCESS</a:t>
            </a:r>
          </a:p>
        </p:txBody>
      </p:sp>
      <p:sp>
        <p:nvSpPr>
          <p:cNvPr id="16387" name="Content Placeholder 2"/>
          <p:cNvSpPr>
            <a:spLocks noGrp="1"/>
          </p:cNvSpPr>
          <p:nvPr>
            <p:ph idx="1"/>
          </p:nvPr>
        </p:nvSpPr>
        <p:spPr>
          <a:xfrm>
            <a:off x="457200" y="990600"/>
            <a:ext cx="8229600" cy="5334000"/>
          </a:xfrm>
        </p:spPr>
        <p:txBody>
          <a:bodyPr/>
          <a:lstStyle/>
          <a:p>
            <a:pPr algn="just">
              <a:buFont typeface="Wingdings 2" pitchFamily="18" charset="2"/>
              <a:buNone/>
            </a:pPr>
            <a:r>
              <a:rPr lang="en-US" u="sng" smtClean="0">
                <a:latin typeface="Times New Roman" pitchFamily="18" charset="0"/>
                <a:cs typeface="Times New Roman" pitchFamily="18" charset="0"/>
              </a:rPr>
              <a:t>Recongnition of a need:</a:t>
            </a:r>
          </a:p>
          <a:p>
            <a:pPr algn="just">
              <a:buFont typeface="Wingdings 2" pitchFamily="18" charset="2"/>
              <a:buNone/>
            </a:pPr>
            <a:r>
              <a:rPr lang="en-US" smtClean="0">
                <a:latin typeface="Times New Roman" pitchFamily="18" charset="0"/>
                <a:cs typeface="Times New Roman" pitchFamily="18" charset="0"/>
              </a:rPr>
              <a:t>	Identifying the </a:t>
            </a:r>
            <a:r>
              <a:rPr lang="en-US" smtClean="0">
                <a:solidFill>
                  <a:srgbClr val="FF0000"/>
                </a:solidFill>
                <a:latin typeface="Times New Roman" pitchFamily="18" charset="0"/>
                <a:cs typeface="Times New Roman" pitchFamily="18" charset="0"/>
              </a:rPr>
              <a:t>customer needs </a:t>
            </a:r>
            <a:r>
              <a:rPr lang="en-US" smtClean="0">
                <a:latin typeface="Times New Roman" pitchFamily="18" charset="0"/>
                <a:cs typeface="Times New Roman" pitchFamily="18" charset="0"/>
              </a:rPr>
              <a:t>through market research.</a:t>
            </a:r>
          </a:p>
          <a:p>
            <a:pPr algn="just">
              <a:buFont typeface="Wingdings 2" pitchFamily="18" charset="2"/>
              <a:buNone/>
            </a:pPr>
            <a:r>
              <a:rPr lang="en-US" u="sng" smtClean="0">
                <a:latin typeface="Times New Roman" pitchFamily="18" charset="0"/>
                <a:cs typeface="Times New Roman" pitchFamily="18" charset="0"/>
              </a:rPr>
              <a:t>Definition of the problem:</a:t>
            </a:r>
          </a:p>
          <a:p>
            <a:pPr algn="just">
              <a:buFont typeface="Wingdings 2" pitchFamily="18" charset="2"/>
              <a:buNone/>
            </a:pPr>
            <a:r>
              <a:rPr lang="en-US" smtClean="0">
                <a:latin typeface="Times New Roman" pitchFamily="18" charset="0"/>
                <a:cs typeface="Times New Roman" pitchFamily="18" charset="0"/>
              </a:rPr>
              <a:t>	Preparation of  </a:t>
            </a:r>
            <a:r>
              <a:rPr lang="en-US" smtClean="0">
                <a:solidFill>
                  <a:srgbClr val="FF0000"/>
                </a:solidFill>
                <a:latin typeface="Times New Roman" pitchFamily="18" charset="0"/>
                <a:cs typeface="Times New Roman" pitchFamily="18" charset="0"/>
              </a:rPr>
              <a:t>complete list </a:t>
            </a:r>
            <a:r>
              <a:rPr lang="en-US" smtClean="0">
                <a:latin typeface="Times New Roman" pitchFamily="18" charset="0"/>
                <a:cs typeface="Times New Roman" pitchFamily="18" charset="0"/>
              </a:rPr>
              <a:t>of technical specifications.</a:t>
            </a:r>
          </a:p>
          <a:p>
            <a:pPr algn="just">
              <a:buFont typeface="Wingdings 2" pitchFamily="18" charset="2"/>
              <a:buNone/>
            </a:pPr>
            <a:r>
              <a:rPr lang="en-US" u="sng" smtClean="0">
                <a:latin typeface="Times New Roman" pitchFamily="18" charset="0"/>
                <a:cs typeface="Times New Roman" pitchFamily="18" charset="0"/>
              </a:rPr>
              <a:t>Synthesis:</a:t>
            </a:r>
          </a:p>
          <a:p>
            <a:pPr algn="just">
              <a:buFont typeface="Wingdings 2" pitchFamily="18" charset="2"/>
              <a:buNone/>
            </a:pPr>
            <a:r>
              <a:rPr lang="en-US" smtClean="0">
                <a:latin typeface="Times New Roman" pitchFamily="18" charset="0"/>
                <a:cs typeface="Times New Roman" pitchFamily="18" charset="0"/>
              </a:rPr>
              <a:t>	Collection of </a:t>
            </a:r>
            <a:r>
              <a:rPr lang="en-US" smtClean="0">
                <a:solidFill>
                  <a:srgbClr val="FF0000"/>
                </a:solidFill>
                <a:latin typeface="Times New Roman" pitchFamily="18" charset="0"/>
                <a:cs typeface="Times New Roman" pitchFamily="18" charset="0"/>
              </a:rPr>
              <a:t>new ideas </a:t>
            </a:r>
            <a:r>
              <a:rPr lang="en-US" smtClean="0">
                <a:latin typeface="Times New Roman" pitchFamily="18" charset="0"/>
                <a:cs typeface="Times New Roman" pitchFamily="18" charset="0"/>
              </a:rPr>
              <a:t>(or) </a:t>
            </a:r>
            <a:r>
              <a:rPr lang="en-US" smtClean="0">
                <a:solidFill>
                  <a:srgbClr val="FF0000"/>
                </a:solidFill>
                <a:latin typeface="Times New Roman" pitchFamily="18" charset="0"/>
                <a:cs typeface="Times New Roman" pitchFamily="18" charset="0"/>
              </a:rPr>
              <a:t>modifying</a:t>
            </a:r>
            <a:r>
              <a:rPr lang="en-US" smtClean="0">
                <a:latin typeface="Times New Roman" pitchFamily="18" charset="0"/>
                <a:cs typeface="Times New Roman" pitchFamily="18" charset="0"/>
              </a:rPr>
              <a:t> the existing Ideas.</a:t>
            </a:r>
          </a:p>
          <a:p>
            <a:pPr algn="just">
              <a:buFont typeface="Wingdings 2" pitchFamily="18" charset="2"/>
              <a:buNone/>
            </a:pPr>
            <a:r>
              <a:rPr lang="en-US" smtClean="0">
                <a:latin typeface="Times New Roman" pitchFamily="18" charset="0"/>
                <a:cs typeface="Times New Roman" pitchFamily="18" charset="0"/>
              </a:rPr>
              <a:t> </a:t>
            </a:r>
            <a:r>
              <a:rPr lang="en-US" u="sng" smtClean="0">
                <a:latin typeface="Times New Roman" pitchFamily="18" charset="0"/>
                <a:cs typeface="Times New Roman" pitchFamily="18" charset="0"/>
              </a:rPr>
              <a:t>Analysis:</a:t>
            </a:r>
          </a:p>
          <a:p>
            <a:pPr lvl="1" algn="just">
              <a:buFont typeface="Wingdings" pitchFamily="2" charset="2"/>
              <a:buChar char="Ø"/>
            </a:pPr>
            <a:r>
              <a:rPr lang="en-US" smtClean="0">
                <a:latin typeface="Times New Roman" pitchFamily="18" charset="0"/>
                <a:cs typeface="Times New Roman" pitchFamily="18" charset="0"/>
              </a:rPr>
              <a:t> The forces acting on the component are determined.</a:t>
            </a:r>
          </a:p>
          <a:p>
            <a:pPr lvl="1" algn="just">
              <a:buFont typeface="Wingdings" pitchFamily="2" charset="2"/>
              <a:buChar char="Ø"/>
            </a:pPr>
            <a:r>
              <a:rPr lang="en-US" smtClean="0">
                <a:latin typeface="Times New Roman" pitchFamily="18" charset="0"/>
                <a:cs typeface="Times New Roman" pitchFamily="18" charset="0"/>
              </a:rPr>
              <a:t>The material for the component is selected.</a:t>
            </a:r>
          </a:p>
          <a:p>
            <a:pPr lvl="1" algn="just">
              <a:buFont typeface="Wingdings" pitchFamily="2" charset="2"/>
              <a:buChar char="Ø"/>
            </a:pPr>
            <a:r>
              <a:rPr lang="en-US" smtClean="0">
                <a:latin typeface="Times New Roman" pitchFamily="18" charset="0"/>
                <a:cs typeface="Times New Roman" pitchFamily="18" charset="0"/>
              </a:rPr>
              <a:t>The geometric dimensions of the component are determined.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704850"/>
            <a:ext cx="8229600" cy="666750"/>
          </a:xfrm>
        </p:spPr>
        <p:txBody>
          <a:bodyPr/>
          <a:lstStyle/>
          <a:p>
            <a:r>
              <a:rPr lang="en-US" sz="4400" smtClean="0">
                <a:latin typeface="Times New Roman" pitchFamily="18" charset="0"/>
                <a:cs typeface="Times New Roman" pitchFamily="18" charset="0"/>
              </a:rPr>
              <a:t>Continue…</a:t>
            </a:r>
          </a:p>
        </p:txBody>
      </p:sp>
      <p:sp>
        <p:nvSpPr>
          <p:cNvPr id="56323" name="Content Placeholder 2"/>
          <p:cNvSpPr>
            <a:spLocks noGrp="1"/>
          </p:cNvSpPr>
          <p:nvPr>
            <p:ph idx="1"/>
          </p:nvPr>
        </p:nvSpPr>
        <p:spPr>
          <a:xfrm>
            <a:off x="457200" y="1524000"/>
            <a:ext cx="8229600" cy="5105400"/>
          </a:xfrm>
        </p:spPr>
        <p:txBody>
          <a:bodyPr/>
          <a:lstStyle/>
          <a:p>
            <a:pPr>
              <a:buFont typeface="Wingdings 2" pitchFamily="18" charset="2"/>
              <a:buNone/>
            </a:pPr>
            <a:r>
              <a:rPr lang="en-US" sz="2400" b="1" u="sng" smtClean="0">
                <a:latin typeface="Times New Roman" pitchFamily="18" charset="0"/>
                <a:cs typeface="Times New Roman" pitchFamily="18" charset="0"/>
              </a:rPr>
              <a:t>Stress concentration factor (k</a:t>
            </a:r>
            <a:r>
              <a:rPr lang="en-US" sz="2400" b="1" u="sng" baseline="-25000" smtClean="0">
                <a:latin typeface="Times New Roman" pitchFamily="18" charset="0"/>
                <a:cs typeface="Times New Roman" pitchFamily="18" charset="0"/>
              </a:rPr>
              <a:t>t</a:t>
            </a:r>
            <a:r>
              <a:rPr lang="en-US" sz="2400" b="1" u="sng" smtClean="0">
                <a:latin typeface="Times New Roman" pitchFamily="18" charset="0"/>
                <a:cs typeface="Times New Roman" pitchFamily="18" charset="0"/>
              </a:rPr>
              <a:t>):</a:t>
            </a:r>
          </a:p>
          <a:p>
            <a:pPr>
              <a:buFont typeface="Wingdings 2" pitchFamily="18" charset="2"/>
              <a:buNone/>
            </a:pPr>
            <a:r>
              <a:rPr lang="en-US" sz="2400" smtClean="0">
                <a:latin typeface="Times New Roman" pitchFamily="18" charset="0"/>
                <a:cs typeface="Times New Roman" pitchFamily="18" charset="0"/>
              </a:rPr>
              <a:t>	          max. stress induced due to stress concentration</a:t>
            </a:r>
          </a:p>
          <a:p>
            <a:pPr>
              <a:buFont typeface="Wingdings 2" pitchFamily="18" charset="2"/>
              <a:buNone/>
            </a:pPr>
            <a:r>
              <a:rPr lang="en-US" sz="2400" smtClean="0">
                <a:latin typeface="Times New Roman" pitchFamily="18" charset="0"/>
                <a:cs typeface="Times New Roman" pitchFamily="18" charset="0"/>
              </a:rPr>
              <a:t> k</a:t>
            </a:r>
            <a:r>
              <a:rPr lang="en-US" sz="2400" baseline="-25000" smtClean="0">
                <a:latin typeface="Times New Roman" pitchFamily="18" charset="0"/>
                <a:cs typeface="Times New Roman" pitchFamily="18" charset="0"/>
              </a:rPr>
              <a:t>t  </a:t>
            </a:r>
            <a:r>
              <a:rPr lang="en-US" sz="2400" smtClean="0">
                <a:latin typeface="Times New Roman" pitchFamily="18" charset="0"/>
                <a:cs typeface="Times New Roman" pitchFamily="18" charset="0"/>
              </a:rPr>
              <a:t> = --------------------------------------------------------------------</a:t>
            </a:r>
          </a:p>
          <a:p>
            <a:pPr>
              <a:buFont typeface="Wingdings 2" pitchFamily="18" charset="2"/>
              <a:buNone/>
            </a:pPr>
            <a:r>
              <a:rPr lang="en-US" sz="2400" smtClean="0">
                <a:latin typeface="Times New Roman" pitchFamily="18" charset="0"/>
                <a:cs typeface="Times New Roman" pitchFamily="18" charset="0"/>
              </a:rPr>
              <a:t>           stress caused without considering the stress concentration </a:t>
            </a:r>
          </a:p>
          <a:p>
            <a:pPr>
              <a:buFont typeface="Wingdings 2" pitchFamily="18" charset="2"/>
              <a:buNone/>
            </a:pPr>
            <a:r>
              <a:rPr lang="en-US" sz="2400" b="1" smtClean="0">
                <a:latin typeface="Times New Roman" pitchFamily="18" charset="0"/>
                <a:cs typeface="Times New Roman" pitchFamily="18" charset="0"/>
              </a:rPr>
              <a:t>            </a:t>
            </a:r>
            <a:r>
              <a:rPr lang="en-US" sz="2400" smtClean="0">
                <a:latin typeface="Times New Roman" pitchFamily="18" charset="0"/>
                <a:cs typeface="Times New Roman" pitchFamily="18" charset="0"/>
              </a:rPr>
              <a:t>maximum stress (</a:t>
            </a:r>
            <a:r>
              <a:rPr lang="el-GR" sz="2400" smtClean="0">
                <a:latin typeface="Times New Roman" pitchFamily="18" charset="0"/>
                <a:cs typeface="Times New Roman" pitchFamily="18" charset="0"/>
              </a:rPr>
              <a:t>σ</a:t>
            </a:r>
            <a:r>
              <a:rPr lang="en-US" sz="2400" baseline="-25000" smtClean="0">
                <a:latin typeface="Times New Roman" pitchFamily="18" charset="0"/>
                <a:cs typeface="Times New Roman" pitchFamily="18" charset="0"/>
              </a:rPr>
              <a:t>max</a:t>
            </a:r>
            <a:r>
              <a:rPr lang="en-US" sz="2400" smtClean="0">
                <a:latin typeface="Times New Roman" pitchFamily="18" charset="0"/>
                <a:cs typeface="Times New Roman" pitchFamily="18" charset="0"/>
              </a:rPr>
              <a:t>)</a:t>
            </a:r>
            <a:endParaRPr lang="en-US" sz="2400" b="1" smtClean="0">
              <a:latin typeface="Times New Roman" pitchFamily="18" charset="0"/>
              <a:cs typeface="Times New Roman" pitchFamily="18" charset="0"/>
            </a:endParaRPr>
          </a:p>
          <a:p>
            <a:pPr>
              <a:buFont typeface="Wingdings 2" pitchFamily="18" charset="2"/>
              <a:buNone/>
            </a:pPr>
            <a:r>
              <a:rPr lang="en-US" sz="2400" smtClean="0">
                <a:latin typeface="Times New Roman" pitchFamily="18" charset="0"/>
                <a:cs typeface="Times New Roman" pitchFamily="18" charset="0"/>
              </a:rPr>
              <a:t>k</a:t>
            </a:r>
            <a:r>
              <a:rPr lang="en-US" sz="2400" baseline="-25000" smtClean="0">
                <a:latin typeface="Times New Roman" pitchFamily="18" charset="0"/>
                <a:cs typeface="Times New Roman" pitchFamily="18" charset="0"/>
              </a:rPr>
              <a:t>t</a:t>
            </a:r>
            <a:r>
              <a:rPr lang="en-US" sz="2400" b="1" smtClean="0">
                <a:latin typeface="Times New Roman" pitchFamily="18" charset="0"/>
                <a:cs typeface="Times New Roman" pitchFamily="18" charset="0"/>
              </a:rPr>
              <a:t> </a:t>
            </a:r>
            <a:r>
              <a:rPr lang="en-US" sz="2400" smtClean="0">
                <a:latin typeface="Times New Roman" pitchFamily="18" charset="0"/>
                <a:cs typeface="Times New Roman" pitchFamily="18" charset="0"/>
              </a:rPr>
              <a:t>= ----------------------------------</a:t>
            </a:r>
          </a:p>
          <a:p>
            <a:pPr>
              <a:buFont typeface="Wingdings 2" pitchFamily="18" charset="2"/>
              <a:buNone/>
            </a:pPr>
            <a:r>
              <a:rPr lang="en-US" sz="2400" smtClean="0">
                <a:latin typeface="Times New Roman" pitchFamily="18" charset="0"/>
                <a:cs typeface="Times New Roman" pitchFamily="18" charset="0"/>
              </a:rPr>
              <a:t>            Nominal stress (</a:t>
            </a:r>
            <a:r>
              <a:rPr lang="el-GR" sz="2400" smtClean="0">
                <a:latin typeface="Times New Roman" pitchFamily="18" charset="0"/>
                <a:cs typeface="Times New Roman" pitchFamily="18" charset="0"/>
              </a:rPr>
              <a:t>σ</a:t>
            </a:r>
            <a:r>
              <a:rPr lang="en-US" sz="2400" smtClean="0">
                <a:latin typeface="Times New Roman" pitchFamily="18" charset="0"/>
                <a:cs typeface="Times New Roman" pitchFamily="18" charset="0"/>
              </a:rPr>
              <a:t>)</a:t>
            </a:r>
          </a:p>
          <a:p>
            <a:pPr>
              <a:buFont typeface="Wingdings 2" pitchFamily="18" charset="2"/>
              <a:buNone/>
            </a:pPr>
            <a:r>
              <a:rPr lang="en-US" sz="2400" smtClean="0">
                <a:latin typeface="Times New Roman" pitchFamily="18" charset="0"/>
                <a:cs typeface="Times New Roman" pitchFamily="18" charset="0"/>
              </a:rPr>
              <a:t> </a:t>
            </a:r>
            <a:r>
              <a:rPr lang="el-GR" sz="2400" smtClean="0">
                <a:latin typeface="Times New Roman" pitchFamily="18" charset="0"/>
                <a:cs typeface="Times New Roman" pitchFamily="18" charset="0"/>
              </a:rPr>
              <a:t>σ</a:t>
            </a:r>
            <a:r>
              <a:rPr lang="en-US" sz="2400" baseline="-25000" smtClean="0">
                <a:latin typeface="Times New Roman" pitchFamily="18" charset="0"/>
                <a:cs typeface="Times New Roman" pitchFamily="18" charset="0"/>
              </a:rPr>
              <a:t>max</a:t>
            </a:r>
            <a:r>
              <a:rPr lang="en-US" sz="2400" smtClean="0">
                <a:latin typeface="Times New Roman" pitchFamily="18" charset="0"/>
                <a:cs typeface="Times New Roman" pitchFamily="18" charset="0"/>
              </a:rPr>
              <a:t> = k</a:t>
            </a:r>
            <a:r>
              <a:rPr lang="en-US" sz="2400" baseline="-25000" smtClean="0">
                <a:latin typeface="Times New Roman" pitchFamily="18" charset="0"/>
                <a:cs typeface="Times New Roman" pitchFamily="18" charset="0"/>
              </a:rPr>
              <a:t>t </a:t>
            </a:r>
            <a:r>
              <a:rPr lang="en-US" sz="2400" smtClean="0">
                <a:latin typeface="Times New Roman" pitchFamily="18" charset="0"/>
                <a:cs typeface="Times New Roman" pitchFamily="18" charset="0"/>
              </a:rPr>
              <a:t>× stress at net section</a:t>
            </a:r>
            <a:endParaRPr lang="en-US" sz="2400" b="1" u="sng" smtClean="0">
              <a:latin typeface="Times New Roman" pitchFamily="18" charset="0"/>
              <a:cs typeface="Times New Roman" pitchFamily="18" charset="0"/>
            </a:endParaRPr>
          </a:p>
          <a:p>
            <a:pPr>
              <a:buFont typeface="Wingdings 2" pitchFamily="18" charset="2"/>
              <a:buNone/>
            </a:pPr>
            <a:r>
              <a:rPr lang="en-US" sz="2400" b="1" u="sng" smtClean="0">
                <a:latin typeface="Times New Roman" pitchFamily="18" charset="0"/>
                <a:cs typeface="Times New Roman" pitchFamily="18" charset="0"/>
              </a:rPr>
              <a:t>Notch Sensitivity (q):</a:t>
            </a:r>
          </a:p>
          <a:p>
            <a:pPr>
              <a:buFont typeface="Wingdings 2" pitchFamily="18" charset="2"/>
              <a:buNone/>
            </a:pPr>
            <a:r>
              <a:rPr lang="en-US" sz="2400" smtClean="0">
                <a:latin typeface="Times New Roman" pitchFamily="18" charset="0"/>
                <a:cs typeface="Times New Roman" pitchFamily="18" charset="0"/>
              </a:rPr>
              <a:t>	This is defined as the degree to which the actual stress concentration effect compares with theoretical stress concentration effect.</a:t>
            </a:r>
          </a:p>
          <a:p>
            <a:pPr>
              <a:buFont typeface="Wingdings 2" pitchFamily="18" charset="2"/>
              <a:buNone/>
            </a:pPr>
            <a:endParaRPr lang="en-US" sz="2400" smtClean="0">
              <a:latin typeface="Times New Roman" pitchFamily="18" charset="0"/>
              <a:cs typeface="Times New Roman" pitchFamily="18" charset="0"/>
            </a:endParaRPr>
          </a:p>
          <a:p>
            <a:pPr>
              <a:buFont typeface="Wingdings 2" pitchFamily="18" charset="2"/>
              <a:buNone/>
            </a:pPr>
            <a:endParaRPr 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704850"/>
            <a:ext cx="8229600" cy="590550"/>
          </a:xfrm>
        </p:spPr>
        <p:txBody>
          <a:bodyPr/>
          <a:lstStyle/>
          <a:p>
            <a:r>
              <a:rPr lang="en-US" sz="4400" smtClean="0">
                <a:latin typeface="Times New Roman" pitchFamily="18" charset="0"/>
                <a:cs typeface="Times New Roman" pitchFamily="18" charset="0"/>
              </a:rPr>
              <a:t>Continue…</a:t>
            </a:r>
          </a:p>
        </p:txBody>
      </p:sp>
      <p:sp>
        <p:nvSpPr>
          <p:cNvPr id="57347" name="Content Placeholder 2"/>
          <p:cNvSpPr>
            <a:spLocks noGrp="1"/>
          </p:cNvSpPr>
          <p:nvPr>
            <p:ph idx="1"/>
          </p:nvPr>
        </p:nvSpPr>
        <p:spPr>
          <a:xfrm>
            <a:off x="381000" y="1219200"/>
            <a:ext cx="8229600" cy="4876800"/>
          </a:xfrm>
        </p:spPr>
        <p:txBody>
          <a:bodyPr/>
          <a:lstStyle/>
          <a:p>
            <a:pPr>
              <a:buFont typeface="Wingdings 2" pitchFamily="18" charset="2"/>
              <a:buNone/>
            </a:pPr>
            <a:r>
              <a:rPr lang="en-US" sz="2800" b="1" smtClean="0">
                <a:latin typeface="Times New Roman" pitchFamily="18" charset="0"/>
                <a:cs typeface="Times New Roman" pitchFamily="18" charset="0"/>
              </a:rPr>
              <a:t>Endurance limit:</a:t>
            </a:r>
          </a:p>
          <a:p>
            <a:pPr>
              <a:buFont typeface="Wingdings 2" pitchFamily="18" charset="2"/>
              <a:buNone/>
            </a:pPr>
            <a:r>
              <a:rPr lang="en-US" sz="2800" smtClean="0"/>
              <a:t>	</a:t>
            </a:r>
            <a:r>
              <a:rPr lang="en-US" sz="2800" smtClean="0">
                <a:latin typeface="Times New Roman" pitchFamily="18" charset="0"/>
                <a:cs typeface="Times New Roman" pitchFamily="18" charset="0"/>
              </a:rPr>
              <a:t>It is defined as maximum value of completely reversed bending stress which a polished specimen can withstand without failure for infinite number of cycles.</a:t>
            </a:r>
          </a:p>
          <a:p>
            <a:pPr>
              <a:buFont typeface="Wingdings 2" pitchFamily="18" charset="2"/>
              <a:buNone/>
            </a:pPr>
            <a:r>
              <a:rPr lang="en-US" b="1" u="sng" smtClean="0">
                <a:latin typeface="Times New Roman" pitchFamily="18" charset="0"/>
                <a:cs typeface="Times New Roman" pitchFamily="18" charset="0"/>
              </a:rPr>
              <a:t>Fatigue stress concentration factor (k</a:t>
            </a:r>
            <a:r>
              <a:rPr lang="en-US" b="1" u="sng" baseline="-25000" smtClean="0">
                <a:latin typeface="Times New Roman" pitchFamily="18" charset="0"/>
                <a:cs typeface="Times New Roman" pitchFamily="18" charset="0"/>
              </a:rPr>
              <a:t>f</a:t>
            </a:r>
            <a:r>
              <a:rPr lang="en-US" b="1" u="sng" smtClean="0">
                <a:latin typeface="Times New Roman" pitchFamily="18" charset="0"/>
                <a:cs typeface="Times New Roman" pitchFamily="18" charset="0"/>
              </a:rPr>
              <a:t>):</a:t>
            </a:r>
          </a:p>
          <a:p>
            <a:pPr>
              <a:buFont typeface="Wingdings 2" pitchFamily="18" charset="2"/>
              <a:buNone/>
            </a:pPr>
            <a:r>
              <a:rPr lang="en-US" smtClean="0">
                <a:latin typeface="Times New Roman" pitchFamily="18" charset="0"/>
                <a:cs typeface="Times New Roman" pitchFamily="18" charset="0"/>
              </a:rPr>
              <a:t>           Endurance limit without stress concentration</a:t>
            </a:r>
          </a:p>
          <a:p>
            <a:pPr>
              <a:buFont typeface="Wingdings 2" pitchFamily="18" charset="2"/>
              <a:buNone/>
            </a:pPr>
            <a:r>
              <a:rPr lang="en-US" smtClean="0">
                <a:latin typeface="Times New Roman" pitchFamily="18" charset="0"/>
                <a:cs typeface="Times New Roman" pitchFamily="18" charset="0"/>
              </a:rPr>
              <a:t> k</a:t>
            </a:r>
            <a:r>
              <a:rPr lang="en-US" baseline="-25000" smtClean="0">
                <a:latin typeface="Times New Roman" pitchFamily="18" charset="0"/>
                <a:cs typeface="Times New Roman" pitchFamily="18" charset="0"/>
              </a:rPr>
              <a:t>f</a:t>
            </a:r>
            <a:r>
              <a:rPr lang="en-US" smtClean="0">
                <a:latin typeface="Times New Roman" pitchFamily="18" charset="0"/>
                <a:cs typeface="Times New Roman" pitchFamily="18" charset="0"/>
              </a:rPr>
              <a:t> = --------------------------------------------------------</a:t>
            </a:r>
          </a:p>
          <a:p>
            <a:pPr>
              <a:buFont typeface="Wingdings 2" pitchFamily="18" charset="2"/>
              <a:buNone/>
            </a:pPr>
            <a:r>
              <a:rPr lang="en-US" smtClean="0">
                <a:latin typeface="Times New Roman" pitchFamily="18" charset="0"/>
                <a:cs typeface="Times New Roman" pitchFamily="18" charset="0"/>
              </a:rPr>
              <a:t>            Endurance limit with stress concentration</a:t>
            </a:r>
          </a:p>
          <a:p>
            <a:pPr>
              <a:buFont typeface="Wingdings 2" pitchFamily="18" charset="2"/>
              <a:buNone/>
            </a:pPr>
            <a:endParaRPr lang="en-US" smtClean="0">
              <a:latin typeface="Times New Roman" pitchFamily="18" charset="0"/>
              <a:cs typeface="Times New Roman" pitchFamily="18" charset="0"/>
            </a:endParaRPr>
          </a:p>
          <a:p>
            <a:pPr>
              <a:buFont typeface="Wingdings 2" pitchFamily="18" charset="2"/>
              <a:buNone/>
            </a:pPr>
            <a:r>
              <a:rPr lang="en-US" smtClean="0">
                <a:latin typeface="Times New Roman" pitchFamily="18" charset="0"/>
                <a:cs typeface="Times New Roman" pitchFamily="18" charset="0"/>
              </a:rPr>
              <a:t>        K</a:t>
            </a:r>
            <a:r>
              <a:rPr lang="en-US" baseline="-25000" smtClean="0">
                <a:latin typeface="Times New Roman" pitchFamily="18" charset="0"/>
                <a:cs typeface="Times New Roman" pitchFamily="18" charset="0"/>
              </a:rPr>
              <a:t>t</a:t>
            </a:r>
            <a:r>
              <a:rPr lang="en-US" smtClean="0">
                <a:latin typeface="Times New Roman" pitchFamily="18" charset="0"/>
                <a:cs typeface="Times New Roman" pitchFamily="18" charset="0"/>
              </a:rPr>
              <a:t>, k</a:t>
            </a:r>
            <a:r>
              <a:rPr lang="en-US" baseline="-25000" smtClean="0">
                <a:latin typeface="Times New Roman" pitchFamily="18" charset="0"/>
                <a:cs typeface="Times New Roman" pitchFamily="18" charset="0"/>
              </a:rPr>
              <a:t>f</a:t>
            </a:r>
            <a:r>
              <a:rPr lang="en-US" smtClean="0">
                <a:latin typeface="Times New Roman" pitchFamily="18" charset="0"/>
                <a:cs typeface="Times New Roman" pitchFamily="18" charset="0"/>
              </a:rPr>
              <a:t> and q related as k</a:t>
            </a:r>
            <a:r>
              <a:rPr lang="en-US" baseline="-25000" smtClean="0">
                <a:latin typeface="Times New Roman" pitchFamily="18" charset="0"/>
                <a:cs typeface="Times New Roman" pitchFamily="18" charset="0"/>
              </a:rPr>
              <a:t>f </a:t>
            </a:r>
            <a:r>
              <a:rPr lang="en-US" smtClean="0">
                <a:latin typeface="Times New Roman" pitchFamily="18" charset="0"/>
                <a:cs typeface="Times New Roman" pitchFamily="18" charset="0"/>
              </a:rPr>
              <a:t>= 1+q (K</a:t>
            </a:r>
            <a:r>
              <a:rPr lang="en-US" baseline="-25000" smtClean="0">
                <a:latin typeface="Times New Roman" pitchFamily="18" charset="0"/>
                <a:cs typeface="Times New Roman" pitchFamily="18" charset="0"/>
              </a:rPr>
              <a:t>t </a:t>
            </a:r>
            <a:r>
              <a:rPr lang="en-US" smtClean="0">
                <a:latin typeface="Times New Roman" pitchFamily="18" charset="0"/>
                <a:cs typeface="Times New Roman" pitchFamily="18" charset="0"/>
              </a:rPr>
              <a:t>-1)</a:t>
            </a:r>
          </a:p>
          <a:p>
            <a:pPr>
              <a:buFont typeface="Wingdings 2" pitchFamily="18" charset="2"/>
              <a:buNone/>
            </a:pPr>
            <a:endParaRPr 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704850"/>
            <a:ext cx="8229600" cy="666750"/>
          </a:xfrm>
        </p:spPr>
        <p:txBody>
          <a:bodyPr/>
          <a:lstStyle/>
          <a:p>
            <a:r>
              <a:rPr lang="en-US" sz="4400" smtClean="0">
                <a:latin typeface="Times New Roman" pitchFamily="18" charset="0"/>
                <a:cs typeface="Times New Roman" pitchFamily="18" charset="0"/>
              </a:rPr>
              <a:t>Continue…</a:t>
            </a:r>
          </a:p>
        </p:txBody>
      </p:sp>
      <p:sp>
        <p:nvSpPr>
          <p:cNvPr id="58371" name="Content Placeholder 2"/>
          <p:cNvSpPr>
            <a:spLocks noGrp="1"/>
          </p:cNvSpPr>
          <p:nvPr>
            <p:ph idx="1"/>
          </p:nvPr>
        </p:nvSpPr>
        <p:spPr>
          <a:xfrm>
            <a:off x="457200" y="1371600"/>
            <a:ext cx="8229600" cy="4953000"/>
          </a:xfrm>
        </p:spPr>
        <p:txBody>
          <a:bodyPr/>
          <a:lstStyle/>
          <a:p>
            <a:pPr algn="just">
              <a:buFont typeface="Wingdings 2" pitchFamily="18" charset="2"/>
              <a:buNone/>
            </a:pPr>
            <a:endParaRPr lang="en-US" sz="3600" smtClean="0">
              <a:latin typeface="Times New Roman" pitchFamily="18" charset="0"/>
              <a:cs typeface="Times New Roman" pitchFamily="18" charset="0"/>
            </a:endParaRPr>
          </a:p>
          <a:p>
            <a:pPr algn="just">
              <a:buFont typeface="Wingdings 2" pitchFamily="18" charset="2"/>
              <a:buNone/>
            </a:pPr>
            <a:r>
              <a:rPr lang="en-US" sz="3600" smtClean="0">
                <a:latin typeface="Times New Roman" pitchFamily="18" charset="0"/>
                <a:cs typeface="Times New Roman" pitchFamily="18" charset="0"/>
              </a:rPr>
              <a:t>Taking stress concentration into account find the maximum stress induced when a tensile load of 20 kN is applied to a stepped shaft of diameters 60 mm and 30 mm with fillet radius of 6 mm.</a:t>
            </a:r>
          </a:p>
          <a:p>
            <a:pPr algn="just">
              <a:buFont typeface="Wingdings 2" pitchFamily="18" charset="2"/>
              <a:buNone/>
            </a:pPr>
            <a:endParaRPr 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704850"/>
            <a:ext cx="8229600" cy="666750"/>
          </a:xfrm>
        </p:spPr>
        <p:txBody>
          <a:bodyPr/>
          <a:lstStyle/>
          <a:p>
            <a:r>
              <a:rPr lang="en-US" sz="4400" smtClean="0">
                <a:latin typeface="Times New Roman" pitchFamily="18" charset="0"/>
                <a:cs typeface="Times New Roman" pitchFamily="18" charset="0"/>
              </a:rPr>
              <a:t>Design for variable loading</a:t>
            </a:r>
          </a:p>
        </p:txBody>
      </p:sp>
      <p:sp>
        <p:nvSpPr>
          <p:cNvPr id="59395" name="Content Placeholder 2"/>
          <p:cNvSpPr>
            <a:spLocks noGrp="1"/>
          </p:cNvSpPr>
          <p:nvPr>
            <p:ph idx="1"/>
          </p:nvPr>
        </p:nvSpPr>
        <p:spPr>
          <a:xfrm>
            <a:off x="457200" y="1524000"/>
            <a:ext cx="8229600" cy="4800600"/>
          </a:xfrm>
        </p:spPr>
        <p:txBody>
          <a:bodyPr/>
          <a:lstStyle/>
          <a:p>
            <a:pPr algn="just">
              <a:buFont typeface="Wingdings 2" pitchFamily="18" charset="2"/>
              <a:buNone/>
            </a:pPr>
            <a:r>
              <a:rPr lang="en-US" b="1" u="sng" smtClean="0">
                <a:latin typeface="Times New Roman" pitchFamily="18" charset="0"/>
                <a:cs typeface="Times New Roman" pitchFamily="18" charset="0"/>
              </a:rPr>
              <a:t>Variable load:</a:t>
            </a:r>
          </a:p>
          <a:p>
            <a:pPr algn="just">
              <a:buFont typeface="Wingdings 2" pitchFamily="18" charset="2"/>
              <a:buNone/>
            </a:pPr>
            <a:r>
              <a:rPr lang="en-US" smtClean="0">
                <a:latin typeface="Times New Roman" pitchFamily="18" charset="0"/>
                <a:cs typeface="Times New Roman" pitchFamily="18" charset="0"/>
              </a:rPr>
              <a:t>		Variable load is a load which varies with respect to time either in magnitude or in direction, sometimes both.</a:t>
            </a:r>
          </a:p>
          <a:p>
            <a:pPr algn="just">
              <a:buFont typeface="Wingdings 2" pitchFamily="18" charset="2"/>
              <a:buNone/>
            </a:pPr>
            <a:r>
              <a:rPr lang="en-US" b="1" u="sng" smtClean="0">
                <a:latin typeface="Times New Roman" pitchFamily="18" charset="0"/>
                <a:cs typeface="Times New Roman" pitchFamily="18" charset="0"/>
              </a:rPr>
              <a:t>design of variable loading:</a:t>
            </a:r>
          </a:p>
          <a:p>
            <a:pPr algn="just"/>
            <a:r>
              <a:rPr lang="en-US" smtClean="0">
                <a:latin typeface="Times New Roman" pitchFamily="18" charset="0"/>
                <a:cs typeface="Times New Roman" pitchFamily="18" charset="0"/>
              </a:rPr>
              <a:t>Consider a rotating beam of circular cross section and carrying a load of W, this load induces stresses in the beam which are cyclic in nature.</a:t>
            </a:r>
          </a:p>
          <a:p>
            <a:pPr>
              <a:buFont typeface="Wingdings 2" pitchFamily="18" charset="2"/>
              <a:buNone/>
            </a:pPr>
            <a:endParaRPr lang="en-US" smtClean="0"/>
          </a:p>
          <a:p>
            <a:pPr>
              <a:buFont typeface="Wingdings 2" pitchFamily="18" charset="2"/>
              <a:buNone/>
            </a:pPr>
            <a:endParaRPr lang="en-US" smtClean="0">
              <a:latin typeface="Times New Roman" pitchFamily="18" charset="0"/>
              <a:cs typeface="Times New Roman" pitchFamily="18" charset="0"/>
            </a:endParaRPr>
          </a:p>
          <a:p>
            <a:endParaRPr lang="en-US" smtClean="0"/>
          </a:p>
          <a:p>
            <a:pPr>
              <a:buFont typeface="Wingdings 2" pitchFamily="18" charset="2"/>
              <a:buNone/>
            </a:pPr>
            <a:endParaRPr lang="en-US" smtClean="0">
              <a:latin typeface="Times New Roman" pitchFamily="18" charset="0"/>
              <a:cs typeface="Times New Roman" pitchFamily="18" charset="0"/>
            </a:endParaRPr>
          </a:p>
        </p:txBody>
      </p:sp>
      <p:pic>
        <p:nvPicPr>
          <p:cNvPr id="59396" name="Picture 2"/>
          <p:cNvPicPr>
            <a:picLocks noChangeAspect="1" noChangeArrowheads="1"/>
          </p:cNvPicPr>
          <p:nvPr/>
        </p:nvPicPr>
        <p:blipFill>
          <a:blip r:embed="rId2"/>
          <a:srcRect/>
          <a:stretch>
            <a:fillRect/>
          </a:stretch>
        </p:blipFill>
        <p:spPr bwMode="auto">
          <a:xfrm>
            <a:off x="2895600" y="4799013"/>
            <a:ext cx="3276600" cy="131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704850"/>
            <a:ext cx="8229600" cy="514350"/>
          </a:xfrm>
        </p:spPr>
        <p:txBody>
          <a:bodyPr/>
          <a:lstStyle/>
          <a:p>
            <a:r>
              <a:rPr lang="en-US" sz="4400" smtClean="0">
                <a:latin typeface="Times New Roman" pitchFamily="18" charset="0"/>
                <a:cs typeface="Times New Roman" pitchFamily="18" charset="0"/>
              </a:rPr>
              <a:t>Continue…</a:t>
            </a:r>
          </a:p>
        </p:txBody>
      </p:sp>
      <p:sp>
        <p:nvSpPr>
          <p:cNvPr id="60419" name="Content Placeholder 2"/>
          <p:cNvSpPr>
            <a:spLocks noGrp="1"/>
          </p:cNvSpPr>
          <p:nvPr>
            <p:ph idx="1"/>
          </p:nvPr>
        </p:nvSpPr>
        <p:spPr>
          <a:xfrm>
            <a:off x="457200" y="1219200"/>
            <a:ext cx="8229600" cy="5105400"/>
          </a:xfrm>
        </p:spPr>
        <p:txBody>
          <a:bodyPr/>
          <a:lstStyle/>
          <a:p>
            <a:pPr algn="just"/>
            <a:r>
              <a:rPr lang="en-US" smtClean="0">
                <a:latin typeface="Times New Roman" pitchFamily="18" charset="0"/>
                <a:cs typeface="Times New Roman" pitchFamily="18" charset="0"/>
              </a:rPr>
              <a:t>Upper fibers of beam(A) under compression and lower fiber (B) tensile after half revolution the point B occupies the position of point A and point A occupies the point of B. thus point B is now compression and point A is tensile.</a:t>
            </a:r>
          </a:p>
          <a:p>
            <a:pPr algn="just"/>
            <a:r>
              <a:rPr lang="en-US" smtClean="0">
                <a:latin typeface="Times New Roman" pitchFamily="18" charset="0"/>
                <a:cs typeface="Times New Roman" pitchFamily="18" charset="0"/>
              </a:rPr>
              <a:t>The stresses which vary from one value of compressive to same value of tensile or vice  versa are known as completely </a:t>
            </a:r>
            <a:r>
              <a:rPr lang="en-US" smtClean="0">
                <a:solidFill>
                  <a:srgbClr val="FF0000"/>
                </a:solidFill>
                <a:latin typeface="Times New Roman" pitchFamily="18" charset="0"/>
                <a:cs typeface="Times New Roman" pitchFamily="18" charset="0"/>
              </a:rPr>
              <a:t>reversed or cyclic stresses</a:t>
            </a:r>
            <a:r>
              <a:rPr lang="en-US" smtClean="0">
                <a:latin typeface="Times New Roman" pitchFamily="18" charset="0"/>
                <a:cs typeface="Times New Roman" pitchFamily="18" charset="0"/>
              </a:rPr>
              <a:t>.</a:t>
            </a:r>
          </a:p>
          <a:p>
            <a:pPr algn="just"/>
            <a:r>
              <a:rPr lang="en-US" smtClean="0">
                <a:latin typeface="Times New Roman" pitchFamily="18" charset="0"/>
                <a:cs typeface="Times New Roman" pitchFamily="18" charset="0"/>
              </a:rPr>
              <a:t>The stresses which vary from a minimum value to a maximum value of same nature is called </a:t>
            </a:r>
            <a:r>
              <a:rPr lang="en-US" smtClean="0">
                <a:solidFill>
                  <a:srgbClr val="FF0000"/>
                </a:solidFill>
                <a:latin typeface="Times New Roman" pitchFamily="18" charset="0"/>
                <a:cs typeface="Times New Roman" pitchFamily="18" charset="0"/>
              </a:rPr>
              <a:t>fluctuating stresses</a:t>
            </a:r>
            <a:r>
              <a:rPr lang="en-US" smtClean="0">
                <a:latin typeface="Times New Roman" pitchFamily="18" charset="0"/>
                <a:cs typeface="Times New Roman" pitchFamily="18" charset="0"/>
              </a:rPr>
              <a:t>.</a:t>
            </a:r>
          </a:p>
          <a:p>
            <a:pPr algn="just"/>
            <a:r>
              <a:rPr lang="en-US" smtClean="0">
                <a:latin typeface="Times New Roman" pitchFamily="18" charset="0"/>
                <a:cs typeface="Times New Roman" pitchFamily="18" charset="0"/>
              </a:rPr>
              <a:t>The stresses which vary from zero to a certain maximum value are called </a:t>
            </a:r>
            <a:r>
              <a:rPr lang="en-US" smtClean="0">
                <a:solidFill>
                  <a:srgbClr val="FF0000"/>
                </a:solidFill>
                <a:latin typeface="Times New Roman" pitchFamily="18" charset="0"/>
                <a:cs typeface="Times New Roman" pitchFamily="18" charset="0"/>
              </a:rPr>
              <a:t>repeated stresses</a:t>
            </a:r>
            <a:r>
              <a:rPr lang="en-US" smtClean="0">
                <a:latin typeface="Times New Roman" pitchFamily="18" charset="0"/>
                <a:cs typeface="Times New Roman" pitchFamily="18" charset="0"/>
              </a:rPr>
              <a:t>.</a:t>
            </a:r>
          </a:p>
          <a:p>
            <a:pPr algn="just"/>
            <a:endParaRPr lang="en-US" smtClean="0">
              <a:latin typeface="Times New Roman" pitchFamily="18" charset="0"/>
              <a:cs typeface="Times New Roman" pitchFamily="18" charset="0"/>
            </a:endParaRPr>
          </a:p>
          <a:p>
            <a:pPr>
              <a:buFont typeface="Wingdings 2" pitchFamily="18" charset="2"/>
              <a:buNone/>
            </a:pPr>
            <a:endParaRPr 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704850"/>
            <a:ext cx="8229600" cy="514350"/>
          </a:xfrm>
        </p:spPr>
        <p:txBody>
          <a:bodyPr/>
          <a:lstStyle/>
          <a:p>
            <a:r>
              <a:rPr lang="en-US" sz="4400" smtClean="0">
                <a:latin typeface="Times New Roman" pitchFamily="18" charset="0"/>
                <a:cs typeface="Times New Roman" pitchFamily="18" charset="0"/>
              </a:rPr>
              <a:t>Continue…</a:t>
            </a:r>
          </a:p>
        </p:txBody>
      </p:sp>
      <p:sp>
        <p:nvSpPr>
          <p:cNvPr id="61443" name="Content Placeholder 2"/>
          <p:cNvSpPr>
            <a:spLocks noGrp="1"/>
          </p:cNvSpPr>
          <p:nvPr>
            <p:ph idx="1"/>
          </p:nvPr>
        </p:nvSpPr>
        <p:spPr>
          <a:xfrm>
            <a:off x="457200" y="1295400"/>
            <a:ext cx="8229600" cy="5029200"/>
          </a:xfrm>
        </p:spPr>
        <p:txBody>
          <a:bodyPr/>
          <a:lstStyle/>
          <a:p>
            <a:pPr algn="just"/>
            <a:r>
              <a:rPr lang="en-US" sz="2400" smtClean="0">
                <a:latin typeface="Times New Roman" pitchFamily="18" charset="0"/>
                <a:cs typeface="Times New Roman" pitchFamily="18" charset="0"/>
              </a:rPr>
              <a:t>The stresses which vary from a minimum value to a maximum value of the opposite nature is called alternative stresses (from a certain minimum compressive to a maximum tensile or minimum tensile to a certain maximum compressive).</a:t>
            </a:r>
          </a:p>
          <a:p>
            <a:pPr>
              <a:buFont typeface="Wingdings 2" pitchFamily="18" charset="2"/>
              <a:buNone/>
            </a:pPr>
            <a:endParaRPr lang="en-US" smtClean="0"/>
          </a:p>
        </p:txBody>
      </p:sp>
      <p:pic>
        <p:nvPicPr>
          <p:cNvPr id="61444" name="Picture 2"/>
          <p:cNvPicPr>
            <a:picLocks noChangeAspect="1" noChangeArrowheads="1"/>
          </p:cNvPicPr>
          <p:nvPr/>
        </p:nvPicPr>
        <p:blipFill>
          <a:blip r:embed="rId2"/>
          <a:srcRect/>
          <a:stretch>
            <a:fillRect/>
          </a:stretch>
        </p:blipFill>
        <p:spPr bwMode="auto">
          <a:xfrm>
            <a:off x="762000" y="609600"/>
            <a:ext cx="8415338" cy="5827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704850"/>
            <a:ext cx="8229600" cy="514350"/>
          </a:xfrm>
        </p:spPr>
        <p:txBody>
          <a:bodyPr/>
          <a:lstStyle/>
          <a:p>
            <a:r>
              <a:rPr lang="en-US" sz="4400" smtClean="0">
                <a:latin typeface="Times New Roman" pitchFamily="18" charset="0"/>
                <a:cs typeface="Times New Roman" pitchFamily="18" charset="0"/>
              </a:rPr>
              <a:t>Continue…</a:t>
            </a:r>
          </a:p>
        </p:txBody>
      </p:sp>
      <p:sp>
        <p:nvSpPr>
          <p:cNvPr id="62467" name="Content Placeholder 2"/>
          <p:cNvSpPr>
            <a:spLocks noGrp="1"/>
          </p:cNvSpPr>
          <p:nvPr>
            <p:ph idx="1"/>
          </p:nvPr>
        </p:nvSpPr>
        <p:spPr>
          <a:xfrm>
            <a:off x="457200" y="1219200"/>
            <a:ext cx="8229600" cy="5105400"/>
          </a:xfrm>
        </p:spPr>
        <p:txBody>
          <a:bodyPr/>
          <a:lstStyle/>
          <a:p>
            <a:pPr>
              <a:buFont typeface="Wingdings 2" pitchFamily="18" charset="2"/>
              <a:buNone/>
            </a:pPr>
            <a:r>
              <a:rPr lang="en-US" b="1" u="sng" smtClean="0">
                <a:latin typeface="Times New Roman" pitchFamily="18" charset="0"/>
                <a:cs typeface="Times New Roman" pitchFamily="18" charset="0"/>
              </a:rPr>
              <a:t>Goodman Method:</a:t>
            </a:r>
          </a:p>
          <a:p>
            <a:pPr>
              <a:buFont typeface="Wingdings 2" pitchFamily="18" charset="2"/>
              <a:buNone/>
            </a:pPr>
            <a:endParaRPr lang="en-US" b="1" u="sng" smtClean="0">
              <a:latin typeface="Times New Roman" pitchFamily="18" charset="0"/>
              <a:cs typeface="Times New Roman" pitchFamily="18" charset="0"/>
            </a:endParaRPr>
          </a:p>
          <a:p>
            <a:pPr>
              <a:buFont typeface="Wingdings 2" pitchFamily="18" charset="2"/>
              <a:buNone/>
            </a:pPr>
            <a:endParaRPr lang="en-US" b="1" u="sng" smtClean="0">
              <a:latin typeface="Times New Roman" pitchFamily="18" charset="0"/>
              <a:cs typeface="Times New Roman" pitchFamily="18" charset="0"/>
            </a:endParaRPr>
          </a:p>
          <a:p>
            <a:pPr>
              <a:buFont typeface="Wingdings 2" pitchFamily="18" charset="2"/>
              <a:buNone/>
            </a:pPr>
            <a:endParaRPr lang="en-US" b="1" u="sng" smtClean="0">
              <a:latin typeface="Times New Roman" pitchFamily="18" charset="0"/>
              <a:cs typeface="Times New Roman" pitchFamily="18" charset="0"/>
            </a:endParaRPr>
          </a:p>
          <a:p>
            <a:pPr>
              <a:buFont typeface="Wingdings 2" pitchFamily="18" charset="2"/>
              <a:buNone/>
            </a:pPr>
            <a:endParaRPr lang="en-US" b="1" u="sng" smtClean="0">
              <a:latin typeface="Times New Roman" pitchFamily="18" charset="0"/>
              <a:cs typeface="Times New Roman" pitchFamily="18" charset="0"/>
            </a:endParaRPr>
          </a:p>
          <a:p>
            <a:pPr>
              <a:buFont typeface="Wingdings 2" pitchFamily="18" charset="2"/>
              <a:buNone/>
            </a:pPr>
            <a:endParaRPr lang="en-US" b="1" u="sng" smtClean="0">
              <a:latin typeface="Times New Roman" pitchFamily="18" charset="0"/>
              <a:cs typeface="Times New Roman" pitchFamily="18" charset="0"/>
            </a:endParaRPr>
          </a:p>
          <a:p>
            <a:pPr>
              <a:buFont typeface="Wingdings 2" pitchFamily="18" charset="2"/>
              <a:buNone/>
            </a:pPr>
            <a:endParaRPr lang="en-US" b="1" u="sng" smtClean="0">
              <a:latin typeface="Times New Roman" pitchFamily="18" charset="0"/>
              <a:cs typeface="Times New Roman" pitchFamily="18" charset="0"/>
            </a:endParaRPr>
          </a:p>
          <a:p>
            <a:pPr>
              <a:buFont typeface="Wingdings 2" pitchFamily="18" charset="2"/>
              <a:buNone/>
            </a:pPr>
            <a:endParaRPr lang="en-US" b="1" u="sng" smtClean="0">
              <a:latin typeface="Times New Roman" pitchFamily="18" charset="0"/>
              <a:cs typeface="Times New Roman" pitchFamily="18" charset="0"/>
            </a:endParaRPr>
          </a:p>
        </p:txBody>
      </p:sp>
      <p:pic>
        <p:nvPicPr>
          <p:cNvPr id="62468" name="Picture 2"/>
          <p:cNvPicPr>
            <a:picLocks noChangeAspect="1" noChangeArrowheads="1"/>
          </p:cNvPicPr>
          <p:nvPr/>
        </p:nvPicPr>
        <p:blipFill>
          <a:blip r:embed="rId2"/>
          <a:srcRect/>
          <a:stretch>
            <a:fillRect/>
          </a:stretch>
        </p:blipFill>
        <p:spPr bwMode="auto">
          <a:xfrm>
            <a:off x="3505200" y="330200"/>
            <a:ext cx="4419600" cy="4044950"/>
          </a:xfrm>
          <a:prstGeom prst="rect">
            <a:avLst/>
          </a:prstGeom>
          <a:noFill/>
          <a:ln w="9525">
            <a:noFill/>
            <a:miter lim="800000"/>
            <a:headEnd/>
            <a:tailEnd/>
          </a:ln>
        </p:spPr>
      </p:pic>
      <p:pic>
        <p:nvPicPr>
          <p:cNvPr id="62469" name="Picture 4"/>
          <p:cNvPicPr>
            <a:picLocks noChangeAspect="1" noChangeArrowheads="1"/>
          </p:cNvPicPr>
          <p:nvPr/>
        </p:nvPicPr>
        <p:blipFill>
          <a:blip r:embed="rId3"/>
          <a:srcRect/>
          <a:stretch>
            <a:fillRect/>
          </a:stretch>
        </p:blipFill>
        <p:spPr bwMode="auto">
          <a:xfrm>
            <a:off x="1143000" y="4343400"/>
            <a:ext cx="6694488" cy="228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704850"/>
            <a:ext cx="8229600" cy="590550"/>
          </a:xfrm>
        </p:spPr>
        <p:txBody>
          <a:bodyPr/>
          <a:lstStyle/>
          <a:p>
            <a:r>
              <a:rPr lang="en-US" sz="4400" smtClean="0">
                <a:latin typeface="Times New Roman" pitchFamily="18" charset="0"/>
                <a:cs typeface="Times New Roman" pitchFamily="18" charset="0"/>
              </a:rPr>
              <a:t>Continue…</a:t>
            </a:r>
          </a:p>
        </p:txBody>
      </p:sp>
      <p:sp>
        <p:nvSpPr>
          <p:cNvPr id="63491" name="Content Placeholder 2"/>
          <p:cNvSpPr>
            <a:spLocks noGrp="1"/>
          </p:cNvSpPr>
          <p:nvPr>
            <p:ph idx="1"/>
          </p:nvPr>
        </p:nvSpPr>
        <p:spPr>
          <a:xfrm>
            <a:off x="457200" y="1295400"/>
            <a:ext cx="8229600" cy="5029200"/>
          </a:xfrm>
        </p:spPr>
        <p:txBody>
          <a:bodyPr/>
          <a:lstStyle/>
          <a:p>
            <a:pPr>
              <a:buFont typeface="Wingdings 2" pitchFamily="18" charset="2"/>
              <a:buNone/>
            </a:pPr>
            <a:r>
              <a:rPr lang="en-US" b="1" u="sng" smtClean="0">
                <a:latin typeface="Times New Roman" pitchFamily="18" charset="0"/>
                <a:cs typeface="Times New Roman" pitchFamily="18" charset="0"/>
              </a:rPr>
              <a:t>Soderberg Method:</a:t>
            </a:r>
          </a:p>
        </p:txBody>
      </p:sp>
      <p:pic>
        <p:nvPicPr>
          <p:cNvPr id="63492" name="Picture 2"/>
          <p:cNvPicPr>
            <a:picLocks noChangeAspect="1" noChangeArrowheads="1"/>
          </p:cNvPicPr>
          <p:nvPr/>
        </p:nvPicPr>
        <p:blipFill>
          <a:blip r:embed="rId2"/>
          <a:srcRect/>
          <a:stretch>
            <a:fillRect/>
          </a:stretch>
        </p:blipFill>
        <p:spPr bwMode="auto">
          <a:xfrm>
            <a:off x="2819400" y="2057400"/>
            <a:ext cx="3200400" cy="3200400"/>
          </a:xfrm>
          <a:prstGeom prst="rect">
            <a:avLst/>
          </a:prstGeom>
          <a:noFill/>
          <a:ln w="9525">
            <a:noFill/>
            <a:miter lim="800000"/>
            <a:headEnd/>
            <a:tailEnd/>
          </a:ln>
        </p:spPr>
      </p:pic>
      <p:pic>
        <p:nvPicPr>
          <p:cNvPr id="63493" name="Picture 3"/>
          <p:cNvPicPr>
            <a:picLocks noChangeAspect="1" noChangeArrowheads="1"/>
          </p:cNvPicPr>
          <p:nvPr/>
        </p:nvPicPr>
        <p:blipFill>
          <a:blip r:embed="rId3"/>
          <a:srcRect/>
          <a:stretch>
            <a:fillRect/>
          </a:stretch>
        </p:blipFill>
        <p:spPr bwMode="auto">
          <a:xfrm>
            <a:off x="2514600" y="5486400"/>
            <a:ext cx="35433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609600"/>
            <a:ext cx="8229600" cy="609600"/>
          </a:xfrm>
        </p:spPr>
        <p:txBody>
          <a:bodyPr/>
          <a:lstStyle/>
          <a:p>
            <a:r>
              <a:rPr lang="en-US" sz="4400" smtClean="0">
                <a:latin typeface="Times New Roman" pitchFamily="18" charset="0"/>
                <a:cs typeface="Times New Roman" pitchFamily="18" charset="0"/>
              </a:rPr>
              <a:t>problems</a:t>
            </a:r>
          </a:p>
        </p:txBody>
      </p:sp>
      <p:sp>
        <p:nvSpPr>
          <p:cNvPr id="64515" name="Content Placeholder 2"/>
          <p:cNvSpPr>
            <a:spLocks noGrp="1"/>
          </p:cNvSpPr>
          <p:nvPr>
            <p:ph idx="1"/>
          </p:nvPr>
        </p:nvSpPr>
        <p:spPr>
          <a:xfrm>
            <a:off x="457200" y="1219200"/>
            <a:ext cx="8229600" cy="5257800"/>
          </a:xfrm>
        </p:spPr>
        <p:txBody>
          <a:bodyPr/>
          <a:lstStyle/>
          <a:p>
            <a:pPr marL="514350" indent="-514350" algn="just">
              <a:buFont typeface="Wingdings 2" pitchFamily="18" charset="2"/>
              <a:buNone/>
            </a:pPr>
            <a:r>
              <a:rPr lang="en-US" sz="3200" smtClean="0">
                <a:latin typeface="Times New Roman" pitchFamily="18" charset="0"/>
                <a:cs typeface="Times New Roman" pitchFamily="18" charset="0"/>
              </a:rPr>
              <a:t>1. A circular bar of 500 mm length is supported freely at its two ends. It is acted upon by a central concentrated cylic load having a minimum value of 20 kN and a maximum value of 50 kN. Determine the diameter of bar by taking a factor of safety of 1.5, size effect of 0.85, surface finish factor of 0.9. The material properties of bar are given by: ultimate strength of 650 MPa, yield strength of 500 MPa and endurance strength of 350 MPa.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704850"/>
            <a:ext cx="8229600" cy="742950"/>
          </a:xfrm>
        </p:spPr>
        <p:txBody>
          <a:bodyPr/>
          <a:lstStyle/>
          <a:p>
            <a:r>
              <a:rPr lang="en-US" sz="4400" smtClean="0">
                <a:latin typeface="Times New Roman" pitchFamily="18" charset="0"/>
                <a:cs typeface="Times New Roman" pitchFamily="18" charset="0"/>
              </a:rPr>
              <a:t>Continue…</a:t>
            </a:r>
          </a:p>
        </p:txBody>
      </p:sp>
      <p:sp>
        <p:nvSpPr>
          <p:cNvPr id="65539" name="Content Placeholder 2"/>
          <p:cNvSpPr>
            <a:spLocks noGrp="1"/>
          </p:cNvSpPr>
          <p:nvPr>
            <p:ph idx="1"/>
          </p:nvPr>
        </p:nvSpPr>
        <p:spPr>
          <a:xfrm>
            <a:off x="457200" y="1447800"/>
            <a:ext cx="8229600" cy="4876800"/>
          </a:xfrm>
        </p:spPr>
        <p:txBody>
          <a:bodyPr/>
          <a:lstStyle/>
          <a:p>
            <a:pPr algn="just">
              <a:buFont typeface="Wingdings 2" pitchFamily="18" charset="2"/>
              <a:buNone/>
            </a:pPr>
            <a:r>
              <a:rPr lang="en-US" sz="3000" smtClean="0">
                <a:latin typeface="Times New Roman" pitchFamily="18" charset="0"/>
                <a:cs typeface="Times New Roman" pitchFamily="18" charset="0"/>
              </a:rPr>
              <a:t>2. A simply supported beam has a concentrated load at the centre which fluctuates from a valve of P to 4P. The span of the beam is 500 mm and its cross-sectional is circular with a diameter of 60mm. Taking for the beam material an ultimate stress of 700 MPa, yield stress of 500 MPa, endurance limit of 330 MPa for reversed bending and a factory of safety of 1.3, calculate the maximum valve of P. Take a size factor of 0.85 and a surface finish factor of 0.9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04800"/>
            <a:ext cx="8229600" cy="1139825"/>
          </a:xfrm>
        </p:spPr>
        <p:txBody>
          <a:bodyPr/>
          <a:lstStyle/>
          <a:p>
            <a:pPr eaLnBrk="1" hangingPunct="1"/>
            <a:r>
              <a:rPr lang="en-US" sz="3600" smtClean="0">
                <a:latin typeface="Times New Roman" pitchFamily="18" charset="0"/>
                <a:cs typeface="Times New Roman" pitchFamily="18" charset="0"/>
              </a:rPr>
              <a:t>CONTINUE…</a:t>
            </a:r>
          </a:p>
        </p:txBody>
      </p:sp>
      <p:sp>
        <p:nvSpPr>
          <p:cNvPr id="3" name="Content Placeholder 2"/>
          <p:cNvSpPr>
            <a:spLocks noGrp="1"/>
          </p:cNvSpPr>
          <p:nvPr>
            <p:ph idx="1"/>
          </p:nvPr>
        </p:nvSpPr>
        <p:spPr>
          <a:xfrm>
            <a:off x="457200" y="838200"/>
            <a:ext cx="8229600" cy="5257800"/>
          </a:xfrm>
        </p:spPr>
        <p:txBody>
          <a:bodyPr>
            <a:normAutofit/>
          </a:bodyPr>
          <a:lstStyle/>
          <a:p>
            <a:pPr marL="274320" indent="-274320" algn="just" eaLnBrk="1" fontAlgn="auto" hangingPunct="1">
              <a:spcAft>
                <a:spcPts val="0"/>
              </a:spcAft>
              <a:buClr>
                <a:schemeClr val="accent3"/>
              </a:buClr>
              <a:buFont typeface="Wingdings 2"/>
              <a:buNone/>
              <a:defRPr/>
            </a:pPr>
            <a:r>
              <a:rPr lang="en-US" sz="2800" u="sng" dirty="0" smtClean="0">
                <a:latin typeface="Times New Roman" pitchFamily="18" charset="0"/>
                <a:cs typeface="Times New Roman" pitchFamily="18" charset="0"/>
              </a:rPr>
              <a:t>Evaluation:</a:t>
            </a:r>
          </a:p>
          <a:p>
            <a:pPr marL="274320" indent="-274320" algn="just" eaLnBrk="1" fontAlgn="auto" hangingPunct="1">
              <a:spcAft>
                <a:spcPts val="0"/>
              </a:spcAft>
              <a:buClr>
                <a:schemeClr val="accent3"/>
              </a:buClr>
              <a:buFont typeface="Wingdings 2"/>
              <a:buNone/>
              <a:defRPr/>
            </a:pPr>
            <a:r>
              <a:rPr lang="en-US" sz="2800" dirty="0" smtClean="0">
                <a:latin typeface="Times New Roman" pitchFamily="18" charset="0"/>
                <a:cs typeface="Times New Roman" pitchFamily="18" charset="0"/>
              </a:rPr>
              <a:t>	The possible success of the proposal should be verified from </a:t>
            </a:r>
            <a:r>
              <a:rPr lang="en-US" sz="2800" dirty="0" smtClean="0">
                <a:solidFill>
                  <a:srgbClr val="FF0000"/>
                </a:solidFill>
                <a:latin typeface="Times New Roman" pitchFamily="18" charset="0"/>
                <a:cs typeface="Times New Roman" pitchFamily="18" charset="0"/>
              </a:rPr>
              <a:t>technical</a:t>
            </a:r>
            <a:r>
              <a:rPr lang="en-US" sz="2800" dirty="0" smtClean="0">
                <a:latin typeface="Times New Roman" pitchFamily="18" charset="0"/>
                <a:cs typeface="Times New Roman" pitchFamily="18" charset="0"/>
              </a:rPr>
              <a:t> and </a:t>
            </a:r>
            <a:r>
              <a:rPr lang="en-US" sz="2800" dirty="0" smtClean="0">
                <a:solidFill>
                  <a:srgbClr val="FF0000"/>
                </a:solidFill>
                <a:latin typeface="Times New Roman" pitchFamily="18" charset="0"/>
                <a:cs typeface="Times New Roman" pitchFamily="18" charset="0"/>
              </a:rPr>
              <a:t>economical</a:t>
            </a:r>
            <a:r>
              <a:rPr lang="en-US" sz="2800" dirty="0" smtClean="0">
                <a:latin typeface="Times New Roman" pitchFamily="18" charset="0"/>
                <a:cs typeface="Times New Roman" pitchFamily="18" charset="0"/>
              </a:rPr>
              <a:t> stand points.</a:t>
            </a:r>
          </a:p>
          <a:p>
            <a:pPr marL="274320" indent="-274320" algn="just" eaLnBrk="1" fontAlgn="auto" hangingPunct="1">
              <a:spcAft>
                <a:spcPts val="0"/>
              </a:spcAft>
              <a:buClr>
                <a:schemeClr val="accent3"/>
              </a:buClr>
              <a:buFont typeface="Wingdings 2"/>
              <a:buNone/>
              <a:defRPr/>
            </a:pPr>
            <a:r>
              <a:rPr lang="en-US" sz="2800" u="sng" dirty="0" smtClean="0">
                <a:latin typeface="Times New Roman" pitchFamily="18" charset="0"/>
                <a:cs typeface="Times New Roman" pitchFamily="18" charset="0"/>
              </a:rPr>
              <a:t>Detailed Design:</a:t>
            </a:r>
          </a:p>
          <a:p>
            <a:pPr marL="274320" indent="-274320" algn="just" eaLnBrk="1" fontAlgn="auto" hangingPunct="1">
              <a:spcAft>
                <a:spcPts val="0"/>
              </a:spcAft>
              <a:buClr>
                <a:schemeClr val="accent3"/>
              </a:buClr>
              <a:buFont typeface="Wingdings 2"/>
              <a:buNone/>
              <a:defRPr/>
            </a:pPr>
            <a:r>
              <a:rPr lang="en-US" sz="2800" dirty="0" smtClean="0">
                <a:latin typeface="Times New Roman" pitchFamily="18" charset="0"/>
                <a:cs typeface="Times New Roman" pitchFamily="18" charset="0"/>
              </a:rPr>
              <a:t>	It’s the actual </a:t>
            </a:r>
            <a:r>
              <a:rPr lang="en-US" sz="2800" dirty="0" smtClean="0">
                <a:solidFill>
                  <a:srgbClr val="FF0000"/>
                </a:solidFill>
                <a:latin typeface="Times New Roman" pitchFamily="18" charset="0"/>
                <a:cs typeface="Times New Roman" pitchFamily="18" charset="0"/>
              </a:rPr>
              <a:t>sizing</a:t>
            </a:r>
            <a:r>
              <a:rPr lang="en-US" sz="2800" dirty="0" smtClean="0">
                <a:latin typeface="Times New Roman" pitchFamily="18" charset="0"/>
                <a:cs typeface="Times New Roman" pitchFamily="18" charset="0"/>
              </a:rPr>
              <a:t> and </a:t>
            </a:r>
            <a:r>
              <a:rPr lang="en-US" sz="2800" dirty="0" smtClean="0">
                <a:solidFill>
                  <a:srgbClr val="FF0000"/>
                </a:solidFill>
                <a:latin typeface="Times New Roman" pitchFamily="18" charset="0"/>
                <a:cs typeface="Times New Roman" pitchFamily="18" charset="0"/>
              </a:rPr>
              <a:t>dimensioning</a:t>
            </a:r>
            <a:r>
              <a:rPr lang="en-US" sz="2800" dirty="0" smtClean="0">
                <a:latin typeface="Times New Roman" pitchFamily="18" charset="0"/>
                <a:cs typeface="Times New Roman" pitchFamily="18" charset="0"/>
              </a:rPr>
              <a:t> all individual components in the part.</a:t>
            </a:r>
          </a:p>
          <a:p>
            <a:pPr marL="274320" indent="-274320" algn="just" eaLnBrk="1" fontAlgn="auto" hangingPunct="1">
              <a:spcAft>
                <a:spcPts val="0"/>
              </a:spcAft>
              <a:buClr>
                <a:schemeClr val="accent3"/>
              </a:buClr>
              <a:buFont typeface="Wingdings 2"/>
              <a:buNone/>
              <a:defRPr/>
            </a:pPr>
            <a:r>
              <a:rPr lang="en-US" sz="2800" u="sng" dirty="0" smtClean="0">
                <a:latin typeface="Times New Roman" pitchFamily="18" charset="0"/>
                <a:cs typeface="Times New Roman" pitchFamily="18" charset="0"/>
              </a:rPr>
              <a:t>Proto-type &amp; Testing:</a:t>
            </a:r>
          </a:p>
          <a:p>
            <a:pPr marL="274320" indent="-274320" algn="just" eaLnBrk="1" fontAlgn="auto" hangingPunct="1">
              <a:spcAft>
                <a:spcPts val="0"/>
              </a:spcAft>
              <a:buClr>
                <a:schemeClr val="accent3"/>
              </a:buClr>
              <a:buFont typeface="Wingdings 2"/>
              <a:buNone/>
              <a:defRPr/>
            </a:pPr>
            <a:r>
              <a:rPr lang="en-US" sz="2800" dirty="0" smtClean="0">
                <a:latin typeface="Times New Roman" pitchFamily="18" charset="0"/>
                <a:cs typeface="Times New Roman" pitchFamily="18" charset="0"/>
              </a:rPr>
              <a:t>	Proto-type testing may lead to some </a:t>
            </a:r>
            <a:r>
              <a:rPr lang="en-US" sz="2800" dirty="0" smtClean="0">
                <a:solidFill>
                  <a:srgbClr val="FF0000"/>
                </a:solidFill>
                <a:latin typeface="Times New Roman" pitchFamily="18" charset="0"/>
                <a:cs typeface="Times New Roman" pitchFamily="18" charset="0"/>
              </a:rPr>
              <a:t>modification</a:t>
            </a:r>
            <a:r>
              <a:rPr lang="en-US" sz="2800" dirty="0" smtClean="0">
                <a:latin typeface="Times New Roman" pitchFamily="18" charset="0"/>
                <a:cs typeface="Times New Roman" pitchFamily="18" charset="0"/>
              </a:rPr>
              <a:t>.</a:t>
            </a:r>
          </a:p>
          <a:p>
            <a:pPr marL="274320" indent="-274320" algn="just" eaLnBrk="1" fontAlgn="auto" hangingPunct="1">
              <a:spcAft>
                <a:spcPts val="0"/>
              </a:spcAft>
              <a:buClr>
                <a:schemeClr val="accent3"/>
              </a:buClr>
              <a:buFont typeface="Wingdings 2"/>
              <a:buNone/>
              <a:defRPr/>
            </a:pPr>
            <a:r>
              <a:rPr lang="en-US" sz="2800" u="sng" dirty="0" smtClean="0">
                <a:latin typeface="Times New Roman" pitchFamily="18" charset="0"/>
                <a:cs typeface="Times New Roman" pitchFamily="18" charset="0"/>
              </a:rPr>
              <a:t>Production:</a:t>
            </a:r>
          </a:p>
          <a:p>
            <a:pPr marL="274320" indent="-274320" algn="just" eaLnBrk="1" fontAlgn="auto" hangingPunct="1">
              <a:spcAft>
                <a:spcPts val="0"/>
              </a:spcAft>
              <a:buClr>
                <a:schemeClr val="accent3"/>
              </a:buClr>
              <a:buFont typeface="Wingdings 2"/>
              <a:buNone/>
              <a:defRPr/>
            </a:pPr>
            <a:r>
              <a:rPr lang="en-US" sz="2800" dirty="0" smtClean="0">
                <a:latin typeface="Times New Roman" pitchFamily="18" charset="0"/>
                <a:cs typeface="Times New Roman" pitchFamily="18" charset="0"/>
              </a:rPr>
              <a:t>	Actual component manufactured at shop floor.</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704850"/>
            <a:ext cx="8229600" cy="666750"/>
          </a:xfrm>
        </p:spPr>
        <p:txBody>
          <a:bodyPr/>
          <a:lstStyle/>
          <a:p>
            <a:r>
              <a:rPr lang="en-US" sz="4400" smtClean="0">
                <a:latin typeface="Times New Roman" pitchFamily="18" charset="0"/>
                <a:cs typeface="Times New Roman" pitchFamily="18" charset="0"/>
              </a:rPr>
              <a:t>Continue…</a:t>
            </a:r>
          </a:p>
        </p:txBody>
      </p:sp>
      <p:sp>
        <p:nvSpPr>
          <p:cNvPr id="66563" name="Content Placeholder 2"/>
          <p:cNvSpPr>
            <a:spLocks noGrp="1"/>
          </p:cNvSpPr>
          <p:nvPr>
            <p:ph idx="1"/>
          </p:nvPr>
        </p:nvSpPr>
        <p:spPr>
          <a:xfrm>
            <a:off x="457200" y="1371600"/>
            <a:ext cx="8229600" cy="4953000"/>
          </a:xfrm>
        </p:spPr>
        <p:txBody>
          <a:bodyPr/>
          <a:lstStyle/>
          <a:p>
            <a:pPr algn="just">
              <a:buFont typeface="Wingdings 2" pitchFamily="18" charset="2"/>
              <a:buNone/>
            </a:pPr>
            <a:r>
              <a:rPr lang="en-US" smtClean="0">
                <a:latin typeface="Times New Roman" pitchFamily="18" charset="0"/>
                <a:cs typeface="Times New Roman" pitchFamily="18" charset="0"/>
              </a:rPr>
              <a:t>3. A hot rolled steel shaft is subjected to a torsional moment that varies from 330 N-m clockwise to 110 N-m counterclockwise and an applied bending moment at a critical section varies from 440 N-m to -220 N-m. The shaft is of uniform cross-section and no keyway is present at the critical section. Determine the required shaft diameter. The material has an ultimate strength of 550 MN/m2 and a yield strength of 410 MN/m2. Take the endurance limit as half the ultimate strength, factor of safety of 2, size factor of 0.85 and a surface finish factor of 0.62.</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704850"/>
            <a:ext cx="8229600" cy="514350"/>
          </a:xfrm>
        </p:spPr>
        <p:txBody>
          <a:bodyPr/>
          <a:lstStyle/>
          <a:p>
            <a:r>
              <a:rPr lang="en-US" sz="4400" smtClean="0">
                <a:latin typeface="Times New Roman" pitchFamily="18" charset="0"/>
                <a:cs typeface="Times New Roman" pitchFamily="18" charset="0"/>
              </a:rPr>
              <a:t>Continue…</a:t>
            </a:r>
          </a:p>
        </p:txBody>
      </p:sp>
      <p:sp>
        <p:nvSpPr>
          <p:cNvPr id="67587" name="Content Placeholder 2"/>
          <p:cNvSpPr>
            <a:spLocks noGrp="1"/>
          </p:cNvSpPr>
          <p:nvPr>
            <p:ph idx="1"/>
          </p:nvPr>
        </p:nvSpPr>
        <p:spPr>
          <a:xfrm>
            <a:off x="457200" y="1219200"/>
            <a:ext cx="8229600" cy="5105400"/>
          </a:xfrm>
        </p:spPr>
        <p:txBody>
          <a:bodyPr/>
          <a:lstStyle/>
          <a:p>
            <a:pPr algn="just">
              <a:buFont typeface="Wingdings 2" pitchFamily="18" charset="2"/>
              <a:buNone/>
            </a:pPr>
            <a:r>
              <a:rPr lang="en-US" sz="2400" smtClean="0">
                <a:latin typeface="Times New Roman" pitchFamily="18" charset="0"/>
                <a:cs typeface="Times New Roman" pitchFamily="18" charset="0"/>
              </a:rPr>
              <a:t>	A pulley is keyed to a shaft midway between two bearings. The shaft is made of cold drawn steel for which the ultimate strength is 550 MPa and the yield strength is 400 MPa. The bending moment at the pulley varies from -150 N-m to 400 N-m as the torque on the shaft varies from -50 N-m to 150 N-m. Obtain the diameter of the shaft for an indefinite life. The stress concentration factors for the keyway at the pulley in bending and in torsion are 1.6 and 1.3 respectively. Take the following values:</a:t>
            </a:r>
          </a:p>
          <a:p>
            <a:pPr algn="just">
              <a:buFont typeface="Wingdings 2" pitchFamily="18" charset="2"/>
              <a:buNone/>
            </a:pPr>
            <a:r>
              <a:rPr lang="en-US" sz="2400" smtClean="0">
                <a:latin typeface="Times New Roman" pitchFamily="18" charset="0"/>
                <a:cs typeface="Times New Roman" pitchFamily="18" charset="0"/>
              </a:rPr>
              <a:t>	Factor of safety = 1.5</a:t>
            </a:r>
          </a:p>
          <a:p>
            <a:pPr algn="just">
              <a:buFont typeface="Wingdings 2" pitchFamily="18" charset="2"/>
              <a:buNone/>
            </a:pPr>
            <a:r>
              <a:rPr lang="en-US" sz="2400" smtClean="0">
                <a:latin typeface="Times New Roman" pitchFamily="18" charset="0"/>
                <a:cs typeface="Times New Roman" pitchFamily="18" charset="0"/>
              </a:rPr>
              <a:t>	Load correction factors = 1.0 in bending, 0.6 in torsion</a:t>
            </a:r>
          </a:p>
          <a:p>
            <a:pPr algn="just">
              <a:buFont typeface="Wingdings 2" pitchFamily="18" charset="2"/>
              <a:buNone/>
            </a:pPr>
            <a:r>
              <a:rPr lang="en-US" sz="2400" smtClean="0">
                <a:latin typeface="Times New Roman" pitchFamily="18" charset="0"/>
                <a:cs typeface="Times New Roman" pitchFamily="18" charset="0"/>
              </a:rPr>
              <a:t>	Size effect factor = 0.85</a:t>
            </a:r>
          </a:p>
          <a:p>
            <a:pPr algn="just">
              <a:buFont typeface="Wingdings 2" pitchFamily="18" charset="2"/>
              <a:buNone/>
            </a:pPr>
            <a:r>
              <a:rPr lang="en-US" sz="2400" smtClean="0">
                <a:latin typeface="Times New Roman" pitchFamily="18" charset="0"/>
                <a:cs typeface="Times New Roman" pitchFamily="18" charset="0"/>
              </a:rPr>
              <a:t>	Surface effect factor =0.88</a:t>
            </a:r>
          </a:p>
          <a:p>
            <a:pPr algn="just">
              <a:buFont typeface="Wingdings 2" pitchFamily="18" charset="2"/>
              <a:buNone/>
            </a:pPr>
            <a:r>
              <a:rPr lang="en-US" sz="240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704850"/>
            <a:ext cx="8229600" cy="590550"/>
          </a:xfrm>
        </p:spPr>
        <p:txBody>
          <a:bodyPr/>
          <a:lstStyle/>
          <a:p>
            <a:r>
              <a:rPr lang="en-US" sz="4400" smtClean="0">
                <a:latin typeface="Times New Roman" pitchFamily="18" charset="0"/>
                <a:cs typeface="Times New Roman" pitchFamily="18" charset="0"/>
              </a:rPr>
              <a:t>Limits, Fits &amp; Tolerance</a:t>
            </a:r>
          </a:p>
        </p:txBody>
      </p:sp>
      <p:pic>
        <p:nvPicPr>
          <p:cNvPr id="68611" name="Picture 2"/>
          <p:cNvPicPr>
            <a:picLocks noChangeAspect="1" noChangeArrowheads="1"/>
          </p:cNvPicPr>
          <p:nvPr/>
        </p:nvPicPr>
        <p:blipFill>
          <a:blip r:embed="rId2"/>
          <a:srcRect/>
          <a:stretch>
            <a:fillRect/>
          </a:stretch>
        </p:blipFill>
        <p:spPr bwMode="auto">
          <a:xfrm>
            <a:off x="1295400" y="1447800"/>
            <a:ext cx="6734175" cy="465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704850"/>
            <a:ext cx="8229600" cy="514350"/>
          </a:xfrm>
        </p:spPr>
        <p:txBody>
          <a:bodyPr/>
          <a:lstStyle/>
          <a:p>
            <a:r>
              <a:rPr lang="en-US" sz="4400" smtClean="0">
                <a:latin typeface="Times New Roman" pitchFamily="18" charset="0"/>
                <a:cs typeface="Times New Roman" pitchFamily="18" charset="0"/>
              </a:rPr>
              <a:t>Continue…</a:t>
            </a:r>
          </a:p>
        </p:txBody>
      </p:sp>
      <p:sp>
        <p:nvSpPr>
          <p:cNvPr id="69635" name="Content Placeholder 2"/>
          <p:cNvSpPr>
            <a:spLocks noGrp="1"/>
          </p:cNvSpPr>
          <p:nvPr>
            <p:ph idx="1"/>
          </p:nvPr>
        </p:nvSpPr>
        <p:spPr>
          <a:xfrm>
            <a:off x="457200" y="1143000"/>
            <a:ext cx="8229600" cy="5486400"/>
          </a:xfrm>
        </p:spPr>
        <p:txBody>
          <a:bodyPr/>
          <a:lstStyle/>
          <a:p>
            <a:pPr marL="514350" indent="-514350">
              <a:buFont typeface="Wingdings 2" pitchFamily="18" charset="2"/>
              <a:buNone/>
            </a:pPr>
            <a:r>
              <a:rPr lang="en-US" smtClean="0">
                <a:latin typeface="Times New Roman" pitchFamily="18" charset="0"/>
                <a:cs typeface="Times New Roman" pitchFamily="18" charset="0"/>
              </a:rPr>
              <a:t>1. </a:t>
            </a:r>
            <a:r>
              <a:rPr lang="en-US" b="1" u="sng" smtClean="0">
                <a:latin typeface="Times New Roman" pitchFamily="18" charset="0"/>
                <a:cs typeface="Times New Roman" pitchFamily="18" charset="0"/>
              </a:rPr>
              <a:t>Nominal size: </a:t>
            </a:r>
          </a:p>
          <a:p>
            <a:pPr marL="514350" indent="-514350">
              <a:buFont typeface="Wingdings 2" pitchFamily="18" charset="2"/>
              <a:buNone/>
            </a:pPr>
            <a:r>
              <a:rPr lang="en-US" smtClean="0">
                <a:latin typeface="Times New Roman" pitchFamily="18" charset="0"/>
                <a:cs typeface="Times New Roman" pitchFamily="18" charset="0"/>
              </a:rPr>
              <a:t>	It is the size of a part specified in the drawing.</a:t>
            </a:r>
          </a:p>
          <a:p>
            <a:pPr marL="514350" indent="-514350">
              <a:buFont typeface="Wingdings 2" pitchFamily="18" charset="2"/>
              <a:buNone/>
            </a:pPr>
            <a:r>
              <a:rPr lang="en-US" smtClean="0">
                <a:latin typeface="Times New Roman" pitchFamily="18" charset="0"/>
                <a:cs typeface="Times New Roman" pitchFamily="18" charset="0"/>
              </a:rPr>
              <a:t>2. </a:t>
            </a:r>
            <a:r>
              <a:rPr lang="en-US" b="1" u="sng" smtClean="0">
                <a:latin typeface="Times New Roman" pitchFamily="18" charset="0"/>
                <a:cs typeface="Times New Roman" pitchFamily="18" charset="0"/>
              </a:rPr>
              <a:t>Basic size:</a:t>
            </a:r>
          </a:p>
          <a:p>
            <a:pPr marL="514350" indent="-514350">
              <a:buFont typeface="Wingdings 2" pitchFamily="18" charset="2"/>
              <a:buNone/>
            </a:pPr>
            <a:r>
              <a:rPr lang="en-US" smtClean="0">
                <a:latin typeface="Times New Roman" pitchFamily="18" charset="0"/>
                <a:cs typeface="Times New Roman" pitchFamily="18" charset="0"/>
              </a:rPr>
              <a:t>	It is the size  of a part to which all limits of variation (i.e tolerances) are applied to arrive at </a:t>
            </a:r>
            <a:r>
              <a:rPr lang="en-US" smtClean="0">
                <a:solidFill>
                  <a:srgbClr val="FF0000"/>
                </a:solidFill>
                <a:latin typeface="Times New Roman" pitchFamily="18" charset="0"/>
                <a:cs typeface="Times New Roman" pitchFamily="18" charset="0"/>
              </a:rPr>
              <a:t>final dimensioning of the mating parts</a:t>
            </a:r>
            <a:r>
              <a:rPr lang="en-US" smtClean="0">
                <a:latin typeface="Times New Roman" pitchFamily="18" charset="0"/>
                <a:cs typeface="Times New Roman" pitchFamily="18" charset="0"/>
              </a:rPr>
              <a:t>. The nominal or basic size of a part is often the same.</a:t>
            </a:r>
          </a:p>
          <a:p>
            <a:pPr marL="514350" indent="-514350">
              <a:buFont typeface="Wingdings 2" pitchFamily="18" charset="2"/>
              <a:buNone/>
            </a:pPr>
            <a:r>
              <a:rPr lang="en-US" smtClean="0">
                <a:latin typeface="Times New Roman" pitchFamily="18" charset="0"/>
                <a:cs typeface="Times New Roman" pitchFamily="18" charset="0"/>
              </a:rPr>
              <a:t>3. </a:t>
            </a:r>
            <a:r>
              <a:rPr lang="en-US" b="1" u="sng" smtClean="0">
                <a:latin typeface="Times New Roman" pitchFamily="18" charset="0"/>
                <a:cs typeface="Times New Roman" pitchFamily="18" charset="0"/>
              </a:rPr>
              <a:t>Actual size:</a:t>
            </a:r>
          </a:p>
          <a:p>
            <a:pPr marL="514350" indent="-514350">
              <a:buFont typeface="Wingdings 2" pitchFamily="18" charset="2"/>
              <a:buNone/>
            </a:pPr>
            <a:r>
              <a:rPr lang="en-US" smtClean="0">
                <a:latin typeface="Times New Roman" pitchFamily="18" charset="0"/>
                <a:cs typeface="Times New Roman" pitchFamily="18" charset="0"/>
              </a:rPr>
              <a:t>	It is the actual measured dimension of the part.</a:t>
            </a:r>
          </a:p>
          <a:p>
            <a:pPr marL="514350" indent="-514350">
              <a:buFont typeface="Wingdings 2" pitchFamily="18" charset="2"/>
              <a:buNone/>
            </a:pPr>
            <a:r>
              <a:rPr lang="en-US" smtClean="0">
                <a:latin typeface="Times New Roman" pitchFamily="18" charset="0"/>
                <a:cs typeface="Times New Roman" pitchFamily="18" charset="0"/>
              </a:rPr>
              <a:t>4. </a:t>
            </a:r>
            <a:r>
              <a:rPr lang="en-US" b="1" u="sng" smtClean="0">
                <a:latin typeface="Times New Roman" pitchFamily="18" charset="0"/>
                <a:cs typeface="Times New Roman" pitchFamily="18" charset="0"/>
              </a:rPr>
              <a:t>Upper limit:</a:t>
            </a:r>
          </a:p>
          <a:p>
            <a:pPr marL="514350" indent="-514350">
              <a:buFont typeface="Wingdings 2" pitchFamily="18" charset="2"/>
              <a:buNone/>
            </a:pPr>
            <a:r>
              <a:rPr lang="en-US" smtClean="0">
                <a:latin typeface="Times New Roman" pitchFamily="18" charset="0"/>
                <a:cs typeface="Times New Roman" pitchFamily="18" charset="0"/>
              </a:rPr>
              <a:t>	The largest size for a dimension of the part is called upper limit.</a:t>
            </a:r>
          </a:p>
          <a:p>
            <a:pPr marL="514350" indent="-514350">
              <a:buFont typeface="Wingdings 2" pitchFamily="18" charset="2"/>
              <a:buNone/>
            </a:pPr>
            <a:endParaRPr 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533400"/>
            <a:ext cx="8229600" cy="666750"/>
          </a:xfrm>
        </p:spPr>
        <p:txBody>
          <a:bodyPr/>
          <a:lstStyle/>
          <a:p>
            <a:r>
              <a:rPr lang="en-US" sz="4400" smtClean="0">
                <a:latin typeface="Times New Roman" pitchFamily="18" charset="0"/>
                <a:cs typeface="Times New Roman" pitchFamily="18" charset="0"/>
              </a:rPr>
              <a:t>Continue…</a:t>
            </a:r>
          </a:p>
        </p:txBody>
      </p:sp>
      <p:sp>
        <p:nvSpPr>
          <p:cNvPr id="70659" name="Content Placeholder 2"/>
          <p:cNvSpPr>
            <a:spLocks noGrp="1"/>
          </p:cNvSpPr>
          <p:nvPr>
            <p:ph idx="1"/>
          </p:nvPr>
        </p:nvSpPr>
        <p:spPr>
          <a:xfrm>
            <a:off x="457200" y="1143000"/>
            <a:ext cx="8229600" cy="5410200"/>
          </a:xfrm>
        </p:spPr>
        <p:txBody>
          <a:bodyPr/>
          <a:lstStyle/>
          <a:p>
            <a:pPr>
              <a:buFont typeface="Wingdings 2" pitchFamily="18" charset="2"/>
              <a:buNone/>
            </a:pPr>
            <a:r>
              <a:rPr lang="en-US" sz="2400" smtClean="0">
                <a:latin typeface="Times New Roman" pitchFamily="18" charset="0"/>
                <a:cs typeface="Times New Roman" pitchFamily="18" charset="0"/>
              </a:rPr>
              <a:t>5. </a:t>
            </a:r>
            <a:r>
              <a:rPr lang="en-US" sz="2400" b="1" u="sng" smtClean="0">
                <a:latin typeface="Times New Roman" pitchFamily="18" charset="0"/>
                <a:cs typeface="Times New Roman" pitchFamily="18" charset="0"/>
              </a:rPr>
              <a:t>Lower limit:</a:t>
            </a:r>
          </a:p>
          <a:p>
            <a:pPr>
              <a:buFont typeface="Wingdings 2" pitchFamily="18" charset="2"/>
              <a:buNone/>
            </a:pPr>
            <a:r>
              <a:rPr lang="en-US" sz="2400" smtClean="0">
                <a:latin typeface="Times New Roman" pitchFamily="18" charset="0"/>
                <a:cs typeface="Times New Roman" pitchFamily="18" charset="0"/>
              </a:rPr>
              <a:t>	The smallest size for a dimension of the part is called lower limit.</a:t>
            </a:r>
          </a:p>
          <a:p>
            <a:pPr>
              <a:buFont typeface="Wingdings 2" pitchFamily="18" charset="2"/>
              <a:buNone/>
            </a:pPr>
            <a:r>
              <a:rPr lang="en-US" sz="2400" smtClean="0">
                <a:latin typeface="Times New Roman" pitchFamily="18" charset="0"/>
                <a:cs typeface="Times New Roman" pitchFamily="18" charset="0"/>
              </a:rPr>
              <a:t>6. </a:t>
            </a:r>
            <a:r>
              <a:rPr lang="en-US" sz="2400" b="1" u="sng" smtClean="0">
                <a:latin typeface="Times New Roman" pitchFamily="18" charset="0"/>
                <a:cs typeface="Times New Roman" pitchFamily="18" charset="0"/>
              </a:rPr>
              <a:t>Allowance:</a:t>
            </a:r>
          </a:p>
          <a:p>
            <a:pPr>
              <a:buFont typeface="Wingdings 2" pitchFamily="18" charset="2"/>
              <a:buNone/>
            </a:pPr>
            <a:r>
              <a:rPr lang="en-US" sz="2400" smtClean="0">
                <a:latin typeface="Times New Roman" pitchFamily="18" charset="0"/>
                <a:cs typeface="Times New Roman" pitchFamily="18" charset="0"/>
              </a:rPr>
              <a:t>	It is the difference between the </a:t>
            </a:r>
            <a:r>
              <a:rPr lang="en-US" sz="2400" smtClean="0">
                <a:solidFill>
                  <a:srgbClr val="FF0000"/>
                </a:solidFill>
                <a:latin typeface="Times New Roman" pitchFamily="18" charset="0"/>
                <a:cs typeface="Times New Roman" pitchFamily="18" charset="0"/>
              </a:rPr>
              <a:t>basic dimensions of the mating parts.</a:t>
            </a:r>
          </a:p>
          <a:p>
            <a:pPr algn="ctr">
              <a:buFont typeface="Wingdings 2" pitchFamily="18" charset="2"/>
              <a:buNone/>
            </a:pPr>
            <a:endParaRPr lang="en-US" sz="2400" b="1" u="sng" smtClean="0">
              <a:latin typeface="Times New Roman" pitchFamily="18" charset="0"/>
              <a:cs typeface="Times New Roman" pitchFamily="18" charset="0"/>
            </a:endParaRPr>
          </a:p>
          <a:p>
            <a:pPr algn="ctr">
              <a:buFont typeface="Wingdings 2" pitchFamily="18" charset="2"/>
              <a:buNone/>
            </a:pPr>
            <a:endParaRPr lang="en-US" sz="2400" b="1" u="sng" smtClean="0">
              <a:latin typeface="Times New Roman" pitchFamily="18" charset="0"/>
              <a:cs typeface="Times New Roman" pitchFamily="18" charset="0"/>
            </a:endParaRPr>
          </a:p>
          <a:p>
            <a:pPr algn="ctr">
              <a:buFont typeface="Wingdings 2" pitchFamily="18" charset="2"/>
              <a:buNone/>
            </a:pPr>
            <a:r>
              <a:rPr lang="en-US" sz="2400" b="1" u="sng" smtClean="0">
                <a:latin typeface="Times New Roman" pitchFamily="18" charset="0"/>
                <a:cs typeface="Times New Roman" pitchFamily="18" charset="0"/>
              </a:rPr>
              <a:t>Tolerance</a:t>
            </a:r>
          </a:p>
          <a:p>
            <a:pPr>
              <a:buFont typeface="Wingdings 2" pitchFamily="18" charset="2"/>
              <a:buNone/>
            </a:pPr>
            <a:r>
              <a:rPr lang="en-US" sz="2400" smtClean="0">
                <a:latin typeface="Times New Roman" pitchFamily="18" charset="0"/>
                <a:cs typeface="Times New Roman" pitchFamily="18" charset="0"/>
              </a:rPr>
              <a:t>	It is the difference between the </a:t>
            </a:r>
            <a:r>
              <a:rPr lang="en-US" sz="2400" smtClean="0">
                <a:solidFill>
                  <a:srgbClr val="FF0000"/>
                </a:solidFill>
                <a:latin typeface="Times New Roman" pitchFamily="18" charset="0"/>
                <a:cs typeface="Times New Roman" pitchFamily="18" charset="0"/>
              </a:rPr>
              <a:t>upper limit and lower limit </a:t>
            </a:r>
            <a:r>
              <a:rPr lang="en-US" sz="2400" smtClean="0">
                <a:latin typeface="Times New Roman" pitchFamily="18" charset="0"/>
                <a:cs typeface="Times New Roman" pitchFamily="18" charset="0"/>
              </a:rPr>
              <a:t>of a dimension.</a:t>
            </a:r>
          </a:p>
          <a:p>
            <a:pPr>
              <a:buFont typeface="Wingdings 2" pitchFamily="18" charset="2"/>
              <a:buNone/>
            </a:pPr>
            <a:endParaRPr lang="en-US"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1"/>
          <p:cNvSpPr>
            <a:spLocks noGrp="1"/>
          </p:cNvSpPr>
          <p:nvPr>
            <p:ph type="title"/>
          </p:nvPr>
        </p:nvSpPr>
        <p:spPr>
          <a:xfrm>
            <a:off x="457200" y="704850"/>
            <a:ext cx="8229600" cy="666750"/>
          </a:xfrm>
        </p:spPr>
        <p:txBody>
          <a:bodyPr/>
          <a:lstStyle/>
          <a:p>
            <a:r>
              <a:rPr lang="en-US" sz="4400" smtClean="0">
                <a:latin typeface="Times New Roman" pitchFamily="18" charset="0"/>
                <a:cs typeface="Times New Roman" pitchFamily="18" charset="0"/>
              </a:rPr>
              <a:t>Continue…</a:t>
            </a:r>
          </a:p>
        </p:txBody>
      </p:sp>
      <p:sp>
        <p:nvSpPr>
          <p:cNvPr id="7173" name="Content Placeholder 2"/>
          <p:cNvSpPr>
            <a:spLocks noGrp="1"/>
          </p:cNvSpPr>
          <p:nvPr>
            <p:ph idx="1"/>
          </p:nvPr>
        </p:nvSpPr>
        <p:spPr>
          <a:xfrm>
            <a:off x="457200" y="1524000"/>
            <a:ext cx="8229600" cy="5105400"/>
          </a:xfrm>
        </p:spPr>
        <p:txBody>
          <a:bodyPr/>
          <a:lstStyle/>
          <a:p>
            <a:pPr>
              <a:buFont typeface="Wingdings 2" pitchFamily="18" charset="2"/>
              <a:buNone/>
            </a:pPr>
            <a:r>
              <a:rPr lang="en-US" sz="2800" b="1" u="sng" smtClean="0">
                <a:latin typeface="Times New Roman" pitchFamily="18" charset="0"/>
                <a:cs typeface="Times New Roman" pitchFamily="18" charset="0"/>
              </a:rPr>
              <a:t>Unilateral tolerance:</a:t>
            </a:r>
          </a:p>
          <a:p>
            <a:pPr>
              <a:buFont typeface="Wingdings 2" pitchFamily="18" charset="2"/>
              <a:buNone/>
            </a:pPr>
            <a:r>
              <a:rPr lang="en-US" sz="2800" smtClean="0">
                <a:latin typeface="Times New Roman" pitchFamily="18" charset="0"/>
                <a:cs typeface="Times New Roman" pitchFamily="18" charset="0"/>
              </a:rPr>
              <a:t>	When all the tolerance is allowed on one side of the nominal size.</a:t>
            </a:r>
          </a:p>
          <a:p>
            <a:pPr>
              <a:buFont typeface="Wingdings 2" pitchFamily="18" charset="2"/>
              <a:buNone/>
            </a:pPr>
            <a:r>
              <a:rPr lang="en-US" sz="2800" smtClean="0">
                <a:latin typeface="Times New Roman" pitchFamily="18" charset="0"/>
                <a:cs typeface="Times New Roman" pitchFamily="18" charset="0"/>
              </a:rPr>
              <a:t>           Ex:</a:t>
            </a:r>
          </a:p>
          <a:p>
            <a:pPr>
              <a:buFont typeface="Wingdings 2" pitchFamily="18" charset="2"/>
              <a:buNone/>
            </a:pPr>
            <a:endParaRPr lang="en-US" sz="2800" smtClean="0">
              <a:latin typeface="Times New Roman" pitchFamily="18" charset="0"/>
              <a:cs typeface="Times New Roman" pitchFamily="18" charset="0"/>
            </a:endParaRPr>
          </a:p>
          <a:p>
            <a:pPr>
              <a:buFont typeface="Wingdings 2" pitchFamily="18" charset="2"/>
              <a:buNone/>
            </a:pPr>
            <a:r>
              <a:rPr lang="en-US" sz="2800" b="1" u="sng" smtClean="0">
                <a:latin typeface="Times New Roman" pitchFamily="18" charset="0"/>
                <a:cs typeface="Times New Roman" pitchFamily="18" charset="0"/>
              </a:rPr>
              <a:t>Bilateral tolerance:</a:t>
            </a:r>
          </a:p>
          <a:p>
            <a:pPr>
              <a:buFont typeface="Wingdings 2" pitchFamily="18" charset="2"/>
              <a:buNone/>
            </a:pPr>
            <a:r>
              <a:rPr lang="en-US" sz="2800" smtClean="0">
                <a:latin typeface="Times New Roman" pitchFamily="18" charset="0"/>
                <a:cs typeface="Times New Roman" pitchFamily="18" charset="0"/>
              </a:rPr>
              <a:t>	When the tolerance is allowed on both sides of the nominal size.</a:t>
            </a:r>
          </a:p>
          <a:p>
            <a:pPr>
              <a:buFont typeface="Wingdings 2" pitchFamily="18" charset="2"/>
              <a:buNone/>
            </a:pPr>
            <a:r>
              <a:rPr lang="en-US" sz="2800" smtClean="0">
                <a:latin typeface="Times New Roman" pitchFamily="18" charset="0"/>
                <a:cs typeface="Times New Roman" pitchFamily="18" charset="0"/>
              </a:rPr>
              <a:t>		Ex: </a:t>
            </a:r>
          </a:p>
          <a:p>
            <a:pPr>
              <a:buFont typeface="Wingdings 2" pitchFamily="18" charset="2"/>
              <a:buNone/>
            </a:pPr>
            <a:endParaRPr lang="en-US" smtClean="0">
              <a:latin typeface="Times New Roman" pitchFamily="18" charset="0"/>
              <a:cs typeface="Times New Roman" pitchFamily="18" charset="0"/>
            </a:endParaRPr>
          </a:p>
        </p:txBody>
      </p:sp>
      <p:graphicFrame>
        <p:nvGraphicFramePr>
          <p:cNvPr id="7170" name="Object 3"/>
          <p:cNvGraphicFramePr>
            <a:graphicFrameLocks noChangeAspect="1"/>
          </p:cNvGraphicFramePr>
          <p:nvPr/>
        </p:nvGraphicFramePr>
        <p:xfrm>
          <a:off x="2057400" y="3048000"/>
          <a:ext cx="969963" cy="508000"/>
        </p:xfrm>
        <a:graphic>
          <a:graphicData uri="http://schemas.openxmlformats.org/presentationml/2006/ole">
            <p:oleObj spid="_x0000_s7170" name="Equation" r:id="rId3" imgW="533160" imgH="279360" progId="Equation.3">
              <p:embed/>
            </p:oleObj>
          </a:graphicData>
        </a:graphic>
      </p:graphicFrame>
      <p:graphicFrame>
        <p:nvGraphicFramePr>
          <p:cNvPr id="7171" name="Object 5"/>
          <p:cNvGraphicFramePr>
            <a:graphicFrameLocks noChangeAspect="1"/>
          </p:cNvGraphicFramePr>
          <p:nvPr/>
        </p:nvGraphicFramePr>
        <p:xfrm>
          <a:off x="1981200" y="5486400"/>
          <a:ext cx="993775" cy="520700"/>
        </p:xfrm>
        <a:graphic>
          <a:graphicData uri="http://schemas.openxmlformats.org/presentationml/2006/ole">
            <p:oleObj spid="_x0000_s7171" name="Equation" r:id="rId4" imgW="533160" imgH="279360" progId="Equation.3">
              <p:embed/>
            </p:oleObj>
          </a:graphicData>
        </a:graphic>
      </p:graphicFrame>
      <p:pic>
        <p:nvPicPr>
          <p:cNvPr id="7174" name="Picture 6"/>
          <p:cNvPicPr>
            <a:picLocks noChangeAspect="1" noChangeArrowheads="1"/>
          </p:cNvPicPr>
          <p:nvPr/>
        </p:nvPicPr>
        <p:blipFill>
          <a:blip r:embed="rId5"/>
          <a:srcRect/>
          <a:stretch>
            <a:fillRect/>
          </a:stretch>
        </p:blipFill>
        <p:spPr bwMode="auto">
          <a:xfrm>
            <a:off x="4572000" y="2819400"/>
            <a:ext cx="2286000" cy="1649413"/>
          </a:xfrm>
          <a:prstGeom prst="rect">
            <a:avLst/>
          </a:prstGeom>
          <a:noFill/>
          <a:ln w="9525">
            <a:noFill/>
            <a:miter lim="800000"/>
            <a:headEnd/>
            <a:tailEnd/>
          </a:ln>
        </p:spPr>
      </p:pic>
      <p:pic>
        <p:nvPicPr>
          <p:cNvPr id="7175" name="Picture 7"/>
          <p:cNvPicPr>
            <a:picLocks noChangeAspect="1" noChangeArrowheads="1"/>
          </p:cNvPicPr>
          <p:nvPr/>
        </p:nvPicPr>
        <p:blipFill>
          <a:blip r:embed="rId6"/>
          <a:srcRect/>
          <a:stretch>
            <a:fillRect/>
          </a:stretch>
        </p:blipFill>
        <p:spPr bwMode="auto">
          <a:xfrm>
            <a:off x="4648200" y="5105400"/>
            <a:ext cx="2093913" cy="156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704850"/>
            <a:ext cx="8229600" cy="666750"/>
          </a:xfrm>
        </p:spPr>
        <p:txBody>
          <a:bodyPr/>
          <a:lstStyle/>
          <a:p>
            <a:r>
              <a:rPr lang="en-US" sz="4400" smtClean="0">
                <a:latin typeface="Times New Roman" pitchFamily="18" charset="0"/>
                <a:cs typeface="Times New Roman" pitchFamily="18" charset="0"/>
              </a:rPr>
              <a:t>Continue…</a:t>
            </a:r>
          </a:p>
        </p:txBody>
      </p:sp>
      <p:pic>
        <p:nvPicPr>
          <p:cNvPr id="71683" name="Picture 2"/>
          <p:cNvPicPr>
            <a:picLocks noChangeAspect="1" noChangeArrowheads="1"/>
          </p:cNvPicPr>
          <p:nvPr/>
        </p:nvPicPr>
        <p:blipFill>
          <a:blip r:embed="rId2"/>
          <a:srcRect/>
          <a:stretch>
            <a:fillRect/>
          </a:stretch>
        </p:blipFill>
        <p:spPr bwMode="auto">
          <a:xfrm>
            <a:off x="609600" y="2057400"/>
            <a:ext cx="7627938" cy="333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704850"/>
            <a:ext cx="8229600" cy="666750"/>
          </a:xfrm>
        </p:spPr>
        <p:txBody>
          <a:bodyPr/>
          <a:lstStyle/>
          <a:p>
            <a:r>
              <a:rPr lang="en-US" sz="4400" smtClean="0">
                <a:latin typeface="Times New Roman" pitchFamily="18" charset="0"/>
                <a:cs typeface="Times New Roman" pitchFamily="18" charset="0"/>
              </a:rPr>
              <a:t>Continue…</a:t>
            </a:r>
          </a:p>
        </p:txBody>
      </p:sp>
      <p:sp>
        <p:nvSpPr>
          <p:cNvPr id="72707" name="Content Placeholder 2"/>
          <p:cNvSpPr>
            <a:spLocks noGrp="1"/>
          </p:cNvSpPr>
          <p:nvPr>
            <p:ph idx="1"/>
          </p:nvPr>
        </p:nvSpPr>
        <p:spPr>
          <a:xfrm>
            <a:off x="457200" y="1371600"/>
            <a:ext cx="8229600" cy="5181600"/>
          </a:xfrm>
        </p:spPr>
        <p:txBody>
          <a:bodyPr/>
          <a:lstStyle/>
          <a:p>
            <a:pPr algn="just">
              <a:buFont typeface="Wingdings 2" pitchFamily="18" charset="2"/>
              <a:buNone/>
            </a:pPr>
            <a:r>
              <a:rPr lang="en-US" sz="2400" b="1" u="sng" smtClean="0">
                <a:latin typeface="Times New Roman" pitchFamily="18" charset="0"/>
                <a:cs typeface="Times New Roman" pitchFamily="18" charset="0"/>
              </a:rPr>
              <a:t>Zero line:</a:t>
            </a:r>
          </a:p>
          <a:p>
            <a:pPr algn="just">
              <a:buFont typeface="Wingdings 2" pitchFamily="18" charset="2"/>
              <a:buNone/>
            </a:pPr>
            <a:r>
              <a:rPr lang="en-US" sz="2400" smtClean="0">
                <a:latin typeface="Times New Roman" pitchFamily="18" charset="0"/>
                <a:cs typeface="Times New Roman" pitchFamily="18" charset="0"/>
              </a:rPr>
              <a:t>	It is a straight line corresponding to the basic size. The deviations are measured from this line.</a:t>
            </a:r>
          </a:p>
          <a:p>
            <a:pPr algn="just">
              <a:buFont typeface="Wingdings 2" pitchFamily="18" charset="2"/>
              <a:buNone/>
            </a:pPr>
            <a:r>
              <a:rPr lang="en-US" sz="2400" b="1" u="sng" smtClean="0">
                <a:latin typeface="Times New Roman" pitchFamily="18" charset="0"/>
                <a:cs typeface="Times New Roman" pitchFamily="18" charset="0"/>
              </a:rPr>
              <a:t>Upper deviation:</a:t>
            </a:r>
          </a:p>
          <a:p>
            <a:pPr algn="just">
              <a:buFont typeface="Wingdings 2" pitchFamily="18" charset="2"/>
              <a:buNone/>
            </a:pPr>
            <a:r>
              <a:rPr lang="en-US" sz="2400" smtClean="0">
                <a:latin typeface="Times New Roman" pitchFamily="18" charset="0"/>
                <a:cs typeface="Times New Roman" pitchFamily="18" charset="0"/>
              </a:rPr>
              <a:t>	It is the algebraic difference between the </a:t>
            </a:r>
            <a:r>
              <a:rPr lang="en-US" sz="2400" smtClean="0">
                <a:solidFill>
                  <a:srgbClr val="FF0000"/>
                </a:solidFill>
                <a:latin typeface="Times New Roman" pitchFamily="18" charset="0"/>
                <a:cs typeface="Times New Roman" pitchFamily="18" charset="0"/>
              </a:rPr>
              <a:t>maximum size </a:t>
            </a:r>
            <a:r>
              <a:rPr lang="en-US" sz="2400" smtClean="0">
                <a:latin typeface="Times New Roman" pitchFamily="18" charset="0"/>
                <a:cs typeface="Times New Roman" pitchFamily="18" charset="0"/>
              </a:rPr>
              <a:t>and </a:t>
            </a:r>
            <a:r>
              <a:rPr lang="en-US" sz="2400" smtClean="0">
                <a:solidFill>
                  <a:srgbClr val="FF0000"/>
                </a:solidFill>
                <a:latin typeface="Times New Roman" pitchFamily="18" charset="0"/>
                <a:cs typeface="Times New Roman" pitchFamily="18" charset="0"/>
              </a:rPr>
              <a:t>basic size</a:t>
            </a:r>
            <a:r>
              <a:rPr lang="en-US" sz="2400" smtClean="0">
                <a:latin typeface="Times New Roman" pitchFamily="18" charset="0"/>
                <a:cs typeface="Times New Roman" pitchFamily="18" charset="0"/>
              </a:rPr>
              <a:t>. The upper deviation of a hole is represented by  a symbol ES (Ecart Superior) and of a shaft, it is represented by es.</a:t>
            </a:r>
          </a:p>
          <a:p>
            <a:pPr algn="just">
              <a:buFont typeface="Wingdings 2" pitchFamily="18" charset="2"/>
              <a:buNone/>
            </a:pPr>
            <a:r>
              <a:rPr lang="en-US" sz="2400" b="1" u="sng" smtClean="0">
                <a:latin typeface="Times New Roman" pitchFamily="18" charset="0"/>
                <a:cs typeface="Times New Roman" pitchFamily="18" charset="0"/>
              </a:rPr>
              <a:t>Lower deviation:</a:t>
            </a:r>
          </a:p>
          <a:p>
            <a:pPr algn="just">
              <a:buFont typeface="Wingdings 2" pitchFamily="18" charset="2"/>
              <a:buNone/>
            </a:pPr>
            <a:r>
              <a:rPr lang="en-US" sz="2400" smtClean="0">
                <a:latin typeface="Times New Roman" pitchFamily="18" charset="0"/>
                <a:cs typeface="Times New Roman" pitchFamily="18" charset="0"/>
              </a:rPr>
              <a:t>	It is the algebraic difference between the </a:t>
            </a:r>
            <a:r>
              <a:rPr lang="en-US" sz="2400" smtClean="0">
                <a:solidFill>
                  <a:srgbClr val="FF0000"/>
                </a:solidFill>
                <a:latin typeface="Times New Roman" pitchFamily="18" charset="0"/>
                <a:cs typeface="Times New Roman" pitchFamily="18" charset="0"/>
              </a:rPr>
              <a:t>minimum size and basic size</a:t>
            </a:r>
            <a:r>
              <a:rPr lang="en-US" sz="2400" smtClean="0">
                <a:latin typeface="Times New Roman" pitchFamily="18" charset="0"/>
                <a:cs typeface="Times New Roman" pitchFamily="18" charset="0"/>
              </a:rPr>
              <a:t>. The lower deviation of a hole is represented by a symbol EI (Ecart Inferior) and of a shaft, it is represented by ei.  </a:t>
            </a:r>
          </a:p>
          <a:p>
            <a:pPr algn="just">
              <a:buFont typeface="Wingdings 2" pitchFamily="18" charset="2"/>
              <a:buNone/>
            </a:pPr>
            <a:r>
              <a:rPr lang="en-US" sz="2400" smtClean="0">
                <a:latin typeface="Times New Roman" pitchFamily="18" charset="0"/>
                <a:cs typeface="Times New Roman" pitchFamily="18" charset="0"/>
              </a:rPr>
              <a:t>	</a:t>
            </a:r>
          </a:p>
          <a:p>
            <a:pPr algn="just">
              <a:buFont typeface="Wingdings 2" pitchFamily="18" charset="2"/>
              <a:buNone/>
            </a:pPr>
            <a:endParaRPr lang="en-US"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704850"/>
            <a:ext cx="8229600" cy="666750"/>
          </a:xfrm>
        </p:spPr>
        <p:txBody>
          <a:bodyPr/>
          <a:lstStyle/>
          <a:p>
            <a:r>
              <a:rPr lang="en-US" sz="4400" smtClean="0">
                <a:latin typeface="Times New Roman" pitchFamily="18" charset="0"/>
                <a:cs typeface="Times New Roman" pitchFamily="18" charset="0"/>
              </a:rPr>
              <a:t>Continue…</a:t>
            </a:r>
          </a:p>
        </p:txBody>
      </p:sp>
      <p:sp>
        <p:nvSpPr>
          <p:cNvPr id="73731" name="Content Placeholder 2"/>
          <p:cNvSpPr>
            <a:spLocks noGrp="1"/>
          </p:cNvSpPr>
          <p:nvPr>
            <p:ph idx="1"/>
          </p:nvPr>
        </p:nvSpPr>
        <p:spPr>
          <a:xfrm>
            <a:off x="457200" y="1371600"/>
            <a:ext cx="8229600" cy="4724400"/>
          </a:xfrm>
        </p:spPr>
        <p:txBody>
          <a:bodyPr/>
          <a:lstStyle/>
          <a:p>
            <a:pPr>
              <a:buFont typeface="Wingdings 2" pitchFamily="18" charset="2"/>
              <a:buNone/>
            </a:pPr>
            <a:r>
              <a:rPr lang="en-US" sz="3200" b="1" u="sng" smtClean="0">
                <a:latin typeface="Times New Roman" pitchFamily="18" charset="0"/>
                <a:cs typeface="Times New Roman" pitchFamily="18" charset="0"/>
              </a:rPr>
              <a:t>Actual deviation:</a:t>
            </a:r>
          </a:p>
          <a:p>
            <a:pPr>
              <a:buFont typeface="Wingdings 2" pitchFamily="18" charset="2"/>
              <a:buNone/>
            </a:pPr>
            <a:r>
              <a:rPr lang="en-US" sz="3200" smtClean="0">
                <a:latin typeface="Times New Roman" pitchFamily="18" charset="0"/>
                <a:cs typeface="Times New Roman" pitchFamily="18" charset="0"/>
              </a:rPr>
              <a:t>	It is the algebraic difference between in </a:t>
            </a:r>
            <a:r>
              <a:rPr lang="en-US" sz="3200" smtClean="0">
                <a:solidFill>
                  <a:srgbClr val="FF0000"/>
                </a:solidFill>
                <a:latin typeface="Times New Roman" pitchFamily="18" charset="0"/>
                <a:cs typeface="Times New Roman" pitchFamily="18" charset="0"/>
              </a:rPr>
              <a:t>actual size</a:t>
            </a:r>
            <a:r>
              <a:rPr lang="en-US" sz="3200" smtClean="0">
                <a:latin typeface="Times New Roman" pitchFamily="18" charset="0"/>
                <a:cs typeface="Times New Roman" pitchFamily="18" charset="0"/>
              </a:rPr>
              <a:t> and the corresponding </a:t>
            </a:r>
            <a:r>
              <a:rPr lang="en-US" sz="3200" smtClean="0">
                <a:solidFill>
                  <a:srgbClr val="FF0000"/>
                </a:solidFill>
                <a:latin typeface="Times New Roman" pitchFamily="18" charset="0"/>
                <a:cs typeface="Times New Roman" pitchFamily="18" charset="0"/>
              </a:rPr>
              <a:t>basic size</a:t>
            </a:r>
            <a:r>
              <a:rPr lang="en-US" sz="3200" smtClean="0">
                <a:latin typeface="Times New Roman" pitchFamily="18" charset="0"/>
                <a:cs typeface="Times New Roman" pitchFamily="18" charset="0"/>
              </a:rPr>
              <a:t>.</a:t>
            </a:r>
          </a:p>
          <a:p>
            <a:pPr>
              <a:buFont typeface="Wingdings 2" pitchFamily="18" charset="2"/>
              <a:buNone/>
            </a:pPr>
            <a:endParaRPr lang="en-US" sz="3200" smtClean="0">
              <a:latin typeface="Times New Roman" pitchFamily="18" charset="0"/>
              <a:cs typeface="Times New Roman" pitchFamily="18" charset="0"/>
            </a:endParaRPr>
          </a:p>
          <a:p>
            <a:pPr>
              <a:buFont typeface="Wingdings 2" pitchFamily="18" charset="2"/>
              <a:buNone/>
            </a:pPr>
            <a:r>
              <a:rPr lang="en-US" sz="3200" b="1" u="sng" smtClean="0">
                <a:latin typeface="Times New Roman" pitchFamily="18" charset="0"/>
                <a:cs typeface="Times New Roman" pitchFamily="18" charset="0"/>
              </a:rPr>
              <a:t>Mean deviation:</a:t>
            </a:r>
          </a:p>
          <a:p>
            <a:pPr>
              <a:buFont typeface="Wingdings 2" pitchFamily="18" charset="2"/>
              <a:buNone/>
            </a:pPr>
            <a:r>
              <a:rPr lang="en-US" sz="3200" smtClean="0">
                <a:latin typeface="Times New Roman" pitchFamily="18" charset="0"/>
                <a:cs typeface="Times New Roman" pitchFamily="18" charset="0"/>
              </a:rPr>
              <a:t>	It is the arithmetical mean between the </a:t>
            </a:r>
            <a:r>
              <a:rPr lang="en-US" sz="3200" smtClean="0">
                <a:solidFill>
                  <a:srgbClr val="FF0000"/>
                </a:solidFill>
                <a:latin typeface="Times New Roman" pitchFamily="18" charset="0"/>
                <a:cs typeface="Times New Roman" pitchFamily="18" charset="0"/>
              </a:rPr>
              <a:t>upper and lower deviations</a:t>
            </a:r>
            <a:r>
              <a:rPr lang="en-US" sz="320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704850"/>
            <a:ext cx="8229600" cy="666750"/>
          </a:xfrm>
        </p:spPr>
        <p:txBody>
          <a:bodyPr/>
          <a:lstStyle/>
          <a:p>
            <a:pPr algn="ctr"/>
            <a:r>
              <a:rPr lang="en-US" sz="4400" smtClean="0">
                <a:latin typeface="Times New Roman" pitchFamily="18" charset="0"/>
                <a:cs typeface="Times New Roman" pitchFamily="18" charset="0"/>
              </a:rPr>
              <a:t>Fits</a:t>
            </a:r>
          </a:p>
        </p:txBody>
      </p:sp>
      <p:sp>
        <p:nvSpPr>
          <p:cNvPr id="74755" name="Content Placeholder 2"/>
          <p:cNvSpPr>
            <a:spLocks noGrp="1"/>
          </p:cNvSpPr>
          <p:nvPr>
            <p:ph idx="1"/>
          </p:nvPr>
        </p:nvSpPr>
        <p:spPr>
          <a:xfrm>
            <a:off x="457200" y="1524000"/>
            <a:ext cx="8229600" cy="4953000"/>
          </a:xfrm>
        </p:spPr>
        <p:txBody>
          <a:bodyPr/>
          <a:lstStyle/>
          <a:p>
            <a:pPr algn="just">
              <a:buFont typeface="Wingdings 2" pitchFamily="18" charset="2"/>
              <a:buNone/>
            </a:pPr>
            <a:r>
              <a:rPr lang="en-US" sz="2400" smtClean="0">
                <a:latin typeface="Times New Roman" pitchFamily="18" charset="0"/>
                <a:cs typeface="Times New Roman" pitchFamily="18" charset="0"/>
              </a:rPr>
              <a:t>The degree of </a:t>
            </a:r>
            <a:r>
              <a:rPr lang="en-US" sz="2400" smtClean="0">
                <a:solidFill>
                  <a:srgbClr val="FF0000"/>
                </a:solidFill>
                <a:latin typeface="Times New Roman" pitchFamily="18" charset="0"/>
                <a:cs typeface="Times New Roman" pitchFamily="18" charset="0"/>
              </a:rPr>
              <a:t>tightness or looseness </a:t>
            </a:r>
            <a:r>
              <a:rPr lang="en-US" sz="2400" smtClean="0">
                <a:latin typeface="Times New Roman" pitchFamily="18" charset="0"/>
                <a:cs typeface="Times New Roman" pitchFamily="18" charset="0"/>
              </a:rPr>
              <a:t>between the </a:t>
            </a:r>
            <a:r>
              <a:rPr lang="en-US" sz="2400" smtClean="0">
                <a:solidFill>
                  <a:srgbClr val="FF0000"/>
                </a:solidFill>
                <a:latin typeface="Times New Roman" pitchFamily="18" charset="0"/>
                <a:cs typeface="Times New Roman" pitchFamily="18" charset="0"/>
              </a:rPr>
              <a:t>two mating parts</a:t>
            </a:r>
            <a:r>
              <a:rPr lang="en-US" sz="2400" smtClean="0">
                <a:latin typeface="Times New Roman" pitchFamily="18" charset="0"/>
                <a:cs typeface="Times New Roman" pitchFamily="18" charset="0"/>
              </a:rPr>
              <a:t> is known as a fit of the parts.</a:t>
            </a:r>
          </a:p>
          <a:p>
            <a:pPr algn="just">
              <a:buFont typeface="Wingdings 2" pitchFamily="18" charset="2"/>
              <a:buNone/>
            </a:pPr>
            <a:r>
              <a:rPr lang="en-US" sz="2400" b="1" u="sng" smtClean="0">
                <a:latin typeface="Times New Roman" pitchFamily="18" charset="0"/>
                <a:cs typeface="Times New Roman" pitchFamily="18" charset="0"/>
              </a:rPr>
              <a:t>Types of fits:</a:t>
            </a:r>
          </a:p>
          <a:p>
            <a:pPr algn="just">
              <a:buFont typeface="Wingdings 2" pitchFamily="18" charset="2"/>
              <a:buNone/>
            </a:pPr>
            <a:r>
              <a:rPr lang="en-US" sz="2400" smtClean="0">
                <a:latin typeface="Times New Roman" pitchFamily="18" charset="0"/>
                <a:cs typeface="Times New Roman" pitchFamily="18" charset="0"/>
              </a:rPr>
              <a:t>	1. Clearance fit</a:t>
            </a:r>
          </a:p>
          <a:p>
            <a:pPr algn="just">
              <a:buFont typeface="Wingdings 2" pitchFamily="18" charset="2"/>
              <a:buNone/>
            </a:pPr>
            <a:r>
              <a:rPr lang="en-US" sz="2400" smtClean="0">
                <a:latin typeface="Times New Roman" pitchFamily="18" charset="0"/>
                <a:cs typeface="Times New Roman" pitchFamily="18" charset="0"/>
              </a:rPr>
              <a:t>	2. Interference fit</a:t>
            </a:r>
          </a:p>
          <a:p>
            <a:pPr algn="just">
              <a:buFont typeface="Wingdings 2" pitchFamily="18" charset="2"/>
              <a:buNone/>
            </a:pPr>
            <a:r>
              <a:rPr lang="en-US" sz="2400" smtClean="0">
                <a:latin typeface="Times New Roman" pitchFamily="18" charset="0"/>
                <a:cs typeface="Times New Roman" pitchFamily="18" charset="0"/>
              </a:rPr>
              <a:t>	3. Transition fit</a:t>
            </a:r>
          </a:p>
          <a:p>
            <a:pPr algn="just">
              <a:buFont typeface="Wingdings 2" pitchFamily="18" charset="2"/>
              <a:buNone/>
            </a:pPr>
            <a:r>
              <a:rPr lang="en-US" sz="2400" b="1" u="sng" smtClean="0">
                <a:latin typeface="Times New Roman" pitchFamily="18" charset="0"/>
                <a:cs typeface="Times New Roman" pitchFamily="18" charset="0"/>
              </a:rPr>
              <a:t>Clearance fit:</a:t>
            </a:r>
          </a:p>
          <a:p>
            <a:pPr algn="just">
              <a:buFont typeface="Wingdings 2" pitchFamily="18" charset="2"/>
              <a:buNone/>
            </a:pPr>
            <a:r>
              <a:rPr lang="en-US" sz="2400" smtClean="0">
                <a:latin typeface="Times New Roman" pitchFamily="18" charset="0"/>
                <a:cs typeface="Times New Roman" pitchFamily="18" charset="0"/>
              </a:rPr>
              <a:t>	The difference between the </a:t>
            </a:r>
            <a:r>
              <a:rPr lang="en-US" sz="2400" smtClean="0">
                <a:solidFill>
                  <a:srgbClr val="FF0000"/>
                </a:solidFill>
                <a:latin typeface="Times New Roman" pitchFamily="18" charset="0"/>
                <a:cs typeface="Times New Roman" pitchFamily="18" charset="0"/>
              </a:rPr>
              <a:t>sizes of the hole and the shaft </a:t>
            </a:r>
            <a:r>
              <a:rPr lang="en-US" sz="2400" smtClean="0">
                <a:latin typeface="Times New Roman" pitchFamily="18" charset="0"/>
                <a:cs typeface="Times New Roman" pitchFamily="18" charset="0"/>
              </a:rPr>
              <a:t>before assembly. The difference must be positive.</a:t>
            </a:r>
          </a:p>
          <a:p>
            <a:pPr algn="just">
              <a:buFont typeface="Wingdings 2" pitchFamily="18" charset="2"/>
              <a:buNone/>
            </a:pPr>
            <a:r>
              <a:rPr lang="en-US" sz="2400" b="1" u="sng" smtClean="0">
                <a:latin typeface="Times New Roman" pitchFamily="18" charset="0"/>
                <a:cs typeface="Times New Roman" pitchFamily="18" charset="0"/>
              </a:rPr>
              <a:t>Interference fit: </a:t>
            </a:r>
          </a:p>
          <a:p>
            <a:pPr algn="just">
              <a:buFont typeface="Wingdings 2" pitchFamily="18" charset="2"/>
              <a:buNone/>
            </a:pPr>
            <a:r>
              <a:rPr lang="en-US" sz="2400" smtClean="0">
                <a:latin typeface="Times New Roman" pitchFamily="18" charset="0"/>
                <a:cs typeface="Times New Roman" pitchFamily="18" charset="0"/>
              </a:rPr>
              <a:t>	The arithmetical difference the sizes of the hole and shaft, before assembly. The difference must be negative.</a:t>
            </a:r>
          </a:p>
          <a:p>
            <a:pPr algn="just">
              <a:buFont typeface="Wingdings 2" pitchFamily="18" charset="2"/>
              <a:buNone/>
            </a:pPr>
            <a:endParaRPr lang="en-US" sz="2400" smtClean="0">
              <a:latin typeface="Times New Roman" pitchFamily="18" charset="0"/>
              <a:cs typeface="Times New Roman" pitchFamily="18" charset="0"/>
            </a:endParaRPr>
          </a:p>
          <a:p>
            <a:pPr algn="just">
              <a:buFont typeface="Wingdings 2" pitchFamily="18" charset="2"/>
              <a:buNone/>
            </a:pPr>
            <a:endParaRPr lang="en-US"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76200"/>
            <a:ext cx="8229600" cy="1143000"/>
          </a:xfrm>
        </p:spPr>
        <p:txBody>
          <a:bodyPr/>
          <a:lstStyle/>
          <a:p>
            <a:pPr eaLnBrk="1" hangingPunct="1"/>
            <a:r>
              <a:rPr lang="en-US" sz="3600" smtClean="0">
                <a:latin typeface="Times New Roman" pitchFamily="18" charset="0"/>
                <a:cs typeface="Times New Roman" pitchFamily="18" charset="0"/>
              </a:rPr>
              <a:t>TYPES OF MACHINE DESIGN</a:t>
            </a:r>
          </a:p>
        </p:txBody>
      </p:sp>
      <p:sp>
        <p:nvSpPr>
          <p:cNvPr id="3" name="Content Placeholder 2"/>
          <p:cNvSpPr>
            <a:spLocks noGrp="1"/>
          </p:cNvSpPr>
          <p:nvPr>
            <p:ph idx="1"/>
          </p:nvPr>
        </p:nvSpPr>
        <p:spPr>
          <a:xfrm>
            <a:off x="457200" y="1295400"/>
            <a:ext cx="8229600" cy="4835525"/>
          </a:xfrm>
        </p:spPr>
        <p:txBody>
          <a:bodyPr>
            <a:normAutofit/>
          </a:bodyPr>
          <a:lstStyle/>
          <a:p>
            <a:pPr marL="274320" indent="-274320" algn="just" eaLnBrk="1" fontAlgn="auto" hangingPunct="1">
              <a:spcAft>
                <a:spcPts val="0"/>
              </a:spcAft>
              <a:buClr>
                <a:schemeClr val="accent3"/>
              </a:buClr>
              <a:buFont typeface="Wingdings 2"/>
              <a:buNone/>
              <a:defRPr/>
            </a:pPr>
            <a:r>
              <a:rPr lang="en-US" u="sng" dirty="0" smtClean="0">
                <a:latin typeface="Times New Roman" pitchFamily="18" charset="0"/>
                <a:cs typeface="Times New Roman" pitchFamily="18" charset="0"/>
              </a:rPr>
              <a:t>Adaptive design:</a:t>
            </a:r>
          </a:p>
          <a:p>
            <a:pPr marL="274320" indent="-274320" algn="just" eaLnBrk="1" fontAlgn="auto" hangingPunct="1">
              <a:spcAft>
                <a:spcPts val="0"/>
              </a:spcAft>
              <a:buClr>
                <a:schemeClr val="accent3"/>
              </a:buClr>
              <a:buFont typeface="Wingdings 2"/>
              <a:buNone/>
              <a:defRPr/>
            </a:pPr>
            <a:r>
              <a:rPr lang="en-US" dirty="0" smtClean="0">
                <a:latin typeface="Times New Roman" pitchFamily="18" charset="0"/>
                <a:cs typeface="Times New Roman" pitchFamily="18" charset="0"/>
              </a:rPr>
              <a:t>	The designer only makes </a:t>
            </a:r>
            <a:r>
              <a:rPr lang="en-US" dirty="0" smtClean="0">
                <a:solidFill>
                  <a:srgbClr val="FF0000"/>
                </a:solidFill>
                <a:latin typeface="Times New Roman" pitchFamily="18" charset="0"/>
                <a:cs typeface="Times New Roman" pitchFamily="18" charset="0"/>
              </a:rPr>
              <a:t>minor alteration </a:t>
            </a:r>
            <a:r>
              <a:rPr lang="en-US" dirty="0" smtClean="0">
                <a:latin typeface="Times New Roman" pitchFamily="18" charset="0"/>
                <a:cs typeface="Times New Roman" pitchFamily="18" charset="0"/>
              </a:rPr>
              <a:t>(or) </a:t>
            </a:r>
            <a:r>
              <a:rPr lang="en-US" dirty="0" smtClean="0">
                <a:solidFill>
                  <a:srgbClr val="FF0000"/>
                </a:solidFill>
                <a:latin typeface="Times New Roman" pitchFamily="18" charset="0"/>
                <a:cs typeface="Times New Roman" pitchFamily="18" charset="0"/>
              </a:rPr>
              <a:t>modifications</a:t>
            </a:r>
            <a:r>
              <a:rPr lang="en-US" dirty="0" smtClean="0">
                <a:latin typeface="Times New Roman" pitchFamily="18" charset="0"/>
                <a:cs typeface="Times New Roman" pitchFamily="18" charset="0"/>
              </a:rPr>
              <a:t> in the existing designs of the product.</a:t>
            </a:r>
          </a:p>
          <a:p>
            <a:pPr marL="274320" indent="-274320" algn="just" eaLnBrk="1" fontAlgn="auto" hangingPunct="1">
              <a:spcAft>
                <a:spcPts val="0"/>
              </a:spcAft>
              <a:buClr>
                <a:schemeClr val="accent3"/>
              </a:buClr>
              <a:buFont typeface="Wingdings 2"/>
              <a:buNone/>
              <a:defRPr/>
            </a:pPr>
            <a:r>
              <a:rPr lang="en-US" u="sng" dirty="0" smtClean="0">
                <a:latin typeface="Times New Roman" pitchFamily="18" charset="0"/>
                <a:cs typeface="Times New Roman" pitchFamily="18" charset="0"/>
              </a:rPr>
              <a:t>Development design:</a:t>
            </a:r>
          </a:p>
          <a:p>
            <a:pPr marL="274320" indent="-274320" algn="just" eaLnBrk="1" fontAlgn="auto" hangingPunct="1">
              <a:spcAft>
                <a:spcPts val="0"/>
              </a:spcAft>
              <a:buClr>
                <a:schemeClr val="accent3"/>
              </a:buClr>
              <a:buFont typeface="Wingdings 2"/>
              <a:buNone/>
              <a:defRPr/>
            </a:pP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Modifying existing designs </a:t>
            </a:r>
            <a:r>
              <a:rPr lang="en-US" dirty="0" smtClean="0">
                <a:latin typeface="Times New Roman" pitchFamily="18" charset="0"/>
                <a:cs typeface="Times New Roman" pitchFamily="18" charset="0"/>
              </a:rPr>
              <a:t>into a new idea by adopting a new material or different method of manufacture.</a:t>
            </a:r>
          </a:p>
          <a:p>
            <a:pPr marL="274320" indent="-274320" algn="just" eaLnBrk="1" fontAlgn="auto" hangingPunct="1">
              <a:spcAft>
                <a:spcPts val="0"/>
              </a:spcAft>
              <a:buClr>
                <a:schemeClr val="accent3"/>
              </a:buClr>
              <a:buFont typeface="Wingdings 2"/>
              <a:buNone/>
              <a:defRPr/>
            </a:pPr>
            <a:r>
              <a:rPr lang="en-US" u="sng" dirty="0" smtClean="0">
                <a:latin typeface="Times New Roman" pitchFamily="18" charset="0"/>
                <a:cs typeface="Times New Roman" pitchFamily="18" charset="0"/>
              </a:rPr>
              <a:t>New design:</a:t>
            </a:r>
          </a:p>
          <a:p>
            <a:pPr marL="274320" indent="-274320" algn="just" eaLnBrk="1" fontAlgn="auto" hangingPunct="1">
              <a:spcAft>
                <a:spcPts val="0"/>
              </a:spcAft>
              <a:buClr>
                <a:schemeClr val="accent3"/>
              </a:buClr>
              <a:buFont typeface="Wingdings 2"/>
              <a:buNone/>
              <a:defRPr/>
            </a:pPr>
            <a:r>
              <a:rPr lang="en-US" dirty="0" smtClean="0">
                <a:latin typeface="Times New Roman" pitchFamily="18" charset="0"/>
                <a:cs typeface="Times New Roman" pitchFamily="18" charset="0"/>
              </a:rPr>
              <a:t>	This type of design needs </a:t>
            </a:r>
            <a:r>
              <a:rPr lang="en-US" dirty="0" smtClean="0">
                <a:solidFill>
                  <a:srgbClr val="FF0000"/>
                </a:solidFill>
                <a:latin typeface="Times New Roman" pitchFamily="18" charset="0"/>
                <a:cs typeface="Times New Roman" pitchFamily="18" charset="0"/>
              </a:rPr>
              <a:t>lot of research</a:t>
            </a: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technical ability </a:t>
            </a:r>
            <a:r>
              <a:rPr lang="en-US" dirty="0" smtClean="0">
                <a:latin typeface="Times New Roman" pitchFamily="18" charset="0"/>
                <a:cs typeface="Times New Roman" pitchFamily="18" charset="0"/>
              </a:rPr>
              <a:t>and </a:t>
            </a:r>
            <a:r>
              <a:rPr lang="en-US" dirty="0" smtClean="0">
                <a:solidFill>
                  <a:srgbClr val="FF0000"/>
                </a:solidFill>
                <a:latin typeface="Times New Roman" pitchFamily="18" charset="0"/>
                <a:cs typeface="Times New Roman" pitchFamily="18" charset="0"/>
              </a:rPr>
              <a:t>creative thinking</a:t>
            </a:r>
            <a:r>
              <a:rPr lang="en-US" dirty="0" smtClean="0">
                <a:latin typeface="Times New Roman" pitchFamily="18" charset="0"/>
                <a:cs typeface="Times New Roman" pitchFamily="18" charset="0"/>
              </a:rPr>
              <a:t>.</a:t>
            </a:r>
          </a:p>
          <a:p>
            <a:pPr marL="274320" indent="-274320" algn="just" eaLnBrk="1" fontAlgn="auto" hangingPunct="1">
              <a:spcAft>
                <a:spcPts val="0"/>
              </a:spcAft>
              <a:buClr>
                <a:schemeClr val="accent3"/>
              </a:buClr>
              <a:buFont typeface="Wingdings 2"/>
              <a:buNone/>
              <a:defRPr/>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704850"/>
            <a:ext cx="8229600" cy="1143000"/>
          </a:xfrm>
        </p:spPr>
        <p:txBody>
          <a:bodyPr/>
          <a:lstStyle/>
          <a:p>
            <a:r>
              <a:rPr lang="en-US" sz="4400" smtClean="0">
                <a:latin typeface="Times New Roman" pitchFamily="18" charset="0"/>
                <a:cs typeface="Times New Roman" pitchFamily="18" charset="0"/>
              </a:rPr>
              <a:t>Continue…</a:t>
            </a:r>
          </a:p>
        </p:txBody>
      </p:sp>
      <p:sp>
        <p:nvSpPr>
          <p:cNvPr id="75779" name="Content Placeholder 2"/>
          <p:cNvSpPr>
            <a:spLocks noGrp="1"/>
          </p:cNvSpPr>
          <p:nvPr>
            <p:ph sz="half" idx="1"/>
          </p:nvPr>
        </p:nvSpPr>
        <p:spPr>
          <a:xfrm>
            <a:off x="457200" y="1920875"/>
            <a:ext cx="4038600" cy="4433888"/>
          </a:xfrm>
        </p:spPr>
        <p:txBody>
          <a:bodyPr/>
          <a:lstStyle/>
          <a:p>
            <a:pPr>
              <a:buFont typeface="Wingdings 2" pitchFamily="18" charset="2"/>
              <a:buNone/>
            </a:pPr>
            <a:r>
              <a:rPr lang="en-US" sz="2400" b="1" u="sng" smtClean="0">
                <a:latin typeface="Times New Roman" pitchFamily="18" charset="0"/>
                <a:cs typeface="Times New Roman" pitchFamily="18" charset="0"/>
              </a:rPr>
              <a:t>Clearance fit:</a:t>
            </a:r>
          </a:p>
          <a:p>
            <a:pPr algn="just">
              <a:buFont typeface="Wingdings" pitchFamily="2" charset="2"/>
              <a:buChar char="Ø"/>
            </a:pPr>
            <a:r>
              <a:rPr lang="en-US" sz="2400" smtClean="0">
                <a:latin typeface="Times New Roman" pitchFamily="18" charset="0"/>
                <a:cs typeface="Times New Roman" pitchFamily="18" charset="0"/>
              </a:rPr>
              <a:t>	</a:t>
            </a:r>
            <a:r>
              <a:rPr lang="en-US" sz="2000" smtClean="0">
                <a:latin typeface="Times New Roman" pitchFamily="18" charset="0"/>
                <a:cs typeface="Times New Roman" pitchFamily="18" charset="0"/>
              </a:rPr>
              <a:t>In a clearance fit, the difference between the </a:t>
            </a:r>
            <a:r>
              <a:rPr lang="en-US" sz="2000" smtClean="0">
                <a:solidFill>
                  <a:srgbClr val="FF0000"/>
                </a:solidFill>
                <a:latin typeface="Times New Roman" pitchFamily="18" charset="0"/>
                <a:cs typeface="Times New Roman" pitchFamily="18" charset="0"/>
              </a:rPr>
              <a:t>minimum size of a hole and the maximum size of the shaft </a:t>
            </a:r>
            <a:r>
              <a:rPr lang="en-US" sz="2000" smtClean="0">
                <a:latin typeface="Times New Roman" pitchFamily="18" charset="0"/>
                <a:cs typeface="Times New Roman" pitchFamily="18" charset="0"/>
              </a:rPr>
              <a:t>is known as minimum clearance.</a:t>
            </a:r>
          </a:p>
          <a:p>
            <a:pPr algn="just">
              <a:buFont typeface="Wingdings" pitchFamily="2" charset="2"/>
              <a:buChar char="Ø"/>
            </a:pPr>
            <a:r>
              <a:rPr lang="en-US" sz="2000" smtClean="0">
                <a:latin typeface="Times New Roman" pitchFamily="18" charset="0"/>
                <a:cs typeface="Times New Roman" pitchFamily="18" charset="0"/>
              </a:rPr>
              <a:t>The difference between the </a:t>
            </a:r>
            <a:r>
              <a:rPr lang="en-US" sz="2000" smtClean="0">
                <a:solidFill>
                  <a:srgbClr val="FF0000"/>
                </a:solidFill>
                <a:latin typeface="Times New Roman" pitchFamily="18" charset="0"/>
                <a:cs typeface="Times New Roman" pitchFamily="18" charset="0"/>
              </a:rPr>
              <a:t>maximum size of a hole and the maximum size of the shaft </a:t>
            </a:r>
            <a:r>
              <a:rPr lang="en-US" sz="2000" smtClean="0">
                <a:latin typeface="Times New Roman" pitchFamily="18" charset="0"/>
                <a:cs typeface="Times New Roman" pitchFamily="18" charset="0"/>
              </a:rPr>
              <a:t>is called maximum clearance.</a:t>
            </a:r>
          </a:p>
          <a:p>
            <a:pPr algn="just">
              <a:buFont typeface="Wingdings" pitchFamily="2" charset="2"/>
              <a:buChar char="Ø"/>
            </a:pPr>
            <a:r>
              <a:rPr lang="en-US" sz="2000" smtClean="0">
                <a:latin typeface="Times New Roman" pitchFamily="18" charset="0"/>
                <a:cs typeface="Times New Roman" pitchFamily="18" charset="0"/>
              </a:rPr>
              <a:t>The clearance fits may be slide fit, easy sliding fit, running fit, slack running fit and loose running fit.</a:t>
            </a:r>
          </a:p>
          <a:p>
            <a:pPr algn="just">
              <a:buFont typeface="Wingdings 2" pitchFamily="18" charset="2"/>
              <a:buNone/>
            </a:pPr>
            <a:endParaRPr lang="en-US" sz="2000" smtClean="0">
              <a:latin typeface="Times New Roman" pitchFamily="18" charset="0"/>
              <a:cs typeface="Times New Roman" pitchFamily="18" charset="0"/>
            </a:endParaRPr>
          </a:p>
          <a:p>
            <a:pPr>
              <a:buFont typeface="Wingdings 2" pitchFamily="18" charset="2"/>
              <a:buNone/>
            </a:pPr>
            <a:endParaRPr lang="en-US" sz="2400" smtClean="0">
              <a:latin typeface="Times New Roman" pitchFamily="18" charset="0"/>
              <a:cs typeface="Times New Roman" pitchFamily="18" charset="0"/>
            </a:endParaRPr>
          </a:p>
        </p:txBody>
      </p:sp>
      <p:pic>
        <p:nvPicPr>
          <p:cNvPr id="75780" name="Picture 2"/>
          <p:cNvPicPr>
            <a:picLocks noChangeAspect="1" noChangeArrowheads="1"/>
          </p:cNvPicPr>
          <p:nvPr/>
        </p:nvPicPr>
        <p:blipFill>
          <a:blip r:embed="rId2"/>
          <a:srcRect/>
          <a:stretch>
            <a:fillRect/>
          </a:stretch>
        </p:blipFill>
        <p:spPr bwMode="auto">
          <a:xfrm>
            <a:off x="4724400" y="2362200"/>
            <a:ext cx="3810000" cy="367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704850"/>
            <a:ext cx="8229600" cy="1143000"/>
          </a:xfrm>
        </p:spPr>
        <p:txBody>
          <a:bodyPr/>
          <a:lstStyle/>
          <a:p>
            <a:r>
              <a:rPr lang="en-US" sz="4400" smtClean="0">
                <a:latin typeface="Times New Roman" pitchFamily="18" charset="0"/>
                <a:cs typeface="Times New Roman" pitchFamily="18" charset="0"/>
              </a:rPr>
              <a:t>Continue..</a:t>
            </a:r>
          </a:p>
        </p:txBody>
      </p:sp>
      <p:sp>
        <p:nvSpPr>
          <p:cNvPr id="76803" name="Content Placeholder 3"/>
          <p:cNvSpPr>
            <a:spLocks noGrp="1"/>
          </p:cNvSpPr>
          <p:nvPr>
            <p:ph sz="half" idx="1"/>
          </p:nvPr>
        </p:nvSpPr>
        <p:spPr>
          <a:xfrm>
            <a:off x="457200" y="1920875"/>
            <a:ext cx="4038600" cy="4433888"/>
          </a:xfrm>
        </p:spPr>
        <p:txBody>
          <a:bodyPr/>
          <a:lstStyle/>
          <a:p>
            <a:pPr algn="just">
              <a:buFont typeface="Wingdings 2" pitchFamily="18" charset="2"/>
              <a:buNone/>
            </a:pPr>
            <a:r>
              <a:rPr lang="en-US" b="1" u="sng" smtClean="0">
                <a:latin typeface="Times New Roman" pitchFamily="18" charset="0"/>
                <a:cs typeface="Times New Roman" pitchFamily="18" charset="0"/>
              </a:rPr>
              <a:t>Interference fit:</a:t>
            </a:r>
          </a:p>
          <a:p>
            <a:pPr algn="just">
              <a:buFont typeface="Wingdings 2" pitchFamily="18" charset="2"/>
              <a:buNone/>
            </a:pPr>
            <a:r>
              <a:rPr lang="en-US" sz="2400" smtClean="0">
                <a:latin typeface="Times New Roman" pitchFamily="18" charset="0"/>
                <a:cs typeface="Times New Roman" pitchFamily="18" charset="0"/>
              </a:rPr>
              <a:t>	 In an Interference fit, the </a:t>
            </a:r>
            <a:r>
              <a:rPr lang="en-US" sz="2400" smtClean="0">
                <a:solidFill>
                  <a:srgbClr val="FF0000"/>
                </a:solidFill>
                <a:latin typeface="Times New Roman" pitchFamily="18" charset="0"/>
                <a:cs typeface="Times New Roman" pitchFamily="18" charset="0"/>
              </a:rPr>
              <a:t>tolerance zone of the hole is entirely below the tolerance zone</a:t>
            </a:r>
            <a:r>
              <a:rPr lang="en-US" sz="2400" smtClean="0">
                <a:latin typeface="Times New Roman" pitchFamily="18" charset="0"/>
                <a:cs typeface="Times New Roman" pitchFamily="18" charset="0"/>
              </a:rPr>
              <a:t> of the shaft.</a:t>
            </a:r>
          </a:p>
          <a:p>
            <a:pPr algn="just">
              <a:buFont typeface="Wingdings 2" pitchFamily="18" charset="2"/>
              <a:buNone/>
            </a:pPr>
            <a:r>
              <a:rPr lang="en-US" sz="2400" b="1" u="sng" smtClean="0">
                <a:latin typeface="Times New Roman" pitchFamily="18" charset="0"/>
                <a:cs typeface="Times New Roman" pitchFamily="18" charset="0"/>
              </a:rPr>
              <a:t>Transition fit:</a:t>
            </a:r>
          </a:p>
          <a:p>
            <a:pPr algn="just">
              <a:buFont typeface="Wingdings 2" pitchFamily="18" charset="2"/>
              <a:buNone/>
            </a:pPr>
            <a:r>
              <a:rPr lang="en-US" sz="2400" smtClean="0">
                <a:latin typeface="Times New Roman" pitchFamily="18" charset="0"/>
                <a:cs typeface="Times New Roman" pitchFamily="18" charset="0"/>
              </a:rPr>
              <a:t>	In a transition fit, </a:t>
            </a:r>
            <a:r>
              <a:rPr lang="en-US" sz="2400" smtClean="0">
                <a:solidFill>
                  <a:srgbClr val="FF0000"/>
                </a:solidFill>
                <a:latin typeface="Times New Roman" pitchFamily="18" charset="0"/>
                <a:cs typeface="Times New Roman" pitchFamily="18" charset="0"/>
              </a:rPr>
              <a:t>the tolerance zones of hole and shaft over lap.</a:t>
            </a:r>
          </a:p>
        </p:txBody>
      </p:sp>
      <p:pic>
        <p:nvPicPr>
          <p:cNvPr id="76804" name="Picture 2"/>
          <p:cNvPicPr>
            <a:picLocks noChangeAspect="1" noChangeArrowheads="1"/>
          </p:cNvPicPr>
          <p:nvPr/>
        </p:nvPicPr>
        <p:blipFill>
          <a:blip r:embed="rId2"/>
          <a:srcRect/>
          <a:stretch>
            <a:fillRect/>
          </a:stretch>
        </p:blipFill>
        <p:spPr bwMode="auto">
          <a:xfrm>
            <a:off x="5029200" y="1219200"/>
            <a:ext cx="3124200" cy="2713038"/>
          </a:xfrm>
          <a:prstGeom prst="rect">
            <a:avLst/>
          </a:prstGeom>
          <a:noFill/>
          <a:ln w="9525">
            <a:noFill/>
            <a:miter lim="800000"/>
            <a:headEnd/>
            <a:tailEnd/>
          </a:ln>
        </p:spPr>
      </p:pic>
      <p:pic>
        <p:nvPicPr>
          <p:cNvPr id="76805" name="Picture 3"/>
          <p:cNvPicPr>
            <a:picLocks noChangeAspect="1" noChangeArrowheads="1"/>
          </p:cNvPicPr>
          <p:nvPr/>
        </p:nvPicPr>
        <p:blipFill>
          <a:blip r:embed="rId3"/>
          <a:srcRect/>
          <a:stretch>
            <a:fillRect/>
          </a:stretch>
        </p:blipFill>
        <p:spPr bwMode="auto">
          <a:xfrm>
            <a:off x="5638800" y="4038600"/>
            <a:ext cx="21336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533400" y="609600"/>
            <a:ext cx="8229600" cy="590550"/>
          </a:xfrm>
        </p:spPr>
        <p:txBody>
          <a:bodyPr/>
          <a:lstStyle/>
          <a:p>
            <a:r>
              <a:rPr lang="en-US" sz="4400" smtClean="0">
                <a:latin typeface="Times New Roman" pitchFamily="18" charset="0"/>
                <a:cs typeface="Times New Roman" pitchFamily="18" charset="0"/>
              </a:rPr>
              <a:t>Basis of limit system</a:t>
            </a:r>
          </a:p>
        </p:txBody>
      </p:sp>
      <p:sp>
        <p:nvSpPr>
          <p:cNvPr id="77827" name="Content Placeholder 2"/>
          <p:cNvSpPr>
            <a:spLocks noGrp="1"/>
          </p:cNvSpPr>
          <p:nvPr>
            <p:ph sz="half" idx="1"/>
          </p:nvPr>
        </p:nvSpPr>
        <p:spPr>
          <a:xfrm>
            <a:off x="457200" y="1371600"/>
            <a:ext cx="4038600" cy="4983163"/>
          </a:xfrm>
        </p:spPr>
        <p:txBody>
          <a:bodyPr/>
          <a:lstStyle/>
          <a:p>
            <a:pPr algn="just">
              <a:buFont typeface="Wingdings 2" pitchFamily="18" charset="2"/>
              <a:buNone/>
            </a:pPr>
            <a:r>
              <a:rPr lang="en-US" b="1" u="sng" smtClean="0">
                <a:latin typeface="Times New Roman" pitchFamily="18" charset="0"/>
                <a:cs typeface="Times New Roman" pitchFamily="18" charset="0"/>
              </a:rPr>
              <a:t>Hole basis system:</a:t>
            </a:r>
          </a:p>
          <a:p>
            <a:pPr algn="just">
              <a:buFont typeface="Wingdings 2" pitchFamily="18" charset="2"/>
              <a:buNone/>
            </a:pPr>
            <a:r>
              <a:rPr lang="en-US" smtClean="0">
                <a:latin typeface="Times New Roman" pitchFamily="18" charset="0"/>
                <a:cs typeface="Times New Roman" pitchFamily="18" charset="0"/>
              </a:rPr>
              <a:t>	</a:t>
            </a:r>
            <a:r>
              <a:rPr lang="en-US" sz="2400" smtClean="0">
                <a:latin typeface="Times New Roman" pitchFamily="18" charset="0"/>
                <a:cs typeface="Times New Roman" pitchFamily="18" charset="0"/>
              </a:rPr>
              <a:t>When the hole is kept as a constant member and different fits are obtained by varying the shaft size.</a:t>
            </a:r>
          </a:p>
          <a:p>
            <a:pPr algn="just">
              <a:buFont typeface="Wingdings 2" pitchFamily="18" charset="2"/>
              <a:buNone/>
            </a:pPr>
            <a:r>
              <a:rPr lang="en-US" sz="2400" b="1" u="sng" smtClean="0">
                <a:latin typeface="Times New Roman" pitchFamily="18" charset="0"/>
                <a:cs typeface="Times New Roman" pitchFamily="18" charset="0"/>
              </a:rPr>
              <a:t>Shaft basis system:</a:t>
            </a:r>
          </a:p>
          <a:p>
            <a:pPr algn="just">
              <a:buFont typeface="Wingdings 2" pitchFamily="18" charset="2"/>
              <a:buNone/>
            </a:pPr>
            <a:r>
              <a:rPr lang="en-US" sz="2400" smtClean="0">
                <a:latin typeface="Times New Roman" pitchFamily="18" charset="0"/>
                <a:cs typeface="Times New Roman" pitchFamily="18" charset="0"/>
              </a:rPr>
              <a:t>	When the shaft is kept as a constant member and different fits are obtained by varying the hole size.</a:t>
            </a:r>
          </a:p>
        </p:txBody>
      </p:sp>
      <p:pic>
        <p:nvPicPr>
          <p:cNvPr id="77828" name="Picture 3"/>
          <p:cNvPicPr>
            <a:picLocks noChangeAspect="1" noChangeArrowheads="1"/>
          </p:cNvPicPr>
          <p:nvPr/>
        </p:nvPicPr>
        <p:blipFill>
          <a:blip r:embed="rId2"/>
          <a:srcRect/>
          <a:stretch>
            <a:fillRect/>
          </a:stretch>
        </p:blipFill>
        <p:spPr bwMode="auto">
          <a:xfrm>
            <a:off x="5105400" y="1447800"/>
            <a:ext cx="3408363" cy="2000250"/>
          </a:xfrm>
          <a:prstGeom prst="rect">
            <a:avLst/>
          </a:prstGeom>
          <a:noFill/>
          <a:ln w="9525">
            <a:noFill/>
            <a:miter lim="800000"/>
            <a:headEnd/>
            <a:tailEnd/>
          </a:ln>
        </p:spPr>
      </p:pic>
      <p:pic>
        <p:nvPicPr>
          <p:cNvPr id="77829" name="Picture 4"/>
          <p:cNvPicPr>
            <a:picLocks noChangeAspect="1" noChangeArrowheads="1"/>
          </p:cNvPicPr>
          <p:nvPr/>
        </p:nvPicPr>
        <p:blipFill>
          <a:blip r:embed="rId3"/>
          <a:srcRect/>
          <a:stretch>
            <a:fillRect/>
          </a:stretch>
        </p:blipFill>
        <p:spPr bwMode="auto">
          <a:xfrm>
            <a:off x="4953000" y="3657600"/>
            <a:ext cx="3505200" cy="2192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19400"/>
            <a:ext cx="8305800" cy="1143000"/>
          </a:xfrm>
        </p:spPr>
        <p:txBody>
          <a:bodyPr/>
          <a:lstStyle/>
          <a:p>
            <a:pPr algn="ctr">
              <a:defRPr/>
            </a:pPr>
            <a:r>
              <a:rPr lang="en-US" dirty="0" smtClean="0">
                <a:latin typeface="Times New Roman" pitchFamily="18" charset="0"/>
                <a:cs typeface="Times New Roman" pitchFamily="18" charset="0"/>
              </a:rPr>
              <a:t>END</a:t>
            </a:r>
            <a:endParaRPr lang="en-US" dirty="0">
              <a:latin typeface="Times New Roman" pitchFamily="18" charset="0"/>
              <a:cs typeface="Times New Roman" pitchFamily="18" charset="0"/>
            </a:endParaRPr>
          </a:p>
        </p:txBody>
      </p:sp>
      <p:sp>
        <p:nvSpPr>
          <p:cNvPr id="78851" name="TextBox 2"/>
          <p:cNvSpPr txBox="1">
            <a:spLocks noChangeArrowheads="1"/>
          </p:cNvSpPr>
          <p:nvPr/>
        </p:nvSpPr>
        <p:spPr bwMode="auto">
          <a:xfrm>
            <a:off x="2438400" y="4114800"/>
            <a:ext cx="4292600" cy="369888"/>
          </a:xfrm>
          <a:prstGeom prst="rect">
            <a:avLst/>
          </a:prstGeom>
          <a:noFill/>
          <a:ln w="9525">
            <a:noFill/>
            <a:miter lim="800000"/>
            <a:headEnd/>
            <a:tailEnd/>
          </a:ln>
        </p:spPr>
        <p:txBody>
          <a:bodyPr wrap="none">
            <a:spAutoFit/>
          </a:bodyPr>
          <a:lstStyle/>
          <a:p>
            <a:r>
              <a:rPr lang="en-US"/>
              <a:t>SEMBODAI  RV ENGINEERING COLLEGE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normAutofit fontScale="90000"/>
          </a:bodyPr>
          <a:lstStyle/>
          <a:p>
            <a:pPr eaLnBrk="1" fontAlgn="auto" hangingPunct="1">
              <a:spcAft>
                <a:spcPts val="0"/>
              </a:spcAft>
              <a:defRPr/>
            </a:pPr>
            <a:r>
              <a:rPr lang="en-US" dirty="0" smtClean="0">
                <a:latin typeface="Times New Roman" pitchFamily="18" charset="0"/>
                <a:cs typeface="Times New Roman" pitchFamily="18" charset="0"/>
              </a:rPr>
              <a:t>Further classification of design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800600"/>
          </a:xfrm>
        </p:spPr>
        <p:txBody>
          <a:bodyPr>
            <a:normAutofit lnSpcReduction="10000"/>
          </a:bodyPr>
          <a:lstStyle/>
          <a:p>
            <a:pPr marL="274320" indent="-274320" eaLnBrk="1" fontAlgn="auto" hangingPunct="1">
              <a:spcAft>
                <a:spcPts val="0"/>
              </a:spcAft>
              <a:buClr>
                <a:schemeClr val="accent3"/>
              </a:buClr>
              <a:buFont typeface="Wingdings 2"/>
              <a:buNone/>
              <a:defRPr/>
            </a:pPr>
            <a:r>
              <a:rPr lang="en-US" u="sng" dirty="0" smtClean="0">
                <a:latin typeface="Times New Roman" pitchFamily="18" charset="0"/>
                <a:cs typeface="Times New Roman" pitchFamily="18" charset="0"/>
              </a:rPr>
              <a:t> Rational design:</a:t>
            </a:r>
          </a:p>
          <a:p>
            <a:pPr marL="274320" indent="-274320" eaLnBrk="1" fontAlgn="auto" hangingPunct="1">
              <a:spcAft>
                <a:spcPts val="0"/>
              </a:spcAft>
              <a:buClr>
                <a:schemeClr val="accent3"/>
              </a:buClr>
              <a:buFont typeface="Wingdings 2"/>
              <a:buNone/>
              <a:defRPr/>
            </a:pPr>
            <a:r>
              <a:rPr lang="en-US" dirty="0" smtClean="0">
                <a:latin typeface="Times New Roman" pitchFamily="18" charset="0"/>
                <a:cs typeface="Times New Roman" pitchFamily="18" charset="0"/>
              </a:rPr>
              <a:t>	This type of design depends upon </a:t>
            </a:r>
            <a:r>
              <a:rPr lang="en-US" dirty="0" smtClean="0">
                <a:solidFill>
                  <a:srgbClr val="FF0000"/>
                </a:solidFill>
                <a:latin typeface="Times New Roman" pitchFamily="18" charset="0"/>
                <a:cs typeface="Times New Roman" pitchFamily="18" charset="0"/>
              </a:rPr>
              <a:t>mathematical formulae </a:t>
            </a:r>
            <a:r>
              <a:rPr lang="en-US" dirty="0" smtClean="0">
                <a:latin typeface="Times New Roman" pitchFamily="18" charset="0"/>
                <a:cs typeface="Times New Roman" pitchFamily="18" charset="0"/>
              </a:rPr>
              <a:t>of principle of mechanics.</a:t>
            </a:r>
          </a:p>
          <a:p>
            <a:pPr marL="274320" indent="-274320" eaLnBrk="1" fontAlgn="auto" hangingPunct="1">
              <a:spcAft>
                <a:spcPts val="0"/>
              </a:spcAft>
              <a:buClr>
                <a:schemeClr val="accent3"/>
              </a:buClr>
              <a:buFont typeface="Wingdings 2"/>
              <a:buNone/>
              <a:defRPr/>
            </a:pPr>
            <a:r>
              <a:rPr lang="en-US" u="sng" dirty="0" smtClean="0">
                <a:latin typeface="Times New Roman" pitchFamily="18" charset="0"/>
                <a:cs typeface="Times New Roman" pitchFamily="18" charset="0"/>
              </a:rPr>
              <a:t>Empirical design:</a:t>
            </a:r>
          </a:p>
          <a:p>
            <a:pPr marL="274320" indent="-274320" eaLnBrk="1" fontAlgn="auto" hangingPunct="1">
              <a:spcAft>
                <a:spcPts val="0"/>
              </a:spcAft>
              <a:buClr>
                <a:schemeClr val="accent3"/>
              </a:buClr>
              <a:buFont typeface="Wingdings 2"/>
              <a:buNone/>
              <a:defRPr/>
            </a:pPr>
            <a:r>
              <a:rPr lang="en-US" dirty="0" smtClean="0">
                <a:latin typeface="Times New Roman" pitchFamily="18" charset="0"/>
                <a:cs typeface="Times New Roman" pitchFamily="18" charset="0"/>
              </a:rPr>
              <a:t>	This type of design based on </a:t>
            </a:r>
            <a:r>
              <a:rPr lang="en-US" dirty="0" smtClean="0">
                <a:solidFill>
                  <a:srgbClr val="FF0000"/>
                </a:solidFill>
                <a:latin typeface="Times New Roman" pitchFamily="18" charset="0"/>
                <a:cs typeface="Times New Roman" pitchFamily="18" charset="0"/>
              </a:rPr>
              <a:t>empirical formula </a:t>
            </a:r>
            <a:r>
              <a:rPr lang="en-US" dirty="0" smtClean="0">
                <a:latin typeface="Times New Roman" pitchFamily="18" charset="0"/>
                <a:cs typeface="Times New Roman" pitchFamily="18" charset="0"/>
              </a:rPr>
              <a:t>based on </a:t>
            </a:r>
            <a:r>
              <a:rPr lang="en-US" dirty="0" smtClean="0">
                <a:solidFill>
                  <a:srgbClr val="FF0000"/>
                </a:solidFill>
                <a:latin typeface="Times New Roman" pitchFamily="18" charset="0"/>
                <a:cs typeface="Times New Roman" pitchFamily="18" charset="0"/>
              </a:rPr>
              <a:t>practice</a:t>
            </a:r>
            <a:r>
              <a:rPr lang="en-US" dirty="0" smtClean="0">
                <a:latin typeface="Times New Roman" pitchFamily="18" charset="0"/>
                <a:cs typeface="Times New Roman" pitchFamily="18" charset="0"/>
              </a:rPr>
              <a:t> and </a:t>
            </a:r>
            <a:r>
              <a:rPr lang="en-US" dirty="0" smtClean="0">
                <a:solidFill>
                  <a:srgbClr val="FF0000"/>
                </a:solidFill>
                <a:latin typeface="Times New Roman" pitchFamily="18" charset="0"/>
                <a:cs typeface="Times New Roman" pitchFamily="18" charset="0"/>
              </a:rPr>
              <a:t>past experience</a:t>
            </a:r>
            <a:r>
              <a:rPr lang="en-US" dirty="0" smtClean="0">
                <a:latin typeface="Times New Roman" pitchFamily="18" charset="0"/>
                <a:cs typeface="Times New Roman" pitchFamily="18" charset="0"/>
              </a:rPr>
              <a:t>.</a:t>
            </a:r>
          </a:p>
          <a:p>
            <a:pPr marL="274320" indent="-274320" eaLnBrk="1" fontAlgn="auto" hangingPunct="1">
              <a:spcAft>
                <a:spcPts val="0"/>
              </a:spcAft>
              <a:buClr>
                <a:schemeClr val="accent3"/>
              </a:buClr>
              <a:buFont typeface="Wingdings 2"/>
              <a:buNone/>
              <a:defRPr/>
            </a:pPr>
            <a:r>
              <a:rPr lang="en-US" u="sng" dirty="0" smtClean="0">
                <a:latin typeface="Times New Roman" pitchFamily="18" charset="0"/>
                <a:cs typeface="Times New Roman" pitchFamily="18" charset="0"/>
              </a:rPr>
              <a:t>Industrial design:</a:t>
            </a:r>
          </a:p>
          <a:p>
            <a:pPr marL="274320" indent="-274320" eaLnBrk="1" fontAlgn="auto" hangingPunct="1">
              <a:spcAft>
                <a:spcPts val="0"/>
              </a:spcAft>
              <a:buClr>
                <a:schemeClr val="accent3"/>
              </a:buClr>
              <a:buFont typeface="Wingdings 2"/>
              <a:buNone/>
              <a:defRPr/>
            </a:pPr>
            <a:r>
              <a:rPr lang="en-US" dirty="0" smtClean="0">
                <a:latin typeface="Times New Roman" pitchFamily="18" charset="0"/>
                <a:cs typeface="Times New Roman" pitchFamily="18" charset="0"/>
              </a:rPr>
              <a:t>	Depends upon the production aspects to manufacture.</a:t>
            </a:r>
          </a:p>
          <a:p>
            <a:pPr marL="274320" indent="-274320" eaLnBrk="1" fontAlgn="auto" hangingPunct="1">
              <a:spcAft>
                <a:spcPts val="0"/>
              </a:spcAft>
              <a:buClr>
                <a:schemeClr val="accent3"/>
              </a:buClr>
              <a:buFont typeface="Wingdings 2"/>
              <a:buNone/>
              <a:defRPr/>
            </a:pPr>
            <a:r>
              <a:rPr lang="en-US" u="sng" dirty="0" smtClean="0">
                <a:latin typeface="Times New Roman" pitchFamily="18" charset="0"/>
                <a:cs typeface="Times New Roman" pitchFamily="18" charset="0"/>
              </a:rPr>
              <a:t>Optimum design:</a:t>
            </a:r>
          </a:p>
          <a:p>
            <a:pPr marL="274320" indent="-274320" eaLnBrk="1" fontAlgn="auto" hangingPunct="1">
              <a:spcAft>
                <a:spcPts val="0"/>
              </a:spcAft>
              <a:buClr>
                <a:schemeClr val="accent3"/>
              </a:buClr>
              <a:buFont typeface="Wingdings 2"/>
              <a:buNone/>
              <a:defRPr/>
            </a:pPr>
            <a:r>
              <a:rPr lang="en-US" dirty="0" smtClean="0">
                <a:latin typeface="Times New Roman" pitchFamily="18" charset="0"/>
                <a:cs typeface="Times New Roman" pitchFamily="18" charset="0"/>
              </a:rPr>
              <a:t>	It’s the </a:t>
            </a:r>
            <a:r>
              <a:rPr lang="en-US" dirty="0" smtClean="0">
                <a:solidFill>
                  <a:srgbClr val="FF0000"/>
                </a:solidFill>
                <a:latin typeface="Times New Roman" pitchFamily="18" charset="0"/>
                <a:cs typeface="Times New Roman" pitchFamily="18" charset="0"/>
              </a:rPr>
              <a:t>best design </a:t>
            </a:r>
            <a:r>
              <a:rPr lang="en-US" dirty="0" smtClean="0">
                <a:latin typeface="Times New Roman" pitchFamily="18" charset="0"/>
                <a:cs typeface="Times New Roman" pitchFamily="18" charset="0"/>
              </a:rPr>
              <a:t>for the given objective function under the specified constraints.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152400"/>
            <a:ext cx="8229600" cy="914400"/>
          </a:xfrm>
        </p:spPr>
        <p:txBody>
          <a:bodyPr/>
          <a:lstStyle/>
          <a:p>
            <a:pPr eaLnBrk="1" hangingPunct="1"/>
            <a:r>
              <a:rPr lang="en-US" sz="3600" smtClean="0">
                <a:latin typeface="Times New Roman" pitchFamily="18" charset="0"/>
                <a:cs typeface="Times New Roman" pitchFamily="18" charset="0"/>
              </a:rPr>
              <a:t>Continue…</a:t>
            </a:r>
          </a:p>
        </p:txBody>
      </p:sp>
      <p:sp>
        <p:nvSpPr>
          <p:cNvPr id="4101" name="Content Placeholder 2"/>
          <p:cNvSpPr>
            <a:spLocks noGrp="1"/>
          </p:cNvSpPr>
          <p:nvPr>
            <p:ph idx="1"/>
          </p:nvPr>
        </p:nvSpPr>
        <p:spPr>
          <a:xfrm>
            <a:off x="304800" y="1371600"/>
            <a:ext cx="8229600" cy="5181600"/>
          </a:xfrm>
        </p:spPr>
        <p:txBody>
          <a:bodyPr/>
          <a:lstStyle/>
          <a:p>
            <a:pPr marL="274320" indent="-274320" algn="just" eaLnBrk="1" fontAlgn="auto" hangingPunct="1">
              <a:spcAft>
                <a:spcPts val="0"/>
              </a:spcAft>
              <a:buClr>
                <a:schemeClr val="accent3"/>
              </a:buClr>
              <a:buFont typeface="Wingdings 2"/>
              <a:buNone/>
              <a:defRPr/>
            </a:pPr>
            <a:r>
              <a:rPr lang="en-US" sz="2800" u="sng" dirty="0" smtClean="0">
                <a:latin typeface="Times New Roman" pitchFamily="18" charset="0"/>
                <a:cs typeface="Times New Roman" pitchFamily="18" charset="0"/>
              </a:rPr>
              <a:t>System design:</a:t>
            </a:r>
          </a:p>
          <a:p>
            <a:pPr marL="274320" indent="-274320" algn="just" eaLnBrk="1" fontAlgn="auto" hangingPunct="1">
              <a:spcAft>
                <a:spcPts val="0"/>
              </a:spcAft>
              <a:buClr>
                <a:schemeClr val="accent3"/>
              </a:buClr>
              <a:buFont typeface="Wingdings 2" pitchFamily="18" charset="2"/>
              <a:buNone/>
              <a:defRPr/>
            </a:pPr>
            <a:r>
              <a:rPr lang="en-US" sz="2800" dirty="0" smtClean="0">
                <a:latin typeface="Times New Roman" pitchFamily="18" charset="0"/>
                <a:cs typeface="Times New Roman" pitchFamily="18" charset="0"/>
              </a:rPr>
              <a:t>	To develop a system that will meet expected needs within realistic constraints such as economical environmental, social, political, ethical, safety and sustainability</a:t>
            </a:r>
          </a:p>
          <a:p>
            <a:pPr marL="274320" indent="-274320" algn="just" eaLnBrk="1" fontAlgn="auto" hangingPunct="1">
              <a:spcAft>
                <a:spcPts val="0"/>
              </a:spcAft>
              <a:buClr>
                <a:schemeClr val="accent3"/>
              </a:buClr>
              <a:buFont typeface="Wingdings 2"/>
              <a:buNone/>
              <a:defRPr/>
            </a:pPr>
            <a:r>
              <a:rPr lang="en-US" sz="2800" u="sng" dirty="0" smtClean="0">
                <a:latin typeface="Times New Roman" pitchFamily="18" charset="0"/>
                <a:cs typeface="Times New Roman" pitchFamily="18" charset="0"/>
              </a:rPr>
              <a:t>Element design:</a:t>
            </a:r>
          </a:p>
          <a:p>
            <a:pPr marL="274320" indent="-274320" algn="just" eaLnBrk="1" fontAlgn="auto" hangingPunct="1">
              <a:spcAft>
                <a:spcPts val="0"/>
              </a:spcAft>
              <a:buClr>
                <a:schemeClr val="accent3"/>
              </a:buClr>
              <a:buFont typeface="Wingdings 2"/>
              <a:buNone/>
              <a:defRPr/>
            </a:pPr>
            <a:r>
              <a:rPr lang="en-US" sz="2800" dirty="0" smtClean="0">
                <a:latin typeface="Times New Roman" pitchFamily="18" charset="0"/>
                <a:cs typeface="Times New Roman" pitchFamily="18" charset="0"/>
              </a:rPr>
              <a:t>	Design of </a:t>
            </a:r>
            <a:r>
              <a:rPr lang="en-US" sz="2800" dirty="0" smtClean="0">
                <a:solidFill>
                  <a:srgbClr val="FF0000"/>
                </a:solidFill>
                <a:latin typeface="Times New Roman" pitchFamily="18" charset="0"/>
                <a:cs typeface="Times New Roman" pitchFamily="18" charset="0"/>
              </a:rPr>
              <a:t>machine elements </a:t>
            </a:r>
            <a:r>
              <a:rPr lang="en-US" sz="2800" dirty="0" smtClean="0">
                <a:latin typeface="Times New Roman" pitchFamily="18" charset="0"/>
                <a:cs typeface="Times New Roman" pitchFamily="18" charset="0"/>
              </a:rPr>
              <a:t>such as piston, crank shaft, </a:t>
            </a:r>
            <a:r>
              <a:rPr lang="en-US" sz="2800" dirty="0" err="1" smtClean="0">
                <a:latin typeface="Times New Roman" pitchFamily="18" charset="0"/>
                <a:cs typeface="Times New Roman" pitchFamily="18" charset="0"/>
              </a:rPr>
              <a:t>gear,etc</a:t>
            </a:r>
            <a:r>
              <a:rPr lang="en-US" sz="2800" dirty="0" smtClean="0">
                <a:latin typeface="Times New Roman" pitchFamily="18" charset="0"/>
                <a:cs typeface="Times New Roman" pitchFamily="18" charset="0"/>
              </a:rPr>
              <a:t>.</a:t>
            </a:r>
          </a:p>
          <a:p>
            <a:pPr marL="274320" indent="-274320" algn="just" eaLnBrk="1" fontAlgn="auto" hangingPunct="1">
              <a:spcAft>
                <a:spcPts val="0"/>
              </a:spcAft>
              <a:buClr>
                <a:schemeClr val="accent3"/>
              </a:buClr>
              <a:buFont typeface="Wingdings 2"/>
              <a:buNone/>
              <a:defRPr/>
            </a:pPr>
            <a:r>
              <a:rPr lang="en-US" sz="2800" u="sng" dirty="0" smtClean="0">
                <a:latin typeface="Times New Roman" pitchFamily="18" charset="0"/>
                <a:cs typeface="Times New Roman" pitchFamily="18" charset="0"/>
              </a:rPr>
              <a:t>Computer aided design:</a:t>
            </a:r>
          </a:p>
          <a:p>
            <a:pPr marL="274320" indent="-274320" algn="just" eaLnBrk="1" fontAlgn="auto" hangingPunct="1">
              <a:spcAft>
                <a:spcPts val="0"/>
              </a:spcAft>
              <a:buClr>
                <a:schemeClr val="accent3"/>
              </a:buClr>
              <a:buFont typeface="Wingdings 2"/>
              <a:buNone/>
              <a:defRPr/>
            </a:pPr>
            <a:r>
              <a:rPr lang="en-US" sz="2800" dirty="0" smtClean="0">
                <a:latin typeface="Times New Roman" pitchFamily="18" charset="0"/>
                <a:cs typeface="Times New Roman" pitchFamily="18" charset="0"/>
              </a:rPr>
              <a:t>	Use of </a:t>
            </a:r>
            <a:r>
              <a:rPr lang="en-US" sz="2800" dirty="0" smtClean="0">
                <a:solidFill>
                  <a:srgbClr val="FF0000"/>
                </a:solidFill>
                <a:latin typeface="Times New Roman" pitchFamily="18" charset="0"/>
                <a:cs typeface="Times New Roman" pitchFamily="18" charset="0"/>
              </a:rPr>
              <a:t>computer systems </a:t>
            </a:r>
            <a:r>
              <a:rPr lang="en-US" sz="2800" dirty="0" smtClean="0">
                <a:latin typeface="Times New Roman" pitchFamily="18" charset="0"/>
                <a:cs typeface="Times New Roman" pitchFamily="18" charset="0"/>
              </a:rPr>
              <a:t>to assist in the creation, modification, analysis and optimization of a design.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1826</TotalTime>
  <Words>2858</Words>
  <Application>Microsoft PowerPoint</Application>
  <PresentationFormat>On-screen Show (4:3)</PresentationFormat>
  <Paragraphs>482</Paragraphs>
  <Slides>73</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3" baseType="lpstr">
      <vt:lpstr>Tahoma</vt:lpstr>
      <vt:lpstr>Arial</vt:lpstr>
      <vt:lpstr>Calibri</vt:lpstr>
      <vt:lpstr>Constantia</vt:lpstr>
      <vt:lpstr>Wingdings 2</vt:lpstr>
      <vt:lpstr>Times New Roman</vt:lpstr>
      <vt:lpstr>Wingdings</vt:lpstr>
      <vt:lpstr>Book Antiqua</vt:lpstr>
      <vt:lpstr>Flow</vt:lpstr>
      <vt:lpstr>Microsoft Equation 3.0</vt:lpstr>
      <vt:lpstr>UNIT I STEADY STRESSES &amp; VARIABLE STRESSES IN MACHINE MEMBERS</vt:lpstr>
      <vt:lpstr>Slide 2</vt:lpstr>
      <vt:lpstr>INTRODUCTION</vt:lpstr>
      <vt:lpstr>VARIOUS STEPS IN DESIGN PROCESS</vt:lpstr>
      <vt:lpstr>VARIOUS STEPS IN DESIGN PROCESS</vt:lpstr>
      <vt:lpstr>CONTINUE…</vt:lpstr>
      <vt:lpstr>TYPES OF MACHINE DESIGN</vt:lpstr>
      <vt:lpstr>Further classification of design</vt:lpstr>
      <vt:lpstr>Continue…</vt:lpstr>
      <vt:lpstr>Factor influencing machine design</vt:lpstr>
      <vt:lpstr>General considerations in machine design</vt:lpstr>
      <vt:lpstr>Design rules</vt:lpstr>
      <vt:lpstr>Engineering materials</vt:lpstr>
      <vt:lpstr>Factors to be considered for the selection of materials</vt:lpstr>
      <vt:lpstr>Slide 15</vt:lpstr>
      <vt:lpstr>Direct Stress</vt:lpstr>
      <vt:lpstr>Continue…</vt:lpstr>
      <vt:lpstr>Continue…</vt:lpstr>
      <vt:lpstr>TYPES OF STRESSES AND STRAINS</vt:lpstr>
      <vt:lpstr>Compressive Stress</vt:lpstr>
      <vt:lpstr>Shear Stress:</vt:lpstr>
      <vt:lpstr>FACTOR OF SAFETY AND LATERAL STRAIN</vt:lpstr>
      <vt:lpstr>Slide 23</vt:lpstr>
      <vt:lpstr>Slide 24</vt:lpstr>
      <vt:lpstr>Hooke’s Law</vt:lpstr>
      <vt:lpstr>Stress Strain Diagram</vt:lpstr>
      <vt:lpstr>Stress Strain Diagram</vt:lpstr>
      <vt:lpstr>Stress Strain Diagram</vt:lpstr>
      <vt:lpstr>Continue…</vt:lpstr>
      <vt:lpstr>Torsional shear stress</vt:lpstr>
      <vt:lpstr>Continue…</vt:lpstr>
      <vt:lpstr>Continue…</vt:lpstr>
      <vt:lpstr>Continue…</vt:lpstr>
      <vt:lpstr>Impact and shock loading</vt:lpstr>
      <vt:lpstr>Principal Stress</vt:lpstr>
      <vt:lpstr>Eccentric loading</vt:lpstr>
      <vt:lpstr>Problems</vt:lpstr>
      <vt:lpstr>Continue…</vt:lpstr>
      <vt:lpstr>Continue…</vt:lpstr>
      <vt:lpstr>DESIGN OF CURVED BEAMS – CRANE HOOK AND C- FRAME</vt:lpstr>
      <vt:lpstr>Bending  stress in a curved beam</vt:lpstr>
      <vt:lpstr>Continue…</vt:lpstr>
      <vt:lpstr>Continue…</vt:lpstr>
      <vt:lpstr>Problems</vt:lpstr>
      <vt:lpstr>Continue…</vt:lpstr>
      <vt:lpstr>Continue…</vt:lpstr>
      <vt:lpstr>Continue…</vt:lpstr>
      <vt:lpstr>Stress concentration</vt:lpstr>
      <vt:lpstr>How to minimize stress concentration</vt:lpstr>
      <vt:lpstr>Continue…</vt:lpstr>
      <vt:lpstr>Continue…</vt:lpstr>
      <vt:lpstr>Continue…</vt:lpstr>
      <vt:lpstr>Design for variable loading</vt:lpstr>
      <vt:lpstr>Continue…</vt:lpstr>
      <vt:lpstr>Continue…</vt:lpstr>
      <vt:lpstr>Continue…</vt:lpstr>
      <vt:lpstr>Continue…</vt:lpstr>
      <vt:lpstr>problems</vt:lpstr>
      <vt:lpstr>Continue…</vt:lpstr>
      <vt:lpstr>Continue…</vt:lpstr>
      <vt:lpstr>Continue…</vt:lpstr>
      <vt:lpstr>Limits, Fits &amp; Tolerance</vt:lpstr>
      <vt:lpstr>Continue…</vt:lpstr>
      <vt:lpstr>Continue…</vt:lpstr>
      <vt:lpstr>Continue…</vt:lpstr>
      <vt:lpstr>Continue…</vt:lpstr>
      <vt:lpstr>Continue…</vt:lpstr>
      <vt:lpstr>Continue…</vt:lpstr>
      <vt:lpstr>Fits</vt:lpstr>
      <vt:lpstr>Continue…</vt:lpstr>
      <vt:lpstr>Continue..</vt:lpstr>
      <vt:lpstr>Basis of limit system</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SENDIL</dc:creator>
  <cp:lastModifiedBy>welcome</cp:lastModifiedBy>
  <cp:revision>171</cp:revision>
  <cp:lastPrinted>1601-01-01T00:00:00Z</cp:lastPrinted>
  <dcterms:created xsi:type="dcterms:W3CDTF">1601-01-01T00:00:00Z</dcterms:created>
  <dcterms:modified xsi:type="dcterms:W3CDTF">2023-11-28T14:34:39Z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