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sldIdLst>
    <p:sldId id="265" r:id="rId2"/>
    <p:sldId id="322" r:id="rId3"/>
    <p:sldId id="294" r:id="rId4"/>
    <p:sldId id="295" r:id="rId5"/>
    <p:sldId id="256" r:id="rId6"/>
    <p:sldId id="264" r:id="rId7"/>
    <p:sldId id="266" r:id="rId8"/>
    <p:sldId id="267" r:id="rId9"/>
    <p:sldId id="268" r:id="rId10"/>
    <p:sldId id="262" r:id="rId11"/>
    <p:sldId id="269" r:id="rId12"/>
    <p:sldId id="270" r:id="rId13"/>
    <p:sldId id="272" r:id="rId14"/>
    <p:sldId id="257" r:id="rId15"/>
    <p:sldId id="273" r:id="rId16"/>
    <p:sldId id="263" r:id="rId17"/>
    <p:sldId id="274" r:id="rId18"/>
    <p:sldId id="275" r:id="rId19"/>
    <p:sldId id="276" r:id="rId20"/>
    <p:sldId id="258" r:id="rId21"/>
    <p:sldId id="277" r:id="rId22"/>
    <p:sldId id="278" r:id="rId23"/>
    <p:sldId id="279" r:id="rId24"/>
    <p:sldId id="280" r:id="rId25"/>
    <p:sldId id="271" r:id="rId26"/>
    <p:sldId id="282" r:id="rId27"/>
    <p:sldId id="281" r:id="rId28"/>
    <p:sldId id="283" r:id="rId29"/>
    <p:sldId id="284" r:id="rId30"/>
    <p:sldId id="285" r:id="rId31"/>
    <p:sldId id="286" r:id="rId32"/>
    <p:sldId id="292" r:id="rId33"/>
    <p:sldId id="287" r:id="rId34"/>
    <p:sldId id="288" r:id="rId35"/>
    <p:sldId id="289" r:id="rId36"/>
    <p:sldId id="290" r:id="rId37"/>
    <p:sldId id="291" r:id="rId38"/>
    <p:sldId id="293"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 id="315" r:id="rId54"/>
    <p:sldId id="317" r:id="rId55"/>
    <p:sldId id="311" r:id="rId56"/>
    <p:sldId id="312" r:id="rId57"/>
    <p:sldId id="313" r:id="rId58"/>
    <p:sldId id="314" r:id="rId59"/>
    <p:sldId id="319" r:id="rId60"/>
    <p:sldId id="316" r:id="rId61"/>
    <p:sldId id="321" r:id="rId62"/>
    <p:sldId id="320" r:id="rId63"/>
    <p:sldId id="309"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E385D-4FB3-452B-AE03-9D51B9E952CA}" type="doc">
      <dgm:prSet loTypeId="urn:microsoft.com/office/officeart/2005/8/layout/gear1" loCatId="cycle" qsTypeId="urn:microsoft.com/office/officeart/2005/8/quickstyle/3d2" qsCatId="3D" csTypeId="urn:microsoft.com/office/officeart/2005/8/colors/colorful1" csCatId="colorful" phldr="1"/>
      <dgm:spPr>
        <a:scene3d>
          <a:camera prst="perspectiveContrastingLeftFacing" fov="4800000">
            <a:rot lat="278535" lon="2056726" rev="21284397"/>
          </a:camera>
          <a:lightRig rig="flood" dir="t">
            <a:rot lat="0" lon="0" rev="13800000"/>
          </a:lightRig>
        </a:scene3d>
      </dgm:spPr>
    </dgm:pt>
    <dgm:pt modelId="{1685D353-118F-4280-8869-18AE44A5CB17}">
      <dgm:prSet phldrT="[Text]" custT="1"/>
      <dgm:spPr>
        <a:ln>
          <a:noFill/>
        </a:ln>
        <a:effectLst>
          <a:outerShdw blurRad="184150" dist="241300" dir="11520000" sx="110000" sy="110000" algn="ctr">
            <a:srgbClr val="000000">
              <a:alpha val="18000"/>
            </a:srgbClr>
          </a:outerShdw>
        </a:effectLst>
        <a:sp3d extrusionH="107950" prstMaterial="plastic">
          <a:bevelT w="82550" h="63500" prst="divot"/>
          <a:bevelB/>
        </a:sp3d>
      </dgm:spPr>
      <dgm:t>
        <a:bodyPr/>
        <a:lstStyle/>
        <a:p>
          <a:pPr algn="ctr"/>
          <a:r>
            <a:rPr lang="en-US" sz="2400" dirty="0" smtClean="0">
              <a:latin typeface="Times New Roman" pitchFamily="18" charset="0"/>
              <a:cs typeface="Times New Roman" pitchFamily="18" charset="0"/>
            </a:rPr>
            <a:t>Presented by </a:t>
          </a:r>
        </a:p>
        <a:p>
          <a:pPr algn="ctr"/>
          <a:r>
            <a:rPr lang="en-IN" sz="2400" dirty="0" smtClean="0">
              <a:latin typeface="Times New Roman" pitchFamily="18" charset="0"/>
              <a:cs typeface="Times New Roman" pitchFamily="18" charset="0"/>
            </a:rPr>
            <a:t>PANDIAN.K</a:t>
          </a:r>
          <a:endParaRPr lang="en-US" sz="2400" dirty="0">
            <a:latin typeface="Times New Roman" pitchFamily="18" charset="0"/>
            <a:cs typeface="Times New Roman" pitchFamily="18" charset="0"/>
          </a:endParaRPr>
        </a:p>
      </dgm:t>
    </dgm:pt>
    <dgm:pt modelId="{DE67F068-DE10-4ED2-9E3E-8AE1F62FA9C2}" type="parTrans" cxnId="{25F51065-71B8-4C5A-A30C-B02795AD83BB}">
      <dgm:prSet/>
      <dgm:spPr/>
      <dgm:t>
        <a:bodyPr/>
        <a:lstStyle/>
        <a:p>
          <a:endParaRPr lang="en-US"/>
        </a:p>
      </dgm:t>
    </dgm:pt>
    <dgm:pt modelId="{DA21D61F-BCB2-4F8F-A389-E18408C0BC69}" type="sibTrans" cxnId="{25F51065-71B8-4C5A-A30C-B02795AD83BB}">
      <dgm:prSet/>
      <dgm:spPr>
        <a:ln>
          <a:noFill/>
        </a:ln>
        <a:effectLst>
          <a:outerShdw blurRad="184150" dist="241300" dir="11520000" sx="110000" sy="110000" algn="ctr">
            <a:srgbClr val="000000">
              <a:alpha val="18000"/>
            </a:srgbClr>
          </a:outerShdw>
        </a:effectLst>
        <a:sp3d z="-70000" extrusionH="57150" prstMaterial="plastic">
          <a:bevelT w="31750" h="25400" prst="divot"/>
          <a:bevelB w="50800" h="44450"/>
        </a:sp3d>
      </dgm:spPr>
      <dgm:t>
        <a:bodyPr/>
        <a:lstStyle/>
        <a:p>
          <a:endParaRPr lang="en-US" dirty="0"/>
        </a:p>
      </dgm:t>
    </dgm:pt>
    <dgm:pt modelId="{DE276109-1D9E-4810-904B-AF3118A37095}">
      <dgm:prSet phldrT="[Text]" custT="1"/>
      <dgm:spPr>
        <a:ln>
          <a:noFill/>
        </a:ln>
        <a:effectLst>
          <a:outerShdw blurRad="184150" dist="241300" dir="11520000" sx="110000" sy="110000" algn="ctr">
            <a:srgbClr val="000000">
              <a:alpha val="18000"/>
            </a:srgbClr>
          </a:outerShdw>
        </a:effectLst>
        <a:sp3d extrusionH="107950" prstMaterial="plastic">
          <a:bevelT w="82550" h="63500" prst="divot"/>
          <a:bevelB/>
        </a:sp3d>
      </dgm:spPr>
      <dgm:t>
        <a:bodyPr/>
        <a:lstStyle/>
        <a:p>
          <a:r>
            <a:rPr lang="en-US" sz="900" dirty="0" smtClean="0">
              <a:solidFill>
                <a:srgbClr val="FF0000"/>
              </a:solidFill>
              <a:latin typeface="Times New Roman" pitchFamily="18" charset="0"/>
              <a:cs typeface="Times New Roman" pitchFamily="18" charset="0"/>
            </a:rPr>
            <a:t>TRANSMISSION SYSTEM</a:t>
          </a:r>
          <a:endParaRPr lang="en-US" sz="900" dirty="0">
            <a:solidFill>
              <a:srgbClr val="FF0000"/>
            </a:solidFill>
            <a:latin typeface="Times New Roman" pitchFamily="18" charset="0"/>
            <a:cs typeface="Times New Roman" pitchFamily="18" charset="0"/>
          </a:endParaRPr>
        </a:p>
      </dgm:t>
    </dgm:pt>
    <dgm:pt modelId="{FE2C4081-63EA-4F1A-90BD-08634DA3F2A4}" type="parTrans" cxnId="{54B4D348-7467-4E63-B5B3-6E29CCDA2844}">
      <dgm:prSet/>
      <dgm:spPr/>
      <dgm:t>
        <a:bodyPr/>
        <a:lstStyle/>
        <a:p>
          <a:endParaRPr lang="en-US"/>
        </a:p>
      </dgm:t>
    </dgm:pt>
    <dgm:pt modelId="{0A930F62-6D4B-489F-A0A7-414442A622B4}" type="sibTrans" cxnId="{54B4D348-7467-4E63-B5B3-6E29CCDA2844}">
      <dgm:prSet/>
      <dgm:spPr>
        <a:ln>
          <a:noFill/>
        </a:ln>
        <a:effectLst>
          <a:outerShdw blurRad="184150" dist="241300" dir="11520000" sx="110000" sy="110000" algn="ctr">
            <a:srgbClr val="000000">
              <a:alpha val="18000"/>
            </a:srgbClr>
          </a:outerShdw>
        </a:effectLst>
        <a:sp3d z="-70000" extrusionH="50800" prstMaterial="plastic">
          <a:bevelT w="31750" h="25400" prst="divot"/>
          <a:bevelB w="50800" h="44450"/>
        </a:sp3d>
      </dgm:spPr>
      <dgm:t>
        <a:bodyPr/>
        <a:lstStyle/>
        <a:p>
          <a:endParaRPr lang="en-US" dirty="0"/>
        </a:p>
      </dgm:t>
    </dgm:pt>
    <dgm:pt modelId="{3224B062-3342-4EB8-8B74-C1CCEF951E45}">
      <dgm:prSet phldrT="[Text]" custT="1"/>
      <dgm:spPr>
        <a:ln>
          <a:noFill/>
        </a:ln>
        <a:effectLst>
          <a:outerShdw blurRad="184150" dist="241300" dir="11520000" sx="110000" sy="110000" algn="ctr">
            <a:srgbClr val="000000">
              <a:alpha val="18000"/>
            </a:srgbClr>
          </a:outerShdw>
        </a:effectLst>
        <a:sp3d extrusionH="107950" prstMaterial="plastic">
          <a:bevelT w="82550" h="63500" prst="divot"/>
          <a:bevelB/>
        </a:sp3d>
      </dgm:spPr>
      <dgm:t>
        <a:bodyPr/>
        <a:lstStyle/>
        <a:p>
          <a:r>
            <a:rPr lang="en-US" sz="1800" b="1" dirty="0" smtClean="0">
              <a:solidFill>
                <a:srgbClr val="FF0000"/>
              </a:solidFill>
              <a:latin typeface="Times New Roman" pitchFamily="18" charset="0"/>
              <a:cs typeface="Times New Roman" pitchFamily="18" charset="0"/>
            </a:rPr>
            <a:t>DESIGN </a:t>
          </a:r>
        </a:p>
        <a:p>
          <a:r>
            <a:rPr lang="en-US" sz="1800" b="1" dirty="0" smtClean="0">
              <a:solidFill>
                <a:srgbClr val="FF0000"/>
              </a:solidFill>
              <a:latin typeface="Times New Roman" pitchFamily="18" charset="0"/>
              <a:cs typeface="Times New Roman" pitchFamily="18" charset="0"/>
            </a:rPr>
            <a:t>OF </a:t>
          </a:r>
        </a:p>
        <a:p>
          <a:endParaRPr lang="en-US" sz="1100" dirty="0" smtClean="0">
            <a:solidFill>
              <a:srgbClr val="FF0000"/>
            </a:solidFill>
            <a:latin typeface="Times New Roman" pitchFamily="18" charset="0"/>
            <a:cs typeface="Times New Roman" pitchFamily="18" charset="0"/>
          </a:endParaRPr>
        </a:p>
      </dgm:t>
    </dgm:pt>
    <dgm:pt modelId="{9006675A-9E8F-47E4-B3B0-D66AD68E8405}" type="parTrans" cxnId="{D2028D5A-7A0D-458F-AA0C-87E3192E00BA}">
      <dgm:prSet/>
      <dgm:spPr/>
      <dgm:t>
        <a:bodyPr/>
        <a:lstStyle/>
        <a:p>
          <a:endParaRPr lang="en-US"/>
        </a:p>
      </dgm:t>
    </dgm:pt>
    <dgm:pt modelId="{4987170A-7596-4ED8-A382-56A48A2F8A4A}" type="sibTrans" cxnId="{D2028D5A-7A0D-458F-AA0C-87E3192E00BA}">
      <dgm:prSet/>
      <dgm:spPr>
        <a:ln>
          <a:noFill/>
        </a:ln>
        <a:effectLst>
          <a:outerShdw blurRad="184150" dist="241300" dir="11520000" sx="110000" sy="110000" algn="ctr">
            <a:srgbClr val="000000">
              <a:alpha val="18000"/>
            </a:srgbClr>
          </a:outerShdw>
        </a:effectLst>
        <a:sp3d z="-70000" extrusionH="50800" prstMaterial="plastic">
          <a:bevelT w="31750" h="25400" prst="divot"/>
          <a:bevelB w="50800" h="44450"/>
        </a:sp3d>
      </dgm:spPr>
      <dgm:t>
        <a:bodyPr/>
        <a:lstStyle/>
        <a:p>
          <a:endParaRPr lang="en-US" dirty="0"/>
        </a:p>
      </dgm:t>
    </dgm:pt>
    <dgm:pt modelId="{A63773EF-BFF5-4223-8D44-64F7948B387E}" type="pres">
      <dgm:prSet presAssocID="{0C0E385D-4FB3-452B-AE03-9D51B9E952CA}" presName="composite" presStyleCnt="0">
        <dgm:presLayoutVars>
          <dgm:chMax val="3"/>
          <dgm:animLvl val="lvl"/>
          <dgm:resizeHandles val="exact"/>
        </dgm:presLayoutVars>
      </dgm:prSet>
      <dgm:spPr/>
    </dgm:pt>
    <dgm:pt modelId="{F782AE0D-B749-410F-856C-06A593A81F8F}" type="pres">
      <dgm:prSet presAssocID="{1685D353-118F-4280-8869-18AE44A5CB17}" presName="gear1" presStyleLbl="node1" presStyleIdx="0" presStyleCnt="3" custLinFactNeighborX="-2992" custLinFactNeighborY="-3679">
        <dgm:presLayoutVars>
          <dgm:chMax val="1"/>
          <dgm:bulletEnabled val="1"/>
        </dgm:presLayoutVars>
      </dgm:prSet>
      <dgm:spPr/>
      <dgm:t>
        <a:bodyPr/>
        <a:lstStyle/>
        <a:p>
          <a:endParaRPr lang="en-US"/>
        </a:p>
      </dgm:t>
    </dgm:pt>
    <dgm:pt modelId="{E7F8686C-46CF-4EE0-BA97-332755BEFF9F}" type="pres">
      <dgm:prSet presAssocID="{1685D353-118F-4280-8869-18AE44A5CB17}" presName="gear1srcNode" presStyleLbl="node1" presStyleIdx="0" presStyleCnt="3"/>
      <dgm:spPr/>
      <dgm:t>
        <a:bodyPr/>
        <a:lstStyle/>
        <a:p>
          <a:endParaRPr lang="en-US"/>
        </a:p>
      </dgm:t>
    </dgm:pt>
    <dgm:pt modelId="{36A05BFF-736B-411D-8023-7C9A167EC611}" type="pres">
      <dgm:prSet presAssocID="{1685D353-118F-4280-8869-18AE44A5CB17}" presName="gear1dstNode" presStyleLbl="node1" presStyleIdx="0" presStyleCnt="3"/>
      <dgm:spPr/>
      <dgm:t>
        <a:bodyPr/>
        <a:lstStyle/>
        <a:p>
          <a:endParaRPr lang="en-US"/>
        </a:p>
      </dgm:t>
    </dgm:pt>
    <dgm:pt modelId="{FC46E723-3ED8-46C4-A2CB-54F0B1809519}" type="pres">
      <dgm:prSet presAssocID="{DE276109-1D9E-4810-904B-AF3118A37095}" presName="gear2" presStyleLbl="node1" presStyleIdx="1" presStyleCnt="3">
        <dgm:presLayoutVars>
          <dgm:chMax val="1"/>
          <dgm:bulletEnabled val="1"/>
        </dgm:presLayoutVars>
      </dgm:prSet>
      <dgm:spPr/>
      <dgm:t>
        <a:bodyPr/>
        <a:lstStyle/>
        <a:p>
          <a:endParaRPr lang="en-US"/>
        </a:p>
      </dgm:t>
    </dgm:pt>
    <dgm:pt modelId="{F8CF1A5C-C9D6-4A79-9DA1-0C92015F73EF}" type="pres">
      <dgm:prSet presAssocID="{DE276109-1D9E-4810-904B-AF3118A37095}" presName="gear2srcNode" presStyleLbl="node1" presStyleIdx="1" presStyleCnt="3"/>
      <dgm:spPr/>
      <dgm:t>
        <a:bodyPr/>
        <a:lstStyle/>
        <a:p>
          <a:endParaRPr lang="en-US"/>
        </a:p>
      </dgm:t>
    </dgm:pt>
    <dgm:pt modelId="{861238B3-3825-454C-A8B0-3F56662B7A81}" type="pres">
      <dgm:prSet presAssocID="{DE276109-1D9E-4810-904B-AF3118A37095}" presName="gear2dstNode" presStyleLbl="node1" presStyleIdx="1" presStyleCnt="3"/>
      <dgm:spPr/>
      <dgm:t>
        <a:bodyPr/>
        <a:lstStyle/>
        <a:p>
          <a:endParaRPr lang="en-US"/>
        </a:p>
      </dgm:t>
    </dgm:pt>
    <dgm:pt modelId="{798037BA-0181-419D-86AD-08F90EEC7039}" type="pres">
      <dgm:prSet presAssocID="{3224B062-3342-4EB8-8B74-C1CCEF951E45}" presName="gear3" presStyleLbl="node1" presStyleIdx="2" presStyleCnt="3"/>
      <dgm:spPr/>
      <dgm:t>
        <a:bodyPr/>
        <a:lstStyle/>
        <a:p>
          <a:endParaRPr lang="en-US"/>
        </a:p>
      </dgm:t>
    </dgm:pt>
    <dgm:pt modelId="{3A9D9891-D15D-4545-B1D7-7BBB07BB1934}" type="pres">
      <dgm:prSet presAssocID="{3224B062-3342-4EB8-8B74-C1CCEF951E45}" presName="gear3tx" presStyleLbl="node1" presStyleIdx="2" presStyleCnt="3">
        <dgm:presLayoutVars>
          <dgm:chMax val="1"/>
          <dgm:bulletEnabled val="1"/>
        </dgm:presLayoutVars>
      </dgm:prSet>
      <dgm:spPr/>
      <dgm:t>
        <a:bodyPr/>
        <a:lstStyle/>
        <a:p>
          <a:endParaRPr lang="en-US"/>
        </a:p>
      </dgm:t>
    </dgm:pt>
    <dgm:pt modelId="{7D8ACB4F-56FE-41B2-AC3B-366334D6FAF7}" type="pres">
      <dgm:prSet presAssocID="{3224B062-3342-4EB8-8B74-C1CCEF951E45}" presName="gear3srcNode" presStyleLbl="node1" presStyleIdx="2" presStyleCnt="3"/>
      <dgm:spPr/>
      <dgm:t>
        <a:bodyPr/>
        <a:lstStyle/>
        <a:p>
          <a:endParaRPr lang="en-US"/>
        </a:p>
      </dgm:t>
    </dgm:pt>
    <dgm:pt modelId="{A8FCEF19-2634-4E14-92B5-FC90BEC91BA3}" type="pres">
      <dgm:prSet presAssocID="{3224B062-3342-4EB8-8B74-C1CCEF951E45}" presName="gear3dstNode" presStyleLbl="node1" presStyleIdx="2" presStyleCnt="3"/>
      <dgm:spPr/>
      <dgm:t>
        <a:bodyPr/>
        <a:lstStyle/>
        <a:p>
          <a:endParaRPr lang="en-US"/>
        </a:p>
      </dgm:t>
    </dgm:pt>
    <dgm:pt modelId="{38AF57D2-FC23-4BE8-858F-0456EA801B28}" type="pres">
      <dgm:prSet presAssocID="{DA21D61F-BCB2-4F8F-A389-E18408C0BC69}" presName="connector1" presStyleLbl="sibTrans2D1" presStyleIdx="0" presStyleCnt="3"/>
      <dgm:spPr/>
      <dgm:t>
        <a:bodyPr/>
        <a:lstStyle/>
        <a:p>
          <a:endParaRPr lang="en-US"/>
        </a:p>
      </dgm:t>
    </dgm:pt>
    <dgm:pt modelId="{A185B8E8-6E29-4303-AC73-014CD1537843}" type="pres">
      <dgm:prSet presAssocID="{0A930F62-6D4B-489F-A0A7-414442A622B4}" presName="connector2" presStyleLbl="sibTrans2D1" presStyleIdx="1" presStyleCnt="3"/>
      <dgm:spPr/>
      <dgm:t>
        <a:bodyPr/>
        <a:lstStyle/>
        <a:p>
          <a:endParaRPr lang="en-US"/>
        </a:p>
      </dgm:t>
    </dgm:pt>
    <dgm:pt modelId="{C268F19F-64BC-4B49-BE35-DAACC0BAB26E}" type="pres">
      <dgm:prSet presAssocID="{4987170A-7596-4ED8-A382-56A48A2F8A4A}" presName="connector3" presStyleLbl="sibTrans2D1" presStyleIdx="2" presStyleCnt="3"/>
      <dgm:spPr/>
      <dgm:t>
        <a:bodyPr/>
        <a:lstStyle/>
        <a:p>
          <a:endParaRPr lang="en-US"/>
        </a:p>
      </dgm:t>
    </dgm:pt>
  </dgm:ptLst>
  <dgm:cxnLst>
    <dgm:cxn modelId="{17E544A0-B8EF-4186-843E-5AF9E99091F4}" type="presOf" srcId="{0C0E385D-4FB3-452B-AE03-9D51B9E952CA}" destId="{A63773EF-BFF5-4223-8D44-64F7948B387E}" srcOrd="0" destOrd="0" presId="urn:microsoft.com/office/officeart/2005/8/layout/gear1"/>
    <dgm:cxn modelId="{54B4D348-7467-4E63-B5B3-6E29CCDA2844}" srcId="{0C0E385D-4FB3-452B-AE03-9D51B9E952CA}" destId="{DE276109-1D9E-4810-904B-AF3118A37095}" srcOrd="1" destOrd="0" parTransId="{FE2C4081-63EA-4F1A-90BD-08634DA3F2A4}" sibTransId="{0A930F62-6D4B-489F-A0A7-414442A622B4}"/>
    <dgm:cxn modelId="{DF96A17D-AB51-4FD2-B879-32E7B9727972}" type="presOf" srcId="{4987170A-7596-4ED8-A382-56A48A2F8A4A}" destId="{C268F19F-64BC-4B49-BE35-DAACC0BAB26E}" srcOrd="0" destOrd="0" presId="urn:microsoft.com/office/officeart/2005/8/layout/gear1"/>
    <dgm:cxn modelId="{C4999251-C70A-49D6-B980-3BC589D59530}" type="presOf" srcId="{1685D353-118F-4280-8869-18AE44A5CB17}" destId="{E7F8686C-46CF-4EE0-BA97-332755BEFF9F}" srcOrd="1" destOrd="0" presId="urn:microsoft.com/office/officeart/2005/8/layout/gear1"/>
    <dgm:cxn modelId="{371821AE-33CF-447C-8FFC-10FF85DCA9EB}" type="presOf" srcId="{DE276109-1D9E-4810-904B-AF3118A37095}" destId="{FC46E723-3ED8-46C4-A2CB-54F0B1809519}" srcOrd="0" destOrd="0" presId="urn:microsoft.com/office/officeart/2005/8/layout/gear1"/>
    <dgm:cxn modelId="{25F51065-71B8-4C5A-A30C-B02795AD83BB}" srcId="{0C0E385D-4FB3-452B-AE03-9D51B9E952CA}" destId="{1685D353-118F-4280-8869-18AE44A5CB17}" srcOrd="0" destOrd="0" parTransId="{DE67F068-DE10-4ED2-9E3E-8AE1F62FA9C2}" sibTransId="{DA21D61F-BCB2-4F8F-A389-E18408C0BC69}"/>
    <dgm:cxn modelId="{D2028D5A-7A0D-458F-AA0C-87E3192E00BA}" srcId="{0C0E385D-4FB3-452B-AE03-9D51B9E952CA}" destId="{3224B062-3342-4EB8-8B74-C1CCEF951E45}" srcOrd="2" destOrd="0" parTransId="{9006675A-9E8F-47E4-B3B0-D66AD68E8405}" sibTransId="{4987170A-7596-4ED8-A382-56A48A2F8A4A}"/>
    <dgm:cxn modelId="{EF4D6667-74F4-424D-AA13-EFB7967A1767}" type="presOf" srcId="{1685D353-118F-4280-8869-18AE44A5CB17}" destId="{36A05BFF-736B-411D-8023-7C9A167EC611}" srcOrd="2" destOrd="0" presId="urn:microsoft.com/office/officeart/2005/8/layout/gear1"/>
    <dgm:cxn modelId="{25D5079E-C21D-4BAC-9783-880876C19760}" type="presOf" srcId="{3224B062-3342-4EB8-8B74-C1CCEF951E45}" destId="{7D8ACB4F-56FE-41B2-AC3B-366334D6FAF7}" srcOrd="2" destOrd="0" presId="urn:microsoft.com/office/officeart/2005/8/layout/gear1"/>
    <dgm:cxn modelId="{DCE774CB-CDB3-43DF-A2A9-8EE8F4002E14}" type="presOf" srcId="{1685D353-118F-4280-8869-18AE44A5CB17}" destId="{F782AE0D-B749-410F-856C-06A593A81F8F}" srcOrd="0" destOrd="0" presId="urn:microsoft.com/office/officeart/2005/8/layout/gear1"/>
    <dgm:cxn modelId="{44609D3F-8164-431A-B681-2CD8EF59E8CE}" type="presOf" srcId="{DE276109-1D9E-4810-904B-AF3118A37095}" destId="{F8CF1A5C-C9D6-4A79-9DA1-0C92015F73EF}" srcOrd="1" destOrd="0" presId="urn:microsoft.com/office/officeart/2005/8/layout/gear1"/>
    <dgm:cxn modelId="{2BC32A02-7425-4E1C-A7A9-2EDC169536F2}" type="presOf" srcId="{3224B062-3342-4EB8-8B74-C1CCEF951E45}" destId="{A8FCEF19-2634-4E14-92B5-FC90BEC91BA3}" srcOrd="3" destOrd="0" presId="urn:microsoft.com/office/officeart/2005/8/layout/gear1"/>
    <dgm:cxn modelId="{E070C980-9676-48CE-96CB-64471BC4C8A4}" type="presOf" srcId="{0A930F62-6D4B-489F-A0A7-414442A622B4}" destId="{A185B8E8-6E29-4303-AC73-014CD1537843}" srcOrd="0" destOrd="0" presId="urn:microsoft.com/office/officeart/2005/8/layout/gear1"/>
    <dgm:cxn modelId="{7F6B0E50-BA2B-415B-BA38-FCCF1EFE7EB6}" type="presOf" srcId="{3224B062-3342-4EB8-8B74-C1CCEF951E45}" destId="{3A9D9891-D15D-4545-B1D7-7BBB07BB1934}" srcOrd="1" destOrd="0" presId="urn:microsoft.com/office/officeart/2005/8/layout/gear1"/>
    <dgm:cxn modelId="{31D92113-AD20-4032-BE19-FBCF86C1F795}" type="presOf" srcId="{3224B062-3342-4EB8-8B74-C1CCEF951E45}" destId="{798037BA-0181-419D-86AD-08F90EEC7039}" srcOrd="0" destOrd="0" presId="urn:microsoft.com/office/officeart/2005/8/layout/gear1"/>
    <dgm:cxn modelId="{4C1AE5F7-2D7B-4516-8988-347971A37EC8}" type="presOf" srcId="{DA21D61F-BCB2-4F8F-A389-E18408C0BC69}" destId="{38AF57D2-FC23-4BE8-858F-0456EA801B28}" srcOrd="0" destOrd="0" presId="urn:microsoft.com/office/officeart/2005/8/layout/gear1"/>
    <dgm:cxn modelId="{7055536E-7DEB-4A88-BCE4-254EDBC9AE54}" type="presOf" srcId="{DE276109-1D9E-4810-904B-AF3118A37095}" destId="{861238B3-3825-454C-A8B0-3F56662B7A81}" srcOrd="2" destOrd="0" presId="urn:microsoft.com/office/officeart/2005/8/layout/gear1"/>
    <dgm:cxn modelId="{B8818809-333F-4135-8A3F-F3E1D0294D28}" type="presParOf" srcId="{A63773EF-BFF5-4223-8D44-64F7948B387E}" destId="{F782AE0D-B749-410F-856C-06A593A81F8F}" srcOrd="0" destOrd="0" presId="urn:microsoft.com/office/officeart/2005/8/layout/gear1"/>
    <dgm:cxn modelId="{2780293E-CDFF-4068-BE53-9E5BF6DCCE81}" type="presParOf" srcId="{A63773EF-BFF5-4223-8D44-64F7948B387E}" destId="{E7F8686C-46CF-4EE0-BA97-332755BEFF9F}" srcOrd="1" destOrd="0" presId="urn:microsoft.com/office/officeart/2005/8/layout/gear1"/>
    <dgm:cxn modelId="{659E951F-E86A-4F30-A1BB-220A90A101E0}" type="presParOf" srcId="{A63773EF-BFF5-4223-8D44-64F7948B387E}" destId="{36A05BFF-736B-411D-8023-7C9A167EC611}" srcOrd="2" destOrd="0" presId="urn:microsoft.com/office/officeart/2005/8/layout/gear1"/>
    <dgm:cxn modelId="{CBF1D85E-7986-4F42-A55D-2B7456AE34E4}" type="presParOf" srcId="{A63773EF-BFF5-4223-8D44-64F7948B387E}" destId="{FC46E723-3ED8-46C4-A2CB-54F0B1809519}" srcOrd="3" destOrd="0" presId="urn:microsoft.com/office/officeart/2005/8/layout/gear1"/>
    <dgm:cxn modelId="{A24F6397-D53E-4458-AA40-12F97F8FA4F0}" type="presParOf" srcId="{A63773EF-BFF5-4223-8D44-64F7948B387E}" destId="{F8CF1A5C-C9D6-4A79-9DA1-0C92015F73EF}" srcOrd="4" destOrd="0" presId="urn:microsoft.com/office/officeart/2005/8/layout/gear1"/>
    <dgm:cxn modelId="{F9076D29-F11C-4401-BF9D-FC6C4E026681}" type="presParOf" srcId="{A63773EF-BFF5-4223-8D44-64F7948B387E}" destId="{861238B3-3825-454C-A8B0-3F56662B7A81}" srcOrd="5" destOrd="0" presId="urn:microsoft.com/office/officeart/2005/8/layout/gear1"/>
    <dgm:cxn modelId="{A9437B8A-02C7-4226-B466-2E0FA3DD061D}" type="presParOf" srcId="{A63773EF-BFF5-4223-8D44-64F7948B387E}" destId="{798037BA-0181-419D-86AD-08F90EEC7039}" srcOrd="6" destOrd="0" presId="urn:microsoft.com/office/officeart/2005/8/layout/gear1"/>
    <dgm:cxn modelId="{EDC45E9F-1EEA-4316-8BB9-319FEC901259}" type="presParOf" srcId="{A63773EF-BFF5-4223-8D44-64F7948B387E}" destId="{3A9D9891-D15D-4545-B1D7-7BBB07BB1934}" srcOrd="7" destOrd="0" presId="urn:microsoft.com/office/officeart/2005/8/layout/gear1"/>
    <dgm:cxn modelId="{ACF753BA-A0EA-46ED-9496-CE820BF45C7E}" type="presParOf" srcId="{A63773EF-BFF5-4223-8D44-64F7948B387E}" destId="{7D8ACB4F-56FE-41B2-AC3B-366334D6FAF7}" srcOrd="8" destOrd="0" presId="urn:microsoft.com/office/officeart/2005/8/layout/gear1"/>
    <dgm:cxn modelId="{C0DC39DC-5727-44BC-B8DB-EF70CB622E86}" type="presParOf" srcId="{A63773EF-BFF5-4223-8D44-64F7948B387E}" destId="{A8FCEF19-2634-4E14-92B5-FC90BEC91BA3}" srcOrd="9" destOrd="0" presId="urn:microsoft.com/office/officeart/2005/8/layout/gear1"/>
    <dgm:cxn modelId="{B145E73A-CE69-48DE-9398-67324E71B445}" type="presParOf" srcId="{A63773EF-BFF5-4223-8D44-64F7948B387E}" destId="{38AF57D2-FC23-4BE8-858F-0456EA801B28}" srcOrd="10" destOrd="0" presId="urn:microsoft.com/office/officeart/2005/8/layout/gear1"/>
    <dgm:cxn modelId="{D0B85AE3-2408-4178-8121-5D98BEC122A0}" type="presParOf" srcId="{A63773EF-BFF5-4223-8D44-64F7948B387E}" destId="{A185B8E8-6E29-4303-AC73-014CD1537843}" srcOrd="11" destOrd="0" presId="urn:microsoft.com/office/officeart/2005/8/layout/gear1"/>
    <dgm:cxn modelId="{34BE2AE2-4FA9-42DF-90E5-0C568525F68C}" type="presParOf" srcId="{A63773EF-BFF5-4223-8D44-64F7948B387E}" destId="{C268F19F-64BC-4B49-BE35-DAACC0BAB26E}" srcOrd="12" destOrd="0" presId="urn:microsoft.com/office/officeart/2005/8/layout/gear1"/>
  </dgm:cxnLst>
  <dgm:bg>
    <a:effectLst>
      <a:outerShdw blurRad="152400" dist="317500" dir="5400000" sx="90000" sy="-19000" rotWithShape="0">
        <a:prstClr val="black">
          <a:alpha val="15000"/>
        </a:prstClr>
      </a:outerShdw>
    </a:effect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DE0190-DB85-4D11-B912-A9DAE4B34F7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0BE574-B106-43FD-9E12-7746E115D4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A9433-6110-460D-8103-513FB2451C3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2A21F7-7C0C-4694-8404-8E3A3F24EEF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DA420-DF32-44B8-8648-EC6B3B9910F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35E317-FDA2-4F15-95A5-953BF9CDC09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31DBD-9D34-4534-B2B7-42B7D5562CB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C0D2C5-B87E-47BC-8EE7-B37DDE9EE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9EB29A-37AE-44C1-975B-5DB49A8EB44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278074-8361-49C2-91BE-BE83A438697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595BD6-8E9F-4513-8610-22F001E2A9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A990AD-F4B2-470B-997B-57332DED9E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895600" y="1676400"/>
          <a:ext cx="5867400" cy="47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Title 4"/>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latin typeface="Times New Roman" pitchFamily="18" charset="0"/>
                <a:cs typeface="Times New Roman" pitchFamily="18" charset="0"/>
              </a:rPr>
              <a:t>UNIT – I</a:t>
            </a:r>
            <a:br>
              <a:rPr lang="en-US" b="1" dirty="0" smtClean="0">
                <a:solidFill>
                  <a:schemeClr val="tx2">
                    <a:satMod val="200000"/>
                  </a:schemeClr>
                </a:solidFill>
                <a:latin typeface="Times New Roman" pitchFamily="18" charset="0"/>
                <a:cs typeface="Times New Roman" pitchFamily="18" charset="0"/>
              </a:rPr>
            </a:br>
            <a:r>
              <a:rPr lang="en-US" sz="2800" b="1" dirty="0" smtClean="0">
                <a:solidFill>
                  <a:schemeClr val="tx2">
                    <a:satMod val="200000"/>
                  </a:schemeClr>
                </a:solidFill>
                <a:latin typeface="Times New Roman" pitchFamily="18" charset="0"/>
                <a:cs typeface="Times New Roman" pitchFamily="18" charset="0"/>
              </a:rPr>
              <a:t>DESIGN OF TRANSMISSION SYSTEMS FOR FLEXIBLE ELEMENTS</a:t>
            </a:r>
            <a:endParaRPr lang="en-US" b="1" dirty="0" smtClean="0">
              <a:solidFill>
                <a:schemeClr val="tx2">
                  <a:satMod val="20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rtlCol="0">
            <a:normAutofit/>
          </a:bodyPr>
          <a:lstStyle/>
          <a:p>
            <a:pPr eaLnBrk="1" fontAlgn="auto" hangingPunct="1">
              <a:spcAft>
                <a:spcPts val="0"/>
              </a:spcAft>
              <a:defRPr/>
            </a:pPr>
            <a:r>
              <a:rPr lang="en-US" sz="3600" dirty="0" smtClean="0">
                <a:solidFill>
                  <a:schemeClr val="tx2">
                    <a:satMod val="200000"/>
                  </a:schemeClr>
                </a:solidFill>
              </a:rPr>
              <a:t>V-belt drive</a:t>
            </a:r>
          </a:p>
        </p:txBody>
      </p:sp>
      <p:graphicFrame>
        <p:nvGraphicFramePr>
          <p:cNvPr id="1026" name="Object 3"/>
          <p:cNvGraphicFramePr>
            <a:graphicFrameLocks noChangeAspect="1"/>
          </p:cNvGraphicFramePr>
          <p:nvPr>
            <p:ph idx="1"/>
          </p:nvPr>
        </p:nvGraphicFramePr>
        <p:xfrm>
          <a:off x="1804988" y="2024063"/>
          <a:ext cx="6043612" cy="3390900"/>
        </p:xfrm>
        <a:graphic>
          <a:graphicData uri="http://schemas.openxmlformats.org/presentationml/2006/ole">
            <p:oleObj spid="_x0000_s1026" name="Bitmap Image" r:id="rId3" imgW="5533333" imgH="3104762" progId="Paint.Picture">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2">
                    <a:satMod val="200000"/>
                  </a:schemeClr>
                </a:solidFill>
              </a:rPr>
              <a:t>RIBBED BELTS</a:t>
            </a:r>
            <a:br>
              <a:rPr lang="en-US" dirty="0" smtClean="0">
                <a:solidFill>
                  <a:schemeClr val="tx2">
                    <a:satMod val="200000"/>
                  </a:schemeClr>
                </a:solidFill>
              </a:rPr>
            </a:br>
            <a:endParaRPr lang="en-US" dirty="0">
              <a:solidFill>
                <a:schemeClr val="tx2">
                  <a:satMod val="200000"/>
                </a:schemeClr>
              </a:solidFill>
              <a:latin typeface="Times New Roman" pitchFamily="18" charset="0"/>
              <a:cs typeface="Times New Roman" pitchFamily="18" charset="0"/>
            </a:endParaRPr>
          </a:p>
        </p:txBody>
      </p:sp>
      <p:pic>
        <p:nvPicPr>
          <p:cNvPr id="15363" name="Picture 2" descr="Ribbed Belt"/>
          <p:cNvPicPr>
            <a:picLocks noChangeAspect="1" noChangeArrowheads="1"/>
          </p:cNvPicPr>
          <p:nvPr/>
        </p:nvPicPr>
        <p:blipFill>
          <a:blip r:embed="rId2"/>
          <a:srcRect/>
          <a:stretch>
            <a:fillRect/>
          </a:stretch>
        </p:blipFill>
        <p:spPr bwMode="auto">
          <a:xfrm>
            <a:off x="838200" y="1524000"/>
            <a:ext cx="77914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2">
                    <a:satMod val="200000"/>
                  </a:schemeClr>
                </a:solidFill>
              </a:rPr>
              <a:t>TOOTHED OR TIMING BELTS</a:t>
            </a:r>
            <a:br>
              <a:rPr lang="en-US" dirty="0" smtClean="0">
                <a:solidFill>
                  <a:schemeClr val="tx2">
                    <a:satMod val="200000"/>
                  </a:schemeClr>
                </a:solidFill>
              </a:rPr>
            </a:br>
            <a:endParaRPr lang="en-US" dirty="0">
              <a:solidFill>
                <a:schemeClr val="tx2">
                  <a:satMod val="200000"/>
                </a:schemeClr>
              </a:solidFill>
            </a:endParaRPr>
          </a:p>
        </p:txBody>
      </p:sp>
      <p:pic>
        <p:nvPicPr>
          <p:cNvPr id="16387" name="Picture 2" descr="Toothed or timing belt"/>
          <p:cNvPicPr>
            <a:picLocks noChangeAspect="1" noChangeArrowheads="1"/>
          </p:cNvPicPr>
          <p:nvPr/>
        </p:nvPicPr>
        <p:blipFill>
          <a:blip r:embed="rId2"/>
          <a:srcRect/>
          <a:stretch>
            <a:fillRect/>
          </a:stretch>
        </p:blipFill>
        <p:spPr bwMode="auto">
          <a:xfrm>
            <a:off x="914400" y="1447800"/>
            <a:ext cx="77724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rPr>
              <a:t>Types of Flat Belt Drives</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sp>
        <p:nvSpPr>
          <p:cNvPr id="17411" name="Content Placeholder 2"/>
          <p:cNvSpPr>
            <a:spLocks noGrp="1"/>
          </p:cNvSpPr>
          <p:nvPr>
            <p:ph idx="1"/>
          </p:nvPr>
        </p:nvSpPr>
        <p:spPr>
          <a:xfrm>
            <a:off x="914400" y="1371600"/>
            <a:ext cx="7772400" cy="4984750"/>
          </a:xfrm>
        </p:spPr>
        <p:txBody>
          <a:bodyPr/>
          <a:lstStyle/>
          <a:p>
            <a:pPr eaLnBrk="1" hangingPunct="1">
              <a:buFont typeface="Wingdings" pitchFamily="2" charset="2"/>
              <a:buNone/>
            </a:pPr>
            <a:r>
              <a:rPr lang="en-US" b="1" smtClean="0"/>
              <a:t>Open Belt Drive</a:t>
            </a:r>
            <a:endParaRPr lang="en-US" smtClean="0"/>
          </a:p>
          <a:p>
            <a:pPr eaLnBrk="1" hangingPunct="1">
              <a:buFont typeface="Wingdings" pitchFamily="2" charset="2"/>
              <a:buNone/>
            </a:pPr>
            <a:endParaRPr lang="en-US" smtClean="0"/>
          </a:p>
        </p:txBody>
      </p:sp>
      <p:pic>
        <p:nvPicPr>
          <p:cNvPr id="17412" name="Picture 2" descr="Open Belt Drive"/>
          <p:cNvPicPr>
            <a:picLocks noChangeAspect="1" noChangeArrowheads="1"/>
          </p:cNvPicPr>
          <p:nvPr/>
        </p:nvPicPr>
        <p:blipFill>
          <a:blip r:embed="rId2"/>
          <a:srcRect/>
          <a:stretch>
            <a:fillRect/>
          </a:stretch>
        </p:blipFill>
        <p:spPr bwMode="auto">
          <a:xfrm>
            <a:off x="1049338" y="2357438"/>
            <a:ext cx="7180262" cy="3052762"/>
          </a:xfrm>
          <a:prstGeom prst="rect">
            <a:avLst/>
          </a:prstGeom>
          <a:noFill/>
          <a:ln w="9525">
            <a:noFill/>
            <a:miter lim="800000"/>
            <a:headEnd/>
            <a:tailEnd/>
          </a:ln>
        </p:spPr>
      </p:pic>
      <p:sp>
        <p:nvSpPr>
          <p:cNvPr id="17413" name="TextBox 4"/>
          <p:cNvSpPr txBox="1">
            <a:spLocks noChangeArrowheads="1"/>
          </p:cNvSpPr>
          <p:nvPr/>
        </p:nvSpPr>
        <p:spPr bwMode="auto">
          <a:xfrm>
            <a:off x="2057400" y="5715000"/>
            <a:ext cx="5410200" cy="1108075"/>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shafts arranged parallel and rotating in same directions</a:t>
            </a:r>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p:txBody>
          <a:bodyPr rtlCol="0">
            <a:normAutofit/>
          </a:bodyPr>
          <a:lstStyle/>
          <a:p>
            <a:pPr eaLnBrk="1" fontAlgn="auto" hangingPunct="1">
              <a:spcAft>
                <a:spcPts val="0"/>
              </a:spcAft>
              <a:defRPr/>
            </a:pPr>
            <a:r>
              <a:rPr lang="en-US" sz="3600" dirty="0" smtClean="0">
                <a:solidFill>
                  <a:schemeClr val="tx2">
                    <a:satMod val="200000"/>
                  </a:schemeClr>
                </a:solidFill>
              </a:rPr>
              <a:t>Open belt drive</a:t>
            </a:r>
          </a:p>
        </p:txBody>
      </p:sp>
      <p:graphicFrame>
        <p:nvGraphicFramePr>
          <p:cNvPr id="2050" name="Object 10"/>
          <p:cNvGraphicFramePr>
            <a:graphicFrameLocks noChangeAspect="1"/>
          </p:cNvGraphicFramePr>
          <p:nvPr>
            <p:ph sz="half" idx="1"/>
          </p:nvPr>
        </p:nvGraphicFramePr>
        <p:xfrm>
          <a:off x="1447800" y="1828800"/>
          <a:ext cx="6399213" cy="3662363"/>
        </p:xfrm>
        <a:graphic>
          <a:graphicData uri="http://schemas.openxmlformats.org/presentationml/2006/ole">
            <p:oleObj spid="_x0000_s2050" name="Bitmap Image" r:id="rId3" imgW="4742857" imgH="2715004" progId="Paint.Picture">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914400" y="457200"/>
            <a:ext cx="7772400" cy="5899150"/>
          </a:xfrm>
        </p:spPr>
        <p:txBody>
          <a:bodyPr/>
          <a:lstStyle/>
          <a:p>
            <a:pPr algn="ctr" eaLnBrk="1" hangingPunct="1">
              <a:buFont typeface="Wingdings" pitchFamily="2" charset="2"/>
              <a:buNone/>
            </a:pPr>
            <a:r>
              <a:rPr lang="en-US" b="1" smtClean="0"/>
              <a:t>Open Belt Drive with One Idler Pulley</a:t>
            </a:r>
            <a:endParaRPr lang="en-US" smtClean="0"/>
          </a:p>
          <a:p>
            <a:pPr eaLnBrk="1" hangingPunct="1">
              <a:buFont typeface="Wingdings" pitchFamily="2" charset="2"/>
              <a:buNone/>
            </a:pPr>
            <a:endParaRPr lang="en-US" smtClean="0"/>
          </a:p>
        </p:txBody>
      </p:sp>
      <p:pic>
        <p:nvPicPr>
          <p:cNvPr id="18435" name="Picture 2" descr="Open Belt 1 Idler"/>
          <p:cNvPicPr>
            <a:picLocks noChangeAspect="1" noChangeArrowheads="1"/>
          </p:cNvPicPr>
          <p:nvPr/>
        </p:nvPicPr>
        <p:blipFill>
          <a:blip r:embed="rId2"/>
          <a:srcRect/>
          <a:stretch>
            <a:fillRect/>
          </a:stretch>
        </p:blipFill>
        <p:spPr bwMode="auto">
          <a:xfrm>
            <a:off x="1600200" y="1330325"/>
            <a:ext cx="6019800" cy="3165475"/>
          </a:xfrm>
          <a:prstGeom prst="rect">
            <a:avLst/>
          </a:prstGeom>
          <a:noFill/>
          <a:ln w="9525">
            <a:noFill/>
            <a:miter lim="800000"/>
            <a:headEnd/>
            <a:tailEnd/>
          </a:ln>
        </p:spPr>
      </p:pic>
      <p:sp>
        <p:nvSpPr>
          <p:cNvPr id="18436" name="TextBox 6"/>
          <p:cNvSpPr txBox="1">
            <a:spLocks noChangeArrowheads="1"/>
          </p:cNvSpPr>
          <p:nvPr/>
        </p:nvSpPr>
        <p:spPr bwMode="auto">
          <a:xfrm>
            <a:off x="685800" y="4572000"/>
            <a:ext cx="7772400" cy="22161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when an open belt drive can be used due to small angle of contact on the smaller pulley.</a:t>
            </a:r>
          </a:p>
          <a:p>
            <a:r>
              <a:rPr lang="en-US" sz="2400">
                <a:latin typeface="Times New Roman" pitchFamily="18" charset="0"/>
                <a:cs typeface="Times New Roman" pitchFamily="18" charset="0"/>
              </a:rPr>
              <a:t>Idler pulleys also known as jockey pulleys. It are used to obtain high velocity ratio and required belt tension</a:t>
            </a:r>
          </a:p>
          <a:p>
            <a:endParaRPr lang="en-US" sz="2400">
              <a:latin typeface="Times New Roman" pitchFamily="18" charset="0"/>
              <a:cs typeface="Times New Roman" pitchFamily="18" charset="0"/>
            </a:endParaRP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p:txBody>
          <a:bodyPr rtlCol="0">
            <a:normAutofit/>
          </a:bodyPr>
          <a:lstStyle/>
          <a:p>
            <a:pPr eaLnBrk="1" fontAlgn="auto" hangingPunct="1">
              <a:spcAft>
                <a:spcPts val="0"/>
              </a:spcAft>
              <a:defRPr/>
            </a:pPr>
            <a:r>
              <a:rPr lang="en-US" sz="3600" dirty="0" smtClean="0">
                <a:solidFill>
                  <a:schemeClr val="tx2">
                    <a:satMod val="200000"/>
                  </a:schemeClr>
                </a:solidFill>
              </a:rPr>
              <a:t>Flat belt drive with idler pulley</a:t>
            </a:r>
          </a:p>
        </p:txBody>
      </p:sp>
      <p:graphicFrame>
        <p:nvGraphicFramePr>
          <p:cNvPr id="3074" name="Object 3"/>
          <p:cNvGraphicFramePr>
            <a:graphicFrameLocks noChangeAspect="1"/>
          </p:cNvGraphicFramePr>
          <p:nvPr>
            <p:ph idx="1"/>
          </p:nvPr>
        </p:nvGraphicFramePr>
        <p:xfrm>
          <a:off x="609600" y="2468563"/>
          <a:ext cx="7923213" cy="2790825"/>
        </p:xfrm>
        <a:graphic>
          <a:graphicData uri="http://schemas.openxmlformats.org/presentationml/2006/ole">
            <p:oleObj spid="_x0000_s3074" name="Bitmap Image" r:id="rId3" imgW="7923810" imgH="2790476" progId="Paint.Picture">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914400" y="533400"/>
            <a:ext cx="7772400" cy="5822950"/>
          </a:xfrm>
        </p:spPr>
        <p:txBody>
          <a:bodyPr/>
          <a:lstStyle/>
          <a:p>
            <a:pPr algn="ctr" eaLnBrk="1" hangingPunct="1">
              <a:buFont typeface="Wingdings" pitchFamily="2" charset="2"/>
              <a:buNone/>
            </a:pPr>
            <a:r>
              <a:rPr lang="en-US" b="1" smtClean="0">
                <a:latin typeface="Times New Roman" pitchFamily="18" charset="0"/>
                <a:cs typeface="Times New Roman" pitchFamily="18" charset="0"/>
              </a:rPr>
              <a:t>Open belt drive with many idler pulley</a:t>
            </a:r>
            <a:endParaRPr lang="en-US" smtClean="0">
              <a:latin typeface="Times New Roman" pitchFamily="18" charset="0"/>
              <a:cs typeface="Times New Roman" pitchFamily="18" charset="0"/>
            </a:endParaRPr>
          </a:p>
          <a:p>
            <a:pPr eaLnBrk="1" hangingPunct="1">
              <a:buFont typeface="Wingdings" pitchFamily="2" charset="2"/>
              <a:buNone/>
            </a:pPr>
            <a:endParaRPr lang="en-US" smtClean="0"/>
          </a:p>
        </p:txBody>
      </p:sp>
      <p:pic>
        <p:nvPicPr>
          <p:cNvPr id="19459" name="Picture 2" descr="Open Belt Many Idler"/>
          <p:cNvPicPr>
            <a:picLocks noChangeAspect="1" noChangeArrowheads="1"/>
          </p:cNvPicPr>
          <p:nvPr/>
        </p:nvPicPr>
        <p:blipFill>
          <a:blip r:embed="rId2"/>
          <a:srcRect/>
          <a:stretch>
            <a:fillRect/>
          </a:stretch>
        </p:blipFill>
        <p:spPr bwMode="auto">
          <a:xfrm>
            <a:off x="1533525" y="1524000"/>
            <a:ext cx="639127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pen Belt Many Idler 1"/>
          <p:cNvPicPr>
            <a:picLocks noChangeAspect="1" noChangeArrowheads="1"/>
          </p:cNvPicPr>
          <p:nvPr/>
        </p:nvPicPr>
        <p:blipFill>
          <a:blip r:embed="rId2"/>
          <a:srcRect/>
          <a:stretch>
            <a:fillRect/>
          </a:stretch>
        </p:blipFill>
        <p:spPr bwMode="auto">
          <a:xfrm>
            <a:off x="838200" y="609600"/>
            <a:ext cx="7680325" cy="4800600"/>
          </a:xfrm>
          <a:prstGeom prst="rect">
            <a:avLst/>
          </a:prstGeom>
          <a:noFill/>
          <a:ln w="9525">
            <a:noFill/>
            <a:miter lim="800000"/>
            <a:headEnd/>
            <a:tailEnd/>
          </a:ln>
        </p:spPr>
      </p:pic>
      <p:sp>
        <p:nvSpPr>
          <p:cNvPr id="20483" name="TextBox 4"/>
          <p:cNvSpPr txBox="1">
            <a:spLocks noChangeArrowheads="1"/>
          </p:cNvSpPr>
          <p:nvPr/>
        </p:nvSpPr>
        <p:spPr bwMode="auto">
          <a:xfrm>
            <a:off x="762000" y="5562600"/>
            <a:ext cx="7543800" cy="8302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Used when it is desired to transmit motion from one shaft to several parallel shafts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latin typeface="Times New Roman" pitchFamily="18" charset="0"/>
                <a:cs typeface="Times New Roman" pitchFamily="18" charset="0"/>
              </a:rPr>
              <a:t>Crossed or twisted belt drive</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pic>
        <p:nvPicPr>
          <p:cNvPr id="21507" name="Picture 2" descr="Crossed or twist belt"/>
          <p:cNvPicPr>
            <a:picLocks noChangeAspect="1" noChangeArrowheads="1"/>
          </p:cNvPicPr>
          <p:nvPr/>
        </p:nvPicPr>
        <p:blipFill>
          <a:blip r:embed="rId2"/>
          <a:srcRect/>
          <a:stretch>
            <a:fillRect/>
          </a:stretch>
        </p:blipFill>
        <p:spPr bwMode="auto">
          <a:xfrm>
            <a:off x="3352800" y="1143000"/>
            <a:ext cx="3155950" cy="4929188"/>
          </a:xfrm>
          <a:prstGeom prst="rect">
            <a:avLst/>
          </a:prstGeom>
          <a:noFill/>
          <a:ln w="9525">
            <a:noFill/>
            <a:miter lim="800000"/>
            <a:headEnd/>
            <a:tailEnd/>
          </a:ln>
        </p:spPr>
      </p:pic>
      <p:sp>
        <p:nvSpPr>
          <p:cNvPr id="21508" name="TextBox 3"/>
          <p:cNvSpPr txBox="1">
            <a:spLocks noChangeArrowheads="1"/>
          </p:cNvSpPr>
          <p:nvPr/>
        </p:nvSpPr>
        <p:spPr bwMode="auto">
          <a:xfrm>
            <a:off x="914400" y="6019800"/>
            <a:ext cx="7543800" cy="8302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Used with shafts arranged parallel and rotating in the opposite directions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idx="1"/>
          </p:nvPr>
        </p:nvSpPr>
        <p:spPr>
          <a:xfrm>
            <a:off x="685800" y="304800"/>
            <a:ext cx="8229600" cy="6324600"/>
          </a:xfrm>
        </p:spPr>
        <p:txBody>
          <a:bodyPr rtlCol="0">
            <a:normAutofit lnSpcReduction="10000"/>
          </a:bodyPr>
          <a:lstStyle/>
          <a:p>
            <a:pPr algn="just" eaLnBrk="1" fontAlgn="auto" hangingPunct="1">
              <a:spcAft>
                <a:spcPts val="0"/>
              </a:spcAft>
              <a:buFont typeface="Wingdings" pitchFamily="2" charset="2"/>
              <a:buNone/>
              <a:defRPr/>
            </a:pPr>
            <a:r>
              <a:rPr lang="en-US" sz="2900" u="sng" smtClean="0">
                <a:solidFill>
                  <a:srgbClr val="FF0000"/>
                </a:solidFill>
                <a:latin typeface="Times New Roman" pitchFamily="18" charset="0"/>
                <a:cs typeface="Times New Roman" pitchFamily="18" charset="0"/>
              </a:rPr>
              <a:t>OBJECTIVE:</a:t>
            </a:r>
          </a:p>
          <a:p>
            <a:pPr algn="just" eaLnBrk="1" fontAlgn="auto" hangingPunct="1">
              <a:spcAft>
                <a:spcPts val="0"/>
              </a:spcAft>
              <a:buFont typeface="Arial" pitchFamily="34" charset="0"/>
              <a:buChar char="•"/>
              <a:defRPr/>
            </a:pPr>
            <a:r>
              <a:rPr lang="en-US" sz="2900" smtClean="0">
                <a:latin typeface="Times New Roman" pitchFamily="18" charset="0"/>
                <a:cs typeface="Times New Roman" pitchFamily="18" charset="0"/>
              </a:rPr>
              <a:t>The objective of the subject is to gain knowledge on </a:t>
            </a:r>
            <a:r>
              <a:rPr lang="en-US" sz="2900" smtClean="0">
                <a:solidFill>
                  <a:srgbClr val="FF0000"/>
                </a:solidFill>
                <a:latin typeface="Times New Roman" pitchFamily="18" charset="0"/>
                <a:cs typeface="Times New Roman" pitchFamily="18" charset="0"/>
              </a:rPr>
              <a:t>the principles </a:t>
            </a:r>
            <a:r>
              <a:rPr lang="en-US" sz="2900" smtClean="0">
                <a:latin typeface="Times New Roman" pitchFamily="18" charset="0"/>
                <a:cs typeface="Times New Roman" pitchFamily="18" charset="0"/>
              </a:rPr>
              <a:t>and </a:t>
            </a:r>
            <a:r>
              <a:rPr lang="en-US" sz="2900" smtClean="0">
                <a:solidFill>
                  <a:srgbClr val="FF0000"/>
                </a:solidFill>
                <a:latin typeface="Times New Roman" pitchFamily="18" charset="0"/>
                <a:cs typeface="Times New Roman" pitchFamily="18" charset="0"/>
              </a:rPr>
              <a:t>procedure</a:t>
            </a:r>
            <a:r>
              <a:rPr lang="en-US" sz="2900" smtClean="0">
                <a:latin typeface="Times New Roman" pitchFamily="18" charset="0"/>
                <a:cs typeface="Times New Roman" pitchFamily="18" charset="0"/>
              </a:rPr>
              <a:t> for the design of </a:t>
            </a:r>
            <a:r>
              <a:rPr lang="en-US" sz="2900" smtClean="0">
                <a:solidFill>
                  <a:srgbClr val="FF0000"/>
                </a:solidFill>
                <a:latin typeface="Times New Roman" pitchFamily="18" charset="0"/>
                <a:cs typeface="Times New Roman" pitchFamily="18" charset="0"/>
              </a:rPr>
              <a:t>mechanical power transmission component</a:t>
            </a:r>
            <a:r>
              <a:rPr lang="en-US" sz="2900" smtClean="0">
                <a:latin typeface="Times New Roman" pitchFamily="18" charset="0"/>
                <a:cs typeface="Times New Roman" pitchFamily="18" charset="0"/>
              </a:rPr>
              <a:t>. </a:t>
            </a:r>
          </a:p>
          <a:p>
            <a:pPr algn="just" eaLnBrk="1" fontAlgn="auto" hangingPunct="1">
              <a:spcAft>
                <a:spcPts val="0"/>
              </a:spcAft>
              <a:buFont typeface="Arial" pitchFamily="34" charset="0"/>
              <a:buChar char="•"/>
              <a:defRPr/>
            </a:pPr>
            <a:r>
              <a:rPr lang="en-US" sz="2900" smtClean="0">
                <a:latin typeface="Times New Roman" pitchFamily="18" charset="0"/>
                <a:cs typeface="Times New Roman" pitchFamily="18" charset="0"/>
              </a:rPr>
              <a:t>To understand the </a:t>
            </a:r>
            <a:r>
              <a:rPr lang="en-US" sz="2900" smtClean="0">
                <a:solidFill>
                  <a:srgbClr val="FF0000"/>
                </a:solidFill>
                <a:latin typeface="Times New Roman" pitchFamily="18" charset="0"/>
                <a:cs typeface="Times New Roman" pitchFamily="18" charset="0"/>
              </a:rPr>
              <a:t>standard procedure </a:t>
            </a:r>
            <a:r>
              <a:rPr lang="en-US" sz="2900" smtClean="0">
                <a:latin typeface="Times New Roman" pitchFamily="18" charset="0"/>
                <a:cs typeface="Times New Roman" pitchFamily="18" charset="0"/>
              </a:rPr>
              <a:t>available for </a:t>
            </a:r>
            <a:r>
              <a:rPr lang="en-US" sz="2900" smtClean="0">
                <a:solidFill>
                  <a:srgbClr val="FF0000"/>
                </a:solidFill>
                <a:latin typeface="Times New Roman" pitchFamily="18" charset="0"/>
                <a:cs typeface="Times New Roman" pitchFamily="18" charset="0"/>
              </a:rPr>
              <a:t>design of transmission elements</a:t>
            </a:r>
            <a:r>
              <a:rPr lang="en-US" sz="2900" smtClean="0">
                <a:latin typeface="Times New Roman" pitchFamily="18" charset="0"/>
                <a:cs typeface="Times New Roman" pitchFamily="18" charset="0"/>
              </a:rPr>
              <a:t>.</a:t>
            </a:r>
          </a:p>
          <a:p>
            <a:pPr algn="just" eaLnBrk="1" fontAlgn="auto" hangingPunct="1">
              <a:spcAft>
                <a:spcPts val="0"/>
              </a:spcAft>
              <a:buFont typeface="Arial" pitchFamily="34" charset="0"/>
              <a:buChar char="•"/>
              <a:defRPr/>
            </a:pPr>
            <a:r>
              <a:rPr lang="en-US" sz="2900" smtClean="0">
                <a:latin typeface="Times New Roman" pitchFamily="18" charset="0"/>
                <a:cs typeface="Times New Roman" pitchFamily="18" charset="0"/>
              </a:rPr>
              <a:t>To learn to use standard data and catalogues.</a:t>
            </a:r>
          </a:p>
          <a:p>
            <a:pPr algn="just" eaLnBrk="1" fontAlgn="auto" hangingPunct="1">
              <a:spcAft>
                <a:spcPts val="0"/>
              </a:spcAft>
              <a:buFont typeface="Arial" pitchFamily="34" charset="0"/>
              <a:buChar char="•"/>
              <a:defRPr/>
            </a:pPr>
            <a:r>
              <a:rPr lang="en-US" sz="2900" smtClean="0">
                <a:latin typeface="Times New Roman" pitchFamily="18" charset="0"/>
                <a:cs typeface="Times New Roman" pitchFamily="18" charset="0"/>
              </a:rPr>
              <a:t>Normally we are using PSG design data book for designing the mechanical components.</a:t>
            </a:r>
          </a:p>
          <a:p>
            <a:pPr algn="just" eaLnBrk="1" fontAlgn="auto" hangingPunct="1">
              <a:spcAft>
                <a:spcPts val="0"/>
              </a:spcAft>
              <a:buFont typeface="Wingdings" pitchFamily="2" charset="2"/>
              <a:buNone/>
              <a:defRPr/>
            </a:pPr>
            <a:r>
              <a:rPr lang="en-US" sz="2900" u="sng" smtClean="0">
                <a:solidFill>
                  <a:srgbClr val="FF0000"/>
                </a:solidFill>
                <a:latin typeface="Times New Roman" pitchFamily="18" charset="0"/>
                <a:cs typeface="Times New Roman" pitchFamily="18" charset="0"/>
              </a:rPr>
              <a:t>OUTCOME:</a:t>
            </a:r>
          </a:p>
          <a:p>
            <a:pPr eaLnBrk="1" fontAlgn="auto" hangingPunct="1">
              <a:spcAft>
                <a:spcPts val="0"/>
              </a:spcAft>
              <a:buFont typeface="Arial" pitchFamily="34" charset="0"/>
              <a:buChar char="•"/>
              <a:defRPr/>
            </a:pPr>
            <a:r>
              <a:rPr lang="en-US" sz="2900" smtClean="0">
                <a:latin typeface="Times New Roman" pitchFamily="18" charset="0"/>
                <a:cs typeface="Times New Roman" pitchFamily="18" charset="0"/>
              </a:rPr>
              <a:t>Upon completion of this course, the students can able to successfully design transmission components used in Engine and machines.</a:t>
            </a:r>
          </a:p>
          <a:p>
            <a:pPr algn="just" eaLnBrk="1" fontAlgn="auto" hangingPunct="1">
              <a:spcAft>
                <a:spcPts val="0"/>
              </a:spcAft>
              <a:buFont typeface="Wingdings" pitchFamily="2" charset="2"/>
              <a:buNone/>
              <a:defRPr/>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title"/>
          </p:nvPr>
        </p:nvSpPr>
        <p:spPr/>
        <p:txBody>
          <a:bodyPr rtlCol="0">
            <a:normAutofit/>
          </a:bodyPr>
          <a:lstStyle/>
          <a:p>
            <a:pPr eaLnBrk="1" fontAlgn="auto" hangingPunct="1">
              <a:spcAft>
                <a:spcPts val="0"/>
              </a:spcAft>
              <a:defRPr/>
            </a:pPr>
            <a:r>
              <a:rPr lang="en-US" sz="3600" dirty="0" smtClean="0">
                <a:solidFill>
                  <a:schemeClr val="tx2">
                    <a:satMod val="200000"/>
                  </a:schemeClr>
                </a:solidFill>
              </a:rPr>
              <a:t>Crossed belt drive</a:t>
            </a:r>
          </a:p>
        </p:txBody>
      </p:sp>
      <p:graphicFrame>
        <p:nvGraphicFramePr>
          <p:cNvPr id="4098" name="Object 6"/>
          <p:cNvGraphicFramePr>
            <a:graphicFrameLocks noChangeAspect="1"/>
          </p:cNvGraphicFramePr>
          <p:nvPr>
            <p:ph sz="half" idx="1"/>
          </p:nvPr>
        </p:nvGraphicFramePr>
        <p:xfrm>
          <a:off x="457200" y="2562225"/>
          <a:ext cx="4038600" cy="2601913"/>
        </p:xfrm>
        <a:graphic>
          <a:graphicData uri="http://schemas.openxmlformats.org/presentationml/2006/ole">
            <p:oleObj spid="_x0000_s4098" name="Bitmap Image" r:id="rId3" imgW="5114286" imgH="3296110" progId="Paint.Picture">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err="1" smtClean="0">
                <a:solidFill>
                  <a:schemeClr val="tx2">
                    <a:satMod val="200000"/>
                  </a:schemeClr>
                </a:solidFill>
                <a:latin typeface="Times New Roman" pitchFamily="18" charset="0"/>
                <a:cs typeface="Times New Roman" pitchFamily="18" charset="0"/>
              </a:rPr>
              <a:t>Quarted</a:t>
            </a:r>
            <a:r>
              <a:rPr lang="en-US" b="1" dirty="0" smtClean="0">
                <a:solidFill>
                  <a:schemeClr val="tx2">
                    <a:satMod val="200000"/>
                  </a:schemeClr>
                </a:solidFill>
                <a:latin typeface="Times New Roman" pitchFamily="18" charset="0"/>
                <a:cs typeface="Times New Roman" pitchFamily="18" charset="0"/>
              </a:rPr>
              <a:t> twist or Quarter turn drive</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pic>
        <p:nvPicPr>
          <p:cNvPr id="22531" name="Picture 2" descr="Diagram-for-Quarter-Twist-Belt"/>
          <p:cNvPicPr>
            <a:picLocks noChangeAspect="1" noChangeArrowheads="1"/>
          </p:cNvPicPr>
          <p:nvPr/>
        </p:nvPicPr>
        <p:blipFill>
          <a:blip r:embed="rId2"/>
          <a:srcRect/>
          <a:stretch>
            <a:fillRect/>
          </a:stretch>
        </p:blipFill>
        <p:spPr bwMode="auto">
          <a:xfrm>
            <a:off x="2971800" y="1295400"/>
            <a:ext cx="3363913" cy="4572000"/>
          </a:xfrm>
          <a:prstGeom prst="rect">
            <a:avLst/>
          </a:prstGeom>
          <a:noFill/>
          <a:ln w="9525">
            <a:noFill/>
            <a:miter lim="800000"/>
            <a:headEnd/>
            <a:tailEnd/>
          </a:ln>
        </p:spPr>
      </p:pic>
      <p:sp>
        <p:nvSpPr>
          <p:cNvPr id="22532" name="TextBox 3"/>
          <p:cNvSpPr txBox="1">
            <a:spLocks noChangeArrowheads="1"/>
          </p:cNvSpPr>
          <p:nvPr/>
        </p:nvSpPr>
        <p:spPr bwMode="auto">
          <a:xfrm>
            <a:off x="1447800" y="5943600"/>
            <a:ext cx="6400800" cy="1108075"/>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Used with shafts arranged at right angles and rotating in one definite directions</a:t>
            </a:r>
          </a:p>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rPr>
              <a:t>Stepped or Cone pulley drive</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pic>
        <p:nvPicPr>
          <p:cNvPr id="23555" name="Picture 2" descr="Fast-loose pulley"/>
          <p:cNvPicPr>
            <a:picLocks noChangeAspect="1" noChangeArrowheads="1"/>
          </p:cNvPicPr>
          <p:nvPr/>
        </p:nvPicPr>
        <p:blipFill>
          <a:blip r:embed="rId2"/>
          <a:srcRect/>
          <a:stretch>
            <a:fillRect/>
          </a:stretch>
        </p:blipFill>
        <p:spPr bwMode="auto">
          <a:xfrm>
            <a:off x="2262188" y="1219200"/>
            <a:ext cx="4595812" cy="4518025"/>
          </a:xfrm>
          <a:prstGeom prst="rect">
            <a:avLst/>
          </a:prstGeom>
          <a:noFill/>
          <a:ln w="9525">
            <a:noFill/>
            <a:miter lim="800000"/>
            <a:headEnd/>
            <a:tailEnd/>
          </a:ln>
        </p:spPr>
      </p:pic>
      <p:sp>
        <p:nvSpPr>
          <p:cNvPr id="23556" name="TextBox 3"/>
          <p:cNvSpPr txBox="1">
            <a:spLocks noChangeArrowheads="1"/>
          </p:cNvSpPr>
          <p:nvPr/>
        </p:nvSpPr>
        <p:spPr bwMode="auto">
          <a:xfrm>
            <a:off x="1447800" y="5867400"/>
            <a:ext cx="6553200" cy="708025"/>
          </a:xfrm>
          <a:prstGeom prst="rect">
            <a:avLst/>
          </a:prstGeom>
          <a:noFill/>
          <a:ln w="9525">
            <a:noFill/>
            <a:miter lim="800000"/>
            <a:headEnd/>
            <a:tailEnd/>
          </a:ln>
        </p:spPr>
        <p:txBody>
          <a:bodyPr>
            <a:spAutoFit/>
          </a:bodyPr>
          <a:lstStyle/>
          <a:p>
            <a:pPr algn="ctr"/>
            <a:r>
              <a:rPr lang="en-US" sz="2000" b="1">
                <a:latin typeface="Times New Roman" pitchFamily="18" charset="0"/>
                <a:cs typeface="Times New Roman" pitchFamily="18" charset="0"/>
              </a:rPr>
              <a:t>Used for changing the speed of the driven shaft while the main or driving shaft runs at constant speed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rPr>
              <a:t>Fast and loose pulley</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pic>
        <p:nvPicPr>
          <p:cNvPr id="24579" name="Picture 2" descr="Fast-loose pulley1"/>
          <p:cNvPicPr>
            <a:picLocks noChangeAspect="1" noChangeArrowheads="1"/>
          </p:cNvPicPr>
          <p:nvPr/>
        </p:nvPicPr>
        <p:blipFill>
          <a:blip r:embed="rId2"/>
          <a:srcRect/>
          <a:stretch>
            <a:fillRect/>
          </a:stretch>
        </p:blipFill>
        <p:spPr bwMode="auto">
          <a:xfrm>
            <a:off x="2133600" y="1600200"/>
            <a:ext cx="5410200" cy="3744913"/>
          </a:xfrm>
          <a:prstGeom prst="rect">
            <a:avLst/>
          </a:prstGeom>
          <a:noFill/>
          <a:ln w="9525">
            <a:noFill/>
            <a:miter lim="800000"/>
            <a:headEnd/>
            <a:tailEnd/>
          </a:ln>
        </p:spPr>
      </p:pic>
      <p:sp>
        <p:nvSpPr>
          <p:cNvPr id="24580" name="TextBox 3"/>
          <p:cNvSpPr txBox="1">
            <a:spLocks noChangeArrowheads="1"/>
          </p:cNvSpPr>
          <p:nvPr/>
        </p:nvSpPr>
        <p:spPr bwMode="auto">
          <a:xfrm>
            <a:off x="609600" y="5638800"/>
            <a:ext cx="8001000" cy="1108075"/>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Used when the driven shaft is to be started or stopped whenever desired without interfering with the driving shaft</a:t>
            </a:r>
          </a:p>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rPr>
              <a:t>Compound drive</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pic>
        <p:nvPicPr>
          <p:cNvPr id="25603" name="Picture 2" descr="compound drive"/>
          <p:cNvPicPr>
            <a:picLocks noChangeAspect="1" noChangeArrowheads="1"/>
          </p:cNvPicPr>
          <p:nvPr/>
        </p:nvPicPr>
        <p:blipFill>
          <a:blip r:embed="rId2"/>
          <a:srcRect/>
          <a:stretch>
            <a:fillRect/>
          </a:stretch>
        </p:blipFill>
        <p:spPr bwMode="auto">
          <a:xfrm>
            <a:off x="2514600" y="1447800"/>
            <a:ext cx="4495800" cy="4114800"/>
          </a:xfrm>
          <a:prstGeom prst="rect">
            <a:avLst/>
          </a:prstGeom>
          <a:noFill/>
          <a:ln w="9525">
            <a:noFill/>
            <a:miter lim="800000"/>
            <a:headEnd/>
            <a:tailEnd/>
          </a:ln>
        </p:spPr>
      </p:pic>
      <p:sp>
        <p:nvSpPr>
          <p:cNvPr id="25604" name="TextBox 3"/>
          <p:cNvSpPr txBox="1">
            <a:spLocks noChangeArrowheads="1"/>
          </p:cNvSpPr>
          <p:nvPr/>
        </p:nvSpPr>
        <p:spPr bwMode="auto">
          <a:xfrm>
            <a:off x="1600200" y="5791200"/>
            <a:ext cx="6858000" cy="8302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Used  when several units are to be driven from one central shaft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rPr>
              <a:t>Selection of Flat Belt Drive</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latin typeface="Times New Roman" pitchFamily="18" charset="0"/>
              <a:cs typeface="Times New Roman" pitchFamily="18" charset="0"/>
            </a:endParaRPr>
          </a:p>
        </p:txBody>
      </p:sp>
      <p:sp>
        <p:nvSpPr>
          <p:cNvPr id="26627" name="Content Placeholder 2"/>
          <p:cNvSpPr>
            <a:spLocks noGrp="1"/>
          </p:cNvSpPr>
          <p:nvPr>
            <p:ph idx="1"/>
          </p:nvPr>
        </p:nvSpPr>
        <p:spPr>
          <a:xfrm>
            <a:off x="914400" y="1295400"/>
            <a:ext cx="7772400" cy="5060950"/>
          </a:xfrm>
        </p:spPr>
        <p:txBody>
          <a:bodyPr/>
          <a:lstStyle/>
          <a:p>
            <a:pPr eaLnBrk="1" hangingPunct="1">
              <a:buFont typeface="Wingdings" pitchFamily="2" charset="2"/>
              <a:buNone/>
            </a:pPr>
            <a:r>
              <a:rPr lang="en-US" smtClean="0">
                <a:latin typeface="Times New Roman" pitchFamily="18" charset="0"/>
                <a:cs typeface="Times New Roman" pitchFamily="18" charset="0"/>
              </a:rPr>
              <a:t>It depends on</a:t>
            </a:r>
          </a:p>
          <a:p>
            <a:pPr eaLnBrk="1" hangingPunct="1"/>
            <a:r>
              <a:rPr lang="en-US" smtClean="0">
                <a:latin typeface="Times New Roman" pitchFamily="18" charset="0"/>
                <a:cs typeface="Times New Roman" pitchFamily="18" charset="0"/>
              </a:rPr>
              <a:t>Power to be Transmitted</a:t>
            </a:r>
          </a:p>
          <a:p>
            <a:pPr eaLnBrk="1" hangingPunct="1"/>
            <a:r>
              <a:rPr lang="en-US" smtClean="0">
                <a:latin typeface="Times New Roman" pitchFamily="18" charset="0"/>
                <a:cs typeface="Times New Roman" pitchFamily="18" charset="0"/>
              </a:rPr>
              <a:t>Speed of Driver and Driven Shafts</a:t>
            </a:r>
          </a:p>
          <a:p>
            <a:pPr eaLnBrk="1" hangingPunct="1"/>
            <a:r>
              <a:rPr lang="en-US" smtClean="0">
                <a:latin typeface="Times New Roman" pitchFamily="18" charset="0"/>
                <a:cs typeface="Times New Roman" pitchFamily="18" charset="0"/>
              </a:rPr>
              <a:t>Shaft relationship</a:t>
            </a:r>
          </a:p>
          <a:p>
            <a:pPr eaLnBrk="1" hangingPunct="1"/>
            <a:r>
              <a:rPr lang="en-US" smtClean="0">
                <a:latin typeface="Times New Roman" pitchFamily="18" charset="0"/>
                <a:cs typeface="Times New Roman" pitchFamily="18" charset="0"/>
              </a:rPr>
              <a:t>Service conditions</a:t>
            </a:r>
          </a:p>
          <a:p>
            <a:pPr eaLnBrk="1" hangingPunct="1"/>
            <a:r>
              <a:rPr lang="en-US" smtClean="0">
                <a:latin typeface="Times New Roman" pitchFamily="18" charset="0"/>
                <a:cs typeface="Times New Roman" pitchFamily="18" charset="0"/>
              </a:rPr>
              <a:t>Speed reduction ratio</a:t>
            </a:r>
          </a:p>
          <a:p>
            <a:pPr eaLnBrk="1" hangingPunct="1"/>
            <a:r>
              <a:rPr lang="en-US" smtClean="0">
                <a:latin typeface="Times New Roman" pitchFamily="18" charset="0"/>
                <a:cs typeface="Times New Roman" pitchFamily="18" charset="0"/>
              </a:rPr>
              <a:t>Centre distance</a:t>
            </a:r>
          </a:p>
          <a:p>
            <a:pPr eaLnBrk="1" hangingPunct="1"/>
            <a:r>
              <a:rPr lang="en-US" smtClean="0">
                <a:latin typeface="Times New Roman" pitchFamily="18" charset="0"/>
                <a:cs typeface="Times New Roman" pitchFamily="18" charset="0"/>
              </a:rPr>
              <a:t>Space available</a:t>
            </a:r>
          </a:p>
          <a:p>
            <a:pPr eaLnBrk="1" hangingPunct="1"/>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rPr>
              <a:t>Belt Materials</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sp>
        <p:nvSpPr>
          <p:cNvPr id="27651" name="Content Placeholder 3"/>
          <p:cNvSpPr>
            <a:spLocks noGrp="1"/>
          </p:cNvSpPr>
          <p:nvPr>
            <p:ph idx="1"/>
          </p:nvPr>
        </p:nvSpPr>
        <p:spPr/>
        <p:txBody>
          <a:bodyPr/>
          <a:lstStyle/>
          <a:p>
            <a:pPr eaLnBrk="1" hangingPunct="1">
              <a:buFont typeface="Wingdings" pitchFamily="2" charset="2"/>
              <a:buNone/>
            </a:pPr>
            <a:r>
              <a:rPr lang="en-US" smtClean="0">
                <a:latin typeface="Times New Roman" pitchFamily="18" charset="0"/>
                <a:cs typeface="Times New Roman" pitchFamily="18" charset="0"/>
              </a:rPr>
              <a:t>The desirable properties of belt materials are</a:t>
            </a:r>
          </a:p>
          <a:p>
            <a:pPr eaLnBrk="1" hangingPunct="1"/>
            <a:r>
              <a:rPr lang="en-US" smtClean="0">
                <a:latin typeface="Times New Roman" pitchFamily="18" charset="0"/>
                <a:cs typeface="Times New Roman" pitchFamily="18" charset="0"/>
              </a:rPr>
              <a:t>High C.O.F</a:t>
            </a:r>
          </a:p>
          <a:p>
            <a:pPr eaLnBrk="1" hangingPunct="1"/>
            <a:r>
              <a:rPr lang="en-US" smtClean="0">
                <a:latin typeface="Times New Roman" pitchFamily="18" charset="0"/>
                <a:cs typeface="Times New Roman" pitchFamily="18" charset="0"/>
              </a:rPr>
              <a:t>Flexibility</a:t>
            </a:r>
          </a:p>
          <a:p>
            <a:pPr eaLnBrk="1" hangingPunct="1"/>
            <a:r>
              <a:rPr lang="en-US" smtClean="0">
                <a:latin typeface="Times New Roman" pitchFamily="18" charset="0"/>
                <a:cs typeface="Times New Roman" pitchFamily="18" charset="0"/>
              </a:rPr>
              <a:t>Durability</a:t>
            </a:r>
          </a:p>
          <a:p>
            <a:pPr eaLnBrk="1" hangingPunct="1"/>
            <a:r>
              <a:rPr lang="en-US" smtClean="0">
                <a:latin typeface="Times New Roman" pitchFamily="18" charset="0"/>
                <a:cs typeface="Times New Roman" pitchFamily="18" charset="0"/>
              </a:rPr>
              <a:t>Strength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latin typeface="Times New Roman" pitchFamily="18" charset="0"/>
                <a:cs typeface="Times New Roman" pitchFamily="18" charset="0"/>
              </a:rPr>
              <a:t>Leather Belts</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sp>
        <p:nvSpPr>
          <p:cNvPr id="4" name="Content Placeholder 3"/>
          <p:cNvSpPr>
            <a:spLocks noGrp="1"/>
          </p:cNvSpPr>
          <p:nvPr>
            <p:ph idx="1"/>
          </p:nvPr>
        </p:nvSpPr>
        <p:spPr/>
        <p:txBody>
          <a:bodyPr rtlCol="0">
            <a:normAutofit fontScale="92500" lnSpcReduction="10000"/>
          </a:bodyPr>
          <a:lstStyle/>
          <a:p>
            <a:pPr marL="411480" eaLnBrk="1" fontAlgn="auto" hangingPunct="1">
              <a:spcAft>
                <a:spcPts val="0"/>
              </a:spcAft>
              <a:buFont typeface="Wingdings"/>
              <a:buChar char=""/>
              <a:defRPr/>
            </a:pPr>
            <a:r>
              <a:rPr lang="en-US" dirty="0" smtClean="0">
                <a:latin typeface="Times New Roman" pitchFamily="18" charset="0"/>
                <a:cs typeface="Times New Roman" pitchFamily="18" charset="0"/>
              </a:rPr>
              <a:t>made of animal hides</a:t>
            </a:r>
          </a:p>
          <a:p>
            <a:pPr marL="411480" eaLnBrk="1" fontAlgn="auto" hangingPunct="1">
              <a:spcAft>
                <a:spcPts val="0"/>
              </a:spcAft>
              <a:buFont typeface="Wingdings"/>
              <a:buChar char=""/>
              <a:defRPr/>
            </a:pPr>
            <a:r>
              <a:rPr lang="en-US" dirty="0" smtClean="0">
                <a:latin typeface="Times New Roman" pitchFamily="18" charset="0"/>
                <a:cs typeface="Times New Roman" pitchFamily="18" charset="0"/>
              </a:rPr>
              <a:t>Leathers for belting may be tanned with oak, or chrome salts.</a:t>
            </a:r>
          </a:p>
          <a:p>
            <a:pPr marL="411480" eaLnBrk="1" fontAlgn="auto" hangingPunct="1">
              <a:spcAft>
                <a:spcPts val="0"/>
              </a:spcAft>
              <a:buFont typeface="Wingdings"/>
              <a:buChar char=""/>
              <a:defRPr/>
            </a:pPr>
            <a:r>
              <a:rPr lang="en-US" dirty="0" smtClean="0">
                <a:latin typeface="Times New Roman" pitchFamily="18" charset="0"/>
                <a:cs typeface="Times New Roman" pitchFamily="18" charset="0"/>
              </a:rPr>
              <a:t>Oak tanned belt is fairly stiff</a:t>
            </a:r>
          </a:p>
          <a:p>
            <a:pPr marL="411480" eaLnBrk="1" fontAlgn="auto" hangingPunct="1">
              <a:spcAft>
                <a:spcPts val="0"/>
              </a:spcAft>
              <a:buFont typeface="Wingdings"/>
              <a:buChar char=""/>
              <a:defRPr/>
            </a:pPr>
            <a:r>
              <a:rPr lang="en-US" dirty="0" smtClean="0">
                <a:latin typeface="Times New Roman" pitchFamily="18" charset="0"/>
                <a:cs typeface="Times New Roman" pitchFamily="18" charset="0"/>
              </a:rPr>
              <a:t>Chrome tanned leather is soft and pliable</a:t>
            </a:r>
          </a:p>
          <a:p>
            <a:pPr marL="411480" eaLnBrk="1" fontAlgn="auto" hangingPunct="1">
              <a:spcAft>
                <a:spcPts val="0"/>
              </a:spcAft>
              <a:buFont typeface="Wingdings"/>
              <a:buChar char=""/>
              <a:defRPr/>
            </a:pPr>
            <a:r>
              <a:rPr lang="en-US" dirty="0" smtClean="0">
                <a:latin typeface="Times New Roman" pitchFamily="18" charset="0"/>
                <a:cs typeface="Times New Roman" pitchFamily="18" charset="0"/>
              </a:rPr>
              <a:t>Belts specified according to number of layers as single ply, double ply or triple ply belts. Double belts or triple belts are made by cementing two or three strips together with hair sides outside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2">
                    <a:satMod val="200000"/>
                  </a:schemeClr>
                </a:solidFill>
                <a:latin typeface="Times New Roman" pitchFamily="18" charset="0"/>
                <a:cs typeface="Times New Roman" pitchFamily="18" charset="0"/>
              </a:rPr>
              <a:t>Fabric &amp; Cotton Belts</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sp>
        <p:nvSpPr>
          <p:cNvPr id="29699" name="Content Placeholder 2"/>
          <p:cNvSpPr>
            <a:spLocks noGrp="1"/>
          </p:cNvSpPr>
          <p:nvPr>
            <p:ph idx="1"/>
          </p:nvPr>
        </p:nvSpPr>
        <p:spPr/>
        <p:txBody>
          <a:bodyPr/>
          <a:lstStyle/>
          <a:p>
            <a:pPr eaLnBrk="1" hangingPunct="1">
              <a:buFont typeface="Wingdings" pitchFamily="2" charset="2"/>
              <a:buChar char="§"/>
            </a:pPr>
            <a:r>
              <a:rPr lang="en-US" sz="3600" smtClean="0">
                <a:latin typeface="Times New Roman" pitchFamily="18" charset="0"/>
                <a:cs typeface="Times New Roman" pitchFamily="18" charset="0"/>
              </a:rPr>
              <a:t>Obtained by stitching two or more plies of canvas or cotton duck. </a:t>
            </a:r>
          </a:p>
          <a:p>
            <a:pPr eaLnBrk="1" hangingPunct="1">
              <a:buFont typeface="Wingdings" pitchFamily="2" charset="2"/>
              <a:buChar char="§"/>
            </a:pPr>
            <a:r>
              <a:rPr lang="en-US" sz="3600" smtClean="0">
                <a:latin typeface="Times New Roman" pitchFamily="18" charset="0"/>
                <a:cs typeface="Times New Roman" pitchFamily="18" charset="0"/>
              </a:rPr>
              <a:t>Treated with linseed oil to make it water proof.</a:t>
            </a:r>
          </a:p>
          <a:p>
            <a:pPr eaLnBrk="1" hangingPunct="1">
              <a:buFont typeface="Wingdings" pitchFamily="2" charset="2"/>
              <a:buChar char="§"/>
            </a:pPr>
            <a:r>
              <a:rPr lang="en-US" sz="3600" smtClean="0">
                <a:latin typeface="Times New Roman" pitchFamily="18" charset="0"/>
                <a:cs typeface="Times New Roman" pitchFamily="18" charset="0"/>
              </a:rPr>
              <a:t>These belts are cheap and most suitable for farmwork, quarry and saw mills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2">
                    <a:satMod val="200000"/>
                  </a:schemeClr>
                </a:solidFill>
                <a:latin typeface="Times New Roman" pitchFamily="18" charset="0"/>
                <a:cs typeface="Times New Roman" pitchFamily="18" charset="0"/>
              </a:rPr>
              <a:t>Rubber Belts</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sp>
        <p:nvSpPr>
          <p:cNvPr id="30723" name="Content Placeholder 2"/>
          <p:cNvSpPr>
            <a:spLocks noGrp="1"/>
          </p:cNvSpPr>
          <p:nvPr>
            <p:ph idx="1"/>
          </p:nvPr>
        </p:nvSpPr>
        <p:spPr>
          <a:xfrm>
            <a:off x="914400" y="1219200"/>
            <a:ext cx="7772400" cy="5137150"/>
          </a:xfrm>
        </p:spPr>
        <p:txBody>
          <a:bodyPr/>
          <a:lstStyle/>
          <a:p>
            <a:pPr algn="just" eaLnBrk="1" hangingPunct="1"/>
            <a:r>
              <a:rPr lang="en-US" sz="3600" b="1" smtClean="0">
                <a:latin typeface="Times New Roman" pitchFamily="18" charset="0"/>
                <a:cs typeface="Times New Roman" pitchFamily="18" charset="0"/>
              </a:rPr>
              <a:t>These belts are made up of plies of fabric impregnated with vulcanized rubber or synthetic rubber</a:t>
            </a:r>
          </a:p>
          <a:p>
            <a:pPr algn="just" eaLnBrk="1" hangingPunct="1"/>
            <a:r>
              <a:rPr lang="en-US" sz="3600" b="1" smtClean="0">
                <a:latin typeface="Times New Roman" pitchFamily="18" charset="0"/>
                <a:cs typeface="Times New Roman" pitchFamily="18" charset="0"/>
              </a:rPr>
              <a:t>Easily made endless</a:t>
            </a:r>
          </a:p>
          <a:p>
            <a:pPr algn="just" eaLnBrk="1" hangingPunct="1"/>
            <a:r>
              <a:rPr lang="en-US" sz="3600" b="1" smtClean="0">
                <a:latin typeface="Times New Roman" pitchFamily="18" charset="0"/>
                <a:cs typeface="Times New Roman" pitchFamily="18" charset="0"/>
              </a:rPr>
              <a:t>Saw mills, chemical plants and paper mills largely use rubber belts</a:t>
            </a:r>
          </a:p>
          <a:p>
            <a:pPr algn="just" eaLnBrk="1" hangingPunct="1">
              <a:buFont typeface="Wingdings" pitchFamily="2" charset="2"/>
              <a:buNone/>
            </a:pPr>
            <a:endParaRPr lang="en-US" sz="3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65113" y="1223963"/>
            <a:ext cx="8497887" cy="496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2">
                    <a:satMod val="200000"/>
                  </a:schemeClr>
                </a:solidFill>
              </a:rPr>
              <a:t>Balata Belts</a:t>
            </a:r>
            <a:br>
              <a:rPr lang="en-US" dirty="0" smtClean="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p:txBody>
          <a:bodyPr rtlCol="0">
            <a:normAutofit lnSpcReduction="10000"/>
          </a:bodyPr>
          <a:lstStyle/>
          <a:p>
            <a:pPr marL="411480" algn="just" eaLnBrk="1" fontAlgn="auto" hangingPunct="1">
              <a:spcAft>
                <a:spcPts val="0"/>
              </a:spcAft>
              <a:buFont typeface="Wingdings"/>
              <a:buChar char=""/>
              <a:defRPr/>
            </a:pPr>
            <a:r>
              <a:rPr lang="en-US" dirty="0" smtClean="0">
                <a:latin typeface="Times New Roman" pitchFamily="18" charset="0"/>
                <a:cs typeface="Times New Roman" pitchFamily="18" charset="0"/>
              </a:rPr>
              <a:t>Balata is gum similar to rubber. Balata belts are made in the same manner as the rubber belts made. </a:t>
            </a:r>
          </a:p>
          <a:p>
            <a:pPr marL="411480" algn="just" eaLnBrk="1" fontAlgn="auto" hangingPunct="1">
              <a:spcAft>
                <a:spcPts val="0"/>
              </a:spcAft>
              <a:buFont typeface="Wingdings"/>
              <a:buChar char=""/>
              <a:defRPr/>
            </a:pPr>
            <a:r>
              <a:rPr lang="en-US" dirty="0" smtClean="0">
                <a:latin typeface="Times New Roman" pitchFamily="18" charset="0"/>
                <a:cs typeface="Times New Roman" pitchFamily="18" charset="0"/>
              </a:rPr>
              <a:t>They are acid proof and water proof. These belts cannot be used at temperature above 40°C, because at this temperature it softens and became sticky. </a:t>
            </a:r>
          </a:p>
          <a:p>
            <a:pPr marL="411480" eaLnBrk="1" fontAlgn="auto" hangingPunct="1">
              <a:spcAft>
                <a:spcPts val="0"/>
              </a:spcAft>
              <a:buFont typeface="Wingdings"/>
              <a:buChar char=""/>
              <a:defRPr/>
            </a:pPr>
            <a:r>
              <a:rPr lang="en-US" dirty="0" smtClean="0">
                <a:latin typeface="Times New Roman" pitchFamily="18" charset="0"/>
                <a:cs typeface="Times New Roman" pitchFamily="18" charset="0"/>
              </a:rPr>
              <a:t>Nylon Core Belts</a:t>
            </a:r>
          </a:p>
          <a:p>
            <a:pPr marL="411480" eaLnBrk="1" fontAlgn="auto" hangingPunct="1">
              <a:spcAft>
                <a:spcPts val="0"/>
              </a:spcAft>
              <a:buFont typeface="Wingdings"/>
              <a:buChar char=""/>
              <a:defRPr/>
            </a:pPr>
            <a:r>
              <a:rPr lang="en-US" dirty="0" smtClean="0">
                <a:latin typeface="Times New Roman" pitchFamily="18" charset="0"/>
                <a:cs typeface="Times New Roman" pitchFamily="18" charset="0"/>
              </a:rPr>
              <a:t>Camel’s Hair belts</a:t>
            </a:r>
          </a:p>
          <a:p>
            <a:pPr marL="411480" algn="just" eaLnBrk="1" fontAlgn="auto" hangingPunct="1">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latin typeface="Times New Roman" pitchFamily="18" charset="0"/>
                <a:cs typeface="Times New Roman" pitchFamily="18" charset="0"/>
              </a:rPr>
              <a:t>Velocity ratio of belt drive</a:t>
            </a:r>
            <a:r>
              <a:rPr lang="en-US" dirty="0" smtClean="0">
                <a:solidFill>
                  <a:schemeClr val="tx2">
                    <a:satMod val="200000"/>
                  </a:schemeClr>
                </a:solidFill>
                <a:latin typeface="Times New Roman" pitchFamily="18" charset="0"/>
                <a:cs typeface="Times New Roman" pitchFamily="18" charset="0"/>
              </a:rPr>
              <a:t/>
            </a:r>
            <a:br>
              <a:rPr lang="en-US" dirty="0" smtClean="0">
                <a:solidFill>
                  <a:schemeClr val="tx2">
                    <a:satMod val="200000"/>
                  </a:schemeClr>
                </a:solidFill>
                <a:latin typeface="Times New Roman" pitchFamily="18" charset="0"/>
                <a:cs typeface="Times New Roman" pitchFamily="18" charset="0"/>
              </a:rPr>
            </a:br>
            <a:endParaRPr lang="en-US" dirty="0">
              <a:solidFill>
                <a:schemeClr val="tx2">
                  <a:satMod val="20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fontScale="92500" lnSpcReduction="20000"/>
          </a:bodyPr>
          <a:lstStyle/>
          <a:p>
            <a:pPr marL="411480" eaLnBrk="1" fontAlgn="auto" hangingPunct="1">
              <a:spcAft>
                <a:spcPts val="0"/>
              </a:spcAft>
              <a:buFont typeface="Wingdings"/>
              <a:buNone/>
              <a:defRPr/>
            </a:pPr>
            <a:r>
              <a:rPr lang="en-US" sz="3500" dirty="0" smtClean="0">
                <a:latin typeface="Times New Roman" pitchFamily="18" charset="0"/>
                <a:cs typeface="Times New Roman" pitchFamily="18" charset="0"/>
              </a:rPr>
              <a:t>The ratio between the speeds of the driver and driven respectively.</a:t>
            </a:r>
          </a:p>
          <a:p>
            <a:pPr marL="411480" eaLnBrk="1" fontAlgn="auto" hangingPunct="1">
              <a:spcAft>
                <a:spcPts val="0"/>
              </a:spcAft>
              <a:buFont typeface="Wingdings"/>
              <a:buNone/>
              <a:defRPr/>
            </a:pPr>
            <a:r>
              <a:rPr lang="en-US" sz="3500" b="1" dirty="0" smtClean="0">
                <a:latin typeface="Times New Roman" pitchFamily="18" charset="0"/>
                <a:cs typeface="Times New Roman" pitchFamily="18" charset="0"/>
              </a:rPr>
              <a:t> </a:t>
            </a:r>
            <a:endParaRPr lang="en-US" sz="3500" dirty="0" smtClean="0">
              <a:latin typeface="Times New Roman" pitchFamily="18" charset="0"/>
              <a:cs typeface="Times New Roman" pitchFamily="18" charset="0"/>
            </a:endParaRPr>
          </a:p>
          <a:p>
            <a:pPr marL="411480" eaLnBrk="1" fontAlgn="auto" hangingPunct="1">
              <a:spcAft>
                <a:spcPts val="0"/>
              </a:spcAft>
              <a:buFont typeface="Wingdings"/>
              <a:buChar char=""/>
              <a:defRPr/>
            </a:pPr>
            <a:r>
              <a:rPr lang="en-US" sz="3500" b="1" dirty="0" smtClean="0">
                <a:latin typeface="Times New Roman" pitchFamily="18" charset="0"/>
                <a:cs typeface="Times New Roman" pitchFamily="18" charset="0"/>
              </a:rPr>
              <a:t>	</a:t>
            </a:r>
            <a:r>
              <a:rPr lang="pt-BR" sz="3500" b="1" dirty="0" smtClean="0">
                <a:latin typeface="Times New Roman" pitchFamily="18" charset="0"/>
                <a:cs typeface="Times New Roman" pitchFamily="18" charset="0"/>
              </a:rPr>
              <a:t>Velocity ratio = </a:t>
            </a:r>
            <a:r>
              <a:rPr lang="pt-BR" sz="3500" dirty="0" smtClean="0">
                <a:latin typeface="Times New Roman" pitchFamily="18" charset="0"/>
                <a:cs typeface="Times New Roman" pitchFamily="18" charset="0"/>
              </a:rPr>
              <a:t>N</a:t>
            </a:r>
            <a:r>
              <a:rPr lang="pt-BR" sz="3500" baseline="-25000" dirty="0" smtClean="0">
                <a:latin typeface="Times New Roman" pitchFamily="18" charset="0"/>
                <a:cs typeface="Times New Roman" pitchFamily="18" charset="0"/>
              </a:rPr>
              <a:t>2</a:t>
            </a:r>
            <a:r>
              <a:rPr lang="pt-BR" sz="3500" dirty="0" smtClean="0">
                <a:latin typeface="Times New Roman" pitchFamily="18" charset="0"/>
                <a:cs typeface="Times New Roman" pitchFamily="18" charset="0"/>
              </a:rPr>
              <a:t>/N</a:t>
            </a:r>
            <a:r>
              <a:rPr lang="pt-BR" sz="3500" baseline="-25000" dirty="0" smtClean="0">
                <a:latin typeface="Times New Roman" pitchFamily="18" charset="0"/>
                <a:cs typeface="Times New Roman" pitchFamily="18" charset="0"/>
              </a:rPr>
              <a:t>1</a:t>
            </a:r>
            <a:r>
              <a:rPr lang="pt-BR" sz="3500" dirty="0" smtClean="0">
                <a:latin typeface="Times New Roman" pitchFamily="18" charset="0"/>
                <a:cs typeface="Times New Roman" pitchFamily="18" charset="0"/>
              </a:rPr>
              <a:t> = </a:t>
            </a:r>
            <a:r>
              <a:rPr lang="en-US" sz="3500" dirty="0" smtClean="0">
                <a:latin typeface="Times New Roman" pitchFamily="18" charset="0"/>
                <a:cs typeface="Times New Roman" pitchFamily="18" charset="0"/>
              </a:rPr>
              <a:t>ω</a:t>
            </a:r>
            <a:r>
              <a:rPr lang="pt-BR" sz="3500" baseline="-25000" dirty="0" smtClean="0">
                <a:latin typeface="Times New Roman" pitchFamily="18" charset="0"/>
                <a:cs typeface="Times New Roman" pitchFamily="18" charset="0"/>
              </a:rPr>
              <a:t>2</a:t>
            </a:r>
            <a:r>
              <a:rPr lang="pt-BR" sz="3500" dirty="0" smtClean="0">
                <a:latin typeface="Times New Roman" pitchFamily="18" charset="0"/>
                <a:cs typeface="Times New Roman" pitchFamily="18" charset="0"/>
              </a:rPr>
              <a:t>/</a:t>
            </a:r>
            <a:r>
              <a:rPr lang="en-US" sz="3500" dirty="0" smtClean="0">
                <a:latin typeface="Times New Roman" pitchFamily="18" charset="0"/>
                <a:cs typeface="Times New Roman" pitchFamily="18" charset="0"/>
              </a:rPr>
              <a:t>ω</a:t>
            </a:r>
            <a:r>
              <a:rPr lang="pt-BR" sz="3500" baseline="-25000" dirty="0" smtClean="0">
                <a:latin typeface="Times New Roman" pitchFamily="18" charset="0"/>
                <a:cs typeface="Times New Roman" pitchFamily="18" charset="0"/>
              </a:rPr>
              <a:t>1</a:t>
            </a:r>
            <a:r>
              <a:rPr lang="pt-BR" sz="3500" dirty="0" smtClean="0">
                <a:latin typeface="Times New Roman" pitchFamily="18" charset="0"/>
                <a:cs typeface="Times New Roman" pitchFamily="18" charset="0"/>
              </a:rPr>
              <a:t> = D/d</a:t>
            </a:r>
            <a:r>
              <a:rPr lang="pt-BR" sz="3500" b="1" dirty="0" smtClean="0">
                <a:latin typeface="Times New Roman" pitchFamily="18" charset="0"/>
                <a:cs typeface="Times New Roman" pitchFamily="18" charset="0"/>
              </a:rPr>
              <a:t> </a:t>
            </a:r>
            <a:endParaRPr lang="en-US" sz="3500" dirty="0" smtClean="0">
              <a:latin typeface="Times New Roman" pitchFamily="18" charset="0"/>
              <a:cs typeface="Times New Roman" pitchFamily="18" charset="0"/>
            </a:endParaRPr>
          </a:p>
          <a:p>
            <a:pPr marL="411480" eaLnBrk="1" fontAlgn="auto" hangingPunct="1">
              <a:spcAft>
                <a:spcPts val="0"/>
              </a:spcAft>
              <a:buFont typeface="Wingdings"/>
              <a:buChar char=""/>
              <a:defRPr/>
            </a:pPr>
            <a:r>
              <a:rPr lang="pt-BR"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Where D &amp; d 		= diameter of driver and driven respectively</a:t>
            </a:r>
          </a:p>
          <a:p>
            <a:pPr marL="411480" eaLnBrk="1" fontAlgn="auto" hangingPunct="1">
              <a:spcAft>
                <a:spcPts val="0"/>
              </a:spcAft>
              <a:buFont typeface="Wingdings"/>
              <a:buChar char=""/>
              <a:defRPr/>
            </a:pPr>
            <a:r>
              <a:rPr lang="en-US" sz="3500" dirty="0" smtClean="0">
                <a:latin typeface="Times New Roman" pitchFamily="18" charset="0"/>
                <a:cs typeface="Times New Roman" pitchFamily="18" charset="0"/>
              </a:rPr>
              <a:t>		N</a:t>
            </a:r>
            <a:r>
              <a:rPr lang="en-US" sz="3500" baseline="-25000" dirty="0" smtClean="0">
                <a:latin typeface="Times New Roman" pitchFamily="18" charset="0"/>
                <a:cs typeface="Times New Roman" pitchFamily="18" charset="0"/>
              </a:rPr>
              <a:t>2 &amp; </a:t>
            </a:r>
            <a:r>
              <a:rPr lang="en-US" sz="3500" dirty="0" smtClean="0">
                <a:latin typeface="Times New Roman" pitchFamily="18" charset="0"/>
                <a:cs typeface="Times New Roman" pitchFamily="18" charset="0"/>
              </a:rPr>
              <a:t>N</a:t>
            </a:r>
            <a:r>
              <a:rPr lang="en-US" sz="3500" baseline="-25000" dirty="0" smtClean="0">
                <a:latin typeface="Times New Roman" pitchFamily="18" charset="0"/>
                <a:cs typeface="Times New Roman" pitchFamily="18" charset="0"/>
              </a:rPr>
              <a:t>1</a:t>
            </a:r>
            <a:r>
              <a:rPr lang="en-US" sz="3500" dirty="0" smtClean="0">
                <a:latin typeface="Times New Roman" pitchFamily="18" charset="0"/>
                <a:cs typeface="Times New Roman" pitchFamily="18" charset="0"/>
              </a:rPr>
              <a:t>		= Speed of driven &amp; driver respectively</a:t>
            </a:r>
          </a:p>
          <a:p>
            <a:pPr marL="411480" eaLnBrk="1" fontAlgn="auto" hangingPunct="1">
              <a:spcAft>
                <a:spcPts val="0"/>
              </a:spcAft>
              <a:buFont typeface="Wingdings"/>
              <a:buChar char=""/>
              <a:defRPr/>
            </a:pPr>
            <a:r>
              <a:rPr lang="en-US" sz="3500" dirty="0" smtClean="0">
                <a:latin typeface="Times New Roman" pitchFamily="18" charset="0"/>
                <a:cs typeface="Times New Roman" pitchFamily="18" charset="0"/>
              </a:rPr>
              <a:t>		ω</a:t>
            </a:r>
            <a:r>
              <a:rPr lang="en-US" sz="3500" baseline="-25000" dirty="0" smtClean="0">
                <a:latin typeface="Times New Roman" pitchFamily="18" charset="0"/>
                <a:cs typeface="Times New Roman" pitchFamily="18" charset="0"/>
              </a:rPr>
              <a:t>2 </a:t>
            </a:r>
            <a:r>
              <a:rPr lang="en-US" sz="3500" dirty="0" smtClean="0">
                <a:latin typeface="Times New Roman" pitchFamily="18" charset="0"/>
                <a:cs typeface="Times New Roman" pitchFamily="18" charset="0"/>
              </a:rPr>
              <a:t>&amp; ω</a:t>
            </a:r>
            <a:r>
              <a:rPr lang="en-US" sz="3500" baseline="-25000" dirty="0" smtClean="0">
                <a:latin typeface="Times New Roman" pitchFamily="18" charset="0"/>
                <a:cs typeface="Times New Roman" pitchFamily="18" charset="0"/>
              </a:rPr>
              <a:t>1	</a:t>
            </a:r>
            <a:r>
              <a:rPr lang="en-US" sz="3500" dirty="0" smtClean="0">
                <a:latin typeface="Times New Roman" pitchFamily="18" charset="0"/>
                <a:cs typeface="Times New Roman" pitchFamily="18" charset="0"/>
              </a:rPr>
              <a:t>= Angular velocities of driven &amp; driver respectively</a:t>
            </a:r>
          </a:p>
          <a:p>
            <a:pPr marL="411480" eaLnBrk="1" fontAlgn="auto" hangingPunct="1">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51550"/>
          </a:xfrm>
        </p:spPr>
        <p:txBody>
          <a:bodyPr rtlCol="0">
            <a:normAutofit fontScale="85000" lnSpcReduction="10000"/>
          </a:bodyPr>
          <a:lstStyle/>
          <a:p>
            <a:pPr marL="411480" eaLnBrk="1" fontAlgn="auto" hangingPunct="1">
              <a:spcAft>
                <a:spcPts val="0"/>
              </a:spcAft>
              <a:buFont typeface="Wingdings"/>
              <a:buNone/>
              <a:defRPr/>
            </a:pPr>
            <a:r>
              <a:rPr lang="en-US" b="1" dirty="0" smtClean="0">
                <a:solidFill>
                  <a:srgbClr val="FF0000"/>
                </a:solidFill>
                <a:latin typeface="Times New Roman" pitchFamily="18" charset="0"/>
                <a:cs typeface="Times New Roman" pitchFamily="18" charset="0"/>
              </a:rPr>
              <a:t>Effect of belt thickness on velocity ratio:</a:t>
            </a:r>
            <a:endParaRPr lang="en-US" sz="3300" dirty="0" smtClean="0">
              <a:solidFill>
                <a:srgbClr val="FF0000"/>
              </a:solidFill>
              <a:latin typeface="Times New Roman" pitchFamily="18" charset="0"/>
              <a:cs typeface="Times New Roman" pitchFamily="18" charset="0"/>
            </a:endParaRPr>
          </a:p>
          <a:p>
            <a:pPr marL="411480" eaLnBrk="1" fontAlgn="auto" hangingPunct="1">
              <a:spcAft>
                <a:spcPts val="0"/>
              </a:spcAft>
              <a:buFont typeface="Wingdings"/>
              <a:buNone/>
              <a:defRPr/>
            </a:pPr>
            <a:r>
              <a:rPr lang="en-US" sz="3300" dirty="0" smtClean="0">
                <a:latin typeface="Times New Roman" pitchFamily="18" charset="0"/>
                <a:cs typeface="Times New Roman" pitchFamily="18" charset="0"/>
              </a:rPr>
              <a:t>Considering the thickness of belt (t)</a:t>
            </a:r>
          </a:p>
          <a:p>
            <a:pPr marL="411480" eaLnBrk="1" fontAlgn="auto" hangingPunct="1">
              <a:spcAft>
                <a:spcPts val="0"/>
              </a:spcAft>
              <a:buFont typeface="Wingdings"/>
              <a:buNone/>
              <a:defRPr/>
            </a:pPr>
            <a:r>
              <a:rPr lang="en-US" sz="3300" dirty="0" smtClean="0">
                <a:latin typeface="Times New Roman" pitchFamily="18" charset="0"/>
                <a:cs typeface="Times New Roman" pitchFamily="18" charset="0"/>
              </a:rPr>
              <a:t>		</a:t>
            </a:r>
            <a:r>
              <a:rPr lang="pt-BR" sz="3300" dirty="0" smtClean="0">
                <a:latin typeface="Times New Roman" pitchFamily="18" charset="0"/>
                <a:cs typeface="Times New Roman" pitchFamily="18" charset="0"/>
              </a:rPr>
              <a:t>N</a:t>
            </a:r>
            <a:r>
              <a:rPr lang="pt-BR" sz="3300" baseline="-25000" dirty="0" smtClean="0">
                <a:latin typeface="Times New Roman" pitchFamily="18" charset="0"/>
                <a:cs typeface="Times New Roman" pitchFamily="18" charset="0"/>
              </a:rPr>
              <a:t>2</a:t>
            </a:r>
            <a:r>
              <a:rPr lang="pt-BR" sz="3300" dirty="0" smtClean="0">
                <a:latin typeface="Times New Roman" pitchFamily="18" charset="0"/>
                <a:cs typeface="Times New Roman" pitchFamily="18" charset="0"/>
              </a:rPr>
              <a:t>/N</a:t>
            </a:r>
            <a:r>
              <a:rPr lang="pt-BR" sz="3300" baseline="-25000" dirty="0" smtClean="0">
                <a:latin typeface="Times New Roman" pitchFamily="18" charset="0"/>
                <a:cs typeface="Times New Roman" pitchFamily="18" charset="0"/>
              </a:rPr>
              <a:t>1</a:t>
            </a:r>
            <a:r>
              <a:rPr lang="pt-BR" sz="3300" dirty="0" smtClean="0">
                <a:latin typeface="Times New Roman" pitchFamily="18" charset="0"/>
                <a:cs typeface="Times New Roman" pitchFamily="18" charset="0"/>
              </a:rPr>
              <a:t> =  (D + t)/(d + t)</a:t>
            </a:r>
            <a:endParaRPr lang="en-US" sz="3300" dirty="0" smtClean="0">
              <a:latin typeface="Times New Roman" pitchFamily="18" charset="0"/>
              <a:cs typeface="Times New Roman" pitchFamily="18" charset="0"/>
            </a:endParaRPr>
          </a:p>
          <a:p>
            <a:pPr marL="411480" eaLnBrk="1" fontAlgn="auto" hangingPunct="1">
              <a:spcAft>
                <a:spcPts val="0"/>
              </a:spcAft>
              <a:buFont typeface="Wingdings"/>
              <a:buNone/>
              <a:defRPr/>
            </a:pPr>
            <a:r>
              <a:rPr lang="en-US" sz="3300" b="1" dirty="0" smtClean="0">
                <a:solidFill>
                  <a:srgbClr val="FF0000"/>
                </a:solidFill>
                <a:latin typeface="Times New Roman" pitchFamily="18" charset="0"/>
                <a:cs typeface="Times New Roman" pitchFamily="18" charset="0"/>
              </a:rPr>
              <a:t>Effect of slip on velocity ratio:</a:t>
            </a:r>
            <a:endParaRPr lang="en-US" sz="3300" dirty="0" smtClean="0">
              <a:solidFill>
                <a:srgbClr val="FF0000"/>
              </a:solidFill>
              <a:latin typeface="Times New Roman" pitchFamily="18" charset="0"/>
              <a:cs typeface="Times New Roman" pitchFamily="18" charset="0"/>
            </a:endParaRPr>
          </a:p>
          <a:p>
            <a:pPr marL="411480" eaLnBrk="1" fontAlgn="auto" hangingPunct="1">
              <a:spcAft>
                <a:spcPts val="0"/>
              </a:spcAft>
              <a:buFont typeface="Wingdings"/>
              <a:buChar char=""/>
              <a:defRPr/>
            </a:pPr>
            <a:r>
              <a:rPr lang="en-US" sz="3300" dirty="0" smtClean="0">
                <a:latin typeface="Times New Roman" pitchFamily="18" charset="0"/>
                <a:cs typeface="Times New Roman" pitchFamily="18" charset="0"/>
              </a:rPr>
              <a:t>Slip is defined as the relative motion between the belt and pulley.</a:t>
            </a:r>
          </a:p>
          <a:p>
            <a:pPr marL="411480" eaLnBrk="1" fontAlgn="auto" hangingPunct="1">
              <a:spcAft>
                <a:spcPts val="0"/>
              </a:spcAft>
              <a:buFont typeface="Wingdings"/>
              <a:buChar char=""/>
              <a:defRPr/>
            </a:pPr>
            <a:r>
              <a:rPr lang="en-US" sz="3300" dirty="0" smtClean="0">
                <a:latin typeface="Times New Roman" pitchFamily="18" charset="0"/>
                <a:cs typeface="Times New Roman" pitchFamily="18" charset="0"/>
              </a:rPr>
              <a:t>The difference between the linear speed of the pulley rim and belt is the measure of slip.</a:t>
            </a:r>
          </a:p>
          <a:p>
            <a:pPr marL="411480" eaLnBrk="1" fontAlgn="auto" hangingPunct="1">
              <a:spcAft>
                <a:spcPts val="0"/>
              </a:spcAft>
              <a:buFont typeface="Wingdings"/>
              <a:buChar char=""/>
              <a:defRPr/>
            </a:pPr>
            <a:r>
              <a:rPr lang="en-US" sz="3300" dirty="0" smtClean="0">
                <a:latin typeface="Times New Roman" pitchFamily="18" charset="0"/>
                <a:cs typeface="Times New Roman" pitchFamily="18" charset="0"/>
              </a:rPr>
              <a:t>The reason is, there is a tendency for the belt to carry with it on the underside between the pulley and the belt. The frictional grip between the pulley and the grip is insufficient in </a:t>
            </a:r>
            <a:r>
              <a:rPr lang="en-US" sz="3300" smtClean="0">
                <a:latin typeface="Times New Roman" pitchFamily="18" charset="0"/>
                <a:cs typeface="Times New Roman" pitchFamily="18" charset="0"/>
              </a:rPr>
              <a:t>lower side.</a:t>
            </a:r>
            <a:endParaRPr lang="en-US" sz="3300" dirty="0" smtClean="0">
              <a:latin typeface="Times New Roman" pitchFamily="18" charset="0"/>
              <a:cs typeface="Times New Roman" pitchFamily="18" charset="0"/>
            </a:endParaRPr>
          </a:p>
          <a:p>
            <a:pPr marL="411480" eaLnBrk="1" fontAlgn="auto" hangingPunct="1">
              <a:spcAft>
                <a:spcPts val="0"/>
              </a:spcAft>
              <a:buFont typeface="Wingdings"/>
              <a:buChar char=""/>
              <a:defRPr/>
            </a:pPr>
            <a:r>
              <a:rPr lang="en-US" sz="3300" dirty="0" smtClean="0">
                <a:latin typeface="Times New Roman" pitchFamily="18" charset="0"/>
                <a:cs typeface="Times New Roman" pitchFamily="18" charset="0"/>
              </a:rPr>
              <a:t>The slip reduces the velocity ratio of the drive.</a:t>
            </a:r>
          </a:p>
          <a:p>
            <a:pPr marL="411480" eaLnBrk="1" fontAlgn="auto" hangingPunct="1">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51550"/>
          </a:xfrm>
        </p:spPr>
        <p:txBody>
          <a:bodyPr rtlCol="0">
            <a:normAutofit fontScale="62500" lnSpcReduction="20000"/>
          </a:bodyPr>
          <a:lstStyle/>
          <a:p>
            <a:pPr marL="411480" eaLnBrk="1" fontAlgn="auto" hangingPunct="1">
              <a:spcAft>
                <a:spcPts val="0"/>
              </a:spcAft>
              <a:buFont typeface="Wingdings"/>
              <a:buNone/>
              <a:defRPr/>
            </a:pPr>
            <a:r>
              <a:rPr lang="en-US" sz="3600" dirty="0" smtClean="0">
                <a:latin typeface="Times New Roman" pitchFamily="18" charset="0"/>
                <a:cs typeface="Times New Roman" pitchFamily="18" charset="0"/>
              </a:rPr>
              <a:t>Slip can be reduced BY</a:t>
            </a:r>
          </a:p>
          <a:p>
            <a:pPr marL="411480" eaLnBrk="1" fontAlgn="auto" hangingPunct="1">
              <a:spcAft>
                <a:spcPts val="0"/>
              </a:spcAft>
              <a:buFont typeface="Wingdings"/>
              <a:buChar char=""/>
              <a:defRPr/>
            </a:pPr>
            <a:r>
              <a:rPr lang="en-US" sz="3600" dirty="0" smtClean="0">
                <a:latin typeface="Times New Roman" pitchFamily="18" charset="0"/>
                <a:cs typeface="Times New Roman" pitchFamily="18" charset="0"/>
              </a:rPr>
              <a:t>Roughening the belt by dressing</a:t>
            </a:r>
          </a:p>
          <a:p>
            <a:pPr marL="411480" eaLnBrk="1" fontAlgn="auto" hangingPunct="1">
              <a:spcAft>
                <a:spcPts val="0"/>
              </a:spcAft>
              <a:buFont typeface="Wingdings"/>
              <a:buChar char=""/>
              <a:defRPr/>
            </a:pPr>
            <a:r>
              <a:rPr lang="en-US" sz="3600" dirty="0" smtClean="0">
                <a:latin typeface="Times New Roman" pitchFamily="18" charset="0"/>
                <a:cs typeface="Times New Roman" pitchFamily="18" charset="0"/>
              </a:rPr>
              <a:t>By crowning the pulley</a:t>
            </a:r>
          </a:p>
          <a:p>
            <a:pPr marL="411480" eaLnBrk="1" fontAlgn="auto" hangingPunct="1">
              <a:spcAft>
                <a:spcPts val="0"/>
              </a:spcAft>
              <a:buFont typeface="Wingdings"/>
              <a:buChar char=""/>
              <a:defRPr/>
            </a:pPr>
            <a:endParaRPr lang="en-US" sz="3600" dirty="0" smtClean="0">
              <a:latin typeface="Times New Roman" pitchFamily="18" charset="0"/>
              <a:cs typeface="Times New Roman" pitchFamily="18" charset="0"/>
            </a:endParaRPr>
          </a:p>
          <a:p>
            <a:pPr marL="411480" eaLnBrk="1" fontAlgn="auto" hangingPunct="1">
              <a:spcAft>
                <a:spcPts val="0"/>
              </a:spcAft>
              <a:buFont typeface="Wingdings"/>
              <a:buChar char=""/>
              <a:defRPr/>
            </a:pPr>
            <a:r>
              <a:rPr lang="en-US" sz="3600" dirty="0" smtClean="0">
                <a:latin typeface="Times New Roman" pitchFamily="18" charset="0"/>
                <a:cs typeface="Times New Roman" pitchFamily="18" charset="0"/>
              </a:rPr>
              <a:t>Let	S</a:t>
            </a:r>
            <a:r>
              <a:rPr lang="en-US" sz="3600" baseline="-25000" dirty="0" smtClean="0">
                <a:latin typeface="Times New Roman" pitchFamily="18" charset="0"/>
                <a:cs typeface="Times New Roman" pitchFamily="18" charset="0"/>
              </a:rPr>
              <a:t>1  	</a:t>
            </a:r>
            <a:r>
              <a:rPr lang="en-US" sz="3600" dirty="0" smtClean="0">
                <a:latin typeface="Times New Roman" pitchFamily="18" charset="0"/>
                <a:cs typeface="Times New Roman" pitchFamily="18" charset="0"/>
              </a:rPr>
              <a:t>= Percentage slip between the driver and the belt. 	     </a:t>
            </a:r>
          </a:p>
          <a:p>
            <a:pPr marL="411480" eaLnBrk="1" fontAlgn="auto" hangingPunct="1">
              <a:spcAft>
                <a:spcPts val="0"/>
              </a:spcAft>
              <a:buFont typeface="Wingdings"/>
              <a:buChar char=""/>
              <a:defRPr/>
            </a:pPr>
            <a:r>
              <a:rPr lang="en-US" sz="3600" dirty="0" smtClean="0">
                <a:latin typeface="Times New Roman" pitchFamily="18" charset="0"/>
                <a:cs typeface="Times New Roman" pitchFamily="18" charset="0"/>
              </a:rPr>
              <a:t>	S</a:t>
            </a:r>
            <a:r>
              <a:rPr lang="en-US" sz="3600" baseline="-25000" dirty="0" smtClean="0">
                <a:latin typeface="Times New Roman" pitchFamily="18" charset="0"/>
                <a:cs typeface="Times New Roman" pitchFamily="18" charset="0"/>
              </a:rPr>
              <a:t>2  	</a:t>
            </a:r>
            <a:r>
              <a:rPr lang="en-US" sz="3600" dirty="0" smtClean="0">
                <a:latin typeface="Times New Roman" pitchFamily="18" charset="0"/>
                <a:cs typeface="Times New Roman" pitchFamily="18" charset="0"/>
              </a:rPr>
              <a:t>= Percentage slip between the driven and the belt. 	</a:t>
            </a:r>
          </a:p>
          <a:p>
            <a:pPr marL="411480" eaLnBrk="1" fontAlgn="auto" hangingPunct="1">
              <a:spcAft>
                <a:spcPts val="0"/>
              </a:spcAft>
              <a:buFont typeface="Wingdings"/>
              <a:buChar char=""/>
              <a:defRPr/>
            </a:pPr>
            <a:r>
              <a:rPr lang="en-US" sz="3600" dirty="0" smtClean="0">
                <a:latin typeface="Times New Roman" pitchFamily="18" charset="0"/>
                <a:cs typeface="Times New Roman" pitchFamily="18" charset="0"/>
              </a:rPr>
              <a:t>	S 	= Total percentage slip = S</a:t>
            </a:r>
            <a:r>
              <a:rPr lang="en-US" sz="3600" baseline="-25000"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 + S</a:t>
            </a:r>
            <a:r>
              <a:rPr lang="en-US" sz="3600" baseline="-25000" dirty="0" smtClean="0">
                <a:latin typeface="Times New Roman" pitchFamily="18" charset="0"/>
                <a:cs typeface="Times New Roman" pitchFamily="18" charset="0"/>
              </a:rPr>
              <a:t>2 </a:t>
            </a:r>
            <a:r>
              <a:rPr lang="en-US" sz="3600" dirty="0" smtClean="0">
                <a:latin typeface="Times New Roman" pitchFamily="18" charset="0"/>
                <a:cs typeface="Times New Roman" pitchFamily="18" charset="0"/>
              </a:rPr>
              <a:t>	</a:t>
            </a:r>
          </a:p>
          <a:p>
            <a:pPr marL="411480" eaLnBrk="1" fontAlgn="auto" hangingPunct="1">
              <a:spcAft>
                <a:spcPts val="0"/>
              </a:spcAft>
              <a:buFont typeface="Wingdings"/>
              <a:buChar char=""/>
              <a:defRPr/>
            </a:pPr>
            <a:endParaRPr lang="en-US" sz="3600" dirty="0" smtClean="0">
              <a:latin typeface="Times New Roman" pitchFamily="18" charset="0"/>
              <a:cs typeface="Times New Roman" pitchFamily="18" charset="0"/>
            </a:endParaRPr>
          </a:p>
          <a:p>
            <a:pPr marL="411480" eaLnBrk="1" fontAlgn="auto" hangingPunct="1">
              <a:spcAft>
                <a:spcPts val="0"/>
              </a:spcAft>
              <a:buFont typeface="Wingdings"/>
              <a:buChar char=""/>
              <a:defRPr/>
            </a:pPr>
            <a:r>
              <a:rPr lang="pt-BR" sz="3600" dirty="0" smtClean="0">
                <a:latin typeface="Times New Roman" pitchFamily="18" charset="0"/>
                <a:cs typeface="Times New Roman" pitchFamily="18" charset="0"/>
              </a:rPr>
              <a:t>Velocity ratio = N</a:t>
            </a:r>
            <a:r>
              <a:rPr lang="pt-BR" sz="3600" baseline="-25000" dirty="0" smtClean="0">
                <a:latin typeface="Times New Roman" pitchFamily="18" charset="0"/>
                <a:cs typeface="Times New Roman" pitchFamily="18" charset="0"/>
              </a:rPr>
              <a:t>2</a:t>
            </a:r>
            <a:r>
              <a:rPr lang="pt-BR" sz="3600" dirty="0" smtClean="0">
                <a:latin typeface="Times New Roman" pitchFamily="18" charset="0"/>
                <a:cs typeface="Times New Roman" pitchFamily="18" charset="0"/>
              </a:rPr>
              <a:t>/N</a:t>
            </a:r>
            <a:r>
              <a:rPr lang="pt-BR" sz="3600" baseline="-25000" dirty="0" smtClean="0">
                <a:latin typeface="Times New Roman" pitchFamily="18" charset="0"/>
                <a:cs typeface="Times New Roman" pitchFamily="18" charset="0"/>
              </a:rPr>
              <a:t>1</a:t>
            </a:r>
            <a:r>
              <a:rPr lang="pt-BR" sz="3600" dirty="0" smtClean="0">
                <a:latin typeface="Times New Roman" pitchFamily="18" charset="0"/>
                <a:cs typeface="Times New Roman" pitchFamily="18" charset="0"/>
              </a:rPr>
              <a:t> =  D/d [1 – ((S</a:t>
            </a:r>
            <a:r>
              <a:rPr lang="pt-BR" sz="3600" baseline="-25000" dirty="0" smtClean="0">
                <a:latin typeface="Times New Roman" pitchFamily="18" charset="0"/>
                <a:cs typeface="Times New Roman" pitchFamily="18" charset="0"/>
              </a:rPr>
              <a:t>1 + </a:t>
            </a:r>
            <a:r>
              <a:rPr lang="pt-BR" sz="3600" dirty="0" smtClean="0">
                <a:latin typeface="Times New Roman" pitchFamily="18" charset="0"/>
                <a:cs typeface="Times New Roman" pitchFamily="18" charset="0"/>
              </a:rPr>
              <a:t>S</a:t>
            </a:r>
            <a:r>
              <a:rPr lang="pt-BR" sz="3600" baseline="-25000" dirty="0" smtClean="0">
                <a:latin typeface="Times New Roman" pitchFamily="18" charset="0"/>
                <a:cs typeface="Times New Roman" pitchFamily="18" charset="0"/>
              </a:rPr>
              <a:t>2</a:t>
            </a:r>
            <a:r>
              <a:rPr lang="pt-BR" sz="3600" dirty="0" smtClean="0">
                <a:latin typeface="Times New Roman" pitchFamily="18" charset="0"/>
                <a:cs typeface="Times New Roman" pitchFamily="18" charset="0"/>
              </a:rPr>
              <a:t>)/100)] = D/d [1 – (S/100)]</a:t>
            </a:r>
            <a:endParaRPr lang="en-US" sz="3600" dirty="0" smtClean="0">
              <a:latin typeface="Times New Roman" pitchFamily="18" charset="0"/>
              <a:cs typeface="Times New Roman" pitchFamily="18" charset="0"/>
            </a:endParaRPr>
          </a:p>
          <a:p>
            <a:pPr marL="411480" eaLnBrk="1" fontAlgn="auto" hangingPunct="1">
              <a:spcAft>
                <a:spcPts val="0"/>
              </a:spcAft>
              <a:buFont typeface="Wingdings"/>
              <a:buChar char=""/>
              <a:defRPr/>
            </a:pPr>
            <a:r>
              <a:rPr lang="en-US" sz="3600" dirty="0" smtClean="0">
                <a:latin typeface="Times New Roman" pitchFamily="18" charset="0"/>
                <a:cs typeface="Times New Roman" pitchFamily="18" charset="0"/>
              </a:rPr>
              <a:t>If thickness of the belt (t) is considered, then</a:t>
            </a:r>
          </a:p>
          <a:p>
            <a:pPr marL="411480" eaLnBrk="1" fontAlgn="auto" hangingPunct="1">
              <a:spcAft>
                <a:spcPts val="0"/>
              </a:spcAft>
              <a:buFont typeface="Wingdings"/>
              <a:buNone/>
              <a:defRPr/>
            </a:pPr>
            <a:r>
              <a:rPr lang="en-US" sz="3600" dirty="0" smtClean="0">
                <a:latin typeface="Times New Roman" pitchFamily="18" charset="0"/>
                <a:cs typeface="Times New Roman" pitchFamily="18" charset="0"/>
              </a:rPr>
              <a:t> </a:t>
            </a:r>
          </a:p>
          <a:p>
            <a:pPr marL="411480" eaLnBrk="1" fontAlgn="auto" hangingPunct="1">
              <a:spcAft>
                <a:spcPts val="0"/>
              </a:spcAft>
              <a:buFont typeface="Wingdings"/>
              <a:buChar char=""/>
              <a:defRPr/>
            </a:pPr>
            <a:r>
              <a:rPr lang="pt-BR" sz="3600" dirty="0" smtClean="0">
                <a:latin typeface="Times New Roman" pitchFamily="18" charset="0"/>
                <a:cs typeface="Times New Roman" pitchFamily="18" charset="0"/>
              </a:rPr>
              <a:t>Velocity ratio = N</a:t>
            </a:r>
            <a:r>
              <a:rPr lang="pt-BR" sz="3600" baseline="-25000" dirty="0" smtClean="0">
                <a:latin typeface="Times New Roman" pitchFamily="18" charset="0"/>
                <a:cs typeface="Times New Roman" pitchFamily="18" charset="0"/>
              </a:rPr>
              <a:t>2</a:t>
            </a:r>
            <a:r>
              <a:rPr lang="pt-BR" sz="3600" dirty="0" smtClean="0">
                <a:latin typeface="Times New Roman" pitchFamily="18" charset="0"/>
                <a:cs typeface="Times New Roman" pitchFamily="18" charset="0"/>
              </a:rPr>
              <a:t>/N</a:t>
            </a:r>
            <a:r>
              <a:rPr lang="pt-BR" sz="3600" baseline="-25000" dirty="0" smtClean="0">
                <a:latin typeface="Times New Roman" pitchFamily="18" charset="0"/>
                <a:cs typeface="Times New Roman" pitchFamily="18" charset="0"/>
              </a:rPr>
              <a:t>1</a:t>
            </a:r>
            <a:r>
              <a:rPr lang="pt-BR" sz="3600" dirty="0" smtClean="0">
                <a:latin typeface="Times New Roman" pitchFamily="18" charset="0"/>
                <a:cs typeface="Times New Roman" pitchFamily="18" charset="0"/>
              </a:rPr>
              <a:t> 	=  (D+t)/(d+t) [1 – ((S</a:t>
            </a:r>
            <a:r>
              <a:rPr lang="pt-BR" sz="3600" baseline="-25000" dirty="0" smtClean="0">
                <a:latin typeface="Times New Roman" pitchFamily="18" charset="0"/>
                <a:cs typeface="Times New Roman" pitchFamily="18" charset="0"/>
              </a:rPr>
              <a:t>1 + </a:t>
            </a:r>
            <a:r>
              <a:rPr lang="pt-BR" sz="3600" dirty="0" smtClean="0">
                <a:latin typeface="Times New Roman" pitchFamily="18" charset="0"/>
                <a:cs typeface="Times New Roman" pitchFamily="18" charset="0"/>
              </a:rPr>
              <a:t>S</a:t>
            </a:r>
            <a:r>
              <a:rPr lang="pt-BR" sz="3600" baseline="-25000" dirty="0" smtClean="0">
                <a:latin typeface="Times New Roman" pitchFamily="18" charset="0"/>
                <a:cs typeface="Times New Roman" pitchFamily="18" charset="0"/>
              </a:rPr>
              <a:t>2</a:t>
            </a:r>
            <a:r>
              <a:rPr lang="pt-BR" sz="3600" dirty="0" smtClean="0">
                <a:latin typeface="Times New Roman" pitchFamily="18" charset="0"/>
                <a:cs typeface="Times New Roman" pitchFamily="18" charset="0"/>
              </a:rPr>
              <a:t>)/100)] </a:t>
            </a:r>
            <a:endParaRPr lang="en-US" sz="3600" dirty="0" smtClean="0">
              <a:latin typeface="Times New Roman" pitchFamily="18" charset="0"/>
              <a:cs typeface="Times New Roman" pitchFamily="18" charset="0"/>
            </a:endParaRPr>
          </a:p>
          <a:p>
            <a:pPr marL="411480" eaLnBrk="1" fontAlgn="auto" hangingPunct="1">
              <a:spcAft>
                <a:spcPts val="0"/>
              </a:spcAft>
              <a:buFont typeface="Wingdings"/>
              <a:buNone/>
              <a:defRPr/>
            </a:pPr>
            <a:r>
              <a:rPr lang="pt-BR" sz="3600" dirty="0" smtClean="0">
                <a:latin typeface="Times New Roman" pitchFamily="18" charset="0"/>
                <a:cs typeface="Times New Roman" pitchFamily="18" charset="0"/>
              </a:rPr>
              <a:t>= (D+t)/(d+t) [1 – (S/100)]</a:t>
            </a:r>
            <a:endParaRPr lang="en-US" sz="3600" dirty="0" smtClean="0">
              <a:latin typeface="Times New Roman" pitchFamily="18" charset="0"/>
              <a:cs typeface="Times New Roman" pitchFamily="18" charset="0"/>
            </a:endParaRPr>
          </a:p>
          <a:p>
            <a:pPr marL="411480" eaLnBrk="1" fontAlgn="auto" hangingPunct="1">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atMod val="200000"/>
                  </a:schemeClr>
                </a:solidFill>
              </a:rPr>
              <a:t>Effect of creep on belt</a:t>
            </a:r>
            <a:r>
              <a:rPr lang="en-US" dirty="0" smtClean="0">
                <a:solidFill>
                  <a:schemeClr val="tx2">
                    <a:satMod val="200000"/>
                  </a:schemeClr>
                </a:solidFill>
              </a:rPr>
              <a:t/>
            </a:r>
            <a:br>
              <a:rPr lang="en-US" dirty="0" smtClean="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a:xfrm>
            <a:off x="914400" y="1371600"/>
            <a:ext cx="7772400" cy="4984750"/>
          </a:xfrm>
        </p:spPr>
        <p:txBody>
          <a:bodyPr rtlCol="0">
            <a:normAutofit fontScale="85000" lnSpcReduction="20000"/>
          </a:bodyPr>
          <a:lstStyle/>
          <a:p>
            <a:pPr marL="411480" eaLnBrk="1" fontAlgn="auto" hangingPunct="1">
              <a:spcAft>
                <a:spcPts val="0"/>
              </a:spcAft>
              <a:buFont typeface="Wingdings"/>
              <a:buNone/>
              <a:defRPr/>
            </a:pPr>
            <a:r>
              <a:rPr lang="en-US" dirty="0" smtClean="0">
                <a:latin typeface="Times New Roman" pitchFamily="18" charset="0"/>
                <a:cs typeface="Times New Roman" pitchFamily="18" charset="0"/>
              </a:rPr>
              <a:t>Let 	</a:t>
            </a:r>
          </a:p>
          <a:p>
            <a:pPr marL="411480" eaLnBrk="1" fontAlgn="auto" hangingPunct="1">
              <a:spcAft>
                <a:spcPts val="0"/>
              </a:spcAft>
              <a:buFont typeface="Wingdings"/>
              <a:buNone/>
              <a:defRPr/>
            </a:pPr>
            <a:r>
              <a:rPr lang="en-US" dirty="0" smtClean="0">
                <a:latin typeface="Times New Roman" pitchFamily="18" charset="0"/>
                <a:cs typeface="Times New Roman" pitchFamily="18" charset="0"/>
              </a:rPr>
              <a:t>σ</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stresses in the belt on tight side</a:t>
            </a:r>
          </a:p>
          <a:p>
            <a:pPr marL="411480" eaLnBrk="1" fontAlgn="auto" hangingPunct="1">
              <a:spcAft>
                <a:spcPts val="0"/>
              </a:spcAft>
              <a:buFont typeface="Wingdings"/>
              <a:buNone/>
              <a:defRPr/>
            </a:pPr>
            <a:r>
              <a:rPr lang="en-US" dirty="0" smtClean="0">
                <a:latin typeface="Times New Roman" pitchFamily="18" charset="0"/>
                <a:cs typeface="Times New Roman" pitchFamily="18" charset="0"/>
              </a:rPr>
              <a:t>σ</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stresses in the slack side</a:t>
            </a:r>
          </a:p>
          <a:p>
            <a:pPr marL="411480" eaLnBrk="1" fontAlgn="auto" hangingPunct="1">
              <a:spcAft>
                <a:spcPts val="0"/>
              </a:spcAft>
              <a:buFont typeface="Wingdings"/>
              <a:buNone/>
              <a:defRPr/>
            </a:pPr>
            <a:r>
              <a:rPr lang="en-US" dirty="0" smtClean="0">
                <a:latin typeface="Times New Roman" pitchFamily="18" charset="0"/>
                <a:cs typeface="Times New Roman" pitchFamily="18" charset="0"/>
              </a:rPr>
              <a:t>  E = Young’s modulus of belt material</a:t>
            </a:r>
          </a:p>
          <a:p>
            <a:pPr marL="411480" eaLnBrk="1" fontAlgn="auto" hangingPunct="1">
              <a:spcAft>
                <a:spcPts val="0"/>
              </a:spcAft>
              <a:buFont typeface="Wingdings"/>
              <a:buChar char=""/>
              <a:defRPr/>
            </a:pPr>
            <a:r>
              <a:rPr lang="pt-BR" dirty="0" smtClean="0">
                <a:latin typeface="Times New Roman" pitchFamily="18" charset="0"/>
                <a:cs typeface="Times New Roman" pitchFamily="18" charset="0"/>
              </a:rPr>
              <a:t>Velocity ratio 	= N</a:t>
            </a:r>
            <a:r>
              <a:rPr lang="pt-BR" baseline="-25000" dirty="0" smtClean="0">
                <a:latin typeface="Times New Roman" pitchFamily="18" charset="0"/>
                <a:cs typeface="Times New Roman" pitchFamily="18" charset="0"/>
              </a:rPr>
              <a:t>2</a:t>
            </a:r>
            <a:r>
              <a:rPr lang="pt-BR" dirty="0" smtClean="0">
                <a:latin typeface="Times New Roman" pitchFamily="18" charset="0"/>
                <a:cs typeface="Times New Roman" pitchFamily="18" charset="0"/>
              </a:rPr>
              <a:t>/N</a:t>
            </a:r>
            <a:r>
              <a:rPr lang="pt-BR" baseline="-25000" dirty="0" smtClean="0">
                <a:latin typeface="Times New Roman" pitchFamily="18" charset="0"/>
                <a:cs typeface="Times New Roman" pitchFamily="18" charset="0"/>
              </a:rPr>
              <a:t>1</a:t>
            </a:r>
            <a:r>
              <a:rPr lang="pt-BR" dirty="0" smtClean="0">
                <a:latin typeface="Times New Roman" pitchFamily="18" charset="0"/>
                <a:cs typeface="Times New Roman" pitchFamily="18" charset="0"/>
              </a:rPr>
              <a:t> =  (D)/(d) [[E + √ </a:t>
            </a:r>
            <a:r>
              <a:rPr lang="en-US" dirty="0" smtClean="0">
                <a:latin typeface="Times New Roman" pitchFamily="18" charset="0"/>
                <a:cs typeface="Times New Roman" pitchFamily="18" charset="0"/>
              </a:rPr>
              <a:t>σ</a:t>
            </a:r>
            <a:r>
              <a:rPr lang="pt-BR" baseline="-25000" dirty="0" smtClean="0">
                <a:latin typeface="Times New Roman" pitchFamily="18" charset="0"/>
                <a:cs typeface="Times New Roman" pitchFamily="18" charset="0"/>
              </a:rPr>
              <a:t>1</a:t>
            </a:r>
            <a:r>
              <a:rPr lang="pt-BR" dirty="0" smtClean="0">
                <a:latin typeface="Times New Roman" pitchFamily="18" charset="0"/>
                <a:cs typeface="Times New Roman" pitchFamily="18" charset="0"/>
              </a:rPr>
              <a:t> ]/[E + √ </a:t>
            </a:r>
            <a:r>
              <a:rPr lang="en-US" dirty="0" smtClean="0">
                <a:latin typeface="Times New Roman" pitchFamily="18" charset="0"/>
                <a:cs typeface="Times New Roman" pitchFamily="18" charset="0"/>
              </a:rPr>
              <a:t>σ</a:t>
            </a:r>
            <a:r>
              <a:rPr lang="pt-BR" baseline="-25000" dirty="0" smtClean="0">
                <a:latin typeface="Times New Roman" pitchFamily="18" charset="0"/>
                <a:cs typeface="Times New Roman" pitchFamily="18" charset="0"/>
              </a:rPr>
              <a:t>2</a:t>
            </a:r>
            <a:r>
              <a:rPr lang="pt-BR" dirty="0" smtClean="0">
                <a:latin typeface="Times New Roman" pitchFamily="18" charset="0"/>
                <a:cs typeface="Times New Roman" pitchFamily="18" charset="0"/>
              </a:rPr>
              <a:t> ]]</a:t>
            </a:r>
          </a:p>
          <a:p>
            <a:pPr marL="411480" eaLnBrk="1" fontAlgn="auto" hangingPunct="1">
              <a:spcAft>
                <a:spcPts val="0"/>
              </a:spcAft>
              <a:buFont typeface="Wingdings"/>
              <a:buNone/>
              <a:defRPr/>
            </a:pPr>
            <a:r>
              <a:rPr lang="pt-BR" b="1" dirty="0" smtClean="0">
                <a:solidFill>
                  <a:srgbClr val="FF0000"/>
                </a:solidFill>
              </a:rPr>
              <a:t>Law of Belting</a:t>
            </a:r>
            <a:endParaRPr lang="en-US" dirty="0" smtClean="0">
              <a:solidFill>
                <a:srgbClr val="FF0000"/>
              </a:solidFill>
            </a:endParaRPr>
          </a:p>
          <a:p>
            <a:pPr marL="411480" eaLnBrk="1" fontAlgn="auto" hangingPunct="1">
              <a:spcAft>
                <a:spcPts val="0"/>
              </a:spcAft>
              <a:buFont typeface="Wingdings"/>
              <a:buChar char=""/>
              <a:defRPr/>
            </a:pPr>
            <a:r>
              <a:rPr lang="en-US" dirty="0" smtClean="0"/>
              <a:t>Law of belting states that, the centre line of the belt, as it approaches the pulley, must lie in a plane perpendicular to the axis of that pulley or must lie in the plane of the pulley. Otherwise the belt will run off the pulley</a:t>
            </a:r>
          </a:p>
          <a:p>
            <a:pPr marL="411480" eaLnBrk="1" fontAlgn="auto" hangingPunct="1">
              <a:spcAft>
                <a:spcPts val="0"/>
              </a:spcAft>
              <a:buFont typeface="Wingdings"/>
              <a:buNone/>
              <a:defRPr/>
            </a:pPr>
            <a:endParaRPr lang="en-US" dirty="0" smtClean="0">
              <a:latin typeface="Times New Roman" pitchFamily="18" charset="0"/>
              <a:cs typeface="Times New Roman" pitchFamily="18" charset="0"/>
            </a:endParaRPr>
          </a:p>
          <a:p>
            <a:pPr marL="411480" eaLnBrk="1" fontAlgn="auto" hangingPunct="1">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Power Transmitted by the belt</a:t>
            </a:r>
            <a:r>
              <a:rPr lang="en-US" dirty="0" smtClean="0"/>
              <a:t/>
            </a:r>
            <a:br>
              <a:rPr lang="en-US" dirty="0" smtClean="0"/>
            </a:br>
            <a:endParaRPr lang="en-US" dirty="0">
              <a:solidFill>
                <a:schemeClr val="tx2">
                  <a:satMod val="200000"/>
                </a:schemeClr>
              </a:solidFill>
            </a:endParaRPr>
          </a:p>
        </p:txBody>
      </p:sp>
      <p:sp>
        <p:nvSpPr>
          <p:cNvPr id="36867" name="Content Placeholder 2"/>
          <p:cNvSpPr>
            <a:spLocks noGrp="1"/>
          </p:cNvSpPr>
          <p:nvPr>
            <p:ph idx="1"/>
          </p:nvPr>
        </p:nvSpPr>
        <p:spPr/>
        <p:txBody>
          <a:bodyPr/>
          <a:lstStyle/>
          <a:p>
            <a:pPr eaLnBrk="1" hangingPunct="1">
              <a:buFont typeface="Wingdings" pitchFamily="2" charset="2"/>
              <a:buNone/>
            </a:pPr>
            <a:r>
              <a:rPr lang="en-US" sz="3600" b="1" smtClean="0">
                <a:latin typeface="Times New Roman" pitchFamily="18" charset="0"/>
                <a:cs typeface="Times New Roman" pitchFamily="18" charset="0"/>
              </a:rPr>
              <a:t>Power Transmitted by the belt</a:t>
            </a:r>
            <a:endParaRPr lang="en-US" sz="3600" smtClean="0">
              <a:latin typeface="Times New Roman" pitchFamily="18" charset="0"/>
              <a:cs typeface="Times New Roman" pitchFamily="18" charset="0"/>
            </a:endParaRPr>
          </a:p>
          <a:p>
            <a:pPr eaLnBrk="1" hangingPunct="1"/>
            <a:r>
              <a:rPr lang="en-US" sz="3600" smtClean="0">
                <a:latin typeface="Times New Roman" pitchFamily="18" charset="0"/>
                <a:cs typeface="Times New Roman" pitchFamily="18" charset="0"/>
              </a:rPr>
              <a:t>	P = (T</a:t>
            </a:r>
            <a:r>
              <a:rPr lang="en-US" sz="3600" baseline="-25000" smtClean="0">
                <a:latin typeface="Times New Roman" pitchFamily="18" charset="0"/>
                <a:cs typeface="Times New Roman" pitchFamily="18" charset="0"/>
              </a:rPr>
              <a:t>1</a:t>
            </a:r>
            <a:r>
              <a:rPr lang="en-US" sz="3600" smtClean="0">
                <a:latin typeface="Times New Roman" pitchFamily="18" charset="0"/>
                <a:cs typeface="Times New Roman" pitchFamily="18" charset="0"/>
              </a:rPr>
              <a:t> – T</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 ) v watts</a:t>
            </a:r>
          </a:p>
          <a:p>
            <a:pPr eaLnBrk="1" hangingPunct="1">
              <a:buFont typeface="Wingdings" pitchFamily="2" charset="2"/>
              <a:buNone/>
            </a:pPr>
            <a:r>
              <a:rPr lang="en-US" sz="3600" smtClean="0">
                <a:latin typeface="Times New Roman" pitchFamily="18" charset="0"/>
                <a:cs typeface="Times New Roman" pitchFamily="18" charset="0"/>
              </a:rPr>
              <a:t>Where T</a:t>
            </a:r>
            <a:r>
              <a:rPr lang="en-US" sz="3600" baseline="-25000" smtClean="0">
                <a:latin typeface="Times New Roman" pitchFamily="18" charset="0"/>
                <a:cs typeface="Times New Roman" pitchFamily="18" charset="0"/>
              </a:rPr>
              <a:t>1</a:t>
            </a:r>
            <a:r>
              <a:rPr lang="en-US" sz="3600" smtClean="0">
                <a:latin typeface="Times New Roman" pitchFamily="18" charset="0"/>
                <a:cs typeface="Times New Roman" pitchFamily="18" charset="0"/>
              </a:rPr>
              <a:t> = tension in the tight side.</a:t>
            </a:r>
          </a:p>
          <a:p>
            <a:pPr eaLnBrk="1" hangingPunct="1">
              <a:buFont typeface="Wingdings" pitchFamily="2" charset="2"/>
              <a:buNone/>
            </a:pPr>
            <a:r>
              <a:rPr lang="en-US" sz="3600" smtClean="0">
                <a:latin typeface="Times New Roman" pitchFamily="18" charset="0"/>
                <a:cs typeface="Times New Roman" pitchFamily="18" charset="0"/>
              </a:rPr>
              <a:t>	   T</a:t>
            </a:r>
            <a:r>
              <a:rPr lang="en-US" sz="3600" baseline="-25000" smtClean="0">
                <a:latin typeface="Times New Roman" pitchFamily="18" charset="0"/>
                <a:cs typeface="Times New Roman" pitchFamily="18" charset="0"/>
              </a:rPr>
              <a:t>2</a:t>
            </a:r>
            <a:r>
              <a:rPr lang="en-US" sz="3600" smtClean="0">
                <a:latin typeface="Times New Roman" pitchFamily="18" charset="0"/>
                <a:cs typeface="Times New Roman" pitchFamily="18" charset="0"/>
              </a:rPr>
              <a:t> = tension in the slack side. </a:t>
            </a:r>
          </a:p>
          <a:p>
            <a:pPr eaLnBrk="1" hangingPunct="1">
              <a:buFont typeface="Wingdings" pitchFamily="2" charset="2"/>
              <a:buNone/>
            </a:pPr>
            <a:r>
              <a:rPr lang="en-US" sz="3600" smtClean="0">
                <a:latin typeface="Times New Roman" pitchFamily="18" charset="0"/>
                <a:cs typeface="Times New Roman" pitchFamily="18" charset="0"/>
              </a:rPr>
              <a:t>	    V = linear velocity of the belt in m/s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Centrifugal Tension (</a:t>
            </a:r>
            <a:r>
              <a:rPr lang="en-US" b="1" dirty="0" err="1" smtClean="0">
                <a:latin typeface="Times New Roman" pitchFamily="18" charset="0"/>
                <a:cs typeface="Times New Roman" pitchFamily="18" charset="0"/>
              </a:rPr>
              <a:t>T</a:t>
            </a:r>
            <a:r>
              <a:rPr lang="en-US" b="1" baseline="-25000" dirty="0" err="1"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a:t>
            </a:r>
            <a:r>
              <a:rPr lang="en-US" dirty="0" smtClean="0"/>
              <a:t/>
            </a:r>
            <a:br>
              <a:rPr lang="en-US" dirty="0" smtClean="0"/>
            </a:br>
            <a:endParaRPr lang="en-US" dirty="0">
              <a:solidFill>
                <a:schemeClr val="tx2">
                  <a:satMod val="200000"/>
                </a:schemeClr>
              </a:solidFill>
            </a:endParaRPr>
          </a:p>
        </p:txBody>
      </p:sp>
      <p:sp>
        <p:nvSpPr>
          <p:cNvPr id="44035" name="Content Placeholder 2"/>
          <p:cNvSpPr>
            <a:spLocks noGrp="1"/>
          </p:cNvSpPr>
          <p:nvPr>
            <p:ph idx="1"/>
          </p:nvPr>
        </p:nvSpPr>
        <p:spPr>
          <a:xfrm>
            <a:off x="914400" y="1295400"/>
            <a:ext cx="7772400" cy="4572000"/>
          </a:xfrm>
        </p:spPr>
        <p:txBody>
          <a:bodyPr rtlCol="0">
            <a:normAutofit fontScale="92500" lnSpcReduction="20000"/>
          </a:bodyPr>
          <a:lstStyle/>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T</a:t>
            </a:r>
            <a:r>
              <a:rPr lang="en-US" baseline="-25000" smtClean="0">
                <a:latin typeface="Times New Roman" pitchFamily="18" charset="0"/>
                <a:cs typeface="Times New Roman" pitchFamily="18" charset="0"/>
              </a:rPr>
              <a:t>c</a:t>
            </a:r>
            <a:r>
              <a:rPr lang="en-US" smtClean="0">
                <a:latin typeface="Times New Roman" pitchFamily="18" charset="0"/>
                <a:cs typeface="Times New Roman" pitchFamily="18" charset="0"/>
              </a:rPr>
              <a:t> = waste load, increases the tension without increasing power capacity.</a:t>
            </a:r>
          </a:p>
          <a:p>
            <a:pPr eaLnBrk="1" fontAlgn="auto" hangingPunct="1">
              <a:spcAft>
                <a:spcPts val="0"/>
              </a:spcAft>
              <a:buFont typeface="Arial" pitchFamily="34" charset="0"/>
              <a:buChar char="•"/>
              <a:defRPr/>
            </a:pPr>
            <a:r>
              <a:rPr lang="en-US" b="1" smtClean="0">
                <a:latin typeface="Times New Roman" pitchFamily="18" charset="0"/>
                <a:cs typeface="Times New Roman" pitchFamily="18" charset="0"/>
              </a:rPr>
              <a:t>T</a:t>
            </a:r>
            <a:r>
              <a:rPr lang="en-US" b="1" baseline="-25000" smtClean="0">
                <a:latin typeface="Times New Roman" pitchFamily="18" charset="0"/>
                <a:cs typeface="Times New Roman" pitchFamily="18" charset="0"/>
              </a:rPr>
              <a:t>c</a:t>
            </a:r>
            <a:r>
              <a:rPr lang="en-US" b="1" smtClean="0">
                <a:latin typeface="Times New Roman" pitchFamily="18" charset="0"/>
                <a:cs typeface="Times New Roman" pitchFamily="18" charset="0"/>
              </a:rPr>
              <a:t> =</a:t>
            </a:r>
            <a:r>
              <a:rPr lang="en-US" smtClean="0">
                <a:latin typeface="Times New Roman" pitchFamily="18" charset="0"/>
                <a:cs typeface="Times New Roman" pitchFamily="18" charset="0"/>
              </a:rPr>
              <a:t> mV</a:t>
            </a:r>
            <a:r>
              <a:rPr lang="en-US" baseline="30000" smtClean="0">
                <a:latin typeface="Times New Roman" pitchFamily="18" charset="0"/>
                <a:cs typeface="Times New Roman" pitchFamily="18" charset="0"/>
              </a:rPr>
              <a:t>2</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m = mass / unit length (Kg/m)</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V = linear velocity (m/s)</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Initial tension</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T</a:t>
            </a:r>
            <a:r>
              <a:rPr lang="en-US" b="1" baseline="-25000" smtClean="0">
                <a:latin typeface="Times New Roman" pitchFamily="18" charset="0"/>
                <a:cs typeface="Times New Roman" pitchFamily="18" charset="0"/>
              </a:rPr>
              <a:t>o</a:t>
            </a:r>
            <a:r>
              <a:rPr lang="en-US" b="1" smtClean="0">
                <a:latin typeface="Times New Roman" pitchFamily="18" charset="0"/>
                <a:cs typeface="Times New Roman" pitchFamily="18" charset="0"/>
              </a:rPr>
              <a:t> = [T</a:t>
            </a:r>
            <a:r>
              <a:rPr lang="en-US" b="1" baseline="-25000" smtClean="0">
                <a:latin typeface="Times New Roman" pitchFamily="18" charset="0"/>
                <a:cs typeface="Times New Roman" pitchFamily="18" charset="0"/>
              </a:rPr>
              <a:t>1</a:t>
            </a:r>
            <a:r>
              <a:rPr lang="en-US" b="1" smtClean="0">
                <a:latin typeface="Times New Roman" pitchFamily="18" charset="0"/>
                <a:cs typeface="Times New Roman" pitchFamily="18" charset="0"/>
              </a:rPr>
              <a:t> + T</a:t>
            </a:r>
            <a:r>
              <a:rPr lang="en-US" b="1" baseline="-25000" smtClean="0">
                <a:latin typeface="Times New Roman" pitchFamily="18" charset="0"/>
                <a:cs typeface="Times New Roman" pitchFamily="18" charset="0"/>
              </a:rPr>
              <a:t>2</a:t>
            </a:r>
            <a:r>
              <a:rPr lang="en-US" b="1" smtClean="0">
                <a:latin typeface="Times New Roman" pitchFamily="18" charset="0"/>
                <a:cs typeface="Times New Roman" pitchFamily="18" charset="0"/>
              </a:rPr>
              <a:t>]/2		[neglecting centrifugal tension]</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smtClean="0">
                <a:latin typeface="Times New Roman" pitchFamily="18" charset="0"/>
                <a:cs typeface="Times New Roman" pitchFamily="18" charset="0"/>
              </a:rPr>
              <a:t>	T</a:t>
            </a:r>
            <a:r>
              <a:rPr lang="en-US" b="1" baseline="-25000" smtClean="0">
                <a:latin typeface="Times New Roman" pitchFamily="18" charset="0"/>
                <a:cs typeface="Times New Roman" pitchFamily="18" charset="0"/>
              </a:rPr>
              <a:t>o</a:t>
            </a:r>
            <a:r>
              <a:rPr lang="en-US" b="1" smtClean="0">
                <a:latin typeface="Times New Roman" pitchFamily="18" charset="0"/>
                <a:cs typeface="Times New Roman" pitchFamily="18" charset="0"/>
              </a:rPr>
              <a:t> = [T</a:t>
            </a:r>
            <a:r>
              <a:rPr lang="en-US" b="1" baseline="-25000" smtClean="0">
                <a:latin typeface="Times New Roman" pitchFamily="18" charset="0"/>
                <a:cs typeface="Times New Roman" pitchFamily="18" charset="0"/>
              </a:rPr>
              <a:t>1</a:t>
            </a:r>
            <a:r>
              <a:rPr lang="en-US" b="1" smtClean="0">
                <a:latin typeface="Times New Roman" pitchFamily="18" charset="0"/>
                <a:cs typeface="Times New Roman" pitchFamily="18" charset="0"/>
              </a:rPr>
              <a:t> + T</a:t>
            </a:r>
            <a:r>
              <a:rPr lang="en-US" b="1" baseline="-25000" smtClean="0">
                <a:latin typeface="Times New Roman" pitchFamily="18" charset="0"/>
                <a:cs typeface="Times New Roman" pitchFamily="18" charset="0"/>
              </a:rPr>
              <a:t>2</a:t>
            </a:r>
            <a:r>
              <a:rPr lang="en-US" b="1" smtClean="0">
                <a:latin typeface="Times New Roman" pitchFamily="18" charset="0"/>
                <a:cs typeface="Times New Roman" pitchFamily="18" charset="0"/>
              </a:rPr>
              <a:t> + 2T</a:t>
            </a:r>
            <a:r>
              <a:rPr lang="en-US" b="1" baseline="-25000" smtClean="0">
                <a:latin typeface="Times New Roman" pitchFamily="18" charset="0"/>
                <a:cs typeface="Times New Roman" pitchFamily="18" charset="0"/>
              </a:rPr>
              <a:t>c</a:t>
            </a:r>
            <a:r>
              <a:rPr lang="en-US" b="1" smtClean="0">
                <a:latin typeface="Times New Roman" pitchFamily="18" charset="0"/>
                <a:cs typeface="Times New Roman" pitchFamily="18" charset="0"/>
              </a:rPr>
              <a:t>]/2	[considering centrifugal tension]</a:t>
            </a:r>
            <a:endParaRPr lang="en-US" smtClean="0">
              <a:latin typeface="Times New Roman" pitchFamily="18" charset="0"/>
              <a:cs typeface="Times New Roman" pitchFamily="18" charset="0"/>
            </a:endParaRPr>
          </a:p>
          <a:p>
            <a:pPr eaLnBrk="1" fontAlgn="auto" hangingPunct="1">
              <a:spcAft>
                <a:spcPts val="0"/>
              </a:spcAft>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atMod val="200000"/>
                  </a:schemeClr>
                </a:solidFill>
                <a:latin typeface="Times New Roman" pitchFamily="18" charset="0"/>
                <a:cs typeface="Times New Roman" pitchFamily="18" charset="0"/>
              </a:rPr>
              <a:t>Continue…</a:t>
            </a:r>
            <a:endParaRPr lang="en-US" dirty="0">
              <a:solidFill>
                <a:schemeClr val="tx2">
                  <a:satMod val="200000"/>
                </a:schemeClr>
              </a:solidFill>
              <a:latin typeface="Times New Roman" pitchFamily="18" charset="0"/>
              <a:cs typeface="Times New Roman" pitchFamily="18" charset="0"/>
            </a:endParaRPr>
          </a:p>
        </p:txBody>
      </p:sp>
      <p:sp>
        <p:nvSpPr>
          <p:cNvPr id="45059" name="Content Placeholder 2"/>
          <p:cNvSpPr>
            <a:spLocks noGrp="1"/>
          </p:cNvSpPr>
          <p:nvPr>
            <p:ph idx="1"/>
          </p:nvPr>
        </p:nvSpPr>
        <p:spPr>
          <a:xfrm>
            <a:off x="914400" y="1371600"/>
            <a:ext cx="7772400" cy="4572000"/>
          </a:xfrm>
        </p:spPr>
        <p:txBody>
          <a:bodyPr rtlCol="0">
            <a:normAutofit fontScale="92500" lnSpcReduction="10000"/>
          </a:bodyPr>
          <a:lstStyle/>
          <a:p>
            <a:pPr eaLnBrk="1" fontAlgn="auto" hangingPunct="1">
              <a:spcAft>
                <a:spcPts val="0"/>
              </a:spcAft>
              <a:buFont typeface="Wingdings" pitchFamily="2" charset="2"/>
              <a:buNone/>
              <a:defRPr/>
            </a:pPr>
            <a:r>
              <a:rPr lang="en-US" smtClean="0">
                <a:latin typeface="Times New Roman" pitchFamily="18" charset="0"/>
                <a:cs typeface="Times New Roman" pitchFamily="18" charset="0"/>
              </a:rPr>
              <a:t>Maximum tension when the belt subjected to centrifugal tension</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	T = </a:t>
            </a:r>
            <a:r>
              <a:rPr lang="en-US" b="1" smtClean="0">
                <a:latin typeface="Times New Roman" pitchFamily="18" charset="0"/>
                <a:cs typeface="Times New Roman" pitchFamily="18" charset="0"/>
              </a:rPr>
              <a:t>T</a:t>
            </a:r>
            <a:r>
              <a:rPr lang="en-US" b="1" baseline="-25000" smtClean="0">
                <a:latin typeface="Times New Roman" pitchFamily="18" charset="0"/>
                <a:cs typeface="Times New Roman" pitchFamily="18" charset="0"/>
              </a:rPr>
              <a:t>1</a:t>
            </a:r>
            <a:r>
              <a:rPr lang="en-US" b="1" smtClean="0">
                <a:latin typeface="Times New Roman" pitchFamily="18" charset="0"/>
                <a:cs typeface="Times New Roman" pitchFamily="18" charset="0"/>
              </a:rPr>
              <a:t> + T</a:t>
            </a:r>
            <a:r>
              <a:rPr lang="en-US" b="1" baseline="-25000" smtClean="0">
                <a:latin typeface="Times New Roman" pitchFamily="18" charset="0"/>
                <a:cs typeface="Times New Roman" pitchFamily="18" charset="0"/>
              </a:rPr>
              <a:t>c </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smtClean="0">
                <a:latin typeface="Times New Roman" pitchFamily="18" charset="0"/>
                <a:cs typeface="Times New Roman" pitchFamily="18" charset="0"/>
              </a:rPr>
              <a:t>	T = maximum stress X cross sectional area of the belt</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smtClean="0">
                <a:latin typeface="Times New Roman" pitchFamily="18" charset="0"/>
                <a:cs typeface="Times New Roman" pitchFamily="18" charset="0"/>
              </a:rPr>
              <a:t>		= σ b t</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smtClean="0">
                <a:latin typeface="Times New Roman" pitchFamily="18" charset="0"/>
                <a:cs typeface="Times New Roman" pitchFamily="18" charset="0"/>
              </a:rPr>
              <a:t>	σ = maximum stress in N/m</a:t>
            </a:r>
            <a:r>
              <a:rPr lang="en-US" b="1" baseline="30000" smtClean="0">
                <a:latin typeface="Times New Roman" pitchFamily="18" charset="0"/>
                <a:cs typeface="Times New Roman" pitchFamily="18" charset="0"/>
              </a:rPr>
              <a:t>2</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smtClean="0">
                <a:latin typeface="Times New Roman" pitchFamily="18" charset="0"/>
                <a:cs typeface="Times New Roman" pitchFamily="18" charset="0"/>
              </a:rPr>
              <a:t>	b = width in m</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smtClean="0">
                <a:latin typeface="Times New Roman" pitchFamily="18" charset="0"/>
                <a:cs typeface="Times New Roman" pitchFamily="18" charset="0"/>
              </a:rPr>
              <a:t>	t = thickness in m</a:t>
            </a:r>
            <a:endParaRPr lang="en-US" smtClean="0">
              <a:latin typeface="Times New Roman" pitchFamily="18" charset="0"/>
              <a:cs typeface="Times New Roman" pitchFamily="18" charset="0"/>
            </a:endParaRPr>
          </a:p>
          <a:p>
            <a:pPr eaLnBrk="1" fontAlgn="auto" hangingPunct="1">
              <a:spcAft>
                <a:spcPts val="0"/>
              </a:spcAft>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Continue…</a:t>
            </a:r>
          </a:p>
        </p:txBody>
      </p:sp>
      <p:sp>
        <p:nvSpPr>
          <p:cNvPr id="46083" name="Content Placeholder 2"/>
          <p:cNvSpPr>
            <a:spLocks noGrp="1"/>
          </p:cNvSpPr>
          <p:nvPr>
            <p:ph idx="1"/>
          </p:nvPr>
        </p:nvSpPr>
        <p:spPr>
          <a:xfrm>
            <a:off x="914400" y="1371600"/>
            <a:ext cx="7772400" cy="4572000"/>
          </a:xfrm>
        </p:spPr>
        <p:txBody>
          <a:bodyPr rtlCol="0">
            <a:normAutofit fontScale="92500" lnSpcReduction="20000"/>
          </a:bodyPr>
          <a:lstStyle/>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When Centrifugal tension taken for consideration</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	Tension in tight side is T</a:t>
            </a:r>
            <a:r>
              <a:rPr lang="en-US" baseline="-25000" smtClean="0">
                <a:latin typeface="Times New Roman" pitchFamily="18" charset="0"/>
                <a:cs typeface="Times New Roman" pitchFamily="18" charset="0"/>
              </a:rPr>
              <a:t>t1</a:t>
            </a:r>
            <a:r>
              <a:rPr lang="en-US" smtClean="0">
                <a:latin typeface="Times New Roman" pitchFamily="18" charset="0"/>
                <a:cs typeface="Times New Roman" pitchFamily="18" charset="0"/>
              </a:rPr>
              <a:t> = T</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 + T</a:t>
            </a:r>
            <a:r>
              <a:rPr lang="en-US" baseline="-25000" smtClean="0">
                <a:latin typeface="Times New Roman" pitchFamily="18" charset="0"/>
                <a:cs typeface="Times New Roman" pitchFamily="18" charset="0"/>
              </a:rPr>
              <a:t>c </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Tension in tight side is T</a:t>
            </a:r>
            <a:r>
              <a:rPr lang="en-US" baseline="-25000" smtClean="0">
                <a:latin typeface="Times New Roman" pitchFamily="18" charset="0"/>
                <a:cs typeface="Times New Roman" pitchFamily="18" charset="0"/>
              </a:rPr>
              <a:t>t2</a:t>
            </a:r>
            <a:r>
              <a:rPr lang="en-US" smtClean="0">
                <a:latin typeface="Times New Roman" pitchFamily="18" charset="0"/>
                <a:cs typeface="Times New Roman" pitchFamily="18" charset="0"/>
              </a:rPr>
              <a:t> = T</a:t>
            </a:r>
            <a:r>
              <a:rPr lang="en-US" baseline="-25000" smtClean="0">
                <a:latin typeface="Times New Roman" pitchFamily="18" charset="0"/>
                <a:cs typeface="Times New Roman" pitchFamily="18" charset="0"/>
              </a:rPr>
              <a:t>2</a:t>
            </a:r>
            <a:r>
              <a:rPr lang="en-US" smtClean="0">
                <a:latin typeface="Times New Roman" pitchFamily="18" charset="0"/>
                <a:cs typeface="Times New Roman" pitchFamily="18" charset="0"/>
              </a:rPr>
              <a:t> + T</a:t>
            </a:r>
            <a:r>
              <a:rPr lang="en-US" baseline="-25000" smtClean="0">
                <a:latin typeface="Times New Roman" pitchFamily="18" charset="0"/>
                <a:cs typeface="Times New Roman" pitchFamily="18" charset="0"/>
              </a:rPr>
              <a:t>c </a:t>
            </a: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Then Power Transmitted by the belt</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	P = (T</a:t>
            </a:r>
            <a:r>
              <a:rPr lang="en-US" baseline="-25000" smtClean="0">
                <a:latin typeface="Times New Roman" pitchFamily="18" charset="0"/>
                <a:cs typeface="Times New Roman" pitchFamily="18" charset="0"/>
              </a:rPr>
              <a:t>t1</a:t>
            </a:r>
            <a:r>
              <a:rPr lang="en-US" smtClean="0">
                <a:latin typeface="Times New Roman" pitchFamily="18" charset="0"/>
                <a:cs typeface="Times New Roman" pitchFamily="18" charset="0"/>
              </a:rPr>
              <a:t> – T</a:t>
            </a:r>
            <a:r>
              <a:rPr lang="en-US" baseline="-25000" smtClean="0">
                <a:latin typeface="Times New Roman" pitchFamily="18" charset="0"/>
                <a:cs typeface="Times New Roman" pitchFamily="18" charset="0"/>
              </a:rPr>
              <a:t>t2</a:t>
            </a:r>
            <a:r>
              <a:rPr lang="en-US" smtClean="0">
                <a:latin typeface="Times New Roman" pitchFamily="18" charset="0"/>
                <a:cs typeface="Times New Roman" pitchFamily="18" charset="0"/>
              </a:rPr>
              <a:t> ) V watt</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	After simplification 	P = (T</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 – T</a:t>
            </a:r>
            <a:r>
              <a:rPr lang="en-US" baseline="-25000" smtClean="0">
                <a:latin typeface="Times New Roman" pitchFamily="18" charset="0"/>
                <a:cs typeface="Times New Roman" pitchFamily="18" charset="0"/>
              </a:rPr>
              <a:t>2</a:t>
            </a:r>
            <a:r>
              <a:rPr lang="en-US" smtClean="0">
                <a:latin typeface="Times New Roman" pitchFamily="18" charset="0"/>
                <a:cs typeface="Times New Roman" pitchFamily="18" charset="0"/>
              </a:rPr>
              <a:t> ) V watt</a:t>
            </a:r>
          </a:p>
          <a:p>
            <a:pPr eaLnBrk="1" fontAlgn="auto" hangingPunct="1">
              <a:spcAft>
                <a:spcPts val="0"/>
              </a:spcAft>
              <a:buFont typeface="Arial" pitchFamily="34" charset="0"/>
              <a:buChar char="•"/>
              <a:defRPr/>
            </a:pPr>
            <a:r>
              <a:rPr lang="en-US" smtClean="0">
                <a:latin typeface="Times New Roman" pitchFamily="18" charset="0"/>
                <a:cs typeface="Times New Roman" pitchFamily="18" charset="0"/>
              </a:rPr>
              <a:t>	It shows centrifugal tension doesn’t have any effect on power transmission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V – BELTS AND PULLEYS</a:t>
            </a:r>
          </a:p>
        </p:txBody>
      </p:sp>
      <p:sp>
        <p:nvSpPr>
          <p:cNvPr id="47107" name="Content Placeholder 2"/>
          <p:cNvSpPr>
            <a:spLocks noGrp="1"/>
          </p:cNvSpPr>
          <p:nvPr>
            <p:ph idx="1"/>
          </p:nvPr>
        </p:nvSpPr>
        <p:spPr>
          <a:xfrm>
            <a:off x="914400" y="1295400"/>
            <a:ext cx="7772400" cy="5060950"/>
          </a:xfrm>
        </p:spPr>
        <p:txBody>
          <a:bodyPr rtlCol="0">
            <a:normAutofit lnSpcReduction="10000"/>
          </a:bodyPr>
          <a:lstStyle/>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v-belts are used with electric motors to drive blowers, compressors, appliances (like mixer, grinder, etc., machine tools (like lathe, drilling machine, etc), farm and industrial machinery, and so on. V-belts are endless and run in grooved pulleys.</a:t>
            </a:r>
          </a:p>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V-belts are made in trapezoidal section. The power is transmitted by the wedging action between the belt and the V-groove in the pulley or sheave.</a:t>
            </a:r>
          </a:p>
          <a:p>
            <a:pPr algn="just" eaLnBrk="1" fontAlgn="auto" hangingPunct="1">
              <a:spcAft>
                <a:spcPts val="0"/>
              </a:spcAft>
              <a:buFont typeface="Arial" pitchFamily="34" charset="0"/>
              <a:buChar char="•"/>
              <a:defRPr/>
            </a:pPr>
            <a:endParaRPr lang="en-US"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UNIT-I 		Introduction</a:t>
            </a:r>
          </a:p>
        </p:txBody>
      </p:sp>
      <p:sp>
        <p:nvSpPr>
          <p:cNvPr id="15363" name="Content Placeholder 2"/>
          <p:cNvSpPr>
            <a:spLocks noGrp="1"/>
          </p:cNvSpPr>
          <p:nvPr>
            <p:ph idx="1"/>
          </p:nvPr>
        </p:nvSpPr>
        <p:spPr/>
        <p:txBody>
          <a:bodyPr rtlCol="0">
            <a:normAutofit lnSpcReduction="10000"/>
          </a:bodyPr>
          <a:lstStyle/>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To transmit power from flexible elements such as belts, chains and ropes are frequently used. </a:t>
            </a:r>
          </a:p>
          <a:p>
            <a:pPr algn="just" eaLnBrk="1" fontAlgn="auto" hangingPunct="1">
              <a:spcAft>
                <a:spcPts val="0"/>
              </a:spcAft>
              <a:buFont typeface="Wingdings" pitchFamily="2" charset="2"/>
              <a:buNone/>
              <a:defRPr/>
            </a:pPr>
            <a:endParaRPr lang="en-US" smtClean="0">
              <a:latin typeface="Times New Roman" pitchFamily="18" charset="0"/>
              <a:cs typeface="Times New Roman" pitchFamily="18" charset="0"/>
            </a:endParaRP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Pulleys are mounted on a shaft and a continuous belt or rope is passed over them. </a:t>
            </a:r>
          </a:p>
          <a:p>
            <a:pPr algn="just" eaLnBrk="1" fontAlgn="auto" hangingPunct="1">
              <a:spcAft>
                <a:spcPts val="0"/>
              </a:spcAft>
              <a:buFont typeface="Wingdings" pitchFamily="2" charset="2"/>
              <a:buNone/>
              <a:defRPr/>
            </a:pPr>
            <a:endParaRPr lang="en-US" smtClean="0">
              <a:latin typeface="Times New Roman" pitchFamily="18" charset="0"/>
              <a:cs typeface="Times New Roman" pitchFamily="18" charset="0"/>
            </a:endParaRP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In belt and ropes, power is transmitted due to friction between them and pulleys. In case of chain drives, sprocket wheels are used. </a:t>
            </a:r>
          </a:p>
          <a:p>
            <a:pPr algn="just" eaLnBrk="1" fontAlgn="auto" hangingPunct="1">
              <a:spcAft>
                <a:spcPts val="0"/>
              </a:spcAft>
              <a:buFont typeface="Wingdings" pitchFamily="2" charset="2"/>
              <a:buNone/>
              <a:defRPr/>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MATERIALS OF V-BELTS</a:t>
            </a:r>
            <a:r>
              <a:rPr lang="en-US" dirty="0" smtClean="0"/>
              <a:t/>
            </a:r>
            <a:br>
              <a:rPr lang="en-US" dirty="0" smtClean="0"/>
            </a:br>
            <a:endParaRPr lang="en-US" dirty="0"/>
          </a:p>
        </p:txBody>
      </p:sp>
      <p:sp>
        <p:nvSpPr>
          <p:cNvPr id="41987" name="Content Placeholder 2"/>
          <p:cNvSpPr>
            <a:spLocks noGrp="1"/>
          </p:cNvSpPr>
          <p:nvPr>
            <p:ph idx="1"/>
          </p:nvPr>
        </p:nvSpPr>
        <p:spPr/>
        <p:txBody>
          <a:bodyPr/>
          <a:lstStyle/>
          <a:p>
            <a:pPr algn="just" eaLnBrk="1" hangingPunct="1"/>
            <a:r>
              <a:rPr lang="en-US" smtClean="0">
                <a:latin typeface="Times New Roman" pitchFamily="18" charset="0"/>
                <a:cs typeface="Times New Roman" pitchFamily="18" charset="0"/>
              </a:rPr>
              <a:t>V-belts are made of cotton fabric and cords moulded in rubber and covered with fabric and rubber.</a:t>
            </a:r>
          </a:p>
          <a:p>
            <a:pPr algn="just" eaLnBrk="1" hangingPunct="1"/>
            <a:endParaRPr lang="en-US" smtClean="0">
              <a:latin typeface="Times New Roman" pitchFamily="18" charset="0"/>
              <a:cs typeface="Times New Roman" pitchFamily="18" charset="0"/>
            </a:endParaRPr>
          </a:p>
        </p:txBody>
      </p:sp>
      <p:pic>
        <p:nvPicPr>
          <p:cNvPr id="41988" name="Picture 2"/>
          <p:cNvPicPr>
            <a:picLocks noChangeAspect="1" noChangeArrowheads="1"/>
          </p:cNvPicPr>
          <p:nvPr/>
        </p:nvPicPr>
        <p:blipFill>
          <a:blip r:embed="rId2"/>
          <a:srcRect/>
          <a:stretch>
            <a:fillRect/>
          </a:stretch>
        </p:blipFill>
        <p:spPr bwMode="auto">
          <a:xfrm>
            <a:off x="2573338" y="3124200"/>
            <a:ext cx="45958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914400" y="685800"/>
            <a:ext cx="7772400" cy="5670550"/>
          </a:xfrm>
        </p:spPr>
        <p:txBody>
          <a:bodyPr rtlCol="0">
            <a:normAutofit fontScale="92500" lnSpcReduction="10000"/>
          </a:bodyPr>
          <a:lstStyle/>
          <a:p>
            <a:pPr algn="just" eaLnBrk="1" fontAlgn="auto" hangingPunct="1">
              <a:spcAft>
                <a:spcPts val="0"/>
              </a:spcAft>
              <a:buFont typeface="Arial" pitchFamily="34" charset="0"/>
              <a:buChar char="•"/>
              <a:defRPr/>
            </a:pPr>
            <a:r>
              <a:rPr lang="en-US" b="1" smtClean="0">
                <a:latin typeface="Times New Roman" pitchFamily="18" charset="0"/>
                <a:cs typeface="Times New Roman" pitchFamily="18" charset="0"/>
              </a:rPr>
              <a:t>ADVANTAGES  </a:t>
            </a:r>
            <a:endParaRPr lang="en-US"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Power transmitted is more due to wedging action in the grooved pulley.</a:t>
            </a:r>
          </a:p>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V-belt is more compact, quiet and shock absorbing.</a:t>
            </a:r>
          </a:p>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Higher velocity ratio(upto 10)can be obtained.</a:t>
            </a:r>
          </a:p>
          <a:p>
            <a:pPr algn="just" eaLnBrk="1" fontAlgn="auto" hangingPunct="1">
              <a:spcAft>
                <a:spcPts val="0"/>
              </a:spcAft>
              <a:buFont typeface="Arial" pitchFamily="34" charset="0"/>
              <a:buChar char="•"/>
              <a:defRPr/>
            </a:pPr>
            <a:r>
              <a:rPr lang="en-US" b="1" smtClean="0">
                <a:latin typeface="Times New Roman" pitchFamily="18" charset="0"/>
                <a:cs typeface="Times New Roman" pitchFamily="18" charset="0"/>
              </a:rPr>
              <a:t>DISADVANTAGES </a:t>
            </a:r>
            <a:endParaRPr lang="en-US"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It cannot be used with large centre distances.</a:t>
            </a:r>
          </a:p>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It cannot be used for large power.</a:t>
            </a:r>
          </a:p>
          <a:p>
            <a:pPr algn="just" eaLnBrk="1" fontAlgn="auto" hangingPunct="1">
              <a:spcAft>
                <a:spcPts val="0"/>
              </a:spcAft>
              <a:buFont typeface="Arial" pitchFamily="34" charset="0"/>
              <a:buChar char="•"/>
              <a:defRPr/>
            </a:pPr>
            <a:r>
              <a:rPr lang="en-US" smtClean="0">
                <a:latin typeface="Times New Roman" pitchFamily="18" charset="0"/>
                <a:cs typeface="Times New Roman" pitchFamily="18" charset="0"/>
              </a:rPr>
              <a:t>The efficiency of the V-belt is lower than that of the flat belt.</a:t>
            </a:r>
          </a:p>
          <a:p>
            <a:pPr eaLnBrk="1" fontAlgn="auto" hangingPunct="1">
              <a:spcAft>
                <a:spcPts val="0"/>
              </a:spcAft>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Continue…</a:t>
            </a:r>
          </a:p>
        </p:txBody>
      </p:sp>
      <p:sp>
        <p:nvSpPr>
          <p:cNvPr id="50179" name="Content Placeholder 2"/>
          <p:cNvSpPr>
            <a:spLocks noGrp="1"/>
          </p:cNvSpPr>
          <p:nvPr>
            <p:ph idx="1"/>
          </p:nvPr>
        </p:nvSpPr>
        <p:spPr>
          <a:xfrm>
            <a:off x="914400" y="1219200"/>
            <a:ext cx="7772400" cy="5137150"/>
          </a:xfrm>
        </p:spPr>
        <p:txBody>
          <a:bodyPr rtlCol="0">
            <a:normAutofit lnSpcReduction="10000"/>
          </a:bodyPr>
          <a:lstStyle/>
          <a:p>
            <a:pPr algn="just" eaLnBrk="1" fontAlgn="auto" hangingPunct="1">
              <a:spcAft>
                <a:spcPts val="0"/>
              </a:spcAft>
              <a:buFont typeface="Wingdings" pitchFamily="2" charset="2"/>
              <a:buNone/>
              <a:defRPr/>
            </a:pPr>
            <a:r>
              <a:rPr lang="en-US" b="1" smtClean="0">
                <a:latin typeface="Times New Roman" pitchFamily="18" charset="0"/>
                <a:cs typeface="Times New Roman" pitchFamily="18" charset="0"/>
              </a:rPr>
              <a:t>TYPES OF V-BELTS</a:t>
            </a:r>
            <a:endParaRPr lang="en-US" smtClean="0">
              <a:latin typeface="Times New Roman" pitchFamily="18" charset="0"/>
              <a:cs typeface="Times New Roman" pitchFamily="18" charset="0"/>
            </a:endParaRPr>
          </a:p>
          <a:p>
            <a:pPr algn="just" eaLnBrk="1" fontAlgn="auto" hangingPunct="1">
              <a:spcAft>
                <a:spcPts val="0"/>
              </a:spcAft>
              <a:buFont typeface="Wingdings" pitchFamily="2" charset="2"/>
              <a:buNone/>
              <a:defRPr/>
            </a:pPr>
            <a:r>
              <a:rPr lang="en-US" smtClean="0">
                <a:latin typeface="Times New Roman" pitchFamily="18" charset="0"/>
                <a:cs typeface="Times New Roman" pitchFamily="18" charset="0"/>
              </a:rPr>
              <a:t>According to Bureau of Indian standards (BIS :2494-1974), the V-belts are classified as A,B,C,D and E type (based on the cross-section of V-belts). </a:t>
            </a:r>
          </a:p>
          <a:p>
            <a:pPr algn="just" eaLnBrk="1" fontAlgn="auto" hangingPunct="1">
              <a:spcAft>
                <a:spcPts val="0"/>
              </a:spcAft>
              <a:buFont typeface="Wingdings" pitchFamily="2" charset="2"/>
              <a:buNone/>
              <a:defRPr/>
            </a:pPr>
            <a:r>
              <a:rPr lang="en-US" b="1" smtClean="0">
                <a:latin typeface="Times New Roman" pitchFamily="18" charset="0"/>
                <a:cs typeface="Times New Roman" pitchFamily="18" charset="0"/>
              </a:rPr>
              <a:t>SPECIFICATIONS OF V-BELTS</a:t>
            </a:r>
            <a:endParaRPr lang="en-US" smtClean="0">
              <a:latin typeface="Times New Roman" pitchFamily="18" charset="0"/>
              <a:cs typeface="Times New Roman" pitchFamily="18" charset="0"/>
            </a:endParaRPr>
          </a:p>
          <a:p>
            <a:pPr algn="just" eaLnBrk="1" fontAlgn="auto" hangingPunct="1">
              <a:spcAft>
                <a:spcPts val="0"/>
              </a:spcAft>
              <a:buFont typeface="Wingdings" pitchFamily="2" charset="2"/>
              <a:buNone/>
              <a:defRPr/>
            </a:pPr>
            <a:r>
              <a:rPr lang="en-US" smtClean="0">
                <a:latin typeface="Times New Roman" pitchFamily="18" charset="0"/>
                <a:cs typeface="Times New Roman" pitchFamily="18" charset="0"/>
              </a:rPr>
              <a:t>V-belts are designated by its type and nominal inside length. For example, a C2845 belts has a cross-section of type C and has a nominal inside length of 2845mm.</a:t>
            </a:r>
          </a:p>
          <a:p>
            <a:pPr algn="just" eaLnBrk="1" fontAlgn="auto" hangingPunct="1">
              <a:spcAft>
                <a:spcPts val="0"/>
              </a:spcAft>
              <a:buFont typeface="Wingdings" pitchFamily="2" charset="2"/>
              <a:buNone/>
              <a:defRPr/>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200" smtClean="0">
                <a:latin typeface="Times New Roman" pitchFamily="18" charset="0"/>
                <a:cs typeface="Times New Roman" pitchFamily="18" charset="0"/>
              </a:rPr>
              <a:t>ADVANTAGES  OF V – BELT DRIVE OVER  FLAT BELT DRIVE</a:t>
            </a:r>
          </a:p>
        </p:txBody>
      </p:sp>
      <p:sp>
        <p:nvSpPr>
          <p:cNvPr id="51203" name="Content Placeholder 2"/>
          <p:cNvSpPr>
            <a:spLocks noGrp="1"/>
          </p:cNvSpPr>
          <p:nvPr>
            <p:ph idx="1"/>
          </p:nvPr>
        </p:nvSpPr>
        <p:spPr>
          <a:xfrm>
            <a:off x="838200" y="1524000"/>
            <a:ext cx="7772400" cy="4572000"/>
          </a:xfrm>
        </p:spPr>
        <p:txBody>
          <a:bodyPr rtlCol="0">
            <a:normAutofit fontScale="92500"/>
          </a:bodyPr>
          <a:lstStyle/>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Power transmitted is more due to wedging action in the grooved pulley.</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V – belt is more compact, quiet &amp; shock absorbing.</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The drive is positive because, the slip is negligible due to wedge action.</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Higher velocity ratio (upto 10)</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V – belt drive can operate in any position (i.e., horizontal, vertical, inclined)</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Multiple V – belts can be used, thus enabling more power transmission.</a:t>
            </a:r>
          </a:p>
          <a:p>
            <a:pPr algn="just" eaLnBrk="1" fontAlgn="auto" hangingPunct="1">
              <a:spcAft>
                <a:spcPts val="0"/>
              </a:spcAft>
              <a:buFont typeface="Arial" pitchFamily="34" charset="0"/>
              <a:buChar char="•"/>
              <a:defRPr/>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 DISADVANTAGES OF V – BELT DRIVE OVER  FLAT BELT DRIVE</a:t>
            </a:r>
            <a:endParaRPr lang="en-US" dirty="0"/>
          </a:p>
        </p:txBody>
      </p:sp>
      <p:sp>
        <p:nvSpPr>
          <p:cNvPr id="52227" name="Content Placeholder 2"/>
          <p:cNvSpPr>
            <a:spLocks noGrp="1"/>
          </p:cNvSpPr>
          <p:nvPr>
            <p:ph idx="1"/>
          </p:nvPr>
        </p:nvSpPr>
        <p:spPr/>
        <p:txBody>
          <a:bodyPr rtlCol="0">
            <a:normAutofit lnSpcReduction="10000"/>
          </a:bodyPr>
          <a:lstStyle/>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It cannot be used with large centre distances.</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It is not durable because bending stress is more.</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V – belt is subjected to certain amount of creep, therefore it is not suitable for constant speed application &amp; timing devices.</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It cannot be used for large power</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V – belt efficiency less than flat belt efficiency</a:t>
            </a:r>
          </a:p>
          <a:p>
            <a:pPr algn="just" eaLnBrk="1" fontAlgn="auto" hangingPunct="1">
              <a:spcAft>
                <a:spcPts val="0"/>
              </a:spcAft>
              <a:buFont typeface="Arial" pitchFamily="34" charset="0"/>
              <a:buChar char="•"/>
              <a:defRPr/>
            </a:pPr>
            <a:r>
              <a:rPr lang="en-US" sz="2800" smtClean="0">
                <a:latin typeface="Times New Roman" pitchFamily="18" charset="0"/>
                <a:cs typeface="Times New Roman" pitchFamily="18" charset="0"/>
              </a:rPr>
              <a:t>The construction of V – grooved pulleys is complicated and costlier compared with flat belt pulley.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V – FLAT DRIVES</a:t>
            </a:r>
          </a:p>
        </p:txBody>
      </p:sp>
      <p:sp>
        <p:nvSpPr>
          <p:cNvPr id="47107" name="Content Placeholder 2"/>
          <p:cNvSpPr>
            <a:spLocks noGrp="1"/>
          </p:cNvSpPr>
          <p:nvPr>
            <p:ph idx="1"/>
          </p:nvPr>
        </p:nvSpPr>
        <p:spPr/>
        <p:txBody>
          <a:bodyPr/>
          <a:lstStyle/>
          <a:p>
            <a:pPr algn="just" eaLnBrk="1" hangingPunct="1"/>
            <a:r>
              <a:rPr lang="en-US" smtClean="0">
                <a:latin typeface="Times New Roman" pitchFamily="18" charset="0"/>
                <a:cs typeface="Times New Roman" pitchFamily="18" charset="0"/>
              </a:rPr>
              <a:t>In a V – belt drive, if the large grooved pulley is replaced by a Flat – faced pulley &amp; smaller pulley remains V – grooved), then the drive is known as V – flat drive.</a:t>
            </a:r>
          </a:p>
          <a:p>
            <a:pPr algn="just" eaLnBrk="1" hangingPunct="1">
              <a:buFont typeface="Wingdings" pitchFamily="2" charset="2"/>
              <a:buNone/>
            </a:pPr>
            <a:endParaRPr lang="en-US" smtClean="0">
              <a:latin typeface="Times New Roman" pitchFamily="18" charset="0"/>
              <a:cs typeface="Times New Roman" pitchFamily="18" charset="0"/>
            </a:endParaRPr>
          </a:p>
          <a:p>
            <a:pPr algn="just" eaLnBrk="1" hangingPunct="1"/>
            <a:r>
              <a:rPr lang="en-US" smtClean="0">
                <a:latin typeface="Times New Roman" pitchFamily="18" charset="0"/>
                <a:cs typeface="Times New Roman" pitchFamily="18" charset="0"/>
              </a:rPr>
              <a:t>V – flat drives are used in domestic piston pumps, domestic clothes drier and larger punch press.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DESIGN WIRE ROPES AND  PULLEYS</a:t>
            </a:r>
            <a:r>
              <a:rPr lang="en-US" dirty="0" smtClean="0"/>
              <a:t/>
            </a:r>
            <a:br>
              <a:rPr lang="en-US" dirty="0" smtClean="0"/>
            </a:br>
            <a:endParaRPr lang="en-US" dirty="0"/>
          </a:p>
        </p:txBody>
      </p:sp>
      <p:sp>
        <p:nvSpPr>
          <p:cNvPr id="48131" name="Content Placeholder 2"/>
          <p:cNvSpPr>
            <a:spLocks noGrp="1"/>
          </p:cNvSpPr>
          <p:nvPr>
            <p:ph idx="1"/>
          </p:nvPr>
        </p:nvSpPr>
        <p:spPr/>
        <p:txBody>
          <a:bodyPr/>
          <a:lstStyle/>
          <a:p>
            <a:pPr algn="just" eaLnBrk="1" hangingPunct="1"/>
            <a:r>
              <a:rPr lang="en-US" smtClean="0">
                <a:latin typeface="Times New Roman" pitchFamily="18" charset="0"/>
                <a:cs typeface="Times New Roman" pitchFamily="18" charset="0"/>
              </a:rPr>
              <a:t>Wire ropes are used whenever large power is to be  transmitted over  long distances (upto  </a:t>
            </a:r>
            <a:r>
              <a:rPr lang="en-US" smtClean="0">
                <a:solidFill>
                  <a:srgbClr val="FF0000"/>
                </a:solidFill>
                <a:latin typeface="Times New Roman" pitchFamily="18" charset="0"/>
                <a:cs typeface="Times New Roman" pitchFamily="18" charset="0"/>
              </a:rPr>
              <a:t>150 m</a:t>
            </a:r>
            <a:r>
              <a:rPr lang="en-US" smtClean="0">
                <a:latin typeface="Times New Roman" pitchFamily="18" charset="0"/>
                <a:cs typeface="Times New Roman" pitchFamily="18" charset="0"/>
              </a:rPr>
              <a:t>).</a:t>
            </a:r>
          </a:p>
          <a:p>
            <a:pPr algn="just" eaLnBrk="1" hangingPunct="1">
              <a:buFont typeface="Wingdings" pitchFamily="2" charset="2"/>
              <a:buNone/>
            </a:pPr>
            <a:endParaRPr lang="en-US" smtClean="0">
              <a:latin typeface="Times New Roman" pitchFamily="18" charset="0"/>
              <a:cs typeface="Times New Roman" pitchFamily="18" charset="0"/>
            </a:endParaRPr>
          </a:p>
          <a:p>
            <a:pPr algn="just" eaLnBrk="1" hangingPunct="1"/>
            <a:r>
              <a:rPr lang="en-US" smtClean="0">
                <a:latin typeface="Times New Roman" pitchFamily="18" charset="0"/>
                <a:cs typeface="Times New Roman" pitchFamily="18" charset="0"/>
              </a:rPr>
              <a:t>The  wire ropes are extensively used in elevators, oil well drilling, mine hoists, cranes,  conveyors, suspension bridges and  other material handling equipments.</a:t>
            </a:r>
          </a:p>
          <a:p>
            <a:pPr algn="just" eaLnBrk="1" hangingPunct="1">
              <a:buFont typeface="Wingdings" pitchFamily="2"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ADVANTAGES OF WIRE ROPES </a:t>
            </a:r>
            <a:endParaRPr lang="en-US" dirty="0">
              <a:latin typeface="Times New Roman" pitchFamily="18" charset="0"/>
              <a:cs typeface="Times New Roman" pitchFamily="18" charset="0"/>
            </a:endParaRPr>
          </a:p>
        </p:txBody>
      </p:sp>
      <p:sp>
        <p:nvSpPr>
          <p:cNvPr id="49155" name="Content Placeholder 2"/>
          <p:cNvSpPr>
            <a:spLocks noGrp="1"/>
          </p:cNvSpPr>
          <p:nvPr>
            <p:ph idx="1"/>
          </p:nvPr>
        </p:nvSpPr>
        <p:spPr/>
        <p:txBody>
          <a:bodyPr/>
          <a:lstStyle/>
          <a:p>
            <a:pPr eaLnBrk="1" hangingPunct="1"/>
            <a:r>
              <a:rPr lang="en-US" sz="3600" smtClean="0">
                <a:latin typeface="Times New Roman" pitchFamily="18" charset="0"/>
                <a:cs typeface="Times New Roman" pitchFamily="18" charset="0"/>
              </a:rPr>
              <a:t>Lighter weight and  high strength to weight ratio.</a:t>
            </a:r>
          </a:p>
          <a:p>
            <a:pPr eaLnBrk="1" hangingPunct="1"/>
            <a:r>
              <a:rPr lang="en-US" sz="3600" smtClean="0">
                <a:latin typeface="Times New Roman" pitchFamily="18" charset="0"/>
                <a:cs typeface="Times New Roman" pitchFamily="18" charset="0"/>
              </a:rPr>
              <a:t>More reliable in operation.</a:t>
            </a:r>
          </a:p>
          <a:p>
            <a:pPr eaLnBrk="1" hangingPunct="1"/>
            <a:r>
              <a:rPr lang="en-US" sz="3600" smtClean="0">
                <a:latin typeface="Times New Roman" pitchFamily="18" charset="0"/>
                <a:cs typeface="Times New Roman" pitchFamily="18" charset="0"/>
              </a:rPr>
              <a:t>Silent operation even at high working speeds.</a:t>
            </a:r>
          </a:p>
          <a:p>
            <a:pPr eaLnBrk="1" hangingPunct="1"/>
            <a:r>
              <a:rPr lang="en-US" sz="3600" smtClean="0">
                <a:latin typeface="Times New Roman" pitchFamily="18" charset="0"/>
                <a:cs typeface="Times New Roman" pitchFamily="18" charset="0"/>
              </a:rPr>
              <a:t>Less danger for damage due to jerks.</a:t>
            </a:r>
          </a:p>
          <a:p>
            <a:pPr eaLnBrk="1" hangingPunct="1">
              <a:buFont typeface="Wingdings" pitchFamily="2" charset="2"/>
              <a:buNone/>
            </a:pPr>
            <a:endParaRPr lang="en-US" sz="36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Continue…</a:t>
            </a:r>
          </a:p>
        </p:txBody>
      </p:sp>
      <p:sp>
        <p:nvSpPr>
          <p:cNvPr id="50179" name="Content Placeholder 2"/>
          <p:cNvSpPr>
            <a:spLocks noGrp="1"/>
          </p:cNvSpPr>
          <p:nvPr>
            <p:ph idx="1"/>
          </p:nvPr>
        </p:nvSpPr>
        <p:spPr>
          <a:xfrm>
            <a:off x="914400" y="1219200"/>
            <a:ext cx="7772400" cy="5137150"/>
          </a:xfrm>
        </p:spPr>
        <p:txBody>
          <a:bodyPr/>
          <a:lstStyle/>
          <a:p>
            <a:pPr eaLnBrk="1" hangingPunct="1">
              <a:buFont typeface="Wingdings" pitchFamily="2" charset="2"/>
              <a:buNone/>
            </a:pPr>
            <a:r>
              <a:rPr lang="en-US" b="1" u="sng" smtClean="0">
                <a:solidFill>
                  <a:srgbClr val="FF0000"/>
                </a:solidFill>
                <a:latin typeface="Times New Roman" pitchFamily="18" charset="0"/>
                <a:cs typeface="Times New Roman" pitchFamily="18" charset="0"/>
              </a:rPr>
              <a:t>Materials of wire ropes:</a:t>
            </a:r>
          </a:p>
          <a:p>
            <a:pPr algn="just" eaLnBrk="1" hangingPunct="1">
              <a:buFont typeface="Wingdings" pitchFamily="2" charset="2"/>
              <a:buNone/>
            </a:pPr>
            <a:r>
              <a:rPr lang="en-US" smtClean="0">
                <a:latin typeface="Times New Roman" pitchFamily="18" charset="0"/>
                <a:cs typeface="Times New Roman" pitchFamily="18" charset="0"/>
              </a:rPr>
              <a:t>Wrought iron, cast steel, plow steel and alloy steel.</a:t>
            </a:r>
          </a:p>
          <a:p>
            <a:pPr algn="just" eaLnBrk="1" hangingPunct="1">
              <a:buFont typeface="Wingdings" pitchFamily="2" charset="2"/>
              <a:buNone/>
            </a:pPr>
            <a:endParaRPr lang="en-US" smtClean="0">
              <a:latin typeface="Times New Roman" pitchFamily="18" charset="0"/>
              <a:cs typeface="Times New Roman" pitchFamily="18" charset="0"/>
            </a:endParaRPr>
          </a:p>
          <a:p>
            <a:pPr algn="just" eaLnBrk="1" hangingPunct="1">
              <a:buFont typeface="Wingdings" pitchFamily="2" charset="2"/>
              <a:buNone/>
            </a:pPr>
            <a:r>
              <a:rPr lang="en-US" b="1" u="sng" smtClean="0">
                <a:solidFill>
                  <a:srgbClr val="FF0000"/>
                </a:solidFill>
                <a:latin typeface="Times New Roman" pitchFamily="18" charset="0"/>
                <a:cs typeface="Times New Roman" pitchFamily="18" charset="0"/>
              </a:rPr>
              <a:t>Classification of wire ropes</a:t>
            </a:r>
            <a:r>
              <a:rPr lang="en-US" u="sng" smtClean="0">
                <a:solidFill>
                  <a:srgbClr val="FF0000"/>
                </a:solidFill>
                <a:latin typeface="Times New Roman" pitchFamily="18" charset="0"/>
                <a:cs typeface="Times New Roman" pitchFamily="18" charset="0"/>
              </a:rPr>
              <a:t>:</a:t>
            </a:r>
          </a:p>
          <a:p>
            <a:pPr algn="just" eaLnBrk="1" hangingPunct="1">
              <a:buFont typeface="Wingdings" pitchFamily="2" charset="2"/>
              <a:buNone/>
            </a:pPr>
            <a:r>
              <a:rPr lang="en-US" u="sng" smtClean="0">
                <a:solidFill>
                  <a:srgbClr val="FF0000"/>
                </a:solidFill>
                <a:latin typeface="Times New Roman" pitchFamily="18" charset="0"/>
                <a:cs typeface="Times New Roman" pitchFamily="18" charset="0"/>
              </a:rPr>
              <a:t>Cross  lay ropes:</a:t>
            </a:r>
          </a:p>
          <a:p>
            <a:pPr algn="just" eaLnBrk="1" hangingPunct="1"/>
            <a:r>
              <a:rPr lang="en-US" smtClean="0">
                <a:latin typeface="Times New Roman" pitchFamily="18" charset="0"/>
                <a:cs typeface="Times New Roman" pitchFamily="18" charset="0"/>
              </a:rPr>
              <a:t> In these ropes, the strands are </a:t>
            </a:r>
            <a:r>
              <a:rPr lang="en-US" smtClean="0">
                <a:solidFill>
                  <a:srgbClr val="FF0000"/>
                </a:solidFill>
                <a:latin typeface="Times New Roman" pitchFamily="18" charset="0"/>
                <a:cs typeface="Times New Roman" pitchFamily="18" charset="0"/>
              </a:rPr>
              <a:t>twisted into a rope in the opposite  direction </a:t>
            </a:r>
            <a:r>
              <a:rPr lang="en-US" smtClean="0">
                <a:latin typeface="Times New Roman" pitchFamily="18" charset="0"/>
                <a:cs typeface="Times New Roman" pitchFamily="18" charset="0"/>
              </a:rPr>
              <a:t>to that of the  wires in the strands.</a:t>
            </a:r>
          </a:p>
          <a:p>
            <a:pPr algn="just" eaLnBrk="1" hangingPunct="1">
              <a:buFont typeface="Wingdings" pitchFamily="2"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Continue…</a:t>
            </a:r>
          </a:p>
        </p:txBody>
      </p:sp>
      <p:sp>
        <p:nvSpPr>
          <p:cNvPr id="51203" name="Content Placeholder 2"/>
          <p:cNvSpPr>
            <a:spLocks noGrp="1"/>
          </p:cNvSpPr>
          <p:nvPr>
            <p:ph idx="1"/>
          </p:nvPr>
        </p:nvSpPr>
        <p:spPr/>
        <p:txBody>
          <a:bodyPr/>
          <a:lstStyle/>
          <a:p>
            <a:pPr algn="just" eaLnBrk="1" hangingPunct="1">
              <a:buFont typeface="Wingdings" pitchFamily="2" charset="2"/>
              <a:buNone/>
            </a:pPr>
            <a:r>
              <a:rPr lang="en-US" u="sng" smtClean="0">
                <a:solidFill>
                  <a:srgbClr val="FF0000"/>
                </a:solidFill>
                <a:latin typeface="Times New Roman" pitchFamily="18" charset="0"/>
                <a:cs typeface="Times New Roman" pitchFamily="18" charset="0"/>
              </a:rPr>
              <a:t>Parallel lay ropes:</a:t>
            </a:r>
          </a:p>
          <a:p>
            <a:pPr algn="just" eaLnBrk="1" hangingPunct="1"/>
            <a:r>
              <a:rPr lang="en-US" smtClean="0">
                <a:latin typeface="Times New Roman" pitchFamily="18" charset="0"/>
                <a:cs typeface="Times New Roman" pitchFamily="18" charset="0"/>
              </a:rPr>
              <a:t>In these ropes, the </a:t>
            </a:r>
            <a:r>
              <a:rPr lang="en-US" smtClean="0">
                <a:solidFill>
                  <a:srgbClr val="FF0000"/>
                </a:solidFill>
                <a:latin typeface="Times New Roman" pitchFamily="18" charset="0"/>
                <a:cs typeface="Times New Roman" pitchFamily="18" charset="0"/>
              </a:rPr>
              <a:t>direction of twist of the wires in the strand is the same  </a:t>
            </a:r>
            <a:r>
              <a:rPr lang="en-US" smtClean="0">
                <a:latin typeface="Times New Roman" pitchFamily="18" charset="0"/>
                <a:cs typeface="Times New Roman" pitchFamily="18" charset="0"/>
              </a:rPr>
              <a:t>as that  of  the  strands  in the rope .</a:t>
            </a:r>
          </a:p>
          <a:p>
            <a:pPr algn="just" eaLnBrk="1" hangingPunct="1">
              <a:buFont typeface="Wingdings" pitchFamily="2" charset="2"/>
              <a:buNone/>
            </a:pPr>
            <a:endParaRPr lang="en-US" smtClean="0">
              <a:latin typeface="Times New Roman" pitchFamily="18" charset="0"/>
              <a:cs typeface="Times New Roman" pitchFamily="18" charset="0"/>
            </a:endParaRPr>
          </a:p>
          <a:p>
            <a:pPr algn="just" eaLnBrk="1" hangingPunct="1">
              <a:buFont typeface="Wingdings" pitchFamily="2" charset="2"/>
              <a:buNone/>
            </a:pPr>
            <a:r>
              <a:rPr lang="en-US" u="sng" smtClean="0">
                <a:solidFill>
                  <a:srgbClr val="FF0000"/>
                </a:solidFill>
                <a:latin typeface="Times New Roman" pitchFamily="18" charset="0"/>
                <a:cs typeface="Times New Roman" pitchFamily="18" charset="0"/>
              </a:rPr>
              <a:t>Composite laid ropes:</a:t>
            </a:r>
          </a:p>
          <a:p>
            <a:pPr algn="just" eaLnBrk="1" hangingPunct="1"/>
            <a:r>
              <a:rPr lang="en-US" smtClean="0">
                <a:latin typeface="Times New Roman" pitchFamily="18" charset="0"/>
                <a:cs typeface="Times New Roman" pitchFamily="18" charset="0"/>
              </a:rPr>
              <a:t>In these ropes, the  wires in </a:t>
            </a:r>
            <a:r>
              <a:rPr lang="en-US" smtClean="0">
                <a:solidFill>
                  <a:srgbClr val="FF0000"/>
                </a:solidFill>
                <a:latin typeface="Times New Roman" pitchFamily="18" charset="0"/>
                <a:cs typeface="Times New Roman" pitchFamily="18" charset="0"/>
              </a:rPr>
              <a:t>two adjacent strands are twisted in the opposite </a:t>
            </a:r>
            <a:r>
              <a:rPr lang="en-US" smtClean="0">
                <a:latin typeface="Times New Roman" pitchFamily="18" charset="0"/>
                <a:cs typeface="Times New Roman" pitchFamily="18" charset="0"/>
              </a:rPr>
              <a:t>direction.</a:t>
            </a:r>
          </a:p>
          <a:p>
            <a:pPr algn="just" eaLnBrk="1" hangingPunct="1"/>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09600" y="152400"/>
            <a:ext cx="7772400" cy="1470025"/>
          </a:xfrm>
        </p:spPr>
        <p:txBody>
          <a:bodyPr rtlCol="0">
            <a:normAutofit/>
          </a:bodyPr>
          <a:lstStyle/>
          <a:p>
            <a:pPr eaLnBrk="1" fontAlgn="auto" hangingPunct="1">
              <a:spcAft>
                <a:spcPts val="0"/>
              </a:spcAft>
              <a:defRPr/>
            </a:pPr>
            <a:r>
              <a:rPr lang="en-US" sz="3600" dirty="0" smtClean="0">
                <a:solidFill>
                  <a:schemeClr val="tx2">
                    <a:satMod val="200000"/>
                  </a:schemeClr>
                </a:solidFill>
              </a:rPr>
              <a:t>BELT DRIVES</a:t>
            </a:r>
          </a:p>
        </p:txBody>
      </p:sp>
      <p:sp>
        <p:nvSpPr>
          <p:cNvPr id="16387" name="Rectangle 4"/>
          <p:cNvSpPr>
            <a:spLocks noGrp="1" noChangeArrowheads="1"/>
          </p:cNvSpPr>
          <p:nvPr>
            <p:ph type="subTitle" idx="1"/>
          </p:nvPr>
        </p:nvSpPr>
        <p:spPr>
          <a:xfrm>
            <a:off x="457200" y="1524000"/>
            <a:ext cx="8305800" cy="5029200"/>
          </a:xfrm>
        </p:spPr>
        <p:txBody>
          <a:bodyPr rtlCol="0">
            <a:normAutofit fontScale="92500"/>
          </a:bodyPr>
          <a:lstStyle/>
          <a:p>
            <a:pPr algn="just" eaLnBrk="1" fontAlgn="auto" hangingPunct="1">
              <a:lnSpc>
                <a:spcPct val="90000"/>
              </a:lnSpc>
              <a:spcBef>
                <a:spcPct val="0"/>
              </a:spcBef>
              <a:spcAft>
                <a:spcPts val="0"/>
              </a:spcAft>
              <a:buFont typeface="Wingdings" pitchFamily="2" charset="2"/>
              <a:buChar char="ü"/>
              <a:defRPr/>
            </a:pPr>
            <a:r>
              <a:rPr lang="en-US" smtClean="0">
                <a:latin typeface="Times New Roman" pitchFamily="18" charset="0"/>
              </a:rPr>
              <a:t>Belt drive is a mechanical drive in which the driving and driven shaft are connected by a loop of flexible material called as belt through pulleys mounted on the shafts</a:t>
            </a:r>
          </a:p>
          <a:p>
            <a:pPr eaLnBrk="1" fontAlgn="auto" hangingPunct="1">
              <a:lnSpc>
                <a:spcPct val="90000"/>
              </a:lnSpc>
              <a:spcBef>
                <a:spcPct val="0"/>
              </a:spcBef>
              <a:spcAft>
                <a:spcPts val="0"/>
              </a:spcAft>
              <a:buFont typeface="Wingdings" pitchFamily="2" charset="2"/>
              <a:buChar char="ü"/>
              <a:defRPr/>
            </a:pPr>
            <a:endParaRPr lang="en-US" smtClean="0">
              <a:latin typeface="Times New Roman" pitchFamily="18" charset="0"/>
            </a:endParaRPr>
          </a:p>
          <a:p>
            <a:pPr eaLnBrk="1" fontAlgn="auto" hangingPunct="1">
              <a:lnSpc>
                <a:spcPct val="90000"/>
              </a:lnSpc>
              <a:spcBef>
                <a:spcPct val="0"/>
              </a:spcBef>
              <a:spcAft>
                <a:spcPts val="0"/>
              </a:spcAft>
              <a:buFont typeface="Wingdings" pitchFamily="2" charset="2"/>
              <a:buChar char="ü"/>
              <a:defRPr/>
            </a:pPr>
            <a:r>
              <a:rPr lang="en-US" smtClean="0">
                <a:latin typeface="Times New Roman" pitchFamily="18" charset="0"/>
              </a:rPr>
              <a:t>The distance between the shaft is large, then belts (or) ropes (or) chains are used</a:t>
            </a:r>
          </a:p>
          <a:p>
            <a:pPr eaLnBrk="1" fontAlgn="auto" hangingPunct="1">
              <a:lnSpc>
                <a:spcPct val="90000"/>
              </a:lnSpc>
              <a:spcBef>
                <a:spcPct val="0"/>
              </a:spcBef>
              <a:spcAft>
                <a:spcPts val="0"/>
              </a:spcAft>
              <a:buFont typeface="Arial" pitchFamily="34" charset="0"/>
              <a:buNone/>
              <a:defRPr/>
            </a:pPr>
            <a:endParaRPr lang="en-US" smtClean="0">
              <a:latin typeface="Times New Roman" pitchFamily="18" charset="0"/>
            </a:endParaRPr>
          </a:p>
          <a:p>
            <a:pPr eaLnBrk="1" fontAlgn="auto" hangingPunct="1">
              <a:lnSpc>
                <a:spcPct val="90000"/>
              </a:lnSpc>
              <a:spcBef>
                <a:spcPct val="0"/>
              </a:spcBef>
              <a:spcAft>
                <a:spcPts val="0"/>
              </a:spcAft>
              <a:buFont typeface="Wingdings" pitchFamily="2" charset="2"/>
              <a:buChar char="ü"/>
              <a:defRPr/>
            </a:pPr>
            <a:r>
              <a:rPr lang="en-US" smtClean="0">
                <a:latin typeface="Times New Roman" pitchFamily="18" charset="0"/>
              </a:rPr>
              <a:t>It can absorb a good amount of shock and vibration</a:t>
            </a:r>
          </a:p>
          <a:p>
            <a:pPr eaLnBrk="1" fontAlgn="auto" hangingPunct="1">
              <a:lnSpc>
                <a:spcPct val="90000"/>
              </a:lnSpc>
              <a:spcBef>
                <a:spcPct val="0"/>
              </a:spcBef>
              <a:spcAft>
                <a:spcPts val="0"/>
              </a:spcAft>
              <a:buFont typeface="Wingdings" pitchFamily="2" charset="2"/>
              <a:buChar char="ü"/>
              <a:defRPr/>
            </a:pPr>
            <a:r>
              <a:rPr lang="en-US" smtClean="0">
                <a:latin typeface="Times New Roman" pitchFamily="18" charset="0"/>
              </a:rPr>
              <a:t>It can take care of some degree of misalignment between the driven and the driver machine shafts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Continue…</a:t>
            </a:r>
          </a:p>
        </p:txBody>
      </p:sp>
      <p:sp>
        <p:nvSpPr>
          <p:cNvPr id="52227" name="Content Placeholder 2"/>
          <p:cNvSpPr>
            <a:spLocks noGrp="1"/>
          </p:cNvSpPr>
          <p:nvPr>
            <p:ph idx="1"/>
          </p:nvPr>
        </p:nvSpPr>
        <p:spPr/>
        <p:txBody>
          <a:bodyPr/>
          <a:lstStyle/>
          <a:p>
            <a:pPr eaLnBrk="1" hangingPunct="1">
              <a:buFont typeface="Wingdings" pitchFamily="2" charset="2"/>
              <a:buNone/>
            </a:pPr>
            <a:r>
              <a:rPr lang="en-US" b="1" u="sng" smtClean="0">
                <a:latin typeface="Times New Roman" pitchFamily="18" charset="0"/>
                <a:cs typeface="Times New Roman" pitchFamily="18" charset="0"/>
              </a:rPr>
              <a:t>Specification of  wire  ropes:</a:t>
            </a:r>
          </a:p>
          <a:p>
            <a:pPr algn="just" eaLnBrk="1" hangingPunct="1">
              <a:buFont typeface="Wingdings" pitchFamily="2" charset="2"/>
              <a:buNone/>
            </a:pPr>
            <a:r>
              <a:rPr lang="en-US" smtClean="0">
                <a:latin typeface="Times New Roman" pitchFamily="18" charset="0"/>
                <a:cs typeface="Times New Roman" pitchFamily="18" charset="0"/>
              </a:rPr>
              <a:t> For example, a 6 × 7 rope means a rope made from six strands with seven wires in each strand.</a:t>
            </a:r>
            <a:endParaRPr lang="en-US" u="sng" smtClean="0">
              <a:latin typeface="Times New Roman" pitchFamily="18" charset="0"/>
              <a:cs typeface="Times New Roman" pitchFamily="18" charset="0"/>
            </a:endParaRPr>
          </a:p>
          <a:p>
            <a:pPr eaLnBrk="1" hangingPunct="1">
              <a:buFont typeface="Wingdings" pitchFamily="2" charset="2"/>
              <a:buNone/>
            </a:pPr>
            <a:r>
              <a:rPr lang="en-US" b="1" u="sng" smtClean="0">
                <a:solidFill>
                  <a:srgbClr val="FF0000"/>
                </a:solidFill>
                <a:latin typeface="Times New Roman" pitchFamily="18" charset="0"/>
                <a:cs typeface="Times New Roman" pitchFamily="18" charset="0"/>
              </a:rPr>
              <a:t>Design procedure for a wire rope :</a:t>
            </a:r>
          </a:p>
          <a:p>
            <a:pPr eaLnBrk="1" hangingPunct="1">
              <a:buFont typeface="Wingdings" pitchFamily="2" charset="2"/>
              <a:buNone/>
            </a:pPr>
            <a:r>
              <a:rPr lang="en-US" u="sng" smtClean="0">
                <a:solidFill>
                  <a:srgbClr val="FF0000"/>
                </a:solidFill>
                <a:latin typeface="Times New Roman" pitchFamily="18" charset="0"/>
                <a:cs typeface="Times New Roman" pitchFamily="18" charset="0"/>
              </a:rPr>
              <a:t>1.Selection of suitable wire rope: </a:t>
            </a:r>
          </a:p>
          <a:p>
            <a:pPr algn="just" eaLnBrk="1" hangingPunct="1">
              <a:buFont typeface="Wingdings" pitchFamily="2" charset="2"/>
              <a:buNone/>
            </a:pPr>
            <a:r>
              <a:rPr lang="en-US" smtClean="0">
                <a:latin typeface="Times New Roman" pitchFamily="18" charset="0"/>
                <a:cs typeface="Times New Roman" pitchFamily="18" charset="0"/>
              </a:rPr>
              <a:t>First select the suitable type of wire rope for the given  application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76200"/>
            <a:ext cx="7772400" cy="914400"/>
          </a:xfrm>
        </p:spPr>
        <p:txBody>
          <a:bodyPr/>
          <a:lstStyle/>
          <a:p>
            <a:pPr eaLnBrk="1" hangingPunct="1"/>
            <a:r>
              <a:rPr lang="en-US" smtClean="0">
                <a:latin typeface="Times New Roman" pitchFamily="18" charset="0"/>
                <a:cs typeface="Times New Roman" pitchFamily="18" charset="0"/>
              </a:rPr>
              <a:t>Continue…</a:t>
            </a:r>
          </a:p>
        </p:txBody>
      </p:sp>
      <p:graphicFrame>
        <p:nvGraphicFramePr>
          <p:cNvPr id="4" name="Content Placeholder 3"/>
          <p:cNvGraphicFramePr>
            <a:graphicFrameLocks noGrp="1"/>
          </p:cNvGraphicFramePr>
          <p:nvPr>
            <p:ph idx="1"/>
          </p:nvPr>
        </p:nvGraphicFramePr>
        <p:xfrm>
          <a:off x="914400" y="838200"/>
          <a:ext cx="7772400" cy="5791200"/>
        </p:xfrm>
        <a:graphic>
          <a:graphicData uri="http://schemas.openxmlformats.org/drawingml/2006/table">
            <a:tbl>
              <a:tblPr firstRow="1" bandRow="1">
                <a:tableStyleId>{5C22544A-7EE6-4342-B048-85BDC9FD1C3A}</a:tableStyleId>
              </a:tblPr>
              <a:tblGrid>
                <a:gridCol w="2590800"/>
                <a:gridCol w="2590800"/>
                <a:gridCol w="2590800"/>
              </a:tblGrid>
              <a:tr h="878838">
                <a:tc>
                  <a:txBody>
                    <a:bodyPr/>
                    <a:lstStyle/>
                    <a:p>
                      <a:pPr algn="ctr"/>
                      <a:r>
                        <a:rPr lang="en-US" sz="1800" dirty="0" smtClean="0">
                          <a:latin typeface="Times New Roman" pitchFamily="18" charset="0"/>
                          <a:cs typeface="Times New Roman" pitchFamily="18" charset="0"/>
                        </a:rPr>
                        <a:t>Standard designation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Application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Metallic area of rope A,mm</a:t>
                      </a:r>
                      <a:r>
                        <a:rPr lang="en-US" sz="1800" baseline="30000" dirty="0" smtClean="0">
                          <a:latin typeface="Times New Roman" pitchFamily="18" charset="0"/>
                          <a:cs typeface="Times New Roman" pitchFamily="18" charset="0"/>
                        </a:rPr>
                        <a:t>2</a:t>
                      </a:r>
                      <a:endParaRPr lang="en-US" sz="1800" baseline="30000" dirty="0">
                        <a:latin typeface="Times New Roman" pitchFamily="18" charset="0"/>
                        <a:cs typeface="Times New Roman" pitchFamily="18" charset="0"/>
                      </a:endParaRPr>
                    </a:p>
                  </a:txBody>
                  <a:tcPr/>
                </a:tc>
              </a:tr>
              <a:tr h="1142490">
                <a:tc>
                  <a:txBody>
                    <a:bodyPr/>
                    <a:lstStyle/>
                    <a:p>
                      <a:pPr algn="ctr"/>
                      <a:r>
                        <a:rPr lang="en-US" sz="1800" dirty="0" smtClean="0">
                          <a:latin typeface="Times New Roman" pitchFamily="18" charset="0"/>
                          <a:cs typeface="Times New Roman" pitchFamily="18" charset="0"/>
                        </a:rPr>
                        <a:t>6 × 7 ropes</a:t>
                      </a:r>
                      <a:endParaRPr lang="en-US" sz="1800" dirty="0">
                        <a:latin typeface="Times New Roman" pitchFamily="18" charset="0"/>
                        <a:cs typeface="Times New Roman" pitchFamily="18" charset="0"/>
                      </a:endParaRPr>
                    </a:p>
                  </a:txBody>
                  <a:tcPr/>
                </a:tc>
                <a:tc>
                  <a:txBody>
                    <a:bodyPr/>
                    <a:lstStyle/>
                    <a:p>
                      <a:pPr algn="just"/>
                      <a:r>
                        <a:rPr lang="en-US" sz="1800" dirty="0" smtClean="0">
                          <a:latin typeface="Times New Roman" pitchFamily="18" charset="0"/>
                          <a:cs typeface="Times New Roman" pitchFamily="18" charset="0"/>
                        </a:rPr>
                        <a:t>Used as haulage and guy rope in mines, tramways and power</a:t>
                      </a:r>
                      <a:r>
                        <a:rPr lang="en-US" sz="1800" baseline="0" dirty="0" smtClean="0">
                          <a:latin typeface="Times New Roman" pitchFamily="18" charset="0"/>
                          <a:cs typeface="Times New Roman" pitchFamily="18" charset="0"/>
                        </a:rPr>
                        <a:t> transmission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0.38d</a:t>
                      </a:r>
                      <a:r>
                        <a:rPr lang="en-US" sz="1800" baseline="30000" dirty="0" smtClean="0">
                          <a:latin typeface="Times New Roman" pitchFamily="18" charset="0"/>
                          <a:cs typeface="Times New Roman" pitchFamily="18" charset="0"/>
                        </a:rPr>
                        <a:t>2</a:t>
                      </a:r>
                      <a:endParaRPr lang="en-US" sz="1800" dirty="0">
                        <a:latin typeface="Times New Roman" pitchFamily="18" charset="0"/>
                        <a:cs typeface="Times New Roman" pitchFamily="18" charset="0"/>
                      </a:endParaRPr>
                    </a:p>
                  </a:txBody>
                  <a:tcPr/>
                </a:tc>
              </a:tr>
              <a:tr h="1494024">
                <a:tc>
                  <a:txBody>
                    <a:bodyPr/>
                    <a:lstStyle/>
                    <a:p>
                      <a:pPr algn="ctr"/>
                      <a:r>
                        <a:rPr lang="en-US" sz="1800" dirty="0" smtClean="0">
                          <a:latin typeface="Times New Roman" pitchFamily="18" charset="0"/>
                          <a:cs typeface="Times New Roman" pitchFamily="18" charset="0"/>
                        </a:rPr>
                        <a:t>6 × 19 ropes</a:t>
                      </a:r>
                      <a:endParaRPr lang="en-US" sz="1800" dirty="0">
                        <a:latin typeface="Times New Roman" pitchFamily="18" charset="0"/>
                        <a:cs typeface="Times New Roman" pitchFamily="18" charset="0"/>
                      </a:endParaRPr>
                    </a:p>
                  </a:txBody>
                  <a:tcPr/>
                </a:tc>
                <a:tc>
                  <a:txBody>
                    <a:bodyPr/>
                    <a:lstStyle/>
                    <a:p>
                      <a:pPr algn="just"/>
                      <a:r>
                        <a:rPr lang="en-US" sz="1800" dirty="0" smtClean="0">
                          <a:latin typeface="Times New Roman" pitchFamily="18" charset="0"/>
                          <a:cs typeface="Times New Roman" pitchFamily="18" charset="0"/>
                        </a:rPr>
                        <a:t>Used as hoisting ropes in mines, quarries, cranes, derricks, dredges,</a:t>
                      </a:r>
                      <a:r>
                        <a:rPr lang="en-US" sz="1800" baseline="0" dirty="0" smtClean="0">
                          <a:latin typeface="Times New Roman" pitchFamily="18" charset="0"/>
                          <a:cs typeface="Times New Roman" pitchFamily="18" charset="0"/>
                        </a:rPr>
                        <a:t> elevators, tramways, well </a:t>
                      </a:r>
                      <a:r>
                        <a:rPr lang="en-US" sz="1800" baseline="0" dirty="0" err="1" smtClean="0">
                          <a:latin typeface="Times New Roman" pitchFamily="18" charset="0"/>
                          <a:cs typeface="Times New Roman" pitchFamily="18" charset="0"/>
                        </a:rPr>
                        <a:t>drilling,etc</a:t>
                      </a:r>
                      <a:r>
                        <a:rPr lang="en-US" sz="1800" baseline="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0.40d</a:t>
                      </a:r>
                      <a:r>
                        <a:rPr lang="en-US" sz="1800" baseline="30000" dirty="0" smtClean="0">
                          <a:latin typeface="Times New Roman" pitchFamily="18" charset="0"/>
                          <a:cs typeface="Times New Roman" pitchFamily="18" charset="0"/>
                        </a:rPr>
                        <a:t>2</a:t>
                      </a:r>
                      <a:endParaRPr lang="en-US" sz="1800" dirty="0">
                        <a:latin typeface="Times New Roman" pitchFamily="18" charset="0"/>
                        <a:cs typeface="Times New Roman" pitchFamily="18" charset="0"/>
                      </a:endParaRPr>
                    </a:p>
                  </a:txBody>
                  <a:tcPr/>
                </a:tc>
              </a:tr>
              <a:tr h="1397010">
                <a:tc>
                  <a:txBody>
                    <a:bodyPr/>
                    <a:lstStyle/>
                    <a:p>
                      <a:pPr algn="ctr"/>
                      <a:r>
                        <a:rPr lang="en-US" sz="1800" dirty="0" smtClean="0">
                          <a:latin typeface="Times New Roman" pitchFamily="18" charset="0"/>
                          <a:cs typeface="Times New Roman" pitchFamily="18" charset="0"/>
                        </a:rPr>
                        <a:t>6 × 37</a:t>
                      </a:r>
                      <a:r>
                        <a:rPr lang="en-US" sz="1800" baseline="0" dirty="0" smtClean="0">
                          <a:latin typeface="Times New Roman" pitchFamily="18" charset="0"/>
                          <a:cs typeface="Times New Roman" pitchFamily="18" charset="0"/>
                        </a:rPr>
                        <a:t> ropes</a:t>
                      </a:r>
                      <a:endParaRPr lang="en-US" sz="1800" dirty="0">
                        <a:latin typeface="Times New Roman" pitchFamily="18" charset="0"/>
                        <a:cs typeface="Times New Roman" pitchFamily="18" charset="0"/>
                      </a:endParaRPr>
                    </a:p>
                  </a:txBody>
                  <a:tcPr/>
                </a:tc>
                <a:tc>
                  <a:txBody>
                    <a:bodyPr/>
                    <a:lstStyle/>
                    <a:p>
                      <a:pPr algn="just"/>
                      <a:r>
                        <a:rPr lang="en-US" sz="1800" dirty="0" smtClean="0">
                          <a:latin typeface="Times New Roman" pitchFamily="18" charset="0"/>
                          <a:cs typeface="Times New Roman" pitchFamily="18" charset="0"/>
                        </a:rPr>
                        <a:t>Used as an extra flexible hoisting rope in steel mill </a:t>
                      </a:r>
                      <a:r>
                        <a:rPr lang="en-US" sz="1800" dirty="0" err="1" smtClean="0">
                          <a:latin typeface="Times New Roman" pitchFamily="18" charset="0"/>
                          <a:cs typeface="Times New Roman" pitchFamily="18" charset="0"/>
                        </a:rPr>
                        <a:t>laddles</a:t>
                      </a:r>
                      <a:r>
                        <a:rPr lang="en-US" sz="1800" dirty="0" smtClean="0">
                          <a:latin typeface="Times New Roman" pitchFamily="18" charset="0"/>
                          <a:cs typeface="Times New Roman" pitchFamily="18" charset="0"/>
                        </a:rPr>
                        <a:t>, cranes,</a:t>
                      </a:r>
                      <a:r>
                        <a:rPr lang="en-US" sz="1800" baseline="0" dirty="0" smtClean="0">
                          <a:latin typeface="Times New Roman" pitchFamily="18" charset="0"/>
                          <a:cs typeface="Times New Roman" pitchFamily="18" charset="0"/>
                        </a:rPr>
                        <a:t> high speed elevators</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0.40d</a:t>
                      </a:r>
                      <a:r>
                        <a:rPr lang="en-US" sz="1800" baseline="30000" dirty="0" smtClean="0">
                          <a:latin typeface="Times New Roman" pitchFamily="18" charset="0"/>
                          <a:cs typeface="Times New Roman" pitchFamily="18" charset="0"/>
                        </a:rPr>
                        <a:t>2</a:t>
                      </a:r>
                      <a:endParaRPr lang="en-US" sz="1800" dirty="0">
                        <a:latin typeface="Times New Roman" pitchFamily="18" charset="0"/>
                        <a:cs typeface="Times New Roman" pitchFamily="18" charset="0"/>
                      </a:endParaRPr>
                    </a:p>
                  </a:txBody>
                  <a:tcPr/>
                </a:tc>
              </a:tr>
              <a:tr h="878838">
                <a:tc>
                  <a:txBody>
                    <a:bodyPr/>
                    <a:lstStyle/>
                    <a:p>
                      <a:pPr algn="ctr"/>
                      <a:r>
                        <a:rPr lang="en-US" sz="1800" dirty="0" smtClean="0">
                          <a:latin typeface="Times New Roman" pitchFamily="18" charset="0"/>
                          <a:cs typeface="Times New Roman" pitchFamily="18" charset="0"/>
                        </a:rPr>
                        <a:t>8 × 19 ropes</a:t>
                      </a:r>
                      <a:endParaRPr lang="en-US" sz="1800" dirty="0">
                        <a:latin typeface="Times New Roman" pitchFamily="18" charset="0"/>
                        <a:cs typeface="Times New Roman" pitchFamily="18" charset="0"/>
                      </a:endParaRPr>
                    </a:p>
                  </a:txBody>
                  <a:tcPr/>
                </a:tc>
                <a:tc>
                  <a:txBody>
                    <a:bodyPr/>
                    <a:lstStyle/>
                    <a:p>
                      <a:pPr algn="just"/>
                      <a:r>
                        <a:rPr lang="en-US" sz="1800" dirty="0" smtClean="0">
                          <a:latin typeface="Times New Roman" pitchFamily="18" charset="0"/>
                          <a:cs typeface="Times New Roman" pitchFamily="18" charset="0"/>
                        </a:rPr>
                        <a:t>Used as an extra flexible hoisting rope</a:t>
                      </a:r>
                      <a:endParaRPr lang="en-US" sz="1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0.40d</a:t>
                      </a:r>
                      <a:r>
                        <a:rPr lang="en-US" sz="1800" baseline="30000" dirty="0" smtClean="0">
                          <a:latin typeface="Times New Roman" pitchFamily="18" charset="0"/>
                          <a:cs typeface="Times New Roman" pitchFamily="18" charset="0"/>
                        </a:rPr>
                        <a:t>2</a:t>
                      </a:r>
                      <a:endParaRPr lang="en-US" sz="1800" dirty="0" smtClean="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CHAIN DRIVES</a:t>
            </a:r>
          </a:p>
        </p:txBody>
      </p:sp>
      <p:sp>
        <p:nvSpPr>
          <p:cNvPr id="60419" name="Content Placeholder 2"/>
          <p:cNvSpPr>
            <a:spLocks noGrp="1"/>
          </p:cNvSpPr>
          <p:nvPr>
            <p:ph idx="1"/>
          </p:nvPr>
        </p:nvSpPr>
        <p:spPr>
          <a:xfrm>
            <a:off x="914400" y="1219200"/>
            <a:ext cx="7772400" cy="5137150"/>
          </a:xfrm>
        </p:spPr>
        <p:txBody>
          <a:bodyPr rtlCol="0">
            <a:normAutofit fontScale="92500"/>
          </a:bodyPr>
          <a:lstStyle/>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Chain drive is intermediate between belt and gear drives.</a:t>
            </a: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Chain drives are used for velocity ratios less than 10m/s, power ratings upto 125kW.</a:t>
            </a:r>
          </a:p>
          <a:p>
            <a:pPr algn="just" eaLnBrk="1" fontAlgn="auto" hangingPunct="1">
              <a:spcAft>
                <a:spcPts val="0"/>
              </a:spcAft>
              <a:buFont typeface="Wingdings" pitchFamily="2" charset="2"/>
              <a:buNone/>
              <a:defRPr/>
            </a:pPr>
            <a:r>
              <a:rPr lang="en-US" u="sng" smtClean="0">
                <a:latin typeface="Times New Roman" pitchFamily="18" charset="0"/>
                <a:cs typeface="Times New Roman" pitchFamily="18" charset="0"/>
              </a:rPr>
              <a:t>Application:</a:t>
            </a:r>
          </a:p>
          <a:p>
            <a:pPr algn="just" eaLnBrk="1" fontAlgn="auto" hangingPunct="1">
              <a:spcAft>
                <a:spcPts val="0"/>
              </a:spcAft>
              <a:buFont typeface="Wingdings" pitchFamily="2" charset="2"/>
              <a:buNone/>
              <a:defRPr/>
            </a:pPr>
            <a:r>
              <a:rPr lang="en-US" smtClean="0">
                <a:latin typeface="Times New Roman" pitchFamily="18" charset="0"/>
                <a:cs typeface="Times New Roman" pitchFamily="18" charset="0"/>
              </a:rPr>
              <a:t>Transportation industry  such as bicycles, motor cycles and automobile vehicles, agricultural machinery, metal and wood working machine, textile machinery, building construction, material handling machinery.  </a:t>
            </a:r>
          </a:p>
          <a:p>
            <a:pPr algn="just" eaLnBrk="1" fontAlgn="auto" hangingPunct="1">
              <a:spcAft>
                <a:spcPts val="0"/>
              </a:spcAft>
              <a:buFont typeface="Wingdings" pitchFamily="2" charset="2"/>
              <a:buNone/>
              <a:defRPr/>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SENDIL\Downloads\Subject\gear image\1395881_891167580915936_8652201459654697662_n.jpg"/>
          <p:cNvPicPr>
            <a:picLocks noChangeAspect="1" noChangeArrowheads="1"/>
          </p:cNvPicPr>
          <p:nvPr/>
        </p:nvPicPr>
        <p:blipFill>
          <a:blip r:embed="rId2"/>
          <a:srcRect/>
          <a:stretch>
            <a:fillRect/>
          </a:stretch>
        </p:blipFill>
        <p:spPr bwMode="auto">
          <a:xfrm>
            <a:off x="1143000" y="1352550"/>
            <a:ext cx="68580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CHAIN DRIVE</a:t>
            </a:r>
          </a:p>
        </p:txBody>
      </p:sp>
      <p:pic>
        <p:nvPicPr>
          <p:cNvPr id="56323" name="Picture 2"/>
          <p:cNvPicPr>
            <a:picLocks noChangeAspect="1" noChangeArrowheads="1"/>
          </p:cNvPicPr>
          <p:nvPr/>
        </p:nvPicPr>
        <p:blipFill>
          <a:blip r:embed="rId2"/>
          <a:srcRect/>
          <a:stretch>
            <a:fillRect/>
          </a:stretch>
        </p:blipFill>
        <p:spPr bwMode="auto">
          <a:xfrm>
            <a:off x="1143000" y="2557463"/>
            <a:ext cx="7226300"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ADVANTAGES</a:t>
            </a:r>
          </a:p>
        </p:txBody>
      </p:sp>
      <p:sp>
        <p:nvSpPr>
          <p:cNvPr id="63491" name="Content Placeholder 2"/>
          <p:cNvSpPr>
            <a:spLocks noGrp="1"/>
          </p:cNvSpPr>
          <p:nvPr>
            <p:ph idx="1"/>
          </p:nvPr>
        </p:nvSpPr>
        <p:spPr>
          <a:xfrm>
            <a:off x="914400" y="1295400"/>
            <a:ext cx="7772400" cy="5060950"/>
          </a:xfrm>
        </p:spPr>
        <p:txBody>
          <a:bodyPr rtlCol="0">
            <a:normAutofit fontScale="92500" lnSpcReduction="10000"/>
          </a:bodyPr>
          <a:lstStyle/>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They can be used for long as well as short centre distances.</a:t>
            </a: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More compact than belt </a:t>
            </a: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No slip between chain &amp; sprocket. So they provide positive drive.</a:t>
            </a: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One chain can be arranged to drive several sprockets.</a:t>
            </a: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Higher efficiency (upto 98%) of the drive</a:t>
            </a: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Transmit more power than belt drives</a:t>
            </a:r>
          </a:p>
          <a:p>
            <a:pPr algn="just" eaLnBrk="1" fontAlgn="auto" hangingPunct="1">
              <a:spcAft>
                <a:spcPts val="0"/>
              </a:spcAft>
              <a:buFont typeface="Wingdings" pitchFamily="2" charset="2"/>
              <a:buChar char="Ø"/>
              <a:defRPr/>
            </a:pPr>
            <a:r>
              <a:rPr lang="en-US" smtClean="0">
                <a:latin typeface="Times New Roman" pitchFamily="18" charset="0"/>
                <a:cs typeface="Times New Roman" pitchFamily="18" charset="0"/>
              </a:rPr>
              <a:t>Smaller load on the shafts than in belt drives.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5975350"/>
          </a:xfrm>
        </p:spPr>
        <p:txBody>
          <a:bodyPr rtlCol="0">
            <a:normAutofit lnSpcReduction="10000"/>
          </a:bodyPr>
          <a:lstStyle/>
          <a:p>
            <a:pPr algn="just" eaLnBrk="1" fontAlgn="auto" hangingPunct="1">
              <a:spcAft>
                <a:spcPts val="0"/>
              </a:spcAft>
              <a:buFont typeface="Wingdings" pitchFamily="2" charset="2"/>
              <a:buNone/>
              <a:defRPr/>
            </a:pPr>
            <a:r>
              <a:rPr lang="en-US" u="sng" dirty="0" smtClean="0">
                <a:solidFill>
                  <a:srgbClr val="FF0000"/>
                </a:solidFill>
                <a:latin typeface="Times New Roman" pitchFamily="18" charset="0"/>
                <a:cs typeface="Times New Roman" pitchFamily="18" charset="0"/>
              </a:rPr>
              <a:t>Disadvantages:</a:t>
            </a:r>
          </a:p>
          <a:p>
            <a:pPr algn="just" eaLnBrk="1" fontAlgn="auto" hangingPunct="1">
              <a:spcAft>
                <a:spcPts val="0"/>
              </a:spcAft>
              <a:buFont typeface="Wingdings" pitchFamily="2" charset="2"/>
              <a:buChar char="Ø"/>
              <a:defRPr/>
            </a:pPr>
            <a:r>
              <a:rPr lang="en-US" dirty="0" smtClean="0">
                <a:latin typeface="Times New Roman" pitchFamily="18" charset="0"/>
                <a:cs typeface="Times New Roman" pitchFamily="18" charset="0"/>
              </a:rPr>
              <a:t>Precise alignment of shafts than the belt drives</a:t>
            </a:r>
          </a:p>
          <a:p>
            <a:pPr algn="just" eaLnBrk="1" fontAlgn="auto" hangingPunct="1">
              <a:spcAft>
                <a:spcPts val="0"/>
              </a:spcAft>
              <a:buFont typeface="Wingdings" pitchFamily="2" charset="2"/>
              <a:buChar char="Ø"/>
              <a:defRPr/>
            </a:pPr>
            <a:r>
              <a:rPr lang="en-US" dirty="0" smtClean="0">
                <a:latin typeface="Times New Roman" pitchFamily="18" charset="0"/>
                <a:cs typeface="Times New Roman" pitchFamily="18" charset="0"/>
              </a:rPr>
              <a:t>They require proper maintenance</a:t>
            </a:r>
          </a:p>
          <a:p>
            <a:pPr algn="just" eaLnBrk="1" fontAlgn="auto" hangingPunct="1">
              <a:spcAft>
                <a:spcPts val="0"/>
              </a:spcAft>
              <a:buFont typeface="Wingdings" pitchFamily="2" charset="2"/>
              <a:buChar char="Ø"/>
              <a:defRPr/>
            </a:pPr>
            <a:r>
              <a:rPr lang="en-US" dirty="0" smtClean="0">
                <a:latin typeface="Times New Roman" pitchFamily="18" charset="0"/>
                <a:cs typeface="Times New Roman" pitchFamily="18" charset="0"/>
              </a:rPr>
              <a:t>Noisy operation</a:t>
            </a:r>
          </a:p>
          <a:p>
            <a:pPr algn="just" eaLnBrk="1" fontAlgn="auto" hangingPunct="1">
              <a:spcAft>
                <a:spcPts val="0"/>
              </a:spcAft>
              <a:buFont typeface="Wingdings" pitchFamily="2" charset="2"/>
              <a:buChar char="Ø"/>
              <a:defRPr/>
            </a:pPr>
            <a:r>
              <a:rPr lang="en-US" dirty="0" smtClean="0">
                <a:latin typeface="Times New Roman" pitchFamily="18" charset="0"/>
                <a:cs typeface="Times New Roman" pitchFamily="18" charset="0"/>
              </a:rPr>
              <a:t>More complicated design</a:t>
            </a:r>
          </a:p>
          <a:p>
            <a:pPr algn="just" eaLnBrk="1" fontAlgn="auto" hangingPunct="1">
              <a:spcAft>
                <a:spcPts val="0"/>
              </a:spcAft>
              <a:buFont typeface="Wingdings" pitchFamily="2" charset="2"/>
              <a:buNone/>
              <a:defRPr/>
            </a:pPr>
            <a:endParaRPr lang="en-US" dirty="0" smtClean="0">
              <a:latin typeface="Times New Roman" pitchFamily="18" charset="0"/>
              <a:cs typeface="Times New Roman" pitchFamily="18" charset="0"/>
            </a:endParaRPr>
          </a:p>
          <a:p>
            <a:pPr algn="just" eaLnBrk="1" fontAlgn="auto" hangingPunct="1">
              <a:spcAft>
                <a:spcPts val="0"/>
              </a:spcAft>
              <a:buFont typeface="Wingdings" pitchFamily="2" charset="2"/>
              <a:buNone/>
              <a:defRPr/>
            </a:pPr>
            <a:r>
              <a:rPr lang="en-US" u="sng" dirty="0" smtClean="0">
                <a:solidFill>
                  <a:srgbClr val="FF0000"/>
                </a:solidFill>
                <a:latin typeface="Times New Roman" pitchFamily="18" charset="0"/>
                <a:cs typeface="Times New Roman" pitchFamily="18" charset="0"/>
              </a:rPr>
              <a:t>Types of chain drives:</a:t>
            </a:r>
          </a:p>
          <a:p>
            <a:pPr marL="582613" indent="-514350" algn="just" eaLnBrk="1" fontAlgn="auto" hangingPunct="1">
              <a:spcAft>
                <a:spcPts val="0"/>
              </a:spcAft>
              <a:buFont typeface="+mj-lt"/>
              <a:buAutoNum type="arabicPeriod"/>
              <a:defRPr/>
            </a:pPr>
            <a:r>
              <a:rPr lang="en-US" dirty="0" smtClean="0">
                <a:latin typeface="Times New Roman" pitchFamily="18" charset="0"/>
                <a:cs typeface="Times New Roman" pitchFamily="18" charset="0"/>
              </a:rPr>
              <a:t>Link chains (or) welded chains</a:t>
            </a:r>
          </a:p>
          <a:p>
            <a:pPr marL="582613" indent="-514350" algn="just" eaLnBrk="1" fontAlgn="auto" hangingPunct="1">
              <a:spcAft>
                <a:spcPts val="0"/>
              </a:spcAft>
              <a:buFont typeface="+mj-lt"/>
              <a:buAutoNum type="arabicPeriod"/>
              <a:defRPr/>
            </a:pPr>
            <a:r>
              <a:rPr lang="en-US" dirty="0" smtClean="0">
                <a:latin typeface="Times New Roman" pitchFamily="18" charset="0"/>
                <a:cs typeface="Times New Roman" pitchFamily="18" charset="0"/>
              </a:rPr>
              <a:t>Transmission chains (or) roller chains</a:t>
            </a:r>
          </a:p>
          <a:p>
            <a:pPr marL="582613" indent="-514350" algn="just" eaLnBrk="1" fontAlgn="auto" hangingPunct="1">
              <a:spcAft>
                <a:spcPts val="0"/>
              </a:spcAft>
              <a:buFont typeface="+mj-lt"/>
              <a:buAutoNum type="arabicPeriod"/>
              <a:defRPr/>
            </a:pPr>
            <a:r>
              <a:rPr lang="en-US" dirty="0" smtClean="0">
                <a:latin typeface="Times New Roman" pitchFamily="18" charset="0"/>
                <a:cs typeface="Times New Roman" pitchFamily="18" charset="0"/>
              </a:rPr>
              <a:t>Silent chains (or) inverted tooth chains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LINK CHAINS</a:t>
            </a:r>
          </a:p>
        </p:txBody>
      </p:sp>
      <p:sp>
        <p:nvSpPr>
          <p:cNvPr id="59395" name="Content Placeholder 2"/>
          <p:cNvSpPr>
            <a:spLocks noGrp="1"/>
          </p:cNvSpPr>
          <p:nvPr>
            <p:ph idx="1"/>
          </p:nvPr>
        </p:nvSpPr>
        <p:spPr>
          <a:xfrm>
            <a:off x="914400" y="1295400"/>
            <a:ext cx="7772400" cy="5060950"/>
          </a:xfrm>
        </p:spPr>
        <p:txBody>
          <a:bodyPr/>
          <a:lstStyle/>
          <a:p>
            <a:pPr eaLnBrk="1" hangingPunct="1">
              <a:buFont typeface="Wingdings" pitchFamily="2" charset="2"/>
              <a:buChar char="Ø"/>
            </a:pPr>
            <a:r>
              <a:rPr lang="en-US" smtClean="0">
                <a:latin typeface="Times New Roman" pitchFamily="18" charset="0"/>
                <a:cs typeface="Times New Roman" pitchFamily="18" charset="0"/>
              </a:rPr>
              <a:t>Low capacity hoisting machines such as hoists and hand operated cranes, lifting.</a:t>
            </a:r>
          </a:p>
          <a:p>
            <a:pPr eaLnBrk="1" hangingPunct="1">
              <a:buFont typeface="Wingdings" pitchFamily="2" charset="2"/>
              <a:buNone/>
            </a:pPr>
            <a:endParaRPr lang="en-US" smtClean="0">
              <a:latin typeface="Times New Roman" pitchFamily="18" charset="0"/>
              <a:cs typeface="Times New Roman" pitchFamily="18" charset="0"/>
            </a:endParaRPr>
          </a:p>
        </p:txBody>
      </p:sp>
      <p:pic>
        <p:nvPicPr>
          <p:cNvPr id="59396" name="Picture 5"/>
          <p:cNvPicPr>
            <a:picLocks noChangeAspect="1" noChangeArrowheads="1"/>
          </p:cNvPicPr>
          <p:nvPr/>
        </p:nvPicPr>
        <p:blipFill>
          <a:blip r:embed="rId2"/>
          <a:srcRect/>
          <a:stretch>
            <a:fillRect/>
          </a:stretch>
        </p:blipFill>
        <p:spPr bwMode="auto">
          <a:xfrm>
            <a:off x="628650" y="3429000"/>
            <a:ext cx="80581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914400" y="457200"/>
            <a:ext cx="7772400" cy="5899150"/>
          </a:xfrm>
        </p:spPr>
        <p:txBody>
          <a:bodyPr/>
          <a:lstStyle/>
          <a:p>
            <a:pPr eaLnBrk="1" hangingPunct="1">
              <a:buFont typeface="Wingdings" pitchFamily="2" charset="2"/>
              <a:buNone/>
            </a:pPr>
            <a:r>
              <a:rPr lang="en-US" u="sng" smtClean="0">
                <a:solidFill>
                  <a:srgbClr val="FF0000"/>
                </a:solidFill>
                <a:latin typeface="Times New Roman" pitchFamily="18" charset="0"/>
                <a:cs typeface="Times New Roman" pitchFamily="18" charset="0"/>
              </a:rPr>
              <a:t>Advantages:</a:t>
            </a:r>
          </a:p>
          <a:p>
            <a:pPr algn="just" eaLnBrk="1" hangingPunct="1">
              <a:buFont typeface="Wingdings" pitchFamily="2" charset="2"/>
              <a:buChar char="Ø"/>
            </a:pPr>
            <a:r>
              <a:rPr lang="en-US" smtClean="0">
                <a:latin typeface="Times New Roman" pitchFamily="18" charset="0"/>
                <a:cs typeface="Times New Roman" pitchFamily="18" charset="0"/>
              </a:rPr>
              <a:t>Good flexibility in all directions</a:t>
            </a:r>
          </a:p>
          <a:p>
            <a:pPr algn="just" eaLnBrk="1" hangingPunct="1">
              <a:buFont typeface="Wingdings" pitchFamily="2" charset="2"/>
              <a:buChar char="Ø"/>
            </a:pPr>
            <a:r>
              <a:rPr lang="en-US" smtClean="0">
                <a:latin typeface="Times New Roman" pitchFamily="18" charset="0"/>
                <a:cs typeface="Times New Roman" pitchFamily="18" charset="0"/>
              </a:rPr>
              <a:t>Smaller than pulley diameters and drums</a:t>
            </a:r>
          </a:p>
          <a:p>
            <a:pPr algn="just" eaLnBrk="1" hangingPunct="1">
              <a:buFont typeface="Wingdings" pitchFamily="2" charset="2"/>
              <a:buChar char="Ø"/>
            </a:pPr>
            <a:r>
              <a:rPr lang="en-US" smtClean="0">
                <a:latin typeface="Times New Roman" pitchFamily="18" charset="0"/>
                <a:cs typeface="Times New Roman" pitchFamily="18" charset="0"/>
              </a:rPr>
              <a:t>Simple design and manufacture</a:t>
            </a:r>
          </a:p>
          <a:p>
            <a:pPr algn="just" eaLnBrk="1" hangingPunct="1">
              <a:buFont typeface="Wingdings" pitchFamily="2" charset="2"/>
              <a:buNone/>
            </a:pPr>
            <a:endParaRPr lang="en-US" smtClean="0">
              <a:latin typeface="Times New Roman" pitchFamily="18" charset="0"/>
              <a:cs typeface="Times New Roman" pitchFamily="18" charset="0"/>
            </a:endParaRPr>
          </a:p>
          <a:p>
            <a:pPr algn="just" eaLnBrk="1" hangingPunct="1">
              <a:buFont typeface="Wingdings" pitchFamily="2" charset="2"/>
              <a:buNone/>
            </a:pPr>
            <a:r>
              <a:rPr lang="en-US" u="sng" smtClean="0">
                <a:solidFill>
                  <a:srgbClr val="FF0000"/>
                </a:solidFill>
                <a:latin typeface="Times New Roman" pitchFamily="18" charset="0"/>
                <a:cs typeface="Times New Roman" pitchFamily="18" charset="0"/>
              </a:rPr>
              <a:t>Disadvantages:</a:t>
            </a:r>
          </a:p>
          <a:p>
            <a:pPr algn="just" eaLnBrk="1" hangingPunct="1">
              <a:buFont typeface="Wingdings" pitchFamily="2" charset="2"/>
              <a:buChar char="Ø"/>
            </a:pPr>
            <a:r>
              <a:rPr lang="en-US" smtClean="0">
                <a:latin typeface="Times New Roman" pitchFamily="18" charset="0"/>
                <a:cs typeface="Times New Roman" pitchFamily="18" charset="0"/>
              </a:rPr>
              <a:t>Heavy weight</a:t>
            </a:r>
          </a:p>
          <a:p>
            <a:pPr algn="just" eaLnBrk="1" hangingPunct="1">
              <a:buFont typeface="Wingdings" pitchFamily="2" charset="2"/>
              <a:buChar char="Ø"/>
            </a:pPr>
            <a:r>
              <a:rPr lang="en-US" smtClean="0">
                <a:latin typeface="Times New Roman" pitchFamily="18" charset="0"/>
                <a:cs typeface="Times New Roman" pitchFamily="18" charset="0"/>
              </a:rPr>
              <a:t>Sudden jerk</a:t>
            </a:r>
          </a:p>
          <a:p>
            <a:pPr algn="just" eaLnBrk="1" hangingPunct="1">
              <a:buFont typeface="Wingdings" pitchFamily="2" charset="2"/>
              <a:buChar char="Ø"/>
            </a:pPr>
            <a:r>
              <a:rPr lang="en-US" smtClean="0">
                <a:latin typeface="Times New Roman" pitchFamily="18" charset="0"/>
                <a:cs typeface="Times New Roman" pitchFamily="18" charset="0"/>
              </a:rPr>
              <a:t>Sudden failure</a:t>
            </a:r>
          </a:p>
          <a:p>
            <a:pPr algn="just" eaLnBrk="1" hangingPunct="1">
              <a:buFont typeface="Wingdings" pitchFamily="2" charset="2"/>
              <a:buChar char="Ø"/>
            </a:pPr>
            <a:r>
              <a:rPr lang="en-US" smtClean="0">
                <a:latin typeface="Times New Roman" pitchFamily="18" charset="0"/>
                <a:cs typeface="Times New Roman" pitchFamily="18" charset="0"/>
              </a:rPr>
              <a:t>Intensive wear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TRANSMISSION (OR) ROLLER CHAINS</a:t>
            </a:r>
            <a:endParaRPr lang="en-US" dirty="0">
              <a:latin typeface="Times New Roman" pitchFamily="18" charset="0"/>
              <a:cs typeface="Times New Roman" pitchFamily="18" charset="0"/>
            </a:endParaRPr>
          </a:p>
        </p:txBody>
      </p:sp>
      <p:sp>
        <p:nvSpPr>
          <p:cNvPr id="61443" name="Content Placeholder 2"/>
          <p:cNvSpPr>
            <a:spLocks noGrp="1"/>
          </p:cNvSpPr>
          <p:nvPr>
            <p:ph idx="1"/>
          </p:nvPr>
        </p:nvSpPr>
        <p:spPr/>
        <p:txBody>
          <a:bodyPr/>
          <a:lstStyle/>
          <a:p>
            <a:pPr algn="just" eaLnBrk="1" hangingPunct="1">
              <a:buFont typeface="Wingdings" pitchFamily="2" charset="2"/>
              <a:buChar char="Ø"/>
            </a:pPr>
            <a:r>
              <a:rPr lang="en-US" sz="2800" smtClean="0">
                <a:latin typeface="Times New Roman" pitchFamily="18" charset="0"/>
                <a:cs typeface="Times New Roman" pitchFamily="18" charset="0"/>
              </a:rPr>
              <a:t>Readily available, transmitting power between parallel shafts.</a:t>
            </a:r>
          </a:p>
          <a:p>
            <a:pPr algn="just" eaLnBrk="1" hangingPunct="1">
              <a:buFont typeface="Wingdings" pitchFamily="2" charset="2"/>
              <a:buChar char="Ø"/>
            </a:pPr>
            <a:r>
              <a:rPr lang="en-US" sz="2800" smtClean="0">
                <a:latin typeface="Times New Roman" pitchFamily="18" charset="0"/>
                <a:cs typeface="Times New Roman" pitchFamily="18" charset="0"/>
              </a:rPr>
              <a:t>Roller chain consists of an endless chain running over two sprockets.</a:t>
            </a:r>
          </a:p>
          <a:p>
            <a:pPr algn="just" eaLnBrk="1" hangingPunct="1">
              <a:buFont typeface="Wingdings" pitchFamily="2" charset="2"/>
              <a:buNone/>
            </a:pPr>
            <a:r>
              <a:rPr lang="en-US" sz="2800" smtClean="0">
                <a:latin typeface="Times New Roman" pitchFamily="18" charset="0"/>
                <a:cs typeface="Times New Roman" pitchFamily="18" charset="0"/>
              </a:rPr>
              <a:t>Construction of roller chains:</a:t>
            </a:r>
          </a:p>
          <a:p>
            <a:pPr algn="just" eaLnBrk="1" hangingPunct="1">
              <a:buFont typeface="Wingdings" pitchFamily="2" charset="2"/>
              <a:buChar char="Ø"/>
            </a:pPr>
            <a:r>
              <a:rPr lang="en-US" sz="2800" smtClean="0">
                <a:latin typeface="Times New Roman" pitchFamily="18" charset="0"/>
                <a:cs typeface="Times New Roman" pitchFamily="18" charset="0"/>
              </a:rPr>
              <a:t>It consists of alternate links made of inner and outer link plates.</a:t>
            </a:r>
          </a:p>
          <a:p>
            <a:pPr algn="just" eaLnBrk="1" hangingPunct="1">
              <a:buFont typeface="Wingdings" pitchFamily="2" charset="2"/>
              <a:buChar char="Ø"/>
            </a:pPr>
            <a:r>
              <a:rPr lang="en-US" sz="2800" smtClean="0">
                <a:latin typeface="Times New Roman" pitchFamily="18" charset="0"/>
                <a:cs typeface="Times New Roman" pitchFamily="18" charset="0"/>
              </a:rPr>
              <a:t>Outer plates are known as pin link (or) coupling link.</a:t>
            </a:r>
          </a:p>
          <a:p>
            <a:pPr algn="just" eaLnBrk="1" hangingPunct="1">
              <a:buFont typeface="Wingdings" pitchFamily="2" charset="2"/>
              <a:buChar char="Ø"/>
            </a:pPr>
            <a:r>
              <a:rPr lang="en-US" sz="2800" smtClean="0">
                <a:latin typeface="Times New Roman" pitchFamily="18" charset="0"/>
                <a:cs typeface="Times New Roman" pitchFamily="18" charset="0"/>
              </a:rPr>
              <a:t>Inner plate… roller link, pin, bushing &amp; roller.</a:t>
            </a:r>
          </a:p>
          <a:p>
            <a:pPr algn="just" eaLnBrk="1" hangingPunct="1">
              <a:buFont typeface="Wingdings" pitchFamily="2" charset="2"/>
              <a:buChar char="Ø"/>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solidFill>
                  <a:schemeClr val="tx2">
                    <a:satMod val="200000"/>
                  </a:schemeClr>
                </a:solidFill>
              </a:rPr>
              <a:t>Design</a:t>
            </a:r>
          </a:p>
        </p:txBody>
      </p:sp>
      <p:sp>
        <p:nvSpPr>
          <p:cNvPr id="11267" name="Rectangle 3"/>
          <p:cNvSpPr>
            <a:spLocks noGrp="1" noChangeArrowheads="1"/>
          </p:cNvSpPr>
          <p:nvPr>
            <p:ph idx="1"/>
          </p:nvPr>
        </p:nvSpPr>
        <p:spPr>
          <a:xfrm>
            <a:off x="1143000" y="1600200"/>
            <a:ext cx="7543800" cy="4525963"/>
          </a:xfrm>
        </p:spPr>
        <p:txBody>
          <a:bodyPr/>
          <a:lstStyle/>
          <a:p>
            <a:pPr eaLnBrk="1" hangingPunct="1">
              <a:buFont typeface="Wingdings" pitchFamily="2" charset="2"/>
              <a:buChar char="ü"/>
            </a:pPr>
            <a:r>
              <a:rPr lang="en-US" sz="3600" smtClean="0">
                <a:latin typeface="Times New Roman" pitchFamily="18" charset="0"/>
              </a:rPr>
              <a:t>Material - Leather, Rubber, Plastics, Fabric </a:t>
            </a:r>
          </a:p>
          <a:p>
            <a:pPr eaLnBrk="1" hangingPunct="1">
              <a:buFont typeface="Wingdings" pitchFamily="2" charset="2"/>
              <a:buChar char="ü"/>
            </a:pPr>
            <a:r>
              <a:rPr lang="en-US" sz="3600" smtClean="0">
                <a:latin typeface="Times New Roman" pitchFamily="18" charset="0"/>
              </a:rPr>
              <a:t>No. of ply and Thickness </a:t>
            </a:r>
          </a:p>
          <a:p>
            <a:pPr eaLnBrk="1" hangingPunct="1">
              <a:buFont typeface="Wingdings" pitchFamily="2" charset="2"/>
              <a:buChar char="ü"/>
            </a:pPr>
            <a:r>
              <a:rPr lang="en-US" sz="3600" smtClean="0">
                <a:latin typeface="Times New Roman" pitchFamily="18" charset="0"/>
              </a:rPr>
              <a:t>Maximum belt stress per unit width </a:t>
            </a:r>
          </a:p>
          <a:p>
            <a:pPr eaLnBrk="1" hangingPunct="1">
              <a:buFont typeface="Wingdings" pitchFamily="2" charset="2"/>
              <a:buChar char="ü"/>
            </a:pPr>
            <a:r>
              <a:rPr lang="en-US" sz="3600" smtClean="0">
                <a:latin typeface="Times New Roman" pitchFamily="18" charset="0"/>
              </a:rPr>
              <a:t>Density of Belt material </a:t>
            </a:r>
          </a:p>
          <a:p>
            <a:pPr eaLnBrk="1" hangingPunct="1">
              <a:buFont typeface="Wingdings" pitchFamily="2" charset="2"/>
              <a:buChar char="ü"/>
            </a:pPr>
            <a:r>
              <a:rPr lang="en-US" sz="3600" smtClean="0">
                <a:latin typeface="Times New Roman" pitchFamily="18" charset="0"/>
              </a:rPr>
              <a:t>Coefficient of friction of the belt material </a:t>
            </a:r>
          </a:p>
          <a:p>
            <a:pPr eaLnBrk="1" hangingPunct="1"/>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SENDIL\Downloads\Subject\gear image\10847611_901637043202323_8358393570641290033_o.jpg"/>
          <p:cNvPicPr>
            <a:picLocks noChangeAspect="1" noChangeArrowheads="1"/>
          </p:cNvPicPr>
          <p:nvPr/>
        </p:nvPicPr>
        <p:blipFill>
          <a:blip r:embed="rId2"/>
          <a:srcRect/>
          <a:stretch>
            <a:fillRect/>
          </a:stretch>
        </p:blipFill>
        <p:spPr bwMode="auto">
          <a:xfrm>
            <a:off x="533400" y="457200"/>
            <a:ext cx="8521700" cy="6096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SILENT CHAINS (OR) INVERTED TOOTH CHAINS</a:t>
            </a:r>
            <a:endParaRPr lang="en-US" dirty="0">
              <a:latin typeface="Times New Roman" pitchFamily="18" charset="0"/>
              <a:cs typeface="Times New Roman" pitchFamily="18" charset="0"/>
            </a:endParaRPr>
          </a:p>
        </p:txBody>
      </p:sp>
      <p:pic>
        <p:nvPicPr>
          <p:cNvPr id="63491" name="Picture 2" descr="C:\Users\SENDIL\Downloads\Subject\gear image\10858645_897171803648847_4792974912485072607_n.jpg"/>
          <p:cNvPicPr>
            <a:picLocks noChangeAspect="1" noChangeArrowheads="1"/>
          </p:cNvPicPr>
          <p:nvPr/>
        </p:nvPicPr>
        <p:blipFill>
          <a:blip r:embed="rId2"/>
          <a:srcRect/>
          <a:stretch>
            <a:fillRect/>
          </a:stretch>
        </p:blipFill>
        <p:spPr bwMode="auto">
          <a:xfrm>
            <a:off x="1066800" y="1828800"/>
            <a:ext cx="7315200" cy="48768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CHAIN MATERIALS</a:t>
            </a:r>
          </a:p>
        </p:txBody>
      </p:sp>
      <p:sp>
        <p:nvSpPr>
          <p:cNvPr id="64515" name="Content Placeholder 2"/>
          <p:cNvSpPr>
            <a:spLocks noGrp="1"/>
          </p:cNvSpPr>
          <p:nvPr>
            <p:ph idx="1"/>
          </p:nvPr>
        </p:nvSpPr>
        <p:spPr/>
        <p:txBody>
          <a:bodyPr/>
          <a:lstStyle/>
          <a:p>
            <a:pPr algn="just" eaLnBrk="1" hangingPunct="1">
              <a:buFont typeface="Wingdings" pitchFamily="2" charset="2"/>
              <a:buChar char="Ø"/>
            </a:pPr>
            <a:r>
              <a:rPr lang="en-US" smtClean="0">
                <a:latin typeface="Times New Roman" pitchFamily="18" charset="0"/>
                <a:cs typeface="Times New Roman" pitchFamily="18" charset="0"/>
              </a:rPr>
              <a:t>Link plates are made of cold-rolled, medium-carbon (or) alloy steels such as C45, C50 &amp; 40crl.</a:t>
            </a:r>
          </a:p>
          <a:p>
            <a:pPr algn="just" eaLnBrk="1" hangingPunct="1">
              <a:buFont typeface="Wingdings" pitchFamily="2" charset="2"/>
              <a:buChar char="Ø"/>
            </a:pPr>
            <a:r>
              <a:rPr lang="en-US" smtClean="0">
                <a:latin typeface="Times New Roman" pitchFamily="18" charset="0"/>
                <a:cs typeface="Times New Roman" pitchFamily="18" charset="0"/>
              </a:rPr>
              <a:t>Pin, bushing, rollers are made of carburizing steel such as C15, C20, 30Ni4crl.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914400" y="3200400"/>
            <a:ext cx="7772400" cy="914400"/>
          </a:xfrm>
        </p:spPr>
        <p:txBody>
          <a:bodyPr/>
          <a:lstStyle/>
          <a:p>
            <a:pPr eaLnBrk="1" hangingPunct="1"/>
            <a:r>
              <a:rPr lang="en-US" smtClean="0">
                <a:latin typeface="Times New Roman" pitchFamily="18" charset="0"/>
                <a:cs typeface="Times New Roman" pitchFamily="18" charset="0"/>
              </a:rPr>
              <a:t>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91" name="Rectangle 5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2" name="Title 51"/>
          <p:cNvSpPr>
            <a:spLocks noGrp="1"/>
          </p:cNvSpPr>
          <p:nvPr>
            <p:ph type="title"/>
          </p:nvPr>
        </p:nvSpPr>
        <p:spPr/>
        <p:txBody>
          <a:bodyPr rtlCol="0">
            <a:normAutofit fontScale="90000"/>
          </a:bodyPr>
          <a:lstStyle/>
          <a:p>
            <a:pPr eaLnBrk="1" fontAlgn="auto" hangingPunct="1">
              <a:spcAft>
                <a:spcPts val="0"/>
              </a:spcAft>
              <a:defRPr/>
            </a:pPr>
            <a:r>
              <a:rPr lang="en-US" b="1" dirty="0" smtClean="0"/>
              <a:t>Types of Belts</a:t>
            </a:r>
            <a:r>
              <a:rPr lang="en-US" dirty="0" smtClean="0"/>
              <a:t/>
            </a:r>
            <a:br>
              <a:rPr lang="en-US" dirty="0" smtClean="0"/>
            </a:br>
            <a:endParaRPr lang="en-US" dirty="0">
              <a:solidFill>
                <a:schemeClr val="tx2">
                  <a:satMod val="200000"/>
                </a:schemeClr>
              </a:solidFill>
            </a:endParaRPr>
          </a:p>
        </p:txBody>
      </p:sp>
      <p:sp>
        <p:nvSpPr>
          <p:cNvPr id="12293" name="Content Placeholder 52"/>
          <p:cNvSpPr>
            <a:spLocks noGrp="1"/>
          </p:cNvSpPr>
          <p:nvPr>
            <p:ph idx="1"/>
          </p:nvPr>
        </p:nvSpPr>
        <p:spPr/>
        <p:txBody>
          <a:bodyPr/>
          <a:lstStyle/>
          <a:p>
            <a:pPr eaLnBrk="1" hangingPunct="1"/>
            <a:r>
              <a:rPr lang="en-US" sz="4000" smtClean="0"/>
              <a:t>Flat Belts</a:t>
            </a:r>
          </a:p>
          <a:p>
            <a:pPr eaLnBrk="1" hangingPunct="1"/>
            <a:r>
              <a:rPr lang="en-US" sz="4000" smtClean="0"/>
              <a:t>V – Belts</a:t>
            </a:r>
          </a:p>
          <a:p>
            <a:pPr eaLnBrk="1" hangingPunct="1"/>
            <a:r>
              <a:rPr lang="en-US" sz="4000" smtClean="0"/>
              <a:t>Ribbed Belts</a:t>
            </a:r>
          </a:p>
          <a:p>
            <a:pPr eaLnBrk="1" hangingPunct="1"/>
            <a:r>
              <a:rPr lang="en-US" sz="4000" smtClean="0"/>
              <a:t>Toothed or timing belts</a:t>
            </a:r>
          </a:p>
          <a:p>
            <a:pPr eaLnBrk="1" hangingPunct="1">
              <a:buFont typeface="Wingdings" pitchFamily="2" charset="2"/>
              <a:buNone/>
            </a:pPr>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lat-belts-376160"/>
          <p:cNvPicPr>
            <a:picLocks noChangeAspect="1" noChangeArrowheads="1"/>
          </p:cNvPicPr>
          <p:nvPr/>
        </p:nvPicPr>
        <p:blipFill>
          <a:blip r:embed="rId2"/>
          <a:srcRect/>
          <a:stretch>
            <a:fillRect/>
          </a:stretch>
        </p:blipFill>
        <p:spPr bwMode="auto">
          <a:xfrm>
            <a:off x="1066800" y="1447800"/>
            <a:ext cx="7315200" cy="5105400"/>
          </a:xfrm>
          <a:prstGeom prst="rect">
            <a:avLst/>
          </a:prstGeom>
          <a:noFill/>
          <a:ln w="9525">
            <a:noFill/>
            <a:miter lim="800000"/>
            <a:headEnd/>
            <a:tailEnd/>
          </a:ln>
        </p:spPr>
      </p:pic>
      <p:sp>
        <p:nvSpPr>
          <p:cNvPr id="5" name="Title 4"/>
          <p:cNvSpPr>
            <a:spLocks noGrp="1"/>
          </p:cNvSpPr>
          <p:nvPr>
            <p:ph type="title"/>
          </p:nvPr>
        </p:nvSpPr>
        <p:spPr>
          <a:xfrm>
            <a:off x="914400" y="512763"/>
            <a:ext cx="7772400" cy="782637"/>
          </a:xfrm>
        </p:spPr>
        <p:txBody>
          <a:bodyPr rtlCol="0">
            <a:normAutofit/>
          </a:bodyPr>
          <a:lstStyle/>
          <a:p>
            <a:pPr eaLnBrk="1" fontAlgn="auto" hangingPunct="1">
              <a:spcAft>
                <a:spcPts val="0"/>
              </a:spcAft>
              <a:defRPr/>
            </a:pPr>
            <a:r>
              <a:rPr lang="en-US" dirty="0" smtClean="0">
                <a:solidFill>
                  <a:schemeClr val="tx2">
                    <a:satMod val="200000"/>
                  </a:schemeClr>
                </a:solidFill>
                <a:latin typeface="Times New Roman" pitchFamily="18" charset="0"/>
                <a:cs typeface="Times New Roman" pitchFamily="18" charset="0"/>
              </a:rPr>
              <a:t>FLAT BELTS</a:t>
            </a:r>
            <a:endParaRPr lang="en-US" dirty="0">
              <a:solidFill>
                <a:schemeClr val="tx2">
                  <a:satMod val="20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atMod val="200000"/>
                  </a:schemeClr>
                </a:solidFill>
                <a:latin typeface="Times New Roman" pitchFamily="18" charset="0"/>
                <a:cs typeface="Times New Roman" pitchFamily="18" charset="0"/>
              </a:rPr>
              <a:t>V - BELT</a:t>
            </a:r>
            <a:endParaRPr lang="en-US" dirty="0">
              <a:solidFill>
                <a:schemeClr val="tx2">
                  <a:satMod val="200000"/>
                </a:schemeClr>
              </a:solidFill>
              <a:latin typeface="Times New Roman" pitchFamily="18" charset="0"/>
              <a:cs typeface="Times New Roman" pitchFamily="18" charset="0"/>
            </a:endParaRPr>
          </a:p>
        </p:txBody>
      </p:sp>
      <p:pic>
        <p:nvPicPr>
          <p:cNvPr id="14339" name="Picture 2" descr="V-Belt"/>
          <p:cNvPicPr>
            <a:picLocks noChangeAspect="1" noChangeArrowheads="1"/>
          </p:cNvPicPr>
          <p:nvPr/>
        </p:nvPicPr>
        <p:blipFill>
          <a:blip r:embed="rId2"/>
          <a:srcRect/>
          <a:stretch>
            <a:fillRect/>
          </a:stretch>
        </p:blipFill>
        <p:spPr bwMode="auto">
          <a:xfrm>
            <a:off x="1295400" y="1600200"/>
            <a:ext cx="7162800" cy="506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TotalTime>
  <Words>1996</Words>
  <Application>Microsoft PowerPoint</Application>
  <PresentationFormat>On-screen Show (4:3)</PresentationFormat>
  <Paragraphs>291</Paragraphs>
  <Slides>63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9" baseType="lpstr">
      <vt:lpstr>Arial</vt:lpstr>
      <vt:lpstr>Calibri</vt:lpstr>
      <vt:lpstr>Times New Roman</vt:lpstr>
      <vt:lpstr>Wingdings</vt:lpstr>
      <vt:lpstr>Office Theme</vt:lpstr>
      <vt:lpstr>Bitmap Image</vt:lpstr>
      <vt:lpstr>UNIT – I DESIGN OF TRANSMISSION SYSTEMS FOR FLEXIBLE ELEMENTS</vt:lpstr>
      <vt:lpstr>Slide 2</vt:lpstr>
      <vt:lpstr>Slide 3</vt:lpstr>
      <vt:lpstr>UNIT-I   Introduction</vt:lpstr>
      <vt:lpstr>BELT DRIVES</vt:lpstr>
      <vt:lpstr>Design</vt:lpstr>
      <vt:lpstr>Types of Belts </vt:lpstr>
      <vt:lpstr>FLAT BELTS</vt:lpstr>
      <vt:lpstr>V - BELT</vt:lpstr>
      <vt:lpstr>V-belt drive</vt:lpstr>
      <vt:lpstr>RIBBED BELTS </vt:lpstr>
      <vt:lpstr>TOOTHED OR TIMING BELTS </vt:lpstr>
      <vt:lpstr>Types of Flat Belt Drives </vt:lpstr>
      <vt:lpstr>Open belt drive</vt:lpstr>
      <vt:lpstr>Slide 15</vt:lpstr>
      <vt:lpstr>Flat belt drive with idler pulley</vt:lpstr>
      <vt:lpstr>Slide 17</vt:lpstr>
      <vt:lpstr>Slide 18</vt:lpstr>
      <vt:lpstr>Crossed or twisted belt drive </vt:lpstr>
      <vt:lpstr>Crossed belt drive</vt:lpstr>
      <vt:lpstr>Quarted twist or Quarter turn drive </vt:lpstr>
      <vt:lpstr>Stepped or Cone pulley drive </vt:lpstr>
      <vt:lpstr>Fast and loose pulley </vt:lpstr>
      <vt:lpstr>Compound drive </vt:lpstr>
      <vt:lpstr>Selection of Flat Belt Drive </vt:lpstr>
      <vt:lpstr>Belt Materials </vt:lpstr>
      <vt:lpstr>Leather Belts </vt:lpstr>
      <vt:lpstr>Fabric &amp; Cotton Belts </vt:lpstr>
      <vt:lpstr>Rubber Belts </vt:lpstr>
      <vt:lpstr>Balata Belts </vt:lpstr>
      <vt:lpstr>Velocity ratio of belt drive </vt:lpstr>
      <vt:lpstr>Slide 32</vt:lpstr>
      <vt:lpstr>Slide 33</vt:lpstr>
      <vt:lpstr>Effect of creep on belt </vt:lpstr>
      <vt:lpstr>Power Transmitted by the belt </vt:lpstr>
      <vt:lpstr>Centrifugal Tension (Tc)  </vt:lpstr>
      <vt:lpstr>Continue…</vt:lpstr>
      <vt:lpstr>Continue…</vt:lpstr>
      <vt:lpstr>V – BELTS AND PULLEYS</vt:lpstr>
      <vt:lpstr>MATERIALS OF V-BELTS </vt:lpstr>
      <vt:lpstr>Slide 41</vt:lpstr>
      <vt:lpstr>Continue…</vt:lpstr>
      <vt:lpstr>ADVANTAGES  OF V – BELT DRIVE OVER  FLAT BELT DRIVE</vt:lpstr>
      <vt:lpstr> DISADVANTAGES OF V – BELT DRIVE OVER  FLAT BELT DRIVE</vt:lpstr>
      <vt:lpstr>V – FLAT DRIVES</vt:lpstr>
      <vt:lpstr>DESIGN WIRE ROPES AND  PULLEYS </vt:lpstr>
      <vt:lpstr>ADVANTAGES OF WIRE ROPES </vt:lpstr>
      <vt:lpstr>Continue…</vt:lpstr>
      <vt:lpstr>Continue…</vt:lpstr>
      <vt:lpstr>Continue…</vt:lpstr>
      <vt:lpstr>Continue…</vt:lpstr>
      <vt:lpstr>CHAIN DRIVES</vt:lpstr>
      <vt:lpstr>Slide 53</vt:lpstr>
      <vt:lpstr>CHAIN DRIVE</vt:lpstr>
      <vt:lpstr>ADVANTAGES</vt:lpstr>
      <vt:lpstr>Slide 56</vt:lpstr>
      <vt:lpstr>LINK CHAINS</vt:lpstr>
      <vt:lpstr>Slide 58</vt:lpstr>
      <vt:lpstr>TRANSMISSION (OR) ROLLER CHAINS</vt:lpstr>
      <vt:lpstr>Slide 60</vt:lpstr>
      <vt:lpstr>SILENT CHAINS (OR) INVERTED TOOTH CHAINS</vt:lpstr>
      <vt:lpstr>CHAIN MATERIALS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ssn</dc:creator>
  <cp:lastModifiedBy>user</cp:lastModifiedBy>
  <cp:revision>50</cp:revision>
  <dcterms:created xsi:type="dcterms:W3CDTF">2010-07-27T07:51:31Z</dcterms:created>
  <dcterms:modified xsi:type="dcterms:W3CDTF">2023-01-12T09:34:31Z</dcterms:modified>
</cp:coreProperties>
</file>