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82" r:id="rId3"/>
    <p:sldId id="279" r:id="rId4"/>
    <p:sldId id="281" r:id="rId5"/>
    <p:sldId id="277" r:id="rId6"/>
    <p:sldId id="275" r:id="rId7"/>
    <p:sldId id="256" r:id="rId8"/>
    <p:sldId id="259" r:id="rId9"/>
    <p:sldId id="260" r:id="rId10"/>
    <p:sldId id="261" r:id="rId11"/>
    <p:sldId id="262" r:id="rId12"/>
    <p:sldId id="265" r:id="rId13"/>
    <p:sldId id="263" r:id="rId14"/>
    <p:sldId id="264" r:id="rId15"/>
    <p:sldId id="257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6" r:id="rId24"/>
    <p:sldId id="272" r:id="rId25"/>
    <p:sldId id="273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  <p:modifyVerifier cryptProviderType="rsaFull" cryptAlgorithmClass="hash" cryptAlgorithmType="typeAny" cryptAlgorithmSid="4" spinCount="50000" saltData="6ywhfbnPVqP9ZYhGnWyplg" hashData="DjpOnc4ZCLcZG2O2ybeUrvcA8t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84D"/>
    <a:srgbClr val="FAE34C"/>
    <a:srgbClr val="DB29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13" autoAdjust="0"/>
    <p:restoredTop sz="90929"/>
  </p:normalViewPr>
  <p:slideViewPr>
    <p:cSldViewPr>
      <p:cViewPr varScale="1">
        <p:scale>
          <a:sx n="66" d="100"/>
          <a:sy n="66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379A-DC49-4EE9-90C3-2990B7C57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6A2B-365D-464B-899B-B48CB5FDE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390B-77BD-4F3D-89E0-A4F363011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A223-2716-4D10-8E9F-E9E226E22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C077-63B6-49AD-96CE-96B3B6A6C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48BA-8B12-4DF4-ABBE-2BA52D239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40B2-4DF4-43E2-BD8A-CEC2E4AAC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EA7B-E305-4E01-95FE-C7BAE349F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A722-BA11-43FD-A3B7-02DE32795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1A64-ED52-4614-8BBB-EA76104CC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E326-8982-40AE-96CB-1B66145AE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A6AFD79-8ABA-4414-8D7E-F19494DCC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HMT%20PPT%20NOTES\Flow%20of%20Heat%20-%20Conduction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rc 5"/>
          <p:cNvSpPr>
            <a:spLocks/>
          </p:cNvSpPr>
          <p:nvPr/>
        </p:nvSpPr>
        <p:spPr bwMode="auto">
          <a:xfrm flipH="1" flipV="1">
            <a:off x="6400800" y="0"/>
            <a:ext cx="2743200" cy="2286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AE34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 flipH="1">
            <a:off x="6000750" y="1857375"/>
            <a:ext cx="1066800" cy="12192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 flipH="1">
            <a:off x="4786313" y="928688"/>
            <a:ext cx="1447800" cy="5334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8215313" y="2643188"/>
            <a:ext cx="228600" cy="14478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228600" y="2719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2571750" y="3571875"/>
            <a:ext cx="396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dirty="0">
                <a:solidFill>
                  <a:srgbClr val="D32657"/>
                </a:solidFill>
              </a:rPr>
              <a:t>Prepared by</a:t>
            </a:r>
          </a:p>
          <a:p>
            <a:pPr algn="ctr"/>
            <a:endParaRPr lang="en-US" altLang="en-US" sz="1800" dirty="0">
              <a:solidFill>
                <a:srgbClr val="D32657"/>
              </a:solidFill>
            </a:endParaRPr>
          </a:p>
          <a:p>
            <a:pPr algn="ctr"/>
            <a:r>
              <a:rPr lang="en-US" altLang="en-US" b="1" dirty="0">
                <a:solidFill>
                  <a:srgbClr val="00B050"/>
                </a:solidFill>
              </a:rPr>
              <a:t>VEERAPANDIAN.K</a:t>
            </a:r>
          </a:p>
          <a:p>
            <a:pPr algn="ctr"/>
            <a:r>
              <a:rPr lang="en-US" altLang="en-US" dirty="0">
                <a:solidFill>
                  <a:srgbClr val="D32657"/>
                </a:solidFill>
              </a:rPr>
              <a:t>AP/MECH</a:t>
            </a:r>
          </a:p>
          <a:p>
            <a:pPr algn="ctr"/>
            <a:r>
              <a:rPr lang="en-US" altLang="en-US" dirty="0">
                <a:solidFill>
                  <a:srgbClr val="002060"/>
                </a:solidFill>
              </a:rPr>
              <a:t>SINCET</a:t>
            </a: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0" y="16430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2060"/>
                </a:solidFill>
              </a:rPr>
              <a:t>ME 8693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0070C0"/>
                </a:solidFill>
              </a:rPr>
              <a:t>HEAT AND MASS TRANFER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>
              <a:solidFill>
                <a:srgbClr val="DB295A"/>
              </a:solidFill>
            </a:endParaRPr>
          </a:p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The Mechanisms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986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/>
              <a:t> In the Earth, both conduction and convection are important.</a:t>
            </a:r>
          </a:p>
          <a:p>
            <a:pPr>
              <a:buFont typeface="Wingdings" pitchFamily="2" charset="2"/>
              <a:buChar char="Ø"/>
            </a:pPr>
            <a:endParaRPr lang="en-US" altLang="en-US"/>
          </a:p>
          <a:p>
            <a:pPr>
              <a:buFont typeface="Wingdings" pitchFamily="2" charset="2"/>
              <a:buChar char="Ø"/>
            </a:pPr>
            <a:r>
              <a:rPr lang="en-US" altLang="en-US"/>
              <a:t> In the lithosphere, the temperature gradient is controlled mainly   by conduction.</a:t>
            </a:r>
          </a:p>
          <a:p>
            <a:pPr>
              <a:buFont typeface="Wingdings" pitchFamily="2" charset="2"/>
              <a:buChar char="Ø"/>
            </a:pPr>
            <a:endParaRPr lang="en-US" altLang="en-US"/>
          </a:p>
          <a:p>
            <a:pPr>
              <a:buFont typeface="Wingdings" pitchFamily="2" charset="2"/>
              <a:buChar char="Ø"/>
            </a:pPr>
            <a:r>
              <a:rPr lang="en-US" altLang="en-US"/>
              <a:t> Convection in the lithosphere does play a role in:</a:t>
            </a:r>
          </a:p>
          <a:p>
            <a:pPr lvl="1">
              <a:buFontTx/>
              <a:buChar char="•"/>
            </a:pPr>
            <a:r>
              <a:rPr lang="en-US" altLang="en-US"/>
              <a:t> Mid-ocean ridges in the form of hydrothermal ocean circulation.</a:t>
            </a:r>
          </a:p>
          <a:p>
            <a:pPr lvl="1">
              <a:buFontTx/>
              <a:buChar char="•"/>
            </a:pPr>
            <a:r>
              <a:rPr lang="en-US" altLang="en-US"/>
              <a:t> Volcanism and emplacement of magmatic bodies.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flux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625475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Heat flux</a:t>
            </a:r>
            <a:r>
              <a:rPr lang="en-US" altLang="en-US"/>
              <a:t> is the flow per unit area and per unit time of heat. It is directly proportional to the temperature gradient.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One dimensional </a:t>
            </a:r>
            <a:r>
              <a:rPr lang="en-US" altLang="en-US">
                <a:solidFill>
                  <a:srgbClr val="DB295A"/>
                </a:solidFill>
              </a:rPr>
              <a:t>Fourier's law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where:</a:t>
            </a:r>
          </a:p>
          <a:p>
            <a:r>
              <a:rPr lang="en-US" altLang="en-US"/>
              <a:t>q is the heat flux</a:t>
            </a:r>
          </a:p>
          <a:p>
            <a:r>
              <a:rPr lang="en-US" altLang="en-US"/>
              <a:t>k is the coefficient of thermal conductivity</a:t>
            </a:r>
          </a:p>
          <a:p>
            <a:r>
              <a:rPr lang="en-US" altLang="en-US"/>
              <a:t>T is the temperature</a:t>
            </a:r>
          </a:p>
          <a:p>
            <a:r>
              <a:rPr lang="en-US" altLang="en-US"/>
              <a:t>y is a spatial coordinate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5486400"/>
            <a:ext cx="464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Question</a:t>
            </a:r>
            <a:r>
              <a:rPr lang="en-US" altLang="en-US"/>
              <a:t>: why is the minus sign?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657600" y="2438400"/>
          <a:ext cx="1828800" cy="944563"/>
        </p:xfrm>
        <a:graphic>
          <a:graphicData uri="http://schemas.openxmlformats.org/presentationml/2006/ole">
            <p:oleObj spid="_x0000_s1026" name="Equation" r:id="rId3" imgW="762000" imgH="393700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943600"/>
            <a:ext cx="489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Question</a:t>
            </a:r>
            <a:r>
              <a:rPr lang="en-US" altLang="en-US"/>
              <a:t>: is q a vector or a scalar?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Flux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Units: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q is in [Wm</a:t>
            </a:r>
            <a:r>
              <a:rPr lang="en-US" altLang="en-US" baseline="30000"/>
              <a:t>-2</a:t>
            </a:r>
            <a:r>
              <a:rPr lang="en-US" altLang="en-US"/>
              <a:t>]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k is in [Wm</a:t>
            </a:r>
            <a:r>
              <a:rPr lang="en-US" altLang="en-US" baseline="30000"/>
              <a:t>-1</a:t>
            </a:r>
            <a:r>
              <a:rPr lang="en-US" altLang="en-US"/>
              <a:t>K</a:t>
            </a:r>
            <a:r>
              <a:rPr lang="en-US" altLang="en-US" baseline="30000"/>
              <a:t>-1</a:t>
            </a:r>
            <a:r>
              <a:rPr lang="en-US" altLang="en-US"/>
              <a:t>]</a:t>
            </a:r>
          </a:p>
          <a:p>
            <a:endParaRPr lang="en-US" altLang="en-US"/>
          </a:p>
          <a:p>
            <a:r>
              <a:rPr lang="en-US" altLang="en-US"/>
              <a:t>where W is read “watt”, and is equal to Joule per second.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6037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 substance with a large value of k is a good thermal conductor, whereas a substance with a small value of k is a poor thermal conductor or a good thermal insulator.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Flux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73355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Example 1: a slab of thickness l, and a temperature difference of </a:t>
            </a:r>
            <a:r>
              <a:rPr lang="en-US" altLang="en-US">
                <a:latin typeface="Symbol" pitchFamily="64" charset="2"/>
                <a:sym typeface="Symbol" pitchFamily="64" charset="2"/>
              </a:rPr>
              <a:t></a:t>
            </a:r>
            <a:r>
              <a:rPr lang="en-US" altLang="en-US"/>
              <a:t>T:</a:t>
            </a:r>
          </a:p>
          <a:p>
            <a:endParaRPr lang="en-US" altLang="en-US"/>
          </a:p>
          <a:p>
            <a:r>
              <a:rPr lang="en-US" altLang="en-US"/>
              <a:t>The heat flux is given by: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514600" y="3790950"/>
          <a:ext cx="1943100" cy="1044575"/>
        </p:xfrm>
        <a:graphic>
          <a:graphicData uri="http://schemas.openxmlformats.org/presentationml/2006/ole">
            <p:oleObj spid="_x0000_s2050" name="Equation" r:id="rId3" imgW="685800" imgH="368300" progId="Equation.3">
              <p:embed/>
            </p:oleObj>
          </a:graphicData>
        </a:graphic>
      </p:graphicFrame>
      <p:pic>
        <p:nvPicPr>
          <p:cNvPr id="2053" name="Picture 5" descr="ts_fig4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324100"/>
            <a:ext cx="3136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Flux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Example 2: a composite slab</a:t>
            </a:r>
          </a:p>
        </p:txBody>
      </p:sp>
      <p:grpSp>
        <p:nvGrpSpPr>
          <p:cNvPr id="3080" name="Group 19"/>
          <p:cNvGrpSpPr>
            <a:grpSpLocks/>
          </p:cNvGrpSpPr>
          <p:nvPr/>
        </p:nvGrpSpPr>
        <p:grpSpPr bwMode="auto">
          <a:xfrm>
            <a:off x="5410200" y="1917700"/>
            <a:ext cx="3227388" cy="2209800"/>
            <a:chOff x="2880" y="1584"/>
            <a:chExt cx="2033" cy="1392"/>
          </a:xfrm>
        </p:grpSpPr>
        <p:sp>
          <p:nvSpPr>
            <p:cNvPr id="3086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912" cy="110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87" name="Rectangle 5"/>
            <p:cNvSpPr>
              <a:spLocks noChangeArrowheads="1"/>
            </p:cNvSpPr>
            <p:nvPr/>
          </p:nvSpPr>
          <p:spPr bwMode="auto">
            <a:xfrm>
              <a:off x="4080" y="1584"/>
              <a:ext cx="576" cy="110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88" name="Line 6"/>
            <p:cNvSpPr>
              <a:spLocks noChangeShapeType="1"/>
            </p:cNvSpPr>
            <p:nvPr/>
          </p:nvSpPr>
          <p:spPr bwMode="auto">
            <a:xfrm>
              <a:off x="3648" y="2016"/>
              <a:ext cx="816" cy="0"/>
            </a:xfrm>
            <a:prstGeom prst="line">
              <a:avLst/>
            </a:prstGeom>
            <a:noFill/>
            <a:ln w="38100">
              <a:solidFill>
                <a:srgbClr val="DB295A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Rectangle 7"/>
            <p:cNvSpPr>
              <a:spLocks noChangeArrowheads="1"/>
            </p:cNvSpPr>
            <p:nvPr/>
          </p:nvSpPr>
          <p:spPr bwMode="auto">
            <a:xfrm>
              <a:off x="3842" y="1821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DB295A"/>
                  </a:solidFill>
                </a:rPr>
                <a:t>heat</a:t>
              </a:r>
            </a:p>
          </p:txBody>
        </p:sp>
        <p:sp>
          <p:nvSpPr>
            <p:cNvPr id="3090" name="Rectangle 8"/>
            <p:cNvSpPr>
              <a:spLocks noChangeArrowheads="1"/>
            </p:cNvSpPr>
            <p:nvPr/>
          </p:nvSpPr>
          <p:spPr bwMode="auto">
            <a:xfrm>
              <a:off x="3504" y="1593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k</a:t>
              </a:r>
              <a:r>
                <a:rPr lang="en-US" altLang="en-US" sz="1800" baseline="-25000"/>
                <a:t>2</a:t>
              </a:r>
              <a:endParaRPr lang="en-US" altLang="en-US" sz="1800"/>
            </a:p>
          </p:txBody>
        </p:sp>
        <p:sp>
          <p:nvSpPr>
            <p:cNvPr id="3091" name="Rectangle 9"/>
            <p:cNvSpPr>
              <a:spLocks noChangeArrowheads="1"/>
            </p:cNvSpPr>
            <p:nvPr/>
          </p:nvSpPr>
          <p:spPr bwMode="auto">
            <a:xfrm>
              <a:off x="4224" y="1593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k</a:t>
              </a:r>
              <a:r>
                <a:rPr lang="en-US" altLang="en-US" sz="1800" baseline="-25000"/>
                <a:t>1</a:t>
              </a:r>
              <a:endParaRPr lang="en-US" altLang="en-US" sz="1800"/>
            </a:p>
          </p:txBody>
        </p:sp>
        <p:sp>
          <p:nvSpPr>
            <p:cNvPr id="3092" name="Rectangle 10"/>
            <p:cNvSpPr>
              <a:spLocks noChangeArrowheads="1"/>
            </p:cNvSpPr>
            <p:nvPr/>
          </p:nvSpPr>
          <p:spPr bwMode="auto">
            <a:xfrm>
              <a:off x="2880" y="2025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T</a:t>
              </a:r>
              <a:r>
                <a:rPr lang="en-US" altLang="en-US" sz="1800" baseline="-25000"/>
                <a:t>2</a:t>
              </a:r>
              <a:endParaRPr lang="en-US" altLang="en-US" sz="1800"/>
            </a:p>
          </p:txBody>
        </p:sp>
        <p:sp>
          <p:nvSpPr>
            <p:cNvPr id="3093" name="Rectangle 11"/>
            <p:cNvSpPr>
              <a:spLocks noChangeArrowheads="1"/>
            </p:cNvSpPr>
            <p:nvPr/>
          </p:nvSpPr>
          <p:spPr bwMode="auto">
            <a:xfrm>
              <a:off x="4036" y="2016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T</a:t>
              </a:r>
              <a:r>
                <a:rPr lang="en-US" altLang="en-US" sz="1800" baseline="-25000"/>
                <a:t>x</a:t>
              </a:r>
              <a:endParaRPr lang="en-US" altLang="en-US" sz="1800"/>
            </a:p>
          </p:txBody>
        </p:sp>
        <p:sp>
          <p:nvSpPr>
            <p:cNvPr id="3094" name="Rectangle 12"/>
            <p:cNvSpPr>
              <a:spLocks noChangeArrowheads="1"/>
            </p:cNvSpPr>
            <p:nvPr/>
          </p:nvSpPr>
          <p:spPr bwMode="auto">
            <a:xfrm>
              <a:off x="4656" y="2025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T</a:t>
              </a:r>
              <a:r>
                <a:rPr lang="en-US" altLang="en-US" sz="1800" baseline="-25000"/>
                <a:t>1</a:t>
              </a:r>
              <a:endParaRPr lang="en-US" altLang="en-US" sz="1800"/>
            </a:p>
          </p:txBody>
        </p:sp>
        <p:sp>
          <p:nvSpPr>
            <p:cNvPr id="3095" name="Rectangle 13"/>
            <p:cNvSpPr>
              <a:spLocks noChangeArrowheads="1"/>
            </p:cNvSpPr>
            <p:nvPr/>
          </p:nvSpPr>
          <p:spPr bwMode="auto">
            <a:xfrm>
              <a:off x="3468" y="2745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L</a:t>
              </a:r>
              <a:r>
                <a:rPr lang="en-US" altLang="en-US" sz="1800" baseline="-25000"/>
                <a:t>2</a:t>
              </a:r>
              <a:endParaRPr lang="en-US" altLang="en-US" sz="1800"/>
            </a:p>
          </p:txBody>
        </p:sp>
        <p:sp>
          <p:nvSpPr>
            <p:cNvPr id="3096" name="Rectangle 14"/>
            <p:cNvSpPr>
              <a:spLocks noChangeArrowheads="1"/>
            </p:cNvSpPr>
            <p:nvPr/>
          </p:nvSpPr>
          <p:spPr bwMode="auto">
            <a:xfrm>
              <a:off x="4236" y="2745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L</a:t>
              </a:r>
              <a:r>
                <a:rPr lang="en-US" altLang="en-US" sz="1800" baseline="-25000"/>
                <a:t>1</a:t>
              </a:r>
              <a:endParaRPr lang="en-US" altLang="en-US" sz="1800"/>
            </a:p>
          </p:txBody>
        </p:sp>
        <p:sp>
          <p:nvSpPr>
            <p:cNvPr id="3097" name="Line 17"/>
            <p:cNvSpPr>
              <a:spLocks noChangeShapeType="1"/>
            </p:cNvSpPr>
            <p:nvPr/>
          </p:nvSpPr>
          <p:spPr bwMode="auto">
            <a:xfrm>
              <a:off x="3168" y="278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18"/>
            <p:cNvSpPr>
              <a:spLocks noChangeShapeType="1"/>
            </p:cNvSpPr>
            <p:nvPr/>
          </p:nvSpPr>
          <p:spPr bwMode="auto">
            <a:xfrm>
              <a:off x="4080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9525" y="11430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H.F. through slab 2:</a:t>
            </a:r>
          </a:p>
        </p:txBody>
      </p:sp>
      <p:sp>
        <p:nvSpPr>
          <p:cNvPr id="3082" name="Rectangle 21"/>
          <p:cNvSpPr>
            <a:spLocks noChangeArrowheads="1"/>
          </p:cNvSpPr>
          <p:nvPr/>
        </p:nvSpPr>
        <p:spPr bwMode="auto">
          <a:xfrm>
            <a:off x="0" y="23622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H.F. through slab 1:</a:t>
            </a:r>
          </a:p>
        </p:txBody>
      </p:sp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0" y="3429000"/>
            <a:ext cx="416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steady-state q</a:t>
            </a:r>
            <a:r>
              <a:rPr lang="en-US" altLang="en-US" baseline="-25000"/>
              <a:t>1</a:t>
            </a:r>
            <a:r>
              <a:rPr lang="en-US" altLang="en-US"/>
              <a:t>=q</a:t>
            </a:r>
            <a:r>
              <a:rPr lang="en-US" altLang="en-US" baseline="-25000"/>
              <a:t>2</a:t>
            </a:r>
            <a:r>
              <a:rPr lang="en-US" altLang="en-US"/>
              <a:t>, we get:</a:t>
            </a:r>
          </a:p>
        </p:txBody>
      </p:sp>
      <p:sp>
        <p:nvSpPr>
          <p:cNvPr id="3084" name="Rectangle 23"/>
          <p:cNvSpPr>
            <a:spLocks noChangeArrowheads="1"/>
          </p:cNvSpPr>
          <p:nvPr/>
        </p:nvSpPr>
        <p:spPr bwMode="auto">
          <a:xfrm>
            <a:off x="0" y="4452938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Or more generally:</a:t>
            </a:r>
          </a:p>
        </p:txBody>
      </p:sp>
      <p:sp>
        <p:nvSpPr>
          <p:cNvPr id="3085" name="Rectangle 24"/>
          <p:cNvSpPr>
            <a:spLocks noChangeArrowheads="1"/>
          </p:cNvSpPr>
          <p:nvPr/>
        </p:nvSpPr>
        <p:spPr bwMode="auto">
          <a:xfrm>
            <a:off x="0" y="56388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Note the trade-off between thermal conductivity, k, and the medium thickness, L. Thus, the important quantity is L/k, often referred to as </a:t>
            </a:r>
            <a:r>
              <a:rPr lang="en-US" altLang="en-US">
                <a:solidFill>
                  <a:srgbClr val="DB295A"/>
                </a:solidFill>
              </a:rPr>
              <a:t>thermal resistance</a:t>
            </a:r>
            <a:r>
              <a:rPr lang="en-US" altLang="en-US"/>
              <a:t>.</a:t>
            </a:r>
          </a:p>
        </p:txBody>
      </p:sp>
      <p:graphicFrame>
        <p:nvGraphicFramePr>
          <p:cNvPr id="3074" name="Object 25"/>
          <p:cNvGraphicFramePr>
            <a:graphicFrameLocks noChangeAspect="1"/>
          </p:cNvGraphicFramePr>
          <p:nvPr/>
        </p:nvGraphicFramePr>
        <p:xfrm>
          <a:off x="3124200" y="1511300"/>
          <a:ext cx="1752600" cy="779463"/>
        </p:xfrm>
        <a:graphic>
          <a:graphicData uri="http://schemas.openxmlformats.org/presentationml/2006/ole">
            <p:oleObj spid="_x0000_s3074" name="Equation" r:id="rId3" imgW="914400" imgH="406400" progId="Equation.3">
              <p:embed/>
            </p:oleObj>
          </a:graphicData>
        </a:graphic>
      </p:graphicFrame>
      <p:graphicFrame>
        <p:nvGraphicFramePr>
          <p:cNvPr id="3075" name="Object 26"/>
          <p:cNvGraphicFramePr>
            <a:graphicFrameLocks noChangeAspect="1"/>
          </p:cNvGraphicFramePr>
          <p:nvPr/>
        </p:nvGraphicFramePr>
        <p:xfrm>
          <a:off x="3173413" y="2636838"/>
          <a:ext cx="1654175" cy="779462"/>
        </p:xfrm>
        <a:graphic>
          <a:graphicData uri="http://schemas.openxmlformats.org/presentationml/2006/ole">
            <p:oleObj spid="_x0000_s3075" name="Equation" r:id="rId4" imgW="863600" imgH="406400" progId="Equation.3">
              <p:embed/>
            </p:oleObj>
          </a:graphicData>
        </a:graphic>
      </p:graphicFrame>
      <p:graphicFrame>
        <p:nvGraphicFramePr>
          <p:cNvPr id="3076" name="Object 27"/>
          <p:cNvGraphicFramePr>
            <a:graphicFrameLocks noChangeAspect="1"/>
          </p:cNvGraphicFramePr>
          <p:nvPr/>
        </p:nvGraphicFramePr>
        <p:xfrm>
          <a:off x="2446338" y="3703638"/>
          <a:ext cx="3162300" cy="779462"/>
        </p:xfrm>
        <a:graphic>
          <a:graphicData uri="http://schemas.openxmlformats.org/presentationml/2006/ole">
            <p:oleObj spid="_x0000_s3076" name="Equation" r:id="rId5" imgW="1651000" imgH="406400" progId="Equation.3">
              <p:embed/>
            </p:oleObj>
          </a:graphicData>
        </a:graphic>
      </p:graphicFrame>
      <p:graphicFrame>
        <p:nvGraphicFramePr>
          <p:cNvPr id="3077" name="Object 28"/>
          <p:cNvGraphicFramePr>
            <a:graphicFrameLocks noChangeAspect="1"/>
          </p:cNvGraphicFramePr>
          <p:nvPr/>
        </p:nvGraphicFramePr>
        <p:xfrm>
          <a:off x="3205163" y="4648200"/>
          <a:ext cx="1703387" cy="1047750"/>
        </p:xfrm>
        <a:graphic>
          <a:graphicData uri="http://schemas.openxmlformats.org/presentationml/2006/ole">
            <p:oleObj spid="_x0000_s3077" name="Equation" r:id="rId6" imgW="889000" imgH="546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World-wide Heat Flow</a:t>
            </a:r>
          </a:p>
        </p:txBody>
      </p:sp>
      <p:pic>
        <p:nvPicPr>
          <p:cNvPr id="20483" name="Picture 3" descr="Heat_Flow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13075"/>
            <a:ext cx="50292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eat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"/>
            <a:ext cx="525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3813" y="609600"/>
            <a:ext cx="38623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Highest heat loss at mid-ocean ridges and lowest at old oceanic crust.</a:t>
            </a:r>
          </a:p>
          <a:p>
            <a:pPr>
              <a:buFontTx/>
              <a:buChar char="•"/>
            </a:pPr>
            <a:r>
              <a:rPr lang="en-US" altLang="en-US"/>
              <a:t> With temperature gradient of 20-30 K/km, and thermal conductivity of 2-3 WK</a:t>
            </a:r>
            <a:r>
              <a:rPr lang="en-US" altLang="en-US" baseline="30000"/>
              <a:t>-1</a:t>
            </a:r>
            <a:r>
              <a:rPr lang="en-US" altLang="en-US"/>
              <a:t>m</a:t>
            </a:r>
            <a:r>
              <a:rPr lang="en-US" altLang="en-US" baseline="30000"/>
              <a:t>-1</a:t>
            </a:r>
            <a:r>
              <a:rPr lang="en-US" altLang="en-US"/>
              <a:t>, the heat flux is 40-90 mWm</a:t>
            </a:r>
            <a:r>
              <a:rPr lang="en-US" altLang="en-US" baseline="30000"/>
              <a:t>-2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Measurements</a:t>
            </a:r>
          </a:p>
        </p:txBody>
      </p:sp>
      <p:pic>
        <p:nvPicPr>
          <p:cNvPr id="21507" name="Picture 4" descr="site_of_measur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75" y="2057400"/>
            <a:ext cx="57832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84931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Heat flow measurements: the global heat flow map on the previous slide is based on a compilation of individual measurements whose distribution is shown below.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9525" y="5929313"/>
            <a:ext cx="913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For practical reasons, the vast majority of the measurements are from continental areas.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693863" y="5576888"/>
            <a:ext cx="3640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Map from: www.heatflow.und.edu/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flow over stable continental areas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7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81200"/>
            <a:ext cx="4195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The surface heat flow is strongly correlated with the surface concentration of the radioactive heat producing elements.</a:t>
            </a:r>
          </a:p>
        </p:txBody>
      </p:sp>
      <p:grpSp>
        <p:nvGrpSpPr>
          <p:cNvPr id="22533" name="Group 16"/>
          <p:cNvGrpSpPr>
            <a:grpSpLocks/>
          </p:cNvGrpSpPr>
          <p:nvPr/>
        </p:nvGrpSpPr>
        <p:grpSpPr bwMode="auto">
          <a:xfrm>
            <a:off x="4152900" y="1460500"/>
            <a:ext cx="4762500" cy="4559300"/>
            <a:chOff x="2616" y="920"/>
            <a:chExt cx="3000" cy="2872"/>
          </a:xfrm>
        </p:grpSpPr>
        <p:pic>
          <p:nvPicPr>
            <p:cNvPr id="22535" name="Picture 5" descr="ts_fig4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6" y="920"/>
              <a:ext cx="3000" cy="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4032" y="1392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660" y="1209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Eastern US</a:t>
              </a: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 flipV="1">
              <a:off x="4176" y="2064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3735" y="2640"/>
              <a:ext cx="12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Norway+Sweden</a:t>
              </a: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 flipV="1">
              <a:off x="3312" y="2784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284" y="3168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Sierra Nevada</a:t>
              </a:r>
            </a:p>
          </p:txBody>
        </p:sp>
      </p:grp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4538663" y="6262688"/>
            <a:ext cx="460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Figure from Turcotte and Schubert textbook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flow over stable continental areas</a:t>
            </a:r>
          </a:p>
        </p:txBody>
      </p:sp>
      <p:pic>
        <p:nvPicPr>
          <p:cNvPr id="23555" name="Picture 3" descr="fowler_fig7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338" y="1282700"/>
            <a:ext cx="377666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4763" y="1362075"/>
            <a:ext cx="43481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In the stable continental areas, surface heat flow systematically decreases with the age of the surface rocks.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Latter we will see that this effect can be attributed to the decrease in the crustal concentrations of the heat producing isotopes due to progressive erosion.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flow over oceanic crust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2388" y="1498600"/>
            <a:ext cx="90916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What is the contribution from radioactive elements in the ocean?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The concentration of the heat producing isotopes in oceanic crust is about an order of magnitude less than in continental crust.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The oceanic crust is about a factor of 5 thinner than the continental crust.</a:t>
            </a:r>
          </a:p>
          <a:p>
            <a:pPr>
              <a:buFontTx/>
              <a:buChar char="•"/>
            </a:pPr>
            <a:endParaRPr lang="en-US" altLang="en-US"/>
          </a:p>
          <a:p>
            <a:r>
              <a:rPr lang="en-US" altLang="en-US"/>
              <a:t>Thus, the contribution of heat producing elements is negligible!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00B0F0"/>
                </a:solidFill>
              </a:rPr>
              <a:t>UNIT I </a:t>
            </a:r>
            <a:r>
              <a:rPr lang="en-US" b="1" smtClean="0">
                <a:solidFill>
                  <a:srgbClr val="7030A0"/>
                </a:solidFill>
              </a:rPr>
              <a:t>CONDUCTION</a:t>
            </a:r>
            <a:endParaRPr lang="en-IN" b="1" smtClean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49413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IN" sz="2800" b="1" dirty="0" smtClean="0"/>
              <a:t>OBJECTIVES:</a:t>
            </a:r>
            <a:endParaRPr lang="en-IN" sz="2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To </a:t>
            </a:r>
            <a:r>
              <a:rPr lang="en-US" sz="2800" dirty="0"/>
              <a:t>understand the mechanisms of heat transfer under steady and transient conditions.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To </a:t>
            </a:r>
            <a:r>
              <a:rPr lang="en-US" sz="2800" dirty="0"/>
              <a:t>understand the concepts of heat transfer through extended surfaces.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To </a:t>
            </a:r>
            <a:r>
              <a:rPr lang="en-US" sz="2800" dirty="0"/>
              <a:t>learn the thermal analysis and sizing of heat exchangers and to understand the basic concepts of </a:t>
            </a:r>
            <a:r>
              <a:rPr lang="en-US" sz="2800" dirty="0" smtClean="0"/>
              <a:t>mass transfer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Heat flow over oceanic crust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924050"/>
            <a:ext cx="3886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There is a systematic dependence of the surface heat flow on the age of the sea floor.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Later we will see that this can be understood as gradual cooling.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3886200" y="1371600"/>
            <a:ext cx="5029200" cy="4013200"/>
            <a:chOff x="2448" y="1312"/>
            <a:chExt cx="3168" cy="2528"/>
          </a:xfrm>
        </p:grpSpPr>
        <p:pic>
          <p:nvPicPr>
            <p:cNvPr id="25605" name="Picture 4" descr="fowler_fig7-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312"/>
              <a:ext cx="316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5" descr="fowler_captions7-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456"/>
              <a:ext cx="1944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Conservation of energy in 1-dimension</a:t>
            </a:r>
            <a:endParaRPr lang="en-US" altLang="en-US"/>
          </a:p>
        </p:txBody>
      </p:sp>
      <p:pic>
        <p:nvPicPr>
          <p:cNvPr id="4100" name="Picture 4" descr="ts_fig4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1892300"/>
            <a:ext cx="4241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117600"/>
            <a:ext cx="449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Consider a slab of infinitesimal thickness </a:t>
            </a:r>
            <a:r>
              <a:rPr lang="en-US" altLang="en-US">
                <a:latin typeface="Symbol" pitchFamily="64" charset="2"/>
                <a:sym typeface="Symbol" pitchFamily="64" charset="2"/>
              </a:rPr>
              <a:t></a:t>
            </a:r>
            <a:r>
              <a:rPr lang="en-US" altLang="en-US"/>
              <a:t>y; the heat flux out of the slab is q(y + </a:t>
            </a:r>
            <a:r>
              <a:rPr lang="en-US" altLang="en-US">
                <a:latin typeface="Symbol" pitchFamily="64" charset="2"/>
                <a:sym typeface="Symbol" pitchFamily="64" charset="2"/>
              </a:rPr>
              <a:t></a:t>
            </a:r>
            <a:r>
              <a:rPr lang="en-US" altLang="en-US"/>
              <a:t>y), and the heat flux into the slab q(y).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net heat flow out of the slab, per unit time and per unit area of the slab's face, is: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219200" y="4699000"/>
          <a:ext cx="1905000" cy="338138"/>
        </p:xfrm>
        <a:graphic>
          <a:graphicData uri="http://schemas.openxmlformats.org/presentationml/2006/ole">
            <p:oleObj spid="_x0000_s4098" name="Equation" r:id="rId4" imgW="10033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conservation of energy in 1-dimension</a:t>
            </a: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9525" y="758825"/>
            <a:ext cx="913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In the absence of internal heat production, conservation of</a:t>
            </a:r>
          </a:p>
          <a:p>
            <a:r>
              <a:rPr lang="en-US" altLang="en-US"/>
              <a:t>energy requires that: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451225" y="1828800"/>
          <a:ext cx="2339975" cy="338138"/>
        </p:xfrm>
        <a:graphic>
          <a:graphicData uri="http://schemas.openxmlformats.org/presentationml/2006/ole">
            <p:oleObj spid="_x0000_s5122" name="Equation" r:id="rId3" imgW="1231900" imgH="177800" progId="Equation.3">
              <p:embed/>
            </p:oleObj>
          </a:graphicData>
        </a:graphic>
      </p:graphicFrame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0" y="2486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22225" y="2435225"/>
            <a:ext cx="912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Since </a:t>
            </a:r>
            <a:r>
              <a:rPr lang="en-US" altLang="en-US">
                <a:latin typeface="Symbol" pitchFamily="64" charset="2"/>
                <a:sym typeface="Symbol" pitchFamily="64" charset="2"/>
              </a:rPr>
              <a:t></a:t>
            </a:r>
            <a:r>
              <a:rPr lang="en-US" altLang="en-US"/>
              <a:t>y is infinitesimal, we can expand q(y+</a:t>
            </a:r>
            <a:r>
              <a:rPr lang="en-US" altLang="en-US">
                <a:latin typeface="Symbol" pitchFamily="64" charset="2"/>
                <a:sym typeface="Symbol" pitchFamily="64" charset="2"/>
              </a:rPr>
              <a:t></a:t>
            </a:r>
            <a:r>
              <a:rPr lang="en-US" altLang="en-US"/>
              <a:t>y) in a Taylor series as: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268538" y="3090863"/>
          <a:ext cx="4705350" cy="796925"/>
        </p:xfrm>
        <a:graphic>
          <a:graphicData uri="http://schemas.openxmlformats.org/presentationml/2006/ole">
            <p:oleObj spid="_x0000_s5123" name="Equation" r:id="rId4" imgW="2476500" imgH="419100" progId="Equation.3">
              <p:embed/>
            </p:oleObj>
          </a:graphicData>
        </a:graphic>
      </p:graphicFrame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412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Ignoring terms higher than the first order term, leads to: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2197100" y="4692650"/>
          <a:ext cx="4849813" cy="869950"/>
        </p:xfrm>
        <a:graphic>
          <a:graphicData uri="http://schemas.openxmlformats.org/presentationml/2006/ole">
            <p:oleObj spid="_x0000_s5124" name="Equation" r:id="rId5" imgW="2552700" imgH="457200" progId="Equation.3">
              <p:embed/>
            </p:oleObj>
          </a:graphicData>
        </a:graphic>
      </p:graphicFrame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5724525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Thus:</a:t>
            </a:r>
          </a:p>
        </p:txBody>
      </p:sp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4114800" y="5756275"/>
          <a:ext cx="1016000" cy="796925"/>
        </p:xfrm>
        <a:graphic>
          <a:graphicData uri="http://schemas.openxmlformats.org/presentationml/2006/ole">
            <p:oleObj spid="_x0000_s5125" name="Equation" r:id="rId6" imgW="533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conservation of energy in 1-dimension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486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9525" y="796925"/>
            <a:ext cx="913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Question</a:t>
            </a:r>
            <a:r>
              <a:rPr lang="en-US" altLang="en-US"/>
              <a:t>: in the absence of internal heat production, how does the geotherm look like?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0" y="19970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If there's nonzero net heat flow per unit area out of the slab, this heat must be generated internally in the slab. In that case:</a:t>
            </a:r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1944688" y="3048000"/>
          <a:ext cx="5356225" cy="869950"/>
        </p:xfrm>
        <a:graphic>
          <a:graphicData uri="http://schemas.openxmlformats.org/presentationml/2006/ole">
            <p:oleObj spid="_x0000_s6146" name="Equation" r:id="rId3" imgW="2819400" imgH="457200" progId="Equation.3">
              <p:embed/>
            </p:oleObj>
          </a:graphicData>
        </a:graphic>
      </p:graphicFrame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0" y="3965575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where:</a:t>
            </a:r>
          </a:p>
          <a:p>
            <a:r>
              <a:rPr lang="en-US" altLang="en-US">
                <a:solidFill>
                  <a:srgbClr val="DB295A"/>
                </a:solidFill>
              </a:rPr>
              <a:t>H</a:t>
            </a:r>
            <a:r>
              <a:rPr lang="en-US" altLang="en-US"/>
              <a:t> is the heat production rate per unit mass</a:t>
            </a:r>
          </a:p>
          <a:p>
            <a:r>
              <a:rPr lang="en-US" altLang="en-US">
                <a:solidFill>
                  <a:srgbClr val="DB295A"/>
                </a:solidFill>
                <a:latin typeface="Symbol" pitchFamily="64" charset="2"/>
                <a:sym typeface="Symbol" pitchFamily="64" charset="2"/>
              </a:rPr>
              <a:t></a:t>
            </a:r>
            <a:r>
              <a:rPr lang="en-US" altLang="en-US"/>
              <a:t> is the density</a:t>
            </a:r>
          </a:p>
          <a:p>
            <a:endParaRPr lang="en-US" altLang="en-US"/>
          </a:p>
          <a:p>
            <a:r>
              <a:rPr lang="en-US" altLang="en-US"/>
              <a:t>Question: what is the source for steady-state internal heating in the Earth lithosphere?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Geotherm</a:t>
            </a:r>
            <a:endParaRPr lang="en-US" altLang="en-US"/>
          </a:p>
        </p:txBody>
      </p:sp>
      <p:pic>
        <p:nvPicPr>
          <p:cNvPr id="26627" name="Picture 4" descr="ts_fig4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46250"/>
            <a:ext cx="3810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6191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The previous result may be integrated to determine the geotherm, i.e. the temperature as a function of depth.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186372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Hereafter we consider a half-space, with a surface at y=0, where y is a depth coordinate increasing downward.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895600" y="4679950"/>
            <a:ext cx="355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en-US"/>
              <a:t>Boundary conditions are:</a:t>
            </a:r>
          </a:p>
          <a:p>
            <a:pPr marL="457200" indent="-457200">
              <a:buFontTx/>
              <a:buAutoNum type="arabicParenR"/>
            </a:pPr>
            <a:r>
              <a:rPr lang="en-US" altLang="en-US"/>
              <a:t>q=-q</a:t>
            </a:r>
            <a:r>
              <a:rPr lang="en-US" altLang="en-US" baseline="-25000"/>
              <a:t>0</a:t>
            </a:r>
            <a:r>
              <a:rPr lang="en-US" altLang="en-US"/>
              <a:t>	at	y=0</a:t>
            </a:r>
          </a:p>
          <a:p>
            <a:pPr marL="457200" indent="-457200">
              <a:buFontTx/>
              <a:buAutoNum type="arabicParenR"/>
            </a:pPr>
            <a:r>
              <a:rPr lang="en-US" altLang="en-US"/>
              <a:t>T=T</a:t>
            </a:r>
            <a:r>
              <a:rPr lang="en-US" altLang="en-US" baseline="-25000"/>
              <a:t>0</a:t>
            </a:r>
            <a:r>
              <a:rPr lang="en-US" altLang="en-US"/>
              <a:t>	at	y=0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Geotherm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619125"/>
            <a:ext cx="60944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Starting with: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and integrating once gives: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1st b.c. requires that: C</a:t>
            </a:r>
            <a:r>
              <a:rPr lang="en-US" altLang="en-US" baseline="-25000"/>
              <a:t>1</a:t>
            </a:r>
            <a:r>
              <a:rPr lang="en-US" altLang="en-US"/>
              <a:t>=q</a:t>
            </a:r>
            <a:r>
              <a:rPr lang="en-US" altLang="en-US" baseline="-25000"/>
              <a:t>0</a:t>
            </a:r>
            <a:r>
              <a:rPr lang="en-US" altLang="en-US"/>
              <a:t>, leading to: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Additional integration gives: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2nd b.c. requires that C</a:t>
            </a:r>
            <a:r>
              <a:rPr lang="en-US" altLang="en-US" baseline="-25000"/>
              <a:t>2</a:t>
            </a:r>
            <a:r>
              <a:rPr lang="en-US" altLang="en-US"/>
              <a:t>=kT</a:t>
            </a:r>
            <a:r>
              <a:rPr lang="en-US" altLang="en-US" baseline="-25000"/>
              <a:t>0</a:t>
            </a:r>
            <a:r>
              <a:rPr lang="en-US" altLang="en-US"/>
              <a:t>, giving: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3694113" y="919163"/>
          <a:ext cx="1857375" cy="796925"/>
        </p:xfrm>
        <a:graphic>
          <a:graphicData uri="http://schemas.openxmlformats.org/presentationml/2006/ole">
            <p:oleObj spid="_x0000_s7170" name="Equation" r:id="rId3" imgW="977900" imgH="419100" progId="Equation.3">
              <p:embed/>
            </p:oleObj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3560763" y="2133600"/>
          <a:ext cx="2171700" cy="749300"/>
        </p:xfrm>
        <a:graphic>
          <a:graphicData uri="http://schemas.openxmlformats.org/presentationml/2006/ole">
            <p:oleObj spid="_x0000_s7171" name="Equation" r:id="rId4" imgW="1143000" imgH="393700" progId="Equation.3">
              <p:embed/>
            </p:oleObj>
          </a:graphicData>
        </a:graphic>
      </p:graphicFrame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554413" y="3276600"/>
          <a:ext cx="2147887" cy="749300"/>
        </p:xfrm>
        <a:graphic>
          <a:graphicData uri="http://schemas.openxmlformats.org/presentationml/2006/ole">
            <p:oleObj spid="_x0000_s7172" name="Equation" r:id="rId5" imgW="1130300" imgH="393700" progId="Equation.3">
              <p:embed/>
            </p:oleObj>
          </a:graphicData>
        </a:graphic>
      </p:graphicFrame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3194050" y="4267200"/>
          <a:ext cx="2895600" cy="749300"/>
        </p:xfrm>
        <a:graphic>
          <a:graphicData uri="http://schemas.openxmlformats.org/presentationml/2006/ole">
            <p:oleObj spid="_x0000_s7173" name="Equation" r:id="rId6" imgW="1524000" imgH="393700" progId="Equation.3">
              <p:embed/>
            </p:oleObj>
          </a:graphicData>
        </a:graphic>
      </p:graphicFrame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3438525" y="5522913"/>
          <a:ext cx="2581275" cy="700087"/>
        </p:xfrm>
        <a:graphic>
          <a:graphicData uri="http://schemas.openxmlformats.org/presentationml/2006/ole">
            <p:oleObj spid="_x0000_s7174" name="Equation" r:id="rId7" imgW="13589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85813" y="2714625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THANK YOU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5"/>
          <p:cNvSpPr>
            <a:spLocks/>
          </p:cNvSpPr>
          <p:nvPr/>
        </p:nvSpPr>
        <p:spPr bwMode="auto">
          <a:xfrm flipH="1" flipV="1">
            <a:off x="6400800" y="0"/>
            <a:ext cx="2743200" cy="2286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AE34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 flipH="1">
            <a:off x="6000750" y="1857375"/>
            <a:ext cx="1066800" cy="12192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 flipH="1">
            <a:off x="4786313" y="928688"/>
            <a:ext cx="1447800" cy="5334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H="1">
            <a:off x="8215313" y="2643188"/>
            <a:ext cx="228600" cy="14478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228600" y="2719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714375" y="2500313"/>
            <a:ext cx="7858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D32657"/>
                </a:solidFill>
              </a:rPr>
              <a:t>SYLLABUS</a:t>
            </a:r>
          </a:p>
          <a:p>
            <a:pPr algn="ctr"/>
            <a:endParaRPr lang="en-US" altLang="en-US" sz="1800" b="1">
              <a:solidFill>
                <a:srgbClr val="D32657"/>
              </a:solidFill>
            </a:endParaRPr>
          </a:p>
          <a:p>
            <a:pPr algn="ctr"/>
            <a:r>
              <a:rPr lang="en-US" altLang="en-US"/>
              <a:t>General Differential equation of Heat Conduction– Cartesian and Polar Coordinates – One Dimensional Steady State Heat Conduction –– plane and Composite Systems – Conduction with Internal Heat Generation – Extended Surfaces – Unsteady Heat Conduction – Lumped Analysis – Semi Infinite and Infinite Solids –Use of Heisler’s charts.</a:t>
            </a:r>
            <a:endParaRPr lang="en-US" altLang="en-US">
              <a:solidFill>
                <a:srgbClr val="D32657"/>
              </a:solidFill>
            </a:endParaRPr>
          </a:p>
          <a:p>
            <a:pPr algn="ctr"/>
            <a:endParaRPr lang="en-US" altLang="en-US" sz="1800">
              <a:solidFill>
                <a:srgbClr val="D32657"/>
              </a:solidFill>
            </a:endParaRPr>
          </a:p>
          <a:p>
            <a:pPr algn="ctr"/>
            <a:endParaRPr lang="en-US" altLang="en-US" sz="1800">
              <a:solidFill>
                <a:srgbClr val="D3265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28688" y="785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UNIT I </a:t>
            </a:r>
            <a:r>
              <a:rPr lang="en-US" sz="4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772400" cy="1143000"/>
          </a:xfrm>
        </p:spPr>
        <p:txBody>
          <a:bodyPr/>
          <a:lstStyle/>
          <a:p>
            <a:r>
              <a:rPr lang="en-US" altLang="en-US" b="1" smtClean="0"/>
              <a:t>CONDUCTION</a:t>
            </a:r>
            <a:r>
              <a:rPr lang="en-US" altLang="en-US" smtClean="0"/>
              <a:t> -ANIMATION</a:t>
            </a:r>
            <a:endParaRPr lang="en-IN" altLang="en-US" smtClean="0"/>
          </a:p>
        </p:txBody>
      </p:sp>
      <p:pic>
        <p:nvPicPr>
          <p:cNvPr id="4" name="Flow of Heat - Conduc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b="5247"/>
          <a:stretch>
            <a:fillRect/>
          </a:stretch>
        </p:blipFill>
        <p:spPr>
          <a:xfrm>
            <a:off x="0" y="1484313"/>
            <a:ext cx="9144000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DB295A"/>
                </a:solidFill>
              </a:rPr>
              <a:t>Heat Transfer: The sources</a:t>
            </a:r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flipH="1" flipV="1">
            <a:off x="6400800" y="609600"/>
            <a:ext cx="2743200" cy="2286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AE34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6096000" y="2438400"/>
            <a:ext cx="1066800" cy="12192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953000" y="1524000"/>
            <a:ext cx="1447800" cy="5334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8077200" y="2971800"/>
            <a:ext cx="228600" cy="1447800"/>
          </a:xfrm>
          <a:prstGeom prst="line">
            <a:avLst/>
          </a:prstGeom>
          <a:noFill/>
          <a:ln w="57150">
            <a:solidFill>
              <a:srgbClr val="FAE34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959725" y="10668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Sun</a:t>
            </a:r>
          </a:p>
        </p:txBody>
      </p:sp>
      <p:sp>
        <p:nvSpPr>
          <p:cNvPr id="13320" name="Arc 8"/>
          <p:cNvSpPr>
            <a:spLocks/>
          </p:cNvSpPr>
          <p:nvPr/>
        </p:nvSpPr>
        <p:spPr bwMode="auto">
          <a:xfrm>
            <a:off x="0" y="4267200"/>
            <a:ext cx="5334000" cy="2590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80F8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81000" y="60960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Earth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029075" y="609600"/>
            <a:ext cx="32750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From the sun:</a:t>
            </a:r>
          </a:p>
          <a:p>
            <a:pPr>
              <a:buFontTx/>
              <a:buChar char="•"/>
            </a:pPr>
            <a:r>
              <a:rPr lang="en-US" altLang="en-US" sz="2000"/>
              <a:t> 2x10</a:t>
            </a:r>
            <a:r>
              <a:rPr lang="en-US" altLang="en-US" sz="2000" baseline="30000"/>
              <a:t>17</a:t>
            </a:r>
            <a:r>
              <a:rPr lang="en-US" altLang="en-US" sz="2000"/>
              <a:t> W</a:t>
            </a:r>
          </a:p>
          <a:p>
            <a:pPr>
              <a:buFontTx/>
              <a:buChar char="•"/>
            </a:pPr>
            <a:r>
              <a:rPr lang="en-US" altLang="en-US" sz="2000"/>
              <a:t> 4x10</a:t>
            </a:r>
            <a:r>
              <a:rPr lang="en-US" altLang="en-US" sz="2000" baseline="30000"/>
              <a:t>2</a:t>
            </a:r>
            <a:r>
              <a:rPr lang="en-US" altLang="en-US" sz="2000"/>
              <a:t> Wm</a:t>
            </a:r>
            <a:r>
              <a:rPr lang="en-US" altLang="en-US" sz="2000" baseline="30000"/>
              <a:t>-2</a:t>
            </a:r>
            <a:endParaRPr lang="en-US" altLang="en-US" sz="2000"/>
          </a:p>
          <a:p>
            <a:r>
              <a:rPr lang="en-US" altLang="en-US" sz="2000"/>
              <a:t>Derives surface processes:</a:t>
            </a:r>
          </a:p>
          <a:p>
            <a:pPr>
              <a:buFontTx/>
              <a:buChar char="•"/>
            </a:pPr>
            <a:r>
              <a:rPr lang="en-US" altLang="en-US" sz="2000"/>
              <a:t> Water cycle</a:t>
            </a:r>
          </a:p>
          <a:p>
            <a:pPr>
              <a:buFontTx/>
              <a:buChar char="•"/>
            </a:pPr>
            <a:r>
              <a:rPr lang="en-US" altLang="en-US" sz="2000"/>
              <a:t> Biosphere</a:t>
            </a:r>
          </a:p>
          <a:p>
            <a:pPr>
              <a:buFontTx/>
              <a:buChar char="•"/>
            </a:pPr>
            <a:r>
              <a:rPr lang="en-US" altLang="en-US" sz="2000"/>
              <a:t> Rain</a:t>
            </a:r>
          </a:p>
          <a:p>
            <a:pPr>
              <a:buFontTx/>
              <a:buChar char="•"/>
            </a:pPr>
            <a:r>
              <a:rPr lang="en-US" altLang="en-US" sz="2000"/>
              <a:t> Erosion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0513" y="2743200"/>
            <a:ext cx="3044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From the Earth interior:</a:t>
            </a:r>
          </a:p>
          <a:p>
            <a:pPr>
              <a:buFontTx/>
              <a:buChar char="•"/>
            </a:pPr>
            <a:r>
              <a:rPr lang="en-US" altLang="en-US" sz="2000"/>
              <a:t> 4x10</a:t>
            </a:r>
            <a:r>
              <a:rPr lang="en-US" altLang="en-US" sz="2000" baseline="30000"/>
              <a:t>13</a:t>
            </a:r>
            <a:r>
              <a:rPr lang="en-US" altLang="en-US" sz="2000"/>
              <a:t> W</a:t>
            </a:r>
          </a:p>
          <a:p>
            <a:pPr>
              <a:buFontTx/>
              <a:buChar char="•"/>
            </a:pPr>
            <a:r>
              <a:rPr lang="en-US" altLang="en-US" sz="2000"/>
              <a:t> 8x10</a:t>
            </a:r>
            <a:r>
              <a:rPr lang="en-US" altLang="en-US" sz="2000" baseline="30000"/>
              <a:t>-2</a:t>
            </a:r>
            <a:r>
              <a:rPr lang="en-US" altLang="en-US" sz="2000"/>
              <a:t> Wm</a:t>
            </a:r>
            <a:r>
              <a:rPr lang="en-US" altLang="en-US" sz="2000" baseline="30000"/>
              <a:t>-2</a:t>
            </a:r>
            <a:endParaRPr lang="en-US" altLang="en-US" sz="2000"/>
          </a:p>
          <a:p>
            <a:r>
              <a:rPr lang="en-US" altLang="en-US" sz="2000"/>
              <a:t>Derives deep Processes:</a:t>
            </a:r>
          </a:p>
          <a:p>
            <a:pPr>
              <a:buFontTx/>
              <a:buChar char="•"/>
            </a:pPr>
            <a:r>
              <a:rPr lang="en-US" altLang="en-US" sz="2000"/>
              <a:t> Mantle convection</a:t>
            </a:r>
          </a:p>
          <a:p>
            <a:pPr>
              <a:buFontTx/>
              <a:buChar char="•"/>
            </a:pPr>
            <a:r>
              <a:rPr lang="en-US" altLang="en-US" sz="2000"/>
              <a:t> Geo dynamo</a:t>
            </a:r>
          </a:p>
          <a:p>
            <a:pPr>
              <a:buFontTx/>
              <a:buChar char="•"/>
            </a:pPr>
            <a:r>
              <a:rPr lang="en-US" altLang="en-US" sz="2000"/>
              <a:t> Plate tectonics</a:t>
            </a:r>
          </a:p>
          <a:p>
            <a:pPr>
              <a:buFontTx/>
              <a:buChar char="•"/>
            </a:pPr>
            <a:r>
              <a:rPr lang="en-US" altLang="en-US" sz="2000"/>
              <a:t> Metamorphism</a:t>
            </a:r>
          </a:p>
          <a:p>
            <a:pPr>
              <a:buFontTx/>
              <a:buChar char="•"/>
            </a:pPr>
            <a:r>
              <a:rPr lang="en-US" altLang="en-US" sz="2000"/>
              <a:t> Volcanism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743200" y="6110288"/>
            <a:ext cx="2297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Earthquakes: 10</a:t>
            </a:r>
            <a:r>
              <a:rPr lang="en-US" altLang="en-US" sz="1800" baseline="30000"/>
              <a:t>11</a:t>
            </a:r>
            <a:r>
              <a:rPr lang="en-US" altLang="en-US" sz="1800"/>
              <a:t> W</a:t>
            </a:r>
          </a:p>
        </p:txBody>
      </p:sp>
      <p:sp>
        <p:nvSpPr>
          <p:cNvPr id="13325" name="Rectangle 1"/>
          <p:cNvSpPr>
            <a:spLocks noChangeArrowheads="1"/>
          </p:cNvSpPr>
          <p:nvPr/>
        </p:nvSpPr>
        <p:spPr bwMode="auto">
          <a:xfrm>
            <a:off x="3898900" y="609600"/>
            <a:ext cx="3648075" cy="26749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altLang="en-US"/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85725" y="2516188"/>
            <a:ext cx="3729038" cy="3324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>
              <a:solidFill>
                <a:srgbClr val="C00000"/>
              </a:solidFill>
            </a:endParaRPr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Heat Transfer: The Mechanisms</a:t>
            </a:r>
          </a:p>
        </p:txBody>
      </p:sp>
      <p:pic>
        <p:nvPicPr>
          <p:cNvPr id="14339" name="Picture 4" descr="heat-transmittance-me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14525"/>
            <a:ext cx="8001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Three mechanisms for heat transfer: conduction, convection and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>
              <a:solidFill>
                <a:srgbClr val="DB295A"/>
              </a:solidFill>
            </a:endParaRPr>
          </a:p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the mechanisms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17526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Conduction:</a:t>
            </a:r>
          </a:p>
        </p:txBody>
      </p:sp>
      <p:grpSp>
        <p:nvGrpSpPr>
          <p:cNvPr id="15364" name="Group 17"/>
          <p:cNvGrpSpPr>
            <a:grpSpLocks/>
          </p:cNvGrpSpPr>
          <p:nvPr/>
        </p:nvGrpSpPr>
        <p:grpSpPr bwMode="auto">
          <a:xfrm>
            <a:off x="3763963" y="2279650"/>
            <a:ext cx="5075237" cy="3087688"/>
            <a:chOff x="2371" y="1436"/>
            <a:chExt cx="3197" cy="1945"/>
          </a:xfrm>
        </p:grpSpPr>
        <p:grpSp>
          <p:nvGrpSpPr>
            <p:cNvPr id="15366" name="Group 15"/>
            <p:cNvGrpSpPr>
              <a:grpSpLocks/>
            </p:cNvGrpSpPr>
            <p:nvPr/>
          </p:nvGrpSpPr>
          <p:grpSpPr bwMode="auto">
            <a:xfrm>
              <a:off x="2371" y="1436"/>
              <a:ext cx="3197" cy="1945"/>
              <a:chOff x="1236" y="1436"/>
              <a:chExt cx="3197" cy="1945"/>
            </a:xfrm>
          </p:grpSpPr>
          <p:pic>
            <p:nvPicPr>
              <p:cNvPr id="15368" name="Picture 12" descr="heat-transmittance-mean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27" y="1559"/>
                <a:ext cx="3106" cy="1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9" name="Freeform 13"/>
              <p:cNvSpPr>
                <a:spLocks/>
              </p:cNvSpPr>
              <p:nvPr/>
            </p:nvSpPr>
            <p:spPr bwMode="auto">
              <a:xfrm>
                <a:off x="1236" y="1436"/>
                <a:ext cx="1428" cy="1309"/>
              </a:xfrm>
              <a:custGeom>
                <a:avLst/>
                <a:gdLst>
                  <a:gd name="T0" fmla="*/ 37 w 1428"/>
                  <a:gd name="T1" fmla="*/ 46 h 1309"/>
                  <a:gd name="T2" fmla="*/ 91 w 1428"/>
                  <a:gd name="T3" fmla="*/ 37 h 1309"/>
                  <a:gd name="T4" fmla="*/ 128 w 1428"/>
                  <a:gd name="T5" fmla="*/ 18 h 1309"/>
                  <a:gd name="T6" fmla="*/ 309 w 1428"/>
                  <a:gd name="T7" fmla="*/ 0 h 1309"/>
                  <a:gd name="T8" fmla="*/ 1282 w 1428"/>
                  <a:gd name="T9" fmla="*/ 46 h 1309"/>
                  <a:gd name="T10" fmla="*/ 1355 w 1428"/>
                  <a:gd name="T11" fmla="*/ 127 h 1309"/>
                  <a:gd name="T12" fmla="*/ 1428 w 1428"/>
                  <a:gd name="T13" fmla="*/ 237 h 1309"/>
                  <a:gd name="T14" fmla="*/ 1364 w 1428"/>
                  <a:gd name="T15" fmla="*/ 455 h 1309"/>
                  <a:gd name="T16" fmla="*/ 1337 w 1428"/>
                  <a:gd name="T17" fmla="*/ 527 h 1309"/>
                  <a:gd name="T18" fmla="*/ 1282 w 1428"/>
                  <a:gd name="T19" fmla="*/ 600 h 1309"/>
                  <a:gd name="T20" fmla="*/ 1237 w 1428"/>
                  <a:gd name="T21" fmla="*/ 691 h 1309"/>
                  <a:gd name="T22" fmla="*/ 1191 w 1428"/>
                  <a:gd name="T23" fmla="*/ 773 h 1309"/>
                  <a:gd name="T24" fmla="*/ 1128 w 1428"/>
                  <a:gd name="T25" fmla="*/ 818 h 1309"/>
                  <a:gd name="T26" fmla="*/ 1046 w 1428"/>
                  <a:gd name="T27" fmla="*/ 900 h 1309"/>
                  <a:gd name="T28" fmla="*/ 991 w 1428"/>
                  <a:gd name="T29" fmla="*/ 955 h 1309"/>
                  <a:gd name="T30" fmla="*/ 973 w 1428"/>
                  <a:gd name="T31" fmla="*/ 1009 h 1309"/>
                  <a:gd name="T32" fmla="*/ 964 w 1428"/>
                  <a:gd name="T33" fmla="*/ 1036 h 1309"/>
                  <a:gd name="T34" fmla="*/ 1009 w 1428"/>
                  <a:gd name="T35" fmla="*/ 1164 h 1309"/>
                  <a:gd name="T36" fmla="*/ 964 w 1428"/>
                  <a:gd name="T37" fmla="*/ 1273 h 1309"/>
                  <a:gd name="T38" fmla="*/ 873 w 1428"/>
                  <a:gd name="T39" fmla="*/ 1309 h 1309"/>
                  <a:gd name="T40" fmla="*/ 591 w 1428"/>
                  <a:gd name="T41" fmla="*/ 1246 h 1309"/>
                  <a:gd name="T42" fmla="*/ 128 w 1428"/>
                  <a:gd name="T43" fmla="*/ 1236 h 1309"/>
                  <a:gd name="T44" fmla="*/ 73 w 1428"/>
                  <a:gd name="T45" fmla="*/ 1218 h 1309"/>
                  <a:gd name="T46" fmla="*/ 37 w 1428"/>
                  <a:gd name="T47" fmla="*/ 1164 h 1309"/>
                  <a:gd name="T48" fmla="*/ 0 w 1428"/>
                  <a:gd name="T49" fmla="*/ 1073 h 1309"/>
                  <a:gd name="T50" fmla="*/ 37 w 1428"/>
                  <a:gd name="T51" fmla="*/ 46 h 13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28"/>
                  <a:gd name="T79" fmla="*/ 0 h 1309"/>
                  <a:gd name="T80" fmla="*/ 1428 w 1428"/>
                  <a:gd name="T81" fmla="*/ 1309 h 13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28" h="1309">
                    <a:moveTo>
                      <a:pt x="37" y="46"/>
                    </a:moveTo>
                    <a:cubicBezTo>
                      <a:pt x="55" y="43"/>
                      <a:pt x="73" y="42"/>
                      <a:pt x="91" y="37"/>
                    </a:cubicBezTo>
                    <a:cubicBezTo>
                      <a:pt x="104" y="32"/>
                      <a:pt x="114" y="20"/>
                      <a:pt x="128" y="18"/>
                    </a:cubicBezTo>
                    <a:cubicBezTo>
                      <a:pt x="187" y="7"/>
                      <a:pt x="309" y="0"/>
                      <a:pt x="309" y="0"/>
                    </a:cubicBezTo>
                    <a:cubicBezTo>
                      <a:pt x="637" y="7"/>
                      <a:pt x="954" y="37"/>
                      <a:pt x="1282" y="46"/>
                    </a:cubicBezTo>
                    <a:cubicBezTo>
                      <a:pt x="1303" y="78"/>
                      <a:pt x="1322" y="105"/>
                      <a:pt x="1355" y="127"/>
                    </a:cubicBezTo>
                    <a:cubicBezTo>
                      <a:pt x="1376" y="171"/>
                      <a:pt x="1410" y="189"/>
                      <a:pt x="1428" y="237"/>
                    </a:cubicBezTo>
                    <a:cubicBezTo>
                      <a:pt x="1419" y="329"/>
                      <a:pt x="1411" y="380"/>
                      <a:pt x="1364" y="455"/>
                    </a:cubicBezTo>
                    <a:cubicBezTo>
                      <a:pt x="1356" y="486"/>
                      <a:pt x="1355" y="499"/>
                      <a:pt x="1337" y="527"/>
                    </a:cubicBezTo>
                    <a:cubicBezTo>
                      <a:pt x="1308" y="569"/>
                      <a:pt x="1308" y="519"/>
                      <a:pt x="1282" y="600"/>
                    </a:cubicBezTo>
                    <a:cubicBezTo>
                      <a:pt x="1270" y="633"/>
                      <a:pt x="1252" y="659"/>
                      <a:pt x="1237" y="691"/>
                    </a:cubicBezTo>
                    <a:cubicBezTo>
                      <a:pt x="1218" y="727"/>
                      <a:pt x="1238" y="737"/>
                      <a:pt x="1191" y="773"/>
                    </a:cubicBezTo>
                    <a:cubicBezTo>
                      <a:pt x="1170" y="788"/>
                      <a:pt x="1148" y="802"/>
                      <a:pt x="1128" y="818"/>
                    </a:cubicBezTo>
                    <a:cubicBezTo>
                      <a:pt x="1095" y="843"/>
                      <a:pt x="1079" y="877"/>
                      <a:pt x="1046" y="900"/>
                    </a:cubicBezTo>
                    <a:cubicBezTo>
                      <a:pt x="1031" y="943"/>
                      <a:pt x="1020" y="923"/>
                      <a:pt x="991" y="955"/>
                    </a:cubicBezTo>
                    <a:cubicBezTo>
                      <a:pt x="985" y="973"/>
                      <a:pt x="979" y="991"/>
                      <a:pt x="973" y="1009"/>
                    </a:cubicBezTo>
                    <a:cubicBezTo>
                      <a:pt x="970" y="1018"/>
                      <a:pt x="964" y="1036"/>
                      <a:pt x="964" y="1036"/>
                    </a:cubicBezTo>
                    <a:cubicBezTo>
                      <a:pt x="973" y="1083"/>
                      <a:pt x="983" y="1123"/>
                      <a:pt x="1009" y="1164"/>
                    </a:cubicBezTo>
                    <a:cubicBezTo>
                      <a:pt x="1000" y="1188"/>
                      <a:pt x="990" y="1252"/>
                      <a:pt x="964" y="1273"/>
                    </a:cubicBezTo>
                    <a:cubicBezTo>
                      <a:pt x="947" y="1286"/>
                      <a:pt x="894" y="1301"/>
                      <a:pt x="873" y="1309"/>
                    </a:cubicBezTo>
                    <a:cubicBezTo>
                      <a:pt x="778" y="1290"/>
                      <a:pt x="689" y="1249"/>
                      <a:pt x="591" y="1246"/>
                    </a:cubicBezTo>
                    <a:cubicBezTo>
                      <a:pt x="436" y="1240"/>
                      <a:pt x="282" y="1239"/>
                      <a:pt x="128" y="1236"/>
                    </a:cubicBezTo>
                    <a:cubicBezTo>
                      <a:pt x="109" y="1230"/>
                      <a:pt x="83" y="1234"/>
                      <a:pt x="73" y="1218"/>
                    </a:cubicBezTo>
                    <a:cubicBezTo>
                      <a:pt x="61" y="1200"/>
                      <a:pt x="37" y="1164"/>
                      <a:pt x="37" y="1164"/>
                    </a:cubicBezTo>
                    <a:cubicBezTo>
                      <a:pt x="26" y="1130"/>
                      <a:pt x="8" y="1108"/>
                      <a:pt x="0" y="1073"/>
                    </a:cubicBezTo>
                    <a:cubicBezTo>
                      <a:pt x="10" y="731"/>
                      <a:pt x="37" y="388"/>
                      <a:pt x="37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Freeform 14"/>
              <p:cNvSpPr>
                <a:spLocks/>
              </p:cNvSpPr>
              <p:nvPr/>
            </p:nvSpPr>
            <p:spPr bwMode="auto">
              <a:xfrm>
                <a:off x="2379" y="2597"/>
                <a:ext cx="1792" cy="784"/>
              </a:xfrm>
              <a:custGeom>
                <a:avLst/>
                <a:gdLst>
                  <a:gd name="T0" fmla="*/ 1603 w 1792"/>
                  <a:gd name="T1" fmla="*/ 3 h 784"/>
                  <a:gd name="T2" fmla="*/ 348 w 1792"/>
                  <a:gd name="T3" fmla="*/ 12 h 784"/>
                  <a:gd name="T4" fmla="*/ 303 w 1792"/>
                  <a:gd name="T5" fmla="*/ 48 h 784"/>
                  <a:gd name="T6" fmla="*/ 130 w 1792"/>
                  <a:gd name="T7" fmla="*/ 75 h 784"/>
                  <a:gd name="T8" fmla="*/ 75 w 1792"/>
                  <a:gd name="T9" fmla="*/ 112 h 784"/>
                  <a:gd name="T10" fmla="*/ 39 w 1792"/>
                  <a:gd name="T11" fmla="*/ 166 h 784"/>
                  <a:gd name="T12" fmla="*/ 148 w 1792"/>
                  <a:gd name="T13" fmla="*/ 539 h 784"/>
                  <a:gd name="T14" fmla="*/ 248 w 1792"/>
                  <a:gd name="T15" fmla="*/ 666 h 784"/>
                  <a:gd name="T16" fmla="*/ 266 w 1792"/>
                  <a:gd name="T17" fmla="*/ 694 h 784"/>
                  <a:gd name="T18" fmla="*/ 421 w 1792"/>
                  <a:gd name="T19" fmla="*/ 730 h 784"/>
                  <a:gd name="T20" fmla="*/ 630 w 1792"/>
                  <a:gd name="T21" fmla="*/ 766 h 784"/>
                  <a:gd name="T22" fmla="*/ 1684 w 1792"/>
                  <a:gd name="T23" fmla="*/ 784 h 784"/>
                  <a:gd name="T24" fmla="*/ 1684 w 1792"/>
                  <a:gd name="T25" fmla="*/ 475 h 784"/>
                  <a:gd name="T26" fmla="*/ 1675 w 1792"/>
                  <a:gd name="T27" fmla="*/ 403 h 784"/>
                  <a:gd name="T28" fmla="*/ 1666 w 1792"/>
                  <a:gd name="T29" fmla="*/ 130 h 784"/>
                  <a:gd name="T30" fmla="*/ 1603 w 1792"/>
                  <a:gd name="T31" fmla="*/ 3 h 7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92"/>
                  <a:gd name="T49" fmla="*/ 0 h 784"/>
                  <a:gd name="T50" fmla="*/ 1792 w 1792"/>
                  <a:gd name="T51" fmla="*/ 784 h 7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92" h="784">
                    <a:moveTo>
                      <a:pt x="1603" y="3"/>
                    </a:moveTo>
                    <a:cubicBezTo>
                      <a:pt x="1184" y="6"/>
                      <a:pt x="766" y="0"/>
                      <a:pt x="348" y="12"/>
                    </a:cubicBezTo>
                    <a:cubicBezTo>
                      <a:pt x="328" y="12"/>
                      <a:pt x="321" y="44"/>
                      <a:pt x="303" y="48"/>
                    </a:cubicBezTo>
                    <a:cubicBezTo>
                      <a:pt x="245" y="58"/>
                      <a:pt x="187" y="60"/>
                      <a:pt x="130" y="75"/>
                    </a:cubicBezTo>
                    <a:cubicBezTo>
                      <a:pt x="111" y="87"/>
                      <a:pt x="87" y="93"/>
                      <a:pt x="75" y="112"/>
                    </a:cubicBezTo>
                    <a:cubicBezTo>
                      <a:pt x="63" y="130"/>
                      <a:pt x="39" y="166"/>
                      <a:pt x="39" y="166"/>
                    </a:cubicBezTo>
                    <a:cubicBezTo>
                      <a:pt x="46" y="367"/>
                      <a:pt x="0" y="440"/>
                      <a:pt x="148" y="539"/>
                    </a:cubicBezTo>
                    <a:cubicBezTo>
                      <a:pt x="179" y="585"/>
                      <a:pt x="212" y="622"/>
                      <a:pt x="248" y="666"/>
                    </a:cubicBezTo>
                    <a:cubicBezTo>
                      <a:pt x="255" y="674"/>
                      <a:pt x="257" y="687"/>
                      <a:pt x="266" y="694"/>
                    </a:cubicBezTo>
                    <a:cubicBezTo>
                      <a:pt x="318" y="733"/>
                      <a:pt x="353" y="722"/>
                      <a:pt x="421" y="730"/>
                    </a:cubicBezTo>
                    <a:cubicBezTo>
                      <a:pt x="491" y="737"/>
                      <a:pt x="559" y="757"/>
                      <a:pt x="630" y="766"/>
                    </a:cubicBezTo>
                    <a:cubicBezTo>
                      <a:pt x="913" y="762"/>
                      <a:pt x="1376" y="707"/>
                      <a:pt x="1684" y="784"/>
                    </a:cubicBezTo>
                    <a:cubicBezTo>
                      <a:pt x="1792" y="749"/>
                      <a:pt x="1709" y="568"/>
                      <a:pt x="1684" y="475"/>
                    </a:cubicBezTo>
                    <a:cubicBezTo>
                      <a:pt x="1681" y="451"/>
                      <a:pt x="1676" y="427"/>
                      <a:pt x="1675" y="403"/>
                    </a:cubicBezTo>
                    <a:cubicBezTo>
                      <a:pt x="1670" y="312"/>
                      <a:pt x="1673" y="220"/>
                      <a:pt x="1666" y="130"/>
                    </a:cubicBezTo>
                    <a:cubicBezTo>
                      <a:pt x="1661" y="79"/>
                      <a:pt x="1624" y="45"/>
                      <a:pt x="160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7" name="Freeform 16"/>
            <p:cNvSpPr>
              <a:spLocks/>
            </p:cNvSpPr>
            <p:nvPr/>
          </p:nvSpPr>
          <p:spPr bwMode="auto">
            <a:xfrm>
              <a:off x="3618" y="2031"/>
              <a:ext cx="513" cy="325"/>
            </a:xfrm>
            <a:custGeom>
              <a:avLst/>
              <a:gdLst>
                <a:gd name="T0" fmla="*/ 0 w 513"/>
                <a:gd name="T1" fmla="*/ 78 h 325"/>
                <a:gd name="T2" fmla="*/ 509 w 513"/>
                <a:gd name="T3" fmla="*/ 123 h 325"/>
                <a:gd name="T4" fmla="*/ 500 w 513"/>
                <a:gd name="T5" fmla="*/ 187 h 325"/>
                <a:gd name="T6" fmla="*/ 445 w 513"/>
                <a:gd name="T7" fmla="*/ 205 h 325"/>
                <a:gd name="T8" fmla="*/ 0 w 513"/>
                <a:gd name="T9" fmla="*/ 78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325"/>
                <a:gd name="T17" fmla="*/ 513 w 513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325">
                  <a:moveTo>
                    <a:pt x="0" y="78"/>
                  </a:moveTo>
                  <a:cubicBezTo>
                    <a:pt x="120" y="80"/>
                    <a:pt x="386" y="0"/>
                    <a:pt x="509" y="123"/>
                  </a:cubicBezTo>
                  <a:cubicBezTo>
                    <a:pt x="506" y="144"/>
                    <a:pt x="513" y="170"/>
                    <a:pt x="500" y="187"/>
                  </a:cubicBezTo>
                  <a:cubicBezTo>
                    <a:pt x="488" y="202"/>
                    <a:pt x="445" y="205"/>
                    <a:pt x="445" y="205"/>
                  </a:cubicBezTo>
                  <a:cubicBezTo>
                    <a:pt x="75" y="197"/>
                    <a:pt x="0" y="325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-4763" y="2486025"/>
            <a:ext cx="5033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 diffusive process wherein molecules transmit their kinetic energy to other molecules by colliding with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the mechanisms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1209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Convection: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654300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 process associated with the motion of the medium. When a hot material flows into a cold material, it will heat the region - and vise versa.</a:t>
            </a:r>
          </a:p>
        </p:txBody>
      </p: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648200" y="1143000"/>
            <a:ext cx="3363913" cy="5410200"/>
            <a:chOff x="2928" y="720"/>
            <a:chExt cx="2119" cy="3408"/>
          </a:xfrm>
        </p:grpSpPr>
        <p:pic>
          <p:nvPicPr>
            <p:cNvPr id="16390" name="Picture 6" descr="convect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720"/>
              <a:ext cx="2119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928" y="2400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DB295A"/>
                </a:solidFill>
              </a:rPr>
              <a:t>Heat Transfer: The Mechanisms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71450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DB295A"/>
                </a:solidFill>
              </a:rPr>
              <a:t>Radiation: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3241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The transfer of heat via electromagnetic radiation. Example - the Sun.</a:t>
            </a:r>
          </a:p>
        </p:txBody>
      </p: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1587500" y="3467100"/>
            <a:ext cx="5956300" cy="1562100"/>
            <a:chOff x="1000" y="2184"/>
            <a:chExt cx="3752" cy="984"/>
          </a:xfrm>
        </p:grpSpPr>
        <p:pic>
          <p:nvPicPr>
            <p:cNvPr id="17414" name="Picture 6" descr="radiat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" y="2184"/>
              <a:ext cx="3752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880" y="2832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1178</Words>
  <Application>Microsoft PowerPoint</Application>
  <PresentationFormat>On-screen Show (4:3)</PresentationFormat>
  <Paragraphs>170</Paragraphs>
  <Slides>26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Calibri</vt:lpstr>
      <vt:lpstr>Wingdings</vt:lpstr>
      <vt:lpstr>Symbol</vt:lpstr>
      <vt:lpstr>Blank Presentation</vt:lpstr>
      <vt:lpstr>Microsoft Equation</vt:lpstr>
      <vt:lpstr>Slide 1</vt:lpstr>
      <vt:lpstr>UNIT I CONDUCTION</vt:lpstr>
      <vt:lpstr>Slide 3</vt:lpstr>
      <vt:lpstr>CONDUCTION -ANIMATION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</vt:lpstr>
    </vt:vector>
  </TitlesOfParts>
  <Company>Ziv Alon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Ziv Alon</dc:creator>
  <cp:lastModifiedBy>WELCOME</cp:lastModifiedBy>
  <cp:revision>73</cp:revision>
  <dcterms:created xsi:type="dcterms:W3CDTF">2008-07-15T09:13:02Z</dcterms:created>
  <dcterms:modified xsi:type="dcterms:W3CDTF">2024-02-26T10:18:21Z</dcterms:modified>
</cp:coreProperties>
</file>