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slideshow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74"/>
  </p:notesMasterIdLst>
  <p:sldIdLst>
    <p:sldId id="351" r:id="rId2"/>
    <p:sldId id="257" r:id="rId3"/>
    <p:sldId id="258" r:id="rId4"/>
    <p:sldId id="259" r:id="rId5"/>
    <p:sldId id="265" r:id="rId6"/>
    <p:sldId id="268" r:id="rId7"/>
    <p:sldId id="266" r:id="rId8"/>
    <p:sldId id="307" r:id="rId9"/>
    <p:sldId id="260" r:id="rId10"/>
    <p:sldId id="261" r:id="rId11"/>
    <p:sldId id="279" r:id="rId12"/>
    <p:sldId id="262" r:id="rId13"/>
    <p:sldId id="263" r:id="rId14"/>
    <p:sldId id="269" r:id="rId15"/>
    <p:sldId id="270" r:id="rId16"/>
    <p:sldId id="280" r:id="rId17"/>
    <p:sldId id="286" r:id="rId18"/>
    <p:sldId id="310" r:id="rId19"/>
    <p:sldId id="287" r:id="rId20"/>
    <p:sldId id="288" r:id="rId21"/>
    <p:sldId id="289" r:id="rId22"/>
    <p:sldId id="290" r:id="rId23"/>
    <p:sldId id="291" r:id="rId24"/>
    <p:sldId id="292" r:id="rId25"/>
    <p:sldId id="311" r:id="rId26"/>
    <p:sldId id="350" r:id="rId27"/>
    <p:sldId id="294" r:id="rId28"/>
    <p:sldId id="366" r:id="rId29"/>
    <p:sldId id="365" r:id="rId30"/>
    <p:sldId id="347" r:id="rId31"/>
    <p:sldId id="348" r:id="rId32"/>
    <p:sldId id="349" r:id="rId33"/>
    <p:sldId id="295" r:id="rId34"/>
    <p:sldId id="299" r:id="rId35"/>
    <p:sldId id="296" r:id="rId36"/>
    <p:sldId id="300" r:id="rId37"/>
    <p:sldId id="301" r:id="rId38"/>
    <p:sldId id="302" r:id="rId39"/>
    <p:sldId id="303" r:id="rId40"/>
    <p:sldId id="30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52" r:id="rId60"/>
    <p:sldId id="333" r:id="rId61"/>
    <p:sldId id="353" r:id="rId62"/>
    <p:sldId id="354" r:id="rId63"/>
    <p:sldId id="364" r:id="rId64"/>
    <p:sldId id="355" r:id="rId65"/>
    <p:sldId id="338" r:id="rId66"/>
    <p:sldId id="341" r:id="rId67"/>
    <p:sldId id="342" r:id="rId68"/>
    <p:sldId id="344" r:id="rId69"/>
    <p:sldId id="346" r:id="rId70"/>
    <p:sldId id="362" r:id="rId71"/>
    <p:sldId id="336" r:id="rId72"/>
    <p:sldId id="314" r:id="rId7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J31OPCpCIkXkSQ3tsFc7g" hashData="vxD/mLT8YbxFVo63cDS9Qqd7+V8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CC"/>
    <a:srgbClr val="FFCC99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6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06/relationships/legacyDocTextInfo" Target="legacyDocTextInfo.bin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9C7AC1E8-6BAC-437D-8EF4-099AA4AC6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603D8-F2D1-49C0-94FD-44001E3CB715}" type="slidenum">
              <a:rPr lang="en-US"/>
              <a:pPr/>
              <a:t>1</a:t>
            </a:fld>
            <a:endParaRPr lang="en-US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D3207-BF44-4EC5-885A-3581478D8C39}" type="slidenum">
              <a:rPr lang="en-US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DFFCF-534B-4319-9660-81E03ED44704}" type="slidenum">
              <a:rPr lang="en-US"/>
              <a:pPr/>
              <a:t>11</a:t>
            </a:fld>
            <a:endParaRPr lang="en-US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FC861-ADF2-4CBF-AF3F-4AF9C0B03A22}" type="slidenum">
              <a:rPr lang="en-US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5D66A-F1A6-4B63-A4F7-BE625785E334}" type="slidenum">
              <a:rPr lang="en-US"/>
              <a:pPr/>
              <a:t>13</a:t>
            </a:fld>
            <a:endParaRPr lang="en-US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8A41-5D0C-412D-8422-3DB4D36D27EA}" type="slidenum">
              <a:rPr lang="en-US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C1954-051A-4F8B-A00F-2638C12E8085}" type="slidenum">
              <a:rPr lang="en-US"/>
              <a:pPr/>
              <a:t>15</a:t>
            </a:fld>
            <a:endParaRPr lang="en-US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99B89-1DAA-4032-BB85-1364198E2CB4}" type="slidenum">
              <a:rPr lang="en-US"/>
              <a:pPr/>
              <a:t>16</a:t>
            </a:fld>
            <a:endParaRPr lang="en-US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C14AD-8AF7-428E-8230-B2ED1C88B896}" type="slidenum">
              <a:rPr lang="en-US"/>
              <a:pPr/>
              <a:t>17</a:t>
            </a:fld>
            <a:endParaRPr 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E899B-24BB-45EC-9E65-09F21B743EE4}" type="slidenum">
              <a:rPr lang="en-US"/>
              <a:pPr/>
              <a:t>18</a:t>
            </a:fld>
            <a:endParaRPr 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EB0F6-287A-4D96-BDEA-0F5792FCE20D}" type="slidenum">
              <a:rPr lang="en-US"/>
              <a:pPr/>
              <a:t>19</a:t>
            </a:fld>
            <a:endParaRPr lang="en-US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463F7-3942-4C24-BF30-B940310D9841}" type="slidenum">
              <a:rPr lang="en-US"/>
              <a:pPr/>
              <a:t>2</a:t>
            </a:fld>
            <a:endParaRPr 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279F4-177F-48B3-B090-74815B4E59EF}" type="slidenum">
              <a:rPr lang="en-US"/>
              <a:pPr/>
              <a:t>20</a:t>
            </a:fld>
            <a:endParaRPr 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61B09-75EE-4566-B764-4B41E22C49B1}" type="slidenum">
              <a:rPr lang="en-US"/>
              <a:pPr/>
              <a:t>21</a:t>
            </a:fld>
            <a:endParaRPr lang="en-US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70726-7D0C-4112-9BA0-7078833588C5}" type="slidenum">
              <a:rPr lang="en-US"/>
              <a:pPr/>
              <a:t>22</a:t>
            </a:fld>
            <a:endParaRPr 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89C23-36F4-4592-9F18-4BB17730EAB5}" type="slidenum">
              <a:rPr lang="en-US"/>
              <a:pPr/>
              <a:t>23</a:t>
            </a:fld>
            <a:endParaRPr lang="en-US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DA14D-470E-4803-AF2A-2124088BBE6B}" type="slidenum">
              <a:rPr lang="en-US"/>
              <a:pPr/>
              <a:t>24</a:t>
            </a:fld>
            <a:endParaRPr 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416F4-4C88-4C8E-B2FF-2B572C8EA2EB}" type="slidenum">
              <a:rPr lang="en-US"/>
              <a:pPr/>
              <a:t>25</a:t>
            </a:fld>
            <a:endParaRPr lang="en-US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E3FBB-B6E9-4DB7-B704-B5A480FD415E}" type="slidenum">
              <a:rPr lang="en-US"/>
              <a:pPr/>
              <a:t>26</a:t>
            </a:fld>
            <a:endParaRPr 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2EA86-28FD-4530-8EA2-3BE79985EBEC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4224D-C8DE-489B-A47B-4CA3077AEA56}" type="slidenum">
              <a:rPr lang="en-US"/>
              <a:pPr/>
              <a:t>30</a:t>
            </a:fld>
            <a:endParaRPr lang="en-US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DE193-252E-4CBC-81F6-EF3104A0E79B}" type="slidenum">
              <a:rPr lang="en-US"/>
              <a:pPr/>
              <a:t>31</a:t>
            </a:fld>
            <a:endParaRPr lang="en-US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60B1F-5C9F-432D-9D62-0F68156B4091}" type="slidenum">
              <a:rPr lang="en-US"/>
              <a:pPr/>
              <a:t>3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99D70-B1EF-4992-BDD4-A9EAE8272279}" type="slidenum">
              <a:rPr lang="en-US"/>
              <a:pPr/>
              <a:t>32</a:t>
            </a:fld>
            <a:endParaRPr lang="en-US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A8D8E-6E0C-4AAC-BD26-2FD35E9BAA39}" type="slidenum">
              <a:rPr lang="en-US"/>
              <a:pPr/>
              <a:t>33</a:t>
            </a:fld>
            <a:endParaRPr lang="en-US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EC08B-0487-4692-8234-FAC494001F4B}" type="slidenum">
              <a:rPr lang="en-US"/>
              <a:pPr/>
              <a:t>34</a:t>
            </a:fld>
            <a:endParaRPr 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88563-F17B-4D0F-90AA-AD6E44558218}" type="slidenum">
              <a:rPr lang="en-US"/>
              <a:pPr/>
              <a:t>35</a:t>
            </a:fld>
            <a:endParaRPr lang="en-US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311F8-B26F-46EF-B273-662C22150224}" type="slidenum">
              <a:rPr lang="en-US"/>
              <a:pPr/>
              <a:t>36</a:t>
            </a:fld>
            <a:endParaRPr 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FA8A7-3B6F-4C27-BA79-63516BA3C2B1}" type="slidenum">
              <a:rPr lang="en-US"/>
              <a:pPr/>
              <a:t>37</a:t>
            </a:fld>
            <a:endParaRPr lang="en-US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88426-06BB-4BE0-A819-E9E2E6E745E7}" type="slidenum">
              <a:rPr lang="en-US"/>
              <a:pPr/>
              <a:t>38</a:t>
            </a:fld>
            <a:endParaRPr 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3EF0F-E75B-40F2-9FE6-6E5589000896}" type="slidenum">
              <a:rPr lang="en-US"/>
              <a:pPr/>
              <a:t>39</a:t>
            </a:fld>
            <a:endParaRPr lang="en-US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5E18C-0E7A-49DC-90A2-16BC34C71785}" type="slidenum">
              <a:rPr lang="en-US"/>
              <a:pPr/>
              <a:t>40</a:t>
            </a:fld>
            <a:endParaRPr lang="en-US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482EF-57A3-4842-8DC5-DA233B1E6DE7}" type="slidenum">
              <a:rPr lang="en-US"/>
              <a:pPr/>
              <a:t>41</a:t>
            </a:fld>
            <a:endParaRPr lang="en-US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ACA1C-8C71-45BC-9DF5-4FB015C83B0E}" type="slidenum">
              <a:rPr lang="en-US"/>
              <a:pPr/>
              <a:t>4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5961B-2DE2-4CEF-969E-E717229C2519}" type="slidenum">
              <a:rPr lang="en-US"/>
              <a:pPr/>
              <a:t>42</a:t>
            </a:fld>
            <a:endParaRPr lang="en-US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C0E83-C79C-41B9-B44C-5E0BF407DA76}" type="slidenum">
              <a:rPr lang="en-US"/>
              <a:pPr/>
              <a:t>43</a:t>
            </a:fld>
            <a:endParaRPr lang="en-US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43EBC-FC0D-4605-9195-26925713FC56}" type="slidenum">
              <a:rPr lang="en-US"/>
              <a:pPr/>
              <a:t>44</a:t>
            </a:fld>
            <a:endParaRPr lang="en-US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35AAD-BC31-49A0-860F-EAC7AC48C60B}" type="slidenum">
              <a:rPr lang="en-US"/>
              <a:pPr/>
              <a:t>45</a:t>
            </a:fld>
            <a:endParaRPr lang="en-US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B29A1-F874-4AC8-BDAE-F7289C52704A}" type="slidenum">
              <a:rPr lang="en-US"/>
              <a:pPr/>
              <a:t>46</a:t>
            </a:fld>
            <a:endParaRPr lang="en-US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92D8A-73E9-40C5-A0D5-9ACF8F8E0A0A}" type="slidenum">
              <a:rPr lang="en-US"/>
              <a:pPr/>
              <a:t>47</a:t>
            </a:fld>
            <a:endParaRPr lang="en-US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52496-D6C4-4C7C-93CE-1FF00D82EE7D}" type="slidenum">
              <a:rPr lang="en-US"/>
              <a:pPr/>
              <a:t>48</a:t>
            </a:fld>
            <a:endParaRPr lang="en-US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396B3-364B-4D92-9CC3-F32EE88DAE18}" type="slidenum">
              <a:rPr lang="en-US"/>
              <a:pPr/>
              <a:t>49</a:t>
            </a:fld>
            <a:endParaRPr lang="en-US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8D3A2-2EEF-42BC-87C1-1A87CC745265}" type="slidenum">
              <a:rPr lang="en-US"/>
              <a:pPr/>
              <a:t>50</a:t>
            </a:fld>
            <a:endParaRPr lang="en-US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BD3CC-70A0-410B-83EB-5BD0BE540C49}" type="slidenum">
              <a:rPr lang="en-US"/>
              <a:pPr/>
              <a:t>51</a:t>
            </a:fld>
            <a:endParaRPr lang="en-US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813E2-23D2-4C41-9637-A009B29E5D16}" type="slidenum">
              <a:rPr lang="en-US"/>
              <a:pPr/>
              <a:t>5</a:t>
            </a:fld>
            <a:endParaRPr 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69E19-7C12-4DE5-9B14-A4A82AFE66B1}" type="slidenum">
              <a:rPr lang="en-US"/>
              <a:pPr/>
              <a:t>52</a:t>
            </a:fld>
            <a:endParaRPr lang="en-US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F482-8A17-4323-85EB-566126DABB6B}" type="slidenum">
              <a:rPr lang="en-US"/>
              <a:pPr/>
              <a:t>53</a:t>
            </a:fld>
            <a:endParaRPr lang="en-US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7435B-CBFF-4715-BE9F-1C82D75CFFB5}" type="slidenum">
              <a:rPr lang="en-US"/>
              <a:pPr/>
              <a:t>54</a:t>
            </a:fld>
            <a:endParaRPr lang="en-US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0B195-2F3B-49BE-8CA7-71C47CE06C31}" type="slidenum">
              <a:rPr lang="en-US"/>
              <a:pPr/>
              <a:t>55</a:t>
            </a:fld>
            <a:endParaRPr lang="en-US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C8651-0072-438A-9F2F-84D8D76DE963}" type="slidenum">
              <a:rPr lang="en-US"/>
              <a:pPr/>
              <a:t>56</a:t>
            </a:fld>
            <a:endParaRPr lang="en-US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5408D-834A-4519-9ECF-39B0B9D4AB59}" type="slidenum">
              <a:rPr lang="en-US"/>
              <a:pPr/>
              <a:t>57</a:t>
            </a:fld>
            <a:endParaRPr lang="en-US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9B0DD-6029-48E2-8459-8479631EC1BE}" type="slidenum">
              <a:rPr lang="en-US"/>
              <a:pPr/>
              <a:t>58</a:t>
            </a:fld>
            <a:endParaRPr lang="en-US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EECE-EA6B-4A3A-878F-4A69845883EF}" type="slidenum">
              <a:rPr lang="en-US"/>
              <a:pPr/>
              <a:t>59</a:t>
            </a:fld>
            <a:endParaRPr lang="en-US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D85CB-C9F9-467B-928C-05474256121F}" type="slidenum">
              <a:rPr lang="en-US"/>
              <a:pPr/>
              <a:t>60</a:t>
            </a:fld>
            <a:endParaRPr lang="en-US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7CDC3-E58F-49B5-A7DA-71DEF303E2D6}" type="slidenum">
              <a:rPr lang="en-US"/>
              <a:pPr/>
              <a:t>61</a:t>
            </a:fld>
            <a:endParaRPr lang="en-US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32D41-5C82-42EF-930B-B0F70F2D5258}" type="slidenum">
              <a:rPr lang="en-US"/>
              <a:pPr/>
              <a:t>6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89552-14C1-416A-8BA0-97704AD606AC}" type="slidenum">
              <a:rPr lang="en-US"/>
              <a:pPr/>
              <a:t>62</a:t>
            </a:fld>
            <a:endParaRPr lang="en-US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65202-5A4B-4E4D-81BD-D7BACBBC8FEF}" type="slidenum">
              <a:rPr lang="en-US"/>
              <a:pPr/>
              <a:t>63</a:t>
            </a:fld>
            <a:endParaRPr lang="en-US"/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707F9-8DFC-4651-AB54-2B8470D53FE4}" type="slidenum">
              <a:rPr lang="en-US"/>
              <a:pPr/>
              <a:t>64</a:t>
            </a:fld>
            <a:endParaRPr lang="en-US"/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80EAF-6B72-402F-97FB-8116C43F40F2}" type="slidenum">
              <a:rPr lang="en-US"/>
              <a:pPr/>
              <a:t>65</a:t>
            </a:fld>
            <a:endParaRPr lang="en-US"/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07ADB-C63F-454D-8A7D-BC3F89AA295A}" type="slidenum">
              <a:rPr lang="en-US"/>
              <a:pPr/>
              <a:t>66</a:t>
            </a:fld>
            <a:endParaRPr lang="en-US"/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25932F-A84D-4BDE-9C79-251A882A21A1}" type="slidenum">
              <a:rPr lang="en-US"/>
              <a:pPr/>
              <a:t>67</a:t>
            </a:fld>
            <a:endParaRPr lang="en-US"/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C20DB-5361-4054-A541-5819E6578E25}" type="slidenum">
              <a:rPr lang="en-US"/>
              <a:pPr/>
              <a:t>68</a:t>
            </a:fld>
            <a:endParaRPr lang="en-US"/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D0249-5644-497F-9F09-409409922D28}" type="slidenum">
              <a:rPr lang="en-US"/>
              <a:pPr/>
              <a:t>69</a:t>
            </a:fld>
            <a:endParaRPr lang="en-US"/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ED05-081B-40AC-8E75-0395DD60895E}" type="slidenum">
              <a:rPr lang="en-US"/>
              <a:pPr/>
              <a:t>70</a:t>
            </a:fld>
            <a:endParaRPr lang="en-US"/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E727D-AE79-40AF-A15F-C5E8588041D0}" type="slidenum">
              <a:rPr lang="en-US"/>
              <a:pPr/>
              <a:t>71</a:t>
            </a:fld>
            <a:endParaRPr lang="en-US"/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4926A-737E-438A-942F-1D8175CB9D22}" type="slidenum">
              <a:rPr lang="en-US"/>
              <a:pPr/>
              <a:t>7</a:t>
            </a:fld>
            <a:endParaRPr 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288F8-403F-4899-9584-21A0238B8F04}" type="slidenum">
              <a:rPr lang="en-US"/>
              <a:pPr/>
              <a:t>72</a:t>
            </a:fld>
            <a:endParaRPr lang="en-US"/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67E52-CF9F-4A47-A1E5-972FD852B8EA}" type="slidenum">
              <a:rPr lang="en-US"/>
              <a:pPr/>
              <a:t>8</a:t>
            </a:fld>
            <a:endParaRPr 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6DD09-0802-46C6-8ED0-C38C1594665A}" type="slidenum">
              <a:rPr lang="en-US"/>
              <a:pPr/>
              <a:t>9</a:t>
            </a:fld>
            <a:endParaRPr 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kumimoji="1" lang="en-US" sz="2400" b="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kumimoji="1" lang="en-US" sz="2400" b="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577F17CF-476B-4819-A50F-9FF80421D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5B66-4FBF-4787-AC7F-ABF33C615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B9A7E-66A3-40C1-BCC0-90AFE4653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FB52-4E79-455C-82AF-2EC2E3B7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A6F1-71BE-4608-A7FD-8C1D40108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FB9E-1F4C-443A-85E8-6DDF6C47F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C905-8E1F-49BA-80C8-14755278F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72C5B-DA07-4C40-B9F1-9DCBE7E48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B2C9-88E8-4DA0-B1F1-B68BBF50C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4CE4-46E3-4464-A815-273624100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3064-3BBB-4192-AFCF-A026E51E4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DA28-586D-45EE-9E95-6F87AACB7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9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9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eaLnBrk="1" hangingPunct="1">
              <a:defRPr sz="2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12A590-6EEE-4153-AA21-FD526597F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TOTAL QUALITY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743200"/>
            <a:ext cx="7391400" cy="3505200"/>
          </a:xfrm>
        </p:spPr>
        <p:txBody>
          <a:bodyPr/>
          <a:lstStyle/>
          <a:p>
            <a:pPr eaLnBrk="1" hangingPunct="1"/>
            <a:r>
              <a:rPr lang="en-US" dirty="0" smtClean="0"/>
              <a:t>VII SEMESTER</a:t>
            </a:r>
          </a:p>
          <a:p>
            <a:pPr eaLnBrk="1" hangingPunct="1"/>
            <a:r>
              <a:rPr lang="en-US" b="1" dirty="0" smtClean="0"/>
              <a:t>FINAL YEAR </a:t>
            </a:r>
            <a:r>
              <a:rPr lang="en-US" b="1" dirty="0" smtClean="0"/>
              <a:t>MECH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SRVEC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FACULTY</a:t>
            </a:r>
            <a:r>
              <a:rPr lang="en-US" dirty="0" smtClean="0"/>
              <a:t>: </a:t>
            </a:r>
            <a:r>
              <a:rPr lang="en-US" dirty="0" smtClean="0"/>
              <a:t>VEERAPANDIAN.K</a:t>
            </a:r>
            <a:endParaRPr lang="en-US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886200" y="1524000"/>
            <a:ext cx="4338638" cy="3643313"/>
            <a:chOff x="1632" y="1248"/>
            <a:chExt cx="2682" cy="2286"/>
          </a:xfrm>
        </p:grpSpPr>
        <p:sp>
          <p:nvSpPr>
            <p:cNvPr id="410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598 w 21600"/>
                <a:gd name="T1" fmla="*/ 0 h 21600"/>
                <a:gd name="T2" fmla="*/ 1195 w 21600"/>
                <a:gd name="T3" fmla="*/ 524 h 21600"/>
                <a:gd name="T4" fmla="*/ 598 w 21600"/>
                <a:gd name="T5" fmla="*/ 1048 h 21600"/>
                <a:gd name="T6" fmla="*/ 0 w 21600"/>
                <a:gd name="T7" fmla="*/ 52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02" name="AutoShape 6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715 w 21600"/>
                <a:gd name="T1" fmla="*/ 0 h 21600"/>
                <a:gd name="T2" fmla="*/ 1429 w 21600"/>
                <a:gd name="T3" fmla="*/ 627 h 21600"/>
                <a:gd name="T4" fmla="*/ 715 w 21600"/>
                <a:gd name="T5" fmla="*/ 1253 h 21600"/>
                <a:gd name="T6" fmla="*/ 0 w 21600"/>
                <a:gd name="T7" fmla="*/ 62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794 w 21600"/>
                <a:gd name="T1" fmla="*/ 0 h 21600"/>
                <a:gd name="T2" fmla="*/ 1588 w 21600"/>
                <a:gd name="T3" fmla="*/ 696 h 21600"/>
                <a:gd name="T4" fmla="*/ 794 w 21600"/>
                <a:gd name="T5" fmla="*/ 1392 h 21600"/>
                <a:gd name="T6" fmla="*/ 0 w 21600"/>
                <a:gd name="T7" fmla="*/ 69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The TQM Organization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69225" cy="4105275"/>
          </a:xfrm>
        </p:spPr>
        <p:txBody>
          <a:bodyPr/>
          <a:lstStyle/>
          <a:p>
            <a:pPr eaLnBrk="1" hangingPunct="1"/>
            <a:r>
              <a:rPr lang="en-US" smtClean="0"/>
              <a:t>Quality infused Personnel and Processes.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>
            <a:off x="2667000" y="2514600"/>
            <a:ext cx="19050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4572000" y="2514600"/>
            <a:ext cx="18288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2667000" y="6096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4114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>
            <a:off x="3124200" y="5257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3581400" y="4343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4327525" y="2855913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TM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343400" y="3733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MM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4403725" y="4532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LM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4038600" y="54864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Other Staff</a:t>
            </a:r>
          </a:p>
        </p:txBody>
      </p:sp>
      <p:sp>
        <p:nvSpPr>
          <p:cNvPr id="12302" name="Line 19"/>
          <p:cNvSpPr>
            <a:spLocks noChangeShapeType="1"/>
          </p:cNvSpPr>
          <p:nvPr/>
        </p:nvSpPr>
        <p:spPr bwMode="auto">
          <a:xfrm flipH="1">
            <a:off x="6400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20"/>
          <p:cNvSpPr>
            <a:spLocks noChangeShapeType="1"/>
          </p:cNvSpPr>
          <p:nvPr/>
        </p:nvSpPr>
        <p:spPr bwMode="auto">
          <a:xfrm flipH="1">
            <a:off x="64008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21"/>
          <p:cNvSpPr>
            <a:spLocks noChangeShapeType="1"/>
          </p:cNvSpPr>
          <p:nvPr/>
        </p:nvSpPr>
        <p:spPr bwMode="auto">
          <a:xfrm flipH="1">
            <a:off x="64008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22"/>
          <p:cNvSpPr>
            <a:spLocks noChangeShapeType="1"/>
          </p:cNvSpPr>
          <p:nvPr/>
        </p:nvSpPr>
        <p:spPr bwMode="auto">
          <a:xfrm flipH="1">
            <a:off x="64008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Text Box 23"/>
          <p:cNvSpPr txBox="1">
            <a:spLocks noChangeArrowheads="1"/>
          </p:cNvSpPr>
          <p:nvPr/>
        </p:nvSpPr>
        <p:spPr bwMode="auto">
          <a:xfrm>
            <a:off x="7467600" y="2743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/>
              <a:t> Q</a:t>
            </a:r>
          </a:p>
        </p:txBody>
      </p:sp>
      <p:sp>
        <p:nvSpPr>
          <p:cNvPr id="12307" name="Text Box 24"/>
          <p:cNvSpPr txBox="1">
            <a:spLocks noChangeArrowheads="1"/>
          </p:cNvSpPr>
          <p:nvPr/>
        </p:nvSpPr>
        <p:spPr bwMode="auto">
          <a:xfrm>
            <a:off x="7467600" y="3200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 U </a:t>
            </a:r>
          </a:p>
        </p:txBody>
      </p:sp>
      <p:sp>
        <p:nvSpPr>
          <p:cNvPr id="12308" name="Text Box 25"/>
          <p:cNvSpPr txBox="1">
            <a:spLocks noChangeArrowheads="1"/>
          </p:cNvSpPr>
          <p:nvPr/>
        </p:nvSpPr>
        <p:spPr bwMode="auto">
          <a:xfrm>
            <a:off x="7527925" y="3617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A</a:t>
            </a:r>
          </a:p>
        </p:txBody>
      </p:sp>
      <p:sp>
        <p:nvSpPr>
          <p:cNvPr id="12309" name="Text Box 26"/>
          <p:cNvSpPr txBox="1">
            <a:spLocks noChangeArrowheads="1"/>
          </p:cNvSpPr>
          <p:nvPr/>
        </p:nvSpPr>
        <p:spPr bwMode="auto">
          <a:xfrm>
            <a:off x="7604125" y="39989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L </a:t>
            </a:r>
          </a:p>
        </p:txBody>
      </p:sp>
      <p:sp>
        <p:nvSpPr>
          <p:cNvPr id="12310" name="Text Box 28"/>
          <p:cNvSpPr txBox="1">
            <a:spLocks noChangeArrowheads="1"/>
          </p:cNvSpPr>
          <p:nvPr/>
        </p:nvSpPr>
        <p:spPr bwMode="auto">
          <a:xfrm>
            <a:off x="7620000" y="44196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I</a:t>
            </a:r>
          </a:p>
        </p:txBody>
      </p:sp>
      <p:sp>
        <p:nvSpPr>
          <p:cNvPr id="12311" name="Text Box 29"/>
          <p:cNvSpPr txBox="1">
            <a:spLocks noChangeArrowheads="1"/>
          </p:cNvSpPr>
          <p:nvPr/>
        </p:nvSpPr>
        <p:spPr bwMode="auto">
          <a:xfrm>
            <a:off x="7604125" y="47609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T</a:t>
            </a:r>
          </a:p>
        </p:txBody>
      </p:sp>
      <p:sp>
        <p:nvSpPr>
          <p:cNvPr id="12312" name="Text Box 30"/>
          <p:cNvSpPr txBox="1">
            <a:spLocks noChangeArrowheads="1"/>
          </p:cNvSpPr>
          <p:nvPr/>
        </p:nvSpPr>
        <p:spPr bwMode="auto">
          <a:xfrm>
            <a:off x="7604125" y="5141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Y</a:t>
            </a:r>
          </a:p>
        </p:txBody>
      </p:sp>
      <p:sp>
        <p:nvSpPr>
          <p:cNvPr id="12313" name="Text Box 31"/>
          <p:cNvSpPr txBox="1">
            <a:spLocks noChangeArrowheads="1"/>
          </p:cNvSpPr>
          <p:nvPr/>
        </p:nvSpPr>
        <p:spPr bwMode="auto">
          <a:xfrm>
            <a:off x="7848600" y="38862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TQM six basic Concepts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Management commitment to TQM principles and methods &amp; long term Quality plans for the Organisation</a:t>
            </a:r>
          </a:p>
          <a:p>
            <a:pPr eaLnBrk="1" hangingPunct="1"/>
            <a:r>
              <a:rPr lang="en-US" b="1" smtClean="0"/>
              <a:t>Focus on customers – internal &amp; external</a:t>
            </a:r>
          </a:p>
          <a:p>
            <a:pPr eaLnBrk="1" hangingPunct="1"/>
            <a:r>
              <a:rPr lang="en-US" b="1" smtClean="0"/>
              <a:t>Quality at all  levels of the work force.</a:t>
            </a:r>
          </a:p>
          <a:p>
            <a:pPr eaLnBrk="1" hangingPunct="1"/>
            <a:r>
              <a:rPr lang="en-US" b="1" smtClean="0"/>
              <a:t>Continuous improvement of the production/business process.</a:t>
            </a:r>
          </a:p>
          <a:p>
            <a:pPr eaLnBrk="1" hangingPunct="1"/>
            <a:r>
              <a:rPr lang="en-US" b="1" smtClean="0"/>
              <a:t>Treating suppliers as partners</a:t>
            </a:r>
          </a:p>
          <a:p>
            <a:pPr eaLnBrk="1" hangingPunct="1"/>
            <a:r>
              <a:rPr lang="en-US" b="1" smtClean="0"/>
              <a:t>Establish performance measures for the processes.   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</p:txBody>
      </p:sp>
      <p:sp>
        <p:nvSpPr>
          <p:cNvPr id="84996" name="CurvedRibbon3"/>
          <p:cNvSpPr>
            <a:spLocks noEditPoints="1" noChangeArrowheads="1"/>
          </p:cNvSpPr>
          <p:nvPr/>
        </p:nvSpPr>
        <p:spPr bwMode="auto">
          <a:xfrm>
            <a:off x="7315200" y="0"/>
            <a:ext cx="1828800" cy="1600200"/>
          </a:xfrm>
          <a:custGeom>
            <a:avLst/>
            <a:gdLst>
              <a:gd name="G0" fmla="+- 0 0 0"/>
              <a:gd name="T0" fmla="*/ 90 256 1"/>
              <a:gd name="T1" fmla="*/ 0 256 1"/>
              <a:gd name="G1" fmla="+- 7049447 T0 T1"/>
              <a:gd name="T2" fmla="*/ 180 256 1"/>
              <a:gd name="T3" fmla="*/ 0 256 1"/>
              <a:gd name="G2" fmla="+- 7049447 T2 T3"/>
              <a:gd name="G3" fmla="?: G1 7049447 G2"/>
              <a:gd name="T4" fmla="*/ 0 256 1"/>
              <a:gd name="T5" fmla="*/ 90 256 1"/>
              <a:gd name="G4" fmla="+- G3 T4 T5"/>
              <a:gd name="T6" fmla="*/ 0 256 1"/>
              <a:gd name="T7" fmla="*/ 180 256 1"/>
              <a:gd name="G5" fmla="+- G3 T6 T7"/>
              <a:gd name="G6" fmla="?: G4 G5 G3"/>
              <a:gd name="G7" fmla="+- 7049447 0 0"/>
              <a:gd name="G8" fmla="*/ G6 2 1"/>
              <a:gd name="G9" fmla="+- 0 0 G8"/>
              <a:gd name="T8" fmla="*/ 180 256 1"/>
              <a:gd name="T9" fmla="*/ 0 256 1"/>
              <a:gd name="G10" fmla="+- G9 T8 T9"/>
              <a:gd name="G11" fmla="*/ G10 1 12"/>
              <a:gd name="G12" fmla="+- 7049447 G11 0"/>
              <a:gd name="G13" fmla="+- G12 G11 0"/>
              <a:gd name="G14" fmla="+- G13 G11 0"/>
              <a:gd name="G15" fmla="+- 3482 0 0"/>
              <a:gd name="G16" fmla="+- 10800 0 G15"/>
              <a:gd name="G17" fmla="*/ G16 1 8"/>
              <a:gd name="G18" fmla="*/ G16 7 16"/>
              <a:gd name="G19" fmla="+- G15 G17 0"/>
              <a:gd name="G20" fmla="+- G15 G18 0"/>
              <a:gd name="G21" fmla="+- 10800 0 G17"/>
              <a:gd name="G22" fmla="+- 10800 0 G15"/>
              <a:gd name="G23" fmla="+- 10800 G15 0"/>
              <a:gd name="G24" fmla="+- 10800 0 G19"/>
              <a:gd name="G25" fmla="+- 10800 G19 0"/>
              <a:gd name="G26" fmla="+- 10800 0 G21"/>
              <a:gd name="G27" fmla="+- 10800 G21 0"/>
              <a:gd name="G28" fmla="cos G15 G7"/>
              <a:gd name="G29" fmla="sin G15 G7"/>
              <a:gd name="G30" fmla="cos G20 G12"/>
              <a:gd name="G31" fmla="sin G20 G12"/>
              <a:gd name="G32" fmla="cos G21 G7"/>
              <a:gd name="G33" fmla="sin G21 G7"/>
              <a:gd name="G34" fmla="cos G21 G13"/>
              <a:gd name="G35" fmla="sin G21 G13"/>
              <a:gd name="G36" fmla="cos 10800 G13"/>
              <a:gd name="G37" fmla="sin 10800 G13"/>
              <a:gd name="G38" fmla="cos G19 G14"/>
              <a:gd name="G39" fmla="sin G19 G14"/>
              <a:gd name="G40" fmla="cos G15 G14"/>
              <a:gd name="G41" fmla="sin G15 G14"/>
              <a:gd name="G42" fmla="cos G19 G13"/>
              <a:gd name="G43" fmla="sin G19 G13"/>
              <a:gd name="G44" fmla="+- G28 10800 0"/>
              <a:gd name="G45" fmla="+- G29 10800 0"/>
              <a:gd name="G46" fmla="+- G30 10800 0"/>
              <a:gd name="G47" fmla="+- G31 10800 0"/>
              <a:gd name="G48" fmla="+- G32 10800 0"/>
              <a:gd name="G49" fmla="+- G33 10800 0"/>
              <a:gd name="G50" fmla="+- G34 10800 0"/>
              <a:gd name="G51" fmla="+- G35 10800 0"/>
              <a:gd name="G52" fmla="+- G36 10800 0"/>
              <a:gd name="G53" fmla="+- G37 10800 0"/>
              <a:gd name="G54" fmla="+- G38 10800 0"/>
              <a:gd name="G55" fmla="+- G39 10800 0"/>
              <a:gd name="G56" fmla="+- G40 10800 0"/>
              <a:gd name="G57" fmla="+- G41 10800 0"/>
              <a:gd name="G58" fmla="+- G42 10800 0"/>
              <a:gd name="G59" fmla="+- G43 10800 0"/>
              <a:gd name="G60" fmla="+- 21600 0 G52"/>
              <a:gd name="G61" fmla="+- 21600 0 G50"/>
              <a:gd name="G62" fmla="+- 21600 0 G48"/>
              <a:gd name="G63" fmla="+- 21600 0 G46"/>
              <a:gd name="G64" fmla="+- 21600 0 G44"/>
              <a:gd name="G65" fmla="+- 21600 0 G56"/>
              <a:gd name="G66" fmla="+- 21600 0 G54"/>
              <a:gd name="G67" fmla="+- 21600 0 G58"/>
              <a:gd name="G68" fmla="abs 7049447"/>
              <a:gd name="T10" fmla="*/ 0 256 1"/>
              <a:gd name="T11" fmla="*/ 90 256 1"/>
              <a:gd name="G69" fmla="+- G68 T10 T11"/>
              <a:gd name="G70" fmla="?: G69 0 21600"/>
              <a:gd name="G71" fmla="?: G69 G24 G25"/>
              <a:gd name="T12" fmla="*/ 6103 w 21600"/>
              <a:gd name="T13" fmla="*/ 15556 h 21600"/>
              <a:gd name="T14" fmla="*/ 10800 w 21600"/>
              <a:gd name="T15" fmla="*/ 0 h 21600"/>
              <a:gd name="T16" fmla="*/ 15497 w 21600"/>
              <a:gd name="T17" fmla="*/ 15556 h 21600"/>
              <a:gd name="T18" fmla="*/ 10800 w 21600"/>
              <a:gd name="T19" fmla="*/ 6403 h 21600"/>
              <a:gd name="T20" fmla="*/ 3163 w 21600"/>
              <a:gd name="T21" fmla="*/ 3163 h 21600"/>
              <a:gd name="T22" fmla="*/ 18437 w 21600"/>
              <a:gd name="T23" fmla="*/ 18437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9749" y="14119"/>
                </a:moveTo>
                <a:lnTo>
                  <a:pt x="6103" y="15556"/>
                </a:lnTo>
                <a:lnTo>
                  <a:pt x="7816" y="20223"/>
                </a:lnTo>
                <a:cubicBezTo>
                  <a:pt x="4791" y="19266"/>
                  <a:pt x="2409" y="16914"/>
                  <a:pt x="1414" y="13901"/>
                </a:cubicBezTo>
                <a:lnTo>
                  <a:pt x="545" y="14188"/>
                </a:lnTo>
                <a:cubicBezTo>
                  <a:pt x="184" y="13095"/>
                  <a:pt x="0" y="1195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951"/>
                  <a:pt x="21415" y="13095"/>
                  <a:pt x="21054" y="14188"/>
                </a:cubicBezTo>
                <a:lnTo>
                  <a:pt x="20185" y="13901"/>
                </a:lnTo>
                <a:cubicBezTo>
                  <a:pt x="19190" y="16914"/>
                  <a:pt x="16808" y="19266"/>
                  <a:pt x="13783" y="20223"/>
                </a:cubicBezTo>
                <a:lnTo>
                  <a:pt x="15497" y="15556"/>
                </a:lnTo>
                <a:lnTo>
                  <a:pt x="11851" y="14119"/>
                </a:lnTo>
                <a:cubicBezTo>
                  <a:pt x="13298" y="13661"/>
                  <a:pt x="14282" y="12318"/>
                  <a:pt x="14282" y="10800"/>
                </a:cubicBezTo>
                <a:cubicBezTo>
                  <a:pt x="14282" y="10621"/>
                  <a:pt x="14268" y="10444"/>
                  <a:pt x="14241" y="10268"/>
                </a:cubicBezTo>
                <a:lnTo>
                  <a:pt x="15145" y="10128"/>
                </a:lnTo>
                <a:cubicBezTo>
                  <a:pt x="14813" y="7984"/>
                  <a:pt x="12968" y="6403"/>
                  <a:pt x="10800" y="6403"/>
                </a:cubicBezTo>
                <a:cubicBezTo>
                  <a:pt x="8631" y="6402"/>
                  <a:pt x="6786" y="7984"/>
                  <a:pt x="6454" y="10128"/>
                </a:cubicBezTo>
                <a:lnTo>
                  <a:pt x="7358" y="10268"/>
                </a:lnTo>
                <a:cubicBezTo>
                  <a:pt x="7331" y="10444"/>
                  <a:pt x="7318" y="10621"/>
                  <a:pt x="7318" y="10799"/>
                </a:cubicBezTo>
                <a:cubicBezTo>
                  <a:pt x="7317" y="12318"/>
                  <a:pt x="8301" y="13661"/>
                  <a:pt x="9748" y="14119"/>
                </a:cubicBezTo>
                <a:close/>
              </a:path>
              <a:path w="21600" h="21600" fill="none" extrusionOk="0">
                <a:moveTo>
                  <a:pt x="1414" y="13902"/>
                </a:moveTo>
                <a:lnTo>
                  <a:pt x="6624" y="12179"/>
                </a:lnTo>
                <a:cubicBezTo>
                  <a:pt x="6477" y="11734"/>
                  <a:pt x="6403" y="11268"/>
                  <a:pt x="6403" y="10800"/>
                </a:cubicBezTo>
                <a:cubicBezTo>
                  <a:pt x="6402" y="10575"/>
                  <a:pt x="6420" y="10350"/>
                  <a:pt x="6454" y="10128"/>
                </a:cubicBezTo>
              </a:path>
              <a:path w="21600" h="21600" fill="none" extrusionOk="0">
                <a:moveTo>
                  <a:pt x="6625" y="12179"/>
                </a:moveTo>
                <a:lnTo>
                  <a:pt x="7358" y="10268"/>
                </a:lnTo>
              </a:path>
              <a:path w="21600" h="21600" fill="none" extrusionOk="0">
                <a:moveTo>
                  <a:pt x="20186" y="13902"/>
                </a:moveTo>
                <a:lnTo>
                  <a:pt x="14975" y="12179"/>
                </a:lnTo>
                <a:cubicBezTo>
                  <a:pt x="15122" y="11734"/>
                  <a:pt x="15197" y="11268"/>
                  <a:pt x="15197" y="10800"/>
                </a:cubicBezTo>
                <a:cubicBezTo>
                  <a:pt x="15197" y="10575"/>
                  <a:pt x="15179" y="10350"/>
                  <a:pt x="15145" y="10128"/>
                </a:cubicBezTo>
              </a:path>
              <a:path w="21600" h="21600" fill="none" extrusionOk="0">
                <a:moveTo>
                  <a:pt x="14975" y="12179"/>
                </a:moveTo>
                <a:lnTo>
                  <a:pt x="14242" y="10268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Effects of poor Quality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Low customer satisfaction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Low productivity, sales &amp; profit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Low morale of workforce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More re-work, material &amp; labour costs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High inspection costs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Delay in shipping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High repair costs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Higher inventory costs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Greater waste of material</a:t>
            </a:r>
          </a:p>
        </p:txBody>
      </p:sp>
      <p:sp>
        <p:nvSpPr>
          <p:cNvPr id="49156" name="UTurnArrow"/>
          <p:cNvSpPr>
            <a:spLocks noEditPoints="1" noChangeArrowheads="1"/>
          </p:cNvSpPr>
          <p:nvPr/>
        </p:nvSpPr>
        <p:spPr bwMode="auto">
          <a:xfrm>
            <a:off x="7372350" y="0"/>
            <a:ext cx="1771650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Benefits of Quality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Higher customer satisfaction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Reliable products/services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Better efficiency of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More productivity &amp; profit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Better morale of work force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Less wastage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Less Inspection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Improved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More market share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Spread of happiness &amp; prosperity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Better quality of life for all.</a:t>
            </a:r>
          </a:p>
        </p:txBody>
      </p:sp>
      <p:sp>
        <p:nvSpPr>
          <p:cNvPr id="50180" name="Tree"/>
          <p:cNvSpPr>
            <a:spLocks noEditPoints="1" noChangeArrowheads="1"/>
          </p:cNvSpPr>
          <p:nvPr/>
        </p:nvSpPr>
        <p:spPr bwMode="auto">
          <a:xfrm>
            <a:off x="7334250" y="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Historical Review of Quality Control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Quality in articles and artefacts produced by skilled craftsmen and artisans from the B.C. era eg. goldsmiths,silversmiths, blacksmiths, potters,etc.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Artists &amp; Artisans Guilds in the Middle ages spent years imparting quality skills and the worksmen had pride in making quality products.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Industrial Revolution brought factory manufacturing where articles were mass-produced and each worker made only a part of the product,and did not sense the importance of his contribution to the quality of the product 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  <p:sp>
        <p:nvSpPr>
          <p:cNvPr id="16388" name="Webpage"/>
          <p:cNvSpPr>
            <a:spLocks noEditPoints="1" noChangeArrowheads="1"/>
          </p:cNvSpPr>
          <p:nvPr/>
        </p:nvSpPr>
        <p:spPr bwMode="auto">
          <a:xfrm>
            <a:off x="8077200" y="0"/>
            <a:ext cx="1066800" cy="1371600"/>
          </a:xfrm>
          <a:custGeom>
            <a:avLst/>
            <a:gdLst>
              <a:gd name="T0" fmla="*/ 256180 w 21600"/>
              <a:gd name="T1" fmla="*/ 1371600 h 21600"/>
              <a:gd name="T2" fmla="*/ 0 w 21600"/>
              <a:gd name="T3" fmla="*/ 1111822 h 21600"/>
              <a:gd name="T4" fmla="*/ 1066800 w 21600"/>
              <a:gd name="T5" fmla="*/ 0 h 21600"/>
              <a:gd name="T6" fmla="*/ 0 w 21600"/>
              <a:gd name="T7" fmla="*/ 0 h 21600"/>
              <a:gd name="T8" fmla="*/ 533400 w 21600"/>
              <a:gd name="T9" fmla="*/ 0 h 21600"/>
              <a:gd name="T10" fmla="*/ 1066800 w 21600"/>
              <a:gd name="T11" fmla="*/ 0 h 21600"/>
              <a:gd name="T12" fmla="*/ 1066800 w 21600"/>
              <a:gd name="T13" fmla="*/ 685800 h 21600"/>
              <a:gd name="T14" fmla="*/ 1066800 w 21600"/>
              <a:gd name="T15" fmla="*/ 1371600 h 21600"/>
              <a:gd name="T16" fmla="*/ 533400 w 21600"/>
              <a:gd name="T17" fmla="*/ 1371600 h 21600"/>
              <a:gd name="T18" fmla="*/ 0 w 21600"/>
              <a:gd name="T19" fmla="*/ 68580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1955 w 21600"/>
              <a:gd name="T31" fmla="*/ 12829 h 21600"/>
              <a:gd name="T32" fmla="*/ 19814 w 21600"/>
              <a:gd name="T33" fmla="*/ 20749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Historical Review of Quality Control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 1924, W.A.Shewhart of Bell Telephone Labs developed a statistical chart for the control of product variables – the beginning of SQC and SPC.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the same decade, H.F.Dodge and H.G.Romig of Bell Telephone Labs developed statistical acceptance sampling instead of 100% inspection.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1946,the American Society for Quality Control was formed.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1950, W. Edwards Deming,who learnt SQC from Shewhart,taught SPC &amp; SQC to Japanese engineers and CEO’s</a:t>
            </a:r>
          </a:p>
        </p:txBody>
      </p:sp>
      <p:sp>
        <p:nvSpPr>
          <p:cNvPr id="17412" name="Webpage"/>
          <p:cNvSpPr>
            <a:spLocks noEditPoints="1" noChangeArrowheads="1"/>
          </p:cNvSpPr>
          <p:nvPr/>
        </p:nvSpPr>
        <p:spPr bwMode="auto">
          <a:xfrm>
            <a:off x="8077200" y="0"/>
            <a:ext cx="1066800" cy="1371600"/>
          </a:xfrm>
          <a:custGeom>
            <a:avLst/>
            <a:gdLst>
              <a:gd name="T0" fmla="*/ 256180 w 21600"/>
              <a:gd name="T1" fmla="*/ 1371600 h 21600"/>
              <a:gd name="T2" fmla="*/ 0 w 21600"/>
              <a:gd name="T3" fmla="*/ 1111822 h 21600"/>
              <a:gd name="T4" fmla="*/ 1066800 w 21600"/>
              <a:gd name="T5" fmla="*/ 0 h 21600"/>
              <a:gd name="T6" fmla="*/ 0 w 21600"/>
              <a:gd name="T7" fmla="*/ 0 h 21600"/>
              <a:gd name="T8" fmla="*/ 533400 w 21600"/>
              <a:gd name="T9" fmla="*/ 0 h 21600"/>
              <a:gd name="T10" fmla="*/ 1066800 w 21600"/>
              <a:gd name="T11" fmla="*/ 0 h 21600"/>
              <a:gd name="T12" fmla="*/ 1066800 w 21600"/>
              <a:gd name="T13" fmla="*/ 685800 h 21600"/>
              <a:gd name="T14" fmla="*/ 1066800 w 21600"/>
              <a:gd name="T15" fmla="*/ 1371600 h 21600"/>
              <a:gd name="T16" fmla="*/ 533400 w 21600"/>
              <a:gd name="T17" fmla="*/ 1371600 h 21600"/>
              <a:gd name="T18" fmla="*/ 0 w 21600"/>
              <a:gd name="T19" fmla="*/ 68580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1955 w 21600"/>
              <a:gd name="T31" fmla="*/ 12829 h 21600"/>
              <a:gd name="T32" fmla="*/ 19814 w 21600"/>
              <a:gd name="T33" fmla="*/ 20749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Historical Review of Quality Control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 1954,Joseph M.Juran taught Japanese managements their responsibility to achieve quality 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1960, the first quality control circles were formed. SQC techniques were being applied by Japanese workers.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1970’s US managers were learning from Japan Quality implementation miracles.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1980’s TQM principles and methods became popular.(also in auto industry)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 1990’s ,the ISO 9000 model became the world-wide standard for QMS.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18436" name="Webpage"/>
          <p:cNvSpPr>
            <a:spLocks noEditPoints="1" noChangeArrowheads="1"/>
          </p:cNvSpPr>
          <p:nvPr/>
        </p:nvSpPr>
        <p:spPr bwMode="auto">
          <a:xfrm>
            <a:off x="8077200" y="0"/>
            <a:ext cx="1066800" cy="1371600"/>
          </a:xfrm>
          <a:custGeom>
            <a:avLst/>
            <a:gdLst>
              <a:gd name="T0" fmla="*/ 256180 w 21600"/>
              <a:gd name="T1" fmla="*/ 1371600 h 21600"/>
              <a:gd name="T2" fmla="*/ 0 w 21600"/>
              <a:gd name="T3" fmla="*/ 1111822 h 21600"/>
              <a:gd name="T4" fmla="*/ 1066800 w 21600"/>
              <a:gd name="T5" fmla="*/ 0 h 21600"/>
              <a:gd name="T6" fmla="*/ 0 w 21600"/>
              <a:gd name="T7" fmla="*/ 0 h 21600"/>
              <a:gd name="T8" fmla="*/ 533400 w 21600"/>
              <a:gd name="T9" fmla="*/ 0 h 21600"/>
              <a:gd name="T10" fmla="*/ 1066800 w 21600"/>
              <a:gd name="T11" fmla="*/ 0 h 21600"/>
              <a:gd name="T12" fmla="*/ 1066800 w 21600"/>
              <a:gd name="T13" fmla="*/ 685800 h 21600"/>
              <a:gd name="T14" fmla="*/ 1066800 w 21600"/>
              <a:gd name="T15" fmla="*/ 1371600 h 21600"/>
              <a:gd name="T16" fmla="*/ 533400 w 21600"/>
              <a:gd name="T17" fmla="*/ 1371600 h 21600"/>
              <a:gd name="T18" fmla="*/ 0 w 21600"/>
              <a:gd name="T19" fmla="*/ 68580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1955 w 21600"/>
              <a:gd name="T31" fmla="*/ 12829 h 21600"/>
              <a:gd name="T32" fmla="*/ 19814 w 21600"/>
              <a:gd name="T33" fmla="*/ 20749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9184" y="949"/>
                </a:moveTo>
                <a:lnTo>
                  <a:pt x="9758" y="1309"/>
                </a:lnTo>
                <a:lnTo>
                  <a:pt x="11544" y="1292"/>
                </a:lnTo>
                <a:lnTo>
                  <a:pt x="12437" y="1292"/>
                </a:lnTo>
                <a:lnTo>
                  <a:pt x="13414" y="1161"/>
                </a:lnTo>
                <a:lnTo>
                  <a:pt x="13648" y="1243"/>
                </a:lnTo>
                <a:lnTo>
                  <a:pt x="13542" y="1390"/>
                </a:lnTo>
                <a:lnTo>
                  <a:pt x="13967" y="1849"/>
                </a:lnTo>
                <a:lnTo>
                  <a:pt x="14562" y="2520"/>
                </a:lnTo>
                <a:lnTo>
                  <a:pt x="14669" y="3223"/>
                </a:lnTo>
                <a:lnTo>
                  <a:pt x="14796" y="3518"/>
                </a:lnTo>
                <a:lnTo>
                  <a:pt x="15264" y="3665"/>
                </a:lnTo>
                <a:lnTo>
                  <a:pt x="15753" y="3518"/>
                </a:lnTo>
                <a:lnTo>
                  <a:pt x="15902" y="2978"/>
                </a:lnTo>
                <a:lnTo>
                  <a:pt x="16008" y="2323"/>
                </a:lnTo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591" y="10620"/>
                </a:moveTo>
                <a:lnTo>
                  <a:pt x="6122" y="10996"/>
                </a:lnTo>
                <a:lnTo>
                  <a:pt x="6696" y="11340"/>
                </a:lnTo>
                <a:lnTo>
                  <a:pt x="7313" y="11618"/>
                </a:lnTo>
                <a:lnTo>
                  <a:pt x="7972" y="11863"/>
                </a:lnTo>
                <a:lnTo>
                  <a:pt x="8652" y="12060"/>
                </a:lnTo>
                <a:lnTo>
                  <a:pt x="9396" y="12190"/>
                </a:lnTo>
                <a:lnTo>
                  <a:pt x="10119" y="12272"/>
                </a:lnTo>
                <a:lnTo>
                  <a:pt x="10906" y="12305"/>
                </a:lnTo>
                <a:lnTo>
                  <a:pt x="11650" y="12272"/>
                </a:lnTo>
                <a:lnTo>
                  <a:pt x="12373" y="12190"/>
                </a:lnTo>
                <a:lnTo>
                  <a:pt x="13117" y="12060"/>
                </a:lnTo>
                <a:lnTo>
                  <a:pt x="13797" y="11863"/>
                </a:lnTo>
                <a:lnTo>
                  <a:pt x="14456" y="11618"/>
                </a:lnTo>
                <a:lnTo>
                  <a:pt x="15073" y="11340"/>
                </a:lnTo>
                <a:lnTo>
                  <a:pt x="15647" y="11029"/>
                </a:lnTo>
                <a:lnTo>
                  <a:pt x="16178" y="10652"/>
                </a:lnTo>
                <a:lnTo>
                  <a:pt x="16667" y="10243"/>
                </a:lnTo>
                <a:lnTo>
                  <a:pt x="17071" y="9801"/>
                </a:lnTo>
                <a:lnTo>
                  <a:pt x="17475" y="9327"/>
                </a:lnTo>
                <a:lnTo>
                  <a:pt x="17815" y="8820"/>
                </a:lnTo>
                <a:lnTo>
                  <a:pt x="18049" y="8296"/>
                </a:lnTo>
                <a:lnTo>
                  <a:pt x="18262" y="7723"/>
                </a:lnTo>
                <a:lnTo>
                  <a:pt x="18347" y="7134"/>
                </a:lnTo>
                <a:lnTo>
                  <a:pt x="18389" y="6561"/>
                </a:lnTo>
                <a:lnTo>
                  <a:pt x="18347" y="5956"/>
                </a:lnTo>
                <a:lnTo>
                  <a:pt x="18262" y="5400"/>
                </a:lnTo>
                <a:lnTo>
                  <a:pt x="18049" y="4827"/>
                </a:lnTo>
                <a:lnTo>
                  <a:pt x="17815" y="4303"/>
                </a:lnTo>
                <a:lnTo>
                  <a:pt x="17475" y="3796"/>
                </a:lnTo>
                <a:lnTo>
                  <a:pt x="17114" y="3321"/>
                </a:lnTo>
                <a:lnTo>
                  <a:pt x="16710" y="2880"/>
                </a:lnTo>
                <a:lnTo>
                  <a:pt x="16221" y="2470"/>
                </a:lnTo>
                <a:lnTo>
                  <a:pt x="15689" y="2094"/>
                </a:lnTo>
                <a:lnTo>
                  <a:pt x="15115" y="1750"/>
                </a:lnTo>
                <a:lnTo>
                  <a:pt x="14499" y="1472"/>
                </a:lnTo>
                <a:lnTo>
                  <a:pt x="13797" y="1227"/>
                </a:lnTo>
                <a:lnTo>
                  <a:pt x="13117" y="1030"/>
                </a:lnTo>
                <a:lnTo>
                  <a:pt x="12415" y="883"/>
                </a:lnTo>
                <a:lnTo>
                  <a:pt x="11650" y="818"/>
                </a:lnTo>
                <a:lnTo>
                  <a:pt x="10906" y="785"/>
                </a:lnTo>
                <a:lnTo>
                  <a:pt x="10119" y="818"/>
                </a:lnTo>
                <a:lnTo>
                  <a:pt x="9396" y="883"/>
                </a:lnTo>
                <a:lnTo>
                  <a:pt x="8652" y="1030"/>
                </a:lnTo>
                <a:lnTo>
                  <a:pt x="8014" y="1227"/>
                </a:lnTo>
                <a:lnTo>
                  <a:pt x="7355" y="1440"/>
                </a:lnTo>
                <a:lnTo>
                  <a:pt x="6739" y="1750"/>
                </a:lnTo>
                <a:lnTo>
                  <a:pt x="6122" y="2061"/>
                </a:lnTo>
                <a:lnTo>
                  <a:pt x="5591" y="2438"/>
                </a:lnTo>
                <a:lnTo>
                  <a:pt x="5102" y="2847"/>
                </a:lnTo>
                <a:lnTo>
                  <a:pt x="4698" y="3289"/>
                </a:lnTo>
                <a:lnTo>
                  <a:pt x="4294" y="3763"/>
                </a:lnTo>
                <a:lnTo>
                  <a:pt x="3996" y="4270"/>
                </a:lnTo>
                <a:lnTo>
                  <a:pt x="3720" y="4794"/>
                </a:lnTo>
                <a:lnTo>
                  <a:pt x="3550" y="5367"/>
                </a:lnTo>
                <a:lnTo>
                  <a:pt x="3422" y="5956"/>
                </a:lnTo>
                <a:lnTo>
                  <a:pt x="3380" y="6561"/>
                </a:lnTo>
                <a:lnTo>
                  <a:pt x="3422" y="7134"/>
                </a:lnTo>
                <a:lnTo>
                  <a:pt x="3550" y="7690"/>
                </a:lnTo>
                <a:lnTo>
                  <a:pt x="3720" y="8263"/>
                </a:lnTo>
                <a:lnTo>
                  <a:pt x="3954" y="8787"/>
                </a:lnTo>
                <a:lnTo>
                  <a:pt x="4294" y="9294"/>
                </a:lnTo>
                <a:lnTo>
                  <a:pt x="4655" y="9769"/>
                </a:lnTo>
                <a:lnTo>
                  <a:pt x="5102" y="10210"/>
                </a:lnTo>
                <a:lnTo>
                  <a:pt x="5591" y="10620"/>
                </a:lnTo>
                <a:close/>
              </a:path>
              <a:path w="21600" h="21600" extrusionOk="0">
                <a:moveTo>
                  <a:pt x="3401" y="6021"/>
                </a:moveTo>
                <a:lnTo>
                  <a:pt x="4039" y="5530"/>
                </a:lnTo>
                <a:lnTo>
                  <a:pt x="4294" y="4892"/>
                </a:lnTo>
                <a:lnTo>
                  <a:pt x="4677" y="4156"/>
                </a:lnTo>
                <a:lnTo>
                  <a:pt x="5166" y="3763"/>
                </a:lnTo>
                <a:lnTo>
                  <a:pt x="5378" y="3354"/>
                </a:lnTo>
                <a:lnTo>
                  <a:pt x="5293" y="2732"/>
                </a:lnTo>
                <a:moveTo>
                  <a:pt x="3507" y="7380"/>
                </a:moveTo>
                <a:lnTo>
                  <a:pt x="3890" y="7200"/>
                </a:lnTo>
                <a:lnTo>
                  <a:pt x="4103" y="7249"/>
                </a:lnTo>
                <a:lnTo>
                  <a:pt x="4400" y="7527"/>
                </a:lnTo>
                <a:lnTo>
                  <a:pt x="4719" y="7674"/>
                </a:lnTo>
                <a:lnTo>
                  <a:pt x="5293" y="7641"/>
                </a:lnTo>
                <a:lnTo>
                  <a:pt x="5740" y="7543"/>
                </a:lnTo>
                <a:lnTo>
                  <a:pt x="6144" y="7543"/>
                </a:lnTo>
                <a:lnTo>
                  <a:pt x="6526" y="7821"/>
                </a:lnTo>
                <a:lnTo>
                  <a:pt x="6569" y="8312"/>
                </a:lnTo>
                <a:lnTo>
                  <a:pt x="6059" y="8852"/>
                </a:lnTo>
                <a:lnTo>
                  <a:pt x="5803" y="8967"/>
                </a:lnTo>
                <a:lnTo>
                  <a:pt x="5803" y="9147"/>
                </a:lnTo>
                <a:lnTo>
                  <a:pt x="5421" y="9294"/>
                </a:lnTo>
                <a:lnTo>
                  <a:pt x="4868" y="9163"/>
                </a:lnTo>
                <a:lnTo>
                  <a:pt x="4337" y="9049"/>
                </a:lnTo>
                <a:lnTo>
                  <a:pt x="4081" y="9000"/>
                </a:lnTo>
                <a:moveTo>
                  <a:pt x="14988" y="11372"/>
                </a:moveTo>
                <a:lnTo>
                  <a:pt x="15115" y="10865"/>
                </a:lnTo>
                <a:lnTo>
                  <a:pt x="16072" y="10096"/>
                </a:lnTo>
                <a:lnTo>
                  <a:pt x="16455" y="9605"/>
                </a:lnTo>
                <a:lnTo>
                  <a:pt x="16455" y="8329"/>
                </a:lnTo>
                <a:lnTo>
                  <a:pt x="17156" y="7969"/>
                </a:lnTo>
                <a:lnTo>
                  <a:pt x="17879" y="7870"/>
                </a:lnTo>
                <a:lnTo>
                  <a:pt x="18177" y="7821"/>
                </a:lnTo>
                <a:moveTo>
                  <a:pt x="18368" y="6840"/>
                </a:moveTo>
                <a:lnTo>
                  <a:pt x="18049" y="6610"/>
                </a:lnTo>
                <a:lnTo>
                  <a:pt x="17411" y="6512"/>
                </a:lnTo>
                <a:lnTo>
                  <a:pt x="16859" y="6545"/>
                </a:lnTo>
                <a:lnTo>
                  <a:pt x="16603" y="6201"/>
                </a:lnTo>
                <a:lnTo>
                  <a:pt x="16731" y="5874"/>
                </a:lnTo>
                <a:lnTo>
                  <a:pt x="17241" y="5465"/>
                </a:lnTo>
                <a:lnTo>
                  <a:pt x="17858" y="5236"/>
                </a:lnTo>
                <a:lnTo>
                  <a:pt x="18007" y="5089"/>
                </a:lnTo>
                <a:lnTo>
                  <a:pt x="18049" y="4892"/>
                </a:lnTo>
                <a:moveTo>
                  <a:pt x="8100" y="1260"/>
                </a:moveTo>
                <a:cubicBezTo>
                  <a:pt x="8333" y="1276"/>
                  <a:pt x="8206" y="1554"/>
                  <a:pt x="8695" y="1652"/>
                </a:cubicBezTo>
                <a:cubicBezTo>
                  <a:pt x="9184" y="1750"/>
                  <a:pt x="10481" y="1685"/>
                  <a:pt x="10991" y="1881"/>
                </a:cubicBezTo>
                <a:cubicBezTo>
                  <a:pt x="11501" y="2078"/>
                  <a:pt x="11629" y="2503"/>
                  <a:pt x="11799" y="2830"/>
                </a:cubicBezTo>
                <a:cubicBezTo>
                  <a:pt x="11969" y="3158"/>
                  <a:pt x="11905" y="3910"/>
                  <a:pt x="12054" y="3894"/>
                </a:cubicBezTo>
                <a:cubicBezTo>
                  <a:pt x="12203" y="3878"/>
                  <a:pt x="12351" y="2880"/>
                  <a:pt x="12649" y="2683"/>
                </a:cubicBezTo>
                <a:cubicBezTo>
                  <a:pt x="12947" y="2487"/>
                  <a:pt x="13670" y="2536"/>
                  <a:pt x="13840" y="2683"/>
                </a:cubicBezTo>
                <a:cubicBezTo>
                  <a:pt x="14010" y="2830"/>
                  <a:pt x="13733" y="3370"/>
                  <a:pt x="13648" y="3616"/>
                </a:cubicBezTo>
                <a:cubicBezTo>
                  <a:pt x="13563" y="3861"/>
                  <a:pt x="13457" y="4058"/>
                  <a:pt x="13351" y="4156"/>
                </a:cubicBezTo>
                <a:cubicBezTo>
                  <a:pt x="13244" y="4254"/>
                  <a:pt x="13096" y="4221"/>
                  <a:pt x="12947" y="4254"/>
                </a:cubicBezTo>
                <a:cubicBezTo>
                  <a:pt x="12777" y="4303"/>
                  <a:pt x="12585" y="4369"/>
                  <a:pt x="12394" y="4401"/>
                </a:cubicBezTo>
                <a:cubicBezTo>
                  <a:pt x="12139" y="4500"/>
                  <a:pt x="12054" y="4614"/>
                  <a:pt x="11862" y="4647"/>
                </a:cubicBezTo>
                <a:cubicBezTo>
                  <a:pt x="11650" y="4761"/>
                  <a:pt x="11671" y="4680"/>
                  <a:pt x="11437" y="4778"/>
                </a:cubicBezTo>
                <a:cubicBezTo>
                  <a:pt x="11352" y="4827"/>
                  <a:pt x="11225" y="4974"/>
                  <a:pt x="11246" y="5072"/>
                </a:cubicBezTo>
                <a:cubicBezTo>
                  <a:pt x="11225" y="5154"/>
                  <a:pt x="11267" y="5220"/>
                  <a:pt x="11310" y="5269"/>
                </a:cubicBezTo>
                <a:cubicBezTo>
                  <a:pt x="11352" y="5318"/>
                  <a:pt x="11480" y="5383"/>
                  <a:pt x="11565" y="5416"/>
                </a:cubicBezTo>
                <a:cubicBezTo>
                  <a:pt x="11629" y="5400"/>
                  <a:pt x="11820" y="5465"/>
                  <a:pt x="11862" y="5432"/>
                </a:cubicBezTo>
                <a:cubicBezTo>
                  <a:pt x="11905" y="5416"/>
                  <a:pt x="11926" y="5269"/>
                  <a:pt x="11884" y="5236"/>
                </a:cubicBezTo>
                <a:cubicBezTo>
                  <a:pt x="11841" y="5203"/>
                  <a:pt x="11629" y="5269"/>
                  <a:pt x="11565" y="5220"/>
                </a:cubicBezTo>
                <a:cubicBezTo>
                  <a:pt x="11480" y="5187"/>
                  <a:pt x="11459" y="5040"/>
                  <a:pt x="11480" y="4974"/>
                </a:cubicBezTo>
                <a:cubicBezTo>
                  <a:pt x="11501" y="4909"/>
                  <a:pt x="11607" y="4860"/>
                  <a:pt x="11692" y="4843"/>
                </a:cubicBezTo>
                <a:cubicBezTo>
                  <a:pt x="11905" y="4876"/>
                  <a:pt x="11820" y="4876"/>
                  <a:pt x="12054" y="4876"/>
                </a:cubicBezTo>
                <a:cubicBezTo>
                  <a:pt x="12075" y="5040"/>
                  <a:pt x="12096" y="5269"/>
                  <a:pt x="12139" y="5416"/>
                </a:cubicBezTo>
                <a:cubicBezTo>
                  <a:pt x="12160" y="5465"/>
                  <a:pt x="12330" y="5465"/>
                  <a:pt x="12373" y="5416"/>
                </a:cubicBezTo>
                <a:cubicBezTo>
                  <a:pt x="12415" y="5367"/>
                  <a:pt x="12330" y="4974"/>
                  <a:pt x="12394" y="4892"/>
                </a:cubicBezTo>
                <a:cubicBezTo>
                  <a:pt x="12458" y="4810"/>
                  <a:pt x="12692" y="4925"/>
                  <a:pt x="12755" y="4892"/>
                </a:cubicBezTo>
                <a:cubicBezTo>
                  <a:pt x="12798" y="4860"/>
                  <a:pt x="12840" y="4761"/>
                  <a:pt x="12755" y="4729"/>
                </a:cubicBezTo>
                <a:cubicBezTo>
                  <a:pt x="12670" y="4696"/>
                  <a:pt x="12118" y="4745"/>
                  <a:pt x="12203" y="4696"/>
                </a:cubicBezTo>
                <a:cubicBezTo>
                  <a:pt x="12543" y="4549"/>
                  <a:pt x="12819" y="4434"/>
                  <a:pt x="13266" y="4401"/>
                </a:cubicBezTo>
                <a:cubicBezTo>
                  <a:pt x="13436" y="4385"/>
                  <a:pt x="13585" y="4500"/>
                  <a:pt x="13776" y="4532"/>
                </a:cubicBezTo>
                <a:cubicBezTo>
                  <a:pt x="13967" y="4630"/>
                  <a:pt x="13861" y="4843"/>
                  <a:pt x="13712" y="4925"/>
                </a:cubicBezTo>
                <a:cubicBezTo>
                  <a:pt x="13648" y="5023"/>
                  <a:pt x="13521" y="5121"/>
                  <a:pt x="13414" y="5187"/>
                </a:cubicBezTo>
                <a:cubicBezTo>
                  <a:pt x="13351" y="5285"/>
                  <a:pt x="13287" y="5334"/>
                  <a:pt x="13159" y="5383"/>
                </a:cubicBezTo>
                <a:cubicBezTo>
                  <a:pt x="13117" y="5563"/>
                  <a:pt x="12862" y="5743"/>
                  <a:pt x="12649" y="5809"/>
                </a:cubicBezTo>
                <a:cubicBezTo>
                  <a:pt x="12543" y="5907"/>
                  <a:pt x="12437" y="5940"/>
                  <a:pt x="12309" y="6005"/>
                </a:cubicBezTo>
                <a:cubicBezTo>
                  <a:pt x="12245" y="6120"/>
                  <a:pt x="12139" y="6185"/>
                  <a:pt x="12075" y="6300"/>
                </a:cubicBezTo>
                <a:cubicBezTo>
                  <a:pt x="12118" y="6561"/>
                  <a:pt x="12075" y="6643"/>
                  <a:pt x="12373" y="6741"/>
                </a:cubicBezTo>
                <a:cubicBezTo>
                  <a:pt x="12500" y="6840"/>
                  <a:pt x="12522" y="6970"/>
                  <a:pt x="12330" y="7036"/>
                </a:cubicBezTo>
                <a:cubicBezTo>
                  <a:pt x="12011" y="6987"/>
                  <a:pt x="12033" y="6823"/>
                  <a:pt x="11799" y="6692"/>
                </a:cubicBezTo>
                <a:cubicBezTo>
                  <a:pt x="11714" y="6529"/>
                  <a:pt x="11459" y="6430"/>
                  <a:pt x="11246" y="6398"/>
                </a:cubicBezTo>
                <a:cubicBezTo>
                  <a:pt x="11076" y="6332"/>
                  <a:pt x="11182" y="6365"/>
                  <a:pt x="10906" y="6365"/>
                </a:cubicBezTo>
                <a:cubicBezTo>
                  <a:pt x="10608" y="6512"/>
                  <a:pt x="10544" y="7347"/>
                  <a:pt x="11246" y="7478"/>
                </a:cubicBezTo>
                <a:cubicBezTo>
                  <a:pt x="12394" y="7429"/>
                  <a:pt x="13329" y="7772"/>
                  <a:pt x="13733" y="7985"/>
                </a:cubicBezTo>
                <a:cubicBezTo>
                  <a:pt x="13840" y="8410"/>
                  <a:pt x="13329" y="8901"/>
                  <a:pt x="12500" y="9343"/>
                </a:cubicBezTo>
                <a:cubicBezTo>
                  <a:pt x="11629" y="9736"/>
                  <a:pt x="11480" y="10194"/>
                  <a:pt x="11246" y="10980"/>
                </a:cubicBezTo>
                <a:cubicBezTo>
                  <a:pt x="10991" y="11372"/>
                  <a:pt x="10481" y="10930"/>
                  <a:pt x="10289" y="10096"/>
                </a:cubicBezTo>
                <a:cubicBezTo>
                  <a:pt x="10140" y="9196"/>
                  <a:pt x="9907" y="8165"/>
                  <a:pt x="10459" y="7576"/>
                </a:cubicBezTo>
                <a:cubicBezTo>
                  <a:pt x="9375" y="6790"/>
                  <a:pt x="9269" y="6070"/>
                  <a:pt x="9056" y="6218"/>
                </a:cubicBezTo>
                <a:cubicBezTo>
                  <a:pt x="9205" y="6987"/>
                  <a:pt x="8929" y="6660"/>
                  <a:pt x="8737" y="6021"/>
                </a:cubicBezTo>
                <a:cubicBezTo>
                  <a:pt x="8822" y="5023"/>
                  <a:pt x="8610" y="4385"/>
                  <a:pt x="8440" y="3550"/>
                </a:cubicBezTo>
                <a:lnTo>
                  <a:pt x="7844" y="2290"/>
                </a:lnTo>
                <a:lnTo>
                  <a:pt x="6654" y="1849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Leadership concepts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12 characteristics of quality leaders(refer pgs 30,31 Besterfield)</a:t>
            </a:r>
          </a:p>
          <a:p>
            <a:pPr eaLnBrk="1" hangingPunct="1"/>
            <a:r>
              <a:rPr lang="en-US" smtClean="0"/>
              <a:t>7 Habits of highly effective people ( Pgs. 32-39 Besterfield)</a:t>
            </a:r>
          </a:p>
          <a:p>
            <a:pPr eaLnBrk="1" hangingPunct="1"/>
            <a:r>
              <a:rPr lang="en-US" smtClean="0"/>
              <a:t>The Deming philosphy ( Pgs. 39-43 Besterfield)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1380" name="chair3"/>
          <p:cNvSpPr>
            <a:spLocks noEditPoints="1" noChangeArrowheads="1"/>
          </p:cNvSpPr>
          <p:nvPr/>
        </p:nvSpPr>
        <p:spPr bwMode="auto">
          <a:xfrm>
            <a:off x="7772400" y="304800"/>
            <a:ext cx="981075" cy="914400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7 Habits of highly effective people</a:t>
            </a:r>
            <a:br>
              <a:rPr lang="en-US" sz="3200" smtClean="0"/>
            </a:br>
            <a:r>
              <a:rPr lang="en-US" sz="3200" smtClean="0"/>
              <a:t>( Stephen Covey)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3025" cy="3724275"/>
          </a:xfrm>
        </p:spPr>
        <p:txBody>
          <a:bodyPr/>
          <a:lstStyle/>
          <a:p>
            <a:pPr eaLnBrk="1" hangingPunct="1"/>
            <a:r>
              <a:rPr lang="en-US" sz="2400" b="1" smtClean="0"/>
              <a:t>Be pro-active</a:t>
            </a:r>
          </a:p>
          <a:p>
            <a:pPr eaLnBrk="1" hangingPunct="1"/>
            <a:r>
              <a:rPr lang="en-US" sz="2400" b="1" smtClean="0"/>
              <a:t>Begin with the end in mind</a:t>
            </a:r>
          </a:p>
          <a:p>
            <a:pPr eaLnBrk="1" hangingPunct="1"/>
            <a:r>
              <a:rPr lang="en-US" sz="2400" b="1" smtClean="0"/>
              <a:t>Put first things first   (ref.Covey’s Time management matrix pg.35)</a:t>
            </a:r>
          </a:p>
          <a:p>
            <a:pPr eaLnBrk="1" hangingPunct="1"/>
            <a:r>
              <a:rPr lang="en-US" sz="2400" b="1" smtClean="0"/>
              <a:t>Think win-win</a:t>
            </a:r>
          </a:p>
          <a:p>
            <a:pPr eaLnBrk="1" hangingPunct="1"/>
            <a:r>
              <a:rPr lang="en-US" sz="2400" b="1" smtClean="0"/>
              <a:t>Seek first to understand,then to be understood</a:t>
            </a:r>
          </a:p>
          <a:p>
            <a:pPr eaLnBrk="1" hangingPunct="1"/>
            <a:r>
              <a:rPr lang="en-US" sz="2400" b="1" smtClean="0"/>
              <a:t>Synergy</a:t>
            </a:r>
          </a:p>
          <a:p>
            <a:pPr eaLnBrk="1" hangingPunct="1"/>
            <a:r>
              <a:rPr lang="en-US" sz="2400" b="1" smtClean="0"/>
              <a:t>Sharpen the saw</a:t>
            </a:r>
          </a:p>
          <a:p>
            <a:pPr eaLnBrk="1" hangingPunct="1"/>
            <a:endParaRPr lang="en-US" sz="2400" b="1" smtClean="0"/>
          </a:p>
        </p:txBody>
      </p:sp>
      <p:sp>
        <p:nvSpPr>
          <p:cNvPr id="147460" name="plant"/>
          <p:cNvSpPr>
            <a:spLocks noEditPoints="1" noChangeArrowheads="1"/>
          </p:cNvSpPr>
          <p:nvPr/>
        </p:nvSpPr>
        <p:spPr bwMode="auto">
          <a:xfrm>
            <a:off x="6934200" y="198120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The Deming Philosophy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Create and publish the aims and purposes of the organization</a:t>
            </a:r>
          </a:p>
          <a:p>
            <a:pPr eaLnBrk="1" hangingPunct="1"/>
            <a:r>
              <a:rPr lang="en-US" sz="2400" b="1" smtClean="0"/>
              <a:t>Learn the new philosophy</a:t>
            </a:r>
          </a:p>
          <a:p>
            <a:pPr eaLnBrk="1" hangingPunct="1"/>
            <a:r>
              <a:rPr lang="en-US" sz="2400" b="1" smtClean="0"/>
              <a:t>Understand the purpose of inspection</a:t>
            </a:r>
          </a:p>
          <a:p>
            <a:pPr eaLnBrk="1" hangingPunct="1"/>
            <a:r>
              <a:rPr lang="en-US" sz="2400" b="1" smtClean="0"/>
              <a:t>Stop awarding business based on price alone.</a:t>
            </a:r>
          </a:p>
          <a:p>
            <a:pPr eaLnBrk="1" hangingPunct="1"/>
            <a:r>
              <a:rPr lang="en-US" sz="2400" b="1" smtClean="0"/>
              <a:t>Improve constantly and forever the System</a:t>
            </a:r>
          </a:p>
          <a:p>
            <a:pPr eaLnBrk="1" hangingPunct="1"/>
            <a:r>
              <a:rPr lang="en-US" sz="2400" b="1" smtClean="0"/>
              <a:t>Institute training</a:t>
            </a:r>
          </a:p>
          <a:p>
            <a:pPr eaLnBrk="1" hangingPunct="1"/>
            <a:r>
              <a:rPr lang="en-US" sz="2400" b="1" smtClean="0"/>
              <a:t>Teach and institute leadership</a:t>
            </a:r>
          </a:p>
        </p:txBody>
      </p:sp>
      <p:sp>
        <p:nvSpPr>
          <p:cNvPr id="102404" name="Documents"/>
          <p:cNvSpPr>
            <a:spLocks noEditPoints="1" noChangeArrowheads="1"/>
          </p:cNvSpPr>
          <p:nvPr/>
        </p:nvSpPr>
        <p:spPr bwMode="auto">
          <a:xfrm>
            <a:off x="7848600" y="0"/>
            <a:ext cx="1295400" cy="1600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EVOLUTION of TQM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CRAFTSMEN &amp; ARTISANS</a:t>
            </a:r>
            <a:r>
              <a:rPr lang="en-US" smtClean="0"/>
              <a:t>(eg. Artists, Sculptors, working with metals &amp; other materials who were very Quality-conscious.</a:t>
            </a:r>
          </a:p>
          <a:p>
            <a:pPr eaLnBrk="1" hangingPunct="1"/>
            <a:r>
              <a:rPr lang="en-US" b="1" smtClean="0"/>
              <a:t>TRADESMEN</a:t>
            </a:r>
            <a:r>
              <a:rPr lang="en-US" smtClean="0"/>
              <a:t> (eg.Masons,Carpenters etc.)</a:t>
            </a:r>
          </a:p>
          <a:p>
            <a:pPr eaLnBrk="1" hangingPunct="1"/>
            <a:r>
              <a:rPr lang="en-US" b="1" smtClean="0"/>
              <a:t>ENGINEERING TRADES &amp; PRACTICES</a:t>
            </a:r>
            <a:r>
              <a:rPr lang="en-US" smtClean="0"/>
              <a:t> (eg.Foundry,Smithy, Die-making,Mould-making,Stamping,Forging,Turning,Milling, Drilling etc. )       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Homepage"/>
          <p:cNvSpPr>
            <a:spLocks noEditPoints="1" noChangeArrowheads="1"/>
          </p:cNvSpPr>
          <p:nvPr/>
        </p:nvSpPr>
        <p:spPr bwMode="auto">
          <a:xfrm>
            <a:off x="7848600" y="0"/>
            <a:ext cx="1295400" cy="1600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The Deming Philosophy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Drive out fear,create trust,and create a climate for innovation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Optimize the efforts of teams,groups,and staff areas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Eliminate exhortations for the work force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Eliminate numerical  quotas for the work force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Eliminate management by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Remove barriers to pride of workmanship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Encourage education and self-improvement for all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Take action to accomplish the transformation.</a:t>
            </a:r>
          </a:p>
        </p:txBody>
      </p:sp>
      <p:sp>
        <p:nvSpPr>
          <p:cNvPr id="103428" name="Documents"/>
          <p:cNvSpPr>
            <a:spLocks noEditPoints="1" noChangeArrowheads="1"/>
          </p:cNvSpPr>
          <p:nvPr/>
        </p:nvSpPr>
        <p:spPr bwMode="auto">
          <a:xfrm>
            <a:off x="7848600" y="0"/>
            <a:ext cx="1295400" cy="1600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Role of TQM leaders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All are responsible for quality improvement especially the senior management &amp; CEO’s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Senior management must practice MBWA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Ensure that the team’s decision is in harmony with the quality statements of the organisation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Senior TQM leaders must read TQM literature and attend conferences to be aware of TQM tools and 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Senior managers must take part in award and recognition ceremonies for celebrating the quality successes of the organisation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Coaching others and teaching in TQM seminars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Senior managers must liaise with internal ,external and suppliers through visits,focus groups,surveys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They must live and communicate TQM.</a:t>
            </a:r>
          </a:p>
        </p:txBody>
      </p:sp>
      <p:sp>
        <p:nvSpPr>
          <p:cNvPr id="107524" name="chair"/>
          <p:cNvSpPr>
            <a:spLocks noEditPoints="1" noChangeArrowheads="1"/>
          </p:cNvSpPr>
          <p:nvPr/>
        </p:nvSpPr>
        <p:spPr bwMode="auto">
          <a:xfrm>
            <a:off x="7924800" y="304800"/>
            <a:ext cx="904875" cy="676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TQM implementation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Begins with Sr. Managers and CEO’s</a:t>
            </a:r>
          </a:p>
          <a:p>
            <a:pPr eaLnBrk="1" hangingPunct="1"/>
            <a:r>
              <a:rPr lang="en-US" b="1" smtClean="0"/>
              <a:t>Timing of the implementation process</a:t>
            </a:r>
          </a:p>
          <a:p>
            <a:pPr eaLnBrk="1" hangingPunct="1"/>
            <a:r>
              <a:rPr lang="en-US" b="1" smtClean="0"/>
              <a:t>Formation of Quality council</a:t>
            </a:r>
          </a:p>
          <a:p>
            <a:pPr eaLnBrk="1" hangingPunct="1"/>
            <a:r>
              <a:rPr lang="en-US" b="1" smtClean="0"/>
              <a:t>Union leaders must be involved with TQM plans implementation</a:t>
            </a:r>
          </a:p>
          <a:p>
            <a:pPr eaLnBrk="1" hangingPunct="1"/>
            <a:r>
              <a:rPr lang="en-US" b="1" smtClean="0"/>
              <a:t>Everyone in the organisation needs to be trained in quality awareness and problem solving</a:t>
            </a:r>
          </a:p>
          <a:p>
            <a:pPr eaLnBrk="1" hangingPunct="1"/>
            <a:r>
              <a:rPr lang="en-US" b="1" smtClean="0"/>
              <a:t>Quality council decides QIP projects.</a:t>
            </a:r>
          </a:p>
          <a:p>
            <a:pPr eaLnBrk="1" hangingPunct="1"/>
            <a:endParaRPr lang="en-US" b="1" smtClean="0"/>
          </a:p>
        </p:txBody>
      </p:sp>
      <p:sp>
        <p:nvSpPr>
          <p:cNvPr id="109572" name="chair"/>
          <p:cNvSpPr>
            <a:spLocks noEditPoints="1" noChangeArrowheads="1"/>
          </p:cNvSpPr>
          <p:nvPr/>
        </p:nvSpPr>
        <p:spPr bwMode="auto">
          <a:xfrm>
            <a:off x="7924800" y="304800"/>
            <a:ext cx="904875" cy="676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Council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The quality council includes CEO and Senior managers of  the functional areas -research,manufacturing,finance,sales ,marketing etc. and one co-ordinator and a union representative.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Duties- To develop the Quality statements eg. Vision, Mission, Quality policy statements, Core values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To develop strategic long-term plans and annual quality improvement programme.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Make a quality training programme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Monitor the costs of poor quality.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Determine the performance measures for the organisation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Always find projects that improve the processes and produce customer satisfaction.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Establish work-group teams and measure their progress.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Establish and review the recognition and reward system for the TQM system</a:t>
            </a:r>
          </a:p>
        </p:txBody>
      </p:sp>
      <p:sp>
        <p:nvSpPr>
          <p:cNvPr id="111620" name="chair"/>
          <p:cNvSpPr>
            <a:spLocks noEditPoints="1" noChangeArrowheads="1"/>
          </p:cNvSpPr>
          <p:nvPr/>
        </p:nvSpPr>
        <p:spPr bwMode="auto">
          <a:xfrm>
            <a:off x="7924800" y="304800"/>
            <a:ext cx="904875" cy="6762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statements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Vision statement – a short declaration of what the organization hopes to be tomorrow.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Mission statement – a statement of purpose –who we are,who are our customers,what we do , and how we do it.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Quality policy – is a guide for everyone in the organization ,how they should provide products and services to the customers.</a:t>
            </a:r>
          </a:p>
        </p:txBody>
      </p:sp>
      <p:sp>
        <p:nvSpPr>
          <p:cNvPr id="112644" name="Cloud"/>
          <p:cNvSpPr>
            <a:spLocks noChangeAspect="1" noEditPoints="1" noChangeArrowheads="1"/>
          </p:cNvSpPr>
          <p:nvPr/>
        </p:nvSpPr>
        <p:spPr bwMode="auto">
          <a:xfrm>
            <a:off x="6553200" y="0"/>
            <a:ext cx="2590800" cy="1736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Strategic Planning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Strategic business planning is similar to strategic quality planning.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7 steps to strategic planning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Customer needs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Customer positioning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Predict the future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Gap analysis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Closing the gap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Alignment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Implementation. </a:t>
            </a:r>
          </a:p>
        </p:txBody>
      </p:sp>
      <p:sp>
        <p:nvSpPr>
          <p:cNvPr id="149508" name="PubL"/>
          <p:cNvSpPr>
            <a:spLocks noEditPoints="1" noChangeArrowheads="1"/>
          </p:cNvSpPr>
          <p:nvPr/>
        </p:nvSpPr>
        <p:spPr bwMode="auto">
          <a:xfrm>
            <a:off x="6172200" y="4419600"/>
            <a:ext cx="1828800" cy="1828800"/>
          </a:xfrm>
          <a:custGeom>
            <a:avLst/>
            <a:gdLst>
              <a:gd name="G0" fmla="+- 0 0 0"/>
              <a:gd name="G1" fmla="*/ 10800 1 2"/>
              <a:gd name="G2" fmla="+- 10800 0 0"/>
              <a:gd name="G3" fmla="+- 10800 0 0"/>
              <a:gd name="G4" fmla="*/ 10800 1 2"/>
              <a:gd name="G5" fmla="+- 10800 G4 0"/>
              <a:gd name="T0" fmla="*/ 54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509" name="PubChord"/>
          <p:cNvSpPr>
            <a:spLocks noEditPoints="1" noChangeArrowheads="1"/>
          </p:cNvSpPr>
          <p:nvPr/>
        </p:nvSpPr>
        <p:spPr bwMode="auto">
          <a:xfrm>
            <a:off x="7162800" y="3200400"/>
            <a:ext cx="2266950" cy="22669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510" name="PubHalfFrame"/>
          <p:cNvSpPr>
            <a:spLocks noEditPoints="1" noChangeArrowheads="1"/>
          </p:cNvSpPr>
          <p:nvPr/>
        </p:nvSpPr>
        <p:spPr bwMode="auto">
          <a:xfrm>
            <a:off x="6172200" y="2667000"/>
            <a:ext cx="1828800" cy="1828800"/>
          </a:xfrm>
          <a:custGeom>
            <a:avLst/>
            <a:gdLst>
              <a:gd name="G0" fmla="+- 0 0 0"/>
              <a:gd name="G1" fmla="+- 7200 0 0"/>
              <a:gd name="G2" fmla="+- 21600 0 7200"/>
              <a:gd name="G3" fmla="*/ 7200 1 2"/>
              <a:gd name="G4" fmla="+- 21600 0 G3"/>
              <a:gd name="G5" fmla="+- 7200 0 0"/>
              <a:gd name="G6" fmla="+- 21600 0 7200"/>
              <a:gd name="G7" fmla="*/ 7200 1 2"/>
              <a:gd name="G8" fmla="+- 21600 0 G7"/>
              <a:gd name="T0" fmla="*/ 10800 w 21600"/>
              <a:gd name="T1" fmla="*/ 0 h 21600"/>
              <a:gd name="T2" fmla="*/ 0 w 21600"/>
              <a:gd name="T3" fmla="*/ 10800 h 21600"/>
              <a:gd name="T4" fmla="*/ 3600 w 21600"/>
              <a:gd name="T5" fmla="*/ 18000 h 21600"/>
              <a:gd name="T6" fmla="*/ 18000 w 21600"/>
              <a:gd name="T7" fmla="*/ 3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G2 w 21600"/>
              <a:gd name="T15" fmla="*/ G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7200" y="14400"/>
                </a:lnTo>
                <a:lnTo>
                  <a:pt x="7200" y="7200"/>
                </a:lnTo>
                <a:lnTo>
                  <a:pt x="14400" y="72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Strategic Quality Goals and Objectives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Goals must be focused</a:t>
            </a:r>
          </a:p>
          <a:p>
            <a:pPr eaLnBrk="1" hangingPunct="1"/>
            <a:r>
              <a:rPr lang="en-US" smtClean="0"/>
              <a:t>Goals must be concrete</a:t>
            </a:r>
          </a:p>
          <a:p>
            <a:pPr eaLnBrk="1" hangingPunct="1"/>
            <a:r>
              <a:rPr lang="en-US" smtClean="0"/>
              <a:t>Goals must be based on statistical evidence</a:t>
            </a:r>
          </a:p>
          <a:p>
            <a:pPr eaLnBrk="1" hangingPunct="1"/>
            <a:r>
              <a:rPr lang="en-US" smtClean="0"/>
              <a:t>Goals must have plan or method with resources</a:t>
            </a:r>
          </a:p>
          <a:p>
            <a:pPr eaLnBrk="1" hangingPunct="1"/>
            <a:r>
              <a:rPr lang="en-US" smtClean="0"/>
              <a:t>Goals must have a time-frame</a:t>
            </a:r>
          </a:p>
          <a:p>
            <a:pPr eaLnBrk="1" hangingPunct="1"/>
            <a:r>
              <a:rPr lang="en-US" smtClean="0"/>
              <a:t>Goals must be challenging yet achievable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satisfaction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Customer is the Boss or’King’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Customer dictates the market trends and direction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Customer not only has needs to be supplied( basic performance functions)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Also he ‘wants what he wants!’( additional features satisfy him and influence his purchase decision)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Hence the Suppliers and Manufacturers have to closely follow at the heel of the customer.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Norman’s Customer satisfaction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752600" y="2895600"/>
            <a:ext cx="3200400" cy="2590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>
            <a:off x="3276600" y="2895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>
            <a:off x="1752600" y="4191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5" name="AutoShape 11"/>
          <p:cNvSpPr>
            <a:spLocks noChangeArrowheads="1"/>
          </p:cNvSpPr>
          <p:nvPr/>
        </p:nvSpPr>
        <p:spPr bwMode="auto">
          <a:xfrm>
            <a:off x="2438400" y="40386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36" name="AutoShape 12"/>
          <p:cNvSpPr>
            <a:spLocks noChangeArrowheads="1"/>
          </p:cNvSpPr>
          <p:nvPr/>
        </p:nvSpPr>
        <p:spPr bwMode="auto">
          <a:xfrm>
            <a:off x="3886200" y="4038600"/>
            <a:ext cx="2286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3352800" y="4267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Customer</a:t>
            </a:r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1981200" y="4267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Quality</a:t>
            </a:r>
          </a:p>
        </p:txBody>
      </p:sp>
      <p:sp>
        <p:nvSpPr>
          <p:cNvPr id="30731" name="Line 16"/>
          <p:cNvSpPr>
            <a:spLocks noChangeShapeType="1"/>
          </p:cNvSpPr>
          <p:nvPr/>
        </p:nvSpPr>
        <p:spPr bwMode="auto">
          <a:xfrm flipH="1">
            <a:off x="3733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7"/>
          <p:cNvSpPr>
            <a:spLocks noChangeShapeType="1"/>
          </p:cNvSpPr>
          <p:nvPr/>
        </p:nvSpPr>
        <p:spPr bwMode="auto">
          <a:xfrm>
            <a:off x="40386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8"/>
          <p:cNvSpPr>
            <a:spLocks noChangeShapeType="1"/>
          </p:cNvSpPr>
          <p:nvPr/>
        </p:nvSpPr>
        <p:spPr bwMode="auto">
          <a:xfrm>
            <a:off x="25146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9"/>
          <p:cNvSpPr>
            <a:spLocks noChangeShapeType="1"/>
          </p:cNvSpPr>
          <p:nvPr/>
        </p:nvSpPr>
        <p:spPr bwMode="auto">
          <a:xfrm flipH="1">
            <a:off x="23622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Oval 20"/>
          <p:cNvSpPr>
            <a:spLocks noChangeArrowheads="1"/>
          </p:cNvSpPr>
          <p:nvPr/>
        </p:nvSpPr>
        <p:spPr bwMode="auto">
          <a:xfrm>
            <a:off x="5943600" y="2895600"/>
            <a:ext cx="2362200" cy="2362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24"/>
          <p:cNvSpPr txBox="1">
            <a:spLocks noChangeArrowheads="1"/>
          </p:cNvSpPr>
          <p:nvPr/>
        </p:nvSpPr>
        <p:spPr bwMode="auto">
          <a:xfrm>
            <a:off x="7315200" y="4343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C,Q</a:t>
            </a:r>
          </a:p>
        </p:txBody>
      </p:sp>
      <p:sp>
        <p:nvSpPr>
          <p:cNvPr id="257049" name="AutoShape 25"/>
          <p:cNvSpPr>
            <a:spLocks noChangeArrowheads="1"/>
          </p:cNvSpPr>
          <p:nvPr/>
        </p:nvSpPr>
        <p:spPr bwMode="auto">
          <a:xfrm>
            <a:off x="6934200" y="39624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38" name="Line 29"/>
          <p:cNvSpPr>
            <a:spLocks noChangeShapeType="1"/>
          </p:cNvSpPr>
          <p:nvPr/>
        </p:nvSpPr>
        <p:spPr bwMode="auto">
          <a:xfrm>
            <a:off x="7086600" y="2895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30"/>
          <p:cNvSpPr>
            <a:spLocks noChangeShapeType="1"/>
          </p:cNvSpPr>
          <p:nvPr/>
        </p:nvSpPr>
        <p:spPr bwMode="auto">
          <a:xfrm>
            <a:off x="5943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AutoShape 31"/>
          <p:cNvSpPr>
            <a:spLocks noChangeArrowheads="1"/>
          </p:cNvSpPr>
          <p:nvPr/>
        </p:nvSpPr>
        <p:spPr bwMode="auto">
          <a:xfrm>
            <a:off x="5181600" y="3962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Satisfaction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371600" y="2819400"/>
            <a:ext cx="9144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19200" y="4191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Quality System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438400" y="3124200"/>
            <a:ext cx="1752600" cy="381000"/>
          </a:xfrm>
          <a:prstGeom prst="rightArrow">
            <a:avLst>
              <a:gd name="adj1" fmla="val 50000"/>
              <a:gd name="adj2" fmla="val 11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343400" y="28956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962400" y="4191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33800" y="4114800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Quality Product/</a:t>
            </a:r>
          </a:p>
          <a:p>
            <a:pPr algn="l"/>
            <a:r>
              <a:rPr lang="en-US"/>
              <a:t>Service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934200" y="2895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867400" y="41148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Customer Satisfaction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562600" y="3200400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667000" y="518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Customer Focus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4114800" y="4724400"/>
            <a:ext cx="1066800" cy="762000"/>
          </a:xfrm>
          <a:custGeom>
            <a:avLst/>
            <a:gdLst>
              <a:gd name="T0" fmla="*/ 762021 w 21600"/>
              <a:gd name="T1" fmla="*/ 0 h 21600"/>
              <a:gd name="T2" fmla="*/ 457193 w 21600"/>
              <a:gd name="T3" fmla="*/ 254000 h 21600"/>
              <a:gd name="T4" fmla="*/ 0 w 21600"/>
              <a:gd name="T5" fmla="*/ 635035 h 21600"/>
              <a:gd name="T6" fmla="*/ 457193 w 21600"/>
              <a:gd name="T7" fmla="*/ 762000 h 21600"/>
              <a:gd name="T8" fmla="*/ 914386 w 21600"/>
              <a:gd name="T9" fmla="*/ 529167 h 21600"/>
              <a:gd name="T10" fmla="*/ 1066800 w 21600"/>
              <a:gd name="T11" fmla="*/ 254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TQM Evolution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Custom-built</a:t>
            </a:r>
            <a:r>
              <a:rPr lang="en-US" sz="2400" smtClean="0"/>
              <a:t> Articles/Products having considerable control over Quality.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Mass- Produced</a:t>
            </a:r>
            <a:r>
              <a:rPr lang="en-US" sz="2400" smtClean="0"/>
              <a:t>  Products  with less control over Quality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Quality control</a:t>
            </a:r>
            <a:r>
              <a:rPr lang="en-US" sz="2400" smtClean="0"/>
              <a:t> Department in Factories.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TQM-based Production</a:t>
            </a:r>
            <a:r>
              <a:rPr lang="en-US" sz="2400" smtClean="0"/>
              <a:t> facility – enhancing the Organization through Quality techniques to better achieve organization’s goals-eg. Productivity and Profitability with min.wastage.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ISO</a:t>
            </a:r>
            <a:r>
              <a:rPr lang="en-US" sz="2400" smtClean="0"/>
              <a:t> Quality Management Systems.                  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5720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54864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64008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73152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Homepage"/>
          <p:cNvSpPr>
            <a:spLocks noEditPoints="1" noChangeArrowheads="1"/>
          </p:cNvSpPr>
          <p:nvPr/>
        </p:nvSpPr>
        <p:spPr bwMode="auto">
          <a:xfrm>
            <a:off x="7848600" y="0"/>
            <a:ext cx="1295400" cy="1600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Customer Satisfaction Organisational Diagram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286000" y="2362200"/>
            <a:ext cx="24384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2860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H="1">
            <a:off x="4724400" y="2362200"/>
            <a:ext cx="2514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4343400" y="571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4038600" y="510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3505200" y="4267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2"/>
          <p:cNvSpPr>
            <a:spLocks noChangeShapeType="1"/>
          </p:cNvSpPr>
          <p:nvPr/>
        </p:nvSpPr>
        <p:spPr bwMode="auto">
          <a:xfrm>
            <a:off x="3048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2819400" y="3276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3565525" y="2474913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     CUSTOMERS  </a:t>
            </a:r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733800" y="342900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  Front-line Staff </a:t>
            </a:r>
          </a:p>
        </p:txBody>
      </p:sp>
      <p:sp>
        <p:nvSpPr>
          <p:cNvPr id="32782" name="Text Box 16"/>
          <p:cNvSpPr txBox="1">
            <a:spLocks noChangeArrowheads="1"/>
          </p:cNvSpPr>
          <p:nvPr/>
        </p:nvSpPr>
        <p:spPr bwMode="auto">
          <a:xfrm>
            <a:off x="4114800" y="4267200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Functional </a:t>
            </a:r>
          </a:p>
          <a:p>
            <a:pPr algn="l"/>
            <a:r>
              <a:rPr lang="en-US"/>
              <a:t>Department</a:t>
            </a:r>
          </a:p>
          <a:p>
            <a:pPr algn="l"/>
            <a:r>
              <a:rPr lang="en-US"/>
              <a:t>Staff</a:t>
            </a:r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4419600" y="57150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CEO</a:t>
            </a:r>
          </a:p>
        </p:txBody>
      </p:sp>
      <p:sp>
        <p:nvSpPr>
          <p:cNvPr id="32784" name="Text Box 18"/>
          <p:cNvSpPr txBox="1">
            <a:spLocks noChangeArrowheads="1"/>
          </p:cNvSpPr>
          <p:nvPr/>
        </p:nvSpPr>
        <p:spPr bwMode="auto">
          <a:xfrm>
            <a:off x="4343400" y="5105400"/>
            <a:ext cx="73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Sr.</a:t>
            </a:r>
          </a:p>
          <a:p>
            <a:pPr algn="l"/>
            <a:r>
              <a:rPr lang="en-US"/>
              <a:t>Mgrs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Teboul Model of Customer Satisfaction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057400" y="2514600"/>
            <a:ext cx="2362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7"/>
          <p:cNvSpPr>
            <a:spLocks noChangeArrowheads="1"/>
          </p:cNvSpPr>
          <p:nvPr/>
        </p:nvSpPr>
        <p:spPr bwMode="auto">
          <a:xfrm>
            <a:off x="3124200" y="3124200"/>
            <a:ext cx="2667000" cy="2514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8"/>
          <p:cNvSpPr>
            <a:spLocks noChangeShapeType="1"/>
          </p:cNvSpPr>
          <p:nvPr/>
        </p:nvSpPr>
        <p:spPr bwMode="auto">
          <a:xfrm flipH="1">
            <a:off x="5791200" y="3962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V="1">
            <a:off x="1143000" y="4419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Text Box 10"/>
          <p:cNvSpPr txBox="1">
            <a:spLocks noChangeArrowheads="1"/>
          </p:cNvSpPr>
          <p:nvPr/>
        </p:nvSpPr>
        <p:spPr bwMode="auto">
          <a:xfrm>
            <a:off x="6629400" y="3429000"/>
            <a:ext cx="197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Customer needs</a:t>
            </a:r>
          </a:p>
        </p:txBody>
      </p:sp>
      <p:sp>
        <p:nvSpPr>
          <p:cNvPr id="33801" name="Text Box 11"/>
          <p:cNvSpPr txBox="1">
            <a:spLocks noChangeArrowheads="1"/>
          </p:cNvSpPr>
          <p:nvPr/>
        </p:nvSpPr>
        <p:spPr bwMode="auto">
          <a:xfrm>
            <a:off x="1203325" y="5370513"/>
            <a:ext cx="1924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Company</a:t>
            </a:r>
          </a:p>
          <a:p>
            <a:pPr algn="l"/>
            <a:r>
              <a:rPr lang="en-US"/>
              <a:t>Product/Service</a:t>
            </a:r>
          </a:p>
          <a:p>
            <a:pPr algn="l"/>
            <a:r>
              <a:rPr lang="en-US"/>
              <a:t>offer</a:t>
            </a:r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31242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44196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>
            <a:off x="3276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35052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7"/>
          <p:cNvSpPr>
            <a:spLocks noChangeShapeType="1"/>
          </p:cNvSpPr>
          <p:nvPr/>
        </p:nvSpPr>
        <p:spPr bwMode="auto">
          <a:xfrm>
            <a:off x="4038600" y="3200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20"/>
          <p:cNvSpPr>
            <a:spLocks noChangeShapeType="1"/>
          </p:cNvSpPr>
          <p:nvPr/>
        </p:nvSpPr>
        <p:spPr bwMode="auto">
          <a:xfrm>
            <a:off x="3733800" y="3352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>
            <a:off x="37338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Line 25"/>
          <p:cNvSpPr>
            <a:spLocks noChangeShapeType="1"/>
          </p:cNvSpPr>
          <p:nvPr/>
        </p:nvSpPr>
        <p:spPr bwMode="auto">
          <a:xfrm>
            <a:off x="3276600" y="3886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Line 26"/>
          <p:cNvSpPr>
            <a:spLocks noChangeShapeType="1"/>
          </p:cNvSpPr>
          <p:nvPr/>
        </p:nvSpPr>
        <p:spPr bwMode="auto">
          <a:xfrm>
            <a:off x="35052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Line 27"/>
          <p:cNvSpPr>
            <a:spLocks noChangeShapeType="1"/>
          </p:cNvSpPr>
          <p:nvPr/>
        </p:nvSpPr>
        <p:spPr bwMode="auto">
          <a:xfrm>
            <a:off x="31242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Line 28"/>
          <p:cNvSpPr>
            <a:spLocks noChangeShapeType="1"/>
          </p:cNvSpPr>
          <p:nvPr/>
        </p:nvSpPr>
        <p:spPr bwMode="auto">
          <a:xfrm flipH="1">
            <a:off x="3124200" y="33528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Line 29"/>
          <p:cNvSpPr>
            <a:spLocks noChangeShapeType="1"/>
          </p:cNvSpPr>
          <p:nvPr/>
        </p:nvSpPr>
        <p:spPr bwMode="auto">
          <a:xfrm flipH="1">
            <a:off x="3124200" y="3200400"/>
            <a:ext cx="914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Line 30"/>
          <p:cNvSpPr>
            <a:spLocks noChangeShapeType="1"/>
          </p:cNvSpPr>
          <p:nvPr/>
        </p:nvSpPr>
        <p:spPr bwMode="auto">
          <a:xfrm flipH="1">
            <a:off x="3352800" y="31242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31"/>
          <p:cNvSpPr>
            <a:spLocks noChangeShapeType="1"/>
          </p:cNvSpPr>
          <p:nvPr/>
        </p:nvSpPr>
        <p:spPr bwMode="auto">
          <a:xfrm flipV="1">
            <a:off x="3657600" y="35052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32"/>
          <p:cNvSpPr>
            <a:spLocks noChangeShapeType="1"/>
          </p:cNvSpPr>
          <p:nvPr/>
        </p:nvSpPr>
        <p:spPr bwMode="auto">
          <a:xfrm flipV="1">
            <a:off x="3962400" y="3962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33"/>
          <p:cNvSpPr>
            <a:spLocks noChangeShapeType="1"/>
          </p:cNvSpPr>
          <p:nvPr/>
        </p:nvSpPr>
        <p:spPr bwMode="auto">
          <a:xfrm flipV="1">
            <a:off x="42672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customer satisfaction?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due to Product quality?</a:t>
            </a:r>
          </a:p>
          <a:p>
            <a:pPr eaLnBrk="1" hangingPunct="1"/>
            <a:r>
              <a:rPr lang="en-US" smtClean="0"/>
              <a:t>Is it due to pricing?</a:t>
            </a:r>
          </a:p>
          <a:p>
            <a:pPr eaLnBrk="1" hangingPunct="1"/>
            <a:r>
              <a:rPr lang="en-US" smtClean="0"/>
              <a:t>Is it due to good customer service ?</a:t>
            </a:r>
          </a:p>
          <a:p>
            <a:pPr eaLnBrk="1" hangingPunct="1"/>
            <a:r>
              <a:rPr lang="en-US" smtClean="0"/>
              <a:t>Is it due to company reputation?</a:t>
            </a:r>
          </a:p>
          <a:p>
            <a:pPr eaLnBrk="1" hangingPunct="1"/>
            <a:r>
              <a:rPr lang="en-US" smtClean="0"/>
              <a:t>Is it something more?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types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724400"/>
          </a:xfrm>
        </p:spPr>
        <p:txBody>
          <a:bodyPr/>
          <a:lstStyle/>
          <a:p>
            <a:pPr eaLnBrk="1" hangingPunct="1"/>
            <a:r>
              <a:rPr lang="en-US" sz="2400" b="1" smtClean="0"/>
              <a:t>External and Internal</a:t>
            </a:r>
            <a:r>
              <a:rPr lang="en-US" sz="2400" smtClean="0"/>
              <a:t> customers</a:t>
            </a:r>
          </a:p>
          <a:p>
            <a:pPr eaLnBrk="1" hangingPunct="1"/>
            <a:r>
              <a:rPr lang="en-US" sz="2400" b="1" smtClean="0"/>
              <a:t>External – current, prospective and lost customers</a:t>
            </a:r>
          </a:p>
          <a:p>
            <a:pPr eaLnBrk="1" hangingPunct="1"/>
            <a:r>
              <a:rPr lang="en-US" sz="2400" b="1" smtClean="0"/>
              <a:t>Internal</a:t>
            </a:r>
            <a:r>
              <a:rPr lang="en-US" sz="2400" smtClean="0"/>
              <a:t> – Every person in a process is a customer of the previous operation.( applies to design,manufacturing,sales,supplies etc.)   [Each worker should see that the quality meets expectations of the next person in the supplier-to-customer chain ]</a:t>
            </a:r>
          </a:p>
          <a:p>
            <a:pPr eaLnBrk="1" hangingPunct="1"/>
            <a:r>
              <a:rPr lang="en-US" sz="2400" b="1" smtClean="0"/>
              <a:t>TQM</a:t>
            </a:r>
            <a:r>
              <a:rPr lang="en-US" sz="2400" smtClean="0"/>
              <a:t> is commitment to </a:t>
            </a:r>
            <a:r>
              <a:rPr lang="en-US" sz="2400" b="1" smtClean="0"/>
              <a:t>customer-focus </a:t>
            </a:r>
            <a:r>
              <a:rPr lang="en-US" sz="2400" smtClean="0"/>
              <a:t>- internal and external customers.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Customer/supplier chain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38200" y="3429000"/>
            <a:ext cx="1828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743200" y="4114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10000" y="3810000"/>
            <a:ext cx="1447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486400" y="4191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477000" y="32766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431925" y="2779713"/>
            <a:ext cx="234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Inputs from</a:t>
            </a:r>
          </a:p>
          <a:p>
            <a:pPr algn="l"/>
            <a:r>
              <a:rPr lang="en-US"/>
              <a:t> external customers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Internal customers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705600" y="2286000"/>
            <a:ext cx="227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Outputs to </a:t>
            </a:r>
          </a:p>
          <a:p>
            <a:pPr algn="l"/>
            <a:r>
              <a:rPr lang="en-US"/>
              <a:t>external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Internal customer/Supplier relationships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b="1" smtClean="0"/>
              <a:t>Questions asked by people to their internal customers</a:t>
            </a:r>
          </a:p>
          <a:p>
            <a:pPr eaLnBrk="1" hangingPunct="1"/>
            <a:r>
              <a:rPr lang="en-US" b="1" smtClean="0"/>
              <a:t>What do you need from me?</a:t>
            </a:r>
          </a:p>
          <a:p>
            <a:pPr eaLnBrk="1" hangingPunct="1"/>
            <a:r>
              <a:rPr lang="en-US" b="1" smtClean="0"/>
              <a:t>What do you do with my output?</a:t>
            </a:r>
          </a:p>
          <a:p>
            <a:pPr eaLnBrk="1" hangingPunct="1"/>
            <a:r>
              <a:rPr lang="en-US" b="1" smtClean="0"/>
              <a:t>Are there any gaps between what you need and what you get?</a:t>
            </a:r>
          </a:p>
          <a:p>
            <a:pPr eaLnBrk="1" hangingPunct="1"/>
            <a:r>
              <a:rPr lang="en-US" b="1" smtClean="0"/>
              <a:t>Good team-work and inter-Departmental harmony is required. Also the leaders role in supervising the internal customer-supplier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TQM and customer quality percepts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TQM is quality management and management of quality – there is no full stop and no break in the chain!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Continuous process (quality) improvement is all its about.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Why?  One important reason is the customer quality level is not static and his expectations keep changing and his demands too!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Also plant process dynamics- how to achieve maximum efficiency , optimizing cost and performance in the process operations,  minimizing  waste etc.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User purchase perceptions-</a:t>
            </a:r>
            <a:br>
              <a:rPr lang="en-US" sz="3200" smtClean="0"/>
            </a:br>
            <a:r>
              <a:rPr lang="en-US" sz="3200" smtClean="0"/>
              <a:t>from survey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Performance</a:t>
            </a:r>
          </a:p>
          <a:p>
            <a:pPr eaLnBrk="1" hangingPunct="1"/>
            <a:r>
              <a:rPr lang="en-US" b="1" smtClean="0"/>
              <a:t>Features</a:t>
            </a:r>
          </a:p>
          <a:p>
            <a:pPr eaLnBrk="1" hangingPunct="1"/>
            <a:r>
              <a:rPr lang="en-US" b="1" smtClean="0"/>
              <a:t>Service </a:t>
            </a:r>
          </a:p>
          <a:p>
            <a:pPr eaLnBrk="1" hangingPunct="1"/>
            <a:r>
              <a:rPr lang="en-US" b="1" smtClean="0"/>
              <a:t>Warranty</a:t>
            </a:r>
          </a:p>
          <a:p>
            <a:pPr eaLnBrk="1" hangingPunct="1"/>
            <a:r>
              <a:rPr lang="en-US" b="1" smtClean="0"/>
              <a:t>Price</a:t>
            </a:r>
          </a:p>
          <a:p>
            <a:pPr eaLnBrk="1" hangingPunct="1"/>
            <a:r>
              <a:rPr lang="en-US" b="1" smtClean="0"/>
              <a:t>Reputation                                                                            ( refer pgs.72 and 73, Besterfield)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Customer satisfaction/</a:t>
            </a:r>
            <a:br>
              <a:rPr lang="en-US" sz="3200" smtClean="0"/>
            </a:br>
            <a:r>
              <a:rPr lang="en-US" sz="3200" smtClean="0"/>
              <a:t>dissatisfaction feedback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30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Customer feedback has to be continuously sought and monitored - not one-time only!( Pro-active! Complaints are a  reactive method of finding out there is a  problem)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Customer feedback can be relayed to Mfgr.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Performance comparison with competitors can be known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Customers needs can be identified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Relative priorities of quality can be obtained from the horses’ mouth!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Areas for improvement can be noted.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Customer feedback methods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0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Comment cards enclosed with warranty card when product is purchased.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Customer survey and questionnaire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Customer visits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Customer focus groups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Quarterly reports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Toll-free phones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e-mail, Internet newsgroups,discussion forums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Employee feedback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Mass customization.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3914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IS ….the QUALIFIER!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886200"/>
          </a:xfrm>
        </p:spPr>
        <p:txBody>
          <a:bodyPr/>
          <a:lstStyle/>
          <a:p>
            <a:pPr eaLnBrk="1" hangingPunct="1"/>
            <a:r>
              <a:rPr lang="en-US" b="1" smtClean="0"/>
              <a:t>Doing it right first time and all the time.</a:t>
            </a:r>
            <a:r>
              <a:rPr lang="en-US" smtClean="0"/>
              <a:t>      This boosts Customer satisfaction immensely and increases efficiency of the Business operations.</a:t>
            </a:r>
          </a:p>
          <a:p>
            <a:pPr eaLnBrk="1" hangingPunct="1"/>
            <a:r>
              <a:rPr lang="en-US" b="1" smtClean="0"/>
              <a:t>Clearing the bar</a:t>
            </a:r>
            <a:r>
              <a:rPr lang="en-US" smtClean="0"/>
              <a:t> (ie. Specification or Standard stipulated)  Excellence that is better than a minimum standard.                                                                                      </a:t>
            </a:r>
          </a:p>
        </p:txBody>
      </p:sp>
      <p:sp>
        <p:nvSpPr>
          <p:cNvPr id="45060" name="Tree"/>
          <p:cNvSpPr>
            <a:spLocks noEditPoints="1" noChangeArrowheads="1"/>
          </p:cNvSpPr>
          <p:nvPr/>
        </p:nvSpPr>
        <p:spPr bwMode="auto">
          <a:xfrm>
            <a:off x="7639050" y="304800"/>
            <a:ext cx="1504950" cy="14478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Customers- Handle with care!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876800"/>
          </a:xfrm>
        </p:spPr>
        <p:txBody>
          <a:bodyPr/>
          <a:lstStyle/>
          <a:p>
            <a:pPr eaLnBrk="1" hangingPunct="1"/>
            <a:r>
              <a:rPr lang="en-US" smtClean="0"/>
              <a:t>Employers don’t pay wages but it is the </a:t>
            </a:r>
            <a:r>
              <a:rPr lang="en-US" b="1" smtClean="0"/>
              <a:t>customer who pays the wages!</a:t>
            </a:r>
          </a:p>
          <a:p>
            <a:pPr eaLnBrk="1" hangingPunct="1"/>
            <a:r>
              <a:rPr lang="en-US" smtClean="0"/>
              <a:t>So take </a:t>
            </a:r>
            <a:r>
              <a:rPr lang="en-US" b="1" smtClean="0"/>
              <a:t>good care</a:t>
            </a:r>
            <a:r>
              <a:rPr lang="en-US" smtClean="0"/>
              <a:t> of your customers.</a:t>
            </a:r>
          </a:p>
          <a:p>
            <a:pPr eaLnBrk="1" hangingPunct="1"/>
            <a:r>
              <a:rPr lang="en-US" smtClean="0"/>
              <a:t>Customer-care centres not just profit-centres!</a:t>
            </a:r>
          </a:p>
          <a:p>
            <a:pPr eaLnBrk="1" hangingPunct="1"/>
            <a:r>
              <a:rPr lang="en-US" smtClean="0"/>
              <a:t>The entire organization must in effect revolve around the customer – whether the customer is being well served and if he is really pleased,contented and satisfied with the service you have to offer.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Quality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(i )Organisation</a:t>
            </a:r>
          </a:p>
          <a:p>
            <a:pPr eaLnBrk="1" hangingPunct="1"/>
            <a:r>
              <a:rPr lang="en-US" sz="2400" smtClean="0"/>
              <a:t>Identify each market segment</a:t>
            </a:r>
          </a:p>
          <a:p>
            <a:pPr eaLnBrk="1" hangingPunct="1"/>
            <a:r>
              <a:rPr lang="en-US" sz="2400" smtClean="0"/>
              <a:t>Write down the requirements</a:t>
            </a:r>
          </a:p>
          <a:p>
            <a:pPr eaLnBrk="1" hangingPunct="1"/>
            <a:r>
              <a:rPr lang="en-US" sz="2400" smtClean="0"/>
              <a:t>Communicate the requirements</a:t>
            </a:r>
          </a:p>
          <a:p>
            <a:pPr eaLnBrk="1" hangingPunct="1"/>
            <a:r>
              <a:rPr lang="en-US" sz="2400" smtClean="0"/>
              <a:t>Organise processes</a:t>
            </a:r>
          </a:p>
          <a:p>
            <a:pPr eaLnBrk="1" hangingPunct="1"/>
            <a:r>
              <a:rPr lang="en-US" sz="2400" smtClean="0"/>
              <a:t>Organise physical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Service Quality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(ii) Customer Care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Meet the customer’s expectations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 the customer’s point of view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Deliver what is promised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the customer feel valued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Respond to all complaints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Over-respond to the customer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Provide a clean and comfortable customer reception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Service Quality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(iii)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Optimize the trade-off between time and personal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Minimize the number of contact points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 pleasant,knowledgable and enthusiastic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Write documents in customer-friendly language.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Service Quality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(iv) Front-line people</a:t>
            </a:r>
          </a:p>
          <a:p>
            <a:pPr eaLnBrk="1" hangingPunct="1"/>
            <a:r>
              <a:rPr lang="en-US" smtClean="0"/>
              <a:t>Hire people who like people</a:t>
            </a:r>
          </a:p>
          <a:p>
            <a:pPr eaLnBrk="1" hangingPunct="1"/>
            <a:r>
              <a:rPr lang="en-US" smtClean="0"/>
              <a:t>Challenge them to develop better methods</a:t>
            </a:r>
          </a:p>
          <a:p>
            <a:pPr eaLnBrk="1" hangingPunct="1"/>
            <a:r>
              <a:rPr lang="en-US" smtClean="0"/>
              <a:t>Give them the authority to solve problems</a:t>
            </a:r>
          </a:p>
          <a:p>
            <a:pPr eaLnBrk="1" hangingPunct="1"/>
            <a:r>
              <a:rPr lang="en-US" smtClean="0"/>
              <a:t>Serve them as internal customers</a:t>
            </a:r>
          </a:p>
          <a:p>
            <a:pPr eaLnBrk="1" hangingPunct="1"/>
            <a:r>
              <a:rPr lang="en-US" smtClean="0"/>
              <a:t>Be sure they are adequately trained</a:t>
            </a:r>
          </a:p>
          <a:p>
            <a:pPr eaLnBrk="1" hangingPunct="1"/>
            <a:r>
              <a:rPr lang="en-US" smtClean="0"/>
              <a:t>Recognise and reward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Service quality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(v)Leadership</a:t>
            </a:r>
          </a:p>
          <a:p>
            <a:pPr eaLnBrk="1" hangingPunct="1"/>
            <a:r>
              <a:rPr lang="en-US" smtClean="0"/>
              <a:t>Lead by example</a:t>
            </a:r>
          </a:p>
          <a:p>
            <a:pPr eaLnBrk="1" hangingPunct="1"/>
            <a:r>
              <a:rPr lang="en-US" smtClean="0"/>
              <a:t>Listen to the front-line people</a:t>
            </a:r>
          </a:p>
          <a:p>
            <a:pPr eaLnBrk="1" hangingPunct="1"/>
            <a:r>
              <a:rPr lang="en-US" smtClean="0"/>
              <a:t>Strive for continuous process improvement (Pgs. 88-93 Besterfield)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Care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Keep promises to customers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Return customer calls promptly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Allot staff to handle customer problems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Treat customers with courtesy,respect and professionalism always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Evaluate customer satisfaction regularly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Search for customer-related improvements continuously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Deliver Products/Service promptly and efficiently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Give every customer complete and personal attention.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Care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Maintain a neat and clean appearance of self and work-place,at all times</a:t>
            </a:r>
          </a:p>
          <a:p>
            <a:pPr eaLnBrk="1" hangingPunct="1"/>
            <a:r>
              <a:rPr lang="en-US" b="1" smtClean="0"/>
              <a:t>Review and implement customer feedback and suggestions into current procedures when needed</a:t>
            </a:r>
          </a:p>
          <a:p>
            <a:pPr eaLnBrk="1" hangingPunct="1"/>
            <a:r>
              <a:rPr lang="en-US" b="1" smtClean="0"/>
              <a:t>Training and education to enhance job performance and commitment to customer care</a:t>
            </a:r>
          </a:p>
          <a:p>
            <a:pPr eaLnBrk="1" hangingPunct="1"/>
            <a:r>
              <a:rPr lang="en-US" b="1" smtClean="0"/>
              <a:t>Treat every customer as we would treat ourselves.          ( Pg. 90, Besterfield)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Kano Model-conceptualises customer requirements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029075"/>
          </a:xfrm>
        </p:spPr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4648200" y="1828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990600" y="3581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 flipV="1">
            <a:off x="2133600" y="2438400"/>
            <a:ext cx="5029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Line 9"/>
          <p:cNvSpPr>
            <a:spLocks noChangeShapeType="1"/>
          </p:cNvSpPr>
          <p:nvPr/>
        </p:nvSpPr>
        <p:spPr bwMode="auto">
          <a:xfrm flipV="1">
            <a:off x="6934200" y="2362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Freeform 12"/>
          <p:cNvSpPr>
            <a:spLocks/>
          </p:cNvSpPr>
          <p:nvPr/>
        </p:nvSpPr>
        <p:spPr bwMode="auto">
          <a:xfrm>
            <a:off x="1447800" y="1905000"/>
            <a:ext cx="4191000" cy="1371600"/>
          </a:xfrm>
          <a:custGeom>
            <a:avLst/>
            <a:gdLst>
              <a:gd name="T0" fmla="*/ 0 w 2640"/>
              <a:gd name="T1" fmla="*/ 864 h 864"/>
              <a:gd name="T2" fmla="*/ 1776 w 2640"/>
              <a:gd name="T3" fmla="*/ 768 h 864"/>
              <a:gd name="T4" fmla="*/ 2496 w 2640"/>
              <a:gd name="T5" fmla="*/ 336 h 864"/>
              <a:gd name="T6" fmla="*/ 2640 w 2640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2640"/>
              <a:gd name="T13" fmla="*/ 0 h 864"/>
              <a:gd name="T14" fmla="*/ 2640 w 2640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0" h="864">
                <a:moveTo>
                  <a:pt x="0" y="864"/>
                </a:moveTo>
                <a:cubicBezTo>
                  <a:pt x="680" y="860"/>
                  <a:pt x="1360" y="856"/>
                  <a:pt x="1776" y="768"/>
                </a:cubicBezTo>
                <a:cubicBezTo>
                  <a:pt x="2192" y="680"/>
                  <a:pt x="2352" y="464"/>
                  <a:pt x="2496" y="336"/>
                </a:cubicBezTo>
                <a:cubicBezTo>
                  <a:pt x="2640" y="208"/>
                  <a:pt x="2616" y="56"/>
                  <a:pt x="26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Freeform 13"/>
          <p:cNvSpPr>
            <a:spLocks/>
          </p:cNvSpPr>
          <p:nvPr/>
        </p:nvSpPr>
        <p:spPr bwMode="auto">
          <a:xfrm>
            <a:off x="3263900" y="3733800"/>
            <a:ext cx="3365500" cy="1371600"/>
          </a:xfrm>
          <a:custGeom>
            <a:avLst/>
            <a:gdLst>
              <a:gd name="T0" fmla="*/ 152 w 2120"/>
              <a:gd name="T1" fmla="*/ 864 h 864"/>
              <a:gd name="T2" fmla="*/ 200 w 2120"/>
              <a:gd name="T3" fmla="*/ 384 h 864"/>
              <a:gd name="T4" fmla="*/ 1352 w 2120"/>
              <a:gd name="T5" fmla="*/ 96 h 864"/>
              <a:gd name="T6" fmla="*/ 2120 w 2120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2120"/>
              <a:gd name="T13" fmla="*/ 0 h 864"/>
              <a:gd name="T14" fmla="*/ 2120 w 2120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20" h="864">
                <a:moveTo>
                  <a:pt x="152" y="864"/>
                </a:moveTo>
                <a:cubicBezTo>
                  <a:pt x="76" y="688"/>
                  <a:pt x="0" y="512"/>
                  <a:pt x="200" y="384"/>
                </a:cubicBezTo>
                <a:cubicBezTo>
                  <a:pt x="400" y="256"/>
                  <a:pt x="1032" y="160"/>
                  <a:pt x="1352" y="96"/>
                </a:cubicBezTo>
                <a:cubicBezTo>
                  <a:pt x="1672" y="32"/>
                  <a:pt x="1896" y="16"/>
                  <a:pt x="212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Line 22"/>
          <p:cNvSpPr>
            <a:spLocks noChangeShapeType="1"/>
          </p:cNvSpPr>
          <p:nvPr/>
        </p:nvSpPr>
        <p:spPr bwMode="auto">
          <a:xfrm flipV="1">
            <a:off x="56388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23"/>
          <p:cNvSpPr>
            <a:spLocks noChangeShapeType="1"/>
          </p:cNvSpPr>
          <p:nvPr/>
        </p:nvSpPr>
        <p:spPr bwMode="auto">
          <a:xfrm>
            <a:off x="64770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Text Box 24"/>
          <p:cNvSpPr txBox="1">
            <a:spLocks noChangeArrowheads="1"/>
          </p:cNvSpPr>
          <p:nvPr/>
        </p:nvSpPr>
        <p:spPr bwMode="auto">
          <a:xfrm>
            <a:off x="1219200" y="2438400"/>
            <a:ext cx="221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/>
              <a:t>Exciters-</a:t>
            </a:r>
          </a:p>
          <a:p>
            <a:pPr algn="l"/>
            <a:r>
              <a:rPr lang="en-US" b="0"/>
              <a:t>Quickly expected</a:t>
            </a:r>
          </a:p>
        </p:txBody>
      </p:sp>
      <p:sp>
        <p:nvSpPr>
          <p:cNvPr id="51213" name="Text Box 25"/>
          <p:cNvSpPr txBox="1">
            <a:spLocks noChangeArrowheads="1"/>
          </p:cNvSpPr>
          <p:nvPr/>
        </p:nvSpPr>
        <p:spPr bwMode="auto">
          <a:xfrm>
            <a:off x="5562600" y="2667000"/>
            <a:ext cx="318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Easily identified</a:t>
            </a:r>
          </a:p>
          <a:p>
            <a:pPr algn="l"/>
            <a:r>
              <a:rPr lang="en-US" b="0"/>
              <a:t>Typically performance related</a:t>
            </a:r>
          </a:p>
        </p:txBody>
      </p:sp>
      <p:sp>
        <p:nvSpPr>
          <p:cNvPr id="51214" name="Text Box 26"/>
          <p:cNvSpPr txBox="1">
            <a:spLocks noChangeArrowheads="1"/>
          </p:cNvSpPr>
          <p:nvPr/>
        </p:nvSpPr>
        <p:spPr bwMode="auto">
          <a:xfrm>
            <a:off x="3352800" y="175260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Customer</a:t>
            </a:r>
          </a:p>
          <a:p>
            <a:pPr algn="l"/>
            <a:r>
              <a:rPr lang="en-US"/>
              <a:t>satisfied</a:t>
            </a:r>
          </a:p>
        </p:txBody>
      </p:sp>
      <p:sp>
        <p:nvSpPr>
          <p:cNvPr id="51215" name="Text Box 27"/>
          <p:cNvSpPr txBox="1">
            <a:spLocks noChangeArrowheads="1"/>
          </p:cNvSpPr>
          <p:nvPr/>
        </p:nvSpPr>
        <p:spPr bwMode="auto">
          <a:xfrm>
            <a:off x="4251325" y="5675313"/>
            <a:ext cx="155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Customer </a:t>
            </a:r>
          </a:p>
          <a:p>
            <a:pPr algn="l"/>
            <a:r>
              <a:rPr lang="en-US"/>
              <a:t>Not satisfied</a:t>
            </a:r>
          </a:p>
        </p:txBody>
      </p:sp>
      <p:sp>
        <p:nvSpPr>
          <p:cNvPr id="51216" name="Text Box 28"/>
          <p:cNvSpPr txBox="1">
            <a:spLocks noChangeArrowheads="1"/>
          </p:cNvSpPr>
          <p:nvPr/>
        </p:nvSpPr>
        <p:spPr bwMode="auto">
          <a:xfrm>
            <a:off x="7391400" y="38100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Requirement</a:t>
            </a:r>
          </a:p>
          <a:p>
            <a:pPr algn="l"/>
            <a:r>
              <a:rPr lang="en-US"/>
              <a:t>satisfied</a:t>
            </a:r>
          </a:p>
        </p:txBody>
      </p:sp>
      <p:sp>
        <p:nvSpPr>
          <p:cNvPr id="51217" name="Text Box 29"/>
          <p:cNvSpPr txBox="1">
            <a:spLocks noChangeArrowheads="1"/>
          </p:cNvSpPr>
          <p:nvPr/>
        </p:nvSpPr>
        <p:spPr bwMode="auto">
          <a:xfrm>
            <a:off x="990600" y="3733800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Requirement </a:t>
            </a:r>
          </a:p>
          <a:p>
            <a:pPr algn="l"/>
            <a:r>
              <a:rPr lang="en-US"/>
              <a:t>Not satisfied</a:t>
            </a:r>
          </a:p>
        </p:txBody>
      </p:sp>
      <p:sp>
        <p:nvSpPr>
          <p:cNvPr id="51218" name="Text Box 30"/>
          <p:cNvSpPr txBox="1">
            <a:spLocks noChangeArrowheads="1"/>
          </p:cNvSpPr>
          <p:nvPr/>
        </p:nvSpPr>
        <p:spPr bwMode="auto">
          <a:xfrm>
            <a:off x="3505200" y="28194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Innovations</a:t>
            </a:r>
          </a:p>
        </p:txBody>
      </p:sp>
      <p:sp>
        <p:nvSpPr>
          <p:cNvPr id="51219" name="Line 31"/>
          <p:cNvSpPr>
            <a:spLocks noChangeShapeType="1"/>
          </p:cNvSpPr>
          <p:nvPr/>
        </p:nvSpPr>
        <p:spPr bwMode="auto">
          <a:xfrm>
            <a:off x="5334000" y="3886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32"/>
          <p:cNvSpPr txBox="1">
            <a:spLocks noChangeArrowheads="1"/>
          </p:cNvSpPr>
          <p:nvPr/>
        </p:nvSpPr>
        <p:spPr bwMode="auto">
          <a:xfrm>
            <a:off x="5622925" y="4303713"/>
            <a:ext cx="151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Unspoken-</a:t>
            </a:r>
          </a:p>
          <a:p>
            <a:pPr algn="l"/>
            <a:r>
              <a:rPr lang="en-US" b="0"/>
              <a:t>but expected</a:t>
            </a:r>
          </a:p>
          <a:p>
            <a:pPr algn="l"/>
            <a:r>
              <a:rPr lang="en-US" b="0"/>
              <a:t>requirements</a:t>
            </a:r>
          </a:p>
        </p:txBody>
      </p:sp>
      <p:sp>
        <p:nvSpPr>
          <p:cNvPr id="51221" name="Line 33"/>
          <p:cNvSpPr>
            <a:spLocks noChangeShapeType="1"/>
          </p:cNvSpPr>
          <p:nvPr/>
        </p:nvSpPr>
        <p:spPr bwMode="auto">
          <a:xfrm flipH="1">
            <a:off x="3429000" y="2971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34"/>
          <p:cNvSpPr>
            <a:spLocks noChangeShapeType="1"/>
          </p:cNvSpPr>
          <p:nvPr/>
        </p:nvSpPr>
        <p:spPr bwMode="auto">
          <a:xfrm flipV="1">
            <a:off x="2286000" y="4495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Text Box 35"/>
          <p:cNvSpPr txBox="1">
            <a:spLocks noChangeArrowheads="1"/>
          </p:cNvSpPr>
          <p:nvPr/>
        </p:nvSpPr>
        <p:spPr bwMode="auto">
          <a:xfrm>
            <a:off x="1279525" y="5294313"/>
            <a:ext cx="158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Spoken and</a:t>
            </a:r>
          </a:p>
          <a:p>
            <a:pPr algn="l"/>
            <a:r>
              <a:rPr lang="en-US" b="0"/>
              <a:t>expected</a:t>
            </a:r>
          </a:p>
          <a:p>
            <a:pPr algn="l"/>
            <a:r>
              <a:rPr lang="en-US" b="0"/>
              <a:t> requirements</a:t>
            </a:r>
          </a:p>
        </p:txBody>
      </p:sp>
      <p:sp>
        <p:nvSpPr>
          <p:cNvPr id="51224" name="Text Box 36"/>
          <p:cNvSpPr txBox="1">
            <a:spLocks noChangeArrowheads="1"/>
          </p:cNvSpPr>
          <p:nvPr/>
        </p:nvSpPr>
        <p:spPr bwMode="auto">
          <a:xfrm>
            <a:off x="6064250" y="5334000"/>
            <a:ext cx="304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/>
              <a:t>Known only to experienced</a:t>
            </a:r>
          </a:p>
          <a:p>
            <a:pPr algn="l"/>
            <a:r>
              <a:rPr lang="en-US" b="0"/>
              <a:t>designers or discovered 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Customer Retention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Customer satisfaction should lead to customer loyalty and customer retention.   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This is the acid test and bottom line- when the customer repeatedly comes back to you for repeat orders and to purchase new products mfgrd. by you. (In spite of stiff competition and multiple Suppliers/Sources! )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Firm orders received or cash payments registered , market share, customer referrals and customer retention are an indication of your customer success and penetration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- 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800600"/>
          </a:xfrm>
        </p:spPr>
        <p:txBody>
          <a:bodyPr/>
          <a:lstStyle/>
          <a:p>
            <a:pPr eaLnBrk="1" hangingPunct="1"/>
            <a:r>
              <a:rPr lang="en-US" smtClean="0"/>
              <a:t>Quality is </a:t>
            </a:r>
            <a:r>
              <a:rPr lang="en-US" i="1" smtClean="0"/>
              <a:t>excellence that is better than a minimum standard.</a:t>
            </a:r>
            <a:r>
              <a:rPr lang="en-US" smtClean="0"/>
              <a:t>                                                      </a:t>
            </a:r>
            <a:r>
              <a:rPr lang="en-US" i="1" smtClean="0"/>
              <a:t>It is </a:t>
            </a:r>
            <a:r>
              <a:rPr lang="en-US" b="1" i="1" smtClean="0"/>
              <a:t>conformance to standards</a:t>
            </a:r>
            <a:r>
              <a:rPr lang="en-US" i="1" smtClean="0"/>
              <a:t> and   </a:t>
            </a:r>
            <a:r>
              <a:rPr lang="en-US" b="1" i="1" smtClean="0"/>
              <a:t>‘fitness of purpose’   </a:t>
            </a:r>
          </a:p>
          <a:p>
            <a:pPr eaLnBrk="1" hangingPunct="1"/>
            <a:r>
              <a:rPr lang="en-US" smtClean="0"/>
              <a:t>ISO 9000:2000 definition of quality-                </a:t>
            </a:r>
            <a:r>
              <a:rPr lang="en-US" b="1" i="1" smtClean="0"/>
              <a:t>It is the degree to which a set of inherent characteristics fulfills requirements</a:t>
            </a:r>
            <a:r>
              <a:rPr lang="en-US" b="1" smtClean="0"/>
              <a:t>.</a:t>
            </a:r>
            <a:r>
              <a:rPr lang="en-US" smtClean="0"/>
              <a:t>  </a:t>
            </a:r>
          </a:p>
          <a:p>
            <a:pPr eaLnBrk="1" hangingPunct="1"/>
            <a:r>
              <a:rPr lang="en-US" i="1" smtClean="0"/>
              <a:t>Quality is </a:t>
            </a:r>
            <a:r>
              <a:rPr lang="en-US" b="1" i="1" smtClean="0"/>
              <a:t>‘ fitness for use ‘</a:t>
            </a:r>
            <a:r>
              <a:rPr lang="en-US" i="1" smtClean="0"/>
              <a:t> of the product –Joseph Juran.</a:t>
            </a:r>
            <a:r>
              <a:rPr lang="en-US" smtClean="0"/>
              <a:t>            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7010400" y="0"/>
            <a:ext cx="1828800" cy="1524000"/>
            <a:chOff x="1008" y="1059"/>
            <a:chExt cx="3768" cy="2733"/>
          </a:xfrm>
        </p:grpSpPr>
        <p:sp>
          <p:nvSpPr>
            <p:cNvPr id="8197" name="AutoShape 5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Maslow’s Hierarchy of Needs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Herzberg’s Two-Factor Theory</a:t>
            </a:r>
            <a:r>
              <a:rPr lang="en-US" smtClean="0"/>
              <a:t>          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Achieving a motivated task-force</a:t>
            </a:r>
            <a:r>
              <a:rPr lang="en-US" smtClean="0"/>
              <a:t>              (Pgs.104-105 Besterfield)                                           Know thyself,Know your employees, Establish a positive attitude, share the goals,Monitor progress,Develop intersting work,Communicate effectively, Celebrate success.        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Empowerment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24800" cy="5029200"/>
          </a:xfrm>
        </p:spPr>
        <p:txBody>
          <a:bodyPr/>
          <a:lstStyle/>
          <a:p>
            <a:pPr eaLnBrk="1" hangingPunct="1"/>
            <a:r>
              <a:rPr lang="en-US" b="1" smtClean="0"/>
              <a:t>To invest people with authority –to tap the potential in every worker (avoid the wastage  of unrealised capacity)</a:t>
            </a:r>
          </a:p>
          <a:p>
            <a:pPr eaLnBrk="1" hangingPunct="1"/>
            <a:r>
              <a:rPr lang="en-US" b="1" smtClean="0"/>
              <a:t>People have the ability,confidence and commitment to take the responsibility and ownership to improve the process, and initiate the necessary steps to satisfy customer requirements within well-defined boundaries in order to achieve organisational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Conditions for empowerment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Everyone must understand the need for change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The system needs to change to the new paradigm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The organisation must enable its employees.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Teams (Pgs. 109-124 Besterfield)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Continuous Process Improvement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Process</a:t>
            </a:r>
            <a:r>
              <a:rPr lang="en-US" sz="2400" smtClean="0"/>
              <a:t> refers to business and production activities of an Organisation.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Processes for improvement-</a:t>
            </a:r>
            <a:r>
              <a:rPr lang="en-US" sz="2400" smtClean="0"/>
              <a:t> eg. Design &amp; Manufacturing,Marketing,Stores &amp; Purchase,etc.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Inputs of the Process-</a:t>
            </a:r>
            <a:r>
              <a:rPr lang="en-US" sz="2400" smtClean="0"/>
              <a:t> Manpower,materials,money,data,etc.                      </a:t>
            </a:r>
            <a:r>
              <a:rPr lang="en-US" sz="2400" b="1" smtClean="0"/>
              <a:t>Outputs-  </a:t>
            </a:r>
            <a:r>
              <a:rPr lang="en-US" sz="2400" smtClean="0"/>
              <a:t>Products,Services,data etc.                       Outputs need performance measures – main outcome being customer satisfaction.(</a:t>
            </a:r>
            <a:r>
              <a:rPr lang="en-US" sz="2400" b="1" smtClean="0"/>
              <a:t>feedback </a:t>
            </a:r>
            <a:r>
              <a:rPr lang="en-US" sz="2400" smtClean="0"/>
              <a:t>is used to improve the process)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Continuous Process Improvement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Process</a:t>
            </a:r>
            <a:r>
              <a:rPr lang="en-US" smtClean="0"/>
              <a:t> refers to business and production activities of an organisation</a:t>
            </a:r>
          </a:p>
          <a:p>
            <a:pPr eaLnBrk="1" hangingPunct="1"/>
            <a:r>
              <a:rPr lang="en-US" b="1" smtClean="0"/>
              <a:t>Business</a:t>
            </a:r>
            <a:r>
              <a:rPr lang="en-US" smtClean="0"/>
              <a:t> </a:t>
            </a:r>
            <a:r>
              <a:rPr lang="en-US" b="1" smtClean="0"/>
              <a:t>processes</a:t>
            </a:r>
            <a:r>
              <a:rPr lang="en-US" smtClean="0"/>
              <a:t>-Manufacturing,Design, Sales,Purchase,Stores etc.are areas where non-conformance  can be reduced and processes improved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Continuous Process Improvement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2743200"/>
            <a:ext cx="1295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INPUT</a:t>
            </a:r>
          </a:p>
          <a:p>
            <a:r>
              <a:rPr lang="en-US" b="0"/>
              <a:t>Materials</a:t>
            </a:r>
          </a:p>
          <a:p>
            <a:r>
              <a:rPr lang="en-US" b="0"/>
              <a:t>Money</a:t>
            </a:r>
          </a:p>
          <a:p>
            <a:r>
              <a:rPr lang="en-US" b="0"/>
              <a:t>Data,etc.</a:t>
            </a:r>
          </a:p>
        </p:txBody>
      </p:sp>
      <p:sp>
        <p:nvSpPr>
          <p:cNvPr id="58373" name="Oval 9"/>
          <p:cNvSpPr>
            <a:spLocks noChangeArrowheads="1"/>
          </p:cNvSpPr>
          <p:nvPr/>
        </p:nvSpPr>
        <p:spPr bwMode="auto">
          <a:xfrm>
            <a:off x="3276600" y="2514600"/>
            <a:ext cx="2362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PROCESS</a:t>
            </a:r>
          </a:p>
          <a:p>
            <a:r>
              <a:rPr lang="en-US" b="0"/>
              <a:t>People</a:t>
            </a:r>
          </a:p>
          <a:p>
            <a:r>
              <a:rPr lang="en-US" b="0"/>
              <a:t>Equipment</a:t>
            </a:r>
          </a:p>
          <a:p>
            <a:r>
              <a:rPr lang="en-US" b="0"/>
              <a:t>Method</a:t>
            </a:r>
          </a:p>
          <a:p>
            <a:r>
              <a:rPr lang="en-US" b="0"/>
              <a:t>Environment</a:t>
            </a:r>
          </a:p>
          <a:p>
            <a:r>
              <a:rPr lang="en-US" b="0"/>
              <a:t>Materials</a:t>
            </a:r>
          </a:p>
          <a:p>
            <a:r>
              <a:rPr lang="en-US" b="0"/>
              <a:t>Procedures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6477000" y="2819400"/>
            <a:ext cx="1447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OUTPUT</a:t>
            </a:r>
          </a:p>
          <a:p>
            <a:r>
              <a:rPr lang="en-US" b="0"/>
              <a:t>Information</a:t>
            </a:r>
          </a:p>
          <a:p>
            <a:r>
              <a:rPr lang="en-US" b="0"/>
              <a:t>Data</a:t>
            </a:r>
          </a:p>
          <a:p>
            <a:r>
              <a:rPr lang="en-US" b="0"/>
              <a:t>Product</a:t>
            </a:r>
          </a:p>
          <a:p>
            <a:r>
              <a:rPr lang="en-US" b="0"/>
              <a:t>Service,etc.</a:t>
            </a:r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>
            <a:off x="23622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56388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Rectangle 14"/>
          <p:cNvSpPr>
            <a:spLocks noChangeArrowheads="1"/>
          </p:cNvSpPr>
          <p:nvPr/>
        </p:nvSpPr>
        <p:spPr bwMode="auto">
          <a:xfrm>
            <a:off x="3352800" y="5410200"/>
            <a:ext cx="2362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CONDITIONS</a:t>
            </a:r>
          </a:p>
        </p:txBody>
      </p:sp>
      <p:sp>
        <p:nvSpPr>
          <p:cNvPr id="58378" name="Line 16"/>
          <p:cNvSpPr>
            <a:spLocks noChangeShapeType="1"/>
          </p:cNvSpPr>
          <p:nvPr/>
        </p:nvSpPr>
        <p:spPr bwMode="auto">
          <a:xfrm flipV="1">
            <a:off x="4495800" y="480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Rectangle 18"/>
          <p:cNvSpPr>
            <a:spLocks noChangeArrowheads="1"/>
          </p:cNvSpPr>
          <p:nvPr/>
        </p:nvSpPr>
        <p:spPr bwMode="auto">
          <a:xfrm>
            <a:off x="8610600" y="2819400"/>
            <a:ext cx="533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O/P</a:t>
            </a:r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>
            <a:off x="79248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5105400" y="18288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FEEDBACK</a:t>
            </a:r>
          </a:p>
        </p:txBody>
      </p:sp>
      <p:sp>
        <p:nvSpPr>
          <p:cNvPr id="58382" name="Line 23"/>
          <p:cNvSpPr>
            <a:spLocks noChangeShapeType="1"/>
          </p:cNvSpPr>
          <p:nvPr/>
        </p:nvSpPr>
        <p:spPr bwMode="auto">
          <a:xfrm flipH="1">
            <a:off x="4495800" y="205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Line 24"/>
          <p:cNvSpPr>
            <a:spLocks noChangeShapeType="1"/>
          </p:cNvSpPr>
          <p:nvPr/>
        </p:nvSpPr>
        <p:spPr bwMode="auto">
          <a:xfrm flipH="1" flipV="1">
            <a:off x="8001000" y="205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Five ways to Improve a Process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Reduce resources</a:t>
            </a:r>
          </a:p>
          <a:p>
            <a:pPr eaLnBrk="1" hangingPunct="1"/>
            <a:r>
              <a:rPr lang="en-US" b="1" smtClean="0"/>
              <a:t>Reduce errors</a:t>
            </a:r>
          </a:p>
          <a:p>
            <a:pPr eaLnBrk="1" hangingPunct="1"/>
            <a:r>
              <a:rPr lang="en-US" b="1" smtClean="0"/>
              <a:t>Meet or exceed expectations of internal/external customers</a:t>
            </a:r>
          </a:p>
          <a:p>
            <a:pPr eaLnBrk="1" hangingPunct="1"/>
            <a:r>
              <a:rPr lang="en-US" b="1" smtClean="0"/>
              <a:t>Make the process safer</a:t>
            </a:r>
          </a:p>
          <a:p>
            <a:pPr eaLnBrk="1" hangingPunct="1"/>
            <a:r>
              <a:rPr lang="en-US" b="1" smtClean="0"/>
              <a:t>Make the process more satisfying to the person doing it.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Continuous Process Improvement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Juran’s Trilogy</a:t>
            </a:r>
          </a:p>
          <a:p>
            <a:pPr eaLnBrk="1" hangingPunct="1"/>
            <a:r>
              <a:rPr lang="en-US" b="1" smtClean="0"/>
              <a:t>Shewhart’s Plan-Do-Study-Act cycle</a:t>
            </a:r>
          </a:p>
          <a:p>
            <a:pPr eaLnBrk="1" hangingPunct="1"/>
            <a:r>
              <a:rPr lang="en-US" b="1" smtClean="0"/>
              <a:t>Kaizen- making small incremental improvements to the individual and the organisation.                                          (Pgs. 140-160,Besterfield)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Juran’s Trilogy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eaLnBrk="1" hangingPunct="1"/>
            <a:r>
              <a:rPr lang="en-US" b="1" smtClean="0"/>
              <a:t>Three components -  PLANNING,CONTROL AND IMPROVEMENT</a:t>
            </a:r>
          </a:p>
          <a:p>
            <a:pPr eaLnBrk="1" hangingPunct="1"/>
            <a:r>
              <a:rPr lang="en-US" b="1" smtClean="0"/>
              <a:t>Based on financial processes ,such as budgeting(planning), expense measurement(control), and cost reduction (improvement)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5"/>
          <p:cNvSpPr>
            <a:spLocks noChangeShapeType="1"/>
          </p:cNvSpPr>
          <p:nvPr/>
        </p:nvSpPr>
        <p:spPr bwMode="auto">
          <a:xfrm>
            <a:off x="304800" y="54102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7" name="Text Box 9"/>
          <p:cNvSpPr txBox="1">
            <a:spLocks noChangeArrowheads="1"/>
          </p:cNvSpPr>
          <p:nvPr/>
        </p:nvSpPr>
        <p:spPr bwMode="auto">
          <a:xfrm>
            <a:off x="0" y="685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Quality planning</a:t>
            </a:r>
          </a:p>
        </p:txBody>
      </p:sp>
      <p:sp>
        <p:nvSpPr>
          <p:cNvPr id="62468" name="Text Box 10"/>
          <p:cNvSpPr txBox="1">
            <a:spLocks noChangeArrowheads="1"/>
          </p:cNvSpPr>
          <p:nvPr/>
        </p:nvSpPr>
        <p:spPr bwMode="auto">
          <a:xfrm>
            <a:off x="0" y="1828800"/>
            <a:ext cx="129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Cost of poor quality</a:t>
            </a: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3429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Operation  region</a:t>
            </a:r>
          </a:p>
        </p:txBody>
      </p:sp>
      <p:sp>
        <p:nvSpPr>
          <p:cNvPr id="62470" name="Text Box 51"/>
          <p:cNvSpPr txBox="1">
            <a:spLocks noChangeArrowheads="1"/>
          </p:cNvSpPr>
          <p:nvPr/>
        </p:nvSpPr>
        <p:spPr bwMode="auto">
          <a:xfrm>
            <a:off x="4953000" y="297180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Original zone of Quality control</a:t>
            </a:r>
          </a:p>
        </p:txBody>
      </p:sp>
      <p:sp>
        <p:nvSpPr>
          <p:cNvPr id="62471" name="Text Box 62"/>
          <p:cNvSpPr txBox="1">
            <a:spLocks noChangeArrowheads="1"/>
          </p:cNvSpPr>
          <p:nvPr/>
        </p:nvSpPr>
        <p:spPr bwMode="auto">
          <a:xfrm>
            <a:off x="7543800" y="35814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New zone   of quality control</a:t>
            </a:r>
          </a:p>
        </p:txBody>
      </p:sp>
      <p:grpSp>
        <p:nvGrpSpPr>
          <p:cNvPr id="62472" name="Group 76"/>
          <p:cNvGrpSpPr>
            <a:grpSpLocks/>
          </p:cNvGrpSpPr>
          <p:nvPr/>
        </p:nvGrpSpPr>
        <p:grpSpPr bwMode="auto">
          <a:xfrm>
            <a:off x="533400" y="228600"/>
            <a:ext cx="8153400" cy="6386513"/>
            <a:chOff x="336" y="144"/>
            <a:chExt cx="5136" cy="4023"/>
          </a:xfrm>
        </p:grpSpPr>
        <p:sp>
          <p:nvSpPr>
            <p:cNvPr id="62473" name="Line 4"/>
            <p:cNvSpPr>
              <a:spLocks noChangeShapeType="1"/>
            </p:cNvSpPr>
            <p:nvPr/>
          </p:nvSpPr>
          <p:spPr bwMode="auto">
            <a:xfrm flipH="1">
              <a:off x="816" y="384"/>
              <a:ext cx="48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Text Box 8"/>
            <p:cNvSpPr txBox="1">
              <a:spLocks noChangeArrowheads="1"/>
            </p:cNvSpPr>
            <p:nvPr/>
          </p:nvSpPr>
          <p:spPr bwMode="auto">
            <a:xfrm>
              <a:off x="1584" y="528"/>
              <a:ext cx="30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Quality Control- during Operations</a:t>
              </a:r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912" y="350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566" y="309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0</a:t>
              </a:r>
            </a:p>
          </p:txBody>
        </p:sp>
        <p:sp>
          <p:nvSpPr>
            <p:cNvPr id="62477" name="Text Box 14"/>
            <p:cNvSpPr txBox="1">
              <a:spLocks noChangeArrowheads="1"/>
            </p:cNvSpPr>
            <p:nvPr/>
          </p:nvSpPr>
          <p:spPr bwMode="auto">
            <a:xfrm>
              <a:off x="528" y="240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62478" name="Rectangle 15"/>
            <p:cNvSpPr>
              <a:spLocks noChangeArrowheads="1"/>
            </p:cNvSpPr>
            <p:nvPr/>
          </p:nvSpPr>
          <p:spPr bwMode="auto">
            <a:xfrm>
              <a:off x="528" y="172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40</a:t>
              </a:r>
            </a:p>
          </p:txBody>
        </p:sp>
        <p:sp>
          <p:nvSpPr>
            <p:cNvPr id="62479" name="Line 16"/>
            <p:cNvSpPr>
              <a:spLocks noChangeShapeType="1"/>
            </p:cNvSpPr>
            <p:nvPr/>
          </p:nvSpPr>
          <p:spPr bwMode="auto">
            <a:xfrm flipV="1">
              <a:off x="816" y="230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7"/>
            <p:cNvSpPr>
              <a:spLocks noChangeShapeType="1"/>
            </p:cNvSpPr>
            <p:nvPr/>
          </p:nvSpPr>
          <p:spPr bwMode="auto">
            <a:xfrm>
              <a:off x="1152" y="2304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8"/>
            <p:cNvSpPr>
              <a:spLocks noChangeShapeType="1"/>
            </p:cNvSpPr>
            <p:nvPr/>
          </p:nvSpPr>
          <p:spPr bwMode="auto">
            <a:xfrm flipV="1">
              <a:off x="1344" y="22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9"/>
            <p:cNvSpPr>
              <a:spLocks noChangeShapeType="1"/>
            </p:cNvSpPr>
            <p:nvPr/>
          </p:nvSpPr>
          <p:spPr bwMode="auto">
            <a:xfrm>
              <a:off x="1440" y="225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20"/>
            <p:cNvSpPr>
              <a:spLocks noChangeShapeType="1"/>
            </p:cNvSpPr>
            <p:nvPr/>
          </p:nvSpPr>
          <p:spPr bwMode="auto">
            <a:xfrm flipV="1">
              <a:off x="1632" y="220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21"/>
            <p:cNvSpPr>
              <a:spLocks noChangeShapeType="1"/>
            </p:cNvSpPr>
            <p:nvPr/>
          </p:nvSpPr>
          <p:spPr bwMode="auto">
            <a:xfrm flipV="1">
              <a:off x="1824" y="1248"/>
              <a:ext cx="33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22"/>
            <p:cNvSpPr>
              <a:spLocks noChangeShapeType="1"/>
            </p:cNvSpPr>
            <p:nvPr/>
          </p:nvSpPr>
          <p:spPr bwMode="auto">
            <a:xfrm>
              <a:off x="2160" y="1248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23"/>
            <p:cNvSpPr>
              <a:spLocks noChangeShapeType="1"/>
            </p:cNvSpPr>
            <p:nvPr/>
          </p:nvSpPr>
          <p:spPr bwMode="auto">
            <a:xfrm flipV="1">
              <a:off x="2256" y="206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24"/>
            <p:cNvSpPr>
              <a:spLocks noChangeShapeType="1"/>
            </p:cNvSpPr>
            <p:nvPr/>
          </p:nvSpPr>
          <p:spPr bwMode="auto">
            <a:xfrm>
              <a:off x="2400" y="2064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7"/>
            <p:cNvSpPr>
              <a:spLocks noChangeShapeType="1"/>
            </p:cNvSpPr>
            <p:nvPr/>
          </p:nvSpPr>
          <p:spPr bwMode="auto">
            <a:xfrm>
              <a:off x="2736" y="2592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8"/>
            <p:cNvSpPr>
              <a:spLocks noChangeShapeType="1"/>
            </p:cNvSpPr>
            <p:nvPr/>
          </p:nvSpPr>
          <p:spPr bwMode="auto">
            <a:xfrm>
              <a:off x="3168" y="29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9"/>
            <p:cNvSpPr>
              <a:spLocks noChangeShapeType="1"/>
            </p:cNvSpPr>
            <p:nvPr/>
          </p:nvSpPr>
          <p:spPr bwMode="auto">
            <a:xfrm>
              <a:off x="3408" y="297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30"/>
            <p:cNvSpPr>
              <a:spLocks noChangeShapeType="1"/>
            </p:cNvSpPr>
            <p:nvPr/>
          </p:nvSpPr>
          <p:spPr bwMode="auto">
            <a:xfrm flipV="1">
              <a:off x="3648" y="302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31"/>
            <p:cNvSpPr>
              <a:spLocks noChangeShapeType="1"/>
            </p:cNvSpPr>
            <p:nvPr/>
          </p:nvSpPr>
          <p:spPr bwMode="auto">
            <a:xfrm>
              <a:off x="4128" y="3024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32"/>
            <p:cNvSpPr>
              <a:spLocks noChangeShapeType="1"/>
            </p:cNvSpPr>
            <p:nvPr/>
          </p:nvSpPr>
          <p:spPr bwMode="auto">
            <a:xfrm flipV="1">
              <a:off x="4416" y="3024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33"/>
            <p:cNvSpPr>
              <a:spLocks noChangeShapeType="1"/>
            </p:cNvSpPr>
            <p:nvPr/>
          </p:nvSpPr>
          <p:spPr bwMode="auto">
            <a:xfrm>
              <a:off x="4704" y="302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4896" y="302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>
              <a:off x="5136" y="302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2390" y="3479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Time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>
              <a:off x="864" y="21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Line 38"/>
            <p:cNvSpPr>
              <a:spLocks noChangeShapeType="1"/>
            </p:cNvSpPr>
            <p:nvPr/>
          </p:nvSpPr>
          <p:spPr bwMode="auto">
            <a:xfrm>
              <a:off x="1200" y="21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>
              <a:off x="1728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Line 40"/>
            <p:cNvSpPr>
              <a:spLocks noChangeShapeType="1"/>
            </p:cNvSpPr>
            <p:nvPr/>
          </p:nvSpPr>
          <p:spPr bwMode="auto">
            <a:xfrm>
              <a:off x="2208" y="21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>
              <a:off x="816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3" name="Line 42"/>
            <p:cNvSpPr>
              <a:spLocks noChangeShapeType="1"/>
            </p:cNvSpPr>
            <p:nvPr/>
          </p:nvSpPr>
          <p:spPr bwMode="auto">
            <a:xfrm>
              <a:off x="1200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>
              <a:off x="1728" y="25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5" name="Line 45"/>
            <p:cNvSpPr>
              <a:spLocks noChangeShapeType="1"/>
            </p:cNvSpPr>
            <p:nvPr/>
          </p:nvSpPr>
          <p:spPr bwMode="auto">
            <a:xfrm>
              <a:off x="2256" y="25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Line 48"/>
            <p:cNvSpPr>
              <a:spLocks noChangeShapeType="1"/>
            </p:cNvSpPr>
            <p:nvPr/>
          </p:nvSpPr>
          <p:spPr bwMode="auto">
            <a:xfrm>
              <a:off x="2736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Line 49"/>
            <p:cNvSpPr>
              <a:spLocks noChangeShapeType="1"/>
            </p:cNvSpPr>
            <p:nvPr/>
          </p:nvSpPr>
          <p:spPr bwMode="auto">
            <a:xfrm>
              <a:off x="2736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Text Box 50"/>
            <p:cNvSpPr txBox="1">
              <a:spLocks noChangeArrowheads="1"/>
            </p:cNvSpPr>
            <p:nvPr/>
          </p:nvSpPr>
          <p:spPr bwMode="auto">
            <a:xfrm>
              <a:off x="2256" y="1200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Sporadic spike</a:t>
              </a:r>
            </a:p>
          </p:txBody>
        </p:sp>
        <p:sp>
          <p:nvSpPr>
            <p:cNvPr id="62509" name="Text Box 52"/>
            <p:cNvSpPr txBox="1">
              <a:spLocks noChangeArrowheads="1"/>
            </p:cNvSpPr>
            <p:nvPr/>
          </p:nvSpPr>
          <p:spPr bwMode="auto">
            <a:xfrm>
              <a:off x="1296" y="2688"/>
              <a:ext cx="153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Chronic waste Opportunity for improvement.</a:t>
              </a:r>
            </a:p>
          </p:txBody>
        </p:sp>
        <p:sp>
          <p:nvSpPr>
            <p:cNvPr id="62510" name="Line 53"/>
            <p:cNvSpPr>
              <a:spLocks noChangeShapeType="1"/>
            </p:cNvSpPr>
            <p:nvPr/>
          </p:nvSpPr>
          <p:spPr bwMode="auto">
            <a:xfrm>
              <a:off x="4032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Line 54"/>
            <p:cNvSpPr>
              <a:spLocks noChangeShapeType="1"/>
            </p:cNvSpPr>
            <p:nvPr/>
          </p:nvSpPr>
          <p:spPr bwMode="auto">
            <a:xfrm>
              <a:off x="4464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2" name="Line 55"/>
            <p:cNvSpPr>
              <a:spLocks noChangeShapeType="1"/>
            </p:cNvSpPr>
            <p:nvPr/>
          </p:nvSpPr>
          <p:spPr bwMode="auto">
            <a:xfrm>
              <a:off x="5040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3" name="Line 57"/>
            <p:cNvSpPr>
              <a:spLocks noChangeShapeType="1"/>
            </p:cNvSpPr>
            <p:nvPr/>
          </p:nvSpPr>
          <p:spPr bwMode="auto">
            <a:xfrm>
              <a:off x="4512" y="321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4" name="Line 59"/>
            <p:cNvSpPr>
              <a:spLocks noChangeShapeType="1"/>
            </p:cNvSpPr>
            <p:nvPr/>
          </p:nvSpPr>
          <p:spPr bwMode="auto">
            <a:xfrm>
              <a:off x="5040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5" name="Line 61"/>
            <p:cNvSpPr>
              <a:spLocks noChangeShapeType="1"/>
            </p:cNvSpPr>
            <p:nvPr/>
          </p:nvSpPr>
          <p:spPr bwMode="auto">
            <a:xfrm>
              <a:off x="4080" y="321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6" name="Text Box 64"/>
            <p:cNvSpPr txBox="1">
              <a:spLocks noChangeArrowheads="1"/>
            </p:cNvSpPr>
            <p:nvPr/>
          </p:nvSpPr>
          <p:spPr bwMode="auto">
            <a:xfrm>
              <a:off x="2496" y="307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Quality improvement</a:t>
              </a:r>
            </a:p>
          </p:txBody>
        </p:sp>
        <p:sp>
          <p:nvSpPr>
            <p:cNvPr id="62517" name="Text Box 65"/>
            <p:cNvSpPr txBox="1">
              <a:spLocks noChangeArrowheads="1"/>
            </p:cNvSpPr>
            <p:nvPr/>
          </p:nvSpPr>
          <p:spPr bwMode="auto">
            <a:xfrm>
              <a:off x="1776" y="3936"/>
              <a:ext cx="21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Lessons learned</a:t>
              </a:r>
            </a:p>
          </p:txBody>
        </p:sp>
        <p:sp>
          <p:nvSpPr>
            <p:cNvPr id="62518" name="Freeform 66"/>
            <p:cNvSpPr>
              <a:spLocks/>
            </p:cNvSpPr>
            <p:nvPr/>
          </p:nvSpPr>
          <p:spPr bwMode="auto">
            <a:xfrm>
              <a:off x="3112" y="3456"/>
              <a:ext cx="1112" cy="632"/>
            </a:xfrm>
            <a:custGeom>
              <a:avLst/>
              <a:gdLst>
                <a:gd name="T0" fmla="*/ 1112 w 1112"/>
                <a:gd name="T1" fmla="*/ 0 h 632"/>
                <a:gd name="T2" fmla="*/ 1064 w 1112"/>
                <a:gd name="T3" fmla="*/ 336 h 632"/>
                <a:gd name="T4" fmla="*/ 824 w 1112"/>
                <a:gd name="T5" fmla="*/ 576 h 632"/>
                <a:gd name="T6" fmla="*/ 104 w 1112"/>
                <a:gd name="T7" fmla="*/ 624 h 632"/>
                <a:gd name="T8" fmla="*/ 200 w 1112"/>
                <a:gd name="T9" fmla="*/ 624 h 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2"/>
                <a:gd name="T16" fmla="*/ 0 h 632"/>
                <a:gd name="T17" fmla="*/ 1112 w 1112"/>
                <a:gd name="T18" fmla="*/ 632 h 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2" h="632">
                  <a:moveTo>
                    <a:pt x="1112" y="0"/>
                  </a:moveTo>
                  <a:cubicBezTo>
                    <a:pt x="1112" y="120"/>
                    <a:pt x="1112" y="240"/>
                    <a:pt x="1064" y="336"/>
                  </a:cubicBezTo>
                  <a:cubicBezTo>
                    <a:pt x="1016" y="432"/>
                    <a:pt x="984" y="528"/>
                    <a:pt x="824" y="576"/>
                  </a:cubicBezTo>
                  <a:cubicBezTo>
                    <a:pt x="664" y="624"/>
                    <a:pt x="208" y="616"/>
                    <a:pt x="104" y="624"/>
                  </a:cubicBezTo>
                  <a:cubicBezTo>
                    <a:pt x="0" y="632"/>
                    <a:pt x="176" y="624"/>
                    <a:pt x="200" y="6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9" name="Freeform 67"/>
            <p:cNvSpPr>
              <a:spLocks/>
            </p:cNvSpPr>
            <p:nvPr/>
          </p:nvSpPr>
          <p:spPr bwMode="auto">
            <a:xfrm>
              <a:off x="336" y="3120"/>
              <a:ext cx="1296" cy="976"/>
            </a:xfrm>
            <a:custGeom>
              <a:avLst/>
              <a:gdLst>
                <a:gd name="T0" fmla="*/ 0 w 1296"/>
                <a:gd name="T1" fmla="*/ 0 h 976"/>
                <a:gd name="T2" fmla="*/ 48 w 1296"/>
                <a:gd name="T3" fmla="*/ 528 h 976"/>
                <a:gd name="T4" fmla="*/ 192 w 1296"/>
                <a:gd name="T5" fmla="*/ 864 h 976"/>
                <a:gd name="T6" fmla="*/ 576 w 1296"/>
                <a:gd name="T7" fmla="*/ 960 h 976"/>
                <a:gd name="T8" fmla="*/ 1296 w 1296"/>
                <a:gd name="T9" fmla="*/ 960 h 9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6"/>
                <a:gd name="T16" fmla="*/ 0 h 976"/>
                <a:gd name="T17" fmla="*/ 1296 w 1296"/>
                <a:gd name="T18" fmla="*/ 976 h 9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6" h="976">
                  <a:moveTo>
                    <a:pt x="0" y="0"/>
                  </a:moveTo>
                  <a:cubicBezTo>
                    <a:pt x="8" y="192"/>
                    <a:pt x="16" y="384"/>
                    <a:pt x="48" y="528"/>
                  </a:cubicBezTo>
                  <a:cubicBezTo>
                    <a:pt x="80" y="672"/>
                    <a:pt x="104" y="792"/>
                    <a:pt x="192" y="864"/>
                  </a:cubicBezTo>
                  <a:cubicBezTo>
                    <a:pt x="280" y="936"/>
                    <a:pt x="392" y="944"/>
                    <a:pt x="576" y="960"/>
                  </a:cubicBezTo>
                  <a:cubicBezTo>
                    <a:pt x="760" y="976"/>
                    <a:pt x="1176" y="960"/>
                    <a:pt x="1296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0" name="Line 69"/>
            <p:cNvSpPr>
              <a:spLocks noChangeShapeType="1"/>
            </p:cNvSpPr>
            <p:nvPr/>
          </p:nvSpPr>
          <p:spPr bwMode="auto">
            <a:xfrm flipV="1">
              <a:off x="336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1" name="Line 71"/>
            <p:cNvSpPr>
              <a:spLocks noChangeShapeType="1"/>
            </p:cNvSpPr>
            <p:nvPr/>
          </p:nvSpPr>
          <p:spPr bwMode="auto">
            <a:xfrm flipH="1">
              <a:off x="3072" y="40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2" name="Text Box 72"/>
            <p:cNvSpPr txBox="1">
              <a:spLocks noChangeArrowheads="1"/>
            </p:cNvSpPr>
            <p:nvPr/>
          </p:nvSpPr>
          <p:spPr bwMode="auto">
            <a:xfrm>
              <a:off x="1536" y="144"/>
              <a:ext cx="39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/>
                <a:t>The Juran Trilogy Diagram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Quality and customer </a:t>
            </a:r>
            <a:br>
              <a:rPr lang="en-US" sz="3200" smtClean="0"/>
            </a:br>
            <a:r>
              <a:rPr lang="en-US" sz="3200" smtClean="0"/>
              <a:t>expectations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724400"/>
          </a:xfrm>
        </p:spPr>
        <p:txBody>
          <a:bodyPr/>
          <a:lstStyle/>
          <a:p>
            <a:pPr eaLnBrk="1" hangingPunct="1"/>
            <a:r>
              <a:rPr lang="en-US" smtClean="0"/>
              <a:t>Quality is also defined as </a:t>
            </a:r>
            <a:r>
              <a:rPr lang="en-US" b="1" smtClean="0"/>
              <a:t>excellence </a:t>
            </a:r>
            <a:r>
              <a:rPr lang="en-US" smtClean="0"/>
              <a:t>in the product or service that </a:t>
            </a:r>
            <a:r>
              <a:rPr lang="en-US" b="1" smtClean="0"/>
              <a:t>fulfills or exceeds the expectations of the customer.</a:t>
            </a:r>
          </a:p>
          <a:p>
            <a:pPr eaLnBrk="1" hangingPunct="1"/>
            <a:r>
              <a:rPr lang="en-US" smtClean="0"/>
              <a:t>There are </a:t>
            </a:r>
            <a:r>
              <a:rPr lang="en-US" b="1" smtClean="0"/>
              <a:t>9 dimensions of quality</a:t>
            </a:r>
            <a:r>
              <a:rPr lang="en-US" smtClean="0"/>
              <a:t> that may be found in products that produce customer-satisfaction.</a:t>
            </a:r>
          </a:p>
          <a:p>
            <a:pPr eaLnBrk="1" hangingPunct="1"/>
            <a:r>
              <a:rPr lang="en-US" smtClean="0"/>
              <a:t>Though quality is an abstract perception,it has a quantitative measure-  </a:t>
            </a:r>
            <a:r>
              <a:rPr lang="en-US" b="1" smtClean="0"/>
              <a:t>Q= (P / E ) ,</a:t>
            </a:r>
            <a:r>
              <a:rPr lang="en-US" smtClean="0"/>
              <a:t>                                     where </a:t>
            </a:r>
            <a:r>
              <a:rPr lang="en-US" b="1" smtClean="0"/>
              <a:t>Q=quality, P= performance(as measured by the Mfgr.),  and  E = expectations( of the customer).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6934200" y="0"/>
            <a:ext cx="2209800" cy="1828800"/>
            <a:chOff x="1824" y="633"/>
            <a:chExt cx="2834" cy="2849"/>
          </a:xfrm>
        </p:grpSpPr>
        <p:sp>
          <p:nvSpPr>
            <p:cNvPr id="922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536 w 21600"/>
                <a:gd name="T1" fmla="*/ 1108 h 21600"/>
                <a:gd name="T2" fmla="*/ 1060 w 21600"/>
                <a:gd name="T3" fmla="*/ 1478 h 21600"/>
                <a:gd name="T4" fmla="*/ 680 w 21600"/>
                <a:gd name="T5" fmla="*/ 967 h 21600"/>
                <a:gd name="T6" fmla="*/ 1060 w 21600"/>
                <a:gd name="T7" fmla="*/ 492 h 21600"/>
                <a:gd name="T8" fmla="*/ 542 w 21600"/>
                <a:gd name="T9" fmla="*/ 4 h 21600"/>
                <a:gd name="T10" fmla="*/ 36 w 21600"/>
                <a:gd name="T11" fmla="*/ 477 h 21600"/>
                <a:gd name="T12" fmla="*/ 416 w 21600"/>
                <a:gd name="T13" fmla="*/ 948 h 21600"/>
                <a:gd name="T14" fmla="*/ 36 w 21600"/>
                <a:gd name="T15" fmla="*/ 147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 w 21600"/>
                <a:gd name="T1" fmla="*/ 855 h 21600"/>
                <a:gd name="T2" fmla="*/ 346 w 21600"/>
                <a:gd name="T3" fmla="*/ 1351 h 21600"/>
                <a:gd name="T4" fmla="*/ 856 w 21600"/>
                <a:gd name="T5" fmla="*/ 888 h 21600"/>
                <a:gd name="T6" fmla="*/ 1385 w 21600"/>
                <a:gd name="T7" fmla="*/ 1353 h 21600"/>
                <a:gd name="T8" fmla="*/ 1778 w 21600"/>
                <a:gd name="T9" fmla="*/ 963 h 21600"/>
                <a:gd name="T10" fmla="*/ 1390 w 21600"/>
                <a:gd name="T11" fmla="*/ 366 h 21600"/>
                <a:gd name="T12" fmla="*/ 889 w 21600"/>
                <a:gd name="T13" fmla="*/ 2 h 21600"/>
                <a:gd name="T14" fmla="*/ 346 w 21600"/>
                <a:gd name="T15" fmla="*/ 37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412 w 21600"/>
                <a:gd name="T1" fmla="*/ 946 h 21600"/>
                <a:gd name="T2" fmla="*/ 22 w 21600"/>
                <a:gd name="T3" fmla="*/ 1382 h 21600"/>
                <a:gd name="T4" fmla="*/ 571 w 21600"/>
                <a:gd name="T5" fmla="*/ 1763 h 21600"/>
                <a:gd name="T6" fmla="*/ 1038 w 21600"/>
                <a:gd name="T7" fmla="*/ 1367 h 21600"/>
                <a:gd name="T8" fmla="*/ 693 w 21600"/>
                <a:gd name="T9" fmla="*/ 889 h 21600"/>
                <a:gd name="T10" fmla="*/ 1044 w 21600"/>
                <a:gd name="T11" fmla="*/ 385 h 21600"/>
                <a:gd name="T12" fmla="*/ 551 w 21600"/>
                <a:gd name="T13" fmla="*/ 1 h 21600"/>
                <a:gd name="T14" fmla="*/ 22 w 21600"/>
                <a:gd name="T15" fmla="*/ 38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395 w 21600"/>
                <a:gd name="T1" fmla="*/ 1026 h 21600"/>
                <a:gd name="T2" fmla="*/ 1415 w 21600"/>
                <a:gd name="T3" fmla="*/ 25 h 21600"/>
                <a:gd name="T4" fmla="*/ 394 w 21600"/>
                <a:gd name="T5" fmla="*/ 42 h 21600"/>
                <a:gd name="T6" fmla="*/ 420 w 21600"/>
                <a:gd name="T7" fmla="*/ 1022 h 21600"/>
                <a:gd name="T8" fmla="*/ 901 w 21600"/>
                <a:gd name="T9" fmla="*/ 627 h 21600"/>
                <a:gd name="T10" fmla="*/ 904 w 21600"/>
                <a:gd name="T11" fmla="*/ 424 h 21600"/>
                <a:gd name="T12" fmla="*/ 1800 w 21600"/>
                <a:gd name="T13" fmla="*/ 487 h 21600"/>
                <a:gd name="T14" fmla="*/ 5 w 21600"/>
                <a:gd name="T15" fmla="*/ 48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Four Improvement Strategies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Repair</a:t>
            </a:r>
          </a:p>
          <a:p>
            <a:pPr eaLnBrk="1" hangingPunct="1"/>
            <a:r>
              <a:rPr lang="en-US" b="1" smtClean="0"/>
              <a:t>Refinement</a:t>
            </a:r>
          </a:p>
          <a:p>
            <a:pPr eaLnBrk="1" hangingPunct="1"/>
            <a:r>
              <a:rPr lang="en-US" b="1" smtClean="0"/>
              <a:t>Renovation</a:t>
            </a:r>
          </a:p>
          <a:p>
            <a:pPr eaLnBrk="1" hangingPunct="1"/>
            <a:r>
              <a:rPr lang="en-US" b="1" smtClean="0"/>
              <a:t>Re-invention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Five types of Problems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Compliance</a:t>
            </a:r>
          </a:p>
          <a:p>
            <a:pPr eaLnBrk="1" hangingPunct="1"/>
            <a:r>
              <a:rPr lang="en-US" b="1" smtClean="0"/>
              <a:t>Unstructured</a:t>
            </a:r>
          </a:p>
          <a:p>
            <a:pPr eaLnBrk="1" hangingPunct="1"/>
            <a:r>
              <a:rPr lang="en-US" b="1" smtClean="0"/>
              <a:t>Efficiency</a:t>
            </a:r>
          </a:p>
          <a:p>
            <a:pPr eaLnBrk="1" hangingPunct="1"/>
            <a:r>
              <a:rPr lang="en-US" b="1" smtClean="0"/>
              <a:t>Process Design</a:t>
            </a:r>
          </a:p>
          <a:p>
            <a:pPr eaLnBrk="1" hangingPunct="1"/>
            <a:r>
              <a:rPr lang="en-US" b="1" smtClean="0"/>
              <a:t>Product Design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    THE PDSA cycle</a:t>
            </a:r>
          </a:p>
        </p:txBody>
      </p:sp>
      <p:sp>
        <p:nvSpPr>
          <p:cNvPr id="65539" name="Line 5"/>
          <p:cNvSpPr>
            <a:spLocks noChangeShapeType="1"/>
          </p:cNvSpPr>
          <p:nvPr/>
        </p:nvSpPr>
        <p:spPr bwMode="auto">
          <a:xfrm>
            <a:off x="4419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0" name="Line 6"/>
          <p:cNvSpPr>
            <a:spLocks noChangeShapeType="1"/>
          </p:cNvSpPr>
          <p:nvPr/>
        </p:nvSpPr>
        <p:spPr bwMode="auto">
          <a:xfrm>
            <a:off x="2743200" y="3962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48006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Plan</a:t>
            </a: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4860925" y="30845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Plan</a:t>
            </a:r>
          </a:p>
        </p:txBody>
      </p:sp>
      <p:grpSp>
        <p:nvGrpSpPr>
          <p:cNvPr id="65543" name="Group 23"/>
          <p:cNvGrpSpPr>
            <a:grpSpLocks/>
          </p:cNvGrpSpPr>
          <p:nvPr/>
        </p:nvGrpSpPr>
        <p:grpSpPr bwMode="auto">
          <a:xfrm>
            <a:off x="2743200" y="2362200"/>
            <a:ext cx="3429000" cy="3200400"/>
            <a:chOff x="1728" y="1488"/>
            <a:chExt cx="2160" cy="2016"/>
          </a:xfrm>
        </p:grpSpPr>
        <p:grpSp>
          <p:nvGrpSpPr>
            <p:cNvPr id="65544" name="Group 21"/>
            <p:cNvGrpSpPr>
              <a:grpSpLocks/>
            </p:cNvGrpSpPr>
            <p:nvPr/>
          </p:nvGrpSpPr>
          <p:grpSpPr bwMode="auto">
            <a:xfrm>
              <a:off x="1728" y="1488"/>
              <a:ext cx="2160" cy="2016"/>
              <a:chOff x="1728" y="1488"/>
              <a:chExt cx="2160" cy="2016"/>
            </a:xfrm>
          </p:grpSpPr>
          <p:grpSp>
            <p:nvGrpSpPr>
              <p:cNvPr id="65546" name="Group 12"/>
              <p:cNvGrpSpPr>
                <a:grpSpLocks/>
              </p:cNvGrpSpPr>
              <p:nvPr/>
            </p:nvGrpSpPr>
            <p:grpSpPr bwMode="auto">
              <a:xfrm>
                <a:off x="1728" y="1488"/>
                <a:ext cx="2160" cy="2016"/>
                <a:chOff x="1728" y="1488"/>
                <a:chExt cx="2160" cy="2016"/>
              </a:xfrm>
            </p:grpSpPr>
            <p:sp>
              <p:nvSpPr>
                <p:cNvPr id="65549" name="Oval 4"/>
                <p:cNvSpPr>
                  <a:spLocks noChangeArrowheads="1"/>
                </p:cNvSpPr>
                <p:nvPr/>
              </p:nvSpPr>
              <p:spPr bwMode="auto">
                <a:xfrm>
                  <a:off x="1728" y="1488"/>
                  <a:ext cx="2160" cy="201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5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966" y="2759"/>
                  <a:ext cx="4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/>
                    <a:t>   Do</a:t>
                  </a:r>
                </a:p>
              </p:txBody>
            </p:sp>
            <p:sp>
              <p:nvSpPr>
                <p:cNvPr id="655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12" y="2784"/>
                  <a:ext cx="5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/>
                    <a:t>Study</a:t>
                  </a:r>
                </a:p>
              </p:txBody>
            </p:sp>
            <p:sp>
              <p:nvSpPr>
                <p:cNvPr id="6555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34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/>
                    <a:t>Act</a:t>
                  </a:r>
                </a:p>
              </p:txBody>
            </p:sp>
          </p:grpSp>
          <p:sp>
            <p:nvSpPr>
              <p:cNvPr id="65547" name="Line 14"/>
              <p:cNvSpPr>
                <a:spLocks noChangeShapeType="1"/>
              </p:cNvSpPr>
              <p:nvPr/>
            </p:nvSpPr>
            <p:spPr bwMode="auto">
              <a:xfrm>
                <a:off x="2784" y="1488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8" name="Line 15"/>
              <p:cNvSpPr>
                <a:spLocks noChangeShapeType="1"/>
              </p:cNvSpPr>
              <p:nvPr/>
            </p:nvSpPr>
            <p:spPr bwMode="auto">
              <a:xfrm>
                <a:off x="1728" y="2448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45" name="Text Box 22"/>
            <p:cNvSpPr txBox="1">
              <a:spLocks noChangeArrowheads="1"/>
            </p:cNvSpPr>
            <p:nvPr/>
          </p:nvSpPr>
          <p:spPr bwMode="auto">
            <a:xfrm>
              <a:off x="2966" y="1943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Plan</a:t>
              </a:r>
            </a:p>
          </p:txBody>
        </p:sp>
      </p:grp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PDSA cycle- seven steps or phases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Identify the opportunity</a:t>
            </a:r>
          </a:p>
          <a:p>
            <a:pPr eaLnBrk="1" hangingPunct="1"/>
            <a:r>
              <a:rPr lang="en-US" b="1" smtClean="0"/>
              <a:t>Analyze the current process</a:t>
            </a:r>
          </a:p>
          <a:p>
            <a:pPr eaLnBrk="1" hangingPunct="1"/>
            <a:r>
              <a:rPr lang="en-US" b="1" smtClean="0"/>
              <a:t>Develop the optimal solution(s)</a:t>
            </a:r>
          </a:p>
          <a:p>
            <a:pPr eaLnBrk="1" hangingPunct="1"/>
            <a:r>
              <a:rPr lang="en-US" b="1" smtClean="0"/>
              <a:t>Implement changes</a:t>
            </a:r>
          </a:p>
          <a:p>
            <a:pPr eaLnBrk="1" hangingPunct="1"/>
            <a:r>
              <a:rPr lang="en-US" b="1" smtClean="0"/>
              <a:t>Study the results</a:t>
            </a:r>
          </a:p>
          <a:p>
            <a:pPr eaLnBrk="1" hangingPunct="1"/>
            <a:r>
              <a:rPr lang="en-US" b="1" smtClean="0"/>
              <a:t>Standardise the solution</a:t>
            </a:r>
          </a:p>
          <a:p>
            <a:pPr eaLnBrk="1" hangingPunct="1"/>
            <a:r>
              <a:rPr lang="en-US" b="1" smtClean="0"/>
              <a:t>Plan for the future.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Continuous Process Improvement cycle</a:t>
            </a:r>
          </a:p>
        </p:txBody>
      </p:sp>
      <p:sp>
        <p:nvSpPr>
          <p:cNvPr id="67587" name="Oval 5"/>
          <p:cNvSpPr>
            <a:spLocks noChangeArrowheads="1"/>
          </p:cNvSpPr>
          <p:nvPr/>
        </p:nvSpPr>
        <p:spPr bwMode="auto">
          <a:xfrm>
            <a:off x="3124200" y="2819400"/>
            <a:ext cx="26670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Line 7"/>
          <p:cNvSpPr>
            <a:spLocks noChangeShapeType="1"/>
          </p:cNvSpPr>
          <p:nvPr/>
        </p:nvSpPr>
        <p:spPr bwMode="auto">
          <a:xfrm>
            <a:off x="4419600" y="2819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Line 9"/>
          <p:cNvSpPr>
            <a:spLocks noChangeShapeType="1"/>
          </p:cNvSpPr>
          <p:nvPr/>
        </p:nvSpPr>
        <p:spPr bwMode="auto">
          <a:xfrm>
            <a:off x="3124200" y="3962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0" name="Rectangle 17"/>
          <p:cNvSpPr>
            <a:spLocks noChangeArrowheads="1"/>
          </p:cNvSpPr>
          <p:nvPr/>
        </p:nvSpPr>
        <p:spPr bwMode="auto">
          <a:xfrm>
            <a:off x="2133600" y="1676400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Phase I Identify the Opportunity</a:t>
            </a:r>
          </a:p>
        </p:txBody>
      </p:sp>
      <p:sp>
        <p:nvSpPr>
          <p:cNvPr id="67591" name="Rectangle 19"/>
          <p:cNvSpPr>
            <a:spLocks noChangeArrowheads="1"/>
          </p:cNvSpPr>
          <p:nvPr/>
        </p:nvSpPr>
        <p:spPr bwMode="auto">
          <a:xfrm>
            <a:off x="5943600" y="2667000"/>
            <a:ext cx="2895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Phase 2 </a:t>
            </a:r>
          </a:p>
          <a:p>
            <a:pPr>
              <a:spcBef>
                <a:spcPct val="50000"/>
              </a:spcBef>
            </a:pPr>
            <a:r>
              <a:rPr lang="en-US"/>
              <a:t>Analyze the process</a:t>
            </a:r>
          </a:p>
          <a:p>
            <a:endParaRPr lang="en-US"/>
          </a:p>
        </p:txBody>
      </p:sp>
      <p:sp>
        <p:nvSpPr>
          <p:cNvPr id="67592" name="Rectangle 20"/>
          <p:cNvSpPr>
            <a:spLocks noChangeArrowheads="1"/>
          </p:cNvSpPr>
          <p:nvPr/>
        </p:nvSpPr>
        <p:spPr bwMode="auto">
          <a:xfrm>
            <a:off x="5486400" y="4724400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Phase 3 </a:t>
            </a:r>
          </a:p>
          <a:p>
            <a:pPr>
              <a:spcBef>
                <a:spcPct val="50000"/>
              </a:spcBef>
            </a:pPr>
            <a:r>
              <a:rPr lang="en-US"/>
              <a:t>Develop the optimal solution(s)</a:t>
            </a:r>
          </a:p>
          <a:p>
            <a:endParaRPr lang="en-US"/>
          </a:p>
        </p:txBody>
      </p:sp>
      <p:sp>
        <p:nvSpPr>
          <p:cNvPr id="67593" name="Rectangle 21"/>
          <p:cNvSpPr>
            <a:spLocks noChangeArrowheads="1"/>
          </p:cNvSpPr>
          <p:nvPr/>
        </p:nvSpPr>
        <p:spPr bwMode="auto">
          <a:xfrm>
            <a:off x="5257800" y="6019800"/>
            <a:ext cx="2971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Phase 4 Implementation</a:t>
            </a:r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1905000" y="6096000"/>
            <a:ext cx="2743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Phae 5 Study the results</a:t>
            </a:r>
          </a:p>
        </p:txBody>
      </p:sp>
      <p:sp>
        <p:nvSpPr>
          <p:cNvPr id="67595" name="Line 26"/>
          <p:cNvSpPr>
            <a:spLocks noChangeShapeType="1"/>
          </p:cNvSpPr>
          <p:nvPr/>
        </p:nvSpPr>
        <p:spPr bwMode="auto">
          <a:xfrm>
            <a:off x="5791200" y="1981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6" name="Line 27"/>
          <p:cNvSpPr>
            <a:spLocks noChangeShapeType="1"/>
          </p:cNvSpPr>
          <p:nvPr/>
        </p:nvSpPr>
        <p:spPr bwMode="auto">
          <a:xfrm>
            <a:off x="7696200" y="3505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Line 28"/>
          <p:cNvSpPr>
            <a:spLocks noChangeShapeType="1"/>
          </p:cNvSpPr>
          <p:nvPr/>
        </p:nvSpPr>
        <p:spPr bwMode="auto">
          <a:xfrm flipH="1">
            <a:off x="6629400" y="5562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Line 30"/>
          <p:cNvSpPr>
            <a:spLocks noChangeShapeType="1"/>
          </p:cNvSpPr>
          <p:nvPr/>
        </p:nvSpPr>
        <p:spPr bwMode="auto">
          <a:xfrm flipH="1">
            <a:off x="4648200" y="647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9" name="Rectangle 31"/>
          <p:cNvSpPr>
            <a:spLocks noChangeArrowheads="1"/>
          </p:cNvSpPr>
          <p:nvPr/>
        </p:nvSpPr>
        <p:spPr bwMode="auto">
          <a:xfrm>
            <a:off x="0" y="2667000"/>
            <a:ext cx="2895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Phase 7 </a:t>
            </a:r>
          </a:p>
          <a:p>
            <a:pPr>
              <a:spcBef>
                <a:spcPct val="50000"/>
              </a:spcBef>
            </a:pPr>
            <a:r>
              <a:rPr lang="en-US"/>
              <a:t>Plan for the future</a:t>
            </a:r>
          </a:p>
          <a:p>
            <a:endParaRPr lang="en-US"/>
          </a:p>
        </p:txBody>
      </p:sp>
      <p:sp>
        <p:nvSpPr>
          <p:cNvPr id="67600" name="Rectangle 32"/>
          <p:cNvSpPr>
            <a:spLocks noChangeArrowheads="1"/>
          </p:cNvSpPr>
          <p:nvPr/>
        </p:nvSpPr>
        <p:spPr bwMode="auto">
          <a:xfrm>
            <a:off x="0" y="4343400"/>
            <a:ext cx="2895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Phase 6 </a:t>
            </a:r>
          </a:p>
          <a:p>
            <a:pPr>
              <a:spcBef>
                <a:spcPct val="50000"/>
              </a:spcBef>
            </a:pPr>
            <a:r>
              <a:rPr lang="en-US"/>
              <a:t>Standardise the solution</a:t>
            </a:r>
          </a:p>
          <a:p>
            <a:endParaRPr lang="en-US"/>
          </a:p>
        </p:txBody>
      </p:sp>
      <p:sp>
        <p:nvSpPr>
          <p:cNvPr id="67601" name="Line 34"/>
          <p:cNvSpPr>
            <a:spLocks noChangeShapeType="1"/>
          </p:cNvSpPr>
          <p:nvPr/>
        </p:nvSpPr>
        <p:spPr bwMode="auto">
          <a:xfrm flipH="1" flipV="1">
            <a:off x="1219200" y="51816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2" name="Line 35"/>
          <p:cNvSpPr>
            <a:spLocks noChangeShapeType="1"/>
          </p:cNvSpPr>
          <p:nvPr/>
        </p:nvSpPr>
        <p:spPr bwMode="auto">
          <a:xfrm flipV="1">
            <a:off x="12192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36"/>
          <p:cNvSpPr>
            <a:spLocks noChangeShapeType="1"/>
          </p:cNvSpPr>
          <p:nvPr/>
        </p:nvSpPr>
        <p:spPr bwMode="auto">
          <a:xfrm flipV="1">
            <a:off x="1219200" y="198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Line 39"/>
          <p:cNvSpPr>
            <a:spLocks noChangeShapeType="1"/>
          </p:cNvSpPr>
          <p:nvPr/>
        </p:nvSpPr>
        <p:spPr bwMode="auto">
          <a:xfrm flipH="1" flipV="1">
            <a:off x="4953000" y="5029200"/>
            <a:ext cx="685800" cy="10668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5" name="Line 41"/>
          <p:cNvSpPr>
            <a:spLocks noChangeShapeType="1"/>
          </p:cNvSpPr>
          <p:nvPr/>
        </p:nvSpPr>
        <p:spPr bwMode="auto">
          <a:xfrm>
            <a:off x="5029200" y="2438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6" name="Line 43"/>
          <p:cNvSpPr>
            <a:spLocks noChangeShapeType="1"/>
          </p:cNvSpPr>
          <p:nvPr/>
        </p:nvSpPr>
        <p:spPr bwMode="auto">
          <a:xfrm flipH="1">
            <a:off x="5181600" y="30480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7" name="Freeform 44"/>
          <p:cNvSpPr>
            <a:spLocks/>
          </p:cNvSpPr>
          <p:nvPr/>
        </p:nvSpPr>
        <p:spPr bwMode="auto">
          <a:xfrm>
            <a:off x="5715000" y="3632200"/>
            <a:ext cx="1600200" cy="1092200"/>
          </a:xfrm>
          <a:custGeom>
            <a:avLst/>
            <a:gdLst>
              <a:gd name="T0" fmla="*/ 1008 w 1008"/>
              <a:gd name="T1" fmla="*/ 688 h 688"/>
              <a:gd name="T2" fmla="*/ 672 w 1008"/>
              <a:gd name="T3" fmla="*/ 112 h 688"/>
              <a:gd name="T4" fmla="*/ 0 w 1008"/>
              <a:gd name="T5" fmla="*/ 16 h 688"/>
              <a:gd name="T6" fmla="*/ 0 60000 65536"/>
              <a:gd name="T7" fmla="*/ 0 60000 65536"/>
              <a:gd name="T8" fmla="*/ 0 60000 65536"/>
              <a:gd name="T9" fmla="*/ 0 w 1008"/>
              <a:gd name="T10" fmla="*/ 0 h 688"/>
              <a:gd name="T11" fmla="*/ 1008 w 1008"/>
              <a:gd name="T12" fmla="*/ 688 h 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688">
                <a:moveTo>
                  <a:pt x="1008" y="688"/>
                </a:moveTo>
                <a:cubicBezTo>
                  <a:pt x="924" y="456"/>
                  <a:pt x="840" y="224"/>
                  <a:pt x="672" y="112"/>
                </a:cubicBezTo>
                <a:cubicBezTo>
                  <a:pt x="504" y="0"/>
                  <a:pt x="104" y="24"/>
                  <a:pt x="0" y="1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8" name="Line 45"/>
          <p:cNvSpPr>
            <a:spLocks noChangeShapeType="1"/>
          </p:cNvSpPr>
          <p:nvPr/>
        </p:nvSpPr>
        <p:spPr bwMode="auto">
          <a:xfrm flipH="1">
            <a:off x="5638800" y="3657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Freeform 47"/>
          <p:cNvSpPr>
            <a:spLocks/>
          </p:cNvSpPr>
          <p:nvPr/>
        </p:nvSpPr>
        <p:spPr bwMode="auto">
          <a:xfrm>
            <a:off x="2895600" y="2489200"/>
            <a:ext cx="1905000" cy="558800"/>
          </a:xfrm>
          <a:custGeom>
            <a:avLst/>
            <a:gdLst>
              <a:gd name="T0" fmla="*/ 0 w 1200"/>
              <a:gd name="T1" fmla="*/ 352 h 352"/>
              <a:gd name="T2" fmla="*/ 240 w 1200"/>
              <a:gd name="T3" fmla="*/ 160 h 352"/>
              <a:gd name="T4" fmla="*/ 672 w 1200"/>
              <a:gd name="T5" fmla="*/ 16 h 352"/>
              <a:gd name="T6" fmla="*/ 1104 w 1200"/>
              <a:gd name="T7" fmla="*/ 64 h 352"/>
              <a:gd name="T8" fmla="*/ 1200 w 1200"/>
              <a:gd name="T9" fmla="*/ 208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52"/>
              <a:gd name="T17" fmla="*/ 1200 w 1200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52">
                <a:moveTo>
                  <a:pt x="0" y="352"/>
                </a:moveTo>
                <a:cubicBezTo>
                  <a:pt x="64" y="284"/>
                  <a:pt x="128" y="216"/>
                  <a:pt x="240" y="160"/>
                </a:cubicBezTo>
                <a:cubicBezTo>
                  <a:pt x="352" y="104"/>
                  <a:pt x="528" y="32"/>
                  <a:pt x="672" y="16"/>
                </a:cubicBezTo>
                <a:cubicBezTo>
                  <a:pt x="816" y="0"/>
                  <a:pt x="1016" y="32"/>
                  <a:pt x="1104" y="64"/>
                </a:cubicBezTo>
                <a:cubicBezTo>
                  <a:pt x="1192" y="96"/>
                  <a:pt x="1184" y="184"/>
                  <a:pt x="1200" y="2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0" name="Line 48"/>
          <p:cNvSpPr>
            <a:spLocks noChangeShapeType="1"/>
          </p:cNvSpPr>
          <p:nvPr/>
        </p:nvSpPr>
        <p:spPr bwMode="auto">
          <a:xfrm>
            <a:off x="4724400" y="2667000"/>
            <a:ext cx="76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1" name="Freeform 49"/>
          <p:cNvSpPr>
            <a:spLocks/>
          </p:cNvSpPr>
          <p:nvPr/>
        </p:nvSpPr>
        <p:spPr bwMode="auto">
          <a:xfrm>
            <a:off x="3009900" y="4724400"/>
            <a:ext cx="419100" cy="1371600"/>
          </a:xfrm>
          <a:custGeom>
            <a:avLst/>
            <a:gdLst>
              <a:gd name="T0" fmla="*/ 120 w 264"/>
              <a:gd name="T1" fmla="*/ 864 h 864"/>
              <a:gd name="T2" fmla="*/ 24 w 264"/>
              <a:gd name="T3" fmla="*/ 432 h 864"/>
              <a:gd name="T4" fmla="*/ 264 w 264"/>
              <a:gd name="T5" fmla="*/ 0 h 864"/>
              <a:gd name="T6" fmla="*/ 0 60000 65536"/>
              <a:gd name="T7" fmla="*/ 0 60000 65536"/>
              <a:gd name="T8" fmla="*/ 0 60000 65536"/>
              <a:gd name="T9" fmla="*/ 0 w 264"/>
              <a:gd name="T10" fmla="*/ 0 h 864"/>
              <a:gd name="T11" fmla="*/ 264 w 26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864">
                <a:moveTo>
                  <a:pt x="120" y="864"/>
                </a:moveTo>
                <a:cubicBezTo>
                  <a:pt x="60" y="720"/>
                  <a:pt x="0" y="576"/>
                  <a:pt x="24" y="432"/>
                </a:cubicBezTo>
                <a:cubicBezTo>
                  <a:pt x="48" y="288"/>
                  <a:pt x="156" y="144"/>
                  <a:pt x="264" y="0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2" name="Line 50"/>
          <p:cNvSpPr>
            <a:spLocks noChangeShapeType="1"/>
          </p:cNvSpPr>
          <p:nvPr/>
        </p:nvSpPr>
        <p:spPr bwMode="auto">
          <a:xfrm flipV="1">
            <a:off x="3352800" y="4724400"/>
            <a:ext cx="76200" cy="1524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3" name="Freeform 51"/>
          <p:cNvSpPr>
            <a:spLocks/>
          </p:cNvSpPr>
          <p:nvPr/>
        </p:nvSpPr>
        <p:spPr bwMode="auto">
          <a:xfrm>
            <a:off x="2362200" y="3733800"/>
            <a:ext cx="762000" cy="609600"/>
          </a:xfrm>
          <a:custGeom>
            <a:avLst/>
            <a:gdLst>
              <a:gd name="T0" fmla="*/ 0 w 528"/>
              <a:gd name="T1" fmla="*/ 400 h 400"/>
              <a:gd name="T2" fmla="*/ 144 w 528"/>
              <a:gd name="T3" fmla="*/ 112 h 400"/>
              <a:gd name="T4" fmla="*/ 384 w 528"/>
              <a:gd name="T5" fmla="*/ 16 h 400"/>
              <a:gd name="T6" fmla="*/ 528 w 528"/>
              <a:gd name="T7" fmla="*/ 16 h 4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400"/>
              <a:gd name="T14" fmla="*/ 528 w 528"/>
              <a:gd name="T15" fmla="*/ 400 h 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400">
                <a:moveTo>
                  <a:pt x="0" y="400"/>
                </a:moveTo>
                <a:cubicBezTo>
                  <a:pt x="40" y="288"/>
                  <a:pt x="80" y="176"/>
                  <a:pt x="144" y="112"/>
                </a:cubicBezTo>
                <a:cubicBezTo>
                  <a:pt x="208" y="48"/>
                  <a:pt x="320" y="32"/>
                  <a:pt x="384" y="16"/>
                </a:cubicBezTo>
                <a:cubicBezTo>
                  <a:pt x="448" y="0"/>
                  <a:pt x="488" y="8"/>
                  <a:pt x="528" y="16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4" name="Line 53"/>
          <p:cNvSpPr>
            <a:spLocks noChangeShapeType="1"/>
          </p:cNvSpPr>
          <p:nvPr/>
        </p:nvSpPr>
        <p:spPr bwMode="auto">
          <a:xfrm>
            <a:off x="3048000" y="3733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5" name="Line 54"/>
          <p:cNvSpPr>
            <a:spLocks noChangeShapeType="1"/>
          </p:cNvSpPr>
          <p:nvPr/>
        </p:nvSpPr>
        <p:spPr bwMode="auto">
          <a:xfrm>
            <a:off x="2895600" y="32004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7616" name="Group 66"/>
          <p:cNvGrpSpPr>
            <a:grpSpLocks/>
          </p:cNvGrpSpPr>
          <p:nvPr/>
        </p:nvGrpSpPr>
        <p:grpSpPr bwMode="auto">
          <a:xfrm>
            <a:off x="0" y="1676400"/>
            <a:ext cx="9144000" cy="5181600"/>
            <a:chOff x="0" y="1056"/>
            <a:chExt cx="5760" cy="3264"/>
          </a:xfrm>
        </p:grpSpPr>
        <p:sp>
          <p:nvSpPr>
            <p:cNvPr id="67617" name="Text Box 10"/>
            <p:cNvSpPr txBox="1">
              <a:spLocks noChangeArrowheads="1"/>
            </p:cNvSpPr>
            <p:nvPr/>
          </p:nvSpPr>
          <p:spPr bwMode="auto">
            <a:xfrm>
              <a:off x="2294" y="2087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Act</a:t>
              </a:r>
            </a:p>
          </p:txBody>
        </p:sp>
        <p:sp>
          <p:nvSpPr>
            <p:cNvPr id="67618" name="Text Box 11"/>
            <p:cNvSpPr txBox="1">
              <a:spLocks noChangeArrowheads="1"/>
            </p:cNvSpPr>
            <p:nvPr/>
          </p:nvSpPr>
          <p:spPr bwMode="auto">
            <a:xfrm>
              <a:off x="2928" y="2064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Plan</a:t>
              </a:r>
            </a:p>
          </p:txBody>
        </p:sp>
        <p:sp>
          <p:nvSpPr>
            <p:cNvPr id="67619" name="Text Box 12"/>
            <p:cNvSpPr txBox="1">
              <a:spLocks noChangeArrowheads="1"/>
            </p:cNvSpPr>
            <p:nvPr/>
          </p:nvSpPr>
          <p:spPr bwMode="auto">
            <a:xfrm>
              <a:off x="2918" y="2711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Do</a:t>
              </a:r>
            </a:p>
          </p:txBody>
        </p:sp>
        <p:sp>
          <p:nvSpPr>
            <p:cNvPr id="67620" name="Text Box 13"/>
            <p:cNvSpPr txBox="1">
              <a:spLocks noChangeArrowheads="1"/>
            </p:cNvSpPr>
            <p:nvPr/>
          </p:nvSpPr>
          <p:spPr bwMode="auto">
            <a:xfrm>
              <a:off x="2160" y="2736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/>
                <a:t>Study</a:t>
              </a:r>
            </a:p>
          </p:txBody>
        </p:sp>
        <p:sp>
          <p:nvSpPr>
            <p:cNvPr id="67621" name="Rectangle 55"/>
            <p:cNvSpPr>
              <a:spLocks noChangeArrowheads="1"/>
            </p:cNvSpPr>
            <p:nvPr/>
          </p:nvSpPr>
          <p:spPr bwMode="auto">
            <a:xfrm>
              <a:off x="1344" y="1056"/>
              <a:ext cx="230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Phase I Identify the Opportunity</a:t>
              </a:r>
            </a:p>
          </p:txBody>
        </p:sp>
        <p:sp>
          <p:nvSpPr>
            <p:cNvPr id="67622" name="Rectangle 56"/>
            <p:cNvSpPr>
              <a:spLocks noChangeArrowheads="1"/>
            </p:cNvSpPr>
            <p:nvPr/>
          </p:nvSpPr>
          <p:spPr bwMode="auto">
            <a:xfrm>
              <a:off x="3744" y="1680"/>
              <a:ext cx="18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Phase 2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Analyze the process</a:t>
              </a:r>
            </a:p>
            <a:p>
              <a:endParaRPr lang="en-US"/>
            </a:p>
          </p:txBody>
        </p:sp>
        <p:sp>
          <p:nvSpPr>
            <p:cNvPr id="67623" name="Rectangle 57"/>
            <p:cNvSpPr>
              <a:spLocks noChangeArrowheads="1"/>
            </p:cNvSpPr>
            <p:nvPr/>
          </p:nvSpPr>
          <p:spPr bwMode="auto">
            <a:xfrm>
              <a:off x="3456" y="2976"/>
              <a:ext cx="2304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Phase 3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Develop the optimal solution(s)</a:t>
              </a:r>
            </a:p>
            <a:p>
              <a:endParaRPr lang="en-US"/>
            </a:p>
          </p:txBody>
        </p:sp>
        <p:sp>
          <p:nvSpPr>
            <p:cNvPr id="67624" name="Rectangle 58"/>
            <p:cNvSpPr>
              <a:spLocks noChangeArrowheads="1"/>
            </p:cNvSpPr>
            <p:nvPr/>
          </p:nvSpPr>
          <p:spPr bwMode="auto">
            <a:xfrm>
              <a:off x="3312" y="3792"/>
              <a:ext cx="1872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Phase 4 Implementation</a:t>
              </a:r>
            </a:p>
          </p:txBody>
        </p:sp>
        <p:sp>
          <p:nvSpPr>
            <p:cNvPr id="67625" name="Rectangle 59"/>
            <p:cNvSpPr>
              <a:spLocks noChangeArrowheads="1"/>
            </p:cNvSpPr>
            <p:nvPr/>
          </p:nvSpPr>
          <p:spPr bwMode="auto">
            <a:xfrm>
              <a:off x="1200" y="3840"/>
              <a:ext cx="172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Phae 5 Study the results</a:t>
              </a:r>
            </a:p>
          </p:txBody>
        </p:sp>
        <p:sp>
          <p:nvSpPr>
            <p:cNvPr id="67626" name="Rectangle 60"/>
            <p:cNvSpPr>
              <a:spLocks noChangeArrowheads="1"/>
            </p:cNvSpPr>
            <p:nvPr/>
          </p:nvSpPr>
          <p:spPr bwMode="auto">
            <a:xfrm>
              <a:off x="0" y="1680"/>
              <a:ext cx="18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Phase 7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Plan for the future</a:t>
              </a:r>
            </a:p>
            <a:p>
              <a:endParaRPr lang="en-US"/>
            </a:p>
          </p:txBody>
        </p:sp>
        <p:sp>
          <p:nvSpPr>
            <p:cNvPr id="67627" name="Rectangle 61"/>
            <p:cNvSpPr>
              <a:spLocks noChangeArrowheads="1"/>
            </p:cNvSpPr>
            <p:nvPr/>
          </p:nvSpPr>
          <p:spPr bwMode="auto">
            <a:xfrm>
              <a:off x="0" y="2736"/>
              <a:ext cx="18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Phase 6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Standardise the solution</a:t>
              </a:r>
            </a:p>
            <a:p>
              <a:endParaRPr lang="en-US"/>
            </a:p>
          </p:txBody>
        </p:sp>
        <p:sp>
          <p:nvSpPr>
            <p:cNvPr id="67628" name="Line 62"/>
            <p:cNvSpPr>
              <a:spLocks noChangeShapeType="1"/>
            </p:cNvSpPr>
            <p:nvPr/>
          </p:nvSpPr>
          <p:spPr bwMode="auto">
            <a:xfrm flipH="1" flipV="1">
              <a:off x="768" y="3264"/>
              <a:ext cx="4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9" name="Freeform 63"/>
            <p:cNvSpPr>
              <a:spLocks/>
            </p:cNvSpPr>
            <p:nvPr/>
          </p:nvSpPr>
          <p:spPr bwMode="auto">
            <a:xfrm>
              <a:off x="3600" y="2288"/>
              <a:ext cx="1008" cy="688"/>
            </a:xfrm>
            <a:custGeom>
              <a:avLst/>
              <a:gdLst>
                <a:gd name="T0" fmla="*/ 1008 w 1008"/>
                <a:gd name="T1" fmla="*/ 688 h 688"/>
                <a:gd name="T2" fmla="*/ 672 w 1008"/>
                <a:gd name="T3" fmla="*/ 112 h 688"/>
                <a:gd name="T4" fmla="*/ 0 w 1008"/>
                <a:gd name="T5" fmla="*/ 16 h 688"/>
                <a:gd name="T6" fmla="*/ 0 60000 65536"/>
                <a:gd name="T7" fmla="*/ 0 60000 65536"/>
                <a:gd name="T8" fmla="*/ 0 60000 65536"/>
                <a:gd name="T9" fmla="*/ 0 w 1008"/>
                <a:gd name="T10" fmla="*/ 0 h 688"/>
                <a:gd name="T11" fmla="*/ 1008 w 1008"/>
                <a:gd name="T12" fmla="*/ 688 h 6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688">
                  <a:moveTo>
                    <a:pt x="1008" y="688"/>
                  </a:moveTo>
                  <a:cubicBezTo>
                    <a:pt x="924" y="456"/>
                    <a:pt x="840" y="224"/>
                    <a:pt x="672" y="112"/>
                  </a:cubicBezTo>
                  <a:cubicBezTo>
                    <a:pt x="504" y="0"/>
                    <a:pt x="104" y="24"/>
                    <a:pt x="0" y="1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0" name="Freeform 64"/>
            <p:cNvSpPr>
              <a:spLocks/>
            </p:cNvSpPr>
            <p:nvPr/>
          </p:nvSpPr>
          <p:spPr bwMode="auto">
            <a:xfrm>
              <a:off x="1896" y="2976"/>
              <a:ext cx="264" cy="864"/>
            </a:xfrm>
            <a:custGeom>
              <a:avLst/>
              <a:gdLst>
                <a:gd name="T0" fmla="*/ 120 w 264"/>
                <a:gd name="T1" fmla="*/ 864 h 864"/>
                <a:gd name="T2" fmla="*/ 24 w 264"/>
                <a:gd name="T3" fmla="*/ 432 h 864"/>
                <a:gd name="T4" fmla="*/ 264 w 264"/>
                <a:gd name="T5" fmla="*/ 0 h 864"/>
                <a:gd name="T6" fmla="*/ 0 60000 65536"/>
                <a:gd name="T7" fmla="*/ 0 60000 65536"/>
                <a:gd name="T8" fmla="*/ 0 60000 65536"/>
                <a:gd name="T9" fmla="*/ 0 w 264"/>
                <a:gd name="T10" fmla="*/ 0 h 864"/>
                <a:gd name="T11" fmla="*/ 264 w 264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864">
                  <a:moveTo>
                    <a:pt x="120" y="864"/>
                  </a:moveTo>
                  <a:cubicBezTo>
                    <a:pt x="60" y="720"/>
                    <a:pt x="0" y="576"/>
                    <a:pt x="24" y="432"/>
                  </a:cubicBezTo>
                  <a:cubicBezTo>
                    <a:pt x="48" y="288"/>
                    <a:pt x="156" y="144"/>
                    <a:pt x="264" y="0"/>
                  </a:cubicBez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TQM principles from the Japanese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3 K Method</a:t>
            </a:r>
          </a:p>
          <a:p>
            <a:pPr eaLnBrk="1" hangingPunct="1"/>
            <a:r>
              <a:rPr lang="en-US" b="1" smtClean="0"/>
              <a:t>Kimerareta Kotoo – </a:t>
            </a:r>
            <a:r>
              <a:rPr lang="en-US" smtClean="0"/>
              <a:t>What has been decided</a:t>
            </a:r>
          </a:p>
          <a:p>
            <a:pPr eaLnBrk="1" hangingPunct="1"/>
            <a:r>
              <a:rPr lang="en-US" b="1" smtClean="0"/>
              <a:t>Kimerareta Tori    –   </a:t>
            </a:r>
            <a:r>
              <a:rPr lang="en-US" smtClean="0"/>
              <a:t>must be followed</a:t>
            </a:r>
          </a:p>
          <a:p>
            <a:pPr eaLnBrk="1" hangingPunct="1"/>
            <a:r>
              <a:rPr lang="en-US" b="1" smtClean="0"/>
              <a:t>Kichim to Mamorukoto</a:t>
            </a:r>
            <a:r>
              <a:rPr lang="en-US" smtClean="0"/>
              <a:t> – as per standard.</a:t>
            </a:r>
          </a:p>
        </p:txBody>
      </p:sp>
      <p:sp>
        <p:nvSpPr>
          <p:cNvPr id="68612" name="server"/>
          <p:cNvSpPr>
            <a:spLocks noEditPoints="1" noChangeArrowheads="1"/>
          </p:cNvSpPr>
          <p:nvPr/>
        </p:nvSpPr>
        <p:spPr bwMode="auto">
          <a:xfrm>
            <a:off x="7848600" y="1143000"/>
            <a:ext cx="971550" cy="1371600"/>
          </a:xfrm>
          <a:custGeom>
            <a:avLst/>
            <a:gdLst>
              <a:gd name="T0" fmla="*/ 0 w 21600"/>
              <a:gd name="T1" fmla="*/ 0 h 21600"/>
              <a:gd name="T2" fmla="*/ 485775 w 21600"/>
              <a:gd name="T3" fmla="*/ 0 h 21600"/>
              <a:gd name="T4" fmla="*/ 971550 w 21600"/>
              <a:gd name="T5" fmla="*/ 0 h 21600"/>
              <a:gd name="T6" fmla="*/ 971550 w 21600"/>
              <a:gd name="T7" fmla="*/ 685800 h 21600"/>
              <a:gd name="T8" fmla="*/ 971550 w 21600"/>
              <a:gd name="T9" fmla="*/ 1371600 h 21600"/>
              <a:gd name="T10" fmla="*/ 485775 w 21600"/>
              <a:gd name="T11" fmla="*/ 1371600 h 21600"/>
              <a:gd name="T12" fmla="*/ 0 w 21600"/>
              <a:gd name="T13" fmla="*/ 1371600 h 21600"/>
              <a:gd name="T14" fmla="*/ 0 w 21600"/>
              <a:gd name="T15" fmla="*/ 685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The 5S  Method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Seiko        -    Sort   ( Proper arrangement )</a:t>
            </a:r>
          </a:p>
          <a:p>
            <a:pPr eaLnBrk="1" hangingPunct="1"/>
            <a:r>
              <a:rPr lang="en-US" b="1" smtClean="0"/>
              <a:t>Seiton       -    Set    ( Systematic or      						Orderliness )</a:t>
            </a:r>
          </a:p>
          <a:p>
            <a:pPr eaLnBrk="1" hangingPunct="1"/>
            <a:r>
              <a:rPr lang="en-US" b="1" smtClean="0"/>
              <a:t>Seiso        -    Shine ( Sweep or clean-up )</a:t>
            </a:r>
          </a:p>
          <a:p>
            <a:pPr eaLnBrk="1" hangingPunct="1"/>
            <a:r>
              <a:rPr lang="en-US" b="1" smtClean="0"/>
              <a:t>Seiketso   -   Standard ( Personal  							cleanliness )</a:t>
            </a:r>
          </a:p>
          <a:p>
            <a:pPr eaLnBrk="1" hangingPunct="1"/>
            <a:r>
              <a:rPr lang="en-US" b="1" smtClean="0"/>
              <a:t>Shitsuke   -   Sustain ( Self-discipline )</a:t>
            </a:r>
          </a:p>
        </p:txBody>
      </p:sp>
      <p:sp>
        <p:nvSpPr>
          <p:cNvPr id="69636" name="computr3"/>
          <p:cNvSpPr>
            <a:spLocks noEditPoints="1" noChangeArrowheads="1"/>
          </p:cNvSpPr>
          <p:nvPr/>
        </p:nvSpPr>
        <p:spPr bwMode="auto">
          <a:xfrm>
            <a:off x="7239000" y="0"/>
            <a:ext cx="1905000" cy="1295400"/>
          </a:xfrm>
          <a:custGeom>
            <a:avLst/>
            <a:gdLst>
              <a:gd name="T0" fmla="*/ 0 w 21600"/>
              <a:gd name="T1" fmla="*/ 647700 h 21600"/>
              <a:gd name="T2" fmla="*/ 952500 w 21600"/>
              <a:gd name="T3" fmla="*/ 0 h 21600"/>
              <a:gd name="T4" fmla="*/ 952500 w 21600"/>
              <a:gd name="T5" fmla="*/ 1295400 h 21600"/>
              <a:gd name="T6" fmla="*/ 1599406 w 21600"/>
              <a:gd name="T7" fmla="*/ 647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Kaizen Technique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Kaizen- defines the managements role in continuously encouraging and implementing small improvements in the individual &amp; organization.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Break the complex process into sub-processes and then improve the sub-processes.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Continuous improvements in small increments make the process more efficient ,controllable and adaptable.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Does not rely on more expense,or sophisticated equipment and techniques.</a:t>
            </a:r>
          </a:p>
        </p:txBody>
      </p:sp>
      <p:sp>
        <p:nvSpPr>
          <p:cNvPr id="70660" name="Litebulb"/>
          <p:cNvSpPr>
            <a:spLocks noEditPoints="1" noChangeArrowheads="1"/>
          </p:cNvSpPr>
          <p:nvPr/>
        </p:nvSpPr>
        <p:spPr bwMode="auto">
          <a:xfrm>
            <a:off x="7772400" y="228600"/>
            <a:ext cx="1081088" cy="1524000"/>
          </a:xfrm>
          <a:custGeom>
            <a:avLst/>
            <a:gdLst>
              <a:gd name="T0" fmla="*/ 540544 w 21600"/>
              <a:gd name="T1" fmla="*/ 0 h 21600"/>
              <a:gd name="T2" fmla="*/ 1081088 w 21600"/>
              <a:gd name="T3" fmla="*/ 549063 h 21600"/>
              <a:gd name="T4" fmla="*/ 0 w 21600"/>
              <a:gd name="T5" fmla="*/ 549063 h 21600"/>
              <a:gd name="T6" fmla="*/ 540544 w 21600"/>
              <a:gd name="T7" fmla="*/ 1524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Kaizen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828800"/>
            <a:ext cx="3770313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Value and non-value added work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Muda-seven classes of waste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Principles of motion study and work-cell use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Principles of materials handling and use of one-piece flow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Documentation of standard operating procedures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The 5S’s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Visual displays for communicating to factory personnel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JIT- to produce right quantities at right time and with right resources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Poka-yoke to prevent or detect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Team dynamics – problem solving ,comm.,conflict resoln.</a:t>
            </a:r>
          </a:p>
        </p:txBody>
      </p:sp>
      <p:pic>
        <p:nvPicPr>
          <p:cNvPr id="71684" name="Picture 4" descr="p1-3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77000" y="2667000"/>
            <a:ext cx="1958975" cy="2133600"/>
          </a:xfrm>
          <a:noFill/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Kaizen Technique- change for good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Kaizen</a:t>
            </a:r>
          </a:p>
          <a:p>
            <a:pPr eaLnBrk="1" hangingPunct="1"/>
            <a:r>
              <a:rPr lang="en-US" sz="2400" b="1" smtClean="0"/>
              <a:t>Heijunka</a:t>
            </a:r>
          </a:p>
          <a:p>
            <a:pPr eaLnBrk="1" hangingPunct="1"/>
            <a:r>
              <a:rPr lang="en-US" sz="2400" b="1" smtClean="0"/>
              <a:t>Kairetsu</a:t>
            </a:r>
          </a:p>
          <a:p>
            <a:pPr eaLnBrk="1" hangingPunct="1"/>
            <a:r>
              <a:rPr lang="en-US" sz="2400" b="1" smtClean="0"/>
              <a:t>Kokusunka</a:t>
            </a:r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smtClean="0"/>
          </a:p>
        </p:txBody>
      </p:sp>
      <p:pic>
        <p:nvPicPr>
          <p:cNvPr id="72708" name="Picture 4" descr="edge3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2057400"/>
            <a:ext cx="4267200" cy="367982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                      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572000"/>
          </a:xfrm>
        </p:spPr>
        <p:txBody>
          <a:bodyPr/>
          <a:lstStyle/>
          <a:p>
            <a:pPr eaLnBrk="1" hangingPunct="1"/>
            <a:r>
              <a:rPr lang="en-US" smtClean="0"/>
              <a:t>Quality is </a:t>
            </a:r>
            <a:r>
              <a:rPr lang="en-US" b="1" smtClean="0"/>
              <a:t>not fine-tuning your product at the final stage</a:t>
            </a:r>
            <a:r>
              <a:rPr lang="en-US" smtClean="0"/>
              <a:t> of manufacturing,before packaging and shipping .</a:t>
            </a:r>
          </a:p>
          <a:p>
            <a:pPr eaLnBrk="1" hangingPunct="1"/>
            <a:r>
              <a:rPr lang="en-US" b="1" smtClean="0"/>
              <a:t>Quality is in-built into the product at every stage</a:t>
            </a:r>
            <a:r>
              <a:rPr lang="en-US" smtClean="0"/>
              <a:t> from conceiving –specification &amp; design stages to prototyping –testing and manufacturing stages.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TQM philosophy and guiding principles</a:t>
            </a:r>
            <a:r>
              <a:rPr lang="en-US" smtClean="0"/>
              <a:t>  continuously improve the Organisation processes and result in customer satisfaction.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6934200" y="0"/>
            <a:ext cx="2209800" cy="1295400"/>
            <a:chOff x="1248" y="240"/>
            <a:chExt cx="4176" cy="3600"/>
          </a:xfrm>
        </p:grpSpPr>
        <p:sp>
          <p:nvSpPr>
            <p:cNvPr id="1024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468 w 21600"/>
                <a:gd name="T1" fmla="*/ 0 h 21600"/>
                <a:gd name="T2" fmla="*/ 936 w 21600"/>
                <a:gd name="T3" fmla="*/ 798 h 21600"/>
                <a:gd name="T4" fmla="*/ 0 w 21600"/>
                <a:gd name="T5" fmla="*/ 798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40 w 21600"/>
                <a:gd name="T1" fmla="*/ 0 h 21600"/>
                <a:gd name="T2" fmla="*/ 1475 w 21600"/>
                <a:gd name="T3" fmla="*/ 0 h 21600"/>
                <a:gd name="T4" fmla="*/ 2015 w 21600"/>
                <a:gd name="T5" fmla="*/ 936 h 21600"/>
                <a:gd name="T6" fmla="*/ 0 w 21600"/>
                <a:gd name="T7" fmla="*/ 93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539 w 21600"/>
                <a:gd name="T1" fmla="*/ 0 h 21600"/>
                <a:gd name="T2" fmla="*/ 2548 w 21600"/>
                <a:gd name="T3" fmla="*/ 0 h 21600"/>
                <a:gd name="T4" fmla="*/ 3087 w 21600"/>
                <a:gd name="T5" fmla="*/ 935 h 21600"/>
                <a:gd name="T6" fmla="*/ 0 w 21600"/>
                <a:gd name="T7" fmla="*/ 9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540 w 21600"/>
                <a:gd name="T1" fmla="*/ 0 h 21600"/>
                <a:gd name="T2" fmla="*/ 3636 w 21600"/>
                <a:gd name="T3" fmla="*/ 0 h 21600"/>
                <a:gd name="T4" fmla="*/ 4176 w 21600"/>
                <a:gd name="T5" fmla="*/ 936 h 21600"/>
                <a:gd name="T6" fmla="*/ 0 w 21600"/>
                <a:gd name="T7" fmla="*/ 93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    Non-conformance rate when </a:t>
            </a:r>
            <a:br>
              <a:rPr lang="en-US" sz="3200" smtClean="0"/>
            </a:br>
            <a:r>
              <a:rPr lang="en-US" sz="3200" smtClean="0"/>
              <a:t>           Process is centred</a:t>
            </a: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838200" y="51816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8458200" y="2286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69925" y="52943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-6 sigma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191000" y="5334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Mean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848600" y="525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+6 sigma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4572000" y="2286000"/>
            <a:ext cx="0" cy="2895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>
            <a:off x="2514600" y="2286000"/>
            <a:ext cx="2057400" cy="2895600"/>
          </a:xfrm>
          <a:custGeom>
            <a:avLst/>
            <a:gdLst>
              <a:gd name="T0" fmla="*/ 0 w 1296"/>
              <a:gd name="T1" fmla="*/ 1824 h 1824"/>
              <a:gd name="T2" fmla="*/ 528 w 1296"/>
              <a:gd name="T3" fmla="*/ 1488 h 1824"/>
              <a:gd name="T4" fmla="*/ 864 w 1296"/>
              <a:gd name="T5" fmla="*/ 672 h 1824"/>
              <a:gd name="T6" fmla="*/ 1056 w 1296"/>
              <a:gd name="T7" fmla="*/ 192 h 1824"/>
              <a:gd name="T8" fmla="*/ 1296 w 1296"/>
              <a:gd name="T9" fmla="*/ 0 h 1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1824"/>
              <a:gd name="T17" fmla="*/ 1296 w 1296"/>
              <a:gd name="T18" fmla="*/ 1824 h 1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1824">
                <a:moveTo>
                  <a:pt x="0" y="1824"/>
                </a:moveTo>
                <a:cubicBezTo>
                  <a:pt x="192" y="1752"/>
                  <a:pt x="384" y="1680"/>
                  <a:pt x="528" y="1488"/>
                </a:cubicBezTo>
                <a:cubicBezTo>
                  <a:pt x="672" y="1296"/>
                  <a:pt x="776" y="888"/>
                  <a:pt x="864" y="672"/>
                </a:cubicBezTo>
                <a:cubicBezTo>
                  <a:pt x="952" y="456"/>
                  <a:pt x="984" y="304"/>
                  <a:pt x="1056" y="192"/>
                </a:cubicBezTo>
                <a:cubicBezTo>
                  <a:pt x="1128" y="80"/>
                  <a:pt x="1212" y="40"/>
                  <a:pt x="1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 flipH="1">
            <a:off x="4572000" y="2286000"/>
            <a:ext cx="2057400" cy="2895600"/>
          </a:xfrm>
          <a:custGeom>
            <a:avLst/>
            <a:gdLst>
              <a:gd name="T0" fmla="*/ 0 w 1296"/>
              <a:gd name="T1" fmla="*/ 1824 h 1824"/>
              <a:gd name="T2" fmla="*/ 528 w 1296"/>
              <a:gd name="T3" fmla="*/ 1488 h 1824"/>
              <a:gd name="T4" fmla="*/ 864 w 1296"/>
              <a:gd name="T5" fmla="*/ 672 h 1824"/>
              <a:gd name="T6" fmla="*/ 1056 w 1296"/>
              <a:gd name="T7" fmla="*/ 192 h 1824"/>
              <a:gd name="T8" fmla="*/ 1296 w 1296"/>
              <a:gd name="T9" fmla="*/ 0 h 1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1824"/>
              <a:gd name="T17" fmla="*/ 1296 w 1296"/>
              <a:gd name="T18" fmla="*/ 1824 h 1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1824">
                <a:moveTo>
                  <a:pt x="0" y="1824"/>
                </a:moveTo>
                <a:cubicBezTo>
                  <a:pt x="192" y="1752"/>
                  <a:pt x="384" y="1680"/>
                  <a:pt x="528" y="1488"/>
                </a:cubicBezTo>
                <a:cubicBezTo>
                  <a:pt x="672" y="1296"/>
                  <a:pt x="776" y="888"/>
                  <a:pt x="864" y="672"/>
                </a:cubicBezTo>
                <a:cubicBezTo>
                  <a:pt x="952" y="456"/>
                  <a:pt x="984" y="304"/>
                  <a:pt x="1056" y="192"/>
                </a:cubicBezTo>
                <a:cubicBezTo>
                  <a:pt x="1128" y="80"/>
                  <a:pt x="1212" y="40"/>
                  <a:pt x="1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5867400" y="5257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+3 sigma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209800" y="525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-3 sigma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8153400" y="1905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USL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85800" y="1828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LSL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838200" y="2209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Six sigma method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Six sigma method is a TQM process that uses process capability analysis as a means of measuring progress.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The smaller the standard deviation, the lesser the deviation of the product characteristic from its mean value. If the process has a normal distribution,the upper and lower specification limits are +/- 6 sigma from the mean u. The non-conformance is 2ppb and the process capability Cp is 2.0(1.33 Cp is de facto standard.)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 normal process with mean shifted +/-1.5 sigma from the target value desired has non-conformance of 3.4ppm and process capability index Cpk= 1.5, with 1.0 being the de facto standard.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References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Total Quality Management -   Dale H. Besterfield et al. ,Pearson education LPE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Total Quality Management  - R.S.Naagarazan and A.A Arivalagar,  New Age International Publishers.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The 9 Dimensions of Quality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smtClean="0"/>
              <a:t>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Features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Conformance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Reliability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Durability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Service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Response- of  Dealer/ Mfgr. to Customer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Aesthetics – of product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Reputation- of Mfgr./Dealer</a:t>
            </a:r>
          </a:p>
        </p:txBody>
      </p:sp>
      <p:graphicFrame>
        <p:nvGraphicFramePr>
          <p:cNvPr id="1026" name="Diagram 4"/>
          <p:cNvGraphicFramePr>
            <a:graphicFrameLocks/>
          </p:cNvGraphicFramePr>
          <p:nvPr>
            <p:ph sz="half" idx="2"/>
          </p:nvPr>
        </p:nvGraphicFramePr>
        <p:xfrm>
          <a:off x="4760913" y="2362200"/>
          <a:ext cx="3770312" cy="37242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1828800" y="-3048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Market Changes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MONOPOLIST</a:t>
            </a:r>
            <a:r>
              <a:rPr lang="en-US" sz="2400" smtClean="0"/>
              <a:t> markets    </a:t>
            </a:r>
            <a:r>
              <a:rPr lang="en-US" sz="2400" b="1" smtClean="0"/>
              <a:t>Seller’s</a:t>
            </a:r>
            <a:r>
              <a:rPr lang="en-US" sz="2400" smtClean="0"/>
              <a:t> market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GLOBAL</a:t>
            </a:r>
            <a:r>
              <a:rPr lang="en-US" sz="2400" smtClean="0"/>
              <a:t> markets              </a:t>
            </a:r>
            <a:r>
              <a:rPr lang="en-US" sz="2400" b="1" smtClean="0"/>
              <a:t>Buyer’s </a:t>
            </a:r>
            <a:r>
              <a:rPr lang="en-US" sz="2400" smtClean="0"/>
              <a:t>market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Market more competitive </a:t>
            </a:r>
            <a:r>
              <a:rPr lang="en-US" sz="2400" b="1" smtClean="0"/>
              <a:t>Customer-oriented</a:t>
            </a:r>
            <a:r>
              <a:rPr lang="en-US" sz="2400" smtClean="0"/>
              <a:t> market     Demand is defined by Users.  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Quality management</a:t>
            </a:r>
            <a:r>
              <a:rPr lang="en-US" sz="2400" smtClean="0"/>
              <a:t> is a necessity for survival and growth of the organization in a global environment.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657600" y="2362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7432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4008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400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7432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879</TotalTime>
  <Words>3235</Words>
  <Application>Microsoft PowerPoint</Application>
  <PresentationFormat>On-screen Show (4:3)</PresentationFormat>
  <Paragraphs>613</Paragraphs>
  <Slides>72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Wingdings</vt:lpstr>
      <vt:lpstr>Times New Roman</vt:lpstr>
      <vt:lpstr>Capsules</vt:lpstr>
      <vt:lpstr>TOTAL QUALITY MANAGEMENT</vt:lpstr>
      <vt:lpstr>EVOLUTION of TQM</vt:lpstr>
      <vt:lpstr>TQM Evolution </vt:lpstr>
      <vt:lpstr>QUALITY IS ….the QUALIFIER!</vt:lpstr>
      <vt:lpstr>Quality -  Definitions</vt:lpstr>
      <vt:lpstr>Quality and customer  expectations</vt:lpstr>
      <vt:lpstr>                                </vt:lpstr>
      <vt:lpstr>The 9 Dimensions of Quality</vt:lpstr>
      <vt:lpstr>Market Changes</vt:lpstr>
      <vt:lpstr>The TQM Organization</vt:lpstr>
      <vt:lpstr>TQM six basic Concepts</vt:lpstr>
      <vt:lpstr>Effects of poor Quality</vt:lpstr>
      <vt:lpstr>Benefits of Quality</vt:lpstr>
      <vt:lpstr>Historical Review of Quality Control</vt:lpstr>
      <vt:lpstr>Historical Review of Quality Control</vt:lpstr>
      <vt:lpstr>Historical Review of Quality Control</vt:lpstr>
      <vt:lpstr>Leadership concepts</vt:lpstr>
      <vt:lpstr>7 Habits of highly effective people ( Stephen Covey)</vt:lpstr>
      <vt:lpstr>The Deming Philosophy</vt:lpstr>
      <vt:lpstr>The Deming Philosophy</vt:lpstr>
      <vt:lpstr>Role of TQM leaders </vt:lpstr>
      <vt:lpstr>TQM implementation</vt:lpstr>
      <vt:lpstr>Quality Council</vt:lpstr>
      <vt:lpstr>Quality statements</vt:lpstr>
      <vt:lpstr>Strategic Planning</vt:lpstr>
      <vt:lpstr>Strategic Quality Goals and Objectives</vt:lpstr>
      <vt:lpstr>Customer satisfaction</vt:lpstr>
      <vt:lpstr>Norman’s Customer satisfaction model</vt:lpstr>
      <vt:lpstr>Customer Satisfaction</vt:lpstr>
      <vt:lpstr>Customer Satisfaction Organisational Diagram</vt:lpstr>
      <vt:lpstr>Teboul Model of Customer Satisfaction</vt:lpstr>
      <vt:lpstr>What is customer satisfaction?</vt:lpstr>
      <vt:lpstr>Customer types</vt:lpstr>
      <vt:lpstr>Customer/supplier chain</vt:lpstr>
      <vt:lpstr>Internal customer/Supplier relationships</vt:lpstr>
      <vt:lpstr>TQM and customer quality percepts</vt:lpstr>
      <vt:lpstr>User purchase perceptions- from survey</vt:lpstr>
      <vt:lpstr>Customer satisfaction/ dissatisfaction feedback</vt:lpstr>
      <vt:lpstr>Customer feedback methods </vt:lpstr>
      <vt:lpstr>Customers- Handle with care!</vt:lpstr>
      <vt:lpstr>Service Quality</vt:lpstr>
      <vt:lpstr>Service Quality</vt:lpstr>
      <vt:lpstr>Service Quality</vt:lpstr>
      <vt:lpstr>Service Quality</vt:lpstr>
      <vt:lpstr>Service quality</vt:lpstr>
      <vt:lpstr>Customer Care</vt:lpstr>
      <vt:lpstr>Customer Care</vt:lpstr>
      <vt:lpstr>Kano Model-conceptualises customer requirements</vt:lpstr>
      <vt:lpstr>Customer Retention</vt:lpstr>
      <vt:lpstr>Motivation</vt:lpstr>
      <vt:lpstr>Empowerment</vt:lpstr>
      <vt:lpstr>Conditions for empowerment</vt:lpstr>
      <vt:lpstr>Continuous Process Improvement</vt:lpstr>
      <vt:lpstr>Continuous Process Improvement</vt:lpstr>
      <vt:lpstr>Continuous Process Improvement</vt:lpstr>
      <vt:lpstr>Five ways to Improve a Process</vt:lpstr>
      <vt:lpstr>Continuous Process Improvement</vt:lpstr>
      <vt:lpstr>Juran’s Trilogy</vt:lpstr>
      <vt:lpstr>Slide 59</vt:lpstr>
      <vt:lpstr>Four Improvement Strategies</vt:lpstr>
      <vt:lpstr>Five types of Problems</vt:lpstr>
      <vt:lpstr>           THE PDSA cycle</vt:lpstr>
      <vt:lpstr>PDSA cycle- seven steps or phases</vt:lpstr>
      <vt:lpstr>Continuous Process Improvement cycle</vt:lpstr>
      <vt:lpstr>TQM principles from the Japanese </vt:lpstr>
      <vt:lpstr>The 5S  Method</vt:lpstr>
      <vt:lpstr>Kaizen Technique </vt:lpstr>
      <vt:lpstr>Kaizen</vt:lpstr>
      <vt:lpstr>Kaizen Technique- change for good </vt:lpstr>
      <vt:lpstr>    Non-conformance rate when             Process is centred</vt:lpstr>
      <vt:lpstr>Six sigma method</vt:lpstr>
      <vt:lpstr>References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</dc:title>
  <dc:creator>John</dc:creator>
  <cp:lastModifiedBy>welcome</cp:lastModifiedBy>
  <cp:revision>118</cp:revision>
  <dcterms:created xsi:type="dcterms:W3CDTF">2007-01-08T14:05:42Z</dcterms:created>
  <dcterms:modified xsi:type="dcterms:W3CDTF">2023-10-24T05:19:23Z</dcterms:modified>
</cp:coreProperties>
</file>