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52FA622-1983-453F-9EB8-DB68714D6D2A}" type="datetimeFigureOut">
              <a:rPr lang="en-US"/>
              <a:pPr>
                <a:defRPr/>
              </a:pPr>
              <a:t>13-Jun-15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BD3CA4F-EFDD-487C-A29F-1EFDC07B0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397D5-788E-4576-97F9-FA0E7011C4E4}" type="datetime1">
              <a:rPr lang="en-US" smtClean="0"/>
              <a:t>13-Jun-15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VEERAPANDIAN.K       AP/MECH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CFDD9-532D-40D7-AD91-C2D970E58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64FCF-C1F0-454B-87A0-F84497FC15C9}" type="datetime1">
              <a:rPr lang="en-US" smtClean="0"/>
              <a:t>13-Jun-15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VEERAPANDIAN.K       AP/MECH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9EA3F-EC55-4FEC-86B5-5BBBC33CD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A10F1-494A-44EB-80AB-BFEA2E936C55}" type="datetime1">
              <a:rPr lang="en-US" smtClean="0"/>
              <a:t>13-Jun-15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VEERAPANDIAN.K       AP/MECH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B37C9-0F2E-4160-BCAD-3ED7DDDA0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EFD36-35B5-45DD-A596-C8F281ED34B0}" type="datetime1">
              <a:rPr lang="en-US" smtClean="0"/>
              <a:t>13-Jun-15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VEERAPANDIAN.K       AP/MECH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95EAB-4576-4D53-AE0D-2981A5F32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F02EB-6CCF-4570-9A26-D0ECEA653F91}" type="datetime1">
              <a:rPr lang="en-US" smtClean="0"/>
              <a:t>13-Jun-15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VEERAPANDIAN.K       AP/MECH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943D8-8D1D-4DD8-96AF-9D8D0029C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87B65-24DA-4C5D-8D33-A36971D82F27}" type="datetime1">
              <a:rPr lang="en-US" smtClean="0"/>
              <a:t>13-Jun-15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VEERAPANDIAN.K       AP/MECH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5BCFD-833C-433F-9E79-04CC90349D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84901-DDA3-42EC-9961-CC616BDE89F9}" type="datetime1">
              <a:rPr lang="en-US" smtClean="0"/>
              <a:t>13-Jun-15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VEERAPANDIAN.K       AP/MECH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9486D-A020-4923-9CD2-4BCDBC05D3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909D5-5CBB-4AA3-B87C-D3ED1A32133C}" type="datetime1">
              <a:rPr lang="en-US" smtClean="0"/>
              <a:t>13-Jun-15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VEERAPANDIAN.K       AP/MECH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C934E-ECB1-4232-9323-DD5BF637B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A87E8-842A-49A5-9FB3-9A62D65773F9}" type="datetime1">
              <a:rPr lang="en-US" smtClean="0"/>
              <a:t>13-Jun-15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VEERAPANDIAN.K       AP/MECH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EB170-9EDF-4302-AF02-96C386D17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AD445-4528-4D28-AB0C-647E79AFBC06}" type="datetime1">
              <a:rPr lang="en-US" smtClean="0"/>
              <a:t>13-Jun-15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VEERAPANDIAN.K       AP/MECH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E79D1-53C3-4814-90DB-A6E1540B7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AB884-9502-48EA-8E1D-ADEA00376698}" type="datetime1">
              <a:rPr lang="en-US" smtClean="0"/>
              <a:t>13-Jun-15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VEERAPANDIAN.K       AP/MECH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E30F-F91F-4E9F-B316-56B148AB2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6F8771E-2DB8-4E8B-8105-2B57717E7A58}" type="datetime1">
              <a:rPr lang="en-US" smtClean="0"/>
              <a:t>13-Jun-15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pt-BR" smtClean="0"/>
              <a:t>VEERAPANDIAN.K       AP/MECH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193D24-696F-46A4-8445-25A4625E2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slide" Target="slide9.x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slide" Target="slide9.x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slide" Target="slide9.x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Alaska" pitchFamily="34" charset="0"/>
              </a:rPr>
              <a:t>PROJECTION OF STRAIGHT LINES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038600"/>
            <a:ext cx="70866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00B0F0"/>
                </a:solidFill>
                <a:latin typeface="Jokerman" pitchFamily="82" charset="0"/>
              </a:rPr>
              <a:t>VEERAPANDIAN.K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Jokerman" pitchFamily="82" charset="0"/>
              </a:rPr>
              <a:t>AP/MECH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B0F0"/>
                </a:solidFill>
                <a:latin typeface="Jokerman" pitchFamily="82" charset="0"/>
              </a:rPr>
              <a:t>SINCET</a:t>
            </a:r>
            <a:endParaRPr lang="en-US" b="1" dirty="0">
              <a:solidFill>
                <a:srgbClr val="00B0F0"/>
              </a:solidFill>
              <a:latin typeface="Jokerman" pitchFamily="82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09FB446-04D5-47F3-8F3E-D9136E020F84}" type="datetime1">
              <a:rPr lang="en-US" smtClean="0"/>
              <a:t>13-Jun-15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E72F9-6394-4D43-87D1-B2086C3B8F88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VEERAPANDIAN.K       AP/MECH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Text Box 2"/>
          <p:cNvSpPr txBox="1">
            <a:spLocks noChangeArrowheads="1"/>
          </p:cNvSpPr>
          <p:nvPr/>
        </p:nvSpPr>
        <p:spPr bwMode="auto">
          <a:xfrm>
            <a:off x="3108325" y="3014663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X</a:t>
            </a:r>
          </a:p>
        </p:txBody>
      </p:sp>
      <p:sp>
        <p:nvSpPr>
          <p:cNvPr id="201731" name="Line 3"/>
          <p:cNvSpPr>
            <a:spLocks noChangeShapeType="1"/>
          </p:cNvSpPr>
          <p:nvPr/>
        </p:nvSpPr>
        <p:spPr bwMode="auto">
          <a:xfrm>
            <a:off x="4419600" y="1830388"/>
            <a:ext cx="0" cy="388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1732" name="Oval 4"/>
          <p:cNvSpPr>
            <a:spLocks noChangeArrowheads="1"/>
          </p:cNvSpPr>
          <p:nvPr/>
        </p:nvSpPr>
        <p:spPr bwMode="auto">
          <a:xfrm>
            <a:off x="4403725" y="3048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1733" name="Text Box 5"/>
          <p:cNvSpPr txBox="1">
            <a:spLocks noChangeArrowheads="1"/>
          </p:cNvSpPr>
          <p:nvPr/>
        </p:nvSpPr>
        <p:spPr bwMode="auto">
          <a:xfrm>
            <a:off x="4083050" y="2982913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a’</a:t>
            </a:r>
          </a:p>
        </p:txBody>
      </p:sp>
      <p:sp>
        <p:nvSpPr>
          <p:cNvPr id="201734" name="Line 6"/>
          <p:cNvSpPr>
            <a:spLocks noChangeShapeType="1"/>
          </p:cNvSpPr>
          <p:nvPr/>
        </p:nvSpPr>
        <p:spPr bwMode="auto">
          <a:xfrm>
            <a:off x="3184525" y="3429000"/>
            <a:ext cx="4283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1735" name="Text Box 7"/>
          <p:cNvSpPr txBox="1">
            <a:spLocks noChangeArrowheads="1"/>
          </p:cNvSpPr>
          <p:nvPr/>
        </p:nvSpPr>
        <p:spPr bwMode="auto">
          <a:xfrm>
            <a:off x="7543800" y="3200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y</a:t>
            </a:r>
          </a:p>
        </p:txBody>
      </p:sp>
      <p:sp>
        <p:nvSpPr>
          <p:cNvPr id="201736" name="Oval 8"/>
          <p:cNvSpPr>
            <a:spLocks noChangeArrowheads="1"/>
          </p:cNvSpPr>
          <p:nvPr/>
        </p:nvSpPr>
        <p:spPr bwMode="auto">
          <a:xfrm>
            <a:off x="4375150" y="3962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1737" name="Text Box 9"/>
          <p:cNvSpPr txBox="1">
            <a:spLocks noChangeArrowheads="1"/>
          </p:cNvSpPr>
          <p:nvPr/>
        </p:nvSpPr>
        <p:spPr bwMode="auto">
          <a:xfrm>
            <a:off x="4070350" y="3810000"/>
            <a:ext cx="263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a</a:t>
            </a:r>
          </a:p>
        </p:txBody>
      </p:sp>
      <p:sp>
        <p:nvSpPr>
          <p:cNvPr id="201738" name="Line 10"/>
          <p:cNvSpPr>
            <a:spLocks noChangeShapeType="1"/>
          </p:cNvSpPr>
          <p:nvPr/>
        </p:nvSpPr>
        <p:spPr bwMode="auto">
          <a:xfrm>
            <a:off x="5060950" y="1457325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1739" name="Line 11"/>
          <p:cNvSpPr>
            <a:spLocks noChangeShapeType="1"/>
          </p:cNvSpPr>
          <p:nvPr/>
        </p:nvSpPr>
        <p:spPr bwMode="auto">
          <a:xfrm flipV="1">
            <a:off x="4375150" y="1447800"/>
            <a:ext cx="1295400" cy="1600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1740" name="Text Box 12"/>
          <p:cNvSpPr txBox="1">
            <a:spLocks noChangeArrowheads="1"/>
          </p:cNvSpPr>
          <p:nvPr/>
        </p:nvSpPr>
        <p:spPr bwMode="auto">
          <a:xfrm>
            <a:off x="5584825" y="1171575"/>
            <a:ext cx="331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b’</a:t>
            </a:r>
            <a:endParaRPr lang="en-US" sz="1400" baseline="-25000">
              <a:latin typeface="Times New Roman" pitchFamily="18" charset="0"/>
            </a:endParaRPr>
          </a:p>
        </p:txBody>
      </p:sp>
      <p:sp>
        <p:nvSpPr>
          <p:cNvPr id="201741" name="Text Box 13"/>
          <p:cNvSpPr txBox="1">
            <a:spLocks noChangeArrowheads="1"/>
          </p:cNvSpPr>
          <p:nvPr/>
        </p:nvSpPr>
        <p:spPr bwMode="auto">
          <a:xfrm rot="-2966121">
            <a:off x="4756943" y="1980407"/>
            <a:ext cx="411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FV</a:t>
            </a:r>
            <a:endParaRPr lang="en-US" sz="1400" baseline="-25000">
              <a:latin typeface="Times New Roman" pitchFamily="18" charset="0"/>
            </a:endParaRPr>
          </a:p>
        </p:txBody>
      </p:sp>
      <p:sp>
        <p:nvSpPr>
          <p:cNvPr id="201742" name="Text Box 14"/>
          <p:cNvSpPr txBox="1">
            <a:spLocks noChangeArrowheads="1"/>
          </p:cNvSpPr>
          <p:nvPr/>
        </p:nvSpPr>
        <p:spPr bwMode="auto">
          <a:xfrm>
            <a:off x="4965700" y="2624138"/>
            <a:ext cx="419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50</a:t>
            </a:r>
            <a:r>
              <a:rPr lang="en-US" sz="1400" baseline="30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201743" name="Arc 15"/>
          <p:cNvSpPr>
            <a:spLocks/>
          </p:cNvSpPr>
          <p:nvPr/>
        </p:nvSpPr>
        <p:spPr bwMode="auto">
          <a:xfrm>
            <a:off x="4146550" y="2513013"/>
            <a:ext cx="914400" cy="531812"/>
          </a:xfrm>
          <a:custGeom>
            <a:avLst/>
            <a:gdLst>
              <a:gd name="T0" fmla="*/ 1173192725 w 21600"/>
              <a:gd name="T1" fmla="*/ 0 h 15080"/>
              <a:gd name="T2" fmla="*/ 1638705130 w 21600"/>
              <a:gd name="T3" fmla="*/ 661411169 h 15080"/>
              <a:gd name="T4" fmla="*/ 0 w 21600"/>
              <a:gd name="T5" fmla="*/ 661411169 h 15080"/>
              <a:gd name="T6" fmla="*/ 0 60000 65536"/>
              <a:gd name="T7" fmla="*/ 0 60000 65536"/>
              <a:gd name="T8" fmla="*/ 0 60000 65536"/>
              <a:gd name="T9" fmla="*/ 0 w 21600"/>
              <a:gd name="T10" fmla="*/ 0 h 15080"/>
              <a:gd name="T11" fmla="*/ 21600 w 21600"/>
              <a:gd name="T12" fmla="*/ 15080 h 150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5080" fill="none" extrusionOk="0">
                <a:moveTo>
                  <a:pt x="15464" y="-1"/>
                </a:moveTo>
                <a:cubicBezTo>
                  <a:pt x="19398" y="4033"/>
                  <a:pt x="21600" y="9445"/>
                  <a:pt x="21600" y="15080"/>
                </a:cubicBezTo>
              </a:path>
              <a:path w="21600" h="15080" stroke="0" extrusionOk="0">
                <a:moveTo>
                  <a:pt x="15464" y="-1"/>
                </a:moveTo>
                <a:cubicBezTo>
                  <a:pt x="19398" y="4033"/>
                  <a:pt x="21600" y="9445"/>
                  <a:pt x="21600" y="15080"/>
                </a:cubicBezTo>
                <a:lnTo>
                  <a:pt x="0" y="1508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1744" name="Line 16"/>
          <p:cNvSpPr>
            <a:spLocks noChangeShapeType="1"/>
          </p:cNvSpPr>
          <p:nvPr/>
        </p:nvSpPr>
        <p:spPr bwMode="auto">
          <a:xfrm>
            <a:off x="4375150" y="30480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1745" name="Line 17"/>
          <p:cNvSpPr>
            <a:spLocks noChangeShapeType="1"/>
          </p:cNvSpPr>
          <p:nvPr/>
        </p:nvSpPr>
        <p:spPr bwMode="auto">
          <a:xfrm>
            <a:off x="4375150" y="40386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1746" name="Line 18"/>
          <p:cNvSpPr>
            <a:spLocks noChangeShapeType="1"/>
          </p:cNvSpPr>
          <p:nvPr/>
        </p:nvSpPr>
        <p:spPr bwMode="auto">
          <a:xfrm>
            <a:off x="5670550" y="1447800"/>
            <a:ext cx="0" cy="495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1747" name="Text Box 19"/>
          <p:cNvSpPr txBox="1">
            <a:spLocks noChangeArrowheads="1"/>
          </p:cNvSpPr>
          <p:nvPr/>
        </p:nvSpPr>
        <p:spPr bwMode="auto">
          <a:xfrm>
            <a:off x="5670550" y="63246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b</a:t>
            </a:r>
            <a:endParaRPr lang="en-US" sz="1400" baseline="-25000">
              <a:latin typeface="Times New Roman" pitchFamily="18" charset="0"/>
            </a:endParaRPr>
          </a:p>
        </p:txBody>
      </p:sp>
      <p:sp>
        <p:nvSpPr>
          <p:cNvPr id="201748" name="Line 20"/>
          <p:cNvSpPr>
            <a:spLocks noChangeShapeType="1"/>
          </p:cNvSpPr>
          <p:nvPr/>
        </p:nvSpPr>
        <p:spPr bwMode="auto">
          <a:xfrm flipH="1" flipV="1">
            <a:off x="4375150" y="3962400"/>
            <a:ext cx="1295400" cy="2438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1749" name="Text Box 21"/>
          <p:cNvSpPr txBox="1">
            <a:spLocks noChangeArrowheads="1"/>
          </p:cNvSpPr>
          <p:nvPr/>
        </p:nvSpPr>
        <p:spPr bwMode="auto">
          <a:xfrm>
            <a:off x="4775200" y="4148138"/>
            <a:ext cx="419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60</a:t>
            </a:r>
            <a:r>
              <a:rPr lang="en-US" sz="1400" baseline="30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201750" name="Arc 22"/>
          <p:cNvSpPr>
            <a:spLocks/>
          </p:cNvSpPr>
          <p:nvPr/>
        </p:nvSpPr>
        <p:spPr bwMode="auto">
          <a:xfrm rot="2732948">
            <a:off x="4289425" y="3743325"/>
            <a:ext cx="914400" cy="742950"/>
          </a:xfrm>
          <a:custGeom>
            <a:avLst/>
            <a:gdLst>
              <a:gd name="T0" fmla="*/ 1262411039 w 21600"/>
              <a:gd name="T1" fmla="*/ 0 h 19935"/>
              <a:gd name="T2" fmla="*/ 1570578968 w 21600"/>
              <a:gd name="T3" fmla="*/ 1031920361 h 19935"/>
              <a:gd name="T4" fmla="*/ 0 w 21600"/>
              <a:gd name="T5" fmla="*/ 712896303 h 19935"/>
              <a:gd name="T6" fmla="*/ 0 60000 65536"/>
              <a:gd name="T7" fmla="*/ 0 60000 65536"/>
              <a:gd name="T8" fmla="*/ 0 60000 65536"/>
              <a:gd name="T9" fmla="*/ 0 w 21600"/>
              <a:gd name="T10" fmla="*/ 0 h 19935"/>
              <a:gd name="T11" fmla="*/ 21600 w 21600"/>
              <a:gd name="T12" fmla="*/ 19935 h 199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935" fill="none" extrusionOk="0">
                <a:moveTo>
                  <a:pt x="16640" y="-1"/>
                </a:moveTo>
                <a:cubicBezTo>
                  <a:pt x="19845" y="3873"/>
                  <a:pt x="21600" y="8743"/>
                  <a:pt x="21600" y="13772"/>
                </a:cubicBezTo>
                <a:cubicBezTo>
                  <a:pt x="21600" y="15858"/>
                  <a:pt x="21297" y="17934"/>
                  <a:pt x="20702" y="19935"/>
                </a:cubicBezTo>
              </a:path>
              <a:path w="21600" h="19935" stroke="0" extrusionOk="0">
                <a:moveTo>
                  <a:pt x="16640" y="-1"/>
                </a:moveTo>
                <a:cubicBezTo>
                  <a:pt x="19845" y="3873"/>
                  <a:pt x="21600" y="8743"/>
                  <a:pt x="21600" y="13772"/>
                </a:cubicBezTo>
                <a:cubicBezTo>
                  <a:pt x="21600" y="15858"/>
                  <a:pt x="21297" y="17934"/>
                  <a:pt x="20702" y="19935"/>
                </a:cubicBezTo>
                <a:lnTo>
                  <a:pt x="0" y="1377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1751" name="Text Box 23"/>
          <p:cNvSpPr txBox="1">
            <a:spLocks noChangeArrowheads="1"/>
          </p:cNvSpPr>
          <p:nvPr/>
        </p:nvSpPr>
        <p:spPr bwMode="auto">
          <a:xfrm>
            <a:off x="6661150" y="6172200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b</a:t>
            </a:r>
            <a:r>
              <a:rPr lang="en-US" sz="14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01752" name="Line 24"/>
          <p:cNvSpPr>
            <a:spLocks noChangeShapeType="1"/>
          </p:cNvSpPr>
          <p:nvPr/>
        </p:nvSpPr>
        <p:spPr bwMode="auto">
          <a:xfrm>
            <a:off x="6584950" y="40386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1753" name="Line 25"/>
          <p:cNvSpPr>
            <a:spLocks noChangeShapeType="1"/>
          </p:cNvSpPr>
          <p:nvPr/>
        </p:nvSpPr>
        <p:spPr bwMode="auto">
          <a:xfrm>
            <a:off x="5289550" y="638175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1754" name="Line 26"/>
          <p:cNvSpPr>
            <a:spLocks noChangeShapeType="1"/>
          </p:cNvSpPr>
          <p:nvPr/>
        </p:nvSpPr>
        <p:spPr bwMode="auto">
          <a:xfrm flipV="1">
            <a:off x="6584950" y="3048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1755" name="Arc 27"/>
          <p:cNvSpPr>
            <a:spLocks/>
          </p:cNvSpPr>
          <p:nvPr/>
        </p:nvSpPr>
        <p:spPr bwMode="auto">
          <a:xfrm>
            <a:off x="5518150" y="1455738"/>
            <a:ext cx="1066800" cy="1562100"/>
          </a:xfrm>
          <a:custGeom>
            <a:avLst/>
            <a:gdLst>
              <a:gd name="T0" fmla="*/ 214320931 w 21600"/>
              <a:gd name="T1" fmla="*/ 0 h 22135"/>
              <a:gd name="T2" fmla="*/ 2147483647 w 21600"/>
              <a:gd name="T3" fmla="*/ 2147483647 h 22135"/>
              <a:gd name="T4" fmla="*/ 0 w 21600"/>
              <a:gd name="T5" fmla="*/ 2147483647 h 22135"/>
              <a:gd name="T6" fmla="*/ 0 60000 65536"/>
              <a:gd name="T7" fmla="*/ 0 60000 65536"/>
              <a:gd name="T8" fmla="*/ 0 60000 65536"/>
              <a:gd name="T9" fmla="*/ 0 w 21600"/>
              <a:gd name="T10" fmla="*/ 0 h 22135"/>
              <a:gd name="T11" fmla="*/ 21600 w 21600"/>
              <a:gd name="T12" fmla="*/ 22135 h 221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135" fill="none" extrusionOk="0">
                <a:moveTo>
                  <a:pt x="1778" y="0"/>
                </a:moveTo>
                <a:cubicBezTo>
                  <a:pt x="12980" y="926"/>
                  <a:pt x="21600" y="10287"/>
                  <a:pt x="21600" y="21527"/>
                </a:cubicBezTo>
                <a:cubicBezTo>
                  <a:pt x="21600" y="21729"/>
                  <a:pt x="21597" y="21932"/>
                  <a:pt x="21591" y="22135"/>
                </a:cubicBezTo>
              </a:path>
              <a:path w="21600" h="22135" stroke="0" extrusionOk="0">
                <a:moveTo>
                  <a:pt x="1778" y="0"/>
                </a:moveTo>
                <a:cubicBezTo>
                  <a:pt x="12980" y="926"/>
                  <a:pt x="21600" y="10287"/>
                  <a:pt x="21600" y="21527"/>
                </a:cubicBezTo>
                <a:cubicBezTo>
                  <a:pt x="21600" y="21729"/>
                  <a:pt x="21597" y="21932"/>
                  <a:pt x="21591" y="22135"/>
                </a:cubicBezTo>
                <a:lnTo>
                  <a:pt x="0" y="2152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1756" name="Line 28"/>
          <p:cNvSpPr>
            <a:spLocks noChangeShapeType="1"/>
          </p:cNvSpPr>
          <p:nvPr/>
        </p:nvSpPr>
        <p:spPr bwMode="auto">
          <a:xfrm rot="4589744" flipV="1">
            <a:off x="4098925" y="4391025"/>
            <a:ext cx="2819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1757" name="Text Box 29"/>
          <p:cNvSpPr txBox="1">
            <a:spLocks noChangeArrowheads="1"/>
          </p:cNvSpPr>
          <p:nvPr/>
        </p:nvSpPr>
        <p:spPr bwMode="auto">
          <a:xfrm rot="3322370">
            <a:off x="5756275" y="5334000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TL</a:t>
            </a:r>
            <a:endParaRPr lang="en-US" sz="1400" baseline="-25000">
              <a:latin typeface="Times New Roman" pitchFamily="18" charset="0"/>
            </a:endParaRPr>
          </a:p>
        </p:txBody>
      </p:sp>
      <p:sp>
        <p:nvSpPr>
          <p:cNvPr id="201758" name="Line 30"/>
          <p:cNvSpPr>
            <a:spLocks noChangeShapeType="1"/>
          </p:cNvSpPr>
          <p:nvPr/>
        </p:nvSpPr>
        <p:spPr bwMode="auto">
          <a:xfrm flipV="1">
            <a:off x="4375150" y="1447800"/>
            <a:ext cx="2819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1759" name="Text Box 31"/>
          <p:cNvSpPr txBox="1">
            <a:spLocks noChangeArrowheads="1"/>
          </p:cNvSpPr>
          <p:nvPr/>
        </p:nvSpPr>
        <p:spPr bwMode="auto">
          <a:xfrm>
            <a:off x="7194550" y="1219200"/>
            <a:ext cx="388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b’</a:t>
            </a:r>
            <a:r>
              <a:rPr lang="en-US" sz="14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01760" name="Text Box 32"/>
          <p:cNvSpPr txBox="1">
            <a:spLocks noChangeArrowheads="1"/>
          </p:cNvSpPr>
          <p:nvPr/>
        </p:nvSpPr>
        <p:spPr bwMode="auto">
          <a:xfrm rot="-1807669">
            <a:off x="5773738" y="2124075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TL</a:t>
            </a:r>
            <a:endParaRPr lang="en-US" sz="1400" baseline="-25000">
              <a:latin typeface="Times New Roman" pitchFamily="18" charset="0"/>
            </a:endParaRPr>
          </a:p>
        </p:txBody>
      </p:sp>
      <p:sp>
        <p:nvSpPr>
          <p:cNvPr id="201761" name="Arc 33"/>
          <p:cNvSpPr>
            <a:spLocks/>
          </p:cNvSpPr>
          <p:nvPr/>
        </p:nvSpPr>
        <p:spPr bwMode="auto">
          <a:xfrm>
            <a:off x="4146550" y="2513013"/>
            <a:ext cx="914400" cy="531812"/>
          </a:xfrm>
          <a:custGeom>
            <a:avLst/>
            <a:gdLst>
              <a:gd name="T0" fmla="*/ 1173192725 w 21600"/>
              <a:gd name="T1" fmla="*/ 0 h 15080"/>
              <a:gd name="T2" fmla="*/ 1638705130 w 21600"/>
              <a:gd name="T3" fmla="*/ 661411169 h 15080"/>
              <a:gd name="T4" fmla="*/ 0 w 21600"/>
              <a:gd name="T5" fmla="*/ 661411169 h 15080"/>
              <a:gd name="T6" fmla="*/ 0 60000 65536"/>
              <a:gd name="T7" fmla="*/ 0 60000 65536"/>
              <a:gd name="T8" fmla="*/ 0 60000 65536"/>
              <a:gd name="T9" fmla="*/ 0 w 21600"/>
              <a:gd name="T10" fmla="*/ 0 h 15080"/>
              <a:gd name="T11" fmla="*/ 21600 w 21600"/>
              <a:gd name="T12" fmla="*/ 15080 h 150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5080" fill="none" extrusionOk="0">
                <a:moveTo>
                  <a:pt x="15464" y="-1"/>
                </a:moveTo>
                <a:cubicBezTo>
                  <a:pt x="19398" y="4033"/>
                  <a:pt x="21600" y="9445"/>
                  <a:pt x="21600" y="15080"/>
                </a:cubicBezTo>
              </a:path>
              <a:path w="21600" h="15080" stroke="0" extrusionOk="0">
                <a:moveTo>
                  <a:pt x="15464" y="-1"/>
                </a:moveTo>
                <a:cubicBezTo>
                  <a:pt x="19398" y="4033"/>
                  <a:pt x="21600" y="9445"/>
                  <a:pt x="21600" y="15080"/>
                </a:cubicBezTo>
                <a:lnTo>
                  <a:pt x="0" y="1508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1762" name="Arc 34"/>
          <p:cNvSpPr>
            <a:spLocks/>
          </p:cNvSpPr>
          <p:nvPr/>
        </p:nvSpPr>
        <p:spPr bwMode="auto">
          <a:xfrm>
            <a:off x="4603750" y="2786063"/>
            <a:ext cx="304800" cy="263525"/>
          </a:xfrm>
          <a:custGeom>
            <a:avLst/>
            <a:gdLst>
              <a:gd name="T0" fmla="*/ 43783051 w 21600"/>
              <a:gd name="T1" fmla="*/ 0 h 14959"/>
              <a:gd name="T2" fmla="*/ 60692798 w 21600"/>
              <a:gd name="T3" fmla="*/ 81782502 h 14959"/>
              <a:gd name="T4" fmla="*/ 0 w 21600"/>
              <a:gd name="T5" fmla="*/ 81782502 h 14959"/>
              <a:gd name="T6" fmla="*/ 0 60000 65536"/>
              <a:gd name="T7" fmla="*/ 0 60000 65536"/>
              <a:gd name="T8" fmla="*/ 0 60000 65536"/>
              <a:gd name="T9" fmla="*/ 0 w 21600"/>
              <a:gd name="T10" fmla="*/ 0 h 14959"/>
              <a:gd name="T11" fmla="*/ 21600 w 21600"/>
              <a:gd name="T12" fmla="*/ 14959 h 149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959" fill="none" extrusionOk="0">
                <a:moveTo>
                  <a:pt x="15581" y="0"/>
                </a:moveTo>
                <a:cubicBezTo>
                  <a:pt x="19443" y="4022"/>
                  <a:pt x="21600" y="9382"/>
                  <a:pt x="21600" y="14959"/>
                </a:cubicBezTo>
              </a:path>
              <a:path w="21600" h="14959" stroke="0" extrusionOk="0">
                <a:moveTo>
                  <a:pt x="15581" y="0"/>
                </a:moveTo>
                <a:cubicBezTo>
                  <a:pt x="19443" y="4022"/>
                  <a:pt x="21600" y="9382"/>
                  <a:pt x="21600" y="14959"/>
                </a:cubicBezTo>
                <a:lnTo>
                  <a:pt x="0" y="14959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1763" name="Text Box 35"/>
          <p:cNvSpPr txBox="1">
            <a:spLocks noChangeArrowheads="1"/>
          </p:cNvSpPr>
          <p:nvPr/>
        </p:nvSpPr>
        <p:spPr bwMode="auto">
          <a:xfrm>
            <a:off x="4641850" y="2762250"/>
            <a:ext cx="2905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</a:t>
            </a:r>
          </a:p>
        </p:txBody>
      </p:sp>
      <p:sp>
        <p:nvSpPr>
          <p:cNvPr id="201764" name="Text Box 36"/>
          <p:cNvSpPr txBox="1">
            <a:spLocks noChangeArrowheads="1"/>
          </p:cNvSpPr>
          <p:nvPr/>
        </p:nvSpPr>
        <p:spPr bwMode="auto">
          <a:xfrm>
            <a:off x="4518025" y="3962400"/>
            <a:ext cx="339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</a:t>
            </a:r>
          </a:p>
        </p:txBody>
      </p:sp>
      <p:sp>
        <p:nvSpPr>
          <p:cNvPr id="201765" name="Arc 37"/>
          <p:cNvSpPr>
            <a:spLocks/>
          </p:cNvSpPr>
          <p:nvPr/>
        </p:nvSpPr>
        <p:spPr bwMode="auto">
          <a:xfrm rot="2540338">
            <a:off x="4575175" y="3948113"/>
            <a:ext cx="304800" cy="320675"/>
          </a:xfrm>
          <a:custGeom>
            <a:avLst/>
            <a:gdLst>
              <a:gd name="T0" fmla="*/ 47365691 w 21600"/>
              <a:gd name="T1" fmla="*/ 0 h 22819"/>
              <a:gd name="T2" fmla="*/ 54761124 w 21600"/>
              <a:gd name="T3" fmla="*/ 63328927 h 22819"/>
              <a:gd name="T4" fmla="*/ 0 w 21600"/>
              <a:gd name="T5" fmla="*/ 37482902 h 22819"/>
              <a:gd name="T6" fmla="*/ 0 60000 65536"/>
              <a:gd name="T7" fmla="*/ 0 60000 65536"/>
              <a:gd name="T8" fmla="*/ 0 60000 65536"/>
              <a:gd name="T9" fmla="*/ 0 w 21600"/>
              <a:gd name="T10" fmla="*/ 0 h 22819"/>
              <a:gd name="T11" fmla="*/ 21600 w 21600"/>
              <a:gd name="T12" fmla="*/ 22819 h 228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819" fill="none" extrusionOk="0">
                <a:moveTo>
                  <a:pt x="16856" y="0"/>
                </a:moveTo>
                <a:cubicBezTo>
                  <a:pt x="19927" y="3832"/>
                  <a:pt x="21600" y="8595"/>
                  <a:pt x="21600" y="13506"/>
                </a:cubicBezTo>
                <a:cubicBezTo>
                  <a:pt x="21600" y="16728"/>
                  <a:pt x="20878" y="19911"/>
                  <a:pt x="19489" y="22819"/>
                </a:cubicBezTo>
              </a:path>
              <a:path w="21600" h="22819" stroke="0" extrusionOk="0">
                <a:moveTo>
                  <a:pt x="16856" y="0"/>
                </a:moveTo>
                <a:cubicBezTo>
                  <a:pt x="19927" y="3832"/>
                  <a:pt x="21600" y="8595"/>
                  <a:pt x="21600" y="13506"/>
                </a:cubicBezTo>
                <a:cubicBezTo>
                  <a:pt x="21600" y="16728"/>
                  <a:pt x="20878" y="19911"/>
                  <a:pt x="19489" y="22819"/>
                </a:cubicBezTo>
                <a:lnTo>
                  <a:pt x="0" y="13506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1766" name="Text Box 38"/>
          <p:cNvSpPr txBox="1">
            <a:spLocks noChangeArrowheads="1"/>
          </p:cNvSpPr>
          <p:nvPr/>
        </p:nvSpPr>
        <p:spPr bwMode="auto">
          <a:xfrm>
            <a:off x="381000" y="0"/>
            <a:ext cx="4800600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PROBLEM 3:                                                        Fv of line AB is 50</a:t>
            </a:r>
            <a:r>
              <a:rPr lang="en-US" baseline="30000"/>
              <a:t>0</a:t>
            </a:r>
            <a:r>
              <a:rPr lang="en-US"/>
              <a:t> inclined to xy and measures 55 mm long while it’s Tv is 60</a:t>
            </a:r>
            <a:r>
              <a:rPr lang="en-US" baseline="30000"/>
              <a:t>0</a:t>
            </a:r>
            <a:r>
              <a:rPr lang="en-US"/>
              <a:t> inclined to xy line.       If end A is 10 mm above Hp and 15 mm in front of Vp, draw it’s projections,find TL, inclinations of line with Hp &amp; Vp.</a:t>
            </a:r>
          </a:p>
        </p:txBody>
      </p:sp>
      <p:sp>
        <p:nvSpPr>
          <p:cNvPr id="201767" name="Text Box 39"/>
          <p:cNvSpPr txBox="1">
            <a:spLocks noChangeArrowheads="1"/>
          </p:cNvSpPr>
          <p:nvPr/>
        </p:nvSpPr>
        <p:spPr bwMode="auto">
          <a:xfrm>
            <a:off x="212725" y="1763713"/>
            <a:ext cx="2951163" cy="30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SOLUTION STEPS:</a:t>
            </a:r>
          </a:p>
          <a:p>
            <a:r>
              <a:rPr lang="en-US" sz="1400">
                <a:solidFill>
                  <a:schemeClr val="accent2"/>
                </a:solidFill>
              </a:rPr>
              <a:t>1.Draw xy line and one projector.</a:t>
            </a:r>
          </a:p>
          <a:p>
            <a:r>
              <a:rPr lang="en-US" sz="1400">
                <a:solidFill>
                  <a:schemeClr val="accent2"/>
                </a:solidFill>
              </a:rPr>
              <a:t>2.Locate a’ 10 mm above xy and </a:t>
            </a:r>
          </a:p>
          <a:p>
            <a:r>
              <a:rPr lang="en-US" sz="1400">
                <a:solidFill>
                  <a:schemeClr val="accent2"/>
                </a:solidFill>
              </a:rPr>
              <a:t>  a 15 mm below xy line.</a:t>
            </a:r>
          </a:p>
          <a:p>
            <a:r>
              <a:rPr lang="en-US" sz="1400">
                <a:solidFill>
                  <a:schemeClr val="accent2"/>
                </a:solidFill>
              </a:rPr>
              <a:t>3.Draw locus from these points.</a:t>
            </a:r>
          </a:p>
          <a:p>
            <a:r>
              <a:rPr lang="en-US" sz="1400">
                <a:solidFill>
                  <a:schemeClr val="accent2"/>
                </a:solidFill>
              </a:rPr>
              <a:t>4.Draw Fv 50</a:t>
            </a:r>
            <a:r>
              <a:rPr lang="en-US" sz="1400" baseline="30000">
                <a:solidFill>
                  <a:schemeClr val="accent2"/>
                </a:solidFill>
              </a:rPr>
              <a:t>0</a:t>
            </a:r>
            <a:r>
              <a:rPr lang="en-US" sz="1400">
                <a:solidFill>
                  <a:schemeClr val="accent2"/>
                </a:solidFill>
              </a:rPr>
              <a:t> to xy from a’ and </a:t>
            </a:r>
          </a:p>
          <a:p>
            <a:r>
              <a:rPr lang="en-US" sz="1400">
                <a:solidFill>
                  <a:schemeClr val="accent2"/>
                </a:solidFill>
              </a:rPr>
              <a:t> mark b’ Cutting 55mm on it.</a:t>
            </a:r>
          </a:p>
          <a:p>
            <a:r>
              <a:rPr lang="en-US" sz="1400">
                <a:solidFill>
                  <a:schemeClr val="accent2"/>
                </a:solidFill>
              </a:rPr>
              <a:t>5.Similarly draw Tv 60</a:t>
            </a:r>
            <a:r>
              <a:rPr lang="en-US" sz="1400" baseline="30000">
                <a:solidFill>
                  <a:schemeClr val="accent2"/>
                </a:solidFill>
              </a:rPr>
              <a:t>0</a:t>
            </a:r>
            <a:r>
              <a:rPr lang="en-US" sz="1400">
                <a:solidFill>
                  <a:schemeClr val="accent2"/>
                </a:solidFill>
              </a:rPr>
              <a:t> to xy </a:t>
            </a:r>
          </a:p>
          <a:p>
            <a:r>
              <a:rPr lang="en-US" sz="1400">
                <a:solidFill>
                  <a:schemeClr val="accent2"/>
                </a:solidFill>
              </a:rPr>
              <a:t> from a  &amp; drawing projector from b’</a:t>
            </a:r>
          </a:p>
          <a:p>
            <a:r>
              <a:rPr lang="en-US" sz="1400">
                <a:solidFill>
                  <a:schemeClr val="accent2"/>
                </a:solidFill>
              </a:rPr>
              <a:t> Locate point b and join a b.</a:t>
            </a:r>
          </a:p>
          <a:p>
            <a:r>
              <a:rPr lang="en-US" sz="1400">
                <a:solidFill>
                  <a:schemeClr val="accent2"/>
                </a:solidFill>
              </a:rPr>
              <a:t>6.Then rotating views as shown,</a:t>
            </a:r>
          </a:p>
          <a:p>
            <a:r>
              <a:rPr lang="en-US" sz="1400">
                <a:solidFill>
                  <a:schemeClr val="accent2"/>
                </a:solidFill>
              </a:rPr>
              <a:t>  locate True Lengths ab</a:t>
            </a:r>
            <a:r>
              <a:rPr lang="en-US" sz="1400" baseline="-25000">
                <a:solidFill>
                  <a:schemeClr val="accent2"/>
                </a:solidFill>
              </a:rPr>
              <a:t>1  </a:t>
            </a:r>
            <a:r>
              <a:rPr lang="en-US" sz="1400">
                <a:solidFill>
                  <a:schemeClr val="accent2"/>
                </a:solidFill>
              </a:rPr>
              <a:t>&amp;  a’b</a:t>
            </a:r>
            <a:r>
              <a:rPr lang="en-US" sz="1400" baseline="-25000">
                <a:solidFill>
                  <a:schemeClr val="accent2"/>
                </a:solidFill>
              </a:rPr>
              <a:t>1</a:t>
            </a:r>
            <a:r>
              <a:rPr lang="en-US" sz="1400">
                <a:solidFill>
                  <a:schemeClr val="accent2"/>
                </a:solidFill>
              </a:rPr>
              <a:t>’  </a:t>
            </a:r>
          </a:p>
          <a:p>
            <a:r>
              <a:rPr lang="en-US" sz="1400">
                <a:solidFill>
                  <a:schemeClr val="accent2"/>
                </a:solidFill>
              </a:rPr>
              <a:t>  and their angles with Hp and Vp.</a:t>
            </a:r>
          </a:p>
          <a:p>
            <a:endParaRPr lang="en-US" sz="1400">
              <a:solidFill>
                <a:schemeClr val="accent2"/>
              </a:solidFill>
            </a:endParaRPr>
          </a:p>
        </p:txBody>
      </p:sp>
      <p:grpSp>
        <p:nvGrpSpPr>
          <p:cNvPr id="11304" name="Group 55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11308" name="AutoShape 56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1309" name="AutoShape 57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1310" name="AutoShape 58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1311" name="AutoShape 59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1312" name="AutoShape 60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1313" name="AutoShape 61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47" name="Date Placeholder 4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45C6C77-3F92-4909-AD69-B386007054F8}" type="datetime1">
              <a:rPr lang="en-US" smtClean="0"/>
              <a:t>13-Jun-15</a:t>
            </a:fld>
            <a:endParaRPr lang="en-US"/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72393-E377-45CD-A8AE-56635C17401B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49" name="Footer Placeholder 4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VEERAPANDIAN.K       AP/MECH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1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1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1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17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1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1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1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1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1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1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1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1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1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1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1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1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1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1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1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1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1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1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1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1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1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1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7" dur="500"/>
                                        <p:tgtEl>
                                          <p:spTgt spid="201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92" dur="500"/>
                                        <p:tgtEl>
                                          <p:spTgt spid="20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1" dur="500"/>
                                        <p:tgtEl>
                                          <p:spTgt spid="201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01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01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01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01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0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0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0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0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4" dur="500"/>
                                        <p:tgtEl>
                                          <p:spTgt spid="20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9" dur="500"/>
                                        <p:tgtEl>
                                          <p:spTgt spid="20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0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0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0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0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01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01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8" dur="500"/>
                                        <p:tgtEl>
                                          <p:spTgt spid="20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0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0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201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01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20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0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01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01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20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20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5" dur="500"/>
                                        <p:tgtEl>
                                          <p:spTgt spid="20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4" dur="500"/>
                                        <p:tgtEl>
                                          <p:spTgt spid="20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20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20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20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20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11" dur="500"/>
                                        <p:tgtEl>
                                          <p:spTgt spid="20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201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201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2" dur="500"/>
                                        <p:tgtEl>
                                          <p:spTgt spid="20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201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201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0" grpId="0" autoUpdateAnimBg="0"/>
      <p:bldP spid="201731" grpId="0" animBg="1"/>
      <p:bldP spid="201732" grpId="0" animBg="1"/>
      <p:bldP spid="201733" grpId="0" autoUpdateAnimBg="0"/>
      <p:bldP spid="201734" grpId="0" animBg="1"/>
      <p:bldP spid="201735" grpId="0" autoUpdateAnimBg="0"/>
      <p:bldP spid="201736" grpId="0" animBg="1"/>
      <p:bldP spid="201737" grpId="0" autoUpdateAnimBg="0"/>
      <p:bldP spid="201738" grpId="0" animBg="1"/>
      <p:bldP spid="201739" grpId="0" animBg="1"/>
      <p:bldP spid="201740" grpId="0" autoUpdateAnimBg="0"/>
      <p:bldP spid="201741" grpId="0" autoUpdateAnimBg="0"/>
      <p:bldP spid="201742" grpId="0" autoUpdateAnimBg="0"/>
      <p:bldP spid="201743" grpId="0" animBg="1"/>
      <p:bldP spid="201744" grpId="0" animBg="1"/>
      <p:bldP spid="201745" grpId="0" animBg="1"/>
      <p:bldP spid="201746" grpId="0" animBg="1"/>
      <p:bldP spid="201747" grpId="0" autoUpdateAnimBg="0"/>
      <p:bldP spid="201748" grpId="0" animBg="1"/>
      <p:bldP spid="201749" grpId="0" autoUpdateAnimBg="0"/>
      <p:bldP spid="201750" grpId="0" animBg="1"/>
      <p:bldP spid="201751" grpId="0" autoUpdateAnimBg="0"/>
      <p:bldP spid="201752" grpId="0" animBg="1"/>
      <p:bldP spid="201753" grpId="0" animBg="1"/>
      <p:bldP spid="201754" grpId="0" animBg="1"/>
      <p:bldP spid="201755" grpId="0" animBg="1"/>
      <p:bldP spid="201756" grpId="0" animBg="1"/>
      <p:bldP spid="201757" grpId="0" autoUpdateAnimBg="0"/>
      <p:bldP spid="201758" grpId="0" animBg="1"/>
      <p:bldP spid="201759" grpId="0" autoUpdateAnimBg="0"/>
      <p:bldP spid="201760" grpId="0" autoUpdateAnimBg="0"/>
      <p:bldP spid="201761" grpId="0" animBg="1"/>
      <p:bldP spid="201762" grpId="0" animBg="1"/>
      <p:bldP spid="201763" grpId="0" autoUpdateAnimBg="0"/>
      <p:bldP spid="201764" grpId="0" autoUpdateAnimBg="0"/>
      <p:bldP spid="201765" grpId="0" animBg="1"/>
      <p:bldP spid="201766" grpId="0" autoUpdateAnimBg="0"/>
      <p:bldP spid="20176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Line 2"/>
          <p:cNvSpPr>
            <a:spLocks noChangeShapeType="1"/>
          </p:cNvSpPr>
          <p:nvPr/>
        </p:nvSpPr>
        <p:spPr bwMode="auto">
          <a:xfrm>
            <a:off x="4030663" y="3430588"/>
            <a:ext cx="40465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3779" name="Text Box 3"/>
          <p:cNvSpPr txBox="1">
            <a:spLocks noChangeArrowheads="1"/>
          </p:cNvSpPr>
          <p:nvPr/>
        </p:nvSpPr>
        <p:spPr bwMode="auto">
          <a:xfrm>
            <a:off x="3719513" y="318135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X</a:t>
            </a:r>
          </a:p>
        </p:txBody>
      </p:sp>
      <p:sp>
        <p:nvSpPr>
          <p:cNvPr id="203780" name="Text Box 4"/>
          <p:cNvSpPr txBox="1">
            <a:spLocks noChangeArrowheads="1"/>
          </p:cNvSpPr>
          <p:nvPr/>
        </p:nvSpPr>
        <p:spPr bwMode="auto">
          <a:xfrm>
            <a:off x="8001000" y="3186113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Y</a:t>
            </a:r>
          </a:p>
        </p:txBody>
      </p:sp>
      <p:sp>
        <p:nvSpPr>
          <p:cNvPr id="203781" name="Line 5"/>
          <p:cNvSpPr>
            <a:spLocks noChangeShapeType="1"/>
          </p:cNvSpPr>
          <p:nvPr/>
        </p:nvSpPr>
        <p:spPr bwMode="auto">
          <a:xfrm>
            <a:off x="4640263" y="1830388"/>
            <a:ext cx="0" cy="388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3782" name="Oval 6"/>
          <p:cNvSpPr>
            <a:spLocks noChangeArrowheads="1"/>
          </p:cNvSpPr>
          <p:nvPr/>
        </p:nvSpPr>
        <p:spPr bwMode="auto">
          <a:xfrm>
            <a:off x="4624388" y="3048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3783" name="Text Box 7"/>
          <p:cNvSpPr txBox="1">
            <a:spLocks noChangeArrowheads="1"/>
          </p:cNvSpPr>
          <p:nvPr/>
        </p:nvSpPr>
        <p:spPr bwMode="auto">
          <a:xfrm>
            <a:off x="4303713" y="2982913"/>
            <a:ext cx="3222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a’</a:t>
            </a:r>
          </a:p>
        </p:txBody>
      </p:sp>
      <p:sp>
        <p:nvSpPr>
          <p:cNvPr id="203784" name="Line 8"/>
          <p:cNvSpPr>
            <a:spLocks noChangeShapeType="1"/>
          </p:cNvSpPr>
          <p:nvPr/>
        </p:nvSpPr>
        <p:spPr bwMode="auto">
          <a:xfrm>
            <a:off x="4567238" y="30480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3785" name="Text Box 9"/>
          <p:cNvSpPr txBox="1">
            <a:spLocks noChangeArrowheads="1"/>
          </p:cNvSpPr>
          <p:nvPr/>
        </p:nvSpPr>
        <p:spPr bwMode="auto">
          <a:xfrm>
            <a:off x="7453313" y="2828925"/>
            <a:ext cx="331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1’</a:t>
            </a:r>
          </a:p>
        </p:txBody>
      </p:sp>
      <p:sp>
        <p:nvSpPr>
          <p:cNvPr id="203786" name="Oval 10"/>
          <p:cNvSpPr>
            <a:spLocks noChangeArrowheads="1"/>
          </p:cNvSpPr>
          <p:nvPr/>
        </p:nvSpPr>
        <p:spPr bwMode="auto">
          <a:xfrm>
            <a:off x="4624388" y="3962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3787" name="Text Box 11"/>
          <p:cNvSpPr txBox="1">
            <a:spLocks noChangeArrowheads="1"/>
          </p:cNvSpPr>
          <p:nvPr/>
        </p:nvSpPr>
        <p:spPr bwMode="auto">
          <a:xfrm>
            <a:off x="4319588" y="3810000"/>
            <a:ext cx="263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a</a:t>
            </a:r>
          </a:p>
        </p:txBody>
      </p:sp>
      <p:sp>
        <p:nvSpPr>
          <p:cNvPr id="203788" name="Line 12"/>
          <p:cNvSpPr>
            <a:spLocks noChangeShapeType="1"/>
          </p:cNvSpPr>
          <p:nvPr/>
        </p:nvSpPr>
        <p:spPr bwMode="auto">
          <a:xfrm flipV="1">
            <a:off x="7443788" y="142875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3789" name="Line 13"/>
          <p:cNvSpPr>
            <a:spLocks noChangeShapeType="1"/>
          </p:cNvSpPr>
          <p:nvPr/>
        </p:nvSpPr>
        <p:spPr bwMode="auto">
          <a:xfrm flipV="1">
            <a:off x="4624388" y="1447800"/>
            <a:ext cx="2819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3790" name="Text Box 14"/>
          <p:cNvSpPr txBox="1">
            <a:spLocks noChangeArrowheads="1"/>
          </p:cNvSpPr>
          <p:nvPr/>
        </p:nvSpPr>
        <p:spPr bwMode="auto">
          <a:xfrm>
            <a:off x="7443788" y="1219200"/>
            <a:ext cx="388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b’</a:t>
            </a:r>
            <a:r>
              <a:rPr lang="en-US" sz="14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03791" name="Line 15"/>
          <p:cNvSpPr>
            <a:spLocks noChangeShapeType="1"/>
          </p:cNvSpPr>
          <p:nvPr/>
        </p:nvSpPr>
        <p:spPr bwMode="auto">
          <a:xfrm>
            <a:off x="5310188" y="1457325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3792" name="Text Box 16"/>
          <p:cNvSpPr txBox="1">
            <a:spLocks noChangeArrowheads="1"/>
          </p:cNvSpPr>
          <p:nvPr/>
        </p:nvSpPr>
        <p:spPr bwMode="auto">
          <a:xfrm>
            <a:off x="6072188" y="2800350"/>
            <a:ext cx="528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LTV</a:t>
            </a:r>
            <a:endParaRPr lang="en-US" sz="1400" baseline="-25000">
              <a:latin typeface="Times New Roman" pitchFamily="18" charset="0"/>
            </a:endParaRPr>
          </a:p>
        </p:txBody>
      </p:sp>
      <p:sp>
        <p:nvSpPr>
          <p:cNvPr id="203793" name="Text Box 17"/>
          <p:cNvSpPr txBox="1">
            <a:spLocks noChangeArrowheads="1"/>
          </p:cNvSpPr>
          <p:nvPr/>
        </p:nvSpPr>
        <p:spPr bwMode="auto">
          <a:xfrm rot="-1807669">
            <a:off x="6022975" y="2124075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TL</a:t>
            </a:r>
            <a:endParaRPr lang="en-US" sz="1400" baseline="-25000">
              <a:latin typeface="Times New Roman" pitchFamily="18" charset="0"/>
            </a:endParaRPr>
          </a:p>
        </p:txBody>
      </p:sp>
      <p:sp>
        <p:nvSpPr>
          <p:cNvPr id="203794" name="Line 18"/>
          <p:cNvSpPr>
            <a:spLocks noChangeShapeType="1"/>
          </p:cNvSpPr>
          <p:nvPr/>
        </p:nvSpPr>
        <p:spPr bwMode="auto">
          <a:xfrm>
            <a:off x="4700588" y="40386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3795" name="Text Box 19"/>
          <p:cNvSpPr txBox="1">
            <a:spLocks noChangeArrowheads="1"/>
          </p:cNvSpPr>
          <p:nvPr/>
        </p:nvSpPr>
        <p:spPr bwMode="auto">
          <a:xfrm>
            <a:off x="6896100" y="6172200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b</a:t>
            </a:r>
            <a:r>
              <a:rPr lang="en-US" sz="14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03796" name="Oval 20"/>
          <p:cNvSpPr>
            <a:spLocks noChangeArrowheads="1"/>
          </p:cNvSpPr>
          <p:nvPr/>
        </p:nvSpPr>
        <p:spPr bwMode="auto">
          <a:xfrm>
            <a:off x="6819900" y="3962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3797" name="Text Box 21"/>
          <p:cNvSpPr txBox="1">
            <a:spLocks noChangeArrowheads="1"/>
          </p:cNvSpPr>
          <p:nvPr/>
        </p:nvSpPr>
        <p:spPr bwMode="auto">
          <a:xfrm>
            <a:off x="6896100" y="38862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1</a:t>
            </a:r>
          </a:p>
        </p:txBody>
      </p:sp>
      <p:sp>
        <p:nvSpPr>
          <p:cNvPr id="203798" name="Line 22"/>
          <p:cNvSpPr>
            <a:spLocks noChangeShapeType="1"/>
          </p:cNvSpPr>
          <p:nvPr/>
        </p:nvSpPr>
        <p:spPr bwMode="auto">
          <a:xfrm>
            <a:off x="6819900" y="40386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3799" name="Line 23"/>
          <p:cNvSpPr>
            <a:spLocks noChangeShapeType="1"/>
          </p:cNvSpPr>
          <p:nvPr/>
        </p:nvSpPr>
        <p:spPr bwMode="auto">
          <a:xfrm rot="4589744" flipV="1">
            <a:off x="4333875" y="4391025"/>
            <a:ext cx="2819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3800" name="Line 24"/>
          <p:cNvSpPr>
            <a:spLocks noChangeShapeType="1"/>
          </p:cNvSpPr>
          <p:nvPr/>
        </p:nvSpPr>
        <p:spPr bwMode="auto">
          <a:xfrm>
            <a:off x="5524500" y="638175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3801" name="Line 25"/>
          <p:cNvSpPr>
            <a:spLocks noChangeShapeType="1"/>
          </p:cNvSpPr>
          <p:nvPr/>
        </p:nvSpPr>
        <p:spPr bwMode="auto">
          <a:xfrm flipV="1">
            <a:off x="6819900" y="3048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3802" name="Arc 26"/>
          <p:cNvSpPr>
            <a:spLocks/>
          </p:cNvSpPr>
          <p:nvPr/>
        </p:nvSpPr>
        <p:spPr bwMode="auto">
          <a:xfrm>
            <a:off x="5753100" y="1474788"/>
            <a:ext cx="1066800" cy="1600200"/>
          </a:xfrm>
          <a:custGeom>
            <a:avLst/>
            <a:gdLst>
              <a:gd name="T0" fmla="*/ 453700196 w 21600"/>
              <a:gd name="T1" fmla="*/ 0 h 22687"/>
              <a:gd name="T2" fmla="*/ 2147483647 w 21600"/>
              <a:gd name="T3" fmla="*/ 2147483647 h 22687"/>
              <a:gd name="T4" fmla="*/ 0 w 21600"/>
              <a:gd name="T5" fmla="*/ 2147483647 h 22687"/>
              <a:gd name="T6" fmla="*/ 0 60000 65536"/>
              <a:gd name="T7" fmla="*/ 0 60000 65536"/>
              <a:gd name="T8" fmla="*/ 0 60000 65536"/>
              <a:gd name="T9" fmla="*/ 0 w 21600"/>
              <a:gd name="T10" fmla="*/ 0 h 22687"/>
              <a:gd name="T11" fmla="*/ 21600 w 21600"/>
              <a:gd name="T12" fmla="*/ 22687 h 226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687" fill="none" extrusionOk="0">
                <a:moveTo>
                  <a:pt x="3766" y="-1"/>
                </a:moveTo>
                <a:cubicBezTo>
                  <a:pt x="14082" y="1826"/>
                  <a:pt x="21600" y="10792"/>
                  <a:pt x="21600" y="21269"/>
                </a:cubicBezTo>
                <a:cubicBezTo>
                  <a:pt x="21600" y="21742"/>
                  <a:pt x="21584" y="22214"/>
                  <a:pt x="21553" y="22687"/>
                </a:cubicBezTo>
              </a:path>
              <a:path w="21600" h="22687" stroke="0" extrusionOk="0">
                <a:moveTo>
                  <a:pt x="3766" y="-1"/>
                </a:moveTo>
                <a:cubicBezTo>
                  <a:pt x="14082" y="1826"/>
                  <a:pt x="21600" y="10792"/>
                  <a:pt x="21600" y="21269"/>
                </a:cubicBezTo>
                <a:cubicBezTo>
                  <a:pt x="21600" y="21742"/>
                  <a:pt x="21584" y="22214"/>
                  <a:pt x="21553" y="22687"/>
                </a:cubicBezTo>
                <a:lnTo>
                  <a:pt x="0" y="21269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algn="ctr"/>
            <a:endParaRPr lang="en-US" sz="1400">
              <a:latin typeface="Times New Roman" pitchFamily="18" charset="0"/>
            </a:endParaRPr>
          </a:p>
        </p:txBody>
      </p:sp>
      <p:sp>
        <p:nvSpPr>
          <p:cNvPr id="203803" name="Line 27"/>
          <p:cNvSpPr>
            <a:spLocks noChangeShapeType="1"/>
          </p:cNvSpPr>
          <p:nvPr/>
        </p:nvSpPr>
        <p:spPr bwMode="auto">
          <a:xfrm flipV="1">
            <a:off x="4624388" y="1447800"/>
            <a:ext cx="12954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3804" name="Text Box 28"/>
          <p:cNvSpPr txBox="1">
            <a:spLocks noChangeArrowheads="1"/>
          </p:cNvSpPr>
          <p:nvPr/>
        </p:nvSpPr>
        <p:spPr bwMode="auto">
          <a:xfrm>
            <a:off x="5834063" y="1171575"/>
            <a:ext cx="331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b’</a:t>
            </a:r>
            <a:endParaRPr lang="en-US" sz="1400" baseline="-25000">
              <a:latin typeface="Times New Roman" pitchFamily="18" charset="0"/>
            </a:endParaRPr>
          </a:p>
        </p:txBody>
      </p:sp>
      <p:sp>
        <p:nvSpPr>
          <p:cNvPr id="203805" name="Text Box 29"/>
          <p:cNvSpPr txBox="1">
            <a:spLocks noChangeArrowheads="1"/>
          </p:cNvSpPr>
          <p:nvPr/>
        </p:nvSpPr>
        <p:spPr bwMode="auto">
          <a:xfrm>
            <a:off x="5905500" y="63246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b</a:t>
            </a:r>
            <a:endParaRPr lang="en-US" sz="1400" baseline="-25000">
              <a:latin typeface="Times New Roman" pitchFamily="18" charset="0"/>
            </a:endParaRPr>
          </a:p>
        </p:txBody>
      </p:sp>
      <p:sp>
        <p:nvSpPr>
          <p:cNvPr id="203806" name="Line 30"/>
          <p:cNvSpPr>
            <a:spLocks noChangeShapeType="1"/>
          </p:cNvSpPr>
          <p:nvPr/>
        </p:nvSpPr>
        <p:spPr bwMode="auto">
          <a:xfrm flipH="1" flipV="1">
            <a:off x="4610100" y="3962400"/>
            <a:ext cx="129540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3807" name="Text Box 31"/>
          <p:cNvSpPr txBox="1">
            <a:spLocks noChangeArrowheads="1"/>
          </p:cNvSpPr>
          <p:nvPr/>
        </p:nvSpPr>
        <p:spPr bwMode="auto">
          <a:xfrm>
            <a:off x="5981700" y="3786188"/>
            <a:ext cx="519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LFV</a:t>
            </a:r>
            <a:endParaRPr lang="en-US" sz="1400" baseline="-25000">
              <a:latin typeface="Times New Roman" pitchFamily="18" charset="0"/>
            </a:endParaRPr>
          </a:p>
        </p:txBody>
      </p:sp>
      <p:sp>
        <p:nvSpPr>
          <p:cNvPr id="203808" name="Text Box 32"/>
          <p:cNvSpPr txBox="1">
            <a:spLocks noChangeArrowheads="1"/>
          </p:cNvSpPr>
          <p:nvPr/>
        </p:nvSpPr>
        <p:spPr bwMode="auto">
          <a:xfrm rot="3854757">
            <a:off x="5068094" y="5328444"/>
            <a:ext cx="4206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TV</a:t>
            </a:r>
            <a:endParaRPr lang="en-US" sz="1400" baseline="-25000">
              <a:latin typeface="Times New Roman" pitchFamily="18" charset="0"/>
            </a:endParaRPr>
          </a:p>
        </p:txBody>
      </p:sp>
      <p:sp>
        <p:nvSpPr>
          <p:cNvPr id="203809" name="Text Box 33"/>
          <p:cNvSpPr txBox="1">
            <a:spLocks noChangeArrowheads="1"/>
          </p:cNvSpPr>
          <p:nvPr/>
        </p:nvSpPr>
        <p:spPr bwMode="auto">
          <a:xfrm rot="-2966121">
            <a:off x="5006181" y="1980407"/>
            <a:ext cx="411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FV</a:t>
            </a:r>
            <a:endParaRPr lang="en-US" sz="1400" baseline="-25000">
              <a:latin typeface="Times New Roman" pitchFamily="18" charset="0"/>
            </a:endParaRPr>
          </a:p>
        </p:txBody>
      </p:sp>
      <p:sp>
        <p:nvSpPr>
          <p:cNvPr id="203810" name="Text Box 34"/>
          <p:cNvSpPr txBox="1">
            <a:spLocks noChangeArrowheads="1"/>
          </p:cNvSpPr>
          <p:nvPr/>
        </p:nvSpPr>
        <p:spPr bwMode="auto">
          <a:xfrm>
            <a:off x="4752975" y="3962400"/>
            <a:ext cx="339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</a:t>
            </a:r>
          </a:p>
        </p:txBody>
      </p:sp>
      <p:sp>
        <p:nvSpPr>
          <p:cNvPr id="203811" name="Text Box 35"/>
          <p:cNvSpPr txBox="1">
            <a:spLocks noChangeArrowheads="1"/>
          </p:cNvSpPr>
          <p:nvPr/>
        </p:nvSpPr>
        <p:spPr bwMode="auto">
          <a:xfrm rot="3322370">
            <a:off x="5991225" y="5334000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TL</a:t>
            </a:r>
            <a:endParaRPr lang="en-US" sz="1400" baseline="-25000">
              <a:latin typeface="Times New Roman" pitchFamily="18" charset="0"/>
            </a:endParaRPr>
          </a:p>
        </p:txBody>
      </p:sp>
      <p:sp>
        <p:nvSpPr>
          <p:cNvPr id="203812" name="Line 36"/>
          <p:cNvSpPr>
            <a:spLocks noChangeShapeType="1"/>
          </p:cNvSpPr>
          <p:nvPr/>
        </p:nvSpPr>
        <p:spPr bwMode="auto">
          <a:xfrm>
            <a:off x="5919788" y="1371600"/>
            <a:ext cx="0" cy="5029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3813" name="Text Box 37"/>
          <p:cNvSpPr txBox="1">
            <a:spLocks noChangeArrowheads="1"/>
          </p:cNvSpPr>
          <p:nvPr/>
        </p:nvSpPr>
        <p:spPr bwMode="auto">
          <a:xfrm>
            <a:off x="4919663" y="2738438"/>
            <a:ext cx="2905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</a:t>
            </a:r>
          </a:p>
        </p:txBody>
      </p:sp>
      <p:sp>
        <p:nvSpPr>
          <p:cNvPr id="203814" name="Text Box 38"/>
          <p:cNvSpPr txBox="1">
            <a:spLocks noChangeArrowheads="1"/>
          </p:cNvSpPr>
          <p:nvPr/>
        </p:nvSpPr>
        <p:spPr bwMode="auto">
          <a:xfrm>
            <a:off x="457200" y="381000"/>
            <a:ext cx="70421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PROBLEM  4 :-</a:t>
            </a:r>
          </a:p>
          <a:p>
            <a:r>
              <a:rPr lang="en-US" sz="1400">
                <a:solidFill>
                  <a:schemeClr val="accent2"/>
                </a:solidFill>
              </a:rPr>
              <a:t>Line AB is 75 mm long .It’s Fv and Tv measure 50 mm &amp; 60 mm long respectively.</a:t>
            </a:r>
          </a:p>
          <a:p>
            <a:r>
              <a:rPr lang="en-US" sz="1400">
                <a:solidFill>
                  <a:schemeClr val="accent2"/>
                </a:solidFill>
              </a:rPr>
              <a:t> End A is 10 mm above Hp and 15 mm in front of Vp. Draw projections of line AB</a:t>
            </a:r>
          </a:p>
          <a:p>
            <a:r>
              <a:rPr lang="en-US" sz="1400">
                <a:solidFill>
                  <a:schemeClr val="accent2"/>
                </a:solidFill>
              </a:rPr>
              <a:t> if end B is in first quadrant.Find angle with Hp and Vp.</a:t>
            </a: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69850" y="1752600"/>
            <a:ext cx="3435350" cy="4605338"/>
            <a:chOff x="44" y="1104"/>
            <a:chExt cx="2164" cy="2901"/>
          </a:xfrm>
        </p:grpSpPr>
        <p:sp>
          <p:nvSpPr>
            <p:cNvPr id="12338" name="Text Box 40"/>
            <p:cNvSpPr txBox="1">
              <a:spLocks noChangeArrowheads="1"/>
            </p:cNvSpPr>
            <p:nvPr/>
          </p:nvSpPr>
          <p:spPr bwMode="auto">
            <a:xfrm>
              <a:off x="44" y="1104"/>
              <a:ext cx="2164" cy="2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SOLUTION STEPS:</a:t>
              </a:r>
            </a:p>
            <a:p>
              <a:r>
                <a:rPr lang="en-US" sz="1400">
                  <a:solidFill>
                    <a:schemeClr val="accent2"/>
                  </a:solidFill>
                </a:rPr>
                <a:t>1.Draw xy line and one projector.</a:t>
              </a:r>
            </a:p>
            <a:p>
              <a:r>
                <a:rPr lang="en-US" sz="1400">
                  <a:solidFill>
                    <a:schemeClr val="accent2"/>
                  </a:solidFill>
                </a:rPr>
                <a:t>2.Locate a’ 10 mm above xy and </a:t>
              </a:r>
            </a:p>
            <a:p>
              <a:r>
                <a:rPr lang="en-US" sz="1400">
                  <a:solidFill>
                    <a:schemeClr val="accent2"/>
                  </a:solidFill>
                </a:rPr>
                <a:t>  a 15 mm below xy line.</a:t>
              </a:r>
            </a:p>
            <a:p>
              <a:r>
                <a:rPr lang="en-US" sz="1400">
                  <a:solidFill>
                    <a:schemeClr val="accent2"/>
                  </a:solidFill>
                </a:rPr>
                <a:t>3.Draw locus from these points.</a:t>
              </a:r>
            </a:p>
            <a:p>
              <a:r>
                <a:rPr lang="en-US" sz="1400">
                  <a:solidFill>
                    <a:schemeClr val="accent2"/>
                  </a:solidFill>
                </a:rPr>
                <a:t>4.Cut 60mm distance on locus of a’</a:t>
              </a:r>
            </a:p>
            <a:p>
              <a:r>
                <a:rPr lang="en-US" sz="1400">
                  <a:solidFill>
                    <a:schemeClr val="accent2"/>
                  </a:solidFill>
                </a:rPr>
                <a:t>   &amp; mark 1’ on it as it is LTV.</a:t>
              </a:r>
            </a:p>
            <a:p>
              <a:r>
                <a:rPr lang="en-US" sz="1400">
                  <a:solidFill>
                    <a:schemeClr val="accent2"/>
                  </a:solidFill>
                </a:rPr>
                <a:t>5.Similarly Similarly cut 50mm on      </a:t>
              </a:r>
            </a:p>
            <a:p>
              <a:r>
                <a:rPr lang="en-US" sz="1400">
                  <a:solidFill>
                    <a:schemeClr val="accent2"/>
                  </a:solidFill>
                </a:rPr>
                <a:t>   locus of a and mark point 1 as it is LFV.</a:t>
              </a:r>
            </a:p>
            <a:p>
              <a:r>
                <a:rPr lang="en-US" sz="1400">
                  <a:solidFill>
                    <a:schemeClr val="accent2"/>
                  </a:solidFill>
                </a:rPr>
                <a:t>6.From 1’ draw a vertical line upward</a:t>
              </a:r>
            </a:p>
            <a:p>
              <a:r>
                <a:rPr lang="en-US" sz="1400">
                  <a:solidFill>
                    <a:schemeClr val="accent2"/>
                  </a:solidFill>
                </a:rPr>
                <a:t>   and from a’ taking TL ( 75mm ) in </a:t>
              </a:r>
            </a:p>
            <a:p>
              <a:r>
                <a:rPr lang="en-US" sz="1400">
                  <a:solidFill>
                    <a:schemeClr val="accent2"/>
                  </a:solidFill>
                </a:rPr>
                <a:t>   compass, mark b’</a:t>
              </a:r>
              <a:r>
                <a:rPr lang="en-US" sz="1400" baseline="-25000">
                  <a:solidFill>
                    <a:schemeClr val="accent2"/>
                  </a:solidFill>
                </a:rPr>
                <a:t>1</a:t>
              </a:r>
              <a:r>
                <a:rPr lang="en-US" sz="1400">
                  <a:solidFill>
                    <a:schemeClr val="accent2"/>
                  </a:solidFill>
                </a:rPr>
                <a:t> point on it.</a:t>
              </a:r>
            </a:p>
            <a:p>
              <a:r>
                <a:rPr lang="en-US" sz="1400">
                  <a:solidFill>
                    <a:schemeClr val="accent2"/>
                  </a:solidFill>
                </a:rPr>
                <a:t>   Join a’ b’</a:t>
              </a:r>
              <a:r>
                <a:rPr lang="en-US" sz="1400" baseline="-25000">
                  <a:solidFill>
                    <a:schemeClr val="accent2"/>
                  </a:solidFill>
                </a:rPr>
                <a:t>1</a:t>
              </a:r>
              <a:r>
                <a:rPr lang="en-US" sz="1400">
                  <a:solidFill>
                    <a:schemeClr val="accent2"/>
                  </a:solidFill>
                </a:rPr>
                <a:t> points.</a:t>
              </a:r>
            </a:p>
            <a:p>
              <a:r>
                <a:rPr lang="en-US" sz="1400">
                  <a:solidFill>
                    <a:schemeClr val="accent2"/>
                  </a:solidFill>
                </a:rPr>
                <a:t>7. Draw locus from b’</a:t>
              </a:r>
              <a:r>
                <a:rPr lang="en-US" sz="1400" baseline="-25000">
                  <a:solidFill>
                    <a:schemeClr val="accent2"/>
                  </a:solidFill>
                </a:rPr>
                <a:t>1</a:t>
              </a:r>
              <a:r>
                <a:rPr lang="en-US" sz="1400">
                  <a:solidFill>
                    <a:schemeClr val="accent2"/>
                  </a:solidFill>
                </a:rPr>
                <a:t> </a:t>
              </a:r>
            </a:p>
            <a:p>
              <a:r>
                <a:rPr lang="en-US" sz="1400">
                  <a:solidFill>
                    <a:schemeClr val="accent2"/>
                  </a:solidFill>
                </a:rPr>
                <a:t>8. With same steps below get b</a:t>
              </a:r>
              <a:r>
                <a:rPr lang="en-US" sz="1400" baseline="-25000">
                  <a:solidFill>
                    <a:schemeClr val="accent2"/>
                  </a:solidFill>
                </a:rPr>
                <a:t>1 </a:t>
              </a:r>
              <a:r>
                <a:rPr lang="en-US" sz="1400">
                  <a:solidFill>
                    <a:schemeClr val="accent2"/>
                  </a:solidFill>
                </a:rPr>
                <a:t>point</a:t>
              </a:r>
            </a:p>
            <a:p>
              <a:r>
                <a:rPr lang="en-US" sz="1400">
                  <a:solidFill>
                    <a:schemeClr val="accent2"/>
                  </a:solidFill>
                </a:rPr>
                <a:t>    and draw also locus from it.</a:t>
              </a:r>
            </a:p>
            <a:p>
              <a:r>
                <a:rPr lang="en-US" sz="1400">
                  <a:solidFill>
                    <a:schemeClr val="accent2"/>
                  </a:solidFill>
                </a:rPr>
                <a:t>9. Now rotating one of the components</a:t>
              </a:r>
            </a:p>
            <a:p>
              <a:r>
                <a:rPr lang="en-US" sz="1400">
                  <a:solidFill>
                    <a:schemeClr val="accent2"/>
                  </a:solidFill>
                </a:rPr>
                <a:t>    I.e. a-1  locate b’ and join a’ with it </a:t>
              </a:r>
            </a:p>
            <a:p>
              <a:r>
                <a:rPr lang="en-US" sz="1400">
                  <a:solidFill>
                    <a:schemeClr val="accent2"/>
                  </a:solidFill>
                </a:rPr>
                <a:t>    to get Fv.</a:t>
              </a:r>
            </a:p>
            <a:p>
              <a:r>
                <a:rPr lang="en-US" sz="1400">
                  <a:solidFill>
                    <a:schemeClr val="accent2"/>
                  </a:solidFill>
                </a:rPr>
                <a:t>10. Locate tv similarly and measure</a:t>
              </a:r>
            </a:p>
            <a:p>
              <a:r>
                <a:rPr lang="en-US" sz="1400">
                  <a:solidFill>
                    <a:schemeClr val="accent2"/>
                  </a:solidFill>
                </a:rPr>
                <a:t>      Angles </a:t>
              </a:r>
            </a:p>
          </p:txBody>
        </p:sp>
        <p:grpSp>
          <p:nvGrpSpPr>
            <p:cNvPr id="12339" name="Group 41"/>
            <p:cNvGrpSpPr>
              <a:grpSpLocks/>
            </p:cNvGrpSpPr>
            <p:nvPr/>
          </p:nvGrpSpPr>
          <p:grpSpPr bwMode="auto">
            <a:xfrm>
              <a:off x="624" y="3792"/>
              <a:ext cx="576" cy="213"/>
              <a:chOff x="1536" y="3888"/>
              <a:chExt cx="576" cy="213"/>
            </a:xfrm>
          </p:grpSpPr>
          <p:sp>
            <p:nvSpPr>
              <p:cNvPr id="12340" name="Text Box 42"/>
              <p:cNvSpPr txBox="1">
                <a:spLocks noChangeArrowheads="1"/>
              </p:cNvSpPr>
              <p:nvPr/>
            </p:nvSpPr>
            <p:spPr bwMode="auto">
              <a:xfrm>
                <a:off x="1536" y="3888"/>
                <a:ext cx="18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</a:t>
                </a:r>
              </a:p>
            </p:txBody>
          </p:sp>
          <p:sp>
            <p:nvSpPr>
              <p:cNvPr id="12341" name="Text Box 43"/>
              <p:cNvSpPr txBox="1">
                <a:spLocks noChangeArrowheads="1"/>
              </p:cNvSpPr>
              <p:nvPr/>
            </p:nvSpPr>
            <p:spPr bwMode="auto">
              <a:xfrm>
                <a:off x="1898" y="3889"/>
                <a:ext cx="21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</a:t>
                </a:r>
              </a:p>
            </p:txBody>
          </p:sp>
          <p:sp>
            <p:nvSpPr>
              <p:cNvPr id="12342" name="Text Box 44"/>
              <p:cNvSpPr txBox="1">
                <a:spLocks noChangeArrowheads="1"/>
              </p:cNvSpPr>
              <p:nvPr/>
            </p:nvSpPr>
            <p:spPr bwMode="auto">
              <a:xfrm>
                <a:off x="1728" y="3897"/>
                <a:ext cx="19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&amp;</a:t>
                </a:r>
              </a:p>
            </p:txBody>
          </p:sp>
        </p:grpSp>
      </p:grpSp>
      <p:grpSp>
        <p:nvGrpSpPr>
          <p:cNvPr id="12328" name="Group 60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12332" name="AutoShape 61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2333" name="AutoShape 62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2334" name="AutoShape 63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2335" name="AutoShape 64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2336" name="AutoShape 65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2337" name="AutoShape 66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52" name="Date Placeholder 5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633200E-E93C-4A09-B0E3-ABD211BD6180}" type="datetime1">
              <a:rPr lang="en-US" smtClean="0"/>
              <a:t>13-Jun-15</a:t>
            </a:fld>
            <a:endParaRPr lang="en-US"/>
          </a:p>
        </p:txBody>
      </p:sp>
      <p:sp>
        <p:nvSpPr>
          <p:cNvPr id="53" name="Slide Number Placeholder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F3CAB-37A3-4498-9EE9-7E9360321D6A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54" name="Footer Placeholder 5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VEERAPANDIAN.K       AP/MECH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38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38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3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3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3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3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3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3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3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3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3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3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3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3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3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3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3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03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03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3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7" dur="500"/>
                                        <p:tgtEl>
                                          <p:spTgt spid="203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03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3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03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03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03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03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03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03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03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03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0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0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0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0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03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03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03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03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0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0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0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0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03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03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0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0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8" dur="500"/>
                                        <p:tgtEl>
                                          <p:spTgt spid="20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203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203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203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203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0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0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203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203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20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20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203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203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01" dur="500"/>
                                        <p:tgtEl>
                                          <p:spTgt spid="20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203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20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2" dur="500"/>
                                        <p:tgtEl>
                                          <p:spTgt spid="20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203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203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203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203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203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203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203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203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7" dur="500"/>
                                        <p:tgtEl>
                                          <p:spTgt spid="20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203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203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8" grpId="0" animBg="1"/>
      <p:bldP spid="203779" grpId="0" autoUpdateAnimBg="0"/>
      <p:bldP spid="203780" grpId="0" autoUpdateAnimBg="0"/>
      <p:bldP spid="203781" grpId="0" animBg="1"/>
      <p:bldP spid="203782" grpId="0" animBg="1"/>
      <p:bldP spid="203783" grpId="0" autoUpdateAnimBg="0"/>
      <p:bldP spid="203784" grpId="0" animBg="1"/>
      <p:bldP spid="203785" grpId="0" autoUpdateAnimBg="0"/>
      <p:bldP spid="203786" grpId="0" animBg="1"/>
      <p:bldP spid="203787" grpId="0" autoUpdateAnimBg="0"/>
      <p:bldP spid="203788" grpId="0" animBg="1"/>
      <p:bldP spid="203789" grpId="0" animBg="1"/>
      <p:bldP spid="203790" grpId="0" autoUpdateAnimBg="0"/>
      <p:bldP spid="203791" grpId="0" animBg="1"/>
      <p:bldP spid="203792" grpId="0" autoUpdateAnimBg="0"/>
      <p:bldP spid="203793" grpId="0" autoUpdateAnimBg="0"/>
      <p:bldP spid="203794" grpId="0" animBg="1"/>
      <p:bldP spid="203795" grpId="0" autoUpdateAnimBg="0"/>
      <p:bldP spid="203796" grpId="0" animBg="1"/>
      <p:bldP spid="203797" grpId="0" autoUpdateAnimBg="0"/>
      <p:bldP spid="203798" grpId="0" animBg="1"/>
      <p:bldP spid="203799" grpId="0" animBg="1"/>
      <p:bldP spid="203800" grpId="0" animBg="1"/>
      <p:bldP spid="203801" grpId="0" animBg="1"/>
      <p:bldP spid="203802" grpId="0" animBg="1" autoUpdateAnimBg="0"/>
      <p:bldP spid="203803" grpId="0" animBg="1"/>
      <p:bldP spid="203804" grpId="0" autoUpdateAnimBg="0"/>
      <p:bldP spid="203805" grpId="0" autoUpdateAnimBg="0"/>
      <p:bldP spid="203806" grpId="0" animBg="1"/>
      <p:bldP spid="203807" grpId="0" autoUpdateAnimBg="0"/>
      <p:bldP spid="203808" grpId="0" autoUpdateAnimBg="0"/>
      <p:bldP spid="203809" grpId="0" autoUpdateAnimBg="0"/>
      <p:bldP spid="203810" grpId="0" autoUpdateAnimBg="0"/>
      <p:bldP spid="203811" grpId="0" autoUpdateAnimBg="0"/>
      <p:bldP spid="203812" grpId="0" animBg="1"/>
      <p:bldP spid="203813" grpId="0" autoUpdateAnimBg="0"/>
      <p:bldP spid="20381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Line 2"/>
          <p:cNvSpPr>
            <a:spLocks noChangeShapeType="1"/>
          </p:cNvSpPr>
          <p:nvPr/>
        </p:nvSpPr>
        <p:spPr bwMode="auto">
          <a:xfrm>
            <a:off x="3424238" y="3430588"/>
            <a:ext cx="472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27" name="Text Box 3"/>
          <p:cNvSpPr txBox="1">
            <a:spLocks noChangeArrowheads="1"/>
          </p:cNvSpPr>
          <p:nvPr/>
        </p:nvSpPr>
        <p:spPr bwMode="auto">
          <a:xfrm>
            <a:off x="3105150" y="3186113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X</a:t>
            </a:r>
          </a:p>
        </p:txBody>
      </p:sp>
      <p:sp>
        <p:nvSpPr>
          <p:cNvPr id="205828" name="Text Box 4"/>
          <p:cNvSpPr txBox="1">
            <a:spLocks noChangeArrowheads="1"/>
          </p:cNvSpPr>
          <p:nvPr/>
        </p:nvSpPr>
        <p:spPr bwMode="auto">
          <a:xfrm>
            <a:off x="8077200" y="317182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Y</a:t>
            </a:r>
          </a:p>
        </p:txBody>
      </p:sp>
      <p:sp>
        <p:nvSpPr>
          <p:cNvPr id="205829" name="Line 5"/>
          <p:cNvSpPr>
            <a:spLocks noChangeShapeType="1"/>
          </p:cNvSpPr>
          <p:nvPr/>
        </p:nvSpPr>
        <p:spPr bwMode="auto">
          <a:xfrm>
            <a:off x="3744913" y="1830388"/>
            <a:ext cx="0" cy="388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30" name="Oval 6"/>
          <p:cNvSpPr>
            <a:spLocks noChangeArrowheads="1"/>
          </p:cNvSpPr>
          <p:nvPr/>
        </p:nvSpPr>
        <p:spPr bwMode="auto">
          <a:xfrm>
            <a:off x="3700463" y="33734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5831" name="Oval 7"/>
          <p:cNvSpPr>
            <a:spLocks noChangeArrowheads="1"/>
          </p:cNvSpPr>
          <p:nvPr/>
        </p:nvSpPr>
        <p:spPr bwMode="auto">
          <a:xfrm>
            <a:off x="3716338" y="56213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5832" name="Text Box 8"/>
          <p:cNvSpPr txBox="1">
            <a:spLocks noChangeArrowheads="1"/>
          </p:cNvSpPr>
          <p:nvPr/>
        </p:nvSpPr>
        <p:spPr bwMode="auto">
          <a:xfrm>
            <a:off x="3455988" y="3106738"/>
            <a:ext cx="342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c’</a:t>
            </a:r>
          </a:p>
        </p:txBody>
      </p:sp>
      <p:sp>
        <p:nvSpPr>
          <p:cNvPr id="205833" name="Text Box 9"/>
          <p:cNvSpPr txBox="1">
            <a:spLocks noChangeArrowheads="1"/>
          </p:cNvSpPr>
          <p:nvPr/>
        </p:nvSpPr>
        <p:spPr bwMode="auto">
          <a:xfrm>
            <a:off x="3452813" y="5454650"/>
            <a:ext cx="2746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c</a:t>
            </a:r>
          </a:p>
        </p:txBody>
      </p:sp>
      <p:sp>
        <p:nvSpPr>
          <p:cNvPr id="205834" name="Line 10"/>
          <p:cNvSpPr>
            <a:spLocks noChangeShapeType="1"/>
          </p:cNvSpPr>
          <p:nvPr/>
        </p:nvSpPr>
        <p:spPr bwMode="auto">
          <a:xfrm>
            <a:off x="3744913" y="3887788"/>
            <a:ext cx="46482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35" name="Text Box 11"/>
          <p:cNvSpPr txBox="1">
            <a:spLocks noChangeArrowheads="1"/>
          </p:cNvSpPr>
          <p:nvPr/>
        </p:nvSpPr>
        <p:spPr bwMode="auto">
          <a:xfrm>
            <a:off x="7539038" y="3471863"/>
            <a:ext cx="1452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</a:rPr>
              <a:t>LOCUS OF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en-US" sz="1400">
                <a:latin typeface="Times New Roman" pitchFamily="18" charset="0"/>
              </a:rPr>
              <a:t>d &amp; d</a:t>
            </a:r>
            <a:r>
              <a:rPr lang="en-US" sz="14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05836" name="Line 12"/>
          <p:cNvSpPr>
            <a:spLocks noChangeShapeType="1"/>
          </p:cNvSpPr>
          <p:nvPr/>
        </p:nvSpPr>
        <p:spPr bwMode="auto">
          <a:xfrm flipV="1">
            <a:off x="3744913" y="3887788"/>
            <a:ext cx="19812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37" name="Oval 13"/>
          <p:cNvSpPr>
            <a:spLocks noChangeArrowheads="1"/>
          </p:cNvSpPr>
          <p:nvPr/>
        </p:nvSpPr>
        <p:spPr bwMode="auto">
          <a:xfrm>
            <a:off x="5678488" y="38592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5838" name="Line 14"/>
          <p:cNvSpPr>
            <a:spLocks noChangeShapeType="1"/>
          </p:cNvSpPr>
          <p:nvPr/>
        </p:nvSpPr>
        <p:spPr bwMode="auto">
          <a:xfrm flipV="1">
            <a:off x="3805238" y="3886200"/>
            <a:ext cx="3505200" cy="1752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39" name="Oval 15"/>
          <p:cNvSpPr>
            <a:spLocks noChangeArrowheads="1"/>
          </p:cNvSpPr>
          <p:nvPr/>
        </p:nvSpPr>
        <p:spPr bwMode="auto">
          <a:xfrm>
            <a:off x="7192963" y="38401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5840" name="Text Box 16"/>
          <p:cNvSpPr txBox="1">
            <a:spLocks noChangeArrowheads="1"/>
          </p:cNvSpPr>
          <p:nvPr/>
        </p:nvSpPr>
        <p:spPr bwMode="auto">
          <a:xfrm>
            <a:off x="5649913" y="3582988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d</a:t>
            </a:r>
          </a:p>
        </p:txBody>
      </p:sp>
      <p:sp>
        <p:nvSpPr>
          <p:cNvPr id="205841" name="Text Box 17"/>
          <p:cNvSpPr txBox="1">
            <a:spLocks noChangeArrowheads="1"/>
          </p:cNvSpPr>
          <p:nvPr/>
        </p:nvSpPr>
        <p:spPr bwMode="auto">
          <a:xfrm>
            <a:off x="7234238" y="3505200"/>
            <a:ext cx="355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d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05842" name="Line 18"/>
          <p:cNvSpPr>
            <a:spLocks noChangeShapeType="1"/>
          </p:cNvSpPr>
          <p:nvPr/>
        </p:nvSpPr>
        <p:spPr bwMode="auto">
          <a:xfrm flipV="1">
            <a:off x="5726113" y="1295400"/>
            <a:ext cx="0" cy="259238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43" name="Oval 19"/>
          <p:cNvSpPr>
            <a:spLocks noChangeArrowheads="1"/>
          </p:cNvSpPr>
          <p:nvPr/>
        </p:nvSpPr>
        <p:spPr bwMode="auto">
          <a:xfrm>
            <a:off x="5678488" y="12588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5844" name="Text Box 20"/>
          <p:cNvSpPr txBox="1">
            <a:spLocks noChangeArrowheads="1"/>
          </p:cNvSpPr>
          <p:nvPr/>
        </p:nvSpPr>
        <p:spPr bwMode="auto">
          <a:xfrm>
            <a:off x="5440363" y="992188"/>
            <a:ext cx="3540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d’</a:t>
            </a:r>
          </a:p>
        </p:txBody>
      </p:sp>
      <p:sp>
        <p:nvSpPr>
          <p:cNvPr id="205845" name="Line 21"/>
          <p:cNvSpPr>
            <a:spLocks noChangeShapeType="1"/>
          </p:cNvSpPr>
          <p:nvPr/>
        </p:nvSpPr>
        <p:spPr bwMode="auto">
          <a:xfrm flipH="1">
            <a:off x="3729038" y="1295400"/>
            <a:ext cx="198120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5024438" y="1295400"/>
            <a:ext cx="2209800" cy="2133600"/>
            <a:chOff x="2705" y="992"/>
            <a:chExt cx="1351" cy="1411"/>
          </a:xfrm>
        </p:grpSpPr>
        <p:sp>
          <p:nvSpPr>
            <p:cNvPr id="13366" name="Arc 23"/>
            <p:cNvSpPr>
              <a:spLocks/>
            </p:cNvSpPr>
            <p:nvPr/>
          </p:nvSpPr>
          <p:spPr bwMode="auto">
            <a:xfrm>
              <a:off x="2705" y="992"/>
              <a:ext cx="1351" cy="1411"/>
            </a:xfrm>
            <a:custGeom>
              <a:avLst/>
              <a:gdLst>
                <a:gd name="T0" fmla="*/ 2 w 21600"/>
                <a:gd name="T1" fmla="*/ 0 h 20464"/>
                <a:gd name="T2" fmla="*/ 5 w 21600"/>
                <a:gd name="T3" fmla="*/ 7 h 20464"/>
                <a:gd name="T4" fmla="*/ 0 w 21600"/>
                <a:gd name="T5" fmla="*/ 7 h 20464"/>
                <a:gd name="T6" fmla="*/ 0 60000 65536"/>
                <a:gd name="T7" fmla="*/ 0 60000 65536"/>
                <a:gd name="T8" fmla="*/ 0 60000 65536"/>
                <a:gd name="T9" fmla="*/ 0 w 21600"/>
                <a:gd name="T10" fmla="*/ 0 h 20464"/>
                <a:gd name="T11" fmla="*/ 21600 w 21600"/>
                <a:gd name="T12" fmla="*/ 20464 h 204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0464" fill="none" extrusionOk="0">
                  <a:moveTo>
                    <a:pt x="6912" y="-1"/>
                  </a:moveTo>
                  <a:cubicBezTo>
                    <a:pt x="15690" y="2964"/>
                    <a:pt x="21600" y="11198"/>
                    <a:pt x="21600" y="20464"/>
                  </a:cubicBezTo>
                </a:path>
                <a:path w="21600" h="20464" stroke="0" extrusionOk="0">
                  <a:moveTo>
                    <a:pt x="6912" y="-1"/>
                  </a:moveTo>
                  <a:cubicBezTo>
                    <a:pt x="15690" y="2964"/>
                    <a:pt x="21600" y="11198"/>
                    <a:pt x="21600" y="20464"/>
                  </a:cubicBezTo>
                  <a:lnTo>
                    <a:pt x="0" y="20464"/>
                  </a:lnTo>
                  <a:close/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3367" name="Line 24"/>
            <p:cNvSpPr>
              <a:spLocks noChangeShapeType="1"/>
            </p:cNvSpPr>
            <p:nvPr/>
          </p:nvSpPr>
          <p:spPr bwMode="auto">
            <a:xfrm flipH="1" flipV="1">
              <a:off x="3454" y="1165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849" name="Line 25"/>
          <p:cNvSpPr>
            <a:spLocks noChangeShapeType="1"/>
          </p:cNvSpPr>
          <p:nvPr/>
        </p:nvSpPr>
        <p:spPr bwMode="auto">
          <a:xfrm>
            <a:off x="5287963" y="1296988"/>
            <a:ext cx="27432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50" name="Line 26"/>
          <p:cNvSpPr>
            <a:spLocks noChangeShapeType="1"/>
          </p:cNvSpPr>
          <p:nvPr/>
        </p:nvSpPr>
        <p:spPr bwMode="auto">
          <a:xfrm flipV="1">
            <a:off x="3729038" y="1295400"/>
            <a:ext cx="3276600" cy="2133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51" name="Text Box 27"/>
          <p:cNvSpPr txBox="1">
            <a:spLocks noChangeArrowheads="1"/>
          </p:cNvSpPr>
          <p:nvPr/>
        </p:nvSpPr>
        <p:spPr bwMode="auto">
          <a:xfrm>
            <a:off x="6811963" y="992188"/>
            <a:ext cx="423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d’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05852" name="Line 28"/>
          <p:cNvSpPr>
            <a:spLocks noChangeShapeType="1"/>
          </p:cNvSpPr>
          <p:nvPr/>
        </p:nvSpPr>
        <p:spPr bwMode="auto">
          <a:xfrm>
            <a:off x="3729038" y="5638800"/>
            <a:ext cx="38862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53" name="Text Box 29"/>
          <p:cNvSpPr txBox="1">
            <a:spLocks noChangeArrowheads="1"/>
          </p:cNvSpPr>
          <p:nvPr/>
        </p:nvSpPr>
        <p:spPr bwMode="auto">
          <a:xfrm rot="-2206479">
            <a:off x="4262438" y="4495800"/>
            <a:ext cx="625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</a:rPr>
              <a:t>TV</a:t>
            </a:r>
          </a:p>
        </p:txBody>
      </p:sp>
      <p:sp>
        <p:nvSpPr>
          <p:cNvPr id="205854" name="Text Box 30"/>
          <p:cNvSpPr txBox="1">
            <a:spLocks noChangeArrowheads="1"/>
          </p:cNvSpPr>
          <p:nvPr/>
        </p:nvSpPr>
        <p:spPr bwMode="auto">
          <a:xfrm rot="-3101359">
            <a:off x="4546600" y="1801813"/>
            <a:ext cx="625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</a:rPr>
              <a:t>FV</a:t>
            </a:r>
          </a:p>
        </p:txBody>
      </p:sp>
      <p:sp>
        <p:nvSpPr>
          <p:cNvPr id="205855" name="Text Box 31"/>
          <p:cNvSpPr txBox="1">
            <a:spLocks noChangeArrowheads="1"/>
          </p:cNvSpPr>
          <p:nvPr/>
        </p:nvSpPr>
        <p:spPr bwMode="auto">
          <a:xfrm rot="-1607487">
            <a:off x="5786438" y="4114800"/>
            <a:ext cx="625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</a:rPr>
              <a:t>TL</a:t>
            </a:r>
          </a:p>
        </p:txBody>
      </p:sp>
      <p:sp>
        <p:nvSpPr>
          <p:cNvPr id="205856" name="Text Box 32"/>
          <p:cNvSpPr txBox="1">
            <a:spLocks noChangeArrowheads="1"/>
          </p:cNvSpPr>
          <p:nvPr/>
        </p:nvSpPr>
        <p:spPr bwMode="auto">
          <a:xfrm rot="-1792448">
            <a:off x="5776913" y="1876425"/>
            <a:ext cx="625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</a:rPr>
              <a:t>TL</a:t>
            </a:r>
          </a:p>
        </p:txBody>
      </p:sp>
      <p:sp>
        <p:nvSpPr>
          <p:cNvPr id="205857" name="Text Box 33"/>
          <p:cNvSpPr txBox="1">
            <a:spLocks noChangeArrowheads="1"/>
          </p:cNvSpPr>
          <p:nvPr/>
        </p:nvSpPr>
        <p:spPr bwMode="auto">
          <a:xfrm>
            <a:off x="3924300" y="3152775"/>
            <a:ext cx="2905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</a:t>
            </a:r>
          </a:p>
        </p:txBody>
      </p:sp>
      <p:sp>
        <p:nvSpPr>
          <p:cNvPr id="205858" name="Text Box 34"/>
          <p:cNvSpPr txBox="1">
            <a:spLocks noChangeArrowheads="1"/>
          </p:cNvSpPr>
          <p:nvPr/>
        </p:nvSpPr>
        <p:spPr bwMode="auto">
          <a:xfrm>
            <a:off x="4029075" y="5376863"/>
            <a:ext cx="339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</a:t>
            </a:r>
          </a:p>
        </p:txBody>
      </p:sp>
      <p:sp>
        <p:nvSpPr>
          <p:cNvPr id="205859" name="Arc 35"/>
          <p:cNvSpPr>
            <a:spLocks/>
          </p:cNvSpPr>
          <p:nvPr/>
        </p:nvSpPr>
        <p:spPr bwMode="auto">
          <a:xfrm>
            <a:off x="3957638" y="3138488"/>
            <a:ext cx="304800" cy="320675"/>
          </a:xfrm>
          <a:custGeom>
            <a:avLst/>
            <a:gdLst>
              <a:gd name="T0" fmla="*/ 47365691 w 21600"/>
              <a:gd name="T1" fmla="*/ 0 h 22819"/>
              <a:gd name="T2" fmla="*/ 54761124 w 21600"/>
              <a:gd name="T3" fmla="*/ 63328927 h 22819"/>
              <a:gd name="T4" fmla="*/ 0 w 21600"/>
              <a:gd name="T5" fmla="*/ 37482902 h 22819"/>
              <a:gd name="T6" fmla="*/ 0 60000 65536"/>
              <a:gd name="T7" fmla="*/ 0 60000 65536"/>
              <a:gd name="T8" fmla="*/ 0 60000 65536"/>
              <a:gd name="T9" fmla="*/ 0 w 21600"/>
              <a:gd name="T10" fmla="*/ 0 h 22819"/>
              <a:gd name="T11" fmla="*/ 21600 w 21600"/>
              <a:gd name="T12" fmla="*/ 22819 h 228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819" fill="none" extrusionOk="0">
                <a:moveTo>
                  <a:pt x="16856" y="0"/>
                </a:moveTo>
                <a:cubicBezTo>
                  <a:pt x="19927" y="3832"/>
                  <a:pt x="21600" y="8595"/>
                  <a:pt x="21600" y="13506"/>
                </a:cubicBezTo>
                <a:cubicBezTo>
                  <a:pt x="21600" y="16728"/>
                  <a:pt x="20878" y="19911"/>
                  <a:pt x="19489" y="22819"/>
                </a:cubicBezTo>
              </a:path>
              <a:path w="21600" h="22819" stroke="0" extrusionOk="0">
                <a:moveTo>
                  <a:pt x="16856" y="0"/>
                </a:moveTo>
                <a:cubicBezTo>
                  <a:pt x="19927" y="3832"/>
                  <a:pt x="21600" y="8595"/>
                  <a:pt x="21600" y="13506"/>
                </a:cubicBezTo>
                <a:cubicBezTo>
                  <a:pt x="21600" y="16728"/>
                  <a:pt x="20878" y="19911"/>
                  <a:pt x="19489" y="22819"/>
                </a:cubicBezTo>
                <a:lnTo>
                  <a:pt x="0" y="13506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5860" name="Arc 36"/>
          <p:cNvSpPr>
            <a:spLocks/>
          </p:cNvSpPr>
          <p:nvPr/>
        </p:nvSpPr>
        <p:spPr bwMode="auto">
          <a:xfrm>
            <a:off x="4186238" y="5334000"/>
            <a:ext cx="304800" cy="320675"/>
          </a:xfrm>
          <a:custGeom>
            <a:avLst/>
            <a:gdLst>
              <a:gd name="T0" fmla="*/ 47365691 w 21600"/>
              <a:gd name="T1" fmla="*/ 0 h 22819"/>
              <a:gd name="T2" fmla="*/ 54761124 w 21600"/>
              <a:gd name="T3" fmla="*/ 63328927 h 22819"/>
              <a:gd name="T4" fmla="*/ 0 w 21600"/>
              <a:gd name="T5" fmla="*/ 37482902 h 22819"/>
              <a:gd name="T6" fmla="*/ 0 60000 65536"/>
              <a:gd name="T7" fmla="*/ 0 60000 65536"/>
              <a:gd name="T8" fmla="*/ 0 60000 65536"/>
              <a:gd name="T9" fmla="*/ 0 w 21600"/>
              <a:gd name="T10" fmla="*/ 0 h 22819"/>
              <a:gd name="T11" fmla="*/ 21600 w 21600"/>
              <a:gd name="T12" fmla="*/ 22819 h 228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819" fill="none" extrusionOk="0">
                <a:moveTo>
                  <a:pt x="16856" y="0"/>
                </a:moveTo>
                <a:cubicBezTo>
                  <a:pt x="19927" y="3832"/>
                  <a:pt x="21600" y="8595"/>
                  <a:pt x="21600" y="13506"/>
                </a:cubicBezTo>
                <a:cubicBezTo>
                  <a:pt x="21600" y="16728"/>
                  <a:pt x="20878" y="19911"/>
                  <a:pt x="19489" y="22819"/>
                </a:cubicBezTo>
              </a:path>
              <a:path w="21600" h="22819" stroke="0" extrusionOk="0">
                <a:moveTo>
                  <a:pt x="16856" y="0"/>
                </a:moveTo>
                <a:cubicBezTo>
                  <a:pt x="19927" y="3832"/>
                  <a:pt x="21600" y="8595"/>
                  <a:pt x="21600" y="13506"/>
                </a:cubicBezTo>
                <a:cubicBezTo>
                  <a:pt x="21600" y="16728"/>
                  <a:pt x="20878" y="19911"/>
                  <a:pt x="19489" y="22819"/>
                </a:cubicBezTo>
                <a:lnTo>
                  <a:pt x="0" y="13506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5861" name="Text Box 37"/>
          <p:cNvSpPr txBox="1">
            <a:spLocks noChangeArrowheads="1"/>
          </p:cNvSpPr>
          <p:nvPr/>
        </p:nvSpPr>
        <p:spPr bwMode="auto">
          <a:xfrm>
            <a:off x="7158038" y="914400"/>
            <a:ext cx="1570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</a:rPr>
              <a:t>LOCUS OF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en-US" sz="1400">
                <a:latin typeface="Times New Roman" pitchFamily="18" charset="0"/>
              </a:rPr>
              <a:t>d’ &amp; d’</a:t>
            </a:r>
            <a:r>
              <a:rPr lang="en-US" sz="14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05862" name="Text Box 38"/>
          <p:cNvSpPr txBox="1">
            <a:spLocks noChangeArrowheads="1"/>
          </p:cNvSpPr>
          <p:nvPr/>
        </p:nvSpPr>
        <p:spPr bwMode="auto">
          <a:xfrm>
            <a:off x="76200" y="23813"/>
            <a:ext cx="5195888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PROBLEM  5 :-</a:t>
            </a:r>
            <a:r>
              <a:rPr lang="en-US">
                <a:latin typeface="Times New Roman" pitchFamily="18" charset="0"/>
              </a:rPr>
              <a:t> </a:t>
            </a:r>
          </a:p>
          <a:p>
            <a:r>
              <a:rPr lang="en-US">
                <a:solidFill>
                  <a:srgbClr val="FF0000"/>
                </a:solidFill>
              </a:rPr>
              <a:t>T.V. of a 75 mm long Line CD, measures 50 mm.</a:t>
            </a:r>
          </a:p>
          <a:p>
            <a:r>
              <a:rPr lang="en-US">
                <a:solidFill>
                  <a:srgbClr val="FF0000"/>
                </a:solidFill>
              </a:rPr>
              <a:t>End C is in Hp and 50 mm in front of Vp.</a:t>
            </a:r>
          </a:p>
          <a:p>
            <a:r>
              <a:rPr lang="en-US">
                <a:solidFill>
                  <a:srgbClr val="FF0000"/>
                </a:solidFill>
              </a:rPr>
              <a:t>End D is 15 mm in front of Vp and it is above Hp.</a:t>
            </a:r>
          </a:p>
          <a:p>
            <a:r>
              <a:rPr lang="en-US">
                <a:solidFill>
                  <a:srgbClr val="FF0000"/>
                </a:solidFill>
              </a:rPr>
              <a:t>Draw projections of CD and find angles with Hp and Vp.</a:t>
            </a:r>
          </a:p>
        </p:txBody>
      </p:sp>
      <p:sp>
        <p:nvSpPr>
          <p:cNvPr id="205863" name="Line 39"/>
          <p:cNvSpPr>
            <a:spLocks noChangeShapeType="1"/>
          </p:cNvSpPr>
          <p:nvPr/>
        </p:nvSpPr>
        <p:spPr bwMode="auto">
          <a:xfrm flipV="1">
            <a:off x="7234238" y="340995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0" y="1828800"/>
            <a:ext cx="3111500" cy="3962400"/>
            <a:chOff x="0" y="1152"/>
            <a:chExt cx="1960" cy="2496"/>
          </a:xfrm>
        </p:grpSpPr>
        <p:sp>
          <p:nvSpPr>
            <p:cNvPr id="13361" name="Text Box 41"/>
            <p:cNvSpPr txBox="1">
              <a:spLocks noChangeArrowheads="1"/>
            </p:cNvSpPr>
            <p:nvPr/>
          </p:nvSpPr>
          <p:spPr bwMode="auto">
            <a:xfrm>
              <a:off x="0" y="1152"/>
              <a:ext cx="1960" cy="2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SOLUTION STEPS:</a:t>
              </a:r>
            </a:p>
            <a:p>
              <a:r>
                <a:rPr lang="en-US" sz="1400">
                  <a:solidFill>
                    <a:schemeClr val="accent2"/>
                  </a:solidFill>
                </a:rPr>
                <a:t>1.Draw xy line and one projector.</a:t>
              </a:r>
            </a:p>
            <a:p>
              <a:r>
                <a:rPr lang="en-US" sz="1400">
                  <a:solidFill>
                    <a:schemeClr val="accent2"/>
                  </a:solidFill>
                </a:rPr>
                <a:t>2.Locate </a:t>
              </a:r>
              <a:r>
                <a:rPr lang="en-US" sz="1400">
                  <a:solidFill>
                    <a:srgbClr val="FF0000"/>
                  </a:solidFill>
                </a:rPr>
                <a:t>c’</a:t>
              </a:r>
              <a:r>
                <a:rPr lang="en-US" sz="1400">
                  <a:solidFill>
                    <a:schemeClr val="accent2"/>
                  </a:solidFill>
                </a:rPr>
                <a:t> on xy and </a:t>
              </a:r>
            </a:p>
            <a:p>
              <a:r>
                <a:rPr lang="en-US" sz="1400">
                  <a:solidFill>
                    <a:schemeClr val="accent2"/>
                  </a:solidFill>
                </a:rPr>
                <a:t>  </a:t>
              </a:r>
              <a:r>
                <a:rPr lang="en-US" sz="1400">
                  <a:solidFill>
                    <a:srgbClr val="FF0000"/>
                  </a:solidFill>
                </a:rPr>
                <a:t>c</a:t>
              </a:r>
              <a:r>
                <a:rPr lang="en-US" sz="1400">
                  <a:solidFill>
                    <a:schemeClr val="accent2"/>
                  </a:solidFill>
                </a:rPr>
                <a:t> 50mm below xy line.</a:t>
              </a:r>
            </a:p>
            <a:p>
              <a:r>
                <a:rPr lang="en-US" sz="1400">
                  <a:solidFill>
                    <a:schemeClr val="accent2"/>
                  </a:solidFill>
                </a:rPr>
                <a:t>3.Draw locus from these points.</a:t>
              </a:r>
            </a:p>
            <a:p>
              <a:r>
                <a:rPr lang="en-US" sz="1400">
                  <a:solidFill>
                    <a:schemeClr val="accent2"/>
                  </a:solidFill>
                </a:rPr>
                <a:t>4.Draw locus of </a:t>
              </a:r>
              <a:r>
                <a:rPr lang="en-US" sz="1400">
                  <a:solidFill>
                    <a:srgbClr val="FF0000"/>
                  </a:solidFill>
                </a:rPr>
                <a:t>d</a:t>
              </a:r>
              <a:r>
                <a:rPr lang="en-US" sz="1400">
                  <a:solidFill>
                    <a:schemeClr val="accent2"/>
                  </a:solidFill>
                </a:rPr>
                <a:t>  15 mm below xy</a:t>
              </a:r>
            </a:p>
            <a:p>
              <a:r>
                <a:rPr lang="en-US" sz="1400">
                  <a:solidFill>
                    <a:schemeClr val="accent2"/>
                  </a:solidFill>
                </a:rPr>
                <a:t>5.Cut 50mm  &amp; 75 mm distances on </a:t>
              </a:r>
            </a:p>
            <a:p>
              <a:r>
                <a:rPr lang="en-US" sz="1400">
                  <a:solidFill>
                    <a:schemeClr val="accent2"/>
                  </a:solidFill>
                </a:rPr>
                <a:t>   locus of </a:t>
              </a:r>
              <a:r>
                <a:rPr lang="en-US" sz="1400">
                  <a:solidFill>
                    <a:srgbClr val="FF0000"/>
                  </a:solidFill>
                </a:rPr>
                <a:t>d</a:t>
              </a:r>
              <a:r>
                <a:rPr lang="en-US" sz="1400">
                  <a:solidFill>
                    <a:schemeClr val="accent2"/>
                  </a:solidFill>
                </a:rPr>
                <a:t> from</a:t>
              </a:r>
              <a:r>
                <a:rPr lang="en-US" sz="1400">
                  <a:solidFill>
                    <a:srgbClr val="FF0000"/>
                  </a:solidFill>
                </a:rPr>
                <a:t> c</a:t>
              </a:r>
              <a:r>
                <a:rPr lang="en-US" sz="1400">
                  <a:solidFill>
                    <a:schemeClr val="accent2"/>
                  </a:solidFill>
                </a:rPr>
                <a:t> and mark points </a:t>
              </a:r>
            </a:p>
            <a:p>
              <a:r>
                <a:rPr lang="en-US" sz="1400">
                  <a:solidFill>
                    <a:srgbClr val="FF0000"/>
                  </a:solidFill>
                </a:rPr>
                <a:t>   d &amp; d</a:t>
              </a:r>
              <a:r>
                <a:rPr lang="en-US" sz="1400" baseline="-25000">
                  <a:solidFill>
                    <a:srgbClr val="FF0000"/>
                  </a:solidFill>
                </a:rPr>
                <a:t>1</a:t>
              </a:r>
              <a:r>
                <a:rPr lang="en-US" sz="1400">
                  <a:solidFill>
                    <a:schemeClr val="accent2"/>
                  </a:solidFill>
                </a:rPr>
                <a:t> as these are Tv and line CD</a:t>
              </a:r>
            </a:p>
            <a:p>
              <a:r>
                <a:rPr lang="en-US" sz="1400">
                  <a:solidFill>
                    <a:schemeClr val="accent2"/>
                  </a:solidFill>
                </a:rPr>
                <a:t>   lengths resp.&amp; join both with </a:t>
              </a:r>
              <a:r>
                <a:rPr lang="en-US" sz="1400">
                  <a:solidFill>
                    <a:srgbClr val="FF0000"/>
                  </a:solidFill>
                </a:rPr>
                <a:t>c.</a:t>
              </a:r>
            </a:p>
            <a:p>
              <a:r>
                <a:rPr lang="en-US" sz="1400">
                  <a:solidFill>
                    <a:schemeClr val="accent2"/>
                  </a:solidFill>
                </a:rPr>
                <a:t>6.From </a:t>
              </a:r>
              <a:r>
                <a:rPr lang="en-US" sz="1400">
                  <a:solidFill>
                    <a:srgbClr val="FF0000"/>
                  </a:solidFill>
                </a:rPr>
                <a:t>d</a:t>
              </a:r>
              <a:r>
                <a:rPr lang="en-US" sz="1400" baseline="-25000">
                  <a:solidFill>
                    <a:srgbClr val="FF0000"/>
                  </a:solidFill>
                </a:rPr>
                <a:t>1</a:t>
              </a:r>
              <a:r>
                <a:rPr lang="en-US" sz="1400">
                  <a:solidFill>
                    <a:schemeClr val="accent2"/>
                  </a:solidFill>
                </a:rPr>
                <a:t> draw a vertical line upward</a:t>
              </a:r>
            </a:p>
            <a:p>
              <a:r>
                <a:rPr lang="en-US" sz="1400">
                  <a:solidFill>
                    <a:schemeClr val="accent2"/>
                  </a:solidFill>
                </a:rPr>
                <a:t>   up to xy I.e. up to locus of </a:t>
              </a:r>
              <a:r>
                <a:rPr lang="en-US" sz="1400">
                  <a:solidFill>
                    <a:srgbClr val="FF0000"/>
                  </a:solidFill>
                </a:rPr>
                <a:t>c’</a:t>
              </a:r>
              <a:r>
                <a:rPr lang="en-US" sz="1400">
                  <a:solidFill>
                    <a:schemeClr val="accent2"/>
                  </a:solidFill>
                </a:rPr>
                <a:t> and </a:t>
              </a:r>
            </a:p>
            <a:p>
              <a:r>
                <a:rPr lang="en-US" sz="1400">
                  <a:solidFill>
                    <a:schemeClr val="accent2"/>
                  </a:solidFill>
                </a:rPr>
                <a:t>   draw an arc as shown.</a:t>
              </a:r>
            </a:p>
            <a:p>
              <a:r>
                <a:rPr lang="en-US" sz="1400">
                  <a:solidFill>
                    <a:schemeClr val="accent2"/>
                  </a:solidFill>
                </a:rPr>
                <a:t>7 Then draw one projector from </a:t>
              </a:r>
              <a:r>
                <a:rPr lang="en-US" sz="1400">
                  <a:solidFill>
                    <a:srgbClr val="FF0000"/>
                  </a:solidFill>
                </a:rPr>
                <a:t>d</a:t>
              </a:r>
              <a:r>
                <a:rPr lang="en-US" sz="1400">
                  <a:solidFill>
                    <a:schemeClr val="accent2"/>
                  </a:solidFill>
                </a:rPr>
                <a:t> to</a:t>
              </a:r>
            </a:p>
            <a:p>
              <a:r>
                <a:rPr lang="en-US" sz="1400">
                  <a:solidFill>
                    <a:schemeClr val="accent2"/>
                  </a:solidFill>
                </a:rPr>
                <a:t>    meet this arc in </a:t>
              </a:r>
              <a:r>
                <a:rPr lang="en-US" sz="1400">
                  <a:solidFill>
                    <a:srgbClr val="FF0000"/>
                  </a:solidFill>
                </a:rPr>
                <a:t>d’</a:t>
              </a:r>
              <a:r>
                <a:rPr lang="en-US" sz="1400">
                  <a:solidFill>
                    <a:schemeClr val="accent2"/>
                  </a:solidFill>
                </a:rPr>
                <a:t> point &amp; join  </a:t>
              </a:r>
              <a:r>
                <a:rPr lang="en-US" sz="1400">
                  <a:solidFill>
                    <a:srgbClr val="FF0000"/>
                  </a:solidFill>
                </a:rPr>
                <a:t>c’ d’</a:t>
              </a:r>
            </a:p>
            <a:p>
              <a:r>
                <a:rPr lang="en-US" sz="1400">
                  <a:solidFill>
                    <a:schemeClr val="accent2"/>
                  </a:solidFill>
                </a:rPr>
                <a:t>8. Draw locus of</a:t>
              </a:r>
              <a:r>
                <a:rPr lang="en-US" sz="1400">
                  <a:solidFill>
                    <a:srgbClr val="FF0000"/>
                  </a:solidFill>
                </a:rPr>
                <a:t> d’</a:t>
              </a:r>
              <a:r>
                <a:rPr lang="en-US" sz="1400">
                  <a:solidFill>
                    <a:schemeClr val="accent2"/>
                  </a:solidFill>
                </a:rPr>
                <a:t> and cut 75 mm </a:t>
              </a:r>
            </a:p>
            <a:p>
              <a:r>
                <a:rPr lang="en-US" sz="1400">
                  <a:solidFill>
                    <a:schemeClr val="accent2"/>
                  </a:solidFill>
                </a:rPr>
                <a:t>    on it from </a:t>
              </a:r>
              <a:r>
                <a:rPr lang="en-US" sz="1400">
                  <a:solidFill>
                    <a:srgbClr val="FF0000"/>
                  </a:solidFill>
                </a:rPr>
                <a:t>c’</a:t>
              </a:r>
              <a:r>
                <a:rPr lang="en-US" sz="1400">
                  <a:solidFill>
                    <a:schemeClr val="accent2"/>
                  </a:solidFill>
                </a:rPr>
                <a:t> as TL</a:t>
              </a:r>
            </a:p>
            <a:p>
              <a:r>
                <a:rPr lang="en-US" sz="1400">
                  <a:solidFill>
                    <a:schemeClr val="accent2"/>
                  </a:solidFill>
                </a:rPr>
                <a:t>9.Measure  Angles </a:t>
              </a:r>
            </a:p>
          </p:txBody>
        </p:sp>
        <p:grpSp>
          <p:nvGrpSpPr>
            <p:cNvPr id="13362" name="Group 42"/>
            <p:cNvGrpSpPr>
              <a:grpSpLocks/>
            </p:cNvGrpSpPr>
            <p:nvPr/>
          </p:nvGrpSpPr>
          <p:grpSpPr bwMode="auto">
            <a:xfrm>
              <a:off x="1116" y="3435"/>
              <a:ext cx="576" cy="213"/>
              <a:chOff x="1536" y="3888"/>
              <a:chExt cx="576" cy="213"/>
            </a:xfrm>
          </p:grpSpPr>
          <p:sp>
            <p:nvSpPr>
              <p:cNvPr id="13363" name="Text Box 43"/>
              <p:cNvSpPr txBox="1">
                <a:spLocks noChangeArrowheads="1"/>
              </p:cNvSpPr>
              <p:nvPr/>
            </p:nvSpPr>
            <p:spPr bwMode="auto">
              <a:xfrm>
                <a:off x="1536" y="3888"/>
                <a:ext cx="18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</a:t>
                </a:r>
              </a:p>
            </p:txBody>
          </p:sp>
          <p:sp>
            <p:nvSpPr>
              <p:cNvPr id="13364" name="Text Box 44"/>
              <p:cNvSpPr txBox="1">
                <a:spLocks noChangeArrowheads="1"/>
              </p:cNvSpPr>
              <p:nvPr/>
            </p:nvSpPr>
            <p:spPr bwMode="auto">
              <a:xfrm>
                <a:off x="1898" y="3889"/>
                <a:ext cx="21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</a:t>
                </a:r>
              </a:p>
            </p:txBody>
          </p:sp>
          <p:sp>
            <p:nvSpPr>
              <p:cNvPr id="13365" name="Text Box 45"/>
              <p:cNvSpPr txBox="1">
                <a:spLocks noChangeArrowheads="1"/>
              </p:cNvSpPr>
              <p:nvPr/>
            </p:nvSpPr>
            <p:spPr bwMode="auto">
              <a:xfrm>
                <a:off x="1728" y="3897"/>
                <a:ext cx="19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&amp;</a:t>
                </a:r>
              </a:p>
            </p:txBody>
          </p:sp>
        </p:grpSp>
      </p:grpSp>
      <p:grpSp>
        <p:nvGrpSpPr>
          <p:cNvPr id="13351" name="Group 61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13355" name="AutoShape 62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3356" name="AutoShape 63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3357" name="AutoShape 64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3358" name="AutoShape 65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3359" name="AutoShape 66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3360" name="AutoShape 67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53" name="Date Placeholder 5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03AB5A3-3AA4-4943-BED5-EA3F9F53C362}" type="datetime1">
              <a:rPr lang="en-US" smtClean="0"/>
              <a:t>13-Jun-15</a:t>
            </a:fld>
            <a:endParaRPr lang="en-US"/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11D30-E1E1-43A2-88B9-99E3F77874F9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55" name="Footer Placeholder 5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VEERAPANDIAN.K       AP/MECH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8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8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5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5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5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5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5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5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5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5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5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5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5" dur="500"/>
                                        <p:tgtEl>
                                          <p:spTgt spid="205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05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5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05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5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2" dur="500"/>
                                        <p:tgtEl>
                                          <p:spTgt spid="205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05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05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05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05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0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0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0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0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05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05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05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058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0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0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0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0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2" dur="500"/>
                                        <p:tgtEl>
                                          <p:spTgt spid="20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7" dur="500"/>
                                        <p:tgtEl>
                                          <p:spTgt spid="20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05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0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058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2058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05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205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05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058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205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205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05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05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05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205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205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205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205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20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205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205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205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205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205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205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2" dur="500"/>
                                        <p:tgtEl>
                                          <p:spTgt spid="20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205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205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3" dur="500"/>
                                        <p:tgtEl>
                                          <p:spTgt spid="20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6" grpId="0" animBg="1"/>
      <p:bldP spid="205827" grpId="0" autoUpdateAnimBg="0"/>
      <p:bldP spid="205828" grpId="0" autoUpdateAnimBg="0"/>
      <p:bldP spid="205829" grpId="0" animBg="1"/>
      <p:bldP spid="205830" grpId="0" animBg="1"/>
      <p:bldP spid="205831" grpId="0" animBg="1"/>
      <p:bldP spid="205832" grpId="0" autoUpdateAnimBg="0"/>
      <p:bldP spid="205834" grpId="0" animBg="1"/>
      <p:bldP spid="205835" grpId="0" autoUpdateAnimBg="0"/>
      <p:bldP spid="205836" grpId="0" animBg="1"/>
      <p:bldP spid="205837" grpId="0" animBg="1"/>
      <p:bldP spid="205838" grpId="0" animBg="1"/>
      <p:bldP spid="205839" grpId="0" animBg="1"/>
      <p:bldP spid="205840" grpId="0" autoUpdateAnimBg="0"/>
      <p:bldP spid="205841" grpId="0" autoUpdateAnimBg="0"/>
      <p:bldP spid="205842" grpId="0" animBg="1"/>
      <p:bldP spid="205843" grpId="0" animBg="1"/>
      <p:bldP spid="205844" grpId="0" autoUpdateAnimBg="0"/>
      <p:bldP spid="205845" grpId="0" animBg="1"/>
      <p:bldP spid="205849" grpId="0" animBg="1"/>
      <p:bldP spid="205850" grpId="0" animBg="1"/>
      <p:bldP spid="205851" grpId="0" autoUpdateAnimBg="0"/>
      <p:bldP spid="205852" grpId="0" animBg="1"/>
      <p:bldP spid="205853" grpId="0" autoUpdateAnimBg="0"/>
      <p:bldP spid="205854" grpId="0" autoUpdateAnimBg="0"/>
      <p:bldP spid="205855" grpId="0" autoUpdateAnimBg="0"/>
      <p:bldP spid="205856" grpId="0" autoUpdateAnimBg="0"/>
      <p:bldP spid="205857" grpId="0" autoUpdateAnimBg="0"/>
      <p:bldP spid="205858" grpId="0" autoUpdateAnimBg="0"/>
      <p:bldP spid="205859" grpId="0" animBg="1"/>
      <p:bldP spid="205860" grpId="0" animBg="1"/>
      <p:bldP spid="205861" grpId="0" autoUpdateAnimBg="0"/>
      <p:bldP spid="205862" grpId="0" autoUpdateAnimBg="0"/>
      <p:bldP spid="20586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Text Box 2"/>
          <p:cNvSpPr txBox="1">
            <a:spLocks noChangeArrowheads="1"/>
          </p:cNvSpPr>
          <p:nvPr/>
        </p:nvSpPr>
        <p:spPr bwMode="auto">
          <a:xfrm>
            <a:off x="1176338" y="2452688"/>
            <a:ext cx="3752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 Black" pitchFamily="34" charset="0"/>
              </a:rPr>
              <a:t>SIMPLE CASES OF THE LINE</a:t>
            </a:r>
          </a:p>
        </p:txBody>
      </p:sp>
      <p:sp>
        <p:nvSpPr>
          <p:cNvPr id="185347" name="Text Box 3"/>
          <p:cNvSpPr txBox="1">
            <a:spLocks noChangeArrowheads="1"/>
          </p:cNvSpPr>
          <p:nvPr/>
        </p:nvSpPr>
        <p:spPr bwMode="auto">
          <a:xfrm>
            <a:off x="1143000" y="2889250"/>
            <a:ext cx="6608763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>
                <a:solidFill>
                  <a:schemeClr val="tx2"/>
                </a:solidFill>
              </a:rPr>
              <a:t>A VERTICAL LINE ( LINE PERPENDICULAR TO HP &amp; // TO VP)</a:t>
            </a:r>
          </a:p>
          <a:p>
            <a:pPr marL="457200" indent="-457200">
              <a:buFontTx/>
              <a:buAutoNum type="arabicPeriod"/>
            </a:pPr>
            <a:endParaRPr lang="en-US">
              <a:solidFill>
                <a:schemeClr val="tx2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en-US">
                <a:solidFill>
                  <a:schemeClr val="tx2"/>
                </a:solidFill>
              </a:rPr>
              <a:t>LINE PARALLEL TO BOTH HP &amp; VP.</a:t>
            </a:r>
          </a:p>
          <a:p>
            <a:pPr marL="457200" indent="-457200">
              <a:buFontTx/>
              <a:buAutoNum type="arabicPeriod"/>
            </a:pPr>
            <a:endParaRPr lang="en-US">
              <a:solidFill>
                <a:schemeClr val="tx2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en-US">
                <a:solidFill>
                  <a:schemeClr val="tx2"/>
                </a:solidFill>
              </a:rPr>
              <a:t>LINE INCLINED TO HP &amp; PARALLEL TO VP.</a:t>
            </a:r>
          </a:p>
          <a:p>
            <a:pPr marL="457200" indent="-457200">
              <a:buFontTx/>
              <a:buAutoNum type="arabicPeriod"/>
            </a:pPr>
            <a:endParaRPr lang="en-US">
              <a:solidFill>
                <a:schemeClr val="tx2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en-US">
                <a:solidFill>
                  <a:schemeClr val="tx2"/>
                </a:solidFill>
              </a:rPr>
              <a:t>LINE INCLINED TO VP &amp; PARALLEL TO HP.</a:t>
            </a:r>
          </a:p>
          <a:p>
            <a:pPr marL="457200" indent="-457200">
              <a:buFontTx/>
              <a:buAutoNum type="arabicPeriod"/>
            </a:pPr>
            <a:endParaRPr lang="en-US">
              <a:solidFill>
                <a:schemeClr val="tx2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en-US">
                <a:solidFill>
                  <a:schemeClr val="tx2"/>
                </a:solidFill>
              </a:rPr>
              <a:t>LINE INCLINED TO BOTH HP &amp; VP.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600200" y="228600"/>
            <a:ext cx="6267450" cy="457200"/>
            <a:chOff x="1060" y="149"/>
            <a:chExt cx="3948" cy="288"/>
          </a:xfrm>
        </p:grpSpPr>
        <p:sp>
          <p:nvSpPr>
            <p:cNvPr id="6160" name="Rectangle 6"/>
            <p:cNvSpPr>
              <a:spLocks noChangeArrowheads="1"/>
            </p:cNvSpPr>
            <p:nvPr/>
          </p:nvSpPr>
          <p:spPr bwMode="auto">
            <a:xfrm>
              <a:off x="1070" y="168"/>
              <a:ext cx="3910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161" name="Text Box 7"/>
            <p:cNvSpPr txBox="1">
              <a:spLocks noChangeArrowheads="1"/>
            </p:cNvSpPr>
            <p:nvPr/>
          </p:nvSpPr>
          <p:spPr bwMode="auto">
            <a:xfrm>
              <a:off x="1060" y="149"/>
              <a:ext cx="39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3300"/>
                  </a:solidFill>
                  <a:latin typeface="Arial Black" pitchFamily="34" charset="0"/>
                </a:rPr>
                <a:t>PROJECTIONS OF STRAIGHT LINES.</a:t>
              </a:r>
            </a:p>
          </p:txBody>
        </p:sp>
      </p:grpSp>
      <p:sp>
        <p:nvSpPr>
          <p:cNvPr id="185352" name="Text Box 8"/>
          <p:cNvSpPr txBox="1">
            <a:spLocks noChangeArrowheads="1"/>
          </p:cNvSpPr>
          <p:nvPr/>
        </p:nvSpPr>
        <p:spPr bwMode="auto">
          <a:xfrm>
            <a:off x="838200" y="685800"/>
            <a:ext cx="7512050" cy="1631950"/>
          </a:xfrm>
          <a:prstGeom prst="rect">
            <a:avLst/>
          </a:prstGeom>
          <a:noFill/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Information regarding a line  </a:t>
            </a:r>
            <a:r>
              <a:rPr lang="en-US" sz="2000" i="1"/>
              <a:t>means </a:t>
            </a:r>
          </a:p>
          <a:p>
            <a:pPr algn="ctr"/>
            <a:r>
              <a:rPr lang="en-US" sz="2000"/>
              <a:t>It’s length, </a:t>
            </a:r>
          </a:p>
          <a:p>
            <a:pPr algn="ctr"/>
            <a:r>
              <a:rPr lang="en-US" sz="2000"/>
              <a:t>Position of it’s ends with hp &amp; vp</a:t>
            </a:r>
          </a:p>
          <a:p>
            <a:pPr algn="ctr"/>
            <a:r>
              <a:rPr lang="en-US" sz="2000"/>
              <a:t>It’s inclinations with hp &amp; vp will be given. </a:t>
            </a:r>
          </a:p>
          <a:p>
            <a:pPr algn="ctr"/>
            <a:r>
              <a:rPr lang="en-US" sz="2000"/>
              <a:t>Aim:- to draw it’s projections - means fv &amp; tv.</a:t>
            </a:r>
          </a:p>
        </p:txBody>
      </p:sp>
      <p:grpSp>
        <p:nvGrpSpPr>
          <p:cNvPr id="6150" name="Group 18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6154" name="AutoShape 19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155" name="AutoShape 20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156" name="AutoShape 21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157" name="AutoShape 22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158" name="AutoShape 23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159" name="AutoShape 24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5" name="Date Placeholder 1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10B89EA-5FA6-4526-9BCB-8F8F2F2C9CAB}" type="datetime1">
              <a:rPr lang="en-US" smtClean="0"/>
              <a:t>13-Jun-15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9136F1-596F-40E9-BFA3-136D7D79AA60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VEERAPANDIAN.K       AP/MECH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5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5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5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5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" fill="hold"/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6" grpId="0" autoUpdateAnimBg="0"/>
      <p:bldP spid="185347" grpId="0" autoUpdateAnimBg="0"/>
      <p:bldP spid="185352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171700" y="1892300"/>
            <a:ext cx="2339975" cy="1358900"/>
            <a:chOff x="695" y="1288"/>
            <a:chExt cx="1474" cy="856"/>
          </a:xfrm>
        </p:grpSpPr>
        <p:sp>
          <p:nvSpPr>
            <p:cNvPr id="1168" name="AutoShape 3"/>
            <p:cNvSpPr>
              <a:spLocks noChangeArrowheads="1"/>
            </p:cNvSpPr>
            <p:nvPr/>
          </p:nvSpPr>
          <p:spPr bwMode="auto">
            <a:xfrm rot="19742203" flipV="1">
              <a:off x="695" y="1288"/>
              <a:ext cx="1474" cy="811"/>
            </a:xfrm>
            <a:prstGeom prst="parallelogram">
              <a:avLst>
                <a:gd name="adj" fmla="val 60205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graphicFrame>
          <p:nvGraphicFramePr>
            <p:cNvPr id="1027" name="Object 4"/>
            <p:cNvGraphicFramePr>
              <a:graphicFrameLocks noChangeAspect="1"/>
            </p:cNvGraphicFramePr>
            <p:nvPr/>
          </p:nvGraphicFramePr>
          <p:xfrm>
            <a:off x="1290" y="1988"/>
            <a:ext cx="324" cy="156"/>
          </p:xfrm>
          <a:graphic>
            <a:graphicData uri="http://schemas.openxmlformats.org/presentationml/2006/ole">
              <p:oleObj spid="_x0000_s1027" name="CorelDRAW" r:id="rId4" imgW="668520" imgH="320400" progId="">
                <p:embed/>
              </p:oleObj>
            </a:graphicData>
          </a:graphic>
        </p:graphicFrame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1824038" y="1616075"/>
            <a:ext cx="1743075" cy="1135063"/>
            <a:chOff x="476" y="1114"/>
            <a:chExt cx="1098" cy="715"/>
          </a:xfrm>
        </p:grpSpPr>
        <p:sp>
          <p:nvSpPr>
            <p:cNvPr id="1166" name="Text Box 6"/>
            <p:cNvSpPr txBox="1">
              <a:spLocks noChangeArrowheads="1"/>
            </p:cNvSpPr>
            <p:nvPr/>
          </p:nvSpPr>
          <p:spPr bwMode="auto">
            <a:xfrm>
              <a:off x="476" y="1656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167" name="Text Box 7"/>
            <p:cNvSpPr txBox="1">
              <a:spLocks noChangeArrowheads="1"/>
            </p:cNvSpPr>
            <p:nvPr/>
          </p:nvSpPr>
          <p:spPr bwMode="auto">
            <a:xfrm>
              <a:off x="1389" y="1114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</a:rPr>
                <a:t>Y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943100" y="228600"/>
            <a:ext cx="1401763" cy="2339975"/>
            <a:chOff x="551" y="240"/>
            <a:chExt cx="883" cy="1474"/>
          </a:xfrm>
        </p:grpSpPr>
        <p:sp>
          <p:nvSpPr>
            <p:cNvPr id="1164" name="AutoShape 9"/>
            <p:cNvSpPr>
              <a:spLocks noChangeArrowheads="1"/>
            </p:cNvSpPr>
            <p:nvPr/>
          </p:nvSpPr>
          <p:spPr bwMode="auto">
            <a:xfrm rot="5400000" flipV="1">
              <a:off x="280" y="560"/>
              <a:ext cx="1474" cy="834"/>
            </a:xfrm>
            <a:prstGeom prst="parallelogram">
              <a:avLst>
                <a:gd name="adj" fmla="val 58545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165" name="Text Box 10"/>
            <p:cNvSpPr txBox="1">
              <a:spLocks noChangeArrowheads="1"/>
            </p:cNvSpPr>
            <p:nvPr/>
          </p:nvSpPr>
          <p:spPr bwMode="auto">
            <a:xfrm rot="-1716384">
              <a:off x="551" y="631"/>
              <a:ext cx="3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V.P.</a:t>
              </a:r>
            </a:p>
          </p:txBody>
        </p:sp>
      </p:grpSp>
      <p:sp>
        <p:nvSpPr>
          <p:cNvPr id="187403" name="Line 11"/>
          <p:cNvSpPr>
            <a:spLocks noChangeShapeType="1"/>
          </p:cNvSpPr>
          <p:nvPr/>
        </p:nvSpPr>
        <p:spPr bwMode="auto">
          <a:xfrm>
            <a:off x="3543300" y="304800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7404" name="Line 12"/>
          <p:cNvSpPr>
            <a:spLocks noChangeShapeType="1"/>
          </p:cNvSpPr>
          <p:nvPr/>
        </p:nvSpPr>
        <p:spPr bwMode="auto">
          <a:xfrm flipH="1" flipV="1">
            <a:off x="4006850" y="2019300"/>
            <a:ext cx="398463" cy="198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1801813" y="3524250"/>
            <a:ext cx="2693987" cy="3028950"/>
            <a:chOff x="2296" y="96"/>
            <a:chExt cx="1697" cy="1908"/>
          </a:xfrm>
        </p:grpSpPr>
        <p:sp>
          <p:nvSpPr>
            <p:cNvPr id="1158" name="AutoShape 14"/>
            <p:cNvSpPr>
              <a:spLocks noChangeArrowheads="1"/>
            </p:cNvSpPr>
            <p:nvPr/>
          </p:nvSpPr>
          <p:spPr bwMode="auto">
            <a:xfrm rot="19742203" flipV="1">
              <a:off x="2519" y="1148"/>
              <a:ext cx="1474" cy="811"/>
            </a:xfrm>
            <a:prstGeom prst="parallelogram">
              <a:avLst>
                <a:gd name="adj" fmla="val 60205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graphicFrame>
          <p:nvGraphicFramePr>
            <p:cNvPr id="1026" name="Object 15"/>
            <p:cNvGraphicFramePr>
              <a:graphicFrameLocks noChangeAspect="1"/>
            </p:cNvGraphicFramePr>
            <p:nvPr/>
          </p:nvGraphicFramePr>
          <p:xfrm>
            <a:off x="3118" y="1848"/>
            <a:ext cx="324" cy="156"/>
          </p:xfrm>
          <a:graphic>
            <a:graphicData uri="http://schemas.openxmlformats.org/presentationml/2006/ole">
              <p:oleObj spid="_x0000_s1026" name="CorelDRAW" r:id="rId5" imgW="668520" imgH="320400" progId="">
                <p:embed/>
              </p:oleObj>
            </a:graphicData>
          </a:graphic>
        </p:graphicFrame>
        <p:grpSp>
          <p:nvGrpSpPr>
            <p:cNvPr id="1159" name="Group 16"/>
            <p:cNvGrpSpPr>
              <a:grpSpLocks/>
            </p:cNvGrpSpPr>
            <p:nvPr/>
          </p:nvGrpSpPr>
          <p:grpSpPr bwMode="auto">
            <a:xfrm>
              <a:off x="2296" y="964"/>
              <a:ext cx="1098" cy="735"/>
              <a:chOff x="2300" y="954"/>
              <a:chExt cx="1098" cy="735"/>
            </a:xfrm>
          </p:grpSpPr>
          <p:sp>
            <p:nvSpPr>
              <p:cNvPr id="1162" name="Text Box 17"/>
              <p:cNvSpPr txBox="1">
                <a:spLocks noChangeArrowheads="1"/>
              </p:cNvSpPr>
              <p:nvPr/>
            </p:nvSpPr>
            <p:spPr bwMode="auto">
              <a:xfrm>
                <a:off x="2300" y="1516"/>
                <a:ext cx="18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1163" name="Text Box 18"/>
              <p:cNvSpPr txBox="1">
                <a:spLocks noChangeArrowheads="1"/>
              </p:cNvSpPr>
              <p:nvPr/>
            </p:nvSpPr>
            <p:spPr bwMode="auto">
              <a:xfrm>
                <a:off x="3213" y="954"/>
                <a:ext cx="18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latin typeface="Times New Roman" pitchFamily="18" charset="0"/>
                  </a:rPr>
                  <a:t>Y</a:t>
                </a:r>
              </a:p>
            </p:txBody>
          </p:sp>
        </p:grpSp>
        <p:sp>
          <p:nvSpPr>
            <p:cNvPr id="1160" name="AutoShape 19"/>
            <p:cNvSpPr>
              <a:spLocks noChangeArrowheads="1"/>
            </p:cNvSpPr>
            <p:nvPr/>
          </p:nvSpPr>
          <p:spPr bwMode="auto">
            <a:xfrm rot="5400000" flipV="1">
              <a:off x="2100" y="416"/>
              <a:ext cx="1474" cy="834"/>
            </a:xfrm>
            <a:prstGeom prst="parallelogram">
              <a:avLst>
                <a:gd name="adj" fmla="val 58545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161" name="Text Box 20"/>
            <p:cNvSpPr txBox="1">
              <a:spLocks noChangeArrowheads="1"/>
            </p:cNvSpPr>
            <p:nvPr/>
          </p:nvSpPr>
          <p:spPr bwMode="auto">
            <a:xfrm rot="-1716384">
              <a:off x="2356" y="475"/>
              <a:ext cx="3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V.P.</a:t>
              </a:r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3130550" y="4652963"/>
            <a:ext cx="695325" cy="1455737"/>
            <a:chOff x="3133" y="807"/>
            <a:chExt cx="438" cy="917"/>
          </a:xfrm>
        </p:grpSpPr>
        <p:sp>
          <p:nvSpPr>
            <p:cNvPr id="1154" name="Line 22"/>
            <p:cNvSpPr>
              <a:spLocks noChangeShapeType="1"/>
            </p:cNvSpPr>
            <p:nvPr/>
          </p:nvSpPr>
          <p:spPr bwMode="auto">
            <a:xfrm>
              <a:off x="3133" y="1056"/>
              <a:ext cx="0" cy="66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5" name="Line 23"/>
            <p:cNvSpPr>
              <a:spLocks noChangeShapeType="1"/>
            </p:cNvSpPr>
            <p:nvPr/>
          </p:nvSpPr>
          <p:spPr bwMode="auto">
            <a:xfrm>
              <a:off x="3571" y="807"/>
              <a:ext cx="0" cy="62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6" name="Line 24"/>
            <p:cNvSpPr>
              <a:spLocks noChangeShapeType="1"/>
            </p:cNvSpPr>
            <p:nvPr/>
          </p:nvSpPr>
          <p:spPr bwMode="auto">
            <a:xfrm>
              <a:off x="3133" y="1200"/>
              <a:ext cx="0" cy="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" name="Line 25"/>
            <p:cNvSpPr>
              <a:spLocks noChangeShapeType="1"/>
            </p:cNvSpPr>
            <p:nvPr/>
          </p:nvSpPr>
          <p:spPr bwMode="auto">
            <a:xfrm>
              <a:off x="3571" y="974"/>
              <a:ext cx="0" cy="1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7418" name="Line 26"/>
          <p:cNvSpPr>
            <a:spLocks noChangeShapeType="1"/>
          </p:cNvSpPr>
          <p:nvPr/>
        </p:nvSpPr>
        <p:spPr bwMode="auto">
          <a:xfrm>
            <a:off x="3527425" y="3857625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27"/>
          <p:cNvGrpSpPr>
            <a:grpSpLocks/>
          </p:cNvGrpSpPr>
          <p:nvPr/>
        </p:nvGrpSpPr>
        <p:grpSpPr bwMode="auto">
          <a:xfrm>
            <a:off x="2287588" y="5257800"/>
            <a:ext cx="1522412" cy="796925"/>
            <a:chOff x="2633" y="1202"/>
            <a:chExt cx="959" cy="502"/>
          </a:xfrm>
        </p:grpSpPr>
        <p:sp>
          <p:nvSpPr>
            <p:cNvPr id="1152" name="Line 28"/>
            <p:cNvSpPr>
              <a:spLocks noChangeShapeType="1"/>
            </p:cNvSpPr>
            <p:nvPr/>
          </p:nvSpPr>
          <p:spPr bwMode="auto">
            <a:xfrm>
              <a:off x="2633" y="1454"/>
              <a:ext cx="500" cy="25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3" name="Line 29"/>
            <p:cNvSpPr>
              <a:spLocks noChangeShapeType="1"/>
            </p:cNvSpPr>
            <p:nvPr/>
          </p:nvSpPr>
          <p:spPr bwMode="auto">
            <a:xfrm rot="331653">
              <a:off x="3060" y="1202"/>
              <a:ext cx="532" cy="20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30"/>
          <p:cNvGrpSpPr>
            <a:grpSpLocks/>
          </p:cNvGrpSpPr>
          <p:nvPr/>
        </p:nvGrpSpPr>
        <p:grpSpPr bwMode="auto">
          <a:xfrm>
            <a:off x="2336800" y="4387850"/>
            <a:ext cx="698500" cy="1282700"/>
            <a:chOff x="2633" y="640"/>
            <a:chExt cx="440" cy="808"/>
          </a:xfrm>
        </p:grpSpPr>
        <p:sp>
          <p:nvSpPr>
            <p:cNvPr id="1150" name="Line 31"/>
            <p:cNvSpPr>
              <a:spLocks noChangeShapeType="1"/>
            </p:cNvSpPr>
            <p:nvPr/>
          </p:nvSpPr>
          <p:spPr bwMode="auto">
            <a:xfrm>
              <a:off x="3073" y="640"/>
              <a:ext cx="0" cy="54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1" name="Line 32"/>
            <p:cNvSpPr>
              <a:spLocks noChangeShapeType="1"/>
            </p:cNvSpPr>
            <p:nvPr/>
          </p:nvSpPr>
          <p:spPr bwMode="auto">
            <a:xfrm>
              <a:off x="2633" y="864"/>
              <a:ext cx="0" cy="58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33"/>
          <p:cNvGrpSpPr>
            <a:grpSpLocks/>
          </p:cNvGrpSpPr>
          <p:nvPr/>
        </p:nvGrpSpPr>
        <p:grpSpPr bwMode="auto">
          <a:xfrm>
            <a:off x="2106613" y="4178300"/>
            <a:ext cx="1149350" cy="738188"/>
            <a:chOff x="2488" y="508"/>
            <a:chExt cx="724" cy="465"/>
          </a:xfrm>
        </p:grpSpPr>
        <p:sp>
          <p:nvSpPr>
            <p:cNvPr id="1148" name="Text Box 34"/>
            <p:cNvSpPr txBox="1">
              <a:spLocks noChangeArrowheads="1"/>
            </p:cNvSpPr>
            <p:nvPr/>
          </p:nvSpPr>
          <p:spPr bwMode="auto">
            <a:xfrm>
              <a:off x="3016" y="508"/>
              <a:ext cx="1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</a:rPr>
                <a:t>b’</a:t>
              </a:r>
            </a:p>
          </p:txBody>
        </p:sp>
        <p:sp>
          <p:nvSpPr>
            <p:cNvPr id="1149" name="Text Box 35"/>
            <p:cNvSpPr txBox="1">
              <a:spLocks noChangeArrowheads="1"/>
            </p:cNvSpPr>
            <p:nvPr/>
          </p:nvSpPr>
          <p:spPr bwMode="auto">
            <a:xfrm>
              <a:off x="2488" y="800"/>
              <a:ext cx="1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</a:rPr>
                <a:t>a’</a:t>
              </a:r>
            </a:p>
          </p:txBody>
        </p:sp>
      </p:grpSp>
      <p:grpSp>
        <p:nvGrpSpPr>
          <p:cNvPr id="11" name="Group 36"/>
          <p:cNvGrpSpPr>
            <a:grpSpLocks/>
          </p:cNvGrpSpPr>
          <p:nvPr/>
        </p:nvGrpSpPr>
        <p:grpSpPr bwMode="auto">
          <a:xfrm>
            <a:off x="2919413" y="5468938"/>
            <a:ext cx="1128712" cy="779462"/>
            <a:chOff x="704" y="2709"/>
            <a:chExt cx="711" cy="491"/>
          </a:xfrm>
        </p:grpSpPr>
        <p:sp>
          <p:nvSpPr>
            <p:cNvPr id="1146" name="Text Box 37"/>
            <p:cNvSpPr txBox="1">
              <a:spLocks noChangeArrowheads="1"/>
            </p:cNvSpPr>
            <p:nvPr/>
          </p:nvSpPr>
          <p:spPr bwMode="auto">
            <a:xfrm>
              <a:off x="1251" y="2709"/>
              <a:ext cx="1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147" name="Text Box 38"/>
            <p:cNvSpPr txBox="1">
              <a:spLocks noChangeArrowheads="1"/>
            </p:cNvSpPr>
            <p:nvPr/>
          </p:nvSpPr>
          <p:spPr bwMode="auto">
            <a:xfrm>
              <a:off x="704" y="3027"/>
              <a:ext cx="15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</a:rPr>
                <a:t>a</a:t>
              </a:r>
            </a:p>
          </p:txBody>
        </p:sp>
      </p:grpSp>
      <p:sp>
        <p:nvSpPr>
          <p:cNvPr id="187431" name="Line 39"/>
          <p:cNvSpPr>
            <a:spLocks noChangeShapeType="1"/>
          </p:cNvSpPr>
          <p:nvPr/>
        </p:nvSpPr>
        <p:spPr bwMode="auto">
          <a:xfrm flipH="1" flipV="1">
            <a:off x="3990975" y="5314950"/>
            <a:ext cx="398463" cy="198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7432" name="Text Box 40"/>
          <p:cNvSpPr txBox="1">
            <a:spLocks noChangeArrowheads="1"/>
          </p:cNvSpPr>
          <p:nvPr/>
        </p:nvSpPr>
        <p:spPr bwMode="auto">
          <a:xfrm rot="-1705603">
            <a:off x="2436813" y="4311650"/>
            <a:ext cx="463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1">
                <a:latin typeface="Times New Roman" pitchFamily="18" charset="0"/>
              </a:rPr>
              <a:t>F.V.</a:t>
            </a:r>
          </a:p>
        </p:txBody>
      </p:sp>
      <p:sp>
        <p:nvSpPr>
          <p:cNvPr id="187433" name="Line 41"/>
          <p:cNvSpPr>
            <a:spLocks noChangeShapeType="1"/>
          </p:cNvSpPr>
          <p:nvPr/>
        </p:nvSpPr>
        <p:spPr bwMode="auto">
          <a:xfrm rot="344722" flipV="1">
            <a:off x="3148013" y="5595938"/>
            <a:ext cx="661987" cy="53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7434" name="Text Box 42"/>
          <p:cNvSpPr txBox="1">
            <a:spLocks noChangeArrowheads="1"/>
          </p:cNvSpPr>
          <p:nvPr/>
        </p:nvSpPr>
        <p:spPr bwMode="auto">
          <a:xfrm rot="-2376151">
            <a:off x="3392488" y="5788025"/>
            <a:ext cx="4714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</a:rPr>
              <a:t>T.V.</a:t>
            </a:r>
          </a:p>
        </p:txBody>
      </p:sp>
      <p:sp>
        <p:nvSpPr>
          <p:cNvPr id="187435" name="Line 43"/>
          <p:cNvSpPr>
            <a:spLocks noChangeShapeType="1"/>
          </p:cNvSpPr>
          <p:nvPr/>
        </p:nvSpPr>
        <p:spPr bwMode="auto">
          <a:xfrm>
            <a:off x="3506788" y="946150"/>
            <a:ext cx="0" cy="103505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7436" name="Line 44"/>
          <p:cNvSpPr>
            <a:spLocks noChangeShapeType="1"/>
          </p:cNvSpPr>
          <p:nvPr/>
        </p:nvSpPr>
        <p:spPr bwMode="auto">
          <a:xfrm>
            <a:off x="2854325" y="628650"/>
            <a:ext cx="0" cy="1047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7437" name="Oval 45"/>
          <p:cNvSpPr>
            <a:spLocks noChangeArrowheads="1"/>
          </p:cNvSpPr>
          <p:nvPr/>
        </p:nvSpPr>
        <p:spPr bwMode="auto">
          <a:xfrm>
            <a:off x="3462338" y="23304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87438" name="Oval 46"/>
          <p:cNvSpPr>
            <a:spLocks noChangeArrowheads="1"/>
          </p:cNvSpPr>
          <p:nvPr/>
        </p:nvSpPr>
        <p:spPr bwMode="auto">
          <a:xfrm>
            <a:off x="2808288" y="16383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87439" name="Oval 47"/>
          <p:cNvSpPr>
            <a:spLocks noChangeArrowheads="1"/>
          </p:cNvSpPr>
          <p:nvPr/>
        </p:nvSpPr>
        <p:spPr bwMode="auto">
          <a:xfrm>
            <a:off x="2808288" y="609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12" name="Group 48"/>
          <p:cNvGrpSpPr>
            <a:grpSpLocks/>
          </p:cNvGrpSpPr>
          <p:nvPr/>
        </p:nvGrpSpPr>
        <p:grpSpPr bwMode="auto">
          <a:xfrm>
            <a:off x="2827338" y="657225"/>
            <a:ext cx="685800" cy="1316038"/>
            <a:chOff x="1108" y="510"/>
            <a:chExt cx="432" cy="829"/>
          </a:xfrm>
        </p:grpSpPr>
        <p:sp>
          <p:nvSpPr>
            <p:cNvPr id="1142" name="Line 49"/>
            <p:cNvSpPr>
              <a:spLocks noChangeShapeType="1"/>
            </p:cNvSpPr>
            <p:nvPr/>
          </p:nvSpPr>
          <p:spPr bwMode="auto">
            <a:xfrm flipH="1" flipV="1">
              <a:off x="1108" y="510"/>
              <a:ext cx="432" cy="19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3" name="Line 50"/>
            <p:cNvSpPr>
              <a:spLocks noChangeShapeType="1"/>
            </p:cNvSpPr>
            <p:nvPr/>
          </p:nvSpPr>
          <p:spPr bwMode="auto">
            <a:xfrm flipH="1" flipV="1">
              <a:off x="1108" y="1147"/>
              <a:ext cx="432" cy="19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4" name="Line 51"/>
            <p:cNvSpPr>
              <a:spLocks noChangeShapeType="1"/>
            </p:cNvSpPr>
            <p:nvPr/>
          </p:nvSpPr>
          <p:spPr bwMode="auto">
            <a:xfrm flipH="1" flipV="1">
              <a:off x="1296" y="588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5" name="Line 52"/>
            <p:cNvSpPr>
              <a:spLocks noChangeShapeType="1"/>
            </p:cNvSpPr>
            <p:nvPr/>
          </p:nvSpPr>
          <p:spPr bwMode="auto">
            <a:xfrm flipH="1" flipV="1">
              <a:off x="1296" y="1228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7445" name="Line 53"/>
          <p:cNvSpPr>
            <a:spLocks noChangeShapeType="1"/>
          </p:cNvSpPr>
          <p:nvPr/>
        </p:nvSpPr>
        <p:spPr bwMode="auto">
          <a:xfrm>
            <a:off x="2846388" y="1600200"/>
            <a:ext cx="0" cy="457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7446" name="Line 54"/>
          <p:cNvSpPr>
            <a:spLocks noChangeShapeType="1"/>
          </p:cNvSpPr>
          <p:nvPr/>
        </p:nvSpPr>
        <p:spPr bwMode="auto">
          <a:xfrm>
            <a:off x="2840038" y="2076450"/>
            <a:ext cx="685800" cy="304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3" name="Group 55"/>
          <p:cNvGrpSpPr>
            <a:grpSpLocks/>
          </p:cNvGrpSpPr>
          <p:nvPr/>
        </p:nvGrpSpPr>
        <p:grpSpPr bwMode="auto">
          <a:xfrm>
            <a:off x="3498850" y="1905000"/>
            <a:ext cx="7938" cy="457200"/>
            <a:chOff x="1531" y="1296"/>
            <a:chExt cx="5" cy="288"/>
          </a:xfrm>
        </p:grpSpPr>
        <p:sp>
          <p:nvSpPr>
            <p:cNvPr id="1140" name="Line 56"/>
            <p:cNvSpPr>
              <a:spLocks noChangeShapeType="1"/>
            </p:cNvSpPr>
            <p:nvPr/>
          </p:nvSpPr>
          <p:spPr bwMode="auto">
            <a:xfrm>
              <a:off x="1531" y="1296"/>
              <a:ext cx="0" cy="28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" name="Line 57"/>
            <p:cNvSpPr>
              <a:spLocks noChangeShapeType="1"/>
            </p:cNvSpPr>
            <p:nvPr/>
          </p:nvSpPr>
          <p:spPr bwMode="auto">
            <a:xfrm>
              <a:off x="1536" y="138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7450" name="Rectangle 58"/>
          <p:cNvSpPr>
            <a:spLocks noChangeArrowheads="1"/>
          </p:cNvSpPr>
          <p:nvPr/>
        </p:nvSpPr>
        <p:spPr bwMode="auto">
          <a:xfrm>
            <a:off x="3462338" y="2222500"/>
            <a:ext cx="3667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</a:rPr>
              <a:t>a b</a:t>
            </a:r>
          </a:p>
        </p:txBody>
      </p:sp>
      <p:grpSp>
        <p:nvGrpSpPr>
          <p:cNvPr id="14" name="Group 59"/>
          <p:cNvGrpSpPr>
            <a:grpSpLocks/>
          </p:cNvGrpSpPr>
          <p:nvPr/>
        </p:nvGrpSpPr>
        <p:grpSpPr bwMode="auto">
          <a:xfrm>
            <a:off x="2592388" y="533400"/>
            <a:ext cx="311150" cy="1227138"/>
            <a:chOff x="960" y="432"/>
            <a:chExt cx="196" cy="773"/>
          </a:xfrm>
        </p:grpSpPr>
        <p:sp>
          <p:nvSpPr>
            <p:cNvPr id="1138" name="Rectangle 60"/>
            <p:cNvSpPr>
              <a:spLocks noChangeArrowheads="1"/>
            </p:cNvSpPr>
            <p:nvPr/>
          </p:nvSpPr>
          <p:spPr bwMode="auto">
            <a:xfrm>
              <a:off x="960" y="432"/>
              <a:ext cx="1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</a:rPr>
                <a:t>a’</a:t>
              </a:r>
            </a:p>
          </p:txBody>
        </p:sp>
        <p:sp>
          <p:nvSpPr>
            <p:cNvPr id="1139" name="Rectangle 61"/>
            <p:cNvSpPr>
              <a:spLocks noChangeArrowheads="1"/>
            </p:cNvSpPr>
            <p:nvPr/>
          </p:nvSpPr>
          <p:spPr bwMode="auto">
            <a:xfrm>
              <a:off x="960" y="1032"/>
              <a:ext cx="1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</a:rPr>
                <a:t>b’</a:t>
              </a:r>
            </a:p>
          </p:txBody>
        </p:sp>
      </p:grpSp>
      <p:grpSp>
        <p:nvGrpSpPr>
          <p:cNvPr id="15" name="Group 62"/>
          <p:cNvGrpSpPr>
            <a:grpSpLocks/>
          </p:cNvGrpSpPr>
          <p:nvPr/>
        </p:nvGrpSpPr>
        <p:grpSpPr bwMode="auto">
          <a:xfrm>
            <a:off x="3430588" y="838200"/>
            <a:ext cx="323850" cy="1314450"/>
            <a:chOff x="1488" y="624"/>
            <a:chExt cx="204" cy="828"/>
          </a:xfrm>
        </p:grpSpPr>
        <p:sp>
          <p:nvSpPr>
            <p:cNvPr id="1136" name="Rectangle 63"/>
            <p:cNvSpPr>
              <a:spLocks noChangeArrowheads="1"/>
            </p:cNvSpPr>
            <p:nvPr/>
          </p:nvSpPr>
          <p:spPr bwMode="auto">
            <a:xfrm>
              <a:off x="1512" y="1279"/>
              <a:ext cx="1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137" name="Rectangle 64"/>
            <p:cNvSpPr>
              <a:spLocks noChangeArrowheads="1"/>
            </p:cNvSpPr>
            <p:nvPr/>
          </p:nvSpPr>
          <p:spPr bwMode="auto">
            <a:xfrm>
              <a:off x="1488" y="624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</a:rPr>
                <a:t>A</a:t>
              </a:r>
            </a:p>
          </p:txBody>
        </p:sp>
      </p:grpSp>
      <p:sp>
        <p:nvSpPr>
          <p:cNvPr id="187457" name="Text Box 65"/>
          <p:cNvSpPr txBox="1">
            <a:spLocks noChangeArrowheads="1"/>
          </p:cNvSpPr>
          <p:nvPr/>
        </p:nvSpPr>
        <p:spPr bwMode="auto">
          <a:xfrm>
            <a:off x="3138488" y="2279650"/>
            <a:ext cx="387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</a:rPr>
              <a:t>TV</a:t>
            </a:r>
          </a:p>
        </p:txBody>
      </p:sp>
      <p:sp>
        <p:nvSpPr>
          <p:cNvPr id="187458" name="Text Box 66"/>
          <p:cNvSpPr txBox="1">
            <a:spLocks noChangeArrowheads="1"/>
          </p:cNvSpPr>
          <p:nvPr/>
        </p:nvSpPr>
        <p:spPr bwMode="auto">
          <a:xfrm>
            <a:off x="2522538" y="1066800"/>
            <a:ext cx="377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</a:rPr>
              <a:t>FV</a:t>
            </a:r>
          </a:p>
        </p:txBody>
      </p:sp>
      <p:grpSp>
        <p:nvGrpSpPr>
          <p:cNvPr id="16" name="Group 67"/>
          <p:cNvGrpSpPr>
            <a:grpSpLocks/>
          </p:cNvGrpSpPr>
          <p:nvPr/>
        </p:nvGrpSpPr>
        <p:grpSpPr bwMode="auto">
          <a:xfrm>
            <a:off x="2881313" y="4438650"/>
            <a:ext cx="1123950" cy="808038"/>
            <a:chOff x="2976" y="672"/>
            <a:chExt cx="708" cy="509"/>
          </a:xfrm>
        </p:grpSpPr>
        <p:sp>
          <p:nvSpPr>
            <p:cNvPr id="1133" name="Text Box 68"/>
            <p:cNvSpPr txBox="1">
              <a:spLocks noChangeArrowheads="1"/>
            </p:cNvSpPr>
            <p:nvPr/>
          </p:nvSpPr>
          <p:spPr bwMode="auto">
            <a:xfrm>
              <a:off x="2976" y="1008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134" name="Text Box 69"/>
            <p:cNvSpPr txBox="1">
              <a:spLocks noChangeArrowheads="1"/>
            </p:cNvSpPr>
            <p:nvPr/>
          </p:nvSpPr>
          <p:spPr bwMode="auto">
            <a:xfrm>
              <a:off x="3504" y="672"/>
              <a:ext cx="1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135" name="Line 70"/>
            <p:cNvSpPr>
              <a:spLocks noChangeShapeType="1"/>
            </p:cNvSpPr>
            <p:nvPr/>
          </p:nvSpPr>
          <p:spPr bwMode="auto">
            <a:xfrm flipV="1">
              <a:off x="3132" y="816"/>
              <a:ext cx="432" cy="24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" name="Group 71"/>
          <p:cNvGrpSpPr>
            <a:grpSpLocks/>
          </p:cNvGrpSpPr>
          <p:nvPr/>
        </p:nvGrpSpPr>
        <p:grpSpPr bwMode="auto">
          <a:xfrm>
            <a:off x="2346325" y="4387850"/>
            <a:ext cx="1512888" cy="642938"/>
            <a:chOff x="2639" y="640"/>
            <a:chExt cx="953" cy="405"/>
          </a:xfrm>
        </p:grpSpPr>
        <p:sp>
          <p:nvSpPr>
            <p:cNvPr id="1129" name="Line 72"/>
            <p:cNvSpPr>
              <a:spLocks noChangeShapeType="1"/>
            </p:cNvSpPr>
            <p:nvPr/>
          </p:nvSpPr>
          <p:spPr bwMode="auto">
            <a:xfrm rot="199807" flipH="1" flipV="1">
              <a:off x="3050" y="640"/>
              <a:ext cx="542" cy="16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" name="Line 73"/>
            <p:cNvSpPr>
              <a:spLocks noChangeShapeType="1"/>
            </p:cNvSpPr>
            <p:nvPr/>
          </p:nvSpPr>
          <p:spPr bwMode="auto">
            <a:xfrm rot="395703" flipH="1" flipV="1">
              <a:off x="2639" y="889"/>
              <a:ext cx="505" cy="15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" name="Line 74"/>
            <p:cNvSpPr>
              <a:spLocks noChangeShapeType="1"/>
            </p:cNvSpPr>
            <p:nvPr/>
          </p:nvSpPr>
          <p:spPr bwMode="auto">
            <a:xfrm flipH="1" flipV="1">
              <a:off x="3342" y="735"/>
              <a:ext cx="125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" name="Line 75"/>
            <p:cNvSpPr>
              <a:spLocks noChangeShapeType="1"/>
            </p:cNvSpPr>
            <p:nvPr/>
          </p:nvSpPr>
          <p:spPr bwMode="auto">
            <a:xfrm flipH="1" flipV="1">
              <a:off x="2940" y="986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7468" name="Line 76"/>
          <p:cNvSpPr>
            <a:spLocks noChangeShapeType="1"/>
          </p:cNvSpPr>
          <p:nvPr/>
        </p:nvSpPr>
        <p:spPr bwMode="auto">
          <a:xfrm flipV="1">
            <a:off x="2341563" y="4362450"/>
            <a:ext cx="685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8" name="Group 77"/>
          <p:cNvGrpSpPr>
            <a:grpSpLocks/>
          </p:cNvGrpSpPr>
          <p:nvPr/>
        </p:nvGrpSpPr>
        <p:grpSpPr bwMode="auto">
          <a:xfrm>
            <a:off x="6400800" y="304800"/>
            <a:ext cx="2514600" cy="2960688"/>
            <a:chOff x="3648" y="192"/>
            <a:chExt cx="1584" cy="1865"/>
          </a:xfrm>
        </p:grpSpPr>
        <p:sp>
          <p:nvSpPr>
            <p:cNvPr id="1112" name="Rectangle 78"/>
            <p:cNvSpPr>
              <a:spLocks noChangeArrowheads="1"/>
            </p:cNvSpPr>
            <p:nvPr/>
          </p:nvSpPr>
          <p:spPr bwMode="auto">
            <a:xfrm>
              <a:off x="3888" y="221"/>
              <a:ext cx="1104" cy="934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113" name="Rectangle 79"/>
            <p:cNvSpPr>
              <a:spLocks noChangeArrowheads="1"/>
            </p:cNvSpPr>
            <p:nvPr/>
          </p:nvSpPr>
          <p:spPr bwMode="auto">
            <a:xfrm>
              <a:off x="3888" y="1097"/>
              <a:ext cx="1104" cy="93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114" name="Line 80"/>
            <p:cNvSpPr>
              <a:spLocks noChangeShapeType="1"/>
            </p:cNvSpPr>
            <p:nvPr/>
          </p:nvSpPr>
          <p:spPr bwMode="auto">
            <a:xfrm>
              <a:off x="3744" y="1095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5" name="Text Box 81"/>
            <p:cNvSpPr txBox="1">
              <a:spLocks noChangeArrowheads="1"/>
            </p:cNvSpPr>
            <p:nvPr/>
          </p:nvSpPr>
          <p:spPr bwMode="auto">
            <a:xfrm>
              <a:off x="3648" y="1059"/>
              <a:ext cx="19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116" name="Text Box 82"/>
            <p:cNvSpPr txBox="1">
              <a:spLocks noChangeArrowheads="1"/>
            </p:cNvSpPr>
            <p:nvPr/>
          </p:nvSpPr>
          <p:spPr bwMode="auto">
            <a:xfrm>
              <a:off x="5035" y="1059"/>
              <a:ext cx="19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1117" name="Text Box 83"/>
            <p:cNvSpPr txBox="1">
              <a:spLocks noChangeArrowheads="1"/>
            </p:cNvSpPr>
            <p:nvPr/>
          </p:nvSpPr>
          <p:spPr bwMode="auto">
            <a:xfrm>
              <a:off x="3903" y="1845"/>
              <a:ext cx="3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H.P.</a:t>
              </a:r>
            </a:p>
          </p:txBody>
        </p:sp>
        <p:sp>
          <p:nvSpPr>
            <p:cNvPr id="1118" name="Text Box 84"/>
            <p:cNvSpPr txBox="1">
              <a:spLocks noChangeArrowheads="1"/>
            </p:cNvSpPr>
            <p:nvPr/>
          </p:nvSpPr>
          <p:spPr bwMode="auto">
            <a:xfrm>
              <a:off x="3918" y="192"/>
              <a:ext cx="3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V.P.</a:t>
              </a:r>
            </a:p>
          </p:txBody>
        </p:sp>
        <p:sp>
          <p:nvSpPr>
            <p:cNvPr id="1119" name="Line 85"/>
            <p:cNvSpPr>
              <a:spLocks noChangeShapeType="1"/>
            </p:cNvSpPr>
            <p:nvPr/>
          </p:nvSpPr>
          <p:spPr bwMode="auto">
            <a:xfrm>
              <a:off x="4488" y="396"/>
              <a:ext cx="0" cy="12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0" name="Line 86"/>
            <p:cNvSpPr>
              <a:spLocks noChangeShapeType="1"/>
            </p:cNvSpPr>
            <p:nvPr/>
          </p:nvSpPr>
          <p:spPr bwMode="auto">
            <a:xfrm>
              <a:off x="4488" y="384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1" name="Oval 87"/>
            <p:cNvSpPr>
              <a:spLocks noChangeArrowheads="1"/>
            </p:cNvSpPr>
            <p:nvPr/>
          </p:nvSpPr>
          <p:spPr bwMode="auto">
            <a:xfrm>
              <a:off x="4464" y="153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122" name="Text Box 88"/>
            <p:cNvSpPr txBox="1">
              <a:spLocks noChangeArrowheads="1"/>
            </p:cNvSpPr>
            <p:nvPr/>
          </p:nvSpPr>
          <p:spPr bwMode="auto">
            <a:xfrm>
              <a:off x="4464" y="280"/>
              <a:ext cx="2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a’</a:t>
              </a:r>
            </a:p>
          </p:txBody>
        </p:sp>
        <p:sp>
          <p:nvSpPr>
            <p:cNvPr id="1123" name="Text Box 89"/>
            <p:cNvSpPr txBox="1">
              <a:spLocks noChangeArrowheads="1"/>
            </p:cNvSpPr>
            <p:nvPr/>
          </p:nvSpPr>
          <p:spPr bwMode="auto">
            <a:xfrm>
              <a:off x="4460" y="768"/>
              <a:ext cx="2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b’</a:t>
              </a:r>
            </a:p>
          </p:txBody>
        </p:sp>
        <p:sp>
          <p:nvSpPr>
            <p:cNvPr id="1124" name="Text Box 90"/>
            <p:cNvSpPr txBox="1">
              <a:spLocks noChangeArrowheads="1"/>
            </p:cNvSpPr>
            <p:nvPr/>
          </p:nvSpPr>
          <p:spPr bwMode="auto">
            <a:xfrm>
              <a:off x="4464" y="1488"/>
              <a:ext cx="25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a b</a:t>
              </a:r>
            </a:p>
          </p:txBody>
        </p:sp>
        <p:sp>
          <p:nvSpPr>
            <p:cNvPr id="1125" name="Oval 91"/>
            <p:cNvSpPr>
              <a:spLocks noChangeArrowheads="1"/>
            </p:cNvSpPr>
            <p:nvPr/>
          </p:nvSpPr>
          <p:spPr bwMode="auto">
            <a:xfrm>
              <a:off x="4464" y="33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126" name="Oval 92"/>
            <p:cNvSpPr>
              <a:spLocks noChangeArrowheads="1"/>
            </p:cNvSpPr>
            <p:nvPr/>
          </p:nvSpPr>
          <p:spPr bwMode="auto">
            <a:xfrm>
              <a:off x="4464" y="86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127" name="Text Box 93"/>
            <p:cNvSpPr txBox="1">
              <a:spLocks noChangeArrowheads="1"/>
            </p:cNvSpPr>
            <p:nvPr/>
          </p:nvSpPr>
          <p:spPr bwMode="auto">
            <a:xfrm>
              <a:off x="4272" y="528"/>
              <a:ext cx="23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Fv</a:t>
              </a:r>
            </a:p>
          </p:txBody>
        </p:sp>
        <p:sp>
          <p:nvSpPr>
            <p:cNvPr id="1128" name="Text Box 94"/>
            <p:cNvSpPr txBox="1">
              <a:spLocks noChangeArrowheads="1"/>
            </p:cNvSpPr>
            <p:nvPr/>
          </p:nvSpPr>
          <p:spPr bwMode="auto">
            <a:xfrm>
              <a:off x="4256" y="148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Tv</a:t>
              </a:r>
            </a:p>
          </p:txBody>
        </p:sp>
      </p:grpSp>
      <p:grpSp>
        <p:nvGrpSpPr>
          <p:cNvPr id="19" name="Group 95"/>
          <p:cNvGrpSpPr>
            <a:grpSpLocks/>
          </p:cNvGrpSpPr>
          <p:nvPr/>
        </p:nvGrpSpPr>
        <p:grpSpPr bwMode="auto">
          <a:xfrm>
            <a:off x="6400800" y="3516313"/>
            <a:ext cx="2514600" cy="2960687"/>
            <a:chOff x="3648" y="2215"/>
            <a:chExt cx="1584" cy="1865"/>
          </a:xfrm>
        </p:grpSpPr>
        <p:sp>
          <p:nvSpPr>
            <p:cNvPr id="1095" name="Rectangle 96"/>
            <p:cNvSpPr>
              <a:spLocks noChangeArrowheads="1"/>
            </p:cNvSpPr>
            <p:nvPr/>
          </p:nvSpPr>
          <p:spPr bwMode="auto">
            <a:xfrm>
              <a:off x="3888" y="2244"/>
              <a:ext cx="1104" cy="934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96" name="Rectangle 97"/>
            <p:cNvSpPr>
              <a:spLocks noChangeArrowheads="1"/>
            </p:cNvSpPr>
            <p:nvPr/>
          </p:nvSpPr>
          <p:spPr bwMode="auto">
            <a:xfrm>
              <a:off x="3888" y="3120"/>
              <a:ext cx="1104" cy="93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97" name="Line 98"/>
            <p:cNvSpPr>
              <a:spLocks noChangeShapeType="1"/>
            </p:cNvSpPr>
            <p:nvPr/>
          </p:nvSpPr>
          <p:spPr bwMode="auto">
            <a:xfrm>
              <a:off x="3744" y="3118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8" name="Text Box 99"/>
            <p:cNvSpPr txBox="1">
              <a:spLocks noChangeArrowheads="1"/>
            </p:cNvSpPr>
            <p:nvPr/>
          </p:nvSpPr>
          <p:spPr bwMode="auto">
            <a:xfrm>
              <a:off x="3648" y="3082"/>
              <a:ext cx="19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099" name="Text Box 100"/>
            <p:cNvSpPr txBox="1">
              <a:spLocks noChangeArrowheads="1"/>
            </p:cNvSpPr>
            <p:nvPr/>
          </p:nvSpPr>
          <p:spPr bwMode="auto">
            <a:xfrm>
              <a:off x="5035" y="3082"/>
              <a:ext cx="19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1100" name="Text Box 101"/>
            <p:cNvSpPr txBox="1">
              <a:spLocks noChangeArrowheads="1"/>
            </p:cNvSpPr>
            <p:nvPr/>
          </p:nvSpPr>
          <p:spPr bwMode="auto">
            <a:xfrm>
              <a:off x="3903" y="3868"/>
              <a:ext cx="3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H.P.</a:t>
              </a:r>
            </a:p>
          </p:txBody>
        </p:sp>
        <p:sp>
          <p:nvSpPr>
            <p:cNvPr id="1101" name="Text Box 102"/>
            <p:cNvSpPr txBox="1">
              <a:spLocks noChangeArrowheads="1"/>
            </p:cNvSpPr>
            <p:nvPr/>
          </p:nvSpPr>
          <p:spPr bwMode="auto">
            <a:xfrm>
              <a:off x="3918" y="2215"/>
              <a:ext cx="3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V.P.</a:t>
              </a:r>
            </a:p>
          </p:txBody>
        </p:sp>
        <p:sp>
          <p:nvSpPr>
            <p:cNvPr id="1102" name="Line 103"/>
            <p:cNvSpPr>
              <a:spLocks noChangeShapeType="1"/>
            </p:cNvSpPr>
            <p:nvPr/>
          </p:nvSpPr>
          <p:spPr bwMode="auto">
            <a:xfrm>
              <a:off x="4128" y="2644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3" name="Line 104"/>
            <p:cNvSpPr>
              <a:spLocks noChangeShapeType="1"/>
            </p:cNvSpPr>
            <p:nvPr/>
          </p:nvSpPr>
          <p:spPr bwMode="auto">
            <a:xfrm>
              <a:off x="4128" y="2640"/>
              <a:ext cx="0" cy="9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4" name="Line 105"/>
            <p:cNvSpPr>
              <a:spLocks noChangeShapeType="1"/>
            </p:cNvSpPr>
            <p:nvPr/>
          </p:nvSpPr>
          <p:spPr bwMode="auto">
            <a:xfrm>
              <a:off x="4800" y="2640"/>
              <a:ext cx="0" cy="9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5" name="Line 106"/>
            <p:cNvSpPr>
              <a:spLocks noChangeShapeType="1"/>
            </p:cNvSpPr>
            <p:nvPr/>
          </p:nvSpPr>
          <p:spPr bwMode="auto">
            <a:xfrm>
              <a:off x="4128" y="3596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" name="Text Box 107"/>
            <p:cNvSpPr txBox="1">
              <a:spLocks noChangeArrowheads="1"/>
            </p:cNvSpPr>
            <p:nvPr/>
          </p:nvSpPr>
          <p:spPr bwMode="auto">
            <a:xfrm>
              <a:off x="3984" y="3456"/>
              <a:ext cx="1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107" name="Text Box 108"/>
            <p:cNvSpPr txBox="1">
              <a:spLocks noChangeArrowheads="1"/>
            </p:cNvSpPr>
            <p:nvPr/>
          </p:nvSpPr>
          <p:spPr bwMode="auto">
            <a:xfrm>
              <a:off x="4752" y="3468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108" name="Text Box 109"/>
            <p:cNvSpPr txBox="1">
              <a:spLocks noChangeArrowheads="1"/>
            </p:cNvSpPr>
            <p:nvPr/>
          </p:nvSpPr>
          <p:spPr bwMode="auto">
            <a:xfrm>
              <a:off x="4016" y="2496"/>
              <a:ext cx="2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a’</a:t>
              </a:r>
            </a:p>
          </p:txBody>
        </p:sp>
        <p:sp>
          <p:nvSpPr>
            <p:cNvPr id="1109" name="Text Box 110"/>
            <p:cNvSpPr txBox="1">
              <a:spLocks noChangeArrowheads="1"/>
            </p:cNvSpPr>
            <p:nvPr/>
          </p:nvSpPr>
          <p:spPr bwMode="auto">
            <a:xfrm>
              <a:off x="4752" y="2496"/>
              <a:ext cx="2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b’</a:t>
              </a:r>
            </a:p>
          </p:txBody>
        </p:sp>
        <p:sp>
          <p:nvSpPr>
            <p:cNvPr id="1110" name="Text Box 111"/>
            <p:cNvSpPr txBox="1">
              <a:spLocks noChangeArrowheads="1"/>
            </p:cNvSpPr>
            <p:nvPr/>
          </p:nvSpPr>
          <p:spPr bwMode="auto">
            <a:xfrm>
              <a:off x="4336" y="2476"/>
              <a:ext cx="23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Fv</a:t>
              </a:r>
            </a:p>
          </p:txBody>
        </p:sp>
        <p:sp>
          <p:nvSpPr>
            <p:cNvPr id="1111" name="Text Box 112"/>
            <p:cNvSpPr txBox="1">
              <a:spLocks noChangeArrowheads="1"/>
            </p:cNvSpPr>
            <p:nvPr/>
          </p:nvSpPr>
          <p:spPr bwMode="auto">
            <a:xfrm>
              <a:off x="4368" y="356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Tv</a:t>
              </a:r>
            </a:p>
          </p:txBody>
        </p:sp>
      </p:grpSp>
      <p:sp>
        <p:nvSpPr>
          <p:cNvPr id="187505" name="Text Box 113"/>
          <p:cNvSpPr txBox="1">
            <a:spLocks noChangeArrowheads="1"/>
          </p:cNvSpPr>
          <p:nvPr/>
        </p:nvSpPr>
        <p:spPr bwMode="auto">
          <a:xfrm rot="1638224">
            <a:off x="4098925" y="1968500"/>
            <a:ext cx="5508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For Fv</a:t>
            </a:r>
          </a:p>
        </p:txBody>
      </p:sp>
      <p:sp>
        <p:nvSpPr>
          <p:cNvPr id="187506" name="Text Box 114"/>
          <p:cNvSpPr txBox="1">
            <a:spLocks noChangeArrowheads="1"/>
          </p:cNvSpPr>
          <p:nvPr/>
        </p:nvSpPr>
        <p:spPr bwMode="auto">
          <a:xfrm>
            <a:off x="3352800" y="101600"/>
            <a:ext cx="5508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For Tv</a:t>
            </a:r>
          </a:p>
        </p:txBody>
      </p:sp>
      <p:sp>
        <p:nvSpPr>
          <p:cNvPr id="187507" name="Text Box 115"/>
          <p:cNvSpPr txBox="1">
            <a:spLocks noChangeArrowheads="1"/>
          </p:cNvSpPr>
          <p:nvPr/>
        </p:nvSpPr>
        <p:spPr bwMode="auto">
          <a:xfrm>
            <a:off x="3276600" y="3657600"/>
            <a:ext cx="5508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For Tv</a:t>
            </a:r>
          </a:p>
        </p:txBody>
      </p:sp>
      <p:sp>
        <p:nvSpPr>
          <p:cNvPr id="187508" name="Text Box 116"/>
          <p:cNvSpPr txBox="1">
            <a:spLocks noChangeArrowheads="1"/>
          </p:cNvSpPr>
          <p:nvPr/>
        </p:nvSpPr>
        <p:spPr bwMode="auto">
          <a:xfrm rot="1638224">
            <a:off x="4038600" y="5232400"/>
            <a:ext cx="5508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For Fv</a:t>
            </a:r>
          </a:p>
        </p:txBody>
      </p:sp>
      <p:grpSp>
        <p:nvGrpSpPr>
          <p:cNvPr id="20" name="Group 117"/>
          <p:cNvGrpSpPr>
            <a:grpSpLocks/>
          </p:cNvGrpSpPr>
          <p:nvPr/>
        </p:nvGrpSpPr>
        <p:grpSpPr bwMode="auto">
          <a:xfrm>
            <a:off x="4724400" y="381000"/>
            <a:ext cx="1882775" cy="1219200"/>
            <a:chOff x="2976" y="240"/>
            <a:chExt cx="1186" cy="768"/>
          </a:xfrm>
        </p:grpSpPr>
        <p:sp>
          <p:nvSpPr>
            <p:cNvPr id="1093" name="AutoShape 118"/>
            <p:cNvSpPr>
              <a:spLocks noChangeArrowheads="1"/>
            </p:cNvSpPr>
            <p:nvPr/>
          </p:nvSpPr>
          <p:spPr bwMode="auto">
            <a:xfrm>
              <a:off x="2976" y="240"/>
              <a:ext cx="1152" cy="768"/>
            </a:xfrm>
            <a:prstGeom prst="wedgeRoundRectCallout">
              <a:avLst>
                <a:gd name="adj1" fmla="val 61806"/>
                <a:gd name="adj2" fmla="val 36718"/>
                <a:gd name="adj3" fmla="val 16667"/>
              </a:avLst>
            </a:prstGeom>
            <a:solidFill>
              <a:srgbClr val="CC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1400"/>
            </a:p>
          </p:txBody>
        </p:sp>
        <p:sp>
          <p:nvSpPr>
            <p:cNvPr id="1094" name="Text Box 119"/>
            <p:cNvSpPr txBox="1">
              <a:spLocks noChangeArrowheads="1"/>
            </p:cNvSpPr>
            <p:nvPr/>
          </p:nvSpPr>
          <p:spPr bwMode="auto">
            <a:xfrm>
              <a:off x="2985" y="270"/>
              <a:ext cx="1177" cy="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>
                  <a:solidFill>
                    <a:srgbClr val="FF3300"/>
                  </a:solidFill>
                </a:rPr>
                <a:t>Note:</a:t>
              </a:r>
            </a:p>
            <a:p>
              <a:pPr algn="ctr"/>
              <a:r>
                <a:rPr lang="en-US" sz="1400"/>
                <a:t>Fv is a vertical line</a:t>
              </a:r>
            </a:p>
            <a:p>
              <a:pPr algn="ctr"/>
              <a:r>
                <a:rPr lang="en-US" sz="1400"/>
                <a:t>Showing True Length</a:t>
              </a:r>
            </a:p>
            <a:p>
              <a:pPr algn="ctr"/>
              <a:r>
                <a:rPr lang="en-US" sz="1400"/>
                <a:t>&amp;</a:t>
              </a:r>
            </a:p>
            <a:p>
              <a:pPr algn="ctr"/>
              <a:r>
                <a:rPr lang="en-US" sz="1400"/>
                <a:t>Tv is a point.</a:t>
              </a:r>
            </a:p>
          </p:txBody>
        </p:sp>
      </p:grpSp>
      <p:grpSp>
        <p:nvGrpSpPr>
          <p:cNvPr id="21" name="Group 120"/>
          <p:cNvGrpSpPr>
            <a:grpSpLocks/>
          </p:cNvGrpSpPr>
          <p:nvPr/>
        </p:nvGrpSpPr>
        <p:grpSpPr bwMode="auto">
          <a:xfrm>
            <a:off x="4724400" y="3581400"/>
            <a:ext cx="1828800" cy="1219200"/>
            <a:chOff x="2976" y="2256"/>
            <a:chExt cx="1152" cy="768"/>
          </a:xfrm>
        </p:grpSpPr>
        <p:sp>
          <p:nvSpPr>
            <p:cNvPr id="1091" name="AutoShape 121"/>
            <p:cNvSpPr>
              <a:spLocks noChangeArrowheads="1"/>
            </p:cNvSpPr>
            <p:nvPr/>
          </p:nvSpPr>
          <p:spPr bwMode="auto">
            <a:xfrm>
              <a:off x="2976" y="2256"/>
              <a:ext cx="1152" cy="768"/>
            </a:xfrm>
            <a:prstGeom prst="wedgeRoundRectCallout">
              <a:avLst>
                <a:gd name="adj1" fmla="val 61023"/>
                <a:gd name="adj2" fmla="val 47398"/>
                <a:gd name="adj3" fmla="val 16667"/>
              </a:avLst>
            </a:prstGeom>
            <a:solidFill>
              <a:srgbClr val="CC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1400"/>
            </a:p>
          </p:txBody>
        </p:sp>
        <p:sp>
          <p:nvSpPr>
            <p:cNvPr id="1092" name="Text Box 122"/>
            <p:cNvSpPr txBox="1">
              <a:spLocks noChangeArrowheads="1"/>
            </p:cNvSpPr>
            <p:nvPr/>
          </p:nvSpPr>
          <p:spPr bwMode="auto">
            <a:xfrm>
              <a:off x="3097" y="2256"/>
              <a:ext cx="941" cy="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>
                  <a:solidFill>
                    <a:srgbClr val="FF3300"/>
                  </a:solidFill>
                </a:rPr>
                <a:t>Note:</a:t>
              </a:r>
            </a:p>
            <a:p>
              <a:pPr algn="ctr"/>
              <a:r>
                <a:rPr lang="en-US" sz="1400"/>
                <a:t>Fv &amp; Tv both are</a:t>
              </a:r>
            </a:p>
            <a:p>
              <a:pPr algn="ctr"/>
              <a:r>
                <a:rPr lang="en-US" sz="1400"/>
                <a:t>// to xy </a:t>
              </a:r>
            </a:p>
            <a:p>
              <a:pPr algn="ctr"/>
              <a:r>
                <a:rPr lang="en-US" sz="1400"/>
                <a:t>&amp; </a:t>
              </a:r>
            </a:p>
            <a:p>
              <a:pPr algn="ctr"/>
              <a:r>
                <a:rPr lang="en-US" sz="1400"/>
                <a:t>both show T. L.</a:t>
              </a:r>
            </a:p>
          </p:txBody>
        </p:sp>
      </p:grpSp>
      <p:sp>
        <p:nvSpPr>
          <p:cNvPr id="187515" name="Oval 123"/>
          <p:cNvSpPr>
            <a:spLocks noChangeArrowheads="1"/>
          </p:cNvSpPr>
          <p:nvPr/>
        </p:nvSpPr>
        <p:spPr bwMode="auto">
          <a:xfrm>
            <a:off x="457200" y="9144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latin typeface="Times New Roman" pitchFamily="18" charset="0"/>
              </a:rPr>
              <a:t> 1.</a:t>
            </a:r>
          </a:p>
        </p:txBody>
      </p:sp>
      <p:sp>
        <p:nvSpPr>
          <p:cNvPr id="187516" name="Oval 124"/>
          <p:cNvSpPr>
            <a:spLocks noChangeArrowheads="1"/>
          </p:cNvSpPr>
          <p:nvPr/>
        </p:nvSpPr>
        <p:spPr bwMode="auto">
          <a:xfrm>
            <a:off x="457200" y="38862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latin typeface="Times New Roman" pitchFamily="18" charset="0"/>
              </a:rPr>
              <a:t> 2.</a:t>
            </a:r>
          </a:p>
        </p:txBody>
      </p:sp>
      <p:sp>
        <p:nvSpPr>
          <p:cNvPr id="187517" name="Text Box 125"/>
          <p:cNvSpPr txBox="1">
            <a:spLocks noChangeArrowheads="1"/>
          </p:cNvSpPr>
          <p:nvPr/>
        </p:nvSpPr>
        <p:spPr bwMode="auto">
          <a:xfrm>
            <a:off x="212725" y="1320800"/>
            <a:ext cx="16319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A Line </a:t>
            </a:r>
          </a:p>
          <a:p>
            <a:pPr algn="ctr"/>
            <a:r>
              <a:rPr lang="en-US"/>
              <a:t>perpendicular </a:t>
            </a:r>
          </a:p>
          <a:p>
            <a:pPr algn="ctr"/>
            <a:r>
              <a:rPr lang="en-US"/>
              <a:t>to Hp </a:t>
            </a:r>
          </a:p>
          <a:p>
            <a:pPr algn="ctr"/>
            <a:r>
              <a:rPr lang="en-US"/>
              <a:t>&amp; </a:t>
            </a:r>
          </a:p>
          <a:p>
            <a:pPr algn="ctr"/>
            <a:r>
              <a:rPr lang="en-US"/>
              <a:t>// to Vp</a:t>
            </a:r>
          </a:p>
        </p:txBody>
      </p:sp>
      <p:sp>
        <p:nvSpPr>
          <p:cNvPr id="187518" name="Text Box 126"/>
          <p:cNvSpPr txBox="1">
            <a:spLocks noChangeArrowheads="1"/>
          </p:cNvSpPr>
          <p:nvPr/>
        </p:nvSpPr>
        <p:spPr bwMode="auto">
          <a:xfrm>
            <a:off x="657225" y="4292600"/>
            <a:ext cx="9842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A Line </a:t>
            </a:r>
          </a:p>
          <a:p>
            <a:pPr algn="ctr"/>
            <a:r>
              <a:rPr lang="en-US"/>
              <a:t>// to Hp </a:t>
            </a:r>
          </a:p>
          <a:p>
            <a:pPr algn="ctr"/>
            <a:r>
              <a:rPr lang="en-US"/>
              <a:t>&amp; </a:t>
            </a:r>
          </a:p>
          <a:p>
            <a:pPr algn="ctr"/>
            <a:r>
              <a:rPr lang="en-US"/>
              <a:t>// to Vp</a:t>
            </a:r>
          </a:p>
        </p:txBody>
      </p:sp>
      <p:sp>
        <p:nvSpPr>
          <p:cNvPr id="187519" name="Text Box 127"/>
          <p:cNvSpPr txBox="1">
            <a:spLocks noChangeArrowheads="1"/>
          </p:cNvSpPr>
          <p:nvPr/>
        </p:nvSpPr>
        <p:spPr bwMode="auto">
          <a:xfrm>
            <a:off x="6519863" y="0"/>
            <a:ext cx="2228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Orthographic Pattern</a:t>
            </a:r>
          </a:p>
        </p:txBody>
      </p:sp>
      <p:sp>
        <p:nvSpPr>
          <p:cNvPr id="187520" name="Text Box 128"/>
          <p:cNvSpPr txBox="1">
            <a:spLocks noChangeArrowheads="1"/>
          </p:cNvSpPr>
          <p:nvPr/>
        </p:nvSpPr>
        <p:spPr bwMode="auto">
          <a:xfrm>
            <a:off x="6567488" y="3200400"/>
            <a:ext cx="2228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Orthographic Pattern</a:t>
            </a:r>
          </a:p>
        </p:txBody>
      </p:sp>
      <p:grpSp>
        <p:nvGrpSpPr>
          <p:cNvPr id="22" name="Group 129"/>
          <p:cNvGrpSpPr>
            <a:grpSpLocks/>
          </p:cNvGrpSpPr>
          <p:nvPr/>
        </p:nvGrpSpPr>
        <p:grpSpPr bwMode="auto">
          <a:xfrm>
            <a:off x="457200" y="228600"/>
            <a:ext cx="2411413" cy="457200"/>
            <a:chOff x="576" y="96"/>
            <a:chExt cx="1519" cy="288"/>
          </a:xfrm>
        </p:grpSpPr>
        <p:sp>
          <p:nvSpPr>
            <p:cNvPr id="1089" name="Text Box 130"/>
            <p:cNvSpPr txBox="1">
              <a:spLocks noChangeArrowheads="1"/>
            </p:cNvSpPr>
            <p:nvPr/>
          </p:nvSpPr>
          <p:spPr bwMode="auto">
            <a:xfrm>
              <a:off x="576" y="96"/>
              <a:ext cx="151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66"/>
                  </a:solidFill>
                </a:rPr>
                <a:t>(Pictorial Presentation)</a:t>
              </a:r>
            </a:p>
          </p:txBody>
        </p:sp>
        <p:sp>
          <p:nvSpPr>
            <p:cNvPr id="1090" name="Line 131"/>
            <p:cNvSpPr>
              <a:spLocks noChangeShapeType="1"/>
            </p:cNvSpPr>
            <p:nvPr/>
          </p:nvSpPr>
          <p:spPr bwMode="auto">
            <a:xfrm>
              <a:off x="1152" y="336"/>
              <a:ext cx="24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" name="Group 132"/>
          <p:cNvGrpSpPr>
            <a:grpSpLocks/>
          </p:cNvGrpSpPr>
          <p:nvPr/>
        </p:nvGrpSpPr>
        <p:grpSpPr bwMode="auto">
          <a:xfrm>
            <a:off x="428625" y="3514725"/>
            <a:ext cx="2411413" cy="457200"/>
            <a:chOff x="384" y="2160"/>
            <a:chExt cx="1519" cy="288"/>
          </a:xfrm>
        </p:grpSpPr>
        <p:sp>
          <p:nvSpPr>
            <p:cNvPr id="1087" name="Text Box 133"/>
            <p:cNvSpPr txBox="1">
              <a:spLocks noChangeArrowheads="1"/>
            </p:cNvSpPr>
            <p:nvPr/>
          </p:nvSpPr>
          <p:spPr bwMode="auto">
            <a:xfrm>
              <a:off x="384" y="2160"/>
              <a:ext cx="151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66"/>
                  </a:solidFill>
                </a:rPr>
                <a:t>(Pictorial Presentation)</a:t>
              </a:r>
            </a:p>
          </p:txBody>
        </p:sp>
        <p:sp>
          <p:nvSpPr>
            <p:cNvPr id="1088" name="Line 134"/>
            <p:cNvSpPr>
              <a:spLocks noChangeShapeType="1"/>
            </p:cNvSpPr>
            <p:nvPr/>
          </p:nvSpPr>
          <p:spPr bwMode="auto">
            <a:xfrm>
              <a:off x="1152" y="2400"/>
              <a:ext cx="24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77" name="Group 150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1081" name="AutoShape 151">
              <a:hlinkClick r:id="rId6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82" name="AutoShape 152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83" name="AutoShape 153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84" name="AutoShape 154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85" name="AutoShape 155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86" name="AutoShape 156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42" name="Date Placeholder 14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0180880-22FC-4EA3-8EAC-B05E0B20EF28}" type="datetime1">
              <a:rPr lang="en-US" smtClean="0"/>
              <a:t>13-Jun-15</a:t>
            </a:fld>
            <a:endParaRPr lang="en-US"/>
          </a:p>
        </p:txBody>
      </p:sp>
      <p:sp>
        <p:nvSpPr>
          <p:cNvPr id="143" name="Slide Number Placeholder 1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380371-31AC-4D71-8403-BE5C7A0D3CF1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44" name="Footer Placeholder 1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VEERAPANDIAN.K       AP/MECH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7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7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7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7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7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7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7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7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7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7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500"/>
                                        <p:tgtEl>
                                          <p:spTgt spid="187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7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7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7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7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87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87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87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87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87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87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87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87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87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87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87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87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87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87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87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87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5" dur="500"/>
                                        <p:tgtEl>
                                          <p:spTgt spid="187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0" dur="500"/>
                                        <p:tgtEl>
                                          <p:spTgt spid="18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87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87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87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87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87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87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0" dur="500"/>
                                        <p:tgtEl>
                                          <p:spTgt spid="187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87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87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87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187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18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18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187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187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187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187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187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187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5000" fill="hold"/>
                                        <p:tgtEl>
                                          <p:spTgt spid="187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0" fill="hold"/>
                                        <p:tgtEl>
                                          <p:spTgt spid="187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5000" fill="hold"/>
                                        <p:tgtEl>
                                          <p:spTgt spid="187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0" fill="hold"/>
                                        <p:tgtEl>
                                          <p:spTgt spid="187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403" grpId="0" animBg="1"/>
      <p:bldP spid="187404" grpId="0" animBg="1"/>
      <p:bldP spid="187418" grpId="0" animBg="1"/>
      <p:bldP spid="187431" grpId="0" animBg="1"/>
      <p:bldP spid="187432" grpId="0" autoUpdateAnimBg="0"/>
      <p:bldP spid="187433" grpId="0" animBg="1"/>
      <p:bldP spid="187434" grpId="0" autoUpdateAnimBg="0"/>
      <p:bldP spid="187435" grpId="0" animBg="1"/>
      <p:bldP spid="187436" grpId="0" animBg="1"/>
      <p:bldP spid="187437" grpId="0" animBg="1"/>
      <p:bldP spid="187438" grpId="0" animBg="1"/>
      <p:bldP spid="187439" grpId="0" animBg="1"/>
      <p:bldP spid="187445" grpId="0" animBg="1"/>
      <p:bldP spid="187446" grpId="0" animBg="1"/>
      <p:bldP spid="187450" grpId="0" autoUpdateAnimBg="0"/>
      <p:bldP spid="187457" grpId="0" autoUpdateAnimBg="0"/>
      <p:bldP spid="187458" grpId="0" autoUpdateAnimBg="0"/>
      <p:bldP spid="187468" grpId="0" animBg="1"/>
      <p:bldP spid="187505" grpId="0" autoUpdateAnimBg="0"/>
      <p:bldP spid="187506" grpId="0" autoUpdateAnimBg="0"/>
      <p:bldP spid="187507" grpId="0" autoUpdateAnimBg="0"/>
      <p:bldP spid="187508" grpId="0" autoUpdateAnimBg="0"/>
      <p:bldP spid="187515" grpId="0" animBg="1" autoUpdateAnimBg="0"/>
      <p:bldP spid="187516" grpId="0" animBg="1" autoUpdateAnimBg="0"/>
      <p:bldP spid="187517" grpId="0" autoUpdateAnimBg="0"/>
      <p:bldP spid="187518" grpId="0" autoUpdateAnimBg="0"/>
      <p:bldP spid="187519" grpId="0" autoUpdateAnimBg="0"/>
      <p:bldP spid="18752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Text Box 2"/>
          <p:cNvSpPr txBox="1">
            <a:spLocks noChangeArrowheads="1"/>
          </p:cNvSpPr>
          <p:nvPr/>
        </p:nvSpPr>
        <p:spPr bwMode="auto">
          <a:xfrm>
            <a:off x="134938" y="1143000"/>
            <a:ext cx="267335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A Line inclined to Hp </a:t>
            </a:r>
          </a:p>
          <a:p>
            <a:pPr algn="ctr"/>
            <a:r>
              <a:rPr lang="en-US">
                <a:latin typeface="Calibri" pitchFamily="34" charset="0"/>
              </a:rPr>
              <a:t>and </a:t>
            </a:r>
          </a:p>
          <a:p>
            <a:pPr algn="ctr"/>
            <a:r>
              <a:rPr lang="en-US">
                <a:latin typeface="Calibri" pitchFamily="34" charset="0"/>
              </a:rPr>
              <a:t>parallel to Vp</a:t>
            </a:r>
          </a:p>
          <a:p>
            <a:pPr algn="ctr"/>
            <a:r>
              <a:rPr lang="en-US">
                <a:solidFill>
                  <a:schemeClr val="accent2"/>
                </a:solidFill>
                <a:latin typeface="Calibri" pitchFamily="34" charset="0"/>
              </a:rPr>
              <a:t>(Pictorial presentation)</a:t>
            </a:r>
            <a:r>
              <a:rPr lang="en-US" sz="2400">
                <a:solidFill>
                  <a:schemeClr val="accent2"/>
                </a:solidFill>
                <a:latin typeface="Calibri" pitchFamily="34" charset="0"/>
              </a:rPr>
              <a:t> 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14600" y="171450"/>
            <a:ext cx="2687638" cy="3028950"/>
            <a:chOff x="0" y="1440"/>
            <a:chExt cx="1693" cy="1908"/>
          </a:xfrm>
        </p:grpSpPr>
        <p:grpSp>
          <p:nvGrpSpPr>
            <p:cNvPr id="2200" name="Group 4"/>
            <p:cNvGrpSpPr>
              <a:grpSpLocks/>
            </p:cNvGrpSpPr>
            <p:nvPr/>
          </p:nvGrpSpPr>
          <p:grpSpPr bwMode="auto">
            <a:xfrm>
              <a:off x="0" y="2318"/>
              <a:ext cx="1693" cy="1030"/>
              <a:chOff x="0" y="2318"/>
              <a:chExt cx="1693" cy="1030"/>
            </a:xfrm>
          </p:grpSpPr>
          <p:grpSp>
            <p:nvGrpSpPr>
              <p:cNvPr id="2204" name="Group 5"/>
              <p:cNvGrpSpPr>
                <a:grpSpLocks/>
              </p:cNvGrpSpPr>
              <p:nvPr/>
            </p:nvGrpSpPr>
            <p:grpSpPr bwMode="auto">
              <a:xfrm>
                <a:off x="0" y="2492"/>
                <a:ext cx="1693" cy="856"/>
                <a:chOff x="0" y="2492"/>
                <a:chExt cx="1693" cy="856"/>
              </a:xfrm>
            </p:grpSpPr>
            <p:sp>
              <p:nvSpPr>
                <p:cNvPr id="2206" name="AutoShape 6"/>
                <p:cNvSpPr>
                  <a:spLocks noChangeArrowheads="1"/>
                </p:cNvSpPr>
                <p:nvPr/>
              </p:nvSpPr>
              <p:spPr bwMode="auto">
                <a:xfrm rot="19742203" flipV="1">
                  <a:off x="219" y="2492"/>
                  <a:ext cx="1474" cy="811"/>
                </a:xfrm>
                <a:prstGeom prst="parallelogram">
                  <a:avLst>
                    <a:gd name="adj" fmla="val 60205"/>
                  </a:avLst>
                </a:prstGeom>
                <a:solidFill>
                  <a:srgbClr val="FF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2207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0" y="2860"/>
                  <a:ext cx="18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>
                      <a:latin typeface="Times New Roman" pitchFamily="18" charset="0"/>
                    </a:rPr>
                    <a:t>X</a:t>
                  </a:r>
                </a:p>
              </p:txBody>
            </p:sp>
            <p:graphicFrame>
              <p:nvGraphicFramePr>
                <p:cNvPr id="2051" name="Object 8"/>
                <p:cNvGraphicFramePr>
                  <a:graphicFrameLocks noChangeAspect="1"/>
                </p:cNvGraphicFramePr>
                <p:nvPr/>
              </p:nvGraphicFramePr>
              <p:xfrm>
                <a:off x="866" y="3192"/>
                <a:ext cx="324" cy="156"/>
              </p:xfrm>
              <a:graphic>
                <a:graphicData uri="http://schemas.openxmlformats.org/presentationml/2006/ole">
                  <p:oleObj spid="_x0000_s2051" name="CorelDRAW" r:id="rId4" imgW="668520" imgH="320400" progId="">
                    <p:embed/>
                  </p:oleObj>
                </a:graphicData>
              </a:graphic>
            </p:graphicFrame>
          </p:grpSp>
          <p:sp>
            <p:nvSpPr>
              <p:cNvPr id="2205" name="Text Box 9"/>
              <p:cNvSpPr txBox="1">
                <a:spLocks noChangeArrowheads="1"/>
              </p:cNvSpPr>
              <p:nvPr/>
            </p:nvSpPr>
            <p:spPr bwMode="auto">
              <a:xfrm>
                <a:off x="913" y="2318"/>
                <a:ext cx="18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latin typeface="Times New Roman" pitchFamily="18" charset="0"/>
                  </a:rPr>
                  <a:t>Y</a:t>
                </a:r>
              </a:p>
            </p:txBody>
          </p:sp>
        </p:grpSp>
        <p:grpSp>
          <p:nvGrpSpPr>
            <p:cNvPr id="2201" name="Group 10"/>
            <p:cNvGrpSpPr>
              <a:grpSpLocks/>
            </p:cNvGrpSpPr>
            <p:nvPr/>
          </p:nvGrpSpPr>
          <p:grpSpPr bwMode="auto">
            <a:xfrm>
              <a:off x="120" y="1440"/>
              <a:ext cx="834" cy="1474"/>
              <a:chOff x="120" y="1440"/>
              <a:chExt cx="834" cy="1474"/>
            </a:xfrm>
          </p:grpSpPr>
          <p:sp>
            <p:nvSpPr>
              <p:cNvPr id="2202" name="AutoShape 11"/>
              <p:cNvSpPr>
                <a:spLocks noChangeArrowheads="1"/>
              </p:cNvSpPr>
              <p:nvPr/>
            </p:nvSpPr>
            <p:spPr bwMode="auto">
              <a:xfrm rot="5400000" flipV="1">
                <a:off x="-200" y="1760"/>
                <a:ext cx="1474" cy="834"/>
              </a:xfrm>
              <a:prstGeom prst="parallelogram">
                <a:avLst>
                  <a:gd name="adj" fmla="val 58545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203" name="Text Box 12"/>
              <p:cNvSpPr txBox="1">
                <a:spLocks noChangeArrowheads="1"/>
              </p:cNvSpPr>
              <p:nvPr/>
            </p:nvSpPr>
            <p:spPr bwMode="auto">
              <a:xfrm rot="-1716384">
                <a:off x="135" y="1843"/>
                <a:ext cx="3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i="1">
                    <a:latin typeface="Times New Roman" pitchFamily="18" charset="0"/>
                  </a:rPr>
                  <a:t>V.P.</a:t>
                </a:r>
              </a:p>
            </p:txBody>
          </p:sp>
        </p:grpSp>
      </p:grpSp>
      <p:sp>
        <p:nvSpPr>
          <p:cNvPr id="189453" name="Line 13"/>
          <p:cNvSpPr>
            <a:spLocks noChangeShapeType="1"/>
          </p:cNvSpPr>
          <p:nvPr/>
        </p:nvSpPr>
        <p:spPr bwMode="auto">
          <a:xfrm flipV="1">
            <a:off x="3830638" y="1300163"/>
            <a:ext cx="728662" cy="9271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3830638" y="1300163"/>
            <a:ext cx="695325" cy="1455737"/>
            <a:chOff x="1392" y="1920"/>
            <a:chExt cx="504" cy="1056"/>
          </a:xfrm>
        </p:grpSpPr>
        <p:sp>
          <p:nvSpPr>
            <p:cNvPr id="2196" name="Line 15"/>
            <p:cNvSpPr>
              <a:spLocks noChangeShapeType="1"/>
            </p:cNvSpPr>
            <p:nvPr/>
          </p:nvSpPr>
          <p:spPr bwMode="auto">
            <a:xfrm>
              <a:off x="1392" y="2592"/>
              <a:ext cx="0" cy="38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7" name="Line 16"/>
            <p:cNvSpPr>
              <a:spLocks noChangeShapeType="1"/>
            </p:cNvSpPr>
            <p:nvPr/>
          </p:nvSpPr>
          <p:spPr bwMode="auto">
            <a:xfrm>
              <a:off x="1896" y="1920"/>
              <a:ext cx="0" cy="7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8" name="Line 17"/>
            <p:cNvSpPr>
              <a:spLocks noChangeShapeType="1"/>
            </p:cNvSpPr>
            <p:nvPr/>
          </p:nvSpPr>
          <p:spPr bwMode="auto">
            <a:xfrm>
              <a:off x="1392" y="26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9" name="Line 18"/>
            <p:cNvSpPr>
              <a:spLocks noChangeShapeType="1"/>
            </p:cNvSpPr>
            <p:nvPr/>
          </p:nvSpPr>
          <p:spPr bwMode="auto">
            <a:xfrm>
              <a:off x="1896" y="211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9459" name="Line 19"/>
          <p:cNvSpPr>
            <a:spLocks noChangeShapeType="1"/>
          </p:cNvSpPr>
          <p:nvPr/>
        </p:nvSpPr>
        <p:spPr bwMode="auto">
          <a:xfrm>
            <a:off x="4227513" y="504825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2970213" y="1035050"/>
            <a:ext cx="1589087" cy="1125538"/>
            <a:chOff x="768" y="1728"/>
            <a:chExt cx="1152" cy="816"/>
          </a:xfrm>
        </p:grpSpPr>
        <p:sp>
          <p:nvSpPr>
            <p:cNvPr id="2192" name="Line 21"/>
            <p:cNvSpPr>
              <a:spLocks noChangeShapeType="1"/>
            </p:cNvSpPr>
            <p:nvPr/>
          </p:nvSpPr>
          <p:spPr bwMode="auto">
            <a:xfrm rot="199807" flipH="1" flipV="1">
              <a:off x="1296" y="1728"/>
              <a:ext cx="624" cy="19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3" name="Line 22"/>
            <p:cNvSpPr>
              <a:spLocks noChangeShapeType="1"/>
            </p:cNvSpPr>
            <p:nvPr/>
          </p:nvSpPr>
          <p:spPr bwMode="auto">
            <a:xfrm rot="395703" flipH="1" flipV="1">
              <a:off x="768" y="2352"/>
              <a:ext cx="624" cy="19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4" name="Line 23"/>
            <p:cNvSpPr>
              <a:spLocks noChangeShapeType="1"/>
            </p:cNvSpPr>
            <p:nvPr/>
          </p:nvSpPr>
          <p:spPr bwMode="auto">
            <a:xfrm flipH="1" flipV="1">
              <a:off x="1152" y="2484"/>
              <a:ext cx="14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5" name="Line 24"/>
            <p:cNvSpPr>
              <a:spLocks noChangeShapeType="1"/>
            </p:cNvSpPr>
            <p:nvPr/>
          </p:nvSpPr>
          <p:spPr bwMode="auto">
            <a:xfrm flipH="1" flipV="1">
              <a:off x="1632" y="1824"/>
              <a:ext cx="14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3036888" y="1927225"/>
            <a:ext cx="1522412" cy="828675"/>
            <a:chOff x="816" y="2375"/>
            <a:chExt cx="1104" cy="601"/>
          </a:xfrm>
        </p:grpSpPr>
        <p:sp>
          <p:nvSpPr>
            <p:cNvPr id="2190" name="Line 26"/>
            <p:cNvSpPr>
              <a:spLocks noChangeShapeType="1"/>
            </p:cNvSpPr>
            <p:nvPr/>
          </p:nvSpPr>
          <p:spPr bwMode="auto">
            <a:xfrm>
              <a:off x="816" y="2688"/>
              <a:ext cx="57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1" name="Line 27"/>
            <p:cNvSpPr>
              <a:spLocks noChangeShapeType="1"/>
            </p:cNvSpPr>
            <p:nvPr/>
          </p:nvSpPr>
          <p:spPr bwMode="auto">
            <a:xfrm rot="331653">
              <a:off x="1308" y="2375"/>
              <a:ext cx="612" cy="2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28"/>
          <p:cNvGrpSpPr>
            <a:grpSpLocks/>
          </p:cNvGrpSpPr>
          <p:nvPr/>
        </p:nvGrpSpPr>
        <p:grpSpPr bwMode="auto">
          <a:xfrm>
            <a:off x="3036888" y="1035050"/>
            <a:ext cx="685800" cy="1257300"/>
            <a:chOff x="816" y="1728"/>
            <a:chExt cx="498" cy="912"/>
          </a:xfrm>
        </p:grpSpPr>
        <p:sp>
          <p:nvSpPr>
            <p:cNvPr id="2188" name="Line 29"/>
            <p:cNvSpPr>
              <a:spLocks noChangeShapeType="1"/>
            </p:cNvSpPr>
            <p:nvPr/>
          </p:nvSpPr>
          <p:spPr bwMode="auto">
            <a:xfrm>
              <a:off x="1314" y="1728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9" name="Line 30"/>
            <p:cNvSpPr>
              <a:spLocks noChangeShapeType="1"/>
            </p:cNvSpPr>
            <p:nvPr/>
          </p:nvSpPr>
          <p:spPr bwMode="auto">
            <a:xfrm>
              <a:off x="816" y="235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31"/>
          <p:cNvGrpSpPr>
            <a:grpSpLocks/>
          </p:cNvGrpSpPr>
          <p:nvPr/>
        </p:nvGrpSpPr>
        <p:grpSpPr bwMode="auto">
          <a:xfrm>
            <a:off x="3632200" y="1166813"/>
            <a:ext cx="1146175" cy="1268412"/>
            <a:chOff x="704" y="2067"/>
            <a:chExt cx="722" cy="799"/>
          </a:xfrm>
        </p:grpSpPr>
        <p:sp>
          <p:nvSpPr>
            <p:cNvPr id="2186" name="Text Box 32"/>
            <p:cNvSpPr txBox="1">
              <a:spLocks noChangeArrowheads="1"/>
            </p:cNvSpPr>
            <p:nvPr/>
          </p:nvSpPr>
          <p:spPr bwMode="auto">
            <a:xfrm>
              <a:off x="704" y="2693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187" name="Text Box 33"/>
            <p:cNvSpPr txBox="1">
              <a:spLocks noChangeArrowheads="1"/>
            </p:cNvSpPr>
            <p:nvPr/>
          </p:nvSpPr>
          <p:spPr bwMode="auto">
            <a:xfrm>
              <a:off x="1246" y="2067"/>
              <a:ext cx="1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11" name="Group 34"/>
          <p:cNvGrpSpPr>
            <a:grpSpLocks/>
          </p:cNvGrpSpPr>
          <p:nvPr/>
        </p:nvGrpSpPr>
        <p:grpSpPr bwMode="auto">
          <a:xfrm>
            <a:off x="2836863" y="819150"/>
            <a:ext cx="1090612" cy="1152525"/>
            <a:chOff x="203" y="1848"/>
            <a:chExt cx="687" cy="726"/>
          </a:xfrm>
        </p:grpSpPr>
        <p:sp>
          <p:nvSpPr>
            <p:cNvPr id="2184" name="Text Box 35"/>
            <p:cNvSpPr txBox="1">
              <a:spLocks noChangeArrowheads="1"/>
            </p:cNvSpPr>
            <p:nvPr/>
          </p:nvSpPr>
          <p:spPr bwMode="auto">
            <a:xfrm>
              <a:off x="694" y="1848"/>
              <a:ext cx="1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</a:rPr>
                <a:t>b’</a:t>
              </a:r>
            </a:p>
          </p:txBody>
        </p:sp>
        <p:sp>
          <p:nvSpPr>
            <p:cNvPr id="2185" name="Text Box 36"/>
            <p:cNvSpPr txBox="1">
              <a:spLocks noChangeArrowheads="1"/>
            </p:cNvSpPr>
            <p:nvPr/>
          </p:nvSpPr>
          <p:spPr bwMode="auto">
            <a:xfrm>
              <a:off x="203" y="2401"/>
              <a:ext cx="1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</a:rPr>
                <a:t>a’</a:t>
              </a:r>
            </a:p>
          </p:txBody>
        </p:sp>
      </p:grpSp>
      <p:grpSp>
        <p:nvGrpSpPr>
          <p:cNvPr id="12" name="Group 37"/>
          <p:cNvGrpSpPr>
            <a:grpSpLocks/>
          </p:cNvGrpSpPr>
          <p:nvPr/>
        </p:nvGrpSpPr>
        <p:grpSpPr bwMode="auto">
          <a:xfrm>
            <a:off x="3632200" y="2185988"/>
            <a:ext cx="1128713" cy="779462"/>
            <a:chOff x="704" y="2709"/>
            <a:chExt cx="711" cy="491"/>
          </a:xfrm>
        </p:grpSpPr>
        <p:sp>
          <p:nvSpPr>
            <p:cNvPr id="2182" name="Text Box 38"/>
            <p:cNvSpPr txBox="1">
              <a:spLocks noChangeArrowheads="1"/>
            </p:cNvSpPr>
            <p:nvPr/>
          </p:nvSpPr>
          <p:spPr bwMode="auto">
            <a:xfrm>
              <a:off x="1251" y="2709"/>
              <a:ext cx="1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2183" name="Text Box 39"/>
            <p:cNvSpPr txBox="1">
              <a:spLocks noChangeArrowheads="1"/>
            </p:cNvSpPr>
            <p:nvPr/>
          </p:nvSpPr>
          <p:spPr bwMode="auto">
            <a:xfrm>
              <a:off x="704" y="3027"/>
              <a:ext cx="15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</a:rPr>
                <a:t>a</a:t>
              </a:r>
            </a:p>
          </p:txBody>
        </p:sp>
      </p:grpSp>
      <p:sp>
        <p:nvSpPr>
          <p:cNvPr id="189480" name="Line 40"/>
          <p:cNvSpPr>
            <a:spLocks noChangeShapeType="1"/>
          </p:cNvSpPr>
          <p:nvPr/>
        </p:nvSpPr>
        <p:spPr bwMode="auto">
          <a:xfrm flipH="1" flipV="1">
            <a:off x="4691063" y="1962150"/>
            <a:ext cx="398462" cy="198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3" name="Group 41"/>
          <p:cNvGrpSpPr>
            <a:grpSpLocks/>
          </p:cNvGrpSpPr>
          <p:nvPr/>
        </p:nvGrpSpPr>
        <p:grpSpPr bwMode="auto">
          <a:xfrm>
            <a:off x="3068638" y="1498600"/>
            <a:ext cx="663575" cy="396875"/>
            <a:chOff x="840" y="2064"/>
            <a:chExt cx="480" cy="288"/>
          </a:xfrm>
        </p:grpSpPr>
        <p:sp>
          <p:nvSpPr>
            <p:cNvPr id="2180" name="Line 42"/>
            <p:cNvSpPr>
              <a:spLocks noChangeShapeType="1"/>
            </p:cNvSpPr>
            <p:nvPr/>
          </p:nvSpPr>
          <p:spPr bwMode="auto">
            <a:xfrm flipV="1">
              <a:off x="840" y="2064"/>
              <a:ext cx="48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1" name="Rectangle 43"/>
            <p:cNvSpPr>
              <a:spLocks noChangeArrowheads="1"/>
            </p:cNvSpPr>
            <p:nvPr/>
          </p:nvSpPr>
          <p:spPr bwMode="auto">
            <a:xfrm>
              <a:off x="918" y="2106"/>
              <a:ext cx="191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</a:t>
              </a:r>
            </a:p>
          </p:txBody>
        </p:sp>
      </p:grpSp>
      <p:grpSp>
        <p:nvGrpSpPr>
          <p:cNvPr id="14" name="Group 44"/>
          <p:cNvGrpSpPr>
            <a:grpSpLocks/>
          </p:cNvGrpSpPr>
          <p:nvPr/>
        </p:nvGrpSpPr>
        <p:grpSpPr bwMode="auto">
          <a:xfrm>
            <a:off x="3822700" y="1862138"/>
            <a:ext cx="661988" cy="396875"/>
            <a:chOff x="840" y="2064"/>
            <a:chExt cx="480" cy="288"/>
          </a:xfrm>
        </p:grpSpPr>
        <p:sp>
          <p:nvSpPr>
            <p:cNvPr id="2178" name="Line 45"/>
            <p:cNvSpPr>
              <a:spLocks noChangeShapeType="1"/>
            </p:cNvSpPr>
            <p:nvPr/>
          </p:nvSpPr>
          <p:spPr bwMode="auto">
            <a:xfrm flipV="1">
              <a:off x="840" y="2064"/>
              <a:ext cx="48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9" name="Rectangle 46"/>
            <p:cNvSpPr>
              <a:spLocks noChangeArrowheads="1"/>
            </p:cNvSpPr>
            <p:nvPr/>
          </p:nvSpPr>
          <p:spPr bwMode="auto">
            <a:xfrm>
              <a:off x="917" y="2105"/>
              <a:ext cx="191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</a:t>
              </a:r>
            </a:p>
          </p:txBody>
        </p:sp>
      </p:grpSp>
      <p:grpSp>
        <p:nvGrpSpPr>
          <p:cNvPr id="15" name="Group 47"/>
          <p:cNvGrpSpPr>
            <a:grpSpLocks/>
          </p:cNvGrpSpPr>
          <p:nvPr/>
        </p:nvGrpSpPr>
        <p:grpSpPr bwMode="auto">
          <a:xfrm>
            <a:off x="3036888" y="1042988"/>
            <a:ext cx="677862" cy="852487"/>
            <a:chOff x="329" y="1989"/>
            <a:chExt cx="427" cy="537"/>
          </a:xfrm>
        </p:grpSpPr>
        <p:sp>
          <p:nvSpPr>
            <p:cNvPr id="2176" name="Line 48"/>
            <p:cNvSpPr>
              <a:spLocks noChangeShapeType="1"/>
            </p:cNvSpPr>
            <p:nvPr/>
          </p:nvSpPr>
          <p:spPr bwMode="auto">
            <a:xfrm flipV="1">
              <a:off x="329" y="1989"/>
              <a:ext cx="427" cy="5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7" name="Text Box 49"/>
            <p:cNvSpPr txBox="1">
              <a:spLocks noChangeArrowheads="1"/>
            </p:cNvSpPr>
            <p:nvPr/>
          </p:nvSpPr>
          <p:spPr bwMode="auto">
            <a:xfrm rot="-2978203">
              <a:off x="367" y="2080"/>
              <a:ext cx="32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>
                  <a:latin typeface="Times New Roman" pitchFamily="18" charset="0"/>
                </a:rPr>
                <a:t>F.V</a:t>
              </a:r>
              <a:r>
                <a:rPr lang="en-US" i="1">
                  <a:latin typeface="Times New Roman" pitchFamily="18" charset="0"/>
                </a:rPr>
                <a:t>.</a:t>
              </a:r>
            </a:p>
          </p:txBody>
        </p:sp>
      </p:grpSp>
      <p:grpSp>
        <p:nvGrpSpPr>
          <p:cNvPr id="16" name="Group 50"/>
          <p:cNvGrpSpPr>
            <a:grpSpLocks/>
          </p:cNvGrpSpPr>
          <p:nvPr/>
        </p:nvGrpSpPr>
        <p:grpSpPr bwMode="auto">
          <a:xfrm>
            <a:off x="3848100" y="2243138"/>
            <a:ext cx="733425" cy="530225"/>
            <a:chOff x="840" y="2745"/>
            <a:chExt cx="462" cy="334"/>
          </a:xfrm>
        </p:grpSpPr>
        <p:sp>
          <p:nvSpPr>
            <p:cNvPr id="2174" name="Line 51"/>
            <p:cNvSpPr>
              <a:spLocks noChangeShapeType="1"/>
            </p:cNvSpPr>
            <p:nvPr/>
          </p:nvSpPr>
          <p:spPr bwMode="auto">
            <a:xfrm rot="344722" flipV="1">
              <a:off x="840" y="2745"/>
              <a:ext cx="417" cy="33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5" name="Text Box 52"/>
            <p:cNvSpPr txBox="1">
              <a:spLocks noChangeArrowheads="1"/>
            </p:cNvSpPr>
            <p:nvPr/>
          </p:nvSpPr>
          <p:spPr bwMode="auto">
            <a:xfrm rot="-2094511">
              <a:off x="987" y="2845"/>
              <a:ext cx="31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>
                  <a:latin typeface="Times New Roman" pitchFamily="18" charset="0"/>
                </a:rPr>
                <a:t>T.V.</a:t>
              </a:r>
            </a:p>
          </p:txBody>
        </p:sp>
      </p:grpSp>
      <p:sp>
        <p:nvSpPr>
          <p:cNvPr id="189493" name="Text Box 53"/>
          <p:cNvSpPr txBox="1">
            <a:spLocks noChangeArrowheads="1"/>
          </p:cNvSpPr>
          <p:nvPr/>
        </p:nvSpPr>
        <p:spPr bwMode="auto">
          <a:xfrm>
            <a:off x="139700" y="4286250"/>
            <a:ext cx="26543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A Line inclined to Vp </a:t>
            </a:r>
          </a:p>
          <a:p>
            <a:pPr algn="ctr"/>
            <a:r>
              <a:rPr lang="en-US">
                <a:latin typeface="Calibri" pitchFamily="34" charset="0"/>
              </a:rPr>
              <a:t>and </a:t>
            </a:r>
          </a:p>
          <a:p>
            <a:pPr algn="ctr"/>
            <a:r>
              <a:rPr lang="en-US">
                <a:latin typeface="Calibri" pitchFamily="34" charset="0"/>
              </a:rPr>
              <a:t>parallel to Hp</a:t>
            </a:r>
          </a:p>
          <a:p>
            <a:pPr algn="ctr"/>
            <a:r>
              <a:rPr lang="en-US">
                <a:solidFill>
                  <a:schemeClr val="accent2"/>
                </a:solidFill>
                <a:latin typeface="Calibri" pitchFamily="34" charset="0"/>
              </a:rPr>
              <a:t>(Pictorial presentation)</a:t>
            </a:r>
            <a:r>
              <a:rPr lang="en-US" sz="2400">
                <a:latin typeface="Times New Roman" pitchFamily="18" charset="0"/>
              </a:rPr>
              <a:t> </a:t>
            </a:r>
          </a:p>
        </p:txBody>
      </p:sp>
      <p:grpSp>
        <p:nvGrpSpPr>
          <p:cNvPr id="17" name="Group 54"/>
          <p:cNvGrpSpPr>
            <a:grpSpLocks/>
          </p:cNvGrpSpPr>
          <p:nvPr/>
        </p:nvGrpSpPr>
        <p:grpSpPr bwMode="auto">
          <a:xfrm>
            <a:off x="2819400" y="5105400"/>
            <a:ext cx="2354263" cy="1344613"/>
            <a:chOff x="2076" y="2457"/>
            <a:chExt cx="1483" cy="847"/>
          </a:xfrm>
        </p:grpSpPr>
        <p:sp>
          <p:nvSpPr>
            <p:cNvPr id="2173" name="AutoShape 55"/>
            <p:cNvSpPr>
              <a:spLocks noChangeArrowheads="1"/>
            </p:cNvSpPr>
            <p:nvPr/>
          </p:nvSpPr>
          <p:spPr bwMode="auto">
            <a:xfrm rot="19742203" flipV="1">
              <a:off x="2076" y="2457"/>
              <a:ext cx="1483" cy="816"/>
            </a:xfrm>
            <a:prstGeom prst="parallelogram">
              <a:avLst>
                <a:gd name="adj" fmla="val 60201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graphicFrame>
          <p:nvGraphicFramePr>
            <p:cNvPr id="2050" name="Object 56"/>
            <p:cNvGraphicFramePr>
              <a:graphicFrameLocks noChangeAspect="1"/>
            </p:cNvGraphicFramePr>
            <p:nvPr/>
          </p:nvGraphicFramePr>
          <p:xfrm>
            <a:off x="2667" y="3147"/>
            <a:ext cx="326" cy="157"/>
          </p:xfrm>
          <a:graphic>
            <a:graphicData uri="http://schemas.openxmlformats.org/presentationml/2006/ole">
              <p:oleObj spid="_x0000_s2050" name="CorelDRAW" r:id="rId5" imgW="668520" imgH="320400" progId="">
                <p:embed/>
              </p:oleObj>
            </a:graphicData>
          </a:graphic>
        </p:graphicFrame>
      </p:grpSp>
      <p:grpSp>
        <p:nvGrpSpPr>
          <p:cNvPr id="18" name="Group 57"/>
          <p:cNvGrpSpPr>
            <a:grpSpLocks/>
          </p:cNvGrpSpPr>
          <p:nvPr/>
        </p:nvGrpSpPr>
        <p:grpSpPr bwMode="auto">
          <a:xfrm>
            <a:off x="3643313" y="5567363"/>
            <a:ext cx="436562" cy="317500"/>
            <a:chOff x="2583" y="2739"/>
            <a:chExt cx="275" cy="200"/>
          </a:xfrm>
        </p:grpSpPr>
        <p:sp>
          <p:nvSpPr>
            <p:cNvPr id="2171" name="Text Box 58"/>
            <p:cNvSpPr txBox="1">
              <a:spLocks noChangeArrowheads="1"/>
            </p:cNvSpPr>
            <p:nvPr/>
          </p:nvSpPr>
          <p:spPr bwMode="auto">
            <a:xfrm>
              <a:off x="2673" y="2766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  <a:sym typeface="Symbol" pitchFamily="18" charset="2"/>
                </a:rPr>
                <a:t>Ø</a:t>
              </a:r>
            </a:p>
          </p:txBody>
        </p:sp>
        <p:sp>
          <p:nvSpPr>
            <p:cNvPr id="2172" name="Line 59"/>
            <p:cNvSpPr>
              <a:spLocks noChangeShapeType="1"/>
            </p:cNvSpPr>
            <p:nvPr/>
          </p:nvSpPr>
          <p:spPr bwMode="auto">
            <a:xfrm flipV="1">
              <a:off x="2583" y="2739"/>
              <a:ext cx="252" cy="1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60"/>
          <p:cNvGrpSpPr>
            <a:grpSpLocks/>
          </p:cNvGrpSpPr>
          <p:nvPr/>
        </p:nvGrpSpPr>
        <p:grpSpPr bwMode="auto">
          <a:xfrm>
            <a:off x="2667000" y="3429000"/>
            <a:ext cx="1354138" cy="2354263"/>
            <a:chOff x="1968" y="1392"/>
            <a:chExt cx="853" cy="1483"/>
          </a:xfrm>
        </p:grpSpPr>
        <p:sp>
          <p:nvSpPr>
            <p:cNvPr id="2169" name="AutoShape 61"/>
            <p:cNvSpPr>
              <a:spLocks noChangeArrowheads="1"/>
            </p:cNvSpPr>
            <p:nvPr/>
          </p:nvSpPr>
          <p:spPr bwMode="auto">
            <a:xfrm rot="5400000" flipV="1">
              <a:off x="1659" y="1714"/>
              <a:ext cx="1483" cy="840"/>
            </a:xfrm>
            <a:prstGeom prst="parallelogram">
              <a:avLst>
                <a:gd name="adj" fmla="val 58481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170" name="Text Box 62"/>
            <p:cNvSpPr txBox="1">
              <a:spLocks noChangeArrowheads="1"/>
            </p:cNvSpPr>
            <p:nvPr/>
          </p:nvSpPr>
          <p:spPr bwMode="auto">
            <a:xfrm rot="-1716384">
              <a:off x="1968" y="1791"/>
              <a:ext cx="3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V.P.</a:t>
              </a:r>
            </a:p>
          </p:txBody>
        </p:sp>
      </p:grpSp>
      <p:grpSp>
        <p:nvGrpSpPr>
          <p:cNvPr id="20" name="Group 63"/>
          <p:cNvGrpSpPr>
            <a:grpSpLocks/>
          </p:cNvGrpSpPr>
          <p:nvPr/>
        </p:nvGrpSpPr>
        <p:grpSpPr bwMode="auto">
          <a:xfrm>
            <a:off x="3659188" y="5053013"/>
            <a:ext cx="1266825" cy="800100"/>
            <a:chOff x="3600" y="2208"/>
            <a:chExt cx="912" cy="576"/>
          </a:xfrm>
        </p:grpSpPr>
        <p:sp>
          <p:nvSpPr>
            <p:cNvPr id="2163" name="Line 64"/>
            <p:cNvSpPr>
              <a:spLocks noChangeShapeType="1"/>
            </p:cNvSpPr>
            <p:nvPr/>
          </p:nvSpPr>
          <p:spPr bwMode="auto">
            <a:xfrm>
              <a:off x="3600" y="2754"/>
              <a:ext cx="9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64" name="Group 65"/>
            <p:cNvGrpSpPr>
              <a:grpSpLocks/>
            </p:cNvGrpSpPr>
            <p:nvPr/>
          </p:nvGrpSpPr>
          <p:grpSpPr bwMode="auto">
            <a:xfrm>
              <a:off x="3600" y="2208"/>
              <a:ext cx="912" cy="576"/>
              <a:chOff x="3600" y="2208"/>
              <a:chExt cx="912" cy="576"/>
            </a:xfrm>
          </p:grpSpPr>
          <p:sp>
            <p:nvSpPr>
              <p:cNvPr id="2165" name="Line 66"/>
              <p:cNvSpPr>
                <a:spLocks noChangeShapeType="1"/>
              </p:cNvSpPr>
              <p:nvPr/>
            </p:nvSpPr>
            <p:spPr bwMode="auto">
              <a:xfrm>
                <a:off x="3600" y="2208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6" name="Line 67"/>
              <p:cNvSpPr>
                <a:spLocks noChangeShapeType="1"/>
              </p:cNvSpPr>
              <p:nvPr/>
            </p:nvSpPr>
            <p:spPr bwMode="auto">
              <a:xfrm>
                <a:off x="4506" y="2208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7" name="Line 68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8" name="Line 69"/>
              <p:cNvSpPr>
                <a:spLocks noChangeShapeType="1"/>
              </p:cNvSpPr>
              <p:nvPr/>
            </p:nvSpPr>
            <p:spPr bwMode="auto">
              <a:xfrm>
                <a:off x="4512" y="235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2" name="Group 70"/>
          <p:cNvGrpSpPr>
            <a:grpSpLocks/>
          </p:cNvGrpSpPr>
          <p:nvPr/>
        </p:nvGrpSpPr>
        <p:grpSpPr bwMode="auto">
          <a:xfrm>
            <a:off x="3060700" y="4452938"/>
            <a:ext cx="1865313" cy="600075"/>
            <a:chOff x="3168" y="1776"/>
            <a:chExt cx="1344" cy="432"/>
          </a:xfrm>
        </p:grpSpPr>
        <p:sp>
          <p:nvSpPr>
            <p:cNvPr id="2157" name="Line 71"/>
            <p:cNvSpPr>
              <a:spLocks noChangeShapeType="1"/>
            </p:cNvSpPr>
            <p:nvPr/>
          </p:nvSpPr>
          <p:spPr bwMode="auto">
            <a:xfrm flipH="1" flipV="1">
              <a:off x="3168" y="1968"/>
              <a:ext cx="43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58" name="Group 72"/>
            <p:cNvGrpSpPr>
              <a:grpSpLocks/>
            </p:cNvGrpSpPr>
            <p:nvPr/>
          </p:nvGrpSpPr>
          <p:grpSpPr bwMode="auto">
            <a:xfrm>
              <a:off x="3168" y="1776"/>
              <a:ext cx="1344" cy="432"/>
              <a:chOff x="3168" y="1776"/>
              <a:chExt cx="1344" cy="432"/>
            </a:xfrm>
          </p:grpSpPr>
          <p:sp>
            <p:nvSpPr>
              <p:cNvPr id="2159" name="Line 73"/>
              <p:cNvSpPr>
                <a:spLocks noChangeShapeType="1"/>
              </p:cNvSpPr>
              <p:nvPr/>
            </p:nvSpPr>
            <p:spPr bwMode="auto">
              <a:xfrm flipH="1" flipV="1">
                <a:off x="3552" y="1776"/>
                <a:ext cx="96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0" name="Line 74"/>
              <p:cNvSpPr>
                <a:spLocks noChangeShapeType="1"/>
              </p:cNvSpPr>
              <p:nvPr/>
            </p:nvSpPr>
            <p:spPr bwMode="auto">
              <a:xfrm flipV="1">
                <a:off x="3168" y="1776"/>
                <a:ext cx="384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1" name="Line 75"/>
              <p:cNvSpPr>
                <a:spLocks noChangeShapeType="1"/>
              </p:cNvSpPr>
              <p:nvPr/>
            </p:nvSpPr>
            <p:spPr bwMode="auto">
              <a:xfrm flipH="1" flipV="1">
                <a:off x="3408" y="2112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2" name="Line 76"/>
              <p:cNvSpPr>
                <a:spLocks noChangeShapeType="1"/>
              </p:cNvSpPr>
              <p:nvPr/>
            </p:nvSpPr>
            <p:spPr bwMode="auto">
              <a:xfrm flipH="1" flipV="1">
                <a:off x="3888" y="1920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89517" name="Line 77"/>
          <p:cNvSpPr>
            <a:spLocks noChangeShapeType="1"/>
          </p:cNvSpPr>
          <p:nvPr/>
        </p:nvSpPr>
        <p:spPr bwMode="auto">
          <a:xfrm flipV="1">
            <a:off x="3659188" y="4803775"/>
            <a:ext cx="400050" cy="249238"/>
          </a:xfrm>
          <a:prstGeom prst="line">
            <a:avLst/>
          </a:prstGeom>
          <a:noFill/>
          <a:ln w="28575">
            <a:solidFill>
              <a:srgbClr val="CC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4" name="Group 78"/>
          <p:cNvGrpSpPr>
            <a:grpSpLocks/>
          </p:cNvGrpSpPr>
          <p:nvPr/>
        </p:nvGrpSpPr>
        <p:grpSpPr bwMode="auto">
          <a:xfrm>
            <a:off x="3060700" y="4452938"/>
            <a:ext cx="1865313" cy="1400175"/>
            <a:chOff x="2216" y="2037"/>
            <a:chExt cx="1175" cy="882"/>
          </a:xfrm>
        </p:grpSpPr>
        <p:sp>
          <p:nvSpPr>
            <p:cNvPr id="2152" name="Line 79"/>
            <p:cNvSpPr>
              <a:spLocks noChangeShapeType="1"/>
            </p:cNvSpPr>
            <p:nvPr/>
          </p:nvSpPr>
          <p:spPr bwMode="auto">
            <a:xfrm>
              <a:off x="2216" y="2734"/>
              <a:ext cx="378" cy="1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" name="Line 80"/>
            <p:cNvSpPr>
              <a:spLocks noChangeShapeType="1"/>
            </p:cNvSpPr>
            <p:nvPr/>
          </p:nvSpPr>
          <p:spPr bwMode="auto">
            <a:xfrm rot="-220983" flipH="1" flipV="1">
              <a:off x="2593" y="2499"/>
              <a:ext cx="798" cy="4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54" name="Group 81"/>
            <p:cNvGrpSpPr>
              <a:grpSpLocks/>
            </p:cNvGrpSpPr>
            <p:nvPr/>
          </p:nvGrpSpPr>
          <p:grpSpPr bwMode="auto">
            <a:xfrm>
              <a:off x="2216" y="2037"/>
              <a:ext cx="351" cy="714"/>
              <a:chOff x="3168" y="1776"/>
              <a:chExt cx="402" cy="816"/>
            </a:xfrm>
          </p:grpSpPr>
          <p:sp>
            <p:nvSpPr>
              <p:cNvPr id="2155" name="Line 82"/>
              <p:cNvSpPr>
                <a:spLocks noChangeShapeType="1"/>
              </p:cNvSpPr>
              <p:nvPr/>
            </p:nvSpPr>
            <p:spPr bwMode="auto">
              <a:xfrm>
                <a:off x="3168" y="1968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" name="Line 83"/>
              <p:cNvSpPr>
                <a:spLocks noChangeShapeType="1"/>
              </p:cNvSpPr>
              <p:nvPr/>
            </p:nvSpPr>
            <p:spPr bwMode="auto">
              <a:xfrm>
                <a:off x="3570" y="1776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6" name="Group 84"/>
          <p:cNvGrpSpPr>
            <a:grpSpLocks/>
          </p:cNvGrpSpPr>
          <p:nvPr/>
        </p:nvGrpSpPr>
        <p:grpSpPr bwMode="auto">
          <a:xfrm>
            <a:off x="3517900" y="5686425"/>
            <a:ext cx="1620838" cy="363538"/>
            <a:chOff x="3498" y="2664"/>
            <a:chExt cx="1167" cy="262"/>
          </a:xfrm>
        </p:grpSpPr>
        <p:sp>
          <p:nvSpPr>
            <p:cNvPr id="2150" name="Text Box 85"/>
            <p:cNvSpPr txBox="1">
              <a:spLocks noChangeArrowheads="1"/>
            </p:cNvSpPr>
            <p:nvPr/>
          </p:nvSpPr>
          <p:spPr bwMode="auto">
            <a:xfrm>
              <a:off x="3498" y="2706"/>
              <a:ext cx="190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151" name="Text Box 86"/>
            <p:cNvSpPr txBox="1">
              <a:spLocks noChangeArrowheads="1"/>
            </p:cNvSpPr>
            <p:nvPr/>
          </p:nvSpPr>
          <p:spPr bwMode="auto">
            <a:xfrm>
              <a:off x="4468" y="2664"/>
              <a:ext cx="197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27" name="Group 87"/>
          <p:cNvGrpSpPr>
            <a:grpSpLocks/>
          </p:cNvGrpSpPr>
          <p:nvPr/>
        </p:nvGrpSpPr>
        <p:grpSpPr bwMode="auto">
          <a:xfrm>
            <a:off x="2860675" y="4254500"/>
            <a:ext cx="996950" cy="587375"/>
            <a:chOff x="3024" y="1633"/>
            <a:chExt cx="718" cy="423"/>
          </a:xfrm>
        </p:grpSpPr>
        <p:sp>
          <p:nvSpPr>
            <p:cNvPr id="2148" name="Text Box 88"/>
            <p:cNvSpPr txBox="1">
              <a:spLocks noChangeArrowheads="1"/>
            </p:cNvSpPr>
            <p:nvPr/>
          </p:nvSpPr>
          <p:spPr bwMode="auto">
            <a:xfrm>
              <a:off x="3024" y="1836"/>
              <a:ext cx="233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a’</a:t>
              </a:r>
            </a:p>
          </p:txBody>
        </p:sp>
        <p:sp>
          <p:nvSpPr>
            <p:cNvPr id="2149" name="Text Box 89"/>
            <p:cNvSpPr txBox="1">
              <a:spLocks noChangeArrowheads="1"/>
            </p:cNvSpPr>
            <p:nvPr/>
          </p:nvSpPr>
          <p:spPr bwMode="auto">
            <a:xfrm>
              <a:off x="3503" y="1633"/>
              <a:ext cx="239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b’</a:t>
              </a:r>
            </a:p>
          </p:txBody>
        </p:sp>
      </p:grpSp>
      <p:grpSp>
        <p:nvGrpSpPr>
          <p:cNvPr id="28" name="Group 90"/>
          <p:cNvGrpSpPr>
            <a:grpSpLocks/>
          </p:cNvGrpSpPr>
          <p:nvPr/>
        </p:nvGrpSpPr>
        <p:grpSpPr bwMode="auto">
          <a:xfrm>
            <a:off x="3443288" y="4919663"/>
            <a:ext cx="1804987" cy="320675"/>
            <a:chOff x="2446" y="2331"/>
            <a:chExt cx="1137" cy="202"/>
          </a:xfrm>
        </p:grpSpPr>
        <p:sp>
          <p:nvSpPr>
            <p:cNvPr id="2144" name="Line 91"/>
            <p:cNvSpPr>
              <a:spLocks noChangeShapeType="1"/>
            </p:cNvSpPr>
            <p:nvPr/>
          </p:nvSpPr>
          <p:spPr bwMode="auto">
            <a:xfrm>
              <a:off x="2593" y="2415"/>
              <a:ext cx="798" cy="0"/>
            </a:xfrm>
            <a:prstGeom prst="line">
              <a:avLst/>
            </a:prstGeom>
            <a:noFill/>
            <a:ln w="38100">
              <a:solidFill>
                <a:srgbClr val="D6009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45" name="Group 92"/>
            <p:cNvGrpSpPr>
              <a:grpSpLocks/>
            </p:cNvGrpSpPr>
            <p:nvPr/>
          </p:nvGrpSpPr>
          <p:grpSpPr bwMode="auto">
            <a:xfrm>
              <a:off x="2446" y="2331"/>
              <a:ext cx="1137" cy="202"/>
              <a:chOff x="3431" y="2112"/>
              <a:chExt cx="1300" cy="231"/>
            </a:xfrm>
          </p:grpSpPr>
          <p:sp>
            <p:nvSpPr>
              <p:cNvPr id="2146" name="Text Box 93"/>
              <p:cNvSpPr txBox="1">
                <a:spLocks noChangeArrowheads="1"/>
              </p:cNvSpPr>
              <p:nvPr/>
            </p:nvSpPr>
            <p:spPr bwMode="auto">
              <a:xfrm>
                <a:off x="4513" y="2112"/>
                <a:ext cx="218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2147" name="Text Box 94"/>
              <p:cNvSpPr txBox="1">
                <a:spLocks noChangeArrowheads="1"/>
              </p:cNvSpPr>
              <p:nvPr/>
            </p:nvSpPr>
            <p:spPr bwMode="auto">
              <a:xfrm>
                <a:off x="3431" y="2123"/>
                <a:ext cx="226" cy="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Times New Roman" pitchFamily="18" charset="0"/>
                  </a:rPr>
                  <a:t>A</a:t>
                </a:r>
              </a:p>
            </p:txBody>
          </p:sp>
        </p:grpSp>
      </p:grpSp>
      <p:sp>
        <p:nvSpPr>
          <p:cNvPr id="189535" name="Line 95"/>
          <p:cNvSpPr>
            <a:spLocks noChangeShapeType="1"/>
          </p:cNvSpPr>
          <p:nvPr/>
        </p:nvSpPr>
        <p:spPr bwMode="auto">
          <a:xfrm>
            <a:off x="4259263" y="3921125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9536" name="Line 96"/>
          <p:cNvSpPr>
            <a:spLocks noChangeShapeType="1"/>
          </p:cNvSpPr>
          <p:nvPr/>
        </p:nvSpPr>
        <p:spPr bwMode="auto">
          <a:xfrm flipH="1" flipV="1">
            <a:off x="5324475" y="5867400"/>
            <a:ext cx="600075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9537" name="Text Box 97"/>
          <p:cNvSpPr txBox="1">
            <a:spLocks noChangeArrowheads="1"/>
          </p:cNvSpPr>
          <p:nvPr/>
        </p:nvSpPr>
        <p:spPr bwMode="auto">
          <a:xfrm>
            <a:off x="3784600" y="4826000"/>
            <a:ext cx="2936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  <a:sym typeface="Symbol" pitchFamily="18" charset="2"/>
              </a:rPr>
              <a:t>Ø</a:t>
            </a:r>
          </a:p>
        </p:txBody>
      </p:sp>
      <p:sp>
        <p:nvSpPr>
          <p:cNvPr id="189538" name="Text Box 98"/>
          <p:cNvSpPr txBox="1">
            <a:spLocks noChangeArrowheads="1"/>
          </p:cNvSpPr>
          <p:nvPr/>
        </p:nvSpPr>
        <p:spPr bwMode="auto">
          <a:xfrm rot="-1213844">
            <a:off x="3100388" y="4243388"/>
            <a:ext cx="523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>
                <a:latin typeface="Times New Roman" pitchFamily="18" charset="0"/>
              </a:rPr>
              <a:t>F.V</a:t>
            </a:r>
            <a:r>
              <a:rPr lang="en-US" i="1">
                <a:latin typeface="Times New Roman" pitchFamily="18" charset="0"/>
              </a:rPr>
              <a:t>.</a:t>
            </a:r>
          </a:p>
        </p:txBody>
      </p:sp>
      <p:sp>
        <p:nvSpPr>
          <p:cNvPr id="189539" name="Text Box 99"/>
          <p:cNvSpPr txBox="1">
            <a:spLocks noChangeArrowheads="1"/>
          </p:cNvSpPr>
          <p:nvPr/>
        </p:nvSpPr>
        <p:spPr bwMode="auto">
          <a:xfrm rot="35950">
            <a:off x="4114800" y="5783263"/>
            <a:ext cx="5000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>
                <a:latin typeface="Times New Roman" pitchFamily="18" charset="0"/>
              </a:rPr>
              <a:t>T.V.</a:t>
            </a:r>
          </a:p>
        </p:txBody>
      </p:sp>
      <p:grpSp>
        <p:nvGrpSpPr>
          <p:cNvPr id="30" name="Group 100"/>
          <p:cNvGrpSpPr>
            <a:grpSpLocks/>
          </p:cNvGrpSpPr>
          <p:nvPr/>
        </p:nvGrpSpPr>
        <p:grpSpPr bwMode="auto">
          <a:xfrm>
            <a:off x="6400800" y="304800"/>
            <a:ext cx="2514600" cy="2960688"/>
            <a:chOff x="3888" y="192"/>
            <a:chExt cx="1584" cy="1865"/>
          </a:xfrm>
        </p:grpSpPr>
        <p:sp>
          <p:nvSpPr>
            <p:cNvPr id="2124" name="Rectangle 101"/>
            <p:cNvSpPr>
              <a:spLocks noChangeArrowheads="1"/>
            </p:cNvSpPr>
            <p:nvPr/>
          </p:nvSpPr>
          <p:spPr bwMode="auto">
            <a:xfrm>
              <a:off x="4128" y="221"/>
              <a:ext cx="1104" cy="934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125" name="Rectangle 102"/>
            <p:cNvSpPr>
              <a:spLocks noChangeArrowheads="1"/>
            </p:cNvSpPr>
            <p:nvPr/>
          </p:nvSpPr>
          <p:spPr bwMode="auto">
            <a:xfrm>
              <a:off x="4128" y="1097"/>
              <a:ext cx="1104" cy="93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126" name="Line 103"/>
            <p:cNvSpPr>
              <a:spLocks noChangeShapeType="1"/>
            </p:cNvSpPr>
            <p:nvPr/>
          </p:nvSpPr>
          <p:spPr bwMode="auto">
            <a:xfrm>
              <a:off x="3984" y="1095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7" name="Text Box 104"/>
            <p:cNvSpPr txBox="1">
              <a:spLocks noChangeArrowheads="1"/>
            </p:cNvSpPr>
            <p:nvPr/>
          </p:nvSpPr>
          <p:spPr bwMode="auto">
            <a:xfrm>
              <a:off x="3888" y="1059"/>
              <a:ext cx="19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2128" name="Text Box 105"/>
            <p:cNvSpPr txBox="1">
              <a:spLocks noChangeArrowheads="1"/>
            </p:cNvSpPr>
            <p:nvPr/>
          </p:nvSpPr>
          <p:spPr bwMode="auto">
            <a:xfrm>
              <a:off x="5275" y="1059"/>
              <a:ext cx="19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2129" name="Line 106"/>
            <p:cNvSpPr>
              <a:spLocks noChangeShapeType="1"/>
            </p:cNvSpPr>
            <p:nvPr/>
          </p:nvSpPr>
          <p:spPr bwMode="auto">
            <a:xfrm>
              <a:off x="4365" y="912"/>
              <a:ext cx="0" cy="480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0" name="Line 107"/>
            <p:cNvSpPr>
              <a:spLocks noChangeShapeType="1"/>
            </p:cNvSpPr>
            <p:nvPr/>
          </p:nvSpPr>
          <p:spPr bwMode="auto">
            <a:xfrm>
              <a:off x="4930" y="602"/>
              <a:ext cx="0" cy="790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1" name="Line 108"/>
            <p:cNvSpPr>
              <a:spLocks noChangeShapeType="1"/>
            </p:cNvSpPr>
            <p:nvPr/>
          </p:nvSpPr>
          <p:spPr bwMode="auto">
            <a:xfrm>
              <a:off x="4365" y="1004"/>
              <a:ext cx="816" cy="0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2" name="Line 109"/>
            <p:cNvSpPr>
              <a:spLocks noChangeShapeType="1"/>
            </p:cNvSpPr>
            <p:nvPr/>
          </p:nvSpPr>
          <p:spPr bwMode="auto">
            <a:xfrm flipV="1">
              <a:off x="4365" y="627"/>
              <a:ext cx="565" cy="37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3" name="Line 110"/>
            <p:cNvSpPr>
              <a:spLocks noChangeShapeType="1"/>
            </p:cNvSpPr>
            <p:nvPr/>
          </p:nvSpPr>
          <p:spPr bwMode="auto">
            <a:xfrm flipV="1">
              <a:off x="4365" y="1388"/>
              <a:ext cx="579" cy="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4" name="Line 111"/>
            <p:cNvSpPr>
              <a:spLocks noChangeShapeType="1"/>
            </p:cNvSpPr>
            <p:nvPr/>
          </p:nvSpPr>
          <p:spPr bwMode="auto">
            <a:xfrm>
              <a:off x="4930" y="876"/>
              <a:ext cx="0" cy="1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5" name="Text Box 112"/>
            <p:cNvSpPr txBox="1">
              <a:spLocks noChangeArrowheads="1"/>
            </p:cNvSpPr>
            <p:nvPr/>
          </p:nvSpPr>
          <p:spPr bwMode="auto">
            <a:xfrm>
              <a:off x="4143" y="1845"/>
              <a:ext cx="3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H.P.</a:t>
              </a:r>
            </a:p>
          </p:txBody>
        </p:sp>
        <p:sp>
          <p:nvSpPr>
            <p:cNvPr id="2136" name="Text Box 113"/>
            <p:cNvSpPr txBox="1">
              <a:spLocks noChangeArrowheads="1"/>
            </p:cNvSpPr>
            <p:nvPr/>
          </p:nvSpPr>
          <p:spPr bwMode="auto">
            <a:xfrm>
              <a:off x="4158" y="192"/>
              <a:ext cx="3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V.P.</a:t>
              </a:r>
            </a:p>
          </p:txBody>
        </p:sp>
        <p:sp>
          <p:nvSpPr>
            <p:cNvPr id="2137" name="Text Box 114"/>
            <p:cNvSpPr txBox="1">
              <a:spLocks noChangeArrowheads="1"/>
            </p:cNvSpPr>
            <p:nvPr/>
          </p:nvSpPr>
          <p:spPr bwMode="auto">
            <a:xfrm rot="-2051340">
              <a:off x="4494" y="650"/>
              <a:ext cx="3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i="1">
                  <a:latin typeface="Times New Roman" pitchFamily="18" charset="0"/>
                </a:rPr>
                <a:t>F.V.</a:t>
              </a:r>
            </a:p>
          </p:txBody>
        </p:sp>
        <p:sp>
          <p:nvSpPr>
            <p:cNvPr id="2138" name="Text Box 115"/>
            <p:cNvSpPr txBox="1">
              <a:spLocks noChangeArrowheads="1"/>
            </p:cNvSpPr>
            <p:nvPr/>
          </p:nvSpPr>
          <p:spPr bwMode="auto">
            <a:xfrm>
              <a:off x="4524" y="1374"/>
              <a:ext cx="2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</a:rPr>
                <a:t>T.V.</a:t>
              </a:r>
            </a:p>
          </p:txBody>
        </p:sp>
        <p:sp>
          <p:nvSpPr>
            <p:cNvPr id="2139" name="Text Box 116"/>
            <p:cNvSpPr txBox="1">
              <a:spLocks noChangeArrowheads="1"/>
            </p:cNvSpPr>
            <p:nvPr/>
          </p:nvSpPr>
          <p:spPr bwMode="auto">
            <a:xfrm>
              <a:off x="4230" y="1296"/>
              <a:ext cx="1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140" name="Text Box 117"/>
            <p:cNvSpPr txBox="1">
              <a:spLocks noChangeArrowheads="1"/>
            </p:cNvSpPr>
            <p:nvPr/>
          </p:nvSpPr>
          <p:spPr bwMode="auto">
            <a:xfrm>
              <a:off x="4896" y="1314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2141" name="Text Box 118"/>
            <p:cNvSpPr txBox="1">
              <a:spLocks noChangeArrowheads="1"/>
            </p:cNvSpPr>
            <p:nvPr/>
          </p:nvSpPr>
          <p:spPr bwMode="auto">
            <a:xfrm>
              <a:off x="4212" y="864"/>
              <a:ext cx="2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a’</a:t>
              </a:r>
            </a:p>
          </p:txBody>
        </p:sp>
        <p:sp>
          <p:nvSpPr>
            <p:cNvPr id="2142" name="Text Box 119"/>
            <p:cNvSpPr txBox="1">
              <a:spLocks noChangeArrowheads="1"/>
            </p:cNvSpPr>
            <p:nvPr/>
          </p:nvSpPr>
          <p:spPr bwMode="auto">
            <a:xfrm>
              <a:off x="4848" y="462"/>
              <a:ext cx="2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b’</a:t>
              </a:r>
            </a:p>
          </p:txBody>
        </p:sp>
        <p:sp>
          <p:nvSpPr>
            <p:cNvPr id="2143" name="Text Box 120"/>
            <p:cNvSpPr txBox="1">
              <a:spLocks noChangeArrowheads="1"/>
            </p:cNvSpPr>
            <p:nvPr/>
          </p:nvSpPr>
          <p:spPr bwMode="auto">
            <a:xfrm>
              <a:off x="4470" y="846"/>
              <a:ext cx="1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</a:t>
              </a:r>
            </a:p>
          </p:txBody>
        </p:sp>
      </p:grpSp>
      <p:grpSp>
        <p:nvGrpSpPr>
          <p:cNvPr id="31" name="Group 121"/>
          <p:cNvGrpSpPr>
            <a:grpSpLocks/>
          </p:cNvGrpSpPr>
          <p:nvPr/>
        </p:nvGrpSpPr>
        <p:grpSpPr bwMode="auto">
          <a:xfrm>
            <a:off x="6400800" y="3592513"/>
            <a:ext cx="2514600" cy="2960687"/>
            <a:chOff x="3888" y="2160"/>
            <a:chExt cx="1584" cy="1865"/>
          </a:xfrm>
        </p:grpSpPr>
        <p:sp>
          <p:nvSpPr>
            <p:cNvPr id="2105" name="Rectangle 122"/>
            <p:cNvSpPr>
              <a:spLocks noChangeArrowheads="1"/>
            </p:cNvSpPr>
            <p:nvPr/>
          </p:nvSpPr>
          <p:spPr bwMode="auto">
            <a:xfrm>
              <a:off x="4128" y="2189"/>
              <a:ext cx="1104" cy="934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106" name="Rectangle 123"/>
            <p:cNvSpPr>
              <a:spLocks noChangeArrowheads="1"/>
            </p:cNvSpPr>
            <p:nvPr/>
          </p:nvSpPr>
          <p:spPr bwMode="auto">
            <a:xfrm>
              <a:off x="4128" y="3065"/>
              <a:ext cx="1104" cy="93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107" name="Line 124"/>
            <p:cNvSpPr>
              <a:spLocks noChangeShapeType="1"/>
            </p:cNvSpPr>
            <p:nvPr/>
          </p:nvSpPr>
          <p:spPr bwMode="auto">
            <a:xfrm>
              <a:off x="3984" y="3063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8" name="Text Box 125"/>
            <p:cNvSpPr txBox="1">
              <a:spLocks noChangeArrowheads="1"/>
            </p:cNvSpPr>
            <p:nvPr/>
          </p:nvSpPr>
          <p:spPr bwMode="auto">
            <a:xfrm>
              <a:off x="3888" y="3027"/>
              <a:ext cx="19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2109" name="Text Box 126"/>
            <p:cNvSpPr txBox="1">
              <a:spLocks noChangeArrowheads="1"/>
            </p:cNvSpPr>
            <p:nvPr/>
          </p:nvSpPr>
          <p:spPr bwMode="auto">
            <a:xfrm>
              <a:off x="5275" y="3027"/>
              <a:ext cx="19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2110" name="Line 127"/>
            <p:cNvSpPr>
              <a:spLocks noChangeShapeType="1"/>
            </p:cNvSpPr>
            <p:nvPr/>
          </p:nvSpPr>
          <p:spPr bwMode="auto">
            <a:xfrm>
              <a:off x="4402" y="2640"/>
              <a:ext cx="0" cy="665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1" name="Line 128"/>
            <p:cNvSpPr>
              <a:spLocks noChangeShapeType="1"/>
            </p:cNvSpPr>
            <p:nvPr/>
          </p:nvSpPr>
          <p:spPr bwMode="auto">
            <a:xfrm>
              <a:off x="4967" y="2592"/>
              <a:ext cx="0" cy="1152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2" name="Line 129"/>
            <p:cNvSpPr>
              <a:spLocks noChangeShapeType="1"/>
            </p:cNvSpPr>
            <p:nvPr/>
          </p:nvSpPr>
          <p:spPr bwMode="auto">
            <a:xfrm>
              <a:off x="4398" y="2736"/>
              <a:ext cx="576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3" name="Line 130"/>
            <p:cNvSpPr>
              <a:spLocks noChangeShapeType="1"/>
            </p:cNvSpPr>
            <p:nvPr/>
          </p:nvSpPr>
          <p:spPr bwMode="auto">
            <a:xfrm>
              <a:off x="4402" y="3242"/>
              <a:ext cx="565" cy="50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4" name="Line 131"/>
            <p:cNvSpPr>
              <a:spLocks noChangeShapeType="1"/>
            </p:cNvSpPr>
            <p:nvPr/>
          </p:nvSpPr>
          <p:spPr bwMode="auto">
            <a:xfrm>
              <a:off x="4339" y="3242"/>
              <a:ext cx="749" cy="0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5" name="Text Box 132"/>
            <p:cNvSpPr txBox="1">
              <a:spLocks noChangeArrowheads="1"/>
            </p:cNvSpPr>
            <p:nvPr/>
          </p:nvSpPr>
          <p:spPr bwMode="auto">
            <a:xfrm>
              <a:off x="4143" y="3813"/>
              <a:ext cx="3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H.P.</a:t>
              </a:r>
            </a:p>
          </p:txBody>
        </p:sp>
        <p:sp>
          <p:nvSpPr>
            <p:cNvPr id="2116" name="Text Box 133"/>
            <p:cNvSpPr txBox="1">
              <a:spLocks noChangeArrowheads="1"/>
            </p:cNvSpPr>
            <p:nvPr/>
          </p:nvSpPr>
          <p:spPr bwMode="auto">
            <a:xfrm>
              <a:off x="4158" y="2160"/>
              <a:ext cx="3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V.P.</a:t>
              </a:r>
            </a:p>
          </p:txBody>
        </p:sp>
        <p:sp>
          <p:nvSpPr>
            <p:cNvPr id="2117" name="Text Box 134"/>
            <p:cNvSpPr txBox="1">
              <a:spLocks noChangeArrowheads="1"/>
            </p:cNvSpPr>
            <p:nvPr/>
          </p:nvSpPr>
          <p:spPr bwMode="auto">
            <a:xfrm>
              <a:off x="4494" y="3200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  <a:sym typeface="Symbol" pitchFamily="18" charset="2"/>
                </a:rPr>
                <a:t>Ø</a:t>
              </a:r>
            </a:p>
          </p:txBody>
        </p:sp>
        <p:sp>
          <p:nvSpPr>
            <p:cNvPr id="2118" name="Text Box 135"/>
            <p:cNvSpPr txBox="1">
              <a:spLocks noChangeArrowheads="1"/>
            </p:cNvSpPr>
            <p:nvPr/>
          </p:nvSpPr>
          <p:spPr bwMode="auto">
            <a:xfrm>
              <a:off x="4308" y="3180"/>
              <a:ext cx="1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119" name="Text Box 136"/>
            <p:cNvSpPr txBox="1">
              <a:spLocks noChangeArrowheads="1"/>
            </p:cNvSpPr>
            <p:nvPr/>
          </p:nvSpPr>
          <p:spPr bwMode="auto">
            <a:xfrm>
              <a:off x="4896" y="3696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2120" name="Text Box 137"/>
            <p:cNvSpPr txBox="1">
              <a:spLocks noChangeArrowheads="1"/>
            </p:cNvSpPr>
            <p:nvPr/>
          </p:nvSpPr>
          <p:spPr bwMode="auto">
            <a:xfrm>
              <a:off x="4296" y="2544"/>
              <a:ext cx="2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a’</a:t>
              </a:r>
            </a:p>
          </p:txBody>
        </p:sp>
        <p:sp>
          <p:nvSpPr>
            <p:cNvPr id="2121" name="Text Box 138"/>
            <p:cNvSpPr txBox="1">
              <a:spLocks noChangeArrowheads="1"/>
            </p:cNvSpPr>
            <p:nvPr/>
          </p:nvSpPr>
          <p:spPr bwMode="auto">
            <a:xfrm>
              <a:off x="4896" y="2544"/>
              <a:ext cx="2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b’</a:t>
              </a:r>
            </a:p>
          </p:txBody>
        </p:sp>
        <p:sp>
          <p:nvSpPr>
            <p:cNvPr id="2122" name="Text Box 139"/>
            <p:cNvSpPr txBox="1">
              <a:spLocks noChangeArrowheads="1"/>
            </p:cNvSpPr>
            <p:nvPr/>
          </p:nvSpPr>
          <p:spPr bwMode="auto">
            <a:xfrm>
              <a:off x="4512" y="345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Tv</a:t>
              </a:r>
            </a:p>
          </p:txBody>
        </p:sp>
        <p:sp>
          <p:nvSpPr>
            <p:cNvPr id="2123" name="Text Box 140"/>
            <p:cNvSpPr txBox="1">
              <a:spLocks noChangeArrowheads="1"/>
            </p:cNvSpPr>
            <p:nvPr/>
          </p:nvSpPr>
          <p:spPr bwMode="auto">
            <a:xfrm>
              <a:off x="4560" y="2496"/>
              <a:ext cx="23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Fv</a:t>
              </a:r>
            </a:p>
          </p:txBody>
        </p:sp>
      </p:grpSp>
      <p:grpSp>
        <p:nvGrpSpPr>
          <p:cNvPr id="8192" name="Group 141"/>
          <p:cNvGrpSpPr>
            <a:grpSpLocks/>
          </p:cNvGrpSpPr>
          <p:nvPr/>
        </p:nvGrpSpPr>
        <p:grpSpPr bwMode="auto">
          <a:xfrm>
            <a:off x="4953000" y="3632200"/>
            <a:ext cx="1600200" cy="635000"/>
            <a:chOff x="3120" y="2160"/>
            <a:chExt cx="1008" cy="400"/>
          </a:xfrm>
        </p:grpSpPr>
        <p:sp>
          <p:nvSpPr>
            <p:cNvPr id="2103" name="AutoShape 142"/>
            <p:cNvSpPr>
              <a:spLocks noChangeArrowheads="1"/>
            </p:cNvSpPr>
            <p:nvPr/>
          </p:nvSpPr>
          <p:spPr bwMode="auto">
            <a:xfrm>
              <a:off x="3120" y="2176"/>
              <a:ext cx="1008" cy="384"/>
            </a:xfrm>
            <a:prstGeom prst="wedgeRoundRectCallout">
              <a:avLst>
                <a:gd name="adj1" fmla="val 58731"/>
                <a:gd name="adj2" fmla="val 84375"/>
                <a:gd name="adj3" fmla="val 16667"/>
              </a:avLst>
            </a:prstGeom>
            <a:solidFill>
              <a:srgbClr val="CC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1400"/>
            </a:p>
          </p:txBody>
        </p:sp>
        <p:sp>
          <p:nvSpPr>
            <p:cNvPr id="2104" name="Text Box 143"/>
            <p:cNvSpPr txBox="1">
              <a:spLocks noChangeArrowheads="1"/>
            </p:cNvSpPr>
            <p:nvPr/>
          </p:nvSpPr>
          <p:spPr bwMode="auto">
            <a:xfrm>
              <a:off x="3120" y="2160"/>
              <a:ext cx="996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Tv inclined to xy</a:t>
              </a:r>
            </a:p>
            <a:p>
              <a:r>
                <a:rPr lang="en-US">
                  <a:latin typeface="Times New Roman" pitchFamily="18" charset="0"/>
                </a:rPr>
                <a:t>Fv parallel to xy.</a:t>
              </a:r>
            </a:p>
          </p:txBody>
        </p:sp>
      </p:grpSp>
      <p:sp>
        <p:nvSpPr>
          <p:cNvPr id="189584" name="Oval 144"/>
          <p:cNvSpPr>
            <a:spLocks noChangeArrowheads="1"/>
          </p:cNvSpPr>
          <p:nvPr/>
        </p:nvSpPr>
        <p:spPr bwMode="auto">
          <a:xfrm>
            <a:off x="785813" y="7620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latin typeface="Times New Roman" pitchFamily="18" charset="0"/>
              </a:rPr>
              <a:t>3.</a:t>
            </a:r>
          </a:p>
        </p:txBody>
      </p:sp>
      <p:sp>
        <p:nvSpPr>
          <p:cNvPr id="189585" name="Oval 145"/>
          <p:cNvSpPr>
            <a:spLocks noChangeArrowheads="1"/>
          </p:cNvSpPr>
          <p:nvPr/>
        </p:nvSpPr>
        <p:spPr bwMode="auto">
          <a:xfrm>
            <a:off x="742950" y="38862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latin typeface="Times New Roman" pitchFamily="18" charset="0"/>
              </a:rPr>
              <a:t>4.</a:t>
            </a:r>
          </a:p>
        </p:txBody>
      </p:sp>
      <p:grpSp>
        <p:nvGrpSpPr>
          <p:cNvPr id="8193" name="Group 146"/>
          <p:cNvGrpSpPr>
            <a:grpSpLocks/>
          </p:cNvGrpSpPr>
          <p:nvPr/>
        </p:nvGrpSpPr>
        <p:grpSpPr bwMode="auto">
          <a:xfrm>
            <a:off x="4972050" y="385763"/>
            <a:ext cx="1620838" cy="619125"/>
            <a:chOff x="3132" y="243"/>
            <a:chExt cx="1021" cy="390"/>
          </a:xfrm>
        </p:grpSpPr>
        <p:sp>
          <p:nvSpPr>
            <p:cNvPr id="2101" name="AutoShape 147"/>
            <p:cNvSpPr>
              <a:spLocks noChangeArrowheads="1"/>
            </p:cNvSpPr>
            <p:nvPr/>
          </p:nvSpPr>
          <p:spPr bwMode="auto">
            <a:xfrm>
              <a:off x="3132" y="249"/>
              <a:ext cx="1008" cy="384"/>
            </a:xfrm>
            <a:prstGeom prst="wedgeRoundRectCallout">
              <a:avLst>
                <a:gd name="adj1" fmla="val 58731"/>
                <a:gd name="adj2" fmla="val 84375"/>
                <a:gd name="adj3" fmla="val 16667"/>
              </a:avLst>
            </a:prstGeom>
            <a:solidFill>
              <a:srgbClr val="CC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1400"/>
            </a:p>
          </p:txBody>
        </p:sp>
        <p:sp>
          <p:nvSpPr>
            <p:cNvPr id="2102" name="Text Box 148"/>
            <p:cNvSpPr txBox="1">
              <a:spLocks noChangeArrowheads="1"/>
            </p:cNvSpPr>
            <p:nvPr/>
          </p:nvSpPr>
          <p:spPr bwMode="auto">
            <a:xfrm>
              <a:off x="3153" y="243"/>
              <a:ext cx="100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Fv inclined to xy</a:t>
              </a:r>
            </a:p>
            <a:p>
              <a:r>
                <a:rPr lang="en-US">
                  <a:latin typeface="Times New Roman" pitchFamily="18" charset="0"/>
                </a:rPr>
                <a:t>Tv parallel to xy.</a:t>
              </a:r>
            </a:p>
          </p:txBody>
        </p:sp>
      </p:grpSp>
      <p:sp>
        <p:nvSpPr>
          <p:cNvPr id="189589" name="Text Box 149"/>
          <p:cNvSpPr txBox="1">
            <a:spLocks noChangeArrowheads="1"/>
          </p:cNvSpPr>
          <p:nvPr/>
        </p:nvSpPr>
        <p:spPr bwMode="auto">
          <a:xfrm>
            <a:off x="6508750" y="3271838"/>
            <a:ext cx="2320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Orthographic Projections</a:t>
            </a:r>
          </a:p>
        </p:txBody>
      </p:sp>
      <p:grpSp>
        <p:nvGrpSpPr>
          <p:cNvPr id="2091" name="Group 165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2095" name="AutoShape 166">
              <a:hlinkClick r:id="rId6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096" name="AutoShape 167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097" name="AutoShape 168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098" name="AutoShape 169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099" name="AutoShape 170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100" name="AutoShape 171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57" name="Date Placeholder 15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6A7B6E1-D274-4B65-AC5A-5778C88D4644}" type="datetime1">
              <a:rPr lang="en-US" smtClean="0"/>
              <a:t>13-Jun-15</a:t>
            </a:fld>
            <a:endParaRPr lang="en-US"/>
          </a:p>
        </p:txBody>
      </p:sp>
      <p:sp>
        <p:nvSpPr>
          <p:cNvPr id="158" name="Slide Number Placeholder 1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577792-865A-49C8-9875-2A2C39E54B96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59" name="Footer Placeholder 15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VEERAPANDIAN.K       AP/MECH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9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9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500"/>
                                        <p:tgtEl>
                                          <p:spTgt spid="189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7" dur="500"/>
                                        <p:tgtEl>
                                          <p:spTgt spid="18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89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89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89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89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89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89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89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89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89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89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6" dur="500"/>
                                        <p:tgtEl>
                                          <p:spTgt spid="189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0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189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89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8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8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8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8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2" grpId="0" autoUpdateAnimBg="0"/>
      <p:bldP spid="189453" grpId="0" animBg="1"/>
      <p:bldP spid="189459" grpId="0" animBg="1"/>
      <p:bldP spid="189480" grpId="0" animBg="1"/>
      <p:bldP spid="189493" grpId="0" autoUpdateAnimBg="0"/>
      <p:bldP spid="189517" grpId="0" animBg="1"/>
      <p:bldP spid="189535" grpId="0" animBg="1"/>
      <p:bldP spid="189536" grpId="0" animBg="1"/>
      <p:bldP spid="189537" grpId="0" autoUpdateAnimBg="0"/>
      <p:bldP spid="189538" grpId="0" autoUpdateAnimBg="0"/>
      <p:bldP spid="189539" grpId="0" autoUpdateAnimBg="0"/>
      <p:bldP spid="189584" grpId="0" animBg="1" autoUpdateAnimBg="0"/>
      <p:bldP spid="189585" grpId="0" animBg="1" autoUpdateAnimBg="0"/>
      <p:bldP spid="18958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0663" y="1662113"/>
            <a:ext cx="1884362" cy="1419225"/>
            <a:chOff x="436" y="2112"/>
            <a:chExt cx="1247" cy="773"/>
          </a:xfrm>
        </p:grpSpPr>
        <p:sp>
          <p:nvSpPr>
            <p:cNvPr id="3226" name="Text Box 3"/>
            <p:cNvSpPr txBox="1">
              <a:spLocks noChangeArrowheads="1"/>
            </p:cNvSpPr>
            <p:nvPr/>
          </p:nvSpPr>
          <p:spPr bwMode="auto">
            <a:xfrm>
              <a:off x="436" y="2736"/>
              <a:ext cx="194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3227" name="Text Box 4"/>
            <p:cNvSpPr txBox="1">
              <a:spLocks noChangeArrowheads="1"/>
            </p:cNvSpPr>
            <p:nvPr/>
          </p:nvSpPr>
          <p:spPr bwMode="auto">
            <a:xfrm>
              <a:off x="1488" y="2112"/>
              <a:ext cx="19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</a:rPr>
                <a:t>Y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320675" y="212725"/>
            <a:ext cx="2790825" cy="3444875"/>
            <a:chOff x="3857" y="1277"/>
            <a:chExt cx="1578" cy="1948"/>
          </a:xfrm>
        </p:grpSpPr>
        <p:sp>
          <p:nvSpPr>
            <p:cNvPr id="3223" name="AutoShape 6"/>
            <p:cNvSpPr>
              <a:spLocks noChangeArrowheads="1"/>
            </p:cNvSpPr>
            <p:nvPr/>
          </p:nvSpPr>
          <p:spPr bwMode="auto">
            <a:xfrm rot="5323066" flipV="1">
              <a:off x="3563" y="1615"/>
              <a:ext cx="1482" cy="805"/>
            </a:xfrm>
            <a:prstGeom prst="parallelogram">
              <a:avLst>
                <a:gd name="adj" fmla="val 60983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224" name="AutoShape 7"/>
            <p:cNvSpPr>
              <a:spLocks noChangeArrowheads="1"/>
            </p:cNvSpPr>
            <p:nvPr/>
          </p:nvSpPr>
          <p:spPr bwMode="auto">
            <a:xfrm rot="19742203" flipV="1">
              <a:off x="4013" y="2283"/>
              <a:ext cx="1422" cy="901"/>
            </a:xfrm>
            <a:prstGeom prst="parallelogram">
              <a:avLst>
                <a:gd name="adj" fmla="val 52279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225" name="Text Box 8"/>
            <p:cNvSpPr txBox="1">
              <a:spLocks noChangeArrowheads="1"/>
            </p:cNvSpPr>
            <p:nvPr/>
          </p:nvSpPr>
          <p:spPr bwMode="auto">
            <a:xfrm rot="-1716384">
              <a:off x="3857" y="1679"/>
              <a:ext cx="301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V.P.</a:t>
              </a:r>
            </a:p>
          </p:txBody>
        </p:sp>
        <p:graphicFrame>
          <p:nvGraphicFramePr>
            <p:cNvPr id="3075" name="Object 9"/>
            <p:cNvGraphicFramePr>
              <a:graphicFrameLocks noChangeAspect="1"/>
            </p:cNvGraphicFramePr>
            <p:nvPr/>
          </p:nvGraphicFramePr>
          <p:xfrm>
            <a:off x="4656" y="3116"/>
            <a:ext cx="205" cy="109"/>
          </p:xfrm>
          <a:graphic>
            <a:graphicData uri="http://schemas.openxmlformats.org/presentationml/2006/ole">
              <p:oleObj spid="_x0000_s3075" name="CorelDRAW" r:id="rId4" imgW="668520" imgH="320400" progId="">
                <p:embed/>
              </p:oleObj>
            </a:graphicData>
          </a:graphic>
        </p:graphicFrame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612775" y="944563"/>
            <a:ext cx="1960563" cy="1530350"/>
            <a:chOff x="351" y="555"/>
            <a:chExt cx="1094" cy="770"/>
          </a:xfrm>
        </p:grpSpPr>
        <p:sp>
          <p:nvSpPr>
            <p:cNvPr id="3218" name="Line 11"/>
            <p:cNvSpPr>
              <a:spLocks noChangeShapeType="1"/>
            </p:cNvSpPr>
            <p:nvPr/>
          </p:nvSpPr>
          <p:spPr bwMode="auto">
            <a:xfrm flipH="1" flipV="1">
              <a:off x="726" y="555"/>
              <a:ext cx="719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19" name="Group 12"/>
            <p:cNvGrpSpPr>
              <a:grpSpLocks/>
            </p:cNvGrpSpPr>
            <p:nvPr/>
          </p:nvGrpSpPr>
          <p:grpSpPr bwMode="auto">
            <a:xfrm rot="377888">
              <a:off x="351" y="1169"/>
              <a:ext cx="309" cy="156"/>
              <a:chOff x="1968" y="2544"/>
              <a:chExt cx="480" cy="240"/>
            </a:xfrm>
          </p:grpSpPr>
          <p:sp>
            <p:nvSpPr>
              <p:cNvPr id="3221" name="Line 13"/>
              <p:cNvSpPr>
                <a:spLocks noChangeShapeType="1"/>
              </p:cNvSpPr>
              <p:nvPr/>
            </p:nvSpPr>
            <p:spPr bwMode="auto">
              <a:xfrm flipH="1" flipV="1">
                <a:off x="1968" y="2544"/>
                <a:ext cx="48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2" name="Line 14"/>
              <p:cNvSpPr>
                <a:spLocks noChangeShapeType="1"/>
              </p:cNvSpPr>
              <p:nvPr/>
            </p:nvSpPr>
            <p:spPr bwMode="auto">
              <a:xfrm flipH="1" flipV="1">
                <a:off x="2172" y="2646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20" name="Line 15"/>
            <p:cNvSpPr>
              <a:spLocks noChangeShapeType="1"/>
            </p:cNvSpPr>
            <p:nvPr/>
          </p:nvSpPr>
          <p:spPr bwMode="auto">
            <a:xfrm flipH="1" flipV="1">
              <a:off x="979" y="645"/>
              <a:ext cx="192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1163638" y="1487488"/>
            <a:ext cx="1409700" cy="1497012"/>
            <a:chOff x="869" y="1762"/>
            <a:chExt cx="787" cy="753"/>
          </a:xfrm>
        </p:grpSpPr>
        <p:grpSp>
          <p:nvGrpSpPr>
            <p:cNvPr id="3213" name="Group 17"/>
            <p:cNvGrpSpPr>
              <a:grpSpLocks/>
            </p:cNvGrpSpPr>
            <p:nvPr/>
          </p:nvGrpSpPr>
          <p:grpSpPr bwMode="auto">
            <a:xfrm>
              <a:off x="869" y="1762"/>
              <a:ext cx="787" cy="753"/>
              <a:chOff x="658" y="828"/>
              <a:chExt cx="787" cy="753"/>
            </a:xfrm>
          </p:grpSpPr>
          <p:sp>
            <p:nvSpPr>
              <p:cNvPr id="3215" name="Line 18"/>
              <p:cNvSpPr>
                <a:spLocks noChangeShapeType="1"/>
              </p:cNvSpPr>
              <p:nvPr/>
            </p:nvSpPr>
            <p:spPr bwMode="auto">
              <a:xfrm>
                <a:off x="658" y="1342"/>
                <a:ext cx="0" cy="2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6" name="Line 19"/>
              <p:cNvSpPr>
                <a:spLocks noChangeShapeType="1"/>
              </p:cNvSpPr>
              <p:nvPr/>
            </p:nvSpPr>
            <p:spPr bwMode="auto">
              <a:xfrm>
                <a:off x="1445" y="828"/>
                <a:ext cx="0" cy="75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7" name="Line 20"/>
              <p:cNvSpPr>
                <a:spLocks noChangeShapeType="1"/>
              </p:cNvSpPr>
              <p:nvPr/>
            </p:nvSpPr>
            <p:spPr bwMode="auto">
              <a:xfrm>
                <a:off x="1445" y="1273"/>
                <a:ext cx="0" cy="1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14" name="Line 21"/>
            <p:cNvSpPr>
              <a:spLocks noChangeShapeType="1"/>
            </p:cNvSpPr>
            <p:nvPr/>
          </p:nvSpPr>
          <p:spPr bwMode="auto">
            <a:xfrm>
              <a:off x="869" y="2310"/>
              <a:ext cx="0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2806700" y="2014538"/>
            <a:ext cx="850900" cy="390525"/>
            <a:chOff x="5263" y="2296"/>
            <a:chExt cx="481" cy="221"/>
          </a:xfrm>
        </p:grpSpPr>
        <p:sp>
          <p:nvSpPr>
            <p:cNvPr id="3211" name="Text Box 23"/>
            <p:cNvSpPr txBox="1">
              <a:spLocks noChangeArrowheads="1"/>
            </p:cNvSpPr>
            <p:nvPr/>
          </p:nvSpPr>
          <p:spPr bwMode="auto">
            <a:xfrm rot="1539104">
              <a:off x="5330" y="2296"/>
              <a:ext cx="414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For Fv</a:t>
              </a:r>
            </a:p>
          </p:txBody>
        </p:sp>
        <p:sp>
          <p:nvSpPr>
            <p:cNvPr id="3212" name="Line 24"/>
            <p:cNvSpPr>
              <a:spLocks noChangeShapeType="1"/>
            </p:cNvSpPr>
            <p:nvPr/>
          </p:nvSpPr>
          <p:spPr bwMode="auto">
            <a:xfrm flipH="1" flipV="1">
              <a:off x="5263" y="2363"/>
              <a:ext cx="277" cy="1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25"/>
          <p:cNvGrpSpPr>
            <a:grpSpLocks/>
          </p:cNvGrpSpPr>
          <p:nvPr/>
        </p:nvGrpSpPr>
        <p:grpSpPr bwMode="auto">
          <a:xfrm>
            <a:off x="671513" y="2236788"/>
            <a:ext cx="1901825" cy="738187"/>
            <a:chOff x="384" y="1205"/>
            <a:chExt cx="1061" cy="372"/>
          </a:xfrm>
        </p:grpSpPr>
        <p:sp>
          <p:nvSpPr>
            <p:cNvPr id="3209" name="Line 26"/>
            <p:cNvSpPr>
              <a:spLocks noChangeShapeType="1"/>
            </p:cNvSpPr>
            <p:nvPr/>
          </p:nvSpPr>
          <p:spPr bwMode="auto">
            <a:xfrm>
              <a:off x="384" y="1427"/>
              <a:ext cx="269" cy="1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0" name="Line 27"/>
            <p:cNvSpPr>
              <a:spLocks noChangeShapeType="1"/>
            </p:cNvSpPr>
            <p:nvPr/>
          </p:nvSpPr>
          <p:spPr bwMode="auto">
            <a:xfrm>
              <a:off x="726" y="1205"/>
              <a:ext cx="719" cy="3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28"/>
          <p:cNvGrpSpPr>
            <a:grpSpLocks/>
          </p:cNvGrpSpPr>
          <p:nvPr/>
        </p:nvGrpSpPr>
        <p:grpSpPr bwMode="auto">
          <a:xfrm>
            <a:off x="649288" y="944563"/>
            <a:ext cx="635000" cy="1733550"/>
            <a:chOff x="371" y="555"/>
            <a:chExt cx="355" cy="872"/>
          </a:xfrm>
        </p:grpSpPr>
        <p:sp>
          <p:nvSpPr>
            <p:cNvPr id="3207" name="Line 29"/>
            <p:cNvSpPr>
              <a:spLocks noChangeShapeType="1"/>
            </p:cNvSpPr>
            <p:nvPr/>
          </p:nvSpPr>
          <p:spPr bwMode="auto">
            <a:xfrm>
              <a:off x="726" y="555"/>
              <a:ext cx="0" cy="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8" name="Line 30"/>
            <p:cNvSpPr>
              <a:spLocks noChangeShapeType="1"/>
            </p:cNvSpPr>
            <p:nvPr/>
          </p:nvSpPr>
          <p:spPr bwMode="auto">
            <a:xfrm>
              <a:off x="371" y="1154"/>
              <a:ext cx="0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31"/>
          <p:cNvGrpSpPr>
            <a:grpSpLocks/>
          </p:cNvGrpSpPr>
          <p:nvPr/>
        </p:nvGrpSpPr>
        <p:grpSpPr bwMode="auto">
          <a:xfrm>
            <a:off x="381000" y="669925"/>
            <a:ext cx="1012825" cy="1528763"/>
            <a:chOff x="3891" y="1536"/>
            <a:chExt cx="573" cy="864"/>
          </a:xfrm>
        </p:grpSpPr>
        <p:sp>
          <p:nvSpPr>
            <p:cNvPr id="3205" name="Text Box 32"/>
            <p:cNvSpPr txBox="1">
              <a:spLocks noChangeArrowheads="1"/>
            </p:cNvSpPr>
            <p:nvPr/>
          </p:nvSpPr>
          <p:spPr bwMode="auto">
            <a:xfrm>
              <a:off x="3891" y="2210"/>
              <a:ext cx="194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a’</a:t>
              </a:r>
            </a:p>
          </p:txBody>
        </p:sp>
        <p:sp>
          <p:nvSpPr>
            <p:cNvPr id="3206" name="Text Box 33"/>
            <p:cNvSpPr txBox="1">
              <a:spLocks noChangeArrowheads="1"/>
            </p:cNvSpPr>
            <p:nvPr/>
          </p:nvSpPr>
          <p:spPr bwMode="auto">
            <a:xfrm>
              <a:off x="4263" y="1536"/>
              <a:ext cx="201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b’</a:t>
              </a:r>
            </a:p>
          </p:txBody>
        </p:sp>
      </p:grpSp>
      <p:grpSp>
        <p:nvGrpSpPr>
          <p:cNvPr id="12" name="Group 34"/>
          <p:cNvGrpSpPr>
            <a:grpSpLocks/>
          </p:cNvGrpSpPr>
          <p:nvPr/>
        </p:nvGrpSpPr>
        <p:grpSpPr bwMode="auto">
          <a:xfrm>
            <a:off x="1016000" y="2844800"/>
            <a:ext cx="1743075" cy="377825"/>
            <a:chOff x="4250" y="2765"/>
            <a:chExt cx="986" cy="214"/>
          </a:xfrm>
        </p:grpSpPr>
        <p:sp>
          <p:nvSpPr>
            <p:cNvPr id="3203" name="Text Box 35"/>
            <p:cNvSpPr txBox="1">
              <a:spLocks noChangeArrowheads="1"/>
            </p:cNvSpPr>
            <p:nvPr/>
          </p:nvSpPr>
          <p:spPr bwMode="auto">
            <a:xfrm>
              <a:off x="4250" y="2765"/>
              <a:ext cx="155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3204" name="Text Box 36"/>
            <p:cNvSpPr txBox="1">
              <a:spLocks noChangeArrowheads="1"/>
            </p:cNvSpPr>
            <p:nvPr/>
          </p:nvSpPr>
          <p:spPr bwMode="auto">
            <a:xfrm>
              <a:off x="5074" y="2789"/>
              <a:ext cx="162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13" name="Group 37"/>
          <p:cNvGrpSpPr>
            <a:grpSpLocks/>
          </p:cNvGrpSpPr>
          <p:nvPr/>
        </p:nvGrpSpPr>
        <p:grpSpPr bwMode="auto">
          <a:xfrm>
            <a:off x="820738" y="1211263"/>
            <a:ext cx="2006600" cy="1516062"/>
            <a:chOff x="4139" y="1842"/>
            <a:chExt cx="1135" cy="857"/>
          </a:xfrm>
        </p:grpSpPr>
        <p:sp>
          <p:nvSpPr>
            <p:cNvPr id="3200" name="Line 38"/>
            <p:cNvSpPr>
              <a:spLocks noChangeShapeType="1"/>
            </p:cNvSpPr>
            <p:nvPr/>
          </p:nvSpPr>
          <p:spPr bwMode="auto">
            <a:xfrm flipV="1">
              <a:off x="4333" y="1998"/>
              <a:ext cx="798" cy="577"/>
            </a:xfrm>
            <a:prstGeom prst="line">
              <a:avLst/>
            </a:prstGeom>
            <a:noFill/>
            <a:ln w="57150">
              <a:solidFill>
                <a:srgbClr val="D6009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1" name="Text Box 39"/>
            <p:cNvSpPr txBox="1">
              <a:spLocks noChangeArrowheads="1"/>
            </p:cNvSpPr>
            <p:nvPr/>
          </p:nvSpPr>
          <p:spPr bwMode="auto">
            <a:xfrm>
              <a:off x="5093" y="1842"/>
              <a:ext cx="181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3202" name="Text Box 40"/>
            <p:cNvSpPr txBox="1">
              <a:spLocks noChangeArrowheads="1"/>
            </p:cNvSpPr>
            <p:nvPr/>
          </p:nvSpPr>
          <p:spPr bwMode="auto">
            <a:xfrm>
              <a:off x="4139" y="2509"/>
              <a:ext cx="187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A</a:t>
              </a:r>
            </a:p>
          </p:txBody>
        </p:sp>
      </p:grpSp>
      <p:grpSp>
        <p:nvGrpSpPr>
          <p:cNvPr id="14" name="Group 41"/>
          <p:cNvGrpSpPr>
            <a:grpSpLocks/>
          </p:cNvGrpSpPr>
          <p:nvPr/>
        </p:nvGrpSpPr>
        <p:grpSpPr bwMode="auto">
          <a:xfrm>
            <a:off x="630238" y="1435100"/>
            <a:ext cx="1019175" cy="696913"/>
            <a:chOff x="4032" y="1968"/>
            <a:chExt cx="576" cy="394"/>
          </a:xfrm>
        </p:grpSpPr>
        <p:sp>
          <p:nvSpPr>
            <p:cNvPr id="3198" name="Line 42"/>
            <p:cNvSpPr>
              <a:spLocks noChangeShapeType="1"/>
            </p:cNvSpPr>
            <p:nvPr/>
          </p:nvSpPr>
          <p:spPr bwMode="auto">
            <a:xfrm flipV="1">
              <a:off x="4032" y="1968"/>
              <a:ext cx="576" cy="3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9" name="Text Box 43"/>
            <p:cNvSpPr txBox="1">
              <a:spLocks noChangeArrowheads="1"/>
            </p:cNvSpPr>
            <p:nvPr/>
          </p:nvSpPr>
          <p:spPr bwMode="auto">
            <a:xfrm>
              <a:off x="4136" y="2018"/>
              <a:ext cx="193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</a:t>
              </a:r>
            </a:p>
          </p:txBody>
        </p:sp>
      </p:grpSp>
      <p:grpSp>
        <p:nvGrpSpPr>
          <p:cNvPr id="15" name="Group 44"/>
          <p:cNvGrpSpPr>
            <a:grpSpLocks/>
          </p:cNvGrpSpPr>
          <p:nvPr/>
        </p:nvGrpSpPr>
        <p:grpSpPr bwMode="auto">
          <a:xfrm>
            <a:off x="1185863" y="2463800"/>
            <a:ext cx="673100" cy="485775"/>
            <a:chOff x="4346" y="2550"/>
            <a:chExt cx="381" cy="275"/>
          </a:xfrm>
        </p:grpSpPr>
        <p:sp>
          <p:nvSpPr>
            <p:cNvPr id="3196" name="Line 45"/>
            <p:cNvSpPr>
              <a:spLocks noChangeShapeType="1"/>
            </p:cNvSpPr>
            <p:nvPr/>
          </p:nvSpPr>
          <p:spPr bwMode="auto">
            <a:xfrm flipV="1">
              <a:off x="4346" y="2550"/>
              <a:ext cx="381" cy="2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7" name="Text Box 46"/>
            <p:cNvSpPr txBox="1">
              <a:spLocks noChangeArrowheads="1"/>
            </p:cNvSpPr>
            <p:nvPr/>
          </p:nvSpPr>
          <p:spPr bwMode="auto">
            <a:xfrm>
              <a:off x="4437" y="2669"/>
              <a:ext cx="151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</a:t>
              </a:r>
            </a:p>
          </p:txBody>
        </p:sp>
      </p:grpSp>
      <p:grpSp>
        <p:nvGrpSpPr>
          <p:cNvPr id="16" name="Group 47"/>
          <p:cNvGrpSpPr>
            <a:grpSpLocks/>
          </p:cNvGrpSpPr>
          <p:nvPr/>
        </p:nvGrpSpPr>
        <p:grpSpPr bwMode="auto">
          <a:xfrm>
            <a:off x="1790700" y="76200"/>
            <a:ext cx="742950" cy="882650"/>
            <a:chOff x="4688" y="1200"/>
            <a:chExt cx="420" cy="499"/>
          </a:xfrm>
        </p:grpSpPr>
        <p:sp>
          <p:nvSpPr>
            <p:cNvPr id="3194" name="Line 48"/>
            <p:cNvSpPr>
              <a:spLocks noChangeShapeType="1"/>
            </p:cNvSpPr>
            <p:nvPr/>
          </p:nvSpPr>
          <p:spPr bwMode="auto">
            <a:xfrm>
              <a:off x="4887" y="1392"/>
              <a:ext cx="0" cy="30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5" name="Text Box 49"/>
            <p:cNvSpPr txBox="1">
              <a:spLocks noChangeArrowheads="1"/>
            </p:cNvSpPr>
            <p:nvPr/>
          </p:nvSpPr>
          <p:spPr bwMode="auto">
            <a:xfrm>
              <a:off x="4688" y="1200"/>
              <a:ext cx="420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For Tv</a:t>
              </a:r>
            </a:p>
          </p:txBody>
        </p:sp>
      </p:grpSp>
      <p:grpSp>
        <p:nvGrpSpPr>
          <p:cNvPr id="17" name="Group 50"/>
          <p:cNvGrpSpPr>
            <a:grpSpLocks/>
          </p:cNvGrpSpPr>
          <p:nvPr/>
        </p:nvGrpSpPr>
        <p:grpSpPr bwMode="auto">
          <a:xfrm>
            <a:off x="623888" y="927100"/>
            <a:ext cx="676275" cy="1223963"/>
            <a:chOff x="4028" y="1681"/>
            <a:chExt cx="383" cy="692"/>
          </a:xfrm>
        </p:grpSpPr>
        <p:sp>
          <p:nvSpPr>
            <p:cNvPr id="3192" name="Line 51"/>
            <p:cNvSpPr>
              <a:spLocks noChangeShapeType="1"/>
            </p:cNvSpPr>
            <p:nvPr/>
          </p:nvSpPr>
          <p:spPr bwMode="auto">
            <a:xfrm flipH="1">
              <a:off x="4028" y="1681"/>
              <a:ext cx="383" cy="6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3" name="Text Box 52"/>
            <p:cNvSpPr txBox="1">
              <a:spLocks noChangeArrowheads="1"/>
            </p:cNvSpPr>
            <p:nvPr/>
          </p:nvSpPr>
          <p:spPr bwMode="auto">
            <a:xfrm rot="-3580067">
              <a:off x="4005" y="1900"/>
              <a:ext cx="26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i="1">
                  <a:latin typeface="Times New Roman" pitchFamily="18" charset="0"/>
                </a:rPr>
                <a:t>F.V</a:t>
              </a:r>
              <a:r>
                <a:rPr lang="en-US" sz="1400" i="1">
                  <a:latin typeface="Times New Roman" pitchFamily="18" charset="0"/>
                </a:rPr>
                <a:t>.</a:t>
              </a:r>
            </a:p>
          </p:txBody>
        </p:sp>
      </p:grpSp>
      <p:grpSp>
        <p:nvGrpSpPr>
          <p:cNvPr id="18" name="Group 53"/>
          <p:cNvGrpSpPr>
            <a:grpSpLocks/>
          </p:cNvGrpSpPr>
          <p:nvPr/>
        </p:nvGrpSpPr>
        <p:grpSpPr bwMode="auto">
          <a:xfrm>
            <a:off x="1163638" y="2949575"/>
            <a:ext cx="1409700" cy="303213"/>
            <a:chOff x="4333" y="2825"/>
            <a:chExt cx="798" cy="171"/>
          </a:xfrm>
        </p:grpSpPr>
        <p:sp>
          <p:nvSpPr>
            <p:cNvPr id="3190" name="Line 54"/>
            <p:cNvSpPr>
              <a:spLocks noChangeShapeType="1"/>
            </p:cNvSpPr>
            <p:nvPr/>
          </p:nvSpPr>
          <p:spPr bwMode="auto">
            <a:xfrm>
              <a:off x="4333" y="2825"/>
              <a:ext cx="7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1" name="Text Box 55"/>
            <p:cNvSpPr txBox="1">
              <a:spLocks noChangeArrowheads="1"/>
            </p:cNvSpPr>
            <p:nvPr/>
          </p:nvSpPr>
          <p:spPr bwMode="auto">
            <a:xfrm>
              <a:off x="4649" y="2841"/>
              <a:ext cx="25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i="1">
                  <a:latin typeface="Times New Roman" pitchFamily="18" charset="0"/>
                </a:rPr>
                <a:t>T.V.</a:t>
              </a:r>
            </a:p>
          </p:txBody>
        </p:sp>
      </p:grpSp>
      <p:grpSp>
        <p:nvGrpSpPr>
          <p:cNvPr id="19" name="Group 56"/>
          <p:cNvGrpSpPr>
            <a:grpSpLocks/>
          </p:cNvGrpSpPr>
          <p:nvPr/>
        </p:nvGrpSpPr>
        <p:grpSpPr bwMode="auto">
          <a:xfrm>
            <a:off x="5715000" y="107950"/>
            <a:ext cx="2851150" cy="3397250"/>
            <a:chOff x="2976" y="77"/>
            <a:chExt cx="1635" cy="1948"/>
          </a:xfrm>
        </p:grpSpPr>
        <p:grpSp>
          <p:nvGrpSpPr>
            <p:cNvPr id="3159" name="Group 57"/>
            <p:cNvGrpSpPr>
              <a:grpSpLocks/>
            </p:cNvGrpSpPr>
            <p:nvPr/>
          </p:nvGrpSpPr>
          <p:grpSpPr bwMode="auto">
            <a:xfrm>
              <a:off x="2976" y="897"/>
              <a:ext cx="1067" cy="803"/>
              <a:chOff x="436" y="2112"/>
              <a:chExt cx="1248" cy="775"/>
            </a:xfrm>
          </p:grpSpPr>
          <p:sp>
            <p:nvSpPr>
              <p:cNvPr id="3188" name="Text Box 58"/>
              <p:cNvSpPr txBox="1">
                <a:spLocks noChangeArrowheads="1"/>
              </p:cNvSpPr>
              <p:nvPr/>
            </p:nvSpPr>
            <p:spPr bwMode="auto">
              <a:xfrm>
                <a:off x="436" y="2734"/>
                <a:ext cx="196" cy="1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3189" name="Text Box 59"/>
              <p:cNvSpPr txBox="1">
                <a:spLocks noChangeArrowheads="1"/>
              </p:cNvSpPr>
              <p:nvPr/>
            </p:nvSpPr>
            <p:spPr bwMode="auto">
              <a:xfrm>
                <a:off x="1487" y="2112"/>
                <a:ext cx="197" cy="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latin typeface="Times New Roman" pitchFamily="18" charset="0"/>
                  </a:rPr>
                  <a:t>Y</a:t>
                </a:r>
              </a:p>
            </p:txBody>
          </p:sp>
        </p:grpSp>
        <p:grpSp>
          <p:nvGrpSpPr>
            <p:cNvPr id="3160" name="Group 60"/>
            <p:cNvGrpSpPr>
              <a:grpSpLocks/>
            </p:cNvGrpSpPr>
            <p:nvPr/>
          </p:nvGrpSpPr>
          <p:grpSpPr bwMode="auto">
            <a:xfrm>
              <a:off x="3032" y="77"/>
              <a:ext cx="1579" cy="1948"/>
              <a:chOff x="3856" y="1277"/>
              <a:chExt cx="1579" cy="1948"/>
            </a:xfrm>
          </p:grpSpPr>
          <p:sp>
            <p:nvSpPr>
              <p:cNvPr id="3185" name="AutoShape 61"/>
              <p:cNvSpPr>
                <a:spLocks noChangeArrowheads="1"/>
              </p:cNvSpPr>
              <p:nvPr/>
            </p:nvSpPr>
            <p:spPr bwMode="auto">
              <a:xfrm rot="5323066" flipV="1">
                <a:off x="3563" y="1615"/>
                <a:ext cx="1482" cy="805"/>
              </a:xfrm>
              <a:prstGeom prst="parallelogram">
                <a:avLst>
                  <a:gd name="adj" fmla="val 60983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3186" name="AutoShape 62"/>
              <p:cNvSpPr>
                <a:spLocks noChangeArrowheads="1"/>
              </p:cNvSpPr>
              <p:nvPr/>
            </p:nvSpPr>
            <p:spPr bwMode="auto">
              <a:xfrm rot="19742203" flipV="1">
                <a:off x="4013" y="2283"/>
                <a:ext cx="1422" cy="901"/>
              </a:xfrm>
              <a:prstGeom prst="parallelogram">
                <a:avLst>
                  <a:gd name="adj" fmla="val 52279"/>
                </a:avLst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3187" name="Text Box 63"/>
              <p:cNvSpPr txBox="1">
                <a:spLocks noChangeArrowheads="1"/>
              </p:cNvSpPr>
              <p:nvPr/>
            </p:nvSpPr>
            <p:spPr bwMode="auto">
              <a:xfrm rot="-1716384">
                <a:off x="3856" y="1676"/>
                <a:ext cx="306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i="1">
                    <a:latin typeface="Times New Roman" pitchFamily="18" charset="0"/>
                  </a:rPr>
                  <a:t>V.P.</a:t>
                </a:r>
              </a:p>
            </p:txBody>
          </p:sp>
          <p:graphicFrame>
            <p:nvGraphicFramePr>
              <p:cNvPr id="3074" name="Object 64"/>
              <p:cNvGraphicFramePr>
                <a:graphicFrameLocks noChangeAspect="1"/>
              </p:cNvGraphicFramePr>
              <p:nvPr/>
            </p:nvGraphicFramePr>
            <p:xfrm>
              <a:off x="4656" y="3116"/>
              <a:ext cx="205" cy="109"/>
            </p:xfrm>
            <a:graphic>
              <a:graphicData uri="http://schemas.openxmlformats.org/presentationml/2006/ole">
                <p:oleObj spid="_x0000_s3074" name="CorelDRAW" r:id="rId5" imgW="668520" imgH="320400" progId="">
                  <p:embed/>
                </p:oleObj>
              </a:graphicData>
            </a:graphic>
          </p:graphicFrame>
        </p:grpSp>
        <p:grpSp>
          <p:nvGrpSpPr>
            <p:cNvPr id="3161" name="Group 65"/>
            <p:cNvGrpSpPr>
              <a:grpSpLocks/>
            </p:cNvGrpSpPr>
            <p:nvPr/>
          </p:nvGrpSpPr>
          <p:grpSpPr bwMode="auto">
            <a:xfrm>
              <a:off x="3231" y="1222"/>
              <a:ext cx="1076" cy="417"/>
              <a:chOff x="384" y="1205"/>
              <a:chExt cx="1061" cy="372"/>
            </a:xfrm>
          </p:grpSpPr>
          <p:sp>
            <p:nvSpPr>
              <p:cNvPr id="3183" name="Line 66"/>
              <p:cNvSpPr>
                <a:spLocks noChangeShapeType="1"/>
              </p:cNvSpPr>
              <p:nvPr/>
            </p:nvSpPr>
            <p:spPr bwMode="auto">
              <a:xfrm>
                <a:off x="384" y="1427"/>
                <a:ext cx="269" cy="1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4" name="Line 67"/>
              <p:cNvSpPr>
                <a:spLocks noChangeShapeType="1"/>
              </p:cNvSpPr>
              <p:nvPr/>
            </p:nvSpPr>
            <p:spPr bwMode="auto">
              <a:xfrm>
                <a:off x="726" y="1205"/>
                <a:ext cx="719" cy="3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62" name="Group 68"/>
            <p:cNvGrpSpPr>
              <a:grpSpLocks/>
            </p:cNvGrpSpPr>
            <p:nvPr/>
          </p:nvGrpSpPr>
          <p:grpSpPr bwMode="auto">
            <a:xfrm>
              <a:off x="3218" y="491"/>
              <a:ext cx="360" cy="980"/>
              <a:chOff x="371" y="555"/>
              <a:chExt cx="355" cy="872"/>
            </a:xfrm>
          </p:grpSpPr>
          <p:sp>
            <p:nvSpPr>
              <p:cNvPr id="3181" name="Line 69"/>
              <p:cNvSpPr>
                <a:spLocks noChangeShapeType="1"/>
              </p:cNvSpPr>
              <p:nvPr/>
            </p:nvSpPr>
            <p:spPr bwMode="auto">
              <a:xfrm>
                <a:off x="726" y="555"/>
                <a:ext cx="0" cy="6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2" name="Line 70"/>
              <p:cNvSpPr>
                <a:spLocks noChangeShapeType="1"/>
              </p:cNvSpPr>
              <p:nvPr/>
            </p:nvSpPr>
            <p:spPr bwMode="auto">
              <a:xfrm>
                <a:off x="371" y="1154"/>
                <a:ext cx="0" cy="2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63" name="Group 71"/>
            <p:cNvGrpSpPr>
              <a:grpSpLocks/>
            </p:cNvGrpSpPr>
            <p:nvPr/>
          </p:nvGrpSpPr>
          <p:grpSpPr bwMode="auto">
            <a:xfrm>
              <a:off x="3067" y="336"/>
              <a:ext cx="576" cy="868"/>
              <a:chOff x="3891" y="1536"/>
              <a:chExt cx="576" cy="868"/>
            </a:xfrm>
          </p:grpSpPr>
          <p:sp>
            <p:nvSpPr>
              <p:cNvPr id="3179" name="Text Box 72"/>
              <p:cNvSpPr txBox="1">
                <a:spLocks noChangeArrowheads="1"/>
              </p:cNvSpPr>
              <p:nvPr/>
            </p:nvSpPr>
            <p:spPr bwMode="auto">
              <a:xfrm>
                <a:off x="3891" y="2212"/>
                <a:ext cx="19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</a:rPr>
                  <a:t>a’</a:t>
                </a:r>
              </a:p>
            </p:txBody>
          </p:sp>
          <p:sp>
            <p:nvSpPr>
              <p:cNvPr id="3180" name="Text Box 73"/>
              <p:cNvSpPr txBox="1">
                <a:spLocks noChangeArrowheads="1"/>
              </p:cNvSpPr>
              <p:nvPr/>
            </p:nvSpPr>
            <p:spPr bwMode="auto">
              <a:xfrm>
                <a:off x="4264" y="1536"/>
                <a:ext cx="203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</a:rPr>
                  <a:t>b’</a:t>
                </a:r>
              </a:p>
            </p:txBody>
          </p:sp>
        </p:grpSp>
        <p:grpSp>
          <p:nvGrpSpPr>
            <p:cNvPr id="3164" name="Group 74"/>
            <p:cNvGrpSpPr>
              <a:grpSpLocks/>
            </p:cNvGrpSpPr>
            <p:nvPr/>
          </p:nvGrpSpPr>
          <p:grpSpPr bwMode="auto">
            <a:xfrm>
              <a:off x="3426" y="1565"/>
              <a:ext cx="987" cy="215"/>
              <a:chOff x="4250" y="2765"/>
              <a:chExt cx="987" cy="215"/>
            </a:xfrm>
          </p:grpSpPr>
          <p:sp>
            <p:nvSpPr>
              <p:cNvPr id="3177" name="Text Box 75"/>
              <p:cNvSpPr txBox="1">
                <a:spLocks noChangeArrowheads="1"/>
              </p:cNvSpPr>
              <p:nvPr/>
            </p:nvSpPr>
            <p:spPr bwMode="auto">
              <a:xfrm>
                <a:off x="4250" y="2765"/>
                <a:ext cx="157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3178" name="Text Box 76"/>
              <p:cNvSpPr txBox="1">
                <a:spLocks noChangeArrowheads="1"/>
              </p:cNvSpPr>
              <p:nvPr/>
            </p:nvSpPr>
            <p:spPr bwMode="auto">
              <a:xfrm>
                <a:off x="5073" y="2787"/>
                <a:ext cx="164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</a:rPr>
                  <a:t>b</a:t>
                </a:r>
              </a:p>
            </p:txBody>
          </p:sp>
        </p:grpSp>
        <p:grpSp>
          <p:nvGrpSpPr>
            <p:cNvPr id="3165" name="Group 77"/>
            <p:cNvGrpSpPr>
              <a:grpSpLocks/>
            </p:cNvGrpSpPr>
            <p:nvPr/>
          </p:nvGrpSpPr>
          <p:grpSpPr bwMode="auto">
            <a:xfrm>
              <a:off x="3208" y="768"/>
              <a:ext cx="576" cy="394"/>
              <a:chOff x="4032" y="1968"/>
              <a:chExt cx="576" cy="394"/>
            </a:xfrm>
          </p:grpSpPr>
          <p:sp>
            <p:nvSpPr>
              <p:cNvPr id="3175" name="Line 78"/>
              <p:cNvSpPr>
                <a:spLocks noChangeShapeType="1"/>
              </p:cNvSpPr>
              <p:nvPr/>
            </p:nvSpPr>
            <p:spPr bwMode="auto">
              <a:xfrm flipV="1">
                <a:off x="4032" y="1968"/>
                <a:ext cx="576" cy="3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" name="Text Box 79"/>
              <p:cNvSpPr txBox="1">
                <a:spLocks noChangeArrowheads="1"/>
              </p:cNvSpPr>
              <p:nvPr/>
            </p:nvSpPr>
            <p:spPr bwMode="auto">
              <a:xfrm>
                <a:off x="4137" y="2015"/>
                <a:ext cx="195" cy="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</a:t>
                </a:r>
              </a:p>
            </p:txBody>
          </p:sp>
        </p:grpSp>
        <p:grpSp>
          <p:nvGrpSpPr>
            <p:cNvPr id="3166" name="Group 80"/>
            <p:cNvGrpSpPr>
              <a:grpSpLocks/>
            </p:cNvGrpSpPr>
            <p:nvPr/>
          </p:nvGrpSpPr>
          <p:grpSpPr bwMode="auto">
            <a:xfrm>
              <a:off x="3522" y="1350"/>
              <a:ext cx="381" cy="278"/>
              <a:chOff x="4346" y="2550"/>
              <a:chExt cx="381" cy="278"/>
            </a:xfrm>
          </p:grpSpPr>
          <p:sp>
            <p:nvSpPr>
              <p:cNvPr id="3173" name="Line 81"/>
              <p:cNvSpPr>
                <a:spLocks noChangeShapeType="1"/>
              </p:cNvSpPr>
              <p:nvPr/>
            </p:nvSpPr>
            <p:spPr bwMode="auto">
              <a:xfrm flipV="1">
                <a:off x="4346" y="2550"/>
                <a:ext cx="381" cy="2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4" name="Text Box 82"/>
              <p:cNvSpPr txBox="1">
                <a:spLocks noChangeArrowheads="1"/>
              </p:cNvSpPr>
              <p:nvPr/>
            </p:nvSpPr>
            <p:spPr bwMode="auto">
              <a:xfrm>
                <a:off x="4439" y="2671"/>
                <a:ext cx="155" cy="1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</a:t>
                </a:r>
              </a:p>
            </p:txBody>
          </p:sp>
        </p:grpSp>
        <p:grpSp>
          <p:nvGrpSpPr>
            <p:cNvPr id="3167" name="Group 83"/>
            <p:cNvGrpSpPr>
              <a:grpSpLocks/>
            </p:cNvGrpSpPr>
            <p:nvPr/>
          </p:nvGrpSpPr>
          <p:grpSpPr bwMode="auto">
            <a:xfrm>
              <a:off x="3204" y="481"/>
              <a:ext cx="383" cy="692"/>
              <a:chOff x="4028" y="1681"/>
              <a:chExt cx="383" cy="692"/>
            </a:xfrm>
          </p:grpSpPr>
          <p:sp>
            <p:nvSpPr>
              <p:cNvPr id="3171" name="Line 84"/>
              <p:cNvSpPr>
                <a:spLocks noChangeShapeType="1"/>
              </p:cNvSpPr>
              <p:nvPr/>
            </p:nvSpPr>
            <p:spPr bwMode="auto">
              <a:xfrm flipH="1">
                <a:off x="4028" y="1681"/>
                <a:ext cx="383" cy="6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2" name="Text Box 85"/>
              <p:cNvSpPr txBox="1">
                <a:spLocks noChangeArrowheads="1"/>
              </p:cNvSpPr>
              <p:nvPr/>
            </p:nvSpPr>
            <p:spPr bwMode="auto">
              <a:xfrm rot="-3580067">
                <a:off x="4000" y="1900"/>
                <a:ext cx="270" cy="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 i="1">
                    <a:latin typeface="Times New Roman" pitchFamily="18" charset="0"/>
                  </a:rPr>
                  <a:t>F.V</a:t>
                </a:r>
                <a:r>
                  <a:rPr lang="en-US" sz="1400" i="1">
                    <a:latin typeface="Times New Roman" pitchFamily="18" charset="0"/>
                  </a:rPr>
                  <a:t>.</a:t>
                </a:r>
              </a:p>
            </p:txBody>
          </p:sp>
        </p:grpSp>
        <p:grpSp>
          <p:nvGrpSpPr>
            <p:cNvPr id="3168" name="Group 86"/>
            <p:cNvGrpSpPr>
              <a:grpSpLocks/>
            </p:cNvGrpSpPr>
            <p:nvPr/>
          </p:nvGrpSpPr>
          <p:grpSpPr bwMode="auto">
            <a:xfrm>
              <a:off x="3509" y="1625"/>
              <a:ext cx="798" cy="174"/>
              <a:chOff x="4333" y="2825"/>
              <a:chExt cx="798" cy="174"/>
            </a:xfrm>
          </p:grpSpPr>
          <p:sp>
            <p:nvSpPr>
              <p:cNvPr id="3169" name="Line 87"/>
              <p:cNvSpPr>
                <a:spLocks noChangeShapeType="1"/>
              </p:cNvSpPr>
              <p:nvPr/>
            </p:nvSpPr>
            <p:spPr bwMode="auto">
              <a:xfrm>
                <a:off x="4333" y="2825"/>
                <a:ext cx="79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0" name="Text Box 88"/>
              <p:cNvSpPr txBox="1">
                <a:spLocks noChangeArrowheads="1"/>
              </p:cNvSpPr>
              <p:nvPr/>
            </p:nvSpPr>
            <p:spPr bwMode="auto">
              <a:xfrm>
                <a:off x="4648" y="2841"/>
                <a:ext cx="262" cy="1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 i="1">
                    <a:latin typeface="Times New Roman" pitchFamily="18" charset="0"/>
                  </a:rPr>
                  <a:t>T.V.</a:t>
                </a:r>
              </a:p>
            </p:txBody>
          </p:sp>
        </p:grpSp>
      </p:grpSp>
      <p:grpSp>
        <p:nvGrpSpPr>
          <p:cNvPr id="30" name="Group 89"/>
          <p:cNvGrpSpPr>
            <a:grpSpLocks/>
          </p:cNvGrpSpPr>
          <p:nvPr/>
        </p:nvGrpSpPr>
        <p:grpSpPr bwMode="auto">
          <a:xfrm>
            <a:off x="6107113" y="-31750"/>
            <a:ext cx="3113087" cy="2863850"/>
            <a:chOff x="3141" y="0"/>
            <a:chExt cx="1785" cy="1642"/>
          </a:xfrm>
        </p:grpSpPr>
        <p:grpSp>
          <p:nvGrpSpPr>
            <p:cNvPr id="3136" name="Group 90"/>
            <p:cNvGrpSpPr>
              <a:grpSpLocks/>
            </p:cNvGrpSpPr>
            <p:nvPr/>
          </p:nvGrpSpPr>
          <p:grpSpPr bwMode="auto">
            <a:xfrm>
              <a:off x="4439" y="1097"/>
              <a:ext cx="487" cy="220"/>
              <a:chOff x="5263" y="2297"/>
              <a:chExt cx="487" cy="220"/>
            </a:xfrm>
          </p:grpSpPr>
          <p:sp>
            <p:nvSpPr>
              <p:cNvPr id="3157" name="Text Box 91"/>
              <p:cNvSpPr txBox="1">
                <a:spLocks noChangeArrowheads="1"/>
              </p:cNvSpPr>
              <p:nvPr/>
            </p:nvSpPr>
            <p:spPr bwMode="auto">
              <a:xfrm rot="1539104">
                <a:off x="5331" y="2297"/>
                <a:ext cx="41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</a:rPr>
                  <a:t>For Fv</a:t>
                </a:r>
              </a:p>
            </p:txBody>
          </p:sp>
          <p:sp>
            <p:nvSpPr>
              <p:cNvPr id="3158" name="Line 92"/>
              <p:cNvSpPr>
                <a:spLocks noChangeShapeType="1"/>
              </p:cNvSpPr>
              <p:nvPr/>
            </p:nvSpPr>
            <p:spPr bwMode="auto">
              <a:xfrm flipH="1" flipV="1">
                <a:off x="5263" y="2363"/>
                <a:ext cx="277" cy="15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37" name="Group 93"/>
            <p:cNvGrpSpPr>
              <a:grpSpLocks/>
            </p:cNvGrpSpPr>
            <p:nvPr/>
          </p:nvGrpSpPr>
          <p:grpSpPr bwMode="auto">
            <a:xfrm>
              <a:off x="3863" y="0"/>
              <a:ext cx="426" cy="499"/>
              <a:chOff x="4687" y="1200"/>
              <a:chExt cx="426" cy="499"/>
            </a:xfrm>
          </p:grpSpPr>
          <p:sp>
            <p:nvSpPr>
              <p:cNvPr id="3155" name="Line 94"/>
              <p:cNvSpPr>
                <a:spLocks noChangeShapeType="1"/>
              </p:cNvSpPr>
              <p:nvPr/>
            </p:nvSpPr>
            <p:spPr bwMode="auto">
              <a:xfrm>
                <a:off x="4887" y="1392"/>
                <a:ext cx="0" cy="30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6" name="Text Box 95"/>
              <p:cNvSpPr txBox="1">
                <a:spLocks noChangeArrowheads="1"/>
              </p:cNvSpPr>
              <p:nvPr/>
            </p:nvSpPr>
            <p:spPr bwMode="auto">
              <a:xfrm>
                <a:off x="4687" y="1200"/>
                <a:ext cx="426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</a:rPr>
                  <a:t>For Tv</a:t>
                </a:r>
              </a:p>
            </p:txBody>
          </p:sp>
        </p:grpSp>
        <p:grpSp>
          <p:nvGrpSpPr>
            <p:cNvPr id="3138" name="Group 96"/>
            <p:cNvGrpSpPr>
              <a:grpSpLocks/>
            </p:cNvGrpSpPr>
            <p:nvPr/>
          </p:nvGrpSpPr>
          <p:grpSpPr bwMode="auto">
            <a:xfrm>
              <a:off x="3141" y="489"/>
              <a:ext cx="1253" cy="1153"/>
              <a:chOff x="3150" y="491"/>
              <a:chExt cx="1253" cy="1153"/>
            </a:xfrm>
          </p:grpSpPr>
          <p:grpSp>
            <p:nvGrpSpPr>
              <p:cNvPr id="3139" name="Group 97"/>
              <p:cNvGrpSpPr>
                <a:grpSpLocks/>
              </p:cNvGrpSpPr>
              <p:nvPr/>
            </p:nvGrpSpPr>
            <p:grpSpPr bwMode="auto">
              <a:xfrm>
                <a:off x="3461" y="798"/>
                <a:ext cx="798" cy="846"/>
                <a:chOff x="869" y="1762"/>
                <a:chExt cx="787" cy="753"/>
              </a:xfrm>
            </p:grpSpPr>
            <p:grpSp>
              <p:nvGrpSpPr>
                <p:cNvPr id="3150" name="Group 98"/>
                <p:cNvGrpSpPr>
                  <a:grpSpLocks/>
                </p:cNvGrpSpPr>
                <p:nvPr/>
              </p:nvGrpSpPr>
              <p:grpSpPr bwMode="auto">
                <a:xfrm>
                  <a:off x="869" y="1762"/>
                  <a:ext cx="787" cy="753"/>
                  <a:chOff x="658" y="828"/>
                  <a:chExt cx="787" cy="753"/>
                </a:xfrm>
              </p:grpSpPr>
              <p:sp>
                <p:nvSpPr>
                  <p:cNvPr id="3152" name="Line 99"/>
                  <p:cNvSpPr>
                    <a:spLocks noChangeShapeType="1"/>
                  </p:cNvSpPr>
                  <p:nvPr/>
                </p:nvSpPr>
                <p:spPr bwMode="auto">
                  <a:xfrm>
                    <a:off x="658" y="1342"/>
                    <a:ext cx="0" cy="23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53" name="Line 100"/>
                  <p:cNvSpPr>
                    <a:spLocks noChangeShapeType="1"/>
                  </p:cNvSpPr>
                  <p:nvPr/>
                </p:nvSpPr>
                <p:spPr bwMode="auto">
                  <a:xfrm>
                    <a:off x="1445" y="828"/>
                    <a:ext cx="0" cy="75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54" name="Line 101"/>
                  <p:cNvSpPr>
                    <a:spLocks noChangeShapeType="1"/>
                  </p:cNvSpPr>
                  <p:nvPr/>
                </p:nvSpPr>
                <p:spPr bwMode="auto">
                  <a:xfrm>
                    <a:off x="1445" y="1273"/>
                    <a:ext cx="0" cy="13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151" name="Line 102"/>
                <p:cNvSpPr>
                  <a:spLocks noChangeShapeType="1"/>
                </p:cNvSpPr>
                <p:nvPr/>
              </p:nvSpPr>
              <p:spPr bwMode="auto">
                <a:xfrm>
                  <a:off x="869" y="2310"/>
                  <a:ext cx="0" cy="6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140" name="Group 103"/>
              <p:cNvGrpSpPr>
                <a:grpSpLocks/>
              </p:cNvGrpSpPr>
              <p:nvPr/>
            </p:nvGrpSpPr>
            <p:grpSpPr bwMode="auto">
              <a:xfrm>
                <a:off x="3150" y="491"/>
                <a:ext cx="1109" cy="865"/>
                <a:chOff x="351" y="555"/>
                <a:chExt cx="1094" cy="770"/>
              </a:xfrm>
            </p:grpSpPr>
            <p:sp>
              <p:nvSpPr>
                <p:cNvPr id="3145" name="Line 104"/>
                <p:cNvSpPr>
                  <a:spLocks noChangeShapeType="1"/>
                </p:cNvSpPr>
                <p:nvPr/>
              </p:nvSpPr>
              <p:spPr bwMode="auto">
                <a:xfrm flipH="1" flipV="1">
                  <a:off x="726" y="555"/>
                  <a:ext cx="719" cy="27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146" name="Group 105"/>
                <p:cNvGrpSpPr>
                  <a:grpSpLocks/>
                </p:cNvGrpSpPr>
                <p:nvPr/>
              </p:nvGrpSpPr>
              <p:grpSpPr bwMode="auto">
                <a:xfrm rot="377888">
                  <a:off x="351" y="1169"/>
                  <a:ext cx="309" cy="156"/>
                  <a:chOff x="1968" y="2544"/>
                  <a:chExt cx="480" cy="240"/>
                </a:xfrm>
              </p:grpSpPr>
              <p:sp>
                <p:nvSpPr>
                  <p:cNvPr id="3148" name="Line 106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968" y="2544"/>
                    <a:ext cx="480" cy="24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49" name="Line 10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172" y="2646"/>
                    <a:ext cx="96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147" name="Line 108"/>
                <p:cNvSpPr>
                  <a:spLocks noChangeShapeType="1"/>
                </p:cNvSpPr>
                <p:nvPr/>
              </p:nvSpPr>
              <p:spPr bwMode="auto">
                <a:xfrm flipH="1" flipV="1">
                  <a:off x="979" y="645"/>
                  <a:ext cx="192" cy="8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141" name="Group 109"/>
              <p:cNvGrpSpPr>
                <a:grpSpLocks/>
              </p:cNvGrpSpPr>
              <p:nvPr/>
            </p:nvGrpSpPr>
            <p:grpSpPr bwMode="auto">
              <a:xfrm>
                <a:off x="3270" y="640"/>
                <a:ext cx="1133" cy="863"/>
                <a:chOff x="4142" y="1840"/>
                <a:chExt cx="1133" cy="863"/>
              </a:xfrm>
            </p:grpSpPr>
            <p:sp>
              <p:nvSpPr>
                <p:cNvPr id="3142" name="Line 110"/>
                <p:cNvSpPr>
                  <a:spLocks noChangeShapeType="1"/>
                </p:cNvSpPr>
                <p:nvPr/>
              </p:nvSpPr>
              <p:spPr bwMode="auto">
                <a:xfrm flipV="1">
                  <a:off x="4333" y="1998"/>
                  <a:ext cx="798" cy="577"/>
                </a:xfrm>
                <a:prstGeom prst="line">
                  <a:avLst/>
                </a:prstGeom>
                <a:noFill/>
                <a:ln w="57150">
                  <a:solidFill>
                    <a:srgbClr val="D6009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43" name="Text Box 111"/>
                <p:cNvSpPr txBox="1">
                  <a:spLocks noChangeArrowheads="1"/>
                </p:cNvSpPr>
                <p:nvPr/>
              </p:nvSpPr>
              <p:spPr bwMode="auto">
                <a:xfrm>
                  <a:off x="5092" y="1840"/>
                  <a:ext cx="183" cy="1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Times New Roman" pitchFamily="18" charset="0"/>
                    </a:rPr>
                    <a:t>B</a:t>
                  </a:r>
                </a:p>
              </p:txBody>
            </p:sp>
            <p:sp>
              <p:nvSpPr>
                <p:cNvPr id="3144" name="Text Box 112"/>
                <p:cNvSpPr txBox="1">
                  <a:spLocks noChangeArrowheads="1"/>
                </p:cNvSpPr>
                <p:nvPr/>
              </p:nvSpPr>
              <p:spPr bwMode="auto">
                <a:xfrm>
                  <a:off x="4142" y="2511"/>
                  <a:ext cx="189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Times New Roman" pitchFamily="18" charset="0"/>
                    </a:rPr>
                    <a:t>A</a:t>
                  </a:r>
                </a:p>
              </p:txBody>
            </p:sp>
          </p:grpSp>
        </p:grpSp>
      </p:grpSp>
      <p:grpSp>
        <p:nvGrpSpPr>
          <p:cNvPr id="9225" name="Group 113"/>
          <p:cNvGrpSpPr>
            <a:grpSpLocks/>
          </p:cNvGrpSpPr>
          <p:nvPr/>
        </p:nvGrpSpPr>
        <p:grpSpPr bwMode="auto">
          <a:xfrm>
            <a:off x="3276600" y="3200400"/>
            <a:ext cx="2628900" cy="3448050"/>
            <a:chOff x="4051" y="288"/>
            <a:chExt cx="1656" cy="2172"/>
          </a:xfrm>
        </p:grpSpPr>
        <p:sp>
          <p:nvSpPr>
            <p:cNvPr id="3115" name="Rectangle 114"/>
            <p:cNvSpPr>
              <a:spLocks noChangeArrowheads="1"/>
            </p:cNvSpPr>
            <p:nvPr/>
          </p:nvSpPr>
          <p:spPr bwMode="auto">
            <a:xfrm>
              <a:off x="4335" y="316"/>
              <a:ext cx="1192" cy="1079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116" name="Rectangle 115"/>
            <p:cNvSpPr>
              <a:spLocks noChangeArrowheads="1"/>
            </p:cNvSpPr>
            <p:nvPr/>
          </p:nvSpPr>
          <p:spPr bwMode="auto">
            <a:xfrm>
              <a:off x="4335" y="1381"/>
              <a:ext cx="1192" cy="1079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117" name="Line 116"/>
            <p:cNvSpPr>
              <a:spLocks noChangeShapeType="1"/>
            </p:cNvSpPr>
            <p:nvPr/>
          </p:nvSpPr>
          <p:spPr bwMode="auto">
            <a:xfrm>
              <a:off x="4165" y="1381"/>
              <a:ext cx="14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8" name="Text Box 117"/>
            <p:cNvSpPr txBox="1">
              <a:spLocks noChangeArrowheads="1"/>
            </p:cNvSpPr>
            <p:nvPr/>
          </p:nvSpPr>
          <p:spPr bwMode="auto">
            <a:xfrm>
              <a:off x="4051" y="1219"/>
              <a:ext cx="19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3119" name="Text Box 118"/>
            <p:cNvSpPr txBox="1">
              <a:spLocks noChangeArrowheads="1"/>
            </p:cNvSpPr>
            <p:nvPr/>
          </p:nvSpPr>
          <p:spPr bwMode="auto">
            <a:xfrm>
              <a:off x="5509" y="1230"/>
              <a:ext cx="19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3120" name="Line 119"/>
            <p:cNvSpPr>
              <a:spLocks noChangeShapeType="1"/>
            </p:cNvSpPr>
            <p:nvPr/>
          </p:nvSpPr>
          <p:spPr bwMode="auto">
            <a:xfrm>
              <a:off x="4505" y="998"/>
              <a:ext cx="0" cy="738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1" name="Line 120"/>
            <p:cNvSpPr>
              <a:spLocks noChangeShapeType="1"/>
            </p:cNvSpPr>
            <p:nvPr/>
          </p:nvSpPr>
          <p:spPr bwMode="auto">
            <a:xfrm>
              <a:off x="5136" y="594"/>
              <a:ext cx="0" cy="1761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2" name="Line 121"/>
            <p:cNvSpPr>
              <a:spLocks noChangeShapeType="1"/>
            </p:cNvSpPr>
            <p:nvPr/>
          </p:nvSpPr>
          <p:spPr bwMode="auto">
            <a:xfrm flipV="1">
              <a:off x="4498" y="641"/>
              <a:ext cx="625" cy="4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3" name="Line 122"/>
            <p:cNvSpPr>
              <a:spLocks noChangeShapeType="1"/>
            </p:cNvSpPr>
            <p:nvPr/>
          </p:nvSpPr>
          <p:spPr bwMode="auto">
            <a:xfrm>
              <a:off x="4505" y="1736"/>
              <a:ext cx="631" cy="5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4" name="Line 123"/>
            <p:cNvSpPr>
              <a:spLocks noChangeShapeType="1"/>
            </p:cNvSpPr>
            <p:nvPr/>
          </p:nvSpPr>
          <p:spPr bwMode="auto">
            <a:xfrm>
              <a:off x="4505" y="1055"/>
              <a:ext cx="795" cy="0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5" name="Line 124"/>
            <p:cNvSpPr>
              <a:spLocks noChangeShapeType="1"/>
            </p:cNvSpPr>
            <p:nvPr/>
          </p:nvSpPr>
          <p:spPr bwMode="auto">
            <a:xfrm>
              <a:off x="4491" y="1736"/>
              <a:ext cx="795" cy="0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6" name="Text Box 125"/>
            <p:cNvSpPr txBox="1">
              <a:spLocks noChangeArrowheads="1"/>
            </p:cNvSpPr>
            <p:nvPr/>
          </p:nvSpPr>
          <p:spPr bwMode="auto">
            <a:xfrm>
              <a:off x="4584" y="895"/>
              <a:ext cx="24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 </a:t>
              </a:r>
            </a:p>
          </p:txBody>
        </p:sp>
        <p:sp>
          <p:nvSpPr>
            <p:cNvPr id="3127" name="Text Box 126"/>
            <p:cNvSpPr txBox="1">
              <a:spLocks noChangeArrowheads="1"/>
            </p:cNvSpPr>
            <p:nvPr/>
          </p:nvSpPr>
          <p:spPr bwMode="auto">
            <a:xfrm>
              <a:off x="4586" y="1689"/>
              <a:ext cx="1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</a:t>
              </a:r>
            </a:p>
          </p:txBody>
        </p:sp>
        <p:sp>
          <p:nvSpPr>
            <p:cNvPr id="3128" name="Text Box 127"/>
            <p:cNvSpPr txBox="1">
              <a:spLocks noChangeArrowheads="1"/>
            </p:cNvSpPr>
            <p:nvPr/>
          </p:nvSpPr>
          <p:spPr bwMode="auto">
            <a:xfrm>
              <a:off x="4335" y="2190"/>
              <a:ext cx="3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H.P.</a:t>
              </a:r>
            </a:p>
          </p:txBody>
        </p:sp>
        <p:sp>
          <p:nvSpPr>
            <p:cNvPr id="3129" name="Text Box 128"/>
            <p:cNvSpPr txBox="1">
              <a:spLocks noChangeArrowheads="1"/>
            </p:cNvSpPr>
            <p:nvPr/>
          </p:nvSpPr>
          <p:spPr bwMode="auto">
            <a:xfrm>
              <a:off x="4314" y="288"/>
              <a:ext cx="3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V.P.</a:t>
              </a:r>
            </a:p>
          </p:txBody>
        </p:sp>
        <p:sp>
          <p:nvSpPr>
            <p:cNvPr id="3130" name="Text Box 129"/>
            <p:cNvSpPr txBox="1">
              <a:spLocks noChangeArrowheads="1"/>
            </p:cNvSpPr>
            <p:nvPr/>
          </p:nvSpPr>
          <p:spPr bwMode="auto">
            <a:xfrm>
              <a:off x="4416" y="1680"/>
              <a:ext cx="1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3131" name="Text Box 130"/>
            <p:cNvSpPr txBox="1">
              <a:spLocks noChangeArrowheads="1"/>
            </p:cNvSpPr>
            <p:nvPr/>
          </p:nvSpPr>
          <p:spPr bwMode="auto">
            <a:xfrm>
              <a:off x="4986" y="2232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3132" name="Text Box 131"/>
            <p:cNvSpPr txBox="1">
              <a:spLocks noChangeArrowheads="1"/>
            </p:cNvSpPr>
            <p:nvPr/>
          </p:nvSpPr>
          <p:spPr bwMode="auto">
            <a:xfrm>
              <a:off x="4608" y="672"/>
              <a:ext cx="25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FV</a:t>
              </a:r>
            </a:p>
          </p:txBody>
        </p:sp>
        <p:sp>
          <p:nvSpPr>
            <p:cNvPr id="3133" name="Text Box 132"/>
            <p:cNvSpPr txBox="1">
              <a:spLocks noChangeArrowheads="1"/>
            </p:cNvSpPr>
            <p:nvPr/>
          </p:nvSpPr>
          <p:spPr bwMode="auto">
            <a:xfrm>
              <a:off x="4608" y="1968"/>
              <a:ext cx="26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TV</a:t>
              </a:r>
            </a:p>
          </p:txBody>
        </p:sp>
        <p:sp>
          <p:nvSpPr>
            <p:cNvPr id="3134" name="Text Box 133"/>
            <p:cNvSpPr txBox="1">
              <a:spLocks noChangeArrowheads="1"/>
            </p:cNvSpPr>
            <p:nvPr/>
          </p:nvSpPr>
          <p:spPr bwMode="auto">
            <a:xfrm>
              <a:off x="4380" y="894"/>
              <a:ext cx="2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a’</a:t>
              </a:r>
            </a:p>
          </p:txBody>
        </p:sp>
        <p:sp>
          <p:nvSpPr>
            <p:cNvPr id="3135" name="Text Box 134"/>
            <p:cNvSpPr txBox="1">
              <a:spLocks noChangeArrowheads="1"/>
            </p:cNvSpPr>
            <p:nvPr/>
          </p:nvSpPr>
          <p:spPr bwMode="auto">
            <a:xfrm>
              <a:off x="5040" y="480"/>
              <a:ext cx="2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b’</a:t>
              </a:r>
            </a:p>
          </p:txBody>
        </p:sp>
      </p:grpSp>
      <p:sp>
        <p:nvSpPr>
          <p:cNvPr id="191623" name="Text Box 135"/>
          <p:cNvSpPr txBox="1">
            <a:spLocks noChangeArrowheads="1"/>
          </p:cNvSpPr>
          <p:nvPr/>
        </p:nvSpPr>
        <p:spPr bwMode="auto">
          <a:xfrm>
            <a:off x="3048000" y="304800"/>
            <a:ext cx="25717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A Line inclined to both</a:t>
            </a:r>
          </a:p>
          <a:p>
            <a:pPr algn="ctr"/>
            <a:r>
              <a:rPr lang="en-US">
                <a:latin typeface="Calibri" pitchFamily="34" charset="0"/>
              </a:rPr>
              <a:t> Hp and Vp</a:t>
            </a:r>
          </a:p>
          <a:p>
            <a:pPr algn="ctr"/>
            <a:r>
              <a:rPr lang="en-US">
                <a:latin typeface="Calibri" pitchFamily="34" charset="0"/>
              </a:rPr>
              <a:t>(Pictorial presentation)</a:t>
            </a:r>
            <a:r>
              <a:rPr lang="en-US" sz="2400">
                <a:latin typeface="Calibri" pitchFamily="34" charset="0"/>
              </a:rPr>
              <a:t> </a:t>
            </a:r>
          </a:p>
        </p:txBody>
      </p:sp>
      <p:sp>
        <p:nvSpPr>
          <p:cNvPr id="191624" name="Oval 136"/>
          <p:cNvSpPr>
            <a:spLocks noChangeArrowheads="1"/>
          </p:cNvSpPr>
          <p:nvPr/>
        </p:nvSpPr>
        <p:spPr bwMode="auto">
          <a:xfrm>
            <a:off x="2743200" y="3048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latin typeface="Times New Roman" pitchFamily="18" charset="0"/>
              </a:rPr>
              <a:t>5.</a:t>
            </a:r>
          </a:p>
        </p:txBody>
      </p:sp>
      <p:grpSp>
        <p:nvGrpSpPr>
          <p:cNvPr id="9226" name="Group 137"/>
          <p:cNvGrpSpPr>
            <a:grpSpLocks/>
          </p:cNvGrpSpPr>
          <p:nvPr/>
        </p:nvGrpSpPr>
        <p:grpSpPr bwMode="auto">
          <a:xfrm>
            <a:off x="5943600" y="5029200"/>
            <a:ext cx="3057525" cy="1219200"/>
            <a:chOff x="3744" y="3168"/>
            <a:chExt cx="1926" cy="768"/>
          </a:xfrm>
        </p:grpSpPr>
        <p:sp>
          <p:nvSpPr>
            <p:cNvPr id="3113" name="AutoShape 138"/>
            <p:cNvSpPr>
              <a:spLocks noChangeArrowheads="1"/>
            </p:cNvSpPr>
            <p:nvPr/>
          </p:nvSpPr>
          <p:spPr bwMode="auto">
            <a:xfrm>
              <a:off x="3744" y="3168"/>
              <a:ext cx="1872" cy="768"/>
            </a:xfrm>
            <a:prstGeom prst="wedgeRoundRectCallout">
              <a:avLst>
                <a:gd name="adj1" fmla="val -59454"/>
                <a:gd name="adj2" fmla="val -38153"/>
                <a:gd name="adj3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1400"/>
            </a:p>
          </p:txBody>
        </p:sp>
        <p:sp>
          <p:nvSpPr>
            <p:cNvPr id="3114" name="Text Box 139"/>
            <p:cNvSpPr txBox="1">
              <a:spLocks noChangeArrowheads="1"/>
            </p:cNvSpPr>
            <p:nvPr/>
          </p:nvSpPr>
          <p:spPr bwMode="auto">
            <a:xfrm>
              <a:off x="3744" y="3168"/>
              <a:ext cx="1926" cy="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Note These Facts:-</a:t>
              </a:r>
            </a:p>
            <a:p>
              <a:pPr algn="ctr"/>
              <a:r>
                <a:rPr lang="en-US" sz="1400">
                  <a:solidFill>
                    <a:srgbClr val="FF3300"/>
                  </a:solidFill>
                </a:rPr>
                <a:t>Both Fv &amp; Tv are inclined to xy.</a:t>
              </a:r>
            </a:p>
            <a:p>
              <a:pPr algn="ctr"/>
              <a:r>
                <a:rPr lang="en-US" sz="1400"/>
                <a:t>(No view is parallel to xy)</a:t>
              </a:r>
            </a:p>
            <a:p>
              <a:pPr algn="ctr"/>
              <a:r>
                <a:rPr lang="en-US" sz="1400">
                  <a:solidFill>
                    <a:srgbClr val="FF3300"/>
                  </a:solidFill>
                </a:rPr>
                <a:t>Both Fv &amp; Tv are reduced lengths</a:t>
              </a:r>
              <a:r>
                <a:rPr lang="en-US" sz="1400"/>
                <a:t>.</a:t>
              </a:r>
            </a:p>
            <a:p>
              <a:pPr algn="ctr"/>
              <a:r>
                <a:rPr lang="en-US" sz="1400"/>
                <a:t>(No view shows True Length)</a:t>
              </a:r>
            </a:p>
          </p:txBody>
        </p:sp>
      </p:grpSp>
      <p:grpSp>
        <p:nvGrpSpPr>
          <p:cNvPr id="9227" name="Group 140"/>
          <p:cNvGrpSpPr>
            <a:grpSpLocks/>
          </p:cNvGrpSpPr>
          <p:nvPr/>
        </p:nvGrpSpPr>
        <p:grpSpPr bwMode="auto">
          <a:xfrm>
            <a:off x="304800" y="4953000"/>
            <a:ext cx="2743200" cy="1219200"/>
            <a:chOff x="96" y="3120"/>
            <a:chExt cx="1745" cy="816"/>
          </a:xfrm>
        </p:grpSpPr>
        <p:sp>
          <p:nvSpPr>
            <p:cNvPr id="3111" name="AutoShape 141"/>
            <p:cNvSpPr>
              <a:spLocks noChangeArrowheads="1"/>
            </p:cNvSpPr>
            <p:nvPr/>
          </p:nvSpPr>
          <p:spPr bwMode="auto">
            <a:xfrm>
              <a:off x="144" y="3126"/>
              <a:ext cx="1632" cy="810"/>
            </a:xfrm>
            <a:prstGeom prst="wedgeRoundRectCallout">
              <a:avLst>
                <a:gd name="adj1" fmla="val 68810"/>
                <a:gd name="adj2" fmla="val -44444"/>
                <a:gd name="adj3" fmla="val 16667"/>
              </a:avLst>
            </a:prstGeom>
            <a:solidFill>
              <a:srgbClr val="CC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1400"/>
            </a:p>
          </p:txBody>
        </p:sp>
        <p:sp>
          <p:nvSpPr>
            <p:cNvPr id="3112" name="Text Box 142"/>
            <p:cNvSpPr txBox="1">
              <a:spLocks noChangeArrowheads="1"/>
            </p:cNvSpPr>
            <p:nvPr/>
          </p:nvSpPr>
          <p:spPr bwMode="auto">
            <a:xfrm>
              <a:off x="96" y="3120"/>
              <a:ext cx="174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solidFill>
                    <a:srgbClr val="FF3300"/>
                  </a:solidFill>
                </a:rPr>
                <a:t>Orthographic Projections</a:t>
              </a:r>
            </a:p>
            <a:p>
              <a:pPr algn="ctr"/>
              <a:r>
                <a:rPr lang="en-US" sz="1400"/>
                <a:t>Fv is seen on Vp clearly.</a:t>
              </a:r>
            </a:p>
            <a:p>
              <a:pPr algn="ctr"/>
              <a:r>
                <a:rPr lang="en-US" i="1">
                  <a:solidFill>
                    <a:schemeClr val="accent2"/>
                  </a:solidFill>
                </a:rPr>
                <a:t>To see Tv clearly, HP is rotated 90</a:t>
              </a:r>
              <a:r>
                <a:rPr lang="en-US" i="1" baseline="30000">
                  <a:solidFill>
                    <a:schemeClr val="accent2"/>
                  </a:solidFill>
                </a:rPr>
                <a:t>0</a:t>
              </a:r>
              <a:r>
                <a:rPr lang="en-US" i="1">
                  <a:solidFill>
                    <a:schemeClr val="accent2"/>
                  </a:solidFill>
                </a:rPr>
                <a:t> downwards,</a:t>
              </a:r>
            </a:p>
            <a:p>
              <a:pPr algn="ctr"/>
              <a:r>
                <a:rPr lang="en-US" sz="1400"/>
                <a:t>Hence it comes below xy. </a:t>
              </a:r>
            </a:p>
          </p:txBody>
        </p:sp>
      </p:grpSp>
      <p:grpSp>
        <p:nvGrpSpPr>
          <p:cNvPr id="9228" name="Group 143"/>
          <p:cNvGrpSpPr>
            <a:grpSpLocks/>
          </p:cNvGrpSpPr>
          <p:nvPr/>
        </p:nvGrpSpPr>
        <p:grpSpPr bwMode="auto">
          <a:xfrm>
            <a:off x="3505200" y="1743075"/>
            <a:ext cx="2362200" cy="942975"/>
            <a:chOff x="2208" y="1098"/>
            <a:chExt cx="1488" cy="594"/>
          </a:xfrm>
        </p:grpSpPr>
        <p:sp>
          <p:nvSpPr>
            <p:cNvPr id="3109" name="AutoShape 144"/>
            <p:cNvSpPr>
              <a:spLocks noChangeArrowheads="1"/>
            </p:cNvSpPr>
            <p:nvPr/>
          </p:nvSpPr>
          <p:spPr bwMode="auto">
            <a:xfrm>
              <a:off x="2304" y="1102"/>
              <a:ext cx="1344" cy="578"/>
            </a:xfrm>
            <a:prstGeom prst="wedgeRoundRectCallout">
              <a:avLst>
                <a:gd name="adj1" fmla="val 48884"/>
                <a:gd name="adj2" fmla="val -78375"/>
                <a:gd name="adj3" fmla="val 16667"/>
              </a:avLst>
            </a:prstGeom>
            <a:solidFill>
              <a:srgbClr val="CC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1400"/>
            </a:p>
          </p:txBody>
        </p:sp>
        <p:sp>
          <p:nvSpPr>
            <p:cNvPr id="3110" name="Text Box 145"/>
            <p:cNvSpPr txBox="1">
              <a:spLocks noChangeArrowheads="1"/>
            </p:cNvSpPr>
            <p:nvPr/>
          </p:nvSpPr>
          <p:spPr bwMode="auto">
            <a:xfrm>
              <a:off x="2208" y="1098"/>
              <a:ext cx="1488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solidFill>
                    <a:schemeClr val="accent2"/>
                  </a:solidFill>
                </a:rPr>
                <a:t>On removal of object</a:t>
              </a:r>
            </a:p>
            <a:p>
              <a:pPr algn="ctr"/>
              <a:r>
                <a:rPr lang="en-US" sz="1400">
                  <a:solidFill>
                    <a:schemeClr val="accent2"/>
                  </a:solidFill>
                </a:rPr>
                <a:t>i.e. Line AB</a:t>
              </a:r>
            </a:p>
            <a:p>
              <a:pPr algn="ctr"/>
              <a:r>
                <a:rPr lang="en-US" sz="1400"/>
                <a:t>Fv as a image on Vp.</a:t>
              </a:r>
            </a:p>
            <a:p>
              <a:pPr algn="ctr"/>
              <a:r>
                <a:rPr lang="en-US" sz="1400"/>
                <a:t>Tv as a image on Hp,</a:t>
              </a:r>
            </a:p>
          </p:txBody>
        </p:sp>
      </p:grpSp>
      <p:grpSp>
        <p:nvGrpSpPr>
          <p:cNvPr id="3099" name="Group 161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3103" name="AutoShape 162">
              <a:hlinkClick r:id="rId6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104" name="AutoShape 163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105" name="AutoShape 164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106" name="AutoShape 165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107" name="AutoShape 166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108" name="AutoShape 167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53" name="Date Placeholder 15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85BC4BA-5CCC-4CCA-A41E-81C9E4B2D4D3}" type="datetime1">
              <a:rPr lang="en-US" smtClean="0"/>
              <a:t>13-Jun-15</a:t>
            </a:fld>
            <a:endParaRPr lang="en-US"/>
          </a:p>
        </p:txBody>
      </p:sp>
      <p:sp>
        <p:nvSpPr>
          <p:cNvPr id="154" name="Slide Number Placeholder 1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9103BC-49AB-400D-83D1-D847344F34A9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55" name="Footer Placeholder 15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VEERAPANDIAN.K       AP/MECH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1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1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1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1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1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1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623" grpId="0" autoUpdateAnimBg="0"/>
      <p:bldP spid="191624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248400" y="1352550"/>
            <a:ext cx="2578100" cy="3448050"/>
            <a:chOff x="3936" y="852"/>
            <a:chExt cx="1624" cy="2172"/>
          </a:xfrm>
        </p:grpSpPr>
        <p:sp>
          <p:nvSpPr>
            <p:cNvPr id="7298" name="Rectangle 3"/>
            <p:cNvSpPr>
              <a:spLocks noChangeArrowheads="1"/>
            </p:cNvSpPr>
            <p:nvPr/>
          </p:nvSpPr>
          <p:spPr bwMode="auto">
            <a:xfrm>
              <a:off x="4183" y="886"/>
              <a:ext cx="1136" cy="110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299" name="Rectangle 4"/>
            <p:cNvSpPr>
              <a:spLocks noChangeArrowheads="1"/>
            </p:cNvSpPr>
            <p:nvPr/>
          </p:nvSpPr>
          <p:spPr bwMode="auto">
            <a:xfrm>
              <a:off x="4183" y="1921"/>
              <a:ext cx="1136" cy="1103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300" name="Line 5"/>
            <p:cNvSpPr>
              <a:spLocks noChangeShapeType="1"/>
            </p:cNvSpPr>
            <p:nvPr/>
          </p:nvSpPr>
          <p:spPr bwMode="auto">
            <a:xfrm>
              <a:off x="4035" y="1919"/>
              <a:ext cx="1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1" name="Text Box 6"/>
            <p:cNvSpPr txBox="1">
              <a:spLocks noChangeArrowheads="1"/>
            </p:cNvSpPr>
            <p:nvPr/>
          </p:nvSpPr>
          <p:spPr bwMode="auto">
            <a:xfrm>
              <a:off x="3936" y="1876"/>
              <a:ext cx="197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7302" name="Text Box 7"/>
            <p:cNvSpPr txBox="1">
              <a:spLocks noChangeArrowheads="1"/>
            </p:cNvSpPr>
            <p:nvPr/>
          </p:nvSpPr>
          <p:spPr bwMode="auto">
            <a:xfrm>
              <a:off x="5363" y="1876"/>
              <a:ext cx="197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7303" name="Text Box 8"/>
            <p:cNvSpPr txBox="1">
              <a:spLocks noChangeArrowheads="1"/>
            </p:cNvSpPr>
            <p:nvPr/>
          </p:nvSpPr>
          <p:spPr bwMode="auto">
            <a:xfrm>
              <a:off x="4198" y="2804"/>
              <a:ext cx="35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H.P.</a:t>
              </a:r>
            </a:p>
          </p:txBody>
        </p:sp>
        <p:sp>
          <p:nvSpPr>
            <p:cNvPr id="7304" name="Text Box 9"/>
            <p:cNvSpPr txBox="1">
              <a:spLocks noChangeArrowheads="1"/>
            </p:cNvSpPr>
            <p:nvPr/>
          </p:nvSpPr>
          <p:spPr bwMode="auto">
            <a:xfrm>
              <a:off x="4215" y="852"/>
              <a:ext cx="35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V.P.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124200" y="1409700"/>
            <a:ext cx="2628900" cy="3448050"/>
            <a:chOff x="2976" y="768"/>
            <a:chExt cx="1656" cy="2172"/>
          </a:xfrm>
        </p:grpSpPr>
        <p:grpSp>
          <p:nvGrpSpPr>
            <p:cNvPr id="7275" name="Group 11"/>
            <p:cNvGrpSpPr>
              <a:grpSpLocks/>
            </p:cNvGrpSpPr>
            <p:nvPr/>
          </p:nvGrpSpPr>
          <p:grpSpPr bwMode="auto">
            <a:xfrm>
              <a:off x="2976" y="768"/>
              <a:ext cx="1656" cy="2172"/>
              <a:chOff x="2976" y="768"/>
              <a:chExt cx="1656" cy="2172"/>
            </a:xfrm>
          </p:grpSpPr>
          <p:grpSp>
            <p:nvGrpSpPr>
              <p:cNvPr id="7277" name="Group 12"/>
              <p:cNvGrpSpPr>
                <a:grpSpLocks/>
              </p:cNvGrpSpPr>
              <p:nvPr/>
            </p:nvGrpSpPr>
            <p:grpSpPr bwMode="auto">
              <a:xfrm>
                <a:off x="2976" y="768"/>
                <a:ext cx="1656" cy="2172"/>
                <a:chOff x="2976" y="768"/>
                <a:chExt cx="1656" cy="2172"/>
              </a:xfrm>
            </p:grpSpPr>
            <p:sp>
              <p:nvSpPr>
                <p:cNvPr id="7279" name="Rectangle 13"/>
                <p:cNvSpPr>
                  <a:spLocks noChangeArrowheads="1"/>
                </p:cNvSpPr>
                <p:nvPr/>
              </p:nvSpPr>
              <p:spPr bwMode="auto">
                <a:xfrm>
                  <a:off x="3260" y="796"/>
                  <a:ext cx="1192" cy="1079"/>
                </a:xfrm>
                <a:prstGeom prst="rect">
                  <a:avLst/>
                </a:prstGeom>
                <a:solidFill>
                  <a:srgbClr val="CCE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7280" name="Rectangle 14"/>
                <p:cNvSpPr>
                  <a:spLocks noChangeArrowheads="1"/>
                </p:cNvSpPr>
                <p:nvPr/>
              </p:nvSpPr>
              <p:spPr bwMode="auto">
                <a:xfrm>
                  <a:off x="3260" y="1861"/>
                  <a:ext cx="1192" cy="1079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7281" name="Line 15"/>
                <p:cNvSpPr>
                  <a:spLocks noChangeShapeType="1"/>
                </p:cNvSpPr>
                <p:nvPr/>
              </p:nvSpPr>
              <p:spPr bwMode="auto">
                <a:xfrm>
                  <a:off x="3090" y="1861"/>
                  <a:ext cx="147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976" y="1699"/>
                  <a:ext cx="19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>
                      <a:latin typeface="Times New Roman" pitchFamily="18" charset="0"/>
                    </a:rPr>
                    <a:t>X</a:t>
                  </a:r>
                </a:p>
              </p:txBody>
            </p:sp>
            <p:sp>
              <p:nvSpPr>
                <p:cNvPr id="7283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434" y="1710"/>
                  <a:ext cx="19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>
                      <a:latin typeface="Times New Roman" pitchFamily="18" charset="0"/>
                    </a:rPr>
                    <a:t>Y</a:t>
                  </a:r>
                </a:p>
              </p:txBody>
            </p:sp>
            <p:sp>
              <p:nvSpPr>
                <p:cNvPr id="7284" name="Line 18"/>
                <p:cNvSpPr>
                  <a:spLocks noChangeShapeType="1"/>
                </p:cNvSpPr>
                <p:nvPr/>
              </p:nvSpPr>
              <p:spPr bwMode="auto">
                <a:xfrm>
                  <a:off x="3430" y="1478"/>
                  <a:ext cx="0" cy="738"/>
                </a:xfrm>
                <a:prstGeom prst="line">
                  <a:avLst/>
                </a:prstGeom>
                <a:noFill/>
                <a:ln w="63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5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3423" y="1104"/>
                  <a:ext cx="657" cy="433"/>
                </a:xfrm>
                <a:prstGeom prst="line">
                  <a:avLst/>
                </a:prstGeom>
                <a:noFill/>
                <a:ln w="63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6" name="Line 20"/>
                <p:cNvSpPr>
                  <a:spLocks noChangeShapeType="1"/>
                </p:cNvSpPr>
                <p:nvPr/>
              </p:nvSpPr>
              <p:spPr bwMode="auto">
                <a:xfrm>
                  <a:off x="3430" y="2216"/>
                  <a:ext cx="650" cy="568"/>
                </a:xfrm>
                <a:prstGeom prst="line">
                  <a:avLst/>
                </a:prstGeom>
                <a:noFill/>
                <a:ln w="63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7" name="Line 21"/>
                <p:cNvSpPr>
                  <a:spLocks noChangeShapeType="1"/>
                </p:cNvSpPr>
                <p:nvPr/>
              </p:nvSpPr>
              <p:spPr bwMode="auto">
                <a:xfrm>
                  <a:off x="3430" y="1535"/>
                  <a:ext cx="795" cy="0"/>
                </a:xfrm>
                <a:prstGeom prst="line">
                  <a:avLst/>
                </a:prstGeom>
                <a:noFill/>
                <a:ln w="63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8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3509" y="1377"/>
                  <a:ext cx="17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>
                      <a:latin typeface="Times New Roman" pitchFamily="18" charset="0"/>
                      <a:cs typeface="Times New Roman" pitchFamily="18" charset="0"/>
                      <a:sym typeface="Symbol" pitchFamily="18" charset="2"/>
                    </a:rPr>
                    <a:t>  </a:t>
                  </a:r>
                </a:p>
              </p:txBody>
            </p:sp>
            <p:sp>
              <p:nvSpPr>
                <p:cNvPr id="728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511" y="2169"/>
                  <a:ext cx="17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>
                      <a:latin typeface="Times New Roman" pitchFamily="18" charset="0"/>
                      <a:cs typeface="Times New Roman" pitchFamily="18" charset="0"/>
                      <a:sym typeface="Symbol" pitchFamily="18" charset="2"/>
                    </a:rPr>
                    <a:t></a:t>
                  </a:r>
                </a:p>
              </p:txBody>
            </p:sp>
            <p:sp>
              <p:nvSpPr>
                <p:cNvPr id="7290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260" y="2670"/>
                  <a:ext cx="358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Times New Roman" pitchFamily="18" charset="0"/>
                    </a:rPr>
                    <a:t>H.P.</a:t>
                  </a:r>
                </a:p>
              </p:txBody>
            </p:sp>
            <p:sp>
              <p:nvSpPr>
                <p:cNvPr id="7291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239" y="768"/>
                  <a:ext cx="350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Times New Roman" pitchFamily="18" charset="0"/>
                    </a:rPr>
                    <a:t>V.P.</a:t>
                  </a:r>
                </a:p>
              </p:txBody>
            </p:sp>
            <p:sp>
              <p:nvSpPr>
                <p:cNvPr id="7292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341" y="2160"/>
                  <a:ext cx="166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>
                      <a:latin typeface="Times New Roman" pitchFamily="18" charset="0"/>
                    </a:rPr>
                    <a:t>a</a:t>
                  </a:r>
                </a:p>
              </p:txBody>
            </p:sp>
            <p:sp>
              <p:nvSpPr>
                <p:cNvPr id="7293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911" y="2712"/>
                  <a:ext cx="17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>
                      <a:latin typeface="Times New Roman" pitchFamily="18" charset="0"/>
                    </a:rPr>
                    <a:t>b</a:t>
                  </a:r>
                </a:p>
              </p:txBody>
            </p:sp>
            <p:sp>
              <p:nvSpPr>
                <p:cNvPr id="7294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4021" y="2197"/>
                  <a:ext cx="227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000">
                      <a:latin typeface="Times New Roman" pitchFamily="18" charset="0"/>
                    </a:rPr>
                    <a:t>TV</a:t>
                  </a:r>
                </a:p>
              </p:txBody>
            </p:sp>
            <p:sp>
              <p:nvSpPr>
                <p:cNvPr id="7295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3305" y="1374"/>
                  <a:ext cx="20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>
                      <a:latin typeface="Times New Roman" pitchFamily="18" charset="0"/>
                    </a:rPr>
                    <a:t>a’</a:t>
                  </a:r>
                </a:p>
              </p:txBody>
            </p:sp>
            <p:sp>
              <p:nvSpPr>
                <p:cNvPr id="7296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3965" y="924"/>
                  <a:ext cx="209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>
                      <a:latin typeface="Times New Roman" pitchFamily="18" charset="0"/>
                    </a:rPr>
                    <a:t>b’</a:t>
                  </a:r>
                </a:p>
              </p:txBody>
            </p:sp>
            <p:sp>
              <p:nvSpPr>
                <p:cNvPr id="7297" name="Line 31"/>
                <p:cNvSpPr>
                  <a:spLocks noChangeShapeType="1"/>
                </p:cNvSpPr>
                <p:nvPr/>
              </p:nvSpPr>
              <p:spPr bwMode="auto">
                <a:xfrm>
                  <a:off x="3869" y="1104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278" name="Text Box 32"/>
              <p:cNvSpPr txBox="1">
                <a:spLocks noChangeArrowheads="1"/>
              </p:cNvSpPr>
              <p:nvPr/>
            </p:nvSpPr>
            <p:spPr bwMode="auto">
              <a:xfrm>
                <a:off x="3648" y="1152"/>
                <a:ext cx="23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latin typeface="Times New Roman" pitchFamily="18" charset="0"/>
                  </a:rPr>
                  <a:t>FV</a:t>
                </a:r>
              </a:p>
            </p:txBody>
          </p:sp>
        </p:grpSp>
        <p:sp>
          <p:nvSpPr>
            <p:cNvPr id="7276" name="Text Box 33"/>
            <p:cNvSpPr txBox="1">
              <a:spLocks noChangeArrowheads="1"/>
            </p:cNvSpPr>
            <p:nvPr/>
          </p:nvSpPr>
          <p:spPr bwMode="auto">
            <a:xfrm>
              <a:off x="3552" y="2448"/>
              <a:ext cx="2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</a:rPr>
                <a:t>TV</a:t>
              </a:r>
            </a:p>
          </p:txBody>
        </p:sp>
      </p:grpSp>
      <p:sp>
        <p:nvSpPr>
          <p:cNvPr id="193570" name="Line 34"/>
          <p:cNvSpPr>
            <a:spLocks noChangeShapeType="1"/>
          </p:cNvSpPr>
          <p:nvPr/>
        </p:nvSpPr>
        <p:spPr bwMode="auto">
          <a:xfrm>
            <a:off x="3824288" y="3698875"/>
            <a:ext cx="14351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3571" name="Arc 35"/>
          <p:cNvSpPr>
            <a:spLocks/>
          </p:cNvSpPr>
          <p:nvPr/>
        </p:nvSpPr>
        <p:spPr bwMode="auto">
          <a:xfrm flipV="1">
            <a:off x="4116388" y="3657600"/>
            <a:ext cx="1143000" cy="954088"/>
          </a:xfrm>
          <a:custGeom>
            <a:avLst/>
            <a:gdLst>
              <a:gd name="T0" fmla="*/ 2135806488 w 21600"/>
              <a:gd name="T1" fmla="*/ 0 h 18045"/>
              <a:gd name="T2" fmla="*/ 2147483647 w 21600"/>
              <a:gd name="T3" fmla="*/ 2147483647 h 18045"/>
              <a:gd name="T4" fmla="*/ 0 w 21600"/>
              <a:gd name="T5" fmla="*/ 2147483647 h 18045"/>
              <a:gd name="T6" fmla="*/ 0 60000 65536"/>
              <a:gd name="T7" fmla="*/ 0 60000 65536"/>
              <a:gd name="T8" fmla="*/ 0 60000 65536"/>
              <a:gd name="T9" fmla="*/ 0 w 21600"/>
              <a:gd name="T10" fmla="*/ 0 h 18045"/>
              <a:gd name="T11" fmla="*/ 21600 w 21600"/>
              <a:gd name="T12" fmla="*/ 18045 h 180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8045" fill="none" extrusionOk="0">
                <a:moveTo>
                  <a:pt x="14414" y="-1"/>
                </a:moveTo>
                <a:cubicBezTo>
                  <a:pt x="18986" y="4097"/>
                  <a:pt x="21600" y="9947"/>
                  <a:pt x="21600" y="16087"/>
                </a:cubicBezTo>
                <a:cubicBezTo>
                  <a:pt x="21600" y="16740"/>
                  <a:pt x="21570" y="17394"/>
                  <a:pt x="21511" y="18045"/>
                </a:cubicBezTo>
              </a:path>
              <a:path w="21600" h="18045" stroke="0" extrusionOk="0">
                <a:moveTo>
                  <a:pt x="14414" y="-1"/>
                </a:moveTo>
                <a:cubicBezTo>
                  <a:pt x="18986" y="4097"/>
                  <a:pt x="21600" y="9947"/>
                  <a:pt x="21600" y="16087"/>
                </a:cubicBezTo>
                <a:cubicBezTo>
                  <a:pt x="21600" y="16740"/>
                  <a:pt x="21570" y="17394"/>
                  <a:pt x="21511" y="18045"/>
                </a:cubicBezTo>
                <a:lnTo>
                  <a:pt x="0" y="16087"/>
                </a:lnTo>
                <a:close/>
              </a:path>
            </a:pathLst>
          </a:custGeom>
          <a:noFill/>
          <a:ln w="6350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3572" name="Line 36"/>
          <p:cNvSpPr>
            <a:spLocks noChangeShapeType="1"/>
          </p:cNvSpPr>
          <p:nvPr/>
        </p:nvSpPr>
        <p:spPr bwMode="auto">
          <a:xfrm rot="101924" flipV="1">
            <a:off x="3887788" y="1933575"/>
            <a:ext cx="1371600" cy="685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3573" name="Text Box 37"/>
          <p:cNvSpPr txBox="1">
            <a:spLocks noChangeArrowheads="1"/>
          </p:cNvSpPr>
          <p:nvPr/>
        </p:nvSpPr>
        <p:spPr bwMode="auto">
          <a:xfrm>
            <a:off x="5211763" y="35433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Times New Roman" pitchFamily="18" charset="0"/>
              </a:rPr>
              <a:t>b</a:t>
            </a:r>
            <a:r>
              <a:rPr lang="en-US" sz="14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93574" name="Text Box 38"/>
          <p:cNvSpPr txBox="1">
            <a:spLocks noChangeArrowheads="1"/>
          </p:cNvSpPr>
          <p:nvPr/>
        </p:nvSpPr>
        <p:spPr bwMode="auto">
          <a:xfrm>
            <a:off x="5164138" y="1638300"/>
            <a:ext cx="388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b</a:t>
            </a:r>
            <a:r>
              <a:rPr lang="en-US" sz="1400" baseline="-25000">
                <a:latin typeface="Times New Roman" pitchFamily="18" charset="0"/>
              </a:rPr>
              <a:t>1</a:t>
            </a:r>
            <a:r>
              <a:rPr lang="en-US" sz="1400">
                <a:latin typeface="Times New Roman" pitchFamily="18" charset="0"/>
              </a:rPr>
              <a:t>’</a:t>
            </a:r>
          </a:p>
        </p:txBody>
      </p:sp>
      <p:sp>
        <p:nvSpPr>
          <p:cNvPr id="193575" name="Text Box 39"/>
          <p:cNvSpPr txBox="1">
            <a:spLocks noChangeArrowheads="1"/>
          </p:cNvSpPr>
          <p:nvPr/>
        </p:nvSpPr>
        <p:spPr bwMode="auto">
          <a:xfrm>
            <a:off x="4500563" y="222408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1">
                <a:latin typeface="Times New Roman" pitchFamily="18" charset="0"/>
              </a:rPr>
              <a:t>TL</a:t>
            </a:r>
          </a:p>
        </p:txBody>
      </p: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152400" y="1352550"/>
            <a:ext cx="2628900" cy="3448050"/>
            <a:chOff x="528" y="768"/>
            <a:chExt cx="1656" cy="2172"/>
          </a:xfrm>
        </p:grpSpPr>
        <p:sp>
          <p:nvSpPr>
            <p:cNvPr id="7253" name="Rectangle 41"/>
            <p:cNvSpPr>
              <a:spLocks noChangeArrowheads="1"/>
            </p:cNvSpPr>
            <p:nvPr/>
          </p:nvSpPr>
          <p:spPr bwMode="auto">
            <a:xfrm>
              <a:off x="812" y="796"/>
              <a:ext cx="1192" cy="1079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254" name="Rectangle 42"/>
            <p:cNvSpPr>
              <a:spLocks noChangeArrowheads="1"/>
            </p:cNvSpPr>
            <p:nvPr/>
          </p:nvSpPr>
          <p:spPr bwMode="auto">
            <a:xfrm>
              <a:off x="812" y="1861"/>
              <a:ext cx="1192" cy="1079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255" name="Line 43"/>
            <p:cNvSpPr>
              <a:spLocks noChangeShapeType="1"/>
            </p:cNvSpPr>
            <p:nvPr/>
          </p:nvSpPr>
          <p:spPr bwMode="auto">
            <a:xfrm>
              <a:off x="642" y="1861"/>
              <a:ext cx="14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6" name="Text Box 44"/>
            <p:cNvSpPr txBox="1">
              <a:spLocks noChangeArrowheads="1"/>
            </p:cNvSpPr>
            <p:nvPr/>
          </p:nvSpPr>
          <p:spPr bwMode="auto">
            <a:xfrm>
              <a:off x="528" y="1699"/>
              <a:ext cx="19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7257" name="Text Box 45"/>
            <p:cNvSpPr txBox="1">
              <a:spLocks noChangeArrowheads="1"/>
            </p:cNvSpPr>
            <p:nvPr/>
          </p:nvSpPr>
          <p:spPr bwMode="auto">
            <a:xfrm>
              <a:off x="1986" y="1710"/>
              <a:ext cx="19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7258" name="Line 46"/>
            <p:cNvSpPr>
              <a:spLocks noChangeShapeType="1"/>
            </p:cNvSpPr>
            <p:nvPr/>
          </p:nvSpPr>
          <p:spPr bwMode="auto">
            <a:xfrm>
              <a:off x="982" y="1478"/>
              <a:ext cx="0" cy="738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9" name="Line 47"/>
            <p:cNvSpPr>
              <a:spLocks noChangeShapeType="1"/>
            </p:cNvSpPr>
            <p:nvPr/>
          </p:nvSpPr>
          <p:spPr bwMode="auto">
            <a:xfrm>
              <a:off x="1613" y="1074"/>
              <a:ext cx="0" cy="1761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0" name="Line 48"/>
            <p:cNvSpPr>
              <a:spLocks noChangeShapeType="1"/>
            </p:cNvSpPr>
            <p:nvPr/>
          </p:nvSpPr>
          <p:spPr bwMode="auto">
            <a:xfrm flipV="1">
              <a:off x="975" y="1121"/>
              <a:ext cx="625" cy="41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1" name="Line 49"/>
            <p:cNvSpPr>
              <a:spLocks noChangeShapeType="1"/>
            </p:cNvSpPr>
            <p:nvPr/>
          </p:nvSpPr>
          <p:spPr bwMode="auto">
            <a:xfrm>
              <a:off x="982" y="2216"/>
              <a:ext cx="631" cy="56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2" name="Line 50"/>
            <p:cNvSpPr>
              <a:spLocks noChangeShapeType="1"/>
            </p:cNvSpPr>
            <p:nvPr/>
          </p:nvSpPr>
          <p:spPr bwMode="auto">
            <a:xfrm>
              <a:off x="982" y="1535"/>
              <a:ext cx="795" cy="0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3" name="Line 51"/>
            <p:cNvSpPr>
              <a:spLocks noChangeShapeType="1"/>
            </p:cNvSpPr>
            <p:nvPr/>
          </p:nvSpPr>
          <p:spPr bwMode="auto">
            <a:xfrm>
              <a:off x="968" y="2216"/>
              <a:ext cx="1024" cy="0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4" name="Text Box 52"/>
            <p:cNvSpPr txBox="1">
              <a:spLocks noChangeArrowheads="1"/>
            </p:cNvSpPr>
            <p:nvPr/>
          </p:nvSpPr>
          <p:spPr bwMode="auto">
            <a:xfrm>
              <a:off x="1061" y="1375"/>
              <a:ext cx="24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 </a:t>
              </a:r>
            </a:p>
          </p:txBody>
        </p:sp>
        <p:sp>
          <p:nvSpPr>
            <p:cNvPr id="7265" name="Text Box 53"/>
            <p:cNvSpPr txBox="1">
              <a:spLocks noChangeArrowheads="1"/>
            </p:cNvSpPr>
            <p:nvPr/>
          </p:nvSpPr>
          <p:spPr bwMode="auto">
            <a:xfrm>
              <a:off x="1063" y="2169"/>
              <a:ext cx="1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</a:t>
              </a:r>
            </a:p>
          </p:txBody>
        </p:sp>
        <p:sp>
          <p:nvSpPr>
            <p:cNvPr id="7266" name="Text Box 54"/>
            <p:cNvSpPr txBox="1">
              <a:spLocks noChangeArrowheads="1"/>
            </p:cNvSpPr>
            <p:nvPr/>
          </p:nvSpPr>
          <p:spPr bwMode="auto">
            <a:xfrm>
              <a:off x="812" y="2670"/>
              <a:ext cx="3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H.P.</a:t>
              </a:r>
            </a:p>
          </p:txBody>
        </p:sp>
        <p:sp>
          <p:nvSpPr>
            <p:cNvPr id="7267" name="Text Box 55"/>
            <p:cNvSpPr txBox="1">
              <a:spLocks noChangeArrowheads="1"/>
            </p:cNvSpPr>
            <p:nvPr/>
          </p:nvSpPr>
          <p:spPr bwMode="auto">
            <a:xfrm>
              <a:off x="791" y="768"/>
              <a:ext cx="3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V.P.</a:t>
              </a:r>
            </a:p>
          </p:txBody>
        </p:sp>
        <p:sp>
          <p:nvSpPr>
            <p:cNvPr id="7268" name="Text Box 56"/>
            <p:cNvSpPr txBox="1">
              <a:spLocks noChangeArrowheads="1"/>
            </p:cNvSpPr>
            <p:nvPr/>
          </p:nvSpPr>
          <p:spPr bwMode="auto">
            <a:xfrm>
              <a:off x="893" y="2160"/>
              <a:ext cx="1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7269" name="Text Box 57"/>
            <p:cNvSpPr txBox="1">
              <a:spLocks noChangeArrowheads="1"/>
            </p:cNvSpPr>
            <p:nvPr/>
          </p:nvSpPr>
          <p:spPr bwMode="auto">
            <a:xfrm>
              <a:off x="1463" y="2712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7270" name="Text Box 58"/>
            <p:cNvSpPr txBox="1">
              <a:spLocks noChangeArrowheads="1"/>
            </p:cNvSpPr>
            <p:nvPr/>
          </p:nvSpPr>
          <p:spPr bwMode="auto">
            <a:xfrm>
              <a:off x="1085" y="1152"/>
              <a:ext cx="25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FV</a:t>
              </a:r>
            </a:p>
          </p:txBody>
        </p:sp>
        <p:sp>
          <p:nvSpPr>
            <p:cNvPr id="7271" name="Text Box 59"/>
            <p:cNvSpPr txBox="1">
              <a:spLocks noChangeArrowheads="1"/>
            </p:cNvSpPr>
            <p:nvPr/>
          </p:nvSpPr>
          <p:spPr bwMode="auto">
            <a:xfrm>
              <a:off x="1085" y="2448"/>
              <a:ext cx="26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TV</a:t>
              </a:r>
            </a:p>
          </p:txBody>
        </p:sp>
        <p:sp>
          <p:nvSpPr>
            <p:cNvPr id="7272" name="Text Box 60"/>
            <p:cNvSpPr txBox="1">
              <a:spLocks noChangeArrowheads="1"/>
            </p:cNvSpPr>
            <p:nvPr/>
          </p:nvSpPr>
          <p:spPr bwMode="auto">
            <a:xfrm>
              <a:off x="857" y="1374"/>
              <a:ext cx="2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a’</a:t>
              </a:r>
            </a:p>
          </p:txBody>
        </p:sp>
        <p:sp>
          <p:nvSpPr>
            <p:cNvPr id="7273" name="Text Box 61"/>
            <p:cNvSpPr txBox="1">
              <a:spLocks noChangeArrowheads="1"/>
            </p:cNvSpPr>
            <p:nvPr/>
          </p:nvSpPr>
          <p:spPr bwMode="auto">
            <a:xfrm>
              <a:off x="1517" y="960"/>
              <a:ext cx="2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b’</a:t>
              </a:r>
            </a:p>
          </p:txBody>
        </p:sp>
        <p:sp>
          <p:nvSpPr>
            <p:cNvPr id="7274" name="Line 62"/>
            <p:cNvSpPr>
              <a:spLocks noChangeShapeType="1"/>
            </p:cNvSpPr>
            <p:nvPr/>
          </p:nvSpPr>
          <p:spPr bwMode="auto">
            <a:xfrm>
              <a:off x="1421" y="110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3599" name="Text Box 63"/>
          <p:cNvSpPr txBox="1">
            <a:spLocks noChangeArrowheads="1"/>
          </p:cNvSpPr>
          <p:nvPr/>
        </p:nvSpPr>
        <p:spPr bwMode="auto">
          <a:xfrm>
            <a:off x="76200" y="5148263"/>
            <a:ext cx="3200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i="1"/>
              <a:t>Here TV (ab) is not // to XY line</a:t>
            </a:r>
          </a:p>
          <a:p>
            <a:pPr algn="ctr"/>
            <a:r>
              <a:rPr lang="en-US" sz="1400" i="1"/>
              <a:t>Hence it’s corresponding FV</a:t>
            </a:r>
          </a:p>
          <a:p>
            <a:pPr algn="ctr"/>
            <a:r>
              <a:rPr lang="en-US" sz="1400" i="1"/>
              <a:t>a’ b’ is </a:t>
            </a:r>
            <a:r>
              <a:rPr lang="en-US" sz="1400" i="1">
                <a:solidFill>
                  <a:srgbClr val="FF3300"/>
                </a:solidFill>
              </a:rPr>
              <a:t>not</a:t>
            </a:r>
            <a:r>
              <a:rPr lang="en-US" sz="1400" i="1"/>
              <a:t> showing </a:t>
            </a:r>
          </a:p>
          <a:p>
            <a:pPr algn="ctr"/>
            <a:r>
              <a:rPr lang="en-US" sz="1400" i="1">
                <a:solidFill>
                  <a:srgbClr val="FF3300"/>
                </a:solidFill>
              </a:rPr>
              <a:t>True Length &amp; </a:t>
            </a:r>
          </a:p>
          <a:p>
            <a:pPr algn="ctr"/>
            <a:r>
              <a:rPr lang="en-US" sz="1400" i="1">
                <a:solidFill>
                  <a:srgbClr val="FF3300"/>
                </a:solidFill>
              </a:rPr>
              <a:t>True Inclination with Hp</a:t>
            </a:r>
            <a:r>
              <a:rPr lang="en-US" i="1"/>
              <a:t>.</a:t>
            </a:r>
          </a:p>
        </p:txBody>
      </p:sp>
      <p:sp>
        <p:nvSpPr>
          <p:cNvPr id="193600" name="AutoShape 64"/>
          <p:cNvSpPr>
            <a:spLocks noChangeArrowheads="1"/>
          </p:cNvSpPr>
          <p:nvPr/>
        </p:nvSpPr>
        <p:spPr bwMode="auto">
          <a:xfrm rot="5952314">
            <a:off x="1320800" y="4838700"/>
            <a:ext cx="381000" cy="152400"/>
          </a:xfrm>
          <a:prstGeom prst="lef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93601" name="Text Box 65"/>
          <p:cNvSpPr txBox="1">
            <a:spLocks noChangeArrowheads="1"/>
          </p:cNvSpPr>
          <p:nvPr/>
        </p:nvSpPr>
        <p:spPr bwMode="auto">
          <a:xfrm>
            <a:off x="3276600" y="5105400"/>
            <a:ext cx="2535238" cy="153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i="1"/>
              <a:t>In this sketch, TV is rotated </a:t>
            </a:r>
          </a:p>
          <a:p>
            <a:pPr algn="ctr"/>
            <a:r>
              <a:rPr lang="en-US" sz="1400" i="1"/>
              <a:t>and made // to XY line. </a:t>
            </a:r>
          </a:p>
          <a:p>
            <a:pPr algn="ctr"/>
            <a:r>
              <a:rPr lang="en-US" sz="1400" i="1"/>
              <a:t>Hence it’s corresponding </a:t>
            </a:r>
          </a:p>
          <a:p>
            <a:pPr algn="ctr"/>
            <a:r>
              <a:rPr lang="en-US" sz="1400" i="1"/>
              <a:t>FV  a’ b</a:t>
            </a:r>
            <a:r>
              <a:rPr lang="en-US" sz="1400" i="1" baseline="-25000"/>
              <a:t>1</a:t>
            </a:r>
            <a:r>
              <a:rPr lang="en-US" sz="1400" i="1"/>
              <a:t>’</a:t>
            </a:r>
            <a:r>
              <a:rPr lang="en-US" sz="1400" i="1" baseline="-25000"/>
              <a:t> </a:t>
            </a:r>
            <a:r>
              <a:rPr lang="en-US" sz="1400" i="1"/>
              <a:t>Is showing </a:t>
            </a:r>
          </a:p>
          <a:p>
            <a:pPr algn="ctr"/>
            <a:r>
              <a:rPr lang="en-US" sz="1300" i="1">
                <a:solidFill>
                  <a:srgbClr val="FF3300"/>
                </a:solidFill>
              </a:rPr>
              <a:t>True Length </a:t>
            </a:r>
          </a:p>
          <a:p>
            <a:pPr algn="ctr"/>
            <a:r>
              <a:rPr lang="en-US" sz="1300" i="1">
                <a:solidFill>
                  <a:srgbClr val="FF3300"/>
                </a:solidFill>
              </a:rPr>
              <a:t>&amp; </a:t>
            </a:r>
          </a:p>
          <a:p>
            <a:pPr algn="ctr"/>
            <a:r>
              <a:rPr lang="en-US" sz="1300" i="1">
                <a:solidFill>
                  <a:srgbClr val="FF3300"/>
                </a:solidFill>
              </a:rPr>
              <a:t>True Inclination with Hp.</a:t>
            </a:r>
          </a:p>
        </p:txBody>
      </p:sp>
      <p:sp>
        <p:nvSpPr>
          <p:cNvPr id="193602" name="AutoShape 66"/>
          <p:cNvSpPr>
            <a:spLocks noChangeArrowheads="1"/>
          </p:cNvSpPr>
          <p:nvPr/>
        </p:nvSpPr>
        <p:spPr bwMode="auto">
          <a:xfrm rot="5201111">
            <a:off x="4387850" y="4832350"/>
            <a:ext cx="381000" cy="165100"/>
          </a:xfrm>
          <a:prstGeom prst="leftArrow">
            <a:avLst>
              <a:gd name="adj1" fmla="val 50000"/>
              <a:gd name="adj2" fmla="val 576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3603" name="Line 67"/>
          <p:cNvSpPr>
            <a:spLocks noChangeShapeType="1"/>
          </p:cNvSpPr>
          <p:nvPr/>
        </p:nvSpPr>
        <p:spPr bwMode="auto">
          <a:xfrm>
            <a:off x="7794625" y="1497013"/>
            <a:ext cx="0" cy="3059112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3604" name="Line 68"/>
          <p:cNvSpPr>
            <a:spLocks noChangeShapeType="1"/>
          </p:cNvSpPr>
          <p:nvPr/>
        </p:nvSpPr>
        <p:spPr bwMode="auto">
          <a:xfrm flipV="1">
            <a:off x="6870700" y="1849438"/>
            <a:ext cx="923925" cy="706437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" name="Group 69"/>
          <p:cNvGrpSpPr>
            <a:grpSpLocks/>
          </p:cNvGrpSpPr>
          <p:nvPr/>
        </p:nvGrpSpPr>
        <p:grpSpPr bwMode="auto">
          <a:xfrm>
            <a:off x="6767513" y="2555875"/>
            <a:ext cx="1538287" cy="1060450"/>
            <a:chOff x="4263" y="1610"/>
            <a:chExt cx="969" cy="668"/>
          </a:xfrm>
        </p:grpSpPr>
        <p:sp>
          <p:nvSpPr>
            <p:cNvPr id="7251" name="Line 70"/>
            <p:cNvSpPr>
              <a:spLocks noChangeShapeType="1"/>
            </p:cNvSpPr>
            <p:nvPr/>
          </p:nvSpPr>
          <p:spPr bwMode="auto">
            <a:xfrm>
              <a:off x="4328" y="1610"/>
              <a:ext cx="840" cy="0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2" name="Line 71"/>
            <p:cNvSpPr>
              <a:spLocks noChangeShapeType="1"/>
            </p:cNvSpPr>
            <p:nvPr/>
          </p:nvSpPr>
          <p:spPr bwMode="auto">
            <a:xfrm>
              <a:off x="4263" y="2278"/>
              <a:ext cx="969" cy="0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3608" name="Line 72"/>
          <p:cNvSpPr>
            <a:spLocks noChangeShapeType="1"/>
          </p:cNvSpPr>
          <p:nvPr/>
        </p:nvSpPr>
        <p:spPr bwMode="auto">
          <a:xfrm>
            <a:off x="7280275" y="1849438"/>
            <a:ext cx="1085850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3609" name="Line 73"/>
          <p:cNvSpPr>
            <a:spLocks noChangeShapeType="1"/>
          </p:cNvSpPr>
          <p:nvPr/>
        </p:nvSpPr>
        <p:spPr bwMode="auto">
          <a:xfrm>
            <a:off x="7075488" y="4556125"/>
            <a:ext cx="1368425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3610" name="Arc 74"/>
          <p:cNvSpPr>
            <a:spLocks/>
          </p:cNvSpPr>
          <p:nvPr/>
        </p:nvSpPr>
        <p:spPr bwMode="auto">
          <a:xfrm>
            <a:off x="6924675" y="1847850"/>
            <a:ext cx="1089025" cy="752475"/>
          </a:xfrm>
          <a:custGeom>
            <a:avLst/>
            <a:gdLst>
              <a:gd name="T0" fmla="*/ 2147483647 w 21597"/>
              <a:gd name="T1" fmla="*/ 0 h 12982"/>
              <a:gd name="T2" fmla="*/ 2147483647 w 21597"/>
              <a:gd name="T3" fmla="*/ 2147483647 h 12982"/>
              <a:gd name="T4" fmla="*/ 0 w 21597"/>
              <a:gd name="T5" fmla="*/ 2147483647 h 12982"/>
              <a:gd name="T6" fmla="*/ 0 60000 65536"/>
              <a:gd name="T7" fmla="*/ 0 60000 65536"/>
              <a:gd name="T8" fmla="*/ 0 60000 65536"/>
              <a:gd name="T9" fmla="*/ 0 w 21597"/>
              <a:gd name="T10" fmla="*/ 0 h 12982"/>
              <a:gd name="T11" fmla="*/ 21597 w 21597"/>
              <a:gd name="T12" fmla="*/ 12982 h 129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97" h="12982" fill="none" extrusionOk="0">
                <a:moveTo>
                  <a:pt x="17263" y="-1"/>
                </a:moveTo>
                <a:cubicBezTo>
                  <a:pt x="19999" y="3637"/>
                  <a:pt x="21515" y="8047"/>
                  <a:pt x="21596" y="12599"/>
                </a:cubicBezTo>
              </a:path>
              <a:path w="21597" h="12982" stroke="0" extrusionOk="0">
                <a:moveTo>
                  <a:pt x="17263" y="-1"/>
                </a:moveTo>
                <a:cubicBezTo>
                  <a:pt x="19999" y="3637"/>
                  <a:pt x="21515" y="8047"/>
                  <a:pt x="21596" y="12599"/>
                </a:cubicBezTo>
                <a:lnTo>
                  <a:pt x="0" y="12982"/>
                </a:lnTo>
                <a:close/>
              </a:path>
            </a:pathLst>
          </a:custGeom>
          <a:noFill/>
          <a:ln w="3175">
            <a:solidFill>
              <a:srgbClr val="FF33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8" name="Group 75"/>
          <p:cNvGrpSpPr>
            <a:grpSpLocks/>
          </p:cNvGrpSpPr>
          <p:nvPr/>
        </p:nvGrpSpPr>
        <p:grpSpPr bwMode="auto">
          <a:xfrm>
            <a:off x="7997825" y="3609975"/>
            <a:ext cx="3175" cy="946150"/>
            <a:chOff x="5038" y="2274"/>
            <a:chExt cx="2" cy="596"/>
          </a:xfrm>
        </p:grpSpPr>
        <p:sp>
          <p:nvSpPr>
            <p:cNvPr id="7249" name="Line 76"/>
            <p:cNvSpPr>
              <a:spLocks noChangeShapeType="1"/>
            </p:cNvSpPr>
            <p:nvPr/>
          </p:nvSpPr>
          <p:spPr bwMode="auto">
            <a:xfrm>
              <a:off x="5040" y="2304"/>
              <a:ext cx="0" cy="566"/>
            </a:xfrm>
            <a:prstGeom prst="line">
              <a:avLst/>
            </a:prstGeom>
            <a:noFill/>
            <a:ln w="63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0" name="Line 77"/>
            <p:cNvSpPr>
              <a:spLocks noChangeShapeType="1"/>
            </p:cNvSpPr>
            <p:nvPr/>
          </p:nvSpPr>
          <p:spPr bwMode="auto">
            <a:xfrm flipV="1">
              <a:off x="5038" y="2274"/>
              <a:ext cx="0" cy="147"/>
            </a:xfrm>
            <a:prstGeom prst="line">
              <a:avLst/>
            </a:prstGeom>
            <a:noFill/>
            <a:ln w="317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3614" name="Line 78"/>
          <p:cNvSpPr>
            <a:spLocks noChangeShapeType="1"/>
          </p:cNvSpPr>
          <p:nvPr/>
        </p:nvSpPr>
        <p:spPr bwMode="auto">
          <a:xfrm flipH="1" flipV="1">
            <a:off x="7997825" y="2555875"/>
            <a:ext cx="3175" cy="11017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3615" name="Text Box 79"/>
          <p:cNvSpPr txBox="1">
            <a:spLocks noChangeArrowheads="1"/>
          </p:cNvSpPr>
          <p:nvPr/>
        </p:nvSpPr>
        <p:spPr bwMode="auto">
          <a:xfrm>
            <a:off x="3275013" y="165100"/>
            <a:ext cx="2649537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00">
                <a:solidFill>
                  <a:srgbClr val="FF3300"/>
                </a:solidFill>
              </a:rPr>
              <a:t>Note the procedure</a:t>
            </a:r>
          </a:p>
          <a:p>
            <a:pPr algn="ctr"/>
            <a:r>
              <a:rPr lang="en-US" sz="1300">
                <a:solidFill>
                  <a:schemeClr val="accent2"/>
                </a:solidFill>
              </a:rPr>
              <a:t>When Fv &amp; Tv known,</a:t>
            </a:r>
          </a:p>
          <a:p>
            <a:pPr algn="ctr"/>
            <a:r>
              <a:rPr lang="en-US" sz="1300">
                <a:solidFill>
                  <a:schemeClr val="accent2"/>
                </a:solidFill>
              </a:rPr>
              <a:t>How to find True Length.</a:t>
            </a:r>
          </a:p>
          <a:p>
            <a:pPr algn="ctr"/>
            <a:r>
              <a:rPr lang="en-US" sz="1300">
                <a:solidFill>
                  <a:schemeClr val="accent2"/>
                </a:solidFill>
              </a:rPr>
              <a:t>(Views are rotated to determine</a:t>
            </a:r>
          </a:p>
          <a:p>
            <a:pPr algn="ctr"/>
            <a:r>
              <a:rPr lang="en-US" sz="1300">
                <a:solidFill>
                  <a:schemeClr val="accent2"/>
                </a:solidFill>
              </a:rPr>
              <a:t>True Length &amp; it’s inclinations</a:t>
            </a:r>
          </a:p>
          <a:p>
            <a:pPr algn="ctr"/>
            <a:r>
              <a:rPr lang="en-US" sz="1300">
                <a:solidFill>
                  <a:schemeClr val="accent2"/>
                </a:solidFill>
              </a:rPr>
              <a:t>with Hp &amp; Vp).</a:t>
            </a:r>
          </a:p>
        </p:txBody>
      </p:sp>
      <p:sp>
        <p:nvSpPr>
          <p:cNvPr id="193616" name="Text Box 80"/>
          <p:cNvSpPr txBox="1">
            <a:spLocks noChangeArrowheads="1"/>
          </p:cNvSpPr>
          <p:nvPr/>
        </p:nvSpPr>
        <p:spPr bwMode="auto">
          <a:xfrm>
            <a:off x="6249988" y="152400"/>
            <a:ext cx="2662237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00">
                <a:solidFill>
                  <a:srgbClr val="FF3300"/>
                </a:solidFill>
              </a:rPr>
              <a:t>Note the procedure</a:t>
            </a:r>
          </a:p>
          <a:p>
            <a:pPr algn="ctr"/>
            <a:r>
              <a:rPr lang="en-US" sz="1300"/>
              <a:t>When True Length is known,</a:t>
            </a:r>
          </a:p>
          <a:p>
            <a:pPr algn="ctr"/>
            <a:r>
              <a:rPr lang="en-US" sz="1300"/>
              <a:t>How to locate Fv &amp; Tv.</a:t>
            </a:r>
          </a:p>
          <a:p>
            <a:pPr algn="ctr"/>
            <a:r>
              <a:rPr lang="en-US" sz="1300"/>
              <a:t>(Component </a:t>
            </a:r>
            <a:r>
              <a:rPr lang="en-US" sz="1300">
                <a:solidFill>
                  <a:srgbClr val="FF3300"/>
                </a:solidFill>
              </a:rPr>
              <a:t>a-1</a:t>
            </a:r>
            <a:r>
              <a:rPr lang="en-US" sz="1300">
                <a:solidFill>
                  <a:schemeClr val="accent2"/>
                </a:solidFill>
              </a:rPr>
              <a:t> </a:t>
            </a:r>
            <a:r>
              <a:rPr lang="en-US" sz="1300"/>
              <a:t>of TL is drawn </a:t>
            </a:r>
          </a:p>
          <a:p>
            <a:pPr algn="ctr"/>
            <a:r>
              <a:rPr lang="en-US" sz="1300"/>
              <a:t>which is further rotated</a:t>
            </a:r>
          </a:p>
          <a:p>
            <a:pPr algn="ctr"/>
            <a:r>
              <a:rPr lang="en-US" sz="1300"/>
              <a:t>to determine </a:t>
            </a:r>
            <a:r>
              <a:rPr lang="en-US" sz="1300">
                <a:solidFill>
                  <a:srgbClr val="FF3300"/>
                </a:solidFill>
              </a:rPr>
              <a:t>Fv</a:t>
            </a:r>
            <a:r>
              <a:rPr lang="en-US" sz="130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193617" name="Text Box 81"/>
          <p:cNvSpPr txBox="1">
            <a:spLocks noChangeArrowheads="1"/>
          </p:cNvSpPr>
          <p:nvPr/>
        </p:nvSpPr>
        <p:spPr bwMode="auto">
          <a:xfrm>
            <a:off x="7816850" y="338455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1</a:t>
            </a:r>
          </a:p>
        </p:txBody>
      </p:sp>
      <p:grpSp>
        <p:nvGrpSpPr>
          <p:cNvPr id="9" name="Group 82"/>
          <p:cNvGrpSpPr>
            <a:grpSpLocks/>
          </p:cNvGrpSpPr>
          <p:nvPr/>
        </p:nvGrpSpPr>
        <p:grpSpPr bwMode="auto">
          <a:xfrm>
            <a:off x="6670675" y="2203450"/>
            <a:ext cx="338138" cy="1606550"/>
            <a:chOff x="4202" y="1388"/>
            <a:chExt cx="213" cy="1012"/>
          </a:xfrm>
        </p:grpSpPr>
        <p:sp>
          <p:nvSpPr>
            <p:cNvPr id="7246" name="Line 83"/>
            <p:cNvSpPr>
              <a:spLocks noChangeShapeType="1"/>
            </p:cNvSpPr>
            <p:nvPr/>
          </p:nvSpPr>
          <p:spPr bwMode="auto">
            <a:xfrm>
              <a:off x="4328" y="1388"/>
              <a:ext cx="0" cy="964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7" name="Text Box 84"/>
            <p:cNvSpPr txBox="1">
              <a:spLocks noChangeArrowheads="1"/>
            </p:cNvSpPr>
            <p:nvPr/>
          </p:nvSpPr>
          <p:spPr bwMode="auto">
            <a:xfrm>
              <a:off x="4202" y="2208"/>
              <a:ext cx="1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7248" name="Text Box 85"/>
            <p:cNvSpPr txBox="1">
              <a:spLocks noChangeArrowheads="1"/>
            </p:cNvSpPr>
            <p:nvPr/>
          </p:nvSpPr>
          <p:spPr bwMode="auto">
            <a:xfrm>
              <a:off x="4212" y="1476"/>
              <a:ext cx="2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a’</a:t>
              </a:r>
            </a:p>
          </p:txBody>
        </p:sp>
      </p:grpSp>
      <p:sp>
        <p:nvSpPr>
          <p:cNvPr id="193622" name="Text Box 86"/>
          <p:cNvSpPr txBox="1">
            <a:spLocks noChangeArrowheads="1"/>
          </p:cNvSpPr>
          <p:nvPr/>
        </p:nvSpPr>
        <p:spPr bwMode="auto">
          <a:xfrm>
            <a:off x="7696200" y="1600200"/>
            <a:ext cx="331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b’</a:t>
            </a:r>
          </a:p>
        </p:txBody>
      </p:sp>
      <p:grpSp>
        <p:nvGrpSpPr>
          <p:cNvPr id="10" name="Group 87"/>
          <p:cNvGrpSpPr>
            <a:grpSpLocks/>
          </p:cNvGrpSpPr>
          <p:nvPr/>
        </p:nvGrpSpPr>
        <p:grpSpPr bwMode="auto">
          <a:xfrm>
            <a:off x="8064500" y="1849438"/>
            <a:ext cx="331788" cy="1766887"/>
            <a:chOff x="5080" y="1165"/>
            <a:chExt cx="209" cy="1113"/>
          </a:xfrm>
        </p:grpSpPr>
        <p:sp>
          <p:nvSpPr>
            <p:cNvPr id="7243" name="Line 88"/>
            <p:cNvSpPr>
              <a:spLocks noChangeShapeType="1"/>
            </p:cNvSpPr>
            <p:nvPr/>
          </p:nvSpPr>
          <p:spPr bwMode="auto">
            <a:xfrm flipV="1">
              <a:off x="5103" y="1165"/>
              <a:ext cx="0" cy="1113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4" name="Line 89"/>
            <p:cNvSpPr>
              <a:spLocks noChangeShapeType="1"/>
            </p:cNvSpPr>
            <p:nvPr/>
          </p:nvSpPr>
          <p:spPr bwMode="auto">
            <a:xfrm>
              <a:off x="5104" y="1520"/>
              <a:ext cx="0" cy="9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5" name="Text Box 90"/>
            <p:cNvSpPr txBox="1">
              <a:spLocks noChangeArrowheads="1"/>
            </p:cNvSpPr>
            <p:nvPr/>
          </p:nvSpPr>
          <p:spPr bwMode="auto">
            <a:xfrm>
              <a:off x="5080" y="1488"/>
              <a:ext cx="2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1’</a:t>
              </a:r>
            </a:p>
          </p:txBody>
        </p:sp>
      </p:grpSp>
      <p:grpSp>
        <p:nvGrpSpPr>
          <p:cNvPr id="11" name="Group 91"/>
          <p:cNvGrpSpPr>
            <a:grpSpLocks/>
          </p:cNvGrpSpPr>
          <p:nvPr/>
        </p:nvGrpSpPr>
        <p:grpSpPr bwMode="auto">
          <a:xfrm>
            <a:off x="6975475" y="3616325"/>
            <a:ext cx="1127125" cy="1184275"/>
            <a:chOff x="4394" y="2278"/>
            <a:chExt cx="710" cy="746"/>
          </a:xfrm>
        </p:grpSpPr>
        <p:sp>
          <p:nvSpPr>
            <p:cNvPr id="7241" name="Arc 92"/>
            <p:cNvSpPr>
              <a:spLocks/>
            </p:cNvSpPr>
            <p:nvPr/>
          </p:nvSpPr>
          <p:spPr bwMode="auto">
            <a:xfrm>
              <a:off x="4394" y="2278"/>
              <a:ext cx="710" cy="583"/>
            </a:xfrm>
            <a:custGeom>
              <a:avLst/>
              <a:gdLst>
                <a:gd name="T0" fmla="*/ 1 w 21600"/>
                <a:gd name="T1" fmla="*/ 0 h 15460"/>
                <a:gd name="T2" fmla="*/ 1 w 21600"/>
                <a:gd name="T3" fmla="*/ 1 h 15460"/>
                <a:gd name="T4" fmla="*/ 0 w 21600"/>
                <a:gd name="T5" fmla="*/ 0 h 15460"/>
                <a:gd name="T6" fmla="*/ 0 60000 65536"/>
                <a:gd name="T7" fmla="*/ 0 60000 65536"/>
                <a:gd name="T8" fmla="*/ 0 60000 65536"/>
                <a:gd name="T9" fmla="*/ 0 w 21600"/>
                <a:gd name="T10" fmla="*/ 0 h 15460"/>
                <a:gd name="T11" fmla="*/ 21600 w 21600"/>
                <a:gd name="T12" fmla="*/ 15460 h 154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5460" fill="none" extrusionOk="0">
                  <a:moveTo>
                    <a:pt x="21585" y="-1"/>
                  </a:moveTo>
                  <a:cubicBezTo>
                    <a:pt x="21595" y="266"/>
                    <a:pt x="21600" y="532"/>
                    <a:pt x="21600" y="799"/>
                  </a:cubicBezTo>
                  <a:cubicBezTo>
                    <a:pt x="21600" y="6233"/>
                    <a:pt x="19551" y="11468"/>
                    <a:pt x="15862" y="15459"/>
                  </a:cubicBezTo>
                </a:path>
                <a:path w="21600" h="15460" stroke="0" extrusionOk="0">
                  <a:moveTo>
                    <a:pt x="21585" y="-1"/>
                  </a:moveTo>
                  <a:cubicBezTo>
                    <a:pt x="21595" y="266"/>
                    <a:pt x="21600" y="532"/>
                    <a:pt x="21600" y="799"/>
                  </a:cubicBezTo>
                  <a:cubicBezTo>
                    <a:pt x="21600" y="6233"/>
                    <a:pt x="19551" y="11468"/>
                    <a:pt x="15862" y="15459"/>
                  </a:cubicBezTo>
                  <a:lnTo>
                    <a:pt x="0" y="799"/>
                  </a:lnTo>
                  <a:close/>
                </a:path>
              </a:pathLst>
            </a:custGeom>
            <a:noFill/>
            <a:ln w="63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242" name="Text Box 93"/>
            <p:cNvSpPr txBox="1">
              <a:spLocks noChangeArrowheads="1"/>
            </p:cNvSpPr>
            <p:nvPr/>
          </p:nvSpPr>
          <p:spPr bwMode="auto">
            <a:xfrm>
              <a:off x="4800" y="2832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12" name="Group 94"/>
          <p:cNvGrpSpPr>
            <a:grpSpLocks/>
          </p:cNvGrpSpPr>
          <p:nvPr/>
        </p:nvGrpSpPr>
        <p:grpSpPr bwMode="auto">
          <a:xfrm>
            <a:off x="7239000" y="3657600"/>
            <a:ext cx="368300" cy="368300"/>
            <a:chOff x="4560" y="2304"/>
            <a:chExt cx="232" cy="232"/>
          </a:xfrm>
        </p:grpSpPr>
        <p:sp>
          <p:nvSpPr>
            <p:cNvPr id="7239" name="Arc 95"/>
            <p:cNvSpPr>
              <a:spLocks/>
            </p:cNvSpPr>
            <p:nvPr/>
          </p:nvSpPr>
          <p:spPr bwMode="auto">
            <a:xfrm rot="3722031">
              <a:off x="4560" y="2304"/>
              <a:ext cx="232" cy="232"/>
            </a:xfrm>
            <a:custGeom>
              <a:avLst/>
              <a:gdLst>
                <a:gd name="T0" fmla="*/ 0 w 21600"/>
                <a:gd name="T1" fmla="*/ 0 h 21570"/>
                <a:gd name="T2" fmla="*/ 0 w 21600"/>
                <a:gd name="T3" fmla="*/ 0 h 21570"/>
                <a:gd name="T4" fmla="*/ 0 w 21600"/>
                <a:gd name="T5" fmla="*/ 0 h 2157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70"/>
                <a:gd name="T11" fmla="*/ 21600 w 21600"/>
                <a:gd name="T12" fmla="*/ 21570 h 215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70" fill="none" extrusionOk="0">
                  <a:moveTo>
                    <a:pt x="1132" y="-1"/>
                  </a:moveTo>
                  <a:cubicBezTo>
                    <a:pt x="12605" y="601"/>
                    <a:pt x="21600" y="10080"/>
                    <a:pt x="21600" y="21570"/>
                  </a:cubicBezTo>
                </a:path>
                <a:path w="21600" h="21570" stroke="0" extrusionOk="0">
                  <a:moveTo>
                    <a:pt x="1132" y="-1"/>
                  </a:moveTo>
                  <a:cubicBezTo>
                    <a:pt x="12605" y="601"/>
                    <a:pt x="21600" y="10080"/>
                    <a:pt x="21600" y="21570"/>
                  </a:cubicBezTo>
                  <a:lnTo>
                    <a:pt x="0" y="2157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240" name="Text Box 96"/>
            <p:cNvSpPr txBox="1">
              <a:spLocks noChangeArrowheads="1"/>
            </p:cNvSpPr>
            <p:nvPr/>
          </p:nvSpPr>
          <p:spPr bwMode="auto">
            <a:xfrm>
              <a:off x="4608" y="2304"/>
              <a:ext cx="1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</a:t>
              </a:r>
            </a:p>
          </p:txBody>
        </p:sp>
      </p:grpSp>
      <p:grpSp>
        <p:nvGrpSpPr>
          <p:cNvPr id="13" name="Group 97"/>
          <p:cNvGrpSpPr>
            <a:grpSpLocks/>
          </p:cNvGrpSpPr>
          <p:nvPr/>
        </p:nvGrpSpPr>
        <p:grpSpPr bwMode="auto">
          <a:xfrm>
            <a:off x="6870700" y="1600200"/>
            <a:ext cx="1479550" cy="1017588"/>
            <a:chOff x="4328" y="1008"/>
            <a:chExt cx="932" cy="641"/>
          </a:xfrm>
        </p:grpSpPr>
        <p:sp>
          <p:nvSpPr>
            <p:cNvPr id="7235" name="Line 98"/>
            <p:cNvSpPr>
              <a:spLocks noChangeShapeType="1"/>
            </p:cNvSpPr>
            <p:nvPr/>
          </p:nvSpPr>
          <p:spPr bwMode="auto">
            <a:xfrm flipV="1">
              <a:off x="4328" y="1165"/>
              <a:ext cx="775" cy="4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6" name="Text Box 99"/>
            <p:cNvSpPr txBox="1">
              <a:spLocks noChangeArrowheads="1"/>
            </p:cNvSpPr>
            <p:nvPr/>
          </p:nvSpPr>
          <p:spPr bwMode="auto">
            <a:xfrm>
              <a:off x="5028" y="1008"/>
              <a:ext cx="2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b</a:t>
              </a:r>
              <a:r>
                <a:rPr lang="en-US" sz="1400" baseline="-25000">
                  <a:latin typeface="Times New Roman" pitchFamily="18" charset="0"/>
                </a:rPr>
                <a:t>1</a:t>
              </a:r>
              <a:r>
                <a:rPr lang="en-US" sz="1400" baseline="30000">
                  <a:latin typeface="Times New Roman" pitchFamily="18" charset="0"/>
                </a:rPr>
                <a:t>’</a:t>
              </a:r>
            </a:p>
          </p:txBody>
        </p:sp>
        <p:sp>
          <p:nvSpPr>
            <p:cNvPr id="7237" name="Rectangle 100"/>
            <p:cNvSpPr>
              <a:spLocks noChangeArrowheads="1"/>
            </p:cNvSpPr>
            <p:nvPr/>
          </p:nvSpPr>
          <p:spPr bwMode="auto">
            <a:xfrm>
              <a:off x="4396" y="1476"/>
              <a:ext cx="16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</a:t>
              </a:r>
            </a:p>
          </p:txBody>
        </p:sp>
        <p:sp>
          <p:nvSpPr>
            <p:cNvPr id="7238" name="Arc 101"/>
            <p:cNvSpPr>
              <a:spLocks/>
            </p:cNvSpPr>
            <p:nvPr/>
          </p:nvSpPr>
          <p:spPr bwMode="auto">
            <a:xfrm rot="2761421">
              <a:off x="4462" y="1510"/>
              <a:ext cx="119" cy="144"/>
            </a:xfrm>
            <a:custGeom>
              <a:avLst/>
              <a:gdLst>
                <a:gd name="T0" fmla="*/ 0 w 17855"/>
                <a:gd name="T1" fmla="*/ 0 h 21600"/>
                <a:gd name="T2" fmla="*/ 0 w 17855"/>
                <a:gd name="T3" fmla="*/ 0 h 21600"/>
                <a:gd name="T4" fmla="*/ 0 w 17855"/>
                <a:gd name="T5" fmla="*/ 0 h 21600"/>
                <a:gd name="T6" fmla="*/ 0 60000 65536"/>
                <a:gd name="T7" fmla="*/ 0 60000 65536"/>
                <a:gd name="T8" fmla="*/ 0 60000 65536"/>
                <a:gd name="T9" fmla="*/ 0 w 17855"/>
                <a:gd name="T10" fmla="*/ 0 h 21600"/>
                <a:gd name="T11" fmla="*/ 17855 w 1785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855" h="21600" fill="none" extrusionOk="0">
                  <a:moveTo>
                    <a:pt x="-1" y="0"/>
                  </a:moveTo>
                  <a:cubicBezTo>
                    <a:pt x="7147" y="0"/>
                    <a:pt x="13832" y="3536"/>
                    <a:pt x="17855" y="9444"/>
                  </a:cubicBezTo>
                </a:path>
                <a:path w="17855" h="21600" stroke="0" extrusionOk="0">
                  <a:moveTo>
                    <a:pt x="-1" y="0"/>
                  </a:moveTo>
                  <a:cubicBezTo>
                    <a:pt x="7147" y="0"/>
                    <a:pt x="13832" y="3536"/>
                    <a:pt x="17855" y="944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14" name="Group 102"/>
          <p:cNvGrpSpPr>
            <a:grpSpLocks/>
          </p:cNvGrpSpPr>
          <p:nvPr/>
        </p:nvGrpSpPr>
        <p:grpSpPr bwMode="auto">
          <a:xfrm>
            <a:off x="7239000" y="2209800"/>
            <a:ext cx="342900" cy="406400"/>
            <a:chOff x="4560" y="1392"/>
            <a:chExt cx="216" cy="256"/>
          </a:xfrm>
        </p:grpSpPr>
        <p:sp>
          <p:nvSpPr>
            <p:cNvPr id="7233" name="Arc 103"/>
            <p:cNvSpPr>
              <a:spLocks/>
            </p:cNvSpPr>
            <p:nvPr/>
          </p:nvSpPr>
          <p:spPr bwMode="auto">
            <a:xfrm rot="2244294">
              <a:off x="4560" y="1416"/>
              <a:ext cx="216" cy="232"/>
            </a:xfrm>
            <a:custGeom>
              <a:avLst/>
              <a:gdLst>
                <a:gd name="T0" fmla="*/ 0 w 20082"/>
                <a:gd name="T1" fmla="*/ 0 h 21600"/>
                <a:gd name="T2" fmla="*/ 0 w 20082"/>
                <a:gd name="T3" fmla="*/ 0 h 21600"/>
                <a:gd name="T4" fmla="*/ 0 w 20082"/>
                <a:gd name="T5" fmla="*/ 0 h 21600"/>
                <a:gd name="T6" fmla="*/ 0 60000 65536"/>
                <a:gd name="T7" fmla="*/ 0 60000 65536"/>
                <a:gd name="T8" fmla="*/ 0 60000 65536"/>
                <a:gd name="T9" fmla="*/ 0 w 20082"/>
                <a:gd name="T10" fmla="*/ 0 h 21600"/>
                <a:gd name="T11" fmla="*/ 20082 w 2008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082" h="21600" fill="none" extrusionOk="0">
                  <a:moveTo>
                    <a:pt x="-1" y="0"/>
                  </a:moveTo>
                  <a:cubicBezTo>
                    <a:pt x="8859" y="0"/>
                    <a:pt x="16819" y="5409"/>
                    <a:pt x="20082" y="13645"/>
                  </a:cubicBezTo>
                </a:path>
                <a:path w="20082" h="21600" stroke="0" extrusionOk="0">
                  <a:moveTo>
                    <a:pt x="-1" y="0"/>
                  </a:moveTo>
                  <a:cubicBezTo>
                    <a:pt x="8859" y="0"/>
                    <a:pt x="16819" y="5409"/>
                    <a:pt x="20082" y="1364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234" name="Text Box 104"/>
            <p:cNvSpPr txBox="1">
              <a:spLocks noChangeArrowheads="1"/>
            </p:cNvSpPr>
            <p:nvPr/>
          </p:nvSpPr>
          <p:spPr bwMode="auto">
            <a:xfrm>
              <a:off x="4584" y="1392"/>
              <a:ext cx="18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</a:t>
              </a:r>
            </a:p>
          </p:txBody>
        </p:sp>
      </p:grpSp>
      <p:sp>
        <p:nvSpPr>
          <p:cNvPr id="193641" name="Text Box 105"/>
          <p:cNvSpPr txBox="1">
            <a:spLocks noChangeArrowheads="1"/>
          </p:cNvSpPr>
          <p:nvPr/>
        </p:nvSpPr>
        <p:spPr bwMode="auto">
          <a:xfrm rot="-2000860">
            <a:off x="7493000" y="2043113"/>
            <a:ext cx="339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latin typeface="Times New Roman" pitchFamily="18" charset="0"/>
              </a:rPr>
              <a:t>TL</a:t>
            </a:r>
          </a:p>
        </p:txBody>
      </p:sp>
      <p:grpSp>
        <p:nvGrpSpPr>
          <p:cNvPr id="15" name="Group 106"/>
          <p:cNvGrpSpPr>
            <a:grpSpLocks/>
          </p:cNvGrpSpPr>
          <p:nvPr/>
        </p:nvGrpSpPr>
        <p:grpSpPr bwMode="auto">
          <a:xfrm>
            <a:off x="6877050" y="3587750"/>
            <a:ext cx="1377950" cy="1225550"/>
            <a:chOff x="1248" y="2096"/>
            <a:chExt cx="868" cy="772"/>
          </a:xfrm>
        </p:grpSpPr>
        <p:sp>
          <p:nvSpPr>
            <p:cNvPr id="7228" name="Line 107"/>
            <p:cNvSpPr>
              <a:spLocks noChangeShapeType="1"/>
            </p:cNvSpPr>
            <p:nvPr/>
          </p:nvSpPr>
          <p:spPr bwMode="auto">
            <a:xfrm>
              <a:off x="1248" y="2107"/>
              <a:ext cx="710" cy="59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9" name="Text Box 108"/>
            <p:cNvSpPr txBox="1">
              <a:spLocks noChangeArrowheads="1"/>
            </p:cNvSpPr>
            <p:nvPr/>
          </p:nvSpPr>
          <p:spPr bwMode="auto">
            <a:xfrm>
              <a:off x="1908" y="2676"/>
              <a:ext cx="2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b</a:t>
              </a:r>
              <a:r>
                <a:rPr lang="en-US" sz="140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7230" name="Text Box 109"/>
            <p:cNvSpPr txBox="1">
              <a:spLocks noChangeArrowheads="1"/>
            </p:cNvSpPr>
            <p:nvPr/>
          </p:nvSpPr>
          <p:spPr bwMode="auto">
            <a:xfrm>
              <a:off x="1332" y="2096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  <a:sym typeface="WP Greek Courier"/>
                </a:rPr>
                <a:t>Ø</a:t>
              </a:r>
            </a:p>
          </p:txBody>
        </p:sp>
        <p:sp>
          <p:nvSpPr>
            <p:cNvPr id="7231" name="Arc 110"/>
            <p:cNvSpPr>
              <a:spLocks/>
            </p:cNvSpPr>
            <p:nvPr/>
          </p:nvSpPr>
          <p:spPr bwMode="auto">
            <a:xfrm rot="3722031">
              <a:off x="1412" y="2132"/>
              <a:ext cx="144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232" name="Text Box 111"/>
            <p:cNvSpPr txBox="1">
              <a:spLocks noChangeArrowheads="1"/>
            </p:cNvSpPr>
            <p:nvPr/>
          </p:nvSpPr>
          <p:spPr bwMode="auto">
            <a:xfrm rot="2448983">
              <a:off x="1652" y="2392"/>
              <a:ext cx="21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>
                  <a:latin typeface="Times New Roman" pitchFamily="18" charset="0"/>
                </a:rPr>
                <a:t>TL</a:t>
              </a:r>
            </a:p>
          </p:txBody>
        </p:sp>
      </p:grpSp>
      <p:sp>
        <p:nvSpPr>
          <p:cNvPr id="193648" name="Text Box 112"/>
          <p:cNvSpPr txBox="1">
            <a:spLocks noChangeArrowheads="1"/>
          </p:cNvSpPr>
          <p:nvPr/>
        </p:nvSpPr>
        <p:spPr bwMode="auto">
          <a:xfrm rot="-2526107">
            <a:off x="7189788" y="1966913"/>
            <a:ext cx="3175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latin typeface="Times New Roman" pitchFamily="18" charset="0"/>
              </a:rPr>
              <a:t>Fv</a:t>
            </a:r>
          </a:p>
        </p:txBody>
      </p:sp>
      <p:grpSp>
        <p:nvGrpSpPr>
          <p:cNvPr id="16" name="Group 113"/>
          <p:cNvGrpSpPr>
            <a:grpSpLocks/>
          </p:cNvGrpSpPr>
          <p:nvPr/>
        </p:nvGrpSpPr>
        <p:grpSpPr bwMode="auto">
          <a:xfrm>
            <a:off x="6870700" y="3616325"/>
            <a:ext cx="923925" cy="939800"/>
            <a:chOff x="4328" y="2278"/>
            <a:chExt cx="582" cy="592"/>
          </a:xfrm>
        </p:grpSpPr>
        <p:sp>
          <p:nvSpPr>
            <p:cNvPr id="7226" name="Line 114"/>
            <p:cNvSpPr>
              <a:spLocks noChangeShapeType="1"/>
            </p:cNvSpPr>
            <p:nvPr/>
          </p:nvSpPr>
          <p:spPr bwMode="auto">
            <a:xfrm>
              <a:off x="4328" y="2278"/>
              <a:ext cx="582" cy="59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7" name="Text Box 115"/>
            <p:cNvSpPr txBox="1">
              <a:spLocks noChangeArrowheads="1"/>
            </p:cNvSpPr>
            <p:nvPr/>
          </p:nvSpPr>
          <p:spPr bwMode="auto">
            <a:xfrm rot="2388775">
              <a:off x="4532" y="2592"/>
              <a:ext cx="20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>
                  <a:latin typeface="Times New Roman" pitchFamily="18" charset="0"/>
                </a:rPr>
                <a:t>Tv</a:t>
              </a:r>
            </a:p>
          </p:txBody>
        </p:sp>
      </p:grpSp>
      <p:sp>
        <p:nvSpPr>
          <p:cNvPr id="193652" name="Line 116"/>
          <p:cNvSpPr>
            <a:spLocks noChangeShapeType="1"/>
          </p:cNvSpPr>
          <p:nvPr/>
        </p:nvSpPr>
        <p:spPr bwMode="auto">
          <a:xfrm flipV="1">
            <a:off x="5257800" y="2743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3653" name="Line 117"/>
          <p:cNvSpPr>
            <a:spLocks noChangeShapeType="1"/>
          </p:cNvSpPr>
          <p:nvPr/>
        </p:nvSpPr>
        <p:spPr bwMode="auto">
          <a:xfrm flipV="1">
            <a:off x="5181600" y="3962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3654" name="Line 118"/>
          <p:cNvSpPr>
            <a:spLocks noChangeShapeType="1"/>
          </p:cNvSpPr>
          <p:nvPr/>
        </p:nvSpPr>
        <p:spPr bwMode="auto">
          <a:xfrm flipV="1">
            <a:off x="5259388" y="19177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3655" name="Text Box 119"/>
          <p:cNvSpPr txBox="1">
            <a:spLocks noChangeArrowheads="1"/>
          </p:cNvSpPr>
          <p:nvPr/>
        </p:nvSpPr>
        <p:spPr bwMode="auto">
          <a:xfrm>
            <a:off x="327025" y="228600"/>
            <a:ext cx="2724150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00">
                <a:solidFill>
                  <a:srgbClr val="FF3300"/>
                </a:solidFill>
              </a:rPr>
              <a:t>Orthographic Projections </a:t>
            </a:r>
          </a:p>
          <a:p>
            <a:pPr algn="ctr"/>
            <a:r>
              <a:rPr lang="en-US" sz="1300">
                <a:solidFill>
                  <a:schemeClr val="accent2"/>
                </a:solidFill>
              </a:rPr>
              <a:t>Means Fv &amp; Tv of Line AB </a:t>
            </a:r>
          </a:p>
          <a:p>
            <a:pPr algn="ctr"/>
            <a:r>
              <a:rPr lang="en-US" sz="1300">
                <a:solidFill>
                  <a:schemeClr val="accent2"/>
                </a:solidFill>
              </a:rPr>
              <a:t>are shown below,</a:t>
            </a:r>
          </a:p>
          <a:p>
            <a:pPr algn="ctr"/>
            <a:r>
              <a:rPr lang="en-US" sz="1300">
                <a:solidFill>
                  <a:schemeClr val="accent2"/>
                </a:solidFill>
              </a:rPr>
              <a:t>with their apparent Inclinations</a:t>
            </a:r>
            <a:r>
              <a:rPr lang="en-US" sz="1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</a:p>
          <a:p>
            <a:pPr algn="ctr"/>
            <a:r>
              <a:rPr lang="en-US" sz="1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 &amp; </a:t>
            </a:r>
          </a:p>
        </p:txBody>
      </p:sp>
      <p:sp>
        <p:nvSpPr>
          <p:cNvPr id="193656" name="Text Box 120"/>
          <p:cNvSpPr txBox="1">
            <a:spLocks noChangeArrowheads="1"/>
          </p:cNvSpPr>
          <p:nvPr/>
        </p:nvSpPr>
        <p:spPr bwMode="auto">
          <a:xfrm>
            <a:off x="6173788" y="5076825"/>
            <a:ext cx="294798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i="1"/>
              <a:t>Here </a:t>
            </a:r>
            <a:r>
              <a:rPr lang="en-US" sz="1400" i="1">
                <a:solidFill>
                  <a:schemeClr val="accent2"/>
                </a:solidFill>
              </a:rPr>
              <a:t>a -1</a:t>
            </a:r>
            <a:r>
              <a:rPr lang="en-US" sz="1400" i="1"/>
              <a:t> is component </a:t>
            </a:r>
          </a:p>
          <a:p>
            <a:pPr algn="ctr"/>
            <a:r>
              <a:rPr lang="en-US" sz="1400" i="1"/>
              <a:t>of TL </a:t>
            </a:r>
            <a:r>
              <a:rPr lang="en-US" sz="1400" i="1">
                <a:solidFill>
                  <a:schemeClr val="accent2"/>
                </a:solidFill>
              </a:rPr>
              <a:t>ab</a:t>
            </a:r>
            <a:r>
              <a:rPr lang="en-US" sz="1400" i="1" baseline="-25000">
                <a:solidFill>
                  <a:schemeClr val="accent2"/>
                </a:solidFill>
              </a:rPr>
              <a:t>1</a:t>
            </a:r>
            <a:r>
              <a:rPr lang="en-US" sz="1400" i="1" baseline="-25000"/>
              <a:t>  </a:t>
            </a:r>
            <a:r>
              <a:rPr lang="en-US" sz="1400" i="1"/>
              <a:t>gives length of </a:t>
            </a:r>
            <a:r>
              <a:rPr lang="en-US" sz="1400" i="1">
                <a:solidFill>
                  <a:schemeClr val="accent2"/>
                </a:solidFill>
              </a:rPr>
              <a:t>Fv.</a:t>
            </a:r>
            <a:r>
              <a:rPr lang="en-US" sz="1400" i="1"/>
              <a:t> </a:t>
            </a:r>
          </a:p>
          <a:p>
            <a:pPr algn="ctr"/>
            <a:r>
              <a:rPr lang="en-US" sz="1400" i="1"/>
              <a:t>Hence it is brought  Up to </a:t>
            </a:r>
          </a:p>
          <a:p>
            <a:pPr algn="ctr"/>
            <a:r>
              <a:rPr lang="en-US" sz="1400" i="1"/>
              <a:t>Locus of a’ and further rotated</a:t>
            </a:r>
          </a:p>
          <a:p>
            <a:pPr algn="ctr"/>
            <a:r>
              <a:rPr lang="en-US" sz="1400" i="1"/>
              <a:t>to get point </a:t>
            </a:r>
            <a:r>
              <a:rPr lang="en-US" sz="1400" i="1">
                <a:solidFill>
                  <a:srgbClr val="FF3300"/>
                </a:solidFill>
              </a:rPr>
              <a:t>b’.</a:t>
            </a:r>
            <a:r>
              <a:rPr lang="en-US" sz="1400" i="1"/>
              <a:t>  </a:t>
            </a:r>
            <a:r>
              <a:rPr lang="en-US" sz="1400" i="1">
                <a:solidFill>
                  <a:srgbClr val="FF3300"/>
                </a:solidFill>
              </a:rPr>
              <a:t>a’ b’</a:t>
            </a:r>
            <a:r>
              <a:rPr lang="en-US" sz="1400" i="1"/>
              <a:t> will be Fv.</a:t>
            </a:r>
          </a:p>
          <a:p>
            <a:pPr algn="ctr"/>
            <a:r>
              <a:rPr lang="en-US" sz="1300">
                <a:solidFill>
                  <a:schemeClr val="accent2"/>
                </a:solidFill>
              </a:rPr>
              <a:t>Similarly drawing component</a:t>
            </a:r>
          </a:p>
          <a:p>
            <a:pPr algn="ctr"/>
            <a:r>
              <a:rPr lang="en-US" sz="1300">
                <a:solidFill>
                  <a:schemeClr val="accent2"/>
                </a:solidFill>
              </a:rPr>
              <a:t>of other TL(a’ b</a:t>
            </a:r>
            <a:r>
              <a:rPr lang="en-US" sz="1300" baseline="-25000">
                <a:solidFill>
                  <a:schemeClr val="accent2"/>
                </a:solidFill>
              </a:rPr>
              <a:t>1</a:t>
            </a:r>
            <a:r>
              <a:rPr lang="en-US" sz="1300">
                <a:solidFill>
                  <a:schemeClr val="accent2"/>
                </a:solidFill>
              </a:rPr>
              <a:t>‘) Tv can be drawn.</a:t>
            </a:r>
          </a:p>
        </p:txBody>
      </p:sp>
      <p:sp>
        <p:nvSpPr>
          <p:cNvPr id="193657" name="AutoShape 121"/>
          <p:cNvSpPr>
            <a:spLocks noChangeArrowheads="1"/>
          </p:cNvSpPr>
          <p:nvPr/>
        </p:nvSpPr>
        <p:spPr bwMode="auto">
          <a:xfrm>
            <a:off x="7086600" y="4848225"/>
            <a:ext cx="228600" cy="304800"/>
          </a:xfrm>
          <a:prstGeom prst="up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17" name="Group 122"/>
          <p:cNvGrpSpPr>
            <a:grpSpLocks/>
          </p:cNvGrpSpPr>
          <p:nvPr/>
        </p:nvGrpSpPr>
        <p:grpSpPr bwMode="auto">
          <a:xfrm>
            <a:off x="4095750" y="2405063"/>
            <a:ext cx="314325" cy="277812"/>
            <a:chOff x="3648" y="2451"/>
            <a:chExt cx="198" cy="175"/>
          </a:xfrm>
        </p:grpSpPr>
        <p:grpSp>
          <p:nvGrpSpPr>
            <p:cNvPr id="7222" name="Group 123"/>
            <p:cNvGrpSpPr>
              <a:grpSpLocks/>
            </p:cNvGrpSpPr>
            <p:nvPr/>
          </p:nvGrpSpPr>
          <p:grpSpPr bwMode="auto">
            <a:xfrm>
              <a:off x="3648" y="2451"/>
              <a:ext cx="198" cy="173"/>
              <a:chOff x="3648" y="1971"/>
              <a:chExt cx="198" cy="173"/>
            </a:xfrm>
          </p:grpSpPr>
          <p:sp>
            <p:nvSpPr>
              <p:cNvPr id="7224" name="Rectangle 124"/>
              <p:cNvSpPr>
                <a:spLocks noChangeArrowheads="1"/>
              </p:cNvSpPr>
              <p:nvPr/>
            </p:nvSpPr>
            <p:spPr bwMode="auto">
              <a:xfrm>
                <a:off x="3648" y="1971"/>
                <a:ext cx="11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 sz="1200"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  <p:sp>
            <p:nvSpPr>
              <p:cNvPr id="7225" name="Arc 125"/>
              <p:cNvSpPr>
                <a:spLocks/>
              </p:cNvSpPr>
              <p:nvPr/>
            </p:nvSpPr>
            <p:spPr bwMode="auto">
              <a:xfrm rot="2761421">
                <a:off x="3714" y="2002"/>
                <a:ext cx="119" cy="144"/>
              </a:xfrm>
              <a:custGeom>
                <a:avLst/>
                <a:gdLst>
                  <a:gd name="T0" fmla="*/ 0 w 17855"/>
                  <a:gd name="T1" fmla="*/ 0 h 21600"/>
                  <a:gd name="T2" fmla="*/ 0 w 17855"/>
                  <a:gd name="T3" fmla="*/ 0 h 21600"/>
                  <a:gd name="T4" fmla="*/ 0 w 17855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7855"/>
                  <a:gd name="T10" fmla="*/ 0 h 21600"/>
                  <a:gd name="T11" fmla="*/ 17855 w 17855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855" h="21600" fill="none" extrusionOk="0">
                    <a:moveTo>
                      <a:pt x="-1" y="0"/>
                    </a:moveTo>
                    <a:cubicBezTo>
                      <a:pt x="7147" y="0"/>
                      <a:pt x="13832" y="3536"/>
                      <a:pt x="17855" y="9444"/>
                    </a:cubicBezTo>
                  </a:path>
                  <a:path w="17855" h="21600" stroke="0" extrusionOk="0">
                    <a:moveTo>
                      <a:pt x="-1" y="0"/>
                    </a:moveTo>
                    <a:cubicBezTo>
                      <a:pt x="7147" y="0"/>
                      <a:pt x="13832" y="3536"/>
                      <a:pt x="17855" y="9444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  <p:sp>
          <p:nvSpPr>
            <p:cNvPr id="7223" name="Text Box 126"/>
            <p:cNvSpPr txBox="1">
              <a:spLocks noChangeArrowheads="1"/>
            </p:cNvSpPr>
            <p:nvPr/>
          </p:nvSpPr>
          <p:spPr bwMode="auto">
            <a:xfrm>
              <a:off x="3666" y="2453"/>
              <a:ext cx="16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  <a:sym typeface="Symbol" pitchFamily="18" charset="2"/>
                </a:rPr>
                <a:t></a:t>
              </a:r>
            </a:p>
          </p:txBody>
        </p:sp>
      </p:grpSp>
      <p:grpSp>
        <p:nvGrpSpPr>
          <p:cNvPr id="7212" name="Group 142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7216" name="AutoShape 143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217" name="AutoShape 144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218" name="AutoShape 145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219" name="AutoShape 146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220" name="AutoShape 147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221" name="AutoShape 148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34" name="Date Placeholder 13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BA5EE81-142C-46F7-8BB7-B337EC798EFB}" type="datetime1">
              <a:rPr lang="en-US" smtClean="0"/>
              <a:t>13-Jun-15</a:t>
            </a:fld>
            <a:endParaRPr lang="en-US"/>
          </a:p>
        </p:txBody>
      </p:sp>
      <p:sp>
        <p:nvSpPr>
          <p:cNvPr id="135" name="Slide Number Placeholder 1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9F61B8-B4AB-4560-9F7F-335189DA65AF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36" name="Footer Placeholder 13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VEERAPANDIAN.K       AP/MECH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3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3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193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3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3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3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3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3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3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3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3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0" dur="500"/>
                                        <p:tgtEl>
                                          <p:spTgt spid="19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3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3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3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3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3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3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93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93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93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93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93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93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93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93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9" dur="500"/>
                                        <p:tgtEl>
                                          <p:spTgt spid="19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93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93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6" dur="500"/>
                                        <p:tgtEl>
                                          <p:spTgt spid="19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93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93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93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93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93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93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93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93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93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93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93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93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93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93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93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93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3" dur="500"/>
                                        <p:tgtEl>
                                          <p:spTgt spid="193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193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193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4" dur="500"/>
                                        <p:tgtEl>
                                          <p:spTgt spid="19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193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193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193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193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193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193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193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193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193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193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193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193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70" grpId="0" animBg="1"/>
      <p:bldP spid="193571" grpId="0" animBg="1"/>
      <p:bldP spid="193572" grpId="0" animBg="1"/>
      <p:bldP spid="193573" grpId="0" autoUpdateAnimBg="0"/>
      <p:bldP spid="193574" grpId="0" autoUpdateAnimBg="0"/>
      <p:bldP spid="193575" grpId="0" autoUpdateAnimBg="0"/>
      <p:bldP spid="193599" grpId="0" autoUpdateAnimBg="0"/>
      <p:bldP spid="193600" grpId="0" animBg="1" autoUpdateAnimBg="0"/>
      <p:bldP spid="193601" grpId="0" autoUpdateAnimBg="0"/>
      <p:bldP spid="193602" grpId="0" animBg="1"/>
      <p:bldP spid="193603" grpId="0" animBg="1"/>
      <p:bldP spid="193604" grpId="0" animBg="1"/>
      <p:bldP spid="193608" grpId="0" animBg="1"/>
      <p:bldP spid="193609" grpId="0" animBg="1"/>
      <p:bldP spid="193610" grpId="0" animBg="1"/>
      <p:bldP spid="193614" grpId="0" animBg="1"/>
      <p:bldP spid="193615" grpId="0" autoUpdateAnimBg="0"/>
      <p:bldP spid="193616" grpId="0" autoUpdateAnimBg="0"/>
      <p:bldP spid="193617" grpId="0" autoUpdateAnimBg="0"/>
      <p:bldP spid="193622" grpId="0" autoUpdateAnimBg="0"/>
      <p:bldP spid="193641" grpId="0" autoUpdateAnimBg="0"/>
      <p:bldP spid="193648" grpId="0" autoUpdateAnimBg="0"/>
      <p:bldP spid="193652" grpId="0" animBg="1"/>
      <p:bldP spid="193653" grpId="0" animBg="1"/>
      <p:bldP spid="193654" grpId="0" animBg="1"/>
      <p:bldP spid="193655" grpId="0" autoUpdateAnimBg="0"/>
      <p:bldP spid="193656" grpId="0" autoUpdateAnimBg="0"/>
      <p:bldP spid="19365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4681538" y="28575"/>
            <a:ext cx="4419600" cy="2819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6988" y="80963"/>
            <a:ext cx="46355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CC3300"/>
                </a:solidFill>
              </a:rPr>
              <a:t>The most important diagram showing graphical relations </a:t>
            </a:r>
          </a:p>
          <a:p>
            <a:pPr algn="ctr"/>
            <a:r>
              <a:rPr lang="en-US" sz="1400">
                <a:solidFill>
                  <a:srgbClr val="CC3300"/>
                </a:solidFill>
              </a:rPr>
              <a:t>among all important parameters of this topic.</a:t>
            </a:r>
          </a:p>
          <a:p>
            <a:pPr algn="ctr"/>
            <a:r>
              <a:rPr lang="en-US" sz="1400">
                <a:solidFill>
                  <a:schemeClr val="accent2"/>
                </a:solidFill>
              </a:rPr>
              <a:t>Study and memorize it as a </a:t>
            </a:r>
            <a:r>
              <a:rPr lang="en-US" sz="1400" i="1">
                <a:solidFill>
                  <a:schemeClr val="accent2"/>
                </a:solidFill>
              </a:rPr>
              <a:t>CIRCUIT DIAGRAM</a:t>
            </a:r>
            <a:r>
              <a:rPr lang="en-US" sz="1400">
                <a:solidFill>
                  <a:srgbClr val="CC3300"/>
                </a:solidFill>
              </a:rPr>
              <a:t> </a:t>
            </a:r>
          </a:p>
          <a:p>
            <a:pPr algn="ctr"/>
            <a:r>
              <a:rPr lang="en-US" sz="1400">
                <a:solidFill>
                  <a:srgbClr val="CC3300"/>
                </a:solidFill>
              </a:rPr>
              <a:t>And use in solving various problems.</a:t>
            </a:r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4495800" y="5181600"/>
            <a:ext cx="4648200" cy="1600200"/>
            <a:chOff x="2832" y="3264"/>
            <a:chExt cx="2928" cy="1008"/>
          </a:xfrm>
        </p:grpSpPr>
        <p:sp>
          <p:nvSpPr>
            <p:cNvPr id="8296" name="AutoShape 5"/>
            <p:cNvSpPr>
              <a:spLocks noChangeArrowheads="1"/>
            </p:cNvSpPr>
            <p:nvPr/>
          </p:nvSpPr>
          <p:spPr bwMode="auto">
            <a:xfrm>
              <a:off x="2832" y="3264"/>
              <a:ext cx="2928" cy="1008"/>
            </a:xfrm>
            <a:prstGeom prst="cloudCallout">
              <a:avLst>
                <a:gd name="adj1" fmla="val -51162"/>
                <a:gd name="adj2" fmla="val -45042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 sz="1400"/>
            </a:p>
          </p:txBody>
        </p:sp>
        <p:sp>
          <p:nvSpPr>
            <p:cNvPr id="8297" name="Text Box 6"/>
            <p:cNvSpPr txBox="1">
              <a:spLocks noChangeArrowheads="1"/>
            </p:cNvSpPr>
            <p:nvPr/>
          </p:nvSpPr>
          <p:spPr bwMode="auto">
            <a:xfrm>
              <a:off x="3060" y="3516"/>
              <a:ext cx="26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CC3300"/>
                  </a:solidFill>
                </a:rPr>
                <a:t>True Length is never rotated. It’s horizontal component is drawn &amp; it is further rotated to locate view.</a:t>
              </a:r>
            </a:p>
          </p:txBody>
        </p:sp>
        <p:sp>
          <p:nvSpPr>
            <p:cNvPr id="8298" name="Text Box 7"/>
            <p:cNvSpPr txBox="1">
              <a:spLocks noChangeArrowheads="1"/>
            </p:cNvSpPr>
            <p:nvPr/>
          </p:nvSpPr>
          <p:spPr bwMode="auto">
            <a:xfrm>
              <a:off x="2976" y="3840"/>
              <a:ext cx="26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chemeClr val="accent2"/>
                  </a:solidFill>
                </a:rPr>
                <a:t>Views are always rotated, made horizontal &amp; further extended to locate TL, </a:t>
              </a:r>
              <a:r>
                <a:rPr lang="en-US" sz="1200">
                  <a:solidFill>
                    <a:schemeClr val="accent2"/>
                  </a:solidFill>
                  <a:latin typeface="Times New Roman" pitchFamily="18" charset="0"/>
                  <a:sym typeface="Symbol" pitchFamily="18" charset="2"/>
                </a:rPr>
                <a:t></a:t>
              </a:r>
              <a:r>
                <a:rPr lang="en-US" sz="1200">
                  <a:solidFill>
                    <a:schemeClr val="accent2"/>
                  </a:solidFill>
                  <a:latin typeface="Times New Roman" pitchFamily="18" charset="0"/>
                  <a:sym typeface="WP Greek Courier"/>
                </a:rPr>
                <a:t> &amp;  Ø</a:t>
              </a:r>
            </a:p>
          </p:txBody>
        </p:sp>
        <p:sp>
          <p:nvSpPr>
            <p:cNvPr id="8299" name="Text Box 8"/>
            <p:cNvSpPr txBox="1">
              <a:spLocks noChangeArrowheads="1"/>
            </p:cNvSpPr>
            <p:nvPr/>
          </p:nvSpPr>
          <p:spPr bwMode="auto">
            <a:xfrm>
              <a:off x="3312" y="3346"/>
              <a:ext cx="9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>
                  <a:solidFill>
                    <a:srgbClr val="FF0066"/>
                  </a:solidFill>
                </a:rPr>
                <a:t>Also Remember</a:t>
              </a:r>
            </a:p>
          </p:txBody>
        </p:sp>
      </p:grpSp>
      <p:sp>
        <p:nvSpPr>
          <p:cNvPr id="8197" name="AutoShape 9"/>
          <p:cNvSpPr>
            <a:spLocks noChangeArrowheads="1"/>
          </p:cNvSpPr>
          <p:nvPr/>
        </p:nvSpPr>
        <p:spPr bwMode="auto">
          <a:xfrm>
            <a:off x="7362825" y="280988"/>
            <a:ext cx="1676400" cy="1066800"/>
          </a:xfrm>
          <a:prstGeom prst="wedgeRoundRectCallout">
            <a:avLst>
              <a:gd name="adj1" fmla="val -60889"/>
              <a:gd name="adj2" fmla="val -26639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400"/>
          </a:p>
        </p:txBody>
      </p:sp>
      <p:sp>
        <p:nvSpPr>
          <p:cNvPr id="8198" name="Text Box 10"/>
          <p:cNvSpPr txBox="1">
            <a:spLocks noChangeArrowheads="1"/>
          </p:cNvSpPr>
          <p:nvPr/>
        </p:nvSpPr>
        <p:spPr bwMode="auto">
          <a:xfrm>
            <a:off x="7362825" y="252413"/>
            <a:ext cx="1663700" cy="108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300"/>
              <a:t>Important</a:t>
            </a:r>
          </a:p>
          <a:p>
            <a:pPr algn="r"/>
            <a:r>
              <a:rPr lang="en-US" sz="1300"/>
              <a:t> </a:t>
            </a:r>
            <a:r>
              <a:rPr lang="en-US" sz="1300">
                <a:solidFill>
                  <a:schemeClr val="accent2"/>
                </a:solidFill>
              </a:rPr>
              <a:t>TEN </a:t>
            </a:r>
            <a:r>
              <a:rPr lang="en-US" sz="1300"/>
              <a:t>parameters </a:t>
            </a:r>
          </a:p>
          <a:p>
            <a:pPr algn="r"/>
            <a:r>
              <a:rPr lang="en-US" sz="1300"/>
              <a:t>to be remembered </a:t>
            </a:r>
          </a:p>
          <a:p>
            <a:pPr algn="r"/>
            <a:r>
              <a:rPr lang="en-US" sz="1300"/>
              <a:t>with Notations </a:t>
            </a:r>
          </a:p>
          <a:p>
            <a:pPr algn="r"/>
            <a:r>
              <a:rPr lang="en-US" sz="1300"/>
              <a:t>used here onward</a:t>
            </a:r>
            <a:endParaRPr lang="en-US" sz="1400"/>
          </a:p>
        </p:txBody>
      </p:sp>
      <p:sp>
        <p:nvSpPr>
          <p:cNvPr id="8199" name="Text Box 11"/>
          <p:cNvSpPr txBox="1">
            <a:spLocks noChangeArrowheads="1"/>
          </p:cNvSpPr>
          <p:nvPr/>
        </p:nvSpPr>
        <p:spPr bwMode="auto">
          <a:xfrm>
            <a:off x="6762750" y="4810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A50021"/>
                </a:solidFill>
                <a:latin typeface="Times New Roman" pitchFamily="18" charset="0"/>
                <a:sym typeface="WP Greek Courier"/>
              </a:rPr>
              <a:t>Ø</a:t>
            </a:r>
          </a:p>
        </p:txBody>
      </p:sp>
      <p:sp>
        <p:nvSpPr>
          <p:cNvPr id="8200" name="Text Box 12"/>
          <p:cNvSpPr txBox="1">
            <a:spLocks noChangeArrowheads="1"/>
          </p:cNvSpPr>
          <p:nvPr/>
        </p:nvSpPr>
        <p:spPr bwMode="auto">
          <a:xfrm>
            <a:off x="6738938" y="736600"/>
            <a:ext cx="376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</a:p>
        </p:txBody>
      </p:sp>
      <p:sp>
        <p:nvSpPr>
          <p:cNvPr id="8201" name="Text Box 13"/>
          <p:cNvSpPr txBox="1">
            <a:spLocks noChangeArrowheads="1"/>
          </p:cNvSpPr>
          <p:nvPr/>
        </p:nvSpPr>
        <p:spPr bwMode="auto">
          <a:xfrm>
            <a:off x="6767513" y="1084263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</a:p>
        </p:txBody>
      </p:sp>
      <p:sp>
        <p:nvSpPr>
          <p:cNvPr id="8202" name="Rectangle 14"/>
          <p:cNvSpPr>
            <a:spLocks noChangeArrowheads="1"/>
          </p:cNvSpPr>
          <p:nvPr/>
        </p:nvSpPr>
        <p:spPr bwMode="auto">
          <a:xfrm>
            <a:off x="6781800" y="180975"/>
            <a:ext cx="34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A50021"/>
                </a:solidFill>
                <a:latin typeface="Times New Roman" pitchFamily="18" charset="0"/>
                <a:sym typeface="Symbol" pitchFamily="18" charset="2"/>
              </a:rPr>
              <a:t></a:t>
            </a:r>
          </a:p>
        </p:txBody>
      </p:sp>
      <p:grpSp>
        <p:nvGrpSpPr>
          <p:cNvPr id="8203" name="Group 15"/>
          <p:cNvGrpSpPr>
            <a:grpSpLocks/>
          </p:cNvGrpSpPr>
          <p:nvPr/>
        </p:nvGrpSpPr>
        <p:grpSpPr bwMode="auto">
          <a:xfrm>
            <a:off x="4724400" y="0"/>
            <a:ext cx="3779838" cy="2852738"/>
            <a:chOff x="336" y="823"/>
            <a:chExt cx="2381" cy="1443"/>
          </a:xfrm>
        </p:grpSpPr>
        <p:sp>
          <p:nvSpPr>
            <p:cNvPr id="8286" name="Text Box 16"/>
            <p:cNvSpPr txBox="1">
              <a:spLocks noChangeArrowheads="1"/>
            </p:cNvSpPr>
            <p:nvPr/>
          </p:nvSpPr>
          <p:spPr bwMode="auto">
            <a:xfrm>
              <a:off x="336" y="823"/>
              <a:ext cx="177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457200" indent="-457200"/>
              <a:r>
                <a:rPr lang="en-US" sz="1400"/>
                <a:t>1) True Length ( TL) – </a:t>
              </a:r>
              <a:r>
                <a:rPr lang="en-US" sz="1400">
                  <a:solidFill>
                    <a:srgbClr val="CC3300"/>
                  </a:solidFill>
                </a:rPr>
                <a:t>a’ b</a:t>
              </a:r>
              <a:r>
                <a:rPr lang="en-US" sz="1400" baseline="-25000">
                  <a:solidFill>
                    <a:srgbClr val="CC3300"/>
                  </a:solidFill>
                </a:rPr>
                <a:t>1</a:t>
              </a:r>
              <a:r>
                <a:rPr lang="en-US" sz="1400">
                  <a:solidFill>
                    <a:srgbClr val="CC3300"/>
                  </a:solidFill>
                </a:rPr>
                <a:t>’</a:t>
              </a:r>
              <a:r>
                <a:rPr lang="en-US" sz="1400"/>
                <a:t> &amp; </a:t>
              </a:r>
              <a:r>
                <a:rPr lang="en-US" sz="1400">
                  <a:solidFill>
                    <a:srgbClr val="CC3300"/>
                  </a:solidFill>
                </a:rPr>
                <a:t>a b</a:t>
              </a:r>
              <a:endParaRPr lang="en-US" sz="1400"/>
            </a:p>
          </p:txBody>
        </p:sp>
        <p:sp>
          <p:nvSpPr>
            <p:cNvPr id="8287" name="Text Box 17"/>
            <p:cNvSpPr txBox="1">
              <a:spLocks noChangeArrowheads="1"/>
            </p:cNvSpPr>
            <p:nvPr/>
          </p:nvSpPr>
          <p:spPr bwMode="auto">
            <a:xfrm>
              <a:off x="343" y="960"/>
              <a:ext cx="128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457200" indent="-457200"/>
              <a:r>
                <a:rPr lang="en-US" sz="1400"/>
                <a:t>2) Angle of TL with Hp -</a:t>
              </a:r>
            </a:p>
          </p:txBody>
        </p:sp>
        <p:sp>
          <p:nvSpPr>
            <p:cNvPr id="8288" name="Text Box 18"/>
            <p:cNvSpPr txBox="1">
              <a:spLocks noChangeArrowheads="1"/>
            </p:cNvSpPr>
            <p:nvPr/>
          </p:nvSpPr>
          <p:spPr bwMode="auto">
            <a:xfrm>
              <a:off x="336" y="1104"/>
              <a:ext cx="130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457200" indent="-457200"/>
              <a:r>
                <a:rPr lang="en-US" sz="1400"/>
                <a:t>3) Angle of TL with Vp –</a:t>
              </a:r>
            </a:p>
          </p:txBody>
        </p:sp>
        <p:sp>
          <p:nvSpPr>
            <p:cNvPr id="8289" name="Text Box 19"/>
            <p:cNvSpPr txBox="1">
              <a:spLocks noChangeArrowheads="1"/>
            </p:cNvSpPr>
            <p:nvPr/>
          </p:nvSpPr>
          <p:spPr bwMode="auto">
            <a:xfrm>
              <a:off x="336" y="1248"/>
              <a:ext cx="129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457200" indent="-457200"/>
              <a:r>
                <a:rPr lang="en-US" sz="1400"/>
                <a:t>4) Angle of FV with xy –</a:t>
              </a:r>
            </a:p>
          </p:txBody>
        </p:sp>
        <p:sp>
          <p:nvSpPr>
            <p:cNvPr id="8290" name="Text Box 20"/>
            <p:cNvSpPr txBox="1">
              <a:spLocks noChangeArrowheads="1"/>
            </p:cNvSpPr>
            <p:nvPr/>
          </p:nvSpPr>
          <p:spPr bwMode="auto">
            <a:xfrm>
              <a:off x="336" y="1392"/>
              <a:ext cx="129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457200" indent="-457200"/>
              <a:r>
                <a:rPr lang="en-US" sz="1400"/>
                <a:t>5) Angle of TV with xy –</a:t>
              </a:r>
            </a:p>
          </p:txBody>
        </p:sp>
        <p:sp>
          <p:nvSpPr>
            <p:cNvPr id="8291" name="Text Box 21"/>
            <p:cNvSpPr txBox="1">
              <a:spLocks noChangeArrowheads="1"/>
            </p:cNvSpPr>
            <p:nvPr/>
          </p:nvSpPr>
          <p:spPr bwMode="auto">
            <a:xfrm>
              <a:off x="336" y="1536"/>
              <a:ext cx="212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457200" indent="-457200"/>
              <a:r>
                <a:rPr lang="en-US" sz="1400"/>
                <a:t>6) LTV (length of FV) – Component </a:t>
              </a:r>
              <a:r>
                <a:rPr lang="en-US" sz="1400">
                  <a:solidFill>
                    <a:srgbClr val="CC3300"/>
                  </a:solidFill>
                </a:rPr>
                <a:t>(a-1)</a:t>
              </a:r>
            </a:p>
          </p:txBody>
        </p:sp>
        <p:sp>
          <p:nvSpPr>
            <p:cNvPr id="8292" name="Text Box 22"/>
            <p:cNvSpPr txBox="1">
              <a:spLocks noChangeArrowheads="1"/>
            </p:cNvSpPr>
            <p:nvPr/>
          </p:nvSpPr>
          <p:spPr bwMode="auto">
            <a:xfrm>
              <a:off x="336" y="1680"/>
              <a:ext cx="218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457200" indent="-457200"/>
              <a:r>
                <a:rPr lang="en-US" sz="1400"/>
                <a:t>7) LFV (length of TV) – Component </a:t>
              </a:r>
              <a:r>
                <a:rPr lang="en-US" sz="1400">
                  <a:solidFill>
                    <a:srgbClr val="CC3300"/>
                  </a:solidFill>
                </a:rPr>
                <a:t>(a’-1’)</a:t>
              </a:r>
              <a:endParaRPr lang="en-US" sz="1400"/>
            </a:p>
          </p:txBody>
        </p:sp>
        <p:sp>
          <p:nvSpPr>
            <p:cNvPr id="8293" name="Text Box 23"/>
            <p:cNvSpPr txBox="1">
              <a:spLocks noChangeArrowheads="1"/>
            </p:cNvSpPr>
            <p:nvPr/>
          </p:nvSpPr>
          <p:spPr bwMode="auto">
            <a:xfrm>
              <a:off x="336" y="1824"/>
              <a:ext cx="236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457200" indent="-457200"/>
              <a:r>
                <a:rPr lang="en-US" sz="1400"/>
                <a:t>8) Position of A- </a:t>
              </a:r>
              <a:r>
                <a:rPr lang="en-US" sz="1400">
                  <a:solidFill>
                    <a:srgbClr val="CC3300"/>
                  </a:solidFill>
                </a:rPr>
                <a:t>Distances of a &amp; a’ from xy</a:t>
              </a:r>
              <a:endParaRPr lang="en-US" sz="1400"/>
            </a:p>
          </p:txBody>
        </p:sp>
        <p:sp>
          <p:nvSpPr>
            <p:cNvPr id="8294" name="Text Box 24"/>
            <p:cNvSpPr txBox="1">
              <a:spLocks noChangeArrowheads="1"/>
            </p:cNvSpPr>
            <p:nvPr/>
          </p:nvSpPr>
          <p:spPr bwMode="auto">
            <a:xfrm>
              <a:off x="336" y="1968"/>
              <a:ext cx="238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457200" indent="-457200"/>
              <a:r>
                <a:rPr lang="en-US" sz="1400"/>
                <a:t>9) Position of B- </a:t>
              </a:r>
              <a:r>
                <a:rPr lang="en-US" sz="1400">
                  <a:solidFill>
                    <a:srgbClr val="CC3300"/>
                  </a:solidFill>
                </a:rPr>
                <a:t>Distances of b &amp; b’ from xy</a:t>
              </a:r>
              <a:endParaRPr lang="en-US" sz="1400"/>
            </a:p>
          </p:txBody>
        </p:sp>
        <p:sp>
          <p:nvSpPr>
            <p:cNvPr id="8295" name="Text Box 25"/>
            <p:cNvSpPr txBox="1">
              <a:spLocks noChangeArrowheads="1"/>
            </p:cNvSpPr>
            <p:nvPr/>
          </p:nvSpPr>
          <p:spPr bwMode="auto">
            <a:xfrm>
              <a:off x="336" y="2112"/>
              <a:ext cx="19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457200" indent="-457200"/>
              <a:r>
                <a:rPr lang="en-US" sz="1400"/>
                <a:t>10) Distance between End Projectors</a:t>
              </a:r>
            </a:p>
          </p:txBody>
        </p:sp>
      </p:grpSp>
      <p:grpSp>
        <p:nvGrpSpPr>
          <p:cNvPr id="8204" name="Group 26"/>
          <p:cNvGrpSpPr>
            <a:grpSpLocks/>
          </p:cNvGrpSpPr>
          <p:nvPr/>
        </p:nvGrpSpPr>
        <p:grpSpPr bwMode="auto">
          <a:xfrm>
            <a:off x="304800" y="1143000"/>
            <a:ext cx="3757613" cy="4722813"/>
            <a:chOff x="0" y="720"/>
            <a:chExt cx="2367" cy="2975"/>
          </a:xfrm>
        </p:grpSpPr>
        <p:grpSp>
          <p:nvGrpSpPr>
            <p:cNvPr id="8235" name="Group 27"/>
            <p:cNvGrpSpPr>
              <a:grpSpLocks/>
            </p:cNvGrpSpPr>
            <p:nvPr/>
          </p:nvGrpSpPr>
          <p:grpSpPr bwMode="auto">
            <a:xfrm>
              <a:off x="0" y="720"/>
              <a:ext cx="2367" cy="2975"/>
              <a:chOff x="401" y="891"/>
              <a:chExt cx="2367" cy="2975"/>
            </a:xfrm>
          </p:grpSpPr>
          <p:sp>
            <p:nvSpPr>
              <p:cNvPr id="8237" name="Rectangle 28"/>
              <p:cNvSpPr>
                <a:spLocks noChangeArrowheads="1"/>
              </p:cNvSpPr>
              <p:nvPr/>
            </p:nvSpPr>
            <p:spPr bwMode="auto">
              <a:xfrm>
                <a:off x="669" y="912"/>
                <a:ext cx="1857" cy="1597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8238" name="Rectangle 29"/>
              <p:cNvSpPr>
                <a:spLocks noChangeArrowheads="1"/>
              </p:cNvSpPr>
              <p:nvPr/>
            </p:nvSpPr>
            <p:spPr bwMode="auto">
              <a:xfrm>
                <a:off x="669" y="2398"/>
                <a:ext cx="1857" cy="1442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8239" name="Line 30"/>
              <p:cNvSpPr>
                <a:spLocks noChangeShapeType="1"/>
              </p:cNvSpPr>
              <p:nvPr/>
            </p:nvSpPr>
            <p:spPr bwMode="auto">
              <a:xfrm>
                <a:off x="427" y="2395"/>
                <a:ext cx="234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0" name="Text Box 31"/>
              <p:cNvSpPr txBox="1">
                <a:spLocks noChangeArrowheads="1"/>
              </p:cNvSpPr>
              <p:nvPr/>
            </p:nvSpPr>
            <p:spPr bwMode="auto">
              <a:xfrm>
                <a:off x="401" y="2380"/>
                <a:ext cx="1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8241" name="Text Box 32"/>
              <p:cNvSpPr txBox="1">
                <a:spLocks noChangeArrowheads="1"/>
              </p:cNvSpPr>
              <p:nvPr/>
            </p:nvSpPr>
            <p:spPr bwMode="auto">
              <a:xfrm>
                <a:off x="2541" y="2380"/>
                <a:ext cx="1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Times New Roman" pitchFamily="18" charset="0"/>
                  </a:rPr>
                  <a:t>Y</a:t>
                </a:r>
              </a:p>
            </p:txBody>
          </p:sp>
          <p:sp>
            <p:nvSpPr>
              <p:cNvPr id="8242" name="Text Box 33"/>
              <p:cNvSpPr txBox="1">
                <a:spLocks noChangeArrowheads="1"/>
              </p:cNvSpPr>
              <p:nvPr/>
            </p:nvSpPr>
            <p:spPr bwMode="auto">
              <a:xfrm>
                <a:off x="645" y="3654"/>
                <a:ext cx="35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</a:rPr>
                  <a:t>H.P.</a:t>
                </a:r>
              </a:p>
            </p:txBody>
          </p:sp>
          <p:sp>
            <p:nvSpPr>
              <p:cNvPr id="8243" name="Text Box 34"/>
              <p:cNvSpPr txBox="1">
                <a:spLocks noChangeArrowheads="1"/>
              </p:cNvSpPr>
              <p:nvPr/>
            </p:nvSpPr>
            <p:spPr bwMode="auto">
              <a:xfrm>
                <a:off x="644" y="891"/>
                <a:ext cx="35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</a:rPr>
                  <a:t>V.P.</a:t>
                </a:r>
              </a:p>
            </p:txBody>
          </p:sp>
          <p:sp>
            <p:nvSpPr>
              <p:cNvPr id="8244" name="Line 35"/>
              <p:cNvSpPr>
                <a:spLocks noChangeShapeType="1"/>
              </p:cNvSpPr>
              <p:nvPr/>
            </p:nvSpPr>
            <p:spPr bwMode="auto">
              <a:xfrm>
                <a:off x="1856" y="1104"/>
                <a:ext cx="1" cy="2702"/>
              </a:xfrm>
              <a:prstGeom prst="line">
                <a:avLst/>
              </a:prstGeom>
              <a:noFill/>
              <a:ln w="63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5" name="Line 36"/>
              <p:cNvSpPr>
                <a:spLocks noChangeShapeType="1"/>
              </p:cNvSpPr>
              <p:nvPr/>
            </p:nvSpPr>
            <p:spPr bwMode="auto">
              <a:xfrm>
                <a:off x="1403" y="3662"/>
                <a:ext cx="911" cy="0"/>
              </a:xfrm>
              <a:prstGeom prst="line">
                <a:avLst/>
              </a:prstGeom>
              <a:noFill/>
              <a:ln w="63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246" name="Group 37"/>
              <p:cNvGrpSpPr>
                <a:grpSpLocks/>
              </p:cNvGrpSpPr>
              <p:nvPr/>
            </p:nvGrpSpPr>
            <p:grpSpPr bwMode="auto">
              <a:xfrm>
                <a:off x="2066" y="2687"/>
                <a:ext cx="4" cy="975"/>
                <a:chOff x="5038" y="2274"/>
                <a:chExt cx="2" cy="596"/>
              </a:xfrm>
            </p:grpSpPr>
            <p:sp>
              <p:nvSpPr>
                <p:cNvPr id="8284" name="Line 38"/>
                <p:cNvSpPr>
                  <a:spLocks noChangeShapeType="1"/>
                </p:cNvSpPr>
                <p:nvPr/>
              </p:nvSpPr>
              <p:spPr bwMode="auto">
                <a:xfrm>
                  <a:off x="5040" y="2304"/>
                  <a:ext cx="0" cy="566"/>
                </a:xfrm>
                <a:prstGeom prst="line">
                  <a:avLst/>
                </a:prstGeom>
                <a:noFill/>
                <a:ln w="6350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85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5038" y="2274"/>
                  <a:ext cx="0" cy="147"/>
                </a:xfrm>
                <a:prstGeom prst="line">
                  <a:avLst/>
                </a:prstGeom>
                <a:noFill/>
                <a:ln w="3175">
                  <a:solidFill>
                    <a:srgbClr val="FF33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247" name="Line 40"/>
              <p:cNvSpPr>
                <a:spLocks noChangeShapeType="1"/>
              </p:cNvSpPr>
              <p:nvPr/>
            </p:nvSpPr>
            <p:spPr bwMode="auto">
              <a:xfrm flipH="1" flipV="1">
                <a:off x="2067" y="2064"/>
                <a:ext cx="3" cy="960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8" name="Text Box 41"/>
              <p:cNvSpPr txBox="1">
                <a:spLocks noChangeArrowheads="1"/>
              </p:cNvSpPr>
              <p:nvPr/>
            </p:nvSpPr>
            <p:spPr bwMode="auto">
              <a:xfrm>
                <a:off x="1949" y="2551"/>
                <a:ext cx="172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8249" name="Line 42"/>
              <p:cNvSpPr>
                <a:spLocks noChangeShapeType="1"/>
              </p:cNvSpPr>
              <p:nvPr/>
            </p:nvSpPr>
            <p:spPr bwMode="auto">
              <a:xfrm>
                <a:off x="905" y="1056"/>
                <a:ext cx="0" cy="1855"/>
              </a:xfrm>
              <a:prstGeom prst="line">
                <a:avLst/>
              </a:prstGeom>
              <a:noFill/>
              <a:ln w="63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0" name="Text Box 43"/>
              <p:cNvSpPr txBox="1">
                <a:spLocks noChangeArrowheads="1"/>
              </p:cNvSpPr>
              <p:nvPr/>
            </p:nvSpPr>
            <p:spPr bwMode="auto">
              <a:xfrm>
                <a:off x="765" y="2548"/>
                <a:ext cx="16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8251" name="Line 44"/>
              <p:cNvSpPr>
                <a:spLocks noChangeShapeType="1"/>
              </p:cNvSpPr>
              <p:nvPr/>
            </p:nvSpPr>
            <p:spPr bwMode="auto">
              <a:xfrm flipV="1">
                <a:off x="2173" y="1163"/>
                <a:ext cx="0" cy="1525"/>
              </a:xfrm>
              <a:prstGeom prst="line">
                <a:avLst/>
              </a:prstGeom>
              <a:noFill/>
              <a:ln w="6350">
                <a:solidFill>
                  <a:schemeClr val="accent2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2" name="Arc 45"/>
              <p:cNvSpPr>
                <a:spLocks/>
              </p:cNvSpPr>
              <p:nvPr/>
            </p:nvSpPr>
            <p:spPr bwMode="auto">
              <a:xfrm>
                <a:off x="1013" y="2694"/>
                <a:ext cx="1161" cy="953"/>
              </a:xfrm>
              <a:custGeom>
                <a:avLst/>
                <a:gdLst>
                  <a:gd name="T0" fmla="*/ 3 w 21600"/>
                  <a:gd name="T1" fmla="*/ 0 h 15460"/>
                  <a:gd name="T2" fmla="*/ 2 w 21600"/>
                  <a:gd name="T3" fmla="*/ 4 h 15460"/>
                  <a:gd name="T4" fmla="*/ 0 w 21600"/>
                  <a:gd name="T5" fmla="*/ 0 h 1546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5460"/>
                  <a:gd name="T11" fmla="*/ 21600 w 21600"/>
                  <a:gd name="T12" fmla="*/ 15460 h 1546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5460" fill="none" extrusionOk="0">
                    <a:moveTo>
                      <a:pt x="21585" y="-1"/>
                    </a:moveTo>
                    <a:cubicBezTo>
                      <a:pt x="21595" y="266"/>
                      <a:pt x="21600" y="532"/>
                      <a:pt x="21600" y="799"/>
                    </a:cubicBezTo>
                    <a:cubicBezTo>
                      <a:pt x="21600" y="6233"/>
                      <a:pt x="19551" y="11468"/>
                      <a:pt x="15862" y="15459"/>
                    </a:cubicBezTo>
                  </a:path>
                  <a:path w="21600" h="15460" stroke="0" extrusionOk="0">
                    <a:moveTo>
                      <a:pt x="21585" y="-1"/>
                    </a:moveTo>
                    <a:cubicBezTo>
                      <a:pt x="21595" y="266"/>
                      <a:pt x="21600" y="532"/>
                      <a:pt x="21600" y="799"/>
                    </a:cubicBezTo>
                    <a:cubicBezTo>
                      <a:pt x="21600" y="6233"/>
                      <a:pt x="19551" y="11468"/>
                      <a:pt x="15862" y="15459"/>
                    </a:cubicBezTo>
                    <a:lnTo>
                      <a:pt x="0" y="799"/>
                    </a:lnTo>
                    <a:close/>
                  </a:path>
                </a:pathLst>
              </a:custGeom>
              <a:noFill/>
              <a:ln w="635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8253" name="Text Box 46"/>
              <p:cNvSpPr txBox="1">
                <a:spLocks noChangeArrowheads="1"/>
              </p:cNvSpPr>
              <p:nvPr/>
            </p:nvSpPr>
            <p:spPr bwMode="auto">
              <a:xfrm>
                <a:off x="1706" y="3606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8254" name="Arc 47"/>
              <p:cNvSpPr>
                <a:spLocks/>
              </p:cNvSpPr>
              <p:nvPr/>
            </p:nvSpPr>
            <p:spPr bwMode="auto">
              <a:xfrm rot="3722031">
                <a:off x="1284" y="2736"/>
                <a:ext cx="380" cy="380"/>
              </a:xfrm>
              <a:custGeom>
                <a:avLst/>
                <a:gdLst>
                  <a:gd name="T0" fmla="*/ 0 w 21600"/>
                  <a:gd name="T1" fmla="*/ 0 h 21570"/>
                  <a:gd name="T2" fmla="*/ 0 w 21600"/>
                  <a:gd name="T3" fmla="*/ 0 h 21570"/>
                  <a:gd name="T4" fmla="*/ 0 w 21600"/>
                  <a:gd name="T5" fmla="*/ 0 h 2157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570"/>
                  <a:gd name="T11" fmla="*/ 21600 w 21600"/>
                  <a:gd name="T12" fmla="*/ 21570 h 2157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570" fill="none" extrusionOk="0">
                    <a:moveTo>
                      <a:pt x="1132" y="-1"/>
                    </a:moveTo>
                    <a:cubicBezTo>
                      <a:pt x="12605" y="601"/>
                      <a:pt x="21600" y="10080"/>
                      <a:pt x="21600" y="21570"/>
                    </a:cubicBezTo>
                  </a:path>
                  <a:path w="21600" h="21570" stroke="0" extrusionOk="0">
                    <a:moveTo>
                      <a:pt x="1132" y="-1"/>
                    </a:moveTo>
                    <a:cubicBezTo>
                      <a:pt x="12605" y="601"/>
                      <a:pt x="21600" y="10080"/>
                      <a:pt x="21600" y="21570"/>
                    </a:cubicBezTo>
                    <a:lnTo>
                      <a:pt x="0" y="2157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8255" name="Text Box 48"/>
              <p:cNvSpPr txBox="1">
                <a:spLocks noChangeArrowheads="1"/>
              </p:cNvSpPr>
              <p:nvPr/>
            </p:nvSpPr>
            <p:spPr bwMode="auto">
              <a:xfrm>
                <a:off x="1403" y="2821"/>
                <a:ext cx="177" cy="1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</a:t>
                </a:r>
              </a:p>
            </p:txBody>
          </p:sp>
          <p:sp>
            <p:nvSpPr>
              <p:cNvPr id="8256" name="Line 49"/>
              <p:cNvSpPr>
                <a:spLocks noChangeShapeType="1"/>
              </p:cNvSpPr>
              <p:nvPr/>
            </p:nvSpPr>
            <p:spPr bwMode="auto">
              <a:xfrm>
                <a:off x="912" y="2682"/>
                <a:ext cx="1162" cy="969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7" name="Text Box 50"/>
              <p:cNvSpPr txBox="1">
                <a:spLocks noChangeArrowheads="1"/>
              </p:cNvSpPr>
              <p:nvPr/>
            </p:nvSpPr>
            <p:spPr bwMode="auto">
              <a:xfrm>
                <a:off x="2040" y="3595"/>
                <a:ext cx="20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Times New Roman" pitchFamily="18" charset="0"/>
                  </a:rPr>
                  <a:t>b</a:t>
                </a:r>
                <a:r>
                  <a:rPr lang="en-US" sz="1400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8258" name="Text Box 51"/>
              <p:cNvSpPr txBox="1">
                <a:spLocks noChangeArrowheads="1"/>
              </p:cNvSpPr>
              <p:nvPr/>
            </p:nvSpPr>
            <p:spPr bwMode="auto">
              <a:xfrm>
                <a:off x="1145" y="2727"/>
                <a:ext cx="18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latin typeface="Times New Roman" pitchFamily="18" charset="0"/>
                    <a:sym typeface="Symbol" pitchFamily="18" charset="2"/>
                  </a:rPr>
                  <a:t>Ø</a:t>
                </a:r>
              </a:p>
            </p:txBody>
          </p:sp>
          <p:sp>
            <p:nvSpPr>
              <p:cNvPr id="8259" name="Arc 52"/>
              <p:cNvSpPr>
                <a:spLocks/>
              </p:cNvSpPr>
              <p:nvPr/>
            </p:nvSpPr>
            <p:spPr bwMode="auto">
              <a:xfrm rot="3722031">
                <a:off x="1181" y="2723"/>
                <a:ext cx="235" cy="23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8260" name="Text Box 53"/>
              <p:cNvSpPr txBox="1">
                <a:spLocks noChangeArrowheads="1"/>
              </p:cNvSpPr>
              <p:nvPr/>
            </p:nvSpPr>
            <p:spPr bwMode="auto">
              <a:xfrm rot="2448983">
                <a:off x="1621" y="3192"/>
                <a:ext cx="252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Times New Roman" pitchFamily="18" charset="0"/>
                  </a:rPr>
                  <a:t>TL</a:t>
                </a:r>
              </a:p>
            </p:txBody>
          </p:sp>
          <p:sp>
            <p:nvSpPr>
              <p:cNvPr id="8261" name="Line 54"/>
              <p:cNvSpPr>
                <a:spLocks noChangeShapeType="1"/>
              </p:cNvSpPr>
              <p:nvPr/>
            </p:nvSpPr>
            <p:spPr bwMode="auto">
              <a:xfrm>
                <a:off x="906" y="2694"/>
                <a:ext cx="951" cy="968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2" name="Text Box 55"/>
              <p:cNvSpPr txBox="1">
                <a:spLocks noChangeArrowheads="1"/>
              </p:cNvSpPr>
              <p:nvPr/>
            </p:nvSpPr>
            <p:spPr bwMode="auto">
              <a:xfrm rot="2388775">
                <a:off x="1311" y="3219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Times New Roman" pitchFamily="18" charset="0"/>
                  </a:rPr>
                  <a:t>Tv</a:t>
                </a:r>
              </a:p>
            </p:txBody>
          </p:sp>
          <p:sp>
            <p:nvSpPr>
              <p:cNvPr id="8263" name="Text Box 56"/>
              <p:cNvSpPr txBox="1">
                <a:spLocks noChangeArrowheads="1"/>
              </p:cNvSpPr>
              <p:nvPr/>
            </p:nvSpPr>
            <p:spPr bwMode="auto">
              <a:xfrm>
                <a:off x="1424" y="2496"/>
                <a:ext cx="32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LFV</a:t>
                </a:r>
              </a:p>
            </p:txBody>
          </p:sp>
          <p:sp>
            <p:nvSpPr>
              <p:cNvPr id="8264" name="Line 57"/>
              <p:cNvSpPr>
                <a:spLocks noChangeShapeType="1"/>
              </p:cNvSpPr>
              <p:nvPr/>
            </p:nvSpPr>
            <p:spPr bwMode="auto">
              <a:xfrm flipV="1">
                <a:off x="906" y="1355"/>
                <a:ext cx="951" cy="727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5" name="Line 58"/>
              <p:cNvSpPr>
                <a:spLocks noChangeShapeType="1"/>
              </p:cNvSpPr>
              <p:nvPr/>
            </p:nvSpPr>
            <p:spPr bwMode="auto">
              <a:xfrm>
                <a:off x="1327" y="1355"/>
                <a:ext cx="1118" cy="1"/>
              </a:xfrm>
              <a:prstGeom prst="line">
                <a:avLst/>
              </a:prstGeom>
              <a:noFill/>
              <a:ln w="63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6" name="Arc 59"/>
              <p:cNvSpPr>
                <a:spLocks/>
              </p:cNvSpPr>
              <p:nvPr/>
            </p:nvSpPr>
            <p:spPr bwMode="auto">
              <a:xfrm>
                <a:off x="961" y="1353"/>
                <a:ext cx="1122" cy="775"/>
              </a:xfrm>
              <a:custGeom>
                <a:avLst/>
                <a:gdLst>
                  <a:gd name="T0" fmla="*/ 2 w 21597"/>
                  <a:gd name="T1" fmla="*/ 0 h 12982"/>
                  <a:gd name="T2" fmla="*/ 3 w 21597"/>
                  <a:gd name="T3" fmla="*/ 3 h 12982"/>
                  <a:gd name="T4" fmla="*/ 0 w 21597"/>
                  <a:gd name="T5" fmla="*/ 3 h 12982"/>
                  <a:gd name="T6" fmla="*/ 0 60000 65536"/>
                  <a:gd name="T7" fmla="*/ 0 60000 65536"/>
                  <a:gd name="T8" fmla="*/ 0 60000 65536"/>
                  <a:gd name="T9" fmla="*/ 0 w 21597"/>
                  <a:gd name="T10" fmla="*/ 0 h 12982"/>
                  <a:gd name="T11" fmla="*/ 21597 w 21597"/>
                  <a:gd name="T12" fmla="*/ 12982 h 1298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97" h="12982" fill="none" extrusionOk="0">
                    <a:moveTo>
                      <a:pt x="17263" y="-1"/>
                    </a:moveTo>
                    <a:cubicBezTo>
                      <a:pt x="19999" y="3637"/>
                      <a:pt x="21515" y="8047"/>
                      <a:pt x="21596" y="12599"/>
                    </a:cubicBezTo>
                  </a:path>
                  <a:path w="21597" h="12982" stroke="0" extrusionOk="0">
                    <a:moveTo>
                      <a:pt x="17263" y="-1"/>
                    </a:moveTo>
                    <a:cubicBezTo>
                      <a:pt x="19999" y="3637"/>
                      <a:pt x="21515" y="8047"/>
                      <a:pt x="21596" y="12599"/>
                    </a:cubicBezTo>
                    <a:lnTo>
                      <a:pt x="0" y="12982"/>
                    </a:lnTo>
                    <a:close/>
                  </a:path>
                </a:pathLst>
              </a:custGeom>
              <a:noFill/>
              <a:ln w="3175">
                <a:solidFill>
                  <a:srgbClr val="FF3300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8267" name="Text Box 60"/>
              <p:cNvSpPr txBox="1">
                <a:spLocks noChangeArrowheads="1"/>
              </p:cNvSpPr>
              <p:nvPr/>
            </p:nvSpPr>
            <p:spPr bwMode="auto">
              <a:xfrm>
                <a:off x="756" y="1980"/>
                <a:ext cx="20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Times New Roman" pitchFamily="18" charset="0"/>
                  </a:rPr>
                  <a:t>a’</a:t>
                </a:r>
              </a:p>
            </p:txBody>
          </p:sp>
          <p:sp>
            <p:nvSpPr>
              <p:cNvPr id="8268" name="Text Box 61"/>
              <p:cNvSpPr txBox="1">
                <a:spLocks noChangeArrowheads="1"/>
              </p:cNvSpPr>
              <p:nvPr/>
            </p:nvSpPr>
            <p:spPr bwMode="auto">
              <a:xfrm>
                <a:off x="1760" y="1203"/>
                <a:ext cx="20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Times New Roman" pitchFamily="18" charset="0"/>
                  </a:rPr>
                  <a:t>b’</a:t>
                </a:r>
              </a:p>
            </p:txBody>
          </p:sp>
          <p:sp>
            <p:nvSpPr>
              <p:cNvPr id="8269" name="Line 62"/>
              <p:cNvSpPr>
                <a:spLocks noChangeShapeType="1"/>
              </p:cNvSpPr>
              <p:nvPr/>
            </p:nvSpPr>
            <p:spPr bwMode="auto">
              <a:xfrm>
                <a:off x="2174" y="1935"/>
                <a:ext cx="1" cy="156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0" name="Text Box 63"/>
              <p:cNvSpPr txBox="1">
                <a:spLocks noChangeArrowheads="1"/>
              </p:cNvSpPr>
              <p:nvPr/>
            </p:nvSpPr>
            <p:spPr bwMode="auto">
              <a:xfrm>
                <a:off x="2147" y="1943"/>
                <a:ext cx="20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Times New Roman" pitchFamily="18" charset="0"/>
                  </a:rPr>
                  <a:t>1’</a:t>
                </a:r>
              </a:p>
            </p:txBody>
          </p:sp>
          <p:sp>
            <p:nvSpPr>
              <p:cNvPr id="8271" name="Line 64"/>
              <p:cNvSpPr>
                <a:spLocks noChangeShapeType="1"/>
              </p:cNvSpPr>
              <p:nvPr/>
            </p:nvSpPr>
            <p:spPr bwMode="auto">
              <a:xfrm flipV="1">
                <a:off x="906" y="1355"/>
                <a:ext cx="1267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2" name="Text Box 65"/>
              <p:cNvSpPr txBox="1">
                <a:spLocks noChangeArrowheads="1"/>
              </p:cNvSpPr>
              <p:nvPr/>
            </p:nvSpPr>
            <p:spPr bwMode="auto">
              <a:xfrm>
                <a:off x="2086" y="1180"/>
                <a:ext cx="23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Times New Roman" pitchFamily="18" charset="0"/>
                  </a:rPr>
                  <a:t>b</a:t>
                </a:r>
                <a:r>
                  <a:rPr lang="en-US" sz="1400" baseline="-25000">
                    <a:latin typeface="Times New Roman" pitchFamily="18" charset="0"/>
                  </a:rPr>
                  <a:t>1</a:t>
                </a:r>
                <a:r>
                  <a:rPr lang="en-US" sz="1400" baseline="30000">
                    <a:latin typeface="Times New Roman" pitchFamily="18" charset="0"/>
                  </a:rPr>
                  <a:t>’</a:t>
                </a:r>
              </a:p>
            </p:txBody>
          </p:sp>
          <p:sp>
            <p:nvSpPr>
              <p:cNvPr id="8273" name="Arc 66"/>
              <p:cNvSpPr>
                <a:spLocks/>
              </p:cNvSpPr>
              <p:nvPr/>
            </p:nvSpPr>
            <p:spPr bwMode="auto">
              <a:xfrm rot="2761421">
                <a:off x="1126" y="1917"/>
                <a:ext cx="194" cy="235"/>
              </a:xfrm>
              <a:custGeom>
                <a:avLst/>
                <a:gdLst>
                  <a:gd name="T0" fmla="*/ 0 w 17855"/>
                  <a:gd name="T1" fmla="*/ 0 h 21600"/>
                  <a:gd name="T2" fmla="*/ 0 w 17855"/>
                  <a:gd name="T3" fmla="*/ 0 h 21600"/>
                  <a:gd name="T4" fmla="*/ 0 w 17855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7855"/>
                  <a:gd name="T10" fmla="*/ 0 h 21600"/>
                  <a:gd name="T11" fmla="*/ 17855 w 17855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855" h="21600" fill="none" extrusionOk="0">
                    <a:moveTo>
                      <a:pt x="-1" y="0"/>
                    </a:moveTo>
                    <a:cubicBezTo>
                      <a:pt x="7147" y="0"/>
                      <a:pt x="13832" y="3536"/>
                      <a:pt x="17855" y="9444"/>
                    </a:cubicBezTo>
                  </a:path>
                  <a:path w="17855" h="21600" stroke="0" extrusionOk="0">
                    <a:moveTo>
                      <a:pt x="-1" y="0"/>
                    </a:moveTo>
                    <a:cubicBezTo>
                      <a:pt x="7147" y="0"/>
                      <a:pt x="13832" y="3536"/>
                      <a:pt x="17855" y="9444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8274" name="Arc 67"/>
              <p:cNvSpPr>
                <a:spLocks/>
              </p:cNvSpPr>
              <p:nvPr/>
            </p:nvSpPr>
            <p:spPr bwMode="auto">
              <a:xfrm rot="2244294">
                <a:off x="1284" y="1762"/>
                <a:ext cx="354" cy="355"/>
              </a:xfrm>
              <a:custGeom>
                <a:avLst/>
                <a:gdLst>
                  <a:gd name="T0" fmla="*/ 0 w 20082"/>
                  <a:gd name="T1" fmla="*/ 0 h 21600"/>
                  <a:gd name="T2" fmla="*/ 0 w 20082"/>
                  <a:gd name="T3" fmla="*/ 0 h 21600"/>
                  <a:gd name="T4" fmla="*/ 0 w 20082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0082"/>
                  <a:gd name="T10" fmla="*/ 0 h 21600"/>
                  <a:gd name="T11" fmla="*/ 20082 w 2008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082" h="21600" fill="none" extrusionOk="0">
                    <a:moveTo>
                      <a:pt x="-1" y="0"/>
                    </a:moveTo>
                    <a:cubicBezTo>
                      <a:pt x="8859" y="0"/>
                      <a:pt x="16819" y="5409"/>
                      <a:pt x="20082" y="13645"/>
                    </a:cubicBezTo>
                  </a:path>
                  <a:path w="20082" h="21600" stroke="0" extrusionOk="0">
                    <a:moveTo>
                      <a:pt x="-1" y="0"/>
                    </a:moveTo>
                    <a:cubicBezTo>
                      <a:pt x="8859" y="0"/>
                      <a:pt x="16819" y="5409"/>
                      <a:pt x="20082" y="13645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8275" name="Text Box 68"/>
              <p:cNvSpPr txBox="1">
                <a:spLocks noChangeArrowheads="1"/>
              </p:cNvSpPr>
              <p:nvPr/>
            </p:nvSpPr>
            <p:spPr bwMode="auto">
              <a:xfrm>
                <a:off x="1392" y="1814"/>
                <a:ext cx="18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</a:t>
                </a:r>
              </a:p>
            </p:txBody>
          </p:sp>
          <p:sp>
            <p:nvSpPr>
              <p:cNvPr id="8276" name="Text Box 69"/>
              <p:cNvSpPr txBox="1">
                <a:spLocks noChangeArrowheads="1"/>
              </p:cNvSpPr>
              <p:nvPr/>
            </p:nvSpPr>
            <p:spPr bwMode="auto">
              <a:xfrm rot="-2000860">
                <a:off x="1565" y="1632"/>
                <a:ext cx="21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>
                    <a:latin typeface="Times New Roman" pitchFamily="18" charset="0"/>
                  </a:rPr>
                  <a:t>TL</a:t>
                </a:r>
              </a:p>
            </p:txBody>
          </p:sp>
          <p:sp>
            <p:nvSpPr>
              <p:cNvPr id="8277" name="Text Box 70"/>
              <p:cNvSpPr txBox="1">
                <a:spLocks noChangeArrowheads="1"/>
              </p:cNvSpPr>
              <p:nvPr/>
            </p:nvSpPr>
            <p:spPr bwMode="auto">
              <a:xfrm rot="-2526107">
                <a:off x="1313" y="1566"/>
                <a:ext cx="20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>
                    <a:latin typeface="Times New Roman" pitchFamily="18" charset="0"/>
                  </a:rPr>
                  <a:t>Fv</a:t>
                </a:r>
              </a:p>
            </p:txBody>
          </p:sp>
          <p:sp>
            <p:nvSpPr>
              <p:cNvPr id="8278" name="Text Box 71"/>
              <p:cNvSpPr txBox="1">
                <a:spLocks noChangeArrowheads="1"/>
              </p:cNvSpPr>
              <p:nvPr/>
            </p:nvSpPr>
            <p:spPr bwMode="auto">
              <a:xfrm>
                <a:off x="1113" y="1943"/>
                <a:ext cx="16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latin typeface="Times New Roman" pitchFamily="18" charset="0"/>
                    <a:sym typeface="Symbol" pitchFamily="18" charset="2"/>
                  </a:rPr>
                  <a:t></a:t>
                </a:r>
              </a:p>
            </p:txBody>
          </p:sp>
          <p:sp>
            <p:nvSpPr>
              <p:cNvPr id="8279" name="Text Box 72"/>
              <p:cNvSpPr txBox="1">
                <a:spLocks noChangeArrowheads="1"/>
              </p:cNvSpPr>
              <p:nvPr/>
            </p:nvSpPr>
            <p:spPr bwMode="auto">
              <a:xfrm>
                <a:off x="1424" y="2064"/>
                <a:ext cx="32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LTV</a:t>
                </a:r>
              </a:p>
            </p:txBody>
          </p:sp>
          <p:sp>
            <p:nvSpPr>
              <p:cNvPr id="8280" name="Line 73"/>
              <p:cNvSpPr>
                <a:spLocks noChangeShapeType="1"/>
              </p:cNvSpPr>
              <p:nvPr/>
            </p:nvSpPr>
            <p:spPr bwMode="auto">
              <a:xfrm>
                <a:off x="896" y="1152"/>
                <a:ext cx="960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281" name="Group 74"/>
              <p:cNvGrpSpPr>
                <a:grpSpLocks/>
              </p:cNvGrpSpPr>
              <p:nvPr/>
            </p:nvGrpSpPr>
            <p:grpSpPr bwMode="auto">
              <a:xfrm>
                <a:off x="799" y="2073"/>
                <a:ext cx="1585" cy="624"/>
                <a:chOff x="4263" y="1610"/>
                <a:chExt cx="969" cy="668"/>
              </a:xfrm>
            </p:grpSpPr>
            <p:sp>
              <p:nvSpPr>
                <p:cNvPr id="8282" name="Line 75"/>
                <p:cNvSpPr>
                  <a:spLocks noChangeShapeType="1"/>
                </p:cNvSpPr>
                <p:nvPr/>
              </p:nvSpPr>
              <p:spPr bwMode="auto">
                <a:xfrm>
                  <a:off x="4328" y="1610"/>
                  <a:ext cx="840" cy="0"/>
                </a:xfrm>
                <a:prstGeom prst="line">
                  <a:avLst/>
                </a:prstGeom>
                <a:noFill/>
                <a:ln w="63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83" name="Line 76"/>
                <p:cNvSpPr>
                  <a:spLocks noChangeShapeType="1"/>
                </p:cNvSpPr>
                <p:nvPr/>
              </p:nvSpPr>
              <p:spPr bwMode="auto">
                <a:xfrm>
                  <a:off x="4263" y="2278"/>
                  <a:ext cx="969" cy="0"/>
                </a:xfrm>
                <a:prstGeom prst="line">
                  <a:avLst/>
                </a:prstGeom>
                <a:noFill/>
                <a:ln w="63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8236" name="Text Box 77"/>
            <p:cNvSpPr txBox="1">
              <a:spLocks noChangeArrowheads="1"/>
            </p:cNvSpPr>
            <p:nvPr/>
          </p:nvSpPr>
          <p:spPr bwMode="auto">
            <a:xfrm>
              <a:off x="624" y="874"/>
              <a:ext cx="76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900"/>
                <a:t>Distance between </a:t>
              </a:r>
            </a:p>
            <a:p>
              <a:pPr algn="ctr"/>
              <a:r>
                <a:rPr lang="en-US" sz="900"/>
                <a:t>End Projectors.</a:t>
              </a:r>
            </a:p>
          </p:txBody>
        </p:sp>
      </p:grpSp>
      <p:grpSp>
        <p:nvGrpSpPr>
          <p:cNvPr id="8205" name="Group 78"/>
          <p:cNvGrpSpPr>
            <a:grpSpLocks/>
          </p:cNvGrpSpPr>
          <p:nvPr/>
        </p:nvGrpSpPr>
        <p:grpSpPr bwMode="auto">
          <a:xfrm>
            <a:off x="4876800" y="2971800"/>
            <a:ext cx="3067050" cy="1995488"/>
            <a:chOff x="2835" y="1872"/>
            <a:chExt cx="1932" cy="1257"/>
          </a:xfrm>
        </p:grpSpPr>
        <p:sp>
          <p:nvSpPr>
            <p:cNvPr id="8216" name="AutoShape 79"/>
            <p:cNvSpPr>
              <a:spLocks noChangeArrowheads="1"/>
            </p:cNvSpPr>
            <p:nvPr/>
          </p:nvSpPr>
          <p:spPr bwMode="auto">
            <a:xfrm>
              <a:off x="2835" y="1872"/>
              <a:ext cx="1932" cy="1257"/>
            </a:xfrm>
            <a:prstGeom prst="cloudCallout">
              <a:avLst>
                <a:gd name="adj1" fmla="val -66509"/>
                <a:gd name="adj2" fmla="val 2903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 sz="1400"/>
            </a:p>
          </p:txBody>
        </p:sp>
        <p:grpSp>
          <p:nvGrpSpPr>
            <p:cNvPr id="8217" name="Group 80"/>
            <p:cNvGrpSpPr>
              <a:grpSpLocks/>
            </p:cNvGrpSpPr>
            <p:nvPr/>
          </p:nvGrpSpPr>
          <p:grpSpPr bwMode="auto">
            <a:xfrm>
              <a:off x="2918" y="2016"/>
              <a:ext cx="1627" cy="960"/>
              <a:chOff x="2918" y="2016"/>
              <a:chExt cx="1627" cy="960"/>
            </a:xfrm>
          </p:grpSpPr>
          <p:sp>
            <p:nvSpPr>
              <p:cNvPr id="8218" name="Text Box 81"/>
              <p:cNvSpPr txBox="1">
                <a:spLocks noChangeArrowheads="1"/>
              </p:cNvSpPr>
              <p:nvPr/>
            </p:nvSpPr>
            <p:spPr bwMode="auto">
              <a:xfrm>
                <a:off x="2918" y="2455"/>
                <a:ext cx="11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 sz="1400"/>
              </a:p>
            </p:txBody>
          </p:sp>
          <p:grpSp>
            <p:nvGrpSpPr>
              <p:cNvPr id="8219" name="Group 82"/>
              <p:cNvGrpSpPr>
                <a:grpSpLocks/>
              </p:cNvGrpSpPr>
              <p:nvPr/>
            </p:nvGrpSpPr>
            <p:grpSpPr bwMode="auto">
              <a:xfrm>
                <a:off x="3072" y="2112"/>
                <a:ext cx="1473" cy="289"/>
                <a:chOff x="3072" y="2112"/>
                <a:chExt cx="1473" cy="289"/>
              </a:xfrm>
            </p:grpSpPr>
            <p:grpSp>
              <p:nvGrpSpPr>
                <p:cNvPr id="8230" name="Group 83"/>
                <p:cNvGrpSpPr>
                  <a:grpSpLocks/>
                </p:cNvGrpSpPr>
                <p:nvPr/>
              </p:nvGrpSpPr>
              <p:grpSpPr bwMode="auto">
                <a:xfrm>
                  <a:off x="3072" y="2112"/>
                  <a:ext cx="525" cy="289"/>
                  <a:chOff x="3264" y="2076"/>
                  <a:chExt cx="525" cy="289"/>
                </a:xfrm>
              </p:grpSpPr>
              <p:sp>
                <p:nvSpPr>
                  <p:cNvPr id="8232" name="Text Box 8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52" y="2076"/>
                    <a:ext cx="237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>
                        <a:solidFill>
                          <a:srgbClr val="CC3300"/>
                        </a:solidFill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rPr>
                      <a:t></a:t>
                    </a:r>
                  </a:p>
                </p:txBody>
              </p:sp>
              <p:sp>
                <p:nvSpPr>
                  <p:cNvPr id="8233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3264" y="2077"/>
                    <a:ext cx="216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>
                        <a:solidFill>
                          <a:srgbClr val="A50021"/>
                        </a:solidFill>
                        <a:latin typeface="Times New Roman" pitchFamily="18" charset="0"/>
                        <a:sym typeface="Symbol" pitchFamily="18" charset="2"/>
                      </a:rPr>
                      <a:t></a:t>
                    </a:r>
                  </a:p>
                </p:txBody>
              </p:sp>
              <p:sp>
                <p:nvSpPr>
                  <p:cNvPr id="8234" name="Text Box 8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08" y="2160"/>
                    <a:ext cx="191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/>
                      <a:t>&amp;</a:t>
                    </a:r>
                  </a:p>
                </p:txBody>
              </p:sp>
            </p:grpSp>
            <p:sp>
              <p:nvSpPr>
                <p:cNvPr id="8231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3566" y="2185"/>
                  <a:ext cx="979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/>
                    <a:t>Construct with </a:t>
                  </a:r>
                  <a:r>
                    <a:rPr lang="en-US" sz="1400" i="1"/>
                    <a:t>a’ </a:t>
                  </a:r>
                </a:p>
              </p:txBody>
            </p:sp>
          </p:grpSp>
          <p:grpSp>
            <p:nvGrpSpPr>
              <p:cNvPr id="8220" name="Group 88"/>
              <p:cNvGrpSpPr>
                <a:grpSpLocks/>
              </p:cNvGrpSpPr>
              <p:nvPr/>
            </p:nvGrpSpPr>
            <p:grpSpPr bwMode="auto">
              <a:xfrm>
                <a:off x="3072" y="2335"/>
                <a:ext cx="1411" cy="267"/>
                <a:chOff x="3312" y="2815"/>
                <a:chExt cx="1411" cy="267"/>
              </a:xfrm>
            </p:grpSpPr>
            <p:grpSp>
              <p:nvGrpSpPr>
                <p:cNvPr id="8224" name="Group 89"/>
                <p:cNvGrpSpPr>
                  <a:grpSpLocks/>
                </p:cNvGrpSpPr>
                <p:nvPr/>
              </p:nvGrpSpPr>
              <p:grpSpPr bwMode="auto">
                <a:xfrm>
                  <a:off x="3312" y="2815"/>
                  <a:ext cx="492" cy="267"/>
                  <a:chOff x="3312" y="2815"/>
                  <a:chExt cx="492" cy="267"/>
                </a:xfrm>
              </p:grpSpPr>
              <p:sp>
                <p:nvSpPr>
                  <p:cNvPr id="8226" name="Text Box 9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12" y="2815"/>
                    <a:ext cx="240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>
                        <a:solidFill>
                          <a:srgbClr val="A50021"/>
                        </a:solidFill>
                        <a:latin typeface="Times New Roman" pitchFamily="18" charset="0"/>
                        <a:sym typeface="WP Greek Courier"/>
                      </a:rPr>
                      <a:t>Ø</a:t>
                    </a:r>
                  </a:p>
                </p:txBody>
              </p:sp>
              <p:grpSp>
                <p:nvGrpSpPr>
                  <p:cNvPr id="8227" name="Group 91"/>
                  <p:cNvGrpSpPr>
                    <a:grpSpLocks/>
                  </p:cNvGrpSpPr>
                  <p:nvPr/>
                </p:nvGrpSpPr>
                <p:grpSpPr bwMode="auto">
                  <a:xfrm>
                    <a:off x="3474" y="2832"/>
                    <a:ext cx="330" cy="250"/>
                    <a:chOff x="3474" y="2832"/>
                    <a:chExt cx="330" cy="250"/>
                  </a:xfrm>
                </p:grpSpPr>
                <p:sp>
                  <p:nvSpPr>
                    <p:cNvPr id="8228" name="Text Box 9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600" y="2832"/>
                      <a:ext cx="204" cy="25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000">
                          <a:solidFill>
                            <a:srgbClr val="CC33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</a:t>
                      </a:r>
                    </a:p>
                  </p:txBody>
                </p:sp>
                <p:sp>
                  <p:nvSpPr>
                    <p:cNvPr id="8229" name="Text Box 9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474" y="2859"/>
                      <a:ext cx="191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1400"/>
                        <a:t>&amp;</a:t>
                      </a:r>
                    </a:p>
                  </p:txBody>
                </p:sp>
              </p:grpSp>
            </p:grpSp>
            <p:sp>
              <p:nvSpPr>
                <p:cNvPr id="8225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3744" y="2862"/>
                  <a:ext cx="979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/>
                    <a:t>  Construct with </a:t>
                  </a:r>
                  <a:r>
                    <a:rPr lang="en-US" sz="1400" i="1"/>
                    <a:t>a</a:t>
                  </a:r>
                </a:p>
              </p:txBody>
            </p:sp>
          </p:grpSp>
          <p:sp>
            <p:nvSpPr>
              <p:cNvPr id="8221" name="Text Box 95"/>
              <p:cNvSpPr txBox="1">
                <a:spLocks noChangeArrowheads="1"/>
              </p:cNvSpPr>
              <p:nvPr/>
            </p:nvSpPr>
            <p:spPr bwMode="auto">
              <a:xfrm>
                <a:off x="3102" y="2784"/>
                <a:ext cx="126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b  &amp;  b</a:t>
                </a:r>
                <a:r>
                  <a:rPr lang="en-US" sz="1400" baseline="-25000"/>
                  <a:t>1</a:t>
                </a:r>
                <a:r>
                  <a:rPr lang="en-US" sz="1400"/>
                  <a:t> on same locus.</a:t>
                </a:r>
              </a:p>
            </p:txBody>
          </p:sp>
          <p:sp>
            <p:nvSpPr>
              <p:cNvPr id="8222" name="Text Box 96"/>
              <p:cNvSpPr txBox="1">
                <a:spLocks noChangeArrowheads="1"/>
              </p:cNvSpPr>
              <p:nvPr/>
            </p:nvSpPr>
            <p:spPr bwMode="auto">
              <a:xfrm>
                <a:off x="3093" y="2592"/>
                <a:ext cx="131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b’  &amp;  b</a:t>
                </a:r>
                <a:r>
                  <a:rPr lang="en-US" sz="1400" baseline="-25000"/>
                  <a:t>1</a:t>
                </a:r>
                <a:r>
                  <a:rPr lang="en-US" sz="1400"/>
                  <a:t>’ on same locus.</a:t>
                </a:r>
              </a:p>
            </p:txBody>
          </p:sp>
          <p:sp>
            <p:nvSpPr>
              <p:cNvPr id="8223" name="Text Box 97"/>
              <p:cNvSpPr txBox="1">
                <a:spLocks noChangeArrowheads="1"/>
              </p:cNvSpPr>
              <p:nvPr/>
            </p:nvSpPr>
            <p:spPr bwMode="auto">
              <a:xfrm>
                <a:off x="3648" y="2016"/>
                <a:ext cx="72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i="1">
                    <a:solidFill>
                      <a:srgbClr val="000099"/>
                    </a:solidFill>
                  </a:rPr>
                  <a:t>NOTE  this</a:t>
                </a:r>
              </a:p>
            </p:txBody>
          </p:sp>
        </p:grpSp>
      </p:grpSp>
      <p:grpSp>
        <p:nvGrpSpPr>
          <p:cNvPr id="8206" name="Group 113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8210" name="AutoShape 114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8211" name="AutoShape 115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8212" name="AutoShape 116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8213" name="AutoShape 117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8214" name="AutoShape 118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8215" name="AutoShape 119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05" name="Date Placeholder 10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A7731EC-47F8-457A-AD87-41B8774DF24D}" type="datetime1">
              <a:rPr lang="en-US" smtClean="0"/>
              <a:t>13-Jun-15</a:t>
            </a:fld>
            <a:endParaRPr lang="en-US"/>
          </a:p>
        </p:txBody>
      </p:sp>
      <p:sp>
        <p:nvSpPr>
          <p:cNvPr id="106" name="Slide Number Placeholder 10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96F53-5578-4439-9CE9-74B2802B4A9B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07" name="Footer Placeholder 10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VEERAPANDIAN.K       AP/MECH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 rot="-815632">
            <a:off x="5267325" y="2593975"/>
            <a:ext cx="309563" cy="579438"/>
            <a:chOff x="768" y="2640"/>
            <a:chExt cx="384" cy="432"/>
          </a:xfrm>
        </p:grpSpPr>
        <p:sp>
          <p:nvSpPr>
            <p:cNvPr id="9268" name="Oval 3"/>
            <p:cNvSpPr>
              <a:spLocks noChangeArrowheads="1"/>
            </p:cNvSpPr>
            <p:nvPr/>
          </p:nvSpPr>
          <p:spPr bwMode="auto">
            <a:xfrm>
              <a:off x="864" y="2688"/>
              <a:ext cx="28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9269" name="Rectangle 4"/>
            <p:cNvSpPr>
              <a:spLocks noChangeArrowheads="1"/>
            </p:cNvSpPr>
            <p:nvPr/>
          </p:nvSpPr>
          <p:spPr bwMode="auto">
            <a:xfrm>
              <a:off x="768" y="2640"/>
              <a:ext cx="288" cy="4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 rot="1382953">
            <a:off x="4840288" y="3898900"/>
            <a:ext cx="309562" cy="579438"/>
            <a:chOff x="768" y="2640"/>
            <a:chExt cx="384" cy="432"/>
          </a:xfrm>
        </p:grpSpPr>
        <p:sp>
          <p:nvSpPr>
            <p:cNvPr id="9266" name="Oval 6"/>
            <p:cNvSpPr>
              <a:spLocks noChangeArrowheads="1"/>
            </p:cNvSpPr>
            <p:nvPr/>
          </p:nvSpPr>
          <p:spPr bwMode="auto">
            <a:xfrm>
              <a:off x="864" y="2688"/>
              <a:ext cx="28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9267" name="Rectangle 7"/>
            <p:cNvSpPr>
              <a:spLocks noChangeArrowheads="1"/>
            </p:cNvSpPr>
            <p:nvPr/>
          </p:nvSpPr>
          <p:spPr bwMode="auto">
            <a:xfrm>
              <a:off x="768" y="2640"/>
              <a:ext cx="288" cy="4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97640" name="Line 8"/>
          <p:cNvSpPr>
            <a:spLocks noChangeShapeType="1"/>
          </p:cNvSpPr>
          <p:nvPr/>
        </p:nvSpPr>
        <p:spPr bwMode="auto">
          <a:xfrm>
            <a:off x="4114800" y="3565525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7641" name="Line 9"/>
          <p:cNvSpPr>
            <a:spLocks noChangeShapeType="1"/>
          </p:cNvSpPr>
          <p:nvPr/>
        </p:nvSpPr>
        <p:spPr bwMode="auto">
          <a:xfrm>
            <a:off x="4495800" y="2000250"/>
            <a:ext cx="0" cy="2879725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7642" name="Oval 10"/>
          <p:cNvSpPr>
            <a:spLocks noChangeArrowheads="1"/>
          </p:cNvSpPr>
          <p:nvPr/>
        </p:nvSpPr>
        <p:spPr bwMode="auto">
          <a:xfrm>
            <a:off x="4471988" y="2940050"/>
            <a:ext cx="76200" cy="619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7643" name="Text Box 11"/>
          <p:cNvSpPr txBox="1">
            <a:spLocks noChangeArrowheads="1"/>
          </p:cNvSpPr>
          <p:nvPr/>
        </p:nvSpPr>
        <p:spPr bwMode="auto">
          <a:xfrm>
            <a:off x="4114800" y="2968625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a’</a:t>
            </a:r>
          </a:p>
        </p:txBody>
      </p:sp>
      <p:sp>
        <p:nvSpPr>
          <p:cNvPr id="197644" name="Line 12"/>
          <p:cNvSpPr>
            <a:spLocks noChangeShapeType="1"/>
          </p:cNvSpPr>
          <p:nvPr/>
        </p:nvSpPr>
        <p:spPr bwMode="auto">
          <a:xfrm>
            <a:off x="4572000" y="3001963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7645" name="Line 13"/>
          <p:cNvSpPr>
            <a:spLocks noChangeShapeType="1"/>
          </p:cNvSpPr>
          <p:nvPr/>
        </p:nvSpPr>
        <p:spPr bwMode="auto">
          <a:xfrm flipV="1">
            <a:off x="4495800" y="1562100"/>
            <a:ext cx="2743200" cy="14398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7646" name="Text Box 14"/>
          <p:cNvSpPr txBox="1">
            <a:spLocks noChangeArrowheads="1"/>
          </p:cNvSpPr>
          <p:nvPr/>
        </p:nvSpPr>
        <p:spPr bwMode="auto">
          <a:xfrm>
            <a:off x="7010400" y="1069975"/>
            <a:ext cx="43815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b’</a:t>
            </a:r>
          </a:p>
        </p:txBody>
      </p:sp>
      <p:sp>
        <p:nvSpPr>
          <p:cNvPr id="197647" name="Line 15"/>
          <p:cNvSpPr>
            <a:spLocks noChangeShapeType="1"/>
          </p:cNvSpPr>
          <p:nvPr/>
        </p:nvSpPr>
        <p:spPr bwMode="auto">
          <a:xfrm>
            <a:off x="7239000" y="1393825"/>
            <a:ext cx="0" cy="462915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7648" name="Text Box 16"/>
          <p:cNvSpPr txBox="1">
            <a:spLocks noChangeArrowheads="1"/>
          </p:cNvSpPr>
          <p:nvPr/>
        </p:nvSpPr>
        <p:spPr bwMode="auto">
          <a:xfrm>
            <a:off x="4114800" y="3736975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a</a:t>
            </a:r>
          </a:p>
        </p:txBody>
      </p:sp>
      <p:sp>
        <p:nvSpPr>
          <p:cNvPr id="197649" name="Text Box 17"/>
          <p:cNvSpPr txBox="1">
            <a:spLocks noChangeArrowheads="1"/>
          </p:cNvSpPr>
          <p:nvPr/>
        </p:nvSpPr>
        <p:spPr bwMode="auto">
          <a:xfrm>
            <a:off x="7010400" y="59467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b</a:t>
            </a:r>
          </a:p>
        </p:txBody>
      </p:sp>
      <p:sp>
        <p:nvSpPr>
          <p:cNvPr id="197650" name="Arc 18"/>
          <p:cNvSpPr>
            <a:spLocks/>
          </p:cNvSpPr>
          <p:nvPr/>
        </p:nvSpPr>
        <p:spPr bwMode="auto">
          <a:xfrm rot="377064">
            <a:off x="6769100" y="1595438"/>
            <a:ext cx="1219200" cy="1346200"/>
          </a:xfrm>
          <a:custGeom>
            <a:avLst/>
            <a:gdLst>
              <a:gd name="T0" fmla="*/ 1305032472 w 21599"/>
              <a:gd name="T1" fmla="*/ 0 h 20345"/>
              <a:gd name="T2" fmla="*/ 2147483647 w 21599"/>
              <a:gd name="T3" fmla="*/ 2147483647 h 20345"/>
              <a:gd name="T4" fmla="*/ 0 w 21599"/>
              <a:gd name="T5" fmla="*/ 2147483647 h 20345"/>
              <a:gd name="T6" fmla="*/ 0 60000 65536"/>
              <a:gd name="T7" fmla="*/ 0 60000 65536"/>
              <a:gd name="T8" fmla="*/ 0 60000 65536"/>
              <a:gd name="T9" fmla="*/ 0 w 21599"/>
              <a:gd name="T10" fmla="*/ 0 h 20345"/>
              <a:gd name="T11" fmla="*/ 21599 w 21599"/>
              <a:gd name="T12" fmla="*/ 20345 h 203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99" h="20345" fill="none" extrusionOk="0">
                <a:moveTo>
                  <a:pt x="7255" y="0"/>
                </a:moveTo>
                <a:cubicBezTo>
                  <a:pt x="15780" y="3040"/>
                  <a:pt x="21505" y="11072"/>
                  <a:pt x="21598" y="20122"/>
                </a:cubicBezTo>
              </a:path>
              <a:path w="21599" h="20345" stroke="0" extrusionOk="0">
                <a:moveTo>
                  <a:pt x="7255" y="0"/>
                </a:moveTo>
                <a:cubicBezTo>
                  <a:pt x="15780" y="3040"/>
                  <a:pt x="21505" y="11072"/>
                  <a:pt x="21598" y="20122"/>
                </a:cubicBezTo>
                <a:lnTo>
                  <a:pt x="0" y="20345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7651" name="Line 19"/>
          <p:cNvSpPr>
            <a:spLocks noChangeShapeType="1"/>
          </p:cNvSpPr>
          <p:nvPr/>
        </p:nvSpPr>
        <p:spPr bwMode="auto">
          <a:xfrm rot="4106982" flipV="1">
            <a:off x="4426744" y="4109244"/>
            <a:ext cx="2895600" cy="183991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7652" name="Line 20"/>
          <p:cNvSpPr>
            <a:spLocks noChangeShapeType="1"/>
          </p:cNvSpPr>
          <p:nvPr/>
        </p:nvSpPr>
        <p:spPr bwMode="auto">
          <a:xfrm>
            <a:off x="5715000" y="6022975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7653" name="Line 21"/>
          <p:cNvSpPr>
            <a:spLocks noChangeShapeType="1"/>
          </p:cNvSpPr>
          <p:nvPr/>
        </p:nvSpPr>
        <p:spPr bwMode="auto">
          <a:xfrm>
            <a:off x="7924800" y="2955925"/>
            <a:ext cx="0" cy="3067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7654" name="Line 22"/>
          <p:cNvSpPr>
            <a:spLocks noChangeShapeType="1"/>
          </p:cNvSpPr>
          <p:nvPr/>
        </p:nvSpPr>
        <p:spPr bwMode="auto">
          <a:xfrm>
            <a:off x="4495800" y="4041775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7655" name="Line 23"/>
          <p:cNvSpPr>
            <a:spLocks noChangeShapeType="1"/>
          </p:cNvSpPr>
          <p:nvPr/>
        </p:nvSpPr>
        <p:spPr bwMode="auto">
          <a:xfrm>
            <a:off x="4495800" y="4041775"/>
            <a:ext cx="34290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7656" name="Line 24"/>
          <p:cNvSpPr>
            <a:spLocks noChangeShapeType="1"/>
          </p:cNvSpPr>
          <p:nvPr/>
        </p:nvSpPr>
        <p:spPr bwMode="auto">
          <a:xfrm rot="-3087692">
            <a:off x="4629150" y="1317625"/>
            <a:ext cx="34290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7657" name="Line 25"/>
          <p:cNvSpPr>
            <a:spLocks noChangeShapeType="1"/>
          </p:cNvSpPr>
          <p:nvPr/>
        </p:nvSpPr>
        <p:spPr bwMode="auto">
          <a:xfrm>
            <a:off x="6400800" y="1565275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7658" name="Text Box 26"/>
          <p:cNvSpPr txBox="1">
            <a:spLocks noChangeArrowheads="1"/>
          </p:cNvSpPr>
          <p:nvPr/>
        </p:nvSpPr>
        <p:spPr bwMode="auto">
          <a:xfrm>
            <a:off x="3810000" y="3352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</a:rPr>
              <a:t>X</a:t>
            </a:r>
          </a:p>
        </p:txBody>
      </p:sp>
      <p:sp>
        <p:nvSpPr>
          <p:cNvPr id="197659" name="Text Box 27"/>
          <p:cNvSpPr txBox="1">
            <a:spLocks noChangeArrowheads="1"/>
          </p:cNvSpPr>
          <p:nvPr/>
        </p:nvSpPr>
        <p:spPr bwMode="auto">
          <a:xfrm>
            <a:off x="8229600" y="33528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Y</a:t>
            </a:r>
          </a:p>
        </p:txBody>
      </p:sp>
      <p:sp>
        <p:nvSpPr>
          <p:cNvPr id="197660" name="Oval 28"/>
          <p:cNvSpPr>
            <a:spLocks noChangeArrowheads="1"/>
          </p:cNvSpPr>
          <p:nvPr/>
        </p:nvSpPr>
        <p:spPr bwMode="auto">
          <a:xfrm>
            <a:off x="4476750" y="3998913"/>
            <a:ext cx="76200" cy="619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7661" name="Text Box 29"/>
          <p:cNvSpPr txBox="1">
            <a:spLocks noChangeArrowheads="1"/>
          </p:cNvSpPr>
          <p:nvPr/>
        </p:nvSpPr>
        <p:spPr bwMode="auto">
          <a:xfrm>
            <a:off x="8077200" y="114617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b’</a:t>
            </a:r>
            <a:r>
              <a:rPr lang="en-US" sz="24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197662" name="Text Box 30"/>
          <p:cNvSpPr txBox="1">
            <a:spLocks noChangeArrowheads="1"/>
          </p:cNvSpPr>
          <p:nvPr/>
        </p:nvSpPr>
        <p:spPr bwMode="auto">
          <a:xfrm>
            <a:off x="7772400" y="5946775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b</a:t>
            </a:r>
            <a:r>
              <a:rPr lang="en-US" sz="24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197663" name="Text Box 31"/>
          <p:cNvSpPr txBox="1">
            <a:spLocks noChangeArrowheads="1"/>
          </p:cNvSpPr>
          <p:nvPr/>
        </p:nvSpPr>
        <p:spPr bwMode="auto">
          <a:xfrm>
            <a:off x="4781550" y="3938588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  <a:sym typeface="WP Greek Courier"/>
              </a:rPr>
              <a:t>Ø</a:t>
            </a:r>
          </a:p>
        </p:txBody>
      </p:sp>
      <p:sp>
        <p:nvSpPr>
          <p:cNvPr id="197664" name="Text Box 32"/>
          <p:cNvSpPr txBox="1">
            <a:spLocks noChangeArrowheads="1"/>
          </p:cNvSpPr>
          <p:nvPr/>
        </p:nvSpPr>
        <p:spPr bwMode="auto">
          <a:xfrm>
            <a:off x="5143500" y="2606675"/>
            <a:ext cx="34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sym typeface="Symbol" pitchFamily="18" charset="2"/>
              </a:rPr>
              <a:t></a:t>
            </a:r>
          </a:p>
        </p:txBody>
      </p:sp>
      <p:sp>
        <p:nvSpPr>
          <p:cNvPr id="197665" name="Text Box 33"/>
          <p:cNvSpPr txBox="1">
            <a:spLocks noChangeArrowheads="1"/>
          </p:cNvSpPr>
          <p:nvPr/>
        </p:nvSpPr>
        <p:spPr bwMode="auto">
          <a:xfrm>
            <a:off x="2819400" y="0"/>
            <a:ext cx="54451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3300"/>
                </a:solidFill>
                <a:latin typeface="Calibri" pitchFamily="34" charset="0"/>
              </a:rPr>
              <a:t>GROUP (A)</a:t>
            </a:r>
          </a:p>
          <a:p>
            <a:pPr algn="ctr"/>
            <a:r>
              <a:rPr lang="en-US" sz="1400">
                <a:solidFill>
                  <a:schemeClr val="accent2"/>
                </a:solidFill>
                <a:latin typeface="Calibri" pitchFamily="34" charset="0"/>
              </a:rPr>
              <a:t>GENERAL CASES OF THE LINE INCLINED TO BOTH HP &amp; VP</a:t>
            </a:r>
          </a:p>
          <a:p>
            <a:pPr algn="ctr"/>
            <a:r>
              <a:rPr lang="en-US" sz="1400">
                <a:solidFill>
                  <a:schemeClr val="accent2"/>
                </a:solidFill>
                <a:latin typeface="Calibri" pitchFamily="34" charset="0"/>
              </a:rPr>
              <a:t>( based on 10  parameters).</a:t>
            </a:r>
          </a:p>
        </p:txBody>
      </p:sp>
      <p:sp>
        <p:nvSpPr>
          <p:cNvPr id="197666" name="Text Box 34"/>
          <p:cNvSpPr txBox="1">
            <a:spLocks noChangeArrowheads="1"/>
          </p:cNvSpPr>
          <p:nvPr/>
        </p:nvSpPr>
        <p:spPr bwMode="auto">
          <a:xfrm>
            <a:off x="228600" y="533400"/>
            <a:ext cx="333692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PROBLEM 1)</a:t>
            </a:r>
          </a:p>
          <a:p>
            <a:r>
              <a:rPr lang="en-US" sz="1400">
                <a:solidFill>
                  <a:srgbClr val="FF0000"/>
                </a:solidFill>
              </a:rPr>
              <a:t>Line AB is 75 mm long and it is 30</a:t>
            </a:r>
            <a:r>
              <a:rPr lang="en-US" sz="1400" baseline="30000">
                <a:solidFill>
                  <a:srgbClr val="FF0000"/>
                </a:solidFill>
              </a:rPr>
              <a:t>0</a:t>
            </a:r>
            <a:r>
              <a:rPr lang="en-US" sz="1400">
                <a:solidFill>
                  <a:srgbClr val="FF0000"/>
                </a:solidFill>
              </a:rPr>
              <a:t> &amp; </a:t>
            </a:r>
          </a:p>
          <a:p>
            <a:r>
              <a:rPr lang="en-US" sz="1400">
                <a:solidFill>
                  <a:srgbClr val="FF0000"/>
                </a:solidFill>
              </a:rPr>
              <a:t>40</a:t>
            </a:r>
            <a:r>
              <a:rPr lang="en-US" sz="1400" baseline="30000">
                <a:solidFill>
                  <a:srgbClr val="FF0000"/>
                </a:solidFill>
              </a:rPr>
              <a:t>0 </a:t>
            </a:r>
            <a:r>
              <a:rPr lang="en-US" sz="1400">
                <a:solidFill>
                  <a:srgbClr val="FF0000"/>
                </a:solidFill>
              </a:rPr>
              <a:t>Inclined to Hp &amp; Vp respectively.</a:t>
            </a:r>
          </a:p>
          <a:p>
            <a:r>
              <a:rPr lang="en-US" sz="1400">
                <a:solidFill>
                  <a:srgbClr val="FF0000"/>
                </a:solidFill>
              </a:rPr>
              <a:t>End A is 12mm above Hp and  10 mm </a:t>
            </a:r>
          </a:p>
          <a:p>
            <a:r>
              <a:rPr lang="en-US" sz="1400">
                <a:solidFill>
                  <a:srgbClr val="FF0000"/>
                </a:solidFill>
              </a:rPr>
              <a:t>in front of Vp.</a:t>
            </a:r>
          </a:p>
          <a:p>
            <a:r>
              <a:rPr lang="en-US" sz="1400">
                <a:solidFill>
                  <a:srgbClr val="FF0000"/>
                </a:solidFill>
              </a:rPr>
              <a:t>Draw projections. Line is in 1</a:t>
            </a:r>
            <a:r>
              <a:rPr lang="en-US" sz="1400" baseline="30000">
                <a:solidFill>
                  <a:srgbClr val="FF0000"/>
                </a:solidFill>
              </a:rPr>
              <a:t>st</a:t>
            </a:r>
            <a:r>
              <a:rPr lang="en-US" sz="1400">
                <a:solidFill>
                  <a:srgbClr val="FF0000"/>
                </a:solidFill>
              </a:rPr>
              <a:t> quadrant.</a:t>
            </a:r>
          </a:p>
        </p:txBody>
      </p:sp>
      <p:sp>
        <p:nvSpPr>
          <p:cNvPr id="197667" name="Text Box 35"/>
          <p:cNvSpPr txBox="1">
            <a:spLocks noChangeArrowheads="1"/>
          </p:cNvSpPr>
          <p:nvPr/>
        </p:nvSpPr>
        <p:spPr bwMode="auto">
          <a:xfrm>
            <a:off x="228600" y="2133600"/>
            <a:ext cx="336867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1400" i="1">
                <a:solidFill>
                  <a:srgbClr val="FF0000"/>
                </a:solidFill>
              </a:rPr>
              <a:t>SOLUTION STEPS:</a:t>
            </a:r>
          </a:p>
          <a:p>
            <a:pPr marL="457200" indent="-457200"/>
            <a:r>
              <a:rPr lang="en-US" sz="1400">
                <a:solidFill>
                  <a:schemeClr val="accent2"/>
                </a:solidFill>
              </a:rPr>
              <a:t>1) Draw xy line and one projector.</a:t>
            </a:r>
          </a:p>
          <a:p>
            <a:pPr marL="457200" indent="-457200"/>
            <a:r>
              <a:rPr lang="en-US" sz="1400">
                <a:solidFill>
                  <a:schemeClr val="accent2"/>
                </a:solidFill>
              </a:rPr>
              <a:t>2) Locate a’ 12mm above xy line           </a:t>
            </a:r>
          </a:p>
          <a:p>
            <a:pPr marL="457200" indent="-457200"/>
            <a:r>
              <a:rPr lang="en-US" sz="1400">
                <a:solidFill>
                  <a:schemeClr val="accent2"/>
                </a:solidFill>
              </a:rPr>
              <a:t>    &amp; a 10mm below xy line.</a:t>
            </a:r>
          </a:p>
          <a:p>
            <a:pPr marL="457200" indent="-457200"/>
            <a:r>
              <a:rPr lang="en-US" sz="1400">
                <a:solidFill>
                  <a:schemeClr val="accent2"/>
                </a:solidFill>
              </a:rPr>
              <a:t>3) Take 30</a:t>
            </a:r>
            <a:r>
              <a:rPr lang="en-US" sz="1400" baseline="30000">
                <a:solidFill>
                  <a:schemeClr val="accent2"/>
                </a:solidFill>
              </a:rPr>
              <a:t>0</a:t>
            </a:r>
            <a:r>
              <a:rPr lang="en-US" sz="1400">
                <a:solidFill>
                  <a:schemeClr val="accent2"/>
                </a:solidFill>
              </a:rPr>
              <a:t> angle from a’ &amp; 40</a:t>
            </a:r>
            <a:r>
              <a:rPr lang="en-US" sz="1400" baseline="30000">
                <a:solidFill>
                  <a:schemeClr val="accent2"/>
                </a:solidFill>
              </a:rPr>
              <a:t>0</a:t>
            </a:r>
            <a:r>
              <a:rPr lang="en-US" sz="1400">
                <a:solidFill>
                  <a:schemeClr val="accent2"/>
                </a:solidFill>
              </a:rPr>
              <a:t> from</a:t>
            </a:r>
          </a:p>
          <a:p>
            <a:pPr marL="457200" indent="-457200"/>
            <a:r>
              <a:rPr lang="en-US" sz="1400">
                <a:solidFill>
                  <a:schemeClr val="accent2"/>
                </a:solidFill>
              </a:rPr>
              <a:t>    a  and mark TL I.e. 75mm on both</a:t>
            </a:r>
          </a:p>
          <a:p>
            <a:pPr marL="457200" indent="-457200"/>
            <a:r>
              <a:rPr lang="en-US" sz="1400">
                <a:solidFill>
                  <a:schemeClr val="accent2"/>
                </a:solidFill>
              </a:rPr>
              <a:t>    lines. Name those points b</a:t>
            </a:r>
            <a:r>
              <a:rPr lang="en-US" sz="1400" baseline="-25000">
                <a:solidFill>
                  <a:schemeClr val="accent2"/>
                </a:solidFill>
              </a:rPr>
              <a:t>1</a:t>
            </a:r>
            <a:r>
              <a:rPr lang="en-US" sz="1400">
                <a:solidFill>
                  <a:schemeClr val="accent2"/>
                </a:solidFill>
              </a:rPr>
              <a:t>’ and b</a:t>
            </a:r>
            <a:r>
              <a:rPr lang="en-US" sz="1400" baseline="-25000">
                <a:solidFill>
                  <a:schemeClr val="accent2"/>
                </a:solidFill>
              </a:rPr>
              <a:t>1</a:t>
            </a:r>
            <a:endParaRPr lang="en-US" sz="1400">
              <a:solidFill>
                <a:schemeClr val="accent2"/>
              </a:solidFill>
            </a:endParaRPr>
          </a:p>
          <a:p>
            <a:pPr marL="457200" indent="-457200"/>
            <a:r>
              <a:rPr lang="en-US" sz="1400">
                <a:solidFill>
                  <a:schemeClr val="accent2"/>
                </a:solidFill>
              </a:rPr>
              <a:t>    respectively. </a:t>
            </a:r>
          </a:p>
          <a:p>
            <a:pPr marL="457200" indent="-457200"/>
            <a:r>
              <a:rPr lang="en-US" sz="1400">
                <a:solidFill>
                  <a:schemeClr val="accent2"/>
                </a:solidFill>
              </a:rPr>
              <a:t>4) Join both points with a’ and a resp.</a:t>
            </a:r>
          </a:p>
          <a:p>
            <a:pPr marL="457200" indent="-457200"/>
            <a:r>
              <a:rPr lang="en-US" sz="1400">
                <a:solidFill>
                  <a:schemeClr val="accent2"/>
                </a:solidFill>
              </a:rPr>
              <a:t>5) Draw horizontal lines (Locus) from</a:t>
            </a:r>
          </a:p>
          <a:p>
            <a:pPr marL="457200" indent="-457200"/>
            <a:r>
              <a:rPr lang="en-US" sz="1400">
                <a:solidFill>
                  <a:schemeClr val="accent2"/>
                </a:solidFill>
              </a:rPr>
              <a:t>    both points.</a:t>
            </a:r>
          </a:p>
          <a:p>
            <a:pPr marL="457200" indent="-457200"/>
            <a:r>
              <a:rPr lang="en-US" sz="1400">
                <a:solidFill>
                  <a:schemeClr val="accent2"/>
                </a:solidFill>
              </a:rPr>
              <a:t>6) Draw horizontal component of TL  </a:t>
            </a:r>
          </a:p>
          <a:p>
            <a:pPr marL="457200" indent="-457200"/>
            <a:r>
              <a:rPr lang="en-US" sz="1400">
                <a:solidFill>
                  <a:schemeClr val="accent2"/>
                </a:solidFill>
              </a:rPr>
              <a:t>    a b</a:t>
            </a:r>
            <a:r>
              <a:rPr lang="en-US" sz="1400" baseline="-25000">
                <a:solidFill>
                  <a:schemeClr val="accent2"/>
                </a:solidFill>
              </a:rPr>
              <a:t>1</a:t>
            </a:r>
            <a:r>
              <a:rPr lang="en-US" sz="1400">
                <a:solidFill>
                  <a:schemeClr val="accent2"/>
                </a:solidFill>
              </a:rPr>
              <a:t> from point b</a:t>
            </a:r>
            <a:r>
              <a:rPr lang="en-US" sz="1400" baseline="-25000">
                <a:solidFill>
                  <a:schemeClr val="accent2"/>
                </a:solidFill>
              </a:rPr>
              <a:t>1</a:t>
            </a:r>
            <a:r>
              <a:rPr lang="en-US" sz="1400">
                <a:solidFill>
                  <a:schemeClr val="accent2"/>
                </a:solidFill>
              </a:rPr>
              <a:t> and name it 1.</a:t>
            </a:r>
          </a:p>
          <a:p>
            <a:pPr marL="457200" indent="-457200"/>
            <a:r>
              <a:rPr lang="en-US" sz="1400">
                <a:solidFill>
                  <a:schemeClr val="accent2"/>
                </a:solidFill>
              </a:rPr>
              <a:t>   ( the length a-1 gives length of Fv as we have seen already.)</a:t>
            </a:r>
          </a:p>
          <a:p>
            <a:pPr marL="457200" indent="-457200"/>
            <a:r>
              <a:rPr lang="en-US" sz="1400">
                <a:solidFill>
                  <a:schemeClr val="accent2"/>
                </a:solidFill>
              </a:rPr>
              <a:t>7) Extend it up to locus of a’ and rotating  a’ as center locate b’ as shown. Join a’ b’ as Fv.</a:t>
            </a:r>
          </a:p>
          <a:p>
            <a:pPr marL="457200" indent="-457200"/>
            <a:r>
              <a:rPr lang="en-US" sz="1400">
                <a:solidFill>
                  <a:schemeClr val="accent2"/>
                </a:solidFill>
              </a:rPr>
              <a:t>8) From b’ drop a projector down ward  &amp; get point b. Join a &amp; b I.e. Tv.   </a:t>
            </a:r>
          </a:p>
          <a:p>
            <a:pPr marL="457200" indent="-457200"/>
            <a:endParaRPr lang="en-US" sz="1400">
              <a:solidFill>
                <a:schemeClr val="accent2"/>
              </a:solidFill>
            </a:endParaRPr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7908925" y="3973513"/>
            <a:ext cx="282575" cy="369887"/>
            <a:chOff x="4742" y="2503"/>
            <a:chExt cx="178" cy="233"/>
          </a:xfrm>
        </p:grpSpPr>
        <p:sp>
          <p:nvSpPr>
            <p:cNvPr id="9264" name="Text Box 37"/>
            <p:cNvSpPr txBox="1">
              <a:spLocks noChangeArrowheads="1"/>
            </p:cNvSpPr>
            <p:nvPr/>
          </p:nvSpPr>
          <p:spPr bwMode="auto">
            <a:xfrm>
              <a:off x="4742" y="2503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/>
                <a:t>1</a:t>
              </a:r>
            </a:p>
          </p:txBody>
        </p:sp>
        <p:sp>
          <p:nvSpPr>
            <p:cNvPr id="9265" name="Line 38"/>
            <p:cNvSpPr>
              <a:spLocks noChangeShapeType="1"/>
            </p:cNvSpPr>
            <p:nvPr/>
          </p:nvSpPr>
          <p:spPr bwMode="auto">
            <a:xfrm flipV="1">
              <a:off x="4752" y="25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7671" name="Text Box 39"/>
          <p:cNvSpPr txBox="1">
            <a:spLocks noChangeArrowheads="1"/>
          </p:cNvSpPr>
          <p:nvPr/>
        </p:nvSpPr>
        <p:spPr bwMode="auto">
          <a:xfrm>
            <a:off x="6553200" y="3776663"/>
            <a:ext cx="509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LFV</a:t>
            </a:r>
          </a:p>
        </p:txBody>
      </p:sp>
      <p:sp>
        <p:nvSpPr>
          <p:cNvPr id="197672" name="Text Box 40"/>
          <p:cNvSpPr txBox="1">
            <a:spLocks noChangeArrowheads="1"/>
          </p:cNvSpPr>
          <p:nvPr/>
        </p:nvSpPr>
        <p:spPr bwMode="auto">
          <a:xfrm>
            <a:off x="6781800" y="2057400"/>
            <a:ext cx="390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TL</a:t>
            </a:r>
          </a:p>
        </p:txBody>
      </p:sp>
      <p:sp>
        <p:nvSpPr>
          <p:cNvPr id="197673" name="Text Box 41"/>
          <p:cNvSpPr txBox="1">
            <a:spLocks noChangeArrowheads="1"/>
          </p:cNvSpPr>
          <p:nvPr/>
        </p:nvSpPr>
        <p:spPr bwMode="auto">
          <a:xfrm>
            <a:off x="6629400" y="5105400"/>
            <a:ext cx="390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TL</a:t>
            </a:r>
          </a:p>
        </p:txBody>
      </p:sp>
      <p:sp>
        <p:nvSpPr>
          <p:cNvPr id="197674" name="Text Box 42"/>
          <p:cNvSpPr txBox="1">
            <a:spLocks noChangeArrowheads="1"/>
          </p:cNvSpPr>
          <p:nvPr/>
        </p:nvSpPr>
        <p:spPr bwMode="auto">
          <a:xfrm>
            <a:off x="5715000" y="1905000"/>
            <a:ext cx="411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FV</a:t>
            </a:r>
          </a:p>
        </p:txBody>
      </p:sp>
      <p:sp>
        <p:nvSpPr>
          <p:cNvPr id="197675" name="Text Box 43"/>
          <p:cNvSpPr txBox="1">
            <a:spLocks noChangeArrowheads="1"/>
          </p:cNvSpPr>
          <p:nvPr/>
        </p:nvSpPr>
        <p:spPr bwMode="auto">
          <a:xfrm>
            <a:off x="5562600" y="5105400"/>
            <a:ext cx="411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TV</a:t>
            </a:r>
          </a:p>
        </p:txBody>
      </p:sp>
      <p:grpSp>
        <p:nvGrpSpPr>
          <p:cNvPr id="9254" name="Group 59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9258" name="AutoShape 60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9259" name="AutoShape 61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9260" name="AutoShape 62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9261" name="AutoShape 63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9262" name="AutoShape 64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9263" name="AutoShape 65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51" name="Date Placeholder 50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9D37272-4714-4CBB-9656-D96A766A9E58}" type="datetime1">
              <a:rPr lang="en-US" smtClean="0"/>
              <a:t>13-Jun-15</a:t>
            </a:fld>
            <a:endParaRPr lang="en-US"/>
          </a:p>
        </p:txBody>
      </p:sp>
      <p:sp>
        <p:nvSpPr>
          <p:cNvPr id="52" name="Slide Number Placeholder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BECC9-805F-4C76-A2EA-9E5795B74DAF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53" name="Footer Placeholder 5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VEERAPANDIAN.K       AP/MECH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7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7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7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7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7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7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7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7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7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7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7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7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7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7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7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7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7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7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7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7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97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9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9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97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97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97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97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7" dur="500"/>
                                        <p:tgtEl>
                                          <p:spTgt spid="19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976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976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97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97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97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9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5" dur="500"/>
                                        <p:tgtEl>
                                          <p:spTgt spid="19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97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97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97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97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97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97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9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9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9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9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9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9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9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9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9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9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9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9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97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197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1" dur="500"/>
                                        <p:tgtEl>
                                          <p:spTgt spid="19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197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97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2" dur="500"/>
                                        <p:tgtEl>
                                          <p:spTgt spid="197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197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97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97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97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197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197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197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197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7" dur="500"/>
                                        <p:tgtEl>
                                          <p:spTgt spid="19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197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197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40" grpId="0" animBg="1"/>
      <p:bldP spid="197641" grpId="0" animBg="1"/>
      <p:bldP spid="197642" grpId="0" animBg="1"/>
      <p:bldP spid="197643" grpId="0" autoUpdateAnimBg="0"/>
      <p:bldP spid="197644" grpId="0" animBg="1"/>
      <p:bldP spid="197645" grpId="0" animBg="1"/>
      <p:bldP spid="197646" grpId="0" autoUpdateAnimBg="0"/>
      <p:bldP spid="197647" grpId="0" animBg="1"/>
      <p:bldP spid="197648" grpId="0" autoUpdateAnimBg="0"/>
      <p:bldP spid="197649" grpId="0" autoUpdateAnimBg="0"/>
      <p:bldP spid="197650" grpId="0" animBg="1"/>
      <p:bldP spid="197651" grpId="0" animBg="1"/>
      <p:bldP spid="197652" grpId="0" animBg="1"/>
      <p:bldP spid="197653" grpId="0" animBg="1"/>
      <p:bldP spid="197654" grpId="0" animBg="1"/>
      <p:bldP spid="197655" grpId="0" animBg="1"/>
      <p:bldP spid="197656" grpId="0" animBg="1"/>
      <p:bldP spid="197657" grpId="0" animBg="1"/>
      <p:bldP spid="197658" grpId="0" autoUpdateAnimBg="0"/>
      <p:bldP spid="197659" grpId="0" autoUpdateAnimBg="0"/>
      <p:bldP spid="197660" grpId="0" animBg="1"/>
      <p:bldP spid="197661" grpId="0" autoUpdateAnimBg="0"/>
      <p:bldP spid="197662" grpId="0" autoUpdateAnimBg="0"/>
      <p:bldP spid="197663" grpId="0" autoUpdateAnimBg="0"/>
      <p:bldP spid="197664" grpId="0" autoUpdateAnimBg="0"/>
      <p:bldP spid="197665" grpId="0" autoUpdateAnimBg="0"/>
      <p:bldP spid="197666" grpId="0" autoUpdateAnimBg="0"/>
      <p:bldP spid="197667" grpId="0" autoUpdateAnimBg="0"/>
      <p:bldP spid="197671" grpId="0" autoUpdateAnimBg="0"/>
      <p:bldP spid="197672" grpId="0" autoUpdateAnimBg="0"/>
      <p:bldP spid="197673" grpId="0" autoUpdateAnimBg="0"/>
      <p:bldP spid="197674" grpId="0" autoUpdateAnimBg="0"/>
      <p:bldP spid="19767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Text Box 2"/>
          <p:cNvSpPr txBox="1">
            <a:spLocks noChangeArrowheads="1"/>
          </p:cNvSpPr>
          <p:nvPr/>
        </p:nvSpPr>
        <p:spPr bwMode="auto">
          <a:xfrm>
            <a:off x="4471988" y="32004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X</a:t>
            </a:r>
          </a:p>
        </p:txBody>
      </p:sp>
      <p:sp>
        <p:nvSpPr>
          <p:cNvPr id="199683" name="Line 3"/>
          <p:cNvSpPr>
            <a:spLocks noChangeShapeType="1"/>
          </p:cNvSpPr>
          <p:nvPr/>
        </p:nvSpPr>
        <p:spPr bwMode="auto">
          <a:xfrm>
            <a:off x="5197475" y="1831975"/>
            <a:ext cx="0" cy="388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9684" name="Line 4"/>
          <p:cNvSpPr>
            <a:spLocks noChangeShapeType="1"/>
          </p:cNvSpPr>
          <p:nvPr/>
        </p:nvSpPr>
        <p:spPr bwMode="auto">
          <a:xfrm flipV="1">
            <a:off x="4724400" y="3429000"/>
            <a:ext cx="3444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9685" name="Text Box 5"/>
          <p:cNvSpPr txBox="1">
            <a:spLocks noChangeArrowheads="1"/>
          </p:cNvSpPr>
          <p:nvPr/>
        </p:nvSpPr>
        <p:spPr bwMode="auto">
          <a:xfrm>
            <a:off x="8077200" y="3124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y</a:t>
            </a:r>
          </a:p>
        </p:txBody>
      </p:sp>
      <p:sp>
        <p:nvSpPr>
          <p:cNvPr id="199686" name="Oval 6"/>
          <p:cNvSpPr>
            <a:spLocks noChangeArrowheads="1"/>
          </p:cNvSpPr>
          <p:nvPr/>
        </p:nvSpPr>
        <p:spPr bwMode="auto">
          <a:xfrm>
            <a:off x="5181600" y="3048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9687" name="Line 7"/>
          <p:cNvSpPr>
            <a:spLocks noChangeShapeType="1"/>
          </p:cNvSpPr>
          <p:nvPr/>
        </p:nvSpPr>
        <p:spPr bwMode="auto">
          <a:xfrm>
            <a:off x="5181600" y="30480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9688" name="Oval 8"/>
          <p:cNvSpPr>
            <a:spLocks noChangeArrowheads="1"/>
          </p:cNvSpPr>
          <p:nvPr/>
        </p:nvSpPr>
        <p:spPr bwMode="auto">
          <a:xfrm>
            <a:off x="5181600" y="3962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9689" name="Text Box 9"/>
          <p:cNvSpPr txBox="1">
            <a:spLocks noChangeArrowheads="1"/>
          </p:cNvSpPr>
          <p:nvPr/>
        </p:nvSpPr>
        <p:spPr bwMode="auto">
          <a:xfrm>
            <a:off x="4876800" y="3810000"/>
            <a:ext cx="263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a</a:t>
            </a:r>
          </a:p>
        </p:txBody>
      </p:sp>
      <p:sp>
        <p:nvSpPr>
          <p:cNvPr id="199690" name="Line 10"/>
          <p:cNvSpPr>
            <a:spLocks noChangeShapeType="1"/>
          </p:cNvSpPr>
          <p:nvPr/>
        </p:nvSpPr>
        <p:spPr bwMode="auto">
          <a:xfrm>
            <a:off x="5181600" y="40386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9691" name="Text Box 11"/>
          <p:cNvSpPr txBox="1">
            <a:spLocks noChangeArrowheads="1"/>
          </p:cNvSpPr>
          <p:nvPr/>
        </p:nvSpPr>
        <p:spPr bwMode="auto">
          <a:xfrm>
            <a:off x="4860925" y="2982913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a’</a:t>
            </a:r>
          </a:p>
        </p:txBody>
      </p:sp>
      <p:sp>
        <p:nvSpPr>
          <p:cNvPr id="199692" name="Text Box 12"/>
          <p:cNvSpPr txBox="1">
            <a:spLocks noChangeArrowheads="1"/>
          </p:cNvSpPr>
          <p:nvPr/>
        </p:nvSpPr>
        <p:spPr bwMode="auto">
          <a:xfrm>
            <a:off x="7424738" y="6346825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b</a:t>
            </a:r>
            <a:r>
              <a:rPr lang="en-US" sz="14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199693" name="Line 13"/>
          <p:cNvSpPr>
            <a:spLocks noChangeShapeType="1"/>
          </p:cNvSpPr>
          <p:nvPr/>
        </p:nvSpPr>
        <p:spPr bwMode="auto">
          <a:xfrm rot="4589744" flipV="1">
            <a:off x="4905375" y="4408488"/>
            <a:ext cx="2819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9694" name="Text Box 14"/>
          <p:cNvSpPr txBox="1">
            <a:spLocks noChangeArrowheads="1"/>
          </p:cNvSpPr>
          <p:nvPr/>
        </p:nvSpPr>
        <p:spPr bwMode="auto">
          <a:xfrm rot="-2817022">
            <a:off x="5483225" y="4062413"/>
            <a:ext cx="663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 45</a:t>
            </a:r>
            <a:r>
              <a:rPr lang="en-US" baseline="30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199695" name="Text Box 15"/>
          <p:cNvSpPr txBox="1">
            <a:spLocks noChangeArrowheads="1"/>
          </p:cNvSpPr>
          <p:nvPr/>
        </p:nvSpPr>
        <p:spPr bwMode="auto">
          <a:xfrm rot="3322370">
            <a:off x="6562725" y="5351463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TL</a:t>
            </a:r>
            <a:endParaRPr lang="en-US" sz="1400" baseline="-25000">
              <a:latin typeface="Times New Roman" pitchFamily="18" charset="0"/>
            </a:endParaRPr>
          </a:p>
        </p:txBody>
      </p:sp>
      <p:sp>
        <p:nvSpPr>
          <p:cNvPr id="199696" name="Arc 16"/>
          <p:cNvSpPr>
            <a:spLocks/>
          </p:cNvSpPr>
          <p:nvPr/>
        </p:nvSpPr>
        <p:spPr bwMode="auto">
          <a:xfrm rot="2540338">
            <a:off x="5364163" y="3913188"/>
            <a:ext cx="304800" cy="374650"/>
          </a:xfrm>
          <a:custGeom>
            <a:avLst/>
            <a:gdLst>
              <a:gd name="T0" fmla="*/ 47365691 w 21600"/>
              <a:gd name="T1" fmla="*/ 0 h 26615"/>
              <a:gd name="T2" fmla="*/ 48239620 w 21600"/>
              <a:gd name="T3" fmla="*/ 74237660 h 26615"/>
              <a:gd name="T4" fmla="*/ 0 w 21600"/>
              <a:gd name="T5" fmla="*/ 37672465 h 26615"/>
              <a:gd name="T6" fmla="*/ 0 60000 65536"/>
              <a:gd name="T7" fmla="*/ 0 60000 65536"/>
              <a:gd name="T8" fmla="*/ 0 60000 65536"/>
              <a:gd name="T9" fmla="*/ 0 w 21600"/>
              <a:gd name="T10" fmla="*/ 0 h 26615"/>
              <a:gd name="T11" fmla="*/ 21600 w 21600"/>
              <a:gd name="T12" fmla="*/ 26615 h 266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6615" fill="none" extrusionOk="0">
                <a:moveTo>
                  <a:pt x="16856" y="0"/>
                </a:moveTo>
                <a:cubicBezTo>
                  <a:pt x="19927" y="3832"/>
                  <a:pt x="21600" y="8595"/>
                  <a:pt x="21600" y="13506"/>
                </a:cubicBezTo>
                <a:cubicBezTo>
                  <a:pt x="21600" y="18243"/>
                  <a:pt x="20042" y="22849"/>
                  <a:pt x="17167" y="26614"/>
                </a:cubicBezTo>
              </a:path>
              <a:path w="21600" h="26615" stroke="0" extrusionOk="0">
                <a:moveTo>
                  <a:pt x="16856" y="0"/>
                </a:moveTo>
                <a:cubicBezTo>
                  <a:pt x="19927" y="3832"/>
                  <a:pt x="21600" y="8595"/>
                  <a:pt x="21600" y="13506"/>
                </a:cubicBezTo>
                <a:cubicBezTo>
                  <a:pt x="21600" y="18243"/>
                  <a:pt x="20042" y="22849"/>
                  <a:pt x="17167" y="26614"/>
                </a:cubicBezTo>
                <a:lnTo>
                  <a:pt x="0" y="13506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9697" name="Text Box 17"/>
          <p:cNvSpPr txBox="1">
            <a:spLocks noChangeArrowheads="1"/>
          </p:cNvSpPr>
          <p:nvPr/>
        </p:nvSpPr>
        <p:spPr bwMode="auto">
          <a:xfrm>
            <a:off x="7467600" y="3903663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1</a:t>
            </a:r>
          </a:p>
        </p:txBody>
      </p:sp>
      <p:sp>
        <p:nvSpPr>
          <p:cNvPr id="199698" name="Line 18"/>
          <p:cNvSpPr>
            <a:spLocks noChangeShapeType="1"/>
          </p:cNvSpPr>
          <p:nvPr/>
        </p:nvSpPr>
        <p:spPr bwMode="auto">
          <a:xfrm flipV="1">
            <a:off x="5181600" y="1447800"/>
            <a:ext cx="2819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9699" name="Text Box 19"/>
          <p:cNvSpPr txBox="1">
            <a:spLocks noChangeArrowheads="1"/>
          </p:cNvSpPr>
          <p:nvPr/>
        </p:nvSpPr>
        <p:spPr bwMode="auto">
          <a:xfrm>
            <a:off x="7886700" y="1147763"/>
            <a:ext cx="388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b’</a:t>
            </a:r>
            <a:r>
              <a:rPr lang="en-US" sz="14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199700" name="Line 20"/>
          <p:cNvSpPr>
            <a:spLocks noChangeShapeType="1"/>
          </p:cNvSpPr>
          <p:nvPr/>
        </p:nvSpPr>
        <p:spPr bwMode="auto">
          <a:xfrm>
            <a:off x="7391400" y="40386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9701" name="Line 21"/>
          <p:cNvSpPr>
            <a:spLocks noChangeShapeType="1"/>
          </p:cNvSpPr>
          <p:nvPr/>
        </p:nvSpPr>
        <p:spPr bwMode="auto">
          <a:xfrm>
            <a:off x="5867400" y="1457325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9702" name="Line 22"/>
          <p:cNvSpPr>
            <a:spLocks noChangeShapeType="1"/>
          </p:cNvSpPr>
          <p:nvPr/>
        </p:nvSpPr>
        <p:spPr bwMode="auto">
          <a:xfrm>
            <a:off x="6096000" y="638175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9703" name="Line 23"/>
          <p:cNvSpPr>
            <a:spLocks noChangeShapeType="1"/>
          </p:cNvSpPr>
          <p:nvPr/>
        </p:nvSpPr>
        <p:spPr bwMode="auto">
          <a:xfrm flipV="1">
            <a:off x="7391400" y="3048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9704" name="Arc 24"/>
          <p:cNvSpPr>
            <a:spLocks/>
          </p:cNvSpPr>
          <p:nvPr/>
        </p:nvSpPr>
        <p:spPr bwMode="auto">
          <a:xfrm>
            <a:off x="6324600" y="1458913"/>
            <a:ext cx="1066800" cy="1616075"/>
          </a:xfrm>
          <a:custGeom>
            <a:avLst/>
            <a:gdLst>
              <a:gd name="T0" fmla="*/ 289496522 w 21600"/>
              <a:gd name="T1" fmla="*/ 0 h 22904"/>
              <a:gd name="T2" fmla="*/ 2147483647 w 21600"/>
              <a:gd name="T3" fmla="*/ 2147483647 h 22904"/>
              <a:gd name="T4" fmla="*/ 0 w 21600"/>
              <a:gd name="T5" fmla="*/ 2147483647 h 22904"/>
              <a:gd name="T6" fmla="*/ 0 60000 65536"/>
              <a:gd name="T7" fmla="*/ 0 60000 65536"/>
              <a:gd name="T8" fmla="*/ 0 60000 65536"/>
              <a:gd name="T9" fmla="*/ 0 w 21600"/>
              <a:gd name="T10" fmla="*/ 0 h 22904"/>
              <a:gd name="T11" fmla="*/ 21600 w 21600"/>
              <a:gd name="T12" fmla="*/ 22904 h 229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904" fill="none" extrusionOk="0">
                <a:moveTo>
                  <a:pt x="2402" y="0"/>
                </a:moveTo>
                <a:cubicBezTo>
                  <a:pt x="13334" y="1223"/>
                  <a:pt x="21600" y="10466"/>
                  <a:pt x="21600" y="21466"/>
                </a:cubicBezTo>
                <a:cubicBezTo>
                  <a:pt x="21600" y="21945"/>
                  <a:pt x="21584" y="22425"/>
                  <a:pt x="21552" y="22904"/>
                </a:cubicBezTo>
              </a:path>
              <a:path w="21600" h="22904" stroke="0" extrusionOk="0">
                <a:moveTo>
                  <a:pt x="2402" y="0"/>
                </a:moveTo>
                <a:cubicBezTo>
                  <a:pt x="13334" y="1223"/>
                  <a:pt x="21600" y="10466"/>
                  <a:pt x="21600" y="21466"/>
                </a:cubicBezTo>
                <a:cubicBezTo>
                  <a:pt x="21600" y="21945"/>
                  <a:pt x="21584" y="22425"/>
                  <a:pt x="21552" y="22904"/>
                </a:cubicBezTo>
                <a:lnTo>
                  <a:pt x="0" y="21466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9705" name="Line 25"/>
          <p:cNvSpPr>
            <a:spLocks noChangeShapeType="1"/>
          </p:cNvSpPr>
          <p:nvPr/>
        </p:nvSpPr>
        <p:spPr bwMode="auto">
          <a:xfrm flipV="1">
            <a:off x="5181600" y="1447800"/>
            <a:ext cx="1295400" cy="1600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9706" name="Text Box 26"/>
          <p:cNvSpPr txBox="1">
            <a:spLocks noChangeArrowheads="1"/>
          </p:cNvSpPr>
          <p:nvPr/>
        </p:nvSpPr>
        <p:spPr bwMode="auto">
          <a:xfrm>
            <a:off x="6391275" y="1171575"/>
            <a:ext cx="331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b’</a:t>
            </a:r>
            <a:endParaRPr lang="en-US" sz="1400" baseline="-25000">
              <a:latin typeface="Times New Roman" pitchFamily="18" charset="0"/>
            </a:endParaRPr>
          </a:p>
        </p:txBody>
      </p:sp>
      <p:sp>
        <p:nvSpPr>
          <p:cNvPr id="199707" name="Text Box 27"/>
          <p:cNvSpPr txBox="1">
            <a:spLocks noChangeArrowheads="1"/>
          </p:cNvSpPr>
          <p:nvPr/>
        </p:nvSpPr>
        <p:spPr bwMode="auto">
          <a:xfrm>
            <a:off x="6569075" y="3786188"/>
            <a:ext cx="519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LFV</a:t>
            </a:r>
            <a:endParaRPr lang="en-US" sz="1400" baseline="-25000">
              <a:latin typeface="Times New Roman" pitchFamily="18" charset="0"/>
            </a:endParaRPr>
          </a:p>
        </p:txBody>
      </p:sp>
      <p:sp>
        <p:nvSpPr>
          <p:cNvPr id="199708" name="Text Box 28"/>
          <p:cNvSpPr txBox="1">
            <a:spLocks noChangeArrowheads="1"/>
          </p:cNvSpPr>
          <p:nvPr/>
        </p:nvSpPr>
        <p:spPr bwMode="auto">
          <a:xfrm rot="-2966121">
            <a:off x="5525293" y="1958182"/>
            <a:ext cx="411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FV</a:t>
            </a:r>
            <a:endParaRPr lang="en-US" sz="1400" baseline="-25000">
              <a:latin typeface="Times New Roman" pitchFamily="18" charset="0"/>
            </a:endParaRPr>
          </a:p>
        </p:txBody>
      </p:sp>
      <p:sp>
        <p:nvSpPr>
          <p:cNvPr id="199709" name="Text Box 29"/>
          <p:cNvSpPr txBox="1">
            <a:spLocks noChangeArrowheads="1"/>
          </p:cNvSpPr>
          <p:nvPr/>
        </p:nvSpPr>
        <p:spPr bwMode="auto">
          <a:xfrm rot="-1807669">
            <a:off x="6580188" y="2124075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TL</a:t>
            </a:r>
            <a:endParaRPr lang="en-US" sz="1400" baseline="-25000">
              <a:latin typeface="Times New Roman" pitchFamily="18" charset="0"/>
            </a:endParaRPr>
          </a:p>
        </p:txBody>
      </p:sp>
      <p:sp>
        <p:nvSpPr>
          <p:cNvPr id="199710" name="Text Box 30"/>
          <p:cNvSpPr txBox="1">
            <a:spLocks noChangeArrowheads="1"/>
          </p:cNvSpPr>
          <p:nvPr/>
        </p:nvSpPr>
        <p:spPr bwMode="auto">
          <a:xfrm>
            <a:off x="5649913" y="2347913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55</a:t>
            </a:r>
            <a:r>
              <a:rPr lang="en-US" baseline="30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199711" name="Arc 31"/>
          <p:cNvSpPr>
            <a:spLocks/>
          </p:cNvSpPr>
          <p:nvPr/>
        </p:nvSpPr>
        <p:spPr bwMode="auto">
          <a:xfrm>
            <a:off x="4953000" y="2514600"/>
            <a:ext cx="914400" cy="531813"/>
          </a:xfrm>
          <a:custGeom>
            <a:avLst/>
            <a:gdLst>
              <a:gd name="T0" fmla="*/ 1173192725 w 21600"/>
              <a:gd name="T1" fmla="*/ 0 h 15080"/>
              <a:gd name="T2" fmla="*/ 1638705130 w 21600"/>
              <a:gd name="T3" fmla="*/ 661415234 h 15080"/>
              <a:gd name="T4" fmla="*/ 0 w 21600"/>
              <a:gd name="T5" fmla="*/ 661415234 h 15080"/>
              <a:gd name="T6" fmla="*/ 0 60000 65536"/>
              <a:gd name="T7" fmla="*/ 0 60000 65536"/>
              <a:gd name="T8" fmla="*/ 0 60000 65536"/>
              <a:gd name="T9" fmla="*/ 0 w 21600"/>
              <a:gd name="T10" fmla="*/ 0 h 15080"/>
              <a:gd name="T11" fmla="*/ 21600 w 21600"/>
              <a:gd name="T12" fmla="*/ 15080 h 150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5080" fill="none" extrusionOk="0">
                <a:moveTo>
                  <a:pt x="15464" y="-1"/>
                </a:moveTo>
                <a:cubicBezTo>
                  <a:pt x="19398" y="4033"/>
                  <a:pt x="21600" y="9445"/>
                  <a:pt x="21600" y="15080"/>
                </a:cubicBezTo>
              </a:path>
              <a:path w="21600" h="15080" stroke="0" extrusionOk="0">
                <a:moveTo>
                  <a:pt x="15464" y="-1"/>
                </a:moveTo>
                <a:cubicBezTo>
                  <a:pt x="19398" y="4033"/>
                  <a:pt x="21600" y="9445"/>
                  <a:pt x="21600" y="15080"/>
                </a:cubicBezTo>
                <a:lnTo>
                  <a:pt x="0" y="1508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9712" name="Line 32"/>
          <p:cNvSpPr>
            <a:spLocks noChangeShapeType="1"/>
          </p:cNvSpPr>
          <p:nvPr/>
        </p:nvSpPr>
        <p:spPr bwMode="auto">
          <a:xfrm>
            <a:off x="6477000" y="1447800"/>
            <a:ext cx="0" cy="495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9713" name="Text Box 33"/>
          <p:cNvSpPr txBox="1">
            <a:spLocks noChangeArrowheads="1"/>
          </p:cNvSpPr>
          <p:nvPr/>
        </p:nvSpPr>
        <p:spPr bwMode="auto">
          <a:xfrm>
            <a:off x="6477000" y="63246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b</a:t>
            </a:r>
            <a:endParaRPr lang="en-US" sz="1400" baseline="-25000">
              <a:latin typeface="Times New Roman" pitchFamily="18" charset="0"/>
            </a:endParaRPr>
          </a:p>
        </p:txBody>
      </p:sp>
      <p:sp>
        <p:nvSpPr>
          <p:cNvPr id="199714" name="Line 34"/>
          <p:cNvSpPr>
            <a:spLocks noChangeShapeType="1"/>
          </p:cNvSpPr>
          <p:nvPr/>
        </p:nvSpPr>
        <p:spPr bwMode="auto">
          <a:xfrm flipH="1" flipV="1">
            <a:off x="5221288" y="4038600"/>
            <a:ext cx="1255712" cy="2362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9715" name="Text Box 35"/>
          <p:cNvSpPr txBox="1">
            <a:spLocks noChangeArrowheads="1"/>
          </p:cNvSpPr>
          <p:nvPr/>
        </p:nvSpPr>
        <p:spPr bwMode="auto">
          <a:xfrm rot="3854757">
            <a:off x="5639594" y="5328444"/>
            <a:ext cx="4206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TV</a:t>
            </a:r>
            <a:endParaRPr lang="en-US" sz="1400" baseline="-25000">
              <a:latin typeface="Times New Roman" pitchFamily="18" charset="0"/>
            </a:endParaRPr>
          </a:p>
        </p:txBody>
      </p:sp>
      <p:sp>
        <p:nvSpPr>
          <p:cNvPr id="199716" name="Text Box 36"/>
          <p:cNvSpPr txBox="1">
            <a:spLocks noChangeArrowheads="1"/>
          </p:cNvSpPr>
          <p:nvPr/>
        </p:nvSpPr>
        <p:spPr bwMode="auto">
          <a:xfrm>
            <a:off x="228600" y="228600"/>
            <a:ext cx="69850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PROBLEM 2:</a:t>
            </a:r>
          </a:p>
          <a:p>
            <a:r>
              <a:rPr lang="en-US"/>
              <a:t>Line AB 75mm long makes 45</a:t>
            </a:r>
            <a:r>
              <a:rPr lang="en-US" baseline="30000"/>
              <a:t>0</a:t>
            </a:r>
            <a:r>
              <a:rPr lang="en-US"/>
              <a:t> inclination with Vp while it’s Fv makes 55</a:t>
            </a:r>
            <a:r>
              <a:rPr lang="en-US" baseline="30000"/>
              <a:t>0</a:t>
            </a:r>
            <a:r>
              <a:rPr lang="en-US"/>
              <a:t>.</a:t>
            </a:r>
          </a:p>
          <a:p>
            <a:r>
              <a:rPr lang="en-US"/>
              <a:t>End A is 10 mm above Hp and 15 mm in front of Vp.If line is in 1</a:t>
            </a:r>
            <a:r>
              <a:rPr lang="en-US" baseline="30000"/>
              <a:t>st</a:t>
            </a:r>
            <a:r>
              <a:rPr lang="en-US"/>
              <a:t> quadrant </a:t>
            </a:r>
          </a:p>
          <a:p>
            <a:r>
              <a:rPr lang="en-US"/>
              <a:t>draw it’s projections and find it’s inclination with Hp.</a:t>
            </a:r>
          </a:p>
        </p:txBody>
      </p:sp>
      <p:sp>
        <p:nvSpPr>
          <p:cNvPr id="199717" name="Text Box 37"/>
          <p:cNvSpPr txBox="1">
            <a:spLocks noChangeArrowheads="1"/>
          </p:cNvSpPr>
          <p:nvPr/>
        </p:nvSpPr>
        <p:spPr bwMode="auto">
          <a:xfrm>
            <a:off x="7848600" y="613251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</a:rPr>
              <a:t>LOCUS OF  b</a:t>
            </a:r>
          </a:p>
        </p:txBody>
      </p:sp>
      <p:sp>
        <p:nvSpPr>
          <p:cNvPr id="199718" name="Text Box 38"/>
          <p:cNvSpPr txBox="1">
            <a:spLocks noChangeArrowheads="1"/>
          </p:cNvSpPr>
          <p:nvPr/>
        </p:nvSpPr>
        <p:spPr bwMode="auto">
          <a:xfrm>
            <a:off x="8245475" y="1195388"/>
            <a:ext cx="1168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</a:rPr>
              <a:t>LOCUS OF  b</a:t>
            </a:r>
            <a:r>
              <a:rPr lang="en-US" sz="1200" baseline="-25000">
                <a:latin typeface="Times New Roman" pitchFamily="18" charset="0"/>
              </a:rPr>
              <a:t>1</a:t>
            </a:r>
            <a:r>
              <a:rPr lang="en-US" sz="1200">
                <a:latin typeface="Times New Roman" pitchFamily="18" charset="0"/>
              </a:rPr>
              <a:t>’</a:t>
            </a:r>
          </a:p>
        </p:txBody>
      </p:sp>
      <p:sp>
        <p:nvSpPr>
          <p:cNvPr id="199719" name="Text Box 39"/>
          <p:cNvSpPr txBox="1">
            <a:spLocks noChangeArrowheads="1"/>
          </p:cNvSpPr>
          <p:nvPr/>
        </p:nvSpPr>
        <p:spPr bwMode="auto">
          <a:xfrm>
            <a:off x="381000" y="1422400"/>
            <a:ext cx="2700338" cy="523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3300"/>
                </a:solidFill>
              </a:rPr>
              <a:t>Solution Steps:-</a:t>
            </a:r>
          </a:p>
          <a:p>
            <a:r>
              <a:rPr lang="en-US" sz="1200"/>
              <a:t>1.Draw x-y line.</a:t>
            </a:r>
          </a:p>
          <a:p>
            <a:r>
              <a:rPr lang="en-US" sz="1200"/>
              <a:t>2.Draw one projector for a’ &amp; a</a:t>
            </a:r>
          </a:p>
          <a:p>
            <a:r>
              <a:rPr lang="en-US" sz="1200"/>
              <a:t>3.Locate </a:t>
            </a:r>
            <a:r>
              <a:rPr lang="en-US" sz="1200" i="1"/>
              <a:t>a’</a:t>
            </a:r>
            <a:r>
              <a:rPr lang="en-US" sz="1200"/>
              <a:t> 10mm above x-y &amp;  </a:t>
            </a:r>
          </a:p>
          <a:p>
            <a:r>
              <a:rPr lang="en-US" sz="1200"/>
              <a:t>  Tv </a:t>
            </a:r>
            <a:r>
              <a:rPr lang="en-US" sz="1200" i="1"/>
              <a:t>a</a:t>
            </a:r>
            <a:r>
              <a:rPr lang="en-US" sz="1200"/>
              <a:t> 15 mm below xy.</a:t>
            </a:r>
          </a:p>
          <a:p>
            <a:r>
              <a:rPr lang="en-US" sz="1200"/>
              <a:t>4.Draw a line 45</a:t>
            </a:r>
            <a:r>
              <a:rPr lang="en-US" sz="1200" baseline="30000"/>
              <a:t>0</a:t>
            </a:r>
            <a:r>
              <a:rPr lang="en-US" sz="1200"/>
              <a:t> inclined to xy </a:t>
            </a:r>
          </a:p>
          <a:p>
            <a:r>
              <a:rPr lang="en-US" sz="1200"/>
              <a:t>   from point </a:t>
            </a:r>
            <a:r>
              <a:rPr lang="en-US" sz="1200" i="1"/>
              <a:t>a</a:t>
            </a:r>
            <a:r>
              <a:rPr lang="en-US" sz="1200"/>
              <a:t> and cut TL 75 mm </a:t>
            </a:r>
          </a:p>
          <a:p>
            <a:r>
              <a:rPr lang="en-US" sz="1200"/>
              <a:t>   on it and name that point </a:t>
            </a:r>
            <a:r>
              <a:rPr lang="en-US" sz="1200" i="1"/>
              <a:t>b</a:t>
            </a:r>
            <a:r>
              <a:rPr lang="en-US" sz="1200" i="1" baseline="-25000"/>
              <a:t>1</a:t>
            </a:r>
          </a:p>
          <a:p>
            <a:r>
              <a:rPr lang="en-US" sz="1200"/>
              <a:t>   Draw locus from point </a:t>
            </a:r>
            <a:r>
              <a:rPr lang="en-US" sz="1200" i="1"/>
              <a:t>b</a:t>
            </a:r>
            <a:r>
              <a:rPr lang="en-US" sz="1200" i="1" baseline="-25000"/>
              <a:t>1</a:t>
            </a:r>
          </a:p>
          <a:p>
            <a:r>
              <a:rPr lang="en-US" sz="1200"/>
              <a:t>5.Take 55</a:t>
            </a:r>
            <a:r>
              <a:rPr lang="en-US" sz="1200" baseline="30000"/>
              <a:t>0</a:t>
            </a:r>
            <a:r>
              <a:rPr lang="en-US" sz="1200"/>
              <a:t> angle from </a:t>
            </a:r>
            <a:r>
              <a:rPr lang="en-US" sz="1200" i="1"/>
              <a:t>a’</a:t>
            </a:r>
            <a:r>
              <a:rPr lang="en-US" sz="1200"/>
              <a:t> for Fv  </a:t>
            </a:r>
          </a:p>
          <a:p>
            <a:r>
              <a:rPr lang="en-US" sz="1200"/>
              <a:t>   above xy line.</a:t>
            </a:r>
          </a:p>
          <a:p>
            <a:r>
              <a:rPr lang="en-US" sz="1200"/>
              <a:t>6.Draw a vertical line from </a:t>
            </a:r>
            <a:r>
              <a:rPr lang="en-US" sz="1200" i="1"/>
              <a:t>b</a:t>
            </a:r>
            <a:r>
              <a:rPr lang="en-US" sz="1200" i="1" baseline="-25000"/>
              <a:t>1</a:t>
            </a:r>
            <a:r>
              <a:rPr lang="en-US" sz="1200"/>
              <a:t> </a:t>
            </a:r>
          </a:p>
          <a:p>
            <a:r>
              <a:rPr lang="en-US" sz="1200"/>
              <a:t>   up to locus of a and name it </a:t>
            </a:r>
            <a:r>
              <a:rPr lang="en-US" sz="1200" i="1"/>
              <a:t>1</a:t>
            </a:r>
            <a:r>
              <a:rPr lang="en-US" sz="1200"/>
              <a:t>.</a:t>
            </a:r>
          </a:p>
          <a:p>
            <a:r>
              <a:rPr lang="en-US" sz="1200"/>
              <a:t>   It is horizontal component of  </a:t>
            </a:r>
          </a:p>
          <a:p>
            <a:r>
              <a:rPr lang="en-US" sz="1200"/>
              <a:t>   TL &amp; is LFV.</a:t>
            </a:r>
          </a:p>
          <a:p>
            <a:r>
              <a:rPr lang="en-US" sz="1200"/>
              <a:t>7.Continue it to locus of </a:t>
            </a:r>
            <a:r>
              <a:rPr lang="en-US" sz="1200" i="1"/>
              <a:t>a’</a:t>
            </a:r>
            <a:r>
              <a:rPr lang="en-US" sz="1200"/>
              <a:t> and </a:t>
            </a:r>
          </a:p>
          <a:p>
            <a:r>
              <a:rPr lang="en-US" sz="1200"/>
              <a:t>   rotate upward up to the line</a:t>
            </a:r>
          </a:p>
          <a:p>
            <a:r>
              <a:rPr lang="en-US" sz="1200"/>
              <a:t>   of Fv and name it </a:t>
            </a:r>
            <a:r>
              <a:rPr lang="en-US" sz="1200" i="1"/>
              <a:t>b’</a:t>
            </a:r>
            <a:r>
              <a:rPr lang="en-US" sz="1200"/>
              <a:t>.This </a:t>
            </a:r>
            <a:r>
              <a:rPr lang="en-US" sz="1200" i="1"/>
              <a:t>a’ b’</a:t>
            </a:r>
          </a:p>
          <a:p>
            <a:r>
              <a:rPr lang="en-US" sz="1200" i="1"/>
              <a:t>  </a:t>
            </a:r>
            <a:r>
              <a:rPr lang="en-US" sz="1200"/>
              <a:t> line is Fv.</a:t>
            </a:r>
          </a:p>
          <a:p>
            <a:r>
              <a:rPr lang="en-US" sz="1200"/>
              <a:t>8. Drop a projector from b’ on</a:t>
            </a:r>
          </a:p>
          <a:p>
            <a:r>
              <a:rPr lang="en-US" sz="1200"/>
              <a:t>    locus from point </a:t>
            </a:r>
            <a:r>
              <a:rPr lang="en-US" sz="1200" i="1"/>
              <a:t>b</a:t>
            </a:r>
            <a:r>
              <a:rPr lang="en-US" sz="1200" i="1" baseline="-25000"/>
              <a:t>1</a:t>
            </a:r>
            <a:r>
              <a:rPr lang="en-US" sz="1200"/>
              <a:t> and </a:t>
            </a:r>
          </a:p>
          <a:p>
            <a:r>
              <a:rPr lang="en-US" sz="1200"/>
              <a:t>    name intersecting point </a:t>
            </a:r>
            <a:r>
              <a:rPr lang="en-US" sz="1200" i="1"/>
              <a:t>b</a:t>
            </a:r>
            <a:r>
              <a:rPr lang="en-US" sz="1200"/>
              <a:t>.</a:t>
            </a:r>
          </a:p>
          <a:p>
            <a:r>
              <a:rPr lang="en-US" sz="1200"/>
              <a:t>   Line </a:t>
            </a:r>
            <a:r>
              <a:rPr lang="en-US" sz="1200" i="1"/>
              <a:t>a b</a:t>
            </a:r>
            <a:r>
              <a:rPr lang="en-US" sz="1200"/>
              <a:t> is Tv of line AB.</a:t>
            </a:r>
          </a:p>
          <a:p>
            <a:r>
              <a:rPr lang="en-US" sz="1200"/>
              <a:t>9.Draw locus from </a:t>
            </a:r>
            <a:r>
              <a:rPr lang="en-US" sz="1200" i="1"/>
              <a:t>b’ </a:t>
            </a:r>
            <a:r>
              <a:rPr lang="en-US" sz="1200"/>
              <a:t>and from</a:t>
            </a:r>
          </a:p>
          <a:p>
            <a:r>
              <a:rPr lang="en-US" sz="1200"/>
              <a:t>   </a:t>
            </a:r>
            <a:r>
              <a:rPr lang="en-US" sz="1200" i="1"/>
              <a:t>a’</a:t>
            </a:r>
            <a:r>
              <a:rPr lang="en-US" sz="1200"/>
              <a:t> with TL distance cut point </a:t>
            </a:r>
            <a:r>
              <a:rPr lang="en-US" sz="1200" i="1"/>
              <a:t>b</a:t>
            </a:r>
            <a:r>
              <a:rPr lang="en-US" sz="1200" i="1" baseline="-25000"/>
              <a:t>1</a:t>
            </a:r>
            <a:r>
              <a:rPr lang="en-US" sz="1200" i="1"/>
              <a:t>‘</a:t>
            </a:r>
          </a:p>
          <a:p>
            <a:r>
              <a:rPr lang="en-US" sz="1200"/>
              <a:t>10.Join </a:t>
            </a:r>
            <a:r>
              <a:rPr lang="en-US" sz="1200" i="1"/>
              <a:t>a’ b</a:t>
            </a:r>
            <a:r>
              <a:rPr lang="en-US" sz="1200" i="1" baseline="-25000"/>
              <a:t>1</a:t>
            </a:r>
            <a:r>
              <a:rPr lang="en-US" sz="1200" i="1"/>
              <a:t>’</a:t>
            </a:r>
            <a:r>
              <a:rPr lang="en-US" sz="1200"/>
              <a:t> as TL and measure</a:t>
            </a:r>
          </a:p>
          <a:p>
            <a:r>
              <a:rPr lang="en-US" sz="1200"/>
              <a:t>   it’s angle at </a:t>
            </a:r>
            <a:r>
              <a:rPr lang="en-US" sz="1200" i="1"/>
              <a:t>a’.</a:t>
            </a:r>
            <a:r>
              <a:rPr lang="en-US" sz="1200"/>
              <a:t> </a:t>
            </a:r>
          </a:p>
          <a:p>
            <a:r>
              <a:rPr lang="en-US" sz="1200"/>
              <a:t>It will be true angle of line with HP.</a:t>
            </a:r>
          </a:p>
        </p:txBody>
      </p:sp>
      <p:grpSp>
        <p:nvGrpSpPr>
          <p:cNvPr id="10280" name="Group 55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10284" name="AutoShape 56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285" name="AutoShape 57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286" name="AutoShape 58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287" name="AutoShape 59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288" name="AutoShape 60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289" name="AutoShape 61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47" name="Date Placeholder 4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AD158EC-7546-4179-A9B0-55633C0AD30C}" type="datetime1">
              <a:rPr lang="en-US" smtClean="0"/>
              <a:t>13-Jun-15</a:t>
            </a:fld>
            <a:endParaRPr lang="en-US"/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83B2CD-604E-485E-BA96-0CE7ABEE463C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49" name="Footer Placeholder 4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VEERAPANDIAN.K       AP/MECH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199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199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199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fill="hold"/>
                                        <p:tgtEl>
                                          <p:spTgt spid="199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9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9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9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97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9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9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9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9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9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9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9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9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9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9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9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9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99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99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9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99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99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99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99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9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500"/>
                                        <p:tgtEl>
                                          <p:spTgt spid="199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9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99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8" dur="500"/>
                                        <p:tgtEl>
                                          <p:spTgt spid="199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99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99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9" dur="500"/>
                                        <p:tgtEl>
                                          <p:spTgt spid="199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4" dur="500"/>
                                        <p:tgtEl>
                                          <p:spTgt spid="19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3" dur="500"/>
                                        <p:tgtEl>
                                          <p:spTgt spid="19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9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9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99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99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300" fill="hold"/>
                                        <p:tgtEl>
                                          <p:spTgt spid="199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00" fill="hold"/>
                                        <p:tgtEl>
                                          <p:spTgt spid="19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300" fill="hold"/>
                                        <p:tgtEl>
                                          <p:spTgt spid="199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00" fill="hold"/>
                                        <p:tgtEl>
                                          <p:spTgt spid="199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9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9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9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9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99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99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9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9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9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9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99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99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72" dur="500"/>
                                        <p:tgtEl>
                                          <p:spTgt spid="19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9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9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99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99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99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99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99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99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5" dur="500"/>
                                        <p:tgtEl>
                                          <p:spTgt spid="19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300" fill="hold"/>
                                        <p:tgtEl>
                                          <p:spTgt spid="199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300" fill="hold"/>
                                        <p:tgtEl>
                                          <p:spTgt spid="199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300" fill="hold"/>
                                        <p:tgtEl>
                                          <p:spTgt spid="199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300" fill="hold"/>
                                        <p:tgtEl>
                                          <p:spTgt spid="199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2" dur="500"/>
                                        <p:tgtEl>
                                          <p:spTgt spid="19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2" grpId="0" autoUpdateAnimBg="0"/>
      <p:bldP spid="199683" grpId="0" animBg="1"/>
      <p:bldP spid="199684" grpId="0" animBg="1"/>
      <p:bldP spid="199685" grpId="0" autoUpdateAnimBg="0"/>
      <p:bldP spid="199686" grpId="0" animBg="1"/>
      <p:bldP spid="199687" grpId="0" animBg="1"/>
      <p:bldP spid="199688" grpId="0" animBg="1"/>
      <p:bldP spid="199689" grpId="0" autoUpdateAnimBg="0"/>
      <p:bldP spid="199690" grpId="0" animBg="1"/>
      <p:bldP spid="199691" grpId="0" autoUpdateAnimBg="0"/>
      <p:bldP spid="199692" grpId="0" autoUpdateAnimBg="0"/>
      <p:bldP spid="199693" grpId="0" animBg="1"/>
      <p:bldP spid="199694" grpId="0" autoUpdateAnimBg="0"/>
      <p:bldP spid="199695" grpId="0" autoUpdateAnimBg="0"/>
      <p:bldP spid="199696" grpId="0" animBg="1"/>
      <p:bldP spid="199697" grpId="0" autoUpdateAnimBg="0"/>
      <p:bldP spid="199698" grpId="0" animBg="1"/>
      <p:bldP spid="199699" grpId="0" autoUpdateAnimBg="0"/>
      <p:bldP spid="199700" grpId="0" animBg="1"/>
      <p:bldP spid="199701" grpId="0" animBg="1"/>
      <p:bldP spid="199702" grpId="0" animBg="1"/>
      <p:bldP spid="199703" grpId="0" animBg="1"/>
      <p:bldP spid="199704" grpId="0" animBg="1"/>
      <p:bldP spid="199705" grpId="0" animBg="1"/>
      <p:bldP spid="199706" grpId="0" autoUpdateAnimBg="0"/>
      <p:bldP spid="199707" grpId="0" autoUpdateAnimBg="0"/>
      <p:bldP spid="199708" grpId="0" autoUpdateAnimBg="0"/>
      <p:bldP spid="199709" grpId="0" autoUpdateAnimBg="0"/>
      <p:bldP spid="199710" grpId="0" autoUpdateAnimBg="0"/>
      <p:bldP spid="199711" grpId="0" animBg="1"/>
      <p:bldP spid="199712" grpId="0" animBg="1"/>
      <p:bldP spid="199713" grpId="0" autoUpdateAnimBg="0"/>
      <p:bldP spid="199714" grpId="0" animBg="1"/>
      <p:bldP spid="199715" grpId="0" autoUpdateAnimBg="0"/>
      <p:bldP spid="199716" grpId="0" autoUpdateAnimBg="0"/>
      <p:bldP spid="199717" grpId="0" autoUpdateAnimBg="0"/>
      <p:bldP spid="199718" grpId="0" autoUpdateAnimBg="0"/>
      <p:bldP spid="199719" grpId="0" autoUpdateAnimBg="0"/>
    </p:bldLst>
  </p:timing>
</p:sld>
</file>

<file path=ppt/theme/theme1.xml><?xml version="1.0" encoding="utf-8"?>
<a:theme xmlns:a="http://schemas.openxmlformats.org/drawingml/2006/main" name="proj of line inclined to bot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 of line inclined to both</Template>
  <TotalTime>7</TotalTime>
  <Words>2267</Words>
  <Application>Microsoft Office PowerPoint</Application>
  <PresentationFormat>On-screen Show (4:3)</PresentationFormat>
  <Paragraphs>599</Paragraphs>
  <Slides>12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Calibri</vt:lpstr>
      <vt:lpstr>Arial</vt:lpstr>
      <vt:lpstr>Arial Black</vt:lpstr>
      <vt:lpstr>Times New Roman</vt:lpstr>
      <vt:lpstr>Symbol</vt:lpstr>
      <vt:lpstr>WP Greek Courier</vt:lpstr>
      <vt:lpstr>proj of line inclined to both</vt:lpstr>
      <vt:lpstr>CorelDRAW</vt:lpstr>
      <vt:lpstr>PROJECTION OF STRAIGHT LINES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PROJECTION OF STRAIGHT LINES </dc:title>
  <dc:creator>pandianprabu</dc:creator>
  <cp:lastModifiedBy>pandianprabu</cp:lastModifiedBy>
  <cp:revision>1</cp:revision>
  <dcterms:created xsi:type="dcterms:W3CDTF">2015-06-13T05:39:50Z</dcterms:created>
  <dcterms:modified xsi:type="dcterms:W3CDTF">2015-06-13T05:47:29Z</dcterms:modified>
</cp:coreProperties>
</file>