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18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 useTimings="0">
    <p:present/>
    <p:sldAll/>
    <p:penClr>
      <a:schemeClr val="tx1"/>
    </p:penClr>
  </p:showPr>
  <p:clrMru>
    <a:srgbClr val="008000"/>
    <a:srgbClr val="CCFFCC"/>
    <a:srgbClr val="FF0000"/>
    <a:srgbClr val="669900"/>
    <a:srgbClr val="FFCC00"/>
    <a:srgbClr val="FF9966"/>
    <a:srgbClr val="FFFFFF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08" autoAdjust="0"/>
    <p:restoredTop sz="99507" autoAdjust="0"/>
  </p:normalViewPr>
  <p:slideViewPr>
    <p:cSldViewPr>
      <p:cViewPr>
        <p:scale>
          <a:sx n="75" d="100"/>
          <a:sy n="75" d="100"/>
        </p:scale>
        <p:origin x="-132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B8C16-2E91-423F-B617-098FA701D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224AF-FEAF-4961-A5CB-D47638258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0250E-4FC5-462C-9FA8-4A815E2CC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33D37-43AE-47B7-A65E-08795B5E7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83EC1-487C-42C2-8BB7-A917BFEC2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9FD0-7072-4C29-8615-47EBCDA0E3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E2F0A-8B6F-4A49-94AA-2883A41EC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76359-5126-4B67-9B76-E5ACC6858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4B12D-BE11-4CBE-B1AD-1F853D5A3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67B09-59BF-4EE9-9543-DDE65F7A2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1FB6F-BDD8-47E2-9929-9696C6ABF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latin typeface="+mn-lt"/>
              </a:defRPr>
            </a:lvl1pPr>
          </a:lstStyle>
          <a:p>
            <a:pPr>
              <a:defRPr/>
            </a:pPr>
            <a:fld id="{834EA889-FB2A-4194-9F17-CD0272075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jpeg"/><Relationship Id="rId12" Type="http://schemas.openxmlformats.org/officeDocument/2006/relationships/slide" Target="slide5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5.bin"/><Relationship Id="rId4" Type="http://schemas.openxmlformats.org/officeDocument/2006/relationships/notesSlide" Target="../notesSlides/notesSlide2.xml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sz="6600" b="1" dirty="0" smtClean="0">
                <a:solidFill>
                  <a:srgbClr val="008000"/>
                </a:solidFill>
              </a:rPr>
              <a:t>   </a:t>
            </a:r>
            <a:br>
              <a:rPr lang="en-US" sz="6600" b="1" dirty="0" smtClean="0">
                <a:solidFill>
                  <a:srgbClr val="008000"/>
                </a:solidFill>
              </a:rPr>
            </a:br>
            <a:r>
              <a:rPr lang="en-US" sz="6600" b="1" dirty="0" smtClean="0">
                <a:solidFill>
                  <a:srgbClr val="008000"/>
                </a:solidFill>
              </a:rPr>
              <a:t> </a:t>
            </a:r>
            <a:r>
              <a:rPr lang="en-US" sz="6600" b="1" dirty="0" smtClean="0">
                <a:solidFill>
                  <a:srgbClr val="008000"/>
                </a:solidFill>
              </a:rPr>
              <a:t>PROJECTION </a:t>
            </a:r>
            <a:r>
              <a:rPr lang="en-US" sz="6600" b="1" dirty="0" smtClean="0">
                <a:solidFill>
                  <a:srgbClr val="008000"/>
                </a:solidFill>
              </a:rPr>
              <a:t>OF PLANES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B0F0"/>
                </a:solidFill>
                <a:latin typeface="Jokerman" pitchFamily="82" charset="0"/>
              </a:rPr>
              <a:t>VEERAPANDIAN.K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600" b="1" dirty="0" smtClean="0">
                <a:latin typeface="Jokerman" pitchFamily="82" charset="0"/>
              </a:rPr>
              <a:t>AP/MECH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B0F0"/>
                </a:solidFill>
                <a:latin typeface="Jokerman" pitchFamily="82" charset="0"/>
              </a:rPr>
              <a:t>SINCET </a:t>
            </a:r>
            <a:endParaRPr lang="en-US" b="1" dirty="0">
              <a:solidFill>
                <a:srgbClr val="00B0F0"/>
              </a:solidFill>
              <a:latin typeface="Jokerm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Line 2"/>
          <p:cNvSpPr>
            <a:spLocks noChangeShapeType="1"/>
          </p:cNvSpPr>
          <p:nvPr/>
        </p:nvSpPr>
        <p:spPr bwMode="auto">
          <a:xfrm>
            <a:off x="3962400" y="14859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03" name="AutoShape 3"/>
          <p:cNvSpPr>
            <a:spLocks noChangeArrowheads="1"/>
          </p:cNvSpPr>
          <p:nvPr/>
        </p:nvSpPr>
        <p:spPr bwMode="auto">
          <a:xfrm>
            <a:off x="4308475" y="1758950"/>
            <a:ext cx="1527175" cy="620713"/>
          </a:xfrm>
          <a:prstGeom prst="diamond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604" name="Line 4"/>
          <p:cNvSpPr>
            <a:spLocks noChangeShapeType="1"/>
          </p:cNvSpPr>
          <p:nvPr/>
        </p:nvSpPr>
        <p:spPr bwMode="auto">
          <a:xfrm flipV="1">
            <a:off x="4308475" y="1346200"/>
            <a:ext cx="0" cy="7588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05" name="Line 5"/>
          <p:cNvSpPr>
            <a:spLocks noChangeShapeType="1"/>
          </p:cNvSpPr>
          <p:nvPr/>
        </p:nvSpPr>
        <p:spPr bwMode="auto">
          <a:xfrm flipV="1">
            <a:off x="5072063" y="1346200"/>
            <a:ext cx="0" cy="4826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06" name="Line 6"/>
          <p:cNvSpPr>
            <a:spLocks noChangeShapeType="1"/>
          </p:cNvSpPr>
          <p:nvPr/>
        </p:nvSpPr>
        <p:spPr bwMode="auto">
          <a:xfrm flipV="1">
            <a:off x="5835650" y="1346200"/>
            <a:ext cx="0" cy="7588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07" name="Line 7"/>
          <p:cNvSpPr>
            <a:spLocks noChangeShapeType="1"/>
          </p:cNvSpPr>
          <p:nvPr/>
        </p:nvSpPr>
        <p:spPr bwMode="auto">
          <a:xfrm>
            <a:off x="4308475" y="1346200"/>
            <a:ext cx="1527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08" name="Line 8"/>
          <p:cNvSpPr>
            <a:spLocks noChangeShapeType="1"/>
          </p:cNvSpPr>
          <p:nvPr/>
        </p:nvSpPr>
        <p:spPr bwMode="auto">
          <a:xfrm rot="20700000" flipV="1">
            <a:off x="6035675" y="760413"/>
            <a:ext cx="1327150" cy="550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09" name="Line 9"/>
          <p:cNvSpPr>
            <a:spLocks noChangeShapeType="1"/>
          </p:cNvSpPr>
          <p:nvPr/>
        </p:nvSpPr>
        <p:spPr bwMode="auto">
          <a:xfrm>
            <a:off x="6126163" y="1441450"/>
            <a:ext cx="0" cy="9652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10" name="Line 10"/>
          <p:cNvSpPr>
            <a:spLocks noChangeShapeType="1"/>
          </p:cNvSpPr>
          <p:nvPr/>
        </p:nvSpPr>
        <p:spPr bwMode="auto">
          <a:xfrm>
            <a:off x="7254875" y="554038"/>
            <a:ext cx="0" cy="186055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11" name="Line 11"/>
          <p:cNvSpPr>
            <a:spLocks noChangeShapeType="1"/>
          </p:cNvSpPr>
          <p:nvPr/>
        </p:nvSpPr>
        <p:spPr bwMode="auto">
          <a:xfrm>
            <a:off x="6681788" y="976313"/>
            <a:ext cx="0" cy="1446212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12" name="Line 12"/>
          <p:cNvSpPr>
            <a:spLocks noChangeShapeType="1"/>
          </p:cNvSpPr>
          <p:nvPr/>
        </p:nvSpPr>
        <p:spPr bwMode="auto">
          <a:xfrm>
            <a:off x="5038725" y="1758950"/>
            <a:ext cx="2257425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13" name="Line 13"/>
          <p:cNvSpPr>
            <a:spLocks noChangeShapeType="1"/>
          </p:cNvSpPr>
          <p:nvPr/>
        </p:nvSpPr>
        <p:spPr bwMode="auto">
          <a:xfrm>
            <a:off x="5768975" y="2078038"/>
            <a:ext cx="1527175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14" name="Line 14"/>
          <p:cNvSpPr>
            <a:spLocks noChangeShapeType="1"/>
          </p:cNvSpPr>
          <p:nvPr/>
        </p:nvSpPr>
        <p:spPr bwMode="auto">
          <a:xfrm>
            <a:off x="5038725" y="2379663"/>
            <a:ext cx="2257425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15" name="AutoShape 15"/>
          <p:cNvSpPr>
            <a:spLocks noChangeArrowheads="1"/>
          </p:cNvSpPr>
          <p:nvPr/>
        </p:nvSpPr>
        <p:spPr bwMode="auto">
          <a:xfrm>
            <a:off x="6118225" y="1768475"/>
            <a:ext cx="1136650" cy="620713"/>
          </a:xfrm>
          <a:prstGeom prst="diamond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616" name="AutoShape 16"/>
          <p:cNvSpPr>
            <a:spLocks noChangeArrowheads="1"/>
          </p:cNvSpPr>
          <p:nvPr/>
        </p:nvSpPr>
        <p:spPr bwMode="auto">
          <a:xfrm rot="1927039">
            <a:off x="7494588" y="1630363"/>
            <a:ext cx="1136650" cy="620712"/>
          </a:xfrm>
          <a:prstGeom prst="diamond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617" name="Line 17"/>
          <p:cNvSpPr>
            <a:spLocks noChangeShapeType="1"/>
          </p:cNvSpPr>
          <p:nvPr/>
        </p:nvSpPr>
        <p:spPr bwMode="auto">
          <a:xfrm>
            <a:off x="7362825" y="1484313"/>
            <a:ext cx="1260475" cy="827087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18" name="Text Box 18"/>
          <p:cNvSpPr txBox="1">
            <a:spLocks noChangeArrowheads="1"/>
          </p:cNvSpPr>
          <p:nvPr/>
        </p:nvSpPr>
        <p:spPr bwMode="auto">
          <a:xfrm>
            <a:off x="6242050" y="1250950"/>
            <a:ext cx="598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0">
                <a:latin typeface="Times New Roman" pitchFamily="18" charset="0"/>
              </a:rPr>
              <a:t>45</a:t>
            </a:r>
            <a:r>
              <a:rPr lang="en-US" sz="1400" b="0" baseline="30000">
                <a:latin typeface="Times New Roman" pitchFamily="18" charset="0"/>
              </a:rPr>
              <a:t>0</a:t>
            </a:r>
          </a:p>
        </p:txBody>
      </p:sp>
      <p:sp>
        <p:nvSpPr>
          <p:cNvPr id="281619" name="Text Box 19"/>
          <p:cNvSpPr txBox="1">
            <a:spLocks noChangeArrowheads="1"/>
          </p:cNvSpPr>
          <p:nvPr/>
        </p:nvSpPr>
        <p:spPr bwMode="auto">
          <a:xfrm>
            <a:off x="7478713" y="1406525"/>
            <a:ext cx="3984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 b="0">
                <a:latin typeface="Times New Roman" pitchFamily="18" charset="0"/>
              </a:rPr>
              <a:t>30</a:t>
            </a:r>
            <a:r>
              <a:rPr lang="en-US" sz="1400" b="0" baseline="30000">
                <a:latin typeface="Times New Roman" pitchFamily="18" charset="0"/>
              </a:rPr>
              <a:t>0</a:t>
            </a:r>
          </a:p>
        </p:txBody>
      </p:sp>
      <p:sp>
        <p:nvSpPr>
          <p:cNvPr id="281620" name="Line 20"/>
          <p:cNvSpPr>
            <a:spLocks noChangeShapeType="1"/>
          </p:cNvSpPr>
          <p:nvPr/>
        </p:nvSpPr>
        <p:spPr bwMode="auto">
          <a:xfrm flipV="1">
            <a:off x="7893050" y="587375"/>
            <a:ext cx="0" cy="158591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21" name="Line 21"/>
          <p:cNvSpPr>
            <a:spLocks noChangeShapeType="1"/>
          </p:cNvSpPr>
          <p:nvPr/>
        </p:nvSpPr>
        <p:spPr bwMode="auto">
          <a:xfrm flipV="1">
            <a:off x="8224838" y="587375"/>
            <a:ext cx="0" cy="110331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22" name="Line 22"/>
          <p:cNvSpPr>
            <a:spLocks noChangeShapeType="1"/>
          </p:cNvSpPr>
          <p:nvPr/>
        </p:nvSpPr>
        <p:spPr bwMode="auto">
          <a:xfrm flipV="1">
            <a:off x="8556625" y="587375"/>
            <a:ext cx="0" cy="165417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23" name="Line 23"/>
          <p:cNvSpPr>
            <a:spLocks noChangeShapeType="1"/>
          </p:cNvSpPr>
          <p:nvPr/>
        </p:nvSpPr>
        <p:spPr bwMode="auto">
          <a:xfrm>
            <a:off x="7229475" y="587375"/>
            <a:ext cx="1393825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24" name="Line 24"/>
          <p:cNvSpPr>
            <a:spLocks noChangeShapeType="1"/>
          </p:cNvSpPr>
          <p:nvPr/>
        </p:nvSpPr>
        <p:spPr bwMode="auto">
          <a:xfrm>
            <a:off x="6699250" y="1052513"/>
            <a:ext cx="192405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25" name="Line 25"/>
          <p:cNvSpPr>
            <a:spLocks noChangeShapeType="1"/>
          </p:cNvSpPr>
          <p:nvPr/>
        </p:nvSpPr>
        <p:spPr bwMode="auto">
          <a:xfrm flipV="1">
            <a:off x="7569200" y="1208088"/>
            <a:ext cx="0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26" name="Line 26"/>
          <p:cNvSpPr>
            <a:spLocks noChangeShapeType="1"/>
          </p:cNvSpPr>
          <p:nvPr/>
        </p:nvSpPr>
        <p:spPr bwMode="auto">
          <a:xfrm flipH="1">
            <a:off x="7561263" y="1001713"/>
            <a:ext cx="331787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27" name="Line 27"/>
          <p:cNvSpPr>
            <a:spLocks noChangeShapeType="1"/>
          </p:cNvSpPr>
          <p:nvPr/>
        </p:nvSpPr>
        <p:spPr bwMode="auto">
          <a:xfrm flipH="1">
            <a:off x="8224838" y="587375"/>
            <a:ext cx="331787" cy="482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28" name="Line 28"/>
          <p:cNvSpPr>
            <a:spLocks noChangeShapeType="1"/>
          </p:cNvSpPr>
          <p:nvPr/>
        </p:nvSpPr>
        <p:spPr bwMode="auto">
          <a:xfrm flipH="1">
            <a:off x="7893050" y="587375"/>
            <a:ext cx="663575" cy="414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29" name="Line 29"/>
          <p:cNvSpPr>
            <a:spLocks noChangeShapeType="1"/>
          </p:cNvSpPr>
          <p:nvPr/>
        </p:nvSpPr>
        <p:spPr bwMode="auto">
          <a:xfrm flipV="1">
            <a:off x="7561263" y="1069975"/>
            <a:ext cx="663575" cy="414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30" name="Text Box 30"/>
          <p:cNvSpPr txBox="1">
            <a:spLocks noChangeArrowheads="1"/>
          </p:cNvSpPr>
          <p:nvPr/>
        </p:nvSpPr>
        <p:spPr bwMode="auto">
          <a:xfrm>
            <a:off x="5967413" y="1277938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</a:p>
        </p:txBody>
      </p:sp>
      <p:sp>
        <p:nvSpPr>
          <p:cNvPr id="281631" name="Text Box 31"/>
          <p:cNvSpPr txBox="1">
            <a:spLocks noChangeArrowheads="1"/>
          </p:cNvSpPr>
          <p:nvPr/>
        </p:nvSpPr>
        <p:spPr bwMode="auto">
          <a:xfrm>
            <a:off x="7635875" y="785813"/>
            <a:ext cx="388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32" name="Text Box 32"/>
          <p:cNvSpPr txBox="1">
            <a:spLocks noChangeArrowheads="1"/>
          </p:cNvSpPr>
          <p:nvPr/>
        </p:nvSpPr>
        <p:spPr bwMode="auto">
          <a:xfrm>
            <a:off x="8358188" y="381000"/>
            <a:ext cx="41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  <a:r>
              <a:rPr lang="en-US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33" name="Text Box 33"/>
          <p:cNvSpPr txBox="1">
            <a:spLocks noChangeArrowheads="1"/>
          </p:cNvSpPr>
          <p:nvPr/>
        </p:nvSpPr>
        <p:spPr bwMode="auto">
          <a:xfrm>
            <a:off x="6597650" y="768350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d’</a:t>
            </a:r>
          </a:p>
        </p:txBody>
      </p:sp>
      <p:sp>
        <p:nvSpPr>
          <p:cNvPr id="281634" name="Text Box 34"/>
          <p:cNvSpPr txBox="1">
            <a:spLocks noChangeArrowheads="1"/>
          </p:cNvSpPr>
          <p:nvPr/>
        </p:nvSpPr>
        <p:spPr bwMode="auto">
          <a:xfrm>
            <a:off x="4110038" y="1173163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</a:p>
        </p:txBody>
      </p:sp>
      <p:sp>
        <p:nvSpPr>
          <p:cNvPr id="281635" name="Text Box 35"/>
          <p:cNvSpPr txBox="1">
            <a:spLocks noChangeArrowheads="1"/>
          </p:cNvSpPr>
          <p:nvPr/>
        </p:nvSpPr>
        <p:spPr bwMode="auto">
          <a:xfrm>
            <a:off x="4856163" y="1122363"/>
            <a:ext cx="331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</a:p>
        </p:txBody>
      </p:sp>
      <p:sp>
        <p:nvSpPr>
          <p:cNvPr id="281636" name="Text Box 36"/>
          <p:cNvSpPr txBox="1">
            <a:spLocks noChangeArrowheads="1"/>
          </p:cNvSpPr>
          <p:nvPr/>
        </p:nvSpPr>
        <p:spPr bwMode="auto">
          <a:xfrm>
            <a:off x="4973638" y="1130300"/>
            <a:ext cx="331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d’</a:t>
            </a:r>
          </a:p>
        </p:txBody>
      </p:sp>
      <p:sp>
        <p:nvSpPr>
          <p:cNvPr id="281637" name="Text Box 37"/>
          <p:cNvSpPr txBox="1">
            <a:spLocks noChangeArrowheads="1"/>
          </p:cNvSpPr>
          <p:nvPr/>
        </p:nvSpPr>
        <p:spPr bwMode="auto">
          <a:xfrm>
            <a:off x="5761038" y="1157288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</a:p>
        </p:txBody>
      </p:sp>
      <p:sp>
        <p:nvSpPr>
          <p:cNvPr id="281638" name="Text Box 38"/>
          <p:cNvSpPr txBox="1">
            <a:spLocks noChangeArrowheads="1"/>
          </p:cNvSpPr>
          <p:nvPr/>
        </p:nvSpPr>
        <p:spPr bwMode="auto">
          <a:xfrm>
            <a:off x="4133850" y="1914525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</a:p>
        </p:txBody>
      </p:sp>
      <p:sp>
        <p:nvSpPr>
          <p:cNvPr id="281639" name="Text Box 39"/>
          <p:cNvSpPr txBox="1">
            <a:spLocks noChangeArrowheads="1"/>
          </p:cNvSpPr>
          <p:nvPr/>
        </p:nvSpPr>
        <p:spPr bwMode="auto">
          <a:xfrm>
            <a:off x="5702300" y="1992313"/>
            <a:ext cx="230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</a:p>
        </p:txBody>
      </p:sp>
      <p:sp>
        <p:nvSpPr>
          <p:cNvPr id="281640" name="Text Box 40"/>
          <p:cNvSpPr txBox="1">
            <a:spLocks noChangeArrowheads="1"/>
          </p:cNvSpPr>
          <p:nvPr/>
        </p:nvSpPr>
        <p:spPr bwMode="auto">
          <a:xfrm>
            <a:off x="4973638" y="2319338"/>
            <a:ext cx="2730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</a:p>
        </p:txBody>
      </p:sp>
      <p:sp>
        <p:nvSpPr>
          <p:cNvPr id="281641" name="Text Box 41"/>
          <p:cNvSpPr txBox="1">
            <a:spLocks noChangeArrowheads="1"/>
          </p:cNvSpPr>
          <p:nvPr/>
        </p:nvSpPr>
        <p:spPr bwMode="auto">
          <a:xfrm>
            <a:off x="4973638" y="155257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</a:t>
            </a:r>
          </a:p>
        </p:txBody>
      </p:sp>
      <p:sp>
        <p:nvSpPr>
          <p:cNvPr id="281642" name="Text Box 42"/>
          <p:cNvSpPr txBox="1">
            <a:spLocks noChangeArrowheads="1"/>
          </p:cNvSpPr>
          <p:nvPr/>
        </p:nvSpPr>
        <p:spPr bwMode="auto">
          <a:xfrm>
            <a:off x="5967413" y="1966913"/>
            <a:ext cx="280987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43" name="Text Box 43"/>
          <p:cNvSpPr txBox="1">
            <a:spLocks noChangeArrowheads="1"/>
          </p:cNvSpPr>
          <p:nvPr/>
        </p:nvSpPr>
        <p:spPr bwMode="auto">
          <a:xfrm>
            <a:off x="6565900" y="231140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44" name="Text Box 44"/>
          <p:cNvSpPr txBox="1">
            <a:spLocks noChangeArrowheads="1"/>
          </p:cNvSpPr>
          <p:nvPr/>
        </p:nvSpPr>
        <p:spPr bwMode="auto">
          <a:xfrm>
            <a:off x="7180263" y="1931988"/>
            <a:ext cx="32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45" name="Text Box 45"/>
          <p:cNvSpPr txBox="1">
            <a:spLocks noChangeArrowheads="1"/>
          </p:cNvSpPr>
          <p:nvPr/>
        </p:nvSpPr>
        <p:spPr bwMode="auto">
          <a:xfrm>
            <a:off x="6573838" y="1552575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46" name="Text Box 46"/>
          <p:cNvSpPr txBox="1">
            <a:spLocks noChangeArrowheads="1"/>
          </p:cNvSpPr>
          <p:nvPr/>
        </p:nvSpPr>
        <p:spPr bwMode="auto">
          <a:xfrm>
            <a:off x="6475413" y="863600"/>
            <a:ext cx="331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</a:p>
        </p:txBody>
      </p:sp>
      <p:sp>
        <p:nvSpPr>
          <p:cNvPr id="281647" name="Text Box 47"/>
          <p:cNvSpPr txBox="1">
            <a:spLocks noChangeArrowheads="1"/>
          </p:cNvSpPr>
          <p:nvPr/>
        </p:nvSpPr>
        <p:spPr bwMode="auto">
          <a:xfrm>
            <a:off x="7097713" y="381000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</a:p>
        </p:txBody>
      </p:sp>
      <p:sp>
        <p:nvSpPr>
          <p:cNvPr id="281648" name="Text Box 48"/>
          <p:cNvSpPr txBox="1">
            <a:spLocks noChangeArrowheads="1"/>
          </p:cNvSpPr>
          <p:nvPr/>
        </p:nvSpPr>
        <p:spPr bwMode="auto">
          <a:xfrm>
            <a:off x="7323138" y="1225550"/>
            <a:ext cx="377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49" name="Text Box 49"/>
          <p:cNvSpPr txBox="1">
            <a:spLocks noChangeArrowheads="1"/>
          </p:cNvSpPr>
          <p:nvPr/>
        </p:nvSpPr>
        <p:spPr bwMode="auto">
          <a:xfrm>
            <a:off x="8167688" y="958850"/>
            <a:ext cx="388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50" name="Text Box 50"/>
          <p:cNvSpPr txBox="1">
            <a:spLocks noChangeArrowheads="1"/>
          </p:cNvSpPr>
          <p:nvPr/>
        </p:nvSpPr>
        <p:spPr bwMode="auto">
          <a:xfrm>
            <a:off x="8094663" y="1484313"/>
            <a:ext cx="3286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51" name="Text Box 51"/>
          <p:cNvSpPr txBox="1">
            <a:spLocks noChangeArrowheads="1"/>
          </p:cNvSpPr>
          <p:nvPr/>
        </p:nvSpPr>
        <p:spPr bwMode="auto">
          <a:xfrm>
            <a:off x="7720013" y="2087563"/>
            <a:ext cx="331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52" name="Text Box 52"/>
          <p:cNvSpPr txBox="1">
            <a:spLocks noChangeArrowheads="1"/>
          </p:cNvSpPr>
          <p:nvPr/>
        </p:nvSpPr>
        <p:spPr bwMode="auto">
          <a:xfrm>
            <a:off x="8477250" y="2112963"/>
            <a:ext cx="32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53" name="Text Box 53"/>
          <p:cNvSpPr txBox="1">
            <a:spLocks noChangeArrowheads="1"/>
          </p:cNvSpPr>
          <p:nvPr/>
        </p:nvSpPr>
        <p:spPr bwMode="auto">
          <a:xfrm>
            <a:off x="7429500" y="1552575"/>
            <a:ext cx="2794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54" name="Text Box 54"/>
          <p:cNvSpPr txBox="1">
            <a:spLocks noChangeArrowheads="1"/>
          </p:cNvSpPr>
          <p:nvPr/>
        </p:nvSpPr>
        <p:spPr bwMode="auto">
          <a:xfrm>
            <a:off x="3886200" y="12176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Times New Roman" pitchFamily="18" charset="0"/>
              </a:rPr>
              <a:t>X</a:t>
            </a:r>
          </a:p>
        </p:txBody>
      </p:sp>
      <p:sp>
        <p:nvSpPr>
          <p:cNvPr id="281655" name="Text Box 55"/>
          <p:cNvSpPr txBox="1">
            <a:spLocks noChangeArrowheads="1"/>
          </p:cNvSpPr>
          <p:nvPr/>
        </p:nvSpPr>
        <p:spPr bwMode="auto">
          <a:xfrm>
            <a:off x="8532813" y="1217613"/>
            <a:ext cx="347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 b="0">
                <a:latin typeface="Times New Roman" pitchFamily="18" charset="0"/>
              </a:rPr>
              <a:t>Y</a:t>
            </a:r>
          </a:p>
        </p:txBody>
      </p:sp>
      <p:sp>
        <p:nvSpPr>
          <p:cNvPr id="281656" name="Text Box 56"/>
          <p:cNvSpPr txBox="1">
            <a:spLocks noChangeArrowheads="1"/>
          </p:cNvSpPr>
          <p:nvPr/>
        </p:nvSpPr>
        <p:spPr bwMode="auto">
          <a:xfrm>
            <a:off x="7402513" y="5292725"/>
            <a:ext cx="5984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0">
                <a:latin typeface="Times New Roman" pitchFamily="18" charset="0"/>
              </a:rPr>
              <a:t>30</a:t>
            </a:r>
            <a:r>
              <a:rPr lang="en-US" sz="1200" b="0" baseline="30000">
                <a:latin typeface="Times New Roman" pitchFamily="18" charset="0"/>
              </a:rPr>
              <a:t>0</a:t>
            </a:r>
          </a:p>
        </p:txBody>
      </p:sp>
      <p:sp>
        <p:nvSpPr>
          <p:cNvPr id="281657" name="Line 57"/>
          <p:cNvSpPr>
            <a:spLocks noChangeShapeType="1"/>
          </p:cNvSpPr>
          <p:nvPr/>
        </p:nvSpPr>
        <p:spPr bwMode="auto">
          <a:xfrm flipV="1">
            <a:off x="7715250" y="4556125"/>
            <a:ext cx="0" cy="158591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58" name="Line 58"/>
          <p:cNvSpPr>
            <a:spLocks noChangeShapeType="1"/>
          </p:cNvSpPr>
          <p:nvPr/>
        </p:nvSpPr>
        <p:spPr bwMode="auto">
          <a:xfrm flipV="1">
            <a:off x="8129588" y="4581525"/>
            <a:ext cx="0" cy="110331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59" name="Line 59"/>
          <p:cNvSpPr>
            <a:spLocks noChangeShapeType="1"/>
          </p:cNvSpPr>
          <p:nvPr/>
        </p:nvSpPr>
        <p:spPr bwMode="auto">
          <a:xfrm flipV="1">
            <a:off x="8331200" y="4473575"/>
            <a:ext cx="0" cy="18510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60" name="Line 60"/>
          <p:cNvSpPr>
            <a:spLocks noChangeShapeType="1"/>
          </p:cNvSpPr>
          <p:nvPr/>
        </p:nvSpPr>
        <p:spPr bwMode="auto">
          <a:xfrm>
            <a:off x="7153275" y="4473575"/>
            <a:ext cx="1393825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61" name="Line 61"/>
          <p:cNvSpPr>
            <a:spLocks noChangeShapeType="1"/>
          </p:cNvSpPr>
          <p:nvPr/>
        </p:nvSpPr>
        <p:spPr bwMode="auto">
          <a:xfrm>
            <a:off x="6623050" y="4938713"/>
            <a:ext cx="192405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62" name="Line 62"/>
          <p:cNvSpPr>
            <a:spLocks noChangeShapeType="1"/>
          </p:cNvSpPr>
          <p:nvPr/>
        </p:nvSpPr>
        <p:spPr bwMode="auto">
          <a:xfrm flipV="1">
            <a:off x="7493000" y="5094288"/>
            <a:ext cx="0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63" name="Line 63"/>
          <p:cNvSpPr>
            <a:spLocks noChangeShapeType="1"/>
          </p:cNvSpPr>
          <p:nvPr/>
        </p:nvSpPr>
        <p:spPr bwMode="auto">
          <a:xfrm flipH="1">
            <a:off x="7485063" y="4953000"/>
            <a:ext cx="211137" cy="417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7696200" y="4495800"/>
            <a:ext cx="609600" cy="460375"/>
            <a:chOff x="4848" y="2832"/>
            <a:chExt cx="384" cy="290"/>
          </a:xfrm>
        </p:grpSpPr>
        <p:sp>
          <p:nvSpPr>
            <p:cNvPr id="11397" name="Line 65"/>
            <p:cNvSpPr>
              <a:spLocks noChangeShapeType="1"/>
            </p:cNvSpPr>
            <p:nvPr/>
          </p:nvSpPr>
          <p:spPr bwMode="auto">
            <a:xfrm flipH="1">
              <a:off x="5133" y="2832"/>
              <a:ext cx="99" cy="2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8" name="Line 66"/>
            <p:cNvSpPr>
              <a:spLocks noChangeShapeType="1"/>
            </p:cNvSpPr>
            <p:nvPr/>
          </p:nvSpPr>
          <p:spPr bwMode="auto">
            <a:xfrm flipH="1">
              <a:off x="4848" y="2832"/>
              <a:ext cx="384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1667" name="Line 67"/>
          <p:cNvSpPr>
            <a:spLocks noChangeShapeType="1"/>
          </p:cNvSpPr>
          <p:nvPr/>
        </p:nvSpPr>
        <p:spPr bwMode="auto">
          <a:xfrm flipV="1">
            <a:off x="7485063" y="4953000"/>
            <a:ext cx="668337" cy="4175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668" name="Text Box 68"/>
          <p:cNvSpPr txBox="1">
            <a:spLocks noChangeArrowheads="1"/>
          </p:cNvSpPr>
          <p:nvPr/>
        </p:nvSpPr>
        <p:spPr bwMode="auto">
          <a:xfrm>
            <a:off x="7391400" y="4648200"/>
            <a:ext cx="388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69" name="Text Box 69"/>
          <p:cNvSpPr txBox="1">
            <a:spLocks noChangeArrowheads="1"/>
          </p:cNvSpPr>
          <p:nvPr/>
        </p:nvSpPr>
        <p:spPr bwMode="auto">
          <a:xfrm>
            <a:off x="8281988" y="4267200"/>
            <a:ext cx="41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  <a:r>
              <a:rPr lang="en-US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70" name="Text Box 70"/>
          <p:cNvSpPr txBox="1">
            <a:spLocks noChangeArrowheads="1"/>
          </p:cNvSpPr>
          <p:nvPr/>
        </p:nvSpPr>
        <p:spPr bwMode="auto">
          <a:xfrm>
            <a:off x="7104063" y="5818188"/>
            <a:ext cx="32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71" name="Text Box 71"/>
          <p:cNvSpPr txBox="1">
            <a:spLocks noChangeArrowheads="1"/>
          </p:cNvSpPr>
          <p:nvPr/>
        </p:nvSpPr>
        <p:spPr bwMode="auto">
          <a:xfrm>
            <a:off x="7246938" y="5105400"/>
            <a:ext cx="37782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72" name="Text Box 72"/>
          <p:cNvSpPr txBox="1">
            <a:spLocks noChangeArrowheads="1"/>
          </p:cNvSpPr>
          <p:nvPr/>
        </p:nvSpPr>
        <p:spPr bwMode="auto">
          <a:xfrm>
            <a:off x="8091488" y="4845050"/>
            <a:ext cx="388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73" name="AutoShape 73"/>
          <p:cNvSpPr>
            <a:spLocks noChangeArrowheads="1"/>
          </p:cNvSpPr>
          <p:nvPr/>
        </p:nvSpPr>
        <p:spPr bwMode="auto">
          <a:xfrm rot="2584158">
            <a:off x="7358063" y="5580063"/>
            <a:ext cx="1103312" cy="620712"/>
          </a:xfrm>
          <a:prstGeom prst="diamond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674" name="Text Box 74"/>
          <p:cNvSpPr txBox="1">
            <a:spLocks noChangeArrowheads="1"/>
          </p:cNvSpPr>
          <p:nvPr/>
        </p:nvSpPr>
        <p:spPr bwMode="auto">
          <a:xfrm rot="657119">
            <a:off x="8077200" y="5486400"/>
            <a:ext cx="328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75" name="Text Box 75"/>
          <p:cNvSpPr txBox="1">
            <a:spLocks noChangeArrowheads="1"/>
          </p:cNvSpPr>
          <p:nvPr/>
        </p:nvSpPr>
        <p:spPr bwMode="auto">
          <a:xfrm rot="657119">
            <a:off x="7526338" y="6008688"/>
            <a:ext cx="331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76" name="Text Box 76"/>
          <p:cNvSpPr txBox="1">
            <a:spLocks noChangeArrowheads="1"/>
          </p:cNvSpPr>
          <p:nvPr/>
        </p:nvSpPr>
        <p:spPr bwMode="auto">
          <a:xfrm rot="657119">
            <a:off x="8266113" y="6176963"/>
            <a:ext cx="32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81677" name="Text Box 77"/>
          <p:cNvSpPr txBox="1">
            <a:spLocks noChangeArrowheads="1"/>
          </p:cNvSpPr>
          <p:nvPr/>
        </p:nvSpPr>
        <p:spPr bwMode="auto">
          <a:xfrm rot="657119">
            <a:off x="7270750" y="5341938"/>
            <a:ext cx="419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3810000" y="4267200"/>
            <a:ext cx="5029200" cy="2244725"/>
            <a:chOff x="2400" y="2688"/>
            <a:chExt cx="3168" cy="1414"/>
          </a:xfrm>
        </p:grpSpPr>
        <p:sp>
          <p:nvSpPr>
            <p:cNvPr id="11364" name="Line 79"/>
            <p:cNvSpPr>
              <a:spLocks noChangeShapeType="1"/>
            </p:cNvSpPr>
            <p:nvPr/>
          </p:nvSpPr>
          <p:spPr bwMode="auto">
            <a:xfrm>
              <a:off x="2448" y="3384"/>
              <a:ext cx="31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365" name="Group 80"/>
            <p:cNvGrpSpPr>
              <a:grpSpLocks/>
            </p:cNvGrpSpPr>
            <p:nvPr/>
          </p:nvGrpSpPr>
          <p:grpSpPr bwMode="auto">
            <a:xfrm>
              <a:off x="2400" y="2688"/>
              <a:ext cx="2239" cy="1414"/>
              <a:chOff x="2400" y="2688"/>
              <a:chExt cx="2239" cy="1414"/>
            </a:xfrm>
          </p:grpSpPr>
          <p:sp>
            <p:nvSpPr>
              <p:cNvPr id="11367" name="AutoShape 81"/>
              <p:cNvSpPr>
                <a:spLocks noChangeArrowheads="1"/>
              </p:cNvSpPr>
              <p:nvPr/>
            </p:nvSpPr>
            <p:spPr bwMode="auto">
              <a:xfrm>
                <a:off x="2666" y="3556"/>
                <a:ext cx="962" cy="391"/>
              </a:xfrm>
              <a:prstGeom prst="diamond">
                <a:avLst/>
              </a:prstGeom>
              <a:solidFill>
                <a:srgbClr val="FFFF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8" name="Line 82"/>
              <p:cNvSpPr>
                <a:spLocks noChangeShapeType="1"/>
              </p:cNvSpPr>
              <p:nvPr/>
            </p:nvSpPr>
            <p:spPr bwMode="auto">
              <a:xfrm flipV="1">
                <a:off x="2666" y="3296"/>
                <a:ext cx="0" cy="478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69" name="Line 83"/>
              <p:cNvSpPr>
                <a:spLocks noChangeShapeType="1"/>
              </p:cNvSpPr>
              <p:nvPr/>
            </p:nvSpPr>
            <p:spPr bwMode="auto">
              <a:xfrm flipV="1">
                <a:off x="3147" y="3296"/>
                <a:ext cx="0" cy="304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0" name="Line 84"/>
              <p:cNvSpPr>
                <a:spLocks noChangeShapeType="1"/>
              </p:cNvSpPr>
              <p:nvPr/>
            </p:nvSpPr>
            <p:spPr bwMode="auto">
              <a:xfrm flipV="1">
                <a:off x="3628" y="3296"/>
                <a:ext cx="0" cy="478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1" name="Line 85"/>
              <p:cNvSpPr>
                <a:spLocks noChangeShapeType="1"/>
              </p:cNvSpPr>
              <p:nvPr/>
            </p:nvSpPr>
            <p:spPr bwMode="auto">
              <a:xfrm>
                <a:off x="2666" y="3312"/>
                <a:ext cx="96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2" name="Line 86"/>
              <p:cNvSpPr>
                <a:spLocks noChangeShapeType="1"/>
              </p:cNvSpPr>
              <p:nvPr/>
            </p:nvSpPr>
            <p:spPr bwMode="auto">
              <a:xfrm rot="20700000" flipV="1">
                <a:off x="3754" y="2927"/>
                <a:ext cx="836" cy="34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3" name="Line 87"/>
              <p:cNvSpPr>
                <a:spLocks noChangeShapeType="1"/>
              </p:cNvSpPr>
              <p:nvPr/>
            </p:nvSpPr>
            <p:spPr bwMode="auto">
              <a:xfrm>
                <a:off x="3811" y="3356"/>
                <a:ext cx="0" cy="608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4" name="Line 88"/>
              <p:cNvSpPr>
                <a:spLocks noChangeShapeType="1"/>
              </p:cNvSpPr>
              <p:nvPr/>
            </p:nvSpPr>
            <p:spPr bwMode="auto">
              <a:xfrm>
                <a:off x="4522" y="2797"/>
                <a:ext cx="0" cy="1172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5" name="Line 89"/>
              <p:cNvSpPr>
                <a:spLocks noChangeShapeType="1"/>
              </p:cNvSpPr>
              <p:nvPr/>
            </p:nvSpPr>
            <p:spPr bwMode="auto">
              <a:xfrm>
                <a:off x="4161" y="3063"/>
                <a:ext cx="0" cy="911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6" name="Line 90"/>
              <p:cNvSpPr>
                <a:spLocks noChangeShapeType="1"/>
              </p:cNvSpPr>
              <p:nvPr/>
            </p:nvSpPr>
            <p:spPr bwMode="auto">
              <a:xfrm>
                <a:off x="3126" y="3556"/>
                <a:ext cx="1422" cy="0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7" name="Line 91"/>
              <p:cNvSpPr>
                <a:spLocks noChangeShapeType="1"/>
              </p:cNvSpPr>
              <p:nvPr/>
            </p:nvSpPr>
            <p:spPr bwMode="auto">
              <a:xfrm>
                <a:off x="3586" y="3757"/>
                <a:ext cx="962" cy="0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8" name="Line 92"/>
              <p:cNvSpPr>
                <a:spLocks noChangeShapeType="1"/>
              </p:cNvSpPr>
              <p:nvPr/>
            </p:nvSpPr>
            <p:spPr bwMode="auto">
              <a:xfrm>
                <a:off x="3126" y="3947"/>
                <a:ext cx="1422" cy="0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79" name="AutoShape 93"/>
              <p:cNvSpPr>
                <a:spLocks noChangeArrowheads="1"/>
              </p:cNvSpPr>
              <p:nvPr/>
            </p:nvSpPr>
            <p:spPr bwMode="auto">
              <a:xfrm>
                <a:off x="3806" y="3562"/>
                <a:ext cx="716" cy="391"/>
              </a:xfrm>
              <a:prstGeom prst="diamond">
                <a:avLst/>
              </a:prstGeom>
              <a:solidFill>
                <a:srgbClr val="FFFF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0" name="Text Box 94"/>
              <p:cNvSpPr txBox="1">
                <a:spLocks noChangeArrowheads="1"/>
              </p:cNvSpPr>
              <p:nvPr/>
            </p:nvSpPr>
            <p:spPr bwMode="auto">
              <a:xfrm>
                <a:off x="3884" y="3236"/>
                <a:ext cx="377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sz="1200" b="0">
                    <a:latin typeface="Times New Roman" pitchFamily="18" charset="0"/>
                  </a:rPr>
                  <a:t>45</a:t>
                </a:r>
                <a:r>
                  <a:rPr lang="en-US" sz="1200" b="0" baseline="30000"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11381" name="Text Box 95"/>
              <p:cNvSpPr txBox="1">
                <a:spLocks noChangeArrowheads="1"/>
              </p:cNvSpPr>
              <p:nvPr/>
            </p:nvSpPr>
            <p:spPr bwMode="auto">
              <a:xfrm>
                <a:off x="3711" y="3253"/>
                <a:ext cx="20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a’</a:t>
                </a:r>
              </a:p>
            </p:txBody>
          </p:sp>
          <p:sp>
            <p:nvSpPr>
              <p:cNvPr id="11382" name="Text Box 96"/>
              <p:cNvSpPr txBox="1">
                <a:spLocks noChangeArrowheads="1"/>
              </p:cNvSpPr>
              <p:nvPr/>
            </p:nvSpPr>
            <p:spPr bwMode="auto">
              <a:xfrm>
                <a:off x="4108" y="2932"/>
                <a:ext cx="2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d’</a:t>
                </a:r>
              </a:p>
            </p:txBody>
          </p:sp>
          <p:sp>
            <p:nvSpPr>
              <p:cNvPr id="11383" name="Text Box 97"/>
              <p:cNvSpPr txBox="1">
                <a:spLocks noChangeArrowheads="1"/>
              </p:cNvSpPr>
              <p:nvPr/>
            </p:nvSpPr>
            <p:spPr bwMode="auto">
              <a:xfrm>
                <a:off x="2541" y="3187"/>
                <a:ext cx="20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a’</a:t>
                </a:r>
              </a:p>
            </p:txBody>
          </p:sp>
          <p:sp>
            <p:nvSpPr>
              <p:cNvPr id="11384" name="Text Box 98"/>
              <p:cNvSpPr txBox="1">
                <a:spLocks noChangeArrowheads="1"/>
              </p:cNvSpPr>
              <p:nvPr/>
            </p:nvSpPr>
            <p:spPr bwMode="auto">
              <a:xfrm>
                <a:off x="3011" y="3155"/>
                <a:ext cx="2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b’</a:t>
                </a:r>
              </a:p>
            </p:txBody>
          </p:sp>
          <p:sp>
            <p:nvSpPr>
              <p:cNvPr id="11385" name="Text Box 99"/>
              <p:cNvSpPr txBox="1">
                <a:spLocks noChangeArrowheads="1"/>
              </p:cNvSpPr>
              <p:nvPr/>
            </p:nvSpPr>
            <p:spPr bwMode="auto">
              <a:xfrm>
                <a:off x="3085" y="3160"/>
                <a:ext cx="2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d’</a:t>
                </a:r>
              </a:p>
            </p:txBody>
          </p:sp>
          <p:sp>
            <p:nvSpPr>
              <p:cNvPr id="11386" name="Text Box 100"/>
              <p:cNvSpPr txBox="1">
                <a:spLocks noChangeArrowheads="1"/>
              </p:cNvSpPr>
              <p:nvPr/>
            </p:nvSpPr>
            <p:spPr bwMode="auto">
              <a:xfrm>
                <a:off x="3581" y="3177"/>
                <a:ext cx="2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c’</a:t>
                </a:r>
              </a:p>
            </p:txBody>
          </p:sp>
          <p:sp>
            <p:nvSpPr>
              <p:cNvPr id="11387" name="Text Box 101"/>
              <p:cNvSpPr txBox="1">
                <a:spLocks noChangeArrowheads="1"/>
              </p:cNvSpPr>
              <p:nvPr/>
            </p:nvSpPr>
            <p:spPr bwMode="auto">
              <a:xfrm>
                <a:off x="2556" y="3654"/>
                <a:ext cx="166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11388" name="Text Box 102"/>
              <p:cNvSpPr txBox="1">
                <a:spLocks noChangeArrowheads="1"/>
              </p:cNvSpPr>
              <p:nvPr/>
            </p:nvSpPr>
            <p:spPr bwMode="auto">
              <a:xfrm>
                <a:off x="3544" y="3703"/>
                <a:ext cx="14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11389" name="Text Box 103"/>
              <p:cNvSpPr txBox="1">
                <a:spLocks noChangeArrowheads="1"/>
              </p:cNvSpPr>
              <p:nvPr/>
            </p:nvSpPr>
            <p:spPr bwMode="auto">
              <a:xfrm>
                <a:off x="3085" y="3909"/>
                <a:ext cx="172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11390" name="Text Box 104"/>
              <p:cNvSpPr txBox="1">
                <a:spLocks noChangeArrowheads="1"/>
              </p:cNvSpPr>
              <p:nvPr/>
            </p:nvSpPr>
            <p:spPr bwMode="auto">
              <a:xfrm>
                <a:off x="3085" y="3426"/>
                <a:ext cx="17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11391" name="Text Box 105"/>
              <p:cNvSpPr txBox="1">
                <a:spLocks noChangeArrowheads="1"/>
              </p:cNvSpPr>
              <p:nvPr/>
            </p:nvSpPr>
            <p:spPr bwMode="auto">
              <a:xfrm>
                <a:off x="3711" y="3687"/>
                <a:ext cx="177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a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1392" name="Text Box 106"/>
              <p:cNvSpPr txBox="1">
                <a:spLocks noChangeArrowheads="1"/>
              </p:cNvSpPr>
              <p:nvPr/>
            </p:nvSpPr>
            <p:spPr bwMode="auto">
              <a:xfrm>
                <a:off x="4088" y="3904"/>
                <a:ext cx="20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b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1393" name="Text Box 107"/>
              <p:cNvSpPr txBox="1">
                <a:spLocks noChangeArrowheads="1"/>
              </p:cNvSpPr>
              <p:nvPr/>
            </p:nvSpPr>
            <p:spPr bwMode="auto">
              <a:xfrm>
                <a:off x="4093" y="3426"/>
                <a:ext cx="20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d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1394" name="Text Box 108"/>
              <p:cNvSpPr txBox="1">
                <a:spLocks noChangeArrowheads="1"/>
              </p:cNvSpPr>
              <p:nvPr/>
            </p:nvSpPr>
            <p:spPr bwMode="auto">
              <a:xfrm>
                <a:off x="4031" y="2992"/>
                <a:ext cx="2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b’</a:t>
                </a:r>
              </a:p>
            </p:txBody>
          </p:sp>
          <p:sp>
            <p:nvSpPr>
              <p:cNvPr id="11395" name="Text Box 109"/>
              <p:cNvSpPr txBox="1">
                <a:spLocks noChangeArrowheads="1"/>
              </p:cNvSpPr>
              <p:nvPr/>
            </p:nvSpPr>
            <p:spPr bwMode="auto">
              <a:xfrm>
                <a:off x="4423" y="2688"/>
                <a:ext cx="2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c’</a:t>
                </a:r>
              </a:p>
            </p:txBody>
          </p:sp>
          <p:sp>
            <p:nvSpPr>
              <p:cNvPr id="11396" name="Text Box 110"/>
              <p:cNvSpPr txBox="1">
                <a:spLocks noChangeArrowheads="1"/>
              </p:cNvSpPr>
              <p:nvPr/>
            </p:nvSpPr>
            <p:spPr bwMode="auto">
              <a:xfrm>
                <a:off x="2400" y="3215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800" b="0">
                    <a:latin typeface="Times New Roman" pitchFamily="18" charset="0"/>
                  </a:rPr>
                  <a:t>X</a:t>
                </a:r>
              </a:p>
            </p:txBody>
          </p:sp>
        </p:grpSp>
        <p:sp>
          <p:nvSpPr>
            <p:cNvPr id="11366" name="Text Box 111"/>
            <p:cNvSpPr txBox="1">
              <a:spLocks noChangeArrowheads="1"/>
            </p:cNvSpPr>
            <p:nvPr/>
          </p:nvSpPr>
          <p:spPr bwMode="auto">
            <a:xfrm>
              <a:off x="5327" y="3215"/>
              <a:ext cx="21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800" b="0"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281712" name="Line 112"/>
          <p:cNvSpPr>
            <a:spLocks noChangeShapeType="1"/>
          </p:cNvSpPr>
          <p:nvPr/>
        </p:nvSpPr>
        <p:spPr bwMode="auto">
          <a:xfrm>
            <a:off x="7467600" y="54864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713" name="Line 113"/>
          <p:cNvSpPr>
            <a:spLocks noChangeShapeType="1"/>
          </p:cNvSpPr>
          <p:nvPr/>
        </p:nvSpPr>
        <p:spPr bwMode="auto">
          <a:xfrm>
            <a:off x="8001000" y="629285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714" name="Line 114"/>
          <p:cNvSpPr>
            <a:spLocks noChangeShapeType="1"/>
          </p:cNvSpPr>
          <p:nvPr/>
        </p:nvSpPr>
        <p:spPr bwMode="auto">
          <a:xfrm>
            <a:off x="7286625" y="5370513"/>
            <a:ext cx="1476375" cy="925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715" name="Text Box 115"/>
          <p:cNvSpPr txBox="1">
            <a:spLocks noChangeArrowheads="1"/>
          </p:cNvSpPr>
          <p:nvPr/>
        </p:nvSpPr>
        <p:spPr bwMode="auto">
          <a:xfrm rot="1956995">
            <a:off x="8305800" y="5916613"/>
            <a:ext cx="371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TL</a:t>
            </a:r>
          </a:p>
        </p:txBody>
      </p:sp>
      <p:sp>
        <p:nvSpPr>
          <p:cNvPr id="281716" name="Text Box 116"/>
          <p:cNvSpPr txBox="1">
            <a:spLocks noChangeArrowheads="1"/>
          </p:cNvSpPr>
          <p:nvPr/>
        </p:nvSpPr>
        <p:spPr bwMode="auto">
          <a:xfrm>
            <a:off x="152400" y="381000"/>
            <a:ext cx="36576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  <a:latin typeface="Arial" charset="0"/>
              </a:rPr>
              <a:t>Problem 6: </a:t>
            </a:r>
            <a:r>
              <a:rPr lang="en-US" sz="1400" b="0">
                <a:latin typeface="Arial" charset="0"/>
              </a:rPr>
              <a:t>A rhombus of diagonals 40 mm and 70 mm long respectively has one end of it’s longer diagonal in HP while that diagonal is 35</a:t>
            </a:r>
            <a:r>
              <a:rPr lang="en-US" sz="1400" b="0" baseline="30000">
                <a:latin typeface="Arial" charset="0"/>
              </a:rPr>
              <a:t>0 </a:t>
            </a:r>
            <a:r>
              <a:rPr lang="en-US" sz="1400" b="0">
                <a:latin typeface="Arial" charset="0"/>
              </a:rPr>
              <a:t>  inclined to HP. If the top-view of the same diagonal makes 40</a:t>
            </a:r>
            <a:r>
              <a:rPr lang="en-US" sz="1400" b="0" baseline="30000">
                <a:latin typeface="Arial" charset="0"/>
              </a:rPr>
              <a:t>0 </a:t>
            </a:r>
            <a:r>
              <a:rPr lang="en-US" sz="1400" b="0">
                <a:latin typeface="Arial" charset="0"/>
              </a:rPr>
              <a:t>inclination with VP, draw it’s projections.</a:t>
            </a:r>
            <a:r>
              <a:rPr lang="en-US" sz="1400" b="0" baseline="30000">
                <a:latin typeface="Arial" charset="0"/>
              </a:rPr>
              <a:t>  </a:t>
            </a:r>
          </a:p>
        </p:txBody>
      </p:sp>
      <p:sp>
        <p:nvSpPr>
          <p:cNvPr id="281717" name="Text Box 117"/>
          <p:cNvSpPr txBox="1">
            <a:spLocks noChangeArrowheads="1"/>
          </p:cNvSpPr>
          <p:nvPr/>
        </p:nvSpPr>
        <p:spPr bwMode="auto">
          <a:xfrm>
            <a:off x="228600" y="4114800"/>
            <a:ext cx="35814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400">
                <a:solidFill>
                  <a:schemeClr val="accent2"/>
                </a:solidFill>
                <a:latin typeface="Arial" charset="0"/>
              </a:rPr>
              <a:t>Problem 7: </a:t>
            </a:r>
            <a:r>
              <a:rPr lang="en-US" sz="1400" b="0">
                <a:latin typeface="Arial" charset="0"/>
              </a:rPr>
              <a:t>A rhombus of diagonals 40 mm and 70 mm long respectively having one end of it’s longer diagonal in HP while that diagonal is 35</a:t>
            </a:r>
            <a:r>
              <a:rPr lang="en-US" sz="1400" b="0" baseline="30000">
                <a:latin typeface="Arial" charset="0"/>
              </a:rPr>
              <a:t>0 </a:t>
            </a:r>
            <a:r>
              <a:rPr lang="en-US" sz="1400" b="0">
                <a:latin typeface="Arial" charset="0"/>
              </a:rPr>
              <a:t>  inclined to HP and  makes 40</a:t>
            </a:r>
            <a:r>
              <a:rPr lang="en-US" sz="1400" b="0" baseline="30000">
                <a:latin typeface="Arial" charset="0"/>
              </a:rPr>
              <a:t>0 </a:t>
            </a:r>
            <a:r>
              <a:rPr lang="en-US" sz="1400" b="0">
                <a:latin typeface="Arial" charset="0"/>
              </a:rPr>
              <a:t>inclination with VP. Draw it’s projections.</a:t>
            </a:r>
            <a:r>
              <a:rPr lang="en-US" sz="1400" b="0" baseline="30000">
                <a:latin typeface="Arial" charset="0"/>
              </a:rPr>
              <a:t> </a:t>
            </a:r>
          </a:p>
        </p:txBody>
      </p:sp>
      <p:sp>
        <p:nvSpPr>
          <p:cNvPr id="281718" name="Text Box 118"/>
          <p:cNvSpPr txBox="1">
            <a:spLocks noChangeArrowheads="1"/>
          </p:cNvSpPr>
          <p:nvPr/>
        </p:nvSpPr>
        <p:spPr bwMode="auto">
          <a:xfrm>
            <a:off x="0" y="1981200"/>
            <a:ext cx="43434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Read problem and answer following questions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1. Surface inclined to which plane? -------      </a:t>
            </a:r>
            <a:r>
              <a:rPr lang="en-US" i="1">
                <a:latin typeface="Times New Roman" pitchFamily="18" charset="0"/>
              </a:rPr>
              <a:t>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2. Assumption for initial position? ------ </a:t>
            </a:r>
            <a:r>
              <a:rPr lang="en-US" i="1">
                <a:latin typeface="Times New Roman" pitchFamily="18" charset="0"/>
              </a:rPr>
              <a:t>// to 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3. So which view will show True shape? ---   </a:t>
            </a:r>
            <a:r>
              <a:rPr lang="en-US" i="1">
                <a:latin typeface="Times New Roman" pitchFamily="18" charset="0"/>
              </a:rPr>
              <a:t>TV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4. Which diagonal horizontal?   ----------  </a:t>
            </a:r>
            <a:r>
              <a:rPr lang="en-US" i="1">
                <a:latin typeface="Times New Roman" pitchFamily="18" charset="0"/>
              </a:rPr>
              <a:t>Longer 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    </a:t>
            </a:r>
            <a:r>
              <a:rPr lang="en-US" i="1">
                <a:latin typeface="Times New Roman" pitchFamily="18" charset="0"/>
              </a:rPr>
              <a:t>Hence begin with TV,draw rhombus below </a:t>
            </a:r>
          </a:p>
          <a:p>
            <a:pPr eaLnBrk="1" hangingPunct="1"/>
            <a:r>
              <a:rPr lang="en-US" i="1">
                <a:latin typeface="Times New Roman" pitchFamily="18" charset="0"/>
              </a:rPr>
              <a:t>     X-Y line, taking longer diagonal // to X-Y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281719" name="Text Box 119"/>
          <p:cNvSpPr txBox="1">
            <a:spLocks noChangeArrowheads="1"/>
          </p:cNvSpPr>
          <p:nvPr/>
        </p:nvSpPr>
        <p:spPr bwMode="auto">
          <a:xfrm>
            <a:off x="8610600" y="6019800"/>
            <a:ext cx="315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c</a:t>
            </a:r>
            <a:r>
              <a:rPr lang="en-US" sz="900" b="0" baseline="-25000">
                <a:latin typeface="Arial" charset="0"/>
              </a:rPr>
              <a:t>2</a:t>
            </a:r>
          </a:p>
        </p:txBody>
      </p:sp>
      <p:sp>
        <p:nvSpPr>
          <p:cNvPr id="281720" name="Oval 120"/>
          <p:cNvSpPr>
            <a:spLocks noChangeArrowheads="1"/>
          </p:cNvSpPr>
          <p:nvPr/>
        </p:nvSpPr>
        <p:spPr bwMode="auto">
          <a:xfrm flipV="1">
            <a:off x="8686800" y="6248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721" name="Oval 121"/>
          <p:cNvSpPr>
            <a:spLocks noChangeArrowheads="1"/>
          </p:cNvSpPr>
          <p:nvPr/>
        </p:nvSpPr>
        <p:spPr bwMode="auto">
          <a:xfrm flipV="1">
            <a:off x="7477125" y="5486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22"/>
          <p:cNvGrpSpPr>
            <a:grpSpLocks/>
          </p:cNvGrpSpPr>
          <p:nvPr/>
        </p:nvGrpSpPr>
        <p:grpSpPr bwMode="auto">
          <a:xfrm>
            <a:off x="4343400" y="2590800"/>
            <a:ext cx="4738688" cy="1752600"/>
            <a:chOff x="2736" y="1632"/>
            <a:chExt cx="2985" cy="1104"/>
          </a:xfrm>
        </p:grpSpPr>
        <p:sp>
          <p:nvSpPr>
            <p:cNvPr id="11362" name="Rectangle 123"/>
            <p:cNvSpPr>
              <a:spLocks noChangeArrowheads="1"/>
            </p:cNvSpPr>
            <p:nvPr/>
          </p:nvSpPr>
          <p:spPr bwMode="auto">
            <a:xfrm>
              <a:off x="2762" y="1632"/>
              <a:ext cx="2880" cy="110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3" name="Text Box 124"/>
            <p:cNvSpPr txBox="1">
              <a:spLocks noChangeArrowheads="1"/>
            </p:cNvSpPr>
            <p:nvPr/>
          </p:nvSpPr>
          <p:spPr bwMode="auto">
            <a:xfrm>
              <a:off x="2736" y="1680"/>
              <a:ext cx="2985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FF3300"/>
                  </a:solidFill>
                  <a:latin typeface="Arial" charset="0"/>
                </a:rPr>
                <a:t>The difference in these two problems is in step 3 only.</a:t>
              </a:r>
            </a:p>
            <a:p>
              <a:pPr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In problem no.6 inclination of Tv of that diagonal is </a:t>
              </a:r>
            </a:p>
            <a:p>
              <a:pPr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given,It could be drawn directly as shown in 3</a:t>
              </a:r>
              <a:r>
                <a:rPr lang="en-US" sz="1400" baseline="30000">
                  <a:solidFill>
                    <a:schemeClr val="accent2"/>
                  </a:solidFill>
                  <a:latin typeface="Arial" charset="0"/>
                </a:rPr>
                <a:t>rd</a:t>
              </a:r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 step.</a:t>
              </a:r>
            </a:p>
            <a:p>
              <a:pPr eaLnBrk="1" hangingPunct="1"/>
              <a:r>
                <a:rPr lang="en-US" sz="1400" i="1">
                  <a:solidFill>
                    <a:srgbClr val="FF3399"/>
                  </a:solidFill>
                  <a:latin typeface="Arial" charset="0"/>
                </a:rPr>
                <a:t>While in no.7 angle of diagonal itself I.e. it’s TL, is </a:t>
              </a:r>
            </a:p>
            <a:p>
              <a:pPr eaLnBrk="1" hangingPunct="1"/>
              <a:r>
                <a:rPr lang="en-US" sz="1400" i="1">
                  <a:solidFill>
                    <a:srgbClr val="FF3399"/>
                  </a:solidFill>
                  <a:latin typeface="Arial" charset="0"/>
                </a:rPr>
                <a:t>given. Hence here angle of TL is taken,locus of c</a:t>
              </a:r>
              <a:r>
                <a:rPr lang="en-US" sz="1400" i="1" baseline="-25000">
                  <a:solidFill>
                    <a:srgbClr val="FF3399"/>
                  </a:solidFill>
                  <a:latin typeface="Arial" charset="0"/>
                </a:rPr>
                <a:t>1</a:t>
              </a:r>
            </a:p>
            <a:p>
              <a:pPr eaLnBrk="1" hangingPunct="1"/>
              <a:r>
                <a:rPr lang="en-US" sz="1400" i="1">
                  <a:solidFill>
                    <a:srgbClr val="FF3399"/>
                  </a:solidFill>
                  <a:latin typeface="Arial" charset="0"/>
                </a:rPr>
                <a:t>Is drawn and then LTV I.e. a1 c1 is marked and </a:t>
              </a:r>
            </a:p>
            <a:p>
              <a:pPr eaLnBrk="1" hangingPunct="1"/>
              <a:r>
                <a:rPr lang="en-US" sz="1400" i="1">
                  <a:solidFill>
                    <a:srgbClr val="FF3399"/>
                  </a:solidFill>
                  <a:latin typeface="Arial" charset="0"/>
                </a:rPr>
                <a:t>final TV was completed.Study illustration carefully.</a:t>
              </a:r>
            </a:p>
          </p:txBody>
        </p:sp>
      </p:grpSp>
      <p:grpSp>
        <p:nvGrpSpPr>
          <p:cNvPr id="6" name="Group 125"/>
          <p:cNvGrpSpPr>
            <a:grpSpLocks/>
          </p:cNvGrpSpPr>
          <p:nvPr/>
        </p:nvGrpSpPr>
        <p:grpSpPr bwMode="auto">
          <a:xfrm>
            <a:off x="685800" y="5638800"/>
            <a:ext cx="2895600" cy="1066800"/>
            <a:chOff x="432" y="3552"/>
            <a:chExt cx="1824" cy="672"/>
          </a:xfrm>
        </p:grpSpPr>
        <p:sp>
          <p:nvSpPr>
            <p:cNvPr id="11360" name="AutoShape 126"/>
            <p:cNvSpPr>
              <a:spLocks noChangeArrowheads="1"/>
            </p:cNvSpPr>
            <p:nvPr/>
          </p:nvSpPr>
          <p:spPr bwMode="auto">
            <a:xfrm>
              <a:off x="432" y="3552"/>
              <a:ext cx="1824" cy="672"/>
            </a:xfrm>
            <a:prstGeom prst="wedgeRoundRectCallout">
              <a:avLst>
                <a:gd name="adj1" fmla="val 52356"/>
                <a:gd name="adj2" fmla="val -91069"/>
                <a:gd name="adj3" fmla="val 16667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400" b="0">
                <a:latin typeface="Arial" charset="0"/>
              </a:endParaRPr>
            </a:p>
          </p:txBody>
        </p:sp>
        <p:sp>
          <p:nvSpPr>
            <p:cNvPr id="11361" name="Text Box 127"/>
            <p:cNvSpPr txBox="1">
              <a:spLocks noChangeArrowheads="1"/>
            </p:cNvSpPr>
            <p:nvPr/>
          </p:nvSpPr>
          <p:spPr bwMode="auto">
            <a:xfrm>
              <a:off x="464" y="3618"/>
              <a:ext cx="175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>
                  <a:latin typeface="Arial" charset="0"/>
                </a:rPr>
                <a:t>Note the difference in </a:t>
              </a:r>
            </a:p>
            <a:p>
              <a:pPr algn="ctr" eaLnBrk="1" hangingPunct="1"/>
              <a:r>
                <a:rPr lang="en-US" sz="1800">
                  <a:latin typeface="Arial" charset="0"/>
                </a:rPr>
                <a:t>construction of 3</a:t>
              </a:r>
              <a:r>
                <a:rPr lang="en-US" sz="1800" baseline="30000">
                  <a:latin typeface="Arial" charset="0"/>
                </a:rPr>
                <a:t>rd</a:t>
              </a:r>
              <a:r>
                <a:rPr lang="en-US" sz="1800">
                  <a:latin typeface="Arial" charset="0"/>
                </a:rPr>
                <a:t> step </a:t>
              </a:r>
            </a:p>
            <a:p>
              <a:pPr algn="ctr" eaLnBrk="1" hangingPunct="1"/>
              <a:r>
                <a:rPr lang="en-US" sz="1800">
                  <a:latin typeface="Arial" charset="0"/>
                </a:rPr>
                <a:t>in both solutions.</a:t>
              </a:r>
            </a:p>
          </p:txBody>
        </p:sp>
      </p:grpSp>
      <p:grpSp>
        <p:nvGrpSpPr>
          <p:cNvPr id="11353" name="Group 143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1354" name="AutoShape 144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AutoShape 145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" name="AutoShape 146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7" name="AutoShape 147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8" name="AutoShape 148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9" name="AutoShape 149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1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1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28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1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1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1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1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1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1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1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1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1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1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1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1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1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1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1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1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81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1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1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81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1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1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1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8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81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81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81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81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81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81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81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81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81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81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81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81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281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81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81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81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81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81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281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81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81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8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81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81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81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81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81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81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81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281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281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81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81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8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28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28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8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28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28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281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28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28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281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281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281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281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281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281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81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281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281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281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281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281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281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281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281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81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81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281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281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281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281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281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281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281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281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281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281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281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281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281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281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281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281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281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1" dur="500" fill="hold"/>
                                        <p:tgtEl>
                                          <p:spTgt spid="281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281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7" dur="500" fill="hold"/>
                                        <p:tgtEl>
                                          <p:spTgt spid="281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281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281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281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281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281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5" dur="500" fill="hold"/>
                                        <p:tgtEl>
                                          <p:spTgt spid="281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281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1" dur="500" fill="hold"/>
                                        <p:tgtEl>
                                          <p:spTgt spid="281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281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7" dur="500" fill="hold"/>
                                        <p:tgtEl>
                                          <p:spTgt spid="281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281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3" dur="500" fill="hold"/>
                                        <p:tgtEl>
                                          <p:spTgt spid="281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4" fill="hold">
                      <p:stCondLst>
                        <p:cond delay="indefinite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281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9" dur="500" fill="hold"/>
                                        <p:tgtEl>
                                          <p:spTgt spid="281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281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5" dur="500" fill="hold"/>
                                        <p:tgtEl>
                                          <p:spTgt spid="281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281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1" dur="500" fill="hold"/>
                                        <p:tgtEl>
                                          <p:spTgt spid="281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2" fill="hold">
                      <p:stCondLst>
                        <p:cond delay="indefinite"/>
                      </p:stCondLst>
                      <p:childTnLst>
                        <p:par>
                          <p:cTn id="473" fill="hold">
                            <p:stCondLst>
                              <p:cond delay="0"/>
                            </p:stCondLst>
                            <p:childTnLst>
                              <p:par>
                                <p:cTn id="4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6" dur="500" fill="hold"/>
                                        <p:tgtEl>
                                          <p:spTgt spid="281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7" dur="500" fill="hold"/>
                                        <p:tgtEl>
                                          <p:spTgt spid="281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281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3" dur="500" fill="hold"/>
                                        <p:tgtEl>
                                          <p:spTgt spid="281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281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9" dur="500" fill="hold"/>
                                        <p:tgtEl>
                                          <p:spTgt spid="281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0" fill="hold">
                      <p:stCondLst>
                        <p:cond delay="indefinite"/>
                      </p:stCondLst>
                      <p:childTnLst>
                        <p:par>
                          <p:cTn id="491" fill="hold">
                            <p:stCondLst>
                              <p:cond delay="0"/>
                            </p:stCondLst>
                            <p:childTnLst>
                              <p:par>
                                <p:cTn id="4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4" dur="500" fill="hold"/>
                                        <p:tgtEl>
                                          <p:spTgt spid="281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5" dur="500" fill="hold"/>
                                        <p:tgtEl>
                                          <p:spTgt spid="281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0" dur="500" fill="hold"/>
                                        <p:tgtEl>
                                          <p:spTgt spid="281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1" dur="500" fill="hold"/>
                                        <p:tgtEl>
                                          <p:spTgt spid="281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2" fill="hold">
                      <p:stCondLst>
                        <p:cond delay="indefinite"/>
                      </p:stCondLst>
                      <p:childTnLst>
                        <p:par>
                          <p:cTn id="503" fill="hold">
                            <p:stCondLst>
                              <p:cond delay="0"/>
                            </p:stCondLst>
                            <p:childTnLst>
                              <p:par>
                                <p:cTn id="5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6" dur="500" fill="hold"/>
                                        <p:tgtEl>
                                          <p:spTgt spid="281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7" dur="500" fill="hold"/>
                                        <p:tgtEl>
                                          <p:spTgt spid="281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8" fill="hold">
                      <p:stCondLst>
                        <p:cond delay="indefinite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8" dur="500" fill="hold"/>
                                        <p:tgtEl>
                                          <p:spTgt spid="281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9" dur="500" fill="hold"/>
                                        <p:tgtEl>
                                          <p:spTgt spid="281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0" fill="hold">
                      <p:stCondLst>
                        <p:cond delay="indefinite"/>
                      </p:stCondLst>
                      <p:childTnLst>
                        <p:par>
                          <p:cTn id="521" fill="hold">
                            <p:stCondLst>
                              <p:cond delay="0"/>
                            </p:stCondLst>
                            <p:childTnLst>
                              <p:par>
                                <p:cTn id="5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 animBg="1"/>
      <p:bldP spid="281603" grpId="0" animBg="1"/>
      <p:bldP spid="281604" grpId="0" animBg="1"/>
      <p:bldP spid="281605" grpId="0" animBg="1"/>
      <p:bldP spid="281606" grpId="0" animBg="1"/>
      <p:bldP spid="281607" grpId="0" animBg="1"/>
      <p:bldP spid="281608" grpId="0" animBg="1"/>
      <p:bldP spid="281609" grpId="0" animBg="1"/>
      <p:bldP spid="281610" grpId="0" animBg="1"/>
      <p:bldP spid="281611" grpId="0" animBg="1"/>
      <p:bldP spid="281612" grpId="0" animBg="1"/>
      <p:bldP spid="281613" grpId="0" animBg="1"/>
      <p:bldP spid="281614" grpId="0" animBg="1"/>
      <p:bldP spid="281615" grpId="0" animBg="1"/>
      <p:bldP spid="281616" grpId="0" animBg="1"/>
      <p:bldP spid="281617" grpId="0" animBg="1"/>
      <p:bldP spid="281618" grpId="0" autoUpdateAnimBg="0"/>
      <p:bldP spid="281619" grpId="0" autoUpdateAnimBg="0"/>
      <p:bldP spid="281620" grpId="0" animBg="1"/>
      <p:bldP spid="281621" grpId="0" animBg="1"/>
      <p:bldP spid="281622" grpId="0" animBg="1"/>
      <p:bldP spid="281623" grpId="0" animBg="1"/>
      <p:bldP spid="281624" grpId="0" animBg="1"/>
      <p:bldP spid="281625" grpId="0" animBg="1"/>
      <p:bldP spid="281626" grpId="0" animBg="1"/>
      <p:bldP spid="281627" grpId="0" animBg="1"/>
      <p:bldP spid="281628" grpId="0" animBg="1"/>
      <p:bldP spid="281629" grpId="0" animBg="1"/>
      <p:bldP spid="281630" grpId="0" autoUpdateAnimBg="0"/>
      <p:bldP spid="281631" grpId="0" autoUpdateAnimBg="0"/>
      <p:bldP spid="281632" grpId="0" autoUpdateAnimBg="0"/>
      <p:bldP spid="281633" grpId="0" autoUpdateAnimBg="0"/>
      <p:bldP spid="281634" grpId="0" autoUpdateAnimBg="0"/>
      <p:bldP spid="281635" grpId="0" autoUpdateAnimBg="0"/>
      <p:bldP spid="281636" grpId="0" autoUpdateAnimBg="0"/>
      <p:bldP spid="281637" grpId="0" autoUpdateAnimBg="0"/>
      <p:bldP spid="281638" grpId="0" autoUpdateAnimBg="0"/>
      <p:bldP spid="281639" grpId="0" autoUpdateAnimBg="0"/>
      <p:bldP spid="281640" grpId="0" autoUpdateAnimBg="0"/>
      <p:bldP spid="281641" grpId="0" autoUpdateAnimBg="0"/>
      <p:bldP spid="281642" grpId="0" autoUpdateAnimBg="0"/>
      <p:bldP spid="281643" grpId="0" autoUpdateAnimBg="0"/>
      <p:bldP spid="281644" grpId="0" autoUpdateAnimBg="0"/>
      <p:bldP spid="281645" grpId="0" autoUpdateAnimBg="0"/>
      <p:bldP spid="281646" grpId="0" autoUpdateAnimBg="0"/>
      <p:bldP spid="281647" grpId="0" autoUpdateAnimBg="0"/>
      <p:bldP spid="281648" grpId="0" autoUpdateAnimBg="0"/>
      <p:bldP spid="281649" grpId="0" autoUpdateAnimBg="0"/>
      <p:bldP spid="281650" grpId="0" autoUpdateAnimBg="0"/>
      <p:bldP spid="281651" grpId="0" autoUpdateAnimBg="0"/>
      <p:bldP spid="281652" grpId="0" autoUpdateAnimBg="0"/>
      <p:bldP spid="281653" grpId="0" autoUpdateAnimBg="0"/>
      <p:bldP spid="281654" grpId="0" autoUpdateAnimBg="0"/>
      <p:bldP spid="281655" grpId="0" autoUpdateAnimBg="0"/>
      <p:bldP spid="281656" grpId="0" autoUpdateAnimBg="0"/>
      <p:bldP spid="281657" grpId="0" animBg="1"/>
      <p:bldP spid="281658" grpId="0" animBg="1"/>
      <p:bldP spid="281659" grpId="0" animBg="1"/>
      <p:bldP spid="281660" grpId="0" animBg="1"/>
      <p:bldP spid="281661" grpId="0" animBg="1"/>
      <p:bldP spid="281662" grpId="0" animBg="1"/>
      <p:bldP spid="281663" grpId="0" animBg="1"/>
      <p:bldP spid="281667" grpId="0" animBg="1"/>
      <p:bldP spid="281668" grpId="0" autoUpdateAnimBg="0"/>
      <p:bldP spid="281669" grpId="0" autoUpdateAnimBg="0"/>
      <p:bldP spid="281670" grpId="0" autoUpdateAnimBg="0"/>
      <p:bldP spid="281671" grpId="0" autoUpdateAnimBg="0"/>
      <p:bldP spid="281672" grpId="0" autoUpdateAnimBg="0"/>
      <p:bldP spid="281673" grpId="0" animBg="1"/>
      <p:bldP spid="281674" grpId="0" autoUpdateAnimBg="0"/>
      <p:bldP spid="281675" grpId="0" autoUpdateAnimBg="0"/>
      <p:bldP spid="281676" grpId="0" autoUpdateAnimBg="0"/>
      <p:bldP spid="281677" grpId="0" autoUpdateAnimBg="0"/>
      <p:bldP spid="281712" grpId="0" animBg="1"/>
      <p:bldP spid="281713" grpId="0" animBg="1"/>
      <p:bldP spid="281714" grpId="0" animBg="1"/>
      <p:bldP spid="281715" grpId="0" autoUpdateAnimBg="0"/>
      <p:bldP spid="281716" grpId="0" autoUpdateAnimBg="0"/>
      <p:bldP spid="281717" grpId="0" autoUpdateAnimBg="0"/>
      <p:bldP spid="281718" grpId="0" autoUpdateAnimBg="0"/>
      <p:bldP spid="281719" grpId="0" autoUpdateAnimBg="0"/>
      <p:bldP spid="281720" grpId="0" animBg="1"/>
      <p:bldP spid="2817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Oval 2"/>
          <p:cNvSpPr>
            <a:spLocks noChangeArrowheads="1"/>
          </p:cNvSpPr>
          <p:nvPr/>
        </p:nvSpPr>
        <p:spPr bwMode="auto">
          <a:xfrm rot="-1649734">
            <a:off x="7105650" y="336550"/>
            <a:ext cx="982663" cy="3556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51" name="Oval 3"/>
          <p:cNvSpPr>
            <a:spLocks noChangeArrowheads="1"/>
          </p:cNvSpPr>
          <p:nvPr/>
        </p:nvSpPr>
        <p:spPr bwMode="auto">
          <a:xfrm>
            <a:off x="4589463" y="1066800"/>
            <a:ext cx="990600" cy="990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52" name="Line 4"/>
          <p:cNvSpPr>
            <a:spLocks noChangeShapeType="1"/>
          </p:cNvSpPr>
          <p:nvPr/>
        </p:nvSpPr>
        <p:spPr bwMode="auto">
          <a:xfrm>
            <a:off x="4589463" y="1562100"/>
            <a:ext cx="990600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53" name="Line 5"/>
          <p:cNvSpPr>
            <a:spLocks noChangeShapeType="1"/>
          </p:cNvSpPr>
          <p:nvPr/>
        </p:nvSpPr>
        <p:spPr bwMode="auto">
          <a:xfrm>
            <a:off x="5094288" y="1076325"/>
            <a:ext cx="0" cy="990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54" name="Line 6"/>
          <p:cNvSpPr>
            <a:spLocks noChangeShapeType="1"/>
          </p:cNvSpPr>
          <p:nvPr/>
        </p:nvSpPr>
        <p:spPr bwMode="auto">
          <a:xfrm>
            <a:off x="4284663" y="771525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55" name="Line 7"/>
          <p:cNvSpPr>
            <a:spLocks noChangeShapeType="1"/>
          </p:cNvSpPr>
          <p:nvPr/>
        </p:nvSpPr>
        <p:spPr bwMode="auto">
          <a:xfrm flipV="1">
            <a:off x="4589463" y="466725"/>
            <a:ext cx="0" cy="914400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56" name="Line 8"/>
          <p:cNvSpPr>
            <a:spLocks noChangeShapeType="1"/>
          </p:cNvSpPr>
          <p:nvPr/>
        </p:nvSpPr>
        <p:spPr bwMode="auto">
          <a:xfrm flipV="1">
            <a:off x="5580063" y="466725"/>
            <a:ext cx="0" cy="914400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57" name="Line 9"/>
          <p:cNvSpPr>
            <a:spLocks noChangeShapeType="1"/>
          </p:cNvSpPr>
          <p:nvPr/>
        </p:nvSpPr>
        <p:spPr bwMode="auto">
          <a:xfrm flipV="1">
            <a:off x="5094288" y="466725"/>
            <a:ext cx="0" cy="457200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58" name="Line 10"/>
          <p:cNvSpPr>
            <a:spLocks noChangeShapeType="1"/>
          </p:cNvSpPr>
          <p:nvPr/>
        </p:nvSpPr>
        <p:spPr bwMode="auto">
          <a:xfrm>
            <a:off x="4589463" y="619125"/>
            <a:ext cx="990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59" name="Line 11"/>
          <p:cNvSpPr>
            <a:spLocks noChangeShapeType="1"/>
          </p:cNvSpPr>
          <p:nvPr/>
        </p:nvSpPr>
        <p:spPr bwMode="auto">
          <a:xfrm rot="-1800000">
            <a:off x="5780088" y="531813"/>
            <a:ext cx="9906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60" name="Line 12"/>
          <p:cNvSpPr>
            <a:spLocks noChangeShapeType="1"/>
          </p:cNvSpPr>
          <p:nvPr/>
        </p:nvSpPr>
        <p:spPr bwMode="auto">
          <a:xfrm>
            <a:off x="6713538" y="238125"/>
            <a:ext cx="0" cy="16764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61" name="Line 13"/>
          <p:cNvSpPr>
            <a:spLocks noChangeShapeType="1"/>
          </p:cNvSpPr>
          <p:nvPr/>
        </p:nvSpPr>
        <p:spPr bwMode="auto">
          <a:xfrm>
            <a:off x="6313488" y="466725"/>
            <a:ext cx="0" cy="14478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62" name="Line 14"/>
          <p:cNvSpPr>
            <a:spLocks noChangeShapeType="1"/>
          </p:cNvSpPr>
          <p:nvPr/>
        </p:nvSpPr>
        <p:spPr bwMode="auto">
          <a:xfrm>
            <a:off x="5865813" y="695325"/>
            <a:ext cx="0" cy="12192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63" name="Line 15"/>
          <p:cNvSpPr>
            <a:spLocks noChangeShapeType="1"/>
          </p:cNvSpPr>
          <p:nvPr/>
        </p:nvSpPr>
        <p:spPr bwMode="auto">
          <a:xfrm>
            <a:off x="5046663" y="1066800"/>
            <a:ext cx="17526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64" name="Line 16"/>
          <p:cNvSpPr>
            <a:spLocks noChangeShapeType="1"/>
          </p:cNvSpPr>
          <p:nvPr/>
        </p:nvSpPr>
        <p:spPr bwMode="auto">
          <a:xfrm>
            <a:off x="5580063" y="1562100"/>
            <a:ext cx="12192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65" name="Line 17"/>
          <p:cNvSpPr>
            <a:spLocks noChangeShapeType="1"/>
          </p:cNvSpPr>
          <p:nvPr/>
        </p:nvSpPr>
        <p:spPr bwMode="auto">
          <a:xfrm>
            <a:off x="5122863" y="2057400"/>
            <a:ext cx="16764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66" name="Oval 18"/>
          <p:cNvSpPr>
            <a:spLocks noChangeArrowheads="1"/>
          </p:cNvSpPr>
          <p:nvPr/>
        </p:nvSpPr>
        <p:spPr bwMode="auto">
          <a:xfrm>
            <a:off x="5884863" y="1066800"/>
            <a:ext cx="838200" cy="990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67" name="Line 19"/>
          <p:cNvSpPr>
            <a:spLocks noChangeShapeType="1"/>
          </p:cNvSpPr>
          <p:nvPr/>
        </p:nvSpPr>
        <p:spPr bwMode="auto">
          <a:xfrm>
            <a:off x="6313488" y="1066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68" name="Oval 20"/>
          <p:cNvSpPr>
            <a:spLocks noChangeArrowheads="1"/>
          </p:cNvSpPr>
          <p:nvPr/>
        </p:nvSpPr>
        <p:spPr bwMode="auto">
          <a:xfrm rot="-3087925">
            <a:off x="7161213" y="1000125"/>
            <a:ext cx="838200" cy="990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69" name="Line 21"/>
          <p:cNvSpPr>
            <a:spLocks noChangeShapeType="1"/>
          </p:cNvSpPr>
          <p:nvPr/>
        </p:nvSpPr>
        <p:spPr bwMode="auto">
          <a:xfrm rot="18512075" flipV="1">
            <a:off x="7339807" y="535781"/>
            <a:ext cx="0" cy="1538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70" name="Line 22"/>
          <p:cNvSpPr>
            <a:spLocks noChangeShapeType="1"/>
          </p:cNvSpPr>
          <p:nvPr/>
        </p:nvSpPr>
        <p:spPr bwMode="auto">
          <a:xfrm flipH="1">
            <a:off x="7335838" y="1162050"/>
            <a:ext cx="485775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71" name="Line 23"/>
          <p:cNvSpPr>
            <a:spLocks noChangeShapeType="1"/>
          </p:cNvSpPr>
          <p:nvPr/>
        </p:nvSpPr>
        <p:spPr bwMode="auto">
          <a:xfrm flipV="1">
            <a:off x="7192963" y="247650"/>
            <a:ext cx="0" cy="7620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72" name="Line 24"/>
          <p:cNvSpPr>
            <a:spLocks noChangeShapeType="1"/>
          </p:cNvSpPr>
          <p:nvPr/>
        </p:nvSpPr>
        <p:spPr bwMode="auto">
          <a:xfrm flipV="1">
            <a:off x="7278688" y="238125"/>
            <a:ext cx="0" cy="14478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73" name="Line 25"/>
          <p:cNvSpPr>
            <a:spLocks noChangeShapeType="1"/>
          </p:cNvSpPr>
          <p:nvPr/>
        </p:nvSpPr>
        <p:spPr bwMode="auto">
          <a:xfrm>
            <a:off x="6723063" y="276225"/>
            <a:ext cx="11430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74" name="Line 26"/>
          <p:cNvSpPr>
            <a:spLocks noChangeShapeType="1"/>
          </p:cNvSpPr>
          <p:nvPr/>
        </p:nvSpPr>
        <p:spPr bwMode="auto">
          <a:xfrm>
            <a:off x="6342063" y="523875"/>
            <a:ext cx="16002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75" name="Oval 27"/>
          <p:cNvSpPr>
            <a:spLocks noChangeArrowheads="1"/>
          </p:cNvSpPr>
          <p:nvPr/>
        </p:nvSpPr>
        <p:spPr bwMode="auto">
          <a:xfrm>
            <a:off x="7237413" y="4667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76" name="Oval 28"/>
          <p:cNvSpPr>
            <a:spLocks noChangeArrowheads="1"/>
          </p:cNvSpPr>
          <p:nvPr/>
        </p:nvSpPr>
        <p:spPr bwMode="auto">
          <a:xfrm>
            <a:off x="7126288" y="7048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77" name="Oval 29"/>
          <p:cNvSpPr>
            <a:spLocks noChangeArrowheads="1"/>
          </p:cNvSpPr>
          <p:nvPr/>
        </p:nvSpPr>
        <p:spPr bwMode="auto">
          <a:xfrm>
            <a:off x="7840663" y="4857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78" name="Oval 30"/>
          <p:cNvSpPr>
            <a:spLocks noChangeArrowheads="1"/>
          </p:cNvSpPr>
          <p:nvPr/>
        </p:nvSpPr>
        <p:spPr bwMode="auto">
          <a:xfrm>
            <a:off x="7970838" y="2476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79" name="Line 31"/>
          <p:cNvSpPr>
            <a:spLocks noChangeShapeType="1"/>
          </p:cNvSpPr>
          <p:nvPr/>
        </p:nvSpPr>
        <p:spPr bwMode="auto">
          <a:xfrm flipV="1">
            <a:off x="7078663" y="238125"/>
            <a:ext cx="0" cy="11430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80" name="Oval 32"/>
          <p:cNvSpPr>
            <a:spLocks noChangeArrowheads="1"/>
          </p:cNvSpPr>
          <p:nvPr/>
        </p:nvSpPr>
        <p:spPr bwMode="auto">
          <a:xfrm rot="-1314402">
            <a:off x="6716713" y="4656138"/>
            <a:ext cx="1004887" cy="30638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81" name="Line 33"/>
          <p:cNvSpPr>
            <a:spLocks noChangeShapeType="1"/>
          </p:cNvSpPr>
          <p:nvPr/>
        </p:nvSpPr>
        <p:spPr bwMode="auto">
          <a:xfrm>
            <a:off x="4191000" y="5072063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82" name="Oval 34"/>
          <p:cNvSpPr>
            <a:spLocks noChangeArrowheads="1"/>
          </p:cNvSpPr>
          <p:nvPr/>
        </p:nvSpPr>
        <p:spPr bwMode="auto">
          <a:xfrm rot="-3087925">
            <a:off x="6781800" y="5233988"/>
            <a:ext cx="838200" cy="990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83" name="Line 35"/>
          <p:cNvSpPr>
            <a:spLocks noChangeShapeType="1"/>
          </p:cNvSpPr>
          <p:nvPr/>
        </p:nvSpPr>
        <p:spPr bwMode="auto">
          <a:xfrm rot="-3087925">
            <a:off x="7280275" y="4973638"/>
            <a:ext cx="433388" cy="146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84" name="Line 36"/>
          <p:cNvSpPr>
            <a:spLocks noChangeShapeType="1"/>
          </p:cNvSpPr>
          <p:nvPr/>
        </p:nvSpPr>
        <p:spPr bwMode="auto">
          <a:xfrm flipH="1">
            <a:off x="6934200" y="5405438"/>
            <a:ext cx="485775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85" name="Line 37"/>
          <p:cNvSpPr>
            <a:spLocks noChangeShapeType="1"/>
          </p:cNvSpPr>
          <p:nvPr/>
        </p:nvSpPr>
        <p:spPr bwMode="auto">
          <a:xfrm flipV="1">
            <a:off x="6819900" y="4633913"/>
            <a:ext cx="0" cy="7620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86" name="Line 38"/>
          <p:cNvSpPr>
            <a:spLocks noChangeShapeType="1"/>
          </p:cNvSpPr>
          <p:nvPr/>
        </p:nvSpPr>
        <p:spPr bwMode="auto">
          <a:xfrm flipV="1">
            <a:off x="6953250" y="4624388"/>
            <a:ext cx="0" cy="14478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87" name="Line 39"/>
          <p:cNvSpPr>
            <a:spLocks noChangeShapeType="1"/>
          </p:cNvSpPr>
          <p:nvPr/>
        </p:nvSpPr>
        <p:spPr bwMode="auto">
          <a:xfrm flipV="1">
            <a:off x="7439025" y="4624388"/>
            <a:ext cx="0" cy="7620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88" name="Line 40"/>
          <p:cNvSpPr>
            <a:spLocks noChangeShapeType="1"/>
          </p:cNvSpPr>
          <p:nvPr/>
        </p:nvSpPr>
        <p:spPr bwMode="auto">
          <a:xfrm flipV="1">
            <a:off x="7581900" y="4624388"/>
            <a:ext cx="0" cy="13716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89" name="Line 41"/>
          <p:cNvSpPr>
            <a:spLocks noChangeShapeType="1"/>
          </p:cNvSpPr>
          <p:nvPr/>
        </p:nvSpPr>
        <p:spPr bwMode="auto">
          <a:xfrm>
            <a:off x="6477000" y="4576763"/>
            <a:ext cx="11430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90" name="Line 42"/>
          <p:cNvSpPr>
            <a:spLocks noChangeShapeType="1"/>
          </p:cNvSpPr>
          <p:nvPr/>
        </p:nvSpPr>
        <p:spPr bwMode="auto">
          <a:xfrm>
            <a:off x="6096000" y="4824413"/>
            <a:ext cx="16002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91" name="Oval 43"/>
          <p:cNvSpPr>
            <a:spLocks noChangeArrowheads="1"/>
          </p:cNvSpPr>
          <p:nvPr/>
        </p:nvSpPr>
        <p:spPr bwMode="auto">
          <a:xfrm>
            <a:off x="6772275" y="50244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92" name="Oval 44"/>
          <p:cNvSpPr>
            <a:spLocks noChangeArrowheads="1"/>
          </p:cNvSpPr>
          <p:nvPr/>
        </p:nvSpPr>
        <p:spPr bwMode="auto">
          <a:xfrm>
            <a:off x="6924675" y="47767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93" name="Oval 45"/>
          <p:cNvSpPr>
            <a:spLocks noChangeArrowheads="1"/>
          </p:cNvSpPr>
          <p:nvPr/>
        </p:nvSpPr>
        <p:spPr bwMode="auto">
          <a:xfrm>
            <a:off x="7410450" y="47863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94" name="Oval 46"/>
          <p:cNvSpPr>
            <a:spLocks noChangeArrowheads="1"/>
          </p:cNvSpPr>
          <p:nvPr/>
        </p:nvSpPr>
        <p:spPr bwMode="auto">
          <a:xfrm>
            <a:off x="7543800" y="45339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3695" name="Line 47"/>
          <p:cNvSpPr>
            <a:spLocks noChangeShapeType="1"/>
          </p:cNvSpPr>
          <p:nvPr/>
        </p:nvSpPr>
        <p:spPr bwMode="auto">
          <a:xfrm flipV="1">
            <a:off x="6705600" y="4624388"/>
            <a:ext cx="0" cy="11430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96" name="Line 48"/>
          <p:cNvSpPr>
            <a:spLocks noChangeShapeType="1"/>
          </p:cNvSpPr>
          <p:nvPr/>
        </p:nvSpPr>
        <p:spPr bwMode="auto">
          <a:xfrm flipV="1">
            <a:off x="7696200" y="4700588"/>
            <a:ext cx="0" cy="10668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97" name="Line 49"/>
          <p:cNvSpPr>
            <a:spLocks noChangeShapeType="1"/>
          </p:cNvSpPr>
          <p:nvPr/>
        </p:nvSpPr>
        <p:spPr bwMode="auto">
          <a:xfrm>
            <a:off x="6819900" y="5443538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98" name="Line 50"/>
          <p:cNvSpPr>
            <a:spLocks noChangeShapeType="1"/>
          </p:cNvSpPr>
          <p:nvPr/>
        </p:nvSpPr>
        <p:spPr bwMode="auto">
          <a:xfrm>
            <a:off x="7239000" y="59959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699" name="Text Box 51"/>
          <p:cNvSpPr txBox="1">
            <a:spLocks noChangeArrowheads="1"/>
          </p:cNvSpPr>
          <p:nvPr/>
        </p:nvSpPr>
        <p:spPr bwMode="auto">
          <a:xfrm rot="1542787">
            <a:off x="7677150" y="5634038"/>
            <a:ext cx="449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T L</a:t>
            </a:r>
          </a:p>
        </p:txBody>
      </p:sp>
      <p:sp>
        <p:nvSpPr>
          <p:cNvPr id="283700" name="Line 52"/>
          <p:cNvSpPr>
            <a:spLocks noChangeShapeType="1"/>
          </p:cNvSpPr>
          <p:nvPr/>
        </p:nvSpPr>
        <p:spPr bwMode="auto">
          <a:xfrm>
            <a:off x="5884863" y="155892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4360863" y="828675"/>
            <a:ext cx="1416050" cy="1447800"/>
            <a:chOff x="2496" y="1008"/>
            <a:chExt cx="892" cy="912"/>
          </a:xfrm>
        </p:grpSpPr>
        <p:sp>
          <p:nvSpPr>
            <p:cNvPr id="12441" name="Text Box 54"/>
            <p:cNvSpPr txBox="1">
              <a:spLocks noChangeArrowheads="1"/>
            </p:cNvSpPr>
            <p:nvPr/>
          </p:nvSpPr>
          <p:spPr bwMode="auto">
            <a:xfrm>
              <a:off x="2496" y="1344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</a:t>
              </a:r>
            </a:p>
          </p:txBody>
        </p:sp>
        <p:sp>
          <p:nvSpPr>
            <p:cNvPr id="12442" name="Rectangle 55"/>
            <p:cNvSpPr>
              <a:spLocks noChangeArrowheads="1"/>
            </p:cNvSpPr>
            <p:nvPr/>
          </p:nvSpPr>
          <p:spPr bwMode="auto">
            <a:xfrm>
              <a:off x="2832" y="1008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</a:t>
              </a:r>
            </a:p>
          </p:txBody>
        </p:sp>
        <p:sp>
          <p:nvSpPr>
            <p:cNvPr id="12443" name="Rectangle 56"/>
            <p:cNvSpPr>
              <a:spLocks noChangeArrowheads="1"/>
            </p:cNvSpPr>
            <p:nvPr/>
          </p:nvSpPr>
          <p:spPr bwMode="auto">
            <a:xfrm>
              <a:off x="3216" y="134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</a:t>
              </a:r>
            </a:p>
          </p:txBody>
        </p:sp>
        <p:sp>
          <p:nvSpPr>
            <p:cNvPr id="12444" name="Rectangle 57"/>
            <p:cNvSpPr>
              <a:spLocks noChangeArrowheads="1"/>
            </p:cNvSpPr>
            <p:nvPr/>
          </p:nvSpPr>
          <p:spPr bwMode="auto">
            <a:xfrm>
              <a:off x="2880" y="1728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4360863" y="314325"/>
            <a:ext cx="1379537" cy="323850"/>
            <a:chOff x="2496" y="768"/>
            <a:chExt cx="869" cy="204"/>
          </a:xfrm>
        </p:grpSpPr>
        <p:sp>
          <p:nvSpPr>
            <p:cNvPr id="12437" name="Text Box 59"/>
            <p:cNvSpPr txBox="1">
              <a:spLocks noChangeArrowheads="1"/>
            </p:cNvSpPr>
            <p:nvPr/>
          </p:nvSpPr>
          <p:spPr bwMode="auto">
            <a:xfrm>
              <a:off x="2496" y="768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a’</a:t>
              </a:r>
            </a:p>
          </p:txBody>
        </p:sp>
        <p:sp>
          <p:nvSpPr>
            <p:cNvPr id="12438" name="Text Box 60"/>
            <p:cNvSpPr txBox="1">
              <a:spLocks noChangeArrowheads="1"/>
            </p:cNvSpPr>
            <p:nvPr/>
          </p:nvSpPr>
          <p:spPr bwMode="auto">
            <a:xfrm>
              <a:off x="2808" y="780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b’</a:t>
              </a:r>
            </a:p>
          </p:txBody>
        </p:sp>
        <p:sp>
          <p:nvSpPr>
            <p:cNvPr id="12439" name="Text Box 61"/>
            <p:cNvSpPr txBox="1">
              <a:spLocks noChangeArrowheads="1"/>
            </p:cNvSpPr>
            <p:nvPr/>
          </p:nvSpPr>
          <p:spPr bwMode="auto">
            <a:xfrm>
              <a:off x="2928" y="774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d’</a:t>
              </a:r>
            </a:p>
          </p:txBody>
        </p:sp>
        <p:sp>
          <p:nvSpPr>
            <p:cNvPr id="12440" name="Text Box 62"/>
            <p:cNvSpPr txBox="1">
              <a:spLocks noChangeArrowheads="1"/>
            </p:cNvSpPr>
            <p:nvPr/>
          </p:nvSpPr>
          <p:spPr bwMode="auto">
            <a:xfrm>
              <a:off x="3168" y="768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c’</a:t>
              </a:r>
            </a:p>
          </p:txBody>
        </p:sp>
      </p:grp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3963988" y="554038"/>
            <a:ext cx="4418012" cy="381000"/>
            <a:chOff x="2246" y="919"/>
            <a:chExt cx="2783" cy="240"/>
          </a:xfrm>
        </p:grpSpPr>
        <p:sp>
          <p:nvSpPr>
            <p:cNvPr id="12435" name="Text Box 64"/>
            <p:cNvSpPr txBox="1">
              <a:spLocks noChangeArrowheads="1"/>
            </p:cNvSpPr>
            <p:nvPr/>
          </p:nvSpPr>
          <p:spPr bwMode="auto">
            <a:xfrm>
              <a:off x="2246" y="967"/>
              <a:ext cx="1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X</a:t>
              </a:r>
            </a:p>
          </p:txBody>
        </p:sp>
        <p:sp>
          <p:nvSpPr>
            <p:cNvPr id="12436" name="Text Box 65"/>
            <p:cNvSpPr txBox="1">
              <a:spLocks noChangeArrowheads="1"/>
            </p:cNvSpPr>
            <p:nvPr/>
          </p:nvSpPr>
          <p:spPr bwMode="auto">
            <a:xfrm>
              <a:off x="4838" y="919"/>
              <a:ext cx="19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Y</a:t>
              </a:r>
            </a:p>
          </p:txBody>
        </p:sp>
      </p:grpSp>
      <p:grpSp>
        <p:nvGrpSpPr>
          <p:cNvPr id="5" name="Group 66"/>
          <p:cNvGrpSpPr>
            <a:grpSpLocks/>
          </p:cNvGrpSpPr>
          <p:nvPr/>
        </p:nvGrpSpPr>
        <p:grpSpPr bwMode="auto">
          <a:xfrm rot="-1734769">
            <a:off x="5561013" y="257175"/>
            <a:ext cx="1379537" cy="323850"/>
            <a:chOff x="2496" y="768"/>
            <a:chExt cx="869" cy="204"/>
          </a:xfrm>
        </p:grpSpPr>
        <p:sp>
          <p:nvSpPr>
            <p:cNvPr id="12431" name="Text Box 67"/>
            <p:cNvSpPr txBox="1">
              <a:spLocks noChangeArrowheads="1"/>
            </p:cNvSpPr>
            <p:nvPr/>
          </p:nvSpPr>
          <p:spPr bwMode="auto">
            <a:xfrm>
              <a:off x="2496" y="768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a’</a:t>
              </a:r>
            </a:p>
          </p:txBody>
        </p:sp>
        <p:sp>
          <p:nvSpPr>
            <p:cNvPr id="12432" name="Text Box 68"/>
            <p:cNvSpPr txBox="1">
              <a:spLocks noChangeArrowheads="1"/>
            </p:cNvSpPr>
            <p:nvPr/>
          </p:nvSpPr>
          <p:spPr bwMode="auto">
            <a:xfrm>
              <a:off x="2808" y="780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b’</a:t>
              </a:r>
            </a:p>
          </p:txBody>
        </p:sp>
        <p:sp>
          <p:nvSpPr>
            <p:cNvPr id="12433" name="Text Box 69"/>
            <p:cNvSpPr txBox="1">
              <a:spLocks noChangeArrowheads="1"/>
            </p:cNvSpPr>
            <p:nvPr/>
          </p:nvSpPr>
          <p:spPr bwMode="auto">
            <a:xfrm>
              <a:off x="2928" y="774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d’</a:t>
              </a:r>
            </a:p>
          </p:txBody>
        </p:sp>
        <p:sp>
          <p:nvSpPr>
            <p:cNvPr id="12434" name="Text Box 70"/>
            <p:cNvSpPr txBox="1">
              <a:spLocks noChangeArrowheads="1"/>
            </p:cNvSpPr>
            <p:nvPr/>
          </p:nvSpPr>
          <p:spPr bwMode="auto">
            <a:xfrm>
              <a:off x="3168" y="768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c’</a:t>
              </a:r>
            </a:p>
          </p:txBody>
        </p:sp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5608638" y="819150"/>
            <a:ext cx="1400175" cy="1466850"/>
            <a:chOff x="3288" y="996"/>
            <a:chExt cx="882" cy="924"/>
          </a:xfrm>
        </p:grpSpPr>
        <p:sp>
          <p:nvSpPr>
            <p:cNvPr id="12427" name="Rectangle 72"/>
            <p:cNvSpPr>
              <a:spLocks noChangeArrowheads="1"/>
            </p:cNvSpPr>
            <p:nvPr/>
          </p:nvSpPr>
          <p:spPr bwMode="auto">
            <a:xfrm>
              <a:off x="3288" y="1380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2428" name="Rectangle 73"/>
            <p:cNvSpPr>
              <a:spLocks noChangeArrowheads="1"/>
            </p:cNvSpPr>
            <p:nvPr/>
          </p:nvSpPr>
          <p:spPr bwMode="auto">
            <a:xfrm>
              <a:off x="3648" y="1728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2429" name="Rectangle 74"/>
            <p:cNvSpPr>
              <a:spLocks noChangeArrowheads="1"/>
            </p:cNvSpPr>
            <p:nvPr/>
          </p:nvSpPr>
          <p:spPr bwMode="auto">
            <a:xfrm>
              <a:off x="3648" y="996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2430" name="Rectangle 75"/>
            <p:cNvSpPr>
              <a:spLocks noChangeArrowheads="1"/>
            </p:cNvSpPr>
            <p:nvPr/>
          </p:nvSpPr>
          <p:spPr bwMode="auto">
            <a:xfrm>
              <a:off x="3958" y="1344"/>
              <a:ext cx="2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</p:grp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7053263" y="876300"/>
            <a:ext cx="1200150" cy="1190625"/>
            <a:chOff x="4176" y="1122"/>
            <a:chExt cx="756" cy="750"/>
          </a:xfrm>
        </p:grpSpPr>
        <p:sp>
          <p:nvSpPr>
            <p:cNvPr id="12423" name="Rectangle 77"/>
            <p:cNvSpPr>
              <a:spLocks noChangeArrowheads="1"/>
            </p:cNvSpPr>
            <p:nvPr/>
          </p:nvSpPr>
          <p:spPr bwMode="auto">
            <a:xfrm rot="2271551">
              <a:off x="4176" y="1122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2424" name="Rectangle 78"/>
            <p:cNvSpPr>
              <a:spLocks noChangeArrowheads="1"/>
            </p:cNvSpPr>
            <p:nvPr/>
          </p:nvSpPr>
          <p:spPr bwMode="auto">
            <a:xfrm rot="2271551">
              <a:off x="4205" y="1680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2425" name="Rectangle 79"/>
            <p:cNvSpPr>
              <a:spLocks noChangeArrowheads="1"/>
            </p:cNvSpPr>
            <p:nvPr/>
          </p:nvSpPr>
          <p:spPr bwMode="auto">
            <a:xfrm rot="2271551">
              <a:off x="4630" y="1132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2426" name="Rectangle 80"/>
            <p:cNvSpPr>
              <a:spLocks noChangeArrowheads="1"/>
            </p:cNvSpPr>
            <p:nvPr/>
          </p:nvSpPr>
          <p:spPr bwMode="auto">
            <a:xfrm rot="2271551">
              <a:off x="4720" y="1655"/>
              <a:ext cx="2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</p:grpSp>
      <p:sp>
        <p:nvSpPr>
          <p:cNvPr id="283729" name="Text Box 81"/>
          <p:cNvSpPr txBox="1">
            <a:spLocks noChangeArrowheads="1"/>
          </p:cNvSpPr>
          <p:nvPr/>
        </p:nvSpPr>
        <p:spPr bwMode="auto">
          <a:xfrm>
            <a:off x="6764338" y="736600"/>
            <a:ext cx="409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Arial" charset="0"/>
              </a:rPr>
              <a:t>45</a:t>
            </a:r>
            <a:r>
              <a:rPr lang="en-US" sz="1200" b="0" baseline="30000">
                <a:latin typeface="Arial" charset="0"/>
              </a:rPr>
              <a:t>0</a:t>
            </a:r>
          </a:p>
        </p:txBody>
      </p:sp>
      <p:sp>
        <p:nvSpPr>
          <p:cNvPr id="283730" name="Text Box 82"/>
          <p:cNvSpPr txBox="1">
            <a:spLocks noChangeArrowheads="1"/>
          </p:cNvSpPr>
          <p:nvPr/>
        </p:nvSpPr>
        <p:spPr bwMode="auto">
          <a:xfrm>
            <a:off x="6008688" y="571500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0">
                <a:latin typeface="Arial" charset="0"/>
              </a:rPr>
              <a:t>30</a:t>
            </a:r>
            <a:r>
              <a:rPr lang="en-US" sz="1200" b="0" baseline="30000">
                <a:latin typeface="Arial" charset="0"/>
              </a:rPr>
              <a:t>0</a:t>
            </a:r>
          </a:p>
        </p:txBody>
      </p:sp>
      <p:grpSp>
        <p:nvGrpSpPr>
          <p:cNvPr id="8" name="Group 83"/>
          <p:cNvGrpSpPr>
            <a:grpSpLocks/>
          </p:cNvGrpSpPr>
          <p:nvPr/>
        </p:nvGrpSpPr>
        <p:grpSpPr bwMode="auto">
          <a:xfrm>
            <a:off x="6875463" y="9525"/>
            <a:ext cx="1366837" cy="828675"/>
            <a:chOff x="4080" y="582"/>
            <a:chExt cx="861" cy="522"/>
          </a:xfrm>
        </p:grpSpPr>
        <p:sp>
          <p:nvSpPr>
            <p:cNvPr id="12419" name="Text Box 84"/>
            <p:cNvSpPr txBox="1">
              <a:spLocks noChangeArrowheads="1"/>
            </p:cNvSpPr>
            <p:nvPr/>
          </p:nvSpPr>
          <p:spPr bwMode="auto">
            <a:xfrm>
              <a:off x="4080" y="912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2420" name="Text Box 85"/>
            <p:cNvSpPr txBox="1">
              <a:spLocks noChangeArrowheads="1"/>
            </p:cNvSpPr>
            <p:nvPr/>
          </p:nvSpPr>
          <p:spPr bwMode="auto">
            <a:xfrm>
              <a:off x="4146" y="684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2421" name="Text Box 86"/>
            <p:cNvSpPr txBox="1">
              <a:spLocks noChangeArrowheads="1"/>
            </p:cNvSpPr>
            <p:nvPr/>
          </p:nvSpPr>
          <p:spPr bwMode="auto">
            <a:xfrm>
              <a:off x="4704" y="582"/>
              <a:ext cx="2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2422" name="Text Box 87"/>
            <p:cNvSpPr txBox="1">
              <a:spLocks noChangeArrowheads="1"/>
            </p:cNvSpPr>
            <p:nvPr/>
          </p:nvSpPr>
          <p:spPr bwMode="auto">
            <a:xfrm>
              <a:off x="4644" y="882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</p:grpSp>
      <p:sp>
        <p:nvSpPr>
          <p:cNvPr id="283736" name="Line 88"/>
          <p:cNvSpPr>
            <a:spLocks noChangeShapeType="1"/>
          </p:cNvSpPr>
          <p:nvPr/>
        </p:nvSpPr>
        <p:spPr bwMode="auto">
          <a:xfrm flipV="1">
            <a:off x="8018463" y="238125"/>
            <a:ext cx="0" cy="1600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737" name="Line 89"/>
          <p:cNvSpPr>
            <a:spLocks noChangeShapeType="1"/>
          </p:cNvSpPr>
          <p:nvPr/>
        </p:nvSpPr>
        <p:spPr bwMode="auto">
          <a:xfrm flipV="1">
            <a:off x="7866063" y="390525"/>
            <a:ext cx="0" cy="762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90"/>
          <p:cNvGrpSpPr>
            <a:grpSpLocks/>
          </p:cNvGrpSpPr>
          <p:nvPr/>
        </p:nvGrpSpPr>
        <p:grpSpPr bwMode="auto">
          <a:xfrm>
            <a:off x="4114800" y="4567238"/>
            <a:ext cx="2657475" cy="1985962"/>
            <a:chOff x="2592" y="2877"/>
            <a:chExt cx="1674" cy="1251"/>
          </a:xfrm>
        </p:grpSpPr>
        <p:grpSp>
          <p:nvGrpSpPr>
            <p:cNvPr id="12381" name="Group 91"/>
            <p:cNvGrpSpPr>
              <a:grpSpLocks/>
            </p:cNvGrpSpPr>
            <p:nvPr/>
          </p:nvGrpSpPr>
          <p:grpSpPr bwMode="auto">
            <a:xfrm>
              <a:off x="3384" y="3189"/>
              <a:ext cx="882" cy="924"/>
              <a:chOff x="3288" y="996"/>
              <a:chExt cx="882" cy="924"/>
            </a:xfrm>
          </p:grpSpPr>
          <p:sp>
            <p:nvSpPr>
              <p:cNvPr id="12415" name="Rectangle 92"/>
              <p:cNvSpPr>
                <a:spLocks noChangeArrowheads="1"/>
              </p:cNvSpPr>
              <p:nvPr/>
            </p:nvSpPr>
            <p:spPr bwMode="auto">
              <a:xfrm>
                <a:off x="3288" y="1380"/>
                <a:ext cx="2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a</a:t>
                </a:r>
                <a:r>
                  <a:rPr lang="en-US" sz="1400" b="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12416" name="Rectangle 93"/>
              <p:cNvSpPr>
                <a:spLocks noChangeArrowheads="1"/>
              </p:cNvSpPr>
              <p:nvPr/>
            </p:nvSpPr>
            <p:spPr bwMode="auto">
              <a:xfrm>
                <a:off x="3648" y="1728"/>
                <a:ext cx="2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b</a:t>
                </a:r>
                <a:r>
                  <a:rPr lang="en-US" sz="1400" b="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12417" name="Rectangle 94"/>
              <p:cNvSpPr>
                <a:spLocks noChangeArrowheads="1"/>
              </p:cNvSpPr>
              <p:nvPr/>
            </p:nvSpPr>
            <p:spPr bwMode="auto">
              <a:xfrm>
                <a:off x="3648" y="996"/>
                <a:ext cx="218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d</a:t>
                </a:r>
                <a:r>
                  <a:rPr lang="en-US" sz="1400" b="0" baseline="-25000">
                    <a:latin typeface="Arial" charset="0"/>
                  </a:rPr>
                  <a:t>1</a:t>
                </a:r>
              </a:p>
            </p:txBody>
          </p:sp>
          <p:sp>
            <p:nvSpPr>
              <p:cNvPr id="12418" name="Rectangle 95"/>
              <p:cNvSpPr>
                <a:spLocks noChangeArrowheads="1"/>
              </p:cNvSpPr>
              <p:nvPr/>
            </p:nvSpPr>
            <p:spPr bwMode="auto">
              <a:xfrm>
                <a:off x="3958" y="1344"/>
                <a:ext cx="21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Arial" charset="0"/>
                  </a:rPr>
                  <a:t>c</a:t>
                </a:r>
                <a:r>
                  <a:rPr lang="en-US" sz="1400" b="0" baseline="-25000">
                    <a:latin typeface="Arial" charset="0"/>
                  </a:rPr>
                  <a:t>1</a:t>
                </a:r>
              </a:p>
            </p:txBody>
          </p:sp>
        </p:grpSp>
        <p:grpSp>
          <p:nvGrpSpPr>
            <p:cNvPr id="12382" name="Group 96"/>
            <p:cNvGrpSpPr>
              <a:grpSpLocks/>
            </p:cNvGrpSpPr>
            <p:nvPr/>
          </p:nvGrpSpPr>
          <p:grpSpPr bwMode="auto">
            <a:xfrm>
              <a:off x="2592" y="2877"/>
              <a:ext cx="1619" cy="1251"/>
              <a:chOff x="2592" y="2877"/>
              <a:chExt cx="1619" cy="1251"/>
            </a:xfrm>
          </p:grpSpPr>
          <p:sp>
            <p:nvSpPr>
              <p:cNvPr id="12383" name="Oval 97"/>
              <p:cNvSpPr>
                <a:spLocks noChangeArrowheads="1"/>
              </p:cNvSpPr>
              <p:nvPr/>
            </p:nvSpPr>
            <p:spPr bwMode="auto">
              <a:xfrm>
                <a:off x="2736" y="3345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84" name="Line 98"/>
              <p:cNvSpPr>
                <a:spLocks noChangeShapeType="1"/>
              </p:cNvSpPr>
              <p:nvPr/>
            </p:nvSpPr>
            <p:spPr bwMode="auto">
              <a:xfrm>
                <a:off x="2736" y="3657"/>
                <a:ext cx="624" cy="0"/>
              </a:xfrm>
              <a:prstGeom prst="line">
                <a:avLst/>
              </a:prstGeom>
              <a:noFill/>
              <a:ln w="63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5" name="Line 99"/>
              <p:cNvSpPr>
                <a:spLocks noChangeShapeType="1"/>
              </p:cNvSpPr>
              <p:nvPr/>
            </p:nvSpPr>
            <p:spPr bwMode="auto">
              <a:xfrm>
                <a:off x="3054" y="3351"/>
                <a:ext cx="0" cy="624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6" name="Line 100"/>
              <p:cNvSpPr>
                <a:spLocks noChangeShapeType="1"/>
              </p:cNvSpPr>
              <p:nvPr/>
            </p:nvSpPr>
            <p:spPr bwMode="auto">
              <a:xfrm flipV="1">
                <a:off x="2736" y="3057"/>
                <a:ext cx="0" cy="576"/>
              </a:xfrm>
              <a:prstGeom prst="line">
                <a:avLst/>
              </a:prstGeom>
              <a:noFill/>
              <a:ln w="635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7" name="Line 101"/>
              <p:cNvSpPr>
                <a:spLocks noChangeShapeType="1"/>
              </p:cNvSpPr>
              <p:nvPr/>
            </p:nvSpPr>
            <p:spPr bwMode="auto">
              <a:xfrm flipV="1">
                <a:off x="3360" y="3057"/>
                <a:ext cx="0" cy="576"/>
              </a:xfrm>
              <a:prstGeom prst="line">
                <a:avLst/>
              </a:prstGeom>
              <a:noFill/>
              <a:ln w="635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8" name="Line 102"/>
              <p:cNvSpPr>
                <a:spLocks noChangeShapeType="1"/>
              </p:cNvSpPr>
              <p:nvPr/>
            </p:nvSpPr>
            <p:spPr bwMode="auto">
              <a:xfrm flipV="1">
                <a:off x="3054" y="3057"/>
                <a:ext cx="0" cy="288"/>
              </a:xfrm>
              <a:prstGeom prst="line">
                <a:avLst/>
              </a:prstGeom>
              <a:noFill/>
              <a:ln w="6350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9" name="Line 103"/>
              <p:cNvSpPr>
                <a:spLocks noChangeShapeType="1"/>
              </p:cNvSpPr>
              <p:nvPr/>
            </p:nvSpPr>
            <p:spPr bwMode="auto">
              <a:xfrm>
                <a:off x="2736" y="30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0" name="Line 104"/>
              <p:cNvSpPr>
                <a:spLocks noChangeShapeType="1"/>
              </p:cNvSpPr>
              <p:nvPr/>
            </p:nvSpPr>
            <p:spPr bwMode="auto">
              <a:xfrm rot="-1800000">
                <a:off x="3486" y="3044"/>
                <a:ext cx="624" cy="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1" name="Line 105"/>
              <p:cNvSpPr>
                <a:spLocks noChangeShapeType="1"/>
              </p:cNvSpPr>
              <p:nvPr/>
            </p:nvSpPr>
            <p:spPr bwMode="auto">
              <a:xfrm>
                <a:off x="4074" y="2913"/>
                <a:ext cx="0" cy="1056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2" name="Line 106"/>
              <p:cNvSpPr>
                <a:spLocks noChangeShapeType="1"/>
              </p:cNvSpPr>
              <p:nvPr/>
            </p:nvSpPr>
            <p:spPr bwMode="auto">
              <a:xfrm>
                <a:off x="3822" y="3057"/>
                <a:ext cx="0" cy="912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3" name="Line 107"/>
              <p:cNvSpPr>
                <a:spLocks noChangeShapeType="1"/>
              </p:cNvSpPr>
              <p:nvPr/>
            </p:nvSpPr>
            <p:spPr bwMode="auto">
              <a:xfrm>
                <a:off x="3540" y="3201"/>
                <a:ext cx="0" cy="768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4" name="Line 108"/>
              <p:cNvSpPr>
                <a:spLocks noChangeShapeType="1"/>
              </p:cNvSpPr>
              <p:nvPr/>
            </p:nvSpPr>
            <p:spPr bwMode="auto">
              <a:xfrm>
                <a:off x="3024" y="3345"/>
                <a:ext cx="1104" cy="0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5" name="Line 109"/>
              <p:cNvSpPr>
                <a:spLocks noChangeShapeType="1"/>
              </p:cNvSpPr>
              <p:nvPr/>
            </p:nvSpPr>
            <p:spPr bwMode="auto">
              <a:xfrm>
                <a:off x="3360" y="3657"/>
                <a:ext cx="768" cy="0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6" name="Line 110"/>
              <p:cNvSpPr>
                <a:spLocks noChangeShapeType="1"/>
              </p:cNvSpPr>
              <p:nvPr/>
            </p:nvSpPr>
            <p:spPr bwMode="auto">
              <a:xfrm>
                <a:off x="3072" y="3969"/>
                <a:ext cx="1056" cy="0"/>
              </a:xfrm>
              <a:prstGeom prst="line">
                <a:avLst/>
              </a:prstGeom>
              <a:noFill/>
              <a:ln w="31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7" name="Oval 111"/>
              <p:cNvSpPr>
                <a:spLocks noChangeArrowheads="1"/>
              </p:cNvSpPr>
              <p:nvPr/>
            </p:nvSpPr>
            <p:spPr bwMode="auto">
              <a:xfrm>
                <a:off x="3552" y="3345"/>
                <a:ext cx="528" cy="62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98" name="Line 112"/>
              <p:cNvSpPr>
                <a:spLocks noChangeShapeType="1"/>
              </p:cNvSpPr>
              <p:nvPr/>
            </p:nvSpPr>
            <p:spPr bwMode="auto">
              <a:xfrm>
                <a:off x="3822" y="3345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99" name="Line 113"/>
              <p:cNvSpPr>
                <a:spLocks noChangeShapeType="1"/>
              </p:cNvSpPr>
              <p:nvPr/>
            </p:nvSpPr>
            <p:spPr bwMode="auto">
              <a:xfrm>
                <a:off x="3552" y="3655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400" name="Group 114"/>
              <p:cNvGrpSpPr>
                <a:grpSpLocks/>
              </p:cNvGrpSpPr>
              <p:nvPr/>
            </p:nvGrpSpPr>
            <p:grpSpPr bwMode="auto">
              <a:xfrm>
                <a:off x="2598" y="3177"/>
                <a:ext cx="892" cy="951"/>
                <a:chOff x="2496" y="1008"/>
                <a:chExt cx="892" cy="903"/>
              </a:xfrm>
            </p:grpSpPr>
            <p:sp>
              <p:nvSpPr>
                <p:cNvPr id="12411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2496" y="1344"/>
                  <a:ext cx="178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a</a:t>
                  </a:r>
                </a:p>
              </p:txBody>
            </p:sp>
            <p:sp>
              <p:nvSpPr>
                <p:cNvPr id="12412" name="Rectangle 116"/>
                <p:cNvSpPr>
                  <a:spLocks noChangeArrowheads="1"/>
                </p:cNvSpPr>
                <p:nvPr/>
              </p:nvSpPr>
              <p:spPr bwMode="auto">
                <a:xfrm>
                  <a:off x="2832" y="1008"/>
                  <a:ext cx="178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d</a:t>
                  </a:r>
                </a:p>
              </p:txBody>
            </p:sp>
            <p:sp>
              <p:nvSpPr>
                <p:cNvPr id="12413" name="Rectangle 117"/>
                <p:cNvSpPr>
                  <a:spLocks noChangeArrowheads="1"/>
                </p:cNvSpPr>
                <p:nvPr/>
              </p:nvSpPr>
              <p:spPr bwMode="auto">
                <a:xfrm>
                  <a:off x="3216" y="1344"/>
                  <a:ext cx="172" cy="1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c</a:t>
                  </a:r>
                </a:p>
              </p:txBody>
            </p:sp>
            <p:sp>
              <p:nvSpPr>
                <p:cNvPr id="12414" name="Rectangle 118"/>
                <p:cNvSpPr>
                  <a:spLocks noChangeArrowheads="1"/>
                </p:cNvSpPr>
                <p:nvPr/>
              </p:nvSpPr>
              <p:spPr bwMode="auto">
                <a:xfrm>
                  <a:off x="2880" y="1728"/>
                  <a:ext cx="178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b</a:t>
                  </a:r>
                </a:p>
              </p:txBody>
            </p:sp>
          </p:grpSp>
          <p:grpSp>
            <p:nvGrpSpPr>
              <p:cNvPr id="12401" name="Group 119"/>
              <p:cNvGrpSpPr>
                <a:grpSpLocks/>
              </p:cNvGrpSpPr>
              <p:nvPr/>
            </p:nvGrpSpPr>
            <p:grpSpPr bwMode="auto">
              <a:xfrm>
                <a:off x="2592" y="2919"/>
                <a:ext cx="869" cy="204"/>
                <a:chOff x="2496" y="768"/>
                <a:chExt cx="869" cy="204"/>
              </a:xfrm>
            </p:grpSpPr>
            <p:sp>
              <p:nvSpPr>
                <p:cNvPr id="12407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2496" y="768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a’</a:t>
                  </a:r>
                </a:p>
              </p:txBody>
            </p:sp>
            <p:sp>
              <p:nvSpPr>
                <p:cNvPr id="12408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2808" y="780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b’</a:t>
                  </a:r>
                </a:p>
              </p:txBody>
            </p:sp>
            <p:sp>
              <p:nvSpPr>
                <p:cNvPr id="12409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2928" y="774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d’</a:t>
                  </a:r>
                </a:p>
              </p:txBody>
            </p:sp>
            <p:sp>
              <p:nvSpPr>
                <p:cNvPr id="12410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3168" y="768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c’</a:t>
                  </a:r>
                </a:p>
              </p:txBody>
            </p:sp>
          </p:grpSp>
          <p:grpSp>
            <p:nvGrpSpPr>
              <p:cNvPr id="12402" name="Group 124"/>
              <p:cNvGrpSpPr>
                <a:grpSpLocks/>
              </p:cNvGrpSpPr>
              <p:nvPr/>
            </p:nvGrpSpPr>
            <p:grpSpPr bwMode="auto">
              <a:xfrm rot="-1734769">
                <a:off x="3342" y="2877"/>
                <a:ext cx="869" cy="204"/>
                <a:chOff x="2496" y="768"/>
                <a:chExt cx="869" cy="204"/>
              </a:xfrm>
            </p:grpSpPr>
            <p:sp>
              <p:nvSpPr>
                <p:cNvPr id="12403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2496" y="768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a’</a:t>
                  </a:r>
                </a:p>
              </p:txBody>
            </p:sp>
            <p:sp>
              <p:nvSpPr>
                <p:cNvPr id="12404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2808" y="780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b’</a:t>
                  </a:r>
                </a:p>
              </p:txBody>
            </p:sp>
            <p:sp>
              <p:nvSpPr>
                <p:cNvPr id="12405" name="Text Box 127"/>
                <p:cNvSpPr txBox="1">
                  <a:spLocks noChangeArrowheads="1"/>
                </p:cNvSpPr>
                <p:nvPr/>
              </p:nvSpPr>
              <p:spPr bwMode="auto">
                <a:xfrm>
                  <a:off x="2928" y="774"/>
                  <a:ext cx="2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d’</a:t>
                  </a:r>
                </a:p>
              </p:txBody>
            </p:sp>
            <p:sp>
              <p:nvSpPr>
                <p:cNvPr id="12406" name="Text Box 128"/>
                <p:cNvSpPr txBox="1">
                  <a:spLocks noChangeArrowheads="1"/>
                </p:cNvSpPr>
                <p:nvPr/>
              </p:nvSpPr>
              <p:spPr bwMode="auto">
                <a:xfrm>
                  <a:off x="3168" y="768"/>
                  <a:ext cx="197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Arial" charset="0"/>
                    </a:rPr>
                    <a:t>c’</a:t>
                  </a:r>
                </a:p>
              </p:txBody>
            </p:sp>
          </p:grpSp>
        </p:grpSp>
      </p:grpSp>
      <p:grpSp>
        <p:nvGrpSpPr>
          <p:cNvPr id="15" name="Group 129"/>
          <p:cNvGrpSpPr>
            <a:grpSpLocks/>
          </p:cNvGrpSpPr>
          <p:nvPr/>
        </p:nvGrpSpPr>
        <p:grpSpPr bwMode="auto">
          <a:xfrm>
            <a:off x="6511925" y="5135563"/>
            <a:ext cx="1357313" cy="1184275"/>
            <a:chOff x="4102" y="3235"/>
            <a:chExt cx="855" cy="746"/>
          </a:xfrm>
        </p:grpSpPr>
        <p:sp>
          <p:nvSpPr>
            <p:cNvPr id="12377" name="Rectangle 130"/>
            <p:cNvSpPr>
              <a:spLocks noChangeArrowheads="1"/>
            </p:cNvSpPr>
            <p:nvPr/>
          </p:nvSpPr>
          <p:spPr bwMode="auto">
            <a:xfrm rot="2364449">
              <a:off x="4102" y="3334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2378" name="Rectangle 131"/>
            <p:cNvSpPr>
              <a:spLocks noChangeArrowheads="1"/>
            </p:cNvSpPr>
            <p:nvPr/>
          </p:nvSpPr>
          <p:spPr bwMode="auto">
            <a:xfrm rot="2364449">
              <a:off x="4243" y="3789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2379" name="Rectangle 132"/>
            <p:cNvSpPr>
              <a:spLocks noChangeArrowheads="1"/>
            </p:cNvSpPr>
            <p:nvPr/>
          </p:nvSpPr>
          <p:spPr bwMode="auto">
            <a:xfrm rot="2364449">
              <a:off x="4665" y="3235"/>
              <a:ext cx="2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2380" name="Rectangle 133"/>
            <p:cNvSpPr>
              <a:spLocks noChangeArrowheads="1"/>
            </p:cNvSpPr>
            <p:nvPr/>
          </p:nvSpPr>
          <p:spPr bwMode="auto">
            <a:xfrm rot="2364449">
              <a:off x="4745" y="3729"/>
              <a:ext cx="21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</p:grpSp>
      <p:sp>
        <p:nvSpPr>
          <p:cNvPr id="283782" name="Line 134"/>
          <p:cNvSpPr>
            <a:spLocks noChangeShapeType="1"/>
          </p:cNvSpPr>
          <p:nvPr/>
        </p:nvSpPr>
        <p:spPr bwMode="auto">
          <a:xfrm>
            <a:off x="6781800" y="5386388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3783" name="Text Box 135"/>
          <p:cNvSpPr txBox="1">
            <a:spLocks noChangeArrowheads="1"/>
          </p:cNvSpPr>
          <p:nvPr/>
        </p:nvSpPr>
        <p:spPr bwMode="auto">
          <a:xfrm>
            <a:off x="6934200" y="5329238"/>
            <a:ext cx="409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Arial" charset="0"/>
              </a:rPr>
              <a:t>30</a:t>
            </a:r>
            <a:r>
              <a:rPr lang="en-US" sz="1200" b="0" baseline="30000">
                <a:latin typeface="Arial" charset="0"/>
              </a:rPr>
              <a:t>0</a:t>
            </a:r>
          </a:p>
        </p:txBody>
      </p:sp>
      <p:grpSp>
        <p:nvGrpSpPr>
          <p:cNvPr id="16" name="Group 136"/>
          <p:cNvGrpSpPr>
            <a:grpSpLocks/>
          </p:cNvGrpSpPr>
          <p:nvPr/>
        </p:nvGrpSpPr>
        <p:grpSpPr bwMode="auto">
          <a:xfrm>
            <a:off x="6543675" y="4352925"/>
            <a:ext cx="1366838" cy="828675"/>
            <a:chOff x="4080" y="582"/>
            <a:chExt cx="861" cy="522"/>
          </a:xfrm>
        </p:grpSpPr>
        <p:sp>
          <p:nvSpPr>
            <p:cNvPr id="12373" name="Text Box 137"/>
            <p:cNvSpPr txBox="1">
              <a:spLocks noChangeArrowheads="1"/>
            </p:cNvSpPr>
            <p:nvPr/>
          </p:nvSpPr>
          <p:spPr bwMode="auto">
            <a:xfrm>
              <a:off x="4080" y="912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2374" name="Text Box 138"/>
            <p:cNvSpPr txBox="1">
              <a:spLocks noChangeArrowheads="1"/>
            </p:cNvSpPr>
            <p:nvPr/>
          </p:nvSpPr>
          <p:spPr bwMode="auto">
            <a:xfrm>
              <a:off x="4146" y="684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2375" name="Text Box 139"/>
            <p:cNvSpPr txBox="1">
              <a:spLocks noChangeArrowheads="1"/>
            </p:cNvSpPr>
            <p:nvPr/>
          </p:nvSpPr>
          <p:spPr bwMode="auto">
            <a:xfrm>
              <a:off x="4704" y="582"/>
              <a:ext cx="2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2376" name="Text Box 140"/>
            <p:cNvSpPr txBox="1">
              <a:spLocks noChangeArrowheads="1"/>
            </p:cNvSpPr>
            <p:nvPr/>
          </p:nvSpPr>
          <p:spPr bwMode="auto">
            <a:xfrm>
              <a:off x="4644" y="882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d’</a:t>
              </a:r>
              <a:r>
                <a:rPr lang="en-US" sz="1400" b="0" baseline="-25000">
                  <a:latin typeface="Arial" charset="0"/>
                </a:rPr>
                <a:t>1</a:t>
              </a:r>
            </a:p>
          </p:txBody>
        </p:sp>
      </p:grpSp>
      <p:sp>
        <p:nvSpPr>
          <p:cNvPr id="283789" name="Text Box 141"/>
          <p:cNvSpPr txBox="1">
            <a:spLocks noChangeArrowheads="1"/>
          </p:cNvSpPr>
          <p:nvPr/>
        </p:nvSpPr>
        <p:spPr bwMode="auto">
          <a:xfrm>
            <a:off x="304800" y="304800"/>
            <a:ext cx="34956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solidFill>
                  <a:schemeClr val="accent2"/>
                </a:solidFill>
                <a:latin typeface="Arial" charset="0"/>
              </a:rPr>
              <a:t>Problem 8</a:t>
            </a:r>
            <a:r>
              <a:rPr lang="en-US" sz="1400" b="0">
                <a:latin typeface="Arial" charset="0"/>
              </a:rPr>
              <a:t>: A circle of 50 mm diameter is </a:t>
            </a:r>
          </a:p>
          <a:p>
            <a:pPr eaLnBrk="1" hangingPunct="1"/>
            <a:r>
              <a:rPr lang="en-US" sz="1400" b="0">
                <a:latin typeface="Arial" charset="0"/>
              </a:rPr>
              <a:t>resting on Hp on end A of it’s diameter AC</a:t>
            </a:r>
          </a:p>
          <a:p>
            <a:pPr eaLnBrk="1" hangingPunct="1"/>
            <a:r>
              <a:rPr lang="en-US" sz="1400" b="0">
                <a:latin typeface="Arial" charset="0"/>
              </a:rPr>
              <a:t>which is 30</a:t>
            </a:r>
            <a:r>
              <a:rPr lang="en-US" sz="1400" b="0" baseline="30000">
                <a:latin typeface="Arial" charset="0"/>
              </a:rPr>
              <a:t>0</a:t>
            </a:r>
            <a:r>
              <a:rPr lang="en-US" sz="1400" b="0">
                <a:latin typeface="Arial" charset="0"/>
              </a:rPr>
              <a:t> inclined to Hp while it’s Tv</a:t>
            </a:r>
          </a:p>
          <a:p>
            <a:pPr eaLnBrk="1" hangingPunct="1"/>
            <a:r>
              <a:rPr lang="en-US" sz="1400" b="0">
                <a:latin typeface="Arial" charset="0"/>
              </a:rPr>
              <a:t>is 45</a:t>
            </a:r>
            <a:r>
              <a:rPr lang="en-US" sz="1400" b="0" baseline="30000">
                <a:latin typeface="Arial" charset="0"/>
              </a:rPr>
              <a:t>0</a:t>
            </a:r>
            <a:r>
              <a:rPr lang="en-US" sz="1400" b="0">
                <a:latin typeface="Arial" charset="0"/>
              </a:rPr>
              <a:t> inclined to Vp.Draw it’s projections. </a:t>
            </a:r>
          </a:p>
        </p:txBody>
      </p:sp>
      <p:sp>
        <p:nvSpPr>
          <p:cNvPr id="283790" name="Text Box 142"/>
          <p:cNvSpPr txBox="1">
            <a:spLocks noChangeArrowheads="1"/>
          </p:cNvSpPr>
          <p:nvPr/>
        </p:nvSpPr>
        <p:spPr bwMode="auto">
          <a:xfrm>
            <a:off x="228600" y="3962400"/>
            <a:ext cx="34956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solidFill>
                  <a:schemeClr val="accent2"/>
                </a:solidFill>
                <a:latin typeface="Arial" charset="0"/>
              </a:rPr>
              <a:t>Problem 9</a:t>
            </a:r>
            <a:r>
              <a:rPr lang="en-US" sz="1400" b="0">
                <a:latin typeface="Arial" charset="0"/>
              </a:rPr>
              <a:t>: A circle of 50 mm diameter is </a:t>
            </a:r>
          </a:p>
          <a:p>
            <a:pPr eaLnBrk="1" hangingPunct="1"/>
            <a:r>
              <a:rPr lang="en-US" sz="1400" b="0">
                <a:latin typeface="Arial" charset="0"/>
              </a:rPr>
              <a:t>resting on Hp on end A of it’s diameter AC</a:t>
            </a:r>
          </a:p>
          <a:p>
            <a:pPr eaLnBrk="1" hangingPunct="1"/>
            <a:r>
              <a:rPr lang="en-US" sz="1400" b="0">
                <a:latin typeface="Arial" charset="0"/>
              </a:rPr>
              <a:t>which is 30</a:t>
            </a:r>
            <a:r>
              <a:rPr lang="en-US" sz="1400" b="0" baseline="30000">
                <a:latin typeface="Arial" charset="0"/>
              </a:rPr>
              <a:t>0</a:t>
            </a:r>
            <a:r>
              <a:rPr lang="en-US" sz="1400" b="0">
                <a:latin typeface="Arial" charset="0"/>
              </a:rPr>
              <a:t> inclined to Hp while it makes</a:t>
            </a:r>
          </a:p>
          <a:p>
            <a:pPr eaLnBrk="1" hangingPunct="1"/>
            <a:r>
              <a:rPr lang="en-US" sz="1400" b="0">
                <a:latin typeface="Arial" charset="0"/>
              </a:rPr>
              <a:t>45</a:t>
            </a:r>
            <a:r>
              <a:rPr lang="en-US" sz="1400" b="0" baseline="30000">
                <a:latin typeface="Arial" charset="0"/>
              </a:rPr>
              <a:t>0</a:t>
            </a:r>
            <a:r>
              <a:rPr lang="en-US" sz="1400" b="0">
                <a:latin typeface="Arial" charset="0"/>
              </a:rPr>
              <a:t> inclined to Vp. Draw it’s projections. </a:t>
            </a:r>
          </a:p>
        </p:txBody>
      </p:sp>
      <p:sp>
        <p:nvSpPr>
          <p:cNvPr id="283791" name="Text Box 143"/>
          <p:cNvSpPr txBox="1">
            <a:spLocks noChangeArrowheads="1"/>
          </p:cNvSpPr>
          <p:nvPr/>
        </p:nvSpPr>
        <p:spPr bwMode="auto">
          <a:xfrm>
            <a:off x="0" y="1752600"/>
            <a:ext cx="43434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Read problem and answer following questions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1. Surface inclined to which plane? -------      </a:t>
            </a:r>
            <a:r>
              <a:rPr lang="en-US" i="1">
                <a:latin typeface="Times New Roman" pitchFamily="18" charset="0"/>
              </a:rPr>
              <a:t>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2. Assumption for initial position? ------ </a:t>
            </a:r>
            <a:r>
              <a:rPr lang="en-US" i="1">
                <a:latin typeface="Times New Roman" pitchFamily="18" charset="0"/>
              </a:rPr>
              <a:t>// to 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3. So which view will show True shape? ---   </a:t>
            </a:r>
            <a:r>
              <a:rPr lang="en-US" i="1">
                <a:latin typeface="Times New Roman" pitchFamily="18" charset="0"/>
              </a:rPr>
              <a:t>TV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4. Which diameter horizontal?   ----------       </a:t>
            </a:r>
            <a:r>
              <a:rPr lang="en-US" i="1">
                <a:latin typeface="Times New Roman" pitchFamily="18" charset="0"/>
              </a:rPr>
              <a:t>AC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    </a:t>
            </a:r>
            <a:r>
              <a:rPr lang="en-US" i="1">
                <a:latin typeface="Times New Roman" pitchFamily="18" charset="0"/>
              </a:rPr>
              <a:t>Hence begin with TV,draw rhombus below </a:t>
            </a:r>
          </a:p>
          <a:p>
            <a:pPr eaLnBrk="1" hangingPunct="1"/>
            <a:r>
              <a:rPr lang="en-US" i="1">
                <a:latin typeface="Times New Roman" pitchFamily="18" charset="0"/>
              </a:rPr>
              <a:t>     X-Y line, taking longer diagonal // to X-Y</a:t>
            </a:r>
            <a:endParaRPr lang="en-US" sz="2400" i="1">
              <a:latin typeface="Times New Roman" pitchFamily="18" charset="0"/>
            </a:endParaRPr>
          </a:p>
        </p:txBody>
      </p:sp>
      <p:grpSp>
        <p:nvGrpSpPr>
          <p:cNvPr id="17" name="Group 144"/>
          <p:cNvGrpSpPr>
            <a:grpSpLocks/>
          </p:cNvGrpSpPr>
          <p:nvPr/>
        </p:nvGrpSpPr>
        <p:grpSpPr bwMode="auto">
          <a:xfrm>
            <a:off x="4405313" y="2514600"/>
            <a:ext cx="4738687" cy="1752600"/>
            <a:chOff x="2736" y="1632"/>
            <a:chExt cx="2985" cy="1104"/>
          </a:xfrm>
        </p:grpSpPr>
        <p:sp>
          <p:nvSpPr>
            <p:cNvPr id="12371" name="Rectangle 145"/>
            <p:cNvSpPr>
              <a:spLocks noChangeArrowheads="1"/>
            </p:cNvSpPr>
            <p:nvPr/>
          </p:nvSpPr>
          <p:spPr bwMode="auto">
            <a:xfrm>
              <a:off x="2762" y="1632"/>
              <a:ext cx="2880" cy="110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2" name="Text Box 146"/>
            <p:cNvSpPr txBox="1">
              <a:spLocks noChangeArrowheads="1"/>
            </p:cNvSpPr>
            <p:nvPr/>
          </p:nvSpPr>
          <p:spPr bwMode="auto">
            <a:xfrm>
              <a:off x="2736" y="1680"/>
              <a:ext cx="2985" cy="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FF3300"/>
                  </a:solidFill>
                  <a:latin typeface="Arial" charset="0"/>
                </a:rPr>
                <a:t>The difference in these two problems is in step 3 only.</a:t>
              </a:r>
            </a:p>
            <a:p>
              <a:pPr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In problem no.8 inclination of Tv of that AC is </a:t>
              </a:r>
            </a:p>
            <a:p>
              <a:pPr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given,It could be drawn directly as shown in 3</a:t>
              </a:r>
              <a:r>
                <a:rPr lang="en-US" sz="1400" baseline="30000">
                  <a:solidFill>
                    <a:schemeClr val="accent2"/>
                  </a:solidFill>
                  <a:latin typeface="Arial" charset="0"/>
                </a:rPr>
                <a:t>rd</a:t>
              </a:r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 step.</a:t>
              </a:r>
            </a:p>
            <a:p>
              <a:pPr eaLnBrk="1" hangingPunct="1"/>
              <a:r>
                <a:rPr lang="en-US" sz="1400" i="1">
                  <a:solidFill>
                    <a:srgbClr val="FF3399"/>
                  </a:solidFill>
                  <a:latin typeface="Arial" charset="0"/>
                </a:rPr>
                <a:t>While in no.9 angle of AC itself i.e. it’s TL, is </a:t>
              </a:r>
            </a:p>
            <a:p>
              <a:pPr eaLnBrk="1" hangingPunct="1"/>
              <a:r>
                <a:rPr lang="en-US" sz="1400" i="1">
                  <a:solidFill>
                    <a:srgbClr val="FF3399"/>
                  </a:solidFill>
                  <a:latin typeface="Arial" charset="0"/>
                </a:rPr>
                <a:t>given. Hence here angle of TL is taken,locus of c</a:t>
              </a:r>
              <a:r>
                <a:rPr lang="en-US" sz="1400" i="1" baseline="-25000">
                  <a:solidFill>
                    <a:srgbClr val="FF3399"/>
                  </a:solidFill>
                  <a:latin typeface="Arial" charset="0"/>
                </a:rPr>
                <a:t>1</a:t>
              </a:r>
            </a:p>
            <a:p>
              <a:pPr eaLnBrk="1" hangingPunct="1"/>
              <a:r>
                <a:rPr lang="en-US" sz="1400" i="1">
                  <a:solidFill>
                    <a:srgbClr val="FF3399"/>
                  </a:solidFill>
                  <a:latin typeface="Arial" charset="0"/>
                </a:rPr>
                <a:t>Is drawn and then LTV I.e. a</a:t>
              </a:r>
              <a:r>
                <a:rPr lang="en-US" sz="1400" i="1" baseline="-25000">
                  <a:solidFill>
                    <a:srgbClr val="FF3399"/>
                  </a:solidFill>
                  <a:latin typeface="Arial" charset="0"/>
                </a:rPr>
                <a:t>1</a:t>
              </a:r>
              <a:r>
                <a:rPr lang="en-US" sz="1400" i="1">
                  <a:solidFill>
                    <a:srgbClr val="FF3399"/>
                  </a:solidFill>
                  <a:latin typeface="Arial" charset="0"/>
                </a:rPr>
                <a:t> c</a:t>
              </a:r>
              <a:r>
                <a:rPr lang="en-US" sz="1400" i="1" baseline="-25000">
                  <a:solidFill>
                    <a:srgbClr val="FF3399"/>
                  </a:solidFill>
                  <a:latin typeface="Arial" charset="0"/>
                </a:rPr>
                <a:t>1</a:t>
              </a:r>
              <a:r>
                <a:rPr lang="en-US" sz="1400" i="1">
                  <a:solidFill>
                    <a:srgbClr val="FF3399"/>
                  </a:solidFill>
                  <a:latin typeface="Arial" charset="0"/>
                </a:rPr>
                <a:t> is marked and </a:t>
              </a:r>
            </a:p>
            <a:p>
              <a:pPr eaLnBrk="1" hangingPunct="1"/>
              <a:r>
                <a:rPr lang="en-US" sz="1400" i="1">
                  <a:solidFill>
                    <a:srgbClr val="FF3399"/>
                  </a:solidFill>
                  <a:latin typeface="Arial" charset="0"/>
                </a:rPr>
                <a:t>final TV was completed.Study illustration carefully.</a:t>
              </a:r>
            </a:p>
          </p:txBody>
        </p:sp>
      </p:grpSp>
      <p:grpSp>
        <p:nvGrpSpPr>
          <p:cNvPr id="18" name="Group 147"/>
          <p:cNvGrpSpPr>
            <a:grpSpLocks/>
          </p:cNvGrpSpPr>
          <p:nvPr/>
        </p:nvGrpSpPr>
        <p:grpSpPr bwMode="auto">
          <a:xfrm>
            <a:off x="457200" y="5334000"/>
            <a:ext cx="2895600" cy="1066800"/>
            <a:chOff x="432" y="3552"/>
            <a:chExt cx="1824" cy="672"/>
          </a:xfrm>
        </p:grpSpPr>
        <p:sp>
          <p:nvSpPr>
            <p:cNvPr id="12369" name="AutoShape 148"/>
            <p:cNvSpPr>
              <a:spLocks noChangeArrowheads="1"/>
            </p:cNvSpPr>
            <p:nvPr/>
          </p:nvSpPr>
          <p:spPr bwMode="auto">
            <a:xfrm>
              <a:off x="432" y="3552"/>
              <a:ext cx="1824" cy="672"/>
            </a:xfrm>
            <a:prstGeom prst="wedgeRoundRectCallout">
              <a:avLst>
                <a:gd name="adj1" fmla="val 52356"/>
                <a:gd name="adj2" fmla="val -91069"/>
                <a:gd name="adj3" fmla="val 16667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400" b="0">
                <a:latin typeface="Arial" charset="0"/>
              </a:endParaRPr>
            </a:p>
          </p:txBody>
        </p:sp>
        <p:sp>
          <p:nvSpPr>
            <p:cNvPr id="12370" name="Text Box 149"/>
            <p:cNvSpPr txBox="1">
              <a:spLocks noChangeArrowheads="1"/>
            </p:cNvSpPr>
            <p:nvPr/>
          </p:nvSpPr>
          <p:spPr bwMode="auto">
            <a:xfrm>
              <a:off x="464" y="3618"/>
              <a:ext cx="1756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>
                  <a:latin typeface="Arial" charset="0"/>
                </a:rPr>
                <a:t>Note the difference in </a:t>
              </a:r>
            </a:p>
            <a:p>
              <a:pPr algn="ctr" eaLnBrk="1" hangingPunct="1"/>
              <a:r>
                <a:rPr lang="en-US" sz="1800">
                  <a:latin typeface="Arial" charset="0"/>
                </a:rPr>
                <a:t>construction of 3</a:t>
              </a:r>
              <a:r>
                <a:rPr lang="en-US" sz="1800" baseline="30000">
                  <a:latin typeface="Arial" charset="0"/>
                </a:rPr>
                <a:t>rd</a:t>
              </a:r>
              <a:r>
                <a:rPr lang="en-US" sz="1800">
                  <a:latin typeface="Arial" charset="0"/>
                </a:rPr>
                <a:t> step </a:t>
              </a:r>
            </a:p>
            <a:p>
              <a:pPr algn="ctr" eaLnBrk="1" hangingPunct="1"/>
              <a:r>
                <a:rPr lang="en-US" sz="1800">
                  <a:latin typeface="Arial" charset="0"/>
                </a:rPr>
                <a:t>in both solutions.</a:t>
              </a:r>
            </a:p>
          </p:txBody>
        </p:sp>
      </p:grpSp>
      <p:grpSp>
        <p:nvGrpSpPr>
          <p:cNvPr id="12362" name="Group 165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12363" name="AutoShape 166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4" name="AutoShape 167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5" name="AutoShape 168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6" name="AutoShape 169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7" name="AutoShape 170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8" name="AutoShape 171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3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3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3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3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83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3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3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83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3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8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8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3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83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3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83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83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8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8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8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8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83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283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83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83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8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83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83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83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83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83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83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83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8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8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28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28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28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283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283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283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283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283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283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283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283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283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283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283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8" dur="500" fill="hold"/>
                                        <p:tgtEl>
                                          <p:spTgt spid="283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283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283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283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283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283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283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283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283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283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283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283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283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83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83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283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28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283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28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283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283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283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283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283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283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83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6" dur="500" fill="hold"/>
                                        <p:tgtEl>
                                          <p:spTgt spid="283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283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8" dur="500" fill="hold"/>
                                        <p:tgtEl>
                                          <p:spTgt spid="283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283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283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283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283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283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6" dur="500" fill="hold"/>
                                        <p:tgtEl>
                                          <p:spTgt spid="283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283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283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7" dur="500" fill="hold"/>
                                        <p:tgtEl>
                                          <p:spTgt spid="283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8" dur="500" fill="hold"/>
                                        <p:tgtEl>
                                          <p:spTgt spid="283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283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4" dur="500" fill="hold"/>
                                        <p:tgtEl>
                                          <p:spTgt spid="283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9" dur="500" fill="hold"/>
                                        <p:tgtEl>
                                          <p:spTgt spid="283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0" dur="500" fill="hold"/>
                                        <p:tgtEl>
                                          <p:spTgt spid="283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fill="hold">
                      <p:stCondLst>
                        <p:cond delay="indefinite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283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283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1" dur="500" fill="hold"/>
                                        <p:tgtEl>
                                          <p:spTgt spid="283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2" dur="500" fill="hold"/>
                                        <p:tgtEl>
                                          <p:spTgt spid="283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3" dur="500" fill="hold"/>
                                        <p:tgtEl>
                                          <p:spTgt spid="283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4" dur="500" fill="hold"/>
                                        <p:tgtEl>
                                          <p:spTgt spid="283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283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0" dur="500" fill="hold"/>
                                        <p:tgtEl>
                                          <p:spTgt spid="283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5" dur="500" fill="hold"/>
                                        <p:tgtEl>
                                          <p:spTgt spid="283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6" dur="500" fill="hold"/>
                                        <p:tgtEl>
                                          <p:spTgt spid="283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 animBg="1"/>
      <p:bldP spid="283651" grpId="0" animBg="1"/>
      <p:bldP spid="283652" grpId="0" animBg="1"/>
      <p:bldP spid="283653" grpId="0" animBg="1"/>
      <p:bldP spid="283654" grpId="0" animBg="1"/>
      <p:bldP spid="283655" grpId="0" animBg="1"/>
      <p:bldP spid="283656" grpId="0" animBg="1"/>
      <p:bldP spid="283657" grpId="0" animBg="1"/>
      <p:bldP spid="283658" grpId="0" animBg="1"/>
      <p:bldP spid="283659" grpId="0" animBg="1"/>
      <p:bldP spid="283660" grpId="0" animBg="1"/>
      <p:bldP spid="283661" grpId="0" animBg="1"/>
      <p:bldP spid="283662" grpId="0" animBg="1"/>
      <p:bldP spid="283663" grpId="0" animBg="1"/>
      <p:bldP spid="283664" grpId="0" animBg="1"/>
      <p:bldP spid="283665" grpId="0" animBg="1"/>
      <p:bldP spid="283666" grpId="0" animBg="1"/>
      <p:bldP spid="283667" grpId="0" animBg="1"/>
      <p:bldP spid="283668" grpId="0" animBg="1"/>
      <p:bldP spid="283669" grpId="0" animBg="1"/>
      <p:bldP spid="283670" grpId="0" animBg="1"/>
      <p:bldP spid="283671" grpId="0" animBg="1"/>
      <p:bldP spid="283672" grpId="0" animBg="1"/>
      <p:bldP spid="283673" grpId="0" animBg="1"/>
      <p:bldP spid="283674" grpId="0" animBg="1"/>
      <p:bldP spid="283675" grpId="0" animBg="1"/>
      <p:bldP spid="283676" grpId="0" animBg="1"/>
      <p:bldP spid="283677" grpId="0" animBg="1"/>
      <p:bldP spid="283678" grpId="0" animBg="1"/>
      <p:bldP spid="283679" grpId="0" animBg="1"/>
      <p:bldP spid="283680" grpId="0" animBg="1"/>
      <p:bldP spid="283681" grpId="0" animBg="1"/>
      <p:bldP spid="283682" grpId="0" animBg="1"/>
      <p:bldP spid="283683" grpId="0" animBg="1"/>
      <p:bldP spid="283684" grpId="0" animBg="1"/>
      <p:bldP spid="283685" grpId="0" animBg="1"/>
      <p:bldP spid="283686" grpId="0" animBg="1"/>
      <p:bldP spid="283687" grpId="0" animBg="1"/>
      <p:bldP spid="283688" grpId="0" animBg="1"/>
      <p:bldP spid="283689" grpId="0" animBg="1"/>
      <p:bldP spid="283690" grpId="0" animBg="1"/>
      <p:bldP spid="283691" grpId="0" animBg="1"/>
      <p:bldP spid="283692" grpId="0" animBg="1"/>
      <p:bldP spid="283693" grpId="0" animBg="1"/>
      <p:bldP spid="283694" grpId="0" animBg="1"/>
      <p:bldP spid="283695" grpId="0" animBg="1"/>
      <p:bldP spid="283696" grpId="0" animBg="1"/>
      <p:bldP spid="283697" grpId="0" animBg="1"/>
      <p:bldP spid="283698" grpId="0" animBg="1"/>
      <p:bldP spid="283699" grpId="0" autoUpdateAnimBg="0"/>
      <p:bldP spid="283700" grpId="0" animBg="1"/>
      <p:bldP spid="283729" grpId="0" autoUpdateAnimBg="0"/>
      <p:bldP spid="283730" grpId="0" autoUpdateAnimBg="0"/>
      <p:bldP spid="283736" grpId="0" animBg="1"/>
      <p:bldP spid="283737" grpId="0" animBg="1"/>
      <p:bldP spid="283782" grpId="0" animBg="1"/>
      <p:bldP spid="283783" grpId="0" autoUpdateAnimBg="0"/>
      <p:bldP spid="283789" grpId="0" autoUpdateAnimBg="0"/>
      <p:bldP spid="283790" grpId="0" autoUpdateAnimBg="0"/>
      <p:bldP spid="28379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ext Box 2"/>
          <p:cNvSpPr txBox="1">
            <a:spLocks noChangeArrowheads="1"/>
          </p:cNvSpPr>
          <p:nvPr/>
        </p:nvSpPr>
        <p:spPr bwMode="auto">
          <a:xfrm>
            <a:off x="0" y="457200"/>
            <a:ext cx="44640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solidFill>
                  <a:schemeClr val="accent2"/>
                </a:solidFill>
                <a:latin typeface="Arial" charset="0"/>
              </a:rPr>
              <a:t>Problem 10: </a:t>
            </a:r>
            <a:r>
              <a:rPr lang="en-US" sz="1400" b="0">
                <a:solidFill>
                  <a:schemeClr val="accent2"/>
                </a:solidFill>
                <a:latin typeface="Arial" charset="0"/>
              </a:rPr>
              <a:t>End A of diameter AB of a circle is in HP</a:t>
            </a:r>
          </a:p>
          <a:p>
            <a:pPr eaLnBrk="1" hangingPunct="1"/>
            <a:r>
              <a:rPr lang="en-US" sz="1400" b="0">
                <a:solidFill>
                  <a:schemeClr val="accent2"/>
                </a:solidFill>
                <a:latin typeface="Arial" charset="0"/>
              </a:rPr>
              <a:t>         A nd end B is in VP.Diameter AB, 50 mm long is </a:t>
            </a:r>
          </a:p>
          <a:p>
            <a:pPr eaLnBrk="1" hangingPunct="1"/>
            <a:r>
              <a:rPr lang="en-US" sz="1400" b="0">
                <a:solidFill>
                  <a:schemeClr val="accent2"/>
                </a:solidFill>
                <a:latin typeface="Arial" charset="0"/>
              </a:rPr>
              <a:t>         30</a:t>
            </a:r>
            <a:r>
              <a:rPr lang="en-US" sz="1400" b="0" baseline="30000">
                <a:solidFill>
                  <a:schemeClr val="accent2"/>
                </a:solidFill>
                <a:latin typeface="Arial" charset="0"/>
              </a:rPr>
              <a:t>0</a:t>
            </a:r>
            <a:r>
              <a:rPr lang="en-US" sz="1400" b="0">
                <a:solidFill>
                  <a:schemeClr val="accent2"/>
                </a:solidFill>
                <a:latin typeface="Arial" charset="0"/>
              </a:rPr>
              <a:t> &amp; 60</a:t>
            </a:r>
            <a:r>
              <a:rPr lang="en-US" sz="1400" b="0" baseline="30000">
                <a:solidFill>
                  <a:schemeClr val="accent2"/>
                </a:solidFill>
                <a:latin typeface="Arial" charset="0"/>
              </a:rPr>
              <a:t>0</a:t>
            </a:r>
            <a:r>
              <a:rPr lang="en-US" sz="1400" b="0">
                <a:solidFill>
                  <a:schemeClr val="accent2"/>
                </a:solidFill>
                <a:latin typeface="Arial" charset="0"/>
              </a:rPr>
              <a:t> inclined to HP &amp; VP respectively.</a:t>
            </a:r>
          </a:p>
          <a:p>
            <a:pPr eaLnBrk="1" hangingPunct="1"/>
            <a:r>
              <a:rPr lang="en-US" sz="1400" b="0">
                <a:solidFill>
                  <a:schemeClr val="accent2"/>
                </a:solidFill>
                <a:latin typeface="Arial" charset="0"/>
              </a:rPr>
              <a:t>         Draw projections of circle.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2057400"/>
            <a:ext cx="6759575" cy="1676400"/>
            <a:chOff x="1296" y="1056"/>
            <a:chExt cx="4258" cy="1056"/>
          </a:xfrm>
        </p:grpSpPr>
        <p:sp>
          <p:nvSpPr>
            <p:cNvPr id="13365" name="Rectangle 4"/>
            <p:cNvSpPr>
              <a:spLocks noChangeArrowheads="1"/>
            </p:cNvSpPr>
            <p:nvPr/>
          </p:nvSpPr>
          <p:spPr bwMode="auto">
            <a:xfrm>
              <a:off x="1296" y="1056"/>
              <a:ext cx="4224" cy="105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6" name="Text Box 5"/>
            <p:cNvSpPr txBox="1">
              <a:spLocks noChangeArrowheads="1"/>
            </p:cNvSpPr>
            <p:nvPr/>
          </p:nvSpPr>
          <p:spPr bwMode="auto">
            <a:xfrm>
              <a:off x="1344" y="1056"/>
              <a:ext cx="4210" cy="1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FF3399"/>
                  </a:solidFill>
                  <a:latin typeface="Arial" charset="0"/>
                </a:rPr>
                <a:t>The problem is similar to previous problem of circle – no.9.</a:t>
              </a:r>
            </a:p>
            <a:p>
              <a:pPr eaLnBrk="1" hangingPunct="1"/>
              <a:r>
                <a:rPr lang="en-US" sz="1400">
                  <a:solidFill>
                    <a:srgbClr val="FF3399"/>
                  </a:solidFill>
                  <a:latin typeface="Arial" charset="0"/>
                </a:rPr>
                <a:t>But in the 3</a:t>
              </a:r>
              <a:r>
                <a:rPr lang="en-US" sz="1400" baseline="30000">
                  <a:solidFill>
                    <a:srgbClr val="FF3399"/>
                  </a:solidFill>
                  <a:latin typeface="Arial" charset="0"/>
                </a:rPr>
                <a:t>rd</a:t>
              </a:r>
              <a:r>
                <a:rPr lang="en-US" sz="1400">
                  <a:solidFill>
                    <a:srgbClr val="FF3399"/>
                  </a:solidFill>
                  <a:latin typeface="Arial" charset="0"/>
                </a:rPr>
                <a:t> step there is one more change.</a:t>
              </a:r>
            </a:p>
            <a:p>
              <a:pPr eaLnBrk="1" hangingPunct="1"/>
              <a:r>
                <a:rPr lang="en-US" sz="1400">
                  <a:solidFill>
                    <a:srgbClr val="FF3399"/>
                  </a:solidFill>
                  <a:latin typeface="Arial" charset="0"/>
                </a:rPr>
                <a:t>Like 9</a:t>
              </a:r>
              <a:r>
                <a:rPr lang="en-US" sz="1400" baseline="30000">
                  <a:solidFill>
                    <a:srgbClr val="FF3399"/>
                  </a:solidFill>
                  <a:latin typeface="Arial" charset="0"/>
                </a:rPr>
                <a:t>th</a:t>
              </a:r>
              <a:r>
                <a:rPr lang="en-US" sz="1400">
                  <a:solidFill>
                    <a:srgbClr val="FF3399"/>
                  </a:solidFill>
                  <a:latin typeface="Arial" charset="0"/>
                </a:rPr>
                <a:t> problem True Length inclination of dia.AB is definitely expected </a:t>
              </a:r>
            </a:p>
            <a:p>
              <a:pPr eaLnBrk="1" hangingPunct="1"/>
              <a:r>
                <a:rPr lang="en-US" sz="1400">
                  <a:solidFill>
                    <a:srgbClr val="FF3399"/>
                  </a:solidFill>
                  <a:latin typeface="Arial" charset="0"/>
                </a:rPr>
                <a:t>but if you carefully note - </a:t>
              </a:r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the the SUM of it’s inclinations with HP &amp; VP is 90</a:t>
              </a:r>
              <a:r>
                <a:rPr lang="en-US" sz="1400" baseline="30000">
                  <a:solidFill>
                    <a:schemeClr val="accent2"/>
                  </a:solidFill>
                  <a:latin typeface="Arial" charset="0"/>
                </a:rPr>
                <a:t>0</a:t>
              </a:r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. </a:t>
              </a:r>
            </a:p>
            <a:p>
              <a:pPr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Means Line AB lies in a Profile Plane.</a:t>
              </a:r>
            </a:p>
            <a:p>
              <a:pPr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Hence it’s both Tv &amp; Fv must arrive on one single projector</a:t>
              </a:r>
              <a:r>
                <a:rPr lang="en-US" sz="1400">
                  <a:solidFill>
                    <a:srgbClr val="FF3399"/>
                  </a:solidFill>
                  <a:latin typeface="Arial" charset="0"/>
                </a:rPr>
                <a:t>.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So do the construction accordingly AND </a:t>
              </a:r>
              <a:r>
                <a:rPr lang="en-US" sz="2000" i="1" u="sng">
                  <a:latin typeface="Arial" charset="0"/>
                </a:rPr>
                <a:t>note the case carefully</a:t>
              </a:r>
              <a:r>
                <a:rPr lang="en-US" sz="1400" b="0">
                  <a:latin typeface="Arial" charset="0"/>
                </a:rPr>
                <a:t>..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6172200" y="4800600"/>
            <a:ext cx="2867025" cy="1231900"/>
            <a:chOff x="3888" y="3024"/>
            <a:chExt cx="1806" cy="776"/>
          </a:xfrm>
        </p:grpSpPr>
        <p:sp>
          <p:nvSpPr>
            <p:cNvPr id="13363" name="AutoShape 7"/>
            <p:cNvSpPr>
              <a:spLocks noChangeArrowheads="1"/>
            </p:cNvSpPr>
            <p:nvPr/>
          </p:nvSpPr>
          <p:spPr bwMode="auto">
            <a:xfrm>
              <a:off x="3888" y="3024"/>
              <a:ext cx="1776" cy="768"/>
            </a:xfrm>
            <a:prstGeom prst="wedgeRoundRectCallout">
              <a:avLst>
                <a:gd name="adj1" fmla="val -73819"/>
                <a:gd name="adj2" fmla="val -40884"/>
                <a:gd name="adj3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400" b="0">
                <a:latin typeface="Arial" charset="0"/>
              </a:endParaRPr>
            </a:p>
          </p:txBody>
        </p:sp>
        <p:sp>
          <p:nvSpPr>
            <p:cNvPr id="13364" name="Text Box 8"/>
            <p:cNvSpPr txBox="1">
              <a:spLocks noChangeArrowheads="1"/>
            </p:cNvSpPr>
            <p:nvPr/>
          </p:nvSpPr>
          <p:spPr bwMode="auto">
            <a:xfrm>
              <a:off x="3978" y="3072"/>
              <a:ext cx="1716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SOLVE SEPARATELY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ON DRAWING SHEET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GIVING NAMES TO VARIOUS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POINTS AS USUAL, </a:t>
              </a:r>
            </a:p>
            <a:p>
              <a:pPr eaLnBrk="1" hangingPunct="1"/>
              <a:r>
                <a:rPr lang="en-US" sz="1400" b="0">
                  <a:latin typeface="Arial" charset="0"/>
                </a:rPr>
                <a:t>AS THE CASE IS IMPORTANT </a:t>
              </a:r>
            </a:p>
          </p:txBody>
        </p:sp>
      </p:grpSp>
      <p:sp>
        <p:nvSpPr>
          <p:cNvPr id="285705" name="Oval 9"/>
          <p:cNvSpPr>
            <a:spLocks noChangeArrowheads="1"/>
          </p:cNvSpPr>
          <p:nvPr/>
        </p:nvSpPr>
        <p:spPr bwMode="auto">
          <a:xfrm rot="-47953">
            <a:off x="3924300" y="4024313"/>
            <a:ext cx="1484313" cy="67468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444500" y="4927600"/>
            <a:ext cx="1463675" cy="146208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07" name="Line 11"/>
          <p:cNvSpPr>
            <a:spLocks noChangeShapeType="1"/>
          </p:cNvSpPr>
          <p:nvPr/>
        </p:nvSpPr>
        <p:spPr bwMode="auto">
          <a:xfrm>
            <a:off x="444500" y="5657850"/>
            <a:ext cx="1463675" cy="0"/>
          </a:xfrm>
          <a:prstGeom prst="line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08" name="Line 12"/>
          <p:cNvSpPr>
            <a:spLocks noChangeShapeType="1"/>
          </p:cNvSpPr>
          <p:nvPr/>
        </p:nvSpPr>
        <p:spPr bwMode="auto">
          <a:xfrm>
            <a:off x="1190625" y="4941888"/>
            <a:ext cx="0" cy="1462087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09" name="Line 13"/>
          <p:cNvSpPr>
            <a:spLocks noChangeShapeType="1"/>
          </p:cNvSpPr>
          <p:nvPr/>
        </p:nvSpPr>
        <p:spPr bwMode="auto">
          <a:xfrm>
            <a:off x="220663" y="4702175"/>
            <a:ext cx="5291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10" name="Line 14"/>
          <p:cNvSpPr>
            <a:spLocks noChangeShapeType="1"/>
          </p:cNvSpPr>
          <p:nvPr/>
        </p:nvSpPr>
        <p:spPr bwMode="auto">
          <a:xfrm flipV="1">
            <a:off x="444500" y="4251325"/>
            <a:ext cx="0" cy="1350963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11" name="Line 15"/>
          <p:cNvSpPr>
            <a:spLocks noChangeShapeType="1"/>
          </p:cNvSpPr>
          <p:nvPr/>
        </p:nvSpPr>
        <p:spPr bwMode="auto">
          <a:xfrm flipV="1">
            <a:off x="1908175" y="4251325"/>
            <a:ext cx="0" cy="1350963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12" name="Line 16"/>
          <p:cNvSpPr>
            <a:spLocks noChangeShapeType="1"/>
          </p:cNvSpPr>
          <p:nvPr/>
        </p:nvSpPr>
        <p:spPr bwMode="auto">
          <a:xfrm flipV="1">
            <a:off x="1190625" y="4251325"/>
            <a:ext cx="0" cy="676275"/>
          </a:xfrm>
          <a:prstGeom prst="line">
            <a:avLst/>
          </a:prstGeom>
          <a:noFill/>
          <a:ln w="635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13" name="Line 17"/>
          <p:cNvSpPr>
            <a:spLocks noChangeShapeType="1"/>
          </p:cNvSpPr>
          <p:nvPr/>
        </p:nvSpPr>
        <p:spPr bwMode="auto">
          <a:xfrm>
            <a:off x="444500" y="4476750"/>
            <a:ext cx="14636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14" name="Line 18"/>
          <p:cNvSpPr>
            <a:spLocks noChangeShapeType="1"/>
          </p:cNvSpPr>
          <p:nvPr/>
        </p:nvSpPr>
        <p:spPr bwMode="auto">
          <a:xfrm rot="-1800000">
            <a:off x="2205038" y="4348163"/>
            <a:ext cx="1463675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15" name="Line 19"/>
          <p:cNvSpPr>
            <a:spLocks noChangeShapeType="1"/>
          </p:cNvSpPr>
          <p:nvPr/>
        </p:nvSpPr>
        <p:spPr bwMode="auto">
          <a:xfrm>
            <a:off x="3584575" y="3914775"/>
            <a:ext cx="0" cy="247491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16" name="Line 20"/>
          <p:cNvSpPr>
            <a:spLocks noChangeShapeType="1"/>
          </p:cNvSpPr>
          <p:nvPr/>
        </p:nvSpPr>
        <p:spPr bwMode="auto">
          <a:xfrm>
            <a:off x="2992438" y="4251325"/>
            <a:ext cx="0" cy="213836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17" name="Line 21"/>
          <p:cNvSpPr>
            <a:spLocks noChangeShapeType="1"/>
          </p:cNvSpPr>
          <p:nvPr/>
        </p:nvSpPr>
        <p:spPr bwMode="auto">
          <a:xfrm>
            <a:off x="2330450" y="4589463"/>
            <a:ext cx="0" cy="18002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18" name="Line 22"/>
          <p:cNvSpPr>
            <a:spLocks noChangeShapeType="1"/>
          </p:cNvSpPr>
          <p:nvPr/>
        </p:nvSpPr>
        <p:spPr bwMode="auto">
          <a:xfrm>
            <a:off x="1120775" y="4927600"/>
            <a:ext cx="2589213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19" name="Line 23"/>
          <p:cNvSpPr>
            <a:spLocks noChangeShapeType="1"/>
          </p:cNvSpPr>
          <p:nvPr/>
        </p:nvSpPr>
        <p:spPr bwMode="auto">
          <a:xfrm>
            <a:off x="1908175" y="5657850"/>
            <a:ext cx="1801813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20" name="Line 24"/>
          <p:cNvSpPr>
            <a:spLocks noChangeShapeType="1"/>
          </p:cNvSpPr>
          <p:nvPr/>
        </p:nvSpPr>
        <p:spPr bwMode="auto">
          <a:xfrm>
            <a:off x="1233488" y="6389688"/>
            <a:ext cx="24765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21" name="Oval 25"/>
          <p:cNvSpPr>
            <a:spLocks noChangeArrowheads="1"/>
          </p:cNvSpPr>
          <p:nvPr/>
        </p:nvSpPr>
        <p:spPr bwMode="auto">
          <a:xfrm>
            <a:off x="2359025" y="4927600"/>
            <a:ext cx="1238250" cy="1462088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22" name="Line 26"/>
          <p:cNvSpPr>
            <a:spLocks noChangeShapeType="1"/>
          </p:cNvSpPr>
          <p:nvPr/>
        </p:nvSpPr>
        <p:spPr bwMode="auto">
          <a:xfrm>
            <a:off x="2992438" y="4927600"/>
            <a:ext cx="0" cy="1462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23" name="Oval 27"/>
          <p:cNvSpPr>
            <a:spLocks noChangeArrowheads="1"/>
          </p:cNvSpPr>
          <p:nvPr/>
        </p:nvSpPr>
        <p:spPr bwMode="auto">
          <a:xfrm rot="-5273593">
            <a:off x="4048126" y="4589462"/>
            <a:ext cx="1238250" cy="14636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24" name="Line 28"/>
          <p:cNvSpPr>
            <a:spLocks noChangeShapeType="1"/>
          </p:cNvSpPr>
          <p:nvPr/>
        </p:nvSpPr>
        <p:spPr bwMode="auto">
          <a:xfrm>
            <a:off x="3597275" y="3970338"/>
            <a:ext cx="16891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25" name="Line 29"/>
          <p:cNvSpPr>
            <a:spLocks noChangeShapeType="1"/>
          </p:cNvSpPr>
          <p:nvPr/>
        </p:nvSpPr>
        <p:spPr bwMode="auto">
          <a:xfrm>
            <a:off x="3035300" y="4337050"/>
            <a:ext cx="236378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26" name="Oval 30"/>
          <p:cNvSpPr>
            <a:spLocks noChangeArrowheads="1"/>
          </p:cNvSpPr>
          <p:nvPr/>
        </p:nvSpPr>
        <p:spPr bwMode="auto">
          <a:xfrm rot="729832">
            <a:off x="3879850" y="4279900"/>
            <a:ext cx="112713" cy="1127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27" name="Oval 31"/>
          <p:cNvSpPr>
            <a:spLocks noChangeArrowheads="1"/>
          </p:cNvSpPr>
          <p:nvPr/>
        </p:nvSpPr>
        <p:spPr bwMode="auto">
          <a:xfrm rot="729832">
            <a:off x="4611688" y="4589463"/>
            <a:ext cx="112712" cy="1127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28" name="Oval 32"/>
          <p:cNvSpPr>
            <a:spLocks noChangeArrowheads="1"/>
          </p:cNvSpPr>
          <p:nvPr/>
        </p:nvSpPr>
        <p:spPr bwMode="auto">
          <a:xfrm rot="729832">
            <a:off x="5329238" y="4308475"/>
            <a:ext cx="112712" cy="1127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29" name="Oval 33"/>
          <p:cNvSpPr>
            <a:spLocks noChangeArrowheads="1"/>
          </p:cNvSpPr>
          <p:nvPr/>
        </p:nvSpPr>
        <p:spPr bwMode="auto">
          <a:xfrm rot="729832">
            <a:off x="4597400" y="3956050"/>
            <a:ext cx="112713" cy="1127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5730" name="Line 34"/>
          <p:cNvSpPr>
            <a:spLocks noChangeShapeType="1"/>
          </p:cNvSpPr>
          <p:nvPr/>
        </p:nvSpPr>
        <p:spPr bwMode="auto">
          <a:xfrm flipV="1">
            <a:off x="3935413" y="3914775"/>
            <a:ext cx="0" cy="168751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31" name="Line 35"/>
          <p:cNvSpPr>
            <a:spLocks noChangeShapeType="1"/>
          </p:cNvSpPr>
          <p:nvPr/>
        </p:nvSpPr>
        <p:spPr bwMode="auto">
          <a:xfrm flipV="1">
            <a:off x="5399088" y="4027488"/>
            <a:ext cx="0" cy="15748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32" name="Line 36"/>
          <p:cNvSpPr>
            <a:spLocks noChangeShapeType="1"/>
          </p:cNvSpPr>
          <p:nvPr/>
        </p:nvSpPr>
        <p:spPr bwMode="auto">
          <a:xfrm>
            <a:off x="2359025" y="5662613"/>
            <a:ext cx="1238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33" name="Line 37"/>
          <p:cNvSpPr>
            <a:spLocks noChangeShapeType="1"/>
          </p:cNvSpPr>
          <p:nvPr/>
        </p:nvSpPr>
        <p:spPr bwMode="auto">
          <a:xfrm>
            <a:off x="3935413" y="5335588"/>
            <a:ext cx="1463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34" name="Line 38"/>
          <p:cNvSpPr>
            <a:spLocks noChangeShapeType="1"/>
          </p:cNvSpPr>
          <p:nvPr/>
        </p:nvSpPr>
        <p:spPr bwMode="auto">
          <a:xfrm>
            <a:off x="4667250" y="4702175"/>
            <a:ext cx="0" cy="1238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35" name="Line 39"/>
          <p:cNvSpPr>
            <a:spLocks noChangeShapeType="1"/>
          </p:cNvSpPr>
          <p:nvPr/>
        </p:nvSpPr>
        <p:spPr bwMode="auto">
          <a:xfrm>
            <a:off x="4724400" y="4702175"/>
            <a:ext cx="900113" cy="1238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36" name="Text Box 40"/>
          <p:cNvSpPr txBox="1">
            <a:spLocks noChangeArrowheads="1"/>
          </p:cNvSpPr>
          <p:nvPr/>
        </p:nvSpPr>
        <p:spPr bwMode="auto">
          <a:xfrm rot="3298978">
            <a:off x="5372893" y="5253832"/>
            <a:ext cx="392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TL</a:t>
            </a:r>
          </a:p>
        </p:txBody>
      </p:sp>
      <p:sp>
        <p:nvSpPr>
          <p:cNvPr id="285737" name="Line 41"/>
          <p:cNvSpPr>
            <a:spLocks noChangeShapeType="1"/>
          </p:cNvSpPr>
          <p:nvPr/>
        </p:nvSpPr>
        <p:spPr bwMode="auto">
          <a:xfrm flipH="1">
            <a:off x="4160838" y="5940425"/>
            <a:ext cx="1576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38" name="Line 42"/>
          <p:cNvSpPr>
            <a:spLocks noChangeShapeType="1"/>
          </p:cNvSpPr>
          <p:nvPr/>
        </p:nvSpPr>
        <p:spPr bwMode="auto">
          <a:xfrm>
            <a:off x="4652963" y="3886200"/>
            <a:ext cx="0" cy="900113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5739" name="Text Box 43"/>
          <p:cNvSpPr txBox="1">
            <a:spLocks noChangeArrowheads="1"/>
          </p:cNvSpPr>
          <p:nvPr/>
        </p:nvSpPr>
        <p:spPr bwMode="auto">
          <a:xfrm>
            <a:off x="0" y="456565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X</a:t>
            </a:r>
          </a:p>
        </p:txBody>
      </p:sp>
      <p:sp>
        <p:nvSpPr>
          <p:cNvPr id="285740" name="Text Box 44"/>
          <p:cNvSpPr txBox="1">
            <a:spLocks noChangeArrowheads="1"/>
          </p:cNvSpPr>
          <p:nvPr/>
        </p:nvSpPr>
        <p:spPr bwMode="auto">
          <a:xfrm>
            <a:off x="5486400" y="4565650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Y</a:t>
            </a:r>
          </a:p>
        </p:txBody>
      </p:sp>
      <p:sp>
        <p:nvSpPr>
          <p:cNvPr id="285741" name="Text Box 45"/>
          <p:cNvSpPr txBox="1">
            <a:spLocks noChangeArrowheads="1"/>
          </p:cNvSpPr>
          <p:nvPr/>
        </p:nvSpPr>
        <p:spPr bwMode="auto">
          <a:xfrm>
            <a:off x="2557463" y="4460875"/>
            <a:ext cx="444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0">
                <a:latin typeface="Arial" charset="0"/>
              </a:rPr>
              <a:t>30</a:t>
            </a:r>
            <a:r>
              <a:rPr lang="en-US" sz="1400" b="0" baseline="30000">
                <a:latin typeface="Arial" charset="0"/>
              </a:rPr>
              <a:t>0</a:t>
            </a:r>
          </a:p>
        </p:txBody>
      </p:sp>
      <p:sp>
        <p:nvSpPr>
          <p:cNvPr id="285742" name="Text Box 46"/>
          <p:cNvSpPr txBox="1">
            <a:spLocks noChangeArrowheads="1"/>
          </p:cNvSpPr>
          <p:nvPr/>
        </p:nvSpPr>
        <p:spPr bwMode="auto">
          <a:xfrm>
            <a:off x="4822825" y="4773613"/>
            <a:ext cx="4095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200" b="0">
                <a:latin typeface="Arial" charset="0"/>
              </a:rPr>
              <a:t>60</a:t>
            </a:r>
            <a:r>
              <a:rPr lang="en-US" sz="1200" b="0" baseline="30000">
                <a:latin typeface="Arial" charset="0"/>
              </a:rPr>
              <a:t>0</a:t>
            </a:r>
          </a:p>
        </p:txBody>
      </p:sp>
      <p:sp>
        <p:nvSpPr>
          <p:cNvPr id="285743" name="Text Box 47"/>
          <p:cNvSpPr txBox="1">
            <a:spLocks noChangeArrowheads="1"/>
          </p:cNvSpPr>
          <p:nvPr/>
        </p:nvSpPr>
        <p:spPr bwMode="auto">
          <a:xfrm>
            <a:off x="4495800" y="152400"/>
            <a:ext cx="43434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Read problem and answer following questions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1. Surface inclined to which plane? -------      </a:t>
            </a:r>
            <a:r>
              <a:rPr lang="en-US" i="1">
                <a:latin typeface="Times New Roman" pitchFamily="18" charset="0"/>
              </a:rPr>
              <a:t>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2. Assumption for initial position? ------ </a:t>
            </a:r>
            <a:r>
              <a:rPr lang="en-US" i="1">
                <a:latin typeface="Times New Roman" pitchFamily="18" charset="0"/>
              </a:rPr>
              <a:t>// to 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3. So which view will show True shape? ---   </a:t>
            </a:r>
            <a:r>
              <a:rPr lang="en-US" i="1">
                <a:latin typeface="Times New Roman" pitchFamily="18" charset="0"/>
              </a:rPr>
              <a:t>TV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4. Which diameter horizontal?   ----------       </a:t>
            </a:r>
            <a:r>
              <a:rPr lang="en-US" i="1">
                <a:latin typeface="Times New Roman" pitchFamily="18" charset="0"/>
              </a:rPr>
              <a:t>AB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    </a:t>
            </a:r>
            <a:r>
              <a:rPr lang="en-US" i="1">
                <a:latin typeface="Times New Roman" pitchFamily="18" charset="0"/>
              </a:rPr>
              <a:t>Hence begin with TV,draw CIRCLE below </a:t>
            </a:r>
          </a:p>
          <a:p>
            <a:pPr eaLnBrk="1" hangingPunct="1"/>
            <a:r>
              <a:rPr lang="en-US" i="1">
                <a:latin typeface="Times New Roman" pitchFamily="18" charset="0"/>
              </a:rPr>
              <a:t>     X-Y line, taking DIA. AB  // to X-Y</a:t>
            </a:r>
            <a:endParaRPr lang="en-US" sz="2400" i="1">
              <a:latin typeface="Times New Roman" pitchFamily="18" charset="0"/>
            </a:endParaRPr>
          </a:p>
        </p:txBody>
      </p:sp>
      <p:grpSp>
        <p:nvGrpSpPr>
          <p:cNvPr id="13356" name="Group 63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3357" name="AutoShape 64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8" name="AutoShape 65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9" name="AutoShape 66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0" name="AutoShape 67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1" name="AutoShape 68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2" name="AutoShape 69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5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8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5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5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5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5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5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5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5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5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5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5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5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85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85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5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8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8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5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8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8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85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5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85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5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2" dur="500"/>
                                        <p:tgtEl>
                                          <p:spTgt spid="28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85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85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85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85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285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85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85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85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285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285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85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85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85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85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85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85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85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85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8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8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28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8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85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85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85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85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85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85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285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285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autoUpdateAnimBg="0"/>
      <p:bldP spid="285705" grpId="0" animBg="1"/>
      <p:bldP spid="285706" grpId="0" animBg="1"/>
      <p:bldP spid="285707" grpId="0" animBg="1"/>
      <p:bldP spid="285708" grpId="0" animBg="1"/>
      <p:bldP spid="285709" grpId="0" animBg="1"/>
      <p:bldP spid="285710" grpId="0" animBg="1"/>
      <p:bldP spid="285711" grpId="0" animBg="1"/>
      <p:bldP spid="285712" grpId="0" animBg="1"/>
      <p:bldP spid="285713" grpId="0" animBg="1"/>
      <p:bldP spid="285714" grpId="0" animBg="1"/>
      <p:bldP spid="285715" grpId="0" animBg="1"/>
      <p:bldP spid="285716" grpId="0" animBg="1"/>
      <p:bldP spid="285717" grpId="0" animBg="1"/>
      <p:bldP spid="285718" grpId="0" animBg="1"/>
      <p:bldP spid="285719" grpId="0" animBg="1"/>
      <p:bldP spid="285720" grpId="0" animBg="1"/>
      <p:bldP spid="285721" grpId="0" animBg="1"/>
      <p:bldP spid="285722" grpId="0" animBg="1"/>
      <p:bldP spid="285723" grpId="0" animBg="1"/>
      <p:bldP spid="285724" grpId="0" animBg="1"/>
      <p:bldP spid="285725" grpId="0" animBg="1"/>
      <p:bldP spid="285726" grpId="0" animBg="1"/>
      <p:bldP spid="285727" grpId="0" animBg="1"/>
      <p:bldP spid="285728" grpId="0" animBg="1"/>
      <p:bldP spid="285729" grpId="0" animBg="1"/>
      <p:bldP spid="285730" grpId="0" animBg="1"/>
      <p:bldP spid="285731" grpId="0" animBg="1"/>
      <p:bldP spid="285732" grpId="0" animBg="1"/>
      <p:bldP spid="285733" grpId="0" animBg="1"/>
      <p:bldP spid="285734" grpId="0" animBg="1"/>
      <p:bldP spid="285735" grpId="0" animBg="1"/>
      <p:bldP spid="285736" grpId="0" autoUpdateAnimBg="0"/>
      <p:bldP spid="285737" grpId="0" animBg="1"/>
      <p:bldP spid="285738" grpId="0" animBg="1"/>
      <p:bldP spid="285739" grpId="0" autoUpdateAnimBg="0"/>
      <p:bldP spid="285740" grpId="0" autoUpdateAnimBg="0"/>
      <p:bldP spid="285741" grpId="0" autoUpdateAnimBg="0"/>
      <p:bldP spid="285742" grpId="0" autoUpdateAnimBg="0"/>
      <p:bldP spid="28574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954838" y="4724400"/>
            <a:ext cx="2076450" cy="1219200"/>
            <a:chOff x="4381" y="2976"/>
            <a:chExt cx="1308" cy="768"/>
          </a:xfrm>
        </p:grpSpPr>
        <p:sp>
          <p:nvSpPr>
            <p:cNvPr id="14422" name="AutoShape 3"/>
            <p:cNvSpPr>
              <a:spLocks noChangeArrowheads="1"/>
            </p:cNvSpPr>
            <p:nvPr/>
          </p:nvSpPr>
          <p:spPr bwMode="auto">
            <a:xfrm>
              <a:off x="4416" y="2976"/>
              <a:ext cx="1200" cy="768"/>
            </a:xfrm>
            <a:prstGeom prst="wedgeRoundRectCallout">
              <a:avLst>
                <a:gd name="adj1" fmla="val -59000"/>
                <a:gd name="adj2" fmla="val -49477"/>
                <a:gd name="adj3" fmla="val 16667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400" b="0">
                <a:latin typeface="Arial" charset="0"/>
              </a:endParaRPr>
            </a:p>
          </p:txBody>
        </p:sp>
        <p:sp>
          <p:nvSpPr>
            <p:cNvPr id="14423" name="Text Box 4"/>
            <p:cNvSpPr txBox="1">
              <a:spLocks noChangeArrowheads="1"/>
            </p:cNvSpPr>
            <p:nvPr/>
          </p:nvSpPr>
          <p:spPr bwMode="auto">
            <a:xfrm>
              <a:off x="4381" y="2976"/>
              <a:ext cx="1308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As 3</a:t>
              </a:r>
              <a:r>
                <a:rPr lang="en-US" sz="1400" baseline="30000">
                  <a:solidFill>
                    <a:schemeClr val="accent2"/>
                  </a:solidFill>
                  <a:latin typeface="Arial" charset="0"/>
                </a:rPr>
                <a:t>rd</a:t>
              </a:r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 step </a:t>
              </a:r>
            </a:p>
            <a:p>
              <a:pPr algn="ctr"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redraw 2</a:t>
              </a:r>
              <a:r>
                <a:rPr lang="en-US" sz="1400" baseline="30000">
                  <a:solidFill>
                    <a:schemeClr val="accent2"/>
                  </a:solidFill>
                  <a:latin typeface="Arial" charset="0"/>
                </a:rPr>
                <a:t>nd</a:t>
              </a:r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 Tv keeping </a:t>
              </a:r>
            </a:p>
            <a:p>
              <a:pPr algn="ctr"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side DE on xy line. </a:t>
              </a:r>
            </a:p>
            <a:p>
              <a:pPr algn="ctr"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Because it is in VP</a:t>
              </a:r>
            </a:p>
            <a:p>
              <a:pPr algn="ctr" eaLnBrk="1" hangingPunct="1"/>
              <a:r>
                <a:rPr lang="en-US" sz="1400">
                  <a:solidFill>
                    <a:schemeClr val="accent2"/>
                  </a:solidFill>
                  <a:latin typeface="Arial" charset="0"/>
                </a:rPr>
                <a:t> as said in problem. </a:t>
              </a:r>
            </a:p>
          </p:txBody>
        </p:sp>
      </p:grpSp>
      <p:sp>
        <p:nvSpPr>
          <p:cNvPr id="287749" name="AutoShape 5"/>
          <p:cNvSpPr>
            <a:spLocks noChangeArrowheads="1"/>
          </p:cNvSpPr>
          <p:nvPr/>
        </p:nvSpPr>
        <p:spPr bwMode="auto">
          <a:xfrm rot="5400000">
            <a:off x="3220244" y="4339431"/>
            <a:ext cx="1066800" cy="922338"/>
          </a:xfrm>
          <a:prstGeom prst="hexagon">
            <a:avLst>
              <a:gd name="adj" fmla="val 28916"/>
              <a:gd name="vf" fmla="val 11547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1" hangingPunct="1"/>
            <a:endParaRPr lang="en-US" sz="1400" b="0">
              <a:latin typeface="Arial" charset="0"/>
            </a:endParaRPr>
          </a:p>
        </p:txBody>
      </p:sp>
      <p:sp>
        <p:nvSpPr>
          <p:cNvPr id="287750" name="Line 6"/>
          <p:cNvSpPr>
            <a:spLocks noChangeShapeType="1"/>
          </p:cNvSpPr>
          <p:nvPr/>
        </p:nvSpPr>
        <p:spPr bwMode="auto">
          <a:xfrm>
            <a:off x="3063875" y="41148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51" name="Line 7"/>
          <p:cNvSpPr>
            <a:spLocks noChangeShapeType="1"/>
          </p:cNvSpPr>
          <p:nvPr/>
        </p:nvSpPr>
        <p:spPr bwMode="auto">
          <a:xfrm flipV="1">
            <a:off x="3292475" y="3962400"/>
            <a:ext cx="0" cy="609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52" name="Line 8"/>
          <p:cNvSpPr>
            <a:spLocks noChangeShapeType="1"/>
          </p:cNvSpPr>
          <p:nvPr/>
        </p:nvSpPr>
        <p:spPr bwMode="auto">
          <a:xfrm flipV="1">
            <a:off x="4206875" y="3962400"/>
            <a:ext cx="0" cy="685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53" name="Line 9"/>
          <p:cNvSpPr>
            <a:spLocks noChangeShapeType="1"/>
          </p:cNvSpPr>
          <p:nvPr/>
        </p:nvSpPr>
        <p:spPr bwMode="auto">
          <a:xfrm flipV="1">
            <a:off x="3749675" y="3962400"/>
            <a:ext cx="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54" name="Line 10"/>
          <p:cNvSpPr>
            <a:spLocks noChangeShapeType="1"/>
          </p:cNvSpPr>
          <p:nvPr/>
        </p:nvSpPr>
        <p:spPr bwMode="auto">
          <a:xfrm>
            <a:off x="3292475" y="4114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55" name="Line 11"/>
          <p:cNvSpPr>
            <a:spLocks noChangeShapeType="1"/>
          </p:cNvSpPr>
          <p:nvPr/>
        </p:nvSpPr>
        <p:spPr bwMode="auto">
          <a:xfrm rot="-2700000">
            <a:off x="4654550" y="3800475"/>
            <a:ext cx="9144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56" name="Line 12"/>
          <p:cNvSpPr>
            <a:spLocks noChangeShapeType="1"/>
          </p:cNvSpPr>
          <p:nvPr/>
        </p:nvSpPr>
        <p:spPr bwMode="auto">
          <a:xfrm>
            <a:off x="5426075" y="3429000"/>
            <a:ext cx="0" cy="1905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57" name="Line 13"/>
          <p:cNvSpPr>
            <a:spLocks noChangeShapeType="1"/>
          </p:cNvSpPr>
          <p:nvPr/>
        </p:nvSpPr>
        <p:spPr bwMode="auto">
          <a:xfrm>
            <a:off x="5121275" y="3733800"/>
            <a:ext cx="0" cy="1600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58" name="Line 14"/>
          <p:cNvSpPr>
            <a:spLocks noChangeShapeType="1"/>
          </p:cNvSpPr>
          <p:nvPr/>
        </p:nvSpPr>
        <p:spPr bwMode="auto">
          <a:xfrm>
            <a:off x="4806950" y="4114800"/>
            <a:ext cx="0" cy="1219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59" name="Line 15"/>
          <p:cNvSpPr>
            <a:spLocks noChangeShapeType="1"/>
          </p:cNvSpPr>
          <p:nvPr/>
        </p:nvSpPr>
        <p:spPr bwMode="auto">
          <a:xfrm>
            <a:off x="3749675" y="4267200"/>
            <a:ext cx="1447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60" name="Line 16"/>
          <p:cNvSpPr>
            <a:spLocks noChangeShapeType="1"/>
          </p:cNvSpPr>
          <p:nvPr/>
        </p:nvSpPr>
        <p:spPr bwMode="auto">
          <a:xfrm>
            <a:off x="4206875" y="4533900"/>
            <a:ext cx="990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61" name="Line 17"/>
          <p:cNvSpPr>
            <a:spLocks noChangeShapeType="1"/>
          </p:cNvSpPr>
          <p:nvPr/>
        </p:nvSpPr>
        <p:spPr bwMode="auto">
          <a:xfrm>
            <a:off x="4206875" y="5048250"/>
            <a:ext cx="990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62" name="Line 18"/>
          <p:cNvSpPr>
            <a:spLocks noChangeShapeType="1"/>
          </p:cNvSpPr>
          <p:nvPr/>
        </p:nvSpPr>
        <p:spPr bwMode="auto">
          <a:xfrm>
            <a:off x="3749675" y="5334000"/>
            <a:ext cx="1447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63" name="AutoShape 19"/>
          <p:cNvSpPr>
            <a:spLocks noChangeArrowheads="1"/>
          </p:cNvSpPr>
          <p:nvPr/>
        </p:nvSpPr>
        <p:spPr bwMode="auto">
          <a:xfrm rot="5400000">
            <a:off x="4587875" y="4495800"/>
            <a:ext cx="1066800" cy="609600"/>
          </a:xfrm>
          <a:prstGeom prst="hexagon">
            <a:avLst>
              <a:gd name="adj" fmla="val 43750"/>
              <a:gd name="vf" fmla="val 11547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64" name="AutoShape 20"/>
          <p:cNvSpPr>
            <a:spLocks noChangeArrowheads="1"/>
          </p:cNvSpPr>
          <p:nvPr/>
        </p:nvSpPr>
        <p:spPr bwMode="auto">
          <a:xfrm flipH="1" flipV="1">
            <a:off x="5884863" y="4114800"/>
            <a:ext cx="1066800" cy="609600"/>
          </a:xfrm>
          <a:prstGeom prst="hexagon">
            <a:avLst>
              <a:gd name="adj" fmla="val 43750"/>
              <a:gd name="vf" fmla="val 11547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65" name="Line 21"/>
          <p:cNvSpPr>
            <a:spLocks noChangeShapeType="1"/>
          </p:cNvSpPr>
          <p:nvPr/>
        </p:nvSpPr>
        <p:spPr bwMode="auto">
          <a:xfrm flipV="1">
            <a:off x="5884863" y="3429000"/>
            <a:ext cx="0" cy="990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66" name="Line 22"/>
          <p:cNvSpPr>
            <a:spLocks noChangeShapeType="1"/>
          </p:cNvSpPr>
          <p:nvPr/>
        </p:nvSpPr>
        <p:spPr bwMode="auto">
          <a:xfrm flipV="1">
            <a:off x="6161088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67" name="Line 23"/>
          <p:cNvSpPr>
            <a:spLocks noChangeShapeType="1"/>
          </p:cNvSpPr>
          <p:nvPr/>
        </p:nvSpPr>
        <p:spPr bwMode="auto">
          <a:xfrm flipV="1">
            <a:off x="6665913" y="3505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68" name="Line 24"/>
          <p:cNvSpPr>
            <a:spLocks noChangeShapeType="1"/>
          </p:cNvSpPr>
          <p:nvPr/>
        </p:nvSpPr>
        <p:spPr bwMode="auto">
          <a:xfrm flipV="1">
            <a:off x="6951663" y="3429000"/>
            <a:ext cx="0" cy="990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69" name="Line 25"/>
          <p:cNvSpPr>
            <a:spLocks noChangeShapeType="1"/>
          </p:cNvSpPr>
          <p:nvPr/>
        </p:nvSpPr>
        <p:spPr bwMode="auto">
          <a:xfrm>
            <a:off x="5426075" y="3505200"/>
            <a:ext cx="1371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70" name="Line 26"/>
          <p:cNvSpPr>
            <a:spLocks noChangeShapeType="1"/>
          </p:cNvSpPr>
          <p:nvPr/>
        </p:nvSpPr>
        <p:spPr bwMode="auto">
          <a:xfrm>
            <a:off x="5121275" y="3810000"/>
            <a:ext cx="1676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771" name="AutoShape 27"/>
          <p:cNvSpPr>
            <a:spLocks noChangeArrowheads="1"/>
          </p:cNvSpPr>
          <p:nvPr/>
        </p:nvSpPr>
        <p:spPr bwMode="auto">
          <a:xfrm>
            <a:off x="5884863" y="3505200"/>
            <a:ext cx="1066800" cy="609600"/>
          </a:xfrm>
          <a:prstGeom prst="hexagon">
            <a:avLst>
              <a:gd name="adj" fmla="val 43750"/>
              <a:gd name="vf" fmla="val 11547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772" name="Text Box 28"/>
          <p:cNvSpPr txBox="1">
            <a:spLocks noChangeArrowheads="1"/>
          </p:cNvSpPr>
          <p:nvPr/>
        </p:nvSpPr>
        <p:spPr bwMode="auto">
          <a:xfrm>
            <a:off x="2819400" y="3821113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X</a:t>
            </a:r>
          </a:p>
        </p:txBody>
      </p:sp>
      <p:sp>
        <p:nvSpPr>
          <p:cNvPr id="287773" name="Text Box 29"/>
          <p:cNvSpPr txBox="1">
            <a:spLocks noChangeArrowheads="1"/>
          </p:cNvSpPr>
          <p:nvPr/>
        </p:nvSpPr>
        <p:spPr bwMode="auto">
          <a:xfrm>
            <a:off x="7104063" y="3810000"/>
            <a:ext cx="303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Y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048000" y="4110038"/>
            <a:ext cx="1397000" cy="1452562"/>
            <a:chOff x="2630" y="861"/>
            <a:chExt cx="880" cy="915"/>
          </a:xfrm>
        </p:grpSpPr>
        <p:sp>
          <p:nvSpPr>
            <p:cNvPr id="14416" name="Text Box 31"/>
            <p:cNvSpPr txBox="1">
              <a:spLocks noChangeArrowheads="1"/>
            </p:cNvSpPr>
            <p:nvPr/>
          </p:nvSpPr>
          <p:spPr bwMode="auto">
            <a:xfrm>
              <a:off x="2630" y="1015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a</a:t>
              </a:r>
            </a:p>
          </p:txBody>
        </p:sp>
        <p:sp>
          <p:nvSpPr>
            <p:cNvPr id="14417" name="Text Box 32"/>
            <p:cNvSpPr txBox="1">
              <a:spLocks noChangeArrowheads="1"/>
            </p:cNvSpPr>
            <p:nvPr/>
          </p:nvSpPr>
          <p:spPr bwMode="auto">
            <a:xfrm>
              <a:off x="2654" y="1399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b</a:t>
              </a:r>
            </a:p>
          </p:txBody>
        </p:sp>
        <p:sp>
          <p:nvSpPr>
            <p:cNvPr id="14418" name="Text Box 33"/>
            <p:cNvSpPr txBox="1">
              <a:spLocks noChangeArrowheads="1"/>
            </p:cNvSpPr>
            <p:nvPr/>
          </p:nvSpPr>
          <p:spPr bwMode="auto">
            <a:xfrm>
              <a:off x="3014" y="158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c</a:t>
              </a:r>
            </a:p>
          </p:txBody>
        </p:sp>
        <p:sp>
          <p:nvSpPr>
            <p:cNvPr id="14419" name="Text Box 34"/>
            <p:cNvSpPr txBox="1">
              <a:spLocks noChangeArrowheads="1"/>
            </p:cNvSpPr>
            <p:nvPr/>
          </p:nvSpPr>
          <p:spPr bwMode="auto">
            <a:xfrm>
              <a:off x="3312" y="1392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d</a:t>
              </a:r>
            </a:p>
          </p:txBody>
        </p:sp>
        <p:sp>
          <p:nvSpPr>
            <p:cNvPr id="14420" name="Text Box 35"/>
            <p:cNvSpPr txBox="1">
              <a:spLocks noChangeArrowheads="1"/>
            </p:cNvSpPr>
            <p:nvPr/>
          </p:nvSpPr>
          <p:spPr bwMode="auto">
            <a:xfrm>
              <a:off x="3332" y="1015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e</a:t>
              </a:r>
            </a:p>
          </p:txBody>
        </p:sp>
        <p:sp>
          <p:nvSpPr>
            <p:cNvPr id="14421" name="Text Box 36"/>
            <p:cNvSpPr txBox="1">
              <a:spLocks noChangeArrowheads="1"/>
            </p:cNvSpPr>
            <p:nvPr/>
          </p:nvSpPr>
          <p:spPr bwMode="auto">
            <a:xfrm>
              <a:off x="2918" y="861"/>
              <a:ext cx="14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f</a:t>
              </a:r>
            </a:p>
          </p:txBody>
        </p:sp>
      </p:grpSp>
      <p:sp>
        <p:nvSpPr>
          <p:cNvPr id="287781" name="Rectangle 37"/>
          <p:cNvSpPr>
            <a:spLocks noChangeArrowheads="1"/>
          </p:cNvSpPr>
          <p:nvPr/>
        </p:nvSpPr>
        <p:spPr bwMode="auto">
          <a:xfrm>
            <a:off x="228600" y="228600"/>
            <a:ext cx="3957638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solidFill>
                  <a:schemeClr val="accent2"/>
                </a:solidFill>
                <a:latin typeface="Arial" charset="0"/>
              </a:rPr>
              <a:t>Problem 11:</a:t>
            </a:r>
          </a:p>
          <a:p>
            <a:pPr eaLnBrk="1" hangingPunct="1"/>
            <a:r>
              <a:rPr lang="en-US" sz="1400" b="0">
                <a:solidFill>
                  <a:srgbClr val="000000"/>
                </a:solidFill>
                <a:latin typeface="Arial" charset="0"/>
              </a:rPr>
              <a:t>A hexagonal lamina has its one side in HP and </a:t>
            </a:r>
          </a:p>
          <a:p>
            <a:pPr eaLnBrk="1" hangingPunct="1"/>
            <a:r>
              <a:rPr lang="en-US" sz="1400" b="0">
                <a:solidFill>
                  <a:srgbClr val="000000"/>
                </a:solidFill>
                <a:latin typeface="Arial" charset="0"/>
              </a:rPr>
              <a:t>Its apposite parallel side is 25mm above Hp and</a:t>
            </a:r>
          </a:p>
          <a:p>
            <a:pPr eaLnBrk="1" hangingPunct="1"/>
            <a:r>
              <a:rPr lang="en-US" sz="1400" b="0">
                <a:solidFill>
                  <a:srgbClr val="000000"/>
                </a:solidFill>
                <a:latin typeface="Arial" charset="0"/>
              </a:rPr>
              <a:t>In Vp.  Draw it’s projections. </a:t>
            </a:r>
          </a:p>
          <a:p>
            <a:pPr eaLnBrk="1" hangingPunct="1"/>
            <a:r>
              <a:rPr lang="en-US" sz="1400" b="0">
                <a:solidFill>
                  <a:srgbClr val="000000"/>
                </a:solidFill>
                <a:latin typeface="Arial" charset="0"/>
              </a:rPr>
              <a:t>Take side of hexagon 30 mm long.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76200" y="1905000"/>
            <a:ext cx="4991100" cy="1371600"/>
            <a:chOff x="48" y="1200"/>
            <a:chExt cx="3144" cy="864"/>
          </a:xfrm>
        </p:grpSpPr>
        <p:sp>
          <p:nvSpPr>
            <p:cNvPr id="14414" name="AutoShape 39"/>
            <p:cNvSpPr>
              <a:spLocks noChangeArrowheads="1"/>
            </p:cNvSpPr>
            <p:nvPr/>
          </p:nvSpPr>
          <p:spPr bwMode="auto">
            <a:xfrm>
              <a:off x="48" y="1200"/>
              <a:ext cx="3072" cy="864"/>
            </a:xfrm>
            <a:prstGeom prst="wedgeRoundRectCallout">
              <a:avLst>
                <a:gd name="adj1" fmla="val 38282"/>
                <a:gd name="adj2" fmla="val 63079"/>
                <a:gd name="adj3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400" b="0">
                <a:latin typeface="Arial" charset="0"/>
              </a:endParaRPr>
            </a:p>
          </p:txBody>
        </p:sp>
        <p:sp>
          <p:nvSpPr>
            <p:cNvPr id="14415" name="Text Box 40"/>
            <p:cNvSpPr txBox="1">
              <a:spLocks noChangeArrowheads="1"/>
            </p:cNvSpPr>
            <p:nvPr/>
          </p:nvSpPr>
          <p:spPr bwMode="auto">
            <a:xfrm>
              <a:off x="87" y="1248"/>
              <a:ext cx="3105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ONLY CHANGE is the manner in which surface inclination </a:t>
              </a:r>
            </a:p>
            <a:p>
              <a:pPr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is described:</a:t>
              </a:r>
            </a:p>
            <a:p>
              <a:pPr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One side on Hp &amp; it’s opposite side 25 mm above Hp.</a:t>
              </a:r>
            </a:p>
            <a:p>
              <a:pPr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Hence redraw 1</a:t>
              </a:r>
              <a:r>
                <a:rPr lang="en-US" sz="1400" b="0" baseline="30000">
                  <a:solidFill>
                    <a:srgbClr val="FF3300"/>
                  </a:solidFill>
                  <a:latin typeface="Arial" charset="0"/>
                </a:rPr>
                <a:t>st</a:t>
              </a:r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 Fv as a 2</a:t>
              </a:r>
              <a:r>
                <a:rPr lang="en-US" sz="1400" b="0" baseline="30000">
                  <a:solidFill>
                    <a:srgbClr val="FF3300"/>
                  </a:solidFill>
                  <a:latin typeface="Arial" charset="0"/>
                </a:rPr>
                <a:t>nd</a:t>
              </a:r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 Fv making above arrangement.</a:t>
              </a:r>
            </a:p>
            <a:p>
              <a:pPr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Keep a’b’ on xy &amp; d’e’ 25 mm above xy. </a:t>
              </a: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4286250" y="3448050"/>
            <a:ext cx="990600" cy="685800"/>
            <a:chOff x="3354" y="444"/>
            <a:chExt cx="624" cy="432"/>
          </a:xfrm>
        </p:grpSpPr>
        <p:sp>
          <p:nvSpPr>
            <p:cNvPr id="14411" name="Line 42"/>
            <p:cNvSpPr>
              <a:spLocks noChangeShapeType="1"/>
            </p:cNvSpPr>
            <p:nvPr/>
          </p:nvSpPr>
          <p:spPr bwMode="auto">
            <a:xfrm flipH="1">
              <a:off x="3354" y="471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2" name="Line 43"/>
            <p:cNvSpPr>
              <a:spLocks noChangeShapeType="1"/>
            </p:cNvSpPr>
            <p:nvPr/>
          </p:nvSpPr>
          <p:spPr bwMode="auto">
            <a:xfrm>
              <a:off x="3504" y="444"/>
              <a:ext cx="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3" name="Text Box 44"/>
            <p:cNvSpPr txBox="1">
              <a:spLocks noChangeArrowheads="1"/>
            </p:cNvSpPr>
            <p:nvPr/>
          </p:nvSpPr>
          <p:spPr bwMode="auto">
            <a:xfrm>
              <a:off x="3492" y="588"/>
              <a:ext cx="2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000">
                  <a:latin typeface="Arial" charset="0"/>
                </a:rPr>
                <a:t>25</a:t>
              </a:r>
            </a:p>
          </p:txBody>
        </p:sp>
      </p:grp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3044825" y="3867150"/>
            <a:ext cx="1358900" cy="304800"/>
            <a:chOff x="2592" y="432"/>
            <a:chExt cx="856" cy="192"/>
          </a:xfrm>
        </p:grpSpPr>
        <p:sp>
          <p:nvSpPr>
            <p:cNvPr id="14405" name="Text Box 46"/>
            <p:cNvSpPr txBox="1">
              <a:spLocks noChangeArrowheads="1"/>
            </p:cNvSpPr>
            <p:nvPr/>
          </p:nvSpPr>
          <p:spPr bwMode="auto">
            <a:xfrm>
              <a:off x="3006" y="438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f’</a:t>
              </a:r>
            </a:p>
          </p:txBody>
        </p:sp>
        <p:sp>
          <p:nvSpPr>
            <p:cNvPr id="14406" name="Text Box 47"/>
            <p:cNvSpPr txBox="1">
              <a:spLocks noChangeArrowheads="1"/>
            </p:cNvSpPr>
            <p:nvPr/>
          </p:nvSpPr>
          <p:spPr bwMode="auto">
            <a:xfrm>
              <a:off x="3258" y="444"/>
              <a:ext cx="19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e’</a:t>
              </a:r>
            </a:p>
          </p:txBody>
        </p:sp>
        <p:sp>
          <p:nvSpPr>
            <p:cNvPr id="14407" name="Text Box 48"/>
            <p:cNvSpPr txBox="1">
              <a:spLocks noChangeArrowheads="1"/>
            </p:cNvSpPr>
            <p:nvPr/>
          </p:nvSpPr>
          <p:spPr bwMode="auto">
            <a:xfrm>
              <a:off x="3192" y="451"/>
              <a:ext cx="19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d’</a:t>
              </a:r>
            </a:p>
          </p:txBody>
        </p:sp>
        <p:sp>
          <p:nvSpPr>
            <p:cNvPr id="14408" name="Text Box 49"/>
            <p:cNvSpPr txBox="1">
              <a:spLocks noChangeArrowheads="1"/>
            </p:cNvSpPr>
            <p:nvPr/>
          </p:nvSpPr>
          <p:spPr bwMode="auto">
            <a:xfrm>
              <a:off x="2928" y="438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c’</a:t>
              </a:r>
            </a:p>
          </p:txBody>
        </p:sp>
        <p:sp>
          <p:nvSpPr>
            <p:cNvPr id="14409" name="Text Box 50"/>
            <p:cNvSpPr txBox="1">
              <a:spLocks noChangeArrowheads="1"/>
            </p:cNvSpPr>
            <p:nvPr/>
          </p:nvSpPr>
          <p:spPr bwMode="auto">
            <a:xfrm>
              <a:off x="2670" y="432"/>
              <a:ext cx="19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b’</a:t>
              </a:r>
            </a:p>
          </p:txBody>
        </p:sp>
        <p:sp>
          <p:nvSpPr>
            <p:cNvPr id="14410" name="Text Box 51"/>
            <p:cNvSpPr txBox="1">
              <a:spLocks noChangeArrowheads="1"/>
            </p:cNvSpPr>
            <p:nvPr/>
          </p:nvSpPr>
          <p:spPr bwMode="auto">
            <a:xfrm>
              <a:off x="2592" y="432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a’</a:t>
              </a:r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 rot="-2633105">
            <a:off x="4349750" y="3600450"/>
            <a:ext cx="1358900" cy="304800"/>
            <a:chOff x="2592" y="432"/>
            <a:chExt cx="856" cy="192"/>
          </a:xfrm>
        </p:grpSpPr>
        <p:sp>
          <p:nvSpPr>
            <p:cNvPr id="14399" name="Text Box 53"/>
            <p:cNvSpPr txBox="1">
              <a:spLocks noChangeArrowheads="1"/>
            </p:cNvSpPr>
            <p:nvPr/>
          </p:nvSpPr>
          <p:spPr bwMode="auto">
            <a:xfrm>
              <a:off x="3006" y="438"/>
              <a:ext cx="1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f’</a:t>
              </a:r>
            </a:p>
          </p:txBody>
        </p:sp>
        <p:sp>
          <p:nvSpPr>
            <p:cNvPr id="14400" name="Text Box 54"/>
            <p:cNvSpPr txBox="1">
              <a:spLocks noChangeArrowheads="1"/>
            </p:cNvSpPr>
            <p:nvPr/>
          </p:nvSpPr>
          <p:spPr bwMode="auto">
            <a:xfrm>
              <a:off x="3258" y="444"/>
              <a:ext cx="19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e’</a:t>
              </a:r>
            </a:p>
          </p:txBody>
        </p:sp>
        <p:sp>
          <p:nvSpPr>
            <p:cNvPr id="14401" name="Text Box 55"/>
            <p:cNvSpPr txBox="1">
              <a:spLocks noChangeArrowheads="1"/>
            </p:cNvSpPr>
            <p:nvPr/>
          </p:nvSpPr>
          <p:spPr bwMode="auto">
            <a:xfrm>
              <a:off x="3192" y="451"/>
              <a:ext cx="19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d’</a:t>
              </a:r>
            </a:p>
          </p:txBody>
        </p:sp>
        <p:sp>
          <p:nvSpPr>
            <p:cNvPr id="14402" name="Text Box 56"/>
            <p:cNvSpPr txBox="1">
              <a:spLocks noChangeArrowheads="1"/>
            </p:cNvSpPr>
            <p:nvPr/>
          </p:nvSpPr>
          <p:spPr bwMode="auto">
            <a:xfrm>
              <a:off x="2928" y="438"/>
              <a:ext cx="18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c’</a:t>
              </a:r>
            </a:p>
          </p:txBody>
        </p:sp>
        <p:sp>
          <p:nvSpPr>
            <p:cNvPr id="14403" name="Text Box 57"/>
            <p:cNvSpPr txBox="1">
              <a:spLocks noChangeArrowheads="1"/>
            </p:cNvSpPr>
            <p:nvPr/>
          </p:nvSpPr>
          <p:spPr bwMode="auto">
            <a:xfrm>
              <a:off x="2670" y="432"/>
              <a:ext cx="19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b’</a:t>
              </a:r>
            </a:p>
          </p:txBody>
        </p:sp>
        <p:sp>
          <p:nvSpPr>
            <p:cNvPr id="14404" name="Text Box 58"/>
            <p:cNvSpPr txBox="1">
              <a:spLocks noChangeArrowheads="1"/>
            </p:cNvSpPr>
            <p:nvPr/>
          </p:nvSpPr>
          <p:spPr bwMode="auto">
            <a:xfrm>
              <a:off x="2592" y="432"/>
              <a:ext cx="2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200" b="0">
                  <a:latin typeface="Arial" charset="0"/>
                </a:rPr>
                <a:t>a’</a:t>
              </a:r>
            </a:p>
          </p:txBody>
        </p:sp>
      </p:grp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4587875" y="4105275"/>
            <a:ext cx="1087438" cy="1427163"/>
            <a:chOff x="3600" y="858"/>
            <a:chExt cx="685" cy="899"/>
          </a:xfrm>
        </p:grpSpPr>
        <p:sp>
          <p:nvSpPr>
            <p:cNvPr id="14393" name="Text Box 60"/>
            <p:cNvSpPr txBox="1">
              <a:spLocks noChangeArrowheads="1"/>
            </p:cNvSpPr>
            <p:nvPr/>
          </p:nvSpPr>
          <p:spPr bwMode="auto">
            <a:xfrm>
              <a:off x="3600" y="1056"/>
              <a:ext cx="2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a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4394" name="Text Box 61"/>
            <p:cNvSpPr txBox="1">
              <a:spLocks noChangeArrowheads="1"/>
            </p:cNvSpPr>
            <p:nvPr/>
          </p:nvSpPr>
          <p:spPr bwMode="auto">
            <a:xfrm>
              <a:off x="3600" y="1392"/>
              <a:ext cx="2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b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4395" name="Text Box 62"/>
            <p:cNvSpPr txBox="1">
              <a:spLocks noChangeArrowheads="1"/>
            </p:cNvSpPr>
            <p:nvPr/>
          </p:nvSpPr>
          <p:spPr bwMode="auto">
            <a:xfrm>
              <a:off x="3840" y="1584"/>
              <a:ext cx="20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c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4396" name="Text Box 63"/>
            <p:cNvSpPr txBox="1">
              <a:spLocks noChangeArrowheads="1"/>
            </p:cNvSpPr>
            <p:nvPr/>
          </p:nvSpPr>
          <p:spPr bwMode="auto">
            <a:xfrm>
              <a:off x="4080" y="1392"/>
              <a:ext cx="2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d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4397" name="Text Box 64"/>
            <p:cNvSpPr txBox="1">
              <a:spLocks noChangeArrowheads="1"/>
            </p:cNvSpPr>
            <p:nvPr/>
          </p:nvSpPr>
          <p:spPr bwMode="auto">
            <a:xfrm>
              <a:off x="4080" y="1056"/>
              <a:ext cx="2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e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4398" name="Text Box 65"/>
            <p:cNvSpPr txBox="1">
              <a:spLocks noChangeArrowheads="1"/>
            </p:cNvSpPr>
            <p:nvPr/>
          </p:nvSpPr>
          <p:spPr bwMode="auto">
            <a:xfrm>
              <a:off x="3912" y="858"/>
              <a:ext cx="1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f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5654675" y="3267075"/>
            <a:ext cx="1555750" cy="893763"/>
            <a:chOff x="4272" y="330"/>
            <a:chExt cx="980" cy="563"/>
          </a:xfrm>
        </p:grpSpPr>
        <p:sp>
          <p:nvSpPr>
            <p:cNvPr id="14387" name="Text Box 67"/>
            <p:cNvSpPr txBox="1">
              <a:spLocks noChangeArrowheads="1"/>
            </p:cNvSpPr>
            <p:nvPr/>
          </p:nvSpPr>
          <p:spPr bwMode="auto">
            <a:xfrm>
              <a:off x="5040" y="576"/>
              <a:ext cx="2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c</a:t>
              </a:r>
              <a:r>
                <a:rPr lang="en-US" sz="1200" b="0" baseline="-25000">
                  <a:latin typeface="Arial" charset="0"/>
                </a:rPr>
                <a:t>1</a:t>
              </a:r>
              <a:r>
                <a:rPr lang="en-US" sz="1200" b="0" baseline="30000">
                  <a:latin typeface="Arial" charset="0"/>
                </a:rPr>
                <a:t>’</a:t>
              </a:r>
            </a:p>
          </p:txBody>
        </p:sp>
        <p:sp>
          <p:nvSpPr>
            <p:cNvPr id="14388" name="Text Box 68"/>
            <p:cNvSpPr txBox="1">
              <a:spLocks noChangeArrowheads="1"/>
            </p:cNvSpPr>
            <p:nvPr/>
          </p:nvSpPr>
          <p:spPr bwMode="auto">
            <a:xfrm>
              <a:off x="4770" y="720"/>
              <a:ext cx="22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b’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4389" name="Text Box 69"/>
            <p:cNvSpPr txBox="1">
              <a:spLocks noChangeArrowheads="1"/>
            </p:cNvSpPr>
            <p:nvPr/>
          </p:nvSpPr>
          <p:spPr bwMode="auto">
            <a:xfrm>
              <a:off x="4512" y="720"/>
              <a:ext cx="22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a’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4390" name="Text Box 70"/>
            <p:cNvSpPr txBox="1">
              <a:spLocks noChangeArrowheads="1"/>
            </p:cNvSpPr>
            <p:nvPr/>
          </p:nvSpPr>
          <p:spPr bwMode="auto">
            <a:xfrm>
              <a:off x="4272" y="576"/>
              <a:ext cx="20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f’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4391" name="Text Box 71"/>
            <p:cNvSpPr txBox="1">
              <a:spLocks noChangeArrowheads="1"/>
            </p:cNvSpPr>
            <p:nvPr/>
          </p:nvSpPr>
          <p:spPr bwMode="auto">
            <a:xfrm>
              <a:off x="4848" y="336"/>
              <a:ext cx="22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d’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4392" name="Text Box 72"/>
            <p:cNvSpPr txBox="1">
              <a:spLocks noChangeArrowheads="1"/>
            </p:cNvSpPr>
            <p:nvPr/>
          </p:nvSpPr>
          <p:spPr bwMode="auto">
            <a:xfrm>
              <a:off x="4434" y="330"/>
              <a:ext cx="22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e’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</p:grpSp>
      <p:grpSp>
        <p:nvGrpSpPr>
          <p:cNvPr id="10" name="Group 73"/>
          <p:cNvGrpSpPr>
            <a:grpSpLocks/>
          </p:cNvGrpSpPr>
          <p:nvPr/>
        </p:nvGrpSpPr>
        <p:grpSpPr bwMode="auto">
          <a:xfrm>
            <a:off x="5692775" y="4057650"/>
            <a:ext cx="1498600" cy="941388"/>
            <a:chOff x="4296" y="828"/>
            <a:chExt cx="944" cy="593"/>
          </a:xfrm>
        </p:grpSpPr>
        <p:sp>
          <p:nvSpPr>
            <p:cNvPr id="14381" name="Text Box 74"/>
            <p:cNvSpPr txBox="1">
              <a:spLocks noChangeArrowheads="1"/>
            </p:cNvSpPr>
            <p:nvPr/>
          </p:nvSpPr>
          <p:spPr bwMode="auto">
            <a:xfrm>
              <a:off x="4296" y="960"/>
              <a:ext cx="17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f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4382" name="Text Box 75"/>
            <p:cNvSpPr txBox="1">
              <a:spLocks noChangeArrowheads="1"/>
            </p:cNvSpPr>
            <p:nvPr/>
          </p:nvSpPr>
          <p:spPr bwMode="auto">
            <a:xfrm>
              <a:off x="4464" y="1200"/>
              <a:ext cx="2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a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4383" name="Text Box 76"/>
            <p:cNvSpPr txBox="1">
              <a:spLocks noChangeArrowheads="1"/>
            </p:cNvSpPr>
            <p:nvPr/>
          </p:nvSpPr>
          <p:spPr bwMode="auto">
            <a:xfrm>
              <a:off x="5040" y="960"/>
              <a:ext cx="20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c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4384" name="Text Box 77"/>
            <p:cNvSpPr txBox="1">
              <a:spLocks noChangeArrowheads="1"/>
            </p:cNvSpPr>
            <p:nvPr/>
          </p:nvSpPr>
          <p:spPr bwMode="auto">
            <a:xfrm>
              <a:off x="4800" y="1248"/>
              <a:ext cx="2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b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4385" name="Text Box 78"/>
            <p:cNvSpPr txBox="1">
              <a:spLocks noChangeArrowheads="1"/>
            </p:cNvSpPr>
            <p:nvPr/>
          </p:nvSpPr>
          <p:spPr bwMode="auto">
            <a:xfrm>
              <a:off x="4800" y="828"/>
              <a:ext cx="2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d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  <p:sp>
          <p:nvSpPr>
            <p:cNvPr id="14386" name="Text Box 79"/>
            <p:cNvSpPr txBox="1">
              <a:spLocks noChangeArrowheads="1"/>
            </p:cNvSpPr>
            <p:nvPr/>
          </p:nvSpPr>
          <p:spPr bwMode="auto">
            <a:xfrm>
              <a:off x="4530" y="828"/>
              <a:ext cx="20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Arial" charset="0"/>
                </a:rPr>
                <a:t>e</a:t>
              </a:r>
              <a:r>
                <a:rPr lang="en-US" sz="1200" b="0" baseline="-25000">
                  <a:latin typeface="Arial" charset="0"/>
                </a:rPr>
                <a:t>1</a:t>
              </a:r>
            </a:p>
          </p:txBody>
        </p:sp>
      </p:grpSp>
      <p:sp>
        <p:nvSpPr>
          <p:cNvPr id="287824" name="Text Box 80"/>
          <p:cNvSpPr txBox="1">
            <a:spLocks noChangeArrowheads="1"/>
          </p:cNvSpPr>
          <p:nvPr/>
        </p:nvSpPr>
        <p:spPr bwMode="auto">
          <a:xfrm>
            <a:off x="4800600" y="228600"/>
            <a:ext cx="43434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Read problem and answer following questions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1. Surface inclined to which plane? -------      </a:t>
            </a:r>
            <a:r>
              <a:rPr lang="en-US" i="1">
                <a:latin typeface="Times New Roman" pitchFamily="18" charset="0"/>
              </a:rPr>
              <a:t>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2. Assumption for initial position? ------ </a:t>
            </a:r>
            <a:r>
              <a:rPr lang="en-US" i="1">
                <a:latin typeface="Times New Roman" pitchFamily="18" charset="0"/>
              </a:rPr>
              <a:t>// to 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3. So which view will show True shape? ---   </a:t>
            </a:r>
            <a:r>
              <a:rPr lang="en-US" i="1">
                <a:latin typeface="Times New Roman" pitchFamily="18" charset="0"/>
              </a:rPr>
              <a:t>TV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4. Which diameter horizontal?   ----------       </a:t>
            </a:r>
            <a:r>
              <a:rPr lang="en-US" i="1">
                <a:latin typeface="Times New Roman" pitchFamily="18" charset="0"/>
              </a:rPr>
              <a:t>AC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    </a:t>
            </a:r>
            <a:r>
              <a:rPr lang="en-US" i="1">
                <a:latin typeface="Times New Roman" pitchFamily="18" charset="0"/>
              </a:rPr>
              <a:t>Hence begin with TV,draw rhombus below </a:t>
            </a:r>
          </a:p>
          <a:p>
            <a:pPr eaLnBrk="1" hangingPunct="1"/>
            <a:r>
              <a:rPr lang="en-US" i="1">
                <a:latin typeface="Times New Roman" pitchFamily="18" charset="0"/>
              </a:rPr>
              <a:t>     X-Y line, taking longer diagonal // to X-Y</a:t>
            </a:r>
            <a:endParaRPr lang="en-US" sz="2400" i="1">
              <a:latin typeface="Times New Roman" pitchFamily="18" charset="0"/>
            </a:endParaRPr>
          </a:p>
        </p:txBody>
      </p:sp>
      <p:grpSp>
        <p:nvGrpSpPr>
          <p:cNvPr id="14374" name="Group 96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4375" name="AutoShape 97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6" name="AutoShape 98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7" name="AutoShape 99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8" name="AutoShape 100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9" name="AutoShape 101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80" name="AutoShape 102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7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87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7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7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7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7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7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87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7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87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87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8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8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8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8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87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87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87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87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287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87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877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877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87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287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287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9" grpId="0" animBg="1" autoUpdateAnimBg="0"/>
      <p:bldP spid="287750" grpId="0" animBg="1"/>
      <p:bldP spid="287751" grpId="0" animBg="1"/>
      <p:bldP spid="287752" grpId="0" animBg="1"/>
      <p:bldP spid="287753" grpId="0" animBg="1"/>
      <p:bldP spid="287754" grpId="0" animBg="1"/>
      <p:bldP spid="287755" grpId="0" animBg="1"/>
      <p:bldP spid="287756" grpId="0" animBg="1"/>
      <p:bldP spid="287757" grpId="0" animBg="1"/>
      <p:bldP spid="287758" grpId="0" animBg="1"/>
      <p:bldP spid="287759" grpId="0" animBg="1"/>
      <p:bldP spid="287760" grpId="0" animBg="1"/>
      <p:bldP spid="287761" grpId="0" animBg="1"/>
      <p:bldP spid="287762" grpId="0" animBg="1"/>
      <p:bldP spid="287763" grpId="0" animBg="1"/>
      <p:bldP spid="287764" grpId="0" animBg="1"/>
      <p:bldP spid="287765" grpId="0" animBg="1"/>
      <p:bldP spid="287766" grpId="0" animBg="1"/>
      <p:bldP spid="287767" grpId="0" animBg="1"/>
      <p:bldP spid="287768" grpId="0" animBg="1"/>
      <p:bldP spid="287769" grpId="0" animBg="1"/>
      <p:bldP spid="287770" grpId="0" animBg="1"/>
      <p:bldP spid="287771" grpId="0" animBg="1"/>
      <p:bldP spid="287772" grpId="0" autoUpdateAnimBg="0"/>
      <p:bldP spid="287773" grpId="0" autoUpdateAnimBg="0"/>
      <p:bldP spid="287781" grpId="0" autoUpdateAnimBg="0"/>
      <p:bldP spid="28782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AutoShape 2"/>
          <p:cNvSpPr>
            <a:spLocks noChangeArrowheads="1"/>
          </p:cNvSpPr>
          <p:nvPr/>
        </p:nvSpPr>
        <p:spPr bwMode="auto">
          <a:xfrm rot="7797620">
            <a:off x="4491831" y="2996407"/>
            <a:ext cx="1033463" cy="16573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795" name="Line 3"/>
          <p:cNvSpPr>
            <a:spLocks noChangeShapeType="1"/>
          </p:cNvSpPr>
          <p:nvPr/>
        </p:nvSpPr>
        <p:spPr bwMode="auto">
          <a:xfrm rot="7797620">
            <a:off x="5008563" y="2995613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796" name="Line 4"/>
          <p:cNvSpPr>
            <a:spLocks noChangeShapeType="1"/>
          </p:cNvSpPr>
          <p:nvPr/>
        </p:nvSpPr>
        <p:spPr bwMode="auto">
          <a:xfrm>
            <a:off x="4711700" y="2582863"/>
            <a:ext cx="0" cy="25876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797" name="Line 5"/>
          <p:cNvSpPr>
            <a:spLocks noChangeShapeType="1"/>
          </p:cNvSpPr>
          <p:nvPr/>
        </p:nvSpPr>
        <p:spPr bwMode="auto">
          <a:xfrm>
            <a:off x="4102100" y="2595563"/>
            <a:ext cx="1243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798" name="Line 6"/>
          <p:cNvSpPr>
            <a:spLocks noChangeShapeType="1"/>
          </p:cNvSpPr>
          <p:nvPr/>
        </p:nvSpPr>
        <p:spPr bwMode="auto">
          <a:xfrm>
            <a:off x="4044950" y="3592513"/>
            <a:ext cx="0" cy="1655762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799" name="Line 7"/>
          <p:cNvSpPr>
            <a:spLocks noChangeShapeType="1"/>
          </p:cNvSpPr>
          <p:nvPr/>
        </p:nvSpPr>
        <p:spPr bwMode="auto">
          <a:xfrm>
            <a:off x="5641975" y="4135438"/>
            <a:ext cx="0" cy="1138237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 rot="2587051">
            <a:off x="5868988" y="5202238"/>
            <a:ext cx="1701800" cy="111125"/>
            <a:chOff x="1833" y="3051"/>
            <a:chExt cx="789" cy="51"/>
          </a:xfrm>
        </p:grpSpPr>
        <p:sp>
          <p:nvSpPr>
            <p:cNvPr id="15443" name="Line 9"/>
            <p:cNvSpPr>
              <a:spLocks noChangeShapeType="1"/>
            </p:cNvSpPr>
            <p:nvPr/>
          </p:nvSpPr>
          <p:spPr bwMode="auto">
            <a:xfrm>
              <a:off x="1872" y="3078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4" name="Oval 10"/>
            <p:cNvSpPr>
              <a:spLocks noChangeArrowheads="1"/>
            </p:cNvSpPr>
            <p:nvPr/>
          </p:nvSpPr>
          <p:spPr bwMode="auto">
            <a:xfrm>
              <a:off x="2574" y="305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5" name="Oval 11"/>
            <p:cNvSpPr>
              <a:spLocks noChangeArrowheads="1"/>
            </p:cNvSpPr>
            <p:nvPr/>
          </p:nvSpPr>
          <p:spPr bwMode="auto">
            <a:xfrm>
              <a:off x="2142" y="305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6" name="Oval 12"/>
            <p:cNvSpPr>
              <a:spLocks noChangeArrowheads="1"/>
            </p:cNvSpPr>
            <p:nvPr/>
          </p:nvSpPr>
          <p:spPr bwMode="auto">
            <a:xfrm>
              <a:off x="1833" y="3051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986213" y="5138738"/>
            <a:ext cx="1701800" cy="109537"/>
            <a:chOff x="1833" y="3051"/>
            <a:chExt cx="789" cy="51"/>
          </a:xfrm>
        </p:grpSpPr>
        <p:sp>
          <p:nvSpPr>
            <p:cNvPr id="15439" name="Line 14"/>
            <p:cNvSpPr>
              <a:spLocks noChangeShapeType="1"/>
            </p:cNvSpPr>
            <p:nvPr/>
          </p:nvSpPr>
          <p:spPr bwMode="auto">
            <a:xfrm>
              <a:off x="1872" y="3078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40" name="Oval 15"/>
            <p:cNvSpPr>
              <a:spLocks noChangeArrowheads="1"/>
            </p:cNvSpPr>
            <p:nvPr/>
          </p:nvSpPr>
          <p:spPr bwMode="auto">
            <a:xfrm>
              <a:off x="2574" y="305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1" name="Oval 16"/>
            <p:cNvSpPr>
              <a:spLocks noChangeArrowheads="1"/>
            </p:cNvSpPr>
            <p:nvPr/>
          </p:nvSpPr>
          <p:spPr bwMode="auto">
            <a:xfrm>
              <a:off x="2142" y="305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42" name="Oval 17"/>
            <p:cNvSpPr>
              <a:spLocks noChangeArrowheads="1"/>
            </p:cNvSpPr>
            <p:nvPr/>
          </p:nvSpPr>
          <p:spPr bwMode="auto">
            <a:xfrm>
              <a:off x="1833" y="3051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9810" name="Line 18"/>
          <p:cNvSpPr>
            <a:spLocks noChangeShapeType="1"/>
          </p:cNvSpPr>
          <p:nvPr/>
        </p:nvSpPr>
        <p:spPr bwMode="auto">
          <a:xfrm>
            <a:off x="5953125" y="5195888"/>
            <a:ext cx="186213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11" name="Line 19"/>
          <p:cNvSpPr>
            <a:spLocks noChangeShapeType="1"/>
          </p:cNvSpPr>
          <p:nvPr/>
        </p:nvSpPr>
        <p:spPr bwMode="auto">
          <a:xfrm flipV="1">
            <a:off x="6121400" y="3203575"/>
            <a:ext cx="0" cy="165576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12" name="Line 20"/>
          <p:cNvSpPr>
            <a:spLocks noChangeShapeType="1"/>
          </p:cNvSpPr>
          <p:nvPr/>
        </p:nvSpPr>
        <p:spPr bwMode="auto">
          <a:xfrm flipV="1">
            <a:off x="6619875" y="2790825"/>
            <a:ext cx="0" cy="237966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13" name="Line 21"/>
          <p:cNvSpPr>
            <a:spLocks noChangeShapeType="1"/>
          </p:cNvSpPr>
          <p:nvPr/>
        </p:nvSpPr>
        <p:spPr bwMode="auto">
          <a:xfrm flipV="1">
            <a:off x="7297738" y="4135438"/>
            <a:ext cx="0" cy="1655762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14" name="Line 22"/>
          <p:cNvSpPr>
            <a:spLocks noChangeShapeType="1"/>
          </p:cNvSpPr>
          <p:nvPr/>
        </p:nvSpPr>
        <p:spPr bwMode="auto">
          <a:xfrm>
            <a:off x="4711700" y="2894013"/>
            <a:ext cx="27940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15" name="Line 23"/>
          <p:cNvSpPr>
            <a:spLocks noChangeShapeType="1"/>
          </p:cNvSpPr>
          <p:nvPr/>
        </p:nvSpPr>
        <p:spPr bwMode="auto">
          <a:xfrm>
            <a:off x="4089400" y="3676650"/>
            <a:ext cx="351948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16" name="Line 24"/>
          <p:cNvSpPr>
            <a:spLocks noChangeShapeType="1"/>
          </p:cNvSpPr>
          <p:nvPr/>
        </p:nvSpPr>
        <p:spPr bwMode="auto">
          <a:xfrm>
            <a:off x="5641975" y="4341813"/>
            <a:ext cx="1966913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17" name="Line 25"/>
          <p:cNvSpPr>
            <a:spLocks noChangeShapeType="1"/>
          </p:cNvSpPr>
          <p:nvPr/>
        </p:nvSpPr>
        <p:spPr bwMode="auto">
          <a:xfrm flipH="1">
            <a:off x="6056313" y="2894013"/>
            <a:ext cx="620712" cy="8270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18" name="Line 26"/>
          <p:cNvSpPr>
            <a:spLocks noChangeShapeType="1"/>
          </p:cNvSpPr>
          <p:nvPr/>
        </p:nvSpPr>
        <p:spPr bwMode="auto">
          <a:xfrm>
            <a:off x="6056313" y="3617913"/>
            <a:ext cx="1241425" cy="72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19" name="Line 27"/>
          <p:cNvSpPr>
            <a:spLocks noChangeShapeType="1"/>
          </p:cNvSpPr>
          <p:nvPr/>
        </p:nvSpPr>
        <p:spPr bwMode="auto">
          <a:xfrm>
            <a:off x="6677025" y="2894013"/>
            <a:ext cx="620713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20" name="AutoShape 28"/>
          <p:cNvSpPr>
            <a:spLocks noChangeArrowheads="1"/>
          </p:cNvSpPr>
          <p:nvPr/>
        </p:nvSpPr>
        <p:spPr bwMode="auto">
          <a:xfrm>
            <a:off x="2330450" y="3100388"/>
            <a:ext cx="1035050" cy="16557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821" name="Line 29"/>
          <p:cNvSpPr>
            <a:spLocks noChangeShapeType="1"/>
          </p:cNvSpPr>
          <p:nvPr/>
        </p:nvSpPr>
        <p:spPr bwMode="auto">
          <a:xfrm>
            <a:off x="2847975" y="2997200"/>
            <a:ext cx="0" cy="1758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22" name="Line 30"/>
          <p:cNvSpPr>
            <a:spLocks noChangeShapeType="1"/>
          </p:cNvSpPr>
          <p:nvPr/>
        </p:nvSpPr>
        <p:spPr bwMode="auto">
          <a:xfrm flipV="1">
            <a:off x="2330450" y="4238625"/>
            <a:ext cx="517525" cy="517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23" name="Line 31"/>
          <p:cNvSpPr>
            <a:spLocks noChangeShapeType="1"/>
          </p:cNvSpPr>
          <p:nvPr/>
        </p:nvSpPr>
        <p:spPr bwMode="auto">
          <a:xfrm>
            <a:off x="4711700" y="2894013"/>
            <a:ext cx="0" cy="723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24" name="Line 32"/>
          <p:cNvSpPr>
            <a:spLocks noChangeShapeType="1"/>
          </p:cNvSpPr>
          <p:nvPr/>
        </p:nvSpPr>
        <p:spPr bwMode="auto">
          <a:xfrm>
            <a:off x="3779838" y="4522788"/>
            <a:ext cx="414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25" name="Text Box 33"/>
          <p:cNvSpPr txBox="1">
            <a:spLocks noChangeArrowheads="1"/>
          </p:cNvSpPr>
          <p:nvPr/>
        </p:nvSpPr>
        <p:spPr bwMode="auto">
          <a:xfrm>
            <a:off x="2124075" y="4678363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A</a:t>
            </a:r>
          </a:p>
        </p:txBody>
      </p:sp>
      <p:sp>
        <p:nvSpPr>
          <p:cNvPr id="289826" name="Text Box 34"/>
          <p:cNvSpPr txBox="1">
            <a:spLocks noChangeArrowheads="1"/>
          </p:cNvSpPr>
          <p:nvPr/>
        </p:nvSpPr>
        <p:spPr bwMode="auto">
          <a:xfrm>
            <a:off x="3171825" y="4678363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B</a:t>
            </a:r>
          </a:p>
        </p:txBody>
      </p:sp>
      <p:sp>
        <p:nvSpPr>
          <p:cNvPr id="289827" name="Text Box 35"/>
          <p:cNvSpPr txBox="1">
            <a:spLocks noChangeArrowheads="1"/>
          </p:cNvSpPr>
          <p:nvPr/>
        </p:nvSpPr>
        <p:spPr bwMode="auto">
          <a:xfrm>
            <a:off x="2511425" y="2881313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C</a:t>
            </a:r>
          </a:p>
        </p:txBody>
      </p:sp>
      <p:sp>
        <p:nvSpPr>
          <p:cNvPr id="289828" name="Line 36"/>
          <p:cNvSpPr>
            <a:spLocks noChangeShapeType="1"/>
          </p:cNvSpPr>
          <p:nvPr/>
        </p:nvSpPr>
        <p:spPr bwMode="auto">
          <a:xfrm>
            <a:off x="1295400" y="4756150"/>
            <a:ext cx="931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29" name="Line 37"/>
          <p:cNvSpPr>
            <a:spLocks noChangeShapeType="1"/>
          </p:cNvSpPr>
          <p:nvPr/>
        </p:nvSpPr>
        <p:spPr bwMode="auto">
          <a:xfrm flipH="1">
            <a:off x="1295400" y="3100388"/>
            <a:ext cx="931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30" name="Line 38"/>
          <p:cNvSpPr>
            <a:spLocks noChangeShapeType="1"/>
          </p:cNvSpPr>
          <p:nvPr/>
        </p:nvSpPr>
        <p:spPr bwMode="auto">
          <a:xfrm>
            <a:off x="1501775" y="4135438"/>
            <a:ext cx="0" cy="620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9831" name="Line 39"/>
          <p:cNvSpPr>
            <a:spLocks noChangeShapeType="1"/>
          </p:cNvSpPr>
          <p:nvPr/>
        </p:nvSpPr>
        <p:spPr bwMode="auto">
          <a:xfrm flipV="1">
            <a:off x="1501775" y="3100388"/>
            <a:ext cx="0" cy="72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9832" name="Line 40"/>
          <p:cNvSpPr>
            <a:spLocks noChangeShapeType="1"/>
          </p:cNvSpPr>
          <p:nvPr/>
        </p:nvSpPr>
        <p:spPr bwMode="auto">
          <a:xfrm flipH="1">
            <a:off x="1709738" y="4238625"/>
            <a:ext cx="1138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33" name="Line 41"/>
          <p:cNvSpPr>
            <a:spLocks noChangeShapeType="1"/>
          </p:cNvSpPr>
          <p:nvPr/>
        </p:nvSpPr>
        <p:spPr bwMode="auto">
          <a:xfrm>
            <a:off x="1916113" y="3824288"/>
            <a:ext cx="0" cy="414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9834" name="Line 42"/>
          <p:cNvSpPr>
            <a:spLocks noChangeShapeType="1"/>
          </p:cNvSpPr>
          <p:nvPr/>
        </p:nvSpPr>
        <p:spPr bwMode="auto">
          <a:xfrm flipV="1">
            <a:off x="1916113" y="4756150"/>
            <a:ext cx="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9835" name="Text Box 43"/>
          <p:cNvSpPr txBox="1">
            <a:spLocks noChangeArrowheads="1"/>
          </p:cNvSpPr>
          <p:nvPr/>
        </p:nvSpPr>
        <p:spPr bwMode="auto">
          <a:xfrm>
            <a:off x="1308100" y="3798888"/>
            <a:ext cx="293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Arial" charset="0"/>
              </a:rPr>
              <a:t>H</a:t>
            </a:r>
          </a:p>
        </p:txBody>
      </p:sp>
      <p:sp>
        <p:nvSpPr>
          <p:cNvPr id="289836" name="Text Box 44"/>
          <p:cNvSpPr txBox="1">
            <a:spLocks noChangeArrowheads="1"/>
          </p:cNvSpPr>
          <p:nvPr/>
        </p:nvSpPr>
        <p:spPr bwMode="auto">
          <a:xfrm>
            <a:off x="1657350" y="4341813"/>
            <a:ext cx="420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Arial" charset="0"/>
              </a:rPr>
              <a:t>H/3</a:t>
            </a:r>
          </a:p>
        </p:txBody>
      </p:sp>
      <p:sp>
        <p:nvSpPr>
          <p:cNvPr id="289837" name="Text Box 45"/>
          <p:cNvSpPr txBox="1">
            <a:spLocks noChangeArrowheads="1"/>
          </p:cNvSpPr>
          <p:nvPr/>
        </p:nvSpPr>
        <p:spPr bwMode="auto">
          <a:xfrm>
            <a:off x="2825750" y="3975100"/>
            <a:ext cx="301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Arial" charset="0"/>
              </a:rPr>
              <a:t>G</a:t>
            </a:r>
          </a:p>
        </p:txBody>
      </p:sp>
      <p:sp>
        <p:nvSpPr>
          <p:cNvPr id="289838" name="Oval 46"/>
          <p:cNvSpPr>
            <a:spLocks noChangeArrowheads="1"/>
          </p:cNvSpPr>
          <p:nvPr/>
        </p:nvSpPr>
        <p:spPr bwMode="auto">
          <a:xfrm>
            <a:off x="2795588" y="4173538"/>
            <a:ext cx="104775" cy="10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839" name="Text Box 47"/>
          <p:cNvSpPr txBox="1">
            <a:spLocks noChangeArrowheads="1"/>
          </p:cNvSpPr>
          <p:nvPr/>
        </p:nvSpPr>
        <p:spPr bwMode="auto">
          <a:xfrm>
            <a:off x="3521075" y="4238625"/>
            <a:ext cx="303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X</a:t>
            </a:r>
          </a:p>
        </p:txBody>
      </p:sp>
      <p:sp>
        <p:nvSpPr>
          <p:cNvPr id="289840" name="Text Box 48"/>
          <p:cNvSpPr txBox="1">
            <a:spLocks noChangeArrowheads="1"/>
          </p:cNvSpPr>
          <p:nvPr/>
        </p:nvSpPr>
        <p:spPr bwMode="auto">
          <a:xfrm>
            <a:off x="7815263" y="42386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Y</a:t>
            </a:r>
          </a:p>
        </p:txBody>
      </p:sp>
      <p:sp>
        <p:nvSpPr>
          <p:cNvPr id="289841" name="Text Box 49"/>
          <p:cNvSpPr txBox="1">
            <a:spLocks noChangeArrowheads="1"/>
          </p:cNvSpPr>
          <p:nvPr/>
        </p:nvSpPr>
        <p:spPr bwMode="auto">
          <a:xfrm>
            <a:off x="4400550" y="2635250"/>
            <a:ext cx="3206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a’</a:t>
            </a:r>
          </a:p>
        </p:txBody>
      </p:sp>
      <p:sp>
        <p:nvSpPr>
          <p:cNvPr id="289842" name="Text Box 50"/>
          <p:cNvSpPr txBox="1">
            <a:spLocks noChangeArrowheads="1"/>
          </p:cNvSpPr>
          <p:nvPr/>
        </p:nvSpPr>
        <p:spPr bwMode="auto">
          <a:xfrm>
            <a:off x="3752850" y="3424238"/>
            <a:ext cx="322263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b’</a:t>
            </a:r>
          </a:p>
        </p:txBody>
      </p:sp>
      <p:sp>
        <p:nvSpPr>
          <p:cNvPr id="289843" name="Text Box 51"/>
          <p:cNvSpPr txBox="1">
            <a:spLocks noChangeArrowheads="1"/>
          </p:cNvSpPr>
          <p:nvPr/>
        </p:nvSpPr>
        <p:spPr bwMode="auto">
          <a:xfrm>
            <a:off x="5513388" y="4006850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c’</a:t>
            </a:r>
          </a:p>
        </p:txBody>
      </p:sp>
      <p:sp>
        <p:nvSpPr>
          <p:cNvPr id="289844" name="Oval 52"/>
          <p:cNvSpPr>
            <a:spLocks noChangeArrowheads="1"/>
          </p:cNvSpPr>
          <p:nvPr/>
        </p:nvSpPr>
        <p:spPr bwMode="auto">
          <a:xfrm>
            <a:off x="4672013" y="3514725"/>
            <a:ext cx="103187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845" name="Text Box 53"/>
          <p:cNvSpPr txBox="1">
            <a:spLocks noChangeArrowheads="1"/>
          </p:cNvSpPr>
          <p:nvPr/>
        </p:nvSpPr>
        <p:spPr bwMode="auto">
          <a:xfrm>
            <a:off x="4348163" y="3436938"/>
            <a:ext cx="31908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</a:rPr>
              <a:t>g’</a:t>
            </a:r>
          </a:p>
        </p:txBody>
      </p:sp>
      <p:sp>
        <p:nvSpPr>
          <p:cNvPr id="289846" name="Oval 54"/>
          <p:cNvSpPr>
            <a:spLocks noChangeArrowheads="1"/>
          </p:cNvSpPr>
          <p:nvPr/>
        </p:nvSpPr>
        <p:spPr bwMode="auto">
          <a:xfrm>
            <a:off x="4646613" y="2854325"/>
            <a:ext cx="103187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847" name="Text Box 55"/>
          <p:cNvSpPr txBox="1">
            <a:spLocks noChangeArrowheads="1"/>
          </p:cNvSpPr>
          <p:nvPr/>
        </p:nvSpPr>
        <p:spPr bwMode="auto">
          <a:xfrm>
            <a:off x="3883025" y="5199063"/>
            <a:ext cx="1798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b             a,g           c</a:t>
            </a:r>
          </a:p>
        </p:txBody>
      </p:sp>
      <p:sp>
        <p:nvSpPr>
          <p:cNvPr id="289848" name="Text Box 56"/>
          <p:cNvSpPr txBox="1">
            <a:spLocks noChangeArrowheads="1"/>
          </p:cNvSpPr>
          <p:nvPr/>
        </p:nvSpPr>
        <p:spPr bwMode="auto">
          <a:xfrm rot="2558015">
            <a:off x="5781675" y="5230813"/>
            <a:ext cx="174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b         a,g              c</a:t>
            </a:r>
          </a:p>
        </p:txBody>
      </p:sp>
      <p:sp>
        <p:nvSpPr>
          <p:cNvPr id="289849" name="Text Box 57"/>
          <p:cNvSpPr txBox="1">
            <a:spLocks noChangeArrowheads="1"/>
          </p:cNvSpPr>
          <p:nvPr/>
        </p:nvSpPr>
        <p:spPr bwMode="auto">
          <a:xfrm>
            <a:off x="6780213" y="5170488"/>
            <a:ext cx="41116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200" b="0">
                <a:latin typeface="Arial" charset="0"/>
              </a:rPr>
              <a:t>45</a:t>
            </a:r>
            <a:r>
              <a:rPr lang="en-US" sz="1200" b="0" baseline="30000">
                <a:latin typeface="Arial" charset="0"/>
              </a:rPr>
              <a:t>0</a:t>
            </a:r>
          </a:p>
        </p:txBody>
      </p:sp>
      <p:sp>
        <p:nvSpPr>
          <p:cNvPr id="289850" name="Text Box 58"/>
          <p:cNvSpPr txBox="1">
            <a:spLocks noChangeArrowheads="1"/>
          </p:cNvSpPr>
          <p:nvPr/>
        </p:nvSpPr>
        <p:spPr bwMode="auto">
          <a:xfrm>
            <a:off x="6573838" y="2479675"/>
            <a:ext cx="385762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a’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289851" name="Text Box 59"/>
          <p:cNvSpPr txBox="1">
            <a:spLocks noChangeArrowheads="1"/>
          </p:cNvSpPr>
          <p:nvPr/>
        </p:nvSpPr>
        <p:spPr bwMode="auto">
          <a:xfrm>
            <a:off x="7188200" y="3992563"/>
            <a:ext cx="376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c’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289852" name="Text Box 60"/>
          <p:cNvSpPr txBox="1">
            <a:spLocks noChangeArrowheads="1"/>
          </p:cNvSpPr>
          <p:nvPr/>
        </p:nvSpPr>
        <p:spPr bwMode="auto">
          <a:xfrm>
            <a:off x="5641975" y="3308350"/>
            <a:ext cx="385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b’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289853" name="Oval 61"/>
          <p:cNvSpPr>
            <a:spLocks noChangeArrowheads="1"/>
          </p:cNvSpPr>
          <p:nvPr/>
        </p:nvSpPr>
        <p:spPr bwMode="auto">
          <a:xfrm>
            <a:off x="6586538" y="2854325"/>
            <a:ext cx="103187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854" name="Oval 62"/>
          <p:cNvSpPr>
            <a:spLocks noChangeArrowheads="1"/>
          </p:cNvSpPr>
          <p:nvPr/>
        </p:nvSpPr>
        <p:spPr bwMode="auto">
          <a:xfrm>
            <a:off x="6056313" y="3617913"/>
            <a:ext cx="103187" cy="103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855" name="Oval 63"/>
          <p:cNvSpPr>
            <a:spLocks noChangeArrowheads="1"/>
          </p:cNvSpPr>
          <p:nvPr/>
        </p:nvSpPr>
        <p:spPr bwMode="auto">
          <a:xfrm>
            <a:off x="7221538" y="4264025"/>
            <a:ext cx="103187" cy="10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856" name="Line 64"/>
          <p:cNvSpPr>
            <a:spLocks noChangeShapeType="1"/>
          </p:cNvSpPr>
          <p:nvPr/>
        </p:nvSpPr>
        <p:spPr bwMode="auto">
          <a:xfrm>
            <a:off x="4711700" y="3552825"/>
            <a:ext cx="1965325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9857" name="Text Box 65"/>
          <p:cNvSpPr txBox="1">
            <a:spLocks noChangeArrowheads="1"/>
          </p:cNvSpPr>
          <p:nvPr/>
        </p:nvSpPr>
        <p:spPr bwMode="auto">
          <a:xfrm>
            <a:off x="6470650" y="3462338"/>
            <a:ext cx="385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Arial" charset="0"/>
              </a:rPr>
              <a:t>g’</a:t>
            </a:r>
            <a:r>
              <a:rPr lang="en-US" sz="1400" b="0" baseline="-25000">
                <a:latin typeface="Arial" charset="0"/>
              </a:rPr>
              <a:t>1</a:t>
            </a:r>
          </a:p>
        </p:txBody>
      </p:sp>
      <p:sp>
        <p:nvSpPr>
          <p:cNvPr id="289858" name="Oval 66"/>
          <p:cNvSpPr>
            <a:spLocks noChangeArrowheads="1"/>
          </p:cNvSpPr>
          <p:nvPr/>
        </p:nvSpPr>
        <p:spPr bwMode="auto">
          <a:xfrm>
            <a:off x="6548438" y="3489325"/>
            <a:ext cx="103187" cy="1031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9859" name="Text Box 67"/>
          <p:cNvSpPr txBox="1">
            <a:spLocks noChangeArrowheads="1"/>
          </p:cNvSpPr>
          <p:nvPr/>
        </p:nvSpPr>
        <p:spPr bwMode="auto">
          <a:xfrm>
            <a:off x="342900" y="190500"/>
            <a:ext cx="3741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u="sng">
                <a:solidFill>
                  <a:schemeClr val="accent2"/>
                </a:solidFill>
              </a:rPr>
              <a:t>FREELY SUSPENDED CASES</a:t>
            </a: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</p:txBody>
      </p: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3429000" y="455613"/>
            <a:ext cx="5705475" cy="1906587"/>
            <a:chOff x="2160" y="287"/>
            <a:chExt cx="3594" cy="1201"/>
          </a:xfrm>
        </p:grpSpPr>
        <p:grpSp>
          <p:nvGrpSpPr>
            <p:cNvPr id="15435" name="Group 69"/>
            <p:cNvGrpSpPr>
              <a:grpSpLocks/>
            </p:cNvGrpSpPr>
            <p:nvPr/>
          </p:nvGrpSpPr>
          <p:grpSpPr bwMode="auto">
            <a:xfrm>
              <a:off x="2160" y="480"/>
              <a:ext cx="3594" cy="1008"/>
              <a:chOff x="2160" y="480"/>
              <a:chExt cx="3594" cy="1008"/>
            </a:xfrm>
          </p:grpSpPr>
          <p:sp>
            <p:nvSpPr>
              <p:cNvPr id="15437" name="AutoShape 70"/>
              <p:cNvSpPr>
                <a:spLocks noChangeArrowheads="1"/>
              </p:cNvSpPr>
              <p:nvPr/>
            </p:nvSpPr>
            <p:spPr bwMode="auto">
              <a:xfrm>
                <a:off x="2160" y="480"/>
                <a:ext cx="3528" cy="1008"/>
              </a:xfrm>
              <a:prstGeom prst="wedgeRoundRectCallout">
                <a:avLst>
                  <a:gd name="adj1" fmla="val -58644"/>
                  <a:gd name="adj2" fmla="val -49903"/>
                  <a:gd name="adj3" fmla="val 16667"/>
                </a:avLst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1" hangingPunct="1"/>
                <a:endParaRPr lang="en-US" sz="1400" b="0">
                  <a:latin typeface="Times New Roman" pitchFamily="18" charset="0"/>
                </a:endParaRPr>
              </a:p>
            </p:txBody>
          </p:sp>
          <p:sp>
            <p:nvSpPr>
              <p:cNvPr id="15438" name="Text Box 71"/>
              <p:cNvSpPr txBox="1">
                <a:spLocks noChangeArrowheads="1"/>
              </p:cNvSpPr>
              <p:nvPr/>
            </p:nvSpPr>
            <p:spPr bwMode="auto">
              <a:xfrm>
                <a:off x="2290" y="480"/>
                <a:ext cx="3464" cy="9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1.In this case the plane of the figure always remains </a:t>
                </a:r>
                <a:r>
                  <a:rPr lang="en-US" sz="1400" i="1">
                    <a:solidFill>
                      <a:schemeClr val="accent2"/>
                    </a:solidFill>
                    <a:latin typeface="Times New Roman" pitchFamily="18" charset="0"/>
                  </a:rPr>
                  <a:t>perpendicular to Hp</a:t>
                </a:r>
                <a:r>
                  <a:rPr lang="en-US" sz="1400" i="1">
                    <a:latin typeface="Times New Roman" pitchFamily="18" charset="0"/>
                  </a:rPr>
                  <a:t>.</a:t>
                </a:r>
              </a:p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2.It may remain parallel or inclined to Vp.</a:t>
                </a:r>
              </a:p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3.Hence </a:t>
                </a:r>
                <a:r>
                  <a:rPr lang="en-US" sz="1400" i="1">
                    <a:solidFill>
                      <a:srgbClr val="CC3300"/>
                    </a:solidFill>
                    <a:latin typeface="Times New Roman" pitchFamily="18" charset="0"/>
                  </a:rPr>
                  <a:t>TV</a:t>
                </a:r>
                <a:r>
                  <a:rPr lang="en-US" sz="1400" b="0">
                    <a:latin typeface="Times New Roman" pitchFamily="18" charset="0"/>
                  </a:rPr>
                  <a:t> in this case will be always a </a:t>
                </a:r>
                <a:r>
                  <a:rPr lang="en-US" sz="1400" i="1">
                    <a:solidFill>
                      <a:srgbClr val="CC3300"/>
                    </a:solidFill>
                    <a:latin typeface="Times New Roman" pitchFamily="18" charset="0"/>
                  </a:rPr>
                  <a:t>LINE view.</a:t>
                </a:r>
              </a:p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4.Assuming surface // to Vp, draw true shape in suspended position as FV.</a:t>
                </a:r>
              </a:p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  (Here keep </a:t>
                </a:r>
                <a:r>
                  <a:rPr lang="en-US" sz="1400" b="0" i="1">
                    <a:solidFill>
                      <a:srgbClr val="CC3300"/>
                    </a:solidFill>
                  </a:rPr>
                  <a:t>line joining</a:t>
                </a:r>
                <a:r>
                  <a:rPr lang="en-US" sz="1400" b="0">
                    <a:latin typeface="Times New Roman" pitchFamily="18" charset="0"/>
                  </a:rPr>
                  <a:t> </a:t>
                </a:r>
                <a:r>
                  <a:rPr lang="en-US" sz="1200" i="1">
                    <a:solidFill>
                      <a:schemeClr val="accent2"/>
                    </a:solidFill>
                  </a:rPr>
                  <a:t>point of contact &amp; centroid</a:t>
                </a:r>
                <a:r>
                  <a:rPr lang="en-US" sz="1200" i="1">
                    <a:solidFill>
                      <a:srgbClr val="CC3300"/>
                    </a:solidFill>
                  </a:rPr>
                  <a:t> of fig. vertical</a:t>
                </a:r>
                <a:r>
                  <a:rPr lang="en-US" sz="1400" b="0">
                    <a:latin typeface="Times New Roman" pitchFamily="18" charset="0"/>
                  </a:rPr>
                  <a:t> )  </a:t>
                </a:r>
              </a:p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5.Always begin with FV as a True Shape but in a suspended position.</a:t>
                </a:r>
              </a:p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 AS shown in 1</a:t>
                </a:r>
                <a:r>
                  <a:rPr lang="en-US" sz="1400" b="0" baseline="30000">
                    <a:latin typeface="Times New Roman" pitchFamily="18" charset="0"/>
                  </a:rPr>
                  <a:t>st</a:t>
                </a:r>
                <a:r>
                  <a:rPr lang="en-US" sz="1400" b="0">
                    <a:latin typeface="Times New Roman" pitchFamily="18" charset="0"/>
                  </a:rPr>
                  <a:t> FV.</a:t>
                </a:r>
              </a:p>
            </p:txBody>
          </p:sp>
        </p:grpSp>
        <p:sp>
          <p:nvSpPr>
            <p:cNvPr id="15436" name="Text Box 72"/>
            <p:cNvSpPr txBox="1">
              <a:spLocks noChangeArrowheads="1"/>
            </p:cNvSpPr>
            <p:nvPr/>
          </p:nvSpPr>
          <p:spPr bwMode="auto">
            <a:xfrm>
              <a:off x="3167" y="287"/>
              <a:ext cx="14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CC0066"/>
                  </a:solidFill>
                </a:rPr>
                <a:t>IMPORTANT POINTS</a:t>
              </a:r>
            </a:p>
          </p:txBody>
        </p:sp>
      </p:grpSp>
      <p:sp>
        <p:nvSpPr>
          <p:cNvPr id="289865" name="Text Box 73"/>
          <p:cNvSpPr txBox="1">
            <a:spLocks noChangeArrowheads="1"/>
          </p:cNvSpPr>
          <p:nvPr/>
        </p:nvSpPr>
        <p:spPr bwMode="auto">
          <a:xfrm>
            <a:off x="76200" y="892175"/>
            <a:ext cx="32670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>
                <a:latin typeface="Arial" charset="0"/>
              </a:rPr>
              <a:t>Problem 12:</a:t>
            </a:r>
          </a:p>
          <a:p>
            <a:pPr eaLnBrk="1" hangingPunct="1"/>
            <a:r>
              <a:rPr lang="en-US" sz="1400">
                <a:latin typeface="Arial" charset="0"/>
              </a:rPr>
              <a:t>An isosceles triangle of 40 mm long </a:t>
            </a:r>
          </a:p>
          <a:p>
            <a:pPr eaLnBrk="1" hangingPunct="1"/>
            <a:r>
              <a:rPr lang="en-US" sz="1400">
                <a:latin typeface="Arial" charset="0"/>
              </a:rPr>
              <a:t>base side, 60 mm long altitude Is</a:t>
            </a:r>
          </a:p>
          <a:p>
            <a:pPr eaLnBrk="1" hangingPunct="1"/>
            <a:r>
              <a:rPr lang="en-US" sz="1400">
                <a:latin typeface="Arial" charset="0"/>
              </a:rPr>
              <a:t>freely suspended from one corner of</a:t>
            </a:r>
          </a:p>
          <a:p>
            <a:pPr eaLnBrk="1" hangingPunct="1"/>
            <a:r>
              <a:rPr lang="en-US" sz="1400">
                <a:latin typeface="Arial" charset="0"/>
              </a:rPr>
              <a:t>Base side.It’s plane is 45</a:t>
            </a:r>
            <a:r>
              <a:rPr lang="en-US" sz="1400" baseline="30000">
                <a:latin typeface="Arial" charset="0"/>
              </a:rPr>
              <a:t>0</a:t>
            </a:r>
            <a:r>
              <a:rPr lang="en-US" sz="1400">
                <a:latin typeface="Arial" charset="0"/>
              </a:rPr>
              <a:t> inclined to</a:t>
            </a:r>
          </a:p>
          <a:p>
            <a:pPr eaLnBrk="1" hangingPunct="1"/>
            <a:r>
              <a:rPr lang="en-US" sz="1400">
                <a:latin typeface="Arial" charset="0"/>
              </a:rPr>
              <a:t> Vp. Draw it’s projections.</a:t>
            </a:r>
          </a:p>
        </p:txBody>
      </p: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4343400" y="5715000"/>
            <a:ext cx="3124200" cy="914400"/>
            <a:chOff x="2112" y="3552"/>
            <a:chExt cx="1968" cy="576"/>
          </a:xfrm>
        </p:grpSpPr>
        <p:sp>
          <p:nvSpPr>
            <p:cNvPr id="15433" name="AutoShape 75"/>
            <p:cNvSpPr>
              <a:spLocks noChangeArrowheads="1"/>
            </p:cNvSpPr>
            <p:nvPr/>
          </p:nvSpPr>
          <p:spPr bwMode="auto">
            <a:xfrm>
              <a:off x="2112" y="3552"/>
              <a:ext cx="1968" cy="576"/>
            </a:xfrm>
            <a:prstGeom prst="wedgeEllipseCallout">
              <a:avLst>
                <a:gd name="adj1" fmla="val 75051"/>
                <a:gd name="adj2" fmla="val 11111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400" b="0">
                <a:latin typeface="Arial" charset="0"/>
              </a:endParaRPr>
            </a:p>
          </p:txBody>
        </p:sp>
        <p:sp>
          <p:nvSpPr>
            <p:cNvPr id="15434" name="Text Box 76"/>
            <p:cNvSpPr txBox="1">
              <a:spLocks noChangeArrowheads="1"/>
            </p:cNvSpPr>
            <p:nvPr/>
          </p:nvSpPr>
          <p:spPr bwMode="auto">
            <a:xfrm>
              <a:off x="2167" y="3676"/>
              <a:ext cx="189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CC0066"/>
                  </a:solidFill>
                  <a:latin typeface="Arial" charset="0"/>
                </a:rPr>
                <a:t>Similarly solve next problem </a:t>
              </a:r>
            </a:p>
            <a:p>
              <a:pPr algn="ctr" eaLnBrk="1" hangingPunct="1"/>
              <a:r>
                <a:rPr lang="en-US">
                  <a:solidFill>
                    <a:srgbClr val="CC0066"/>
                  </a:solidFill>
                  <a:latin typeface="Arial" charset="0"/>
                </a:rPr>
                <a:t>of Semi-circle</a:t>
              </a:r>
            </a:p>
          </p:txBody>
        </p:sp>
      </p:grpSp>
      <p:grpSp>
        <p:nvGrpSpPr>
          <p:cNvPr id="7" name="Group 77"/>
          <p:cNvGrpSpPr>
            <a:grpSpLocks/>
          </p:cNvGrpSpPr>
          <p:nvPr/>
        </p:nvGrpSpPr>
        <p:grpSpPr bwMode="auto">
          <a:xfrm>
            <a:off x="12700" y="5257800"/>
            <a:ext cx="2959100" cy="1295400"/>
            <a:chOff x="8" y="3312"/>
            <a:chExt cx="1864" cy="816"/>
          </a:xfrm>
        </p:grpSpPr>
        <p:sp>
          <p:nvSpPr>
            <p:cNvPr id="15431" name="AutoShape 78"/>
            <p:cNvSpPr>
              <a:spLocks noChangeArrowheads="1"/>
            </p:cNvSpPr>
            <p:nvPr/>
          </p:nvSpPr>
          <p:spPr bwMode="auto">
            <a:xfrm>
              <a:off x="18" y="3312"/>
              <a:ext cx="1854" cy="816"/>
            </a:xfrm>
            <a:prstGeom prst="wedgeRoundRectCallout">
              <a:avLst>
                <a:gd name="adj1" fmla="val 41963"/>
                <a:gd name="adj2" fmla="val -66301"/>
                <a:gd name="adj3" fmla="val 16667"/>
              </a:avLst>
            </a:prstGeom>
            <a:solidFill>
              <a:srgbClr val="00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1400" b="0">
                <a:latin typeface="Arial" charset="0"/>
              </a:endParaRPr>
            </a:p>
          </p:txBody>
        </p:sp>
        <p:sp>
          <p:nvSpPr>
            <p:cNvPr id="15432" name="Text Box 79"/>
            <p:cNvSpPr txBox="1">
              <a:spLocks noChangeArrowheads="1"/>
            </p:cNvSpPr>
            <p:nvPr/>
          </p:nvSpPr>
          <p:spPr bwMode="auto">
            <a:xfrm>
              <a:off x="8" y="3360"/>
              <a:ext cx="1818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 b="0">
                  <a:latin typeface="Arial" charset="0"/>
                </a:rPr>
                <a:t> </a:t>
              </a:r>
              <a:r>
                <a:rPr lang="en-US" sz="1400">
                  <a:latin typeface="Arial" charset="0"/>
                </a:rPr>
                <a:t>First draw a given triangle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With given dimensions,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Locate it’s centroid position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And</a:t>
              </a:r>
            </a:p>
            <a:p>
              <a:pPr algn="ctr" eaLnBrk="1" hangingPunct="1"/>
              <a:r>
                <a:rPr lang="en-US" sz="1400">
                  <a:latin typeface="Arial" charset="0"/>
                </a:rPr>
                <a:t> join it with point of suspension.</a:t>
              </a:r>
            </a:p>
          </p:txBody>
        </p:sp>
      </p:grpSp>
      <p:grpSp>
        <p:nvGrpSpPr>
          <p:cNvPr id="15424" name="Group 95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5425" name="AutoShape 96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6" name="AutoShape 97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7" name="AutoShape 98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8" name="AutoShape 99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9" name="AutoShape 100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30" name="AutoShape 101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9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9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9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9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9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9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9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9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9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9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9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9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9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9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9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9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9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9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9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89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89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89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9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9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89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9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9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89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89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9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9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89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89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1" dur="500"/>
                                        <p:tgtEl>
                                          <p:spTgt spid="289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89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89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898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89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89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89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89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89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89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89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89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89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89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6" dur="500"/>
                                        <p:tgtEl>
                                          <p:spTgt spid="289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1" dur="500"/>
                                        <p:tgtEl>
                                          <p:spTgt spid="289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89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89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89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289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289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289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89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89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289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28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28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289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289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289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89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289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289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289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289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89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89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28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28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28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28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289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289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289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289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289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289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289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289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289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289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2898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2898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289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289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289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289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289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289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289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289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289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3" dur="500" fill="hold"/>
                                        <p:tgtEl>
                                          <p:spTgt spid="289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289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9" dur="500" fill="hold"/>
                                        <p:tgtEl>
                                          <p:spTgt spid="289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289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289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289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289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289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289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289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289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289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5" dur="500"/>
                                        <p:tgtEl>
                                          <p:spTgt spid="28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0" dur="500"/>
                                        <p:tgtEl>
                                          <p:spTgt spid="28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95" dur="500"/>
                                        <p:tgtEl>
                                          <p:spTgt spid="28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6" fill="hold">
                      <p:stCondLst>
                        <p:cond delay="indefinite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 animBg="1"/>
      <p:bldP spid="289795" grpId="0" animBg="1"/>
      <p:bldP spid="289796" grpId="0" animBg="1"/>
      <p:bldP spid="289797" grpId="0" animBg="1"/>
      <p:bldP spid="289798" grpId="0" animBg="1"/>
      <p:bldP spid="289799" grpId="0" animBg="1"/>
      <p:bldP spid="289810" grpId="0" animBg="1"/>
      <p:bldP spid="289811" grpId="0" animBg="1"/>
      <p:bldP spid="289812" grpId="0" animBg="1"/>
      <p:bldP spid="289813" grpId="0" animBg="1"/>
      <p:bldP spid="289814" grpId="0" animBg="1"/>
      <p:bldP spid="289815" grpId="0" animBg="1"/>
      <p:bldP spid="289816" grpId="0" animBg="1"/>
      <p:bldP spid="289817" grpId="0" animBg="1"/>
      <p:bldP spid="289818" grpId="0" animBg="1"/>
      <p:bldP spid="289819" grpId="0" animBg="1"/>
      <p:bldP spid="289820" grpId="0" animBg="1"/>
      <p:bldP spid="289821" grpId="0" animBg="1"/>
      <p:bldP spid="289822" grpId="0" animBg="1"/>
      <p:bldP spid="289823" grpId="0" animBg="1"/>
      <p:bldP spid="289824" grpId="0" animBg="1"/>
      <p:bldP spid="289825" grpId="0" autoUpdateAnimBg="0"/>
      <p:bldP spid="289826" grpId="0" autoUpdateAnimBg="0"/>
      <p:bldP spid="289827" grpId="0" autoUpdateAnimBg="0"/>
      <p:bldP spid="289828" grpId="0" animBg="1"/>
      <p:bldP spid="289829" grpId="0" animBg="1"/>
      <p:bldP spid="289830" grpId="0" animBg="1"/>
      <p:bldP spid="289831" grpId="0" animBg="1"/>
      <p:bldP spid="289832" grpId="0" animBg="1"/>
      <p:bldP spid="289833" grpId="0" animBg="1"/>
      <p:bldP spid="289834" grpId="0" animBg="1"/>
      <p:bldP spid="289835" grpId="0" autoUpdateAnimBg="0"/>
      <p:bldP spid="289836" grpId="0" autoUpdateAnimBg="0"/>
      <p:bldP spid="289837" grpId="0" autoUpdateAnimBg="0"/>
      <p:bldP spid="289838" grpId="0" animBg="1"/>
      <p:bldP spid="289839" grpId="0" autoUpdateAnimBg="0"/>
      <p:bldP spid="289840" grpId="0" autoUpdateAnimBg="0"/>
      <p:bldP spid="289841" grpId="0" autoUpdateAnimBg="0"/>
      <p:bldP spid="289842" grpId="0" autoUpdateAnimBg="0"/>
      <p:bldP spid="289843" grpId="0" autoUpdateAnimBg="0"/>
      <p:bldP spid="289844" grpId="0" animBg="1"/>
      <p:bldP spid="289845" grpId="0" autoUpdateAnimBg="0"/>
      <p:bldP spid="289846" grpId="0" animBg="1"/>
      <p:bldP spid="289847" grpId="0" autoUpdateAnimBg="0"/>
      <p:bldP spid="289848" grpId="0" autoUpdateAnimBg="0"/>
      <p:bldP spid="289849" grpId="0" autoUpdateAnimBg="0"/>
      <p:bldP spid="289850" grpId="0" autoUpdateAnimBg="0"/>
      <p:bldP spid="289851" grpId="0" autoUpdateAnimBg="0"/>
      <p:bldP spid="289852" grpId="0" autoUpdateAnimBg="0"/>
      <p:bldP spid="289853" grpId="0" animBg="1"/>
      <p:bldP spid="289854" grpId="0" animBg="1"/>
      <p:bldP spid="289855" grpId="0" animBg="1"/>
      <p:bldP spid="289856" grpId="0" animBg="1"/>
      <p:bldP spid="289857" grpId="0" autoUpdateAnimBg="0"/>
      <p:bldP spid="289858" grpId="0" animBg="1"/>
      <p:bldP spid="289859" grpId="0" autoUpdateAnimBg="0"/>
      <p:bldP spid="28986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228600" y="74613"/>
            <a:ext cx="9067800" cy="6754812"/>
            <a:chOff x="144" y="47"/>
            <a:chExt cx="5712" cy="4255"/>
          </a:xfrm>
        </p:grpSpPr>
        <p:sp>
          <p:nvSpPr>
            <p:cNvPr id="4106" name="Text Box 3"/>
            <p:cNvSpPr txBox="1">
              <a:spLocks noChangeArrowheads="1"/>
            </p:cNvSpPr>
            <p:nvPr/>
          </p:nvSpPr>
          <p:spPr bwMode="auto">
            <a:xfrm>
              <a:off x="1584" y="47"/>
              <a:ext cx="26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>
                  <a:latin typeface="Arial" charset="0"/>
                </a:rPr>
                <a:t>PROJECTIONS OF PLANES</a:t>
              </a:r>
            </a:p>
          </p:txBody>
        </p:sp>
        <p:sp>
          <p:nvSpPr>
            <p:cNvPr id="4107" name="Text Box 4"/>
            <p:cNvSpPr txBox="1">
              <a:spLocks noChangeArrowheads="1"/>
            </p:cNvSpPr>
            <p:nvPr/>
          </p:nvSpPr>
          <p:spPr bwMode="auto">
            <a:xfrm>
              <a:off x="845" y="336"/>
              <a:ext cx="41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2000">
                  <a:solidFill>
                    <a:schemeClr val="tx2"/>
                  </a:solidFill>
                </a:rPr>
                <a:t>In this topic various plane figures are the objects.</a:t>
              </a:r>
              <a:r>
                <a:rPr lang="en-US" sz="2400">
                  <a:solidFill>
                    <a:srgbClr val="FF3300"/>
                  </a:solidFill>
                </a:rPr>
                <a:t> </a:t>
              </a:r>
            </a:p>
          </p:txBody>
        </p:sp>
        <p:grpSp>
          <p:nvGrpSpPr>
            <p:cNvPr id="4108" name="Group 5"/>
            <p:cNvGrpSpPr>
              <a:grpSpLocks/>
            </p:cNvGrpSpPr>
            <p:nvPr/>
          </p:nvGrpSpPr>
          <p:grpSpPr bwMode="auto">
            <a:xfrm>
              <a:off x="240" y="1488"/>
              <a:ext cx="3360" cy="336"/>
              <a:chOff x="240" y="1536"/>
              <a:chExt cx="3360" cy="336"/>
            </a:xfrm>
          </p:grpSpPr>
          <p:sp>
            <p:nvSpPr>
              <p:cNvPr id="4121" name="AutoShape 6"/>
              <p:cNvSpPr>
                <a:spLocks noChangeArrowheads="1"/>
              </p:cNvSpPr>
              <p:nvPr/>
            </p:nvSpPr>
            <p:spPr bwMode="auto">
              <a:xfrm>
                <a:off x="240" y="1536"/>
                <a:ext cx="3360" cy="336"/>
              </a:xfrm>
              <a:prstGeom prst="wedgeRoundRectCallout">
                <a:avLst>
                  <a:gd name="adj1" fmla="val 78153"/>
                  <a:gd name="adj2" fmla="val 56250"/>
                  <a:gd name="adj3" fmla="val 1666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1" hangingPunct="1"/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4122" name="Text Box 7"/>
              <p:cNvSpPr txBox="1">
                <a:spLocks noChangeArrowheads="1"/>
              </p:cNvSpPr>
              <p:nvPr/>
            </p:nvSpPr>
            <p:spPr bwMode="auto">
              <a:xfrm>
                <a:off x="288" y="1579"/>
                <a:ext cx="30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 b="0"/>
                  <a:t>What will be given in the problem?</a:t>
                </a:r>
              </a:p>
            </p:txBody>
          </p:sp>
        </p:grpSp>
        <p:sp>
          <p:nvSpPr>
            <p:cNvPr id="4109" name="Text Box 8"/>
            <p:cNvSpPr txBox="1">
              <a:spLocks noChangeArrowheads="1"/>
            </p:cNvSpPr>
            <p:nvPr/>
          </p:nvSpPr>
          <p:spPr bwMode="auto">
            <a:xfrm>
              <a:off x="1706" y="1920"/>
              <a:ext cx="2806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457200" indent="-457200" eaLnBrk="1" hangingPunct="1">
                <a:buFontTx/>
                <a:buAutoNum type="arabicPeriod"/>
              </a:pPr>
              <a:r>
                <a:rPr lang="en-US" sz="2400" b="0">
                  <a:latin typeface="Times New Roman" pitchFamily="18" charset="0"/>
                </a:rPr>
                <a:t>Description of the plane figure.</a:t>
              </a:r>
            </a:p>
            <a:p>
              <a:pPr marL="457200" indent="-457200" eaLnBrk="1" hangingPunct="1">
                <a:buFontTx/>
                <a:buAutoNum type="arabicPeriod"/>
              </a:pPr>
              <a:r>
                <a:rPr lang="en-US" sz="2400" b="0">
                  <a:latin typeface="Times New Roman" pitchFamily="18" charset="0"/>
                </a:rPr>
                <a:t>It’s position with HP and VP.</a:t>
              </a:r>
            </a:p>
          </p:txBody>
        </p:sp>
        <p:grpSp>
          <p:nvGrpSpPr>
            <p:cNvPr id="4110" name="Group 9"/>
            <p:cNvGrpSpPr>
              <a:grpSpLocks/>
            </p:cNvGrpSpPr>
            <p:nvPr/>
          </p:nvGrpSpPr>
          <p:grpSpPr bwMode="auto">
            <a:xfrm>
              <a:off x="144" y="2544"/>
              <a:ext cx="5332" cy="336"/>
              <a:chOff x="240" y="2736"/>
              <a:chExt cx="5332" cy="336"/>
            </a:xfrm>
          </p:grpSpPr>
          <p:sp>
            <p:nvSpPr>
              <p:cNvPr id="4119" name="AutoShape 10"/>
              <p:cNvSpPr>
                <a:spLocks noChangeArrowheads="1"/>
              </p:cNvSpPr>
              <p:nvPr/>
            </p:nvSpPr>
            <p:spPr bwMode="auto">
              <a:xfrm>
                <a:off x="240" y="2736"/>
                <a:ext cx="5280" cy="336"/>
              </a:xfrm>
              <a:prstGeom prst="wedgeRoundRectCallout">
                <a:avLst>
                  <a:gd name="adj1" fmla="val 52009"/>
                  <a:gd name="adj2" fmla="val 102681"/>
                  <a:gd name="adj3" fmla="val 1666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1" hangingPunct="1"/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4120" name="Text Box 11"/>
              <p:cNvSpPr txBox="1">
                <a:spLocks noChangeArrowheads="1"/>
              </p:cNvSpPr>
              <p:nvPr/>
            </p:nvSpPr>
            <p:spPr bwMode="auto">
              <a:xfrm>
                <a:off x="288" y="2736"/>
                <a:ext cx="528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2400">
                    <a:latin typeface="Times New Roman" pitchFamily="18" charset="0"/>
                  </a:rPr>
                  <a:t>In which manner it’s position with HP &amp; VP will be described?</a:t>
                </a:r>
              </a:p>
            </p:txBody>
          </p:sp>
        </p:grpSp>
        <p:sp>
          <p:nvSpPr>
            <p:cNvPr id="4111" name="Text Box 12"/>
            <p:cNvSpPr txBox="1">
              <a:spLocks noChangeArrowheads="1"/>
            </p:cNvSpPr>
            <p:nvPr/>
          </p:nvSpPr>
          <p:spPr bwMode="auto">
            <a:xfrm>
              <a:off x="144" y="2976"/>
              <a:ext cx="5619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0">
                  <a:latin typeface="Times New Roman" pitchFamily="18" charset="0"/>
                </a:rPr>
                <a:t>1.</a:t>
              </a:r>
              <a:r>
                <a:rPr lang="en-US" sz="1800">
                  <a:solidFill>
                    <a:schemeClr val="accent2"/>
                  </a:solidFill>
                </a:rPr>
                <a:t>Inclination of it’s </a:t>
              </a:r>
              <a:r>
                <a:rPr lang="en-US" sz="1800">
                  <a:solidFill>
                    <a:schemeClr val="tx2"/>
                  </a:solidFill>
                  <a:latin typeface="Arial" charset="0"/>
                </a:rPr>
                <a:t>SURFACE</a:t>
              </a:r>
              <a:r>
                <a:rPr lang="en-US" sz="1800">
                  <a:solidFill>
                    <a:schemeClr val="tx2"/>
                  </a:solidFill>
                </a:rPr>
                <a:t> </a:t>
              </a:r>
              <a:r>
                <a:rPr lang="en-US" sz="1800">
                  <a:solidFill>
                    <a:schemeClr val="accent2"/>
                  </a:solidFill>
                </a:rPr>
                <a:t>with one of the reference planes will be given</a:t>
              </a:r>
              <a:r>
                <a:rPr lang="en-US" sz="2400">
                  <a:solidFill>
                    <a:schemeClr val="accent2"/>
                  </a:solidFill>
                  <a:latin typeface="Times New Roman" pitchFamily="18" charset="0"/>
                </a:rPr>
                <a:t>.</a:t>
              </a:r>
            </a:p>
            <a:p>
              <a:pPr eaLnBrk="1" hangingPunct="1"/>
              <a:r>
                <a:rPr lang="en-US" sz="2000" b="0">
                  <a:latin typeface="Times New Roman" pitchFamily="18" charset="0"/>
                </a:rPr>
                <a:t>2.</a:t>
              </a:r>
              <a:r>
                <a:rPr lang="en-US" sz="2400" b="0">
                  <a:latin typeface="Times New Roman" pitchFamily="18" charset="0"/>
                </a:rPr>
                <a:t> </a:t>
              </a:r>
              <a:r>
                <a:rPr lang="en-US" sz="2000" b="0">
                  <a:solidFill>
                    <a:schemeClr val="tx2"/>
                  </a:solidFill>
                </a:rPr>
                <a:t>Inclination of one of it’s</a:t>
              </a:r>
              <a:r>
                <a:rPr lang="en-US" sz="2000" b="0"/>
                <a:t> </a:t>
              </a:r>
              <a:r>
                <a:rPr lang="en-US" sz="2000" b="0">
                  <a:solidFill>
                    <a:schemeClr val="accent2"/>
                  </a:solidFill>
                </a:rPr>
                <a:t>EDGES</a:t>
              </a:r>
              <a:r>
                <a:rPr lang="en-US" sz="2000" b="0"/>
                <a:t> </a:t>
              </a:r>
              <a:r>
                <a:rPr lang="en-US" sz="2000" b="0">
                  <a:solidFill>
                    <a:schemeClr val="tx2"/>
                  </a:solidFill>
                </a:rPr>
                <a:t>with</a:t>
              </a:r>
              <a:r>
                <a:rPr lang="en-US" sz="2000" b="0"/>
                <a:t> </a:t>
              </a:r>
              <a:r>
                <a:rPr lang="en-US" sz="2000" b="0">
                  <a:solidFill>
                    <a:schemeClr val="accent2"/>
                  </a:solidFill>
                </a:rPr>
                <a:t>other</a:t>
              </a:r>
              <a:r>
                <a:rPr lang="en-US" sz="2000" b="0"/>
                <a:t> </a:t>
              </a:r>
              <a:r>
                <a:rPr lang="en-US" sz="2000" b="0">
                  <a:solidFill>
                    <a:schemeClr val="tx2"/>
                  </a:solidFill>
                </a:rPr>
                <a:t>reference plane will be given</a:t>
              </a:r>
            </a:p>
            <a:p>
              <a:pPr eaLnBrk="1" hangingPunct="1"/>
              <a:r>
                <a:rPr lang="en-US" sz="2400" b="0">
                  <a:latin typeface="Times New Roman" pitchFamily="18" charset="0"/>
                </a:rPr>
                <a:t>     </a:t>
              </a:r>
              <a:r>
                <a:rPr lang="en-US" sz="2000" b="0">
                  <a:solidFill>
                    <a:srgbClr val="00FF99"/>
                  </a:solidFill>
                  <a:latin typeface="Arial" charset="0"/>
                </a:rPr>
                <a:t>(Hence this will be a case of an object inclined to both reference Planes.)</a:t>
              </a:r>
            </a:p>
          </p:txBody>
        </p:sp>
        <p:sp>
          <p:nvSpPr>
            <p:cNvPr id="4112" name="Text Box 13"/>
            <p:cNvSpPr txBox="1">
              <a:spLocks noChangeArrowheads="1"/>
            </p:cNvSpPr>
            <p:nvPr/>
          </p:nvSpPr>
          <p:spPr bwMode="auto">
            <a:xfrm>
              <a:off x="1344" y="1074"/>
              <a:ext cx="4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400" b="0"/>
                <a:t>To draw their projections means F.V,  T.V. &amp;  S.V.</a:t>
              </a:r>
            </a:p>
          </p:txBody>
        </p:sp>
        <p:grpSp>
          <p:nvGrpSpPr>
            <p:cNvPr id="4113" name="Group 14"/>
            <p:cNvGrpSpPr>
              <a:grpSpLocks/>
            </p:cNvGrpSpPr>
            <p:nvPr/>
          </p:nvGrpSpPr>
          <p:grpSpPr bwMode="auto">
            <a:xfrm>
              <a:off x="288" y="672"/>
              <a:ext cx="3168" cy="336"/>
              <a:chOff x="288" y="720"/>
              <a:chExt cx="3168" cy="336"/>
            </a:xfrm>
          </p:grpSpPr>
          <p:sp>
            <p:nvSpPr>
              <p:cNvPr id="4117" name="AutoShape 15"/>
              <p:cNvSpPr>
                <a:spLocks noChangeArrowheads="1"/>
              </p:cNvSpPr>
              <p:nvPr/>
            </p:nvSpPr>
            <p:spPr bwMode="auto">
              <a:xfrm>
                <a:off x="288" y="720"/>
                <a:ext cx="3168" cy="336"/>
              </a:xfrm>
              <a:prstGeom prst="wedgeRoundRectCallout">
                <a:avLst>
                  <a:gd name="adj1" fmla="val 69097"/>
                  <a:gd name="adj2" fmla="val 39880"/>
                  <a:gd name="adj3" fmla="val 16667"/>
                </a:avLst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1" hangingPunct="1"/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4118" name="Text Box 16"/>
              <p:cNvSpPr txBox="1">
                <a:spLocks noChangeArrowheads="1"/>
              </p:cNvSpPr>
              <p:nvPr/>
            </p:nvSpPr>
            <p:spPr bwMode="auto">
              <a:xfrm>
                <a:off x="333" y="768"/>
                <a:ext cx="304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2400" b="0">
                    <a:latin typeface="Times New Roman" pitchFamily="18" charset="0"/>
                  </a:rPr>
                  <a:t>What is usually asked in the problem?</a:t>
                </a:r>
              </a:p>
            </p:txBody>
          </p:sp>
        </p:grpSp>
        <p:grpSp>
          <p:nvGrpSpPr>
            <p:cNvPr id="4114" name="Group 17"/>
            <p:cNvGrpSpPr>
              <a:grpSpLocks/>
            </p:cNvGrpSpPr>
            <p:nvPr/>
          </p:nvGrpSpPr>
          <p:grpSpPr bwMode="auto">
            <a:xfrm>
              <a:off x="432" y="3696"/>
              <a:ext cx="3696" cy="606"/>
              <a:chOff x="432" y="3696"/>
              <a:chExt cx="3696" cy="606"/>
            </a:xfrm>
          </p:grpSpPr>
          <p:sp>
            <p:nvSpPr>
              <p:cNvPr id="4115" name="AutoShape 18"/>
              <p:cNvSpPr>
                <a:spLocks noChangeArrowheads="1"/>
              </p:cNvSpPr>
              <p:nvPr/>
            </p:nvSpPr>
            <p:spPr bwMode="auto">
              <a:xfrm>
                <a:off x="432" y="3696"/>
                <a:ext cx="3696" cy="606"/>
              </a:xfrm>
              <a:prstGeom prst="cloudCallout">
                <a:avLst>
                  <a:gd name="adj1" fmla="val 69102"/>
                  <a:gd name="adj2" fmla="val -9736"/>
                </a:avLst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eaLnBrk="1" hangingPunct="1"/>
                <a:endParaRPr lang="en-US" sz="1400" b="0">
                  <a:latin typeface="Arial" charset="0"/>
                </a:endParaRPr>
              </a:p>
            </p:txBody>
          </p:sp>
          <p:sp>
            <p:nvSpPr>
              <p:cNvPr id="4116" name="Text Box 19"/>
              <p:cNvSpPr txBox="1">
                <a:spLocks noChangeArrowheads="1"/>
              </p:cNvSpPr>
              <p:nvPr/>
            </p:nvSpPr>
            <p:spPr bwMode="auto">
              <a:xfrm>
                <a:off x="834" y="3778"/>
                <a:ext cx="2899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>
                    <a:solidFill>
                      <a:schemeClr val="bg1"/>
                    </a:solidFill>
                    <a:latin typeface="Arial" charset="0"/>
                  </a:rPr>
                  <a:t>Study the illustration showing </a:t>
                </a:r>
              </a:p>
              <a:p>
                <a:pPr algn="ctr" eaLnBrk="1" hangingPunct="1"/>
                <a:r>
                  <a:rPr lang="en-US">
                    <a:solidFill>
                      <a:schemeClr val="bg1"/>
                    </a:solidFill>
                    <a:latin typeface="Arial" charset="0"/>
                  </a:rPr>
                  <a:t>surface &amp; side inclination given on next page.</a:t>
                </a:r>
              </a:p>
            </p:txBody>
          </p:sp>
        </p:grpSp>
      </p:grpSp>
      <p:grpSp>
        <p:nvGrpSpPr>
          <p:cNvPr id="4099" name="Group 29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4100" name="AutoShape 22">
              <a:hlinkClick r:id="rId4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AutoShape 23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AutoShape 24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AutoShape 25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AutoShape 26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AutoShape 27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224588" y="5572125"/>
            <a:ext cx="2005012" cy="1150938"/>
            <a:chOff x="3929" y="3459"/>
            <a:chExt cx="1351" cy="776"/>
          </a:xfrm>
        </p:grpSpPr>
        <p:sp>
          <p:nvSpPr>
            <p:cNvPr id="1236" name="Rectangle 3"/>
            <p:cNvSpPr>
              <a:spLocks noChangeArrowheads="1"/>
            </p:cNvSpPr>
            <p:nvPr/>
          </p:nvSpPr>
          <p:spPr bwMode="auto">
            <a:xfrm>
              <a:off x="3984" y="3459"/>
              <a:ext cx="1296" cy="7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" name="Rectangle 4"/>
            <p:cNvSpPr>
              <a:spLocks noChangeArrowheads="1"/>
            </p:cNvSpPr>
            <p:nvPr/>
          </p:nvSpPr>
          <p:spPr bwMode="auto">
            <a:xfrm rot="-2401154">
              <a:off x="4416" y="3696"/>
              <a:ext cx="522" cy="28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" name="Text Box 5"/>
            <p:cNvSpPr txBox="1">
              <a:spLocks noChangeArrowheads="1"/>
            </p:cNvSpPr>
            <p:nvPr/>
          </p:nvSpPr>
          <p:spPr bwMode="auto">
            <a:xfrm>
              <a:off x="3929" y="4050"/>
              <a:ext cx="255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HP</a:t>
              </a:r>
            </a:p>
          </p:txBody>
        </p:sp>
        <p:grpSp>
          <p:nvGrpSpPr>
            <p:cNvPr id="1239" name="Group 6"/>
            <p:cNvGrpSpPr>
              <a:grpSpLocks/>
            </p:cNvGrpSpPr>
            <p:nvPr/>
          </p:nvGrpSpPr>
          <p:grpSpPr bwMode="auto">
            <a:xfrm rot="-2461732">
              <a:off x="4241" y="3582"/>
              <a:ext cx="841" cy="488"/>
              <a:chOff x="2403" y="3551"/>
              <a:chExt cx="841" cy="488"/>
            </a:xfrm>
          </p:grpSpPr>
          <p:sp>
            <p:nvSpPr>
              <p:cNvPr id="1240" name="Text Box 7"/>
              <p:cNvSpPr txBox="1">
                <a:spLocks noChangeArrowheads="1"/>
              </p:cNvSpPr>
              <p:nvPr/>
            </p:nvSpPr>
            <p:spPr bwMode="auto">
              <a:xfrm>
                <a:off x="2405" y="3564"/>
                <a:ext cx="204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200" b="0">
                    <a:latin typeface="Times New Roman" pitchFamily="18" charset="0"/>
                  </a:rPr>
                  <a:t>a</a:t>
                </a:r>
                <a:r>
                  <a:rPr lang="en-US" sz="12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241" name="Text Box 8"/>
              <p:cNvSpPr txBox="1">
                <a:spLocks noChangeArrowheads="1"/>
              </p:cNvSpPr>
              <p:nvPr/>
            </p:nvSpPr>
            <p:spPr bwMode="auto">
              <a:xfrm>
                <a:off x="2403" y="3852"/>
                <a:ext cx="210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200" b="0">
                    <a:latin typeface="Times New Roman" pitchFamily="18" charset="0"/>
                  </a:rPr>
                  <a:t>b</a:t>
                </a:r>
                <a:r>
                  <a:rPr lang="en-US" sz="12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242" name="Text Box 9"/>
              <p:cNvSpPr txBox="1">
                <a:spLocks noChangeArrowheads="1"/>
              </p:cNvSpPr>
              <p:nvPr/>
            </p:nvSpPr>
            <p:spPr bwMode="auto">
              <a:xfrm>
                <a:off x="3026" y="3854"/>
                <a:ext cx="204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200" b="0">
                    <a:latin typeface="Times New Roman" pitchFamily="18" charset="0"/>
                  </a:rPr>
                  <a:t>c</a:t>
                </a:r>
                <a:r>
                  <a:rPr lang="en-US" sz="12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243" name="Text Box 10"/>
              <p:cNvSpPr txBox="1">
                <a:spLocks noChangeArrowheads="1"/>
              </p:cNvSpPr>
              <p:nvPr/>
            </p:nvSpPr>
            <p:spPr bwMode="auto">
              <a:xfrm>
                <a:off x="3034" y="3551"/>
                <a:ext cx="210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200" b="0">
                    <a:latin typeface="Times New Roman" pitchFamily="18" charset="0"/>
                  </a:rPr>
                  <a:t>d</a:t>
                </a:r>
                <a:r>
                  <a:rPr lang="en-US" sz="1200" b="0" baseline="-25000">
                    <a:latin typeface="Times New Roman" pitchFamily="18" charset="0"/>
                  </a:rPr>
                  <a:t>1</a:t>
                </a:r>
              </a:p>
            </p:txBody>
          </p:sp>
        </p:grp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224588" y="4572000"/>
            <a:ext cx="2005012" cy="1965325"/>
            <a:chOff x="3929" y="2706"/>
            <a:chExt cx="1351" cy="1422"/>
          </a:xfrm>
        </p:grpSpPr>
        <p:sp>
          <p:nvSpPr>
            <p:cNvPr id="1230" name="Rectangle 12"/>
            <p:cNvSpPr>
              <a:spLocks noChangeArrowheads="1"/>
            </p:cNvSpPr>
            <p:nvPr/>
          </p:nvSpPr>
          <p:spPr bwMode="auto">
            <a:xfrm>
              <a:off x="3984" y="2742"/>
              <a:ext cx="1296" cy="72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" name="Line 13"/>
            <p:cNvSpPr>
              <a:spLocks noChangeShapeType="1"/>
            </p:cNvSpPr>
            <p:nvPr/>
          </p:nvSpPr>
          <p:spPr bwMode="auto">
            <a:xfrm flipV="1">
              <a:off x="4368" y="2880"/>
              <a:ext cx="0" cy="105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" name="Line 14"/>
            <p:cNvSpPr>
              <a:spLocks noChangeShapeType="1"/>
            </p:cNvSpPr>
            <p:nvPr/>
          </p:nvSpPr>
          <p:spPr bwMode="auto">
            <a:xfrm flipV="1">
              <a:off x="4782" y="2832"/>
              <a:ext cx="0" cy="72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" name="Line 15"/>
            <p:cNvSpPr>
              <a:spLocks noChangeShapeType="1"/>
            </p:cNvSpPr>
            <p:nvPr/>
          </p:nvSpPr>
          <p:spPr bwMode="auto">
            <a:xfrm flipV="1">
              <a:off x="4965" y="2832"/>
              <a:ext cx="0" cy="96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" name="Line 16"/>
            <p:cNvSpPr>
              <a:spLocks noChangeShapeType="1"/>
            </p:cNvSpPr>
            <p:nvPr/>
          </p:nvSpPr>
          <p:spPr bwMode="auto">
            <a:xfrm flipV="1">
              <a:off x="4560" y="2880"/>
              <a:ext cx="0" cy="124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" name="Text Box 17"/>
            <p:cNvSpPr txBox="1">
              <a:spLocks noChangeArrowheads="1"/>
            </p:cNvSpPr>
            <p:nvPr/>
          </p:nvSpPr>
          <p:spPr bwMode="auto">
            <a:xfrm>
              <a:off x="3929" y="2706"/>
              <a:ext cx="255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VP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3321050" y="4648200"/>
            <a:ext cx="2012950" cy="923925"/>
            <a:chOff x="2099" y="2706"/>
            <a:chExt cx="1357" cy="753"/>
          </a:xfrm>
        </p:grpSpPr>
        <p:sp>
          <p:nvSpPr>
            <p:cNvPr id="1220" name="Rectangle 19"/>
            <p:cNvSpPr>
              <a:spLocks noChangeArrowheads="1"/>
            </p:cNvSpPr>
            <p:nvPr/>
          </p:nvSpPr>
          <p:spPr bwMode="auto">
            <a:xfrm>
              <a:off x="2160" y="2739"/>
              <a:ext cx="1296" cy="72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1" name="Line 20"/>
            <p:cNvSpPr>
              <a:spLocks noChangeShapeType="1"/>
            </p:cNvSpPr>
            <p:nvPr/>
          </p:nvSpPr>
          <p:spPr bwMode="auto">
            <a:xfrm>
              <a:off x="2304" y="3264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2" name="Line 21"/>
            <p:cNvSpPr>
              <a:spLocks noChangeShapeType="1"/>
            </p:cNvSpPr>
            <p:nvPr/>
          </p:nvSpPr>
          <p:spPr bwMode="auto">
            <a:xfrm flipV="1">
              <a:off x="2544" y="2928"/>
              <a:ext cx="528" cy="33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3" name="Text Box 22"/>
            <p:cNvSpPr txBox="1">
              <a:spLocks noChangeArrowheads="1"/>
            </p:cNvSpPr>
            <p:nvPr/>
          </p:nvSpPr>
          <p:spPr bwMode="auto">
            <a:xfrm>
              <a:off x="2099" y="2706"/>
              <a:ext cx="255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VP</a:t>
              </a:r>
            </a:p>
          </p:txBody>
        </p:sp>
        <p:grpSp>
          <p:nvGrpSpPr>
            <p:cNvPr id="1224" name="Group 23"/>
            <p:cNvGrpSpPr>
              <a:grpSpLocks/>
            </p:cNvGrpSpPr>
            <p:nvPr/>
          </p:nvGrpSpPr>
          <p:grpSpPr bwMode="auto">
            <a:xfrm rot="-1871115">
              <a:off x="2335" y="2906"/>
              <a:ext cx="962" cy="399"/>
              <a:chOff x="463" y="3092"/>
              <a:chExt cx="1021" cy="399"/>
            </a:xfrm>
          </p:grpSpPr>
          <p:sp>
            <p:nvSpPr>
              <p:cNvPr id="1225" name="Text Box 24"/>
              <p:cNvSpPr txBox="1">
                <a:spLocks noChangeArrowheads="1"/>
              </p:cNvSpPr>
              <p:nvPr/>
            </p:nvSpPr>
            <p:spPr bwMode="auto">
              <a:xfrm>
                <a:off x="477" y="3177"/>
                <a:ext cx="216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200" b="0">
                    <a:latin typeface="Times New Roman" pitchFamily="18" charset="0"/>
                  </a:rPr>
                  <a:t>a’</a:t>
                </a:r>
              </a:p>
            </p:txBody>
          </p:sp>
          <p:sp>
            <p:nvSpPr>
              <p:cNvPr id="1226" name="Text Box 25"/>
              <p:cNvSpPr txBox="1">
                <a:spLocks noChangeArrowheads="1"/>
              </p:cNvSpPr>
              <p:nvPr/>
            </p:nvSpPr>
            <p:spPr bwMode="auto">
              <a:xfrm>
                <a:off x="1261" y="3092"/>
                <a:ext cx="223" cy="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200" b="0">
                    <a:latin typeface="Times New Roman" pitchFamily="18" charset="0"/>
                  </a:rPr>
                  <a:t>d’</a:t>
                </a:r>
              </a:p>
            </p:txBody>
          </p:sp>
          <p:grpSp>
            <p:nvGrpSpPr>
              <p:cNvPr id="1227" name="Group 26"/>
              <p:cNvGrpSpPr>
                <a:grpSpLocks/>
              </p:cNvGrpSpPr>
              <p:nvPr/>
            </p:nvGrpSpPr>
            <p:grpSpPr bwMode="auto">
              <a:xfrm>
                <a:off x="463" y="3190"/>
                <a:ext cx="1001" cy="301"/>
                <a:chOff x="452" y="3189"/>
                <a:chExt cx="1001" cy="301"/>
              </a:xfrm>
            </p:grpSpPr>
            <p:sp>
              <p:nvSpPr>
                <p:cNvPr id="122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237" y="3189"/>
                  <a:ext cx="216" cy="2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200" b="0">
                      <a:latin typeface="Times New Roman" pitchFamily="18" charset="0"/>
                    </a:rPr>
                    <a:t>c’</a:t>
                  </a:r>
                </a:p>
              </p:txBody>
            </p:sp>
            <p:sp>
              <p:nvSpPr>
                <p:cNvPr id="1229" name="Rectangle 28"/>
                <p:cNvSpPr>
                  <a:spLocks noChangeArrowheads="1"/>
                </p:cNvSpPr>
                <p:nvPr/>
              </p:nvSpPr>
              <p:spPr bwMode="auto">
                <a:xfrm>
                  <a:off x="452" y="3266"/>
                  <a:ext cx="222" cy="2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200" b="0">
                      <a:latin typeface="Times New Roman" pitchFamily="18" charset="0"/>
                    </a:rPr>
                    <a:t>b’</a:t>
                  </a:r>
                </a:p>
              </p:txBody>
            </p:sp>
          </p:grpSp>
        </p:grp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427038" y="4648200"/>
            <a:ext cx="2005012" cy="925513"/>
            <a:chOff x="280" y="2699"/>
            <a:chExt cx="1352" cy="762"/>
          </a:xfrm>
        </p:grpSpPr>
        <p:sp>
          <p:nvSpPr>
            <p:cNvPr id="1211" name="Rectangle 30"/>
            <p:cNvSpPr>
              <a:spLocks noChangeArrowheads="1"/>
            </p:cNvSpPr>
            <p:nvPr/>
          </p:nvSpPr>
          <p:spPr bwMode="auto">
            <a:xfrm>
              <a:off x="336" y="2736"/>
              <a:ext cx="1296" cy="72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2" name="Text Box 31"/>
            <p:cNvSpPr txBox="1">
              <a:spLocks noChangeArrowheads="1"/>
            </p:cNvSpPr>
            <p:nvPr/>
          </p:nvSpPr>
          <p:spPr bwMode="auto">
            <a:xfrm>
              <a:off x="280" y="2699"/>
              <a:ext cx="255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VP</a:t>
              </a:r>
            </a:p>
          </p:txBody>
        </p:sp>
        <p:sp>
          <p:nvSpPr>
            <p:cNvPr id="1213" name="Line 32"/>
            <p:cNvSpPr>
              <a:spLocks noChangeShapeType="1"/>
            </p:cNvSpPr>
            <p:nvPr/>
          </p:nvSpPr>
          <p:spPr bwMode="auto">
            <a:xfrm>
              <a:off x="624" y="3267"/>
              <a:ext cx="67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14" name="Group 33"/>
            <p:cNvGrpSpPr>
              <a:grpSpLocks/>
            </p:cNvGrpSpPr>
            <p:nvPr/>
          </p:nvGrpSpPr>
          <p:grpSpPr bwMode="auto">
            <a:xfrm>
              <a:off x="467" y="3139"/>
              <a:ext cx="992" cy="322"/>
              <a:chOff x="467" y="3139"/>
              <a:chExt cx="992" cy="322"/>
            </a:xfrm>
          </p:grpSpPr>
          <p:sp>
            <p:nvSpPr>
              <p:cNvPr id="1215" name="Text Box 34"/>
              <p:cNvSpPr txBox="1">
                <a:spLocks noChangeArrowheads="1"/>
              </p:cNvSpPr>
              <p:nvPr/>
            </p:nvSpPr>
            <p:spPr bwMode="auto">
              <a:xfrm>
                <a:off x="468" y="3141"/>
                <a:ext cx="205" cy="2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200" b="0">
                    <a:latin typeface="Times New Roman" pitchFamily="18" charset="0"/>
                  </a:rPr>
                  <a:t>a’</a:t>
                </a:r>
              </a:p>
            </p:txBody>
          </p:sp>
          <p:sp>
            <p:nvSpPr>
              <p:cNvPr id="1216" name="Text Box 35"/>
              <p:cNvSpPr txBox="1">
                <a:spLocks noChangeArrowheads="1"/>
              </p:cNvSpPr>
              <p:nvPr/>
            </p:nvSpPr>
            <p:spPr bwMode="auto">
              <a:xfrm>
                <a:off x="1249" y="3139"/>
                <a:ext cx="210" cy="2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200" b="0">
                    <a:latin typeface="Times New Roman" pitchFamily="18" charset="0"/>
                  </a:rPr>
                  <a:t>d’</a:t>
                </a:r>
              </a:p>
            </p:txBody>
          </p:sp>
          <p:grpSp>
            <p:nvGrpSpPr>
              <p:cNvPr id="1217" name="Group 36"/>
              <p:cNvGrpSpPr>
                <a:grpSpLocks/>
              </p:cNvGrpSpPr>
              <p:nvPr/>
            </p:nvGrpSpPr>
            <p:grpSpPr bwMode="auto">
              <a:xfrm>
                <a:off x="467" y="3235"/>
                <a:ext cx="984" cy="226"/>
                <a:chOff x="467" y="3232"/>
                <a:chExt cx="984" cy="226"/>
              </a:xfrm>
            </p:grpSpPr>
            <p:sp>
              <p:nvSpPr>
                <p:cNvPr id="1218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247" y="3232"/>
                  <a:ext cx="204" cy="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200" b="0">
                      <a:latin typeface="Times New Roman" pitchFamily="18" charset="0"/>
                    </a:rPr>
                    <a:t>c’</a:t>
                  </a:r>
                </a:p>
              </p:txBody>
            </p:sp>
            <p:sp>
              <p:nvSpPr>
                <p:cNvPr id="1219" name="Rectangle 38"/>
                <p:cNvSpPr>
                  <a:spLocks noChangeArrowheads="1"/>
                </p:cNvSpPr>
                <p:nvPr/>
              </p:nvSpPr>
              <p:spPr bwMode="auto">
                <a:xfrm>
                  <a:off x="467" y="3232"/>
                  <a:ext cx="210" cy="22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200" b="0">
                      <a:latin typeface="Times New Roman" pitchFamily="18" charset="0"/>
                    </a:rPr>
                    <a:t>b’</a:t>
                  </a:r>
                </a:p>
              </p:txBody>
            </p:sp>
          </p:grpSp>
        </p:grpSp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6199188" y="831850"/>
            <a:ext cx="2701925" cy="3130550"/>
            <a:chOff x="3792" y="192"/>
            <a:chExt cx="1821" cy="2109"/>
          </a:xfrm>
        </p:grpSpPr>
        <p:sp>
          <p:nvSpPr>
            <p:cNvPr id="1209" name="AutoShape 40"/>
            <p:cNvSpPr>
              <a:spLocks noChangeArrowheads="1"/>
            </p:cNvSpPr>
            <p:nvPr/>
          </p:nvSpPr>
          <p:spPr bwMode="auto">
            <a:xfrm rot="5323066" flipV="1">
              <a:off x="3476" y="508"/>
              <a:ext cx="1588" cy="956"/>
            </a:xfrm>
            <a:prstGeom prst="parallelogram">
              <a:avLst>
                <a:gd name="adj" fmla="val 55024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0" name="AutoShape 41"/>
            <p:cNvSpPr>
              <a:spLocks noChangeArrowheads="1"/>
            </p:cNvSpPr>
            <p:nvPr/>
          </p:nvSpPr>
          <p:spPr bwMode="auto">
            <a:xfrm rot="19742203" flipV="1">
              <a:off x="3925" y="1292"/>
              <a:ext cx="1688" cy="966"/>
            </a:xfrm>
            <a:prstGeom prst="parallelogram">
              <a:avLst>
                <a:gd name="adj" fmla="val 57883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30" name="Object 42"/>
            <p:cNvGraphicFramePr>
              <a:graphicFrameLocks noChangeAspect="1"/>
            </p:cNvGraphicFramePr>
            <p:nvPr/>
          </p:nvGraphicFramePr>
          <p:xfrm>
            <a:off x="3792" y="654"/>
            <a:ext cx="193" cy="234"/>
          </p:xfrm>
          <a:graphic>
            <a:graphicData uri="http://schemas.openxmlformats.org/presentationml/2006/ole">
              <p:oleObj spid="_x0000_s1030" name="CorelDRAW" r:id="rId5" imgW="417960" imgH="505440" progId="CorelDRAW.Graphic.11">
                <p:embed/>
              </p:oleObj>
            </a:graphicData>
          </a:graphic>
        </p:graphicFrame>
        <p:graphicFrame>
          <p:nvGraphicFramePr>
            <p:cNvPr id="1031" name="Object 43"/>
            <p:cNvGraphicFramePr>
              <a:graphicFrameLocks noChangeAspect="1"/>
            </p:cNvGraphicFramePr>
            <p:nvPr/>
          </p:nvGraphicFramePr>
          <p:xfrm>
            <a:off x="4654" y="2173"/>
            <a:ext cx="267" cy="128"/>
          </p:xfrm>
          <a:graphic>
            <a:graphicData uri="http://schemas.openxmlformats.org/presentationml/2006/ole">
              <p:oleObj spid="_x0000_s1031" name="CorelDRAW" r:id="rId6" imgW="668520" imgH="320400" progId="CorelDRAW.Graphic.11">
                <p:embed/>
              </p:oleObj>
            </a:graphicData>
          </a:graphic>
        </p:graphicFrame>
      </p:grpSp>
      <p:sp>
        <p:nvSpPr>
          <p:cNvPr id="267308" name="AutoShape 44"/>
          <p:cNvSpPr>
            <a:spLocks noChangeArrowheads="1"/>
          </p:cNvSpPr>
          <p:nvPr/>
        </p:nvSpPr>
        <p:spPr bwMode="auto">
          <a:xfrm rot="16971031" flipV="1">
            <a:off x="7246937" y="2146301"/>
            <a:ext cx="1120775" cy="425450"/>
          </a:xfrm>
          <a:prstGeom prst="parallelogram">
            <a:avLst>
              <a:gd name="adj" fmla="val 31075"/>
            </a:avLst>
          </a:prstGeom>
          <a:solidFill>
            <a:schemeClr val="hlink"/>
          </a:solidFill>
          <a:ln w="190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309" name="WordArt 45"/>
          <p:cNvSpPr>
            <a:spLocks noChangeArrowheads="1" noChangeShapeType="1" noTextEdit="1"/>
          </p:cNvSpPr>
          <p:nvPr/>
        </p:nvSpPr>
        <p:spPr bwMode="auto">
          <a:xfrm rot="385241">
            <a:off x="6567488" y="1724025"/>
            <a:ext cx="268287" cy="2714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FV-3</a:t>
            </a:r>
          </a:p>
        </p:txBody>
      </p:sp>
      <p:grpSp>
        <p:nvGrpSpPr>
          <p:cNvPr id="12" name="Group 46"/>
          <p:cNvGrpSpPr>
            <a:grpSpLocks/>
          </p:cNvGrpSpPr>
          <p:nvPr/>
        </p:nvGrpSpPr>
        <p:grpSpPr bwMode="auto">
          <a:xfrm>
            <a:off x="6705600" y="1390650"/>
            <a:ext cx="1371600" cy="1427163"/>
            <a:chOff x="4224" y="1110"/>
            <a:chExt cx="960" cy="999"/>
          </a:xfrm>
        </p:grpSpPr>
        <p:sp>
          <p:nvSpPr>
            <p:cNvPr id="1201" name="Line 47"/>
            <p:cNvSpPr>
              <a:spLocks noChangeShapeType="1"/>
            </p:cNvSpPr>
            <p:nvPr/>
          </p:nvSpPr>
          <p:spPr bwMode="auto">
            <a:xfrm flipH="1" flipV="1">
              <a:off x="4224" y="1779"/>
              <a:ext cx="537" cy="33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2" name="Line 48"/>
            <p:cNvSpPr>
              <a:spLocks noChangeShapeType="1"/>
            </p:cNvSpPr>
            <p:nvPr/>
          </p:nvSpPr>
          <p:spPr bwMode="auto">
            <a:xfrm flipH="1" flipV="1">
              <a:off x="4464" y="1680"/>
              <a:ext cx="636" cy="42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3" name="Line 49"/>
            <p:cNvSpPr>
              <a:spLocks noChangeShapeType="1"/>
            </p:cNvSpPr>
            <p:nvPr/>
          </p:nvSpPr>
          <p:spPr bwMode="auto">
            <a:xfrm flipH="1" flipV="1">
              <a:off x="4464" y="1232"/>
              <a:ext cx="453" cy="24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4" name="Line 50"/>
            <p:cNvSpPr>
              <a:spLocks noChangeShapeType="1"/>
            </p:cNvSpPr>
            <p:nvPr/>
          </p:nvSpPr>
          <p:spPr bwMode="auto">
            <a:xfrm flipH="1" flipV="1">
              <a:off x="4644" y="1110"/>
              <a:ext cx="540" cy="317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5" name="Line 51"/>
            <p:cNvSpPr>
              <a:spLocks noChangeShapeType="1"/>
            </p:cNvSpPr>
            <p:nvPr/>
          </p:nvSpPr>
          <p:spPr bwMode="auto">
            <a:xfrm flipH="1" flipV="1">
              <a:off x="4758" y="1170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6" name="Line 52"/>
            <p:cNvSpPr>
              <a:spLocks noChangeShapeType="1"/>
            </p:cNvSpPr>
            <p:nvPr/>
          </p:nvSpPr>
          <p:spPr bwMode="auto">
            <a:xfrm flipH="1" flipV="1">
              <a:off x="4626" y="1788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7" name="Line 53"/>
            <p:cNvSpPr>
              <a:spLocks noChangeShapeType="1"/>
            </p:cNvSpPr>
            <p:nvPr/>
          </p:nvSpPr>
          <p:spPr bwMode="auto">
            <a:xfrm flipH="1" flipV="1">
              <a:off x="4464" y="1920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" name="Line 54"/>
            <p:cNvSpPr>
              <a:spLocks noChangeShapeType="1"/>
            </p:cNvSpPr>
            <p:nvPr/>
          </p:nvSpPr>
          <p:spPr bwMode="auto">
            <a:xfrm flipH="1" flipV="1">
              <a:off x="4614" y="1320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55"/>
          <p:cNvGrpSpPr>
            <a:grpSpLocks/>
          </p:cNvGrpSpPr>
          <p:nvPr/>
        </p:nvGrpSpPr>
        <p:grpSpPr bwMode="auto">
          <a:xfrm>
            <a:off x="6604000" y="1354138"/>
            <a:ext cx="711200" cy="1150937"/>
            <a:chOff x="4065" y="544"/>
            <a:chExt cx="479" cy="775"/>
          </a:xfrm>
        </p:grpSpPr>
        <p:sp>
          <p:nvSpPr>
            <p:cNvPr id="1196" name="Line 56"/>
            <p:cNvSpPr>
              <a:spLocks noChangeShapeType="1"/>
            </p:cNvSpPr>
            <p:nvPr/>
          </p:nvSpPr>
          <p:spPr bwMode="auto">
            <a:xfrm flipV="1">
              <a:off x="4180" y="1116"/>
              <a:ext cx="189" cy="12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7" name="Line 57"/>
            <p:cNvSpPr>
              <a:spLocks noChangeShapeType="1"/>
            </p:cNvSpPr>
            <p:nvPr/>
          </p:nvSpPr>
          <p:spPr bwMode="auto">
            <a:xfrm flipV="1">
              <a:off x="4365" y="562"/>
              <a:ext cx="170" cy="554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" name="Line 58"/>
            <p:cNvSpPr>
              <a:spLocks noChangeShapeType="1"/>
            </p:cNvSpPr>
            <p:nvPr/>
          </p:nvSpPr>
          <p:spPr bwMode="auto">
            <a:xfrm flipH="1">
              <a:off x="4163" y="666"/>
              <a:ext cx="190" cy="57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9" name="Line 59"/>
            <p:cNvSpPr>
              <a:spLocks noChangeShapeType="1"/>
            </p:cNvSpPr>
            <p:nvPr/>
          </p:nvSpPr>
          <p:spPr bwMode="auto">
            <a:xfrm flipV="1">
              <a:off x="4325" y="544"/>
              <a:ext cx="219" cy="15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0" name="Line 60"/>
            <p:cNvSpPr>
              <a:spLocks noChangeShapeType="1"/>
            </p:cNvSpPr>
            <p:nvPr/>
          </p:nvSpPr>
          <p:spPr bwMode="auto">
            <a:xfrm flipV="1">
              <a:off x="4065" y="1041"/>
              <a:ext cx="416" cy="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7325" name="AutoShape 61"/>
          <p:cNvSpPr>
            <a:spLocks noChangeArrowheads="1"/>
          </p:cNvSpPr>
          <p:nvPr/>
        </p:nvSpPr>
        <p:spPr bwMode="auto">
          <a:xfrm>
            <a:off x="7477125" y="3087688"/>
            <a:ext cx="677863" cy="479425"/>
          </a:xfrm>
          <a:prstGeom prst="parallelogram">
            <a:avLst>
              <a:gd name="adj" fmla="val 41239"/>
            </a:avLst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62"/>
          <p:cNvGrpSpPr>
            <a:grpSpLocks/>
          </p:cNvGrpSpPr>
          <p:nvPr/>
        </p:nvGrpSpPr>
        <p:grpSpPr bwMode="auto">
          <a:xfrm>
            <a:off x="7477125" y="1860550"/>
            <a:ext cx="669925" cy="1727200"/>
            <a:chOff x="4654" y="885"/>
            <a:chExt cx="451" cy="1163"/>
          </a:xfrm>
        </p:grpSpPr>
        <p:grpSp>
          <p:nvGrpSpPr>
            <p:cNvPr id="1187" name="Group 63"/>
            <p:cNvGrpSpPr>
              <a:grpSpLocks/>
            </p:cNvGrpSpPr>
            <p:nvPr/>
          </p:nvGrpSpPr>
          <p:grpSpPr bwMode="auto">
            <a:xfrm>
              <a:off x="4654" y="885"/>
              <a:ext cx="451" cy="1163"/>
              <a:chOff x="4654" y="885"/>
              <a:chExt cx="451" cy="1163"/>
            </a:xfrm>
          </p:grpSpPr>
          <p:sp>
            <p:nvSpPr>
              <p:cNvPr id="1189" name="Line 64"/>
              <p:cNvSpPr>
                <a:spLocks noChangeShapeType="1"/>
              </p:cNvSpPr>
              <p:nvPr/>
            </p:nvSpPr>
            <p:spPr bwMode="auto">
              <a:xfrm>
                <a:off x="4801" y="1533"/>
                <a:ext cx="0" cy="18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0" name="Line 65"/>
              <p:cNvSpPr>
                <a:spLocks noChangeShapeType="1"/>
              </p:cNvSpPr>
              <p:nvPr/>
            </p:nvSpPr>
            <p:spPr bwMode="auto">
              <a:xfrm flipH="1">
                <a:off x="4654" y="1533"/>
                <a:ext cx="6" cy="46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1" name="Line 66"/>
              <p:cNvSpPr>
                <a:spLocks noChangeShapeType="1"/>
              </p:cNvSpPr>
              <p:nvPr/>
            </p:nvSpPr>
            <p:spPr bwMode="auto">
              <a:xfrm>
                <a:off x="5105" y="885"/>
                <a:ext cx="0" cy="87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2" name="Line 67"/>
              <p:cNvSpPr>
                <a:spLocks noChangeShapeType="1"/>
              </p:cNvSpPr>
              <p:nvPr/>
            </p:nvSpPr>
            <p:spPr bwMode="auto">
              <a:xfrm>
                <a:off x="4663" y="1671"/>
                <a:ext cx="0" cy="1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3" name="Line 68"/>
              <p:cNvSpPr>
                <a:spLocks noChangeShapeType="1"/>
              </p:cNvSpPr>
              <p:nvPr/>
            </p:nvSpPr>
            <p:spPr bwMode="auto">
              <a:xfrm>
                <a:off x="4966" y="1533"/>
                <a:ext cx="0" cy="51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4" name="Line 69"/>
              <p:cNvSpPr>
                <a:spLocks noChangeShapeType="1"/>
              </p:cNvSpPr>
              <p:nvPr/>
            </p:nvSpPr>
            <p:spPr bwMode="auto">
              <a:xfrm>
                <a:off x="4966" y="1711"/>
                <a:ext cx="0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5" name="Line 70"/>
              <p:cNvSpPr>
                <a:spLocks noChangeShapeType="1"/>
              </p:cNvSpPr>
              <p:nvPr/>
            </p:nvSpPr>
            <p:spPr bwMode="auto">
              <a:xfrm>
                <a:off x="5105" y="1455"/>
                <a:ext cx="0" cy="1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88" name="Line 71"/>
            <p:cNvSpPr>
              <a:spLocks noChangeShapeType="1"/>
            </p:cNvSpPr>
            <p:nvPr/>
          </p:nvSpPr>
          <p:spPr bwMode="auto">
            <a:xfrm>
              <a:off x="4801" y="1579"/>
              <a:ext cx="0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7336" name="WordArt 72" descr="Paper bag"/>
          <p:cNvSpPr>
            <a:spLocks noChangeArrowheads="1" noChangeShapeType="1" noTextEdit="1"/>
          </p:cNvSpPr>
          <p:nvPr/>
        </p:nvSpPr>
        <p:spPr bwMode="auto">
          <a:xfrm rot="-4252640">
            <a:off x="7596188" y="3243263"/>
            <a:ext cx="339725" cy="149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6361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T V-3</a:t>
            </a:r>
          </a:p>
        </p:txBody>
      </p:sp>
      <p:grpSp>
        <p:nvGrpSpPr>
          <p:cNvPr id="16" name="Group 73"/>
          <p:cNvGrpSpPr>
            <a:grpSpLocks/>
          </p:cNvGrpSpPr>
          <p:nvPr/>
        </p:nvGrpSpPr>
        <p:grpSpPr bwMode="auto">
          <a:xfrm>
            <a:off x="3313113" y="866775"/>
            <a:ext cx="2630487" cy="3048000"/>
            <a:chOff x="1872" y="173"/>
            <a:chExt cx="1891" cy="2190"/>
          </a:xfrm>
        </p:grpSpPr>
        <p:sp>
          <p:nvSpPr>
            <p:cNvPr id="1185" name="AutoShape 74"/>
            <p:cNvSpPr>
              <a:spLocks noChangeArrowheads="1"/>
            </p:cNvSpPr>
            <p:nvPr/>
          </p:nvSpPr>
          <p:spPr bwMode="auto">
            <a:xfrm rot="5323066" flipV="1">
              <a:off x="1544" y="501"/>
              <a:ext cx="1649" cy="993"/>
            </a:xfrm>
            <a:prstGeom prst="parallelogram">
              <a:avLst>
                <a:gd name="adj" fmla="val 55008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6" name="AutoShape 75"/>
            <p:cNvSpPr>
              <a:spLocks noChangeArrowheads="1"/>
            </p:cNvSpPr>
            <p:nvPr/>
          </p:nvSpPr>
          <p:spPr bwMode="auto">
            <a:xfrm rot="19742203" flipV="1">
              <a:off x="2010" y="1315"/>
              <a:ext cx="1753" cy="1003"/>
            </a:xfrm>
            <a:prstGeom prst="parallelogram">
              <a:avLst>
                <a:gd name="adj" fmla="val 57894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8" name="Object 76"/>
            <p:cNvGraphicFramePr>
              <a:graphicFrameLocks noChangeAspect="1"/>
            </p:cNvGraphicFramePr>
            <p:nvPr/>
          </p:nvGraphicFramePr>
          <p:xfrm>
            <a:off x="1872" y="653"/>
            <a:ext cx="200" cy="243"/>
          </p:xfrm>
          <a:graphic>
            <a:graphicData uri="http://schemas.openxmlformats.org/presentationml/2006/ole">
              <p:oleObj spid="_x0000_s1028" name="CorelDRAW" r:id="rId8" imgW="417960" imgH="505440" progId="CorelDRAW.Graphic.11">
                <p:embed/>
              </p:oleObj>
            </a:graphicData>
          </a:graphic>
        </p:graphicFrame>
        <p:graphicFrame>
          <p:nvGraphicFramePr>
            <p:cNvPr id="1029" name="Object 77"/>
            <p:cNvGraphicFramePr>
              <a:graphicFrameLocks noChangeAspect="1"/>
            </p:cNvGraphicFramePr>
            <p:nvPr/>
          </p:nvGraphicFramePr>
          <p:xfrm>
            <a:off x="2767" y="2230"/>
            <a:ext cx="277" cy="133"/>
          </p:xfrm>
          <a:graphic>
            <a:graphicData uri="http://schemas.openxmlformats.org/presentationml/2006/ole">
              <p:oleObj spid="_x0000_s1029" name="CorelDRAW" r:id="rId9" imgW="668520" imgH="320400" progId="CorelDRAW.Graphic.11">
                <p:embed/>
              </p:oleObj>
            </a:graphicData>
          </a:graphic>
        </p:graphicFrame>
      </p:grpSp>
      <p:sp>
        <p:nvSpPr>
          <p:cNvPr id="267342" name="AutoShape 78"/>
          <p:cNvSpPr>
            <a:spLocks noChangeArrowheads="1"/>
          </p:cNvSpPr>
          <p:nvPr/>
        </p:nvSpPr>
        <p:spPr bwMode="auto">
          <a:xfrm rot="19659806" flipH="1">
            <a:off x="4405313" y="3162300"/>
            <a:ext cx="927100" cy="382588"/>
          </a:xfrm>
          <a:prstGeom prst="parallelogram">
            <a:avLst>
              <a:gd name="adj" fmla="val 5606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79"/>
          <p:cNvGrpSpPr>
            <a:grpSpLocks/>
          </p:cNvGrpSpPr>
          <p:nvPr/>
        </p:nvGrpSpPr>
        <p:grpSpPr bwMode="auto">
          <a:xfrm>
            <a:off x="4381500" y="1838325"/>
            <a:ext cx="909638" cy="1855788"/>
            <a:chOff x="2592" y="881"/>
            <a:chExt cx="654" cy="1334"/>
          </a:xfrm>
        </p:grpSpPr>
        <p:grpSp>
          <p:nvGrpSpPr>
            <p:cNvPr id="1173" name="Group 80"/>
            <p:cNvGrpSpPr>
              <a:grpSpLocks/>
            </p:cNvGrpSpPr>
            <p:nvPr/>
          </p:nvGrpSpPr>
          <p:grpSpPr bwMode="auto">
            <a:xfrm>
              <a:off x="2848" y="1579"/>
              <a:ext cx="2" cy="636"/>
              <a:chOff x="2848" y="1579"/>
              <a:chExt cx="2" cy="636"/>
            </a:xfrm>
          </p:grpSpPr>
          <p:sp>
            <p:nvSpPr>
              <p:cNvPr id="1183" name="Line 81"/>
              <p:cNvSpPr>
                <a:spLocks noChangeShapeType="1"/>
              </p:cNvSpPr>
              <p:nvPr/>
            </p:nvSpPr>
            <p:spPr bwMode="auto">
              <a:xfrm>
                <a:off x="2850" y="1579"/>
                <a:ext cx="0" cy="636"/>
              </a:xfrm>
              <a:prstGeom prst="line">
                <a:avLst/>
              </a:prstGeom>
              <a:noFill/>
              <a:ln w="31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4" name="Line 82"/>
              <p:cNvSpPr>
                <a:spLocks noChangeShapeType="1"/>
              </p:cNvSpPr>
              <p:nvPr/>
            </p:nvSpPr>
            <p:spPr bwMode="auto">
              <a:xfrm>
                <a:off x="2848" y="1832"/>
                <a:ext cx="0" cy="1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4" name="Group 83"/>
            <p:cNvGrpSpPr>
              <a:grpSpLocks/>
            </p:cNvGrpSpPr>
            <p:nvPr/>
          </p:nvGrpSpPr>
          <p:grpSpPr bwMode="auto">
            <a:xfrm>
              <a:off x="3246" y="1032"/>
              <a:ext cx="0" cy="864"/>
              <a:chOff x="3288" y="1085"/>
              <a:chExt cx="0" cy="864"/>
            </a:xfrm>
          </p:grpSpPr>
          <p:sp>
            <p:nvSpPr>
              <p:cNvPr id="1181" name="Line 84"/>
              <p:cNvSpPr>
                <a:spLocks noChangeShapeType="1"/>
              </p:cNvSpPr>
              <p:nvPr/>
            </p:nvSpPr>
            <p:spPr bwMode="auto">
              <a:xfrm>
                <a:off x="3288" y="1085"/>
                <a:ext cx="0" cy="864"/>
              </a:xfrm>
              <a:prstGeom prst="line">
                <a:avLst/>
              </a:prstGeom>
              <a:noFill/>
              <a:ln w="31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2" name="Line 85"/>
              <p:cNvSpPr>
                <a:spLocks noChangeShapeType="1"/>
              </p:cNvSpPr>
              <p:nvPr/>
            </p:nvSpPr>
            <p:spPr bwMode="auto">
              <a:xfrm>
                <a:off x="3288" y="1616"/>
                <a:ext cx="0" cy="18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5" name="Group 86"/>
            <p:cNvGrpSpPr>
              <a:grpSpLocks/>
            </p:cNvGrpSpPr>
            <p:nvPr/>
          </p:nvGrpSpPr>
          <p:grpSpPr bwMode="auto">
            <a:xfrm>
              <a:off x="2592" y="1392"/>
              <a:ext cx="0" cy="636"/>
              <a:chOff x="2592" y="1392"/>
              <a:chExt cx="0" cy="636"/>
            </a:xfrm>
          </p:grpSpPr>
          <p:sp>
            <p:nvSpPr>
              <p:cNvPr id="1179" name="Line 87"/>
              <p:cNvSpPr>
                <a:spLocks noChangeShapeType="1"/>
              </p:cNvSpPr>
              <p:nvPr/>
            </p:nvSpPr>
            <p:spPr bwMode="auto">
              <a:xfrm>
                <a:off x="2592" y="1392"/>
                <a:ext cx="0" cy="636"/>
              </a:xfrm>
              <a:prstGeom prst="line">
                <a:avLst/>
              </a:prstGeom>
              <a:noFill/>
              <a:ln w="31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0" name="Line 88"/>
              <p:cNvSpPr>
                <a:spLocks noChangeShapeType="1"/>
              </p:cNvSpPr>
              <p:nvPr/>
            </p:nvSpPr>
            <p:spPr bwMode="auto">
              <a:xfrm>
                <a:off x="2592" y="1654"/>
                <a:ext cx="0" cy="18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76" name="Group 89"/>
            <p:cNvGrpSpPr>
              <a:grpSpLocks/>
            </p:cNvGrpSpPr>
            <p:nvPr/>
          </p:nvGrpSpPr>
          <p:grpSpPr bwMode="auto">
            <a:xfrm>
              <a:off x="2994" y="881"/>
              <a:ext cx="0" cy="912"/>
              <a:chOff x="3042" y="845"/>
              <a:chExt cx="0" cy="912"/>
            </a:xfrm>
          </p:grpSpPr>
          <p:sp>
            <p:nvSpPr>
              <p:cNvPr id="1177" name="Line 90"/>
              <p:cNvSpPr>
                <a:spLocks noChangeShapeType="1"/>
              </p:cNvSpPr>
              <p:nvPr/>
            </p:nvSpPr>
            <p:spPr bwMode="auto">
              <a:xfrm>
                <a:off x="3042" y="845"/>
                <a:ext cx="0" cy="912"/>
              </a:xfrm>
              <a:prstGeom prst="line">
                <a:avLst/>
              </a:prstGeom>
              <a:noFill/>
              <a:ln w="31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8" name="Line 91"/>
              <p:cNvSpPr>
                <a:spLocks noChangeShapeType="1"/>
              </p:cNvSpPr>
              <p:nvPr/>
            </p:nvSpPr>
            <p:spPr bwMode="auto">
              <a:xfrm>
                <a:off x="3042" y="1405"/>
                <a:ext cx="0" cy="2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" name="Group 92"/>
          <p:cNvGrpSpPr>
            <a:grpSpLocks/>
          </p:cNvGrpSpPr>
          <p:nvPr/>
        </p:nvGrpSpPr>
        <p:grpSpPr bwMode="auto">
          <a:xfrm rot="-401303">
            <a:off x="3790950" y="1354138"/>
            <a:ext cx="1138238" cy="1147762"/>
            <a:chOff x="2257" y="557"/>
            <a:chExt cx="828" cy="835"/>
          </a:xfrm>
        </p:grpSpPr>
        <p:sp>
          <p:nvSpPr>
            <p:cNvPr id="1169" name="Line 93"/>
            <p:cNvSpPr>
              <a:spLocks noChangeShapeType="1"/>
            </p:cNvSpPr>
            <p:nvPr/>
          </p:nvSpPr>
          <p:spPr bwMode="auto">
            <a:xfrm flipH="1" flipV="1">
              <a:off x="2257" y="1130"/>
              <a:ext cx="337" cy="262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0" name="Line 94"/>
            <p:cNvSpPr>
              <a:spLocks noChangeShapeType="1"/>
            </p:cNvSpPr>
            <p:nvPr/>
          </p:nvSpPr>
          <p:spPr bwMode="auto">
            <a:xfrm flipH="1" flipV="1">
              <a:off x="2640" y="557"/>
              <a:ext cx="445" cy="346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1" name="Line 95"/>
            <p:cNvSpPr>
              <a:spLocks noChangeShapeType="1"/>
            </p:cNvSpPr>
            <p:nvPr/>
          </p:nvSpPr>
          <p:spPr bwMode="auto">
            <a:xfrm flipH="1" flipV="1">
              <a:off x="2332" y="1195"/>
              <a:ext cx="149" cy="1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2" name="Line 96"/>
            <p:cNvSpPr>
              <a:spLocks noChangeShapeType="1"/>
            </p:cNvSpPr>
            <p:nvPr/>
          </p:nvSpPr>
          <p:spPr bwMode="auto">
            <a:xfrm flipH="1" flipV="1">
              <a:off x="2812" y="701"/>
              <a:ext cx="150" cy="1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7361" name="Rectangle 97"/>
          <p:cNvSpPr>
            <a:spLocks noChangeArrowheads="1"/>
          </p:cNvSpPr>
          <p:nvPr/>
        </p:nvSpPr>
        <p:spPr bwMode="auto">
          <a:xfrm rot="-3318593">
            <a:off x="4344193" y="1977232"/>
            <a:ext cx="931863" cy="577850"/>
          </a:xfrm>
          <a:prstGeom prst="rect">
            <a:avLst/>
          </a:prstGeom>
          <a:solidFill>
            <a:schemeClr val="hlink"/>
          </a:solidFill>
          <a:ln w="190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362" name="Line 98"/>
          <p:cNvSpPr>
            <a:spLocks noChangeShapeType="1"/>
          </p:cNvSpPr>
          <p:nvPr/>
        </p:nvSpPr>
        <p:spPr bwMode="auto">
          <a:xfrm rot="21198697" flipV="1">
            <a:off x="4725988" y="2416175"/>
            <a:ext cx="728662" cy="33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99"/>
          <p:cNvGrpSpPr>
            <a:grpSpLocks/>
          </p:cNvGrpSpPr>
          <p:nvPr/>
        </p:nvGrpSpPr>
        <p:grpSpPr bwMode="auto">
          <a:xfrm>
            <a:off x="5410200" y="2438400"/>
            <a:ext cx="717550" cy="274638"/>
            <a:chOff x="3360" y="1866"/>
            <a:chExt cx="516" cy="198"/>
          </a:xfrm>
        </p:grpSpPr>
        <p:sp>
          <p:nvSpPr>
            <p:cNvPr id="1167" name="Line 100"/>
            <p:cNvSpPr>
              <a:spLocks noChangeShapeType="1"/>
            </p:cNvSpPr>
            <p:nvPr/>
          </p:nvSpPr>
          <p:spPr bwMode="auto">
            <a:xfrm flipH="1" flipV="1">
              <a:off x="3360" y="1872"/>
              <a:ext cx="283" cy="1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8" name="Text Box 101"/>
            <p:cNvSpPr txBox="1">
              <a:spLocks noChangeArrowheads="1"/>
            </p:cNvSpPr>
            <p:nvPr/>
          </p:nvSpPr>
          <p:spPr bwMode="auto">
            <a:xfrm rot="1539104">
              <a:off x="3449" y="1866"/>
              <a:ext cx="427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Times New Roman" pitchFamily="18" charset="0"/>
                </a:rPr>
                <a:t>For Fv</a:t>
              </a:r>
            </a:p>
          </p:txBody>
        </p:sp>
      </p:grpSp>
      <p:grpSp>
        <p:nvGrpSpPr>
          <p:cNvPr id="24" name="Group 102"/>
          <p:cNvGrpSpPr>
            <a:grpSpLocks/>
          </p:cNvGrpSpPr>
          <p:nvPr/>
        </p:nvGrpSpPr>
        <p:grpSpPr bwMode="auto">
          <a:xfrm>
            <a:off x="4951413" y="908050"/>
            <a:ext cx="328612" cy="615950"/>
            <a:chOff x="2976" y="109"/>
            <a:chExt cx="236" cy="442"/>
          </a:xfrm>
        </p:grpSpPr>
        <p:sp>
          <p:nvSpPr>
            <p:cNvPr id="1165" name="Line 103"/>
            <p:cNvSpPr>
              <a:spLocks noChangeShapeType="1"/>
            </p:cNvSpPr>
            <p:nvPr/>
          </p:nvSpPr>
          <p:spPr bwMode="auto">
            <a:xfrm>
              <a:off x="2976" y="269"/>
              <a:ext cx="0" cy="2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6" name="Text Box 104"/>
            <p:cNvSpPr txBox="1">
              <a:spLocks noChangeArrowheads="1"/>
            </p:cNvSpPr>
            <p:nvPr/>
          </p:nvSpPr>
          <p:spPr bwMode="auto">
            <a:xfrm rot="-5503748">
              <a:off x="2897" y="227"/>
              <a:ext cx="433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 b="0">
                  <a:latin typeface="Times New Roman" pitchFamily="18" charset="0"/>
                </a:rPr>
                <a:t>For Tv</a:t>
              </a:r>
            </a:p>
          </p:txBody>
        </p:sp>
      </p:grpSp>
      <p:grpSp>
        <p:nvGrpSpPr>
          <p:cNvPr id="25" name="Group 105"/>
          <p:cNvGrpSpPr>
            <a:grpSpLocks/>
          </p:cNvGrpSpPr>
          <p:nvPr/>
        </p:nvGrpSpPr>
        <p:grpSpPr bwMode="auto">
          <a:xfrm>
            <a:off x="3597275" y="1395413"/>
            <a:ext cx="869950" cy="935037"/>
            <a:chOff x="2112" y="557"/>
            <a:chExt cx="624" cy="636"/>
          </a:xfrm>
        </p:grpSpPr>
        <p:sp>
          <p:nvSpPr>
            <p:cNvPr id="1161" name="Line 106"/>
            <p:cNvSpPr>
              <a:spLocks noChangeShapeType="1"/>
            </p:cNvSpPr>
            <p:nvPr/>
          </p:nvSpPr>
          <p:spPr bwMode="auto">
            <a:xfrm flipV="1">
              <a:off x="2244" y="577"/>
              <a:ext cx="432" cy="528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2" name="Line 107"/>
            <p:cNvSpPr>
              <a:spLocks noChangeShapeType="1"/>
            </p:cNvSpPr>
            <p:nvPr/>
          </p:nvSpPr>
          <p:spPr bwMode="auto">
            <a:xfrm flipV="1">
              <a:off x="2112" y="773"/>
              <a:ext cx="624" cy="4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3" name="Oval 108"/>
            <p:cNvSpPr>
              <a:spLocks noChangeArrowheads="1"/>
            </p:cNvSpPr>
            <p:nvPr/>
          </p:nvSpPr>
          <p:spPr bwMode="auto">
            <a:xfrm>
              <a:off x="2208" y="1085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4" name="Oval 109"/>
            <p:cNvSpPr>
              <a:spLocks noChangeArrowheads="1"/>
            </p:cNvSpPr>
            <p:nvPr/>
          </p:nvSpPr>
          <p:spPr bwMode="auto">
            <a:xfrm>
              <a:off x="2640" y="557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110"/>
          <p:cNvGrpSpPr>
            <a:grpSpLocks/>
          </p:cNvGrpSpPr>
          <p:nvPr/>
        </p:nvGrpSpPr>
        <p:grpSpPr bwMode="auto">
          <a:xfrm>
            <a:off x="307975" y="1020763"/>
            <a:ext cx="2587625" cy="2865437"/>
            <a:chOff x="96" y="288"/>
            <a:chExt cx="1891" cy="2094"/>
          </a:xfrm>
        </p:grpSpPr>
        <p:sp>
          <p:nvSpPr>
            <p:cNvPr id="1159" name="AutoShape 111"/>
            <p:cNvSpPr>
              <a:spLocks noChangeArrowheads="1"/>
            </p:cNvSpPr>
            <p:nvPr/>
          </p:nvSpPr>
          <p:spPr bwMode="auto">
            <a:xfrm rot="19742203" flipV="1">
              <a:off x="234" y="1380"/>
              <a:ext cx="1753" cy="959"/>
            </a:xfrm>
            <a:prstGeom prst="parallelogram">
              <a:avLst>
                <a:gd name="adj" fmla="val 60551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0" name="AutoShape 112"/>
            <p:cNvSpPr>
              <a:spLocks noChangeArrowheads="1"/>
            </p:cNvSpPr>
            <p:nvPr/>
          </p:nvSpPr>
          <p:spPr bwMode="auto">
            <a:xfrm rot="5323066" flipV="1">
              <a:off x="-196" y="580"/>
              <a:ext cx="1577" cy="993"/>
            </a:xfrm>
            <a:prstGeom prst="parallelogram">
              <a:avLst>
                <a:gd name="adj" fmla="val 52606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6" name="Object 113"/>
            <p:cNvGraphicFramePr>
              <a:graphicFrameLocks noChangeAspect="1"/>
            </p:cNvGraphicFramePr>
            <p:nvPr/>
          </p:nvGraphicFramePr>
          <p:xfrm>
            <a:off x="96" y="747"/>
            <a:ext cx="200" cy="232"/>
          </p:xfrm>
          <a:graphic>
            <a:graphicData uri="http://schemas.openxmlformats.org/presentationml/2006/ole">
              <p:oleObj spid="_x0000_s1026" name="CorelDRAW" r:id="rId10" imgW="417960" imgH="505440" progId="CorelDRAW.Graphic.11">
                <p:embed/>
              </p:oleObj>
            </a:graphicData>
          </a:graphic>
        </p:graphicFrame>
        <p:graphicFrame>
          <p:nvGraphicFramePr>
            <p:cNvPr id="1027" name="Object 114"/>
            <p:cNvGraphicFramePr>
              <a:graphicFrameLocks noChangeAspect="1"/>
            </p:cNvGraphicFramePr>
            <p:nvPr/>
          </p:nvGraphicFramePr>
          <p:xfrm>
            <a:off x="991" y="2255"/>
            <a:ext cx="277" cy="127"/>
          </p:xfrm>
          <a:graphic>
            <a:graphicData uri="http://schemas.openxmlformats.org/presentationml/2006/ole">
              <p:oleObj spid="_x0000_s1027" name="CorelDRAW" r:id="rId11" imgW="668520" imgH="320400" progId="CorelDRAW.Graphic.11">
                <p:embed/>
              </p:oleObj>
            </a:graphicData>
          </a:graphic>
        </p:graphicFrame>
      </p:grpSp>
      <p:sp>
        <p:nvSpPr>
          <p:cNvPr id="267379" name="AutoShape 115"/>
          <p:cNvSpPr>
            <a:spLocks noChangeArrowheads="1"/>
          </p:cNvSpPr>
          <p:nvPr/>
        </p:nvSpPr>
        <p:spPr bwMode="auto">
          <a:xfrm rot="19819119" flipH="1">
            <a:off x="1177925" y="2957513"/>
            <a:ext cx="1189038" cy="422275"/>
          </a:xfrm>
          <a:prstGeom prst="parallelogram">
            <a:avLst>
              <a:gd name="adj" fmla="val 4998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" name="Group 116"/>
          <p:cNvGrpSpPr>
            <a:grpSpLocks/>
          </p:cNvGrpSpPr>
          <p:nvPr/>
        </p:nvGrpSpPr>
        <p:grpSpPr bwMode="auto">
          <a:xfrm>
            <a:off x="663575" y="1592263"/>
            <a:ext cx="1306513" cy="817562"/>
            <a:chOff x="328" y="790"/>
            <a:chExt cx="954" cy="597"/>
          </a:xfrm>
        </p:grpSpPr>
        <p:sp>
          <p:nvSpPr>
            <p:cNvPr id="1155" name="Line 117"/>
            <p:cNvSpPr>
              <a:spLocks noChangeShapeType="1"/>
            </p:cNvSpPr>
            <p:nvPr/>
          </p:nvSpPr>
          <p:spPr bwMode="auto">
            <a:xfrm rot="-196882" flipH="1" flipV="1">
              <a:off x="328" y="1125"/>
              <a:ext cx="337" cy="2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6" name="Line 118"/>
            <p:cNvSpPr>
              <a:spLocks noChangeShapeType="1"/>
            </p:cNvSpPr>
            <p:nvPr/>
          </p:nvSpPr>
          <p:spPr bwMode="auto">
            <a:xfrm rot="-196882" flipH="1" flipV="1">
              <a:off x="945" y="790"/>
              <a:ext cx="337" cy="262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7" name="Line 119"/>
            <p:cNvSpPr>
              <a:spLocks noChangeShapeType="1"/>
            </p:cNvSpPr>
            <p:nvPr/>
          </p:nvSpPr>
          <p:spPr bwMode="auto">
            <a:xfrm rot="-196882" flipH="1" flipV="1">
              <a:off x="414" y="1192"/>
              <a:ext cx="149" cy="1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8" name="Line 120"/>
            <p:cNvSpPr>
              <a:spLocks noChangeShapeType="1"/>
            </p:cNvSpPr>
            <p:nvPr/>
          </p:nvSpPr>
          <p:spPr bwMode="auto">
            <a:xfrm rot="-196882" flipH="1" flipV="1">
              <a:off x="1027" y="865"/>
              <a:ext cx="150" cy="1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7385" name="WordArt 121"/>
          <p:cNvSpPr>
            <a:spLocks noChangeArrowheads="1" noChangeShapeType="1" noTextEdit="1"/>
          </p:cNvSpPr>
          <p:nvPr/>
        </p:nvSpPr>
        <p:spPr bwMode="auto">
          <a:xfrm rot="132865">
            <a:off x="947738" y="1512888"/>
            <a:ext cx="255587" cy="2587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FV-1</a:t>
            </a:r>
          </a:p>
        </p:txBody>
      </p:sp>
      <p:sp>
        <p:nvSpPr>
          <p:cNvPr id="267386" name="WordArt 122" descr="Paper bag"/>
          <p:cNvSpPr>
            <a:spLocks noChangeArrowheads="1" noChangeShapeType="1" noTextEdit="1"/>
          </p:cNvSpPr>
          <p:nvPr/>
        </p:nvSpPr>
        <p:spPr bwMode="auto">
          <a:xfrm rot="-2035882">
            <a:off x="1676400" y="3048000"/>
            <a:ext cx="354013" cy="153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6361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T V-1</a:t>
            </a:r>
          </a:p>
        </p:txBody>
      </p:sp>
      <p:grpSp>
        <p:nvGrpSpPr>
          <p:cNvPr id="28" name="Group 123"/>
          <p:cNvGrpSpPr>
            <a:grpSpLocks/>
          </p:cNvGrpSpPr>
          <p:nvPr/>
        </p:nvGrpSpPr>
        <p:grpSpPr bwMode="auto">
          <a:xfrm>
            <a:off x="611188" y="1552575"/>
            <a:ext cx="919162" cy="509588"/>
            <a:chOff x="300" y="780"/>
            <a:chExt cx="672" cy="373"/>
          </a:xfrm>
        </p:grpSpPr>
        <p:sp>
          <p:nvSpPr>
            <p:cNvPr id="1152" name="Line 124"/>
            <p:cNvSpPr>
              <a:spLocks noChangeShapeType="1"/>
            </p:cNvSpPr>
            <p:nvPr/>
          </p:nvSpPr>
          <p:spPr bwMode="auto">
            <a:xfrm rot="21582178" flipH="1">
              <a:off x="336" y="816"/>
              <a:ext cx="636" cy="33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3" name="Oval 125"/>
            <p:cNvSpPr>
              <a:spLocks noChangeArrowheads="1"/>
            </p:cNvSpPr>
            <p:nvPr/>
          </p:nvSpPr>
          <p:spPr bwMode="auto">
            <a:xfrm>
              <a:off x="918" y="780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4" name="Oval 126"/>
            <p:cNvSpPr>
              <a:spLocks noChangeArrowheads="1"/>
            </p:cNvSpPr>
            <p:nvPr/>
          </p:nvSpPr>
          <p:spPr bwMode="auto">
            <a:xfrm>
              <a:off x="300" y="1104"/>
              <a:ext cx="48" cy="4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" name="Group 127"/>
          <p:cNvGrpSpPr>
            <a:grpSpLocks/>
          </p:cNvGrpSpPr>
          <p:nvPr/>
        </p:nvGrpSpPr>
        <p:grpSpPr bwMode="auto">
          <a:xfrm>
            <a:off x="2438400" y="2590800"/>
            <a:ext cx="769938" cy="293688"/>
            <a:chOff x="1722" y="2016"/>
            <a:chExt cx="519" cy="198"/>
          </a:xfrm>
        </p:grpSpPr>
        <p:sp>
          <p:nvSpPr>
            <p:cNvPr id="1150" name="Line 128"/>
            <p:cNvSpPr>
              <a:spLocks noChangeShapeType="1"/>
            </p:cNvSpPr>
            <p:nvPr/>
          </p:nvSpPr>
          <p:spPr bwMode="auto">
            <a:xfrm flipH="1" flipV="1">
              <a:off x="1722" y="2022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51" name="Text Box 129"/>
            <p:cNvSpPr txBox="1">
              <a:spLocks noChangeArrowheads="1"/>
            </p:cNvSpPr>
            <p:nvPr/>
          </p:nvSpPr>
          <p:spPr bwMode="auto">
            <a:xfrm rot="1545351">
              <a:off x="1760" y="2016"/>
              <a:ext cx="481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 i="1">
                  <a:latin typeface="Times New Roman" pitchFamily="18" charset="0"/>
                </a:rPr>
                <a:t>For F.V.</a:t>
              </a:r>
            </a:p>
          </p:txBody>
        </p:sp>
      </p:grpSp>
      <p:grpSp>
        <p:nvGrpSpPr>
          <p:cNvPr id="30" name="Group 130"/>
          <p:cNvGrpSpPr>
            <a:grpSpLocks/>
          </p:cNvGrpSpPr>
          <p:nvPr/>
        </p:nvGrpSpPr>
        <p:grpSpPr bwMode="auto">
          <a:xfrm>
            <a:off x="1787525" y="950913"/>
            <a:ext cx="274638" cy="725487"/>
            <a:chOff x="1093" y="203"/>
            <a:chExt cx="200" cy="529"/>
          </a:xfrm>
        </p:grpSpPr>
        <p:sp>
          <p:nvSpPr>
            <p:cNvPr id="1148" name="Line 131"/>
            <p:cNvSpPr>
              <a:spLocks noChangeShapeType="1"/>
            </p:cNvSpPr>
            <p:nvPr/>
          </p:nvSpPr>
          <p:spPr bwMode="auto">
            <a:xfrm>
              <a:off x="1230" y="336"/>
              <a:ext cx="0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9" name="Text Box 132"/>
            <p:cNvSpPr txBox="1">
              <a:spLocks noChangeArrowheads="1"/>
            </p:cNvSpPr>
            <p:nvPr/>
          </p:nvSpPr>
          <p:spPr bwMode="auto">
            <a:xfrm rot="-5445560">
              <a:off x="936" y="360"/>
              <a:ext cx="514" cy="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 i="1">
                  <a:latin typeface="Times New Roman" pitchFamily="18" charset="0"/>
                </a:rPr>
                <a:t>For T.V.</a:t>
              </a:r>
            </a:p>
          </p:txBody>
        </p:sp>
      </p:grpSp>
      <p:grpSp>
        <p:nvGrpSpPr>
          <p:cNvPr id="31" name="Group 133"/>
          <p:cNvGrpSpPr>
            <a:grpSpLocks/>
          </p:cNvGrpSpPr>
          <p:nvPr/>
        </p:nvGrpSpPr>
        <p:grpSpPr bwMode="auto">
          <a:xfrm>
            <a:off x="7723188" y="876300"/>
            <a:ext cx="274637" cy="752475"/>
            <a:chOff x="1095" y="224"/>
            <a:chExt cx="186" cy="508"/>
          </a:xfrm>
        </p:grpSpPr>
        <p:sp>
          <p:nvSpPr>
            <p:cNvPr id="1146" name="Line 134"/>
            <p:cNvSpPr>
              <a:spLocks noChangeShapeType="1"/>
            </p:cNvSpPr>
            <p:nvPr/>
          </p:nvSpPr>
          <p:spPr bwMode="auto">
            <a:xfrm>
              <a:off x="1230" y="336"/>
              <a:ext cx="0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7" name="Text Box 135"/>
            <p:cNvSpPr txBox="1">
              <a:spLocks noChangeArrowheads="1"/>
            </p:cNvSpPr>
            <p:nvPr/>
          </p:nvSpPr>
          <p:spPr bwMode="auto">
            <a:xfrm rot="-5445560">
              <a:off x="950" y="369"/>
              <a:ext cx="475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 i="1">
                  <a:latin typeface="Times New Roman" pitchFamily="18" charset="0"/>
                </a:rPr>
                <a:t>For T.V.</a:t>
              </a:r>
            </a:p>
          </p:txBody>
        </p:sp>
      </p:grpSp>
      <p:grpSp>
        <p:nvGrpSpPr>
          <p:cNvPr id="267456" name="Group 136"/>
          <p:cNvGrpSpPr>
            <a:grpSpLocks/>
          </p:cNvGrpSpPr>
          <p:nvPr/>
        </p:nvGrpSpPr>
        <p:grpSpPr bwMode="auto">
          <a:xfrm rot="210307">
            <a:off x="8370888" y="2540000"/>
            <a:ext cx="773112" cy="295275"/>
            <a:chOff x="1722" y="2015"/>
            <a:chExt cx="521" cy="199"/>
          </a:xfrm>
        </p:grpSpPr>
        <p:sp>
          <p:nvSpPr>
            <p:cNvPr id="1144" name="Line 137"/>
            <p:cNvSpPr>
              <a:spLocks noChangeShapeType="1"/>
            </p:cNvSpPr>
            <p:nvPr/>
          </p:nvSpPr>
          <p:spPr bwMode="auto">
            <a:xfrm flipH="1" flipV="1">
              <a:off x="1722" y="2022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45" name="Text Box 138"/>
            <p:cNvSpPr txBox="1">
              <a:spLocks noChangeArrowheads="1"/>
            </p:cNvSpPr>
            <p:nvPr/>
          </p:nvSpPr>
          <p:spPr bwMode="auto">
            <a:xfrm rot="1545351">
              <a:off x="1762" y="2015"/>
              <a:ext cx="481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 i="1">
                  <a:latin typeface="Times New Roman" pitchFamily="18" charset="0"/>
                </a:rPr>
                <a:t>For F.V.</a:t>
              </a:r>
            </a:p>
          </p:txBody>
        </p:sp>
      </p:grpSp>
      <p:grpSp>
        <p:nvGrpSpPr>
          <p:cNvPr id="267468" name="Group 139"/>
          <p:cNvGrpSpPr>
            <a:grpSpLocks/>
          </p:cNvGrpSpPr>
          <p:nvPr/>
        </p:nvGrpSpPr>
        <p:grpSpPr bwMode="auto">
          <a:xfrm>
            <a:off x="1162050" y="1990725"/>
            <a:ext cx="1182688" cy="1566863"/>
            <a:chOff x="672" y="1014"/>
            <a:chExt cx="864" cy="1146"/>
          </a:xfrm>
        </p:grpSpPr>
        <p:grpSp>
          <p:nvGrpSpPr>
            <p:cNvPr id="1132" name="Group 140"/>
            <p:cNvGrpSpPr>
              <a:grpSpLocks/>
            </p:cNvGrpSpPr>
            <p:nvPr/>
          </p:nvGrpSpPr>
          <p:grpSpPr bwMode="auto">
            <a:xfrm>
              <a:off x="1272" y="1014"/>
              <a:ext cx="0" cy="624"/>
              <a:chOff x="1272" y="1014"/>
              <a:chExt cx="0" cy="624"/>
            </a:xfrm>
          </p:grpSpPr>
          <p:sp>
            <p:nvSpPr>
              <p:cNvPr id="1142" name="Line 141"/>
              <p:cNvSpPr>
                <a:spLocks noChangeShapeType="1"/>
              </p:cNvSpPr>
              <p:nvPr/>
            </p:nvSpPr>
            <p:spPr bwMode="auto">
              <a:xfrm>
                <a:off x="1272" y="101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" name="Line 142"/>
              <p:cNvSpPr>
                <a:spLocks noChangeShapeType="1"/>
              </p:cNvSpPr>
              <p:nvPr/>
            </p:nvSpPr>
            <p:spPr bwMode="auto">
              <a:xfrm>
                <a:off x="1272" y="144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3" name="Group 143"/>
            <p:cNvGrpSpPr>
              <a:grpSpLocks/>
            </p:cNvGrpSpPr>
            <p:nvPr/>
          </p:nvGrpSpPr>
          <p:grpSpPr bwMode="auto">
            <a:xfrm>
              <a:off x="672" y="1344"/>
              <a:ext cx="0" cy="624"/>
              <a:chOff x="672" y="1344"/>
              <a:chExt cx="0" cy="624"/>
            </a:xfrm>
          </p:grpSpPr>
          <p:sp>
            <p:nvSpPr>
              <p:cNvPr id="1140" name="Line 144"/>
              <p:cNvSpPr>
                <a:spLocks noChangeShapeType="1"/>
              </p:cNvSpPr>
              <p:nvPr/>
            </p:nvSpPr>
            <p:spPr bwMode="auto">
              <a:xfrm>
                <a:off x="672" y="1344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Line 145"/>
              <p:cNvSpPr>
                <a:spLocks noChangeShapeType="1"/>
              </p:cNvSpPr>
              <p:nvPr/>
            </p:nvSpPr>
            <p:spPr bwMode="auto">
              <a:xfrm>
                <a:off x="672" y="168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4" name="Group 146"/>
            <p:cNvGrpSpPr>
              <a:grpSpLocks/>
            </p:cNvGrpSpPr>
            <p:nvPr/>
          </p:nvGrpSpPr>
          <p:grpSpPr bwMode="auto">
            <a:xfrm>
              <a:off x="930" y="1536"/>
              <a:ext cx="0" cy="624"/>
              <a:chOff x="930" y="1536"/>
              <a:chExt cx="0" cy="624"/>
            </a:xfrm>
          </p:grpSpPr>
          <p:sp>
            <p:nvSpPr>
              <p:cNvPr id="1138" name="Line 147"/>
              <p:cNvSpPr>
                <a:spLocks noChangeShapeType="1"/>
              </p:cNvSpPr>
              <p:nvPr/>
            </p:nvSpPr>
            <p:spPr bwMode="auto">
              <a:xfrm>
                <a:off x="930" y="1536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Line 148"/>
              <p:cNvSpPr>
                <a:spLocks noChangeShapeType="1"/>
              </p:cNvSpPr>
              <p:nvPr/>
            </p:nvSpPr>
            <p:spPr bwMode="auto">
              <a:xfrm>
                <a:off x="930" y="1776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35" name="Group 149"/>
            <p:cNvGrpSpPr>
              <a:grpSpLocks/>
            </p:cNvGrpSpPr>
            <p:nvPr/>
          </p:nvGrpSpPr>
          <p:grpSpPr bwMode="auto">
            <a:xfrm>
              <a:off x="1536" y="1200"/>
              <a:ext cx="0" cy="624"/>
              <a:chOff x="1536" y="1200"/>
              <a:chExt cx="0" cy="624"/>
            </a:xfrm>
          </p:grpSpPr>
          <p:sp>
            <p:nvSpPr>
              <p:cNvPr id="1136" name="Line 150"/>
              <p:cNvSpPr>
                <a:spLocks noChangeShapeType="1"/>
              </p:cNvSpPr>
              <p:nvPr/>
            </p:nvSpPr>
            <p:spPr bwMode="auto">
              <a:xfrm>
                <a:off x="1536" y="1200"/>
                <a:ext cx="0" cy="62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Line 151"/>
              <p:cNvSpPr>
                <a:spLocks noChangeShapeType="1"/>
              </p:cNvSpPr>
              <p:nvPr/>
            </p:nvSpPr>
            <p:spPr bwMode="auto">
              <a:xfrm>
                <a:off x="1536" y="153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67479" name="Group 152"/>
          <p:cNvGrpSpPr>
            <a:grpSpLocks/>
          </p:cNvGrpSpPr>
          <p:nvPr/>
        </p:nvGrpSpPr>
        <p:grpSpPr bwMode="auto">
          <a:xfrm>
            <a:off x="427038" y="5210175"/>
            <a:ext cx="2005012" cy="1503363"/>
            <a:chOff x="280" y="3216"/>
            <a:chExt cx="1352" cy="1013"/>
          </a:xfrm>
        </p:grpSpPr>
        <p:sp>
          <p:nvSpPr>
            <p:cNvPr id="1123" name="Rectangle 153"/>
            <p:cNvSpPr>
              <a:spLocks noChangeArrowheads="1"/>
            </p:cNvSpPr>
            <p:nvPr/>
          </p:nvSpPr>
          <p:spPr bwMode="auto">
            <a:xfrm>
              <a:off x="336" y="3453"/>
              <a:ext cx="1296" cy="7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4" name="Rectangle 154"/>
            <p:cNvSpPr>
              <a:spLocks noChangeArrowheads="1"/>
            </p:cNvSpPr>
            <p:nvPr/>
          </p:nvSpPr>
          <p:spPr bwMode="auto">
            <a:xfrm>
              <a:off x="630" y="3648"/>
              <a:ext cx="672" cy="28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5" name="Line 155"/>
            <p:cNvSpPr>
              <a:spLocks noChangeShapeType="1"/>
            </p:cNvSpPr>
            <p:nvPr/>
          </p:nvSpPr>
          <p:spPr bwMode="auto">
            <a:xfrm flipV="1">
              <a:off x="624" y="3216"/>
              <a:ext cx="0" cy="52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" name="Line 156"/>
            <p:cNvSpPr>
              <a:spLocks noChangeShapeType="1"/>
            </p:cNvSpPr>
            <p:nvPr/>
          </p:nvSpPr>
          <p:spPr bwMode="auto">
            <a:xfrm flipV="1">
              <a:off x="1296" y="3216"/>
              <a:ext cx="0" cy="5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" name="Text Box 157"/>
            <p:cNvSpPr txBox="1">
              <a:spLocks noChangeArrowheads="1"/>
            </p:cNvSpPr>
            <p:nvPr/>
          </p:nvSpPr>
          <p:spPr bwMode="auto">
            <a:xfrm>
              <a:off x="280" y="4044"/>
              <a:ext cx="255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HP</a:t>
              </a:r>
            </a:p>
          </p:txBody>
        </p:sp>
        <p:sp>
          <p:nvSpPr>
            <p:cNvPr id="1128" name="Text Box 158"/>
            <p:cNvSpPr txBox="1">
              <a:spLocks noChangeArrowheads="1"/>
            </p:cNvSpPr>
            <p:nvPr/>
          </p:nvSpPr>
          <p:spPr bwMode="auto">
            <a:xfrm>
              <a:off x="477" y="3567"/>
              <a:ext cx="17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129" name="Text Box 159"/>
            <p:cNvSpPr txBox="1">
              <a:spLocks noChangeArrowheads="1"/>
            </p:cNvSpPr>
            <p:nvPr/>
          </p:nvSpPr>
          <p:spPr bwMode="auto">
            <a:xfrm>
              <a:off x="478" y="3807"/>
              <a:ext cx="176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130" name="Text Box 160"/>
            <p:cNvSpPr txBox="1">
              <a:spLocks noChangeArrowheads="1"/>
            </p:cNvSpPr>
            <p:nvPr/>
          </p:nvSpPr>
          <p:spPr bwMode="auto">
            <a:xfrm>
              <a:off x="1270" y="3807"/>
              <a:ext cx="17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131" name="Text Box 161"/>
            <p:cNvSpPr txBox="1">
              <a:spLocks noChangeArrowheads="1"/>
            </p:cNvSpPr>
            <p:nvPr/>
          </p:nvSpPr>
          <p:spPr bwMode="auto">
            <a:xfrm>
              <a:off x="1270" y="3567"/>
              <a:ext cx="176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267480" name="Group 162"/>
          <p:cNvGrpSpPr>
            <a:grpSpLocks/>
          </p:cNvGrpSpPr>
          <p:nvPr/>
        </p:nvGrpSpPr>
        <p:grpSpPr bwMode="auto">
          <a:xfrm>
            <a:off x="4354513" y="4724400"/>
            <a:ext cx="3875087" cy="728663"/>
            <a:chOff x="2928" y="2806"/>
            <a:chExt cx="2256" cy="577"/>
          </a:xfrm>
        </p:grpSpPr>
        <p:sp>
          <p:nvSpPr>
            <p:cNvPr id="1113" name="Line 163"/>
            <p:cNvSpPr>
              <a:spLocks noChangeShapeType="1"/>
            </p:cNvSpPr>
            <p:nvPr/>
          </p:nvSpPr>
          <p:spPr bwMode="auto">
            <a:xfrm>
              <a:off x="2928" y="2928"/>
              <a:ext cx="225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4" name="Line 164"/>
            <p:cNvSpPr>
              <a:spLocks noChangeShapeType="1"/>
            </p:cNvSpPr>
            <p:nvPr/>
          </p:nvSpPr>
          <p:spPr bwMode="auto">
            <a:xfrm>
              <a:off x="3168" y="3264"/>
              <a:ext cx="1968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5" name="Line 165"/>
            <p:cNvSpPr>
              <a:spLocks noChangeShapeType="1"/>
            </p:cNvSpPr>
            <p:nvPr/>
          </p:nvSpPr>
          <p:spPr bwMode="auto">
            <a:xfrm>
              <a:off x="4752" y="2928"/>
              <a:ext cx="19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" name="Line 166"/>
            <p:cNvSpPr>
              <a:spLocks noChangeShapeType="1"/>
            </p:cNvSpPr>
            <p:nvPr/>
          </p:nvSpPr>
          <p:spPr bwMode="auto">
            <a:xfrm>
              <a:off x="4368" y="3264"/>
              <a:ext cx="19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7" name="Line 167"/>
            <p:cNvSpPr>
              <a:spLocks noChangeShapeType="1"/>
            </p:cNvSpPr>
            <p:nvPr/>
          </p:nvSpPr>
          <p:spPr bwMode="auto">
            <a:xfrm flipH="1">
              <a:off x="4368" y="2928"/>
              <a:ext cx="384" cy="33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8" name="Line 168"/>
            <p:cNvSpPr>
              <a:spLocks noChangeShapeType="1"/>
            </p:cNvSpPr>
            <p:nvPr/>
          </p:nvSpPr>
          <p:spPr bwMode="auto">
            <a:xfrm flipH="1">
              <a:off x="4560" y="2928"/>
              <a:ext cx="384" cy="336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9" name="Text Box 169"/>
            <p:cNvSpPr txBox="1">
              <a:spLocks noChangeArrowheads="1"/>
            </p:cNvSpPr>
            <p:nvPr/>
          </p:nvSpPr>
          <p:spPr bwMode="auto">
            <a:xfrm>
              <a:off x="4239" y="3135"/>
              <a:ext cx="207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a</a:t>
              </a:r>
              <a:r>
                <a:rPr lang="en-US" sz="1200" b="0" baseline="-25000">
                  <a:latin typeface="Times New Roman" pitchFamily="18" charset="0"/>
                </a:rPr>
                <a:t>1</a:t>
              </a:r>
              <a:r>
                <a:rPr lang="en-US" sz="1200" b="0">
                  <a:latin typeface="Times New Roman" pitchFamily="18" charset="0"/>
                </a:rPr>
                <a:t>’</a:t>
              </a:r>
              <a:endParaRPr lang="en-US" sz="1200" b="0" baseline="-25000">
                <a:latin typeface="Times New Roman" pitchFamily="18" charset="0"/>
              </a:endParaRPr>
            </a:p>
          </p:txBody>
        </p:sp>
        <p:sp>
          <p:nvSpPr>
            <p:cNvPr id="1120" name="Text Box 170"/>
            <p:cNvSpPr txBox="1">
              <a:spLocks noChangeArrowheads="1"/>
            </p:cNvSpPr>
            <p:nvPr/>
          </p:nvSpPr>
          <p:spPr bwMode="auto">
            <a:xfrm>
              <a:off x="4582" y="2812"/>
              <a:ext cx="211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d</a:t>
              </a:r>
              <a:r>
                <a:rPr lang="en-US" sz="1200" b="0" baseline="-25000">
                  <a:latin typeface="Times New Roman" pitchFamily="18" charset="0"/>
                </a:rPr>
                <a:t>1</a:t>
              </a:r>
              <a:r>
                <a:rPr lang="en-US" sz="1200" b="0">
                  <a:latin typeface="Times New Roman" pitchFamily="18" charset="0"/>
                </a:rPr>
                <a:t>’</a:t>
              </a:r>
              <a:endParaRPr lang="en-US" sz="1200" b="0" baseline="-25000">
                <a:latin typeface="Times New Roman" pitchFamily="18" charset="0"/>
              </a:endParaRPr>
            </a:p>
          </p:txBody>
        </p:sp>
        <p:sp>
          <p:nvSpPr>
            <p:cNvPr id="1121" name="Text Box 171"/>
            <p:cNvSpPr txBox="1">
              <a:spLocks noChangeArrowheads="1"/>
            </p:cNvSpPr>
            <p:nvPr/>
          </p:nvSpPr>
          <p:spPr bwMode="auto">
            <a:xfrm>
              <a:off x="4912" y="2806"/>
              <a:ext cx="206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c</a:t>
              </a:r>
              <a:r>
                <a:rPr lang="en-US" sz="1200" b="0" baseline="-25000">
                  <a:latin typeface="Times New Roman" pitchFamily="18" charset="0"/>
                </a:rPr>
                <a:t>1</a:t>
              </a:r>
              <a:r>
                <a:rPr lang="en-US" sz="1200" b="0">
                  <a:latin typeface="Times New Roman" pitchFamily="18" charset="0"/>
                </a:rPr>
                <a:t>’</a:t>
              </a:r>
              <a:endParaRPr lang="en-US" sz="1200" b="0" baseline="-25000">
                <a:latin typeface="Times New Roman" pitchFamily="18" charset="0"/>
              </a:endParaRPr>
            </a:p>
          </p:txBody>
        </p:sp>
        <p:sp>
          <p:nvSpPr>
            <p:cNvPr id="1122" name="Text Box 172"/>
            <p:cNvSpPr txBox="1">
              <a:spLocks noChangeArrowheads="1"/>
            </p:cNvSpPr>
            <p:nvPr/>
          </p:nvSpPr>
          <p:spPr bwMode="auto">
            <a:xfrm>
              <a:off x="4564" y="3166"/>
              <a:ext cx="211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 b="0">
                  <a:latin typeface="Times New Roman" pitchFamily="18" charset="0"/>
                </a:rPr>
                <a:t>b</a:t>
              </a:r>
              <a:r>
                <a:rPr lang="en-US" sz="1200" b="0" baseline="-25000">
                  <a:latin typeface="Times New Roman" pitchFamily="18" charset="0"/>
                </a:rPr>
                <a:t>1</a:t>
              </a:r>
              <a:r>
                <a:rPr lang="en-US" sz="1200" b="0">
                  <a:latin typeface="Times New Roman" pitchFamily="18" charset="0"/>
                </a:rPr>
                <a:t>’</a:t>
              </a:r>
              <a:endParaRPr lang="en-US" sz="1200" b="0" baseline="-25000">
                <a:latin typeface="Times New Roman" pitchFamily="18" charset="0"/>
              </a:endParaRPr>
            </a:p>
          </p:txBody>
        </p:sp>
      </p:grpSp>
      <p:sp>
        <p:nvSpPr>
          <p:cNvPr id="267437" name="AutoShape 173"/>
          <p:cNvSpPr>
            <a:spLocks noChangeArrowheads="1"/>
          </p:cNvSpPr>
          <p:nvPr/>
        </p:nvSpPr>
        <p:spPr bwMode="auto">
          <a:xfrm rot="19819119" flipH="1">
            <a:off x="1158875" y="2049463"/>
            <a:ext cx="1209675" cy="460375"/>
          </a:xfrm>
          <a:prstGeom prst="parallelogram">
            <a:avLst>
              <a:gd name="adj" fmla="val 46640"/>
            </a:avLst>
          </a:prstGeom>
          <a:solidFill>
            <a:schemeClr val="hlink"/>
          </a:solidFill>
          <a:ln w="190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438" name="Line 174"/>
          <p:cNvSpPr>
            <a:spLocks noChangeShapeType="1"/>
          </p:cNvSpPr>
          <p:nvPr/>
        </p:nvSpPr>
        <p:spPr bwMode="auto">
          <a:xfrm flipV="1">
            <a:off x="6564313" y="2643188"/>
            <a:ext cx="276225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7481" name="Group 175"/>
          <p:cNvGrpSpPr>
            <a:grpSpLocks/>
          </p:cNvGrpSpPr>
          <p:nvPr/>
        </p:nvGrpSpPr>
        <p:grpSpPr bwMode="auto">
          <a:xfrm>
            <a:off x="1844675" y="4711700"/>
            <a:ext cx="3489325" cy="2001838"/>
            <a:chOff x="1104" y="2880"/>
            <a:chExt cx="2352" cy="1349"/>
          </a:xfrm>
        </p:grpSpPr>
        <p:grpSp>
          <p:nvGrpSpPr>
            <p:cNvPr id="1100" name="Group 176"/>
            <p:cNvGrpSpPr>
              <a:grpSpLocks/>
            </p:cNvGrpSpPr>
            <p:nvPr/>
          </p:nvGrpSpPr>
          <p:grpSpPr bwMode="auto">
            <a:xfrm>
              <a:off x="1104" y="3456"/>
              <a:ext cx="2352" cy="773"/>
              <a:chOff x="1104" y="3456"/>
              <a:chExt cx="2352" cy="773"/>
            </a:xfrm>
          </p:grpSpPr>
          <p:sp>
            <p:nvSpPr>
              <p:cNvPr id="1103" name="Rectangle 177"/>
              <p:cNvSpPr>
                <a:spLocks noChangeArrowheads="1"/>
              </p:cNvSpPr>
              <p:nvPr/>
            </p:nvSpPr>
            <p:spPr bwMode="auto">
              <a:xfrm>
                <a:off x="2160" y="3456"/>
                <a:ext cx="1296" cy="720"/>
              </a:xfrm>
              <a:prstGeom prst="rect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Rectangle 178"/>
              <p:cNvSpPr>
                <a:spLocks noChangeArrowheads="1"/>
              </p:cNvSpPr>
              <p:nvPr/>
            </p:nvSpPr>
            <p:spPr bwMode="auto">
              <a:xfrm>
                <a:off x="2550" y="3648"/>
                <a:ext cx="522" cy="288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Text Box 179"/>
              <p:cNvSpPr txBox="1">
                <a:spLocks noChangeArrowheads="1"/>
              </p:cNvSpPr>
              <p:nvPr/>
            </p:nvSpPr>
            <p:spPr bwMode="auto">
              <a:xfrm>
                <a:off x="2105" y="4044"/>
                <a:ext cx="255" cy="1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200" b="0">
                    <a:latin typeface="Times New Roman" pitchFamily="18" charset="0"/>
                  </a:rPr>
                  <a:t>HP</a:t>
                </a:r>
              </a:p>
            </p:txBody>
          </p:sp>
          <p:grpSp>
            <p:nvGrpSpPr>
              <p:cNvPr id="1106" name="Group 180"/>
              <p:cNvGrpSpPr>
                <a:grpSpLocks/>
              </p:cNvGrpSpPr>
              <p:nvPr/>
            </p:nvGrpSpPr>
            <p:grpSpPr bwMode="auto">
              <a:xfrm>
                <a:off x="2400" y="3555"/>
                <a:ext cx="840" cy="486"/>
                <a:chOff x="2400" y="3555"/>
                <a:chExt cx="840" cy="486"/>
              </a:xfrm>
            </p:grpSpPr>
            <p:sp>
              <p:nvSpPr>
                <p:cNvPr id="1109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2400" y="3567"/>
                  <a:ext cx="205" cy="1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200" b="0">
                      <a:latin typeface="Times New Roman" pitchFamily="18" charset="0"/>
                    </a:rPr>
                    <a:t>a</a:t>
                  </a:r>
                  <a:r>
                    <a:rPr lang="en-US" sz="1200" b="0" baseline="-250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110" name="Text Box 182"/>
                <p:cNvSpPr txBox="1">
                  <a:spLocks noChangeArrowheads="1"/>
                </p:cNvSpPr>
                <p:nvPr/>
              </p:nvSpPr>
              <p:spPr bwMode="auto">
                <a:xfrm>
                  <a:off x="2401" y="3854"/>
                  <a:ext cx="210" cy="1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200" b="0">
                      <a:latin typeface="Times New Roman" pitchFamily="18" charset="0"/>
                    </a:rPr>
                    <a:t>b</a:t>
                  </a:r>
                  <a:r>
                    <a:rPr lang="en-US" sz="1200" b="0" baseline="-250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111" name="Text Box 183"/>
                <p:cNvSpPr txBox="1">
                  <a:spLocks noChangeArrowheads="1"/>
                </p:cNvSpPr>
                <p:nvPr/>
              </p:nvSpPr>
              <p:spPr bwMode="auto">
                <a:xfrm>
                  <a:off x="3024" y="3855"/>
                  <a:ext cx="204" cy="1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200" b="0">
                      <a:latin typeface="Times New Roman" pitchFamily="18" charset="0"/>
                    </a:rPr>
                    <a:t>c</a:t>
                  </a:r>
                  <a:r>
                    <a:rPr lang="en-US" sz="1200" b="0" baseline="-250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1112" name="Text Box 184"/>
                <p:cNvSpPr txBox="1">
                  <a:spLocks noChangeArrowheads="1"/>
                </p:cNvSpPr>
                <p:nvPr/>
              </p:nvSpPr>
              <p:spPr bwMode="auto">
                <a:xfrm>
                  <a:off x="3030" y="3555"/>
                  <a:ext cx="210" cy="1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1" hangingPunct="1"/>
                  <a:r>
                    <a:rPr lang="en-US" sz="1200" b="0">
                      <a:latin typeface="Times New Roman" pitchFamily="18" charset="0"/>
                    </a:rPr>
                    <a:t>d</a:t>
                  </a:r>
                  <a:r>
                    <a:rPr lang="en-US" sz="1200" b="0" baseline="-25000">
                      <a:latin typeface="Times New Roman" pitchFamily="18" charset="0"/>
                    </a:rPr>
                    <a:t>1</a:t>
                  </a:r>
                </a:p>
              </p:txBody>
            </p:sp>
          </p:grpSp>
          <p:sp>
            <p:nvSpPr>
              <p:cNvPr id="1107" name="Line 185"/>
              <p:cNvSpPr>
                <a:spLocks noChangeShapeType="1"/>
              </p:cNvSpPr>
              <p:nvPr/>
            </p:nvSpPr>
            <p:spPr bwMode="auto">
              <a:xfrm>
                <a:off x="1104" y="3648"/>
                <a:ext cx="1488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Line 186"/>
              <p:cNvSpPr>
                <a:spLocks noChangeShapeType="1"/>
              </p:cNvSpPr>
              <p:nvPr/>
            </p:nvSpPr>
            <p:spPr bwMode="auto">
              <a:xfrm>
                <a:off x="1104" y="3936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01" name="Line 187"/>
            <p:cNvSpPr>
              <a:spLocks noChangeShapeType="1"/>
            </p:cNvSpPr>
            <p:nvPr/>
          </p:nvSpPr>
          <p:spPr bwMode="auto">
            <a:xfrm>
              <a:off x="2544" y="3216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2" name="Line 188"/>
            <p:cNvSpPr>
              <a:spLocks noChangeShapeType="1"/>
            </p:cNvSpPr>
            <p:nvPr/>
          </p:nvSpPr>
          <p:spPr bwMode="auto">
            <a:xfrm>
              <a:off x="3072" y="2880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7453" name="Line 189"/>
          <p:cNvSpPr>
            <a:spLocks noChangeShapeType="1"/>
          </p:cNvSpPr>
          <p:nvPr/>
        </p:nvSpPr>
        <p:spPr bwMode="auto">
          <a:xfrm flipH="1">
            <a:off x="6523038" y="2832100"/>
            <a:ext cx="1425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454" name="WordArt 190"/>
          <p:cNvSpPr>
            <a:spLocks noChangeArrowheads="1" noChangeShapeType="1" noTextEdit="1"/>
          </p:cNvSpPr>
          <p:nvPr/>
        </p:nvSpPr>
        <p:spPr bwMode="auto">
          <a:xfrm rot="132865">
            <a:off x="3800475" y="1541463"/>
            <a:ext cx="260350" cy="263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1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FV-2</a:t>
            </a:r>
          </a:p>
        </p:txBody>
      </p:sp>
      <p:sp>
        <p:nvSpPr>
          <p:cNvPr id="267455" name="WordArt 191" descr="Paper bag"/>
          <p:cNvSpPr>
            <a:spLocks noChangeArrowheads="1" noChangeShapeType="1" noTextEdit="1"/>
          </p:cNvSpPr>
          <p:nvPr/>
        </p:nvSpPr>
        <p:spPr bwMode="auto">
          <a:xfrm rot="-2035882">
            <a:off x="4848225" y="3236913"/>
            <a:ext cx="339725" cy="14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6361"/>
              </a:avLst>
            </a:prstTxWarp>
          </a:bodyPr>
          <a:lstStyle/>
          <a:p>
            <a:pPr algn="ctr"/>
            <a:r>
              <a:rPr lang="en-US" sz="8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7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T V-2</a:t>
            </a:r>
          </a:p>
        </p:txBody>
      </p:sp>
      <p:grpSp>
        <p:nvGrpSpPr>
          <p:cNvPr id="267484" name="Group 192"/>
          <p:cNvGrpSpPr>
            <a:grpSpLocks/>
          </p:cNvGrpSpPr>
          <p:nvPr/>
        </p:nvGrpSpPr>
        <p:grpSpPr bwMode="auto">
          <a:xfrm>
            <a:off x="1600200" y="14288"/>
            <a:ext cx="5638800" cy="381000"/>
            <a:chOff x="1008" y="9"/>
            <a:chExt cx="3552" cy="240"/>
          </a:xfrm>
        </p:grpSpPr>
        <p:sp>
          <p:nvSpPr>
            <p:cNvPr id="1098" name="Rectangle 193"/>
            <p:cNvSpPr>
              <a:spLocks noChangeArrowheads="1"/>
            </p:cNvSpPr>
            <p:nvPr/>
          </p:nvSpPr>
          <p:spPr bwMode="auto">
            <a:xfrm>
              <a:off x="1008" y="9"/>
              <a:ext cx="3552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9" name="Text Box 194"/>
            <p:cNvSpPr txBox="1">
              <a:spLocks noChangeArrowheads="1"/>
            </p:cNvSpPr>
            <p:nvPr/>
          </p:nvSpPr>
          <p:spPr bwMode="auto">
            <a:xfrm>
              <a:off x="1094" y="18"/>
              <a:ext cx="342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>
                  <a:solidFill>
                    <a:srgbClr val="FFFF66"/>
                  </a:solidFill>
                  <a:latin typeface="Arial" charset="0"/>
                </a:rPr>
                <a:t>CASE OF A RECTANGLE – OBSERVE AND NOTE ALL STEPS.</a:t>
              </a:r>
            </a:p>
          </p:txBody>
        </p:sp>
      </p:grpSp>
      <p:sp>
        <p:nvSpPr>
          <p:cNvPr id="267459" name="Text Box 195"/>
          <p:cNvSpPr txBox="1">
            <a:spLocks noChangeArrowheads="1"/>
          </p:cNvSpPr>
          <p:nvPr/>
        </p:nvSpPr>
        <p:spPr bwMode="auto">
          <a:xfrm>
            <a:off x="128588" y="438150"/>
            <a:ext cx="2624137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0">
                <a:latin typeface="Arial" charset="0"/>
              </a:rPr>
              <a:t>SURFACE </a:t>
            </a:r>
            <a:r>
              <a:rPr lang="en-US" sz="1400">
                <a:solidFill>
                  <a:srgbClr val="CC0066"/>
                </a:solidFill>
                <a:latin typeface="Arial" charset="0"/>
              </a:rPr>
              <a:t>PARALLEL</a:t>
            </a:r>
            <a:r>
              <a:rPr lang="en-US" sz="1400" b="0">
                <a:latin typeface="Arial" charset="0"/>
              </a:rPr>
              <a:t> </a:t>
            </a:r>
            <a:r>
              <a:rPr lang="en-US" sz="1400" b="0">
                <a:solidFill>
                  <a:srgbClr val="CC0066"/>
                </a:solidFill>
                <a:latin typeface="Arial" charset="0"/>
              </a:rPr>
              <a:t>TO HP</a:t>
            </a:r>
          </a:p>
          <a:p>
            <a:pPr algn="ctr" eaLnBrk="1" hangingPunct="1"/>
            <a:r>
              <a:rPr lang="en-US" sz="1200" b="0" i="1">
                <a:latin typeface="Arial" charset="0"/>
              </a:rPr>
              <a:t>PICTORIAL PRESENTATION</a:t>
            </a:r>
          </a:p>
        </p:txBody>
      </p:sp>
      <p:sp>
        <p:nvSpPr>
          <p:cNvPr id="267460" name="Text Box 196"/>
          <p:cNvSpPr txBox="1">
            <a:spLocks noChangeArrowheads="1"/>
          </p:cNvSpPr>
          <p:nvPr/>
        </p:nvSpPr>
        <p:spPr bwMode="auto">
          <a:xfrm>
            <a:off x="3260725" y="428625"/>
            <a:ext cx="251618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b="0">
                <a:latin typeface="Arial" charset="0"/>
              </a:rPr>
              <a:t>SURFACE </a:t>
            </a:r>
            <a:r>
              <a:rPr lang="en-US" sz="1400">
                <a:solidFill>
                  <a:srgbClr val="CC0066"/>
                </a:solidFill>
                <a:latin typeface="Arial" charset="0"/>
              </a:rPr>
              <a:t>INCLINED</a:t>
            </a:r>
            <a:r>
              <a:rPr lang="en-US" sz="1400" b="0">
                <a:latin typeface="Arial" charset="0"/>
              </a:rPr>
              <a:t> </a:t>
            </a:r>
            <a:r>
              <a:rPr lang="en-US" sz="1400" b="0">
                <a:solidFill>
                  <a:srgbClr val="CC0066"/>
                </a:solidFill>
                <a:latin typeface="Arial" charset="0"/>
              </a:rPr>
              <a:t>TO HP</a:t>
            </a:r>
          </a:p>
          <a:p>
            <a:pPr algn="ctr" eaLnBrk="1" hangingPunct="1"/>
            <a:r>
              <a:rPr lang="en-US" sz="1200" b="0" i="1">
                <a:latin typeface="Arial" charset="0"/>
              </a:rPr>
              <a:t>PICTORIAL PRESENTATION</a:t>
            </a:r>
          </a:p>
        </p:txBody>
      </p:sp>
      <p:sp>
        <p:nvSpPr>
          <p:cNvPr id="267461" name="Text Box 197"/>
          <p:cNvSpPr txBox="1">
            <a:spLocks noChangeArrowheads="1"/>
          </p:cNvSpPr>
          <p:nvPr/>
        </p:nvSpPr>
        <p:spPr bwMode="auto">
          <a:xfrm>
            <a:off x="5883275" y="409575"/>
            <a:ext cx="3167063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CC0066"/>
                </a:solidFill>
                <a:latin typeface="Arial" charset="0"/>
              </a:rPr>
              <a:t>ONE SMALL SIDE INCLINED </a:t>
            </a:r>
            <a:r>
              <a:rPr lang="en-US" sz="1400" b="0">
                <a:solidFill>
                  <a:srgbClr val="CC0066"/>
                </a:solidFill>
                <a:latin typeface="Arial" charset="0"/>
              </a:rPr>
              <a:t>TO VP</a:t>
            </a:r>
          </a:p>
          <a:p>
            <a:pPr algn="ctr" eaLnBrk="1" hangingPunct="1"/>
            <a:r>
              <a:rPr lang="en-US" sz="1200" b="0" i="1">
                <a:latin typeface="Arial" charset="0"/>
              </a:rPr>
              <a:t>PICTORIAL PRESENTATION</a:t>
            </a:r>
          </a:p>
        </p:txBody>
      </p:sp>
      <p:sp>
        <p:nvSpPr>
          <p:cNvPr id="267462" name="Text Box 198"/>
          <p:cNvSpPr txBox="1">
            <a:spLocks noChangeArrowheads="1"/>
          </p:cNvSpPr>
          <p:nvPr/>
        </p:nvSpPr>
        <p:spPr bwMode="auto">
          <a:xfrm>
            <a:off x="704850" y="3962400"/>
            <a:ext cx="164623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u="sng">
                <a:solidFill>
                  <a:srgbClr val="CC0066"/>
                </a:solidFill>
                <a:latin typeface="Arial" charset="0"/>
              </a:rPr>
              <a:t>ORTHOGRAPHIC</a:t>
            </a:r>
          </a:p>
          <a:p>
            <a:pPr algn="ctr" eaLnBrk="1" hangingPunct="1"/>
            <a:r>
              <a:rPr lang="en-US" sz="1400" b="0">
                <a:latin typeface="Arial" charset="0"/>
              </a:rPr>
              <a:t>TV-True Shape</a:t>
            </a:r>
          </a:p>
          <a:p>
            <a:pPr algn="ctr" eaLnBrk="1" hangingPunct="1"/>
            <a:r>
              <a:rPr lang="en-US" sz="1400" b="0">
                <a:latin typeface="Arial" charset="0"/>
              </a:rPr>
              <a:t>  FV- Line // to xy </a:t>
            </a:r>
          </a:p>
        </p:txBody>
      </p:sp>
      <p:sp>
        <p:nvSpPr>
          <p:cNvPr id="267463" name="Text Box 199"/>
          <p:cNvSpPr txBox="1">
            <a:spLocks noChangeArrowheads="1"/>
          </p:cNvSpPr>
          <p:nvPr/>
        </p:nvSpPr>
        <p:spPr bwMode="auto">
          <a:xfrm>
            <a:off x="3470275" y="3962400"/>
            <a:ext cx="18399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u="sng">
                <a:solidFill>
                  <a:srgbClr val="CC0066"/>
                </a:solidFill>
                <a:latin typeface="Arial" charset="0"/>
              </a:rPr>
              <a:t>ORTHOGRAPHIC</a:t>
            </a:r>
          </a:p>
          <a:p>
            <a:pPr algn="ctr" eaLnBrk="1" hangingPunct="1"/>
            <a:r>
              <a:rPr lang="en-US" sz="1400" b="0">
                <a:latin typeface="Arial" charset="0"/>
              </a:rPr>
              <a:t>FV- Inclined to XY</a:t>
            </a:r>
          </a:p>
          <a:p>
            <a:pPr algn="ctr" eaLnBrk="1" hangingPunct="1"/>
            <a:r>
              <a:rPr lang="en-US" sz="1400" b="0">
                <a:latin typeface="Arial" charset="0"/>
              </a:rPr>
              <a:t>TV- Reduced Shape </a:t>
            </a:r>
          </a:p>
        </p:txBody>
      </p:sp>
      <p:sp>
        <p:nvSpPr>
          <p:cNvPr id="267464" name="Text Box 200"/>
          <p:cNvSpPr txBox="1">
            <a:spLocks noChangeArrowheads="1"/>
          </p:cNvSpPr>
          <p:nvPr/>
        </p:nvSpPr>
        <p:spPr bwMode="auto">
          <a:xfrm>
            <a:off x="6345238" y="3933825"/>
            <a:ext cx="18002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u="sng">
                <a:solidFill>
                  <a:srgbClr val="CC0066"/>
                </a:solidFill>
                <a:latin typeface="Arial" charset="0"/>
              </a:rPr>
              <a:t>ORTHOGRAPHIC</a:t>
            </a:r>
          </a:p>
          <a:p>
            <a:pPr algn="ctr" eaLnBrk="1" hangingPunct="1"/>
            <a:r>
              <a:rPr lang="en-US" sz="1400" b="0">
                <a:latin typeface="Arial" charset="0"/>
              </a:rPr>
              <a:t>FV- Apparent Shape</a:t>
            </a:r>
          </a:p>
          <a:p>
            <a:pPr algn="ctr" eaLnBrk="1" hangingPunct="1"/>
            <a:r>
              <a:rPr lang="en-US" sz="1400" b="0">
                <a:latin typeface="Arial" charset="0"/>
              </a:rPr>
              <a:t>TV-Previous Shape </a:t>
            </a:r>
          </a:p>
        </p:txBody>
      </p:sp>
      <p:sp>
        <p:nvSpPr>
          <p:cNvPr id="267465" name="AutoShape 201"/>
          <p:cNvSpPr>
            <a:spLocks noChangeArrowheads="1"/>
          </p:cNvSpPr>
          <p:nvPr/>
        </p:nvSpPr>
        <p:spPr bwMode="auto">
          <a:xfrm>
            <a:off x="533400" y="3657600"/>
            <a:ext cx="228600" cy="685800"/>
          </a:xfrm>
          <a:prstGeom prst="upDownArrow">
            <a:avLst>
              <a:gd name="adj1" fmla="val 50000"/>
              <a:gd name="adj2" fmla="val 6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466" name="AutoShape 202"/>
          <p:cNvSpPr>
            <a:spLocks noChangeArrowheads="1"/>
          </p:cNvSpPr>
          <p:nvPr/>
        </p:nvSpPr>
        <p:spPr bwMode="auto">
          <a:xfrm>
            <a:off x="3352800" y="3657600"/>
            <a:ext cx="228600" cy="685800"/>
          </a:xfrm>
          <a:prstGeom prst="upDownArrow">
            <a:avLst>
              <a:gd name="adj1" fmla="val 50000"/>
              <a:gd name="adj2" fmla="val 6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7467" name="AutoShape 203"/>
          <p:cNvSpPr>
            <a:spLocks noChangeArrowheads="1"/>
          </p:cNvSpPr>
          <p:nvPr/>
        </p:nvSpPr>
        <p:spPr bwMode="auto">
          <a:xfrm>
            <a:off x="8153400" y="3810000"/>
            <a:ext cx="228600" cy="685800"/>
          </a:xfrm>
          <a:prstGeom prst="upDownArrow">
            <a:avLst>
              <a:gd name="adj1" fmla="val 50000"/>
              <a:gd name="adj2" fmla="val 6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7485" name="Group 204"/>
          <p:cNvGrpSpPr>
            <a:grpSpLocks/>
          </p:cNvGrpSpPr>
          <p:nvPr/>
        </p:nvGrpSpPr>
        <p:grpSpPr bwMode="auto">
          <a:xfrm>
            <a:off x="2514600" y="6324600"/>
            <a:ext cx="457200" cy="457200"/>
            <a:chOff x="1584" y="3120"/>
            <a:chExt cx="288" cy="288"/>
          </a:xfrm>
        </p:grpSpPr>
        <p:sp>
          <p:nvSpPr>
            <p:cNvPr id="1096" name="Oval 205"/>
            <p:cNvSpPr>
              <a:spLocks noChangeArrowheads="1"/>
            </p:cNvSpPr>
            <p:nvPr/>
          </p:nvSpPr>
          <p:spPr bwMode="auto">
            <a:xfrm>
              <a:off x="1584" y="3120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7" name="Text Box 206"/>
            <p:cNvSpPr txBox="1">
              <a:spLocks noChangeArrowheads="1"/>
            </p:cNvSpPr>
            <p:nvPr/>
          </p:nvSpPr>
          <p:spPr bwMode="auto">
            <a:xfrm>
              <a:off x="1625" y="3158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latin typeface="Arial" charset="0"/>
                </a:rPr>
                <a:t>A</a:t>
              </a:r>
            </a:p>
          </p:txBody>
        </p:sp>
      </p:grpSp>
      <p:grpSp>
        <p:nvGrpSpPr>
          <p:cNvPr id="267486" name="Group 207"/>
          <p:cNvGrpSpPr>
            <a:grpSpLocks/>
          </p:cNvGrpSpPr>
          <p:nvPr/>
        </p:nvGrpSpPr>
        <p:grpSpPr bwMode="auto">
          <a:xfrm>
            <a:off x="5410200" y="6324600"/>
            <a:ext cx="457200" cy="457200"/>
            <a:chOff x="1584" y="3120"/>
            <a:chExt cx="288" cy="288"/>
          </a:xfrm>
        </p:grpSpPr>
        <p:sp>
          <p:nvSpPr>
            <p:cNvPr id="1094" name="Oval 208"/>
            <p:cNvSpPr>
              <a:spLocks noChangeArrowheads="1"/>
            </p:cNvSpPr>
            <p:nvPr/>
          </p:nvSpPr>
          <p:spPr bwMode="auto">
            <a:xfrm>
              <a:off x="1584" y="3120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" name="Text Box 209"/>
            <p:cNvSpPr txBox="1">
              <a:spLocks noChangeArrowheads="1"/>
            </p:cNvSpPr>
            <p:nvPr/>
          </p:nvSpPr>
          <p:spPr bwMode="auto">
            <a:xfrm>
              <a:off x="1625" y="3158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latin typeface="Arial" charset="0"/>
                </a:rPr>
                <a:t>B</a:t>
              </a:r>
            </a:p>
          </p:txBody>
        </p:sp>
      </p:grpSp>
      <p:grpSp>
        <p:nvGrpSpPr>
          <p:cNvPr id="267487" name="Group 210"/>
          <p:cNvGrpSpPr>
            <a:grpSpLocks/>
          </p:cNvGrpSpPr>
          <p:nvPr/>
        </p:nvGrpSpPr>
        <p:grpSpPr bwMode="auto">
          <a:xfrm>
            <a:off x="8305800" y="6248400"/>
            <a:ext cx="457200" cy="457200"/>
            <a:chOff x="1584" y="3120"/>
            <a:chExt cx="288" cy="288"/>
          </a:xfrm>
        </p:grpSpPr>
        <p:sp>
          <p:nvSpPr>
            <p:cNvPr id="1092" name="Oval 211"/>
            <p:cNvSpPr>
              <a:spLocks noChangeArrowheads="1"/>
            </p:cNvSpPr>
            <p:nvPr/>
          </p:nvSpPr>
          <p:spPr bwMode="auto">
            <a:xfrm>
              <a:off x="1584" y="3120"/>
              <a:ext cx="288" cy="2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3" name="Text Box 212"/>
            <p:cNvSpPr txBox="1">
              <a:spLocks noChangeArrowheads="1"/>
            </p:cNvSpPr>
            <p:nvPr/>
          </p:nvSpPr>
          <p:spPr bwMode="auto">
            <a:xfrm>
              <a:off x="1625" y="3158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latin typeface="Arial" charset="0"/>
                </a:rPr>
                <a:t>C</a:t>
              </a:r>
            </a:p>
          </p:txBody>
        </p:sp>
      </p:grpSp>
      <p:grpSp>
        <p:nvGrpSpPr>
          <p:cNvPr id="1085" name="Group 228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086" name="AutoShape 229">
              <a:hlinkClick r:id="rId12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" name="AutoShape 230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8" name="AutoShape 231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9" name="AutoShape 232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" name="AutoShape 233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1" name="AutoShape 234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7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7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7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7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7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7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7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7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7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7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26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26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" dur="500"/>
                                        <p:tgtEl>
                                          <p:spTgt spid="26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5" dur="500"/>
                                        <p:tgtEl>
                                          <p:spTgt spid="26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7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7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7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7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500"/>
                                        <p:tgtEl>
                                          <p:spTgt spid="267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7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7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67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67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67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67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67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67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67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67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67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67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67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67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67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67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7" dur="500"/>
                                        <p:tgtEl>
                                          <p:spTgt spid="267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67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67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67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67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267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67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67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67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267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267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67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267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267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267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267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267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267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267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267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267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267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267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267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267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67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67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267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67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267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267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1" dur="500"/>
                                        <p:tgtEl>
                                          <p:spTgt spid="26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4" dur="500"/>
                                        <p:tgtEl>
                                          <p:spTgt spid="267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7" dur="500"/>
                                        <p:tgtEl>
                                          <p:spTgt spid="26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308" grpId="0" animBg="1"/>
      <p:bldP spid="267309" grpId="0" animBg="1"/>
      <p:bldP spid="267325" grpId="0" animBg="1"/>
      <p:bldP spid="267336" grpId="0" animBg="1"/>
      <p:bldP spid="267342" grpId="0" animBg="1"/>
      <p:bldP spid="267361" grpId="0" animBg="1"/>
      <p:bldP spid="267362" grpId="0" animBg="1"/>
      <p:bldP spid="267379" grpId="0" animBg="1"/>
      <p:bldP spid="267385" grpId="0" animBg="1"/>
      <p:bldP spid="267386" grpId="0" animBg="1"/>
      <p:bldP spid="267437" grpId="0" animBg="1"/>
      <p:bldP spid="267438" grpId="0" animBg="1"/>
      <p:bldP spid="267453" grpId="0" animBg="1"/>
      <p:bldP spid="267454" grpId="0" animBg="1"/>
      <p:bldP spid="267455" grpId="0" animBg="1"/>
      <p:bldP spid="267459" grpId="0" autoUpdateAnimBg="0"/>
      <p:bldP spid="267460" grpId="0" autoUpdateAnimBg="0"/>
      <p:bldP spid="267461" grpId="0" autoUpdateAnimBg="0"/>
      <p:bldP spid="267462" grpId="0" autoUpdateAnimBg="0"/>
      <p:bldP spid="267463" grpId="0" autoUpdateAnimBg="0"/>
      <p:bldP spid="267464" grpId="0" autoUpdateAnimBg="0"/>
      <p:bldP spid="267465" grpId="0" animBg="1"/>
      <p:bldP spid="267466" grpId="0" animBg="1"/>
      <p:bldP spid="2674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17526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486400"/>
            <a:ext cx="9144000" cy="685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4724400"/>
            <a:ext cx="9144000" cy="762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1752600"/>
            <a:ext cx="9144000" cy="2971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15938" y="152400"/>
            <a:ext cx="8628062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 eaLnBrk="1" hangingPunct="1"/>
            <a:r>
              <a:rPr lang="en-US" sz="1800" i="1">
                <a:solidFill>
                  <a:srgbClr val="CC0066"/>
                </a:solidFill>
                <a:latin typeface="Arial" charset="0"/>
              </a:rPr>
              <a:t>PROCEDURE OF SOLVING THE PROBLEM:</a:t>
            </a:r>
          </a:p>
          <a:p>
            <a:pPr marL="457200" indent="-457200" eaLnBrk="1" hangingPunct="1"/>
            <a:r>
              <a:rPr lang="en-US" sz="1400">
                <a:latin typeface="Arial" charset="0"/>
              </a:rPr>
              <a:t>IN THREE STEPS EACH PROBLEM CAN BE SOLVED</a:t>
            </a:r>
            <a:r>
              <a:rPr lang="en-US" sz="1800" b="0">
                <a:latin typeface="Arial" charset="0"/>
              </a:rPr>
              <a:t>:</a:t>
            </a:r>
            <a:r>
              <a:rPr lang="en-US" sz="1800">
                <a:solidFill>
                  <a:srgbClr val="FF3300"/>
                </a:solidFill>
                <a:latin typeface="Arial" charset="0"/>
              </a:rPr>
              <a:t>( As Shown In Previous Illustration )</a:t>
            </a:r>
          </a:p>
          <a:p>
            <a:pPr marL="457200" indent="-457200" eaLnBrk="1" hangingPunct="1"/>
            <a:r>
              <a:rPr lang="en-US" sz="1800" b="0">
                <a:solidFill>
                  <a:srgbClr val="CC0066"/>
                </a:solidFill>
                <a:latin typeface="Arial" charset="0"/>
              </a:rPr>
              <a:t>STEP 1.</a:t>
            </a:r>
            <a:r>
              <a:rPr lang="en-US" sz="1800" b="0">
                <a:latin typeface="Arial" charset="0"/>
              </a:rPr>
              <a:t> </a:t>
            </a:r>
            <a:r>
              <a:rPr lang="en-US" sz="1800" b="0">
                <a:solidFill>
                  <a:schemeClr val="accent2"/>
                </a:solidFill>
                <a:latin typeface="Arial" charset="0"/>
              </a:rPr>
              <a:t>Assume suitable conditions &amp; draw Fv &amp; Tv of initial position. </a:t>
            </a:r>
          </a:p>
          <a:p>
            <a:pPr marL="457200" indent="-457200" eaLnBrk="1" hangingPunct="1"/>
            <a:r>
              <a:rPr lang="en-US" sz="1800" b="0">
                <a:solidFill>
                  <a:srgbClr val="CC0066"/>
                </a:solidFill>
                <a:latin typeface="Arial" charset="0"/>
              </a:rPr>
              <a:t>STEP 2.</a:t>
            </a:r>
            <a:r>
              <a:rPr lang="en-US" sz="1800" b="0">
                <a:latin typeface="Arial" charset="0"/>
              </a:rPr>
              <a:t> </a:t>
            </a:r>
            <a:r>
              <a:rPr lang="en-US" sz="1800" b="0">
                <a:solidFill>
                  <a:schemeClr val="accent2"/>
                </a:solidFill>
                <a:latin typeface="Arial" charset="0"/>
              </a:rPr>
              <a:t>Now consider surface inclination &amp; draw 2</a:t>
            </a:r>
            <a:r>
              <a:rPr lang="en-US" sz="1800" b="0" baseline="30000">
                <a:solidFill>
                  <a:schemeClr val="accent2"/>
                </a:solidFill>
                <a:latin typeface="Arial" charset="0"/>
              </a:rPr>
              <a:t>nd</a:t>
            </a:r>
            <a:r>
              <a:rPr lang="en-US" sz="1800" b="0">
                <a:solidFill>
                  <a:schemeClr val="accent2"/>
                </a:solidFill>
                <a:latin typeface="Arial" charset="0"/>
              </a:rPr>
              <a:t> Fv &amp; Tv.</a:t>
            </a:r>
          </a:p>
          <a:p>
            <a:pPr marL="457200" indent="-457200" eaLnBrk="1" hangingPunct="1"/>
            <a:r>
              <a:rPr lang="en-US" sz="1800" b="0">
                <a:solidFill>
                  <a:srgbClr val="CC0066"/>
                </a:solidFill>
                <a:latin typeface="Arial" charset="0"/>
              </a:rPr>
              <a:t>STEP 3.</a:t>
            </a:r>
            <a:r>
              <a:rPr lang="en-US" sz="1800" b="0">
                <a:latin typeface="Arial" charset="0"/>
              </a:rPr>
              <a:t> </a:t>
            </a:r>
            <a:r>
              <a:rPr lang="en-US" sz="1800" b="0">
                <a:solidFill>
                  <a:schemeClr val="accent2"/>
                </a:solidFill>
                <a:latin typeface="Arial" charset="0"/>
              </a:rPr>
              <a:t>After this,consider side/edge inclination and draw 3</a:t>
            </a:r>
            <a:r>
              <a:rPr lang="en-US" sz="1800" b="0" baseline="30000">
                <a:solidFill>
                  <a:schemeClr val="accent2"/>
                </a:solidFill>
                <a:latin typeface="Arial" charset="0"/>
              </a:rPr>
              <a:t>rd</a:t>
            </a:r>
            <a:r>
              <a:rPr lang="en-US" sz="1800" b="0">
                <a:solidFill>
                  <a:schemeClr val="accent2"/>
                </a:solidFill>
                <a:latin typeface="Arial" charset="0"/>
              </a:rPr>
              <a:t> ( final) Fv &amp; Tv.</a:t>
            </a:r>
          </a:p>
          <a:p>
            <a:pPr marL="457200" indent="-457200" eaLnBrk="1" hangingPunct="1"/>
            <a:endParaRPr lang="en-US" sz="1800">
              <a:solidFill>
                <a:srgbClr val="339933"/>
              </a:solidFill>
              <a:latin typeface="Arial" charset="0"/>
            </a:endParaRPr>
          </a:p>
          <a:p>
            <a:pPr marL="457200" indent="-457200" eaLnBrk="1" hangingPunct="1"/>
            <a:r>
              <a:rPr lang="en-US" sz="1800">
                <a:solidFill>
                  <a:srgbClr val="339933"/>
                </a:solidFill>
                <a:latin typeface="Arial" charset="0"/>
              </a:rPr>
              <a:t>ASSUMPTIONS FOR INITIAL POSITION:</a:t>
            </a:r>
          </a:p>
          <a:p>
            <a:pPr marL="457200" indent="-457200" eaLnBrk="1" hangingPunct="1"/>
            <a:r>
              <a:rPr lang="en-US" sz="1800" b="0">
                <a:latin typeface="Arial" charset="0"/>
              </a:rPr>
              <a:t>(Initial Position means assuming surface // to HP or VP)</a:t>
            </a:r>
          </a:p>
          <a:p>
            <a:pPr marL="457200" indent="-457200" eaLnBrk="1" hangingPunct="1"/>
            <a:r>
              <a:rPr lang="en-US" sz="1800" b="0">
                <a:solidFill>
                  <a:srgbClr val="CC0066"/>
                </a:solidFill>
                <a:latin typeface="Arial" charset="0"/>
              </a:rPr>
              <a:t>1.If in problem surface is inclined to HP – assume it // HP</a:t>
            </a:r>
          </a:p>
          <a:p>
            <a:pPr marL="457200" indent="-457200" eaLnBrk="1" hangingPunct="1"/>
            <a:r>
              <a:rPr lang="en-US" sz="1800" b="0">
                <a:solidFill>
                  <a:srgbClr val="CC0066"/>
                </a:solidFill>
                <a:latin typeface="Arial" charset="0"/>
              </a:rPr>
              <a:t>              Or   If surface is inclined to VP  – assume it // to VP </a:t>
            </a:r>
          </a:p>
          <a:p>
            <a:pPr marL="457200" indent="-457200" eaLnBrk="1" hangingPunct="1"/>
            <a:r>
              <a:rPr lang="en-US" sz="1800" b="0">
                <a:solidFill>
                  <a:schemeClr val="accent2"/>
                </a:solidFill>
                <a:latin typeface="Arial" charset="0"/>
              </a:rPr>
              <a:t>2. Now if surface is assumed // to HP- It’s TV will show True Shape.</a:t>
            </a:r>
          </a:p>
          <a:p>
            <a:pPr marL="457200" indent="-457200" eaLnBrk="1" hangingPunct="1"/>
            <a:r>
              <a:rPr lang="en-US" sz="1800" b="0">
                <a:solidFill>
                  <a:schemeClr val="accent2"/>
                </a:solidFill>
                <a:latin typeface="Arial" charset="0"/>
              </a:rPr>
              <a:t>    And  If surface is assumed // to VP – It’s FV will show True Shape. </a:t>
            </a:r>
          </a:p>
          <a:p>
            <a:pPr marL="457200" indent="-457200" eaLnBrk="1" hangingPunct="1"/>
            <a:r>
              <a:rPr lang="en-US" sz="1800" b="0">
                <a:solidFill>
                  <a:srgbClr val="CC0066"/>
                </a:solidFill>
                <a:latin typeface="Arial" charset="0"/>
              </a:rPr>
              <a:t>3. Hence begin with drawing TV or FV as True Shape.</a:t>
            </a:r>
          </a:p>
          <a:p>
            <a:pPr marL="457200" indent="-457200" eaLnBrk="1" hangingPunct="1"/>
            <a:r>
              <a:rPr lang="en-US" sz="1800" b="0">
                <a:solidFill>
                  <a:schemeClr val="accent2"/>
                </a:solidFill>
                <a:latin typeface="Arial" charset="0"/>
              </a:rPr>
              <a:t>4. While drawing this True Shape – </a:t>
            </a:r>
          </a:p>
          <a:p>
            <a:pPr marL="457200" indent="-457200" eaLnBrk="1" hangingPunct="1"/>
            <a:r>
              <a:rPr lang="en-US" sz="1800" b="0">
                <a:solidFill>
                  <a:schemeClr val="accent2"/>
                </a:solidFill>
                <a:latin typeface="Arial" charset="0"/>
              </a:rPr>
              <a:t>    keep one side/edge ( which is making inclination) perpendicular to xy line</a:t>
            </a:r>
          </a:p>
          <a:p>
            <a:pPr marL="457200" indent="-457200" eaLnBrk="1" hangingPunct="1"/>
            <a:r>
              <a:rPr lang="en-US" sz="1800" b="0">
                <a:solidFill>
                  <a:schemeClr val="accent2"/>
                </a:solidFill>
                <a:latin typeface="Arial" charset="0"/>
              </a:rPr>
              <a:t>    ( similar to pair no.         on previous page illustration ).</a:t>
            </a:r>
          </a:p>
          <a:p>
            <a:pPr marL="457200" indent="-457200" eaLnBrk="1" hangingPunct="1"/>
            <a:r>
              <a:rPr lang="en-US" sz="1800" b="0">
                <a:latin typeface="Arial" charset="0"/>
              </a:rPr>
              <a:t>      </a:t>
            </a:r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2838450" y="4343400"/>
            <a:ext cx="381000" cy="381000"/>
            <a:chOff x="1932" y="2904"/>
            <a:chExt cx="240" cy="240"/>
          </a:xfrm>
        </p:grpSpPr>
        <p:sp>
          <p:nvSpPr>
            <p:cNvPr id="5146" name="Oval 8"/>
            <p:cNvSpPr>
              <a:spLocks noChangeArrowheads="1"/>
            </p:cNvSpPr>
            <p:nvPr/>
          </p:nvSpPr>
          <p:spPr bwMode="auto">
            <a:xfrm>
              <a:off x="1932" y="2904"/>
              <a:ext cx="240" cy="24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7" name="Text Box 9"/>
            <p:cNvSpPr txBox="1">
              <a:spLocks noChangeArrowheads="1"/>
            </p:cNvSpPr>
            <p:nvPr/>
          </p:nvSpPr>
          <p:spPr bwMode="auto">
            <a:xfrm>
              <a:off x="1966" y="2935"/>
              <a:ext cx="19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A</a:t>
              </a:r>
            </a:p>
          </p:txBody>
        </p:sp>
      </p:grpSp>
      <p:grpSp>
        <p:nvGrpSpPr>
          <p:cNvPr id="5128" name="Group 10"/>
          <p:cNvGrpSpPr>
            <a:grpSpLocks/>
          </p:cNvGrpSpPr>
          <p:nvPr/>
        </p:nvGrpSpPr>
        <p:grpSpPr bwMode="auto">
          <a:xfrm>
            <a:off x="25400" y="4800600"/>
            <a:ext cx="9193213" cy="636588"/>
            <a:chOff x="-7" y="3295"/>
            <a:chExt cx="5791" cy="401"/>
          </a:xfrm>
        </p:grpSpPr>
        <p:grpSp>
          <p:nvGrpSpPr>
            <p:cNvPr id="5142" name="Group 11"/>
            <p:cNvGrpSpPr>
              <a:grpSpLocks/>
            </p:cNvGrpSpPr>
            <p:nvPr/>
          </p:nvGrpSpPr>
          <p:grpSpPr bwMode="auto">
            <a:xfrm>
              <a:off x="2248" y="3456"/>
              <a:ext cx="240" cy="240"/>
              <a:chOff x="1932" y="2904"/>
              <a:chExt cx="240" cy="240"/>
            </a:xfrm>
          </p:grpSpPr>
          <p:sp>
            <p:nvSpPr>
              <p:cNvPr id="5144" name="Oval 12"/>
              <p:cNvSpPr>
                <a:spLocks noChangeArrowheads="1"/>
              </p:cNvSpPr>
              <p:nvPr/>
            </p:nvSpPr>
            <p:spPr bwMode="auto">
              <a:xfrm>
                <a:off x="1932" y="2904"/>
                <a:ext cx="240" cy="240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5" name="Text Box 13"/>
              <p:cNvSpPr txBox="1">
                <a:spLocks noChangeArrowheads="1"/>
              </p:cNvSpPr>
              <p:nvPr/>
            </p:nvSpPr>
            <p:spPr bwMode="auto">
              <a:xfrm>
                <a:off x="1966" y="2935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400">
                    <a:latin typeface="Arial" charset="0"/>
                  </a:rPr>
                  <a:t>B</a:t>
                </a:r>
              </a:p>
            </p:txBody>
          </p:sp>
        </p:grpSp>
        <p:sp>
          <p:nvSpPr>
            <p:cNvPr id="5143" name="Text Box 14"/>
            <p:cNvSpPr txBox="1">
              <a:spLocks noChangeArrowheads="1"/>
            </p:cNvSpPr>
            <p:nvPr/>
          </p:nvSpPr>
          <p:spPr bwMode="auto">
            <a:xfrm>
              <a:off x="-7" y="3295"/>
              <a:ext cx="579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solidFill>
                    <a:srgbClr val="FF3399"/>
                  </a:solidFill>
                  <a:latin typeface="Arial" charset="0"/>
                </a:rPr>
                <a:t>Now Complete STEP 2. By making surface inclined to the resp plane &amp; project it’s other view.</a:t>
              </a:r>
            </a:p>
            <a:p>
              <a:pPr algn="ctr" eaLnBrk="1" hangingPunct="1"/>
              <a:r>
                <a:rPr lang="en-US" i="1">
                  <a:solidFill>
                    <a:srgbClr val="FF3399"/>
                  </a:solidFill>
                  <a:latin typeface="Arial" charset="0"/>
                </a:rPr>
                <a:t>(Ref. 2</a:t>
              </a:r>
              <a:r>
                <a:rPr lang="en-US" i="1" baseline="30000">
                  <a:solidFill>
                    <a:srgbClr val="FF3399"/>
                  </a:solidFill>
                  <a:latin typeface="Arial" charset="0"/>
                </a:rPr>
                <a:t>nd</a:t>
              </a:r>
              <a:r>
                <a:rPr lang="en-US" i="1">
                  <a:solidFill>
                    <a:srgbClr val="FF3399"/>
                  </a:solidFill>
                  <a:latin typeface="Arial" charset="0"/>
                </a:rPr>
                <a:t> pair            on previous page illustration</a:t>
              </a:r>
              <a:r>
                <a:rPr lang="en-US" sz="1400" b="0">
                  <a:latin typeface="Arial" charset="0"/>
                </a:rPr>
                <a:t> )</a:t>
              </a:r>
            </a:p>
          </p:txBody>
        </p:sp>
      </p:grpSp>
      <p:grpSp>
        <p:nvGrpSpPr>
          <p:cNvPr id="5129" name="Group 15"/>
          <p:cNvGrpSpPr>
            <a:grpSpLocks/>
          </p:cNvGrpSpPr>
          <p:nvPr/>
        </p:nvGrpSpPr>
        <p:grpSpPr bwMode="auto">
          <a:xfrm>
            <a:off x="122238" y="5486400"/>
            <a:ext cx="8934450" cy="647700"/>
            <a:chOff x="77" y="3744"/>
            <a:chExt cx="5628" cy="408"/>
          </a:xfrm>
        </p:grpSpPr>
        <p:grpSp>
          <p:nvGrpSpPr>
            <p:cNvPr id="5138" name="Group 16"/>
            <p:cNvGrpSpPr>
              <a:grpSpLocks/>
            </p:cNvGrpSpPr>
            <p:nvPr/>
          </p:nvGrpSpPr>
          <p:grpSpPr bwMode="auto">
            <a:xfrm>
              <a:off x="2256" y="3912"/>
              <a:ext cx="240" cy="240"/>
              <a:chOff x="1932" y="2904"/>
              <a:chExt cx="240" cy="240"/>
            </a:xfrm>
          </p:grpSpPr>
          <p:sp>
            <p:nvSpPr>
              <p:cNvPr id="5140" name="Oval 17"/>
              <p:cNvSpPr>
                <a:spLocks noChangeArrowheads="1"/>
              </p:cNvSpPr>
              <p:nvPr/>
            </p:nvSpPr>
            <p:spPr bwMode="auto">
              <a:xfrm>
                <a:off x="1932" y="2904"/>
                <a:ext cx="240" cy="240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1" name="Text Box 18"/>
              <p:cNvSpPr txBox="1">
                <a:spLocks noChangeArrowheads="1"/>
              </p:cNvSpPr>
              <p:nvPr/>
            </p:nvSpPr>
            <p:spPr bwMode="auto">
              <a:xfrm>
                <a:off x="1966" y="2935"/>
                <a:ext cx="19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sz="1400">
                    <a:latin typeface="Arial" charset="0"/>
                  </a:rPr>
                  <a:t>C</a:t>
                </a:r>
              </a:p>
            </p:txBody>
          </p:sp>
        </p:grpSp>
        <p:sp>
          <p:nvSpPr>
            <p:cNvPr id="5139" name="Text Box 19"/>
            <p:cNvSpPr txBox="1">
              <a:spLocks noChangeArrowheads="1"/>
            </p:cNvSpPr>
            <p:nvPr/>
          </p:nvSpPr>
          <p:spPr bwMode="auto">
            <a:xfrm>
              <a:off x="77" y="3744"/>
              <a:ext cx="5628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>
                  <a:solidFill>
                    <a:schemeClr val="accent2"/>
                  </a:solidFill>
                  <a:latin typeface="Arial" charset="0"/>
                </a:rPr>
                <a:t>Now Complete STEP 3. By making side inclined to the resp plane  &amp; project it’s other view.</a:t>
              </a:r>
            </a:p>
            <a:p>
              <a:pPr algn="ctr" eaLnBrk="1" hangingPunct="1"/>
              <a:r>
                <a:rPr lang="en-US" i="1">
                  <a:solidFill>
                    <a:schemeClr val="accent2"/>
                  </a:solidFill>
                  <a:latin typeface="Arial" charset="0"/>
                </a:rPr>
                <a:t>(Ref. 3</a:t>
              </a:r>
              <a:r>
                <a:rPr lang="en-US" i="1" baseline="30000">
                  <a:solidFill>
                    <a:schemeClr val="accent2"/>
                  </a:solidFill>
                  <a:latin typeface="Arial" charset="0"/>
                </a:rPr>
                <a:t>nd</a:t>
              </a:r>
              <a:r>
                <a:rPr lang="en-US" i="1">
                  <a:solidFill>
                    <a:schemeClr val="accent2"/>
                  </a:solidFill>
                  <a:latin typeface="Arial" charset="0"/>
                </a:rPr>
                <a:t> pair            on previous page illustration</a:t>
              </a:r>
              <a:r>
                <a:rPr lang="en-US" sz="1400" b="0">
                  <a:solidFill>
                    <a:schemeClr val="accent2"/>
                  </a:solidFill>
                  <a:latin typeface="Arial" charset="0"/>
                </a:rPr>
                <a:t> )</a:t>
              </a:r>
            </a:p>
          </p:txBody>
        </p:sp>
      </p:grpSp>
      <p:sp>
        <p:nvSpPr>
          <p:cNvPr id="5130" name="Text Box 20"/>
          <p:cNvSpPr txBox="1">
            <a:spLocks noChangeArrowheads="1"/>
          </p:cNvSpPr>
          <p:nvPr/>
        </p:nvSpPr>
        <p:spPr bwMode="auto">
          <a:xfrm>
            <a:off x="531813" y="6283325"/>
            <a:ext cx="82470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0">
                <a:solidFill>
                  <a:srgbClr val="FF3399"/>
                </a:solidFill>
                <a:latin typeface="Arial Black" pitchFamily="34" charset="0"/>
              </a:rPr>
              <a:t>APPLY SAME STEPS TO SOLVE NEXT </a:t>
            </a:r>
            <a:r>
              <a:rPr lang="en-US" sz="2000" i="1">
                <a:solidFill>
                  <a:schemeClr val="accent2"/>
                </a:solidFill>
                <a:latin typeface="Arial Black" pitchFamily="34" charset="0"/>
              </a:rPr>
              <a:t>ELEVEN </a:t>
            </a:r>
            <a:r>
              <a:rPr lang="en-US" sz="2000" b="0">
                <a:solidFill>
                  <a:srgbClr val="FF3399"/>
                </a:solidFill>
                <a:latin typeface="Arial Black" pitchFamily="34" charset="0"/>
              </a:rPr>
              <a:t>PROBLEMS</a:t>
            </a:r>
          </a:p>
        </p:txBody>
      </p:sp>
      <p:grpSp>
        <p:nvGrpSpPr>
          <p:cNvPr id="5131" name="Group 36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5132" name="AutoShape 37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AutoShape 38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AutoShape 39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AutoShape 40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AutoShape 41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AutoShape 42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Line 2"/>
          <p:cNvSpPr>
            <a:spLocks noChangeShapeType="1"/>
          </p:cNvSpPr>
          <p:nvPr/>
        </p:nvSpPr>
        <p:spPr bwMode="auto">
          <a:xfrm>
            <a:off x="533400" y="4237038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63" name="Text Box 3"/>
          <p:cNvSpPr txBox="1">
            <a:spLocks noChangeArrowheads="1"/>
          </p:cNvSpPr>
          <p:nvPr/>
        </p:nvSpPr>
        <p:spPr bwMode="auto">
          <a:xfrm>
            <a:off x="228600" y="400843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8077200" y="393223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271365" name="Rectangle 5"/>
          <p:cNvSpPr>
            <a:spLocks noChangeArrowheads="1"/>
          </p:cNvSpPr>
          <p:nvPr/>
        </p:nvSpPr>
        <p:spPr bwMode="auto">
          <a:xfrm>
            <a:off x="1219200" y="4694238"/>
            <a:ext cx="21336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838200" y="4465638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a</a:t>
            </a:r>
          </a:p>
        </p:txBody>
      </p:sp>
      <p:sp>
        <p:nvSpPr>
          <p:cNvPr id="271367" name="Text Box 7"/>
          <p:cNvSpPr txBox="1">
            <a:spLocks noChangeArrowheads="1"/>
          </p:cNvSpPr>
          <p:nvPr/>
        </p:nvSpPr>
        <p:spPr bwMode="auto">
          <a:xfrm>
            <a:off x="762000" y="545623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b</a:t>
            </a:r>
          </a:p>
        </p:txBody>
      </p:sp>
      <p:sp>
        <p:nvSpPr>
          <p:cNvPr id="271368" name="Text Box 8"/>
          <p:cNvSpPr txBox="1">
            <a:spLocks noChangeArrowheads="1"/>
          </p:cNvSpPr>
          <p:nvPr/>
        </p:nvSpPr>
        <p:spPr bwMode="auto">
          <a:xfrm>
            <a:off x="3276600" y="5380038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c</a:t>
            </a:r>
          </a:p>
        </p:txBody>
      </p:sp>
      <p:sp>
        <p:nvSpPr>
          <p:cNvPr id="271369" name="Text Box 9"/>
          <p:cNvSpPr txBox="1">
            <a:spLocks noChangeArrowheads="1"/>
          </p:cNvSpPr>
          <p:nvPr/>
        </p:nvSpPr>
        <p:spPr bwMode="auto">
          <a:xfrm>
            <a:off x="3352800" y="45418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d</a:t>
            </a:r>
          </a:p>
        </p:txBody>
      </p:sp>
      <p:sp>
        <p:nvSpPr>
          <p:cNvPr id="271370" name="Line 10"/>
          <p:cNvSpPr>
            <a:spLocks noChangeShapeType="1"/>
          </p:cNvSpPr>
          <p:nvPr/>
        </p:nvSpPr>
        <p:spPr bwMode="auto">
          <a:xfrm flipV="1">
            <a:off x="1219200" y="3627438"/>
            <a:ext cx="0" cy="10668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71" name="Line 11"/>
          <p:cNvSpPr>
            <a:spLocks noChangeShapeType="1"/>
          </p:cNvSpPr>
          <p:nvPr/>
        </p:nvSpPr>
        <p:spPr bwMode="auto">
          <a:xfrm flipV="1">
            <a:off x="3352800" y="3627438"/>
            <a:ext cx="0" cy="10668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1219200" y="37338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73" name="Text Box 13"/>
          <p:cNvSpPr txBox="1">
            <a:spLocks noChangeArrowheads="1"/>
          </p:cNvSpPr>
          <p:nvPr/>
        </p:nvSpPr>
        <p:spPr bwMode="auto">
          <a:xfrm>
            <a:off x="3962400" y="3856038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a’</a:t>
            </a:r>
          </a:p>
        </p:txBody>
      </p:sp>
      <p:sp>
        <p:nvSpPr>
          <p:cNvPr id="271374" name="Text Box 14"/>
          <p:cNvSpPr txBox="1">
            <a:spLocks noChangeArrowheads="1"/>
          </p:cNvSpPr>
          <p:nvPr/>
        </p:nvSpPr>
        <p:spPr bwMode="auto">
          <a:xfrm>
            <a:off x="4210050" y="370363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b’</a:t>
            </a:r>
          </a:p>
        </p:txBody>
      </p:sp>
      <p:sp>
        <p:nvSpPr>
          <p:cNvPr id="271375" name="Text Box 15"/>
          <p:cNvSpPr txBox="1">
            <a:spLocks noChangeArrowheads="1"/>
          </p:cNvSpPr>
          <p:nvPr/>
        </p:nvSpPr>
        <p:spPr bwMode="auto">
          <a:xfrm>
            <a:off x="3276600" y="32464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c’</a:t>
            </a:r>
          </a:p>
        </p:txBody>
      </p:sp>
      <p:sp>
        <p:nvSpPr>
          <p:cNvPr id="271376" name="Text Box 16"/>
          <p:cNvSpPr txBox="1">
            <a:spLocks noChangeArrowheads="1"/>
          </p:cNvSpPr>
          <p:nvPr/>
        </p:nvSpPr>
        <p:spPr bwMode="auto">
          <a:xfrm>
            <a:off x="3429000" y="324643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d’</a:t>
            </a:r>
          </a:p>
        </p:txBody>
      </p:sp>
      <p:sp>
        <p:nvSpPr>
          <p:cNvPr id="271377" name="Line 17"/>
          <p:cNvSpPr>
            <a:spLocks noChangeShapeType="1"/>
          </p:cNvSpPr>
          <p:nvPr/>
        </p:nvSpPr>
        <p:spPr bwMode="auto">
          <a:xfrm flipV="1">
            <a:off x="4267200" y="3094038"/>
            <a:ext cx="1219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78" name="Line 18"/>
          <p:cNvSpPr>
            <a:spLocks noChangeShapeType="1"/>
          </p:cNvSpPr>
          <p:nvPr/>
        </p:nvSpPr>
        <p:spPr bwMode="auto">
          <a:xfrm>
            <a:off x="4267200" y="4084638"/>
            <a:ext cx="0" cy="16002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79" name="Line 19"/>
          <p:cNvSpPr>
            <a:spLocks noChangeShapeType="1"/>
          </p:cNvSpPr>
          <p:nvPr/>
        </p:nvSpPr>
        <p:spPr bwMode="auto">
          <a:xfrm>
            <a:off x="5486400" y="2865438"/>
            <a:ext cx="0" cy="28956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80" name="Line 20"/>
          <p:cNvSpPr>
            <a:spLocks noChangeShapeType="1"/>
          </p:cNvSpPr>
          <p:nvPr/>
        </p:nvSpPr>
        <p:spPr bwMode="auto">
          <a:xfrm>
            <a:off x="3352800" y="4694238"/>
            <a:ext cx="23622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81" name="Line 21"/>
          <p:cNvSpPr>
            <a:spLocks noChangeShapeType="1"/>
          </p:cNvSpPr>
          <p:nvPr/>
        </p:nvSpPr>
        <p:spPr bwMode="auto">
          <a:xfrm>
            <a:off x="3352800" y="5608638"/>
            <a:ext cx="23622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82" name="Text Box 22"/>
          <p:cNvSpPr txBox="1">
            <a:spLocks noChangeArrowheads="1"/>
          </p:cNvSpPr>
          <p:nvPr/>
        </p:nvSpPr>
        <p:spPr bwMode="auto">
          <a:xfrm>
            <a:off x="3810000" y="446563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a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383" name="Text Box 23"/>
          <p:cNvSpPr txBox="1">
            <a:spLocks noChangeArrowheads="1"/>
          </p:cNvSpPr>
          <p:nvPr/>
        </p:nvSpPr>
        <p:spPr bwMode="auto">
          <a:xfrm>
            <a:off x="3987800" y="545623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b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384" name="Text Box 24"/>
          <p:cNvSpPr txBox="1">
            <a:spLocks noChangeArrowheads="1"/>
          </p:cNvSpPr>
          <p:nvPr/>
        </p:nvSpPr>
        <p:spPr bwMode="auto">
          <a:xfrm>
            <a:off x="5334000" y="5456238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c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385" name="Text Box 25"/>
          <p:cNvSpPr txBox="1">
            <a:spLocks noChangeArrowheads="1"/>
          </p:cNvSpPr>
          <p:nvPr/>
        </p:nvSpPr>
        <p:spPr bwMode="auto">
          <a:xfrm>
            <a:off x="4724400" y="4465638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d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386" name="Rectangle 26"/>
          <p:cNvSpPr>
            <a:spLocks noChangeArrowheads="1"/>
          </p:cNvSpPr>
          <p:nvPr/>
        </p:nvSpPr>
        <p:spPr bwMode="auto">
          <a:xfrm>
            <a:off x="4267200" y="4694238"/>
            <a:ext cx="1219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1387" name="Text Box 27"/>
          <p:cNvSpPr txBox="1">
            <a:spLocks noChangeArrowheads="1"/>
          </p:cNvSpPr>
          <p:nvPr/>
        </p:nvSpPr>
        <p:spPr bwMode="auto">
          <a:xfrm rot="2853562">
            <a:off x="6578600" y="4364038"/>
            <a:ext cx="47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a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388" name="Text Box 28"/>
          <p:cNvSpPr txBox="1">
            <a:spLocks noChangeArrowheads="1"/>
          </p:cNvSpPr>
          <p:nvPr/>
        </p:nvSpPr>
        <p:spPr bwMode="auto">
          <a:xfrm rot="2853562">
            <a:off x="5946775" y="5041900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b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389" name="Text Box 29"/>
          <p:cNvSpPr txBox="1">
            <a:spLocks noChangeArrowheads="1"/>
          </p:cNvSpPr>
          <p:nvPr/>
        </p:nvSpPr>
        <p:spPr bwMode="auto">
          <a:xfrm rot="2853562">
            <a:off x="6796088" y="609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c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390" name="Text Box 30"/>
          <p:cNvSpPr txBox="1">
            <a:spLocks noChangeArrowheads="1"/>
          </p:cNvSpPr>
          <p:nvPr/>
        </p:nvSpPr>
        <p:spPr bwMode="auto">
          <a:xfrm rot="2853562">
            <a:off x="7624762" y="5440363"/>
            <a:ext cx="504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d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391" name="Rectangle 31"/>
          <p:cNvSpPr>
            <a:spLocks noChangeArrowheads="1"/>
          </p:cNvSpPr>
          <p:nvPr/>
        </p:nvSpPr>
        <p:spPr bwMode="auto">
          <a:xfrm rot="2853562">
            <a:off x="6372225" y="4945063"/>
            <a:ext cx="1219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1392" name="Line 32"/>
          <p:cNvSpPr>
            <a:spLocks noChangeShapeType="1"/>
          </p:cNvSpPr>
          <p:nvPr/>
        </p:nvSpPr>
        <p:spPr bwMode="auto">
          <a:xfrm flipV="1">
            <a:off x="6858000" y="4237038"/>
            <a:ext cx="457200" cy="4572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93" name="Line 33"/>
          <p:cNvSpPr>
            <a:spLocks noChangeShapeType="1"/>
          </p:cNvSpPr>
          <p:nvPr/>
        </p:nvSpPr>
        <p:spPr bwMode="auto">
          <a:xfrm flipV="1">
            <a:off x="6248400" y="2865438"/>
            <a:ext cx="0" cy="23622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94" name="Line 34"/>
          <p:cNvSpPr>
            <a:spLocks noChangeShapeType="1"/>
          </p:cNvSpPr>
          <p:nvPr/>
        </p:nvSpPr>
        <p:spPr bwMode="auto">
          <a:xfrm flipV="1">
            <a:off x="7086600" y="3094038"/>
            <a:ext cx="0" cy="30480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95" name="Line 35"/>
          <p:cNvSpPr>
            <a:spLocks noChangeShapeType="1"/>
          </p:cNvSpPr>
          <p:nvPr/>
        </p:nvSpPr>
        <p:spPr bwMode="auto">
          <a:xfrm flipV="1">
            <a:off x="7713663" y="2789238"/>
            <a:ext cx="0" cy="27432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96" name="Line 36"/>
          <p:cNvSpPr>
            <a:spLocks noChangeShapeType="1"/>
          </p:cNvSpPr>
          <p:nvPr/>
        </p:nvSpPr>
        <p:spPr bwMode="auto">
          <a:xfrm>
            <a:off x="5486400" y="3094038"/>
            <a:ext cx="25908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397" name="Oval 37"/>
          <p:cNvSpPr>
            <a:spLocks noChangeArrowheads="1"/>
          </p:cNvSpPr>
          <p:nvPr/>
        </p:nvSpPr>
        <p:spPr bwMode="auto">
          <a:xfrm>
            <a:off x="6213475" y="42195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1398" name="Oval 38"/>
          <p:cNvSpPr>
            <a:spLocks noChangeArrowheads="1"/>
          </p:cNvSpPr>
          <p:nvPr/>
        </p:nvSpPr>
        <p:spPr bwMode="auto">
          <a:xfrm>
            <a:off x="6858000" y="41957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1399" name="Oval 39"/>
          <p:cNvSpPr>
            <a:spLocks noChangeArrowheads="1"/>
          </p:cNvSpPr>
          <p:nvPr/>
        </p:nvSpPr>
        <p:spPr bwMode="auto">
          <a:xfrm>
            <a:off x="7051675" y="30591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1400" name="Oval 40"/>
          <p:cNvSpPr>
            <a:spLocks noChangeArrowheads="1"/>
          </p:cNvSpPr>
          <p:nvPr/>
        </p:nvSpPr>
        <p:spPr bwMode="auto">
          <a:xfrm>
            <a:off x="7654925" y="30464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1401" name="Line 41"/>
          <p:cNvSpPr>
            <a:spLocks noChangeShapeType="1"/>
          </p:cNvSpPr>
          <p:nvPr/>
        </p:nvSpPr>
        <p:spPr bwMode="auto">
          <a:xfrm flipH="1">
            <a:off x="6248400" y="3094038"/>
            <a:ext cx="838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402" name="Line 42"/>
          <p:cNvSpPr>
            <a:spLocks noChangeShapeType="1"/>
          </p:cNvSpPr>
          <p:nvPr/>
        </p:nvSpPr>
        <p:spPr bwMode="auto">
          <a:xfrm flipH="1">
            <a:off x="6934200" y="3094038"/>
            <a:ext cx="7620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403" name="Line 43"/>
          <p:cNvSpPr>
            <a:spLocks noChangeShapeType="1"/>
          </p:cNvSpPr>
          <p:nvPr/>
        </p:nvSpPr>
        <p:spPr bwMode="auto">
          <a:xfrm>
            <a:off x="6248400" y="4237038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404" name="Line 44"/>
          <p:cNvSpPr>
            <a:spLocks noChangeShapeType="1"/>
          </p:cNvSpPr>
          <p:nvPr/>
        </p:nvSpPr>
        <p:spPr bwMode="auto">
          <a:xfrm>
            <a:off x="7086600" y="3094038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405" name="Text Box 45"/>
          <p:cNvSpPr txBox="1">
            <a:spLocks noChangeArrowheads="1"/>
          </p:cNvSpPr>
          <p:nvPr/>
        </p:nvSpPr>
        <p:spPr bwMode="auto">
          <a:xfrm>
            <a:off x="685800" y="3398838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a’</a:t>
            </a:r>
          </a:p>
        </p:txBody>
      </p:sp>
      <p:sp>
        <p:nvSpPr>
          <p:cNvPr id="271406" name="Text Box 46"/>
          <p:cNvSpPr txBox="1">
            <a:spLocks noChangeArrowheads="1"/>
          </p:cNvSpPr>
          <p:nvPr/>
        </p:nvSpPr>
        <p:spPr bwMode="auto">
          <a:xfrm>
            <a:off x="933450" y="3398838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b’</a:t>
            </a:r>
          </a:p>
        </p:txBody>
      </p:sp>
      <p:sp>
        <p:nvSpPr>
          <p:cNvPr id="271407" name="Text Box 47"/>
          <p:cNvSpPr txBox="1">
            <a:spLocks noChangeArrowheads="1"/>
          </p:cNvSpPr>
          <p:nvPr/>
        </p:nvSpPr>
        <p:spPr bwMode="auto">
          <a:xfrm>
            <a:off x="5029200" y="278923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d’</a:t>
            </a:r>
          </a:p>
        </p:txBody>
      </p:sp>
      <p:sp>
        <p:nvSpPr>
          <p:cNvPr id="271408" name="Text Box 48"/>
          <p:cNvSpPr txBox="1">
            <a:spLocks noChangeArrowheads="1"/>
          </p:cNvSpPr>
          <p:nvPr/>
        </p:nvSpPr>
        <p:spPr bwMode="auto">
          <a:xfrm>
            <a:off x="5410200" y="278923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c’</a:t>
            </a:r>
          </a:p>
        </p:txBody>
      </p:sp>
      <p:sp>
        <p:nvSpPr>
          <p:cNvPr id="271409" name="Text Box 49"/>
          <p:cNvSpPr txBox="1">
            <a:spLocks noChangeArrowheads="1"/>
          </p:cNvSpPr>
          <p:nvPr/>
        </p:nvSpPr>
        <p:spPr bwMode="auto">
          <a:xfrm>
            <a:off x="6858000" y="2667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c’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410" name="Text Box 50"/>
          <p:cNvSpPr txBox="1">
            <a:spLocks noChangeArrowheads="1"/>
          </p:cNvSpPr>
          <p:nvPr/>
        </p:nvSpPr>
        <p:spPr bwMode="auto">
          <a:xfrm>
            <a:off x="7620000" y="2667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 b="0">
                <a:latin typeface="Times New Roman" pitchFamily="18" charset="0"/>
              </a:rPr>
              <a:t>d’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411" name="Text Box 51"/>
          <p:cNvSpPr txBox="1">
            <a:spLocks noChangeArrowheads="1"/>
          </p:cNvSpPr>
          <p:nvPr/>
        </p:nvSpPr>
        <p:spPr bwMode="auto">
          <a:xfrm>
            <a:off x="5867400" y="3856038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b’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412" name="Text Box 52"/>
          <p:cNvSpPr txBox="1">
            <a:spLocks noChangeArrowheads="1"/>
          </p:cNvSpPr>
          <p:nvPr/>
        </p:nvSpPr>
        <p:spPr bwMode="auto">
          <a:xfrm>
            <a:off x="7010400" y="385603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400" b="0">
                <a:latin typeface="Times New Roman" pitchFamily="18" charset="0"/>
              </a:rPr>
              <a:t>a’</a:t>
            </a:r>
            <a:r>
              <a:rPr lang="en-US" sz="2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1413" name="Text Box 53"/>
          <p:cNvSpPr txBox="1">
            <a:spLocks noChangeArrowheads="1"/>
          </p:cNvSpPr>
          <p:nvPr/>
        </p:nvSpPr>
        <p:spPr bwMode="auto">
          <a:xfrm>
            <a:off x="4478338" y="390842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0">
                <a:latin typeface="Times New Roman" pitchFamily="18" charset="0"/>
              </a:rPr>
              <a:t>45</a:t>
            </a:r>
            <a:r>
              <a:rPr lang="en-US" sz="1800" b="0" baseline="30000">
                <a:latin typeface="Times New Roman" pitchFamily="18" charset="0"/>
              </a:rPr>
              <a:t>0</a:t>
            </a:r>
          </a:p>
        </p:txBody>
      </p:sp>
      <p:sp>
        <p:nvSpPr>
          <p:cNvPr id="271414" name="Text Box 54"/>
          <p:cNvSpPr txBox="1">
            <a:spLocks noChangeArrowheads="1"/>
          </p:cNvSpPr>
          <p:nvPr/>
        </p:nvSpPr>
        <p:spPr bwMode="auto">
          <a:xfrm>
            <a:off x="6705600" y="4191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800" b="0">
                <a:latin typeface="Times New Roman" pitchFamily="18" charset="0"/>
              </a:rPr>
              <a:t>30</a:t>
            </a:r>
            <a:r>
              <a:rPr lang="en-US" sz="1800" b="0" baseline="30000">
                <a:latin typeface="Times New Roman" pitchFamily="18" charset="0"/>
              </a:rPr>
              <a:t>0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228600" y="228600"/>
            <a:ext cx="3429000" cy="2286000"/>
            <a:chOff x="144" y="144"/>
            <a:chExt cx="2160" cy="1440"/>
          </a:xfrm>
        </p:grpSpPr>
        <p:sp>
          <p:nvSpPr>
            <p:cNvPr id="6214" name="Rectangle 56"/>
            <p:cNvSpPr>
              <a:spLocks noChangeArrowheads="1"/>
            </p:cNvSpPr>
            <p:nvPr/>
          </p:nvSpPr>
          <p:spPr bwMode="auto">
            <a:xfrm>
              <a:off x="144" y="144"/>
              <a:ext cx="2160" cy="1440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" name="Text Box 57"/>
            <p:cNvSpPr txBox="1">
              <a:spLocks noChangeArrowheads="1"/>
            </p:cNvSpPr>
            <p:nvPr/>
          </p:nvSpPr>
          <p:spPr bwMode="auto">
            <a:xfrm>
              <a:off x="192" y="204"/>
              <a:ext cx="2016" cy="1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1" hangingPunct="1"/>
              <a:r>
                <a:rPr lang="en-US" sz="1800">
                  <a:solidFill>
                    <a:srgbClr val="CC0066"/>
                  </a:solidFill>
                  <a:latin typeface="Times New Roman" pitchFamily="18" charset="0"/>
                </a:rPr>
                <a:t>Problem 1:</a:t>
              </a:r>
            </a:p>
            <a:p>
              <a:pPr algn="just" eaLnBrk="1" hangingPunct="1"/>
              <a:r>
                <a:rPr lang="en-US" sz="1800" b="0">
                  <a:latin typeface="Times New Roman" pitchFamily="18" charset="0"/>
                </a:rPr>
                <a:t>Rectangle 30mm and 50mm sides is resting on HP on one small side which is 30</a:t>
              </a:r>
              <a:r>
                <a:rPr lang="en-US" sz="1800" b="0" baseline="30000">
                  <a:latin typeface="Times New Roman" pitchFamily="18" charset="0"/>
                </a:rPr>
                <a:t>0 </a:t>
              </a:r>
              <a:r>
                <a:rPr lang="en-US" sz="1800" b="0">
                  <a:latin typeface="Times New Roman" pitchFamily="18" charset="0"/>
                </a:rPr>
                <a:t>inclined to VP,while the surface of the plane makes 45</a:t>
              </a:r>
              <a:r>
                <a:rPr lang="en-US" sz="1800" b="0" baseline="30000">
                  <a:latin typeface="Times New Roman" pitchFamily="18" charset="0"/>
                </a:rPr>
                <a:t>0</a:t>
              </a:r>
              <a:r>
                <a:rPr lang="en-US" sz="1800" b="0">
                  <a:latin typeface="Times New Roman" pitchFamily="18" charset="0"/>
                </a:rPr>
                <a:t> inclination with HP. Draw it’s projections.</a:t>
              </a:r>
            </a:p>
          </p:txBody>
        </p:sp>
      </p:grpSp>
      <p:grpSp>
        <p:nvGrpSpPr>
          <p:cNvPr id="3" name="Group 58"/>
          <p:cNvGrpSpPr>
            <a:grpSpLocks/>
          </p:cNvGrpSpPr>
          <p:nvPr/>
        </p:nvGrpSpPr>
        <p:grpSpPr bwMode="auto">
          <a:xfrm>
            <a:off x="3603625" y="228600"/>
            <a:ext cx="5207000" cy="2286000"/>
            <a:chOff x="2270" y="144"/>
            <a:chExt cx="3280" cy="1440"/>
          </a:xfrm>
        </p:grpSpPr>
        <p:sp>
          <p:nvSpPr>
            <p:cNvPr id="6212" name="Rectangle 59"/>
            <p:cNvSpPr>
              <a:spLocks noChangeArrowheads="1"/>
            </p:cNvSpPr>
            <p:nvPr/>
          </p:nvSpPr>
          <p:spPr bwMode="auto">
            <a:xfrm>
              <a:off x="2400" y="144"/>
              <a:ext cx="3120" cy="144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3" name="Text Box 60"/>
            <p:cNvSpPr txBox="1">
              <a:spLocks noChangeArrowheads="1"/>
            </p:cNvSpPr>
            <p:nvPr/>
          </p:nvSpPr>
          <p:spPr bwMode="auto">
            <a:xfrm>
              <a:off x="2270" y="192"/>
              <a:ext cx="3280" cy="1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800">
                  <a:solidFill>
                    <a:schemeClr val="accent2"/>
                  </a:solidFill>
                  <a:latin typeface="Times New Roman" pitchFamily="18" charset="0"/>
                </a:rPr>
                <a:t>Read problem and answer following questions</a:t>
              </a:r>
            </a:p>
            <a:p>
              <a:pPr algn="ctr" eaLnBrk="1" hangingPunct="1"/>
              <a:r>
                <a:rPr lang="en-US" sz="1800" b="0">
                  <a:latin typeface="Times New Roman" pitchFamily="18" charset="0"/>
                </a:rPr>
                <a:t>1. Surface inclined to which plane? -------      HP</a:t>
              </a:r>
            </a:p>
            <a:p>
              <a:pPr algn="ctr" eaLnBrk="1" hangingPunct="1"/>
              <a:r>
                <a:rPr lang="en-US" sz="1800" b="0">
                  <a:latin typeface="Times New Roman" pitchFamily="18" charset="0"/>
                </a:rPr>
                <a:t>  2. Assumption for initial position?    ------// to HP</a:t>
              </a:r>
            </a:p>
            <a:p>
              <a:pPr algn="ctr" eaLnBrk="1" hangingPunct="1"/>
              <a:r>
                <a:rPr lang="en-US" sz="1800" b="0">
                  <a:latin typeface="Times New Roman" pitchFamily="18" charset="0"/>
                </a:rPr>
                <a:t>  3. So which view will show True shape? ---    TV</a:t>
              </a:r>
            </a:p>
            <a:p>
              <a:pPr algn="ctr" eaLnBrk="1" hangingPunct="1"/>
              <a:r>
                <a:rPr lang="en-US" sz="1800" b="0">
                  <a:latin typeface="Times New Roman" pitchFamily="18" charset="0"/>
                </a:rPr>
                <a:t>    4. Which side will be vertical?   ---One small side.</a:t>
              </a:r>
            </a:p>
            <a:p>
              <a:pPr algn="ctr" eaLnBrk="1" hangingPunct="1"/>
              <a:r>
                <a:rPr lang="en-US" sz="1800">
                  <a:solidFill>
                    <a:srgbClr val="CC0066"/>
                  </a:solidFill>
                  <a:latin typeface="Times New Roman" pitchFamily="18" charset="0"/>
                </a:rPr>
                <a:t>    Hence begin with TV, draw rectangle below X-Y </a:t>
              </a:r>
            </a:p>
            <a:p>
              <a:pPr algn="ctr" eaLnBrk="1" hangingPunct="1"/>
              <a:r>
                <a:rPr lang="en-US" sz="1800">
                  <a:solidFill>
                    <a:srgbClr val="CC0066"/>
                  </a:solidFill>
                  <a:latin typeface="Times New Roman" pitchFamily="18" charset="0"/>
                </a:rPr>
                <a:t>drawing one small side vertical.</a:t>
              </a:r>
            </a:p>
          </p:txBody>
        </p:sp>
      </p:grpSp>
      <p:sp>
        <p:nvSpPr>
          <p:cNvPr id="271421" name="Line 61"/>
          <p:cNvSpPr>
            <a:spLocks noChangeShapeType="1"/>
          </p:cNvSpPr>
          <p:nvPr/>
        </p:nvSpPr>
        <p:spPr bwMode="auto">
          <a:xfrm flipV="1">
            <a:off x="6915150" y="4114800"/>
            <a:ext cx="0" cy="6096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1422" name="Text Box 62"/>
          <p:cNvSpPr txBox="1">
            <a:spLocks noChangeArrowheads="1"/>
          </p:cNvSpPr>
          <p:nvPr/>
        </p:nvSpPr>
        <p:spPr bwMode="auto">
          <a:xfrm>
            <a:off x="1447800" y="2590800"/>
            <a:ext cx="1484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FF3300"/>
                </a:solidFill>
                <a:latin typeface="Arial" charset="0"/>
              </a:rPr>
              <a:t>Surface // to Hp</a:t>
            </a:r>
          </a:p>
        </p:txBody>
      </p:sp>
      <p:sp>
        <p:nvSpPr>
          <p:cNvPr id="271423" name="Text Box 63"/>
          <p:cNvSpPr txBox="1">
            <a:spLocks noChangeArrowheads="1"/>
          </p:cNvSpPr>
          <p:nvPr/>
        </p:nvSpPr>
        <p:spPr bwMode="auto">
          <a:xfrm>
            <a:off x="3581400" y="2590800"/>
            <a:ext cx="2054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FF3300"/>
                </a:solidFill>
                <a:latin typeface="Arial" charset="0"/>
              </a:rPr>
              <a:t>Surface inclined to Hp</a:t>
            </a:r>
          </a:p>
        </p:txBody>
      </p:sp>
      <p:sp>
        <p:nvSpPr>
          <p:cNvPr id="271424" name="Text Box 64"/>
          <p:cNvSpPr txBox="1">
            <a:spLocks noChangeArrowheads="1"/>
          </p:cNvSpPr>
          <p:nvPr/>
        </p:nvSpPr>
        <p:spPr bwMode="auto">
          <a:xfrm>
            <a:off x="7832725" y="4648200"/>
            <a:ext cx="8524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FF3300"/>
                </a:solidFill>
                <a:latin typeface="Arial" charset="0"/>
              </a:rPr>
              <a:t>Side </a:t>
            </a:r>
          </a:p>
          <a:p>
            <a:pPr algn="ctr" eaLnBrk="1" hangingPunct="1"/>
            <a:r>
              <a:rPr lang="en-US" sz="1400">
                <a:solidFill>
                  <a:srgbClr val="FF3300"/>
                </a:solidFill>
                <a:latin typeface="Arial" charset="0"/>
              </a:rPr>
              <a:t>Inclined</a:t>
            </a:r>
          </a:p>
          <a:p>
            <a:pPr algn="ctr" eaLnBrk="1" hangingPunct="1"/>
            <a:r>
              <a:rPr lang="en-US" sz="1400">
                <a:solidFill>
                  <a:srgbClr val="FF3300"/>
                </a:solidFill>
                <a:latin typeface="Arial" charset="0"/>
              </a:rPr>
              <a:t> to Vp</a:t>
            </a:r>
          </a:p>
        </p:txBody>
      </p:sp>
      <p:grpSp>
        <p:nvGrpSpPr>
          <p:cNvPr id="6205" name="Group 80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6206" name="AutoShape 81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" name="AutoShape 82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8" name="AutoShape 83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9" name="AutoShape 84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0" name="AutoShape 85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1" name="AutoShape 86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1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1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71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1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1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1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71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71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71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71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71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71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71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71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71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71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71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71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7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71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71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71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7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71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71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271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271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7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27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71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71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71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271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7" dur="500"/>
                                        <p:tgtEl>
                                          <p:spTgt spid="27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271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71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71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71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271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271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71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7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71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27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71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 fill="hold"/>
                                        <p:tgtEl>
                                          <p:spTgt spid="27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71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271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271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271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271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271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271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271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271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271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271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9" dur="500" fill="hold"/>
                                        <p:tgtEl>
                                          <p:spTgt spid="271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71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271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271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1" dur="500" fill="hold"/>
                                        <p:tgtEl>
                                          <p:spTgt spid="271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271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271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71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3" dur="500" fill="hold"/>
                                        <p:tgtEl>
                                          <p:spTgt spid="271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271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271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71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5" dur="500" fill="hold"/>
                                        <p:tgtEl>
                                          <p:spTgt spid="271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271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1" dur="500" fill="hold"/>
                                        <p:tgtEl>
                                          <p:spTgt spid="271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271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 fill="hold"/>
                                        <p:tgtEl>
                                          <p:spTgt spid="271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8" fill="hold">
                      <p:stCondLst>
                        <p:cond delay="indefinite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3" dur="500" fill="hold"/>
                                        <p:tgtEl>
                                          <p:spTgt spid="271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271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5" dur="500" fill="hold"/>
                                        <p:tgtEl>
                                          <p:spTgt spid="271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2" grpId="0" animBg="1"/>
      <p:bldP spid="271363" grpId="0" autoUpdateAnimBg="0"/>
      <p:bldP spid="271364" grpId="0" autoUpdateAnimBg="0"/>
      <p:bldP spid="271365" grpId="0" animBg="1"/>
      <p:bldP spid="271366" grpId="0" autoUpdateAnimBg="0"/>
      <p:bldP spid="271367" grpId="0" autoUpdateAnimBg="0"/>
      <p:bldP spid="271368" grpId="0" autoUpdateAnimBg="0"/>
      <p:bldP spid="271369" grpId="0" autoUpdateAnimBg="0"/>
      <p:bldP spid="271370" grpId="0" animBg="1"/>
      <p:bldP spid="271371" grpId="0" animBg="1"/>
      <p:bldP spid="271372" grpId="0" animBg="1"/>
      <p:bldP spid="271373" grpId="0" autoUpdateAnimBg="0"/>
      <p:bldP spid="271374" grpId="0" autoUpdateAnimBg="0"/>
      <p:bldP spid="271375" grpId="0" autoUpdateAnimBg="0"/>
      <p:bldP spid="271376" grpId="0" autoUpdateAnimBg="0"/>
      <p:bldP spid="271377" grpId="0" animBg="1"/>
      <p:bldP spid="271378" grpId="0" animBg="1"/>
      <p:bldP spid="271379" grpId="0" animBg="1"/>
      <p:bldP spid="271380" grpId="0" animBg="1"/>
      <p:bldP spid="271381" grpId="0" animBg="1"/>
      <p:bldP spid="271382" grpId="0" autoUpdateAnimBg="0"/>
      <p:bldP spid="271383" grpId="0" autoUpdateAnimBg="0"/>
      <p:bldP spid="271384" grpId="0" autoUpdateAnimBg="0"/>
      <p:bldP spid="271385" grpId="0" autoUpdateAnimBg="0"/>
      <p:bldP spid="271386" grpId="0" animBg="1"/>
      <p:bldP spid="271387" grpId="0" autoUpdateAnimBg="0"/>
      <p:bldP spid="271388" grpId="0" autoUpdateAnimBg="0"/>
      <p:bldP spid="271389" grpId="0" autoUpdateAnimBg="0"/>
      <p:bldP spid="271390" grpId="0" autoUpdateAnimBg="0"/>
      <p:bldP spid="271391" grpId="0" animBg="1"/>
      <p:bldP spid="271392" grpId="0" animBg="1"/>
      <p:bldP spid="271393" grpId="0" animBg="1"/>
      <p:bldP spid="271394" grpId="0" animBg="1"/>
      <p:bldP spid="271395" grpId="0" animBg="1"/>
      <p:bldP spid="271396" grpId="0" animBg="1"/>
      <p:bldP spid="271397" grpId="0" animBg="1"/>
      <p:bldP spid="271398" grpId="0" animBg="1"/>
      <p:bldP spid="271399" grpId="0" animBg="1"/>
      <p:bldP spid="271400" grpId="0" animBg="1"/>
      <p:bldP spid="271401" grpId="0" animBg="1"/>
      <p:bldP spid="271402" grpId="0" animBg="1"/>
      <p:bldP spid="271403" grpId="0" animBg="1"/>
      <p:bldP spid="271404" grpId="0" animBg="1"/>
      <p:bldP spid="271405" grpId="0" autoUpdateAnimBg="0"/>
      <p:bldP spid="271406" grpId="0" autoUpdateAnimBg="0"/>
      <p:bldP spid="271407" grpId="0" autoUpdateAnimBg="0"/>
      <p:bldP spid="271408" grpId="0" autoUpdateAnimBg="0"/>
      <p:bldP spid="271409" grpId="0" autoUpdateAnimBg="0"/>
      <p:bldP spid="271410" grpId="0" autoUpdateAnimBg="0"/>
      <p:bldP spid="271411" grpId="0" autoUpdateAnimBg="0"/>
      <p:bldP spid="271412" grpId="0" autoUpdateAnimBg="0"/>
      <p:bldP spid="271413" grpId="0" autoUpdateAnimBg="0"/>
      <p:bldP spid="271414" grpId="0" autoUpdateAnimBg="0"/>
      <p:bldP spid="271421" grpId="0" animBg="1"/>
      <p:bldP spid="271422" grpId="0" autoUpdateAnimBg="0"/>
      <p:bldP spid="271423" grpId="0" autoUpdateAnimBg="0"/>
      <p:bldP spid="27142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52400"/>
            <a:ext cx="3962400" cy="1866900"/>
            <a:chOff x="0" y="96"/>
            <a:chExt cx="2496" cy="1380"/>
          </a:xfrm>
        </p:grpSpPr>
        <p:sp>
          <p:nvSpPr>
            <p:cNvPr id="7236" name="Rectangle 3"/>
            <p:cNvSpPr>
              <a:spLocks noChangeArrowheads="1"/>
            </p:cNvSpPr>
            <p:nvPr/>
          </p:nvSpPr>
          <p:spPr bwMode="auto">
            <a:xfrm>
              <a:off x="0" y="96"/>
              <a:ext cx="2496" cy="1056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Text Box 4"/>
            <p:cNvSpPr txBox="1">
              <a:spLocks noChangeArrowheads="1"/>
            </p:cNvSpPr>
            <p:nvPr/>
          </p:nvSpPr>
          <p:spPr bwMode="auto">
            <a:xfrm>
              <a:off x="96" y="143"/>
              <a:ext cx="2391" cy="1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>
                  <a:solidFill>
                    <a:schemeClr val="accent2"/>
                  </a:solidFill>
                  <a:latin typeface="Arial" charset="0"/>
                </a:rPr>
                <a:t>Problem 2:</a:t>
              </a:r>
            </a:p>
            <a:p>
              <a:pPr eaLnBrk="1" hangingPunct="1"/>
              <a:r>
                <a:rPr lang="en-US" b="0">
                  <a:latin typeface="Arial" charset="0"/>
                </a:rPr>
                <a:t>A 30</a:t>
              </a:r>
              <a:r>
                <a:rPr lang="en-US" b="0" baseline="30000">
                  <a:latin typeface="Arial" charset="0"/>
                </a:rPr>
                <a:t>0</a:t>
              </a:r>
              <a:r>
                <a:rPr lang="en-US" b="0">
                  <a:latin typeface="Arial" charset="0"/>
                </a:rPr>
                <a:t> – 60</a:t>
              </a:r>
              <a:r>
                <a:rPr lang="en-US" b="0" baseline="30000">
                  <a:latin typeface="Arial" charset="0"/>
                </a:rPr>
                <a:t>0 </a:t>
              </a:r>
              <a:r>
                <a:rPr lang="en-US" b="0">
                  <a:latin typeface="Arial" charset="0"/>
                </a:rPr>
                <a:t> set square of longest side</a:t>
              </a:r>
            </a:p>
            <a:p>
              <a:pPr eaLnBrk="1" hangingPunct="1"/>
              <a:r>
                <a:rPr lang="en-US" b="0">
                  <a:latin typeface="Arial" charset="0"/>
                </a:rPr>
                <a:t>100 mm long, is in VP and 30</a:t>
              </a:r>
              <a:r>
                <a:rPr lang="en-US" b="0" baseline="30000">
                  <a:latin typeface="Arial" charset="0"/>
                </a:rPr>
                <a:t>0 </a:t>
              </a:r>
              <a:r>
                <a:rPr lang="en-US" b="0">
                  <a:latin typeface="Arial" charset="0"/>
                </a:rPr>
                <a:t>inclined</a:t>
              </a:r>
            </a:p>
            <a:p>
              <a:pPr eaLnBrk="1" hangingPunct="1"/>
              <a:r>
                <a:rPr lang="en-US" b="0">
                  <a:latin typeface="Arial" charset="0"/>
                </a:rPr>
                <a:t>to HP while it’s surface is 45</a:t>
              </a:r>
              <a:r>
                <a:rPr lang="en-US" b="0" baseline="30000">
                  <a:latin typeface="Arial" charset="0"/>
                </a:rPr>
                <a:t>0 </a:t>
              </a:r>
              <a:r>
                <a:rPr lang="en-US" b="0">
                  <a:latin typeface="Arial" charset="0"/>
                </a:rPr>
                <a:t>inclined </a:t>
              </a:r>
            </a:p>
            <a:p>
              <a:pPr eaLnBrk="1" hangingPunct="1"/>
              <a:r>
                <a:rPr lang="en-US" b="0">
                  <a:latin typeface="Arial" charset="0"/>
                </a:rPr>
                <a:t>to VP.Draw it’s projections</a:t>
              </a:r>
            </a:p>
            <a:p>
              <a:pPr eaLnBrk="1" hangingPunct="1"/>
              <a:endParaRPr lang="en-US">
                <a:latin typeface="Arial" charset="0"/>
              </a:endParaRPr>
            </a:p>
            <a:p>
              <a:pPr eaLnBrk="1" hangingPunct="1"/>
              <a:r>
                <a:rPr lang="en-US">
                  <a:latin typeface="Arial" charset="0"/>
                </a:rPr>
                <a:t>(</a:t>
              </a:r>
              <a:r>
                <a:rPr lang="en-US" sz="1400">
                  <a:latin typeface="Arial" charset="0"/>
                </a:rPr>
                <a:t>Surface &amp; Side inclinations directly given</a:t>
              </a:r>
              <a:r>
                <a:rPr lang="en-US">
                  <a:latin typeface="Arial" charset="0"/>
                </a:rPr>
                <a:t>)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267200" y="152400"/>
            <a:ext cx="4876800" cy="1676400"/>
            <a:chOff x="2688" y="96"/>
            <a:chExt cx="3072" cy="1056"/>
          </a:xfrm>
        </p:grpSpPr>
        <p:sp>
          <p:nvSpPr>
            <p:cNvPr id="7234" name="Rectangle 6"/>
            <p:cNvSpPr>
              <a:spLocks noChangeArrowheads="1"/>
            </p:cNvSpPr>
            <p:nvPr/>
          </p:nvSpPr>
          <p:spPr bwMode="auto">
            <a:xfrm>
              <a:off x="2688" y="96"/>
              <a:ext cx="2928" cy="105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5" name="Text Box 7"/>
            <p:cNvSpPr txBox="1">
              <a:spLocks noChangeArrowheads="1"/>
            </p:cNvSpPr>
            <p:nvPr/>
          </p:nvSpPr>
          <p:spPr bwMode="auto">
            <a:xfrm>
              <a:off x="2752" y="144"/>
              <a:ext cx="3008" cy="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b="0" u="sng">
                  <a:latin typeface="Arial" charset="0"/>
                </a:rPr>
                <a:t>Read problem and answer following questions</a:t>
              </a:r>
            </a:p>
            <a:p>
              <a:pPr eaLnBrk="1" hangingPunct="1"/>
              <a:r>
                <a:rPr lang="en-US" b="0">
                  <a:latin typeface="Arial" charset="0"/>
                </a:rPr>
                <a:t>1 .Surface inclined to which plane? -------      VP</a:t>
              </a:r>
            </a:p>
            <a:p>
              <a:pPr eaLnBrk="1" hangingPunct="1"/>
              <a:r>
                <a:rPr lang="en-US" b="0">
                  <a:latin typeface="Arial" charset="0"/>
                </a:rPr>
                <a:t>2. Assumption for initial position?    ------// to VP</a:t>
              </a:r>
            </a:p>
            <a:p>
              <a:pPr eaLnBrk="1" hangingPunct="1"/>
              <a:r>
                <a:rPr lang="en-US" b="0">
                  <a:latin typeface="Arial" charset="0"/>
                </a:rPr>
                <a:t>3. So which view will show True shape? ---    FV</a:t>
              </a:r>
            </a:p>
            <a:p>
              <a:pPr eaLnBrk="1" hangingPunct="1"/>
              <a:r>
                <a:rPr lang="en-US" b="0">
                  <a:latin typeface="Arial" charset="0"/>
                </a:rPr>
                <a:t>4. Which side will be vertical?   ------longest side.</a:t>
              </a:r>
            </a:p>
          </p:txBody>
        </p:sp>
      </p:grpSp>
      <p:sp>
        <p:nvSpPr>
          <p:cNvPr id="273416" name="Line 8"/>
          <p:cNvSpPr>
            <a:spLocks noChangeShapeType="1"/>
          </p:cNvSpPr>
          <p:nvPr/>
        </p:nvSpPr>
        <p:spPr bwMode="auto">
          <a:xfrm>
            <a:off x="4491038" y="2701925"/>
            <a:ext cx="0" cy="300037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17" name="Text Box 9"/>
          <p:cNvSpPr txBox="1">
            <a:spLocks noChangeArrowheads="1"/>
          </p:cNvSpPr>
          <p:nvPr/>
        </p:nvSpPr>
        <p:spPr bwMode="auto">
          <a:xfrm>
            <a:off x="5710238" y="5314950"/>
            <a:ext cx="319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3418" name="Line 10"/>
          <p:cNvSpPr>
            <a:spLocks noChangeShapeType="1"/>
          </p:cNvSpPr>
          <p:nvPr/>
        </p:nvSpPr>
        <p:spPr bwMode="auto">
          <a:xfrm>
            <a:off x="1295400" y="5046663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19" name="Text Box 11"/>
          <p:cNvSpPr txBox="1">
            <a:spLocks noChangeArrowheads="1"/>
          </p:cNvSpPr>
          <p:nvPr/>
        </p:nvSpPr>
        <p:spPr bwMode="auto">
          <a:xfrm>
            <a:off x="990600" y="4800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273420" name="Text Box 12"/>
          <p:cNvSpPr txBox="1">
            <a:spLocks noChangeArrowheads="1"/>
          </p:cNvSpPr>
          <p:nvPr/>
        </p:nvSpPr>
        <p:spPr bwMode="auto">
          <a:xfrm>
            <a:off x="8077200" y="4800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273421" name="Line 13"/>
          <p:cNvSpPr>
            <a:spLocks noChangeShapeType="1"/>
          </p:cNvSpPr>
          <p:nvPr/>
        </p:nvSpPr>
        <p:spPr bwMode="auto">
          <a:xfrm>
            <a:off x="2984500" y="2889250"/>
            <a:ext cx="0" cy="2719388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22" name="Line 14"/>
          <p:cNvSpPr>
            <a:spLocks noChangeShapeType="1"/>
          </p:cNvSpPr>
          <p:nvPr/>
        </p:nvSpPr>
        <p:spPr bwMode="auto">
          <a:xfrm>
            <a:off x="2116138" y="2701925"/>
            <a:ext cx="23812" cy="281305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23" name="Line 15"/>
          <p:cNvSpPr>
            <a:spLocks noChangeShapeType="1"/>
          </p:cNvSpPr>
          <p:nvPr/>
        </p:nvSpPr>
        <p:spPr bwMode="auto">
          <a:xfrm>
            <a:off x="2139950" y="5327650"/>
            <a:ext cx="844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24" name="Line 16"/>
          <p:cNvSpPr>
            <a:spLocks noChangeShapeType="1"/>
          </p:cNvSpPr>
          <p:nvPr/>
        </p:nvSpPr>
        <p:spPr bwMode="auto">
          <a:xfrm rot="2700000">
            <a:off x="3769520" y="5339556"/>
            <a:ext cx="842962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25" name="Line 17"/>
          <p:cNvSpPr>
            <a:spLocks noChangeShapeType="1"/>
          </p:cNvSpPr>
          <p:nvPr/>
        </p:nvSpPr>
        <p:spPr bwMode="auto">
          <a:xfrm flipV="1">
            <a:off x="3892550" y="2701925"/>
            <a:ext cx="0" cy="253206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26" name="Line 18"/>
          <p:cNvSpPr>
            <a:spLocks noChangeShapeType="1"/>
          </p:cNvSpPr>
          <p:nvPr/>
        </p:nvSpPr>
        <p:spPr bwMode="auto">
          <a:xfrm>
            <a:off x="2139950" y="2701925"/>
            <a:ext cx="24384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27" name="Line 19"/>
          <p:cNvSpPr>
            <a:spLocks noChangeShapeType="1"/>
          </p:cNvSpPr>
          <p:nvPr/>
        </p:nvSpPr>
        <p:spPr bwMode="auto">
          <a:xfrm>
            <a:off x="2139950" y="485775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28" name="Line 20"/>
          <p:cNvSpPr>
            <a:spLocks noChangeShapeType="1"/>
          </p:cNvSpPr>
          <p:nvPr/>
        </p:nvSpPr>
        <p:spPr bwMode="auto">
          <a:xfrm>
            <a:off x="2889250" y="3241675"/>
            <a:ext cx="16891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29" name="Line 21"/>
          <p:cNvSpPr>
            <a:spLocks noChangeShapeType="1"/>
          </p:cNvSpPr>
          <p:nvPr/>
        </p:nvSpPr>
        <p:spPr bwMode="auto">
          <a:xfrm>
            <a:off x="3892550" y="2701925"/>
            <a:ext cx="0" cy="2155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30" name="Line 22"/>
          <p:cNvSpPr>
            <a:spLocks noChangeShapeType="1"/>
          </p:cNvSpPr>
          <p:nvPr/>
        </p:nvSpPr>
        <p:spPr bwMode="auto">
          <a:xfrm flipV="1">
            <a:off x="3892550" y="3263900"/>
            <a:ext cx="561975" cy="159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31" name="Line 23"/>
          <p:cNvSpPr>
            <a:spLocks noChangeShapeType="1"/>
          </p:cNvSpPr>
          <p:nvPr/>
        </p:nvSpPr>
        <p:spPr bwMode="auto">
          <a:xfrm flipH="1" flipV="1">
            <a:off x="3892550" y="2701925"/>
            <a:ext cx="561975" cy="561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 rot="-3788652">
            <a:off x="6096794" y="2936081"/>
            <a:ext cx="561975" cy="2157413"/>
            <a:chOff x="1536" y="1152"/>
            <a:chExt cx="288" cy="1104"/>
          </a:xfrm>
        </p:grpSpPr>
        <p:sp>
          <p:nvSpPr>
            <p:cNvPr id="7231" name="Line 25"/>
            <p:cNvSpPr>
              <a:spLocks noChangeShapeType="1"/>
            </p:cNvSpPr>
            <p:nvPr/>
          </p:nvSpPr>
          <p:spPr bwMode="auto">
            <a:xfrm>
              <a:off x="1536" y="1152"/>
              <a:ext cx="0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2" name="Line 26"/>
            <p:cNvSpPr>
              <a:spLocks noChangeShapeType="1"/>
            </p:cNvSpPr>
            <p:nvPr/>
          </p:nvSpPr>
          <p:spPr bwMode="auto">
            <a:xfrm flipV="1">
              <a:off x="1536" y="1440"/>
              <a:ext cx="288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3" name="Line 27"/>
            <p:cNvSpPr>
              <a:spLocks noChangeShapeType="1"/>
            </p:cNvSpPr>
            <p:nvPr/>
          </p:nvSpPr>
          <p:spPr bwMode="auto">
            <a:xfrm flipH="1" flipV="1">
              <a:off x="1536" y="1152"/>
              <a:ext cx="288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3436" name="Line 28"/>
          <p:cNvSpPr>
            <a:spLocks noChangeShapeType="1"/>
          </p:cNvSpPr>
          <p:nvPr/>
        </p:nvSpPr>
        <p:spPr bwMode="auto">
          <a:xfrm>
            <a:off x="5299075" y="3640138"/>
            <a:ext cx="0" cy="1500187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37" name="Line 29"/>
          <p:cNvSpPr>
            <a:spLocks noChangeShapeType="1"/>
          </p:cNvSpPr>
          <p:nvPr/>
        </p:nvSpPr>
        <p:spPr bwMode="auto">
          <a:xfrm>
            <a:off x="6049963" y="3359150"/>
            <a:ext cx="0" cy="234315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38" name="Line 30"/>
          <p:cNvSpPr>
            <a:spLocks noChangeShapeType="1"/>
          </p:cNvSpPr>
          <p:nvPr/>
        </p:nvSpPr>
        <p:spPr bwMode="auto">
          <a:xfrm>
            <a:off x="7221538" y="4389438"/>
            <a:ext cx="0" cy="938212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39" name="Line 31"/>
          <p:cNvSpPr>
            <a:spLocks noChangeShapeType="1"/>
          </p:cNvSpPr>
          <p:nvPr/>
        </p:nvSpPr>
        <p:spPr bwMode="auto">
          <a:xfrm>
            <a:off x="5299075" y="5046663"/>
            <a:ext cx="750888" cy="561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40" name="Line 32"/>
          <p:cNvSpPr>
            <a:spLocks noChangeShapeType="1"/>
          </p:cNvSpPr>
          <p:nvPr/>
        </p:nvSpPr>
        <p:spPr bwMode="auto">
          <a:xfrm flipV="1">
            <a:off x="6049963" y="5046663"/>
            <a:ext cx="1219200" cy="561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41" name="Line 33"/>
          <p:cNvSpPr>
            <a:spLocks noChangeShapeType="1"/>
          </p:cNvSpPr>
          <p:nvPr/>
        </p:nvSpPr>
        <p:spPr bwMode="auto">
          <a:xfrm>
            <a:off x="5299075" y="5046663"/>
            <a:ext cx="1970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42" name="Line 34"/>
          <p:cNvSpPr>
            <a:spLocks noChangeShapeType="1"/>
          </p:cNvSpPr>
          <p:nvPr/>
        </p:nvSpPr>
        <p:spPr bwMode="auto">
          <a:xfrm>
            <a:off x="2139950" y="2701925"/>
            <a:ext cx="0" cy="2155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43" name="Line 35"/>
          <p:cNvSpPr>
            <a:spLocks noChangeShapeType="1"/>
          </p:cNvSpPr>
          <p:nvPr/>
        </p:nvSpPr>
        <p:spPr bwMode="auto">
          <a:xfrm flipH="1">
            <a:off x="2139950" y="3170238"/>
            <a:ext cx="844550" cy="1687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44" name="Line 36"/>
          <p:cNvSpPr>
            <a:spLocks noChangeShapeType="1"/>
          </p:cNvSpPr>
          <p:nvPr/>
        </p:nvSpPr>
        <p:spPr bwMode="auto">
          <a:xfrm>
            <a:off x="2139950" y="2701925"/>
            <a:ext cx="844550" cy="561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45" name="Line 37"/>
          <p:cNvSpPr>
            <a:spLocks noChangeShapeType="1"/>
          </p:cNvSpPr>
          <p:nvPr/>
        </p:nvSpPr>
        <p:spPr bwMode="auto">
          <a:xfrm>
            <a:off x="6518275" y="4389438"/>
            <a:ext cx="1219200" cy="657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46" name="Text Box 38"/>
          <p:cNvSpPr txBox="1">
            <a:spLocks noChangeArrowheads="1"/>
          </p:cNvSpPr>
          <p:nvPr/>
        </p:nvSpPr>
        <p:spPr bwMode="auto">
          <a:xfrm>
            <a:off x="6799263" y="4764088"/>
            <a:ext cx="5635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0">
                <a:latin typeface="Times New Roman" pitchFamily="18" charset="0"/>
              </a:rPr>
              <a:t>30</a:t>
            </a:r>
            <a:r>
              <a:rPr lang="en-US" sz="1200" b="0" baseline="30000">
                <a:latin typeface="Times New Roman" pitchFamily="18" charset="0"/>
              </a:rPr>
              <a:t>0</a:t>
            </a:r>
          </a:p>
        </p:txBody>
      </p:sp>
      <p:sp>
        <p:nvSpPr>
          <p:cNvPr id="273447" name="Text Box 39"/>
          <p:cNvSpPr txBox="1">
            <a:spLocks noChangeArrowheads="1"/>
          </p:cNvSpPr>
          <p:nvPr/>
        </p:nvSpPr>
        <p:spPr bwMode="auto">
          <a:xfrm>
            <a:off x="4044950" y="4999038"/>
            <a:ext cx="5032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0">
                <a:latin typeface="Times New Roman" pitchFamily="18" charset="0"/>
              </a:rPr>
              <a:t>45</a:t>
            </a:r>
            <a:r>
              <a:rPr lang="en-US" sz="1200" b="0" baseline="30000">
                <a:latin typeface="Times New Roman" pitchFamily="18" charset="0"/>
              </a:rPr>
              <a:t>0</a:t>
            </a:r>
          </a:p>
        </p:txBody>
      </p:sp>
      <p:sp>
        <p:nvSpPr>
          <p:cNvPr id="273448" name="Arc 40"/>
          <p:cNvSpPr>
            <a:spLocks/>
          </p:cNvSpPr>
          <p:nvPr/>
        </p:nvSpPr>
        <p:spPr bwMode="auto">
          <a:xfrm rot="11655191" flipH="1">
            <a:off x="6802438" y="4616450"/>
            <a:ext cx="280987" cy="431800"/>
          </a:xfrm>
          <a:custGeom>
            <a:avLst/>
            <a:gdLst>
              <a:gd name="T0" fmla="*/ 88394 w 21600"/>
              <a:gd name="T1" fmla="*/ 431800 h 33134"/>
              <a:gd name="T2" fmla="*/ 114606 w 21600"/>
              <a:gd name="T3" fmla="*/ 0 h 33134"/>
              <a:gd name="T4" fmla="*/ 280987 w 21600"/>
              <a:gd name="T5" fmla="*/ 226834 h 33134"/>
              <a:gd name="T6" fmla="*/ 0 60000 65536"/>
              <a:gd name="T7" fmla="*/ 0 60000 65536"/>
              <a:gd name="T8" fmla="*/ 0 60000 65536"/>
              <a:gd name="T9" fmla="*/ 0 w 21600"/>
              <a:gd name="T10" fmla="*/ 0 h 33134"/>
              <a:gd name="T11" fmla="*/ 21600 w 21600"/>
              <a:gd name="T12" fmla="*/ 33134 h 33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134" fill="none" extrusionOk="0">
                <a:moveTo>
                  <a:pt x="6794" y="33134"/>
                </a:moveTo>
                <a:cubicBezTo>
                  <a:pt x="2458" y="29052"/>
                  <a:pt x="0" y="23361"/>
                  <a:pt x="0" y="17406"/>
                </a:cubicBezTo>
                <a:cubicBezTo>
                  <a:pt x="-1" y="10532"/>
                  <a:pt x="3271" y="4069"/>
                  <a:pt x="8809" y="-1"/>
                </a:cubicBezTo>
              </a:path>
              <a:path w="21600" h="33134" stroke="0" extrusionOk="0">
                <a:moveTo>
                  <a:pt x="6794" y="33134"/>
                </a:moveTo>
                <a:cubicBezTo>
                  <a:pt x="2458" y="29052"/>
                  <a:pt x="0" y="23361"/>
                  <a:pt x="0" y="17406"/>
                </a:cubicBezTo>
                <a:cubicBezTo>
                  <a:pt x="-1" y="10532"/>
                  <a:pt x="3271" y="4069"/>
                  <a:pt x="8809" y="-1"/>
                </a:cubicBezTo>
                <a:lnTo>
                  <a:pt x="21600" y="1740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3449" name="Text Box 41"/>
          <p:cNvSpPr txBox="1">
            <a:spLocks noChangeArrowheads="1"/>
          </p:cNvSpPr>
          <p:nvPr/>
        </p:nvSpPr>
        <p:spPr bwMode="auto">
          <a:xfrm>
            <a:off x="3517900" y="2514600"/>
            <a:ext cx="377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3450" name="Text Box 42"/>
          <p:cNvSpPr txBox="1">
            <a:spLocks noChangeArrowheads="1"/>
          </p:cNvSpPr>
          <p:nvPr/>
        </p:nvSpPr>
        <p:spPr bwMode="auto">
          <a:xfrm>
            <a:off x="3517900" y="4483100"/>
            <a:ext cx="387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3451" name="Text Box 43"/>
          <p:cNvSpPr txBox="1">
            <a:spLocks noChangeArrowheads="1"/>
          </p:cNvSpPr>
          <p:nvPr/>
        </p:nvSpPr>
        <p:spPr bwMode="auto">
          <a:xfrm>
            <a:off x="4360863" y="2982913"/>
            <a:ext cx="41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  <a:r>
              <a:rPr lang="en-US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3452" name="Line 44"/>
          <p:cNvSpPr>
            <a:spLocks noChangeShapeType="1"/>
          </p:cNvSpPr>
          <p:nvPr/>
        </p:nvSpPr>
        <p:spPr bwMode="auto">
          <a:xfrm>
            <a:off x="4302125" y="5632450"/>
            <a:ext cx="2251075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3453" name="Text Box 45"/>
          <p:cNvSpPr txBox="1">
            <a:spLocks noChangeArrowheads="1"/>
          </p:cNvSpPr>
          <p:nvPr/>
        </p:nvSpPr>
        <p:spPr bwMode="auto">
          <a:xfrm>
            <a:off x="3611563" y="4857750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</a:p>
        </p:txBody>
      </p:sp>
      <p:sp>
        <p:nvSpPr>
          <p:cNvPr id="273454" name="Text Box 46"/>
          <p:cNvSpPr txBox="1">
            <a:spLocks noChangeArrowheads="1"/>
          </p:cNvSpPr>
          <p:nvPr/>
        </p:nvSpPr>
        <p:spPr bwMode="auto">
          <a:xfrm>
            <a:off x="2913063" y="5140325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</a:p>
        </p:txBody>
      </p:sp>
      <p:sp>
        <p:nvSpPr>
          <p:cNvPr id="273455" name="Text Box 47"/>
          <p:cNvSpPr txBox="1">
            <a:spLocks noChangeArrowheads="1"/>
          </p:cNvSpPr>
          <p:nvPr/>
        </p:nvSpPr>
        <p:spPr bwMode="auto">
          <a:xfrm>
            <a:off x="1836738" y="2514600"/>
            <a:ext cx="396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</a:p>
        </p:txBody>
      </p:sp>
      <p:sp>
        <p:nvSpPr>
          <p:cNvPr id="273456" name="Text Box 48"/>
          <p:cNvSpPr txBox="1">
            <a:spLocks noChangeArrowheads="1"/>
          </p:cNvSpPr>
          <p:nvPr/>
        </p:nvSpPr>
        <p:spPr bwMode="auto">
          <a:xfrm>
            <a:off x="1881188" y="5103813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</a:p>
        </p:txBody>
      </p:sp>
      <p:sp>
        <p:nvSpPr>
          <p:cNvPr id="273457" name="Text Box 49"/>
          <p:cNvSpPr txBox="1">
            <a:spLocks noChangeArrowheads="1"/>
          </p:cNvSpPr>
          <p:nvPr/>
        </p:nvSpPr>
        <p:spPr bwMode="auto">
          <a:xfrm>
            <a:off x="7127875" y="4999038"/>
            <a:ext cx="40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3458" name="Text Box 50"/>
          <p:cNvSpPr txBox="1">
            <a:spLocks noChangeArrowheads="1"/>
          </p:cNvSpPr>
          <p:nvPr/>
        </p:nvSpPr>
        <p:spPr bwMode="auto">
          <a:xfrm>
            <a:off x="1822450" y="4576763"/>
            <a:ext cx="333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</a:p>
        </p:txBody>
      </p:sp>
      <p:sp>
        <p:nvSpPr>
          <p:cNvPr id="273459" name="Text Box 51"/>
          <p:cNvSpPr txBox="1">
            <a:spLocks noChangeArrowheads="1"/>
          </p:cNvSpPr>
          <p:nvPr/>
        </p:nvSpPr>
        <p:spPr bwMode="auto">
          <a:xfrm>
            <a:off x="1905000" y="52800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</a:p>
        </p:txBody>
      </p:sp>
      <p:sp>
        <p:nvSpPr>
          <p:cNvPr id="273460" name="Text Box 52"/>
          <p:cNvSpPr txBox="1">
            <a:spLocks noChangeArrowheads="1"/>
          </p:cNvSpPr>
          <p:nvPr/>
        </p:nvSpPr>
        <p:spPr bwMode="auto">
          <a:xfrm>
            <a:off x="5087938" y="4940300"/>
            <a:ext cx="32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3461" name="Text Box 53"/>
          <p:cNvSpPr txBox="1">
            <a:spLocks noChangeArrowheads="1"/>
          </p:cNvSpPr>
          <p:nvPr/>
        </p:nvSpPr>
        <p:spPr bwMode="auto">
          <a:xfrm>
            <a:off x="3740150" y="4999038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</a:p>
        </p:txBody>
      </p:sp>
      <p:sp>
        <p:nvSpPr>
          <p:cNvPr id="273462" name="Text Box 54"/>
          <p:cNvSpPr txBox="1">
            <a:spLocks noChangeArrowheads="1"/>
          </p:cNvSpPr>
          <p:nvPr/>
        </p:nvSpPr>
        <p:spPr bwMode="auto">
          <a:xfrm>
            <a:off x="4248150" y="5505450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</a:p>
        </p:txBody>
      </p:sp>
      <p:sp>
        <p:nvSpPr>
          <p:cNvPr id="273463" name="Text Box 55"/>
          <p:cNvSpPr txBox="1">
            <a:spLocks noChangeArrowheads="1"/>
          </p:cNvSpPr>
          <p:nvPr/>
        </p:nvSpPr>
        <p:spPr bwMode="auto">
          <a:xfrm>
            <a:off x="4954588" y="3616325"/>
            <a:ext cx="379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3464" name="Text Box 56"/>
          <p:cNvSpPr txBox="1">
            <a:spLocks noChangeArrowheads="1"/>
          </p:cNvSpPr>
          <p:nvPr/>
        </p:nvSpPr>
        <p:spPr bwMode="auto">
          <a:xfrm>
            <a:off x="7081838" y="4389438"/>
            <a:ext cx="388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3465" name="Text Box 57"/>
          <p:cNvSpPr txBox="1">
            <a:spLocks noChangeArrowheads="1"/>
          </p:cNvSpPr>
          <p:nvPr/>
        </p:nvSpPr>
        <p:spPr bwMode="auto">
          <a:xfrm>
            <a:off x="5862638" y="3170238"/>
            <a:ext cx="48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  <a:r>
              <a:rPr lang="en-US" b="0" baseline="-25000">
                <a:latin typeface="Times New Roman" pitchFamily="18" charset="0"/>
              </a:rPr>
              <a:t>1  </a:t>
            </a:r>
          </a:p>
        </p:txBody>
      </p:sp>
      <p:sp>
        <p:nvSpPr>
          <p:cNvPr id="273466" name="Text Box 58"/>
          <p:cNvSpPr txBox="1">
            <a:spLocks noChangeArrowheads="1"/>
          </p:cNvSpPr>
          <p:nvPr/>
        </p:nvSpPr>
        <p:spPr bwMode="auto">
          <a:xfrm>
            <a:off x="2984500" y="2889250"/>
            <a:ext cx="341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  <a:endParaRPr lang="en-US" b="0" baseline="-25000">
              <a:latin typeface="Times New Roman" pitchFamily="18" charset="0"/>
            </a:endParaRPr>
          </a:p>
        </p:txBody>
      </p:sp>
      <p:sp>
        <p:nvSpPr>
          <p:cNvPr id="273467" name="Text Box 59"/>
          <p:cNvSpPr txBox="1">
            <a:spLocks noChangeArrowheads="1"/>
          </p:cNvSpPr>
          <p:nvPr/>
        </p:nvSpPr>
        <p:spPr bwMode="auto">
          <a:xfrm>
            <a:off x="4495800" y="1828800"/>
            <a:ext cx="4648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i="1" u="sng">
                <a:latin typeface="Arial" charset="0"/>
              </a:rPr>
              <a:t>Hence begin with FV, draw triangle above X-Y </a:t>
            </a:r>
          </a:p>
          <a:p>
            <a:pPr algn="ctr" eaLnBrk="1" hangingPunct="1"/>
            <a:r>
              <a:rPr lang="en-US" i="1" u="sng">
                <a:latin typeface="Arial" charset="0"/>
              </a:rPr>
              <a:t>keeping longest side vertical</a:t>
            </a:r>
            <a:r>
              <a:rPr lang="en-US" sz="1800" i="1" u="sng">
                <a:latin typeface="Times New Roman" pitchFamily="18" charset="0"/>
              </a:rPr>
              <a:t>.</a:t>
            </a:r>
            <a:endParaRPr lang="en-US" sz="2400" i="1" u="sng">
              <a:latin typeface="Times New Roman" pitchFamily="18" charset="0"/>
            </a:endParaRPr>
          </a:p>
          <a:p>
            <a:pPr algn="ctr" eaLnBrk="1" hangingPunct="1"/>
            <a:endParaRPr lang="en-US" sz="1400" b="0">
              <a:latin typeface="Times New Roman" pitchFamily="18" charset="0"/>
            </a:endParaRPr>
          </a:p>
        </p:txBody>
      </p:sp>
      <p:sp>
        <p:nvSpPr>
          <p:cNvPr id="273468" name="Text Box 60"/>
          <p:cNvSpPr txBox="1">
            <a:spLocks noChangeArrowheads="1"/>
          </p:cNvSpPr>
          <p:nvPr/>
        </p:nvSpPr>
        <p:spPr bwMode="auto">
          <a:xfrm>
            <a:off x="1800225" y="5834063"/>
            <a:ext cx="1474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FF3300"/>
                </a:solidFill>
                <a:latin typeface="Arial" charset="0"/>
              </a:rPr>
              <a:t>Surface // to Vp</a:t>
            </a:r>
          </a:p>
        </p:txBody>
      </p:sp>
      <p:sp>
        <p:nvSpPr>
          <p:cNvPr id="273469" name="Text Box 61"/>
          <p:cNvSpPr txBox="1">
            <a:spLocks noChangeArrowheads="1"/>
          </p:cNvSpPr>
          <p:nvPr/>
        </p:nvSpPr>
        <p:spPr bwMode="auto">
          <a:xfrm>
            <a:off x="3281363" y="5838825"/>
            <a:ext cx="2044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FF3300"/>
                </a:solidFill>
                <a:latin typeface="Arial" charset="0"/>
              </a:rPr>
              <a:t>Surface inclined to Vp</a:t>
            </a:r>
          </a:p>
        </p:txBody>
      </p:sp>
      <p:sp>
        <p:nvSpPr>
          <p:cNvPr id="273470" name="Text Box 62"/>
          <p:cNvSpPr txBox="1">
            <a:spLocks noChangeArrowheads="1"/>
          </p:cNvSpPr>
          <p:nvPr/>
        </p:nvSpPr>
        <p:spPr bwMode="auto">
          <a:xfrm>
            <a:off x="5334000" y="2895600"/>
            <a:ext cx="1757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>
                <a:solidFill>
                  <a:srgbClr val="FF3300"/>
                </a:solidFill>
                <a:latin typeface="Arial" charset="0"/>
              </a:rPr>
              <a:t>side inclined to Hp</a:t>
            </a:r>
          </a:p>
        </p:txBody>
      </p:sp>
      <p:grpSp>
        <p:nvGrpSpPr>
          <p:cNvPr id="7224" name="Group 78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7225" name="AutoShape 79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6" name="AutoShape 80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7" name="AutoShape 81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8" name="AutoShape 82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" name="AutoShape 83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0" name="AutoShape 84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73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73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3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3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3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3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3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3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27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27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3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3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3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3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3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3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73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73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3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3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3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3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3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3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3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3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73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73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5" dur="500"/>
                                        <p:tgtEl>
                                          <p:spTgt spid="273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73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73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73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73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73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73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73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73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73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73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73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73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73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73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7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7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7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7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7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7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73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73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73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73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2" dur="500"/>
                                        <p:tgtEl>
                                          <p:spTgt spid="27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7" dur="500"/>
                                        <p:tgtEl>
                                          <p:spTgt spid="27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73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273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73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73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73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73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30" dur="500"/>
                                        <p:tgtEl>
                                          <p:spTgt spid="27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73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73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1" dur="500"/>
                                        <p:tgtEl>
                                          <p:spTgt spid="27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273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273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273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273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73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273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73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273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273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273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273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273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273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273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273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73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273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273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273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273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273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273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273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273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73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273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273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273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273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73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273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273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0" dur="500"/>
                                        <p:tgtEl>
                                          <p:spTgt spid="27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35" dur="500"/>
                                        <p:tgtEl>
                                          <p:spTgt spid="27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273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273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273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273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6" grpId="0" animBg="1"/>
      <p:bldP spid="273417" grpId="0" autoUpdateAnimBg="0"/>
      <p:bldP spid="273418" grpId="0" animBg="1"/>
      <p:bldP spid="273419" grpId="0" autoUpdateAnimBg="0"/>
      <p:bldP spid="273420" grpId="0" autoUpdateAnimBg="0"/>
      <p:bldP spid="273421" grpId="0" animBg="1"/>
      <p:bldP spid="273422" grpId="0" animBg="1"/>
      <p:bldP spid="273423" grpId="0" animBg="1"/>
      <p:bldP spid="273424" grpId="0" animBg="1"/>
      <p:bldP spid="273425" grpId="0" animBg="1"/>
      <p:bldP spid="273426" grpId="0" animBg="1"/>
      <p:bldP spid="273427" grpId="0" animBg="1"/>
      <p:bldP spid="273428" grpId="0" animBg="1"/>
      <p:bldP spid="273429" grpId="0" animBg="1"/>
      <p:bldP spid="273430" grpId="0" animBg="1"/>
      <p:bldP spid="273431" grpId="0" animBg="1"/>
      <p:bldP spid="273436" grpId="0" animBg="1"/>
      <p:bldP spid="273437" grpId="0" animBg="1"/>
      <p:bldP spid="273438" grpId="0" animBg="1"/>
      <p:bldP spid="273439" grpId="0" animBg="1"/>
      <p:bldP spid="273440" grpId="0" animBg="1"/>
      <p:bldP spid="273441" grpId="0" animBg="1"/>
      <p:bldP spid="273442" grpId="0" animBg="1"/>
      <p:bldP spid="273443" grpId="0" animBg="1"/>
      <p:bldP spid="273444" grpId="0" animBg="1"/>
      <p:bldP spid="273445" grpId="0" animBg="1"/>
      <p:bldP spid="273446" grpId="0" autoUpdateAnimBg="0"/>
      <p:bldP spid="273447" grpId="0" autoUpdateAnimBg="0"/>
      <p:bldP spid="273448" grpId="0" animBg="1"/>
      <p:bldP spid="273449" grpId="0" autoUpdateAnimBg="0"/>
      <p:bldP spid="273450" grpId="0" autoUpdateAnimBg="0"/>
      <p:bldP spid="273451" grpId="0" autoUpdateAnimBg="0"/>
      <p:bldP spid="273452" grpId="0" animBg="1"/>
      <p:bldP spid="273453" grpId="0" autoUpdateAnimBg="0"/>
      <p:bldP spid="273454" grpId="0" autoUpdateAnimBg="0"/>
      <p:bldP spid="273455" grpId="0" autoUpdateAnimBg="0"/>
      <p:bldP spid="273456" grpId="0" autoUpdateAnimBg="0"/>
      <p:bldP spid="273457" grpId="0" autoUpdateAnimBg="0"/>
      <p:bldP spid="273458" grpId="0" autoUpdateAnimBg="0"/>
      <p:bldP spid="273459" grpId="0" autoUpdateAnimBg="0"/>
      <p:bldP spid="273460" grpId="0" autoUpdateAnimBg="0"/>
      <p:bldP spid="273461" grpId="0" autoUpdateAnimBg="0"/>
      <p:bldP spid="273462" grpId="0" autoUpdateAnimBg="0"/>
      <p:bldP spid="273463" grpId="0" autoUpdateAnimBg="0"/>
      <p:bldP spid="273464" grpId="0" autoUpdateAnimBg="0"/>
      <p:bldP spid="273465" grpId="0" autoUpdateAnimBg="0"/>
      <p:bldP spid="273466" grpId="0" autoUpdateAnimBg="0"/>
      <p:bldP spid="273467" grpId="0" autoUpdateAnimBg="0"/>
      <p:bldP spid="273468" grpId="0" autoUpdateAnimBg="0"/>
      <p:bldP spid="273469" grpId="0" autoUpdateAnimBg="0"/>
      <p:bldP spid="27347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Text Box 2"/>
          <p:cNvSpPr txBox="1">
            <a:spLocks noChangeArrowheads="1"/>
          </p:cNvSpPr>
          <p:nvPr/>
        </p:nvSpPr>
        <p:spPr bwMode="auto">
          <a:xfrm>
            <a:off x="3314700" y="5867400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</a:p>
        </p:txBody>
      </p:sp>
      <p:sp>
        <p:nvSpPr>
          <p:cNvPr id="275459" name="Line 3"/>
          <p:cNvSpPr>
            <a:spLocks noChangeShapeType="1"/>
          </p:cNvSpPr>
          <p:nvPr/>
        </p:nvSpPr>
        <p:spPr bwMode="auto">
          <a:xfrm>
            <a:off x="3484563" y="2951163"/>
            <a:ext cx="0" cy="31369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4400550" y="5683250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5461" name="Line 5"/>
          <p:cNvSpPr>
            <a:spLocks noChangeShapeType="1"/>
          </p:cNvSpPr>
          <p:nvPr/>
        </p:nvSpPr>
        <p:spPr bwMode="auto">
          <a:xfrm>
            <a:off x="457200" y="5402263"/>
            <a:ext cx="6348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469900" y="49244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0">
                <a:latin typeface="Times New Roman" pitchFamily="18" charset="0"/>
              </a:rPr>
              <a:t>X</a:t>
            </a:r>
          </a:p>
        </p:txBody>
      </p:sp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6415088" y="49117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0">
                <a:latin typeface="Times New Roman" pitchFamily="18" charset="0"/>
              </a:rPr>
              <a:t>Y</a:t>
            </a:r>
          </a:p>
        </p:txBody>
      </p:sp>
      <p:sp>
        <p:nvSpPr>
          <p:cNvPr id="275464" name="Line 8"/>
          <p:cNvSpPr>
            <a:spLocks noChangeShapeType="1"/>
          </p:cNvSpPr>
          <p:nvPr/>
        </p:nvSpPr>
        <p:spPr bwMode="auto">
          <a:xfrm>
            <a:off x="2214563" y="3146425"/>
            <a:ext cx="0" cy="284321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65" name="Line 9"/>
          <p:cNvSpPr>
            <a:spLocks noChangeShapeType="1"/>
          </p:cNvSpPr>
          <p:nvPr/>
        </p:nvSpPr>
        <p:spPr bwMode="auto">
          <a:xfrm>
            <a:off x="1311275" y="2951163"/>
            <a:ext cx="25400" cy="2941637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66" name="Line 10"/>
          <p:cNvSpPr>
            <a:spLocks noChangeShapeType="1"/>
          </p:cNvSpPr>
          <p:nvPr/>
        </p:nvSpPr>
        <p:spPr bwMode="auto">
          <a:xfrm>
            <a:off x="1336675" y="5695950"/>
            <a:ext cx="8778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67" name="Line 11"/>
          <p:cNvSpPr>
            <a:spLocks noChangeShapeType="1"/>
          </p:cNvSpPr>
          <p:nvPr/>
        </p:nvSpPr>
        <p:spPr bwMode="auto">
          <a:xfrm rot="2700000">
            <a:off x="2797969" y="5695156"/>
            <a:ext cx="88265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68" name="Line 12"/>
          <p:cNvSpPr>
            <a:spLocks noChangeShapeType="1"/>
          </p:cNvSpPr>
          <p:nvPr/>
        </p:nvSpPr>
        <p:spPr bwMode="auto">
          <a:xfrm flipV="1">
            <a:off x="2898775" y="2951163"/>
            <a:ext cx="0" cy="2646362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69" name="Line 13"/>
          <p:cNvSpPr>
            <a:spLocks noChangeShapeType="1"/>
          </p:cNvSpPr>
          <p:nvPr/>
        </p:nvSpPr>
        <p:spPr bwMode="auto">
          <a:xfrm>
            <a:off x="1336675" y="2951163"/>
            <a:ext cx="2538413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70" name="Line 14"/>
          <p:cNvSpPr>
            <a:spLocks noChangeShapeType="1"/>
          </p:cNvSpPr>
          <p:nvPr/>
        </p:nvSpPr>
        <p:spPr bwMode="auto">
          <a:xfrm>
            <a:off x="1336675" y="5205413"/>
            <a:ext cx="2538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71" name="Line 15"/>
          <p:cNvSpPr>
            <a:spLocks noChangeShapeType="1"/>
          </p:cNvSpPr>
          <p:nvPr/>
        </p:nvSpPr>
        <p:spPr bwMode="auto">
          <a:xfrm>
            <a:off x="2117725" y="3514725"/>
            <a:ext cx="1757363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72" name="Line 16"/>
          <p:cNvSpPr>
            <a:spLocks noChangeShapeType="1"/>
          </p:cNvSpPr>
          <p:nvPr/>
        </p:nvSpPr>
        <p:spPr bwMode="auto">
          <a:xfrm>
            <a:off x="2898775" y="2951163"/>
            <a:ext cx="0" cy="2254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73" name="Line 17"/>
          <p:cNvSpPr>
            <a:spLocks noChangeShapeType="1"/>
          </p:cNvSpPr>
          <p:nvPr/>
        </p:nvSpPr>
        <p:spPr bwMode="auto">
          <a:xfrm flipV="1">
            <a:off x="2898775" y="3538538"/>
            <a:ext cx="585788" cy="1666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74" name="Line 18"/>
          <p:cNvSpPr>
            <a:spLocks noChangeShapeType="1"/>
          </p:cNvSpPr>
          <p:nvPr/>
        </p:nvSpPr>
        <p:spPr bwMode="auto">
          <a:xfrm flipH="1" flipV="1">
            <a:off x="2898775" y="2951163"/>
            <a:ext cx="585788" cy="587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75" name="Line 19"/>
          <p:cNvSpPr>
            <a:spLocks noChangeShapeType="1"/>
          </p:cNvSpPr>
          <p:nvPr/>
        </p:nvSpPr>
        <p:spPr bwMode="auto">
          <a:xfrm rot="-3788652">
            <a:off x="4961732" y="3461543"/>
            <a:ext cx="0" cy="2246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76" name="Line 20"/>
          <p:cNvSpPr>
            <a:spLocks noChangeShapeType="1"/>
          </p:cNvSpPr>
          <p:nvPr/>
        </p:nvSpPr>
        <p:spPr bwMode="auto">
          <a:xfrm rot="17811348" flipV="1">
            <a:off x="5062538" y="3625850"/>
            <a:ext cx="587375" cy="1660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77" name="Line 21"/>
          <p:cNvSpPr>
            <a:spLocks noChangeShapeType="1"/>
          </p:cNvSpPr>
          <p:nvPr/>
        </p:nvSpPr>
        <p:spPr bwMode="auto">
          <a:xfrm rot="-3788652" flipH="1" flipV="1">
            <a:off x="4060825" y="3652838"/>
            <a:ext cx="588963" cy="5857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78" name="Line 22"/>
          <p:cNvSpPr>
            <a:spLocks noChangeShapeType="1"/>
          </p:cNvSpPr>
          <p:nvPr/>
        </p:nvSpPr>
        <p:spPr bwMode="auto">
          <a:xfrm>
            <a:off x="3973513" y="3930650"/>
            <a:ext cx="0" cy="1570038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79" name="Line 23"/>
          <p:cNvSpPr>
            <a:spLocks noChangeShapeType="1"/>
          </p:cNvSpPr>
          <p:nvPr/>
        </p:nvSpPr>
        <p:spPr bwMode="auto">
          <a:xfrm>
            <a:off x="4754563" y="3636963"/>
            <a:ext cx="0" cy="24511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80" name="Line 24"/>
          <p:cNvSpPr>
            <a:spLocks noChangeShapeType="1"/>
          </p:cNvSpPr>
          <p:nvPr/>
        </p:nvSpPr>
        <p:spPr bwMode="auto">
          <a:xfrm>
            <a:off x="5975350" y="4714875"/>
            <a:ext cx="0" cy="98107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81" name="Line 25"/>
          <p:cNvSpPr>
            <a:spLocks noChangeShapeType="1"/>
          </p:cNvSpPr>
          <p:nvPr/>
        </p:nvSpPr>
        <p:spPr bwMode="auto">
          <a:xfrm>
            <a:off x="3973513" y="5402263"/>
            <a:ext cx="781050" cy="587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82" name="Line 26"/>
          <p:cNvSpPr>
            <a:spLocks noChangeShapeType="1"/>
          </p:cNvSpPr>
          <p:nvPr/>
        </p:nvSpPr>
        <p:spPr bwMode="auto">
          <a:xfrm flipV="1">
            <a:off x="4754563" y="5402263"/>
            <a:ext cx="1270000" cy="587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83" name="Line 27"/>
          <p:cNvSpPr>
            <a:spLocks noChangeShapeType="1"/>
          </p:cNvSpPr>
          <p:nvPr/>
        </p:nvSpPr>
        <p:spPr bwMode="auto">
          <a:xfrm>
            <a:off x="3973513" y="5402263"/>
            <a:ext cx="2051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84" name="Line 28"/>
          <p:cNvSpPr>
            <a:spLocks noChangeShapeType="1"/>
          </p:cNvSpPr>
          <p:nvPr/>
        </p:nvSpPr>
        <p:spPr bwMode="auto">
          <a:xfrm>
            <a:off x="1336675" y="2951163"/>
            <a:ext cx="0" cy="2254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85" name="Line 29"/>
          <p:cNvSpPr>
            <a:spLocks noChangeShapeType="1"/>
          </p:cNvSpPr>
          <p:nvPr/>
        </p:nvSpPr>
        <p:spPr bwMode="auto">
          <a:xfrm flipH="1">
            <a:off x="1336675" y="3440113"/>
            <a:ext cx="877888" cy="1765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86" name="Line 30"/>
          <p:cNvSpPr>
            <a:spLocks noChangeShapeType="1"/>
          </p:cNvSpPr>
          <p:nvPr/>
        </p:nvSpPr>
        <p:spPr bwMode="auto">
          <a:xfrm>
            <a:off x="1336675" y="2951163"/>
            <a:ext cx="877888" cy="587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87" name="Text Box 31"/>
          <p:cNvSpPr txBox="1">
            <a:spLocks noChangeArrowheads="1"/>
          </p:cNvSpPr>
          <p:nvPr/>
        </p:nvSpPr>
        <p:spPr bwMode="auto">
          <a:xfrm>
            <a:off x="3057525" y="5353050"/>
            <a:ext cx="5254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b="0">
                <a:latin typeface="Times New Roman" pitchFamily="18" charset="0"/>
              </a:rPr>
              <a:t>45</a:t>
            </a:r>
            <a:r>
              <a:rPr lang="en-US" sz="1200" b="0" baseline="30000">
                <a:latin typeface="Times New Roman" pitchFamily="18" charset="0"/>
              </a:rPr>
              <a:t>0</a:t>
            </a:r>
          </a:p>
        </p:txBody>
      </p:sp>
      <p:sp>
        <p:nvSpPr>
          <p:cNvPr id="275488" name="Text Box 32"/>
          <p:cNvSpPr txBox="1">
            <a:spLocks noChangeArrowheads="1"/>
          </p:cNvSpPr>
          <p:nvPr/>
        </p:nvSpPr>
        <p:spPr bwMode="auto">
          <a:xfrm>
            <a:off x="2508250" y="2754313"/>
            <a:ext cx="377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5489" name="Text Box 33"/>
          <p:cNvSpPr txBox="1">
            <a:spLocks noChangeArrowheads="1"/>
          </p:cNvSpPr>
          <p:nvPr/>
        </p:nvSpPr>
        <p:spPr bwMode="auto">
          <a:xfrm>
            <a:off x="2508250" y="4813300"/>
            <a:ext cx="388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5490" name="Text Box 34"/>
          <p:cNvSpPr txBox="1">
            <a:spLocks noChangeArrowheads="1"/>
          </p:cNvSpPr>
          <p:nvPr/>
        </p:nvSpPr>
        <p:spPr bwMode="auto">
          <a:xfrm>
            <a:off x="3387725" y="3244850"/>
            <a:ext cx="41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  <a:r>
              <a:rPr lang="en-US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5491" name="Line 35"/>
          <p:cNvSpPr>
            <a:spLocks noChangeShapeType="1"/>
          </p:cNvSpPr>
          <p:nvPr/>
        </p:nvSpPr>
        <p:spPr bwMode="auto">
          <a:xfrm>
            <a:off x="3216275" y="6015038"/>
            <a:ext cx="234473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492" name="Text Box 36"/>
          <p:cNvSpPr txBox="1">
            <a:spLocks noChangeArrowheads="1"/>
          </p:cNvSpPr>
          <p:nvPr/>
        </p:nvSpPr>
        <p:spPr bwMode="auto">
          <a:xfrm>
            <a:off x="2606675" y="5205413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</a:p>
        </p:txBody>
      </p:sp>
      <p:sp>
        <p:nvSpPr>
          <p:cNvPr id="275493" name="Text Box 37"/>
          <p:cNvSpPr txBox="1">
            <a:spLocks noChangeArrowheads="1"/>
          </p:cNvSpPr>
          <p:nvPr/>
        </p:nvSpPr>
        <p:spPr bwMode="auto">
          <a:xfrm>
            <a:off x="2141538" y="5502275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</a:p>
        </p:txBody>
      </p:sp>
      <p:sp>
        <p:nvSpPr>
          <p:cNvPr id="275494" name="Text Box 38"/>
          <p:cNvSpPr txBox="1">
            <a:spLocks noChangeArrowheads="1"/>
          </p:cNvSpPr>
          <p:nvPr/>
        </p:nvSpPr>
        <p:spPr bwMode="auto">
          <a:xfrm>
            <a:off x="1020763" y="2754313"/>
            <a:ext cx="412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</a:p>
        </p:txBody>
      </p:sp>
      <p:sp>
        <p:nvSpPr>
          <p:cNvPr id="275495" name="Text Box 39"/>
          <p:cNvSpPr txBox="1">
            <a:spLocks noChangeArrowheads="1"/>
          </p:cNvSpPr>
          <p:nvPr/>
        </p:nvSpPr>
        <p:spPr bwMode="auto">
          <a:xfrm>
            <a:off x="1068388" y="5462588"/>
            <a:ext cx="263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</a:p>
        </p:txBody>
      </p:sp>
      <p:sp>
        <p:nvSpPr>
          <p:cNvPr id="275496" name="Text Box 40"/>
          <p:cNvSpPr txBox="1">
            <a:spLocks noChangeArrowheads="1"/>
          </p:cNvSpPr>
          <p:nvPr/>
        </p:nvSpPr>
        <p:spPr bwMode="auto">
          <a:xfrm>
            <a:off x="5878513" y="5353050"/>
            <a:ext cx="422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5497" name="Text Box 41"/>
          <p:cNvSpPr txBox="1">
            <a:spLocks noChangeArrowheads="1"/>
          </p:cNvSpPr>
          <p:nvPr/>
        </p:nvSpPr>
        <p:spPr bwMode="auto">
          <a:xfrm>
            <a:off x="1006475" y="4911725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</a:p>
        </p:txBody>
      </p:sp>
      <p:sp>
        <p:nvSpPr>
          <p:cNvPr id="275498" name="Text Box 42"/>
          <p:cNvSpPr txBox="1">
            <a:spLocks noChangeArrowheads="1"/>
          </p:cNvSpPr>
          <p:nvPr/>
        </p:nvSpPr>
        <p:spPr bwMode="auto">
          <a:xfrm>
            <a:off x="1092200" y="5646738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</a:p>
        </p:txBody>
      </p:sp>
      <p:sp>
        <p:nvSpPr>
          <p:cNvPr id="275499" name="Text Box 43"/>
          <p:cNvSpPr txBox="1">
            <a:spLocks noChangeArrowheads="1"/>
          </p:cNvSpPr>
          <p:nvPr/>
        </p:nvSpPr>
        <p:spPr bwMode="auto">
          <a:xfrm>
            <a:off x="3752850" y="5291138"/>
            <a:ext cx="322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5500" name="Text Box 44"/>
          <p:cNvSpPr txBox="1">
            <a:spLocks noChangeArrowheads="1"/>
          </p:cNvSpPr>
          <p:nvPr/>
        </p:nvSpPr>
        <p:spPr bwMode="auto">
          <a:xfrm>
            <a:off x="2740025" y="53530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</a:p>
        </p:txBody>
      </p:sp>
      <p:sp>
        <p:nvSpPr>
          <p:cNvPr id="275501" name="Text Box 45"/>
          <p:cNvSpPr txBox="1">
            <a:spLocks noChangeArrowheads="1"/>
          </p:cNvSpPr>
          <p:nvPr/>
        </p:nvSpPr>
        <p:spPr bwMode="auto">
          <a:xfrm>
            <a:off x="3643313" y="3906838"/>
            <a:ext cx="379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5502" name="Text Box 46"/>
          <p:cNvSpPr txBox="1">
            <a:spLocks noChangeArrowheads="1"/>
          </p:cNvSpPr>
          <p:nvPr/>
        </p:nvSpPr>
        <p:spPr bwMode="auto">
          <a:xfrm>
            <a:off x="5829300" y="4714875"/>
            <a:ext cx="388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5503" name="Text Box 47"/>
          <p:cNvSpPr txBox="1">
            <a:spLocks noChangeArrowheads="1"/>
          </p:cNvSpPr>
          <p:nvPr/>
        </p:nvSpPr>
        <p:spPr bwMode="auto">
          <a:xfrm>
            <a:off x="4559300" y="3440113"/>
            <a:ext cx="482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  <a:r>
              <a:rPr lang="en-US" b="0" baseline="-25000">
                <a:latin typeface="Times New Roman" pitchFamily="18" charset="0"/>
              </a:rPr>
              <a:t>1  </a:t>
            </a:r>
          </a:p>
        </p:txBody>
      </p:sp>
      <p:sp>
        <p:nvSpPr>
          <p:cNvPr id="275504" name="Text Box 48"/>
          <p:cNvSpPr txBox="1">
            <a:spLocks noChangeArrowheads="1"/>
          </p:cNvSpPr>
          <p:nvPr/>
        </p:nvSpPr>
        <p:spPr bwMode="auto">
          <a:xfrm>
            <a:off x="2214563" y="3146425"/>
            <a:ext cx="342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  <a:endParaRPr lang="en-US" b="0" baseline="-25000">
              <a:latin typeface="Times New Roman" pitchFamily="18" charset="0"/>
            </a:endParaRPr>
          </a:p>
        </p:txBody>
      </p:sp>
      <p:sp>
        <p:nvSpPr>
          <p:cNvPr id="275505" name="Line 49"/>
          <p:cNvSpPr>
            <a:spLocks noChangeShapeType="1"/>
          </p:cNvSpPr>
          <p:nvPr/>
        </p:nvSpPr>
        <p:spPr bwMode="auto">
          <a:xfrm>
            <a:off x="3973513" y="4911725"/>
            <a:ext cx="0" cy="490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5506" name="Line 50"/>
          <p:cNvSpPr>
            <a:spLocks noChangeShapeType="1"/>
          </p:cNvSpPr>
          <p:nvPr/>
        </p:nvSpPr>
        <p:spPr bwMode="auto">
          <a:xfrm>
            <a:off x="3973513" y="4102100"/>
            <a:ext cx="0" cy="490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507" name="Text Box 51"/>
          <p:cNvSpPr txBox="1">
            <a:spLocks noChangeArrowheads="1"/>
          </p:cNvSpPr>
          <p:nvPr/>
        </p:nvSpPr>
        <p:spPr bwMode="auto">
          <a:xfrm>
            <a:off x="3778250" y="4592638"/>
            <a:ext cx="4873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000" b="0">
                <a:latin typeface="Arial" charset="0"/>
              </a:rPr>
              <a:t>35</a:t>
            </a:r>
          </a:p>
        </p:txBody>
      </p:sp>
      <p:sp>
        <p:nvSpPr>
          <p:cNvPr id="275508" name="Line 52"/>
          <p:cNvSpPr>
            <a:spLocks noChangeShapeType="1"/>
          </p:cNvSpPr>
          <p:nvPr/>
        </p:nvSpPr>
        <p:spPr bwMode="auto">
          <a:xfrm>
            <a:off x="5926138" y="5095875"/>
            <a:ext cx="585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509" name="Line 53"/>
          <p:cNvSpPr>
            <a:spLocks noChangeShapeType="1"/>
          </p:cNvSpPr>
          <p:nvPr/>
        </p:nvSpPr>
        <p:spPr bwMode="auto">
          <a:xfrm>
            <a:off x="6316663" y="5376863"/>
            <a:ext cx="0" cy="490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510" name="Line 54"/>
          <p:cNvSpPr>
            <a:spLocks noChangeShapeType="1"/>
          </p:cNvSpPr>
          <p:nvPr/>
        </p:nvSpPr>
        <p:spPr bwMode="auto">
          <a:xfrm>
            <a:off x="6316663" y="4605338"/>
            <a:ext cx="0" cy="4905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5511" name="Text Box 55"/>
          <p:cNvSpPr txBox="1">
            <a:spLocks noChangeArrowheads="1"/>
          </p:cNvSpPr>
          <p:nvPr/>
        </p:nvSpPr>
        <p:spPr bwMode="auto">
          <a:xfrm>
            <a:off x="6102350" y="5060950"/>
            <a:ext cx="322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b="0">
                <a:latin typeface="Arial" charset="0"/>
              </a:rPr>
              <a:t>10</a:t>
            </a:r>
          </a:p>
        </p:txBody>
      </p:sp>
      <p:sp>
        <p:nvSpPr>
          <p:cNvPr id="275512" name="Text Box 56"/>
          <p:cNvSpPr txBox="1">
            <a:spLocks noChangeArrowheads="1"/>
          </p:cNvSpPr>
          <p:nvPr/>
        </p:nvSpPr>
        <p:spPr bwMode="auto">
          <a:xfrm>
            <a:off x="228600" y="76200"/>
            <a:ext cx="36576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solidFill>
                  <a:srgbClr val="FF3399"/>
                </a:solidFill>
                <a:latin typeface="Arial" charset="0"/>
              </a:rPr>
              <a:t>Problem 3:</a:t>
            </a:r>
          </a:p>
          <a:p>
            <a:pPr eaLnBrk="1" hangingPunct="1"/>
            <a:r>
              <a:rPr lang="en-US" sz="1400" b="0">
                <a:latin typeface="Arial" charset="0"/>
              </a:rPr>
              <a:t>A 30</a:t>
            </a:r>
            <a:r>
              <a:rPr lang="en-US" sz="1400" b="0" baseline="30000">
                <a:latin typeface="Arial" charset="0"/>
              </a:rPr>
              <a:t>0</a:t>
            </a:r>
            <a:r>
              <a:rPr lang="en-US" sz="1400" b="0">
                <a:latin typeface="Arial" charset="0"/>
              </a:rPr>
              <a:t> – 60</a:t>
            </a:r>
            <a:r>
              <a:rPr lang="en-US" sz="1400" b="0" baseline="30000">
                <a:latin typeface="Arial" charset="0"/>
              </a:rPr>
              <a:t>0 </a:t>
            </a:r>
            <a:r>
              <a:rPr lang="en-US" sz="1400" b="0">
                <a:latin typeface="Arial" charset="0"/>
              </a:rPr>
              <a:t> set square of longest side</a:t>
            </a:r>
          </a:p>
          <a:p>
            <a:pPr eaLnBrk="1" hangingPunct="1"/>
            <a:r>
              <a:rPr lang="en-US" sz="1400" b="0">
                <a:latin typeface="Arial" charset="0"/>
              </a:rPr>
              <a:t>100 mm long is in VP and it’s surface</a:t>
            </a:r>
          </a:p>
          <a:p>
            <a:pPr eaLnBrk="1" hangingPunct="1"/>
            <a:r>
              <a:rPr lang="en-US" sz="1400" b="0">
                <a:latin typeface="Arial" charset="0"/>
              </a:rPr>
              <a:t>45</a:t>
            </a:r>
            <a:r>
              <a:rPr lang="en-US" sz="1400" b="0" baseline="30000">
                <a:latin typeface="Arial" charset="0"/>
              </a:rPr>
              <a:t>0 </a:t>
            </a:r>
            <a:r>
              <a:rPr lang="en-US" sz="1400" b="0">
                <a:latin typeface="Arial" charset="0"/>
              </a:rPr>
              <a:t> inclined to VP. One end of longest</a:t>
            </a:r>
          </a:p>
          <a:p>
            <a:pPr eaLnBrk="1" hangingPunct="1"/>
            <a:r>
              <a:rPr lang="en-US" sz="1400" b="0">
                <a:latin typeface="Arial" charset="0"/>
              </a:rPr>
              <a:t>side is 10 mm and other end is 35 mm </a:t>
            </a:r>
          </a:p>
          <a:p>
            <a:pPr eaLnBrk="1" hangingPunct="1"/>
            <a:r>
              <a:rPr lang="en-US" sz="1400" b="0">
                <a:latin typeface="Arial" charset="0"/>
              </a:rPr>
              <a:t>above HP. Draw it’s projections</a:t>
            </a:r>
          </a:p>
          <a:p>
            <a:pPr eaLnBrk="1" hangingPunct="1"/>
            <a:endParaRPr lang="en-US" sz="1400">
              <a:latin typeface="Arial" charset="0"/>
            </a:endParaRPr>
          </a:p>
          <a:p>
            <a:pPr eaLnBrk="1" hangingPunct="1"/>
            <a:r>
              <a:rPr lang="en-US">
                <a:latin typeface="Arial" charset="0"/>
              </a:rPr>
              <a:t>(Surface inclination directly given.</a:t>
            </a:r>
          </a:p>
          <a:p>
            <a:pPr eaLnBrk="1" hangingPunct="1"/>
            <a:r>
              <a:rPr lang="en-US">
                <a:latin typeface="Arial" charset="0"/>
              </a:rPr>
              <a:t>Side inclination indirectly given</a:t>
            </a:r>
            <a:r>
              <a:rPr lang="en-US" b="0">
                <a:latin typeface="Arial" charset="0"/>
              </a:rPr>
              <a:t>)</a:t>
            </a:r>
          </a:p>
        </p:txBody>
      </p:sp>
      <p:sp>
        <p:nvSpPr>
          <p:cNvPr id="275513" name="Text Box 57"/>
          <p:cNvSpPr txBox="1">
            <a:spLocks noChangeArrowheads="1"/>
          </p:cNvSpPr>
          <p:nvPr/>
        </p:nvSpPr>
        <p:spPr bwMode="auto">
          <a:xfrm>
            <a:off x="3886200" y="0"/>
            <a:ext cx="4775200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0" u="sng">
                <a:latin typeface="Arial" charset="0"/>
              </a:rPr>
              <a:t>Read problem and answer following questions</a:t>
            </a:r>
          </a:p>
          <a:p>
            <a:pPr eaLnBrk="1" hangingPunct="1"/>
            <a:r>
              <a:rPr lang="en-US" b="0">
                <a:latin typeface="Arial" charset="0"/>
              </a:rPr>
              <a:t>1 .Surface inclined to which plane? -------      VP</a:t>
            </a:r>
          </a:p>
          <a:p>
            <a:pPr eaLnBrk="1" hangingPunct="1"/>
            <a:r>
              <a:rPr lang="en-US" b="0">
                <a:latin typeface="Arial" charset="0"/>
              </a:rPr>
              <a:t>2. Assumption for initial position?    ------// to VP</a:t>
            </a:r>
          </a:p>
          <a:p>
            <a:pPr eaLnBrk="1" hangingPunct="1"/>
            <a:r>
              <a:rPr lang="en-US" b="0">
                <a:latin typeface="Arial" charset="0"/>
              </a:rPr>
              <a:t>3. So which view will show True shape? ---    FV</a:t>
            </a:r>
          </a:p>
          <a:p>
            <a:pPr eaLnBrk="1" hangingPunct="1"/>
            <a:r>
              <a:rPr lang="en-US" b="0">
                <a:latin typeface="Arial" charset="0"/>
              </a:rPr>
              <a:t>4. Which side will be vertical?   ------longest side.</a:t>
            </a:r>
          </a:p>
          <a:p>
            <a:pPr algn="ctr" eaLnBrk="1" hangingPunct="1"/>
            <a:endParaRPr lang="en-US" i="1" u="sng">
              <a:latin typeface="Arial" charset="0"/>
            </a:endParaRPr>
          </a:p>
          <a:p>
            <a:pPr algn="ctr" eaLnBrk="1" hangingPunct="1"/>
            <a:r>
              <a:rPr lang="en-US" i="1" u="sng">
                <a:latin typeface="Arial" charset="0"/>
              </a:rPr>
              <a:t>Hence begin with FV, draw triangle above X-Y </a:t>
            </a:r>
          </a:p>
          <a:p>
            <a:pPr algn="ctr" eaLnBrk="1" hangingPunct="1"/>
            <a:r>
              <a:rPr lang="en-US" i="1" u="sng">
                <a:latin typeface="Arial" charset="0"/>
              </a:rPr>
              <a:t>keeping longest side vertical</a:t>
            </a:r>
            <a:r>
              <a:rPr lang="en-US" sz="1800" i="1" u="sng">
                <a:latin typeface="Times New Roman" pitchFamily="18" charset="0"/>
              </a:rPr>
              <a:t>.</a:t>
            </a:r>
            <a:endParaRPr lang="en-US" sz="2400" i="1" u="sng">
              <a:latin typeface="Times New Roman" pitchFamily="18" charset="0"/>
            </a:endParaRPr>
          </a:p>
        </p:txBody>
      </p:sp>
      <p:sp>
        <p:nvSpPr>
          <p:cNvPr id="275514" name="Line 58"/>
          <p:cNvSpPr>
            <a:spLocks noChangeShapeType="1"/>
          </p:cNvSpPr>
          <p:nvPr/>
        </p:nvSpPr>
        <p:spPr bwMode="auto">
          <a:xfrm>
            <a:off x="3581400" y="4105275"/>
            <a:ext cx="762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5515" name="Oval 59"/>
          <p:cNvSpPr>
            <a:spLocks noChangeArrowheads="1"/>
          </p:cNvSpPr>
          <p:nvPr/>
        </p:nvSpPr>
        <p:spPr bwMode="auto">
          <a:xfrm>
            <a:off x="3962400" y="40497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5516" name="Oval 60"/>
          <p:cNvSpPr>
            <a:spLocks noChangeArrowheads="1"/>
          </p:cNvSpPr>
          <p:nvPr/>
        </p:nvSpPr>
        <p:spPr bwMode="auto">
          <a:xfrm>
            <a:off x="5915025" y="50498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400" b="0">
                <a:latin typeface="Arial" charset="0"/>
              </a:rPr>
              <a:t>    </a:t>
            </a:r>
          </a:p>
        </p:txBody>
      </p:sp>
      <p:sp>
        <p:nvSpPr>
          <p:cNvPr id="275517" name="Text Box 61"/>
          <p:cNvSpPr txBox="1">
            <a:spLocks noChangeArrowheads="1"/>
          </p:cNvSpPr>
          <p:nvPr/>
        </p:nvSpPr>
        <p:spPr bwMode="auto">
          <a:xfrm>
            <a:off x="3951288" y="2362200"/>
            <a:ext cx="51927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500">
                <a:solidFill>
                  <a:srgbClr val="FF3300"/>
                </a:solidFill>
                <a:latin typeface="Arial" charset="0"/>
              </a:rPr>
              <a:t>First TWO steps are similar to previous problem.</a:t>
            </a:r>
          </a:p>
          <a:p>
            <a:pPr eaLnBrk="1" hangingPunct="1"/>
            <a:r>
              <a:rPr lang="en-US" sz="1500">
                <a:solidFill>
                  <a:schemeClr val="accent2"/>
                </a:solidFill>
                <a:latin typeface="Arial" charset="0"/>
              </a:rPr>
              <a:t>Note the manner in which side inclination is given.</a:t>
            </a:r>
          </a:p>
          <a:p>
            <a:pPr eaLnBrk="1" hangingPunct="1"/>
            <a:r>
              <a:rPr lang="en-US" sz="1500">
                <a:solidFill>
                  <a:srgbClr val="FF3300"/>
                </a:solidFill>
                <a:latin typeface="Arial" charset="0"/>
              </a:rPr>
              <a:t>End A  35 mm above Hp &amp; End B is 10 mm above Hp.</a:t>
            </a:r>
          </a:p>
          <a:p>
            <a:pPr eaLnBrk="1" hangingPunct="1"/>
            <a:r>
              <a:rPr lang="en-US" sz="1500">
                <a:solidFill>
                  <a:schemeClr val="accent2"/>
                </a:solidFill>
                <a:latin typeface="Arial" charset="0"/>
              </a:rPr>
              <a:t>So redraw 2</a:t>
            </a:r>
            <a:r>
              <a:rPr lang="en-US" sz="1500" baseline="30000">
                <a:solidFill>
                  <a:schemeClr val="accent2"/>
                </a:solidFill>
                <a:latin typeface="Arial" charset="0"/>
              </a:rPr>
              <a:t>nd</a:t>
            </a:r>
            <a:r>
              <a:rPr lang="en-US" sz="1500">
                <a:solidFill>
                  <a:schemeClr val="accent2"/>
                </a:solidFill>
                <a:latin typeface="Arial" charset="0"/>
              </a:rPr>
              <a:t> Fv as final Fv placing these ends as said.</a:t>
            </a:r>
          </a:p>
        </p:txBody>
      </p:sp>
      <p:grpSp>
        <p:nvGrpSpPr>
          <p:cNvPr id="8254" name="Group 77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8255" name="AutoShape 78">
              <a:hlinkClick r:id="rId4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6" name="AutoShape 79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7" name="AutoShape 80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8" name="AutoShape 81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9" name="AutoShape 82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60" name="AutoShape 83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5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5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5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5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5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5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5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5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5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5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5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5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5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5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5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5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5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5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5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5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5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75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75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75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5" dur="500"/>
                                        <p:tgtEl>
                                          <p:spTgt spid="275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75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5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75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75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75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75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75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75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275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75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275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75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75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275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275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275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275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275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75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75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275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275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75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75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275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275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75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275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275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275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275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275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275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275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275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275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275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275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275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275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27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27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27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27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75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275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275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275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275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275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275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275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275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275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275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275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275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275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275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275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8" dur="500" fill="hold"/>
                                        <p:tgtEl>
                                          <p:spTgt spid="275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275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0" fill="hold">
                      <p:stCondLst>
                        <p:cond delay="indefinite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4" dur="5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0" dur="500" fill="hold"/>
                                        <p:tgtEl>
                                          <p:spTgt spid="275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275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275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275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8" fill="hold">
                      <p:stCondLst>
                        <p:cond delay="indefinite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2" dur="500" fill="hold"/>
                                        <p:tgtEl>
                                          <p:spTgt spid="275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275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8" grpId="0" autoUpdateAnimBg="0"/>
      <p:bldP spid="275459" grpId="0" animBg="1"/>
      <p:bldP spid="275460" grpId="0" autoUpdateAnimBg="0"/>
      <p:bldP spid="275461" grpId="0" animBg="1"/>
      <p:bldP spid="275462" grpId="0" autoUpdateAnimBg="0"/>
      <p:bldP spid="275463" grpId="0" autoUpdateAnimBg="0"/>
      <p:bldP spid="275464" grpId="0" animBg="1"/>
      <p:bldP spid="275465" grpId="0" animBg="1"/>
      <p:bldP spid="275466" grpId="0" animBg="1"/>
      <p:bldP spid="275467" grpId="0" animBg="1"/>
      <p:bldP spid="275468" grpId="0" animBg="1"/>
      <p:bldP spid="275469" grpId="0" animBg="1"/>
      <p:bldP spid="275470" grpId="0" animBg="1"/>
      <p:bldP spid="275471" grpId="0" animBg="1"/>
      <p:bldP spid="275472" grpId="0" animBg="1"/>
      <p:bldP spid="275473" grpId="0" animBg="1"/>
      <p:bldP spid="275474" grpId="0" animBg="1"/>
      <p:bldP spid="275475" grpId="0" animBg="1"/>
      <p:bldP spid="275476" grpId="0" animBg="1"/>
      <p:bldP spid="275477" grpId="0" animBg="1"/>
      <p:bldP spid="275478" grpId="0" animBg="1"/>
      <p:bldP spid="275479" grpId="0" animBg="1"/>
      <p:bldP spid="275480" grpId="0" animBg="1"/>
      <p:bldP spid="275481" grpId="0" animBg="1"/>
      <p:bldP spid="275482" grpId="0" animBg="1"/>
      <p:bldP spid="275483" grpId="0" animBg="1"/>
      <p:bldP spid="275484" grpId="0" animBg="1"/>
      <p:bldP spid="275485" grpId="0" animBg="1"/>
      <p:bldP spid="275486" grpId="0" animBg="1"/>
      <p:bldP spid="275487" grpId="0" autoUpdateAnimBg="0"/>
      <p:bldP spid="275488" grpId="0" autoUpdateAnimBg="0"/>
      <p:bldP spid="275489" grpId="0" autoUpdateAnimBg="0"/>
      <p:bldP spid="275490" grpId="0" autoUpdateAnimBg="0"/>
      <p:bldP spid="275491" grpId="0" animBg="1"/>
      <p:bldP spid="275492" grpId="0" autoUpdateAnimBg="0"/>
      <p:bldP spid="275493" grpId="0" autoUpdateAnimBg="0"/>
      <p:bldP spid="275494" grpId="0" autoUpdateAnimBg="0"/>
      <p:bldP spid="275495" grpId="0" autoUpdateAnimBg="0"/>
      <p:bldP spid="275496" grpId="0" autoUpdateAnimBg="0"/>
      <p:bldP spid="275497" grpId="0" autoUpdateAnimBg="0"/>
      <p:bldP spid="275498" grpId="0" autoUpdateAnimBg="0"/>
      <p:bldP spid="275499" grpId="0" autoUpdateAnimBg="0"/>
      <p:bldP spid="275500" grpId="0" autoUpdateAnimBg="0"/>
      <p:bldP spid="275501" grpId="0" autoUpdateAnimBg="0"/>
      <p:bldP spid="275502" grpId="0" autoUpdateAnimBg="0"/>
      <p:bldP spid="275503" grpId="0" autoUpdateAnimBg="0"/>
      <p:bldP spid="275504" grpId="0" autoUpdateAnimBg="0"/>
      <p:bldP spid="275505" grpId="0" animBg="1"/>
      <p:bldP spid="275506" grpId="0" animBg="1"/>
      <p:bldP spid="275507" grpId="0" autoUpdateAnimBg="0"/>
      <p:bldP spid="275508" grpId="0" animBg="1"/>
      <p:bldP spid="275509" grpId="0" animBg="1"/>
      <p:bldP spid="275510" grpId="0" animBg="1"/>
      <p:bldP spid="275511" grpId="0" autoUpdateAnimBg="0"/>
      <p:bldP spid="275512" grpId="0" autoUpdateAnimBg="0"/>
      <p:bldP spid="275513" grpId="0" autoUpdateAnimBg="0"/>
      <p:bldP spid="275514" grpId="0" animBg="1"/>
      <p:bldP spid="275515" grpId="0" animBg="1"/>
      <p:bldP spid="275516" grpId="0" animBg="1" autoUpdateAnimBg="0"/>
      <p:bldP spid="27551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Text Box 2"/>
          <p:cNvSpPr txBox="1">
            <a:spLocks noChangeArrowheads="1"/>
          </p:cNvSpPr>
          <p:nvPr/>
        </p:nvSpPr>
        <p:spPr bwMode="auto">
          <a:xfrm>
            <a:off x="4343400" y="76200"/>
            <a:ext cx="46863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Read problem and answer following questions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1. Surface inclined to which plane? -------      </a:t>
            </a:r>
            <a:r>
              <a:rPr lang="en-US" i="1">
                <a:latin typeface="Times New Roman" pitchFamily="18" charset="0"/>
              </a:rPr>
              <a:t>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2. Assumption for initial position? ------ </a:t>
            </a:r>
            <a:r>
              <a:rPr lang="en-US" i="1">
                <a:latin typeface="Times New Roman" pitchFamily="18" charset="0"/>
              </a:rPr>
              <a:t>// to 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3. So which view will show True shape? ---   </a:t>
            </a:r>
            <a:r>
              <a:rPr lang="en-US" i="1">
                <a:latin typeface="Times New Roman" pitchFamily="18" charset="0"/>
              </a:rPr>
              <a:t>TV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4. Which side will be vertical?   -------- </a:t>
            </a:r>
            <a:r>
              <a:rPr lang="en-US" i="1">
                <a:latin typeface="Times New Roman" pitchFamily="18" charset="0"/>
              </a:rPr>
              <a:t>any side.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    </a:t>
            </a:r>
            <a:r>
              <a:rPr lang="en-US" i="1">
                <a:latin typeface="Times New Roman" pitchFamily="18" charset="0"/>
              </a:rPr>
              <a:t>Hence begin with TV,draw pentagon below </a:t>
            </a:r>
          </a:p>
          <a:p>
            <a:pPr eaLnBrk="1" hangingPunct="1"/>
            <a:r>
              <a:rPr lang="en-US" i="1">
                <a:latin typeface="Times New Roman" pitchFamily="18" charset="0"/>
              </a:rPr>
              <a:t>     X-Y line, taking one side vertical</a:t>
            </a:r>
            <a:r>
              <a:rPr lang="en-US" sz="1800" i="1">
                <a:latin typeface="Times New Roman" pitchFamily="18" charset="0"/>
              </a:rPr>
              <a:t>.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277507" name="Text Box 3"/>
          <p:cNvSpPr txBox="1">
            <a:spLocks noChangeArrowheads="1"/>
          </p:cNvSpPr>
          <p:nvPr/>
        </p:nvSpPr>
        <p:spPr bwMode="auto">
          <a:xfrm>
            <a:off x="304800" y="76200"/>
            <a:ext cx="3962400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Problem 4:</a:t>
            </a:r>
          </a:p>
          <a:p>
            <a:pPr eaLnBrk="1" hangingPunct="1"/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A regular pentagon of 30 mm sides is resting on HP on one of it’s sides with it’s surface 45</a:t>
            </a:r>
            <a:r>
              <a:rPr lang="en-US" baseline="30000">
                <a:solidFill>
                  <a:srgbClr val="FF3300"/>
                </a:solidFill>
                <a:latin typeface="Times New Roman" pitchFamily="18" charset="0"/>
              </a:rPr>
              <a:t>0  </a:t>
            </a:r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inclined to HP.</a:t>
            </a:r>
          </a:p>
          <a:p>
            <a:pPr eaLnBrk="1" hangingPunct="1"/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Draw it’s projections when the side in HP makes 30</a:t>
            </a:r>
            <a:r>
              <a:rPr lang="en-US" baseline="30000">
                <a:solidFill>
                  <a:srgbClr val="FF3300"/>
                </a:solidFill>
                <a:latin typeface="Times New Roman" pitchFamily="18" charset="0"/>
              </a:rPr>
              <a:t>0</a:t>
            </a:r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 angle with VP</a:t>
            </a:r>
          </a:p>
        </p:txBody>
      </p:sp>
      <p:sp>
        <p:nvSpPr>
          <p:cNvPr id="277508" name="Text Box 4"/>
          <p:cNvSpPr txBox="1">
            <a:spLocks noChangeArrowheads="1"/>
          </p:cNvSpPr>
          <p:nvPr/>
        </p:nvSpPr>
        <p:spPr bwMode="auto">
          <a:xfrm>
            <a:off x="1714500" y="3101975"/>
            <a:ext cx="32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</a:p>
        </p:txBody>
      </p:sp>
      <p:sp>
        <p:nvSpPr>
          <p:cNvPr id="277509" name="AutoShape 5"/>
          <p:cNvSpPr>
            <a:spLocks noChangeArrowheads="1"/>
          </p:cNvSpPr>
          <p:nvPr/>
        </p:nvSpPr>
        <p:spPr bwMode="auto">
          <a:xfrm rot="5400000">
            <a:off x="1939926" y="3867150"/>
            <a:ext cx="1619250" cy="1539875"/>
          </a:xfrm>
          <a:prstGeom prst="pentagon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510" name="Line 6"/>
          <p:cNvSpPr>
            <a:spLocks noChangeShapeType="1"/>
          </p:cNvSpPr>
          <p:nvPr/>
        </p:nvSpPr>
        <p:spPr bwMode="auto">
          <a:xfrm flipV="1">
            <a:off x="1979613" y="3232150"/>
            <a:ext cx="0" cy="1106488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11" name="Line 7"/>
          <p:cNvSpPr>
            <a:spLocks noChangeShapeType="1"/>
          </p:cNvSpPr>
          <p:nvPr/>
        </p:nvSpPr>
        <p:spPr bwMode="auto">
          <a:xfrm flipV="1">
            <a:off x="2917825" y="3232150"/>
            <a:ext cx="0" cy="595313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 flipV="1">
            <a:off x="3516313" y="3232150"/>
            <a:ext cx="0" cy="144780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13" name="Line 9"/>
          <p:cNvSpPr>
            <a:spLocks noChangeShapeType="1"/>
          </p:cNvSpPr>
          <p:nvPr/>
        </p:nvSpPr>
        <p:spPr bwMode="auto">
          <a:xfrm>
            <a:off x="1951038" y="3433763"/>
            <a:ext cx="15843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14" name="Line 10"/>
          <p:cNvSpPr>
            <a:spLocks noChangeShapeType="1"/>
          </p:cNvSpPr>
          <p:nvPr/>
        </p:nvSpPr>
        <p:spPr bwMode="auto">
          <a:xfrm rot="-2807395">
            <a:off x="3898107" y="2907506"/>
            <a:ext cx="14478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15" name="Line 11"/>
          <p:cNvSpPr>
            <a:spLocks noChangeShapeType="1"/>
          </p:cNvSpPr>
          <p:nvPr/>
        </p:nvSpPr>
        <p:spPr bwMode="auto">
          <a:xfrm>
            <a:off x="5081588" y="2379663"/>
            <a:ext cx="0" cy="306705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16" name="Line 12"/>
          <p:cNvSpPr>
            <a:spLocks noChangeShapeType="1"/>
          </p:cNvSpPr>
          <p:nvPr/>
        </p:nvSpPr>
        <p:spPr bwMode="auto">
          <a:xfrm>
            <a:off x="4751388" y="2720975"/>
            <a:ext cx="0" cy="2725738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17" name="Line 13"/>
          <p:cNvSpPr>
            <a:spLocks noChangeShapeType="1"/>
          </p:cNvSpPr>
          <p:nvPr/>
        </p:nvSpPr>
        <p:spPr bwMode="auto">
          <a:xfrm>
            <a:off x="4146550" y="3419475"/>
            <a:ext cx="25400" cy="2027238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18" name="Line 14"/>
          <p:cNvSpPr>
            <a:spLocks noChangeShapeType="1"/>
          </p:cNvSpPr>
          <p:nvPr/>
        </p:nvSpPr>
        <p:spPr bwMode="auto">
          <a:xfrm>
            <a:off x="2746375" y="3827463"/>
            <a:ext cx="2389188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19" name="Line 15"/>
          <p:cNvSpPr>
            <a:spLocks noChangeShapeType="1"/>
          </p:cNvSpPr>
          <p:nvPr/>
        </p:nvSpPr>
        <p:spPr bwMode="auto">
          <a:xfrm>
            <a:off x="1979613" y="4168775"/>
            <a:ext cx="3155950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20" name="Line 16"/>
          <p:cNvSpPr>
            <a:spLocks noChangeShapeType="1"/>
          </p:cNvSpPr>
          <p:nvPr/>
        </p:nvSpPr>
        <p:spPr bwMode="auto">
          <a:xfrm>
            <a:off x="3516313" y="4627563"/>
            <a:ext cx="1619250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21" name="Line 17"/>
          <p:cNvSpPr>
            <a:spLocks noChangeShapeType="1"/>
          </p:cNvSpPr>
          <p:nvPr/>
        </p:nvSpPr>
        <p:spPr bwMode="auto">
          <a:xfrm>
            <a:off x="1979613" y="5105400"/>
            <a:ext cx="3155950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22" name="Line 18"/>
          <p:cNvSpPr>
            <a:spLocks noChangeShapeType="1"/>
          </p:cNvSpPr>
          <p:nvPr/>
        </p:nvSpPr>
        <p:spPr bwMode="auto">
          <a:xfrm>
            <a:off x="2917825" y="5446713"/>
            <a:ext cx="2217738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23" name="AutoShape 19"/>
          <p:cNvSpPr>
            <a:spLocks noChangeArrowheads="1"/>
          </p:cNvSpPr>
          <p:nvPr/>
        </p:nvSpPr>
        <p:spPr bwMode="auto">
          <a:xfrm rot="5400000">
            <a:off x="3802857" y="4125118"/>
            <a:ext cx="1619250" cy="1001713"/>
          </a:xfrm>
          <a:prstGeom prst="pentagon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524" name="AutoShape 20"/>
          <p:cNvSpPr>
            <a:spLocks noChangeArrowheads="1"/>
          </p:cNvSpPr>
          <p:nvPr/>
        </p:nvSpPr>
        <p:spPr bwMode="auto">
          <a:xfrm rot="-9165139">
            <a:off x="5305425" y="3911600"/>
            <a:ext cx="1619250" cy="1003300"/>
          </a:xfrm>
          <a:prstGeom prst="pentagon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525" name="Line 21"/>
          <p:cNvSpPr>
            <a:spLocks noChangeShapeType="1"/>
          </p:cNvSpPr>
          <p:nvPr/>
        </p:nvSpPr>
        <p:spPr bwMode="auto">
          <a:xfrm flipH="1" flipV="1">
            <a:off x="5389563" y="3486150"/>
            <a:ext cx="1365250" cy="6826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26" name="Line 22"/>
          <p:cNvSpPr>
            <a:spLocks noChangeShapeType="1"/>
          </p:cNvSpPr>
          <p:nvPr/>
        </p:nvSpPr>
        <p:spPr bwMode="auto">
          <a:xfrm flipV="1">
            <a:off x="5305425" y="2463800"/>
            <a:ext cx="0" cy="1704975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27" name="Line 23"/>
          <p:cNvSpPr>
            <a:spLocks noChangeShapeType="1"/>
          </p:cNvSpPr>
          <p:nvPr/>
        </p:nvSpPr>
        <p:spPr bwMode="auto">
          <a:xfrm flipV="1">
            <a:off x="5900738" y="2463800"/>
            <a:ext cx="0" cy="2386013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28" name="Line 24"/>
          <p:cNvSpPr>
            <a:spLocks noChangeShapeType="1"/>
          </p:cNvSpPr>
          <p:nvPr/>
        </p:nvSpPr>
        <p:spPr bwMode="auto">
          <a:xfrm flipV="1">
            <a:off x="6738938" y="2463800"/>
            <a:ext cx="0" cy="2386013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29" name="Line 25"/>
          <p:cNvSpPr>
            <a:spLocks noChangeShapeType="1"/>
          </p:cNvSpPr>
          <p:nvPr/>
        </p:nvSpPr>
        <p:spPr bwMode="auto">
          <a:xfrm flipV="1">
            <a:off x="6799263" y="2463800"/>
            <a:ext cx="0" cy="1704975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30" name="Line 26"/>
          <p:cNvSpPr>
            <a:spLocks noChangeShapeType="1"/>
          </p:cNvSpPr>
          <p:nvPr/>
        </p:nvSpPr>
        <p:spPr bwMode="auto">
          <a:xfrm>
            <a:off x="5021263" y="2463800"/>
            <a:ext cx="1792287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31" name="Line 27"/>
          <p:cNvSpPr>
            <a:spLocks noChangeShapeType="1"/>
          </p:cNvSpPr>
          <p:nvPr/>
        </p:nvSpPr>
        <p:spPr bwMode="auto">
          <a:xfrm>
            <a:off x="4706938" y="2838450"/>
            <a:ext cx="2133600" cy="0"/>
          </a:xfrm>
          <a:prstGeom prst="line">
            <a:avLst/>
          </a:prstGeom>
          <a:noFill/>
          <a:ln w="317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32" name="Line 28"/>
          <p:cNvSpPr>
            <a:spLocks noChangeShapeType="1"/>
          </p:cNvSpPr>
          <p:nvPr/>
        </p:nvSpPr>
        <p:spPr bwMode="auto">
          <a:xfrm flipH="1">
            <a:off x="5305425" y="2463800"/>
            <a:ext cx="595313" cy="341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33" name="Line 29"/>
          <p:cNvSpPr>
            <a:spLocks noChangeShapeType="1"/>
          </p:cNvSpPr>
          <p:nvPr/>
        </p:nvSpPr>
        <p:spPr bwMode="auto">
          <a:xfrm>
            <a:off x="5340350" y="2782888"/>
            <a:ext cx="596900" cy="681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34" name="Line 30"/>
          <p:cNvSpPr>
            <a:spLocks noChangeShapeType="1"/>
          </p:cNvSpPr>
          <p:nvPr/>
        </p:nvSpPr>
        <p:spPr bwMode="auto">
          <a:xfrm>
            <a:off x="5900738" y="3419475"/>
            <a:ext cx="8540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35" name="Line 31"/>
          <p:cNvSpPr>
            <a:spLocks noChangeShapeType="1"/>
          </p:cNvSpPr>
          <p:nvPr/>
        </p:nvSpPr>
        <p:spPr bwMode="auto">
          <a:xfrm>
            <a:off x="6711950" y="2827338"/>
            <a:ext cx="84138" cy="681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36" name="Line 32"/>
          <p:cNvSpPr>
            <a:spLocks noChangeShapeType="1"/>
          </p:cNvSpPr>
          <p:nvPr/>
        </p:nvSpPr>
        <p:spPr bwMode="auto">
          <a:xfrm>
            <a:off x="5900738" y="2463800"/>
            <a:ext cx="854075" cy="427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37" name="Text Box 33"/>
          <p:cNvSpPr txBox="1">
            <a:spLocks noChangeArrowheads="1"/>
          </p:cNvSpPr>
          <p:nvPr/>
        </p:nvSpPr>
        <p:spPr bwMode="auto">
          <a:xfrm>
            <a:off x="1501775" y="3101975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</a:p>
        </p:txBody>
      </p:sp>
      <p:sp>
        <p:nvSpPr>
          <p:cNvPr id="277538" name="Text Box 34"/>
          <p:cNvSpPr txBox="1">
            <a:spLocks noChangeArrowheads="1"/>
          </p:cNvSpPr>
          <p:nvPr/>
        </p:nvSpPr>
        <p:spPr bwMode="auto">
          <a:xfrm>
            <a:off x="3416300" y="3101975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d’</a:t>
            </a:r>
            <a:endParaRPr lang="en-US" sz="1400" b="0" baseline="-25000">
              <a:latin typeface="Times New Roman" pitchFamily="18" charset="0"/>
            </a:endParaRPr>
          </a:p>
        </p:txBody>
      </p:sp>
      <p:sp>
        <p:nvSpPr>
          <p:cNvPr id="277539" name="Text Box 35"/>
          <p:cNvSpPr txBox="1">
            <a:spLocks noChangeArrowheads="1"/>
          </p:cNvSpPr>
          <p:nvPr/>
        </p:nvSpPr>
        <p:spPr bwMode="auto">
          <a:xfrm>
            <a:off x="3735388" y="4908550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40" name="Text Box 36"/>
          <p:cNvSpPr txBox="1">
            <a:spLocks noChangeArrowheads="1"/>
          </p:cNvSpPr>
          <p:nvPr/>
        </p:nvSpPr>
        <p:spPr bwMode="auto">
          <a:xfrm>
            <a:off x="3389313" y="44831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</a:t>
            </a:r>
          </a:p>
        </p:txBody>
      </p:sp>
      <p:sp>
        <p:nvSpPr>
          <p:cNvPr id="277541" name="Text Box 37"/>
          <p:cNvSpPr txBox="1">
            <a:spLocks noChangeArrowheads="1"/>
          </p:cNvSpPr>
          <p:nvPr/>
        </p:nvSpPr>
        <p:spPr bwMode="auto">
          <a:xfrm>
            <a:off x="4479925" y="5334000"/>
            <a:ext cx="32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42" name="Text Box 38"/>
          <p:cNvSpPr txBox="1">
            <a:spLocks noChangeArrowheads="1"/>
          </p:cNvSpPr>
          <p:nvPr/>
        </p:nvSpPr>
        <p:spPr bwMode="auto">
          <a:xfrm>
            <a:off x="1714500" y="3951288"/>
            <a:ext cx="263525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</a:p>
        </p:txBody>
      </p:sp>
      <p:sp>
        <p:nvSpPr>
          <p:cNvPr id="277543" name="Text Box 39"/>
          <p:cNvSpPr txBox="1">
            <a:spLocks noChangeArrowheads="1"/>
          </p:cNvSpPr>
          <p:nvPr/>
        </p:nvSpPr>
        <p:spPr bwMode="auto">
          <a:xfrm>
            <a:off x="2576513" y="3060700"/>
            <a:ext cx="5032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c’e’</a:t>
            </a:r>
          </a:p>
        </p:txBody>
      </p:sp>
      <p:sp>
        <p:nvSpPr>
          <p:cNvPr id="277544" name="Text Box 40"/>
          <p:cNvSpPr txBox="1">
            <a:spLocks noChangeArrowheads="1"/>
          </p:cNvSpPr>
          <p:nvPr/>
        </p:nvSpPr>
        <p:spPr bwMode="auto">
          <a:xfrm>
            <a:off x="1701800" y="4908550"/>
            <a:ext cx="274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</a:p>
        </p:txBody>
      </p:sp>
      <p:sp>
        <p:nvSpPr>
          <p:cNvPr id="277545" name="Text Box 41"/>
          <p:cNvSpPr txBox="1">
            <a:spLocks noChangeArrowheads="1"/>
          </p:cNvSpPr>
          <p:nvPr/>
        </p:nvSpPr>
        <p:spPr bwMode="auto">
          <a:xfrm>
            <a:off x="2671763" y="5319713"/>
            <a:ext cx="263525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</a:p>
        </p:txBody>
      </p:sp>
      <p:sp>
        <p:nvSpPr>
          <p:cNvPr id="277546" name="Text Box 42"/>
          <p:cNvSpPr txBox="1">
            <a:spLocks noChangeArrowheads="1"/>
          </p:cNvSpPr>
          <p:nvPr/>
        </p:nvSpPr>
        <p:spPr bwMode="auto">
          <a:xfrm>
            <a:off x="5010150" y="4376738"/>
            <a:ext cx="33020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47" name="Text Box 43"/>
          <p:cNvSpPr txBox="1">
            <a:spLocks noChangeArrowheads="1"/>
          </p:cNvSpPr>
          <p:nvPr/>
        </p:nvSpPr>
        <p:spPr bwMode="auto">
          <a:xfrm>
            <a:off x="6711950" y="3154363"/>
            <a:ext cx="3873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48" name="Text Box 44"/>
          <p:cNvSpPr txBox="1">
            <a:spLocks noChangeArrowheads="1"/>
          </p:cNvSpPr>
          <p:nvPr/>
        </p:nvSpPr>
        <p:spPr bwMode="auto">
          <a:xfrm>
            <a:off x="3775075" y="3898900"/>
            <a:ext cx="32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49" name="Text Box 45"/>
          <p:cNvSpPr txBox="1">
            <a:spLocks noChangeArrowheads="1"/>
          </p:cNvSpPr>
          <p:nvPr/>
        </p:nvSpPr>
        <p:spPr bwMode="auto">
          <a:xfrm>
            <a:off x="4957763" y="2622550"/>
            <a:ext cx="379412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e’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50" name="Text Box 46"/>
          <p:cNvSpPr txBox="1">
            <a:spLocks noChangeArrowheads="1"/>
          </p:cNvSpPr>
          <p:nvPr/>
        </p:nvSpPr>
        <p:spPr bwMode="auto">
          <a:xfrm>
            <a:off x="6711950" y="2570163"/>
            <a:ext cx="41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</a:t>
            </a:r>
            <a:r>
              <a:rPr lang="en-US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51" name="Text Box 47"/>
          <p:cNvSpPr txBox="1">
            <a:spLocks noChangeArrowheads="1"/>
          </p:cNvSpPr>
          <p:nvPr/>
        </p:nvSpPr>
        <p:spPr bwMode="auto">
          <a:xfrm>
            <a:off x="5754688" y="2144713"/>
            <a:ext cx="388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52" name="Text Box 48"/>
          <p:cNvSpPr txBox="1">
            <a:spLocks noChangeArrowheads="1"/>
          </p:cNvSpPr>
          <p:nvPr/>
        </p:nvSpPr>
        <p:spPr bwMode="auto">
          <a:xfrm>
            <a:off x="5754688" y="3406775"/>
            <a:ext cx="322262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53" name="Text Box 49"/>
          <p:cNvSpPr txBox="1">
            <a:spLocks noChangeArrowheads="1"/>
          </p:cNvSpPr>
          <p:nvPr/>
        </p:nvSpPr>
        <p:spPr bwMode="auto">
          <a:xfrm>
            <a:off x="6711950" y="3951288"/>
            <a:ext cx="33020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54" name="Text Box 50"/>
          <p:cNvSpPr txBox="1">
            <a:spLocks noChangeArrowheads="1"/>
          </p:cNvSpPr>
          <p:nvPr/>
        </p:nvSpPr>
        <p:spPr bwMode="auto">
          <a:xfrm>
            <a:off x="6711950" y="4695825"/>
            <a:ext cx="32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c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55" name="Text Box 51"/>
          <p:cNvSpPr txBox="1">
            <a:spLocks noChangeArrowheads="1"/>
          </p:cNvSpPr>
          <p:nvPr/>
        </p:nvSpPr>
        <p:spPr bwMode="auto">
          <a:xfrm>
            <a:off x="5568950" y="4695825"/>
            <a:ext cx="33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56" name="Text Box 52"/>
          <p:cNvSpPr txBox="1">
            <a:spLocks noChangeArrowheads="1"/>
          </p:cNvSpPr>
          <p:nvPr/>
        </p:nvSpPr>
        <p:spPr bwMode="auto">
          <a:xfrm>
            <a:off x="4745038" y="2144713"/>
            <a:ext cx="331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d’</a:t>
            </a:r>
            <a:endParaRPr lang="en-US" sz="1400" b="0" baseline="-25000">
              <a:latin typeface="Times New Roman" pitchFamily="18" charset="0"/>
            </a:endParaRPr>
          </a:p>
        </p:txBody>
      </p:sp>
      <p:sp>
        <p:nvSpPr>
          <p:cNvPr id="277557" name="Text Box 53"/>
          <p:cNvSpPr txBox="1">
            <a:spLocks noChangeArrowheads="1"/>
          </p:cNvSpPr>
          <p:nvPr/>
        </p:nvSpPr>
        <p:spPr bwMode="auto">
          <a:xfrm>
            <a:off x="3948113" y="2995613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</a:p>
        </p:txBody>
      </p:sp>
      <p:sp>
        <p:nvSpPr>
          <p:cNvPr id="277558" name="Text Box 54"/>
          <p:cNvSpPr txBox="1">
            <a:spLocks noChangeArrowheads="1"/>
          </p:cNvSpPr>
          <p:nvPr/>
        </p:nvSpPr>
        <p:spPr bwMode="auto">
          <a:xfrm>
            <a:off x="3746500" y="2995613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</a:p>
        </p:txBody>
      </p:sp>
      <p:sp>
        <p:nvSpPr>
          <p:cNvPr id="277559" name="Text Box 55"/>
          <p:cNvSpPr txBox="1">
            <a:spLocks noChangeArrowheads="1"/>
          </p:cNvSpPr>
          <p:nvPr/>
        </p:nvSpPr>
        <p:spPr bwMode="auto">
          <a:xfrm>
            <a:off x="4267200" y="2463800"/>
            <a:ext cx="501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c’e’</a:t>
            </a:r>
          </a:p>
        </p:txBody>
      </p:sp>
      <p:sp>
        <p:nvSpPr>
          <p:cNvPr id="277560" name="Text Box 56"/>
          <p:cNvSpPr txBox="1">
            <a:spLocks noChangeArrowheads="1"/>
          </p:cNvSpPr>
          <p:nvPr/>
        </p:nvSpPr>
        <p:spPr bwMode="auto">
          <a:xfrm>
            <a:off x="5116513" y="3738563"/>
            <a:ext cx="319087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e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61" name="Text Box 57"/>
          <p:cNvSpPr txBox="1">
            <a:spLocks noChangeArrowheads="1"/>
          </p:cNvSpPr>
          <p:nvPr/>
        </p:nvSpPr>
        <p:spPr bwMode="auto">
          <a:xfrm>
            <a:off x="4532313" y="3500438"/>
            <a:ext cx="32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e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62" name="Text Box 58"/>
          <p:cNvSpPr txBox="1">
            <a:spLocks noChangeArrowheads="1"/>
          </p:cNvSpPr>
          <p:nvPr/>
        </p:nvSpPr>
        <p:spPr bwMode="auto">
          <a:xfrm>
            <a:off x="5435600" y="3208338"/>
            <a:ext cx="379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  <a:r>
              <a:rPr lang="en-US" sz="1400" b="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277563" name="Line 59"/>
          <p:cNvSpPr>
            <a:spLocks noChangeShapeType="1"/>
          </p:cNvSpPr>
          <p:nvPr/>
        </p:nvSpPr>
        <p:spPr bwMode="auto">
          <a:xfrm>
            <a:off x="1406525" y="3419475"/>
            <a:ext cx="6061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564" name="Text Box 60"/>
          <p:cNvSpPr txBox="1">
            <a:spLocks noChangeArrowheads="1"/>
          </p:cNvSpPr>
          <p:nvPr/>
        </p:nvSpPr>
        <p:spPr bwMode="auto">
          <a:xfrm>
            <a:off x="1143000" y="3141663"/>
            <a:ext cx="312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X</a:t>
            </a:r>
          </a:p>
        </p:txBody>
      </p:sp>
      <p:sp>
        <p:nvSpPr>
          <p:cNvPr id="277565" name="Text Box 61"/>
          <p:cNvSpPr txBox="1">
            <a:spLocks noChangeArrowheads="1"/>
          </p:cNvSpPr>
          <p:nvPr/>
        </p:nvSpPr>
        <p:spPr bwMode="auto">
          <a:xfrm>
            <a:off x="7031038" y="3154363"/>
            <a:ext cx="31273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Y</a:t>
            </a:r>
          </a:p>
        </p:txBody>
      </p:sp>
      <p:sp>
        <p:nvSpPr>
          <p:cNvPr id="277566" name="Text Box 62"/>
          <p:cNvSpPr txBox="1">
            <a:spLocks noChangeArrowheads="1"/>
          </p:cNvSpPr>
          <p:nvPr/>
        </p:nvSpPr>
        <p:spPr bwMode="auto">
          <a:xfrm>
            <a:off x="4200525" y="3205163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b="0">
                <a:latin typeface="Times New Roman" pitchFamily="18" charset="0"/>
              </a:rPr>
              <a:t>45</a:t>
            </a:r>
            <a:r>
              <a:rPr lang="en-US" sz="1000" b="0" baseline="30000">
                <a:latin typeface="Times New Roman" pitchFamily="18" charset="0"/>
              </a:rPr>
              <a:t>0</a:t>
            </a:r>
          </a:p>
        </p:txBody>
      </p:sp>
      <p:sp>
        <p:nvSpPr>
          <p:cNvPr id="277567" name="Text Box 63"/>
          <p:cNvSpPr txBox="1">
            <a:spLocks noChangeArrowheads="1"/>
          </p:cNvSpPr>
          <p:nvPr/>
        </p:nvSpPr>
        <p:spPr bwMode="auto">
          <a:xfrm>
            <a:off x="5981700" y="3508375"/>
            <a:ext cx="35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 b="0">
                <a:latin typeface="Times New Roman" pitchFamily="18" charset="0"/>
              </a:rPr>
              <a:t>30</a:t>
            </a:r>
            <a:r>
              <a:rPr lang="en-US" sz="1000" b="0" baseline="30000">
                <a:latin typeface="Times New Roman" pitchFamily="18" charset="0"/>
              </a:rPr>
              <a:t>0</a:t>
            </a:r>
          </a:p>
        </p:txBody>
      </p:sp>
      <p:sp>
        <p:nvSpPr>
          <p:cNvPr id="277568" name="Arc 64"/>
          <p:cNvSpPr>
            <a:spLocks/>
          </p:cNvSpPr>
          <p:nvPr/>
        </p:nvSpPr>
        <p:spPr bwMode="auto">
          <a:xfrm rot="815633" flipH="1">
            <a:off x="6084888" y="3525838"/>
            <a:ext cx="296862" cy="434975"/>
          </a:xfrm>
          <a:custGeom>
            <a:avLst/>
            <a:gdLst>
              <a:gd name="T0" fmla="*/ 65035 w 21600"/>
              <a:gd name="T1" fmla="*/ 434975 h 27134"/>
              <a:gd name="T2" fmla="*/ 66698 w 21600"/>
              <a:gd name="T3" fmla="*/ 0 h 27134"/>
              <a:gd name="T4" fmla="*/ 296862 w 21600"/>
              <a:gd name="T5" fmla="*/ 218690 h 27134"/>
              <a:gd name="T6" fmla="*/ 0 60000 65536"/>
              <a:gd name="T7" fmla="*/ 0 60000 65536"/>
              <a:gd name="T8" fmla="*/ 0 60000 65536"/>
              <a:gd name="T9" fmla="*/ 0 w 21600"/>
              <a:gd name="T10" fmla="*/ 0 h 27134"/>
              <a:gd name="T11" fmla="*/ 21600 w 21600"/>
              <a:gd name="T12" fmla="*/ 27134 h 271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134" fill="none" extrusionOk="0">
                <a:moveTo>
                  <a:pt x="4732" y="27133"/>
                </a:moveTo>
                <a:cubicBezTo>
                  <a:pt x="1668" y="23304"/>
                  <a:pt x="0" y="18546"/>
                  <a:pt x="0" y="13642"/>
                </a:cubicBezTo>
                <a:cubicBezTo>
                  <a:pt x="-1" y="8671"/>
                  <a:pt x="1714" y="3853"/>
                  <a:pt x="4853" y="0"/>
                </a:cubicBezTo>
              </a:path>
              <a:path w="21600" h="27134" stroke="0" extrusionOk="0">
                <a:moveTo>
                  <a:pt x="4732" y="27133"/>
                </a:moveTo>
                <a:cubicBezTo>
                  <a:pt x="1668" y="23304"/>
                  <a:pt x="0" y="18546"/>
                  <a:pt x="0" y="13642"/>
                </a:cubicBezTo>
                <a:cubicBezTo>
                  <a:pt x="-1" y="8671"/>
                  <a:pt x="1714" y="3853"/>
                  <a:pt x="4853" y="0"/>
                </a:cubicBezTo>
                <a:lnTo>
                  <a:pt x="21600" y="1364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7569" name="Text Box 65"/>
          <p:cNvSpPr txBox="1">
            <a:spLocks noChangeArrowheads="1"/>
          </p:cNvSpPr>
          <p:nvPr/>
        </p:nvSpPr>
        <p:spPr bwMode="auto">
          <a:xfrm>
            <a:off x="2789238" y="3525838"/>
            <a:ext cx="3190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>
                <a:latin typeface="Arial" charset="0"/>
              </a:rPr>
              <a:t>e</a:t>
            </a:r>
          </a:p>
        </p:txBody>
      </p:sp>
      <p:sp>
        <p:nvSpPr>
          <p:cNvPr id="277570" name="Text Box 66"/>
          <p:cNvSpPr txBox="1">
            <a:spLocks noChangeArrowheads="1"/>
          </p:cNvSpPr>
          <p:nvPr/>
        </p:nvSpPr>
        <p:spPr bwMode="auto">
          <a:xfrm>
            <a:off x="457200" y="1676400"/>
            <a:ext cx="32575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i="1">
                <a:solidFill>
                  <a:schemeClr val="accent2"/>
                </a:solidFill>
                <a:latin typeface="Arial" charset="0"/>
              </a:rPr>
              <a:t>SURFACE AND SIDE INCLINATIONS</a:t>
            </a:r>
          </a:p>
          <a:p>
            <a:pPr algn="ctr" eaLnBrk="1" hangingPunct="1"/>
            <a:r>
              <a:rPr lang="en-US" sz="1400" i="1">
                <a:solidFill>
                  <a:schemeClr val="accent2"/>
                </a:solidFill>
                <a:latin typeface="Arial" charset="0"/>
              </a:rPr>
              <a:t>ARE DIRECTLY GIVEN.</a:t>
            </a:r>
          </a:p>
        </p:txBody>
      </p:sp>
      <p:grpSp>
        <p:nvGrpSpPr>
          <p:cNvPr id="9283" name="Group 82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9284" name="AutoShape 83">
              <a:hlinkClick r:id="rId4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5" name="AutoShape 84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6" name="AutoShape 85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7" name="AutoShape 86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8" name="AutoShape 87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89" name="AutoShape 88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7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7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7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7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7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7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7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7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7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7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7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7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7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7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7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7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7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7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7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7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7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7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77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7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7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775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775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77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77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7" dur="500"/>
                                        <p:tgtEl>
                                          <p:spTgt spid="277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77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77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77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77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77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77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77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77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77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77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77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77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277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77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77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77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77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77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77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277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77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77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277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77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7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27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277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277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277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77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277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277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277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277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277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277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277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277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2" dur="500"/>
                                        <p:tgtEl>
                                          <p:spTgt spid="27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277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277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277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277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277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500" fill="hold"/>
                                        <p:tgtEl>
                                          <p:spTgt spid="277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277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277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277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277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277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 fill="hold"/>
                                        <p:tgtEl>
                                          <p:spTgt spid="277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277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277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277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500" fill="hold"/>
                                        <p:tgtEl>
                                          <p:spTgt spid="277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27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27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500" fill="hold"/>
                                        <p:tgtEl>
                                          <p:spTgt spid="277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 fill="hold"/>
                                        <p:tgtEl>
                                          <p:spTgt spid="277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277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277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500" fill="hold"/>
                                        <p:tgtEl>
                                          <p:spTgt spid="277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500" fill="hold"/>
                                        <p:tgtEl>
                                          <p:spTgt spid="277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277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277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277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500" fill="hold"/>
                                        <p:tgtEl>
                                          <p:spTgt spid="277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277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277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277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277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277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277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277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277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277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277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500" fill="hold"/>
                                        <p:tgtEl>
                                          <p:spTgt spid="277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500" fill="hold"/>
                                        <p:tgtEl>
                                          <p:spTgt spid="277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27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27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277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277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>
                      <p:stCondLst>
                        <p:cond delay="indefinite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1" dur="500"/>
                                        <p:tgtEl>
                                          <p:spTgt spid="27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86" dur="500"/>
                                        <p:tgtEl>
                                          <p:spTgt spid="27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1" dur="500"/>
                                        <p:tgtEl>
                                          <p:spTgt spid="27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6" dur="500"/>
                                        <p:tgtEl>
                                          <p:spTgt spid="27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1" dur="500" fill="hold"/>
                                        <p:tgtEl>
                                          <p:spTgt spid="277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500" fill="hold"/>
                                        <p:tgtEl>
                                          <p:spTgt spid="277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7" dur="500" fill="hold"/>
                                        <p:tgtEl>
                                          <p:spTgt spid="277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500" fill="hold"/>
                                        <p:tgtEl>
                                          <p:spTgt spid="277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fill="hold">
                      <p:stCondLst>
                        <p:cond delay="indefinite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3" dur="500" fill="hold"/>
                                        <p:tgtEl>
                                          <p:spTgt spid="277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500" fill="hold"/>
                                        <p:tgtEl>
                                          <p:spTgt spid="277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9" dur="500" fill="hold"/>
                                        <p:tgtEl>
                                          <p:spTgt spid="277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500" fill="hold"/>
                                        <p:tgtEl>
                                          <p:spTgt spid="277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5" dur="500" fill="hold"/>
                                        <p:tgtEl>
                                          <p:spTgt spid="277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6" dur="500" fill="hold"/>
                                        <p:tgtEl>
                                          <p:spTgt spid="277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 autoUpdateAnimBg="0"/>
      <p:bldP spid="277507" grpId="0" autoUpdateAnimBg="0"/>
      <p:bldP spid="277508" grpId="0" autoUpdateAnimBg="0"/>
      <p:bldP spid="277509" grpId="0" animBg="1"/>
      <p:bldP spid="277510" grpId="0" animBg="1"/>
      <p:bldP spid="277511" grpId="0" animBg="1"/>
      <p:bldP spid="277512" grpId="0" animBg="1"/>
      <p:bldP spid="277513" grpId="0" animBg="1"/>
      <p:bldP spid="277514" grpId="0" animBg="1"/>
      <p:bldP spid="277515" grpId="0" animBg="1"/>
      <p:bldP spid="277516" grpId="0" animBg="1"/>
      <p:bldP spid="277517" grpId="0" animBg="1"/>
      <p:bldP spid="277518" grpId="0" animBg="1"/>
      <p:bldP spid="277519" grpId="0" animBg="1"/>
      <p:bldP spid="277520" grpId="0" animBg="1"/>
      <p:bldP spid="277521" grpId="0" animBg="1"/>
      <p:bldP spid="277522" grpId="0" animBg="1"/>
      <p:bldP spid="277523" grpId="0" animBg="1"/>
      <p:bldP spid="277524" grpId="0" animBg="1"/>
      <p:bldP spid="277525" grpId="0" animBg="1"/>
      <p:bldP spid="277526" grpId="0" animBg="1"/>
      <p:bldP spid="277527" grpId="0" animBg="1"/>
      <p:bldP spid="277528" grpId="0" animBg="1"/>
      <p:bldP spid="277529" grpId="0" animBg="1"/>
      <p:bldP spid="277530" grpId="0" animBg="1"/>
      <p:bldP spid="277531" grpId="0" animBg="1"/>
      <p:bldP spid="277532" grpId="0" animBg="1"/>
      <p:bldP spid="277533" grpId="0" animBg="1"/>
      <p:bldP spid="277534" grpId="0" animBg="1"/>
      <p:bldP spid="277535" grpId="0" animBg="1"/>
      <p:bldP spid="277536" grpId="0" animBg="1"/>
      <p:bldP spid="277537" grpId="0" autoUpdateAnimBg="0"/>
      <p:bldP spid="277538" grpId="0" autoUpdateAnimBg="0"/>
      <p:bldP spid="277539" grpId="0" autoUpdateAnimBg="0"/>
      <p:bldP spid="277540" grpId="0" autoUpdateAnimBg="0"/>
      <p:bldP spid="277541" grpId="0" autoUpdateAnimBg="0"/>
      <p:bldP spid="277542" grpId="0" autoUpdateAnimBg="0"/>
      <p:bldP spid="277543" grpId="0" autoUpdateAnimBg="0"/>
      <p:bldP spid="277544" grpId="0" autoUpdateAnimBg="0"/>
      <p:bldP spid="277545" grpId="0" autoUpdateAnimBg="0"/>
      <p:bldP spid="277546" grpId="0" autoUpdateAnimBg="0"/>
      <p:bldP spid="277547" grpId="0" autoUpdateAnimBg="0"/>
      <p:bldP spid="277548" grpId="0" autoUpdateAnimBg="0"/>
      <p:bldP spid="277549" grpId="0" autoUpdateAnimBg="0"/>
      <p:bldP spid="277550" grpId="0" autoUpdateAnimBg="0"/>
      <p:bldP spid="277551" grpId="0" autoUpdateAnimBg="0"/>
      <p:bldP spid="277552" grpId="0" autoUpdateAnimBg="0"/>
      <p:bldP spid="277553" grpId="0" autoUpdateAnimBg="0"/>
      <p:bldP spid="277554" grpId="0" autoUpdateAnimBg="0"/>
      <p:bldP spid="277555" grpId="0" autoUpdateAnimBg="0"/>
      <p:bldP spid="277556" grpId="0" autoUpdateAnimBg="0"/>
      <p:bldP spid="277557" grpId="0" autoUpdateAnimBg="0"/>
      <p:bldP spid="277558" grpId="0" autoUpdateAnimBg="0"/>
      <p:bldP spid="277559" grpId="0" autoUpdateAnimBg="0"/>
      <p:bldP spid="277560" grpId="0" autoUpdateAnimBg="0"/>
      <p:bldP spid="277561" grpId="0" autoUpdateAnimBg="0"/>
      <p:bldP spid="277562" grpId="0" autoUpdateAnimBg="0"/>
      <p:bldP spid="277563" grpId="0" animBg="1"/>
      <p:bldP spid="277564" grpId="0" autoUpdateAnimBg="0"/>
      <p:bldP spid="277565" grpId="0" autoUpdateAnimBg="0"/>
      <p:bldP spid="277566" grpId="0" autoUpdateAnimBg="0"/>
      <p:bldP spid="277567" grpId="0" autoUpdateAnimBg="0"/>
      <p:bldP spid="277568" grpId="0" animBg="1"/>
      <p:bldP spid="277569" grpId="0" autoUpdateAnimBg="0"/>
      <p:bldP spid="27757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3962400" cy="1589088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800">
                <a:solidFill>
                  <a:srgbClr val="FF3300"/>
                </a:solidFill>
                <a:latin typeface="Times New Roman" pitchFamily="18" charset="0"/>
              </a:rPr>
              <a:t>Problem 5: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A regular pentagon of 30 mm sides is resting 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on HP on one of it’s sides while it’s opposite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vertex (corner) is 30 mm above HP. 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Draw projections when side in HP is 30</a:t>
            </a:r>
            <a:r>
              <a:rPr lang="en-US" b="0" baseline="30000">
                <a:latin typeface="Times New Roman" pitchFamily="18" charset="0"/>
              </a:rPr>
              <a:t>0</a:t>
            </a:r>
            <a:r>
              <a:rPr lang="en-US" b="0">
                <a:latin typeface="Times New Roman" pitchFamily="18" charset="0"/>
              </a:rPr>
              <a:t> inclined to VP.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279555" name="Text Box 3"/>
          <p:cNvSpPr txBox="1">
            <a:spLocks noChangeArrowheads="1"/>
          </p:cNvSpPr>
          <p:nvPr/>
        </p:nvSpPr>
        <p:spPr bwMode="auto">
          <a:xfrm>
            <a:off x="4495800" y="228600"/>
            <a:ext cx="4173538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Read problem and answer following questions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1. Surface inclined to which plane? -------      </a:t>
            </a:r>
            <a:r>
              <a:rPr lang="en-US" i="1">
                <a:latin typeface="Times New Roman" pitchFamily="18" charset="0"/>
              </a:rPr>
              <a:t>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2. Assumption for initial position? ------ </a:t>
            </a:r>
            <a:r>
              <a:rPr lang="en-US" i="1">
                <a:latin typeface="Times New Roman" pitchFamily="18" charset="0"/>
              </a:rPr>
              <a:t>// to HP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3. So which view will show True shape? ---  </a:t>
            </a:r>
            <a:r>
              <a:rPr lang="en-US" i="1">
                <a:latin typeface="Times New Roman" pitchFamily="18" charset="0"/>
              </a:rPr>
              <a:t>TV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4. Which side will be vertical?   --------</a:t>
            </a:r>
            <a:r>
              <a:rPr lang="en-US" i="1">
                <a:latin typeface="Times New Roman" pitchFamily="18" charset="0"/>
              </a:rPr>
              <a:t>any side.</a:t>
            </a:r>
          </a:p>
          <a:p>
            <a:pPr eaLnBrk="1" hangingPunct="1"/>
            <a:r>
              <a:rPr lang="en-US" b="0">
                <a:latin typeface="Times New Roman" pitchFamily="18" charset="0"/>
              </a:rPr>
              <a:t>    </a:t>
            </a:r>
            <a:r>
              <a:rPr lang="en-US" i="1">
                <a:latin typeface="Times New Roman" pitchFamily="18" charset="0"/>
              </a:rPr>
              <a:t>Hence begin with TV,draw pentagon below </a:t>
            </a:r>
          </a:p>
          <a:p>
            <a:pPr eaLnBrk="1" hangingPunct="1"/>
            <a:r>
              <a:rPr lang="en-US" i="1">
                <a:latin typeface="Times New Roman" pitchFamily="18" charset="0"/>
              </a:rPr>
              <a:t>     X-Y line, taking one side vertical</a:t>
            </a:r>
            <a:r>
              <a:rPr lang="en-US" sz="1800" i="1">
                <a:latin typeface="Times New Roman" pitchFamily="18" charset="0"/>
              </a:rPr>
              <a:t>.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279556" name="AutoShape 4"/>
          <p:cNvSpPr>
            <a:spLocks noChangeArrowheads="1"/>
          </p:cNvSpPr>
          <p:nvPr/>
        </p:nvSpPr>
        <p:spPr bwMode="auto">
          <a:xfrm rot="5400000">
            <a:off x="3186907" y="4714081"/>
            <a:ext cx="1681162" cy="1558925"/>
          </a:xfrm>
          <a:prstGeom prst="pentagon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57" name="Line 5"/>
          <p:cNvSpPr>
            <a:spLocks noChangeShapeType="1"/>
          </p:cNvSpPr>
          <p:nvPr/>
        </p:nvSpPr>
        <p:spPr bwMode="auto">
          <a:xfrm flipV="1">
            <a:off x="3248025" y="4033838"/>
            <a:ext cx="0" cy="1150937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58" name="Line 6"/>
          <p:cNvSpPr>
            <a:spLocks noChangeShapeType="1"/>
          </p:cNvSpPr>
          <p:nvPr/>
        </p:nvSpPr>
        <p:spPr bwMode="auto">
          <a:xfrm flipV="1">
            <a:off x="4195763" y="4033838"/>
            <a:ext cx="0" cy="6191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59" name="Line 7"/>
          <p:cNvSpPr>
            <a:spLocks noChangeShapeType="1"/>
          </p:cNvSpPr>
          <p:nvPr/>
        </p:nvSpPr>
        <p:spPr bwMode="auto">
          <a:xfrm flipV="1">
            <a:off x="4802188" y="4033838"/>
            <a:ext cx="0" cy="150495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60" name="Line 8"/>
          <p:cNvSpPr>
            <a:spLocks noChangeShapeType="1"/>
          </p:cNvSpPr>
          <p:nvPr/>
        </p:nvSpPr>
        <p:spPr bwMode="auto">
          <a:xfrm>
            <a:off x="6388100" y="3148013"/>
            <a:ext cx="0" cy="3186112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61" name="Line 9"/>
          <p:cNvSpPr>
            <a:spLocks noChangeShapeType="1"/>
          </p:cNvSpPr>
          <p:nvPr/>
        </p:nvSpPr>
        <p:spPr bwMode="auto">
          <a:xfrm>
            <a:off x="5427663" y="4298950"/>
            <a:ext cx="0" cy="203517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62" name="Line 10"/>
          <p:cNvSpPr>
            <a:spLocks noChangeShapeType="1"/>
          </p:cNvSpPr>
          <p:nvPr/>
        </p:nvSpPr>
        <p:spPr bwMode="auto">
          <a:xfrm>
            <a:off x="4022725" y="4652963"/>
            <a:ext cx="242093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63" name="Line 11"/>
          <p:cNvSpPr>
            <a:spLocks noChangeShapeType="1"/>
          </p:cNvSpPr>
          <p:nvPr/>
        </p:nvSpPr>
        <p:spPr bwMode="auto">
          <a:xfrm>
            <a:off x="3248025" y="5006975"/>
            <a:ext cx="319563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64" name="Line 12"/>
          <p:cNvSpPr>
            <a:spLocks noChangeShapeType="1"/>
          </p:cNvSpPr>
          <p:nvPr/>
        </p:nvSpPr>
        <p:spPr bwMode="auto">
          <a:xfrm>
            <a:off x="4802188" y="5483225"/>
            <a:ext cx="1641475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65" name="Line 13"/>
          <p:cNvSpPr>
            <a:spLocks noChangeShapeType="1"/>
          </p:cNvSpPr>
          <p:nvPr/>
        </p:nvSpPr>
        <p:spPr bwMode="auto">
          <a:xfrm>
            <a:off x="3248025" y="5978525"/>
            <a:ext cx="319563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66" name="Line 14"/>
          <p:cNvSpPr>
            <a:spLocks noChangeShapeType="1"/>
          </p:cNvSpPr>
          <p:nvPr/>
        </p:nvSpPr>
        <p:spPr bwMode="auto">
          <a:xfrm>
            <a:off x="4195763" y="6334125"/>
            <a:ext cx="2247900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67" name="AutoShape 15"/>
          <p:cNvSpPr>
            <a:spLocks noChangeArrowheads="1"/>
          </p:cNvSpPr>
          <p:nvPr/>
        </p:nvSpPr>
        <p:spPr bwMode="auto">
          <a:xfrm rot="5400000">
            <a:off x="5072063" y="4973638"/>
            <a:ext cx="1682750" cy="1016000"/>
          </a:xfrm>
          <a:prstGeom prst="pentagon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68" name="Line 16"/>
          <p:cNvSpPr>
            <a:spLocks noChangeShapeType="1"/>
          </p:cNvSpPr>
          <p:nvPr/>
        </p:nvSpPr>
        <p:spPr bwMode="auto">
          <a:xfrm flipH="1" flipV="1">
            <a:off x="6700838" y="4298950"/>
            <a:ext cx="1381125" cy="708025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69" name="Line 17"/>
          <p:cNvSpPr>
            <a:spLocks noChangeShapeType="1"/>
          </p:cNvSpPr>
          <p:nvPr/>
        </p:nvSpPr>
        <p:spPr bwMode="auto">
          <a:xfrm flipV="1">
            <a:off x="6615113" y="3235325"/>
            <a:ext cx="0" cy="177165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70" name="Line 18"/>
          <p:cNvSpPr>
            <a:spLocks noChangeShapeType="1"/>
          </p:cNvSpPr>
          <p:nvPr/>
        </p:nvSpPr>
        <p:spPr bwMode="auto">
          <a:xfrm flipV="1">
            <a:off x="7219950" y="3235325"/>
            <a:ext cx="0" cy="248126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71" name="Line 19"/>
          <p:cNvSpPr>
            <a:spLocks noChangeShapeType="1"/>
          </p:cNvSpPr>
          <p:nvPr/>
        </p:nvSpPr>
        <p:spPr bwMode="auto">
          <a:xfrm flipV="1">
            <a:off x="8067675" y="3235325"/>
            <a:ext cx="0" cy="248126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72" name="Line 20"/>
          <p:cNvSpPr>
            <a:spLocks noChangeShapeType="1"/>
          </p:cNvSpPr>
          <p:nvPr/>
        </p:nvSpPr>
        <p:spPr bwMode="auto">
          <a:xfrm flipV="1">
            <a:off x="8129588" y="3235325"/>
            <a:ext cx="0" cy="177165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73" name="Line 21"/>
          <p:cNvSpPr>
            <a:spLocks noChangeShapeType="1"/>
          </p:cNvSpPr>
          <p:nvPr/>
        </p:nvSpPr>
        <p:spPr bwMode="auto">
          <a:xfrm>
            <a:off x="6356350" y="3235325"/>
            <a:ext cx="1814513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74" name="Line 22"/>
          <p:cNvSpPr>
            <a:spLocks noChangeShapeType="1"/>
          </p:cNvSpPr>
          <p:nvPr/>
        </p:nvSpPr>
        <p:spPr bwMode="auto">
          <a:xfrm>
            <a:off x="6010275" y="3624263"/>
            <a:ext cx="2160588" cy="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75" name="Oval 23"/>
          <p:cNvSpPr>
            <a:spLocks noChangeArrowheads="1"/>
          </p:cNvSpPr>
          <p:nvPr/>
        </p:nvSpPr>
        <p:spPr bwMode="auto">
          <a:xfrm>
            <a:off x="7177088" y="4210050"/>
            <a:ext cx="84137" cy="88900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76" name="Oval 24"/>
          <p:cNvSpPr>
            <a:spLocks noChangeArrowheads="1"/>
          </p:cNvSpPr>
          <p:nvPr/>
        </p:nvSpPr>
        <p:spPr bwMode="auto">
          <a:xfrm>
            <a:off x="8059738" y="4210050"/>
            <a:ext cx="87312" cy="88900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77" name="Oval 25"/>
          <p:cNvSpPr>
            <a:spLocks noChangeArrowheads="1"/>
          </p:cNvSpPr>
          <p:nvPr/>
        </p:nvSpPr>
        <p:spPr bwMode="auto">
          <a:xfrm>
            <a:off x="7165975" y="3179763"/>
            <a:ext cx="87313" cy="90487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78" name="Oval 26"/>
          <p:cNvSpPr>
            <a:spLocks noChangeArrowheads="1"/>
          </p:cNvSpPr>
          <p:nvPr/>
        </p:nvSpPr>
        <p:spPr bwMode="auto">
          <a:xfrm>
            <a:off x="8016875" y="3590925"/>
            <a:ext cx="90488" cy="88900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79" name="Oval 27"/>
          <p:cNvSpPr>
            <a:spLocks noChangeArrowheads="1"/>
          </p:cNvSpPr>
          <p:nvPr/>
        </p:nvSpPr>
        <p:spPr bwMode="auto">
          <a:xfrm>
            <a:off x="6573838" y="3568700"/>
            <a:ext cx="84137" cy="88900"/>
          </a:xfrm>
          <a:prstGeom prst="ellipse">
            <a:avLst/>
          </a:prstGeom>
          <a:solidFill>
            <a:schemeClr val="accent1"/>
          </a:solidFill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9580" name="Line 28"/>
          <p:cNvSpPr>
            <a:spLocks noChangeShapeType="1"/>
          </p:cNvSpPr>
          <p:nvPr/>
        </p:nvSpPr>
        <p:spPr bwMode="auto">
          <a:xfrm flipH="1">
            <a:off x="6615113" y="3235325"/>
            <a:ext cx="604837" cy="355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81" name="Line 29"/>
          <p:cNvSpPr>
            <a:spLocks noChangeShapeType="1"/>
          </p:cNvSpPr>
          <p:nvPr/>
        </p:nvSpPr>
        <p:spPr bwMode="auto">
          <a:xfrm>
            <a:off x="6615113" y="3590925"/>
            <a:ext cx="604837" cy="708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82" name="Line 30"/>
          <p:cNvSpPr>
            <a:spLocks noChangeShapeType="1"/>
          </p:cNvSpPr>
          <p:nvPr/>
        </p:nvSpPr>
        <p:spPr bwMode="auto">
          <a:xfrm>
            <a:off x="7219950" y="4298950"/>
            <a:ext cx="8620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83" name="Line 31"/>
          <p:cNvSpPr>
            <a:spLocks noChangeShapeType="1"/>
          </p:cNvSpPr>
          <p:nvPr/>
        </p:nvSpPr>
        <p:spPr bwMode="auto">
          <a:xfrm>
            <a:off x="8039100" y="3613150"/>
            <a:ext cx="85725" cy="708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84" name="Line 32"/>
          <p:cNvSpPr>
            <a:spLocks noChangeShapeType="1"/>
          </p:cNvSpPr>
          <p:nvPr/>
        </p:nvSpPr>
        <p:spPr bwMode="auto">
          <a:xfrm>
            <a:off x="7219950" y="3235325"/>
            <a:ext cx="862013" cy="444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585" name="Line 33"/>
          <p:cNvSpPr>
            <a:spLocks noChangeShapeType="1"/>
          </p:cNvSpPr>
          <p:nvPr/>
        </p:nvSpPr>
        <p:spPr bwMode="auto">
          <a:xfrm>
            <a:off x="6054725" y="3409950"/>
            <a:ext cx="0" cy="2830513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172075" y="2905125"/>
            <a:ext cx="1473200" cy="1614488"/>
            <a:chOff x="3258" y="1830"/>
            <a:chExt cx="928" cy="1017"/>
          </a:xfrm>
        </p:grpSpPr>
        <p:sp>
          <p:nvSpPr>
            <p:cNvPr id="10332" name="Text Box 35"/>
            <p:cNvSpPr txBox="1">
              <a:spLocks noChangeArrowheads="1"/>
            </p:cNvSpPr>
            <p:nvPr/>
          </p:nvSpPr>
          <p:spPr bwMode="auto">
            <a:xfrm>
              <a:off x="3258" y="2526"/>
              <a:ext cx="2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 b’</a:t>
              </a:r>
            </a:p>
          </p:txBody>
        </p:sp>
        <p:grpSp>
          <p:nvGrpSpPr>
            <p:cNvPr id="10333" name="Group 36"/>
            <p:cNvGrpSpPr>
              <a:grpSpLocks/>
            </p:cNvGrpSpPr>
            <p:nvPr/>
          </p:nvGrpSpPr>
          <p:grpSpPr bwMode="auto">
            <a:xfrm>
              <a:off x="3306" y="1830"/>
              <a:ext cx="880" cy="1017"/>
              <a:chOff x="3306" y="1830"/>
              <a:chExt cx="880" cy="1017"/>
            </a:xfrm>
          </p:grpSpPr>
          <p:sp>
            <p:nvSpPr>
              <p:cNvPr id="10334" name="Line 37"/>
              <p:cNvSpPr>
                <a:spLocks noChangeShapeType="1"/>
              </p:cNvSpPr>
              <p:nvPr/>
            </p:nvSpPr>
            <p:spPr bwMode="auto">
              <a:xfrm rot="-2807395">
                <a:off x="3258" y="2372"/>
                <a:ext cx="948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35" name="Oval 38"/>
              <p:cNvSpPr>
                <a:spLocks noChangeArrowheads="1"/>
              </p:cNvSpPr>
              <p:nvPr/>
            </p:nvSpPr>
            <p:spPr bwMode="auto">
              <a:xfrm>
                <a:off x="3786" y="2262"/>
                <a:ext cx="55" cy="5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6" name="Oval 39"/>
              <p:cNvSpPr>
                <a:spLocks noChangeArrowheads="1"/>
              </p:cNvSpPr>
              <p:nvPr/>
            </p:nvSpPr>
            <p:spPr bwMode="auto">
              <a:xfrm>
                <a:off x="3997" y="2025"/>
                <a:ext cx="54" cy="5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7" name="Oval 40"/>
              <p:cNvSpPr>
                <a:spLocks noChangeArrowheads="1"/>
              </p:cNvSpPr>
              <p:nvPr/>
            </p:nvSpPr>
            <p:spPr bwMode="auto">
              <a:xfrm>
                <a:off x="3399" y="2687"/>
                <a:ext cx="55" cy="55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8" name="Text Box 41"/>
              <p:cNvSpPr txBox="1">
                <a:spLocks noChangeArrowheads="1"/>
              </p:cNvSpPr>
              <p:nvPr/>
            </p:nvSpPr>
            <p:spPr bwMode="auto">
              <a:xfrm>
                <a:off x="3977" y="1830"/>
                <a:ext cx="2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d’</a:t>
                </a:r>
                <a:endParaRPr lang="en-US" sz="1400" b="0" baseline="-25000">
                  <a:latin typeface="Times New Roman" pitchFamily="18" charset="0"/>
                </a:endParaRPr>
              </a:p>
            </p:txBody>
          </p:sp>
          <p:sp>
            <p:nvSpPr>
              <p:cNvPr id="10339" name="Text Box 42"/>
              <p:cNvSpPr txBox="1">
                <a:spLocks noChangeArrowheads="1"/>
              </p:cNvSpPr>
              <p:nvPr/>
            </p:nvSpPr>
            <p:spPr bwMode="auto">
              <a:xfrm>
                <a:off x="3306" y="2427"/>
                <a:ext cx="203" cy="1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a’</a:t>
                </a:r>
              </a:p>
            </p:txBody>
          </p:sp>
          <p:sp>
            <p:nvSpPr>
              <p:cNvPr id="10340" name="Text Box 43"/>
              <p:cNvSpPr txBox="1">
                <a:spLocks noChangeArrowheads="1"/>
              </p:cNvSpPr>
              <p:nvPr/>
            </p:nvSpPr>
            <p:spPr bwMode="auto">
              <a:xfrm>
                <a:off x="3672" y="2040"/>
                <a:ext cx="317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b="0">
                    <a:latin typeface="Times New Roman" pitchFamily="18" charset="0"/>
                  </a:rPr>
                  <a:t>c’e’</a:t>
                </a:r>
              </a:p>
            </p:txBody>
          </p:sp>
        </p:grp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6424613" y="4335463"/>
            <a:ext cx="1946275" cy="1524000"/>
            <a:chOff x="4176" y="1824"/>
            <a:chExt cx="1137" cy="869"/>
          </a:xfrm>
        </p:grpSpPr>
        <p:sp>
          <p:nvSpPr>
            <p:cNvPr id="10325" name="Text Box 45"/>
            <p:cNvSpPr txBox="1">
              <a:spLocks noChangeArrowheads="1"/>
            </p:cNvSpPr>
            <p:nvPr/>
          </p:nvSpPr>
          <p:spPr bwMode="auto">
            <a:xfrm>
              <a:off x="4465" y="1824"/>
              <a:ext cx="18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a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grpSp>
          <p:nvGrpSpPr>
            <p:cNvPr id="10326" name="Group 46"/>
            <p:cNvGrpSpPr>
              <a:grpSpLocks/>
            </p:cNvGrpSpPr>
            <p:nvPr/>
          </p:nvGrpSpPr>
          <p:grpSpPr bwMode="auto">
            <a:xfrm>
              <a:off x="4176" y="1951"/>
              <a:ext cx="1137" cy="742"/>
              <a:chOff x="4176" y="1951"/>
              <a:chExt cx="1137" cy="742"/>
            </a:xfrm>
          </p:grpSpPr>
          <p:sp>
            <p:nvSpPr>
              <p:cNvPr id="10327" name="AutoShape 47"/>
              <p:cNvSpPr>
                <a:spLocks noChangeArrowheads="1"/>
              </p:cNvSpPr>
              <p:nvPr/>
            </p:nvSpPr>
            <p:spPr bwMode="auto">
              <a:xfrm rot="-9165139">
                <a:off x="4288" y="2055"/>
                <a:ext cx="958" cy="594"/>
              </a:xfrm>
              <a:prstGeom prst="pentagon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8" name="Text Box 48"/>
              <p:cNvSpPr txBox="1">
                <a:spLocks noChangeArrowheads="1"/>
              </p:cNvSpPr>
              <p:nvPr/>
            </p:nvSpPr>
            <p:spPr bwMode="auto">
              <a:xfrm>
                <a:off x="5120" y="2077"/>
                <a:ext cx="19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b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0329" name="Text Box 49"/>
              <p:cNvSpPr txBox="1">
                <a:spLocks noChangeArrowheads="1"/>
              </p:cNvSpPr>
              <p:nvPr/>
            </p:nvSpPr>
            <p:spPr bwMode="auto">
              <a:xfrm>
                <a:off x="5120" y="2519"/>
                <a:ext cx="188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c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0330" name="Text Box 50"/>
              <p:cNvSpPr txBox="1">
                <a:spLocks noChangeArrowheads="1"/>
              </p:cNvSpPr>
              <p:nvPr/>
            </p:nvSpPr>
            <p:spPr bwMode="auto">
              <a:xfrm>
                <a:off x="4444" y="2519"/>
                <a:ext cx="193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d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0331" name="Text Box 51"/>
              <p:cNvSpPr txBox="1">
                <a:spLocks noChangeArrowheads="1"/>
              </p:cNvSpPr>
              <p:nvPr/>
            </p:nvSpPr>
            <p:spPr bwMode="auto">
              <a:xfrm>
                <a:off x="4176" y="1951"/>
                <a:ext cx="188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e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</p:grp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5024438" y="4313238"/>
            <a:ext cx="1622425" cy="2209800"/>
            <a:chOff x="3358" y="1811"/>
            <a:chExt cx="948" cy="1260"/>
          </a:xfrm>
        </p:grpSpPr>
        <p:sp>
          <p:nvSpPr>
            <p:cNvPr id="10320" name="Text Box 53"/>
            <p:cNvSpPr txBox="1">
              <a:spLocks noChangeArrowheads="1"/>
            </p:cNvSpPr>
            <p:nvPr/>
          </p:nvSpPr>
          <p:spPr bwMode="auto">
            <a:xfrm>
              <a:off x="3358" y="2645"/>
              <a:ext cx="19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b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321" name="Text Box 54"/>
            <p:cNvSpPr txBox="1">
              <a:spLocks noChangeArrowheads="1"/>
            </p:cNvSpPr>
            <p:nvPr/>
          </p:nvSpPr>
          <p:spPr bwMode="auto">
            <a:xfrm>
              <a:off x="3799" y="2897"/>
              <a:ext cx="18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c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322" name="Text Box 55"/>
            <p:cNvSpPr txBox="1">
              <a:spLocks noChangeArrowheads="1"/>
            </p:cNvSpPr>
            <p:nvPr/>
          </p:nvSpPr>
          <p:spPr bwMode="auto">
            <a:xfrm>
              <a:off x="4113" y="2330"/>
              <a:ext cx="19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d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323" name="Text Box 56"/>
            <p:cNvSpPr txBox="1">
              <a:spLocks noChangeArrowheads="1"/>
            </p:cNvSpPr>
            <p:nvPr/>
          </p:nvSpPr>
          <p:spPr bwMode="auto">
            <a:xfrm>
              <a:off x="3382" y="2047"/>
              <a:ext cx="18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a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324" name="Text Box 57"/>
            <p:cNvSpPr txBox="1">
              <a:spLocks noChangeArrowheads="1"/>
            </p:cNvSpPr>
            <p:nvPr/>
          </p:nvSpPr>
          <p:spPr bwMode="auto">
            <a:xfrm>
              <a:off x="3830" y="1811"/>
              <a:ext cx="18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e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6262688" y="2895600"/>
            <a:ext cx="2190750" cy="1409700"/>
            <a:chOff x="4082" y="1008"/>
            <a:chExt cx="1280" cy="804"/>
          </a:xfrm>
        </p:grpSpPr>
        <p:sp>
          <p:nvSpPr>
            <p:cNvPr id="10315" name="Text Box 59"/>
            <p:cNvSpPr txBox="1">
              <a:spLocks noChangeArrowheads="1"/>
            </p:cNvSpPr>
            <p:nvPr/>
          </p:nvSpPr>
          <p:spPr bwMode="auto">
            <a:xfrm>
              <a:off x="5120" y="1605"/>
              <a:ext cx="228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b’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316" name="Text Box 60"/>
            <p:cNvSpPr txBox="1">
              <a:spLocks noChangeArrowheads="1"/>
            </p:cNvSpPr>
            <p:nvPr/>
          </p:nvSpPr>
          <p:spPr bwMode="auto">
            <a:xfrm>
              <a:off x="4082" y="1291"/>
              <a:ext cx="22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e’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317" name="Text Box 61"/>
            <p:cNvSpPr txBox="1">
              <a:spLocks noChangeArrowheads="1"/>
            </p:cNvSpPr>
            <p:nvPr/>
          </p:nvSpPr>
          <p:spPr bwMode="auto">
            <a:xfrm>
              <a:off x="5120" y="1260"/>
              <a:ext cx="242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0">
                  <a:latin typeface="Times New Roman" pitchFamily="18" charset="0"/>
                </a:rPr>
                <a:t>c’</a:t>
              </a:r>
              <a:r>
                <a:rPr lang="en-US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318" name="Text Box 62"/>
            <p:cNvSpPr txBox="1">
              <a:spLocks noChangeArrowheads="1"/>
            </p:cNvSpPr>
            <p:nvPr/>
          </p:nvSpPr>
          <p:spPr bwMode="auto">
            <a:xfrm>
              <a:off x="4554" y="1008"/>
              <a:ext cx="227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d’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0319" name="Text Box 63"/>
            <p:cNvSpPr txBox="1">
              <a:spLocks noChangeArrowheads="1"/>
            </p:cNvSpPr>
            <p:nvPr/>
          </p:nvSpPr>
          <p:spPr bwMode="auto">
            <a:xfrm>
              <a:off x="4365" y="1638"/>
              <a:ext cx="221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a’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279616" name="Line 64"/>
          <p:cNvSpPr>
            <a:spLocks noChangeShapeType="1"/>
          </p:cNvSpPr>
          <p:nvPr/>
        </p:nvSpPr>
        <p:spPr bwMode="auto">
          <a:xfrm>
            <a:off x="2547938" y="4284663"/>
            <a:ext cx="6138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617" name="Text Box 65"/>
          <p:cNvSpPr txBox="1">
            <a:spLocks noChangeArrowheads="1"/>
          </p:cNvSpPr>
          <p:nvPr/>
        </p:nvSpPr>
        <p:spPr bwMode="auto">
          <a:xfrm>
            <a:off x="2398713" y="3938588"/>
            <a:ext cx="312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X</a:t>
            </a:r>
          </a:p>
        </p:txBody>
      </p:sp>
      <p:sp>
        <p:nvSpPr>
          <p:cNvPr id="279618" name="Text Box 66"/>
          <p:cNvSpPr txBox="1">
            <a:spLocks noChangeArrowheads="1"/>
          </p:cNvSpPr>
          <p:nvPr/>
        </p:nvSpPr>
        <p:spPr bwMode="auto">
          <a:xfrm>
            <a:off x="8362950" y="3952875"/>
            <a:ext cx="314325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Y</a:t>
            </a:r>
          </a:p>
        </p:txBody>
      </p:sp>
      <p:sp>
        <p:nvSpPr>
          <p:cNvPr id="279619" name="Text Box 67"/>
          <p:cNvSpPr txBox="1">
            <a:spLocks noChangeArrowheads="1"/>
          </p:cNvSpPr>
          <p:nvPr/>
        </p:nvSpPr>
        <p:spPr bwMode="auto">
          <a:xfrm>
            <a:off x="2976563" y="3898900"/>
            <a:ext cx="32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a’</a:t>
            </a:r>
          </a:p>
        </p:txBody>
      </p:sp>
      <p:sp>
        <p:nvSpPr>
          <p:cNvPr id="279620" name="Line 68"/>
          <p:cNvSpPr>
            <a:spLocks noChangeShapeType="1"/>
          </p:cNvSpPr>
          <p:nvPr/>
        </p:nvSpPr>
        <p:spPr bwMode="auto">
          <a:xfrm>
            <a:off x="3300413" y="4298950"/>
            <a:ext cx="1508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69"/>
          <p:cNvGrpSpPr>
            <a:grpSpLocks/>
          </p:cNvGrpSpPr>
          <p:nvPr/>
        </p:nvGrpSpPr>
        <p:grpSpPr bwMode="auto">
          <a:xfrm>
            <a:off x="3219450" y="4251325"/>
            <a:ext cx="1649413" cy="107950"/>
            <a:chOff x="2304" y="1776"/>
            <a:chExt cx="963" cy="61"/>
          </a:xfrm>
        </p:grpSpPr>
        <p:sp>
          <p:nvSpPr>
            <p:cNvPr id="10312" name="Oval 70"/>
            <p:cNvSpPr>
              <a:spLocks noChangeArrowheads="1"/>
            </p:cNvSpPr>
            <p:nvPr/>
          </p:nvSpPr>
          <p:spPr bwMode="auto">
            <a:xfrm>
              <a:off x="3216" y="1776"/>
              <a:ext cx="51" cy="5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3" name="Oval 71"/>
            <p:cNvSpPr>
              <a:spLocks noChangeArrowheads="1"/>
            </p:cNvSpPr>
            <p:nvPr/>
          </p:nvSpPr>
          <p:spPr bwMode="auto">
            <a:xfrm>
              <a:off x="2843" y="1782"/>
              <a:ext cx="51" cy="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4" name="Oval 72"/>
            <p:cNvSpPr>
              <a:spLocks noChangeArrowheads="1"/>
            </p:cNvSpPr>
            <p:nvPr/>
          </p:nvSpPr>
          <p:spPr bwMode="auto">
            <a:xfrm>
              <a:off x="2304" y="1787"/>
              <a:ext cx="50" cy="5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9625" name="Text Box 73"/>
          <p:cNvSpPr txBox="1">
            <a:spLocks noChangeArrowheads="1"/>
          </p:cNvSpPr>
          <p:nvPr/>
        </p:nvSpPr>
        <p:spPr bwMode="auto">
          <a:xfrm>
            <a:off x="2762250" y="3898900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b’</a:t>
            </a:r>
          </a:p>
        </p:txBody>
      </p:sp>
      <p:sp>
        <p:nvSpPr>
          <p:cNvPr id="279626" name="Text Box 74"/>
          <p:cNvSpPr txBox="1">
            <a:spLocks noChangeArrowheads="1"/>
          </p:cNvSpPr>
          <p:nvPr/>
        </p:nvSpPr>
        <p:spPr bwMode="auto">
          <a:xfrm>
            <a:off x="4700588" y="3898900"/>
            <a:ext cx="331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b="0">
                <a:latin typeface="Times New Roman" pitchFamily="18" charset="0"/>
              </a:rPr>
              <a:t>d’</a:t>
            </a:r>
            <a:endParaRPr lang="en-US" sz="1400" b="0" baseline="-25000">
              <a:latin typeface="Times New Roman" pitchFamily="18" charset="0"/>
            </a:endParaRPr>
          </a:p>
        </p:txBody>
      </p:sp>
      <p:sp>
        <p:nvSpPr>
          <p:cNvPr id="279627" name="Text Box 75"/>
          <p:cNvSpPr txBox="1">
            <a:spLocks noChangeArrowheads="1"/>
          </p:cNvSpPr>
          <p:nvPr/>
        </p:nvSpPr>
        <p:spPr bwMode="auto">
          <a:xfrm>
            <a:off x="3840163" y="3898900"/>
            <a:ext cx="501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0">
                <a:latin typeface="Times New Roman" pitchFamily="18" charset="0"/>
              </a:rPr>
              <a:t>c’e’</a:t>
            </a:r>
          </a:p>
        </p:txBody>
      </p:sp>
      <p:grpSp>
        <p:nvGrpSpPr>
          <p:cNvPr id="9" name="Group 76"/>
          <p:cNvGrpSpPr>
            <a:grpSpLocks/>
          </p:cNvGrpSpPr>
          <p:nvPr/>
        </p:nvGrpSpPr>
        <p:grpSpPr bwMode="auto">
          <a:xfrm>
            <a:off x="4660900" y="3157538"/>
            <a:ext cx="1724025" cy="1119187"/>
            <a:chOff x="3146" y="1152"/>
            <a:chExt cx="1007" cy="638"/>
          </a:xfrm>
        </p:grpSpPr>
        <p:sp>
          <p:nvSpPr>
            <p:cNvPr id="10308" name="Line 77"/>
            <p:cNvSpPr>
              <a:spLocks noChangeShapeType="1"/>
            </p:cNvSpPr>
            <p:nvPr/>
          </p:nvSpPr>
          <p:spPr bwMode="auto">
            <a:xfrm flipH="1">
              <a:off x="3146" y="1197"/>
              <a:ext cx="10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9" name="Line 78"/>
            <p:cNvSpPr>
              <a:spLocks noChangeShapeType="1"/>
            </p:cNvSpPr>
            <p:nvPr/>
          </p:nvSpPr>
          <p:spPr bwMode="auto">
            <a:xfrm>
              <a:off x="3398" y="1491"/>
              <a:ext cx="0" cy="2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0" name="Line 79"/>
            <p:cNvSpPr>
              <a:spLocks noChangeShapeType="1"/>
            </p:cNvSpPr>
            <p:nvPr/>
          </p:nvSpPr>
          <p:spPr bwMode="auto">
            <a:xfrm flipV="1">
              <a:off x="3408" y="1152"/>
              <a:ext cx="0" cy="1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11" name="Text Box 80"/>
            <p:cNvSpPr txBox="1">
              <a:spLocks noChangeArrowheads="1"/>
            </p:cNvSpPr>
            <p:nvPr/>
          </p:nvSpPr>
          <p:spPr bwMode="auto">
            <a:xfrm>
              <a:off x="3243" y="1312"/>
              <a:ext cx="22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Arial" charset="0"/>
                </a:rPr>
                <a:t>30</a:t>
              </a:r>
            </a:p>
          </p:txBody>
        </p:sp>
      </p:grpSp>
      <p:grpSp>
        <p:nvGrpSpPr>
          <p:cNvPr id="10" name="Group 81"/>
          <p:cNvGrpSpPr>
            <a:grpSpLocks/>
          </p:cNvGrpSpPr>
          <p:nvPr/>
        </p:nvGrpSpPr>
        <p:grpSpPr bwMode="auto">
          <a:xfrm>
            <a:off x="2917825" y="4451350"/>
            <a:ext cx="2100263" cy="2060575"/>
            <a:chOff x="2154" y="1887"/>
            <a:chExt cx="1227" cy="1175"/>
          </a:xfrm>
        </p:grpSpPr>
        <p:sp>
          <p:nvSpPr>
            <p:cNvPr id="10303" name="Text Box 82"/>
            <p:cNvSpPr txBox="1">
              <a:spLocks noChangeArrowheads="1"/>
            </p:cNvSpPr>
            <p:nvPr/>
          </p:nvSpPr>
          <p:spPr bwMode="auto">
            <a:xfrm>
              <a:off x="2163" y="2078"/>
              <a:ext cx="154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0304" name="Text Box 83"/>
            <p:cNvSpPr txBox="1">
              <a:spLocks noChangeArrowheads="1"/>
            </p:cNvSpPr>
            <p:nvPr/>
          </p:nvSpPr>
          <p:spPr bwMode="auto">
            <a:xfrm>
              <a:off x="2154" y="2645"/>
              <a:ext cx="16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0305" name="Text Box 84"/>
            <p:cNvSpPr txBox="1">
              <a:spLocks noChangeArrowheads="1"/>
            </p:cNvSpPr>
            <p:nvPr/>
          </p:nvSpPr>
          <p:spPr bwMode="auto">
            <a:xfrm>
              <a:off x="2729" y="2889"/>
              <a:ext cx="15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0306" name="Text Box 85"/>
            <p:cNvSpPr txBox="1">
              <a:spLocks noChangeArrowheads="1"/>
            </p:cNvSpPr>
            <p:nvPr/>
          </p:nvSpPr>
          <p:spPr bwMode="auto">
            <a:xfrm>
              <a:off x="3222" y="2352"/>
              <a:ext cx="159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0307" name="Text Box 86"/>
            <p:cNvSpPr txBox="1">
              <a:spLocks noChangeArrowheads="1"/>
            </p:cNvSpPr>
            <p:nvPr/>
          </p:nvSpPr>
          <p:spPr bwMode="auto">
            <a:xfrm>
              <a:off x="2873" y="1887"/>
              <a:ext cx="145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e</a:t>
              </a:r>
            </a:p>
          </p:txBody>
        </p:sp>
      </p:grpSp>
      <p:grpSp>
        <p:nvGrpSpPr>
          <p:cNvPr id="11" name="Group 87"/>
          <p:cNvGrpSpPr>
            <a:grpSpLocks/>
          </p:cNvGrpSpPr>
          <p:nvPr/>
        </p:nvGrpSpPr>
        <p:grpSpPr bwMode="auto">
          <a:xfrm>
            <a:off x="7008813" y="4262438"/>
            <a:ext cx="357187" cy="357187"/>
            <a:chOff x="5089" y="616"/>
            <a:chExt cx="208" cy="204"/>
          </a:xfrm>
        </p:grpSpPr>
        <p:sp>
          <p:nvSpPr>
            <p:cNvPr id="10301" name="Text Box 88"/>
            <p:cNvSpPr txBox="1">
              <a:spLocks noChangeArrowheads="1"/>
            </p:cNvSpPr>
            <p:nvPr/>
          </p:nvSpPr>
          <p:spPr bwMode="auto">
            <a:xfrm>
              <a:off x="5089" y="616"/>
              <a:ext cx="208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000" b="0">
                  <a:latin typeface="Times New Roman" pitchFamily="18" charset="0"/>
                </a:rPr>
                <a:t>30</a:t>
              </a:r>
              <a:r>
                <a:rPr lang="en-US" sz="1000" b="0" baseline="300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0302" name="Arc 89"/>
            <p:cNvSpPr>
              <a:spLocks/>
            </p:cNvSpPr>
            <p:nvPr/>
          </p:nvSpPr>
          <p:spPr bwMode="auto">
            <a:xfrm rot="815633" flipH="1">
              <a:off x="5136" y="624"/>
              <a:ext cx="134" cy="196"/>
            </a:xfrm>
            <a:custGeom>
              <a:avLst/>
              <a:gdLst>
                <a:gd name="T0" fmla="*/ 29 w 21600"/>
                <a:gd name="T1" fmla="*/ 196 h 27134"/>
                <a:gd name="T2" fmla="*/ 30 w 21600"/>
                <a:gd name="T3" fmla="*/ 0 h 27134"/>
                <a:gd name="T4" fmla="*/ 134 w 21600"/>
                <a:gd name="T5" fmla="*/ 99 h 2713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7134"/>
                <a:gd name="T11" fmla="*/ 21600 w 21600"/>
                <a:gd name="T12" fmla="*/ 27134 h 271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7134" fill="none" extrusionOk="0">
                  <a:moveTo>
                    <a:pt x="4732" y="27133"/>
                  </a:moveTo>
                  <a:cubicBezTo>
                    <a:pt x="1668" y="23304"/>
                    <a:pt x="0" y="18546"/>
                    <a:pt x="0" y="13642"/>
                  </a:cubicBezTo>
                  <a:cubicBezTo>
                    <a:pt x="-1" y="8671"/>
                    <a:pt x="1714" y="3853"/>
                    <a:pt x="4853" y="0"/>
                  </a:cubicBezTo>
                </a:path>
                <a:path w="21600" h="27134" stroke="0" extrusionOk="0">
                  <a:moveTo>
                    <a:pt x="4732" y="27133"/>
                  </a:moveTo>
                  <a:cubicBezTo>
                    <a:pt x="1668" y="23304"/>
                    <a:pt x="0" y="18546"/>
                    <a:pt x="0" y="13642"/>
                  </a:cubicBezTo>
                  <a:cubicBezTo>
                    <a:pt x="-1" y="8671"/>
                    <a:pt x="1714" y="3853"/>
                    <a:pt x="4853" y="0"/>
                  </a:cubicBezTo>
                  <a:lnTo>
                    <a:pt x="21600" y="13642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9642" name="Text Box 90"/>
          <p:cNvSpPr txBox="1">
            <a:spLocks noChangeArrowheads="1"/>
          </p:cNvSpPr>
          <p:nvPr/>
        </p:nvSpPr>
        <p:spPr bwMode="auto">
          <a:xfrm>
            <a:off x="171450" y="1833563"/>
            <a:ext cx="40560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1400" i="1">
                <a:solidFill>
                  <a:schemeClr val="accent2"/>
                </a:solidFill>
                <a:latin typeface="Arial" charset="0"/>
              </a:rPr>
              <a:t>SURFACE  INCLINATION  INDIRECTLY GIVEN</a:t>
            </a:r>
          </a:p>
          <a:p>
            <a:pPr algn="ctr" eaLnBrk="1" hangingPunct="1"/>
            <a:r>
              <a:rPr lang="en-US" sz="1400" i="1">
                <a:solidFill>
                  <a:schemeClr val="accent2"/>
                </a:solidFill>
                <a:latin typeface="Arial" charset="0"/>
              </a:rPr>
              <a:t>SIDE INCLINATION DIRECTLY GIVEN:</a:t>
            </a:r>
          </a:p>
        </p:txBody>
      </p:sp>
      <p:grpSp>
        <p:nvGrpSpPr>
          <p:cNvPr id="12" name="Group 91"/>
          <p:cNvGrpSpPr>
            <a:grpSpLocks/>
          </p:cNvGrpSpPr>
          <p:nvPr/>
        </p:nvGrpSpPr>
        <p:grpSpPr bwMode="auto">
          <a:xfrm>
            <a:off x="23813" y="2438400"/>
            <a:ext cx="4929187" cy="1155700"/>
            <a:chOff x="15" y="1536"/>
            <a:chExt cx="3105" cy="728"/>
          </a:xfrm>
        </p:grpSpPr>
        <p:sp>
          <p:nvSpPr>
            <p:cNvPr id="10299" name="Text Box 92"/>
            <p:cNvSpPr txBox="1">
              <a:spLocks noChangeArrowheads="1"/>
            </p:cNvSpPr>
            <p:nvPr/>
          </p:nvSpPr>
          <p:spPr bwMode="auto">
            <a:xfrm>
              <a:off x="15" y="1536"/>
              <a:ext cx="3105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ONLY CHANGE is </a:t>
              </a:r>
            </a:p>
            <a:p>
              <a:pPr algn="ctr"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the manner in which surface inclination is described:</a:t>
              </a:r>
            </a:p>
            <a:p>
              <a:pPr algn="ctr"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One side on Hp &amp; it’s opposite corner 30 mm above Hp.</a:t>
              </a:r>
            </a:p>
            <a:p>
              <a:pPr algn="ctr"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Hence redraw 1</a:t>
              </a:r>
              <a:r>
                <a:rPr lang="en-US" sz="1400" b="0" baseline="30000">
                  <a:solidFill>
                    <a:srgbClr val="FF3300"/>
                  </a:solidFill>
                  <a:latin typeface="Arial" charset="0"/>
                </a:rPr>
                <a:t>st</a:t>
              </a:r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 Fv as a 2</a:t>
              </a:r>
              <a:r>
                <a:rPr lang="en-US" sz="1400" b="0" baseline="30000">
                  <a:solidFill>
                    <a:srgbClr val="FF3300"/>
                  </a:solidFill>
                  <a:latin typeface="Arial" charset="0"/>
                </a:rPr>
                <a:t>nd</a:t>
              </a:r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 Fv making above arrangement.</a:t>
              </a:r>
            </a:p>
            <a:p>
              <a:pPr algn="ctr" eaLnBrk="1" hangingPunct="1"/>
              <a:r>
                <a:rPr lang="en-US" sz="1400" b="0">
                  <a:solidFill>
                    <a:srgbClr val="FF3300"/>
                  </a:solidFill>
                  <a:latin typeface="Arial" charset="0"/>
                </a:rPr>
                <a:t>Keep a’b’ on xy &amp; d’ 30 mm above xy. </a:t>
              </a:r>
            </a:p>
          </p:txBody>
        </p:sp>
        <p:sp>
          <p:nvSpPr>
            <p:cNvPr id="10300" name="Line 93"/>
            <p:cNvSpPr>
              <a:spLocks noChangeShapeType="1"/>
            </p:cNvSpPr>
            <p:nvPr/>
          </p:nvSpPr>
          <p:spPr bwMode="auto">
            <a:xfrm>
              <a:off x="2544" y="2064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92" name="Group 109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0293" name="AutoShape 110">
              <a:hlinkClick r:id="rId4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4" name="AutoShape 111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5" name="AutoShape 112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6" name="AutoShape 113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7" name="AutoShape 114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8" name="AutoShape 115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9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9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9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9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9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9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9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79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79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9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9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9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9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9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9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9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79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9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9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79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79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79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79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79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79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279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79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279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79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1" dur="500"/>
                                        <p:tgtEl>
                                          <p:spTgt spid="279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279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279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79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79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279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79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279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7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27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279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279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27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27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279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279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279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279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279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279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279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279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279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279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279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279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279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279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279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279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279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4" grpId="0" animBg="1" autoUpdateAnimBg="0"/>
      <p:bldP spid="279555" grpId="0" autoUpdateAnimBg="0"/>
      <p:bldP spid="279556" grpId="0" animBg="1"/>
      <p:bldP spid="279557" grpId="0" animBg="1"/>
      <p:bldP spid="279558" grpId="0" animBg="1"/>
      <p:bldP spid="279559" grpId="0" animBg="1"/>
      <p:bldP spid="279560" grpId="0" animBg="1"/>
      <p:bldP spid="279561" grpId="0" animBg="1"/>
      <p:bldP spid="279562" grpId="0" animBg="1"/>
      <p:bldP spid="279563" grpId="0" animBg="1"/>
      <p:bldP spid="279564" grpId="0" animBg="1"/>
      <p:bldP spid="279565" grpId="0" animBg="1"/>
      <p:bldP spid="279566" grpId="0" animBg="1"/>
      <p:bldP spid="279567" grpId="0" animBg="1"/>
      <p:bldP spid="279568" grpId="0" animBg="1"/>
      <p:bldP spid="279569" grpId="0" animBg="1"/>
      <p:bldP spid="279570" grpId="0" animBg="1"/>
      <p:bldP spid="279571" grpId="0" animBg="1"/>
      <p:bldP spid="279572" grpId="0" animBg="1"/>
      <p:bldP spid="279573" grpId="0" animBg="1"/>
      <p:bldP spid="279574" grpId="0" animBg="1"/>
      <p:bldP spid="279575" grpId="0" animBg="1"/>
      <p:bldP spid="279576" grpId="0" animBg="1"/>
      <p:bldP spid="279577" grpId="0" animBg="1"/>
      <p:bldP spid="279578" grpId="0" animBg="1"/>
      <p:bldP spid="279579" grpId="0" animBg="1"/>
      <p:bldP spid="279580" grpId="0" animBg="1"/>
      <p:bldP spid="279581" grpId="0" animBg="1"/>
      <p:bldP spid="279582" grpId="0" animBg="1"/>
      <p:bldP spid="279583" grpId="0" animBg="1"/>
      <p:bldP spid="279584" grpId="0" animBg="1"/>
      <p:bldP spid="279585" grpId="0" animBg="1"/>
      <p:bldP spid="279616" grpId="0" animBg="1"/>
      <p:bldP spid="279617" grpId="0" autoUpdateAnimBg="0"/>
      <p:bldP spid="279618" grpId="0" autoUpdateAnimBg="0"/>
      <p:bldP spid="279619" grpId="0" autoUpdateAnimBg="0"/>
      <p:bldP spid="279620" grpId="0" animBg="1"/>
      <p:bldP spid="279625" grpId="0" autoUpdateAnimBg="0"/>
      <p:bldP spid="279626" grpId="0" autoUpdateAnimBg="0"/>
      <p:bldP spid="279627" grpId="0" autoUpdateAnimBg="0"/>
      <p:bldP spid="279642" grpId="0" autoUpdateAnimBg="0"/>
    </p:bldLst>
  </p:timing>
</p:sld>
</file>

<file path=ppt/theme/theme1.xml><?xml version="1.0" encoding="utf-8"?>
<a:theme xmlns:a="http://schemas.openxmlformats.org/drawingml/2006/main" name="projectionofplanes-100716050522-phpapp02 (1)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FF"/>
    </a:dk2>
    <a:lt2>
      <a:srgbClr val="FFFF00"/>
    </a:lt2>
    <a:accent1>
      <a:srgbClr val="FF9900"/>
    </a:accent1>
    <a:accent2>
      <a:srgbClr val="00FFFF"/>
    </a:accent2>
    <a:accent3>
      <a:srgbClr val="AAAA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00330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CC"/>
    </a:lt1>
    <a:dk2>
      <a:srgbClr val="808000"/>
    </a:dk2>
    <a:lt2>
      <a:srgbClr val="666633"/>
    </a:lt2>
    <a:accent1>
      <a:srgbClr val="339933"/>
    </a:accent1>
    <a:accent2>
      <a:srgbClr val="800000"/>
    </a:accent2>
    <a:accent3>
      <a:srgbClr val="FFFFE2"/>
    </a:accent3>
    <a:accent4>
      <a:srgbClr val="000000"/>
    </a:accent4>
    <a:accent5>
      <a:srgbClr val="ADCAAD"/>
    </a:accent5>
    <a:accent6>
      <a:srgbClr val="730000"/>
    </a:accent6>
    <a:hlink>
      <a:srgbClr val="0033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projectionofplanes-100716050522-phpapp02 (1)</Template>
  <TotalTime>1</TotalTime>
  <Words>2624</Words>
  <Application>Microsoft PowerPoint</Application>
  <PresentationFormat>On-screen Show (4:3)</PresentationFormat>
  <Paragraphs>610</Paragraphs>
  <Slides>14</Slides>
  <Notes>13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Tahoma</vt:lpstr>
      <vt:lpstr>Arial</vt:lpstr>
      <vt:lpstr>Times New Roman</vt:lpstr>
      <vt:lpstr>Arial Black</vt:lpstr>
      <vt:lpstr>projectionofplanes-100716050522-phpapp02 (1)</vt:lpstr>
      <vt:lpstr>CorelDRAW 11.0 Graphic</vt:lpstr>
      <vt:lpstr>     PROJECTION OF PLANES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PROJECTION OF PLANES</dc:title>
  <dc:creator>pandianprabu</dc:creator>
  <cp:lastModifiedBy>pandianprabu</cp:lastModifiedBy>
  <cp:revision>1</cp:revision>
  <dcterms:created xsi:type="dcterms:W3CDTF">2015-06-13T06:34:17Z</dcterms:created>
  <dcterms:modified xsi:type="dcterms:W3CDTF">2015-06-13T06:35:22Z</dcterms:modified>
</cp:coreProperties>
</file>