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5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3110C1-F925-4DED-950E-8E4404ECBB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8A80D85-1718-4E94-A68C-6563BC04147F}" type="slidenum">
              <a:rPr lang="en-US" smtClean="0"/>
              <a:pPr/>
              <a:t>1</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D97BC9B-B59C-4B0C-B5C5-0546B7B10F29}" type="slidenum">
              <a:rPr lang="en-US" smtClean="0"/>
              <a:pPr/>
              <a:t>10</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0A5FBD5-B381-431D-9F53-C453F14B4049}" type="slidenum">
              <a:rPr lang="en-US" smtClean="0"/>
              <a:pPr/>
              <a:t>11</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44F9B5A-7926-4C0A-8708-957201D4D2D4}" type="slidenum">
              <a:rPr lang="en-US" smtClean="0"/>
              <a:pPr/>
              <a:t>12</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804196D-57FE-4C39-B740-21B1D99026A5}" type="slidenum">
              <a:rPr lang="en-US" smtClean="0"/>
              <a:pPr/>
              <a:t>13</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6109447-7423-4EA7-AE02-6EEBB4FF9C00}" type="slidenum">
              <a:rPr lang="en-US" smtClean="0"/>
              <a:pPr/>
              <a:t>2</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52CC324-62FB-4013-8187-D3F8E75603FA}" type="slidenum">
              <a:rPr lang="en-US" smtClean="0"/>
              <a:pPr/>
              <a:t>3</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7E7D7F3-CDFB-46A9-8C51-064B2BF0C609}" type="slidenum">
              <a:rPr lang="en-US" smtClean="0"/>
              <a:pPr/>
              <a:t>4</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819871C-6632-425D-8EF6-3E049A7D140B}" type="slidenum">
              <a:rPr lang="en-US" smtClean="0"/>
              <a:pPr/>
              <a:t>5</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8BD569-D28C-412E-B862-B6EE5B9DFB41}" type="slidenum">
              <a:rPr lang="en-US" smtClean="0"/>
              <a:pPr/>
              <a:t>6</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F597C37-9D5C-4E26-9D71-5053D65F61FB}" type="slidenum">
              <a:rPr lang="en-US" smtClean="0"/>
              <a:pPr/>
              <a:t>7</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AD49516-65F1-4AB8-BDE6-594BCBC31797}" type="slidenum">
              <a:rPr lang="en-US" smtClean="0"/>
              <a:pPr/>
              <a:t>8</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15819E5-3BD3-4B91-9937-90536E866BB5}" type="slidenum">
              <a:rPr lang="en-US" smtClean="0"/>
              <a:pPr/>
              <a:t>9</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3379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337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A010C141-1687-413A-BC5F-33E5AC7DA2B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B346C8-1645-42D8-A21B-A83A7222CF7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2CC268-CEB6-47DC-A8B2-D36B7B480C3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C789CD-0B7C-4284-B34C-196562B4832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411EE3-0A95-4AB7-8CB0-E7232386061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E94C997-034F-4E94-AD87-A29C980376D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36FA6C-C652-4E22-A7D1-FC987995F80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3CD2E53-291D-4750-A370-B87450AA644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8643876-BCE1-46B7-8688-0E768A4BCE4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4A78AA-3B77-43D4-A184-9E59AF453BA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BF35F8-14A1-44CA-9791-9DBF438E8D5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smtClean="0"/>
          </a:p>
        </p:txBody>
      </p:sp>
      <p:sp>
        <p:nvSpPr>
          <p:cNvPr id="614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327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327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327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D32F6A46-F6E0-496C-BCF1-D942683A901B}" type="slidenum">
              <a:rPr lang="en-US" altLang="en-US"/>
              <a:pPr>
                <a:defRPr/>
              </a:pPr>
              <a:t>‹#›</a:t>
            </a:fld>
            <a:endParaRPr lang="en-US" altLang="en-US"/>
          </a:p>
        </p:txBody>
      </p:sp>
      <p:sp>
        <p:nvSpPr>
          <p:cNvPr id="327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3277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gif"/></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volut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ear"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990600" y="2286000"/>
            <a:ext cx="7010400" cy="4616648"/>
          </a:xfrm>
          <a:prstGeom prst="rect">
            <a:avLst/>
          </a:prstGeom>
          <a:noFill/>
          <a:ln w="9525">
            <a:noFill/>
            <a:miter lim="800000"/>
            <a:headEnd/>
            <a:tailEnd/>
          </a:ln>
          <a:effectLst/>
        </p:spPr>
        <p:txBody>
          <a:bodyPr>
            <a:spAutoFit/>
          </a:bodyPr>
          <a:lstStyle/>
          <a:p>
            <a:pPr algn="ctr">
              <a:spcBef>
                <a:spcPct val="50000"/>
              </a:spcBef>
              <a:defRPr/>
            </a:pPr>
            <a:r>
              <a:rPr lang="en-US" sz="6000" b="1" dirty="0" smtClean="0">
                <a:effectLst>
                  <a:outerShdw blurRad="38100" dist="38100" dir="2700000" algn="tl">
                    <a:srgbClr val="C0C0C0"/>
                  </a:outerShdw>
                </a:effectLst>
              </a:rPr>
              <a:t>INVOLUTES</a:t>
            </a:r>
          </a:p>
          <a:p>
            <a:pPr algn="ctr">
              <a:spcBef>
                <a:spcPct val="50000"/>
              </a:spcBef>
              <a:defRPr/>
            </a:pPr>
            <a:endParaRPr lang="en-US" sz="6000" b="1" dirty="0">
              <a:effectLst>
                <a:outerShdw blurRad="38100" dist="38100" dir="2700000" algn="tl">
                  <a:srgbClr val="C0C0C0"/>
                </a:outerShdw>
              </a:effectLst>
            </a:endParaRPr>
          </a:p>
          <a:p>
            <a:pPr fontAlgn="auto">
              <a:spcAft>
                <a:spcPts val="0"/>
              </a:spcAft>
              <a:defRPr/>
            </a:pPr>
            <a:r>
              <a:rPr lang="en-US" b="1" dirty="0">
                <a:solidFill>
                  <a:srgbClr val="00B0F0"/>
                </a:solidFill>
                <a:latin typeface="Jokerman" pitchFamily="82" charset="0"/>
              </a:rPr>
              <a:t>VEERAPANDIAN.K</a:t>
            </a:r>
          </a:p>
          <a:p>
            <a:pPr fontAlgn="auto">
              <a:spcAft>
                <a:spcPts val="0"/>
              </a:spcAft>
              <a:defRPr/>
            </a:pPr>
            <a:r>
              <a:rPr lang="en-US" b="1" dirty="0">
                <a:latin typeface="Jokerman" pitchFamily="82" charset="0"/>
              </a:rPr>
              <a:t>AP/MECH</a:t>
            </a:r>
          </a:p>
          <a:p>
            <a:pPr fontAlgn="auto">
              <a:spcAft>
                <a:spcPts val="0"/>
              </a:spcAft>
              <a:defRPr/>
            </a:pPr>
            <a:r>
              <a:rPr lang="en-US" b="1" dirty="0">
                <a:solidFill>
                  <a:srgbClr val="00B0F0"/>
                </a:solidFill>
                <a:latin typeface="Jokerman" pitchFamily="82" charset="0"/>
              </a:rPr>
              <a:t>SINCET</a:t>
            </a:r>
          </a:p>
          <a:p>
            <a:pPr algn="ctr">
              <a:spcBef>
                <a:spcPct val="50000"/>
              </a:spcBef>
              <a:defRPr/>
            </a:pPr>
            <a:endParaRPr lang="en-US" sz="6000" b="1"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additive="base">
                                        <p:cTn id="7" dur="500" fill="hold"/>
                                        <p:tgtEl>
                                          <p:spTgt spid="2054"/>
                                        </p:tgtEl>
                                        <p:attrNameLst>
                                          <p:attrName>ppt_x</p:attrName>
                                        </p:attrNameLst>
                                      </p:cBhvr>
                                      <p:tavLst>
                                        <p:tav tm="0">
                                          <p:val>
                                            <p:strVal val="#ppt_x"/>
                                          </p:val>
                                        </p:tav>
                                        <p:tav tm="100000">
                                          <p:val>
                                            <p:strVal val="#ppt_x"/>
                                          </p:val>
                                        </p:tav>
                                      </p:tavLst>
                                    </p:anim>
                                    <p:anim calcmode="lin" valueType="num">
                                      <p:cBhvr additive="base">
                                        <p:cTn id="8"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685800" y="228600"/>
            <a:ext cx="7924800" cy="641350"/>
          </a:xfrm>
          <a:prstGeom prst="rect">
            <a:avLst/>
          </a:prstGeom>
          <a:noFill/>
          <a:ln w="9525">
            <a:noFill/>
            <a:miter lim="800000"/>
            <a:headEnd/>
            <a:tailEnd/>
          </a:ln>
        </p:spPr>
        <p:txBody>
          <a:bodyPr>
            <a:spAutoFit/>
          </a:bodyPr>
          <a:lstStyle/>
          <a:p>
            <a:pPr algn="ctr">
              <a:spcBef>
                <a:spcPct val="50000"/>
              </a:spcBef>
            </a:pPr>
            <a:r>
              <a:rPr lang="en-GB" sz="3600"/>
              <a:t>Involute of a Circle</a:t>
            </a:r>
            <a:r>
              <a:rPr lang="en-US"/>
              <a:t> </a:t>
            </a:r>
          </a:p>
        </p:txBody>
      </p:sp>
      <p:sp>
        <p:nvSpPr>
          <p:cNvPr id="4101" name="Rectangle 7"/>
          <p:cNvSpPr>
            <a:spLocks noChangeArrowheads="1"/>
          </p:cNvSpPr>
          <p:nvPr/>
        </p:nvSpPr>
        <p:spPr bwMode="auto">
          <a:xfrm>
            <a:off x="0" y="2438400"/>
            <a:ext cx="9144000" cy="0"/>
          </a:xfrm>
          <a:prstGeom prst="rect">
            <a:avLst/>
          </a:prstGeom>
          <a:noFill/>
          <a:ln w="9525">
            <a:noFill/>
            <a:miter lim="800000"/>
            <a:headEnd/>
            <a:tailEnd/>
          </a:ln>
        </p:spPr>
        <p:txBody>
          <a:bodyPr wrap="none" anchor="ctr">
            <a:spAutoFit/>
          </a:bodyPr>
          <a:lstStyle/>
          <a:p>
            <a:endParaRPr lang="en-US"/>
          </a:p>
        </p:txBody>
      </p:sp>
      <p:sp>
        <p:nvSpPr>
          <p:cNvPr id="9224" name="Text Box 8"/>
          <p:cNvSpPr txBox="1">
            <a:spLocks noChangeArrowheads="1"/>
          </p:cNvSpPr>
          <p:nvPr/>
        </p:nvSpPr>
        <p:spPr bwMode="auto">
          <a:xfrm>
            <a:off x="4267200" y="914400"/>
            <a:ext cx="4419600" cy="1735138"/>
          </a:xfrm>
          <a:prstGeom prst="rect">
            <a:avLst/>
          </a:prstGeom>
          <a:noFill/>
          <a:ln w="9525">
            <a:noFill/>
            <a:miter lim="800000"/>
            <a:headEnd/>
            <a:tailEnd/>
          </a:ln>
        </p:spPr>
        <p:txBody>
          <a:bodyPr>
            <a:spAutoFit/>
          </a:bodyPr>
          <a:lstStyle/>
          <a:p>
            <a:pPr>
              <a:spcBef>
                <a:spcPct val="50000"/>
              </a:spcBef>
            </a:pPr>
            <a:r>
              <a:rPr lang="en-GB" sz="2400"/>
              <a:t>Step 1.  Divide the circle into 12 equal divisions.</a:t>
            </a:r>
          </a:p>
          <a:p>
            <a:pPr>
              <a:spcBef>
                <a:spcPct val="50000"/>
              </a:spcBef>
            </a:pPr>
            <a:r>
              <a:rPr lang="en-GB" sz="2400"/>
              <a:t>Step 2.  Draw lines tangent to the 12 divisions as shown.</a:t>
            </a:r>
            <a:endParaRPr lang="en-US" sz="2400"/>
          </a:p>
        </p:txBody>
      </p:sp>
      <p:sp>
        <p:nvSpPr>
          <p:cNvPr id="4103" name="Rectangle 10"/>
          <p:cNvSpPr>
            <a:spLocks noChangeArrowheads="1"/>
          </p:cNvSpPr>
          <p:nvPr/>
        </p:nvSpPr>
        <p:spPr bwMode="auto">
          <a:xfrm>
            <a:off x="0" y="2438400"/>
            <a:ext cx="9144000" cy="0"/>
          </a:xfrm>
          <a:prstGeom prst="rect">
            <a:avLst/>
          </a:prstGeom>
          <a:noFill/>
          <a:ln w="9525">
            <a:noFill/>
            <a:miter lim="800000"/>
            <a:headEnd/>
            <a:tailEnd/>
          </a:ln>
        </p:spPr>
        <p:txBody>
          <a:bodyPr wrap="none" anchor="ctr">
            <a:spAutoFit/>
          </a:bodyPr>
          <a:lstStyle/>
          <a:p>
            <a:endParaRPr lang="en-US"/>
          </a:p>
        </p:txBody>
      </p:sp>
      <p:sp>
        <p:nvSpPr>
          <p:cNvPr id="9227" name="Text Box 11"/>
          <p:cNvSpPr txBox="1">
            <a:spLocks noChangeArrowheads="1"/>
          </p:cNvSpPr>
          <p:nvPr/>
        </p:nvSpPr>
        <p:spPr bwMode="auto">
          <a:xfrm>
            <a:off x="4267200" y="4343400"/>
            <a:ext cx="4419600" cy="822325"/>
          </a:xfrm>
          <a:prstGeom prst="rect">
            <a:avLst/>
          </a:prstGeom>
          <a:noFill/>
          <a:ln w="9525">
            <a:noFill/>
            <a:miter lim="800000"/>
            <a:headEnd/>
            <a:tailEnd/>
          </a:ln>
        </p:spPr>
        <p:txBody>
          <a:bodyPr>
            <a:spAutoFit/>
          </a:bodyPr>
          <a:lstStyle/>
          <a:p>
            <a:pPr>
              <a:spcBef>
                <a:spcPct val="50000"/>
              </a:spcBef>
            </a:pPr>
            <a:r>
              <a:rPr lang="en-GB" sz="2400"/>
              <a:t>Step 3.  With a compass draw arcs as shown.</a:t>
            </a:r>
            <a:endParaRPr lang="en-US" sz="2400"/>
          </a:p>
        </p:txBody>
      </p:sp>
      <p:graphicFrame>
        <p:nvGraphicFramePr>
          <p:cNvPr id="4098" name="Object 12"/>
          <p:cNvGraphicFramePr>
            <a:graphicFrameLocks noChangeAspect="1"/>
          </p:cNvGraphicFramePr>
          <p:nvPr/>
        </p:nvGraphicFramePr>
        <p:xfrm>
          <a:off x="304800" y="762000"/>
          <a:ext cx="3810000" cy="2762250"/>
        </p:xfrm>
        <a:graphic>
          <a:graphicData uri="http://schemas.openxmlformats.org/presentationml/2006/ole">
            <p:oleObj spid="_x0000_s4098" name="Bitmap Image" r:id="rId4" imgW="3809524" imgH="2762636" progId="Paint.Picture">
              <p:embed/>
            </p:oleObj>
          </a:graphicData>
        </a:graphic>
      </p:graphicFrame>
      <p:graphicFrame>
        <p:nvGraphicFramePr>
          <p:cNvPr id="4099" name="Object 13"/>
          <p:cNvGraphicFramePr>
            <a:graphicFrameLocks noChangeAspect="1"/>
          </p:cNvGraphicFramePr>
          <p:nvPr/>
        </p:nvGraphicFramePr>
        <p:xfrm>
          <a:off x="304800" y="3657600"/>
          <a:ext cx="3810000" cy="2762250"/>
        </p:xfrm>
        <a:graphic>
          <a:graphicData uri="http://schemas.openxmlformats.org/presentationml/2006/ole">
            <p:oleObj spid="_x0000_s4099" name="Bitmap Image" r:id="rId5" imgW="3809524" imgH="2762636" progId="Paint.Picture">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ppt_x"/>
                                          </p:val>
                                        </p:tav>
                                        <p:tav tm="100000">
                                          <p:val>
                                            <p:strVal val="#ppt_x"/>
                                          </p:val>
                                        </p:tav>
                                      </p:tavLst>
                                    </p:anim>
                                    <p:anim calcmode="lin" valueType="num">
                                      <p:cBhvr additive="base">
                                        <p:cTn id="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4"/>
                                        </p:tgtEl>
                                        <p:attrNameLst>
                                          <p:attrName>style.visibility</p:attrName>
                                        </p:attrNameLst>
                                      </p:cBhvr>
                                      <p:to>
                                        <p:strVal val="visible"/>
                                      </p:to>
                                    </p:set>
                                    <p:anim calcmode="lin" valueType="num">
                                      <p:cBhvr additive="base">
                                        <p:cTn id="13" dur="500" fill="hold"/>
                                        <p:tgtEl>
                                          <p:spTgt spid="9224"/>
                                        </p:tgtEl>
                                        <p:attrNameLst>
                                          <p:attrName>ppt_x</p:attrName>
                                        </p:attrNameLst>
                                      </p:cBhvr>
                                      <p:tavLst>
                                        <p:tav tm="0">
                                          <p:val>
                                            <p:strVal val="#ppt_x"/>
                                          </p:val>
                                        </p:tav>
                                        <p:tav tm="100000">
                                          <p:val>
                                            <p:strVal val="#ppt_x"/>
                                          </p:val>
                                        </p:tav>
                                      </p:tavLst>
                                    </p:anim>
                                    <p:anim calcmode="lin" valueType="num">
                                      <p:cBhvr additive="base">
                                        <p:cTn id="14"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7"/>
                                        </p:tgtEl>
                                        <p:attrNameLst>
                                          <p:attrName>style.visibility</p:attrName>
                                        </p:attrNameLst>
                                      </p:cBhvr>
                                      <p:to>
                                        <p:strVal val="visible"/>
                                      </p:to>
                                    </p:set>
                                    <p:anim calcmode="lin" valueType="num">
                                      <p:cBhvr additive="base">
                                        <p:cTn id="19" dur="500" fill="hold"/>
                                        <p:tgtEl>
                                          <p:spTgt spid="9227"/>
                                        </p:tgtEl>
                                        <p:attrNameLst>
                                          <p:attrName>ppt_x</p:attrName>
                                        </p:attrNameLst>
                                      </p:cBhvr>
                                      <p:tavLst>
                                        <p:tav tm="0">
                                          <p:val>
                                            <p:strVal val="#ppt_x"/>
                                          </p:val>
                                        </p:tav>
                                        <p:tav tm="100000">
                                          <p:val>
                                            <p:strVal val="#ppt_x"/>
                                          </p:val>
                                        </p:tav>
                                      </p:tavLst>
                                    </p:anim>
                                    <p:anim calcmode="lin" valueType="num">
                                      <p:cBhvr additive="base">
                                        <p:cTn id="20"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4" grpId="0"/>
      <p:bldP spid="92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0" y="2433638"/>
            <a:ext cx="9144000" cy="0"/>
          </a:xfrm>
          <a:prstGeom prst="rect">
            <a:avLst/>
          </a:prstGeom>
          <a:noFill/>
          <a:ln w="9525">
            <a:noFill/>
            <a:miter lim="800000"/>
            <a:headEnd/>
            <a:tailEnd/>
          </a:ln>
        </p:spPr>
        <p:txBody>
          <a:bodyPr wrap="none" anchor="ctr">
            <a:spAutoFit/>
          </a:bodyPr>
          <a:lstStyle/>
          <a:p>
            <a:endParaRPr lang="en-US"/>
          </a:p>
        </p:txBody>
      </p:sp>
      <p:sp>
        <p:nvSpPr>
          <p:cNvPr id="10246" name="Text Box 6"/>
          <p:cNvSpPr txBox="1">
            <a:spLocks noChangeArrowheads="1"/>
          </p:cNvSpPr>
          <p:nvPr/>
        </p:nvSpPr>
        <p:spPr bwMode="auto">
          <a:xfrm>
            <a:off x="4572000" y="304800"/>
            <a:ext cx="4114800" cy="457200"/>
          </a:xfrm>
          <a:prstGeom prst="rect">
            <a:avLst/>
          </a:prstGeom>
          <a:noFill/>
          <a:ln w="9525">
            <a:noFill/>
            <a:miter lim="800000"/>
            <a:headEnd/>
            <a:tailEnd/>
          </a:ln>
        </p:spPr>
        <p:txBody>
          <a:bodyPr>
            <a:spAutoFit/>
          </a:bodyPr>
          <a:lstStyle/>
          <a:p>
            <a:pPr>
              <a:spcBef>
                <a:spcPct val="50000"/>
              </a:spcBef>
            </a:pPr>
            <a:r>
              <a:rPr lang="en-GB" sz="2400"/>
              <a:t>Step 4.  Darken the involute.</a:t>
            </a:r>
            <a:endParaRPr lang="en-US" sz="2400"/>
          </a:p>
        </p:txBody>
      </p:sp>
      <p:pic>
        <p:nvPicPr>
          <p:cNvPr id="10247" name="Picture 7" descr="involute"/>
          <p:cNvPicPr>
            <a:picLocks noChangeAspect="1" noChangeArrowheads="1" noCrop="1"/>
          </p:cNvPicPr>
          <p:nvPr/>
        </p:nvPicPr>
        <p:blipFill>
          <a:blip r:embed="rId4"/>
          <a:srcRect/>
          <a:stretch>
            <a:fillRect/>
          </a:stretch>
        </p:blipFill>
        <p:spPr bwMode="auto">
          <a:xfrm rot="10800000">
            <a:off x="5257800" y="1905000"/>
            <a:ext cx="3400425" cy="3962400"/>
          </a:xfrm>
          <a:prstGeom prst="rect">
            <a:avLst/>
          </a:prstGeom>
          <a:noFill/>
          <a:ln w="9525">
            <a:noFill/>
            <a:miter lim="800000"/>
            <a:headEnd/>
            <a:tailEnd/>
          </a:ln>
        </p:spPr>
      </p:pic>
      <p:graphicFrame>
        <p:nvGraphicFramePr>
          <p:cNvPr id="5122" name="Object 8"/>
          <p:cNvGraphicFramePr>
            <a:graphicFrameLocks noChangeAspect="1"/>
          </p:cNvGraphicFramePr>
          <p:nvPr/>
        </p:nvGraphicFramePr>
        <p:xfrm>
          <a:off x="533400" y="1066800"/>
          <a:ext cx="4038600" cy="3048000"/>
        </p:xfrm>
        <a:graphic>
          <a:graphicData uri="http://schemas.openxmlformats.org/presentationml/2006/ole">
            <p:oleObj spid="_x0000_s5122" name="Bitmap Image" r:id="rId5" imgW="4038095" imgH="3048426" progId="Paint.Picture">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7"/>
                                        </p:tgtEl>
                                        <p:attrNameLst>
                                          <p:attrName>style.visibility</p:attrName>
                                        </p:attrNameLst>
                                      </p:cBhvr>
                                      <p:to>
                                        <p:strVal val="visible"/>
                                      </p:to>
                                    </p:set>
                                    <p:anim calcmode="lin" valueType="num">
                                      <p:cBhvr additive="base">
                                        <p:cTn id="13" dur="500" fill="hold"/>
                                        <p:tgtEl>
                                          <p:spTgt spid="10247"/>
                                        </p:tgtEl>
                                        <p:attrNameLst>
                                          <p:attrName>ppt_x</p:attrName>
                                        </p:attrNameLst>
                                      </p:cBhvr>
                                      <p:tavLst>
                                        <p:tav tm="0">
                                          <p:val>
                                            <p:strVal val="#ppt_x"/>
                                          </p:val>
                                        </p:tav>
                                        <p:tav tm="100000">
                                          <p:val>
                                            <p:strVal val="#ppt_x"/>
                                          </p:val>
                                        </p:tav>
                                      </p:tavLst>
                                    </p:anim>
                                    <p:anim calcmode="lin" valueType="num">
                                      <p:cBhvr additive="base">
                                        <p:cTn id="14"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533400" y="304800"/>
            <a:ext cx="8077200" cy="946150"/>
          </a:xfrm>
          <a:prstGeom prst="rect">
            <a:avLst/>
          </a:prstGeom>
          <a:noFill/>
          <a:ln w="9525">
            <a:noFill/>
            <a:miter lim="800000"/>
            <a:headEnd/>
            <a:tailEnd/>
          </a:ln>
        </p:spPr>
        <p:txBody>
          <a:bodyPr>
            <a:spAutoFit/>
          </a:bodyPr>
          <a:lstStyle/>
          <a:p>
            <a:pPr algn="ctr">
              <a:spcBef>
                <a:spcPct val="50000"/>
              </a:spcBef>
            </a:pPr>
            <a:r>
              <a:rPr lang="en-US" sz="2800" b="1"/>
              <a:t>HOW IS THE INVOLUTE OF A CIRCLE USED TO PRODUCE GEAR TEETH</a:t>
            </a:r>
          </a:p>
        </p:txBody>
      </p:sp>
      <p:pic>
        <p:nvPicPr>
          <p:cNvPr id="11271" name="Picture 7" descr="involuteAnimation"/>
          <p:cNvPicPr>
            <a:picLocks noChangeAspect="1" noChangeArrowheads="1" noCrop="1"/>
          </p:cNvPicPr>
          <p:nvPr/>
        </p:nvPicPr>
        <p:blipFill>
          <a:blip r:embed="rId3"/>
          <a:srcRect/>
          <a:stretch>
            <a:fillRect/>
          </a:stretch>
        </p:blipFill>
        <p:spPr bwMode="auto">
          <a:xfrm>
            <a:off x="152400" y="1219200"/>
            <a:ext cx="2609850" cy="1943100"/>
          </a:xfrm>
          <a:prstGeom prst="rect">
            <a:avLst/>
          </a:prstGeom>
          <a:noFill/>
          <a:ln w="9525">
            <a:noFill/>
            <a:miter lim="800000"/>
            <a:headEnd/>
            <a:tailEnd/>
          </a:ln>
        </p:spPr>
      </p:pic>
      <p:pic>
        <p:nvPicPr>
          <p:cNvPr id="11272" name="Picture 8" descr="generation"/>
          <p:cNvPicPr>
            <a:picLocks noChangeAspect="1" noChangeArrowheads="1" noCrop="1"/>
          </p:cNvPicPr>
          <p:nvPr/>
        </p:nvPicPr>
        <p:blipFill>
          <a:blip r:embed="rId4"/>
          <a:srcRect/>
          <a:stretch>
            <a:fillRect/>
          </a:stretch>
        </p:blipFill>
        <p:spPr bwMode="auto">
          <a:xfrm>
            <a:off x="381000" y="3810000"/>
            <a:ext cx="3352800" cy="2762250"/>
          </a:xfrm>
          <a:prstGeom prst="rect">
            <a:avLst/>
          </a:prstGeom>
          <a:noFill/>
          <a:ln w="9525">
            <a:noFill/>
            <a:miter lim="800000"/>
            <a:headEnd/>
            <a:tailEnd/>
          </a:ln>
        </p:spPr>
      </p:pic>
      <p:pic>
        <p:nvPicPr>
          <p:cNvPr id="11273" name="Picture 9" descr="G14_involute_construction_method1"/>
          <p:cNvPicPr>
            <a:picLocks noChangeAspect="1" noChangeArrowheads="1"/>
          </p:cNvPicPr>
          <p:nvPr/>
        </p:nvPicPr>
        <p:blipFill>
          <a:blip r:embed="rId5"/>
          <a:srcRect/>
          <a:stretch>
            <a:fillRect/>
          </a:stretch>
        </p:blipFill>
        <p:spPr bwMode="auto">
          <a:xfrm>
            <a:off x="4800600" y="1219200"/>
            <a:ext cx="3543300" cy="3581400"/>
          </a:xfrm>
          <a:prstGeom prst="rect">
            <a:avLst/>
          </a:prstGeom>
          <a:noFill/>
          <a:ln w="9525">
            <a:noFill/>
            <a:miter lim="800000"/>
            <a:headEnd/>
            <a:tailEnd/>
          </a:ln>
        </p:spPr>
      </p:pic>
      <p:sp>
        <p:nvSpPr>
          <p:cNvPr id="11279" name="Text Box 15"/>
          <p:cNvSpPr txBox="1">
            <a:spLocks noChangeArrowheads="1"/>
          </p:cNvSpPr>
          <p:nvPr/>
        </p:nvSpPr>
        <p:spPr bwMode="auto">
          <a:xfrm>
            <a:off x="0" y="3276600"/>
            <a:ext cx="3048000" cy="641350"/>
          </a:xfrm>
          <a:prstGeom prst="rect">
            <a:avLst/>
          </a:prstGeom>
          <a:noFill/>
          <a:ln w="9525">
            <a:noFill/>
            <a:miter lim="800000"/>
            <a:headEnd/>
            <a:tailEnd/>
          </a:ln>
        </p:spPr>
        <p:txBody>
          <a:bodyPr>
            <a:spAutoFit/>
          </a:bodyPr>
          <a:lstStyle/>
          <a:p>
            <a:pPr>
              <a:spcBef>
                <a:spcPct val="50000"/>
              </a:spcBef>
            </a:pPr>
            <a:r>
              <a:rPr lang="en-US"/>
              <a:t>An animated path of an involute of a circle</a:t>
            </a:r>
          </a:p>
        </p:txBody>
      </p:sp>
      <p:sp>
        <p:nvSpPr>
          <p:cNvPr id="11280" name="Text Box 16"/>
          <p:cNvSpPr txBox="1">
            <a:spLocks noChangeArrowheads="1"/>
          </p:cNvSpPr>
          <p:nvPr/>
        </p:nvSpPr>
        <p:spPr bwMode="auto">
          <a:xfrm>
            <a:off x="4800600" y="4876800"/>
            <a:ext cx="3581400" cy="915988"/>
          </a:xfrm>
          <a:prstGeom prst="rect">
            <a:avLst/>
          </a:prstGeom>
          <a:noFill/>
          <a:ln w="9525">
            <a:noFill/>
            <a:miter lim="800000"/>
            <a:headEnd/>
            <a:tailEnd/>
          </a:ln>
        </p:spPr>
        <p:txBody>
          <a:bodyPr>
            <a:spAutoFit/>
          </a:bodyPr>
          <a:lstStyle/>
          <a:p>
            <a:pPr>
              <a:spcBef>
                <a:spcPct val="50000"/>
              </a:spcBef>
            </a:pPr>
            <a:r>
              <a:rPr lang="en-US"/>
              <a:t>Five points showing the trace of the involute which is in fact the construction of a gear tooth.</a:t>
            </a:r>
          </a:p>
        </p:txBody>
      </p:sp>
      <p:sp>
        <p:nvSpPr>
          <p:cNvPr id="11281" name="Text Box 17"/>
          <p:cNvSpPr txBox="1">
            <a:spLocks noChangeArrowheads="1"/>
          </p:cNvSpPr>
          <p:nvPr/>
        </p:nvSpPr>
        <p:spPr bwMode="auto">
          <a:xfrm>
            <a:off x="3810000" y="5943600"/>
            <a:ext cx="4572000" cy="366713"/>
          </a:xfrm>
          <a:prstGeom prst="rect">
            <a:avLst/>
          </a:prstGeom>
          <a:noFill/>
          <a:ln w="9525">
            <a:noFill/>
            <a:miter lim="800000"/>
            <a:headEnd/>
            <a:tailEnd/>
          </a:ln>
        </p:spPr>
        <p:txBody>
          <a:bodyPr>
            <a:spAutoFit/>
          </a:bodyPr>
          <a:lstStyle/>
          <a:p>
            <a:pPr>
              <a:spcBef>
                <a:spcPct val="50000"/>
              </a:spcBef>
            </a:pPr>
            <a:r>
              <a:rPr lang="en-US"/>
              <a:t>The movement of a mating gear tooth.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71"/>
                                        </p:tgtEl>
                                        <p:attrNameLst>
                                          <p:attrName>style.visibility</p:attrName>
                                        </p:attrNameLst>
                                      </p:cBhvr>
                                      <p:to>
                                        <p:strVal val="visible"/>
                                      </p:to>
                                    </p:set>
                                    <p:anim calcmode="lin" valueType="num">
                                      <p:cBhvr additive="base">
                                        <p:cTn id="13" dur="500" fill="hold"/>
                                        <p:tgtEl>
                                          <p:spTgt spid="11271"/>
                                        </p:tgtEl>
                                        <p:attrNameLst>
                                          <p:attrName>ppt_x</p:attrName>
                                        </p:attrNameLst>
                                      </p:cBhvr>
                                      <p:tavLst>
                                        <p:tav tm="0">
                                          <p:val>
                                            <p:strVal val="#ppt_x"/>
                                          </p:val>
                                        </p:tav>
                                        <p:tav tm="100000">
                                          <p:val>
                                            <p:strVal val="#ppt_x"/>
                                          </p:val>
                                        </p:tav>
                                      </p:tavLst>
                                    </p:anim>
                                    <p:anim calcmode="lin" valueType="num">
                                      <p:cBhvr additive="base">
                                        <p:cTn id="14"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79"/>
                                        </p:tgtEl>
                                        <p:attrNameLst>
                                          <p:attrName>style.visibility</p:attrName>
                                        </p:attrNameLst>
                                      </p:cBhvr>
                                      <p:to>
                                        <p:strVal val="visible"/>
                                      </p:to>
                                    </p:set>
                                    <p:anim calcmode="lin" valueType="num">
                                      <p:cBhvr additive="base">
                                        <p:cTn id="19" dur="500" fill="hold"/>
                                        <p:tgtEl>
                                          <p:spTgt spid="11279"/>
                                        </p:tgtEl>
                                        <p:attrNameLst>
                                          <p:attrName>ppt_x</p:attrName>
                                        </p:attrNameLst>
                                      </p:cBhvr>
                                      <p:tavLst>
                                        <p:tav tm="0">
                                          <p:val>
                                            <p:strVal val="#ppt_x"/>
                                          </p:val>
                                        </p:tav>
                                        <p:tav tm="100000">
                                          <p:val>
                                            <p:strVal val="#ppt_x"/>
                                          </p:val>
                                        </p:tav>
                                      </p:tavLst>
                                    </p:anim>
                                    <p:anim calcmode="lin" valueType="num">
                                      <p:cBhvr additive="base">
                                        <p:cTn id="20" dur="500" fill="hold"/>
                                        <p:tgtEl>
                                          <p:spTgt spid="1127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73"/>
                                        </p:tgtEl>
                                        <p:attrNameLst>
                                          <p:attrName>style.visibility</p:attrName>
                                        </p:attrNameLst>
                                      </p:cBhvr>
                                      <p:to>
                                        <p:strVal val="visible"/>
                                      </p:to>
                                    </p:set>
                                    <p:anim calcmode="lin" valueType="num">
                                      <p:cBhvr additive="base">
                                        <p:cTn id="25" dur="500" fill="hold"/>
                                        <p:tgtEl>
                                          <p:spTgt spid="11273"/>
                                        </p:tgtEl>
                                        <p:attrNameLst>
                                          <p:attrName>ppt_x</p:attrName>
                                        </p:attrNameLst>
                                      </p:cBhvr>
                                      <p:tavLst>
                                        <p:tav tm="0">
                                          <p:val>
                                            <p:strVal val="#ppt_x"/>
                                          </p:val>
                                        </p:tav>
                                        <p:tav tm="100000">
                                          <p:val>
                                            <p:strVal val="#ppt_x"/>
                                          </p:val>
                                        </p:tav>
                                      </p:tavLst>
                                    </p:anim>
                                    <p:anim calcmode="lin" valueType="num">
                                      <p:cBhvr additive="base">
                                        <p:cTn id="26"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80"/>
                                        </p:tgtEl>
                                        <p:attrNameLst>
                                          <p:attrName>style.visibility</p:attrName>
                                        </p:attrNameLst>
                                      </p:cBhvr>
                                      <p:to>
                                        <p:strVal val="visible"/>
                                      </p:to>
                                    </p:set>
                                    <p:anim calcmode="lin" valueType="num">
                                      <p:cBhvr additive="base">
                                        <p:cTn id="31" dur="500" fill="hold"/>
                                        <p:tgtEl>
                                          <p:spTgt spid="11280"/>
                                        </p:tgtEl>
                                        <p:attrNameLst>
                                          <p:attrName>ppt_x</p:attrName>
                                        </p:attrNameLst>
                                      </p:cBhvr>
                                      <p:tavLst>
                                        <p:tav tm="0">
                                          <p:val>
                                            <p:strVal val="#ppt_x"/>
                                          </p:val>
                                        </p:tav>
                                        <p:tav tm="100000">
                                          <p:val>
                                            <p:strVal val="#ppt_x"/>
                                          </p:val>
                                        </p:tav>
                                      </p:tavLst>
                                    </p:anim>
                                    <p:anim calcmode="lin" valueType="num">
                                      <p:cBhvr additive="base">
                                        <p:cTn id="32" dur="500" fill="hold"/>
                                        <p:tgtEl>
                                          <p:spTgt spid="1128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9" grpId="0"/>
      <p:bldP spid="11280" grpId="0"/>
      <p:bldP spid="112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gear1"/>
          <p:cNvPicPr>
            <a:picLocks noChangeAspect="1" noChangeArrowheads="1"/>
          </p:cNvPicPr>
          <p:nvPr/>
        </p:nvPicPr>
        <p:blipFill>
          <a:blip r:embed="rId3"/>
          <a:srcRect/>
          <a:stretch>
            <a:fillRect/>
          </a:stretch>
        </p:blipFill>
        <p:spPr bwMode="auto">
          <a:xfrm>
            <a:off x="381000" y="914400"/>
            <a:ext cx="3124200" cy="1909763"/>
          </a:xfrm>
          <a:prstGeom prst="rect">
            <a:avLst/>
          </a:prstGeom>
          <a:noFill/>
          <a:ln w="9525">
            <a:noFill/>
            <a:miter lim="800000"/>
            <a:headEnd/>
            <a:tailEnd/>
          </a:ln>
        </p:spPr>
      </p:pic>
      <p:pic>
        <p:nvPicPr>
          <p:cNvPr id="14341" name="Picture 5" descr="gear 2"/>
          <p:cNvPicPr>
            <a:picLocks noChangeAspect="1" noChangeArrowheads="1"/>
          </p:cNvPicPr>
          <p:nvPr/>
        </p:nvPicPr>
        <p:blipFill>
          <a:blip r:embed="rId4"/>
          <a:srcRect/>
          <a:stretch>
            <a:fillRect/>
          </a:stretch>
        </p:blipFill>
        <p:spPr bwMode="auto">
          <a:xfrm>
            <a:off x="304800" y="3505200"/>
            <a:ext cx="3305175" cy="3068638"/>
          </a:xfrm>
          <a:prstGeom prst="rect">
            <a:avLst/>
          </a:prstGeom>
          <a:noFill/>
          <a:ln w="9525">
            <a:noFill/>
            <a:miter lim="800000"/>
            <a:headEnd/>
            <a:tailEnd/>
          </a:ln>
        </p:spPr>
      </p:pic>
      <p:pic>
        <p:nvPicPr>
          <p:cNvPr id="14342" name="Picture 6" descr="gear 3"/>
          <p:cNvPicPr>
            <a:picLocks noChangeAspect="1" noChangeArrowheads="1"/>
          </p:cNvPicPr>
          <p:nvPr/>
        </p:nvPicPr>
        <p:blipFill>
          <a:blip r:embed="rId5"/>
          <a:srcRect/>
          <a:stretch>
            <a:fillRect/>
          </a:stretch>
        </p:blipFill>
        <p:spPr bwMode="auto">
          <a:xfrm>
            <a:off x="4038600" y="4038600"/>
            <a:ext cx="4876800" cy="2536825"/>
          </a:xfrm>
          <a:prstGeom prst="rect">
            <a:avLst/>
          </a:prstGeom>
          <a:noFill/>
          <a:ln w="9525">
            <a:noFill/>
            <a:miter lim="800000"/>
            <a:headEnd/>
            <a:tailEnd/>
          </a:ln>
        </p:spPr>
      </p:pic>
      <p:pic>
        <p:nvPicPr>
          <p:cNvPr id="14343" name="Picture 7" descr="gears"/>
          <p:cNvPicPr>
            <a:picLocks noChangeAspect="1" noChangeArrowheads="1"/>
          </p:cNvPicPr>
          <p:nvPr/>
        </p:nvPicPr>
        <p:blipFill>
          <a:blip r:embed="rId6"/>
          <a:srcRect/>
          <a:stretch>
            <a:fillRect/>
          </a:stretch>
        </p:blipFill>
        <p:spPr bwMode="auto">
          <a:xfrm>
            <a:off x="4038600" y="914400"/>
            <a:ext cx="4819650" cy="3009900"/>
          </a:xfrm>
          <a:prstGeom prst="rect">
            <a:avLst/>
          </a:prstGeom>
          <a:noFill/>
          <a:ln w="9525">
            <a:noFill/>
            <a:miter lim="800000"/>
            <a:headEnd/>
            <a:tailEnd/>
          </a:ln>
        </p:spPr>
      </p:pic>
      <p:sp>
        <p:nvSpPr>
          <p:cNvPr id="14344" name="Text Box 8"/>
          <p:cNvSpPr txBox="1">
            <a:spLocks noChangeArrowheads="1"/>
          </p:cNvSpPr>
          <p:nvPr/>
        </p:nvSpPr>
        <p:spPr bwMode="auto">
          <a:xfrm>
            <a:off x="609600" y="152400"/>
            <a:ext cx="7772400" cy="641350"/>
          </a:xfrm>
          <a:prstGeom prst="rect">
            <a:avLst/>
          </a:prstGeom>
          <a:noFill/>
          <a:ln w="9525">
            <a:noFill/>
            <a:miter lim="800000"/>
            <a:headEnd/>
            <a:tailEnd/>
          </a:ln>
          <a:effectLst/>
        </p:spPr>
        <p:txBody>
          <a:bodyPr>
            <a:spAutoFit/>
          </a:bodyPr>
          <a:lstStyle/>
          <a:p>
            <a:pPr algn="r">
              <a:spcBef>
                <a:spcPct val="50000"/>
              </a:spcBef>
              <a:defRPr/>
            </a:pPr>
            <a:r>
              <a:rPr lang="en-US" sz="3600" b="1">
                <a:effectLst>
                  <a:outerShdw blurRad="38100" dist="38100" dir="2700000" algn="tl">
                    <a:srgbClr val="C0C0C0"/>
                  </a:outerShdw>
                </a:effectLst>
              </a:rPr>
              <a:t>EXAMPLES OF MATING GEARS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500" fill="hold"/>
                                        <p:tgtEl>
                                          <p:spTgt spid="14344"/>
                                        </p:tgtEl>
                                        <p:attrNameLst>
                                          <p:attrName>ppt_x</p:attrName>
                                        </p:attrNameLst>
                                      </p:cBhvr>
                                      <p:tavLst>
                                        <p:tav tm="0">
                                          <p:val>
                                            <p:strVal val="#ppt_x"/>
                                          </p:val>
                                        </p:tav>
                                        <p:tav tm="100000">
                                          <p:val>
                                            <p:strVal val="#ppt_x"/>
                                          </p:val>
                                        </p:tav>
                                      </p:tavLst>
                                    </p:anim>
                                    <p:anim calcmode="lin" valueType="num">
                                      <p:cBhvr additive="base">
                                        <p:cTn id="8"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additive="base">
                                        <p:cTn id="13" dur="500" fill="hold"/>
                                        <p:tgtEl>
                                          <p:spTgt spid="14340"/>
                                        </p:tgtEl>
                                        <p:attrNameLst>
                                          <p:attrName>ppt_x</p:attrName>
                                        </p:attrNameLst>
                                      </p:cBhvr>
                                      <p:tavLst>
                                        <p:tav tm="0">
                                          <p:val>
                                            <p:strVal val="#ppt_x"/>
                                          </p:val>
                                        </p:tav>
                                        <p:tav tm="100000">
                                          <p:val>
                                            <p:strVal val="#ppt_x"/>
                                          </p:val>
                                        </p:tav>
                                      </p:tavLst>
                                    </p:anim>
                                    <p:anim calcmode="lin" valueType="num">
                                      <p:cBhvr additive="base">
                                        <p:cTn id="14"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3"/>
                                        </p:tgtEl>
                                        <p:attrNameLst>
                                          <p:attrName>style.visibility</p:attrName>
                                        </p:attrNameLst>
                                      </p:cBhvr>
                                      <p:to>
                                        <p:strVal val="visible"/>
                                      </p:to>
                                    </p:set>
                                    <p:anim calcmode="lin" valueType="num">
                                      <p:cBhvr additive="base">
                                        <p:cTn id="19" dur="500" fill="hold"/>
                                        <p:tgtEl>
                                          <p:spTgt spid="14343"/>
                                        </p:tgtEl>
                                        <p:attrNameLst>
                                          <p:attrName>ppt_x</p:attrName>
                                        </p:attrNameLst>
                                      </p:cBhvr>
                                      <p:tavLst>
                                        <p:tav tm="0">
                                          <p:val>
                                            <p:strVal val="#ppt_x"/>
                                          </p:val>
                                        </p:tav>
                                        <p:tav tm="100000">
                                          <p:val>
                                            <p:strVal val="#ppt_x"/>
                                          </p:val>
                                        </p:tav>
                                      </p:tavLst>
                                    </p:anim>
                                    <p:anim calcmode="lin" valueType="num">
                                      <p:cBhvr additive="base">
                                        <p:cTn id="20" dur="500" fill="hold"/>
                                        <p:tgtEl>
                                          <p:spTgt spid="143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1"/>
                                        </p:tgtEl>
                                        <p:attrNameLst>
                                          <p:attrName>style.visibility</p:attrName>
                                        </p:attrNameLst>
                                      </p:cBhvr>
                                      <p:to>
                                        <p:strVal val="visible"/>
                                      </p:to>
                                    </p:set>
                                    <p:anim calcmode="lin" valueType="num">
                                      <p:cBhvr additive="base">
                                        <p:cTn id="25" dur="500" fill="hold"/>
                                        <p:tgtEl>
                                          <p:spTgt spid="14341"/>
                                        </p:tgtEl>
                                        <p:attrNameLst>
                                          <p:attrName>ppt_x</p:attrName>
                                        </p:attrNameLst>
                                      </p:cBhvr>
                                      <p:tavLst>
                                        <p:tav tm="0">
                                          <p:val>
                                            <p:strVal val="#ppt_x"/>
                                          </p:val>
                                        </p:tav>
                                        <p:tav tm="100000">
                                          <p:val>
                                            <p:strVal val="#ppt_x"/>
                                          </p:val>
                                        </p:tav>
                                      </p:tavLst>
                                    </p:anim>
                                    <p:anim calcmode="lin" valueType="num">
                                      <p:cBhvr additive="base">
                                        <p:cTn id="26"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42"/>
                                        </p:tgtEl>
                                        <p:attrNameLst>
                                          <p:attrName>style.visibility</p:attrName>
                                        </p:attrNameLst>
                                      </p:cBhvr>
                                      <p:to>
                                        <p:strVal val="visible"/>
                                      </p:to>
                                    </p:set>
                                    <p:anim calcmode="lin" valueType="num">
                                      <p:cBhvr additive="base">
                                        <p:cTn id="31" dur="500" fill="hold"/>
                                        <p:tgtEl>
                                          <p:spTgt spid="14342"/>
                                        </p:tgtEl>
                                        <p:attrNameLst>
                                          <p:attrName>ppt_x</p:attrName>
                                        </p:attrNameLst>
                                      </p:cBhvr>
                                      <p:tavLst>
                                        <p:tav tm="0">
                                          <p:val>
                                            <p:strVal val="#ppt_x"/>
                                          </p:val>
                                        </p:tav>
                                        <p:tav tm="100000">
                                          <p:val>
                                            <p:strVal val="#ppt_x"/>
                                          </p:val>
                                        </p:tav>
                                      </p:tavLst>
                                    </p:anim>
                                    <p:anim calcmode="lin" valueType="num">
                                      <p:cBhvr additive="base">
                                        <p:cTn id="32" dur="500" fill="hold"/>
                                        <p:tgtEl>
                                          <p:spTgt spid="143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533400" y="1143000"/>
            <a:ext cx="7848600" cy="4362450"/>
          </a:xfrm>
          <a:prstGeom prst="rect">
            <a:avLst/>
          </a:prstGeom>
          <a:noFill/>
          <a:ln w="9525">
            <a:noFill/>
            <a:miter lim="800000"/>
            <a:headEnd/>
            <a:tailEnd/>
          </a:ln>
        </p:spPr>
        <p:txBody>
          <a:bodyPr>
            <a:spAutoFit/>
          </a:bodyPr>
          <a:lstStyle/>
          <a:p>
            <a:pPr>
              <a:spcBef>
                <a:spcPct val="50000"/>
              </a:spcBef>
            </a:pPr>
            <a:r>
              <a:rPr lang="en-US" sz="2800"/>
              <a:t>An </a:t>
            </a:r>
            <a:r>
              <a:rPr lang="en-US" sz="2800">
                <a:hlinkClick r:id="rId3" tooltip="Involute"/>
              </a:rPr>
              <a:t>involute</a:t>
            </a:r>
            <a:r>
              <a:rPr lang="en-US" sz="2800"/>
              <a:t> is a curve that is traced by a point on a taut cord unwinding from a circle or regular polygon, which is called a base or (plane figures for part of this unit which includes a line, triangle, square, hexagon) The involute is a form of spiral, the curvature of which becomes straighter as it is drawn from a base circle and becomes a straight line at infinity. An involute drawn from a small base circle is more curved than one drawn from a larger base circle.</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381000" y="685800"/>
            <a:ext cx="8305800" cy="5453063"/>
          </a:xfrm>
          <a:prstGeom prst="rect">
            <a:avLst/>
          </a:prstGeom>
          <a:noFill/>
          <a:ln w="9525">
            <a:noFill/>
            <a:miter lim="800000"/>
            <a:headEnd/>
            <a:tailEnd/>
          </a:ln>
          <a:effectLst/>
        </p:spPr>
        <p:txBody>
          <a:bodyPr>
            <a:spAutoFit/>
          </a:bodyPr>
          <a:lstStyle/>
          <a:p>
            <a:pPr>
              <a:spcBef>
                <a:spcPct val="50000"/>
              </a:spcBef>
              <a:defRPr/>
            </a:pPr>
            <a:r>
              <a:rPr lang="en-US" sz="3200" b="1">
                <a:effectLst>
                  <a:outerShdw blurRad="38100" dist="38100" dir="2700000" algn="tl">
                    <a:srgbClr val="C0C0C0"/>
                  </a:outerShdw>
                </a:effectLst>
              </a:rPr>
              <a:t>The involute of a circle has a property that makes it important to the </a:t>
            </a:r>
            <a:r>
              <a:rPr lang="en-US" sz="3200" b="1">
                <a:effectLst>
                  <a:outerShdw blurRad="38100" dist="38100" dir="2700000" algn="tl">
                    <a:srgbClr val="C0C0C0"/>
                  </a:outerShdw>
                </a:effectLst>
                <a:hlinkClick r:id="rId3" tooltip="Gear"/>
              </a:rPr>
              <a:t>gear</a:t>
            </a:r>
            <a:r>
              <a:rPr lang="en-US" sz="3200" b="1">
                <a:effectLst>
                  <a:outerShdw blurRad="38100" dist="38100" dir="2700000" algn="tl">
                    <a:srgbClr val="C0C0C0"/>
                  </a:outerShdw>
                </a:effectLst>
              </a:rPr>
              <a:t> industry: if the teeth of two mating gears have the shape of an involute, their relative rates of rotation are constant while the teeth are engaged. With teeth of other shapes, the relative speeds rise and fall as successive teeth engage, resulting in vibration, noise, and excessive wear. For this reason, nearly all modern gear teeth bear the involute shape.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ppt_x"/>
                                          </p:val>
                                        </p:tav>
                                        <p:tav tm="100000">
                                          <p:val>
                                            <p:strVal val="#ppt_x"/>
                                          </p:val>
                                        </p:tav>
                                      </p:tavLst>
                                    </p:anim>
                                    <p:anim calcmode="lin" valueType="num">
                                      <p:cBhvr additive="base">
                                        <p:cTn id="8"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inv1"/>
          <p:cNvPicPr>
            <a:picLocks noChangeAspect="1" noChangeArrowheads="1" noCrop="1"/>
          </p:cNvPicPr>
          <p:nvPr/>
        </p:nvPicPr>
        <p:blipFill>
          <a:blip r:embed="rId3"/>
          <a:srcRect/>
          <a:stretch>
            <a:fillRect/>
          </a:stretch>
        </p:blipFill>
        <p:spPr bwMode="auto">
          <a:xfrm>
            <a:off x="381000" y="228600"/>
            <a:ext cx="3733800" cy="3144838"/>
          </a:xfrm>
          <a:prstGeom prst="rect">
            <a:avLst/>
          </a:prstGeom>
          <a:noFill/>
          <a:ln w="9525">
            <a:noFill/>
            <a:miter lim="800000"/>
            <a:headEnd/>
            <a:tailEnd/>
          </a:ln>
        </p:spPr>
      </p:pic>
      <p:sp>
        <p:nvSpPr>
          <p:cNvPr id="5125" name="Text Box 5"/>
          <p:cNvSpPr txBox="1">
            <a:spLocks noChangeArrowheads="1"/>
          </p:cNvSpPr>
          <p:nvPr/>
        </p:nvSpPr>
        <p:spPr bwMode="auto">
          <a:xfrm>
            <a:off x="4267200" y="228600"/>
            <a:ext cx="4648200" cy="3902075"/>
          </a:xfrm>
          <a:prstGeom prst="rect">
            <a:avLst/>
          </a:prstGeom>
          <a:noFill/>
          <a:ln w="9525">
            <a:noFill/>
            <a:miter lim="800000"/>
            <a:headEnd/>
            <a:tailEnd/>
          </a:ln>
        </p:spPr>
        <p:txBody>
          <a:bodyPr>
            <a:spAutoFit/>
          </a:bodyPr>
          <a:lstStyle/>
          <a:p>
            <a:r>
              <a:rPr lang="en-US" sz="2000" b="1"/>
              <a:t>The Involute Curve.</a:t>
            </a:r>
          </a:p>
          <a:p>
            <a:r>
              <a:rPr lang="en-US" sz="2000"/>
              <a:t>There is another approach used to simulate rolling action. Consider what happens when you place one end of a straight line (with a length equal to half the circumference of the circle) on the perimeter of a circle and then rotate that line around the perimeter of the circle until the other end touches the perimeter of the circle. </a:t>
            </a:r>
            <a:br>
              <a:rPr lang="en-US" sz="2000"/>
            </a:br>
            <a:endParaRPr lang="en-US" sz="2000"/>
          </a:p>
          <a:p>
            <a:pPr>
              <a:spcBef>
                <a:spcPct val="50000"/>
              </a:spcBef>
            </a:pPr>
            <a:endParaRPr lang="en-US" sz="2000"/>
          </a:p>
        </p:txBody>
      </p:sp>
      <p:sp>
        <p:nvSpPr>
          <p:cNvPr id="5126" name="Text Box 6"/>
          <p:cNvSpPr txBox="1">
            <a:spLocks noChangeArrowheads="1"/>
          </p:cNvSpPr>
          <p:nvPr/>
        </p:nvSpPr>
        <p:spPr bwMode="auto">
          <a:xfrm>
            <a:off x="4191000" y="3810000"/>
            <a:ext cx="4343400" cy="2225675"/>
          </a:xfrm>
          <a:prstGeom prst="rect">
            <a:avLst/>
          </a:prstGeom>
          <a:noFill/>
          <a:ln w="9525">
            <a:noFill/>
            <a:miter lim="800000"/>
            <a:headEnd/>
            <a:tailEnd/>
          </a:ln>
        </p:spPr>
        <p:txBody>
          <a:bodyPr>
            <a:spAutoFit/>
          </a:bodyPr>
          <a:lstStyle/>
          <a:p>
            <a:pPr>
              <a:spcBef>
                <a:spcPct val="50000"/>
              </a:spcBef>
            </a:pPr>
            <a:r>
              <a:rPr lang="en-US" sz="2000"/>
              <a:t>If you observe what happens to the end of the line, you will see how it moves away from the circle. If you trace a line along the path taken by the end of the straight line as it rolls around the circle, the result is an Involute Curve </a:t>
            </a:r>
          </a:p>
        </p:txBody>
      </p:sp>
      <p:pic>
        <p:nvPicPr>
          <p:cNvPr id="5129" name="Picture 9" descr="inv2"/>
          <p:cNvPicPr>
            <a:picLocks noChangeAspect="1" noChangeArrowheads="1"/>
          </p:cNvPicPr>
          <p:nvPr/>
        </p:nvPicPr>
        <p:blipFill>
          <a:blip r:embed="rId4"/>
          <a:srcRect/>
          <a:stretch>
            <a:fillRect/>
          </a:stretch>
        </p:blipFill>
        <p:spPr bwMode="auto">
          <a:xfrm>
            <a:off x="381000" y="3657600"/>
            <a:ext cx="3733800" cy="3155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 calcmode="lin" valueType="num">
                                      <p:cBhvr additive="base">
                                        <p:cTn id="13"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additive="base">
                                        <p:cTn id="19" dur="500" fill="hold"/>
                                        <p:tgtEl>
                                          <p:spTgt spid="5129"/>
                                        </p:tgtEl>
                                        <p:attrNameLst>
                                          <p:attrName>ppt_x</p:attrName>
                                        </p:attrNameLst>
                                      </p:cBhvr>
                                      <p:tavLst>
                                        <p:tav tm="0">
                                          <p:val>
                                            <p:strVal val="#ppt_x"/>
                                          </p:val>
                                        </p:tav>
                                        <p:tav tm="100000">
                                          <p:val>
                                            <p:strVal val="#ppt_x"/>
                                          </p:val>
                                        </p:tav>
                                      </p:tavLst>
                                    </p:anim>
                                    <p:anim calcmode="lin" valueType="num">
                                      <p:cBhvr additive="base">
                                        <p:cTn id="20" dur="500" fill="hold"/>
                                        <p:tgtEl>
                                          <p:spTgt spid="51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6"/>
                                        </p:tgtEl>
                                        <p:attrNameLst>
                                          <p:attrName>style.visibility</p:attrName>
                                        </p:attrNameLst>
                                      </p:cBhvr>
                                      <p:to>
                                        <p:strVal val="visible"/>
                                      </p:to>
                                    </p:set>
                                    <p:anim calcmode="lin" valueType="num">
                                      <p:cBhvr additive="base">
                                        <p:cTn id="25" dur="500" fill="hold"/>
                                        <p:tgtEl>
                                          <p:spTgt spid="5126"/>
                                        </p:tgtEl>
                                        <p:attrNameLst>
                                          <p:attrName>ppt_x</p:attrName>
                                        </p:attrNameLst>
                                      </p:cBhvr>
                                      <p:tavLst>
                                        <p:tav tm="0">
                                          <p:val>
                                            <p:strVal val="#ppt_x"/>
                                          </p:val>
                                        </p:tav>
                                        <p:tav tm="100000">
                                          <p:val>
                                            <p:strVal val="#ppt_x"/>
                                          </p:val>
                                        </p:tav>
                                      </p:tavLst>
                                    </p:anim>
                                    <p:anim calcmode="lin" valueType="num">
                                      <p:cBhvr additive="base">
                                        <p:cTn id="26"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457200"/>
            <a:ext cx="8001000" cy="992188"/>
          </a:xfrm>
          <a:prstGeom prst="rect">
            <a:avLst/>
          </a:prstGeom>
          <a:noFill/>
          <a:ln w="9525">
            <a:noFill/>
            <a:miter lim="800000"/>
            <a:headEnd/>
            <a:tailEnd/>
          </a:ln>
        </p:spPr>
        <p:txBody>
          <a:bodyPr>
            <a:spAutoFit/>
          </a:bodyPr>
          <a:lstStyle/>
          <a:p>
            <a:pPr algn="ctr">
              <a:spcBef>
                <a:spcPct val="50000"/>
              </a:spcBef>
            </a:pPr>
            <a:r>
              <a:rPr lang="en-GB" sz="3200" b="1"/>
              <a:t>Involute of a straight line</a:t>
            </a:r>
          </a:p>
          <a:p>
            <a:pPr>
              <a:spcBef>
                <a:spcPct val="50000"/>
              </a:spcBef>
            </a:pPr>
            <a:endParaRPr lang="en-US"/>
          </a:p>
        </p:txBody>
      </p:sp>
      <p:sp>
        <p:nvSpPr>
          <p:cNvPr id="1030" name="Rectangle 6"/>
          <p:cNvSpPr>
            <a:spLocks noChangeArrowheads="1"/>
          </p:cNvSpPr>
          <p:nvPr/>
        </p:nvSpPr>
        <p:spPr bwMode="auto">
          <a:xfrm>
            <a:off x="0" y="3109913"/>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9" name="Object 5"/>
          <p:cNvGraphicFramePr>
            <a:graphicFrameLocks noChangeAspect="1"/>
          </p:cNvGraphicFramePr>
          <p:nvPr/>
        </p:nvGraphicFramePr>
        <p:xfrm>
          <a:off x="228600" y="1066800"/>
          <a:ext cx="4267200" cy="1362075"/>
        </p:xfrm>
        <a:graphic>
          <a:graphicData uri="http://schemas.openxmlformats.org/presentationml/2006/ole">
            <p:oleObj spid="_x0000_s1026" r:id="rId4" imgW="6276975" imgH="3886200" progId="AutoCAD.Drawing.15">
              <p:embed/>
            </p:oleObj>
          </a:graphicData>
        </a:graphic>
      </p:graphicFrame>
      <p:sp>
        <p:nvSpPr>
          <p:cNvPr id="6151" name="Text Box 7"/>
          <p:cNvSpPr txBox="1">
            <a:spLocks noChangeArrowheads="1"/>
          </p:cNvSpPr>
          <p:nvPr/>
        </p:nvSpPr>
        <p:spPr bwMode="auto">
          <a:xfrm>
            <a:off x="4648200" y="1066800"/>
            <a:ext cx="4191000" cy="1158875"/>
          </a:xfrm>
          <a:prstGeom prst="rect">
            <a:avLst/>
          </a:prstGeom>
          <a:noFill/>
          <a:ln w="9525">
            <a:noFill/>
            <a:miter lim="800000"/>
            <a:headEnd/>
            <a:tailEnd/>
          </a:ln>
        </p:spPr>
        <p:txBody>
          <a:bodyPr>
            <a:spAutoFit/>
          </a:bodyPr>
          <a:lstStyle/>
          <a:p>
            <a:pPr>
              <a:spcBef>
                <a:spcPct val="50000"/>
              </a:spcBef>
            </a:pPr>
            <a:r>
              <a:rPr lang="en-GB" sz="2000"/>
              <a:t>Step 1.  Extend line AB as shown.</a:t>
            </a:r>
          </a:p>
          <a:p>
            <a:pPr>
              <a:spcBef>
                <a:spcPct val="50000"/>
              </a:spcBef>
            </a:pPr>
            <a:r>
              <a:rPr lang="en-GB" sz="2000"/>
              <a:t>Step 2.  With centre B and radius AB draw a semi-circle.</a:t>
            </a:r>
            <a:endParaRPr lang="en-US" sz="2000"/>
          </a:p>
        </p:txBody>
      </p:sp>
      <p:sp>
        <p:nvSpPr>
          <p:cNvPr id="1032" name="Rectangle 9"/>
          <p:cNvSpPr>
            <a:spLocks noChangeArrowheads="1"/>
          </p:cNvSpPr>
          <p:nvPr/>
        </p:nvSpPr>
        <p:spPr bwMode="auto">
          <a:xfrm>
            <a:off x="0" y="2857500"/>
            <a:ext cx="9144000" cy="0"/>
          </a:xfrm>
          <a:prstGeom prst="rect">
            <a:avLst/>
          </a:prstGeom>
          <a:noFill/>
          <a:ln w="9525">
            <a:noFill/>
            <a:miter lim="800000"/>
            <a:headEnd/>
            <a:tailEnd/>
          </a:ln>
        </p:spPr>
        <p:txBody>
          <a:bodyPr wrap="none" anchor="ctr">
            <a:spAutoFit/>
          </a:bodyPr>
          <a:lstStyle/>
          <a:p>
            <a:endParaRPr lang="en-US"/>
          </a:p>
        </p:txBody>
      </p:sp>
      <p:sp>
        <p:nvSpPr>
          <p:cNvPr id="6154" name="Text Box 10"/>
          <p:cNvSpPr txBox="1">
            <a:spLocks noChangeArrowheads="1"/>
          </p:cNvSpPr>
          <p:nvPr/>
        </p:nvSpPr>
        <p:spPr bwMode="auto">
          <a:xfrm>
            <a:off x="4572000" y="2590800"/>
            <a:ext cx="4343400" cy="1463675"/>
          </a:xfrm>
          <a:prstGeom prst="rect">
            <a:avLst/>
          </a:prstGeom>
          <a:noFill/>
          <a:ln w="9525">
            <a:noFill/>
            <a:miter lim="800000"/>
            <a:headEnd/>
            <a:tailEnd/>
          </a:ln>
        </p:spPr>
        <p:txBody>
          <a:bodyPr>
            <a:spAutoFit/>
          </a:bodyPr>
          <a:lstStyle/>
          <a:p>
            <a:pPr>
              <a:spcBef>
                <a:spcPct val="50000"/>
              </a:spcBef>
            </a:pPr>
            <a:r>
              <a:rPr lang="en-GB" sz="2000"/>
              <a:t>Step 3.  With Centre A and radius AC draw the second semi-circle.</a:t>
            </a:r>
          </a:p>
          <a:p>
            <a:pPr>
              <a:spcBef>
                <a:spcPct val="50000"/>
              </a:spcBef>
            </a:pPr>
            <a:r>
              <a:rPr lang="en-GB" sz="2000"/>
              <a:t>Step 4.  With centre B and radius BD draw another semi-circle.</a:t>
            </a:r>
            <a:endParaRPr lang="en-US" sz="2000"/>
          </a:p>
        </p:txBody>
      </p:sp>
      <p:sp>
        <p:nvSpPr>
          <p:cNvPr id="1034" name="Rectangle 12"/>
          <p:cNvSpPr>
            <a:spLocks noChangeArrowheads="1"/>
          </p:cNvSpPr>
          <p:nvPr/>
        </p:nvSpPr>
        <p:spPr bwMode="auto">
          <a:xfrm>
            <a:off x="0" y="2886075"/>
            <a:ext cx="9144000" cy="0"/>
          </a:xfrm>
          <a:prstGeom prst="rect">
            <a:avLst/>
          </a:prstGeom>
          <a:noFill/>
          <a:ln w="9525">
            <a:noFill/>
            <a:miter lim="800000"/>
            <a:headEnd/>
            <a:tailEnd/>
          </a:ln>
        </p:spPr>
        <p:txBody>
          <a:bodyPr wrap="none" anchor="ctr">
            <a:spAutoFit/>
          </a:bodyPr>
          <a:lstStyle/>
          <a:p>
            <a:endParaRPr lang="en-US"/>
          </a:p>
        </p:txBody>
      </p:sp>
      <p:graphicFrame>
        <p:nvGraphicFramePr>
          <p:cNvPr id="6155" name="Object 11"/>
          <p:cNvGraphicFramePr>
            <a:graphicFrameLocks noChangeAspect="1"/>
          </p:cNvGraphicFramePr>
          <p:nvPr/>
        </p:nvGraphicFramePr>
        <p:xfrm>
          <a:off x="228600" y="4114800"/>
          <a:ext cx="4267200" cy="2457450"/>
        </p:xfrm>
        <a:graphic>
          <a:graphicData uri="http://schemas.openxmlformats.org/presentationml/2006/ole">
            <p:oleObj spid="_x0000_s1027" r:id="rId5" imgW="6276975" imgH="3886200" progId="AutoCAD.Drawing.15">
              <p:embed/>
            </p:oleObj>
          </a:graphicData>
        </a:graphic>
      </p:graphicFrame>
      <p:graphicFrame>
        <p:nvGraphicFramePr>
          <p:cNvPr id="6152" name="Object 8"/>
          <p:cNvGraphicFramePr>
            <a:graphicFrameLocks noChangeAspect="1"/>
          </p:cNvGraphicFramePr>
          <p:nvPr/>
        </p:nvGraphicFramePr>
        <p:xfrm>
          <a:off x="228600" y="1981200"/>
          <a:ext cx="4267200" cy="2438400"/>
        </p:xfrm>
        <a:graphic>
          <a:graphicData uri="http://schemas.openxmlformats.org/presentationml/2006/ole">
            <p:oleObj spid="_x0000_s1028" r:id="rId6" imgW="6276975" imgH="3886200" progId="AutoCAD.Drawing.15">
              <p:embed/>
            </p:oleObj>
          </a:graphicData>
        </a:graphic>
      </p:graphicFrame>
      <p:sp>
        <p:nvSpPr>
          <p:cNvPr id="6157" name="Text Box 13"/>
          <p:cNvSpPr txBox="1">
            <a:spLocks noChangeArrowheads="1"/>
          </p:cNvSpPr>
          <p:nvPr/>
        </p:nvSpPr>
        <p:spPr bwMode="auto">
          <a:xfrm>
            <a:off x="4648200" y="4343400"/>
            <a:ext cx="4038600" cy="1006475"/>
          </a:xfrm>
          <a:prstGeom prst="rect">
            <a:avLst/>
          </a:prstGeom>
          <a:noFill/>
          <a:ln w="9525">
            <a:noFill/>
            <a:miter lim="800000"/>
            <a:headEnd/>
            <a:tailEnd/>
          </a:ln>
        </p:spPr>
        <p:txBody>
          <a:bodyPr>
            <a:spAutoFit/>
          </a:bodyPr>
          <a:lstStyle/>
          <a:p>
            <a:pPr>
              <a:spcBef>
                <a:spcPct val="50000"/>
              </a:spcBef>
            </a:pPr>
            <a:r>
              <a:rPr lang="en-GB" sz="2000"/>
              <a:t>Step 5.  Darken the three semi-circles to give the involute of the straight line.</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additive="base">
                                        <p:cTn id="13" dur="500" fill="hold"/>
                                        <p:tgtEl>
                                          <p:spTgt spid="6149"/>
                                        </p:tgtEl>
                                        <p:attrNameLst>
                                          <p:attrName>ppt_x</p:attrName>
                                        </p:attrNameLst>
                                      </p:cBhvr>
                                      <p:tavLst>
                                        <p:tav tm="0">
                                          <p:val>
                                            <p:strVal val="#ppt_x"/>
                                          </p:val>
                                        </p:tav>
                                        <p:tav tm="100000">
                                          <p:val>
                                            <p:strVal val="#ppt_x"/>
                                          </p:val>
                                        </p:tav>
                                      </p:tavLst>
                                    </p:anim>
                                    <p:anim calcmode="lin" valueType="num">
                                      <p:cBhvr additive="base">
                                        <p:cTn id="14"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51"/>
                                        </p:tgtEl>
                                        <p:attrNameLst>
                                          <p:attrName>style.visibility</p:attrName>
                                        </p:attrNameLst>
                                      </p:cBhvr>
                                      <p:to>
                                        <p:strVal val="visible"/>
                                      </p:to>
                                    </p:set>
                                    <p:anim calcmode="lin" valueType="num">
                                      <p:cBhvr additive="base">
                                        <p:cTn id="19" dur="500" fill="hold"/>
                                        <p:tgtEl>
                                          <p:spTgt spid="6151"/>
                                        </p:tgtEl>
                                        <p:attrNameLst>
                                          <p:attrName>ppt_x</p:attrName>
                                        </p:attrNameLst>
                                      </p:cBhvr>
                                      <p:tavLst>
                                        <p:tav tm="0">
                                          <p:val>
                                            <p:strVal val="#ppt_x"/>
                                          </p:val>
                                        </p:tav>
                                        <p:tav tm="100000">
                                          <p:val>
                                            <p:strVal val="#ppt_x"/>
                                          </p:val>
                                        </p:tav>
                                      </p:tavLst>
                                    </p:anim>
                                    <p:anim calcmode="lin" valueType="num">
                                      <p:cBhvr additive="base">
                                        <p:cTn id="20"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500" fill="hold"/>
                                        <p:tgtEl>
                                          <p:spTgt spid="6152"/>
                                        </p:tgtEl>
                                        <p:attrNameLst>
                                          <p:attrName>ppt_x</p:attrName>
                                        </p:attrNameLst>
                                      </p:cBhvr>
                                      <p:tavLst>
                                        <p:tav tm="0">
                                          <p:val>
                                            <p:strVal val="#ppt_x"/>
                                          </p:val>
                                        </p:tav>
                                        <p:tav tm="100000">
                                          <p:val>
                                            <p:strVal val="#ppt_x"/>
                                          </p:val>
                                        </p:tav>
                                      </p:tavLst>
                                    </p:anim>
                                    <p:anim calcmode="lin" valueType="num">
                                      <p:cBhvr additive="base">
                                        <p:cTn id="26"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54"/>
                                        </p:tgtEl>
                                        <p:attrNameLst>
                                          <p:attrName>style.visibility</p:attrName>
                                        </p:attrNameLst>
                                      </p:cBhvr>
                                      <p:to>
                                        <p:strVal val="visible"/>
                                      </p:to>
                                    </p:set>
                                    <p:anim calcmode="lin" valueType="num">
                                      <p:cBhvr additive="base">
                                        <p:cTn id="31" dur="500" fill="hold"/>
                                        <p:tgtEl>
                                          <p:spTgt spid="6154"/>
                                        </p:tgtEl>
                                        <p:attrNameLst>
                                          <p:attrName>ppt_x</p:attrName>
                                        </p:attrNameLst>
                                      </p:cBhvr>
                                      <p:tavLst>
                                        <p:tav tm="0">
                                          <p:val>
                                            <p:strVal val="#ppt_x"/>
                                          </p:val>
                                        </p:tav>
                                        <p:tav tm="100000">
                                          <p:val>
                                            <p:strVal val="#ppt_x"/>
                                          </p:val>
                                        </p:tav>
                                      </p:tavLst>
                                    </p:anim>
                                    <p:anim calcmode="lin" valueType="num">
                                      <p:cBhvr additive="base">
                                        <p:cTn id="32" dur="500" fill="hold"/>
                                        <p:tgtEl>
                                          <p:spTgt spid="615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5"/>
                                        </p:tgtEl>
                                        <p:attrNameLst>
                                          <p:attrName>style.visibility</p:attrName>
                                        </p:attrNameLst>
                                      </p:cBhvr>
                                      <p:to>
                                        <p:strVal val="visible"/>
                                      </p:to>
                                    </p:set>
                                    <p:anim calcmode="lin" valueType="num">
                                      <p:cBhvr additive="base">
                                        <p:cTn id="37" dur="500" fill="hold"/>
                                        <p:tgtEl>
                                          <p:spTgt spid="6155"/>
                                        </p:tgtEl>
                                        <p:attrNameLst>
                                          <p:attrName>ppt_x</p:attrName>
                                        </p:attrNameLst>
                                      </p:cBhvr>
                                      <p:tavLst>
                                        <p:tav tm="0">
                                          <p:val>
                                            <p:strVal val="#ppt_x"/>
                                          </p:val>
                                        </p:tav>
                                        <p:tav tm="100000">
                                          <p:val>
                                            <p:strVal val="#ppt_x"/>
                                          </p:val>
                                        </p:tav>
                                      </p:tavLst>
                                    </p:anim>
                                    <p:anim calcmode="lin" valueType="num">
                                      <p:cBhvr additive="base">
                                        <p:cTn id="38" dur="500" fill="hold"/>
                                        <p:tgtEl>
                                          <p:spTgt spid="615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57"/>
                                        </p:tgtEl>
                                        <p:attrNameLst>
                                          <p:attrName>style.visibility</p:attrName>
                                        </p:attrNameLst>
                                      </p:cBhvr>
                                      <p:to>
                                        <p:strVal val="visible"/>
                                      </p:to>
                                    </p:set>
                                    <p:anim calcmode="lin" valueType="num">
                                      <p:cBhvr additive="base">
                                        <p:cTn id="43" dur="500" fill="hold"/>
                                        <p:tgtEl>
                                          <p:spTgt spid="6157"/>
                                        </p:tgtEl>
                                        <p:attrNameLst>
                                          <p:attrName>ppt_x</p:attrName>
                                        </p:attrNameLst>
                                      </p:cBhvr>
                                      <p:tavLst>
                                        <p:tav tm="0">
                                          <p:val>
                                            <p:strVal val="#ppt_x"/>
                                          </p:val>
                                        </p:tav>
                                        <p:tav tm="100000">
                                          <p:val>
                                            <p:strVal val="#ppt_x"/>
                                          </p:val>
                                        </p:tav>
                                      </p:tavLst>
                                    </p:anim>
                                    <p:anim calcmode="lin" valueType="num">
                                      <p:cBhvr additive="base">
                                        <p:cTn id="44" dur="500" fill="hold"/>
                                        <p:tgtEl>
                                          <p:spTgt spid="6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1" grpId="0"/>
      <p:bldP spid="6154" grpId="0"/>
      <p:bldP spid="61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685800" y="304800"/>
            <a:ext cx="7848600" cy="641350"/>
          </a:xfrm>
          <a:prstGeom prst="rect">
            <a:avLst/>
          </a:prstGeom>
          <a:noFill/>
          <a:ln w="9525">
            <a:noFill/>
            <a:miter lim="800000"/>
            <a:headEnd/>
            <a:tailEnd/>
          </a:ln>
        </p:spPr>
        <p:txBody>
          <a:bodyPr>
            <a:spAutoFit/>
          </a:bodyPr>
          <a:lstStyle/>
          <a:p>
            <a:pPr algn="ctr">
              <a:spcBef>
                <a:spcPct val="50000"/>
              </a:spcBef>
            </a:pPr>
            <a:r>
              <a:rPr lang="en-GB" sz="3600"/>
              <a:t>Involute of a Triangle</a:t>
            </a:r>
            <a:r>
              <a:rPr lang="en-US" sz="3600"/>
              <a:t> </a:t>
            </a:r>
          </a:p>
        </p:txBody>
      </p:sp>
      <p:sp>
        <p:nvSpPr>
          <p:cNvPr id="2053" name="Rectangle 6"/>
          <p:cNvSpPr>
            <a:spLocks noChangeArrowheads="1"/>
          </p:cNvSpPr>
          <p:nvPr/>
        </p:nvSpPr>
        <p:spPr bwMode="auto">
          <a:xfrm>
            <a:off x="0" y="2524125"/>
            <a:ext cx="9144000" cy="0"/>
          </a:xfrm>
          <a:prstGeom prst="rect">
            <a:avLst/>
          </a:prstGeom>
          <a:noFill/>
          <a:ln w="9525">
            <a:noFill/>
            <a:miter lim="800000"/>
            <a:headEnd/>
            <a:tailEnd/>
          </a:ln>
        </p:spPr>
        <p:txBody>
          <a:bodyPr wrap="none" anchor="ctr">
            <a:spAutoFit/>
          </a:bodyPr>
          <a:lstStyle/>
          <a:p>
            <a:endParaRPr lang="en-US"/>
          </a:p>
        </p:txBody>
      </p:sp>
      <p:graphicFrame>
        <p:nvGraphicFramePr>
          <p:cNvPr id="7173" name="Object 5"/>
          <p:cNvGraphicFramePr>
            <a:graphicFrameLocks noChangeAspect="1"/>
          </p:cNvGraphicFramePr>
          <p:nvPr/>
        </p:nvGraphicFramePr>
        <p:xfrm>
          <a:off x="228600" y="1066800"/>
          <a:ext cx="3657600" cy="2573338"/>
        </p:xfrm>
        <a:graphic>
          <a:graphicData uri="http://schemas.openxmlformats.org/presentationml/2006/ole">
            <p:oleObj spid="_x0000_s2050" r:id="rId4" imgW="6276975" imgH="3886200" progId="AutoCAD.Drawing.15">
              <p:embed/>
            </p:oleObj>
          </a:graphicData>
        </a:graphic>
      </p:graphicFrame>
      <p:sp>
        <p:nvSpPr>
          <p:cNvPr id="7175" name="Text Box 7"/>
          <p:cNvSpPr txBox="1">
            <a:spLocks noChangeArrowheads="1"/>
          </p:cNvSpPr>
          <p:nvPr/>
        </p:nvSpPr>
        <p:spPr bwMode="auto">
          <a:xfrm>
            <a:off x="4038600" y="1371600"/>
            <a:ext cx="4343400" cy="822325"/>
          </a:xfrm>
          <a:prstGeom prst="rect">
            <a:avLst/>
          </a:prstGeom>
          <a:noFill/>
          <a:ln w="9525">
            <a:noFill/>
            <a:miter lim="800000"/>
            <a:headEnd/>
            <a:tailEnd/>
          </a:ln>
        </p:spPr>
        <p:txBody>
          <a:bodyPr>
            <a:spAutoFit/>
          </a:bodyPr>
          <a:lstStyle/>
          <a:p>
            <a:pPr>
              <a:spcBef>
                <a:spcPct val="50000"/>
              </a:spcBef>
            </a:pPr>
            <a:r>
              <a:rPr lang="en-GB" sz="2400"/>
              <a:t>Step 1.  Extend lines BC, AB and CA as shown.</a:t>
            </a:r>
            <a:endParaRPr lang="en-US" sz="2400"/>
          </a:p>
        </p:txBody>
      </p:sp>
      <p:sp>
        <p:nvSpPr>
          <p:cNvPr id="2055" name="Rectangle 9"/>
          <p:cNvSpPr>
            <a:spLocks noChangeArrowheads="1"/>
          </p:cNvSpPr>
          <p:nvPr/>
        </p:nvSpPr>
        <p:spPr bwMode="auto">
          <a:xfrm>
            <a:off x="0" y="2524125"/>
            <a:ext cx="9144000" cy="0"/>
          </a:xfrm>
          <a:prstGeom prst="rect">
            <a:avLst/>
          </a:prstGeom>
          <a:noFill/>
          <a:ln w="9525">
            <a:noFill/>
            <a:miter lim="800000"/>
            <a:headEnd/>
            <a:tailEnd/>
          </a:ln>
        </p:spPr>
        <p:txBody>
          <a:bodyPr wrap="none" anchor="ctr">
            <a:spAutoFit/>
          </a:bodyPr>
          <a:lstStyle/>
          <a:p>
            <a:endParaRPr lang="en-US"/>
          </a:p>
        </p:txBody>
      </p:sp>
      <p:graphicFrame>
        <p:nvGraphicFramePr>
          <p:cNvPr id="7176" name="Object 8"/>
          <p:cNvGraphicFramePr>
            <a:graphicFrameLocks noChangeAspect="1"/>
          </p:cNvGraphicFramePr>
          <p:nvPr/>
        </p:nvGraphicFramePr>
        <p:xfrm>
          <a:off x="228600" y="3581400"/>
          <a:ext cx="3657600" cy="2573338"/>
        </p:xfrm>
        <a:graphic>
          <a:graphicData uri="http://schemas.openxmlformats.org/presentationml/2006/ole">
            <p:oleObj spid="_x0000_s2051" r:id="rId5" imgW="6276975" imgH="3886200" progId="AutoCAD.Drawing.15">
              <p:embed/>
            </p:oleObj>
          </a:graphicData>
        </a:graphic>
      </p:graphicFrame>
      <p:sp>
        <p:nvSpPr>
          <p:cNvPr id="7178" name="Text Box 10"/>
          <p:cNvSpPr txBox="1">
            <a:spLocks noChangeArrowheads="1"/>
          </p:cNvSpPr>
          <p:nvPr/>
        </p:nvSpPr>
        <p:spPr bwMode="auto">
          <a:xfrm>
            <a:off x="4114800" y="3276600"/>
            <a:ext cx="4648200" cy="2647950"/>
          </a:xfrm>
          <a:prstGeom prst="rect">
            <a:avLst/>
          </a:prstGeom>
          <a:noFill/>
          <a:ln w="9525">
            <a:noFill/>
            <a:miter lim="800000"/>
            <a:headEnd/>
            <a:tailEnd/>
          </a:ln>
        </p:spPr>
        <p:txBody>
          <a:bodyPr>
            <a:spAutoFit/>
          </a:bodyPr>
          <a:lstStyle/>
          <a:p>
            <a:pPr>
              <a:spcBef>
                <a:spcPct val="50000"/>
              </a:spcBef>
            </a:pPr>
            <a:r>
              <a:rPr lang="en-GB" sz="2400"/>
              <a:t>Step 2.  With centre C and radius AC strike an arc to intersect line BC. </a:t>
            </a:r>
          </a:p>
          <a:p>
            <a:pPr>
              <a:spcBef>
                <a:spcPct val="50000"/>
              </a:spcBef>
            </a:pPr>
            <a:r>
              <a:rPr lang="en-GB" sz="2400"/>
              <a:t> Step 3.  Repeat the step at points B and A.</a:t>
            </a:r>
          </a:p>
          <a:p>
            <a:pPr>
              <a:spcBef>
                <a:spcPct val="50000"/>
              </a:spcBef>
            </a:pPr>
            <a:r>
              <a:rPr lang="en-GB" sz="2400"/>
              <a:t>Step 4.  Darken the involute.</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additive="base">
                                        <p:cTn id="13" dur="500" fill="hold"/>
                                        <p:tgtEl>
                                          <p:spTgt spid="7173"/>
                                        </p:tgtEl>
                                        <p:attrNameLst>
                                          <p:attrName>ppt_x</p:attrName>
                                        </p:attrNameLst>
                                      </p:cBhvr>
                                      <p:tavLst>
                                        <p:tav tm="0">
                                          <p:val>
                                            <p:strVal val="#ppt_x"/>
                                          </p:val>
                                        </p:tav>
                                        <p:tav tm="100000">
                                          <p:val>
                                            <p:strVal val="#ppt_x"/>
                                          </p:val>
                                        </p:tav>
                                      </p:tavLst>
                                    </p:anim>
                                    <p:anim calcmode="lin" valueType="num">
                                      <p:cBhvr additive="base">
                                        <p:cTn id="14"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5"/>
                                        </p:tgtEl>
                                        <p:attrNameLst>
                                          <p:attrName>style.visibility</p:attrName>
                                        </p:attrNameLst>
                                      </p:cBhvr>
                                      <p:to>
                                        <p:strVal val="visible"/>
                                      </p:to>
                                    </p:set>
                                    <p:anim calcmode="lin" valueType="num">
                                      <p:cBhvr additive="base">
                                        <p:cTn id="19" dur="500" fill="hold"/>
                                        <p:tgtEl>
                                          <p:spTgt spid="7175"/>
                                        </p:tgtEl>
                                        <p:attrNameLst>
                                          <p:attrName>ppt_x</p:attrName>
                                        </p:attrNameLst>
                                      </p:cBhvr>
                                      <p:tavLst>
                                        <p:tav tm="0">
                                          <p:val>
                                            <p:strVal val="#ppt_x"/>
                                          </p:val>
                                        </p:tav>
                                        <p:tav tm="100000">
                                          <p:val>
                                            <p:strVal val="#ppt_x"/>
                                          </p:val>
                                        </p:tav>
                                      </p:tavLst>
                                    </p:anim>
                                    <p:anim calcmode="lin" valueType="num">
                                      <p:cBhvr additive="base">
                                        <p:cTn id="20"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6"/>
                                        </p:tgtEl>
                                        <p:attrNameLst>
                                          <p:attrName>style.visibility</p:attrName>
                                        </p:attrNameLst>
                                      </p:cBhvr>
                                      <p:to>
                                        <p:strVal val="visible"/>
                                      </p:to>
                                    </p:set>
                                    <p:anim calcmode="lin" valueType="num">
                                      <p:cBhvr additive="base">
                                        <p:cTn id="25" dur="500" fill="hold"/>
                                        <p:tgtEl>
                                          <p:spTgt spid="7176"/>
                                        </p:tgtEl>
                                        <p:attrNameLst>
                                          <p:attrName>ppt_x</p:attrName>
                                        </p:attrNameLst>
                                      </p:cBhvr>
                                      <p:tavLst>
                                        <p:tav tm="0">
                                          <p:val>
                                            <p:strVal val="#ppt_x"/>
                                          </p:val>
                                        </p:tav>
                                        <p:tav tm="100000">
                                          <p:val>
                                            <p:strVal val="#ppt_x"/>
                                          </p:val>
                                        </p:tav>
                                      </p:tavLst>
                                    </p:anim>
                                    <p:anim calcmode="lin" valueType="num">
                                      <p:cBhvr additive="base">
                                        <p:cTn id="26"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8"/>
                                        </p:tgtEl>
                                        <p:attrNameLst>
                                          <p:attrName>style.visibility</p:attrName>
                                        </p:attrNameLst>
                                      </p:cBhvr>
                                      <p:to>
                                        <p:strVal val="visible"/>
                                      </p:to>
                                    </p:set>
                                    <p:anim calcmode="lin" valueType="num">
                                      <p:cBhvr additive="base">
                                        <p:cTn id="31" dur="500" fill="hold"/>
                                        <p:tgtEl>
                                          <p:spTgt spid="7178"/>
                                        </p:tgtEl>
                                        <p:attrNameLst>
                                          <p:attrName>ppt_x</p:attrName>
                                        </p:attrNameLst>
                                      </p:cBhvr>
                                      <p:tavLst>
                                        <p:tav tm="0">
                                          <p:val>
                                            <p:strVal val="#ppt_x"/>
                                          </p:val>
                                        </p:tav>
                                        <p:tav tm="100000">
                                          <p:val>
                                            <p:strVal val="#ppt_x"/>
                                          </p:val>
                                        </p:tav>
                                      </p:tavLst>
                                    </p:anim>
                                    <p:anim calcmode="lin" valueType="num">
                                      <p:cBhvr additive="base">
                                        <p:cTn id="32" dur="500" fill="hold"/>
                                        <p:tgtEl>
                                          <p:spTgt spid="7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5" grpId="0"/>
      <p:bldP spid="71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invokute triangle"/>
          <p:cNvPicPr>
            <a:picLocks noChangeAspect="1" noChangeArrowheads="1"/>
          </p:cNvPicPr>
          <p:nvPr/>
        </p:nvPicPr>
        <p:blipFill>
          <a:blip r:embed="rId3"/>
          <a:srcRect/>
          <a:stretch>
            <a:fillRect/>
          </a:stretch>
        </p:blipFill>
        <p:spPr bwMode="auto">
          <a:xfrm>
            <a:off x="1676400" y="838200"/>
            <a:ext cx="4667250" cy="5410200"/>
          </a:xfrm>
          <a:prstGeom prst="rect">
            <a:avLst/>
          </a:prstGeom>
          <a:noFill/>
          <a:ln w="9525">
            <a:noFill/>
            <a:miter lim="800000"/>
            <a:headEnd/>
            <a:tailEnd/>
          </a:ln>
        </p:spPr>
      </p:pic>
      <p:sp>
        <p:nvSpPr>
          <p:cNvPr id="12293" name="Text Box 5"/>
          <p:cNvSpPr txBox="1">
            <a:spLocks noChangeArrowheads="1"/>
          </p:cNvSpPr>
          <p:nvPr/>
        </p:nvSpPr>
        <p:spPr bwMode="auto">
          <a:xfrm>
            <a:off x="1295400" y="152400"/>
            <a:ext cx="6705600" cy="457200"/>
          </a:xfrm>
          <a:prstGeom prst="rect">
            <a:avLst/>
          </a:prstGeom>
          <a:noFill/>
          <a:ln w="9525">
            <a:noFill/>
            <a:miter lim="800000"/>
            <a:headEnd/>
            <a:tailEnd/>
          </a:ln>
          <a:effectLst/>
        </p:spPr>
        <p:txBody>
          <a:bodyPr>
            <a:spAutoFit/>
          </a:bodyPr>
          <a:lstStyle/>
          <a:p>
            <a:pPr>
              <a:spcBef>
                <a:spcPct val="50000"/>
              </a:spcBef>
              <a:defRPr/>
            </a:pPr>
            <a:r>
              <a:rPr lang="en-US" sz="2400" b="1">
                <a:effectLst>
                  <a:outerShdw blurRad="38100" dist="38100" dir="2700000" algn="tl">
                    <a:srgbClr val="C0C0C0"/>
                  </a:outerShdw>
                </a:effectLst>
              </a:rPr>
              <a:t>COMPLETED INVOLUTE OF A TRIANGLE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amond(in)">
                                      <p:cBhvr>
                                        <p:cTn id="7" dur="20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involute square"/>
          <p:cNvPicPr>
            <a:picLocks noChangeAspect="1" noChangeArrowheads="1"/>
          </p:cNvPicPr>
          <p:nvPr/>
        </p:nvPicPr>
        <p:blipFill>
          <a:blip r:embed="rId3"/>
          <a:srcRect/>
          <a:stretch>
            <a:fillRect/>
          </a:stretch>
        </p:blipFill>
        <p:spPr bwMode="auto">
          <a:xfrm>
            <a:off x="1905000" y="914400"/>
            <a:ext cx="4884738" cy="5181600"/>
          </a:xfrm>
          <a:prstGeom prst="rect">
            <a:avLst/>
          </a:prstGeom>
          <a:noFill/>
          <a:ln w="9525">
            <a:noFill/>
            <a:miter lim="800000"/>
            <a:headEnd/>
            <a:tailEnd/>
          </a:ln>
        </p:spPr>
      </p:pic>
      <p:sp>
        <p:nvSpPr>
          <p:cNvPr id="13317" name="Text Box 5"/>
          <p:cNvSpPr txBox="1">
            <a:spLocks noChangeArrowheads="1"/>
          </p:cNvSpPr>
          <p:nvPr/>
        </p:nvSpPr>
        <p:spPr bwMode="auto">
          <a:xfrm>
            <a:off x="1371600" y="304800"/>
            <a:ext cx="6248400" cy="457200"/>
          </a:xfrm>
          <a:prstGeom prst="rect">
            <a:avLst/>
          </a:prstGeom>
          <a:noFill/>
          <a:ln w="9525">
            <a:noFill/>
            <a:miter lim="800000"/>
            <a:headEnd/>
            <a:tailEnd/>
          </a:ln>
        </p:spPr>
        <p:txBody>
          <a:bodyPr>
            <a:spAutoFit/>
          </a:bodyPr>
          <a:lstStyle/>
          <a:p>
            <a:pPr>
              <a:spcBef>
                <a:spcPct val="50000"/>
              </a:spcBef>
            </a:pPr>
            <a:r>
              <a:rPr lang="en-US" sz="2400" b="1"/>
              <a:t>COMPLETED INVOLUTE OF A SQUARE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amond(in)">
                                      <p:cBhvr>
                                        <p:cTn id="7" dur="20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685800" y="457200"/>
            <a:ext cx="7620000" cy="1465263"/>
          </a:xfrm>
          <a:prstGeom prst="rect">
            <a:avLst/>
          </a:prstGeom>
          <a:noFill/>
          <a:ln w="9525">
            <a:noFill/>
            <a:miter lim="800000"/>
            <a:headEnd/>
            <a:tailEnd/>
          </a:ln>
        </p:spPr>
        <p:txBody>
          <a:bodyPr>
            <a:spAutoFit/>
          </a:bodyPr>
          <a:lstStyle/>
          <a:p>
            <a:pPr algn="ctr">
              <a:spcBef>
                <a:spcPct val="50000"/>
              </a:spcBef>
            </a:pPr>
            <a:r>
              <a:rPr lang="en-GB" sz="3600" b="1"/>
              <a:t>Involute of a Hexagon</a:t>
            </a:r>
          </a:p>
          <a:p>
            <a:pPr>
              <a:spcBef>
                <a:spcPct val="50000"/>
              </a:spcBef>
            </a:pPr>
            <a:endParaRPr lang="en-US" sz="3600"/>
          </a:p>
        </p:txBody>
      </p:sp>
      <p:sp>
        <p:nvSpPr>
          <p:cNvPr id="3077" name="Rectangle 6"/>
          <p:cNvSpPr>
            <a:spLocks noChangeArrowheads="1"/>
          </p:cNvSpPr>
          <p:nvPr/>
        </p:nvSpPr>
        <p:spPr bwMode="auto">
          <a:xfrm>
            <a:off x="0" y="2438400"/>
            <a:ext cx="9144000" cy="0"/>
          </a:xfrm>
          <a:prstGeom prst="rect">
            <a:avLst/>
          </a:prstGeom>
          <a:noFill/>
          <a:ln w="9525">
            <a:noFill/>
            <a:miter lim="800000"/>
            <a:headEnd/>
            <a:tailEnd/>
          </a:ln>
        </p:spPr>
        <p:txBody>
          <a:bodyPr wrap="none" anchor="ctr">
            <a:spAutoFit/>
          </a:bodyPr>
          <a:lstStyle/>
          <a:p>
            <a:endParaRPr lang="en-US"/>
          </a:p>
        </p:txBody>
      </p:sp>
      <p:sp>
        <p:nvSpPr>
          <p:cNvPr id="8199" name="Text Box 7"/>
          <p:cNvSpPr txBox="1">
            <a:spLocks noChangeArrowheads="1"/>
          </p:cNvSpPr>
          <p:nvPr/>
        </p:nvSpPr>
        <p:spPr bwMode="auto">
          <a:xfrm>
            <a:off x="3962400" y="1752600"/>
            <a:ext cx="4572000" cy="822325"/>
          </a:xfrm>
          <a:prstGeom prst="rect">
            <a:avLst/>
          </a:prstGeom>
          <a:noFill/>
          <a:ln w="9525">
            <a:noFill/>
            <a:miter lim="800000"/>
            <a:headEnd/>
            <a:tailEnd/>
          </a:ln>
        </p:spPr>
        <p:txBody>
          <a:bodyPr>
            <a:spAutoFit/>
          </a:bodyPr>
          <a:lstStyle/>
          <a:p>
            <a:pPr>
              <a:spcBef>
                <a:spcPct val="50000"/>
              </a:spcBef>
            </a:pPr>
            <a:r>
              <a:rPr lang="en-GB" sz="2400"/>
              <a:t>Step 1.  Extend the sides of the hexagon as shown.</a:t>
            </a:r>
            <a:endParaRPr lang="en-US" sz="2400"/>
          </a:p>
        </p:txBody>
      </p:sp>
      <p:sp>
        <p:nvSpPr>
          <p:cNvPr id="8202" name="Text Box 10"/>
          <p:cNvSpPr txBox="1">
            <a:spLocks noChangeArrowheads="1"/>
          </p:cNvSpPr>
          <p:nvPr/>
        </p:nvSpPr>
        <p:spPr bwMode="auto">
          <a:xfrm>
            <a:off x="4038600" y="4343400"/>
            <a:ext cx="4343400" cy="822325"/>
          </a:xfrm>
          <a:prstGeom prst="rect">
            <a:avLst/>
          </a:prstGeom>
          <a:noFill/>
          <a:ln w="9525">
            <a:noFill/>
            <a:miter lim="800000"/>
            <a:headEnd/>
            <a:tailEnd/>
          </a:ln>
        </p:spPr>
        <p:txBody>
          <a:bodyPr>
            <a:spAutoFit/>
          </a:bodyPr>
          <a:lstStyle/>
          <a:p>
            <a:pPr>
              <a:spcBef>
                <a:spcPct val="50000"/>
              </a:spcBef>
            </a:pPr>
            <a:r>
              <a:rPr lang="en-GB" sz="2400"/>
              <a:t>Step 2.  Draw arcs and darken the involute.</a:t>
            </a:r>
            <a:endParaRPr lang="en-US" sz="2400"/>
          </a:p>
        </p:txBody>
      </p:sp>
      <p:graphicFrame>
        <p:nvGraphicFramePr>
          <p:cNvPr id="3074" name="Object 11"/>
          <p:cNvGraphicFramePr>
            <a:graphicFrameLocks noChangeAspect="1"/>
          </p:cNvGraphicFramePr>
          <p:nvPr/>
        </p:nvGraphicFramePr>
        <p:xfrm>
          <a:off x="228600" y="3581400"/>
          <a:ext cx="3581400" cy="2628900"/>
        </p:xfrm>
        <a:graphic>
          <a:graphicData uri="http://schemas.openxmlformats.org/presentationml/2006/ole">
            <p:oleObj spid="_x0000_s3074" name="Bitmap Image" r:id="rId4" imgW="3580952" imgH="2629267" progId="Paint.Picture">
              <p:embed/>
            </p:oleObj>
          </a:graphicData>
        </a:graphic>
      </p:graphicFrame>
      <p:graphicFrame>
        <p:nvGraphicFramePr>
          <p:cNvPr id="3075" name="Object 12"/>
          <p:cNvGraphicFramePr>
            <a:graphicFrameLocks noChangeAspect="1"/>
          </p:cNvGraphicFramePr>
          <p:nvPr/>
        </p:nvGraphicFramePr>
        <p:xfrm>
          <a:off x="228600" y="990600"/>
          <a:ext cx="3581400" cy="2628900"/>
        </p:xfrm>
        <a:graphic>
          <a:graphicData uri="http://schemas.openxmlformats.org/presentationml/2006/ole">
            <p:oleObj spid="_x0000_s3075" name="Bitmap Image" r:id="rId5" imgW="3580952" imgH="2629267" progId="Paint.Picture">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9"/>
                                        </p:tgtEl>
                                        <p:attrNameLst>
                                          <p:attrName>style.visibility</p:attrName>
                                        </p:attrNameLst>
                                      </p:cBhvr>
                                      <p:to>
                                        <p:strVal val="visible"/>
                                      </p:to>
                                    </p:set>
                                    <p:anim calcmode="lin" valueType="num">
                                      <p:cBhvr additive="base">
                                        <p:cTn id="13" dur="500" fill="hold"/>
                                        <p:tgtEl>
                                          <p:spTgt spid="8199"/>
                                        </p:tgtEl>
                                        <p:attrNameLst>
                                          <p:attrName>ppt_x</p:attrName>
                                        </p:attrNameLst>
                                      </p:cBhvr>
                                      <p:tavLst>
                                        <p:tav tm="0">
                                          <p:val>
                                            <p:strVal val="#ppt_x"/>
                                          </p:val>
                                        </p:tav>
                                        <p:tav tm="100000">
                                          <p:val>
                                            <p:strVal val="#ppt_x"/>
                                          </p:val>
                                        </p:tav>
                                      </p:tavLst>
                                    </p:anim>
                                    <p:anim calcmode="lin" valueType="num">
                                      <p:cBhvr additive="base">
                                        <p:cTn id="14"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02"/>
                                        </p:tgtEl>
                                        <p:attrNameLst>
                                          <p:attrName>style.visibility</p:attrName>
                                        </p:attrNameLst>
                                      </p:cBhvr>
                                      <p:to>
                                        <p:strVal val="visible"/>
                                      </p:to>
                                    </p:set>
                                    <p:anim calcmode="lin" valueType="num">
                                      <p:cBhvr additive="base">
                                        <p:cTn id="19" dur="500" fill="hold"/>
                                        <p:tgtEl>
                                          <p:spTgt spid="8202"/>
                                        </p:tgtEl>
                                        <p:attrNameLst>
                                          <p:attrName>ppt_x</p:attrName>
                                        </p:attrNameLst>
                                      </p:cBhvr>
                                      <p:tavLst>
                                        <p:tav tm="0">
                                          <p:val>
                                            <p:strVal val="#ppt_x"/>
                                          </p:val>
                                        </p:tav>
                                        <p:tav tm="100000">
                                          <p:val>
                                            <p:strVal val="#ppt_x"/>
                                          </p:val>
                                        </p:tav>
                                      </p:tavLst>
                                    </p:anim>
                                    <p:anim calcmode="lin" valueType="num">
                                      <p:cBhvr additive="base">
                                        <p:cTn id="20" dur="500" fill="hold"/>
                                        <p:tgtEl>
                                          <p:spTgt spid="8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9" grpId="0"/>
      <p:bldP spid="8202" grpId="0"/>
    </p:bldLst>
  </p:timing>
</p:sld>
</file>

<file path=ppt/theme/theme1.xml><?xml version="1.0" encoding="utf-8"?>
<a:theme xmlns:a="http://schemas.openxmlformats.org/drawingml/2006/main" name="Involutes">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Involutes</Template>
  <TotalTime>0</TotalTime>
  <Words>577</Words>
  <Application>Microsoft Office PowerPoint</Application>
  <PresentationFormat>On-screen Show (4:3)</PresentationFormat>
  <Paragraphs>49</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0" baseType="lpstr">
      <vt:lpstr>Arial</vt:lpstr>
      <vt:lpstr>Garamond</vt:lpstr>
      <vt:lpstr>Wingdings</vt:lpstr>
      <vt:lpstr>Times New Roman</vt:lpstr>
      <vt:lpstr>Involutes</vt:lpstr>
      <vt:lpstr>AutoCAD.Drawing.15</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pandianprabu</dc:creator>
  <cp:lastModifiedBy>pandianprabu</cp:lastModifiedBy>
  <cp:revision>1</cp:revision>
  <dcterms:created xsi:type="dcterms:W3CDTF">2015-06-13T09:45:15Z</dcterms:created>
  <dcterms:modified xsi:type="dcterms:W3CDTF">2015-06-13T09:46:01Z</dcterms:modified>
</cp:coreProperties>
</file>