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6" r:id="rId14"/>
    <p:sldId id="267" r:id="rId15"/>
    <p:sldId id="288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03" autoAdjust="0"/>
  </p:normalViewPr>
  <p:slideViewPr>
    <p:cSldViewPr snapToGrid="0" snapToObjects="1">
      <p:cViewPr>
        <p:scale>
          <a:sx n="66" d="100"/>
          <a:sy n="66" d="100"/>
        </p:scale>
        <p:origin x="-1506" y="-168"/>
      </p:cViewPr>
      <p:guideLst>
        <p:guide orient="horz" pos="2160"/>
        <p:guide pos="3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99530-019C-4CA0-AC43-D256A0082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E8EF-EA77-44C4-B359-9F10C7248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CFE76-DC5E-445F-98BB-4E67471CC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C2DEE-702A-4306-A029-8DFCE3726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EF0DF-27CB-4C14-A6EA-ED7B39EDB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C109B-7A94-4F60-9D17-07EAA07F7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F0AB-68E4-4EB5-AE75-78F7A121A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F68DB-8352-478A-9B9A-7A3DEBBE4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7F0A0-57D8-4AD4-A037-7BDCAA725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9E911-D37B-4DAA-9D8E-27C569BDA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DA830-5F14-41B3-88E6-732292C37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3F27AE-8E88-4E46-9917-E42C3C0420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slide" Target="slide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slide" Target="slid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slide" Target="slid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slide" Target="slide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0" hangingPunct="0"/>
            <a:r>
              <a:rPr lang="en-US" b="1" dirty="0" smtClean="0">
                <a:solidFill>
                  <a:srgbClr val="009900"/>
                </a:solidFill>
                <a:latin typeface="Times New Roman" charset="0"/>
              </a:rPr>
              <a:t>ENGINEERING CURVES</a:t>
            </a:r>
            <a:br>
              <a:rPr lang="en-US" b="1" dirty="0" smtClean="0">
                <a:solidFill>
                  <a:srgbClr val="009900"/>
                </a:solidFill>
                <a:latin typeface="Times New Roman" charset="0"/>
              </a:rPr>
            </a:br>
            <a:r>
              <a:rPr lang="en-US" sz="4000" b="1" dirty="0" smtClean="0">
                <a:latin typeface="Times New Roman" charset="0"/>
              </a:rPr>
              <a:t>Part-II  </a:t>
            </a:r>
            <a:br>
              <a:rPr lang="en-US" sz="4000" b="1" dirty="0" smtClean="0">
                <a:latin typeface="Times New Roman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F0"/>
                </a:solidFill>
                <a:latin typeface="Jokerman" pitchFamily="82" charset="0"/>
              </a:rPr>
              <a:t>VEERAPANDIAN.K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b="1" dirty="0">
                <a:latin typeface="Jokerman" pitchFamily="82" charset="0"/>
              </a:rPr>
              <a:t>AP/MECH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F0"/>
                </a:solidFill>
                <a:latin typeface="Jokerman" pitchFamily="82" charset="0"/>
              </a:rPr>
              <a:t>SINCET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1143000" y="2198688"/>
            <a:ext cx="1752600" cy="1752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981200" y="3951288"/>
            <a:ext cx="6248400" cy="111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723900" y="1757363"/>
            <a:ext cx="2498725" cy="2613025"/>
            <a:chOff x="538" y="1618"/>
            <a:chExt cx="1134" cy="1134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123" y="1618"/>
              <a:ext cx="0" cy="1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538" y="2181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H="1"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759075" y="2998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444875" y="2998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130675" y="2998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816475" y="2998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5502275" y="2998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188075" y="2998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873875" y="2998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7521575" y="2998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470150" y="2808288"/>
            <a:ext cx="529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C</a:t>
            </a:r>
            <a:r>
              <a:rPr lang="en-US" sz="1400" baseline="-25000">
                <a:latin typeface="Times New Roman" charset="0"/>
              </a:rPr>
              <a:t>1</a:t>
            </a:r>
            <a:r>
              <a:rPr lang="en-US" sz="1400">
                <a:latin typeface="Times New Roman" charset="0"/>
              </a:rPr>
              <a:t>              C</a:t>
            </a:r>
            <a:r>
              <a:rPr lang="en-US" sz="1400" baseline="-25000">
                <a:latin typeface="Times New Roman" charset="0"/>
              </a:rPr>
              <a:t>2  </a:t>
            </a:r>
            <a:r>
              <a:rPr lang="en-US" sz="1400">
                <a:latin typeface="Times New Roman" charset="0"/>
              </a:rPr>
              <a:t>            C</a:t>
            </a:r>
            <a:r>
              <a:rPr lang="en-US" sz="1400" baseline="-25000">
                <a:latin typeface="Times New Roman" charset="0"/>
              </a:rPr>
              <a:t>3</a:t>
            </a:r>
            <a:r>
              <a:rPr lang="en-US" sz="1400">
                <a:latin typeface="Times New Roman" charset="0"/>
              </a:rPr>
              <a:t>            C</a:t>
            </a:r>
            <a:r>
              <a:rPr lang="en-US" sz="1400" baseline="-25000">
                <a:latin typeface="Times New Roman" charset="0"/>
              </a:rPr>
              <a:t>4</a:t>
            </a:r>
            <a:r>
              <a:rPr lang="en-US" sz="1400">
                <a:latin typeface="Times New Roman" charset="0"/>
              </a:rPr>
              <a:t>            C</a:t>
            </a:r>
            <a:r>
              <a:rPr lang="en-US" sz="1400" baseline="-25000">
                <a:latin typeface="Times New Roman" charset="0"/>
              </a:rPr>
              <a:t>5</a:t>
            </a:r>
            <a:r>
              <a:rPr lang="en-US" sz="1400">
                <a:latin typeface="Times New Roman" charset="0"/>
              </a:rPr>
              <a:t>           C</a:t>
            </a:r>
            <a:r>
              <a:rPr lang="en-US" sz="1400" baseline="-25000">
                <a:latin typeface="Times New Roman" charset="0"/>
              </a:rPr>
              <a:t>6</a:t>
            </a:r>
            <a:r>
              <a:rPr lang="en-US" sz="1400">
                <a:latin typeface="Times New Roman" charset="0"/>
              </a:rPr>
              <a:t>          C</a:t>
            </a:r>
            <a:r>
              <a:rPr lang="en-US" sz="1400" baseline="-25000">
                <a:latin typeface="Times New Roman" charset="0"/>
              </a:rPr>
              <a:t>7</a:t>
            </a:r>
            <a:r>
              <a:rPr lang="en-US" sz="1400">
                <a:latin typeface="Times New Roman" charset="0"/>
              </a:rPr>
              <a:t>           C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600200" y="3055938"/>
            <a:ext cx="6172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1981200" y="4332288"/>
            <a:ext cx="6324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1092200" y="2179638"/>
            <a:ext cx="6781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1981200" y="1817688"/>
            <a:ext cx="563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1676400" y="3062288"/>
            <a:ext cx="1079500" cy="944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rot="5039392" flipH="1">
            <a:off x="2975769" y="2056606"/>
            <a:ext cx="1017588" cy="1177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rot="38160608">
            <a:off x="5550694" y="2129632"/>
            <a:ext cx="1003300" cy="10017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rot="5039392" flipV="1">
            <a:off x="6861969" y="3071019"/>
            <a:ext cx="927100" cy="8112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4813300" y="1817688"/>
            <a:ext cx="0" cy="1206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7518400" y="3125788"/>
            <a:ext cx="0" cy="1206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371600" y="38750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1371600" y="27574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654300" y="18176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724400" y="145573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604000" y="18938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5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7696200" y="27828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7797800" y="36591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7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7543800" y="42560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8</a:t>
            </a:r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1971675" y="4294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1676400" y="39512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1638300" y="30368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2816225" y="21224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4775200" y="17732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6553200" y="21732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7696200" y="30368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Oval 43"/>
          <p:cNvSpPr>
            <a:spLocks noChangeArrowheads="1"/>
          </p:cNvSpPr>
          <p:nvPr/>
        </p:nvSpPr>
        <p:spPr bwMode="auto">
          <a:xfrm>
            <a:off x="7747000" y="3862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Oval 44"/>
          <p:cNvSpPr>
            <a:spLocks noChangeArrowheads="1"/>
          </p:cNvSpPr>
          <p:nvPr/>
        </p:nvSpPr>
        <p:spPr bwMode="auto">
          <a:xfrm>
            <a:off x="7508875" y="42846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09" name="Group 45"/>
          <p:cNvGrpSpPr>
            <a:grpSpLocks/>
          </p:cNvGrpSpPr>
          <p:nvPr/>
        </p:nvGrpSpPr>
        <p:grpSpPr bwMode="auto">
          <a:xfrm>
            <a:off x="523875" y="1512888"/>
            <a:ext cx="2959100" cy="2711450"/>
            <a:chOff x="384" y="1472"/>
            <a:chExt cx="1401" cy="1180"/>
          </a:xfrm>
        </p:grpSpPr>
        <p:grpSp>
          <p:nvGrpSpPr>
            <p:cNvPr id="11310" name="Group 46"/>
            <p:cNvGrpSpPr>
              <a:grpSpLocks/>
            </p:cNvGrpSpPr>
            <p:nvPr/>
          </p:nvGrpSpPr>
          <p:grpSpPr bwMode="auto">
            <a:xfrm>
              <a:off x="384" y="1472"/>
              <a:ext cx="1401" cy="1180"/>
              <a:chOff x="384" y="1472"/>
              <a:chExt cx="1401" cy="1180"/>
            </a:xfrm>
          </p:grpSpPr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576" y="2496"/>
                <a:ext cx="12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1312" name="Text Box 48"/>
              <p:cNvSpPr txBox="1">
                <a:spLocks noChangeArrowheads="1"/>
              </p:cNvSpPr>
              <p:nvPr/>
            </p:nvSpPr>
            <p:spPr bwMode="auto">
              <a:xfrm>
                <a:off x="384" y="2112"/>
                <a:ext cx="12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11313" name="Text Box 49"/>
              <p:cNvSpPr txBox="1">
                <a:spLocks noChangeArrowheads="1"/>
              </p:cNvSpPr>
              <p:nvPr/>
            </p:nvSpPr>
            <p:spPr bwMode="auto">
              <a:xfrm>
                <a:off x="576" y="1680"/>
                <a:ext cx="12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3</a:t>
                </a:r>
              </a:p>
            </p:txBody>
          </p:sp>
          <p:sp>
            <p:nvSpPr>
              <p:cNvPr id="11314" name="Text Box 50"/>
              <p:cNvSpPr txBox="1">
                <a:spLocks noChangeArrowheads="1"/>
              </p:cNvSpPr>
              <p:nvPr/>
            </p:nvSpPr>
            <p:spPr bwMode="auto">
              <a:xfrm>
                <a:off x="1056" y="1472"/>
                <a:ext cx="12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4</a:t>
                </a:r>
              </a:p>
            </p:txBody>
          </p:sp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>
                <a:off x="1504" y="1688"/>
                <a:ext cx="12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5</a:t>
                </a:r>
              </a:p>
            </p:txBody>
          </p:sp>
          <p:sp>
            <p:nvSpPr>
              <p:cNvPr id="11316" name="Text Box 52"/>
              <p:cNvSpPr txBox="1">
                <a:spLocks noChangeArrowheads="1"/>
              </p:cNvSpPr>
              <p:nvPr/>
            </p:nvSpPr>
            <p:spPr bwMode="auto">
              <a:xfrm>
                <a:off x="1656" y="2088"/>
                <a:ext cx="12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6</a:t>
                </a:r>
              </a:p>
            </p:txBody>
          </p:sp>
          <p:sp>
            <p:nvSpPr>
              <p:cNvPr id="11317" name="Text Box 53"/>
              <p:cNvSpPr txBox="1">
                <a:spLocks noChangeArrowheads="1"/>
              </p:cNvSpPr>
              <p:nvPr/>
            </p:nvSpPr>
            <p:spPr bwMode="auto">
              <a:xfrm>
                <a:off x="1504" y="2520"/>
                <a:ext cx="12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7</a:t>
                </a:r>
              </a:p>
            </p:txBody>
          </p:sp>
        </p:grpSp>
        <p:sp>
          <p:nvSpPr>
            <p:cNvPr id="11318" name="Text Box 54"/>
            <p:cNvSpPr txBox="1">
              <a:spLocks noChangeArrowheads="1"/>
            </p:cNvSpPr>
            <p:nvPr/>
          </p:nvSpPr>
          <p:spPr bwMode="auto">
            <a:xfrm>
              <a:off x="974" y="1999"/>
              <a:ext cx="14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C</a:t>
              </a:r>
            </a:p>
          </p:txBody>
        </p:sp>
      </p:grpSp>
      <p:sp>
        <p:nvSpPr>
          <p:cNvPr id="11319" name="Arc 55"/>
          <p:cNvSpPr>
            <a:spLocks/>
          </p:cNvSpPr>
          <p:nvPr/>
        </p:nvSpPr>
        <p:spPr bwMode="auto">
          <a:xfrm rot="15656900">
            <a:off x="715963" y="1939925"/>
            <a:ext cx="838200" cy="593725"/>
          </a:xfrm>
          <a:custGeom>
            <a:avLst/>
            <a:gdLst>
              <a:gd name="G0" fmla="+- 0 0 0"/>
              <a:gd name="G1" fmla="+- 15303 0 0"/>
              <a:gd name="G2" fmla="+- 21600 0 0"/>
              <a:gd name="T0" fmla="*/ 15244 w 21600"/>
              <a:gd name="T1" fmla="*/ 0 h 15303"/>
              <a:gd name="T2" fmla="*/ 21600 w 21600"/>
              <a:gd name="T3" fmla="*/ 15303 h 15303"/>
              <a:gd name="T4" fmla="*/ 0 w 21600"/>
              <a:gd name="T5" fmla="*/ 15303 h 15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303" fill="none" extrusionOk="0">
                <a:moveTo>
                  <a:pt x="15243" y="0"/>
                </a:moveTo>
                <a:cubicBezTo>
                  <a:pt x="19312" y="4053"/>
                  <a:pt x="21600" y="9559"/>
                  <a:pt x="21600" y="15303"/>
                </a:cubicBezTo>
              </a:path>
              <a:path w="21600" h="15303" stroke="0" extrusionOk="0">
                <a:moveTo>
                  <a:pt x="15243" y="0"/>
                </a:moveTo>
                <a:cubicBezTo>
                  <a:pt x="19312" y="4053"/>
                  <a:pt x="21600" y="9559"/>
                  <a:pt x="21600" y="15303"/>
                </a:cubicBezTo>
                <a:lnTo>
                  <a:pt x="0" y="1530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20" name="Group 56"/>
          <p:cNvGrpSpPr>
            <a:grpSpLocks/>
          </p:cNvGrpSpPr>
          <p:nvPr/>
        </p:nvGrpSpPr>
        <p:grpSpPr bwMode="auto">
          <a:xfrm>
            <a:off x="1981200" y="4256088"/>
            <a:ext cx="5562600" cy="457200"/>
            <a:chOff x="1104" y="2928"/>
            <a:chExt cx="3504" cy="288"/>
          </a:xfrm>
        </p:grpSpPr>
        <p:sp>
          <p:nvSpPr>
            <p:cNvPr id="11321" name="Line 57"/>
            <p:cNvSpPr>
              <a:spLocks noChangeShapeType="1"/>
            </p:cNvSpPr>
            <p:nvPr/>
          </p:nvSpPr>
          <p:spPr bwMode="auto">
            <a:xfrm>
              <a:off x="1120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58"/>
            <p:cNvSpPr>
              <a:spLocks noChangeShapeType="1"/>
            </p:cNvSpPr>
            <p:nvPr/>
          </p:nvSpPr>
          <p:spPr bwMode="auto">
            <a:xfrm>
              <a:off x="4608" y="29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Line 59"/>
            <p:cNvSpPr>
              <a:spLocks noChangeShapeType="1"/>
            </p:cNvSpPr>
            <p:nvPr/>
          </p:nvSpPr>
          <p:spPr bwMode="auto">
            <a:xfrm flipH="1">
              <a:off x="1104" y="307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Line 60"/>
            <p:cNvSpPr>
              <a:spLocks noChangeShapeType="1"/>
            </p:cNvSpPr>
            <p:nvPr/>
          </p:nvSpPr>
          <p:spPr bwMode="auto">
            <a:xfrm>
              <a:off x="3168" y="307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Text Box 61"/>
            <p:cNvSpPr txBox="1">
              <a:spLocks noChangeArrowheads="1"/>
            </p:cNvSpPr>
            <p:nvPr/>
          </p:nvSpPr>
          <p:spPr bwMode="auto">
            <a:xfrm>
              <a:off x="2688" y="297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D</a:t>
              </a:r>
              <a:endParaRPr lang="en-US" sz="1400">
                <a:latin typeface="Times New Roman" charset="0"/>
              </a:endParaRPr>
            </a:p>
          </p:txBody>
        </p:sp>
      </p:grpSp>
      <p:sp>
        <p:nvSpPr>
          <p:cNvPr id="11326" name="Oval 62"/>
          <p:cNvSpPr>
            <a:spLocks noChangeArrowheads="1"/>
          </p:cNvSpPr>
          <p:nvPr/>
        </p:nvSpPr>
        <p:spPr bwMode="auto">
          <a:xfrm>
            <a:off x="762000" y="1817688"/>
            <a:ext cx="2514600" cy="25146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Arc 63"/>
          <p:cNvSpPr>
            <a:spLocks/>
          </p:cNvSpPr>
          <p:nvPr/>
        </p:nvSpPr>
        <p:spPr bwMode="auto">
          <a:xfrm rot="114457" flipH="1">
            <a:off x="1619250" y="1827213"/>
            <a:ext cx="6272213" cy="25812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322 w 43200"/>
              <a:gd name="T1" fmla="*/ 31343 h 33144"/>
              <a:gd name="T2" fmla="*/ 39857 w 43200"/>
              <a:gd name="T3" fmla="*/ 33144 h 33144"/>
              <a:gd name="T4" fmla="*/ 21600 w 43200"/>
              <a:gd name="T5" fmla="*/ 21600 h 33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3144" fill="none" extrusionOk="0">
                <a:moveTo>
                  <a:pt x="2322" y="31342"/>
                </a:moveTo>
                <a:cubicBezTo>
                  <a:pt x="795" y="28322"/>
                  <a:pt x="0" y="2498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686"/>
                  <a:pt x="42040" y="29689"/>
                  <a:pt x="39856" y="33143"/>
                </a:cubicBezTo>
              </a:path>
              <a:path w="43200" h="33144" stroke="0" extrusionOk="0">
                <a:moveTo>
                  <a:pt x="2322" y="31342"/>
                </a:moveTo>
                <a:cubicBezTo>
                  <a:pt x="795" y="28322"/>
                  <a:pt x="0" y="2498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686"/>
                  <a:pt x="42040" y="29689"/>
                  <a:pt x="39856" y="33143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>
            <a:off x="1143000" y="3951288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6705600" y="76200"/>
            <a:ext cx="2411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u="sng">
                <a:solidFill>
                  <a:srgbClr val="FF0066"/>
                </a:solidFill>
                <a:latin typeface="Times New Roman" charset="0"/>
              </a:rPr>
              <a:t>SUPERIOR TROCHOID</a:t>
            </a:r>
          </a:p>
        </p:txBody>
      </p:sp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1752600" y="3036888"/>
            <a:ext cx="282575" cy="1533525"/>
            <a:chOff x="960" y="2160"/>
            <a:chExt cx="178" cy="966"/>
          </a:xfrm>
        </p:grpSpPr>
        <p:sp>
          <p:nvSpPr>
            <p:cNvPr id="11331" name="Text Box 67"/>
            <p:cNvSpPr txBox="1">
              <a:spLocks noChangeArrowheads="1"/>
            </p:cNvSpPr>
            <p:nvPr/>
          </p:nvSpPr>
          <p:spPr bwMode="auto">
            <a:xfrm>
              <a:off x="960" y="293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00"/>
                  </a:solidFill>
                  <a:latin typeface="Times New Roman" charset="0"/>
                </a:rPr>
                <a:t>P</a:t>
              </a:r>
            </a:p>
          </p:txBody>
        </p:sp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1128" y="21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33" name="Group 69"/>
          <p:cNvGrpSpPr>
            <a:grpSpLocks/>
          </p:cNvGrpSpPr>
          <p:nvPr/>
        </p:nvGrpSpPr>
        <p:grpSpPr bwMode="auto">
          <a:xfrm>
            <a:off x="76200" y="133350"/>
            <a:ext cx="6218238" cy="487363"/>
            <a:chOff x="144" y="384"/>
            <a:chExt cx="3917" cy="307"/>
          </a:xfrm>
        </p:grpSpPr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192" y="384"/>
              <a:ext cx="3840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Text Box 71"/>
            <p:cNvSpPr txBox="1">
              <a:spLocks noChangeArrowheads="1"/>
            </p:cNvSpPr>
            <p:nvPr/>
          </p:nvSpPr>
          <p:spPr bwMode="auto">
            <a:xfrm>
              <a:off x="144" y="384"/>
              <a:ext cx="391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PROBLEM 23:</a:t>
              </a:r>
              <a:r>
                <a:rPr lang="en-US" sz="1200">
                  <a:latin typeface="Times New Roman" charset="0"/>
                </a:rPr>
                <a:t> DRAW LOCUS OF A POINT , </a:t>
              </a:r>
              <a:r>
                <a:rPr lang="en-US" sz="1200" b="1">
                  <a:latin typeface="Times New Roman" charset="0"/>
                </a:rPr>
                <a:t>5 MM</a:t>
              </a:r>
              <a:r>
                <a:rPr lang="en-US" sz="1200">
                  <a:latin typeface="Times New Roman" charset="0"/>
                </a:rPr>
                <a:t> AWAY FROM  THE PERIPHERY OF A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 CIRCLE  WHICH ROLLS ON STRAIGHT LINE PATH. </a:t>
              </a:r>
              <a:r>
                <a:rPr lang="en-US" sz="1400" b="1">
                  <a:latin typeface="Times New Roman" charset="0"/>
                </a:rPr>
                <a:t>Take Circle diameter as 50 mm</a:t>
              </a:r>
              <a:endParaRPr lang="en-US" sz="1200">
                <a:latin typeface="Times New Roman" charset="0"/>
              </a:endParaRPr>
            </a:p>
          </p:txBody>
        </p:sp>
      </p:grp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-25400" y="5165725"/>
            <a:ext cx="9169400" cy="16922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300" b="1" i="1">
                <a:latin typeface="Tahoma" charset="0"/>
              </a:rPr>
              <a:t>Solution Steps:</a:t>
            </a:r>
            <a:endParaRPr lang="en-US" sz="1300">
              <a:latin typeface="Tahoma" charset="0"/>
            </a:endParaRPr>
          </a:p>
          <a:p>
            <a:pPr eaLnBrk="0" hangingPunct="0"/>
            <a:r>
              <a:rPr lang="en-US" sz="1300">
                <a:latin typeface="Tahoma" charset="0"/>
              </a:rPr>
              <a:t>1)      Draw circle of given diameter and draw a horizontal line from it’s center C of length </a:t>
            </a:r>
            <a:r>
              <a:rPr lang="en-US" sz="1300">
                <a:latin typeface="Tahoma" charset="0"/>
                <a:sym typeface="Symbol" pitchFamily="18" charset="2"/>
              </a:rPr>
              <a:t></a:t>
            </a:r>
            <a:r>
              <a:rPr lang="en-US" sz="1300">
                <a:latin typeface="Tahoma" charset="0"/>
              </a:rPr>
              <a:t> D and divide it </a:t>
            </a:r>
          </a:p>
          <a:p>
            <a:pPr eaLnBrk="0" hangingPunct="0"/>
            <a:r>
              <a:rPr lang="en-US" sz="1300">
                <a:latin typeface="Tahoma" charset="0"/>
              </a:rPr>
              <a:t>         in 8 number of equal parts and name them C</a:t>
            </a:r>
            <a:r>
              <a:rPr lang="en-US" sz="1300">
                <a:latin typeface="Tahoma" charset="0"/>
                <a:sym typeface="Symbol" pitchFamily="18" charset="2"/>
              </a:rPr>
              <a:t>1, C2, C3, up to C8.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2)      Draw circle by CP radius, as in this case CP is larger than radius of circle.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3)      Now repeat steps as per the previous problem of cycloid, by dividing this new circle into 8 number of 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         equal parts and drawing lines from all these points parallel to locus of C and taking CP radius wit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         different positions of C as centers, cut these lines and get different positions of P and join 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4)      This curve is called </a:t>
            </a:r>
            <a:r>
              <a:rPr lang="en-US" sz="1300" b="1">
                <a:latin typeface="Tahoma" charset="0"/>
                <a:sym typeface="Symbol" pitchFamily="18" charset="2"/>
              </a:rPr>
              <a:t>Superior Trochoid.</a:t>
            </a:r>
          </a:p>
        </p:txBody>
      </p:sp>
      <p:grpSp>
        <p:nvGrpSpPr>
          <p:cNvPr id="11337" name="Group 73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1338" name="AutoShape 7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AutoShape 7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AutoShape 7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AutoShape 7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AutoShape 7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AutoShape 7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0" dur="5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utoUpdateAnimBg="0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utoUpdateAnimBg="0"/>
      <p:bldP spid="11293" grpId="0" autoUpdateAnimBg="0"/>
      <p:bldP spid="11294" grpId="0" autoUpdateAnimBg="0"/>
      <p:bldP spid="11295" grpId="0" autoUpdateAnimBg="0"/>
      <p:bldP spid="11296" grpId="0" autoUpdateAnimBg="0"/>
      <p:bldP spid="11297" grpId="0" autoUpdateAnimBg="0"/>
      <p:bldP spid="11298" grpId="0" autoUpdateAnimBg="0"/>
      <p:bldP spid="11299" grpId="0" autoUpdateAnimBg="0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11307" grpId="0" animBg="1"/>
      <p:bldP spid="11308" grpId="0" animBg="1"/>
      <p:bldP spid="11319" grpId="0" animBg="1"/>
      <p:bldP spid="11326" grpId="0" animBg="1"/>
      <p:bldP spid="11327" grpId="0" animBg="1"/>
      <p:bldP spid="11328" grpId="0" animBg="1"/>
      <p:bldP spid="113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914400" y="1771650"/>
            <a:ext cx="1752600" cy="1752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600200" y="3219450"/>
            <a:ext cx="5943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219200" y="2076450"/>
            <a:ext cx="1143000" cy="1143000"/>
            <a:chOff x="1008" y="720"/>
            <a:chExt cx="720" cy="720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1363" y="720"/>
              <a:ext cx="0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1008" y="1077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1104" y="840"/>
              <a:ext cx="528" cy="49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>
              <a:off x="1104" y="831"/>
              <a:ext cx="528" cy="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536700" y="31559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530475" y="2571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216275" y="2571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902075" y="2571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587875" y="2571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273675" y="2571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959475" y="2571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6645275" y="2571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7292975" y="2571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41550" y="2381250"/>
            <a:ext cx="529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C</a:t>
            </a:r>
            <a:r>
              <a:rPr lang="en-US" sz="1400" baseline="-25000">
                <a:latin typeface="Times New Roman" charset="0"/>
              </a:rPr>
              <a:t>1</a:t>
            </a:r>
            <a:r>
              <a:rPr lang="en-US" sz="1400">
                <a:latin typeface="Times New Roman" charset="0"/>
              </a:rPr>
              <a:t>              C</a:t>
            </a:r>
            <a:r>
              <a:rPr lang="en-US" sz="1400" baseline="-25000">
                <a:latin typeface="Times New Roman" charset="0"/>
              </a:rPr>
              <a:t>2  </a:t>
            </a:r>
            <a:r>
              <a:rPr lang="en-US" sz="1400">
                <a:latin typeface="Times New Roman" charset="0"/>
              </a:rPr>
              <a:t>            C</a:t>
            </a:r>
            <a:r>
              <a:rPr lang="en-US" sz="1400" baseline="-25000">
                <a:latin typeface="Times New Roman" charset="0"/>
              </a:rPr>
              <a:t>3</a:t>
            </a:r>
            <a:r>
              <a:rPr lang="en-US" sz="1400">
                <a:latin typeface="Times New Roman" charset="0"/>
              </a:rPr>
              <a:t>            C</a:t>
            </a:r>
            <a:r>
              <a:rPr lang="en-US" sz="1400" baseline="-25000">
                <a:latin typeface="Times New Roman" charset="0"/>
              </a:rPr>
              <a:t>4</a:t>
            </a:r>
            <a:r>
              <a:rPr lang="en-US" sz="1400">
                <a:latin typeface="Times New Roman" charset="0"/>
              </a:rPr>
              <a:t>            C</a:t>
            </a:r>
            <a:r>
              <a:rPr lang="en-US" sz="1400" baseline="-25000">
                <a:latin typeface="Times New Roman" charset="0"/>
              </a:rPr>
              <a:t>5</a:t>
            </a:r>
            <a:r>
              <a:rPr lang="en-US" sz="1400">
                <a:latin typeface="Times New Roman" charset="0"/>
              </a:rPr>
              <a:t>           C</a:t>
            </a:r>
            <a:r>
              <a:rPr lang="en-US" sz="1400" baseline="-25000">
                <a:latin typeface="Times New Roman" charset="0"/>
              </a:rPr>
              <a:t>6</a:t>
            </a:r>
            <a:r>
              <a:rPr lang="en-US" sz="1400">
                <a:latin typeface="Times New Roman" charset="0"/>
              </a:rPr>
              <a:t>          C</a:t>
            </a:r>
            <a:r>
              <a:rPr lang="en-US" sz="1400" baseline="-25000">
                <a:latin typeface="Times New Roman" charset="0"/>
              </a:rPr>
              <a:t>7</a:t>
            </a:r>
            <a:r>
              <a:rPr lang="en-US" sz="1400">
                <a:latin typeface="Times New Roman" charset="0"/>
              </a:rPr>
              <a:t>           C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1752600" y="2641600"/>
            <a:ext cx="5562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1346200" y="3041650"/>
            <a:ext cx="6324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1295400" y="2254250"/>
            <a:ext cx="6324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1752600" y="2063750"/>
            <a:ext cx="563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>
            <a:off x="2057400" y="2609850"/>
            <a:ext cx="469900" cy="4111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rot="5039392" flipH="1">
            <a:off x="3505200" y="2251075"/>
            <a:ext cx="407988" cy="3571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rot="38160608">
            <a:off x="5266531" y="2258220"/>
            <a:ext cx="441325" cy="3857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rot="5039392" flipV="1">
            <a:off x="6637337" y="2635251"/>
            <a:ext cx="455613" cy="398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4584700" y="2076450"/>
            <a:ext cx="0" cy="5207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7289800" y="2698750"/>
            <a:ext cx="0" cy="5207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752600" y="27178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362200" y="22288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200400" y="19748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419600" y="16954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562600" y="20002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705600" y="23304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7112000" y="27495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7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7188200" y="31813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8</a:t>
            </a:r>
          </a:p>
        </p:txBody>
      </p:sp>
      <p:sp>
        <p:nvSpPr>
          <p:cNvPr id="12325" name="Oval 37"/>
          <p:cNvSpPr>
            <a:spLocks noChangeArrowheads="1"/>
          </p:cNvSpPr>
          <p:nvPr/>
        </p:nvSpPr>
        <p:spPr bwMode="auto">
          <a:xfrm>
            <a:off x="1746250" y="3187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Oval 38"/>
          <p:cNvSpPr>
            <a:spLocks noChangeArrowheads="1"/>
          </p:cNvSpPr>
          <p:nvPr/>
        </p:nvSpPr>
        <p:spPr bwMode="auto">
          <a:xfrm>
            <a:off x="1930400" y="2997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Oval 39"/>
          <p:cNvSpPr>
            <a:spLocks noChangeArrowheads="1"/>
          </p:cNvSpPr>
          <p:nvPr/>
        </p:nvSpPr>
        <p:spPr bwMode="auto">
          <a:xfrm>
            <a:off x="2438400" y="2609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Oval 40"/>
          <p:cNvSpPr>
            <a:spLocks noChangeArrowheads="1"/>
          </p:cNvSpPr>
          <p:nvPr/>
        </p:nvSpPr>
        <p:spPr bwMode="auto">
          <a:xfrm>
            <a:off x="3473450" y="22034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Oval 41"/>
          <p:cNvSpPr>
            <a:spLocks noChangeArrowheads="1"/>
          </p:cNvSpPr>
          <p:nvPr/>
        </p:nvSpPr>
        <p:spPr bwMode="auto">
          <a:xfrm>
            <a:off x="4546600" y="2025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Oval 42"/>
          <p:cNvSpPr>
            <a:spLocks noChangeArrowheads="1"/>
          </p:cNvSpPr>
          <p:nvPr/>
        </p:nvSpPr>
        <p:spPr bwMode="auto">
          <a:xfrm>
            <a:off x="5638800" y="2228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6705600" y="2609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Oval 44"/>
          <p:cNvSpPr>
            <a:spLocks noChangeArrowheads="1"/>
          </p:cNvSpPr>
          <p:nvPr/>
        </p:nvSpPr>
        <p:spPr bwMode="auto">
          <a:xfrm>
            <a:off x="7073900" y="2990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7251700" y="3194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990600" y="1873250"/>
            <a:ext cx="1546225" cy="1354138"/>
            <a:chOff x="384" y="1472"/>
            <a:chExt cx="1546" cy="1352"/>
          </a:xfrm>
        </p:grpSpPr>
        <p:grpSp>
          <p:nvGrpSpPr>
            <p:cNvPr id="12335" name="Group 47"/>
            <p:cNvGrpSpPr>
              <a:grpSpLocks/>
            </p:cNvGrpSpPr>
            <p:nvPr/>
          </p:nvGrpSpPr>
          <p:grpSpPr bwMode="auto">
            <a:xfrm>
              <a:off x="384" y="1472"/>
              <a:ext cx="1546" cy="1352"/>
              <a:chOff x="384" y="1472"/>
              <a:chExt cx="1546" cy="1352"/>
            </a:xfrm>
          </p:grpSpPr>
          <p:sp>
            <p:nvSpPr>
              <p:cNvPr id="12336" name="Text Box 48"/>
              <p:cNvSpPr txBox="1">
                <a:spLocks noChangeArrowheads="1"/>
              </p:cNvSpPr>
              <p:nvPr/>
            </p:nvSpPr>
            <p:spPr bwMode="auto">
              <a:xfrm>
                <a:off x="578" y="2494"/>
                <a:ext cx="273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12337" name="Text Box 49"/>
              <p:cNvSpPr txBox="1">
                <a:spLocks noChangeArrowheads="1"/>
              </p:cNvSpPr>
              <p:nvPr/>
            </p:nvSpPr>
            <p:spPr bwMode="auto">
              <a:xfrm>
                <a:off x="384" y="2112"/>
                <a:ext cx="273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12338" name="Text Box 50"/>
              <p:cNvSpPr txBox="1">
                <a:spLocks noChangeArrowheads="1"/>
              </p:cNvSpPr>
              <p:nvPr/>
            </p:nvSpPr>
            <p:spPr bwMode="auto">
              <a:xfrm>
                <a:off x="578" y="1680"/>
                <a:ext cx="273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3</a:t>
                </a:r>
              </a:p>
            </p:txBody>
          </p:sp>
          <p:sp>
            <p:nvSpPr>
              <p:cNvPr id="12339" name="Text Box 51"/>
              <p:cNvSpPr txBox="1">
                <a:spLocks noChangeArrowheads="1"/>
              </p:cNvSpPr>
              <p:nvPr/>
            </p:nvSpPr>
            <p:spPr bwMode="auto">
              <a:xfrm>
                <a:off x="1055" y="1472"/>
                <a:ext cx="273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4</a:t>
                </a:r>
              </a:p>
            </p:txBody>
          </p:sp>
          <p:sp>
            <p:nvSpPr>
              <p:cNvPr id="12340" name="Text Box 52"/>
              <p:cNvSpPr txBox="1">
                <a:spLocks noChangeArrowheads="1"/>
              </p:cNvSpPr>
              <p:nvPr/>
            </p:nvSpPr>
            <p:spPr bwMode="auto">
              <a:xfrm>
                <a:off x="1505" y="1688"/>
                <a:ext cx="273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5</a:t>
                </a:r>
              </a:p>
            </p:txBody>
          </p:sp>
          <p:sp>
            <p:nvSpPr>
              <p:cNvPr id="12341" name="Text Box 53"/>
              <p:cNvSpPr txBox="1">
                <a:spLocks noChangeArrowheads="1"/>
              </p:cNvSpPr>
              <p:nvPr/>
            </p:nvSpPr>
            <p:spPr bwMode="auto">
              <a:xfrm>
                <a:off x="1657" y="2089"/>
                <a:ext cx="273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6</a:t>
                </a:r>
              </a:p>
            </p:txBody>
          </p:sp>
          <p:sp>
            <p:nvSpPr>
              <p:cNvPr id="12342" name="Text Box 54"/>
              <p:cNvSpPr txBox="1">
                <a:spLocks noChangeArrowheads="1"/>
              </p:cNvSpPr>
              <p:nvPr/>
            </p:nvSpPr>
            <p:spPr bwMode="auto">
              <a:xfrm>
                <a:off x="1503" y="2520"/>
                <a:ext cx="273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7</a:t>
                </a:r>
              </a:p>
            </p:txBody>
          </p:sp>
        </p:grpSp>
        <p:sp>
          <p:nvSpPr>
            <p:cNvPr id="12343" name="Text Box 55"/>
            <p:cNvSpPr txBox="1">
              <a:spLocks noChangeArrowheads="1"/>
            </p:cNvSpPr>
            <p:nvPr/>
          </p:nvSpPr>
          <p:spPr bwMode="auto">
            <a:xfrm>
              <a:off x="975" y="1998"/>
              <a:ext cx="303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C</a:t>
              </a:r>
            </a:p>
          </p:txBody>
        </p:sp>
      </p:grpSp>
      <p:sp>
        <p:nvSpPr>
          <p:cNvPr id="12344" name="Arc 56"/>
          <p:cNvSpPr>
            <a:spLocks/>
          </p:cNvSpPr>
          <p:nvPr/>
        </p:nvSpPr>
        <p:spPr bwMode="auto">
          <a:xfrm rot="15656900">
            <a:off x="730251" y="1722437"/>
            <a:ext cx="838200" cy="593725"/>
          </a:xfrm>
          <a:custGeom>
            <a:avLst/>
            <a:gdLst>
              <a:gd name="G0" fmla="+- 0 0 0"/>
              <a:gd name="G1" fmla="+- 15303 0 0"/>
              <a:gd name="G2" fmla="+- 21600 0 0"/>
              <a:gd name="T0" fmla="*/ 15244 w 21600"/>
              <a:gd name="T1" fmla="*/ 0 h 15303"/>
              <a:gd name="T2" fmla="*/ 21600 w 21600"/>
              <a:gd name="T3" fmla="*/ 15303 h 15303"/>
              <a:gd name="T4" fmla="*/ 0 w 21600"/>
              <a:gd name="T5" fmla="*/ 15303 h 15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303" fill="none" extrusionOk="0">
                <a:moveTo>
                  <a:pt x="15243" y="0"/>
                </a:moveTo>
                <a:cubicBezTo>
                  <a:pt x="19312" y="4053"/>
                  <a:pt x="21600" y="9559"/>
                  <a:pt x="21600" y="15303"/>
                </a:cubicBezTo>
              </a:path>
              <a:path w="21600" h="15303" stroke="0" extrusionOk="0">
                <a:moveTo>
                  <a:pt x="15243" y="0"/>
                </a:moveTo>
                <a:cubicBezTo>
                  <a:pt x="19312" y="4053"/>
                  <a:pt x="21600" y="9559"/>
                  <a:pt x="21600" y="15303"/>
                </a:cubicBezTo>
                <a:lnTo>
                  <a:pt x="0" y="1530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Arc 57"/>
          <p:cNvSpPr>
            <a:spLocks/>
          </p:cNvSpPr>
          <p:nvPr/>
        </p:nvSpPr>
        <p:spPr bwMode="auto">
          <a:xfrm flipH="1">
            <a:off x="1806575" y="2076450"/>
            <a:ext cx="5508625" cy="1676400"/>
          </a:xfrm>
          <a:custGeom>
            <a:avLst/>
            <a:gdLst>
              <a:gd name="G0" fmla="+- 20615 0 0"/>
              <a:gd name="G1" fmla="+- 21600 0 0"/>
              <a:gd name="G2" fmla="+- 21600 0 0"/>
              <a:gd name="T0" fmla="*/ 0 w 41136"/>
              <a:gd name="T1" fmla="*/ 15151 h 21600"/>
              <a:gd name="T2" fmla="*/ 41136 w 41136"/>
              <a:gd name="T3" fmla="*/ 14858 h 21600"/>
              <a:gd name="T4" fmla="*/ 20615 w 4113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136" h="21600" fill="none" extrusionOk="0">
                <a:moveTo>
                  <a:pt x="0" y="15151"/>
                </a:moveTo>
                <a:cubicBezTo>
                  <a:pt x="2820" y="6136"/>
                  <a:pt x="11169" y="-1"/>
                  <a:pt x="20615" y="0"/>
                </a:cubicBezTo>
                <a:cubicBezTo>
                  <a:pt x="29946" y="0"/>
                  <a:pt x="38223" y="5992"/>
                  <a:pt x="41135" y="14858"/>
                </a:cubicBezTo>
              </a:path>
              <a:path w="41136" h="21600" stroke="0" extrusionOk="0">
                <a:moveTo>
                  <a:pt x="0" y="15151"/>
                </a:moveTo>
                <a:cubicBezTo>
                  <a:pt x="2820" y="6136"/>
                  <a:pt x="11169" y="-1"/>
                  <a:pt x="20615" y="0"/>
                </a:cubicBezTo>
                <a:cubicBezTo>
                  <a:pt x="29946" y="0"/>
                  <a:pt x="38223" y="5992"/>
                  <a:pt x="41135" y="14858"/>
                </a:cubicBezTo>
                <a:lnTo>
                  <a:pt x="20615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46" name="Group 58"/>
          <p:cNvGrpSpPr>
            <a:grpSpLocks/>
          </p:cNvGrpSpPr>
          <p:nvPr/>
        </p:nvGrpSpPr>
        <p:grpSpPr bwMode="auto">
          <a:xfrm>
            <a:off x="1752600" y="3829050"/>
            <a:ext cx="5562600" cy="457200"/>
            <a:chOff x="1104" y="2928"/>
            <a:chExt cx="3504" cy="288"/>
          </a:xfrm>
        </p:grpSpPr>
        <p:sp>
          <p:nvSpPr>
            <p:cNvPr id="12347" name="Line 59"/>
            <p:cNvSpPr>
              <a:spLocks noChangeShapeType="1"/>
            </p:cNvSpPr>
            <p:nvPr/>
          </p:nvSpPr>
          <p:spPr bwMode="auto">
            <a:xfrm>
              <a:off x="1120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Line 60"/>
            <p:cNvSpPr>
              <a:spLocks noChangeShapeType="1"/>
            </p:cNvSpPr>
            <p:nvPr/>
          </p:nvSpPr>
          <p:spPr bwMode="auto">
            <a:xfrm>
              <a:off x="4608" y="29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61"/>
            <p:cNvSpPr>
              <a:spLocks noChangeShapeType="1"/>
            </p:cNvSpPr>
            <p:nvPr/>
          </p:nvSpPr>
          <p:spPr bwMode="auto">
            <a:xfrm flipH="1">
              <a:off x="1104" y="307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62"/>
            <p:cNvSpPr>
              <a:spLocks noChangeShapeType="1"/>
            </p:cNvSpPr>
            <p:nvPr/>
          </p:nvSpPr>
          <p:spPr bwMode="auto">
            <a:xfrm>
              <a:off x="3168" y="307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Text Box 63"/>
            <p:cNvSpPr txBox="1">
              <a:spLocks noChangeArrowheads="1"/>
            </p:cNvSpPr>
            <p:nvPr/>
          </p:nvSpPr>
          <p:spPr bwMode="auto">
            <a:xfrm>
              <a:off x="2688" y="297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D</a:t>
              </a:r>
              <a:endParaRPr lang="en-US" sz="1400">
                <a:latin typeface="Times New Roman" charset="0"/>
              </a:endParaRPr>
            </a:p>
          </p:txBody>
        </p:sp>
      </p:grpSp>
      <p:sp>
        <p:nvSpPr>
          <p:cNvPr id="12352" name="Oval 64"/>
          <p:cNvSpPr>
            <a:spLocks noChangeArrowheads="1"/>
          </p:cNvSpPr>
          <p:nvPr/>
        </p:nvSpPr>
        <p:spPr bwMode="auto">
          <a:xfrm>
            <a:off x="1206500" y="2076450"/>
            <a:ext cx="1143000" cy="11430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1752600" y="352425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6554788" y="209550"/>
            <a:ext cx="2560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u="sng">
                <a:solidFill>
                  <a:srgbClr val="FF0066"/>
                </a:solidFill>
                <a:latin typeface="Arial Black" pitchFamily="34" charset="0"/>
              </a:rPr>
              <a:t>INFERIOR TROCHOID</a:t>
            </a:r>
          </a:p>
        </p:txBody>
      </p:sp>
      <p:grpSp>
        <p:nvGrpSpPr>
          <p:cNvPr id="12355" name="Group 67"/>
          <p:cNvGrpSpPr>
            <a:grpSpLocks/>
          </p:cNvGrpSpPr>
          <p:nvPr/>
        </p:nvGrpSpPr>
        <p:grpSpPr bwMode="auto">
          <a:xfrm>
            <a:off x="76200" y="152400"/>
            <a:ext cx="6170613" cy="487363"/>
            <a:chOff x="288" y="384"/>
            <a:chExt cx="3887" cy="307"/>
          </a:xfrm>
        </p:grpSpPr>
        <p:sp>
          <p:nvSpPr>
            <p:cNvPr id="12356" name="Rectangle 68"/>
            <p:cNvSpPr>
              <a:spLocks noChangeArrowheads="1"/>
            </p:cNvSpPr>
            <p:nvPr/>
          </p:nvSpPr>
          <p:spPr bwMode="auto">
            <a:xfrm>
              <a:off x="318" y="384"/>
              <a:ext cx="3840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Text Box 69"/>
            <p:cNvSpPr txBox="1">
              <a:spLocks noChangeArrowheads="1"/>
            </p:cNvSpPr>
            <p:nvPr/>
          </p:nvSpPr>
          <p:spPr bwMode="auto">
            <a:xfrm>
              <a:off x="288" y="384"/>
              <a:ext cx="388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PROBLEM 24:</a:t>
              </a:r>
              <a:r>
                <a:rPr lang="en-US" sz="1200">
                  <a:latin typeface="Times New Roman" charset="0"/>
                </a:rPr>
                <a:t> DRAW LOCUS OF A POINT , </a:t>
              </a:r>
              <a:r>
                <a:rPr lang="en-US" sz="1200" b="1">
                  <a:latin typeface="Times New Roman" charset="0"/>
                </a:rPr>
                <a:t>5 MM</a:t>
              </a:r>
              <a:r>
                <a:rPr lang="en-US" sz="1200">
                  <a:latin typeface="Times New Roman" charset="0"/>
                </a:rPr>
                <a:t> INSIDE  THE PERIPHERY OF A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CIRCLE  WHICH ROLLS ON STRAIGHT LINE PATH. </a:t>
              </a:r>
              <a:r>
                <a:rPr lang="en-US" sz="1400" b="1">
                  <a:latin typeface="Times New Roman" charset="0"/>
                </a:rPr>
                <a:t>Take Circle diameter as 50 mm</a:t>
              </a:r>
              <a:endParaRPr lang="en-US" sz="1200">
                <a:latin typeface="Times New Roman" charset="0"/>
              </a:endParaRPr>
            </a:p>
          </p:txBody>
        </p:sp>
      </p:grp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0" y="4967288"/>
            <a:ext cx="9144000" cy="1890712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300" b="1" i="1">
                <a:latin typeface="Tahoma" charset="0"/>
              </a:rPr>
              <a:t>Solution Steps:</a:t>
            </a:r>
            <a:endParaRPr lang="en-US" sz="1300">
              <a:latin typeface="Tahoma" charset="0"/>
            </a:endParaRPr>
          </a:p>
          <a:p>
            <a:pPr eaLnBrk="0" hangingPunct="0"/>
            <a:r>
              <a:rPr lang="en-US" sz="1300">
                <a:latin typeface="Tahoma" charset="0"/>
              </a:rPr>
              <a:t>1)      Draw circle of given diameter and draw a horizontal line from it’s center C of length </a:t>
            </a:r>
            <a:r>
              <a:rPr lang="en-US" sz="1300">
                <a:latin typeface="Tahoma" charset="0"/>
                <a:sym typeface="Symbol" pitchFamily="18" charset="2"/>
              </a:rPr>
              <a:t></a:t>
            </a:r>
            <a:r>
              <a:rPr lang="en-US" sz="1300">
                <a:latin typeface="Tahoma" charset="0"/>
              </a:rPr>
              <a:t> D and divide it </a:t>
            </a:r>
          </a:p>
          <a:p>
            <a:pPr eaLnBrk="0" hangingPunct="0"/>
            <a:r>
              <a:rPr lang="en-US" sz="1300">
                <a:latin typeface="Tahoma" charset="0"/>
              </a:rPr>
              <a:t>         in 8 number of equal parts and name them C</a:t>
            </a:r>
            <a:r>
              <a:rPr lang="en-US" sz="1300">
                <a:latin typeface="Tahoma" charset="0"/>
                <a:sym typeface="Symbol" pitchFamily="18" charset="2"/>
              </a:rPr>
              <a:t>1, C2, C3, up to C8.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2)      Draw circle by CP radius, as in this case CP is SHORTER than radius of circle.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3)      Now repeat steps as per the previous problem of cycloid, by dividing this new circle into 8 number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         of equal parts and drawing lines from all these points parallel to locus of C and taking CP radius 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         with different positions of C as centers, cut these lines and get different positions of P and join 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         those in curvature.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4)      This curve is called </a:t>
            </a:r>
            <a:r>
              <a:rPr lang="en-US" sz="1300" b="1">
                <a:latin typeface="Tahoma" charset="0"/>
                <a:sym typeface="Symbol" pitchFamily="18" charset="2"/>
              </a:rPr>
              <a:t>Inferior Trochoid</a:t>
            </a:r>
            <a:r>
              <a:rPr lang="en-US" sz="1300">
                <a:latin typeface="Tahoma" charset="0"/>
                <a:sym typeface="Symbol" pitchFamily="18" charset="2"/>
              </a:rPr>
              <a:t>.</a:t>
            </a:r>
          </a:p>
        </p:txBody>
      </p:sp>
      <p:grpSp>
        <p:nvGrpSpPr>
          <p:cNvPr id="12359" name="Group 7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2360" name="AutoShape 72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1" name="AutoShape 7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AutoShape 7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AutoShape 7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AutoShape 7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5" name="AutoShape 7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5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7" grpId="0" autoUpdateAnimBg="0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utoUpdateAnimBg="0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utoUpdateAnimBg="0"/>
      <p:bldP spid="12318" grpId="0" autoUpdateAnimBg="0"/>
      <p:bldP spid="12319" grpId="0" autoUpdateAnimBg="0"/>
      <p:bldP spid="12320" grpId="0" autoUpdateAnimBg="0"/>
      <p:bldP spid="12321" grpId="0" autoUpdateAnimBg="0"/>
      <p:bldP spid="12322" grpId="0" autoUpdateAnimBg="0"/>
      <p:bldP spid="12323" grpId="0" autoUpdateAnimBg="0"/>
      <p:bldP spid="12324" grpId="0" autoUpdateAnimBg="0"/>
      <p:bldP spid="12325" grpId="0" animBg="1"/>
      <p:bldP spid="12326" grpId="0" animBg="1"/>
      <p:bldP spid="12327" grpId="0" animBg="1"/>
      <p:bldP spid="12328" grpId="0" animBg="1"/>
      <p:bldP spid="12329" grpId="0" animBg="1"/>
      <p:bldP spid="12330" grpId="0" animBg="1"/>
      <p:bldP spid="12331" grpId="0" animBg="1"/>
      <p:bldP spid="12332" grpId="0" animBg="1"/>
      <p:bldP spid="12333" grpId="0" animBg="1"/>
      <p:bldP spid="12344" grpId="0" animBg="1"/>
      <p:bldP spid="12345" grpId="0" animBg="1"/>
      <p:bldP spid="12352" grpId="0" animBg="1"/>
      <p:bldP spid="12353" grpId="0" animBg="1"/>
      <p:bldP spid="123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 rot="13558">
            <a:off x="4140200" y="2471738"/>
            <a:ext cx="1193800" cy="1193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rot="3748523">
            <a:off x="3644106" y="3920332"/>
            <a:ext cx="3044825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rot="-890366">
            <a:off x="5791200" y="4876800"/>
            <a:ext cx="3124200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7694613" y="4033838"/>
            <a:ext cx="1219200" cy="1193800"/>
            <a:chOff x="3695" y="2376"/>
            <a:chExt cx="768" cy="752"/>
          </a:xfrm>
        </p:grpSpPr>
        <p:sp>
          <p:nvSpPr>
            <p:cNvPr id="13318" name="Oval 6"/>
            <p:cNvSpPr>
              <a:spLocks noChangeArrowheads="1"/>
            </p:cNvSpPr>
            <p:nvPr/>
          </p:nvSpPr>
          <p:spPr bwMode="auto">
            <a:xfrm rot="926136">
              <a:off x="3696" y="2376"/>
              <a:ext cx="752" cy="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 rot="42306716">
              <a:off x="3695" y="2754"/>
              <a:ext cx="768" cy="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 rot="4698300" flipV="1">
              <a:off x="3816" y="2491"/>
              <a:ext cx="528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rot="9951869" flipV="1">
              <a:off x="3813" y="2498"/>
              <a:ext cx="528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rot="912578">
              <a:off x="3917" y="2428"/>
              <a:ext cx="336" cy="67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3" name="Line 11"/>
          <p:cNvSpPr>
            <a:spLocks noChangeShapeType="1"/>
          </p:cNvSpPr>
          <p:nvPr/>
        </p:nvSpPr>
        <p:spPr bwMode="auto">
          <a:xfrm rot="2976664">
            <a:off x="5753100" y="2527300"/>
            <a:ext cx="137160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rot="1501493">
            <a:off x="5118100" y="2438400"/>
            <a:ext cx="137160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rot="4295133">
            <a:off x="6383338" y="2916238"/>
            <a:ext cx="1193800" cy="27051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Arc 14"/>
          <p:cNvSpPr>
            <a:spLocks/>
          </p:cNvSpPr>
          <p:nvPr/>
        </p:nvSpPr>
        <p:spPr bwMode="auto">
          <a:xfrm>
            <a:off x="4203700" y="2663825"/>
            <a:ext cx="4267200" cy="2551113"/>
          </a:xfrm>
          <a:custGeom>
            <a:avLst/>
            <a:gdLst>
              <a:gd name="G0" fmla="+- 15322 0 0"/>
              <a:gd name="G1" fmla="+- 21600 0 0"/>
              <a:gd name="G2" fmla="+- 21600 0 0"/>
              <a:gd name="T0" fmla="*/ 0 w 36922"/>
              <a:gd name="T1" fmla="*/ 6376 h 22077"/>
              <a:gd name="T2" fmla="*/ 36917 w 36922"/>
              <a:gd name="T3" fmla="*/ 22077 h 22077"/>
              <a:gd name="T4" fmla="*/ 15322 w 36922"/>
              <a:gd name="T5" fmla="*/ 21600 h 22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922" h="22077" fill="none" extrusionOk="0">
                <a:moveTo>
                  <a:pt x="-1" y="6375"/>
                </a:moveTo>
                <a:cubicBezTo>
                  <a:pt x="4054" y="2294"/>
                  <a:pt x="9569" y="-1"/>
                  <a:pt x="15322" y="0"/>
                </a:cubicBezTo>
                <a:cubicBezTo>
                  <a:pt x="27251" y="0"/>
                  <a:pt x="36922" y="9670"/>
                  <a:pt x="36922" y="21600"/>
                </a:cubicBezTo>
                <a:cubicBezTo>
                  <a:pt x="36922" y="21759"/>
                  <a:pt x="36920" y="21918"/>
                  <a:pt x="36916" y="22076"/>
                </a:cubicBezTo>
              </a:path>
              <a:path w="36922" h="22077" stroke="0" extrusionOk="0">
                <a:moveTo>
                  <a:pt x="-1" y="6375"/>
                </a:moveTo>
                <a:cubicBezTo>
                  <a:pt x="4054" y="2294"/>
                  <a:pt x="9569" y="-1"/>
                  <a:pt x="15322" y="0"/>
                </a:cubicBezTo>
                <a:cubicBezTo>
                  <a:pt x="27251" y="0"/>
                  <a:pt x="36922" y="9670"/>
                  <a:pt x="36922" y="21600"/>
                </a:cubicBezTo>
                <a:cubicBezTo>
                  <a:pt x="36922" y="21759"/>
                  <a:pt x="36920" y="21918"/>
                  <a:pt x="36916" y="22076"/>
                </a:cubicBezTo>
                <a:lnTo>
                  <a:pt x="15322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rc 15"/>
          <p:cNvSpPr>
            <a:spLocks/>
          </p:cNvSpPr>
          <p:nvPr/>
        </p:nvSpPr>
        <p:spPr bwMode="auto">
          <a:xfrm>
            <a:off x="4573588" y="3162300"/>
            <a:ext cx="3427412" cy="2144713"/>
          </a:xfrm>
          <a:custGeom>
            <a:avLst/>
            <a:gdLst>
              <a:gd name="G0" fmla="+- 13860 0 0"/>
              <a:gd name="G1" fmla="+- 21600 0 0"/>
              <a:gd name="G2" fmla="+- 21600 0 0"/>
              <a:gd name="T0" fmla="*/ 0 w 35454"/>
              <a:gd name="T1" fmla="*/ 5033 h 21600"/>
              <a:gd name="T2" fmla="*/ 35454 w 35454"/>
              <a:gd name="T3" fmla="*/ 21092 h 21600"/>
              <a:gd name="T4" fmla="*/ 13860 w 3545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54" h="21600" fill="none" extrusionOk="0">
                <a:moveTo>
                  <a:pt x="0" y="5033"/>
                </a:moveTo>
                <a:cubicBezTo>
                  <a:pt x="3886" y="1781"/>
                  <a:pt x="8792" y="-1"/>
                  <a:pt x="13860" y="0"/>
                </a:cubicBezTo>
                <a:cubicBezTo>
                  <a:pt x="25591" y="0"/>
                  <a:pt x="35178" y="9363"/>
                  <a:pt x="35454" y="21091"/>
                </a:cubicBezTo>
              </a:path>
              <a:path w="35454" h="21600" stroke="0" extrusionOk="0">
                <a:moveTo>
                  <a:pt x="0" y="5033"/>
                </a:moveTo>
                <a:cubicBezTo>
                  <a:pt x="3886" y="1781"/>
                  <a:pt x="8792" y="-1"/>
                  <a:pt x="13860" y="0"/>
                </a:cubicBezTo>
                <a:cubicBezTo>
                  <a:pt x="25591" y="0"/>
                  <a:pt x="35178" y="9363"/>
                  <a:pt x="35454" y="21091"/>
                </a:cubicBezTo>
                <a:lnTo>
                  <a:pt x="1386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rc 16"/>
          <p:cNvSpPr>
            <a:spLocks/>
          </p:cNvSpPr>
          <p:nvPr/>
        </p:nvSpPr>
        <p:spPr bwMode="auto">
          <a:xfrm>
            <a:off x="4724400" y="2776538"/>
            <a:ext cx="3559175" cy="2400300"/>
          </a:xfrm>
          <a:custGeom>
            <a:avLst/>
            <a:gdLst>
              <a:gd name="G0" fmla="+- 10995 0 0"/>
              <a:gd name="G1" fmla="+- 21600 0 0"/>
              <a:gd name="G2" fmla="+- 21600 0 0"/>
              <a:gd name="T0" fmla="*/ 0 w 32007"/>
              <a:gd name="T1" fmla="*/ 3008 h 21600"/>
              <a:gd name="T2" fmla="*/ 32007 w 32007"/>
              <a:gd name="T3" fmla="*/ 16596 h 21600"/>
              <a:gd name="T4" fmla="*/ 10995 w 320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007" h="21600" fill="none" extrusionOk="0">
                <a:moveTo>
                  <a:pt x="-1" y="3007"/>
                </a:moveTo>
                <a:cubicBezTo>
                  <a:pt x="3329" y="1038"/>
                  <a:pt x="7126" y="-1"/>
                  <a:pt x="10995" y="0"/>
                </a:cubicBezTo>
                <a:cubicBezTo>
                  <a:pt x="20996" y="0"/>
                  <a:pt x="29690" y="6866"/>
                  <a:pt x="32007" y="16595"/>
                </a:cubicBezTo>
              </a:path>
              <a:path w="32007" h="21600" stroke="0" extrusionOk="0">
                <a:moveTo>
                  <a:pt x="-1" y="3007"/>
                </a:moveTo>
                <a:cubicBezTo>
                  <a:pt x="3329" y="1038"/>
                  <a:pt x="7126" y="-1"/>
                  <a:pt x="10995" y="0"/>
                </a:cubicBezTo>
                <a:cubicBezTo>
                  <a:pt x="20996" y="0"/>
                  <a:pt x="29690" y="6866"/>
                  <a:pt x="32007" y="16595"/>
                </a:cubicBezTo>
                <a:lnTo>
                  <a:pt x="10995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Arc 17"/>
          <p:cNvSpPr>
            <a:spLocks/>
          </p:cNvSpPr>
          <p:nvPr/>
        </p:nvSpPr>
        <p:spPr bwMode="auto">
          <a:xfrm>
            <a:off x="4572000" y="3386138"/>
            <a:ext cx="3236913" cy="1955800"/>
          </a:xfrm>
          <a:custGeom>
            <a:avLst/>
            <a:gdLst>
              <a:gd name="G0" fmla="+- 15282 0 0"/>
              <a:gd name="G1" fmla="+- 21600 0 0"/>
              <a:gd name="G2" fmla="+- 21600 0 0"/>
              <a:gd name="T0" fmla="*/ 0 w 36736"/>
              <a:gd name="T1" fmla="*/ 6335 h 21600"/>
              <a:gd name="T2" fmla="*/ 36736 w 36736"/>
              <a:gd name="T3" fmla="*/ 19094 h 21600"/>
              <a:gd name="T4" fmla="*/ 15282 w 3673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736" h="21600" fill="none" extrusionOk="0">
                <a:moveTo>
                  <a:pt x="-1" y="6334"/>
                </a:moveTo>
                <a:cubicBezTo>
                  <a:pt x="4051" y="2279"/>
                  <a:pt x="9549" y="-1"/>
                  <a:pt x="15282" y="0"/>
                </a:cubicBezTo>
                <a:cubicBezTo>
                  <a:pt x="26241" y="0"/>
                  <a:pt x="35464" y="8208"/>
                  <a:pt x="36736" y="19093"/>
                </a:cubicBezTo>
              </a:path>
              <a:path w="36736" h="21600" stroke="0" extrusionOk="0">
                <a:moveTo>
                  <a:pt x="-1" y="6334"/>
                </a:moveTo>
                <a:cubicBezTo>
                  <a:pt x="4051" y="2279"/>
                  <a:pt x="9549" y="-1"/>
                  <a:pt x="15282" y="0"/>
                </a:cubicBezTo>
                <a:cubicBezTo>
                  <a:pt x="26241" y="0"/>
                  <a:pt x="35464" y="8208"/>
                  <a:pt x="36736" y="19093"/>
                </a:cubicBezTo>
                <a:lnTo>
                  <a:pt x="1528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rc 18"/>
          <p:cNvSpPr>
            <a:spLocks/>
          </p:cNvSpPr>
          <p:nvPr/>
        </p:nvSpPr>
        <p:spPr bwMode="auto">
          <a:xfrm>
            <a:off x="4419600" y="2166938"/>
            <a:ext cx="4456113" cy="2925762"/>
          </a:xfrm>
          <a:custGeom>
            <a:avLst/>
            <a:gdLst>
              <a:gd name="G0" fmla="+- 10678 0 0"/>
              <a:gd name="G1" fmla="+- 21600 0 0"/>
              <a:gd name="G2" fmla="+- 21600 0 0"/>
              <a:gd name="T0" fmla="*/ 0 w 31857"/>
              <a:gd name="T1" fmla="*/ 2824 h 21600"/>
              <a:gd name="T2" fmla="*/ 31857 w 31857"/>
              <a:gd name="T3" fmla="*/ 17354 h 21600"/>
              <a:gd name="T4" fmla="*/ 10678 w 318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857" h="21600" fill="none" extrusionOk="0">
                <a:moveTo>
                  <a:pt x="-1" y="2823"/>
                </a:moveTo>
                <a:cubicBezTo>
                  <a:pt x="3254" y="973"/>
                  <a:pt x="6934" y="-1"/>
                  <a:pt x="10678" y="0"/>
                </a:cubicBezTo>
                <a:cubicBezTo>
                  <a:pt x="20970" y="0"/>
                  <a:pt x="29833" y="7262"/>
                  <a:pt x="31856" y="17354"/>
                </a:cubicBezTo>
              </a:path>
              <a:path w="31857" h="21600" stroke="0" extrusionOk="0">
                <a:moveTo>
                  <a:pt x="-1" y="2823"/>
                </a:moveTo>
                <a:cubicBezTo>
                  <a:pt x="3254" y="973"/>
                  <a:pt x="6934" y="-1"/>
                  <a:pt x="10678" y="0"/>
                </a:cubicBezTo>
                <a:cubicBezTo>
                  <a:pt x="20970" y="0"/>
                  <a:pt x="29833" y="7262"/>
                  <a:pt x="31856" y="17354"/>
                </a:cubicBezTo>
                <a:lnTo>
                  <a:pt x="10678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5029200" y="2319338"/>
            <a:ext cx="838200" cy="2924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5867400" y="2243138"/>
            <a:ext cx="533400" cy="2971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867400" y="2700338"/>
            <a:ext cx="1828800" cy="2514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5867400" y="3767138"/>
            <a:ext cx="2743200" cy="1524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187950" y="2852738"/>
            <a:ext cx="4445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5772150" y="27257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rot="1093044">
            <a:off x="6819900" y="2871788"/>
            <a:ext cx="158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rot="3027067">
            <a:off x="7739856" y="3507582"/>
            <a:ext cx="158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rot="522984">
            <a:off x="6291263" y="2732088"/>
            <a:ext cx="158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rot="2240961">
            <a:off x="7321550" y="3138488"/>
            <a:ext cx="158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rot="-61303663">
            <a:off x="8074819" y="3996532"/>
            <a:ext cx="158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rot="-81752922">
            <a:off x="8298656" y="4574382"/>
            <a:ext cx="158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3" name="Arc 31"/>
          <p:cNvSpPr>
            <a:spLocks/>
          </p:cNvSpPr>
          <p:nvPr/>
        </p:nvSpPr>
        <p:spPr bwMode="auto">
          <a:xfrm>
            <a:off x="4157663" y="2319338"/>
            <a:ext cx="4637087" cy="2828925"/>
          </a:xfrm>
          <a:custGeom>
            <a:avLst/>
            <a:gdLst>
              <a:gd name="G0" fmla="+- 13860 0 0"/>
              <a:gd name="G1" fmla="+- 21600 0 0"/>
              <a:gd name="G2" fmla="+- 21600 0 0"/>
              <a:gd name="T0" fmla="*/ 0 w 35411"/>
              <a:gd name="T1" fmla="*/ 5033 h 21600"/>
              <a:gd name="T2" fmla="*/ 35411 w 35411"/>
              <a:gd name="T3" fmla="*/ 20148 h 21600"/>
              <a:gd name="T4" fmla="*/ 13860 w 354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11" h="21600" fill="none" extrusionOk="0">
                <a:moveTo>
                  <a:pt x="0" y="5033"/>
                </a:moveTo>
                <a:cubicBezTo>
                  <a:pt x="3886" y="1781"/>
                  <a:pt x="8792" y="-1"/>
                  <a:pt x="13860" y="0"/>
                </a:cubicBezTo>
                <a:cubicBezTo>
                  <a:pt x="25225" y="0"/>
                  <a:pt x="34647" y="8807"/>
                  <a:pt x="35411" y="20147"/>
                </a:cubicBezTo>
              </a:path>
              <a:path w="35411" h="21600" stroke="0" extrusionOk="0">
                <a:moveTo>
                  <a:pt x="0" y="5033"/>
                </a:moveTo>
                <a:cubicBezTo>
                  <a:pt x="3886" y="1781"/>
                  <a:pt x="8792" y="-1"/>
                  <a:pt x="13860" y="0"/>
                </a:cubicBezTo>
                <a:cubicBezTo>
                  <a:pt x="25225" y="0"/>
                  <a:pt x="34647" y="8807"/>
                  <a:pt x="35411" y="20147"/>
                </a:cubicBezTo>
                <a:lnTo>
                  <a:pt x="1386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44" name="Group 32"/>
          <p:cNvGrpSpPr>
            <a:grpSpLocks/>
          </p:cNvGrpSpPr>
          <p:nvPr/>
        </p:nvGrpSpPr>
        <p:grpSpPr bwMode="auto">
          <a:xfrm>
            <a:off x="4140200" y="2692400"/>
            <a:ext cx="1219200" cy="850900"/>
            <a:chOff x="1456" y="1531"/>
            <a:chExt cx="768" cy="536"/>
          </a:xfrm>
        </p:grpSpPr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 rot="41394137">
              <a:off x="1456" y="1795"/>
              <a:ext cx="768" cy="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 rot="3785720" flipV="1">
              <a:off x="1558" y="1531"/>
              <a:ext cx="528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 rot="9039292" flipV="1">
              <a:off x="1576" y="1539"/>
              <a:ext cx="528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Text Box 36"/>
            <p:cNvSpPr txBox="1">
              <a:spLocks noChangeArrowheads="1"/>
            </p:cNvSpPr>
            <p:nvPr/>
          </p:nvSpPr>
          <p:spPr bwMode="auto">
            <a:xfrm rot="-1590294">
              <a:off x="1704" y="1636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endParaRPr lang="en-US" sz="1400" b="1" baseline="-25000">
                <a:solidFill>
                  <a:srgbClr val="FF0066"/>
                </a:solidFill>
                <a:latin typeface="Times New Roman" charset="0"/>
              </a:endParaRPr>
            </a:p>
          </p:txBody>
        </p:sp>
      </p:grpSp>
      <p:grpSp>
        <p:nvGrpSpPr>
          <p:cNvPr id="13349" name="Group 37"/>
          <p:cNvGrpSpPr>
            <a:grpSpLocks/>
          </p:cNvGrpSpPr>
          <p:nvPr/>
        </p:nvGrpSpPr>
        <p:grpSpPr bwMode="auto">
          <a:xfrm>
            <a:off x="5105400" y="2471738"/>
            <a:ext cx="3562350" cy="2305050"/>
            <a:chOff x="2064" y="1392"/>
            <a:chExt cx="2244" cy="1452"/>
          </a:xfrm>
        </p:grpSpPr>
        <p:sp>
          <p:nvSpPr>
            <p:cNvPr id="13350" name="Text Box 38"/>
            <p:cNvSpPr txBox="1">
              <a:spLocks noChangeArrowheads="1"/>
            </p:cNvSpPr>
            <p:nvPr/>
          </p:nvSpPr>
          <p:spPr bwMode="auto">
            <a:xfrm rot="-871177">
              <a:off x="2064" y="1440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1</a:t>
              </a:r>
            </a:p>
          </p:txBody>
        </p:sp>
        <p:sp>
          <p:nvSpPr>
            <p:cNvPr id="13351" name="Text Box 39"/>
            <p:cNvSpPr txBox="1">
              <a:spLocks noChangeArrowheads="1"/>
            </p:cNvSpPr>
            <p:nvPr/>
          </p:nvSpPr>
          <p:spPr bwMode="auto">
            <a:xfrm>
              <a:off x="2352" y="139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2</a:t>
              </a:r>
            </a:p>
          </p:txBody>
        </p:sp>
        <p:sp>
          <p:nvSpPr>
            <p:cNvPr id="13352" name="Text Box 40"/>
            <p:cNvSpPr txBox="1">
              <a:spLocks noChangeArrowheads="1"/>
            </p:cNvSpPr>
            <p:nvPr/>
          </p:nvSpPr>
          <p:spPr bwMode="auto">
            <a:xfrm rot="437366">
              <a:off x="2736" y="139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3</a:t>
              </a:r>
            </a:p>
          </p:txBody>
        </p:sp>
        <p:sp>
          <p:nvSpPr>
            <p:cNvPr id="13353" name="Text Box 41"/>
            <p:cNvSpPr txBox="1">
              <a:spLocks noChangeArrowheads="1"/>
            </p:cNvSpPr>
            <p:nvPr/>
          </p:nvSpPr>
          <p:spPr bwMode="auto">
            <a:xfrm rot="1224460">
              <a:off x="3048" y="147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4</a:t>
              </a:r>
            </a:p>
          </p:txBody>
        </p:sp>
        <p:sp>
          <p:nvSpPr>
            <p:cNvPr id="13354" name="Text Box 42"/>
            <p:cNvSpPr txBox="1">
              <a:spLocks noChangeArrowheads="1"/>
            </p:cNvSpPr>
            <p:nvPr/>
          </p:nvSpPr>
          <p:spPr bwMode="auto">
            <a:xfrm rot="2164470">
              <a:off x="3428" y="167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5</a:t>
              </a:r>
            </a:p>
          </p:txBody>
        </p:sp>
        <p:sp>
          <p:nvSpPr>
            <p:cNvPr id="13355" name="Text Box 43"/>
            <p:cNvSpPr txBox="1">
              <a:spLocks noChangeArrowheads="1"/>
            </p:cNvSpPr>
            <p:nvPr/>
          </p:nvSpPr>
          <p:spPr bwMode="auto">
            <a:xfrm rot="2542015">
              <a:off x="4075" y="265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8</a:t>
              </a:r>
            </a:p>
          </p:txBody>
        </p:sp>
        <p:sp>
          <p:nvSpPr>
            <p:cNvPr id="13356" name="Text Box 44"/>
            <p:cNvSpPr txBox="1">
              <a:spLocks noChangeArrowheads="1"/>
            </p:cNvSpPr>
            <p:nvPr/>
          </p:nvSpPr>
          <p:spPr bwMode="auto">
            <a:xfrm rot="3069193">
              <a:off x="3696" y="187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6</a:t>
              </a:r>
            </a:p>
          </p:txBody>
        </p:sp>
        <p:sp>
          <p:nvSpPr>
            <p:cNvPr id="13357" name="Text Box 45"/>
            <p:cNvSpPr txBox="1">
              <a:spLocks noChangeArrowheads="1"/>
            </p:cNvSpPr>
            <p:nvPr/>
          </p:nvSpPr>
          <p:spPr bwMode="auto">
            <a:xfrm rot="-18203353">
              <a:off x="3963" y="2229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7</a:t>
              </a:r>
            </a:p>
          </p:txBody>
        </p:sp>
      </p:grpSp>
      <p:sp>
        <p:nvSpPr>
          <p:cNvPr id="13358" name="Oval 46"/>
          <p:cNvSpPr>
            <a:spLocks noChangeArrowheads="1"/>
          </p:cNvSpPr>
          <p:nvPr/>
        </p:nvSpPr>
        <p:spPr bwMode="auto">
          <a:xfrm>
            <a:off x="4953000" y="36147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Oval 47"/>
          <p:cNvSpPr>
            <a:spLocks noChangeArrowheads="1"/>
          </p:cNvSpPr>
          <p:nvPr/>
        </p:nvSpPr>
        <p:spPr bwMode="auto">
          <a:xfrm>
            <a:off x="4953000" y="3354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48"/>
          <p:cNvSpPr>
            <a:spLocks noChangeArrowheads="1"/>
          </p:cNvSpPr>
          <p:nvPr/>
        </p:nvSpPr>
        <p:spPr bwMode="auto">
          <a:xfrm>
            <a:off x="5067300" y="2814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Oval 49"/>
          <p:cNvSpPr>
            <a:spLocks noChangeArrowheads="1"/>
          </p:cNvSpPr>
          <p:nvPr/>
        </p:nvSpPr>
        <p:spPr bwMode="auto">
          <a:xfrm>
            <a:off x="5791200" y="231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2" name="Oval 50"/>
          <p:cNvSpPr>
            <a:spLocks noChangeArrowheads="1"/>
          </p:cNvSpPr>
          <p:nvPr/>
        </p:nvSpPr>
        <p:spPr bwMode="auto">
          <a:xfrm>
            <a:off x="7010400" y="231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Oval 51"/>
          <p:cNvSpPr>
            <a:spLocks noChangeArrowheads="1"/>
          </p:cNvSpPr>
          <p:nvPr/>
        </p:nvSpPr>
        <p:spPr bwMode="auto">
          <a:xfrm>
            <a:off x="7924800" y="3100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Oval 52"/>
          <p:cNvSpPr>
            <a:spLocks noChangeArrowheads="1"/>
          </p:cNvSpPr>
          <p:nvPr/>
        </p:nvSpPr>
        <p:spPr bwMode="auto">
          <a:xfrm>
            <a:off x="8166100" y="4040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Oval 53"/>
          <p:cNvSpPr>
            <a:spLocks noChangeArrowheads="1"/>
          </p:cNvSpPr>
          <p:nvPr/>
        </p:nvSpPr>
        <p:spPr bwMode="auto">
          <a:xfrm>
            <a:off x="7848600" y="4605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6" name="Oval 54"/>
          <p:cNvSpPr>
            <a:spLocks noChangeArrowheads="1"/>
          </p:cNvSpPr>
          <p:nvPr/>
        </p:nvSpPr>
        <p:spPr bwMode="auto">
          <a:xfrm>
            <a:off x="7696200" y="47577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 flipH="1">
            <a:off x="5013325" y="2852738"/>
            <a:ext cx="200025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8" name="Line 56"/>
          <p:cNvSpPr>
            <a:spLocks noChangeShapeType="1"/>
          </p:cNvSpPr>
          <p:nvPr/>
        </p:nvSpPr>
        <p:spPr bwMode="auto">
          <a:xfrm flipH="1">
            <a:off x="5105400" y="2776538"/>
            <a:ext cx="6858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 flipH="1" flipV="1">
            <a:off x="5791200" y="2319338"/>
            <a:ext cx="5334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0" name="Line 58"/>
          <p:cNvSpPr>
            <a:spLocks noChangeShapeType="1"/>
          </p:cNvSpPr>
          <p:nvPr/>
        </p:nvSpPr>
        <p:spPr bwMode="auto">
          <a:xfrm flipV="1">
            <a:off x="7391400" y="3157538"/>
            <a:ext cx="609600" cy="682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1" name="Line 59"/>
          <p:cNvSpPr>
            <a:spLocks noChangeShapeType="1"/>
          </p:cNvSpPr>
          <p:nvPr/>
        </p:nvSpPr>
        <p:spPr bwMode="auto">
          <a:xfrm>
            <a:off x="7772400" y="3538538"/>
            <a:ext cx="4572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2" name="Line 60"/>
          <p:cNvSpPr>
            <a:spLocks noChangeShapeType="1"/>
          </p:cNvSpPr>
          <p:nvPr/>
        </p:nvSpPr>
        <p:spPr bwMode="auto">
          <a:xfrm rot="235035" flipH="1">
            <a:off x="7896225" y="3995738"/>
            <a:ext cx="188913" cy="6953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3" name="Line 61"/>
          <p:cNvSpPr>
            <a:spLocks noChangeShapeType="1"/>
          </p:cNvSpPr>
          <p:nvPr/>
        </p:nvSpPr>
        <p:spPr bwMode="auto">
          <a:xfrm flipH="1">
            <a:off x="6819900" y="2386013"/>
            <a:ext cx="2286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 rot="21020046" flipH="1">
            <a:off x="7743825" y="4681538"/>
            <a:ext cx="5334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5" name="Arc 63"/>
          <p:cNvSpPr>
            <a:spLocks/>
          </p:cNvSpPr>
          <p:nvPr/>
        </p:nvSpPr>
        <p:spPr bwMode="auto">
          <a:xfrm rot="15788815">
            <a:off x="5094287" y="2455863"/>
            <a:ext cx="968375" cy="1295400"/>
          </a:xfrm>
          <a:custGeom>
            <a:avLst/>
            <a:gdLst>
              <a:gd name="G0" fmla="+- 1052 0 0"/>
              <a:gd name="G1" fmla="+- 21600 0 0"/>
              <a:gd name="G2" fmla="+- 21600 0 0"/>
              <a:gd name="T0" fmla="*/ 0 w 16708"/>
              <a:gd name="T1" fmla="*/ 26 h 21600"/>
              <a:gd name="T2" fmla="*/ 16708 w 16708"/>
              <a:gd name="T3" fmla="*/ 6719 h 21600"/>
              <a:gd name="T4" fmla="*/ 1052 w 167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08" h="21600" fill="none" extrusionOk="0">
                <a:moveTo>
                  <a:pt x="-1" y="25"/>
                </a:moveTo>
                <a:cubicBezTo>
                  <a:pt x="350" y="8"/>
                  <a:pt x="701" y="-1"/>
                  <a:pt x="1052" y="0"/>
                </a:cubicBezTo>
                <a:cubicBezTo>
                  <a:pt x="6970" y="0"/>
                  <a:pt x="12630" y="2428"/>
                  <a:pt x="16708" y="6718"/>
                </a:cubicBezTo>
              </a:path>
              <a:path w="16708" h="21600" stroke="0" extrusionOk="0">
                <a:moveTo>
                  <a:pt x="-1" y="25"/>
                </a:moveTo>
                <a:cubicBezTo>
                  <a:pt x="350" y="8"/>
                  <a:pt x="701" y="-1"/>
                  <a:pt x="1052" y="0"/>
                </a:cubicBezTo>
                <a:cubicBezTo>
                  <a:pt x="6970" y="0"/>
                  <a:pt x="12630" y="2428"/>
                  <a:pt x="16708" y="6718"/>
                </a:cubicBezTo>
                <a:lnTo>
                  <a:pt x="1052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6" name="Arc 64"/>
          <p:cNvSpPr>
            <a:spLocks/>
          </p:cNvSpPr>
          <p:nvPr/>
        </p:nvSpPr>
        <p:spPr bwMode="auto">
          <a:xfrm rot="-1147431">
            <a:off x="5257800" y="2116138"/>
            <a:ext cx="2689225" cy="2114550"/>
          </a:xfrm>
          <a:custGeom>
            <a:avLst/>
            <a:gdLst>
              <a:gd name="G0" fmla="+- 11292 0 0"/>
              <a:gd name="G1" fmla="+- 21600 0 0"/>
              <a:gd name="G2" fmla="+- 21600 0 0"/>
              <a:gd name="T0" fmla="*/ 0 w 32892"/>
              <a:gd name="T1" fmla="*/ 3186 h 24035"/>
              <a:gd name="T2" fmla="*/ 32754 w 32892"/>
              <a:gd name="T3" fmla="*/ 24035 h 24035"/>
              <a:gd name="T4" fmla="*/ 11292 w 32892"/>
              <a:gd name="T5" fmla="*/ 21600 h 2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892" h="24035" fill="none" extrusionOk="0">
                <a:moveTo>
                  <a:pt x="0" y="3186"/>
                </a:moveTo>
                <a:cubicBezTo>
                  <a:pt x="3398" y="1102"/>
                  <a:pt x="7306" y="-1"/>
                  <a:pt x="11292" y="0"/>
                </a:cubicBezTo>
                <a:cubicBezTo>
                  <a:pt x="23221" y="0"/>
                  <a:pt x="32892" y="9670"/>
                  <a:pt x="32892" y="21600"/>
                </a:cubicBezTo>
                <a:cubicBezTo>
                  <a:pt x="32892" y="22413"/>
                  <a:pt x="32846" y="23226"/>
                  <a:pt x="32754" y="24035"/>
                </a:cubicBezTo>
              </a:path>
              <a:path w="32892" h="24035" stroke="0" extrusionOk="0">
                <a:moveTo>
                  <a:pt x="0" y="3186"/>
                </a:moveTo>
                <a:cubicBezTo>
                  <a:pt x="3398" y="1102"/>
                  <a:pt x="7306" y="-1"/>
                  <a:pt x="11292" y="0"/>
                </a:cubicBezTo>
                <a:cubicBezTo>
                  <a:pt x="23221" y="0"/>
                  <a:pt x="32892" y="9670"/>
                  <a:pt x="32892" y="21600"/>
                </a:cubicBezTo>
                <a:cubicBezTo>
                  <a:pt x="32892" y="22413"/>
                  <a:pt x="32846" y="23226"/>
                  <a:pt x="32754" y="24035"/>
                </a:cubicBezTo>
                <a:lnTo>
                  <a:pt x="11292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7" name="Arc 65"/>
          <p:cNvSpPr>
            <a:spLocks/>
          </p:cNvSpPr>
          <p:nvPr/>
        </p:nvSpPr>
        <p:spPr bwMode="auto">
          <a:xfrm rot="18233221" flipV="1">
            <a:off x="6727826" y="2965450"/>
            <a:ext cx="1255712" cy="1798637"/>
          </a:xfrm>
          <a:custGeom>
            <a:avLst/>
            <a:gdLst>
              <a:gd name="G0" fmla="+- 5898 0 0"/>
              <a:gd name="G1" fmla="+- 21600 0 0"/>
              <a:gd name="G2" fmla="+- 21600 0 0"/>
              <a:gd name="T0" fmla="*/ 0 w 17699"/>
              <a:gd name="T1" fmla="*/ 821 h 21600"/>
              <a:gd name="T2" fmla="*/ 17699 w 17699"/>
              <a:gd name="T3" fmla="*/ 3509 h 21600"/>
              <a:gd name="T4" fmla="*/ 5898 w 176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99" h="21600" fill="none" extrusionOk="0">
                <a:moveTo>
                  <a:pt x="-1" y="820"/>
                </a:moveTo>
                <a:cubicBezTo>
                  <a:pt x="1918" y="276"/>
                  <a:pt x="3903" y="-1"/>
                  <a:pt x="5898" y="0"/>
                </a:cubicBezTo>
                <a:cubicBezTo>
                  <a:pt x="10088" y="0"/>
                  <a:pt x="14189" y="1219"/>
                  <a:pt x="17699" y="3508"/>
                </a:cubicBezTo>
              </a:path>
              <a:path w="17699" h="21600" stroke="0" extrusionOk="0">
                <a:moveTo>
                  <a:pt x="-1" y="820"/>
                </a:moveTo>
                <a:cubicBezTo>
                  <a:pt x="1918" y="276"/>
                  <a:pt x="3903" y="-1"/>
                  <a:pt x="5898" y="0"/>
                </a:cubicBezTo>
                <a:cubicBezTo>
                  <a:pt x="10088" y="0"/>
                  <a:pt x="14189" y="1219"/>
                  <a:pt x="17699" y="3508"/>
                </a:cubicBezTo>
                <a:lnTo>
                  <a:pt x="5898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8" name="Arc 66"/>
          <p:cNvSpPr>
            <a:spLocks/>
          </p:cNvSpPr>
          <p:nvPr/>
        </p:nvSpPr>
        <p:spPr bwMode="auto">
          <a:xfrm>
            <a:off x="5692775" y="4965700"/>
            <a:ext cx="379413" cy="274638"/>
          </a:xfrm>
          <a:custGeom>
            <a:avLst/>
            <a:gdLst>
              <a:gd name="G0" fmla="+- 14281 0 0"/>
              <a:gd name="G1" fmla="+- 21600 0 0"/>
              <a:gd name="G2" fmla="+- 21600 0 0"/>
              <a:gd name="T0" fmla="*/ 0 w 35881"/>
              <a:gd name="T1" fmla="*/ 5395 h 25991"/>
              <a:gd name="T2" fmla="*/ 35430 w 35881"/>
              <a:gd name="T3" fmla="*/ 25991 h 25991"/>
              <a:gd name="T4" fmla="*/ 14281 w 35881"/>
              <a:gd name="T5" fmla="*/ 21600 h 25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81" h="25991" fill="none" extrusionOk="0">
                <a:moveTo>
                  <a:pt x="-1" y="5394"/>
                </a:moveTo>
                <a:cubicBezTo>
                  <a:pt x="3944" y="1918"/>
                  <a:pt x="9022" y="-1"/>
                  <a:pt x="14281" y="0"/>
                </a:cubicBezTo>
                <a:cubicBezTo>
                  <a:pt x="26210" y="0"/>
                  <a:pt x="35881" y="9670"/>
                  <a:pt x="35881" y="21600"/>
                </a:cubicBezTo>
                <a:cubicBezTo>
                  <a:pt x="35881" y="23075"/>
                  <a:pt x="35729" y="24546"/>
                  <a:pt x="35429" y="25990"/>
                </a:cubicBezTo>
              </a:path>
              <a:path w="35881" h="25991" stroke="0" extrusionOk="0">
                <a:moveTo>
                  <a:pt x="-1" y="5394"/>
                </a:moveTo>
                <a:cubicBezTo>
                  <a:pt x="3944" y="1918"/>
                  <a:pt x="9022" y="-1"/>
                  <a:pt x="14281" y="0"/>
                </a:cubicBezTo>
                <a:cubicBezTo>
                  <a:pt x="26210" y="0"/>
                  <a:pt x="35881" y="9670"/>
                  <a:pt x="35881" y="21600"/>
                </a:cubicBezTo>
                <a:cubicBezTo>
                  <a:pt x="35881" y="23075"/>
                  <a:pt x="35729" y="24546"/>
                  <a:pt x="35429" y="25990"/>
                </a:cubicBezTo>
                <a:lnTo>
                  <a:pt x="1428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7091363" y="311150"/>
            <a:ext cx="1847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FF0066"/>
                </a:solidFill>
                <a:latin typeface="Arial Black" pitchFamily="34" charset="0"/>
              </a:rPr>
              <a:t>EPI CYCLOID :</a:t>
            </a:r>
            <a:r>
              <a:rPr lang="en-US" sz="1600" u="sng">
                <a:solidFill>
                  <a:srgbClr val="FF0066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4813300" y="36528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P</a:t>
            </a:r>
          </a:p>
        </p:txBody>
      </p:sp>
      <p:grpSp>
        <p:nvGrpSpPr>
          <p:cNvPr id="13381" name="Group 69"/>
          <p:cNvGrpSpPr>
            <a:grpSpLocks/>
          </p:cNvGrpSpPr>
          <p:nvPr/>
        </p:nvGrpSpPr>
        <p:grpSpPr bwMode="auto">
          <a:xfrm>
            <a:off x="5029200" y="3614738"/>
            <a:ext cx="903288" cy="1947862"/>
            <a:chOff x="2016" y="2112"/>
            <a:chExt cx="569" cy="1227"/>
          </a:xfrm>
        </p:grpSpPr>
        <p:sp>
          <p:nvSpPr>
            <p:cNvPr id="13382" name="Text Box 70"/>
            <p:cNvSpPr txBox="1">
              <a:spLocks noChangeArrowheads="1"/>
            </p:cNvSpPr>
            <p:nvPr/>
          </p:nvSpPr>
          <p:spPr bwMode="auto">
            <a:xfrm>
              <a:off x="2382" y="3147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O</a:t>
              </a:r>
            </a:p>
          </p:txBody>
        </p:sp>
        <p:sp>
          <p:nvSpPr>
            <p:cNvPr id="13383" name="Line 71"/>
            <p:cNvSpPr>
              <a:spLocks noChangeShapeType="1"/>
            </p:cNvSpPr>
            <p:nvPr/>
          </p:nvSpPr>
          <p:spPr bwMode="auto">
            <a:xfrm flipH="1" flipV="1">
              <a:off x="2016" y="2112"/>
              <a:ext cx="5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Text Box 72"/>
            <p:cNvSpPr txBox="1">
              <a:spLocks noChangeArrowheads="1"/>
            </p:cNvSpPr>
            <p:nvPr/>
          </p:nvSpPr>
          <p:spPr bwMode="auto">
            <a:xfrm rot="-1614293">
              <a:off x="2064" y="259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R</a:t>
              </a:r>
            </a:p>
          </p:txBody>
        </p:sp>
        <p:sp>
          <p:nvSpPr>
            <p:cNvPr id="13385" name="Oval 73"/>
            <p:cNvSpPr>
              <a:spLocks noChangeArrowheads="1"/>
            </p:cNvSpPr>
            <p:nvPr/>
          </p:nvSpPr>
          <p:spPr bwMode="auto">
            <a:xfrm>
              <a:off x="2514" y="31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86" name="Line 74"/>
          <p:cNvSpPr>
            <a:spLocks noChangeShapeType="1"/>
          </p:cNvSpPr>
          <p:nvPr/>
        </p:nvSpPr>
        <p:spPr bwMode="auto">
          <a:xfrm flipV="1">
            <a:off x="4038600" y="3309938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87" name="Text Box 75"/>
          <p:cNvSpPr txBox="1">
            <a:spLocks noChangeArrowheads="1"/>
          </p:cNvSpPr>
          <p:nvPr/>
        </p:nvSpPr>
        <p:spPr bwMode="auto">
          <a:xfrm>
            <a:off x="3581400" y="3690938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</a:t>
            </a:r>
            <a:r>
              <a:rPr lang="en-US" sz="1600">
                <a:latin typeface="Times New Roman" charset="0"/>
              </a:rPr>
              <a:t> = </a:t>
            </a:r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CP</a:t>
            </a:r>
          </a:p>
        </p:txBody>
      </p:sp>
      <p:grpSp>
        <p:nvGrpSpPr>
          <p:cNvPr id="13388" name="Group 76"/>
          <p:cNvGrpSpPr>
            <a:grpSpLocks/>
          </p:cNvGrpSpPr>
          <p:nvPr/>
        </p:nvGrpSpPr>
        <p:grpSpPr bwMode="auto">
          <a:xfrm>
            <a:off x="6000750" y="4805363"/>
            <a:ext cx="152400" cy="152400"/>
            <a:chOff x="912" y="3072"/>
            <a:chExt cx="144" cy="144"/>
          </a:xfrm>
        </p:grpSpPr>
        <p:sp>
          <p:nvSpPr>
            <p:cNvPr id="13389" name="Oval 77"/>
            <p:cNvSpPr>
              <a:spLocks noChangeArrowheads="1"/>
            </p:cNvSpPr>
            <p:nvPr/>
          </p:nvSpPr>
          <p:spPr bwMode="auto">
            <a:xfrm>
              <a:off x="912" y="3072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0" name="Line 78"/>
            <p:cNvSpPr>
              <a:spLocks noChangeShapeType="1"/>
            </p:cNvSpPr>
            <p:nvPr/>
          </p:nvSpPr>
          <p:spPr bwMode="auto">
            <a:xfrm>
              <a:off x="912" y="3120"/>
              <a:ext cx="144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91" name="Group 79"/>
          <p:cNvGrpSpPr>
            <a:grpSpLocks/>
          </p:cNvGrpSpPr>
          <p:nvPr/>
        </p:nvGrpSpPr>
        <p:grpSpPr bwMode="auto">
          <a:xfrm>
            <a:off x="3962400" y="4757738"/>
            <a:ext cx="1219200" cy="533400"/>
            <a:chOff x="720" y="2544"/>
            <a:chExt cx="768" cy="336"/>
          </a:xfrm>
        </p:grpSpPr>
        <p:sp>
          <p:nvSpPr>
            <p:cNvPr id="13392" name="Rectangle 80"/>
            <p:cNvSpPr>
              <a:spLocks noChangeArrowheads="1"/>
            </p:cNvSpPr>
            <p:nvPr/>
          </p:nvSpPr>
          <p:spPr bwMode="auto">
            <a:xfrm>
              <a:off x="720" y="2544"/>
              <a:ext cx="768" cy="3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93" name="Group 81"/>
            <p:cNvGrpSpPr>
              <a:grpSpLocks/>
            </p:cNvGrpSpPr>
            <p:nvPr/>
          </p:nvGrpSpPr>
          <p:grpSpPr bwMode="auto">
            <a:xfrm>
              <a:off x="816" y="2544"/>
              <a:ext cx="656" cy="308"/>
              <a:chOff x="528" y="624"/>
              <a:chExt cx="656" cy="308"/>
            </a:xfrm>
          </p:grpSpPr>
          <p:grpSp>
            <p:nvGrpSpPr>
              <p:cNvPr id="13394" name="Group 82"/>
              <p:cNvGrpSpPr>
                <a:grpSpLocks/>
              </p:cNvGrpSpPr>
              <p:nvPr/>
            </p:nvGrpSpPr>
            <p:grpSpPr bwMode="auto">
              <a:xfrm>
                <a:off x="528" y="720"/>
                <a:ext cx="96" cy="96"/>
                <a:chOff x="912" y="3072"/>
                <a:chExt cx="144" cy="144"/>
              </a:xfrm>
            </p:grpSpPr>
            <p:sp>
              <p:nvSpPr>
                <p:cNvPr id="13395" name="Oval 83"/>
                <p:cNvSpPr>
                  <a:spLocks noChangeArrowheads="1"/>
                </p:cNvSpPr>
                <p:nvPr/>
              </p:nvSpPr>
              <p:spPr bwMode="auto">
                <a:xfrm>
                  <a:off x="912" y="307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6" name="Line 84"/>
                <p:cNvSpPr>
                  <a:spLocks noChangeShapeType="1"/>
                </p:cNvSpPr>
                <p:nvPr/>
              </p:nvSpPr>
              <p:spPr bwMode="auto">
                <a:xfrm>
                  <a:off x="912" y="3120"/>
                  <a:ext cx="144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97" name="Text Box 85"/>
              <p:cNvSpPr txBox="1">
                <a:spLocks noChangeArrowheads="1"/>
              </p:cNvSpPr>
              <p:nvPr/>
            </p:nvSpPr>
            <p:spPr bwMode="auto">
              <a:xfrm rot="-2810704">
                <a:off x="785" y="655"/>
                <a:ext cx="19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latin typeface="Times New Roman" charset="0"/>
                  </a:rPr>
                  <a:t>+</a:t>
                </a:r>
                <a:endParaRPr lang="en-US" sz="1400">
                  <a:latin typeface="Times New Roman" charset="0"/>
                </a:endParaRPr>
              </a:p>
            </p:txBody>
          </p:sp>
          <p:sp>
            <p:nvSpPr>
              <p:cNvPr id="13398" name="Text Box 86"/>
              <p:cNvSpPr txBox="1">
                <a:spLocks noChangeArrowheads="1"/>
              </p:cNvSpPr>
              <p:nvPr/>
            </p:nvSpPr>
            <p:spPr bwMode="auto">
              <a:xfrm>
                <a:off x="720" y="624"/>
                <a:ext cx="1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r</a:t>
                </a:r>
              </a:p>
            </p:txBody>
          </p:sp>
          <p:sp>
            <p:nvSpPr>
              <p:cNvPr id="13399" name="Line 87"/>
              <p:cNvSpPr>
                <a:spLocks noChangeShapeType="1"/>
              </p:cNvSpPr>
              <p:nvPr/>
            </p:nvSpPr>
            <p:spPr bwMode="auto">
              <a:xfrm>
                <a:off x="740" y="77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0" name="Text Box 88"/>
              <p:cNvSpPr txBox="1">
                <a:spLocks noChangeArrowheads="1"/>
              </p:cNvSpPr>
              <p:nvPr/>
            </p:nvSpPr>
            <p:spPr bwMode="auto">
              <a:xfrm>
                <a:off x="708" y="740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R</a:t>
                </a:r>
              </a:p>
            </p:txBody>
          </p:sp>
          <p:sp>
            <p:nvSpPr>
              <p:cNvPr id="13401" name="Text Box 89"/>
              <p:cNvSpPr txBox="1">
                <a:spLocks noChangeArrowheads="1"/>
              </p:cNvSpPr>
              <p:nvPr/>
            </p:nvSpPr>
            <p:spPr bwMode="auto">
              <a:xfrm>
                <a:off x="864" y="672"/>
                <a:ext cx="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360</a:t>
                </a:r>
                <a:r>
                  <a:rPr lang="en-US" sz="1400" baseline="3000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3402" name="Text Box 90"/>
              <p:cNvSpPr txBox="1">
                <a:spLocks noChangeArrowheads="1"/>
              </p:cNvSpPr>
              <p:nvPr/>
            </p:nvSpPr>
            <p:spPr bwMode="auto">
              <a:xfrm>
                <a:off x="588" y="680"/>
                <a:ext cx="2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latin typeface="Times New Roman" charset="0"/>
                  </a:rPr>
                  <a:t> = </a:t>
                </a:r>
              </a:p>
            </p:txBody>
          </p:sp>
        </p:grpSp>
      </p:grpSp>
      <p:grpSp>
        <p:nvGrpSpPr>
          <p:cNvPr id="13403" name="Group 91"/>
          <p:cNvGrpSpPr>
            <a:grpSpLocks/>
          </p:cNvGrpSpPr>
          <p:nvPr/>
        </p:nvGrpSpPr>
        <p:grpSpPr bwMode="auto">
          <a:xfrm>
            <a:off x="3898900" y="2255838"/>
            <a:ext cx="1682750" cy="1638300"/>
            <a:chOff x="1272" y="1272"/>
            <a:chExt cx="1060" cy="1032"/>
          </a:xfrm>
        </p:grpSpPr>
        <p:sp>
          <p:nvSpPr>
            <p:cNvPr id="13404" name="Text Box 92"/>
            <p:cNvSpPr txBox="1">
              <a:spLocks noChangeArrowheads="1"/>
            </p:cNvSpPr>
            <p:nvPr/>
          </p:nvSpPr>
          <p:spPr bwMode="auto">
            <a:xfrm>
              <a:off x="1632" y="211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13405" name="Text Box 93"/>
            <p:cNvSpPr txBox="1">
              <a:spLocks noChangeArrowheads="1"/>
            </p:cNvSpPr>
            <p:nvPr/>
          </p:nvSpPr>
          <p:spPr bwMode="auto">
            <a:xfrm>
              <a:off x="1296" y="192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13406" name="Text Box 94"/>
            <p:cNvSpPr txBox="1">
              <a:spLocks noChangeArrowheads="1"/>
            </p:cNvSpPr>
            <p:nvPr/>
          </p:nvSpPr>
          <p:spPr bwMode="auto">
            <a:xfrm>
              <a:off x="1272" y="158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13407" name="Text Box 95"/>
            <p:cNvSpPr txBox="1">
              <a:spLocks noChangeArrowheads="1"/>
            </p:cNvSpPr>
            <p:nvPr/>
          </p:nvSpPr>
          <p:spPr bwMode="auto">
            <a:xfrm>
              <a:off x="1520" y="128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13408" name="Text Box 96"/>
            <p:cNvSpPr txBox="1">
              <a:spLocks noChangeArrowheads="1"/>
            </p:cNvSpPr>
            <p:nvPr/>
          </p:nvSpPr>
          <p:spPr bwMode="auto">
            <a:xfrm>
              <a:off x="1840" y="1272"/>
              <a:ext cx="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 5</a:t>
              </a:r>
            </a:p>
          </p:txBody>
        </p:sp>
        <p:sp>
          <p:nvSpPr>
            <p:cNvPr id="13409" name="Text Box 97"/>
            <p:cNvSpPr txBox="1">
              <a:spLocks noChangeArrowheads="1"/>
            </p:cNvSpPr>
            <p:nvPr/>
          </p:nvSpPr>
          <p:spPr bwMode="auto">
            <a:xfrm>
              <a:off x="2112" y="153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13410" name="Text Box 98"/>
            <p:cNvSpPr txBox="1">
              <a:spLocks noChangeArrowheads="1"/>
            </p:cNvSpPr>
            <p:nvPr/>
          </p:nvSpPr>
          <p:spPr bwMode="auto">
            <a:xfrm>
              <a:off x="2160" y="182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</p:grpSp>
      <p:sp>
        <p:nvSpPr>
          <p:cNvPr id="13411" name="Line 99"/>
          <p:cNvSpPr>
            <a:spLocks noChangeShapeType="1"/>
          </p:cNvSpPr>
          <p:nvPr/>
        </p:nvSpPr>
        <p:spPr bwMode="auto">
          <a:xfrm>
            <a:off x="3830638" y="239553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2" name="Line 100"/>
          <p:cNvSpPr>
            <a:spLocks noChangeShapeType="1"/>
          </p:cNvSpPr>
          <p:nvPr/>
        </p:nvSpPr>
        <p:spPr bwMode="auto">
          <a:xfrm flipH="1" flipV="1">
            <a:off x="4719638" y="384333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3" name="Text Box 101"/>
          <p:cNvSpPr txBox="1">
            <a:spLocks noChangeArrowheads="1"/>
          </p:cNvSpPr>
          <p:nvPr/>
        </p:nvSpPr>
        <p:spPr bwMode="auto">
          <a:xfrm>
            <a:off x="3424238" y="2014538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Generating/</a:t>
            </a:r>
          </a:p>
          <a:p>
            <a:pPr eaLnBrk="0" hangingPunct="0"/>
            <a:r>
              <a:rPr lang="en-US" sz="1200" b="1">
                <a:latin typeface="Times New Roman" charset="0"/>
              </a:rPr>
              <a:t>Rolling Circle</a:t>
            </a:r>
          </a:p>
        </p:txBody>
      </p:sp>
      <p:sp>
        <p:nvSpPr>
          <p:cNvPr id="13414" name="Text Box 102"/>
          <p:cNvSpPr txBox="1">
            <a:spLocks noChangeArrowheads="1"/>
          </p:cNvSpPr>
          <p:nvPr/>
        </p:nvSpPr>
        <p:spPr bwMode="auto">
          <a:xfrm>
            <a:off x="3805238" y="4249738"/>
            <a:ext cx="12334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Directing Circle</a:t>
            </a:r>
          </a:p>
        </p:txBody>
      </p:sp>
      <p:sp>
        <p:nvSpPr>
          <p:cNvPr id="13415" name="Arc 103"/>
          <p:cNvSpPr>
            <a:spLocks/>
          </p:cNvSpPr>
          <p:nvPr/>
        </p:nvSpPr>
        <p:spPr bwMode="auto">
          <a:xfrm rot="19015998" flipH="1">
            <a:off x="3500438" y="2776538"/>
            <a:ext cx="533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16" name="Group 104"/>
          <p:cNvGrpSpPr>
            <a:grpSpLocks/>
          </p:cNvGrpSpPr>
          <p:nvPr/>
        </p:nvGrpSpPr>
        <p:grpSpPr bwMode="auto">
          <a:xfrm>
            <a:off x="0" y="0"/>
            <a:ext cx="5799138" cy="838200"/>
            <a:chOff x="0" y="0"/>
            <a:chExt cx="3653" cy="528"/>
          </a:xfrm>
        </p:grpSpPr>
        <p:sp>
          <p:nvSpPr>
            <p:cNvPr id="13417" name="Rectangle 105"/>
            <p:cNvSpPr>
              <a:spLocks noChangeArrowheads="1"/>
            </p:cNvSpPr>
            <p:nvPr/>
          </p:nvSpPr>
          <p:spPr bwMode="auto">
            <a:xfrm>
              <a:off x="0" y="0"/>
              <a:ext cx="3648" cy="528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" name="Text Box 106"/>
            <p:cNvSpPr txBox="1">
              <a:spLocks noChangeArrowheads="1"/>
            </p:cNvSpPr>
            <p:nvPr/>
          </p:nvSpPr>
          <p:spPr bwMode="auto">
            <a:xfrm>
              <a:off x="48" y="48"/>
              <a:ext cx="3605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PROBLEM 25:</a:t>
              </a:r>
              <a:r>
                <a:rPr lang="en-US" sz="1200">
                  <a:latin typeface="Times New Roman" charset="0"/>
                </a:rPr>
                <a:t> DRAW LOCUS OF A POINT ON THE PERIPHERY OF A CIRCLE  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WHICH ROLLS ON A CURVED PATH. </a:t>
              </a:r>
              <a:r>
                <a:rPr lang="en-US" sz="1400" b="1">
                  <a:latin typeface="Times New Roman" charset="0"/>
                </a:rPr>
                <a:t>Take diameter of rolling Circle 50 mm</a:t>
              </a:r>
            </a:p>
            <a:p>
              <a:pPr eaLnBrk="0" hangingPunct="0"/>
              <a:r>
                <a:rPr lang="en-US" sz="1400" b="1">
                  <a:latin typeface="Times New Roman" charset="0"/>
                </a:rPr>
                <a:t>And radius of directing circle i.e. curved path, 75 mm.</a:t>
              </a:r>
            </a:p>
          </p:txBody>
        </p:sp>
      </p:grpSp>
      <p:sp>
        <p:nvSpPr>
          <p:cNvPr id="13419" name="Text Box 107"/>
          <p:cNvSpPr txBox="1">
            <a:spLocks noChangeArrowheads="1"/>
          </p:cNvSpPr>
          <p:nvPr/>
        </p:nvSpPr>
        <p:spPr bwMode="auto">
          <a:xfrm>
            <a:off x="60325" y="914400"/>
            <a:ext cx="3063875" cy="58594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300" b="1" i="1">
                <a:latin typeface="Tahoma" charset="0"/>
              </a:rPr>
              <a:t>Solution Steps:</a:t>
            </a:r>
            <a:endParaRPr lang="en-US" sz="1300">
              <a:latin typeface="Tahoma" charset="0"/>
            </a:endParaRPr>
          </a:p>
          <a:p>
            <a:pPr eaLnBrk="0" hangingPunct="0"/>
            <a:r>
              <a:rPr lang="en-US" sz="1300">
                <a:latin typeface="Tahoma" charset="0"/>
              </a:rPr>
              <a:t>1)  When smaller circle will roll on larger circle for one revolution it will cover </a:t>
            </a:r>
            <a:r>
              <a:rPr lang="en-US" sz="1300">
                <a:latin typeface="Tahoma" charset="0"/>
                <a:sym typeface="Symbol" pitchFamily="18" charset="2"/>
              </a:rPr>
              <a:t></a:t>
            </a:r>
            <a:r>
              <a:rPr lang="en-US" sz="1300">
                <a:latin typeface="Tahoma" charset="0"/>
              </a:rPr>
              <a:t> D distance on arc and it will be decided by included arc angle </a:t>
            </a:r>
            <a:r>
              <a:rPr lang="en-US" sz="1300">
                <a:latin typeface="Tahoma" charset="0"/>
                <a:sym typeface="Symbol" pitchFamily="18" charset="2"/>
              </a:rPr>
              <a:t></a:t>
            </a:r>
            <a:r>
              <a:rPr lang="en-US" sz="1300">
                <a:latin typeface="Tahoma" charset="0"/>
              </a:rPr>
              <a:t>.</a:t>
            </a:r>
            <a:endParaRPr lang="en-US" sz="1300">
              <a:latin typeface="Tahoma" charset="0"/>
              <a:sym typeface="Symbol" pitchFamily="18" charset="2"/>
            </a:endParaRP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2)  Calculate </a:t>
            </a:r>
            <a:r>
              <a:rPr lang="en-US" sz="1300">
                <a:latin typeface="Tahoma" charset="0"/>
              </a:rPr>
              <a:t> by formula </a:t>
            </a:r>
            <a:r>
              <a:rPr lang="en-US" sz="1300">
                <a:latin typeface="Tahoma" charset="0"/>
                <a:sym typeface="Symbol" pitchFamily="18" charset="2"/>
              </a:rPr>
              <a:t></a:t>
            </a:r>
            <a:r>
              <a:rPr lang="en-US" sz="1300">
                <a:latin typeface="Tahoma" charset="0"/>
              </a:rPr>
              <a:t> = (r/R) x 360</a:t>
            </a:r>
            <a:r>
              <a:rPr lang="en-US" sz="1300">
                <a:latin typeface="Tahoma" charset="0"/>
                <a:sym typeface="Symbol" pitchFamily="18" charset="2"/>
              </a:rPr>
              <a:t>0.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3)  Construct angle </a:t>
            </a:r>
            <a:r>
              <a:rPr lang="en-US" sz="1300">
                <a:latin typeface="Tahoma" charset="0"/>
              </a:rPr>
              <a:t> with radius OC and draw an arc by taking O as center OC as radius and form sector of angle </a:t>
            </a:r>
            <a:r>
              <a:rPr lang="en-US" sz="1300">
                <a:latin typeface="Tahoma" charset="0"/>
                <a:sym typeface="Symbol" pitchFamily="18" charset="2"/>
              </a:rPr>
              <a:t></a:t>
            </a:r>
            <a:r>
              <a:rPr lang="en-US" sz="1300">
                <a:latin typeface="Tahoma" charset="0"/>
              </a:rPr>
              <a:t>.</a:t>
            </a:r>
            <a:endParaRPr lang="en-US" sz="1300">
              <a:latin typeface="Tahoma" charset="0"/>
              <a:sym typeface="Symbol" pitchFamily="18" charset="2"/>
            </a:endParaRP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4)  Divide this sector into 8 number of equal angular parts. And from C onward name them C1, C2, C3 up to C8.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5)  Divide smaller circle (Generating circle) also in 8 number of equal parts. And next to P in clockwise direction name those 1, 2, 3, up to 8.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6)  With O as center, O-1 as radius draw an arc in the sector. Take O-2, O-3, O-4, O-5 up to O-8 distances with center O, draw all concentric arcs in sector. Take fixed distance C-P in compass, C1 center, cut arc of 1 at P1.</a:t>
            </a:r>
          </a:p>
          <a:p>
            <a:pPr eaLnBrk="0" hangingPunct="0"/>
            <a:r>
              <a:rPr lang="en-US" sz="1300">
                <a:latin typeface="Tahoma" charset="0"/>
                <a:sym typeface="Symbol" pitchFamily="18" charset="2"/>
              </a:rPr>
              <a:t>Repeat procedure and locate P2, P3, P4, P5 unto P8 (as in cycloid) and join them by smooth curve. This is EPI – CYCLOID.</a:t>
            </a:r>
          </a:p>
        </p:txBody>
      </p:sp>
      <p:grpSp>
        <p:nvGrpSpPr>
          <p:cNvPr id="13420" name="Group 10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3421" name="AutoShape 109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2" name="AutoShape 11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3" name="AutoShape 11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4" name="AutoShape 11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" name="AutoShape 11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6" name="AutoShape 11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500"/>
                                        <p:tgtEl>
                                          <p:spTgt spid="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1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0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0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0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6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6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6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1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6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1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6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1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6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1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4" dur="5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9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4" dur="5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 animBg="1"/>
      <p:bldP spid="13337" grpId="0" animBg="1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58" grpId="0" animBg="1"/>
      <p:bldP spid="13359" grpId="0" animBg="1"/>
      <p:bldP spid="13360" grpId="0" animBg="1"/>
      <p:bldP spid="13361" grpId="0" animBg="1"/>
      <p:bldP spid="13362" grpId="0" animBg="1"/>
      <p:bldP spid="13363" grpId="0" animBg="1"/>
      <p:bldP spid="13364" grpId="0" animBg="1"/>
      <p:bldP spid="13365" grpId="0" animBg="1"/>
      <p:bldP spid="13366" grpId="0" animBg="1"/>
      <p:bldP spid="13367" grpId="0" animBg="1"/>
      <p:bldP spid="13368" grpId="0" animBg="1"/>
      <p:bldP spid="13369" grpId="0" animBg="1"/>
      <p:bldP spid="13370" grpId="0" animBg="1"/>
      <p:bldP spid="13371" grpId="0" animBg="1"/>
      <p:bldP spid="13372" grpId="0" animBg="1"/>
      <p:bldP spid="13373" grpId="0" animBg="1"/>
      <p:bldP spid="13374" grpId="0" animBg="1"/>
      <p:bldP spid="13375" grpId="0" animBg="1"/>
      <p:bldP spid="13376" grpId="0" animBg="1"/>
      <p:bldP spid="13377" grpId="0" animBg="1"/>
      <p:bldP spid="13378" grpId="0" animBg="1"/>
      <p:bldP spid="13380" grpId="0" autoUpdateAnimBg="0"/>
      <p:bldP spid="13386" grpId="0" animBg="1"/>
      <p:bldP spid="13387" grpId="0" autoUpdateAnimBg="0"/>
      <p:bldP spid="13411" grpId="0" animBg="1"/>
      <p:bldP spid="13412" grpId="0" animBg="1"/>
      <p:bldP spid="13413" grpId="0" autoUpdateAnimBg="0"/>
      <p:bldP spid="13414" grpId="0" autoUpdateAnimBg="0"/>
      <p:bldP spid="13415" grpId="0" animBg="1"/>
      <p:bldP spid="134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4529138" y="5041900"/>
            <a:ext cx="2741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065963" y="5195888"/>
            <a:ext cx="585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454525" y="5076825"/>
            <a:ext cx="585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P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260850" y="5654675"/>
            <a:ext cx="4484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OP=Radius of directing circle=75mm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3614738" y="50419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575050" y="5002213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C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270375" y="5849938"/>
            <a:ext cx="448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PC=Radius of generating circle=25mm</a:t>
            </a:r>
          </a:p>
        </p:txBody>
      </p:sp>
      <p:sp>
        <p:nvSpPr>
          <p:cNvPr id="34827" name="Arc 11"/>
          <p:cNvSpPr>
            <a:spLocks/>
          </p:cNvSpPr>
          <p:nvPr/>
        </p:nvSpPr>
        <p:spPr bwMode="auto">
          <a:xfrm rot="5400000" flipH="1" flipV="1">
            <a:off x="5266532" y="1564481"/>
            <a:ext cx="2741612" cy="4213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3193"/>
              <a:gd name="T2" fmla="*/ 18225 w 21600"/>
              <a:gd name="T3" fmla="*/ 33193 h 33193"/>
              <a:gd name="T4" fmla="*/ 0 w 21600"/>
              <a:gd name="T5" fmla="*/ 21600 h 33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19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706"/>
                  <a:pt x="20429" y="29728"/>
                  <a:pt x="18225" y="33193"/>
                </a:cubicBezTo>
              </a:path>
              <a:path w="21600" h="3319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706"/>
                  <a:pt x="20429" y="29728"/>
                  <a:pt x="18225" y="3319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30" name="Group 14"/>
          <p:cNvGrpSpPr>
            <a:grpSpLocks/>
          </p:cNvGrpSpPr>
          <p:nvPr/>
        </p:nvGrpSpPr>
        <p:grpSpPr bwMode="auto">
          <a:xfrm>
            <a:off x="2700338" y="4129088"/>
            <a:ext cx="1828800" cy="1828800"/>
            <a:chOff x="876" y="1224"/>
            <a:chExt cx="1152" cy="1152"/>
          </a:xfrm>
        </p:grpSpPr>
        <p:sp>
          <p:nvSpPr>
            <p:cNvPr id="34831" name="AutoShape 15"/>
            <p:cNvSpPr>
              <a:spLocks noChangeArrowheads="1"/>
            </p:cNvSpPr>
            <p:nvPr/>
          </p:nvSpPr>
          <p:spPr bwMode="auto">
            <a:xfrm>
              <a:off x="876" y="1224"/>
              <a:ext cx="1152" cy="1152"/>
            </a:xfrm>
            <a:prstGeom prst="flowChartOr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AutoShape 16"/>
            <p:cNvSpPr>
              <a:spLocks noChangeArrowheads="1"/>
            </p:cNvSpPr>
            <p:nvPr/>
          </p:nvSpPr>
          <p:spPr bwMode="auto">
            <a:xfrm rot="1800000">
              <a:off x="876" y="1224"/>
              <a:ext cx="1152" cy="1152"/>
            </a:xfrm>
            <a:prstGeom prst="flowChartOr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AutoShape 17"/>
            <p:cNvSpPr>
              <a:spLocks noChangeArrowheads="1"/>
            </p:cNvSpPr>
            <p:nvPr/>
          </p:nvSpPr>
          <p:spPr bwMode="auto">
            <a:xfrm rot="3600000">
              <a:off x="876" y="1224"/>
              <a:ext cx="1152" cy="1152"/>
            </a:xfrm>
            <a:prstGeom prst="flowChartOr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5" name="Arc 19"/>
          <p:cNvSpPr>
            <a:spLocks/>
          </p:cNvSpPr>
          <p:nvPr/>
        </p:nvSpPr>
        <p:spPr bwMode="auto">
          <a:xfrm>
            <a:off x="4541838" y="4575175"/>
            <a:ext cx="101600" cy="466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4710"/>
              <a:gd name="T1" fmla="*/ 0 h 21600"/>
              <a:gd name="T2" fmla="*/ 4710 w 4710"/>
              <a:gd name="T3" fmla="*/ 520 h 21600"/>
              <a:gd name="T4" fmla="*/ 0 w 471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10" h="21600" fill="none" extrusionOk="0">
                <a:moveTo>
                  <a:pt x="-1" y="0"/>
                </a:moveTo>
                <a:cubicBezTo>
                  <a:pt x="1584" y="0"/>
                  <a:pt x="3163" y="174"/>
                  <a:pt x="4710" y="519"/>
                </a:cubicBezTo>
              </a:path>
              <a:path w="4710" h="21600" stroke="0" extrusionOk="0">
                <a:moveTo>
                  <a:pt x="-1" y="0"/>
                </a:moveTo>
                <a:cubicBezTo>
                  <a:pt x="1584" y="0"/>
                  <a:pt x="3163" y="174"/>
                  <a:pt x="4710" y="51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Arc 20"/>
          <p:cNvSpPr>
            <a:spLocks/>
          </p:cNvSpPr>
          <p:nvPr/>
        </p:nvSpPr>
        <p:spPr bwMode="auto">
          <a:xfrm>
            <a:off x="4581525" y="4111625"/>
            <a:ext cx="180975" cy="463550"/>
          </a:xfrm>
          <a:custGeom>
            <a:avLst/>
            <a:gdLst>
              <a:gd name="G0" fmla="+- 0 0 0"/>
              <a:gd name="G1" fmla="+- 21440 0 0"/>
              <a:gd name="G2" fmla="+- 21600 0 0"/>
              <a:gd name="T0" fmla="*/ 2625 w 8381"/>
              <a:gd name="T1" fmla="*/ 0 h 21440"/>
              <a:gd name="T2" fmla="*/ 8381 w 8381"/>
              <a:gd name="T3" fmla="*/ 1532 h 21440"/>
              <a:gd name="T4" fmla="*/ 0 w 8381"/>
              <a:gd name="T5" fmla="*/ 21440 h 2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81" h="21440" fill="none" extrusionOk="0">
                <a:moveTo>
                  <a:pt x="2624" y="0"/>
                </a:moveTo>
                <a:cubicBezTo>
                  <a:pt x="4605" y="242"/>
                  <a:pt x="6542" y="758"/>
                  <a:pt x="8380" y="1532"/>
                </a:cubicBezTo>
              </a:path>
              <a:path w="8381" h="21440" stroke="0" extrusionOk="0">
                <a:moveTo>
                  <a:pt x="2624" y="0"/>
                </a:moveTo>
                <a:cubicBezTo>
                  <a:pt x="4605" y="242"/>
                  <a:pt x="6542" y="758"/>
                  <a:pt x="8380" y="1532"/>
                </a:cubicBezTo>
                <a:lnTo>
                  <a:pt x="0" y="214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Arc 21"/>
          <p:cNvSpPr>
            <a:spLocks/>
          </p:cNvSpPr>
          <p:nvPr/>
        </p:nvSpPr>
        <p:spPr bwMode="auto">
          <a:xfrm>
            <a:off x="4699000" y="3681413"/>
            <a:ext cx="263525" cy="442912"/>
          </a:xfrm>
          <a:custGeom>
            <a:avLst/>
            <a:gdLst>
              <a:gd name="G0" fmla="+- 0 0 0"/>
              <a:gd name="G1" fmla="+- 20470 0 0"/>
              <a:gd name="G2" fmla="+- 21600 0 0"/>
              <a:gd name="T0" fmla="*/ 6895 w 12201"/>
              <a:gd name="T1" fmla="*/ 0 h 20470"/>
              <a:gd name="T2" fmla="*/ 12201 w 12201"/>
              <a:gd name="T3" fmla="*/ 2646 h 20470"/>
              <a:gd name="T4" fmla="*/ 0 w 12201"/>
              <a:gd name="T5" fmla="*/ 20470 h 20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201" h="20470" fill="none" extrusionOk="0">
                <a:moveTo>
                  <a:pt x="6894" y="0"/>
                </a:moveTo>
                <a:cubicBezTo>
                  <a:pt x="8776" y="633"/>
                  <a:pt x="10562" y="1524"/>
                  <a:pt x="12201" y="2645"/>
                </a:cubicBezTo>
              </a:path>
              <a:path w="12201" h="20470" stroke="0" extrusionOk="0">
                <a:moveTo>
                  <a:pt x="6894" y="0"/>
                </a:moveTo>
                <a:cubicBezTo>
                  <a:pt x="8776" y="633"/>
                  <a:pt x="10562" y="1524"/>
                  <a:pt x="12201" y="2645"/>
                </a:cubicBezTo>
                <a:lnTo>
                  <a:pt x="0" y="204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Arc 22"/>
          <p:cNvSpPr>
            <a:spLocks/>
          </p:cNvSpPr>
          <p:nvPr/>
        </p:nvSpPr>
        <p:spPr bwMode="auto">
          <a:xfrm>
            <a:off x="4894263" y="3282950"/>
            <a:ext cx="315912" cy="415925"/>
          </a:xfrm>
          <a:custGeom>
            <a:avLst/>
            <a:gdLst>
              <a:gd name="G0" fmla="+- 0 0 0"/>
              <a:gd name="G1" fmla="+- 19232 0 0"/>
              <a:gd name="G2" fmla="+- 21600 0 0"/>
              <a:gd name="T0" fmla="*/ 9834 w 14593"/>
              <a:gd name="T1" fmla="*/ 0 h 19232"/>
              <a:gd name="T2" fmla="*/ 14593 w 14593"/>
              <a:gd name="T3" fmla="*/ 3307 h 19232"/>
              <a:gd name="T4" fmla="*/ 0 w 14593"/>
              <a:gd name="T5" fmla="*/ 19232 h 19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593" h="19232" fill="none" extrusionOk="0">
                <a:moveTo>
                  <a:pt x="9833" y="0"/>
                </a:moveTo>
                <a:cubicBezTo>
                  <a:pt x="11561" y="883"/>
                  <a:pt x="13162" y="1996"/>
                  <a:pt x="14592" y="3307"/>
                </a:cubicBezTo>
              </a:path>
              <a:path w="14593" h="19232" stroke="0" extrusionOk="0">
                <a:moveTo>
                  <a:pt x="9833" y="0"/>
                </a:moveTo>
                <a:cubicBezTo>
                  <a:pt x="11561" y="883"/>
                  <a:pt x="13162" y="1996"/>
                  <a:pt x="14592" y="3307"/>
                </a:cubicBezTo>
                <a:lnTo>
                  <a:pt x="0" y="1923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Arc 23"/>
          <p:cNvSpPr>
            <a:spLocks/>
          </p:cNvSpPr>
          <p:nvPr/>
        </p:nvSpPr>
        <p:spPr bwMode="auto">
          <a:xfrm>
            <a:off x="5156200" y="2947988"/>
            <a:ext cx="371475" cy="365125"/>
          </a:xfrm>
          <a:custGeom>
            <a:avLst/>
            <a:gdLst>
              <a:gd name="G0" fmla="+- 0 0 0"/>
              <a:gd name="G1" fmla="+- 16931 0 0"/>
              <a:gd name="G2" fmla="+- 21600 0 0"/>
              <a:gd name="T0" fmla="*/ 13413 w 17158"/>
              <a:gd name="T1" fmla="*/ 0 h 16931"/>
              <a:gd name="T2" fmla="*/ 17158 w 17158"/>
              <a:gd name="T3" fmla="*/ 3810 h 16931"/>
              <a:gd name="T4" fmla="*/ 0 w 17158"/>
              <a:gd name="T5" fmla="*/ 16931 h 16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158" h="16931" fill="none" extrusionOk="0">
                <a:moveTo>
                  <a:pt x="13412" y="0"/>
                </a:moveTo>
                <a:cubicBezTo>
                  <a:pt x="14814" y="1110"/>
                  <a:pt x="16072" y="2389"/>
                  <a:pt x="17158" y="3809"/>
                </a:cubicBezTo>
              </a:path>
              <a:path w="17158" h="16931" stroke="0" extrusionOk="0">
                <a:moveTo>
                  <a:pt x="13412" y="0"/>
                </a:moveTo>
                <a:cubicBezTo>
                  <a:pt x="14814" y="1110"/>
                  <a:pt x="16072" y="2389"/>
                  <a:pt x="17158" y="3809"/>
                </a:cubicBezTo>
                <a:lnTo>
                  <a:pt x="0" y="169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Arc 24"/>
          <p:cNvSpPr>
            <a:spLocks/>
          </p:cNvSpPr>
          <p:nvPr/>
        </p:nvSpPr>
        <p:spPr bwMode="auto">
          <a:xfrm>
            <a:off x="5480050" y="2657475"/>
            <a:ext cx="412750" cy="320675"/>
          </a:xfrm>
          <a:custGeom>
            <a:avLst/>
            <a:gdLst>
              <a:gd name="G0" fmla="+- 0 0 0"/>
              <a:gd name="G1" fmla="+- 14831 0 0"/>
              <a:gd name="G2" fmla="+- 21600 0 0"/>
              <a:gd name="T0" fmla="*/ 15703 w 19136"/>
              <a:gd name="T1" fmla="*/ 0 h 14831"/>
              <a:gd name="T2" fmla="*/ 19136 w 19136"/>
              <a:gd name="T3" fmla="*/ 4813 h 14831"/>
              <a:gd name="T4" fmla="*/ 0 w 19136"/>
              <a:gd name="T5" fmla="*/ 14831 h 14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136" h="14831" fill="none" extrusionOk="0">
                <a:moveTo>
                  <a:pt x="15703" y="-1"/>
                </a:moveTo>
                <a:cubicBezTo>
                  <a:pt x="17062" y="1439"/>
                  <a:pt x="18217" y="3058"/>
                  <a:pt x="19136" y="4812"/>
                </a:cubicBezTo>
              </a:path>
              <a:path w="19136" h="14831" stroke="0" extrusionOk="0">
                <a:moveTo>
                  <a:pt x="15703" y="-1"/>
                </a:moveTo>
                <a:cubicBezTo>
                  <a:pt x="17062" y="1439"/>
                  <a:pt x="18217" y="3058"/>
                  <a:pt x="19136" y="4812"/>
                </a:cubicBezTo>
                <a:lnTo>
                  <a:pt x="0" y="148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Arc 25"/>
          <p:cNvSpPr>
            <a:spLocks/>
          </p:cNvSpPr>
          <p:nvPr/>
        </p:nvSpPr>
        <p:spPr bwMode="auto">
          <a:xfrm>
            <a:off x="5854700" y="2433638"/>
            <a:ext cx="438150" cy="265112"/>
          </a:xfrm>
          <a:custGeom>
            <a:avLst/>
            <a:gdLst>
              <a:gd name="G0" fmla="+- 0 0 0"/>
              <a:gd name="G1" fmla="+- 12284 0 0"/>
              <a:gd name="G2" fmla="+- 21600 0 0"/>
              <a:gd name="T0" fmla="*/ 17767 w 20258"/>
              <a:gd name="T1" fmla="*/ 0 h 12284"/>
              <a:gd name="T2" fmla="*/ 20258 w 20258"/>
              <a:gd name="T3" fmla="*/ 4788 h 12284"/>
              <a:gd name="T4" fmla="*/ 0 w 20258"/>
              <a:gd name="T5" fmla="*/ 12284 h 12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58" h="12284" fill="none" extrusionOk="0">
                <a:moveTo>
                  <a:pt x="17766" y="0"/>
                </a:moveTo>
                <a:cubicBezTo>
                  <a:pt x="18794" y="1485"/>
                  <a:pt x="19630" y="3094"/>
                  <a:pt x="20257" y="4788"/>
                </a:cubicBezTo>
              </a:path>
              <a:path w="20258" h="12284" stroke="0" extrusionOk="0">
                <a:moveTo>
                  <a:pt x="17766" y="0"/>
                </a:moveTo>
                <a:cubicBezTo>
                  <a:pt x="18794" y="1485"/>
                  <a:pt x="19630" y="3094"/>
                  <a:pt x="20257" y="4788"/>
                </a:cubicBezTo>
                <a:lnTo>
                  <a:pt x="0" y="1228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Arc 26"/>
          <p:cNvSpPr>
            <a:spLocks/>
          </p:cNvSpPr>
          <p:nvPr/>
        </p:nvSpPr>
        <p:spPr bwMode="auto">
          <a:xfrm>
            <a:off x="6273800" y="2300288"/>
            <a:ext cx="461963" cy="192087"/>
          </a:xfrm>
          <a:custGeom>
            <a:avLst/>
            <a:gdLst>
              <a:gd name="G0" fmla="+- 0 0 0"/>
              <a:gd name="G1" fmla="+- 8921 0 0"/>
              <a:gd name="G2" fmla="+- 21600 0 0"/>
              <a:gd name="T0" fmla="*/ 19672 w 21377"/>
              <a:gd name="T1" fmla="*/ 0 h 8921"/>
              <a:gd name="T2" fmla="*/ 21377 w 21377"/>
              <a:gd name="T3" fmla="*/ 5824 h 8921"/>
              <a:gd name="T4" fmla="*/ 0 w 21377"/>
              <a:gd name="T5" fmla="*/ 8921 h 8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77" h="8921" fill="none" extrusionOk="0">
                <a:moveTo>
                  <a:pt x="19671" y="0"/>
                </a:moveTo>
                <a:cubicBezTo>
                  <a:pt x="20511" y="1851"/>
                  <a:pt x="21085" y="3812"/>
                  <a:pt x="21376" y="5824"/>
                </a:cubicBezTo>
              </a:path>
              <a:path w="21377" h="8921" stroke="0" extrusionOk="0">
                <a:moveTo>
                  <a:pt x="19671" y="0"/>
                </a:moveTo>
                <a:cubicBezTo>
                  <a:pt x="20511" y="1851"/>
                  <a:pt x="21085" y="3812"/>
                  <a:pt x="21376" y="5824"/>
                </a:cubicBezTo>
                <a:lnTo>
                  <a:pt x="0" y="892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Arc 27"/>
          <p:cNvSpPr>
            <a:spLocks/>
          </p:cNvSpPr>
          <p:nvPr/>
        </p:nvSpPr>
        <p:spPr bwMode="auto">
          <a:xfrm>
            <a:off x="6721475" y="2246313"/>
            <a:ext cx="466725" cy="112712"/>
          </a:xfrm>
          <a:custGeom>
            <a:avLst/>
            <a:gdLst>
              <a:gd name="G0" fmla="+- 0 0 0"/>
              <a:gd name="G1" fmla="+- 5239 0 0"/>
              <a:gd name="G2" fmla="+- 21600 0 0"/>
              <a:gd name="T0" fmla="*/ 20955 w 21600"/>
              <a:gd name="T1" fmla="*/ 0 h 5239"/>
              <a:gd name="T2" fmla="*/ 21600 w 21600"/>
              <a:gd name="T3" fmla="*/ 5239 h 5239"/>
              <a:gd name="T4" fmla="*/ 0 w 21600"/>
              <a:gd name="T5" fmla="*/ 5239 h 5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5239" fill="none" extrusionOk="0">
                <a:moveTo>
                  <a:pt x="20955" y="-1"/>
                </a:moveTo>
                <a:cubicBezTo>
                  <a:pt x="21383" y="1713"/>
                  <a:pt x="21600" y="3472"/>
                  <a:pt x="21600" y="5239"/>
                </a:cubicBezTo>
              </a:path>
              <a:path w="21600" h="5239" stroke="0" extrusionOk="0">
                <a:moveTo>
                  <a:pt x="20955" y="-1"/>
                </a:moveTo>
                <a:cubicBezTo>
                  <a:pt x="21383" y="1713"/>
                  <a:pt x="21600" y="3472"/>
                  <a:pt x="21600" y="5239"/>
                </a:cubicBezTo>
                <a:lnTo>
                  <a:pt x="0" y="523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Arc 28"/>
          <p:cNvSpPr>
            <a:spLocks/>
          </p:cNvSpPr>
          <p:nvPr/>
        </p:nvSpPr>
        <p:spPr bwMode="auto">
          <a:xfrm rot="5400000">
            <a:off x="7371556" y="2115344"/>
            <a:ext cx="93663" cy="466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4362"/>
              <a:gd name="T1" fmla="*/ 0 h 21600"/>
              <a:gd name="T2" fmla="*/ 4362 w 4362"/>
              <a:gd name="T3" fmla="*/ 445 h 21600"/>
              <a:gd name="T4" fmla="*/ 0 w 43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62" h="21600" fill="none" extrusionOk="0">
                <a:moveTo>
                  <a:pt x="-1" y="0"/>
                </a:moveTo>
                <a:cubicBezTo>
                  <a:pt x="1465" y="0"/>
                  <a:pt x="2926" y="149"/>
                  <a:pt x="4361" y="445"/>
                </a:cubicBezTo>
              </a:path>
              <a:path w="4362" h="21600" stroke="0" extrusionOk="0">
                <a:moveTo>
                  <a:pt x="-1" y="0"/>
                </a:moveTo>
                <a:cubicBezTo>
                  <a:pt x="1465" y="0"/>
                  <a:pt x="2926" y="149"/>
                  <a:pt x="4361" y="44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Arc 29"/>
          <p:cNvSpPr>
            <a:spLocks/>
          </p:cNvSpPr>
          <p:nvPr/>
        </p:nvSpPr>
        <p:spPr bwMode="auto">
          <a:xfrm rot="5400000">
            <a:off x="7802563" y="2181225"/>
            <a:ext cx="171450" cy="466725"/>
          </a:xfrm>
          <a:custGeom>
            <a:avLst/>
            <a:gdLst>
              <a:gd name="G0" fmla="+- 0 0 0"/>
              <a:gd name="G1" fmla="+- 21582 0 0"/>
              <a:gd name="G2" fmla="+- 21600 0 0"/>
              <a:gd name="T0" fmla="*/ 873 w 7945"/>
              <a:gd name="T1" fmla="*/ 0 h 21582"/>
              <a:gd name="T2" fmla="*/ 7945 w 7945"/>
              <a:gd name="T3" fmla="*/ 1496 h 21582"/>
              <a:gd name="T4" fmla="*/ 0 w 7945"/>
              <a:gd name="T5" fmla="*/ 21582 h 21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45" h="21582" fill="none" extrusionOk="0">
                <a:moveTo>
                  <a:pt x="873" y="-1"/>
                </a:moveTo>
                <a:cubicBezTo>
                  <a:pt x="3297" y="97"/>
                  <a:pt x="5688" y="603"/>
                  <a:pt x="7944" y="1496"/>
                </a:cubicBezTo>
              </a:path>
              <a:path w="7945" h="21582" stroke="0" extrusionOk="0">
                <a:moveTo>
                  <a:pt x="873" y="-1"/>
                </a:moveTo>
                <a:cubicBezTo>
                  <a:pt x="3297" y="97"/>
                  <a:pt x="5688" y="603"/>
                  <a:pt x="7944" y="1496"/>
                </a:cubicBezTo>
                <a:lnTo>
                  <a:pt x="0" y="2158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Arc 30"/>
          <p:cNvSpPr>
            <a:spLocks/>
          </p:cNvSpPr>
          <p:nvPr/>
        </p:nvSpPr>
        <p:spPr bwMode="auto">
          <a:xfrm rot="5400000">
            <a:off x="8222457" y="2323306"/>
            <a:ext cx="233362" cy="454025"/>
          </a:xfrm>
          <a:custGeom>
            <a:avLst/>
            <a:gdLst>
              <a:gd name="G0" fmla="+- 0 0 0"/>
              <a:gd name="G1" fmla="+- 21001 0 0"/>
              <a:gd name="G2" fmla="+- 21600 0 0"/>
              <a:gd name="T0" fmla="*/ 5052 w 10787"/>
              <a:gd name="T1" fmla="*/ 0 h 21001"/>
              <a:gd name="T2" fmla="*/ 10787 w 10787"/>
              <a:gd name="T3" fmla="*/ 2287 h 21001"/>
              <a:gd name="T4" fmla="*/ 0 w 10787"/>
              <a:gd name="T5" fmla="*/ 21001 h 2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787" h="21001" fill="none" extrusionOk="0">
                <a:moveTo>
                  <a:pt x="5051" y="0"/>
                </a:moveTo>
                <a:cubicBezTo>
                  <a:pt x="7063" y="483"/>
                  <a:pt x="8994" y="1254"/>
                  <a:pt x="10786" y="2287"/>
                </a:cubicBezTo>
              </a:path>
              <a:path w="10787" h="21001" stroke="0" extrusionOk="0">
                <a:moveTo>
                  <a:pt x="5051" y="0"/>
                </a:moveTo>
                <a:cubicBezTo>
                  <a:pt x="7063" y="483"/>
                  <a:pt x="8994" y="1254"/>
                  <a:pt x="10786" y="2287"/>
                </a:cubicBezTo>
                <a:lnTo>
                  <a:pt x="0" y="2100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59" name="Group 43"/>
          <p:cNvGrpSpPr>
            <a:grpSpLocks/>
          </p:cNvGrpSpPr>
          <p:nvPr/>
        </p:nvGrpSpPr>
        <p:grpSpPr bwMode="auto">
          <a:xfrm>
            <a:off x="4581525" y="2306638"/>
            <a:ext cx="3957638" cy="2738437"/>
            <a:chOff x="2985" y="1021"/>
            <a:chExt cx="2493" cy="1725"/>
          </a:xfrm>
        </p:grpSpPr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2985" y="2450"/>
              <a:ext cx="1694" cy="29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3059" y="2166"/>
              <a:ext cx="1620" cy="5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3182" y="1898"/>
              <a:ext cx="1497" cy="84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3347" y="1655"/>
              <a:ext cx="1332" cy="108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3551" y="1444"/>
              <a:ext cx="1128" cy="13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3787" y="1270"/>
              <a:ext cx="892" cy="14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3" name="Line 37"/>
            <p:cNvSpPr>
              <a:spLocks noChangeShapeType="1"/>
            </p:cNvSpPr>
            <p:nvPr/>
          </p:nvSpPr>
          <p:spPr bwMode="auto">
            <a:xfrm>
              <a:off x="4051" y="1138"/>
              <a:ext cx="628" cy="160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auto">
            <a:xfrm>
              <a:off x="4333" y="1054"/>
              <a:ext cx="346" cy="169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Line 39"/>
            <p:cNvSpPr>
              <a:spLocks noChangeShapeType="1"/>
            </p:cNvSpPr>
            <p:nvPr/>
          </p:nvSpPr>
          <p:spPr bwMode="auto">
            <a:xfrm>
              <a:off x="4625" y="1021"/>
              <a:ext cx="54" cy="17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6" name="Line 40"/>
            <p:cNvSpPr>
              <a:spLocks noChangeShapeType="1"/>
            </p:cNvSpPr>
            <p:nvPr/>
          </p:nvSpPr>
          <p:spPr bwMode="auto">
            <a:xfrm flipH="1">
              <a:off x="4679" y="1034"/>
              <a:ext cx="240" cy="17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Line 41"/>
            <p:cNvSpPr>
              <a:spLocks noChangeShapeType="1"/>
            </p:cNvSpPr>
            <p:nvPr/>
          </p:nvSpPr>
          <p:spPr bwMode="auto">
            <a:xfrm flipH="1">
              <a:off x="4679" y="1099"/>
              <a:ext cx="528" cy="16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Line 42"/>
            <p:cNvSpPr>
              <a:spLocks noChangeShapeType="1"/>
            </p:cNvSpPr>
            <p:nvPr/>
          </p:nvSpPr>
          <p:spPr bwMode="auto">
            <a:xfrm flipH="1">
              <a:off x="4679" y="1212"/>
              <a:ext cx="799" cy="15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0" name="Arc 44"/>
          <p:cNvSpPr>
            <a:spLocks/>
          </p:cNvSpPr>
          <p:nvPr/>
        </p:nvSpPr>
        <p:spPr bwMode="auto">
          <a:xfrm flipH="1">
            <a:off x="6907213" y="4684713"/>
            <a:ext cx="534987" cy="361950"/>
          </a:xfrm>
          <a:custGeom>
            <a:avLst/>
            <a:gdLst>
              <a:gd name="G0" fmla="+- 10065 0 0"/>
              <a:gd name="G1" fmla="+- 21600 0 0"/>
              <a:gd name="G2" fmla="+- 21600 0 0"/>
              <a:gd name="T0" fmla="*/ 0 w 31665"/>
              <a:gd name="T1" fmla="*/ 2489 h 21600"/>
              <a:gd name="T2" fmla="*/ 31665 w 31665"/>
              <a:gd name="T3" fmla="*/ 21600 h 21600"/>
              <a:gd name="T4" fmla="*/ 10065 w 316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65" h="21600" fill="none" extrusionOk="0">
                <a:moveTo>
                  <a:pt x="-1" y="2488"/>
                </a:moveTo>
                <a:cubicBezTo>
                  <a:pt x="3103" y="854"/>
                  <a:pt x="6557" y="-1"/>
                  <a:pt x="10065" y="0"/>
                </a:cubicBezTo>
                <a:cubicBezTo>
                  <a:pt x="21994" y="0"/>
                  <a:pt x="31665" y="9670"/>
                  <a:pt x="31665" y="21600"/>
                </a:cubicBezTo>
              </a:path>
              <a:path w="31665" h="21600" stroke="0" extrusionOk="0">
                <a:moveTo>
                  <a:pt x="-1" y="2488"/>
                </a:moveTo>
                <a:cubicBezTo>
                  <a:pt x="3103" y="854"/>
                  <a:pt x="6557" y="-1"/>
                  <a:pt x="10065" y="0"/>
                </a:cubicBezTo>
                <a:cubicBezTo>
                  <a:pt x="21994" y="0"/>
                  <a:pt x="31665" y="9670"/>
                  <a:pt x="31665" y="21600"/>
                </a:cubicBezTo>
                <a:lnTo>
                  <a:pt x="10065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7651750" y="4684713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chemeClr val="accent2"/>
                </a:solidFill>
                <a:cs typeface="Arial" charset="0"/>
              </a:rPr>
              <a:t>θ</a:t>
            </a:r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4271963" y="6034088"/>
            <a:ext cx="3768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cs typeface="Arial" charset="0"/>
              </a:rPr>
              <a:t>θ</a:t>
            </a:r>
            <a:r>
              <a:rPr lang="en-US" sz="1200" b="1">
                <a:cs typeface="Arial" charset="0"/>
              </a:rPr>
              <a:t>=r/R X360º= 25/75 X360º=120º</a:t>
            </a:r>
          </a:p>
        </p:txBody>
      </p:sp>
      <p:sp>
        <p:nvSpPr>
          <p:cNvPr id="34864" name="Arc 48"/>
          <p:cNvSpPr>
            <a:spLocks/>
          </p:cNvSpPr>
          <p:nvPr/>
        </p:nvSpPr>
        <p:spPr bwMode="auto">
          <a:xfrm rot="5400000" flipH="1" flipV="1">
            <a:off x="4825207" y="1707356"/>
            <a:ext cx="3348038" cy="4238625"/>
          </a:xfrm>
          <a:custGeom>
            <a:avLst/>
            <a:gdLst>
              <a:gd name="G0" fmla="+- 3362 0 0"/>
              <a:gd name="G1" fmla="+- 21600 0 0"/>
              <a:gd name="G2" fmla="+- 21600 0 0"/>
              <a:gd name="T0" fmla="*/ 0 w 24962"/>
              <a:gd name="T1" fmla="*/ 263 h 31599"/>
              <a:gd name="T2" fmla="*/ 22508 w 24962"/>
              <a:gd name="T3" fmla="*/ 31599 h 31599"/>
              <a:gd name="T4" fmla="*/ 3362 w 24962"/>
              <a:gd name="T5" fmla="*/ 21600 h 3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62" h="31599" fill="none" extrusionOk="0">
                <a:moveTo>
                  <a:pt x="0" y="263"/>
                </a:moveTo>
                <a:cubicBezTo>
                  <a:pt x="1112" y="88"/>
                  <a:pt x="2236" y="-1"/>
                  <a:pt x="3362" y="0"/>
                </a:cubicBezTo>
                <a:cubicBezTo>
                  <a:pt x="15291" y="0"/>
                  <a:pt x="24962" y="9670"/>
                  <a:pt x="24962" y="21600"/>
                </a:cubicBezTo>
                <a:cubicBezTo>
                  <a:pt x="24962" y="25082"/>
                  <a:pt x="24120" y="28512"/>
                  <a:pt x="22508" y="31599"/>
                </a:cubicBezTo>
              </a:path>
              <a:path w="24962" h="31599" stroke="0" extrusionOk="0">
                <a:moveTo>
                  <a:pt x="0" y="263"/>
                </a:moveTo>
                <a:cubicBezTo>
                  <a:pt x="1112" y="88"/>
                  <a:pt x="2236" y="-1"/>
                  <a:pt x="3362" y="0"/>
                </a:cubicBezTo>
                <a:cubicBezTo>
                  <a:pt x="15291" y="0"/>
                  <a:pt x="24962" y="9670"/>
                  <a:pt x="24962" y="21600"/>
                </a:cubicBezTo>
                <a:cubicBezTo>
                  <a:pt x="24962" y="25082"/>
                  <a:pt x="24120" y="28512"/>
                  <a:pt x="22508" y="31599"/>
                </a:cubicBezTo>
                <a:lnTo>
                  <a:pt x="3362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6" name="Arc 50"/>
          <p:cNvSpPr>
            <a:spLocks/>
          </p:cNvSpPr>
          <p:nvPr/>
        </p:nvSpPr>
        <p:spPr bwMode="auto">
          <a:xfrm rot="5400000" flipH="1" flipV="1">
            <a:off x="4343400" y="1379538"/>
            <a:ext cx="4095750" cy="4832350"/>
          </a:xfrm>
          <a:custGeom>
            <a:avLst/>
            <a:gdLst>
              <a:gd name="G0" fmla="+- 5210 0 0"/>
              <a:gd name="G1" fmla="+- 21600 0 0"/>
              <a:gd name="G2" fmla="+- 21600 0 0"/>
              <a:gd name="T0" fmla="*/ 0 w 26810"/>
              <a:gd name="T1" fmla="*/ 638 h 31621"/>
              <a:gd name="T2" fmla="*/ 24345 w 26810"/>
              <a:gd name="T3" fmla="*/ 31621 h 31621"/>
              <a:gd name="T4" fmla="*/ 5210 w 26810"/>
              <a:gd name="T5" fmla="*/ 21600 h 3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10" h="31621" fill="none" extrusionOk="0">
                <a:moveTo>
                  <a:pt x="-1" y="637"/>
                </a:moveTo>
                <a:cubicBezTo>
                  <a:pt x="1704" y="214"/>
                  <a:pt x="3453" y="-1"/>
                  <a:pt x="5210" y="0"/>
                </a:cubicBezTo>
                <a:cubicBezTo>
                  <a:pt x="17139" y="0"/>
                  <a:pt x="26810" y="9670"/>
                  <a:pt x="26810" y="21600"/>
                </a:cubicBezTo>
                <a:cubicBezTo>
                  <a:pt x="26810" y="25090"/>
                  <a:pt x="25964" y="28528"/>
                  <a:pt x="24344" y="31620"/>
                </a:cubicBezTo>
              </a:path>
              <a:path w="26810" h="31621" stroke="0" extrusionOk="0">
                <a:moveTo>
                  <a:pt x="-1" y="637"/>
                </a:moveTo>
                <a:cubicBezTo>
                  <a:pt x="1704" y="214"/>
                  <a:pt x="3453" y="-1"/>
                  <a:pt x="5210" y="0"/>
                </a:cubicBezTo>
                <a:cubicBezTo>
                  <a:pt x="17139" y="0"/>
                  <a:pt x="26810" y="9670"/>
                  <a:pt x="26810" y="21600"/>
                </a:cubicBezTo>
                <a:cubicBezTo>
                  <a:pt x="26810" y="25090"/>
                  <a:pt x="25964" y="28528"/>
                  <a:pt x="24344" y="31620"/>
                </a:cubicBezTo>
                <a:lnTo>
                  <a:pt x="521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7" name="Arc 51"/>
          <p:cNvSpPr>
            <a:spLocks/>
          </p:cNvSpPr>
          <p:nvPr/>
        </p:nvSpPr>
        <p:spPr bwMode="auto">
          <a:xfrm rot="5400000" flipH="1" flipV="1">
            <a:off x="4479132" y="529431"/>
            <a:ext cx="3656012" cy="537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1757"/>
              <a:gd name="T2" fmla="*/ 19063 w 21600"/>
              <a:gd name="T3" fmla="*/ 31757 h 31757"/>
              <a:gd name="T4" fmla="*/ 0 w 21600"/>
              <a:gd name="T5" fmla="*/ 21600 h 31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75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142"/>
                  <a:pt x="20728" y="28630"/>
                  <a:pt x="19062" y="31756"/>
                </a:cubicBezTo>
              </a:path>
              <a:path w="21600" h="3175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142"/>
                  <a:pt x="20728" y="28630"/>
                  <a:pt x="19062" y="31756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9" name="Arc 53"/>
          <p:cNvSpPr>
            <a:spLocks/>
          </p:cNvSpPr>
          <p:nvPr/>
        </p:nvSpPr>
        <p:spPr bwMode="auto">
          <a:xfrm rot="5400000" flipH="1" flipV="1">
            <a:off x="3894138" y="885825"/>
            <a:ext cx="4706937" cy="5484813"/>
          </a:xfrm>
          <a:custGeom>
            <a:avLst/>
            <a:gdLst>
              <a:gd name="G0" fmla="+- 5400 0 0"/>
              <a:gd name="G1" fmla="+- 21600 0 0"/>
              <a:gd name="G2" fmla="+- 21600 0 0"/>
              <a:gd name="T0" fmla="*/ 0 w 27000"/>
              <a:gd name="T1" fmla="*/ 686 h 31462"/>
              <a:gd name="T2" fmla="*/ 24617 w 27000"/>
              <a:gd name="T3" fmla="*/ 31462 h 31462"/>
              <a:gd name="T4" fmla="*/ 5400 w 27000"/>
              <a:gd name="T5" fmla="*/ 21600 h 3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000" h="31462" fill="none" extrusionOk="0">
                <a:moveTo>
                  <a:pt x="-1" y="685"/>
                </a:moveTo>
                <a:cubicBezTo>
                  <a:pt x="1763" y="230"/>
                  <a:pt x="3578" y="-1"/>
                  <a:pt x="5400" y="0"/>
                </a:cubicBezTo>
                <a:cubicBezTo>
                  <a:pt x="17329" y="0"/>
                  <a:pt x="27000" y="9670"/>
                  <a:pt x="27000" y="21600"/>
                </a:cubicBezTo>
                <a:cubicBezTo>
                  <a:pt x="27000" y="25029"/>
                  <a:pt x="26183" y="28410"/>
                  <a:pt x="24617" y="31462"/>
                </a:cubicBezTo>
              </a:path>
              <a:path w="27000" h="31462" stroke="0" extrusionOk="0">
                <a:moveTo>
                  <a:pt x="-1" y="685"/>
                </a:moveTo>
                <a:cubicBezTo>
                  <a:pt x="1763" y="230"/>
                  <a:pt x="3578" y="-1"/>
                  <a:pt x="5400" y="0"/>
                </a:cubicBezTo>
                <a:cubicBezTo>
                  <a:pt x="17329" y="0"/>
                  <a:pt x="27000" y="9670"/>
                  <a:pt x="27000" y="21600"/>
                </a:cubicBezTo>
                <a:cubicBezTo>
                  <a:pt x="27000" y="25029"/>
                  <a:pt x="26183" y="28410"/>
                  <a:pt x="24617" y="31462"/>
                </a:cubicBezTo>
                <a:lnTo>
                  <a:pt x="540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Arc 55"/>
          <p:cNvSpPr>
            <a:spLocks/>
          </p:cNvSpPr>
          <p:nvPr/>
        </p:nvSpPr>
        <p:spPr bwMode="auto">
          <a:xfrm rot="5400000" flipH="1" flipV="1">
            <a:off x="3638550" y="312738"/>
            <a:ext cx="4983163" cy="6078537"/>
          </a:xfrm>
          <a:custGeom>
            <a:avLst/>
            <a:gdLst>
              <a:gd name="G0" fmla="+- 4116 0 0"/>
              <a:gd name="G1" fmla="+- 21600 0 0"/>
              <a:gd name="G2" fmla="+- 21600 0 0"/>
              <a:gd name="T0" fmla="*/ 0 w 25716"/>
              <a:gd name="T1" fmla="*/ 396 h 31366"/>
              <a:gd name="T2" fmla="*/ 23382 w 25716"/>
              <a:gd name="T3" fmla="*/ 31366 h 31366"/>
              <a:gd name="T4" fmla="*/ 4116 w 25716"/>
              <a:gd name="T5" fmla="*/ 21600 h 31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716" h="31366" fill="none" extrusionOk="0">
                <a:moveTo>
                  <a:pt x="-1" y="395"/>
                </a:moveTo>
                <a:cubicBezTo>
                  <a:pt x="1356" y="132"/>
                  <a:pt x="2734" y="-1"/>
                  <a:pt x="4116" y="0"/>
                </a:cubicBezTo>
                <a:cubicBezTo>
                  <a:pt x="16045" y="0"/>
                  <a:pt x="25716" y="9670"/>
                  <a:pt x="25716" y="21600"/>
                </a:cubicBezTo>
                <a:cubicBezTo>
                  <a:pt x="25716" y="24993"/>
                  <a:pt x="24916" y="28339"/>
                  <a:pt x="23382" y="31366"/>
                </a:cubicBezTo>
              </a:path>
              <a:path w="25716" h="31366" stroke="0" extrusionOk="0">
                <a:moveTo>
                  <a:pt x="-1" y="395"/>
                </a:moveTo>
                <a:cubicBezTo>
                  <a:pt x="1356" y="132"/>
                  <a:pt x="2734" y="-1"/>
                  <a:pt x="4116" y="0"/>
                </a:cubicBezTo>
                <a:cubicBezTo>
                  <a:pt x="16045" y="0"/>
                  <a:pt x="25716" y="9670"/>
                  <a:pt x="25716" y="21600"/>
                </a:cubicBezTo>
                <a:cubicBezTo>
                  <a:pt x="25716" y="24993"/>
                  <a:pt x="24916" y="28339"/>
                  <a:pt x="23382" y="31366"/>
                </a:cubicBezTo>
                <a:lnTo>
                  <a:pt x="4116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3" name="Arc 57"/>
          <p:cNvSpPr>
            <a:spLocks/>
          </p:cNvSpPr>
          <p:nvPr/>
        </p:nvSpPr>
        <p:spPr bwMode="auto">
          <a:xfrm rot="5400000" flipH="1" flipV="1">
            <a:off x="3548062" y="-169862"/>
            <a:ext cx="4926013" cy="6408738"/>
          </a:xfrm>
          <a:custGeom>
            <a:avLst/>
            <a:gdLst>
              <a:gd name="G0" fmla="+- 2203 0 0"/>
              <a:gd name="G1" fmla="+- 21600 0 0"/>
              <a:gd name="G2" fmla="+- 21600 0 0"/>
              <a:gd name="T0" fmla="*/ 0 w 23803"/>
              <a:gd name="T1" fmla="*/ 113 h 30967"/>
              <a:gd name="T2" fmla="*/ 21666 w 23803"/>
              <a:gd name="T3" fmla="*/ 30967 h 30967"/>
              <a:gd name="T4" fmla="*/ 2203 w 23803"/>
              <a:gd name="T5" fmla="*/ 21600 h 30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03" h="30967" fill="none" extrusionOk="0">
                <a:moveTo>
                  <a:pt x="-1" y="112"/>
                </a:moveTo>
                <a:cubicBezTo>
                  <a:pt x="731" y="37"/>
                  <a:pt x="1467" y="-1"/>
                  <a:pt x="2203" y="0"/>
                </a:cubicBezTo>
                <a:cubicBezTo>
                  <a:pt x="14132" y="0"/>
                  <a:pt x="23803" y="9670"/>
                  <a:pt x="23803" y="21600"/>
                </a:cubicBezTo>
                <a:cubicBezTo>
                  <a:pt x="23803" y="24843"/>
                  <a:pt x="23072" y="28044"/>
                  <a:pt x="21666" y="30967"/>
                </a:cubicBezTo>
              </a:path>
              <a:path w="23803" h="30967" stroke="0" extrusionOk="0">
                <a:moveTo>
                  <a:pt x="-1" y="112"/>
                </a:moveTo>
                <a:cubicBezTo>
                  <a:pt x="731" y="37"/>
                  <a:pt x="1467" y="-1"/>
                  <a:pt x="2203" y="0"/>
                </a:cubicBezTo>
                <a:cubicBezTo>
                  <a:pt x="14132" y="0"/>
                  <a:pt x="23803" y="9670"/>
                  <a:pt x="23803" y="21600"/>
                </a:cubicBezTo>
                <a:cubicBezTo>
                  <a:pt x="23803" y="24843"/>
                  <a:pt x="23072" y="28044"/>
                  <a:pt x="21666" y="30967"/>
                </a:cubicBezTo>
                <a:lnTo>
                  <a:pt x="2203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Arc 58"/>
          <p:cNvSpPr>
            <a:spLocks/>
          </p:cNvSpPr>
          <p:nvPr/>
        </p:nvSpPr>
        <p:spPr bwMode="auto">
          <a:xfrm rot="5400000" flipH="1" flipV="1">
            <a:off x="3589338" y="-414337"/>
            <a:ext cx="4570412" cy="6342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9970"/>
              <a:gd name="T2" fmla="*/ 19913 w 21600"/>
              <a:gd name="T3" fmla="*/ 29970 h 29970"/>
              <a:gd name="T4" fmla="*/ 0 w 21600"/>
              <a:gd name="T5" fmla="*/ 21600 h 29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97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474"/>
                  <a:pt x="21026" y="27319"/>
                  <a:pt x="19912" y="29969"/>
                </a:cubicBezTo>
              </a:path>
              <a:path w="21600" h="2997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474"/>
                  <a:pt x="21026" y="27319"/>
                  <a:pt x="19912" y="2996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 flipH="1" flipV="1">
            <a:off x="3676650" y="4414838"/>
            <a:ext cx="2327275" cy="4079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 flipH="1" flipV="1">
            <a:off x="3819525" y="3810000"/>
            <a:ext cx="1957388" cy="6953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 flipH="1" flipV="1">
            <a:off x="4076700" y="3224213"/>
            <a:ext cx="1816100" cy="10382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 flipH="1" flipV="1">
            <a:off x="4379913" y="2701925"/>
            <a:ext cx="1624012" cy="12985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H="1" flipV="1">
            <a:off x="4833938" y="2246313"/>
            <a:ext cx="1300162" cy="1485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 flipH="1" flipV="1">
            <a:off x="4894263" y="1103313"/>
            <a:ext cx="1497012" cy="24876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 rot="60000" flipH="1" flipV="1">
            <a:off x="5911850" y="1609725"/>
            <a:ext cx="771525" cy="18811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 flipH="1" flipV="1">
            <a:off x="6510338" y="1385888"/>
            <a:ext cx="406400" cy="19272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 rot="21480000" flipH="1" flipV="1">
            <a:off x="7177088" y="1384300"/>
            <a:ext cx="0" cy="1781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 flipV="1">
            <a:off x="7543800" y="1385888"/>
            <a:ext cx="233363" cy="17002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V="1">
            <a:off x="7872413" y="1524000"/>
            <a:ext cx="519112" cy="16414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 rot="21540000" flipV="1">
            <a:off x="8204200" y="1801813"/>
            <a:ext cx="779463" cy="14192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Arc 73"/>
          <p:cNvSpPr>
            <a:spLocks/>
          </p:cNvSpPr>
          <p:nvPr/>
        </p:nvSpPr>
        <p:spPr bwMode="auto">
          <a:xfrm flipV="1">
            <a:off x="3671888" y="4413250"/>
            <a:ext cx="752475" cy="671513"/>
          </a:xfrm>
          <a:custGeom>
            <a:avLst/>
            <a:gdLst>
              <a:gd name="G0" fmla="+- 0 0 0"/>
              <a:gd name="G1" fmla="+- 15854 0 0"/>
              <a:gd name="G2" fmla="+- 21600 0 0"/>
              <a:gd name="T0" fmla="*/ 14670 w 17785"/>
              <a:gd name="T1" fmla="*/ 0 h 15854"/>
              <a:gd name="T2" fmla="*/ 17785 w 17785"/>
              <a:gd name="T3" fmla="*/ 3596 h 15854"/>
              <a:gd name="T4" fmla="*/ 0 w 17785"/>
              <a:gd name="T5" fmla="*/ 15854 h 15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85" h="15854" fill="none" extrusionOk="0">
                <a:moveTo>
                  <a:pt x="14670" y="-1"/>
                </a:moveTo>
                <a:cubicBezTo>
                  <a:pt x="15837" y="1080"/>
                  <a:pt x="16882" y="2286"/>
                  <a:pt x="17784" y="3596"/>
                </a:cubicBezTo>
              </a:path>
              <a:path w="17785" h="15854" stroke="0" extrusionOk="0">
                <a:moveTo>
                  <a:pt x="14670" y="-1"/>
                </a:moveTo>
                <a:cubicBezTo>
                  <a:pt x="15837" y="1080"/>
                  <a:pt x="16882" y="2286"/>
                  <a:pt x="17784" y="3596"/>
                </a:cubicBezTo>
                <a:lnTo>
                  <a:pt x="0" y="15854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90" name="Arc 74"/>
          <p:cNvSpPr>
            <a:spLocks/>
          </p:cNvSpPr>
          <p:nvPr/>
        </p:nvSpPr>
        <p:spPr bwMode="auto">
          <a:xfrm flipV="1">
            <a:off x="3825875" y="3811588"/>
            <a:ext cx="276225" cy="912812"/>
          </a:xfrm>
          <a:custGeom>
            <a:avLst/>
            <a:gdLst>
              <a:gd name="G0" fmla="+- 0 0 0"/>
              <a:gd name="G1" fmla="+- 21548 0 0"/>
              <a:gd name="G2" fmla="+- 21600 0 0"/>
              <a:gd name="T0" fmla="*/ 1495 w 6522"/>
              <a:gd name="T1" fmla="*/ 0 h 21548"/>
              <a:gd name="T2" fmla="*/ 6522 w 6522"/>
              <a:gd name="T3" fmla="*/ 956 h 21548"/>
              <a:gd name="T4" fmla="*/ 0 w 6522"/>
              <a:gd name="T5" fmla="*/ 21548 h 2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22" h="21548" fill="none" extrusionOk="0">
                <a:moveTo>
                  <a:pt x="1495" y="-1"/>
                </a:moveTo>
                <a:cubicBezTo>
                  <a:pt x="3202" y="118"/>
                  <a:pt x="4890" y="439"/>
                  <a:pt x="6521" y="956"/>
                </a:cubicBezTo>
              </a:path>
              <a:path w="6522" h="21548" stroke="0" extrusionOk="0">
                <a:moveTo>
                  <a:pt x="1495" y="-1"/>
                </a:moveTo>
                <a:cubicBezTo>
                  <a:pt x="3202" y="118"/>
                  <a:pt x="4890" y="439"/>
                  <a:pt x="6521" y="956"/>
                </a:cubicBezTo>
                <a:lnTo>
                  <a:pt x="0" y="21548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91" name="Arc 75"/>
          <p:cNvSpPr>
            <a:spLocks/>
          </p:cNvSpPr>
          <p:nvPr/>
        </p:nvSpPr>
        <p:spPr bwMode="auto">
          <a:xfrm rot="5400000" flipV="1">
            <a:off x="3421857" y="3388519"/>
            <a:ext cx="825500" cy="528637"/>
          </a:xfrm>
          <a:custGeom>
            <a:avLst/>
            <a:gdLst>
              <a:gd name="G0" fmla="+- 0 0 0"/>
              <a:gd name="G1" fmla="+- 12489 0 0"/>
              <a:gd name="G2" fmla="+- 21600 0 0"/>
              <a:gd name="T0" fmla="*/ 17623 w 19511"/>
              <a:gd name="T1" fmla="*/ 0 h 12489"/>
              <a:gd name="T2" fmla="*/ 19511 w 19511"/>
              <a:gd name="T3" fmla="*/ 3222 h 12489"/>
              <a:gd name="T4" fmla="*/ 0 w 19511"/>
              <a:gd name="T5" fmla="*/ 12489 h 12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11" h="12489" fill="none" extrusionOk="0">
                <a:moveTo>
                  <a:pt x="17623" y="-1"/>
                </a:moveTo>
                <a:cubicBezTo>
                  <a:pt x="18344" y="1017"/>
                  <a:pt x="18976" y="2095"/>
                  <a:pt x="19511" y="3221"/>
                </a:cubicBezTo>
              </a:path>
              <a:path w="19511" h="12489" stroke="0" extrusionOk="0">
                <a:moveTo>
                  <a:pt x="17623" y="-1"/>
                </a:moveTo>
                <a:cubicBezTo>
                  <a:pt x="18344" y="1017"/>
                  <a:pt x="18976" y="2095"/>
                  <a:pt x="19511" y="3221"/>
                </a:cubicBezTo>
                <a:lnTo>
                  <a:pt x="0" y="1248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92" name="Arc 76"/>
          <p:cNvSpPr>
            <a:spLocks/>
          </p:cNvSpPr>
          <p:nvPr/>
        </p:nvSpPr>
        <p:spPr bwMode="auto">
          <a:xfrm rot="5400000" flipV="1">
            <a:off x="3769519" y="2521744"/>
            <a:ext cx="438150" cy="884238"/>
          </a:xfrm>
          <a:custGeom>
            <a:avLst/>
            <a:gdLst>
              <a:gd name="G0" fmla="+- 0 0 0"/>
              <a:gd name="G1" fmla="+- 20870 0 0"/>
              <a:gd name="G2" fmla="+- 21600 0 0"/>
              <a:gd name="T0" fmla="*/ 5569 w 10348"/>
              <a:gd name="T1" fmla="*/ 0 h 20870"/>
              <a:gd name="T2" fmla="*/ 10348 w 10348"/>
              <a:gd name="T3" fmla="*/ 1910 h 20870"/>
              <a:gd name="T4" fmla="*/ 0 w 10348"/>
              <a:gd name="T5" fmla="*/ 20870 h 20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48" h="20870" fill="none" extrusionOk="0">
                <a:moveTo>
                  <a:pt x="5568" y="0"/>
                </a:moveTo>
                <a:cubicBezTo>
                  <a:pt x="7232" y="444"/>
                  <a:pt x="8836" y="1085"/>
                  <a:pt x="10347" y="1910"/>
                </a:cubicBezTo>
              </a:path>
              <a:path w="10348" h="20870" stroke="0" extrusionOk="0">
                <a:moveTo>
                  <a:pt x="5568" y="0"/>
                </a:moveTo>
                <a:cubicBezTo>
                  <a:pt x="7232" y="444"/>
                  <a:pt x="8836" y="1085"/>
                  <a:pt x="10347" y="1910"/>
                </a:cubicBezTo>
                <a:lnTo>
                  <a:pt x="0" y="2087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93" name="Arc 77"/>
          <p:cNvSpPr>
            <a:spLocks/>
          </p:cNvSpPr>
          <p:nvPr/>
        </p:nvSpPr>
        <p:spPr bwMode="auto">
          <a:xfrm rot="10800000" flipV="1">
            <a:off x="3963988" y="1863725"/>
            <a:ext cx="903287" cy="425450"/>
          </a:xfrm>
          <a:custGeom>
            <a:avLst/>
            <a:gdLst>
              <a:gd name="G0" fmla="+- 0 0 0"/>
              <a:gd name="G1" fmla="+- 10052 0 0"/>
              <a:gd name="G2" fmla="+- 21600 0 0"/>
              <a:gd name="T0" fmla="*/ 19119 w 21322"/>
              <a:gd name="T1" fmla="*/ 0 h 10052"/>
              <a:gd name="T2" fmla="*/ 21322 w 21322"/>
              <a:gd name="T3" fmla="*/ 6597 h 10052"/>
              <a:gd name="T4" fmla="*/ 0 w 21322"/>
              <a:gd name="T5" fmla="*/ 10052 h 10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22" h="10052" fill="none" extrusionOk="0">
                <a:moveTo>
                  <a:pt x="19118" y="0"/>
                </a:moveTo>
                <a:cubicBezTo>
                  <a:pt x="20204" y="2065"/>
                  <a:pt x="20948" y="4293"/>
                  <a:pt x="21321" y="6597"/>
                </a:cubicBezTo>
              </a:path>
              <a:path w="21322" h="10052" stroke="0" extrusionOk="0">
                <a:moveTo>
                  <a:pt x="19118" y="0"/>
                </a:moveTo>
                <a:cubicBezTo>
                  <a:pt x="20204" y="2065"/>
                  <a:pt x="20948" y="4293"/>
                  <a:pt x="21321" y="6597"/>
                </a:cubicBezTo>
                <a:lnTo>
                  <a:pt x="0" y="10052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94" name="Arc 78"/>
          <p:cNvSpPr>
            <a:spLocks/>
          </p:cNvSpPr>
          <p:nvPr/>
        </p:nvSpPr>
        <p:spPr bwMode="auto">
          <a:xfrm rot="10800000" flipV="1">
            <a:off x="4619625" y="1011238"/>
            <a:ext cx="760413" cy="898525"/>
          </a:xfrm>
          <a:custGeom>
            <a:avLst/>
            <a:gdLst>
              <a:gd name="G0" fmla="+- 0 0 0"/>
              <a:gd name="G1" fmla="+- 21224 0 0"/>
              <a:gd name="G2" fmla="+- 21600 0 0"/>
              <a:gd name="T0" fmla="*/ 4014 w 17972"/>
              <a:gd name="T1" fmla="*/ 0 h 21224"/>
              <a:gd name="T2" fmla="*/ 17972 w 17972"/>
              <a:gd name="T3" fmla="*/ 9242 h 21224"/>
              <a:gd name="T4" fmla="*/ 0 w 17972"/>
              <a:gd name="T5" fmla="*/ 21224 h 21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72" h="21224" fill="none" extrusionOk="0">
                <a:moveTo>
                  <a:pt x="4013" y="0"/>
                </a:moveTo>
                <a:cubicBezTo>
                  <a:pt x="9719" y="1079"/>
                  <a:pt x="14750" y="4410"/>
                  <a:pt x="17971" y="9242"/>
                </a:cubicBezTo>
              </a:path>
              <a:path w="17972" h="21224" stroke="0" extrusionOk="0">
                <a:moveTo>
                  <a:pt x="4013" y="0"/>
                </a:moveTo>
                <a:cubicBezTo>
                  <a:pt x="9719" y="1079"/>
                  <a:pt x="14750" y="4410"/>
                  <a:pt x="17971" y="9242"/>
                </a:cubicBezTo>
                <a:lnTo>
                  <a:pt x="0" y="21224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95" name="Arc 79"/>
          <p:cNvSpPr>
            <a:spLocks/>
          </p:cNvSpPr>
          <p:nvPr/>
        </p:nvSpPr>
        <p:spPr bwMode="auto">
          <a:xfrm rot="16200000" flipV="1">
            <a:off x="5608638" y="1042988"/>
            <a:ext cx="914400" cy="266700"/>
          </a:xfrm>
          <a:custGeom>
            <a:avLst/>
            <a:gdLst>
              <a:gd name="G0" fmla="+- 0 0 0"/>
              <a:gd name="G1" fmla="+- 6295 0 0"/>
              <a:gd name="G2" fmla="+- 21600 0 0"/>
              <a:gd name="T0" fmla="*/ 20662 w 21600"/>
              <a:gd name="T1" fmla="*/ 0 h 6295"/>
              <a:gd name="T2" fmla="*/ 21600 w 21600"/>
              <a:gd name="T3" fmla="*/ 6295 h 6295"/>
              <a:gd name="T4" fmla="*/ 0 w 21600"/>
              <a:gd name="T5" fmla="*/ 6295 h 6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295" fill="none" extrusionOk="0">
                <a:moveTo>
                  <a:pt x="20662" y="-1"/>
                </a:moveTo>
                <a:cubicBezTo>
                  <a:pt x="21284" y="2040"/>
                  <a:pt x="21600" y="4161"/>
                  <a:pt x="21600" y="6295"/>
                </a:cubicBezTo>
              </a:path>
              <a:path w="21600" h="6295" stroke="0" extrusionOk="0">
                <a:moveTo>
                  <a:pt x="20662" y="-1"/>
                </a:moveTo>
                <a:cubicBezTo>
                  <a:pt x="21284" y="2040"/>
                  <a:pt x="21600" y="4161"/>
                  <a:pt x="21600" y="6295"/>
                </a:cubicBezTo>
                <a:lnTo>
                  <a:pt x="0" y="6295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96" name="Arc 80"/>
          <p:cNvSpPr>
            <a:spLocks/>
          </p:cNvSpPr>
          <p:nvPr/>
        </p:nvSpPr>
        <p:spPr bwMode="auto">
          <a:xfrm rot="16200000" flipV="1">
            <a:off x="6548438" y="763588"/>
            <a:ext cx="677862" cy="722312"/>
          </a:xfrm>
          <a:custGeom>
            <a:avLst/>
            <a:gdLst>
              <a:gd name="G0" fmla="+- 0 0 0"/>
              <a:gd name="G1" fmla="+- 17073 0 0"/>
              <a:gd name="G2" fmla="+- 21600 0 0"/>
              <a:gd name="T0" fmla="*/ 13231 w 16021"/>
              <a:gd name="T1" fmla="*/ 0 h 17073"/>
              <a:gd name="T2" fmla="*/ 16021 w 16021"/>
              <a:gd name="T3" fmla="*/ 2585 h 17073"/>
              <a:gd name="T4" fmla="*/ 0 w 16021"/>
              <a:gd name="T5" fmla="*/ 17073 h 17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21" h="17073" fill="none" extrusionOk="0">
                <a:moveTo>
                  <a:pt x="13231" y="-1"/>
                </a:moveTo>
                <a:cubicBezTo>
                  <a:pt x="14235" y="777"/>
                  <a:pt x="15168" y="1643"/>
                  <a:pt x="16020" y="2585"/>
                </a:cubicBezTo>
              </a:path>
              <a:path w="16021" h="17073" stroke="0" extrusionOk="0">
                <a:moveTo>
                  <a:pt x="13231" y="-1"/>
                </a:moveTo>
                <a:cubicBezTo>
                  <a:pt x="14235" y="777"/>
                  <a:pt x="15168" y="1643"/>
                  <a:pt x="16020" y="2585"/>
                </a:cubicBezTo>
                <a:lnTo>
                  <a:pt x="0" y="17073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97" name="Arc 81"/>
          <p:cNvSpPr>
            <a:spLocks/>
          </p:cNvSpPr>
          <p:nvPr/>
        </p:nvSpPr>
        <p:spPr bwMode="auto">
          <a:xfrm rot="16200000" flipV="1">
            <a:off x="7528719" y="900907"/>
            <a:ext cx="141287" cy="914400"/>
          </a:xfrm>
          <a:custGeom>
            <a:avLst/>
            <a:gdLst>
              <a:gd name="G0" fmla="+- 945 0 0"/>
              <a:gd name="G1" fmla="+- 21600 0 0"/>
              <a:gd name="G2" fmla="+- 21600 0 0"/>
              <a:gd name="T0" fmla="*/ 0 w 3321"/>
              <a:gd name="T1" fmla="*/ 21 h 21600"/>
              <a:gd name="T2" fmla="*/ 3321 w 3321"/>
              <a:gd name="T3" fmla="*/ 131 h 21600"/>
              <a:gd name="T4" fmla="*/ 945 w 33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21" h="21600" fill="none" extrusionOk="0">
                <a:moveTo>
                  <a:pt x="-1" y="20"/>
                </a:moveTo>
                <a:cubicBezTo>
                  <a:pt x="314" y="6"/>
                  <a:pt x="629" y="-1"/>
                  <a:pt x="945" y="0"/>
                </a:cubicBezTo>
                <a:cubicBezTo>
                  <a:pt x="1738" y="0"/>
                  <a:pt x="2532" y="43"/>
                  <a:pt x="3320" y="131"/>
                </a:cubicBezTo>
              </a:path>
              <a:path w="3321" h="21600" stroke="0" extrusionOk="0">
                <a:moveTo>
                  <a:pt x="-1" y="20"/>
                </a:moveTo>
                <a:cubicBezTo>
                  <a:pt x="314" y="6"/>
                  <a:pt x="629" y="-1"/>
                  <a:pt x="945" y="0"/>
                </a:cubicBezTo>
                <a:cubicBezTo>
                  <a:pt x="1738" y="0"/>
                  <a:pt x="2532" y="43"/>
                  <a:pt x="3320" y="131"/>
                </a:cubicBezTo>
                <a:lnTo>
                  <a:pt x="945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98" name="Arc 82"/>
          <p:cNvSpPr>
            <a:spLocks/>
          </p:cNvSpPr>
          <p:nvPr/>
        </p:nvSpPr>
        <p:spPr bwMode="auto">
          <a:xfrm flipV="1">
            <a:off x="7773988" y="1417638"/>
            <a:ext cx="758825" cy="652462"/>
          </a:xfrm>
          <a:custGeom>
            <a:avLst/>
            <a:gdLst>
              <a:gd name="G0" fmla="+- 0 0 0"/>
              <a:gd name="G1" fmla="+- 15420 0 0"/>
              <a:gd name="G2" fmla="+- 21600 0 0"/>
              <a:gd name="T0" fmla="*/ 15126 w 17935"/>
              <a:gd name="T1" fmla="*/ 0 h 15420"/>
              <a:gd name="T2" fmla="*/ 17935 w 17935"/>
              <a:gd name="T3" fmla="*/ 3383 h 15420"/>
              <a:gd name="T4" fmla="*/ 0 w 17935"/>
              <a:gd name="T5" fmla="*/ 15420 h 15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35" h="15420" fill="none" extrusionOk="0">
                <a:moveTo>
                  <a:pt x="15125" y="0"/>
                </a:moveTo>
                <a:cubicBezTo>
                  <a:pt x="16174" y="1029"/>
                  <a:pt x="17116" y="2162"/>
                  <a:pt x="17935" y="3382"/>
                </a:cubicBezTo>
              </a:path>
              <a:path w="17935" h="15420" stroke="0" extrusionOk="0">
                <a:moveTo>
                  <a:pt x="15125" y="0"/>
                </a:moveTo>
                <a:cubicBezTo>
                  <a:pt x="16174" y="1029"/>
                  <a:pt x="17116" y="2162"/>
                  <a:pt x="17935" y="3382"/>
                </a:cubicBezTo>
                <a:lnTo>
                  <a:pt x="0" y="1542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02" name="Arc 86"/>
          <p:cNvSpPr>
            <a:spLocks/>
          </p:cNvSpPr>
          <p:nvPr/>
        </p:nvSpPr>
        <p:spPr bwMode="auto">
          <a:xfrm flipV="1">
            <a:off x="8378825" y="1558925"/>
            <a:ext cx="282575" cy="911225"/>
          </a:xfrm>
          <a:custGeom>
            <a:avLst/>
            <a:gdLst>
              <a:gd name="G0" fmla="+- 0 0 0"/>
              <a:gd name="G1" fmla="+- 21519 0 0"/>
              <a:gd name="G2" fmla="+- 21600 0 0"/>
              <a:gd name="T0" fmla="*/ 1867 w 6673"/>
              <a:gd name="T1" fmla="*/ 0 h 21519"/>
              <a:gd name="T2" fmla="*/ 6673 w 6673"/>
              <a:gd name="T3" fmla="*/ 976 h 21519"/>
              <a:gd name="T4" fmla="*/ 0 w 6673"/>
              <a:gd name="T5" fmla="*/ 21519 h 2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73" h="21519" fill="none" extrusionOk="0">
                <a:moveTo>
                  <a:pt x="1867" y="-1"/>
                </a:moveTo>
                <a:cubicBezTo>
                  <a:pt x="3500" y="141"/>
                  <a:pt x="5113" y="468"/>
                  <a:pt x="6673" y="975"/>
                </a:cubicBezTo>
              </a:path>
              <a:path w="6673" h="21519" stroke="0" extrusionOk="0">
                <a:moveTo>
                  <a:pt x="1867" y="-1"/>
                </a:moveTo>
                <a:cubicBezTo>
                  <a:pt x="3500" y="141"/>
                  <a:pt x="5113" y="468"/>
                  <a:pt x="6673" y="975"/>
                </a:cubicBezTo>
                <a:lnTo>
                  <a:pt x="0" y="2151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04" name="Freeform 88"/>
          <p:cNvSpPr>
            <a:spLocks/>
          </p:cNvSpPr>
          <p:nvPr/>
        </p:nvSpPr>
        <p:spPr bwMode="auto">
          <a:xfrm>
            <a:off x="3524250" y="682625"/>
            <a:ext cx="5051425" cy="4368800"/>
          </a:xfrm>
          <a:custGeom>
            <a:avLst/>
            <a:gdLst/>
            <a:ahLst/>
            <a:cxnLst>
              <a:cxn ang="0">
                <a:pos x="633" y="2747"/>
              </a:cxn>
              <a:cxn ang="0">
                <a:pos x="543" y="2717"/>
              </a:cxn>
              <a:cxn ang="0">
                <a:pos x="291" y="2537"/>
              </a:cxn>
              <a:cxn ang="0">
                <a:pos x="69" y="2099"/>
              </a:cxn>
              <a:cxn ang="0">
                <a:pos x="39" y="1511"/>
              </a:cxn>
              <a:cxn ang="0">
                <a:pos x="303" y="815"/>
              </a:cxn>
              <a:cxn ang="0">
                <a:pos x="873" y="281"/>
              </a:cxn>
              <a:cxn ang="0">
                <a:pos x="1617" y="29"/>
              </a:cxn>
              <a:cxn ang="0">
                <a:pos x="2325" y="107"/>
              </a:cxn>
              <a:cxn ang="0">
                <a:pos x="2859" y="425"/>
              </a:cxn>
              <a:cxn ang="0">
                <a:pos x="3129" y="815"/>
              </a:cxn>
              <a:cxn ang="0">
                <a:pos x="3177" y="1115"/>
              </a:cxn>
              <a:cxn ang="0">
                <a:pos x="3159" y="1217"/>
              </a:cxn>
            </a:cxnLst>
            <a:rect l="0" t="0" r="r" b="b"/>
            <a:pathLst>
              <a:path w="3182" h="2752">
                <a:moveTo>
                  <a:pt x="633" y="2747"/>
                </a:moveTo>
                <a:cubicBezTo>
                  <a:pt x="616" y="2749"/>
                  <a:pt x="600" y="2752"/>
                  <a:pt x="543" y="2717"/>
                </a:cubicBezTo>
                <a:cubicBezTo>
                  <a:pt x="486" y="2682"/>
                  <a:pt x="370" y="2640"/>
                  <a:pt x="291" y="2537"/>
                </a:cubicBezTo>
                <a:cubicBezTo>
                  <a:pt x="212" y="2434"/>
                  <a:pt x="111" y="2270"/>
                  <a:pt x="69" y="2099"/>
                </a:cubicBezTo>
                <a:cubicBezTo>
                  <a:pt x="27" y="1928"/>
                  <a:pt x="0" y="1725"/>
                  <a:pt x="39" y="1511"/>
                </a:cubicBezTo>
                <a:cubicBezTo>
                  <a:pt x="78" y="1297"/>
                  <a:pt x="164" y="1020"/>
                  <a:pt x="303" y="815"/>
                </a:cubicBezTo>
                <a:cubicBezTo>
                  <a:pt x="442" y="610"/>
                  <a:pt x="654" y="412"/>
                  <a:pt x="873" y="281"/>
                </a:cubicBezTo>
                <a:cubicBezTo>
                  <a:pt x="1092" y="150"/>
                  <a:pt x="1375" y="58"/>
                  <a:pt x="1617" y="29"/>
                </a:cubicBezTo>
                <a:cubicBezTo>
                  <a:pt x="1859" y="0"/>
                  <a:pt x="2118" y="41"/>
                  <a:pt x="2325" y="107"/>
                </a:cubicBezTo>
                <a:cubicBezTo>
                  <a:pt x="2532" y="173"/>
                  <a:pt x="2725" y="307"/>
                  <a:pt x="2859" y="425"/>
                </a:cubicBezTo>
                <a:cubicBezTo>
                  <a:pt x="2993" y="543"/>
                  <a:pt x="3076" y="700"/>
                  <a:pt x="3129" y="815"/>
                </a:cubicBezTo>
                <a:cubicBezTo>
                  <a:pt x="3182" y="930"/>
                  <a:pt x="3172" y="1048"/>
                  <a:pt x="3177" y="1115"/>
                </a:cubicBezTo>
                <a:cubicBezTo>
                  <a:pt x="3182" y="1182"/>
                  <a:pt x="3155" y="1195"/>
                  <a:pt x="3159" y="121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05" name="Text Box 89"/>
          <p:cNvSpPr txBox="1">
            <a:spLocks noChangeArrowheads="1"/>
          </p:cNvSpPr>
          <p:nvPr/>
        </p:nvSpPr>
        <p:spPr bwMode="auto">
          <a:xfrm>
            <a:off x="4538663" y="4433888"/>
            <a:ext cx="366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1</a:t>
            </a:r>
          </a:p>
        </p:txBody>
      </p:sp>
      <p:sp>
        <p:nvSpPr>
          <p:cNvPr id="34906" name="Text Box 90"/>
          <p:cNvSpPr txBox="1">
            <a:spLocks noChangeArrowheads="1"/>
          </p:cNvSpPr>
          <p:nvPr/>
        </p:nvSpPr>
        <p:spPr bwMode="auto">
          <a:xfrm>
            <a:off x="4649788" y="3987800"/>
            <a:ext cx="3667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2</a:t>
            </a:r>
          </a:p>
        </p:txBody>
      </p:sp>
      <p:sp>
        <p:nvSpPr>
          <p:cNvPr id="34907" name="Text Box 91"/>
          <p:cNvSpPr txBox="1">
            <a:spLocks noChangeArrowheads="1"/>
          </p:cNvSpPr>
          <p:nvPr/>
        </p:nvSpPr>
        <p:spPr bwMode="auto">
          <a:xfrm>
            <a:off x="4856163" y="3565525"/>
            <a:ext cx="3667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3</a:t>
            </a:r>
          </a:p>
        </p:txBody>
      </p:sp>
      <p:sp>
        <p:nvSpPr>
          <p:cNvPr id="34908" name="Text Box 92"/>
          <p:cNvSpPr txBox="1">
            <a:spLocks noChangeArrowheads="1"/>
          </p:cNvSpPr>
          <p:nvPr/>
        </p:nvSpPr>
        <p:spPr bwMode="auto">
          <a:xfrm>
            <a:off x="5124450" y="3214688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4</a:t>
            </a:r>
          </a:p>
        </p:txBody>
      </p:sp>
      <p:sp>
        <p:nvSpPr>
          <p:cNvPr id="34909" name="Text Box 93"/>
          <p:cNvSpPr txBox="1">
            <a:spLocks noChangeArrowheads="1"/>
          </p:cNvSpPr>
          <p:nvPr/>
        </p:nvSpPr>
        <p:spPr bwMode="auto">
          <a:xfrm>
            <a:off x="5449888" y="2887663"/>
            <a:ext cx="366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5</a:t>
            </a:r>
          </a:p>
        </p:txBody>
      </p:sp>
      <p:sp>
        <p:nvSpPr>
          <p:cNvPr id="34910" name="Text Box 94"/>
          <p:cNvSpPr txBox="1">
            <a:spLocks noChangeArrowheads="1"/>
          </p:cNvSpPr>
          <p:nvPr/>
        </p:nvSpPr>
        <p:spPr bwMode="auto">
          <a:xfrm>
            <a:off x="5808663" y="2617788"/>
            <a:ext cx="366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6</a:t>
            </a:r>
          </a:p>
        </p:txBody>
      </p:sp>
      <p:sp>
        <p:nvSpPr>
          <p:cNvPr id="34911" name="Text Box 95"/>
          <p:cNvSpPr txBox="1">
            <a:spLocks noChangeArrowheads="1"/>
          </p:cNvSpPr>
          <p:nvPr/>
        </p:nvSpPr>
        <p:spPr bwMode="auto">
          <a:xfrm>
            <a:off x="6219825" y="2438400"/>
            <a:ext cx="3667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7</a:t>
            </a:r>
          </a:p>
        </p:txBody>
      </p:sp>
      <p:sp>
        <p:nvSpPr>
          <p:cNvPr id="34912" name="Text Box 96"/>
          <p:cNvSpPr txBox="1">
            <a:spLocks noChangeArrowheads="1"/>
          </p:cNvSpPr>
          <p:nvPr/>
        </p:nvSpPr>
        <p:spPr bwMode="auto">
          <a:xfrm>
            <a:off x="6664325" y="2297113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8</a:t>
            </a:r>
          </a:p>
        </p:txBody>
      </p:sp>
      <p:sp>
        <p:nvSpPr>
          <p:cNvPr id="34913" name="Text Box 97"/>
          <p:cNvSpPr txBox="1">
            <a:spLocks noChangeArrowheads="1"/>
          </p:cNvSpPr>
          <p:nvPr/>
        </p:nvSpPr>
        <p:spPr bwMode="auto">
          <a:xfrm>
            <a:off x="7123113" y="2265363"/>
            <a:ext cx="366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9</a:t>
            </a:r>
          </a:p>
        </p:txBody>
      </p:sp>
      <p:sp>
        <p:nvSpPr>
          <p:cNvPr id="34914" name="Text Box 98"/>
          <p:cNvSpPr txBox="1">
            <a:spLocks noChangeArrowheads="1"/>
          </p:cNvSpPr>
          <p:nvPr/>
        </p:nvSpPr>
        <p:spPr bwMode="auto">
          <a:xfrm>
            <a:off x="7543800" y="2300288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10</a:t>
            </a:r>
          </a:p>
        </p:txBody>
      </p: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7988300" y="2411413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11</a:t>
            </a:r>
          </a:p>
        </p:txBody>
      </p:sp>
      <p:sp>
        <p:nvSpPr>
          <p:cNvPr id="34916" name="Text Box 100"/>
          <p:cNvSpPr txBox="1">
            <a:spLocks noChangeArrowheads="1"/>
          </p:cNvSpPr>
          <p:nvPr/>
        </p:nvSpPr>
        <p:spPr bwMode="auto">
          <a:xfrm>
            <a:off x="8413750" y="2598738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12</a:t>
            </a:r>
          </a:p>
        </p:txBody>
      </p:sp>
      <p:grpSp>
        <p:nvGrpSpPr>
          <p:cNvPr id="34930" name="Group 114"/>
          <p:cNvGrpSpPr>
            <a:grpSpLocks/>
          </p:cNvGrpSpPr>
          <p:nvPr/>
        </p:nvGrpSpPr>
        <p:grpSpPr bwMode="auto">
          <a:xfrm>
            <a:off x="2519363" y="4076700"/>
            <a:ext cx="2309812" cy="2066925"/>
            <a:chOff x="1584" y="2562"/>
            <a:chExt cx="1455" cy="1302"/>
          </a:xfrm>
        </p:grpSpPr>
        <p:sp>
          <p:nvSpPr>
            <p:cNvPr id="34917" name="Text Box 101"/>
            <p:cNvSpPr txBox="1">
              <a:spLocks noChangeArrowheads="1"/>
            </p:cNvSpPr>
            <p:nvPr/>
          </p:nvSpPr>
          <p:spPr bwMode="auto">
            <a:xfrm>
              <a:off x="2656" y="2830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1’</a:t>
              </a:r>
            </a:p>
          </p:txBody>
        </p:sp>
        <p:sp>
          <p:nvSpPr>
            <p:cNvPr id="34919" name="Text Box 103"/>
            <p:cNvSpPr txBox="1">
              <a:spLocks noChangeArrowheads="1"/>
            </p:cNvSpPr>
            <p:nvPr/>
          </p:nvSpPr>
          <p:spPr bwMode="auto">
            <a:xfrm>
              <a:off x="2528" y="2591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2’</a:t>
              </a:r>
            </a:p>
          </p:txBody>
        </p:sp>
        <p:sp>
          <p:nvSpPr>
            <p:cNvPr id="34920" name="Text Box 104"/>
            <p:cNvSpPr txBox="1">
              <a:spLocks noChangeArrowheads="1"/>
            </p:cNvSpPr>
            <p:nvPr/>
          </p:nvSpPr>
          <p:spPr bwMode="auto">
            <a:xfrm>
              <a:off x="2145" y="2562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3’</a:t>
              </a:r>
            </a:p>
          </p:txBody>
        </p:sp>
        <p:sp>
          <p:nvSpPr>
            <p:cNvPr id="34921" name="Text Box 105"/>
            <p:cNvSpPr txBox="1">
              <a:spLocks noChangeArrowheads="1"/>
            </p:cNvSpPr>
            <p:nvPr/>
          </p:nvSpPr>
          <p:spPr bwMode="auto">
            <a:xfrm>
              <a:off x="1861" y="2590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4’</a:t>
              </a:r>
            </a:p>
          </p:txBody>
        </p:sp>
        <p:sp>
          <p:nvSpPr>
            <p:cNvPr id="34922" name="Text Box 106"/>
            <p:cNvSpPr txBox="1">
              <a:spLocks noChangeArrowheads="1"/>
            </p:cNvSpPr>
            <p:nvPr/>
          </p:nvSpPr>
          <p:spPr bwMode="auto">
            <a:xfrm>
              <a:off x="1748" y="2807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5’</a:t>
              </a:r>
            </a:p>
          </p:txBody>
        </p:sp>
        <p:sp>
          <p:nvSpPr>
            <p:cNvPr id="34923" name="Text Box 107"/>
            <p:cNvSpPr txBox="1">
              <a:spLocks noChangeArrowheads="1"/>
            </p:cNvSpPr>
            <p:nvPr/>
          </p:nvSpPr>
          <p:spPr bwMode="auto">
            <a:xfrm>
              <a:off x="1584" y="3102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6’</a:t>
              </a:r>
            </a:p>
          </p:txBody>
        </p:sp>
        <p:sp>
          <p:nvSpPr>
            <p:cNvPr id="34924" name="Text Box 108"/>
            <p:cNvSpPr txBox="1">
              <a:spLocks noChangeArrowheads="1"/>
            </p:cNvSpPr>
            <p:nvPr/>
          </p:nvSpPr>
          <p:spPr bwMode="auto">
            <a:xfrm>
              <a:off x="1672" y="3427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7’</a:t>
              </a:r>
            </a:p>
          </p:txBody>
        </p:sp>
        <p:sp>
          <p:nvSpPr>
            <p:cNvPr id="34925" name="Text Box 109"/>
            <p:cNvSpPr txBox="1">
              <a:spLocks noChangeArrowheads="1"/>
            </p:cNvSpPr>
            <p:nvPr/>
          </p:nvSpPr>
          <p:spPr bwMode="auto">
            <a:xfrm>
              <a:off x="1907" y="3644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8’</a:t>
              </a:r>
            </a:p>
          </p:txBody>
        </p:sp>
        <p:sp>
          <p:nvSpPr>
            <p:cNvPr id="34926" name="Text Box 110"/>
            <p:cNvSpPr txBox="1">
              <a:spLocks noChangeArrowheads="1"/>
            </p:cNvSpPr>
            <p:nvPr/>
          </p:nvSpPr>
          <p:spPr bwMode="auto">
            <a:xfrm>
              <a:off x="2211" y="3729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9’</a:t>
              </a:r>
            </a:p>
          </p:txBody>
        </p:sp>
        <p:sp>
          <p:nvSpPr>
            <p:cNvPr id="34927" name="Text Box 111"/>
            <p:cNvSpPr txBox="1">
              <a:spLocks noChangeArrowheads="1"/>
            </p:cNvSpPr>
            <p:nvPr/>
          </p:nvSpPr>
          <p:spPr bwMode="auto">
            <a:xfrm>
              <a:off x="2482" y="3646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10’</a:t>
              </a:r>
            </a:p>
          </p:txBody>
        </p:sp>
        <p:sp>
          <p:nvSpPr>
            <p:cNvPr id="34928" name="Text Box 112"/>
            <p:cNvSpPr txBox="1">
              <a:spLocks noChangeArrowheads="1"/>
            </p:cNvSpPr>
            <p:nvPr/>
          </p:nvSpPr>
          <p:spPr bwMode="auto">
            <a:xfrm>
              <a:off x="2720" y="3419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11’</a:t>
              </a:r>
            </a:p>
          </p:txBody>
        </p:sp>
        <p:sp>
          <p:nvSpPr>
            <p:cNvPr id="34929" name="Text Box 113"/>
            <p:cNvSpPr txBox="1">
              <a:spLocks noChangeArrowheads="1"/>
            </p:cNvSpPr>
            <p:nvPr/>
          </p:nvSpPr>
          <p:spPr bwMode="auto">
            <a:xfrm>
              <a:off x="2808" y="3150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12’</a:t>
              </a:r>
            </a:p>
          </p:txBody>
        </p:sp>
      </p:grpSp>
      <p:sp>
        <p:nvSpPr>
          <p:cNvPr id="34932" name="Text Box 116"/>
          <p:cNvSpPr txBox="1">
            <a:spLocks noChangeArrowheads="1"/>
          </p:cNvSpPr>
          <p:nvPr/>
        </p:nvSpPr>
        <p:spPr bwMode="auto">
          <a:xfrm>
            <a:off x="3490913" y="4286250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933" name="Text Box 117"/>
          <p:cNvSpPr txBox="1">
            <a:spLocks noChangeArrowheads="1"/>
          </p:cNvSpPr>
          <p:nvPr/>
        </p:nvSpPr>
        <p:spPr bwMode="auto">
          <a:xfrm>
            <a:off x="3783013" y="3659188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4934" name="Text Box 118"/>
          <p:cNvSpPr txBox="1">
            <a:spLocks noChangeArrowheads="1"/>
          </p:cNvSpPr>
          <p:nvPr/>
        </p:nvSpPr>
        <p:spPr bwMode="auto">
          <a:xfrm>
            <a:off x="4065588" y="3103563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4935" name="Text Box 119"/>
          <p:cNvSpPr txBox="1">
            <a:spLocks noChangeArrowheads="1"/>
          </p:cNvSpPr>
          <p:nvPr/>
        </p:nvSpPr>
        <p:spPr bwMode="auto">
          <a:xfrm>
            <a:off x="4386263" y="2628900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4936" name="Text Box 120"/>
          <p:cNvSpPr txBox="1">
            <a:spLocks noChangeArrowheads="1"/>
          </p:cNvSpPr>
          <p:nvPr/>
        </p:nvSpPr>
        <p:spPr bwMode="auto">
          <a:xfrm>
            <a:off x="4845050" y="2182813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4937" name="Text Box 121"/>
          <p:cNvSpPr txBox="1">
            <a:spLocks noChangeArrowheads="1"/>
          </p:cNvSpPr>
          <p:nvPr/>
        </p:nvSpPr>
        <p:spPr bwMode="auto">
          <a:xfrm>
            <a:off x="5337175" y="1812925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34938" name="Text Box 122"/>
          <p:cNvSpPr txBox="1">
            <a:spLocks noChangeArrowheads="1"/>
          </p:cNvSpPr>
          <p:nvPr/>
        </p:nvSpPr>
        <p:spPr bwMode="auto">
          <a:xfrm>
            <a:off x="5895975" y="1557338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4939" name="Text Box 123"/>
          <p:cNvSpPr txBox="1">
            <a:spLocks noChangeArrowheads="1"/>
          </p:cNvSpPr>
          <p:nvPr/>
        </p:nvSpPr>
        <p:spPr bwMode="auto">
          <a:xfrm>
            <a:off x="6459538" y="1392238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4940" name="Text Box 124"/>
          <p:cNvSpPr txBox="1">
            <a:spLocks noChangeArrowheads="1"/>
          </p:cNvSpPr>
          <p:nvPr/>
        </p:nvSpPr>
        <p:spPr bwMode="auto">
          <a:xfrm>
            <a:off x="7070725" y="1341438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4941" name="Text Box 125"/>
          <p:cNvSpPr txBox="1">
            <a:spLocks noChangeArrowheads="1"/>
          </p:cNvSpPr>
          <p:nvPr/>
        </p:nvSpPr>
        <p:spPr bwMode="auto">
          <a:xfrm>
            <a:off x="7691438" y="1362075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4942" name="Text Box 126"/>
          <p:cNvSpPr txBox="1">
            <a:spLocks noChangeArrowheads="1"/>
          </p:cNvSpPr>
          <p:nvPr/>
        </p:nvSpPr>
        <p:spPr bwMode="auto">
          <a:xfrm>
            <a:off x="8283575" y="1511300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34943" name="Text Box 127"/>
          <p:cNvSpPr txBox="1">
            <a:spLocks noChangeArrowheads="1"/>
          </p:cNvSpPr>
          <p:nvPr/>
        </p:nvSpPr>
        <p:spPr bwMode="auto">
          <a:xfrm>
            <a:off x="8713788" y="1712913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chemeClr val="accent2"/>
                </a:solidFill>
              </a:rPr>
              <a:t>c</a:t>
            </a:r>
            <a:r>
              <a:rPr lang="en-US" sz="900" b="1" baseline="-25000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34944" name="Line 128"/>
          <p:cNvSpPr>
            <a:spLocks noChangeShapeType="1"/>
          </p:cNvSpPr>
          <p:nvPr/>
        </p:nvSpPr>
        <p:spPr bwMode="auto">
          <a:xfrm>
            <a:off x="3676650" y="4414838"/>
            <a:ext cx="703263" cy="5873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45" name="Line 129"/>
          <p:cNvSpPr>
            <a:spLocks noChangeShapeType="1"/>
          </p:cNvSpPr>
          <p:nvPr/>
        </p:nvSpPr>
        <p:spPr bwMode="auto">
          <a:xfrm>
            <a:off x="3825875" y="3810000"/>
            <a:ext cx="161925" cy="903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46" name="Line 130"/>
          <p:cNvSpPr>
            <a:spLocks noChangeShapeType="1"/>
          </p:cNvSpPr>
          <p:nvPr/>
        </p:nvSpPr>
        <p:spPr bwMode="auto">
          <a:xfrm flipH="1">
            <a:off x="3638550" y="3240088"/>
            <a:ext cx="460375" cy="793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3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0"/>
                                        <p:tgtEl>
                                          <p:spTgt spid="3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3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34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34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34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2000"/>
                                        <p:tgtEl>
                                          <p:spTgt spid="3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000"/>
                                        <p:tgtEl>
                                          <p:spTgt spid="3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000"/>
                                        <p:tgtEl>
                                          <p:spTgt spid="3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0"/>
                                        <p:tgtEl>
                                          <p:spTgt spid="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2000"/>
                                        <p:tgtEl>
                                          <p:spTgt spid="3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3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3000"/>
                                        <p:tgtEl>
                                          <p:spTgt spid="3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3000"/>
                                        <p:tgtEl>
                                          <p:spTgt spid="3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3000"/>
                                        <p:tgtEl>
                                          <p:spTgt spid="3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3000"/>
                                        <p:tgtEl>
                                          <p:spTgt spid="3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3000"/>
                                        <p:tgtEl>
                                          <p:spTgt spid="3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3000"/>
                                        <p:tgtEl>
                                          <p:spTgt spid="3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3000"/>
                                        <p:tgtEl>
                                          <p:spTgt spid="3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3000"/>
                                        <p:tgtEl>
                                          <p:spTgt spid="3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3000"/>
                                        <p:tgtEl>
                                          <p:spTgt spid="3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3000"/>
                                        <p:tgtEl>
                                          <p:spTgt spid="3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3000"/>
                                        <p:tgtEl>
                                          <p:spTgt spid="3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3000"/>
                                        <p:tgtEl>
                                          <p:spTgt spid="3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34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34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34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34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34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349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3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3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3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2000"/>
                                        <p:tgtEl>
                                          <p:spTgt spid="3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/>
      <p:bldP spid="34822" grpId="0"/>
      <p:bldP spid="34823" grpId="0"/>
      <p:bldP spid="34824" grpId="0" animBg="1"/>
      <p:bldP spid="34825" grpId="1"/>
      <p:bldP spid="34826" grpId="0"/>
      <p:bldP spid="34827" grpId="0" animBg="1"/>
      <p:bldP spid="34835" grpId="0" animBg="1"/>
      <p:bldP spid="34836" grpId="0" animBg="1"/>
      <p:bldP spid="34837" grpId="0" animBg="1"/>
      <p:bldP spid="34838" grpId="0" animBg="1"/>
      <p:bldP spid="34839" grpId="0" animBg="1"/>
      <p:bldP spid="34840" grpId="0" animBg="1"/>
      <p:bldP spid="34841" grpId="0" animBg="1"/>
      <p:bldP spid="34842" grpId="0" animBg="1"/>
      <p:bldP spid="34843" grpId="0" animBg="1"/>
      <p:bldP spid="34844" grpId="0" animBg="1"/>
      <p:bldP spid="34845" grpId="0" animBg="1"/>
      <p:bldP spid="34846" grpId="0" animBg="1"/>
      <p:bldP spid="34860" grpId="0" animBg="1"/>
      <p:bldP spid="34861" grpId="0"/>
      <p:bldP spid="34862" grpId="0"/>
      <p:bldP spid="34864" grpId="0" animBg="1"/>
      <p:bldP spid="34866" grpId="0" animBg="1"/>
      <p:bldP spid="34867" grpId="0" animBg="1"/>
      <p:bldP spid="34869" grpId="0" animBg="1"/>
      <p:bldP spid="34871" grpId="0" animBg="1"/>
      <p:bldP spid="34873" grpId="0" animBg="1"/>
      <p:bldP spid="34874" grpId="0" animBg="1"/>
      <p:bldP spid="34876" grpId="0" animBg="1"/>
      <p:bldP spid="34878" grpId="0" animBg="1"/>
      <p:bldP spid="34879" grpId="0" animBg="1"/>
      <p:bldP spid="34880" grpId="0" animBg="1"/>
      <p:bldP spid="34881" grpId="0" animBg="1"/>
      <p:bldP spid="34882" grpId="0" animBg="1"/>
      <p:bldP spid="34883" grpId="0" animBg="1"/>
      <p:bldP spid="34884" grpId="0" animBg="1"/>
      <p:bldP spid="34885" grpId="0" animBg="1"/>
      <p:bldP spid="34886" grpId="0" animBg="1"/>
      <p:bldP spid="34887" grpId="0" animBg="1"/>
      <p:bldP spid="34888" grpId="0" animBg="1"/>
      <p:bldP spid="34889" grpId="0" animBg="1"/>
      <p:bldP spid="34890" grpId="0" animBg="1"/>
      <p:bldP spid="34891" grpId="0" animBg="1"/>
      <p:bldP spid="34892" grpId="0" animBg="1"/>
      <p:bldP spid="34893" grpId="0" animBg="1"/>
      <p:bldP spid="34894" grpId="0" animBg="1"/>
      <p:bldP spid="34895" grpId="0" animBg="1"/>
      <p:bldP spid="34896" grpId="0" animBg="1"/>
      <p:bldP spid="34897" grpId="0" animBg="1"/>
      <p:bldP spid="34898" grpId="0" animBg="1"/>
      <p:bldP spid="34902" grpId="0" animBg="1"/>
      <p:bldP spid="34904" grpId="0" animBg="1"/>
      <p:bldP spid="34905" grpId="0"/>
      <p:bldP spid="34906" grpId="0"/>
      <p:bldP spid="34907" grpId="0"/>
      <p:bldP spid="34908" grpId="0"/>
      <p:bldP spid="34909" grpId="0"/>
      <p:bldP spid="34910" grpId="0"/>
      <p:bldP spid="34911" grpId="0"/>
      <p:bldP spid="34912" grpId="0"/>
      <p:bldP spid="34913" grpId="0"/>
      <p:bldP spid="34914" grpId="0"/>
      <p:bldP spid="34915" grpId="0"/>
      <p:bldP spid="34916" grpId="0"/>
      <p:bldP spid="34932" grpId="0"/>
      <p:bldP spid="34933" grpId="0"/>
      <p:bldP spid="34934" grpId="0"/>
      <p:bldP spid="34935" grpId="0"/>
      <p:bldP spid="34936" grpId="0"/>
      <p:bldP spid="34937" grpId="0"/>
      <p:bldP spid="34938" grpId="0"/>
      <p:bldP spid="34939" grpId="0"/>
      <p:bldP spid="34940" grpId="0"/>
      <p:bldP spid="34941" grpId="0"/>
      <p:bldP spid="34942" grpId="0"/>
      <p:bldP spid="34943" grpId="0"/>
      <p:bldP spid="34944" grpId="0" animBg="1"/>
      <p:bldP spid="34945" grpId="0" animBg="1"/>
      <p:bldP spid="349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110413" y="285750"/>
            <a:ext cx="1916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u="sng">
                <a:solidFill>
                  <a:schemeClr val="accent2"/>
                </a:solidFill>
                <a:latin typeface="Arial Black" pitchFamily="34" charset="0"/>
              </a:rPr>
              <a:t>HYPO CYCLOID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 rot="13558">
            <a:off x="6570663" y="3967163"/>
            <a:ext cx="1908175" cy="19081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 rot="13558">
            <a:off x="2951163" y="2435225"/>
            <a:ext cx="1908175" cy="190976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2984500" y="2719388"/>
            <a:ext cx="1947863" cy="1360487"/>
            <a:chOff x="1437" y="1639"/>
            <a:chExt cx="1038" cy="725"/>
          </a:xfrm>
        </p:grpSpPr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 rot="41394137">
              <a:off x="1437" y="1997"/>
              <a:ext cx="1038" cy="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rot="3574417" flipV="1">
              <a:off x="1580" y="1640"/>
              <a:ext cx="715" cy="71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rot="8822610" flipV="1">
              <a:off x="1581" y="1650"/>
              <a:ext cx="714" cy="71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5" name="Line 9"/>
          <p:cNvSpPr>
            <a:spLocks noChangeShapeType="1"/>
          </p:cNvSpPr>
          <p:nvPr/>
        </p:nvSpPr>
        <p:spPr bwMode="auto">
          <a:xfrm rot="3748523">
            <a:off x="2433638" y="3968750"/>
            <a:ext cx="3598862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rot="-890366">
            <a:off x="4972050" y="5099050"/>
            <a:ext cx="3692525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rot="2976664">
            <a:off x="4926807" y="2321719"/>
            <a:ext cx="1620837" cy="31527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rot="1501493">
            <a:off x="4176713" y="2216150"/>
            <a:ext cx="1620837" cy="31527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rot="4295133">
            <a:off x="5671344" y="2782094"/>
            <a:ext cx="1411287" cy="3197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Arc 14"/>
          <p:cNvSpPr>
            <a:spLocks/>
          </p:cNvSpPr>
          <p:nvPr/>
        </p:nvSpPr>
        <p:spPr bwMode="auto">
          <a:xfrm>
            <a:off x="2590800" y="2078038"/>
            <a:ext cx="5930900" cy="3343275"/>
          </a:xfrm>
          <a:custGeom>
            <a:avLst/>
            <a:gdLst>
              <a:gd name="G0" fmla="+- 16769 0 0"/>
              <a:gd name="G1" fmla="+- 21600 0 0"/>
              <a:gd name="G2" fmla="+- 21600 0 0"/>
              <a:gd name="T0" fmla="*/ 0 w 38320"/>
              <a:gd name="T1" fmla="*/ 7985 h 21600"/>
              <a:gd name="T2" fmla="*/ 38320 w 38320"/>
              <a:gd name="T3" fmla="*/ 20148 h 21600"/>
              <a:gd name="T4" fmla="*/ 16769 w 3832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20" h="21600" fill="none" extrusionOk="0">
                <a:moveTo>
                  <a:pt x="0" y="7985"/>
                </a:moveTo>
                <a:cubicBezTo>
                  <a:pt x="4101" y="2933"/>
                  <a:pt x="10261" y="-1"/>
                  <a:pt x="16769" y="0"/>
                </a:cubicBezTo>
                <a:cubicBezTo>
                  <a:pt x="28134" y="0"/>
                  <a:pt x="37556" y="8807"/>
                  <a:pt x="38320" y="20147"/>
                </a:cubicBezTo>
              </a:path>
              <a:path w="38320" h="21600" stroke="0" extrusionOk="0">
                <a:moveTo>
                  <a:pt x="0" y="7985"/>
                </a:moveTo>
                <a:cubicBezTo>
                  <a:pt x="4101" y="2933"/>
                  <a:pt x="10261" y="-1"/>
                  <a:pt x="16769" y="0"/>
                </a:cubicBezTo>
                <a:cubicBezTo>
                  <a:pt x="28134" y="0"/>
                  <a:pt x="37556" y="8807"/>
                  <a:pt x="38320" y="20147"/>
                </a:cubicBezTo>
                <a:lnTo>
                  <a:pt x="16769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Arc 15"/>
          <p:cNvSpPr>
            <a:spLocks/>
          </p:cNvSpPr>
          <p:nvPr/>
        </p:nvSpPr>
        <p:spPr bwMode="auto">
          <a:xfrm>
            <a:off x="2900363" y="2297113"/>
            <a:ext cx="5389562" cy="3222625"/>
          </a:xfrm>
          <a:custGeom>
            <a:avLst/>
            <a:gdLst>
              <a:gd name="G0" fmla="+- 15322 0 0"/>
              <a:gd name="G1" fmla="+- 21600 0 0"/>
              <a:gd name="G2" fmla="+- 21600 0 0"/>
              <a:gd name="T0" fmla="*/ 0 w 36922"/>
              <a:gd name="T1" fmla="*/ 6376 h 22077"/>
              <a:gd name="T2" fmla="*/ 36917 w 36922"/>
              <a:gd name="T3" fmla="*/ 22077 h 22077"/>
              <a:gd name="T4" fmla="*/ 15322 w 36922"/>
              <a:gd name="T5" fmla="*/ 21600 h 22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922" h="22077" fill="none" extrusionOk="0">
                <a:moveTo>
                  <a:pt x="-1" y="6375"/>
                </a:moveTo>
                <a:cubicBezTo>
                  <a:pt x="4054" y="2294"/>
                  <a:pt x="9569" y="-1"/>
                  <a:pt x="15322" y="0"/>
                </a:cubicBezTo>
                <a:cubicBezTo>
                  <a:pt x="27251" y="0"/>
                  <a:pt x="36922" y="9670"/>
                  <a:pt x="36922" y="21600"/>
                </a:cubicBezTo>
                <a:cubicBezTo>
                  <a:pt x="36922" y="21759"/>
                  <a:pt x="36920" y="21918"/>
                  <a:pt x="36916" y="22076"/>
                </a:cubicBezTo>
              </a:path>
              <a:path w="36922" h="22077" stroke="0" extrusionOk="0">
                <a:moveTo>
                  <a:pt x="-1" y="6375"/>
                </a:moveTo>
                <a:cubicBezTo>
                  <a:pt x="4054" y="2294"/>
                  <a:pt x="9569" y="-1"/>
                  <a:pt x="15322" y="0"/>
                </a:cubicBezTo>
                <a:cubicBezTo>
                  <a:pt x="27251" y="0"/>
                  <a:pt x="36922" y="9670"/>
                  <a:pt x="36922" y="21600"/>
                </a:cubicBezTo>
                <a:cubicBezTo>
                  <a:pt x="36922" y="21759"/>
                  <a:pt x="36920" y="21918"/>
                  <a:pt x="36916" y="22076"/>
                </a:cubicBezTo>
                <a:lnTo>
                  <a:pt x="15322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rc 16"/>
          <p:cNvSpPr>
            <a:spLocks/>
          </p:cNvSpPr>
          <p:nvPr/>
        </p:nvSpPr>
        <p:spPr bwMode="auto">
          <a:xfrm rot="-1561873">
            <a:off x="3406775" y="2711450"/>
            <a:ext cx="3956050" cy="3994150"/>
          </a:xfrm>
          <a:custGeom>
            <a:avLst/>
            <a:gdLst>
              <a:gd name="G0" fmla="+- 10995 0 0"/>
              <a:gd name="G1" fmla="+- 21600 0 0"/>
              <a:gd name="G2" fmla="+- 21600 0 0"/>
              <a:gd name="T0" fmla="*/ 0 w 32595"/>
              <a:gd name="T1" fmla="*/ 3008 h 32933"/>
              <a:gd name="T2" fmla="*/ 29383 w 32595"/>
              <a:gd name="T3" fmla="*/ 32933 h 32933"/>
              <a:gd name="T4" fmla="*/ 10995 w 32595"/>
              <a:gd name="T5" fmla="*/ 21600 h 32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595" h="32933" fill="none" extrusionOk="0">
                <a:moveTo>
                  <a:pt x="-1" y="3007"/>
                </a:moveTo>
                <a:cubicBezTo>
                  <a:pt x="3329" y="1038"/>
                  <a:pt x="7126" y="-1"/>
                  <a:pt x="10995" y="0"/>
                </a:cubicBezTo>
                <a:cubicBezTo>
                  <a:pt x="22924" y="0"/>
                  <a:pt x="32595" y="9670"/>
                  <a:pt x="32595" y="21600"/>
                </a:cubicBezTo>
                <a:cubicBezTo>
                  <a:pt x="32595" y="25602"/>
                  <a:pt x="31483" y="29525"/>
                  <a:pt x="29383" y="32933"/>
                </a:cubicBezTo>
              </a:path>
              <a:path w="32595" h="32933" stroke="0" extrusionOk="0">
                <a:moveTo>
                  <a:pt x="-1" y="3007"/>
                </a:moveTo>
                <a:cubicBezTo>
                  <a:pt x="3329" y="1038"/>
                  <a:pt x="7126" y="-1"/>
                  <a:pt x="10995" y="0"/>
                </a:cubicBezTo>
                <a:cubicBezTo>
                  <a:pt x="22924" y="0"/>
                  <a:pt x="32595" y="9670"/>
                  <a:pt x="32595" y="21600"/>
                </a:cubicBezTo>
                <a:cubicBezTo>
                  <a:pt x="32595" y="25602"/>
                  <a:pt x="31483" y="29525"/>
                  <a:pt x="29383" y="32933"/>
                </a:cubicBezTo>
                <a:lnTo>
                  <a:pt x="10995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Arc 17"/>
          <p:cNvSpPr>
            <a:spLocks/>
          </p:cNvSpPr>
          <p:nvPr/>
        </p:nvSpPr>
        <p:spPr bwMode="auto">
          <a:xfrm>
            <a:off x="4184650" y="4108450"/>
            <a:ext cx="2436813" cy="1751013"/>
          </a:xfrm>
          <a:custGeom>
            <a:avLst/>
            <a:gdLst>
              <a:gd name="G0" fmla="+- 10146 0 0"/>
              <a:gd name="G1" fmla="+- 21600 0 0"/>
              <a:gd name="G2" fmla="+- 21600 0 0"/>
              <a:gd name="T0" fmla="*/ 0 w 30898"/>
              <a:gd name="T1" fmla="*/ 2531 h 21600"/>
              <a:gd name="T2" fmla="*/ 30898 w 30898"/>
              <a:gd name="T3" fmla="*/ 15608 h 21600"/>
              <a:gd name="T4" fmla="*/ 10146 w 30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98" h="21600" fill="none" extrusionOk="0">
                <a:moveTo>
                  <a:pt x="0" y="2531"/>
                </a:moveTo>
                <a:cubicBezTo>
                  <a:pt x="3123" y="869"/>
                  <a:pt x="6607" y="-1"/>
                  <a:pt x="10146" y="0"/>
                </a:cubicBezTo>
                <a:cubicBezTo>
                  <a:pt x="19767" y="0"/>
                  <a:pt x="28229" y="6363"/>
                  <a:pt x="30898" y="15607"/>
                </a:cubicBezTo>
              </a:path>
              <a:path w="30898" h="21600" stroke="0" extrusionOk="0">
                <a:moveTo>
                  <a:pt x="0" y="2531"/>
                </a:moveTo>
                <a:cubicBezTo>
                  <a:pt x="3123" y="869"/>
                  <a:pt x="6607" y="-1"/>
                  <a:pt x="10146" y="0"/>
                </a:cubicBezTo>
                <a:cubicBezTo>
                  <a:pt x="19767" y="0"/>
                  <a:pt x="28229" y="6363"/>
                  <a:pt x="30898" y="15607"/>
                </a:cubicBezTo>
                <a:lnTo>
                  <a:pt x="10146" y="21600"/>
                </a:lnTo>
                <a:close/>
              </a:path>
            </a:pathLst>
          </a:custGeom>
          <a:noFill/>
          <a:ln w="63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Arc 18"/>
          <p:cNvSpPr>
            <a:spLocks/>
          </p:cNvSpPr>
          <p:nvPr/>
        </p:nvSpPr>
        <p:spPr bwMode="auto">
          <a:xfrm rot="9304284">
            <a:off x="3975100" y="669925"/>
            <a:ext cx="6007100" cy="4410075"/>
          </a:xfrm>
          <a:custGeom>
            <a:avLst/>
            <a:gdLst>
              <a:gd name="G0" fmla="+- 0 0 0"/>
              <a:gd name="G1" fmla="+- 19771 0 0"/>
              <a:gd name="G2" fmla="+- 21600 0 0"/>
              <a:gd name="T0" fmla="*/ 8699 w 21542"/>
              <a:gd name="T1" fmla="*/ 0 h 19771"/>
              <a:gd name="T2" fmla="*/ 21542 w 21542"/>
              <a:gd name="T3" fmla="*/ 18187 h 19771"/>
              <a:gd name="T4" fmla="*/ 0 w 21542"/>
              <a:gd name="T5" fmla="*/ 19771 h 19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2" h="19771" fill="none" extrusionOk="0">
                <a:moveTo>
                  <a:pt x="8698" y="0"/>
                </a:moveTo>
                <a:cubicBezTo>
                  <a:pt x="16015" y="3219"/>
                  <a:pt x="20955" y="10215"/>
                  <a:pt x="21541" y="18187"/>
                </a:cubicBezTo>
              </a:path>
              <a:path w="21542" h="19771" stroke="0" extrusionOk="0">
                <a:moveTo>
                  <a:pt x="8698" y="0"/>
                </a:moveTo>
                <a:cubicBezTo>
                  <a:pt x="16015" y="3219"/>
                  <a:pt x="20955" y="10215"/>
                  <a:pt x="21541" y="18187"/>
                </a:cubicBezTo>
                <a:lnTo>
                  <a:pt x="0" y="19771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071938" y="2074863"/>
            <a:ext cx="990600" cy="34575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5062538" y="1985963"/>
            <a:ext cx="630237" cy="35131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5062538" y="2525713"/>
            <a:ext cx="2160587" cy="29733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>
            <a:off x="5062538" y="3787775"/>
            <a:ext cx="3241675" cy="18018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9" name="Arc 23"/>
          <p:cNvSpPr>
            <a:spLocks/>
          </p:cNvSpPr>
          <p:nvPr/>
        </p:nvSpPr>
        <p:spPr bwMode="auto">
          <a:xfrm>
            <a:off x="4906963" y="5187950"/>
            <a:ext cx="447675" cy="323850"/>
          </a:xfrm>
          <a:custGeom>
            <a:avLst/>
            <a:gdLst>
              <a:gd name="G0" fmla="+- 14281 0 0"/>
              <a:gd name="G1" fmla="+- 21600 0 0"/>
              <a:gd name="G2" fmla="+- 21600 0 0"/>
              <a:gd name="T0" fmla="*/ 0 w 35881"/>
              <a:gd name="T1" fmla="*/ 5395 h 25991"/>
              <a:gd name="T2" fmla="*/ 35430 w 35881"/>
              <a:gd name="T3" fmla="*/ 25991 h 25991"/>
              <a:gd name="T4" fmla="*/ 14281 w 35881"/>
              <a:gd name="T5" fmla="*/ 21600 h 25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81" h="25991" fill="none" extrusionOk="0">
                <a:moveTo>
                  <a:pt x="-1" y="5394"/>
                </a:moveTo>
                <a:cubicBezTo>
                  <a:pt x="3944" y="1918"/>
                  <a:pt x="9022" y="-1"/>
                  <a:pt x="14281" y="0"/>
                </a:cubicBezTo>
                <a:cubicBezTo>
                  <a:pt x="26210" y="0"/>
                  <a:pt x="35881" y="9670"/>
                  <a:pt x="35881" y="21600"/>
                </a:cubicBezTo>
                <a:cubicBezTo>
                  <a:pt x="35881" y="23075"/>
                  <a:pt x="35729" y="24546"/>
                  <a:pt x="35429" y="25990"/>
                </a:cubicBezTo>
              </a:path>
              <a:path w="35881" h="25991" stroke="0" extrusionOk="0">
                <a:moveTo>
                  <a:pt x="-1" y="5394"/>
                </a:moveTo>
                <a:cubicBezTo>
                  <a:pt x="3944" y="1918"/>
                  <a:pt x="9022" y="-1"/>
                  <a:pt x="14281" y="0"/>
                </a:cubicBezTo>
                <a:cubicBezTo>
                  <a:pt x="26210" y="0"/>
                  <a:pt x="35881" y="9670"/>
                  <a:pt x="35881" y="21600"/>
                </a:cubicBezTo>
                <a:cubicBezTo>
                  <a:pt x="35881" y="23075"/>
                  <a:pt x="35729" y="24546"/>
                  <a:pt x="35429" y="25990"/>
                </a:cubicBezTo>
                <a:lnTo>
                  <a:pt x="1428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 rot="-1590294">
            <a:off x="3614738" y="3354388"/>
            <a:ext cx="3127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C</a:t>
            </a:r>
            <a:endParaRPr lang="en-US" sz="1400" b="1" baseline="-25000">
              <a:solidFill>
                <a:srgbClr val="FF0066"/>
              </a:solidFill>
              <a:latin typeface="Times New Roman" charset="0"/>
            </a:endParaRPr>
          </a:p>
        </p:txBody>
      </p:sp>
      <p:sp>
        <p:nvSpPr>
          <p:cNvPr id="14361" name="Arc 25"/>
          <p:cNvSpPr>
            <a:spLocks/>
          </p:cNvSpPr>
          <p:nvPr/>
        </p:nvSpPr>
        <p:spPr bwMode="auto">
          <a:xfrm rot="-3455386">
            <a:off x="4922837" y="2755901"/>
            <a:ext cx="1520825" cy="3651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1905"/>
              <a:gd name="T2" fmla="*/ 7367 w 21600"/>
              <a:gd name="T3" fmla="*/ 41905 h 41905"/>
              <a:gd name="T4" fmla="*/ 0 w 21600"/>
              <a:gd name="T5" fmla="*/ 21600 h 4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90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688"/>
                  <a:pt x="15910" y="38805"/>
                  <a:pt x="7366" y="41904"/>
                </a:cubicBezTo>
              </a:path>
              <a:path w="21600" h="4190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688"/>
                  <a:pt x="15910" y="38805"/>
                  <a:pt x="7366" y="41904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Arc 26"/>
          <p:cNvSpPr>
            <a:spLocks/>
          </p:cNvSpPr>
          <p:nvPr/>
        </p:nvSpPr>
        <p:spPr bwMode="auto">
          <a:xfrm rot="-1561873">
            <a:off x="4373563" y="2686050"/>
            <a:ext cx="2630487" cy="2908300"/>
          </a:xfrm>
          <a:custGeom>
            <a:avLst/>
            <a:gdLst>
              <a:gd name="G0" fmla="+- 193 0 0"/>
              <a:gd name="G1" fmla="+- 21600 0 0"/>
              <a:gd name="G2" fmla="+- 21600 0 0"/>
              <a:gd name="T0" fmla="*/ 0 w 21793"/>
              <a:gd name="T1" fmla="*/ 1 h 25078"/>
              <a:gd name="T2" fmla="*/ 21511 w 21793"/>
              <a:gd name="T3" fmla="*/ 25078 h 25078"/>
              <a:gd name="T4" fmla="*/ 193 w 21793"/>
              <a:gd name="T5" fmla="*/ 21600 h 25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93" h="25078" fill="none" extrusionOk="0">
                <a:moveTo>
                  <a:pt x="-1" y="0"/>
                </a:moveTo>
                <a:cubicBezTo>
                  <a:pt x="64" y="0"/>
                  <a:pt x="128" y="-1"/>
                  <a:pt x="193" y="0"/>
                </a:cubicBezTo>
                <a:cubicBezTo>
                  <a:pt x="12122" y="0"/>
                  <a:pt x="21793" y="9670"/>
                  <a:pt x="21793" y="21600"/>
                </a:cubicBezTo>
                <a:cubicBezTo>
                  <a:pt x="21793" y="22765"/>
                  <a:pt x="21698" y="23928"/>
                  <a:pt x="21511" y="25078"/>
                </a:cubicBezTo>
              </a:path>
              <a:path w="21793" h="25078" stroke="0" extrusionOk="0">
                <a:moveTo>
                  <a:pt x="-1" y="0"/>
                </a:moveTo>
                <a:cubicBezTo>
                  <a:pt x="64" y="0"/>
                  <a:pt x="128" y="-1"/>
                  <a:pt x="193" y="0"/>
                </a:cubicBezTo>
                <a:cubicBezTo>
                  <a:pt x="12122" y="0"/>
                  <a:pt x="21793" y="9670"/>
                  <a:pt x="21793" y="21600"/>
                </a:cubicBezTo>
                <a:cubicBezTo>
                  <a:pt x="21793" y="22765"/>
                  <a:pt x="21698" y="23928"/>
                  <a:pt x="21511" y="25078"/>
                </a:cubicBezTo>
                <a:lnTo>
                  <a:pt x="193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3890963" y="3089275"/>
            <a:ext cx="3648075" cy="1868488"/>
            <a:chOff x="1920" y="1836"/>
            <a:chExt cx="1944" cy="996"/>
          </a:xfrm>
        </p:grpSpPr>
        <p:sp>
          <p:nvSpPr>
            <p:cNvPr id="14364" name="Oval 28"/>
            <p:cNvSpPr>
              <a:spLocks noChangeArrowheads="1"/>
            </p:cNvSpPr>
            <p:nvPr/>
          </p:nvSpPr>
          <p:spPr bwMode="auto">
            <a:xfrm>
              <a:off x="1920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2160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2466" y="18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31"/>
            <p:cNvSpPr>
              <a:spLocks noChangeArrowheads="1"/>
            </p:cNvSpPr>
            <p:nvPr/>
          </p:nvSpPr>
          <p:spPr bwMode="auto">
            <a:xfrm>
              <a:off x="2742" y="18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3012" y="19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3276" y="20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Oval 34"/>
            <p:cNvSpPr>
              <a:spLocks noChangeArrowheads="1"/>
            </p:cNvSpPr>
            <p:nvPr/>
          </p:nvSpPr>
          <p:spPr bwMode="auto">
            <a:xfrm>
              <a:off x="3504" y="22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3696" y="24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3816" y="27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621088" y="2706688"/>
            <a:ext cx="811212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 flipH="1">
            <a:off x="3981450" y="31559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 flipH="1">
            <a:off x="4611688" y="3155950"/>
            <a:ext cx="900112" cy="54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H="1">
            <a:off x="5602288" y="3336925"/>
            <a:ext cx="360362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6503988" y="3516313"/>
            <a:ext cx="26987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6862763" y="3876675"/>
            <a:ext cx="720725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7223125" y="4360863"/>
            <a:ext cx="992188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0" name="Arc 44"/>
          <p:cNvSpPr>
            <a:spLocks/>
          </p:cNvSpPr>
          <p:nvPr/>
        </p:nvSpPr>
        <p:spPr bwMode="auto">
          <a:xfrm rot="9131142">
            <a:off x="2990850" y="3876675"/>
            <a:ext cx="990600" cy="831850"/>
          </a:xfrm>
          <a:custGeom>
            <a:avLst/>
            <a:gdLst>
              <a:gd name="G0" fmla="+- 0 0 0"/>
              <a:gd name="G1" fmla="+- 18104 0 0"/>
              <a:gd name="G2" fmla="+- 21600 0 0"/>
              <a:gd name="T0" fmla="*/ 11781 w 21600"/>
              <a:gd name="T1" fmla="*/ 0 h 18104"/>
              <a:gd name="T2" fmla="*/ 21600 w 21600"/>
              <a:gd name="T3" fmla="*/ 18104 h 18104"/>
              <a:gd name="T4" fmla="*/ 0 w 21600"/>
              <a:gd name="T5" fmla="*/ 18104 h 18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04" fill="none" extrusionOk="0">
                <a:moveTo>
                  <a:pt x="11781" y="-1"/>
                </a:moveTo>
                <a:cubicBezTo>
                  <a:pt x="17905" y="3985"/>
                  <a:pt x="21600" y="10796"/>
                  <a:pt x="21600" y="18104"/>
                </a:cubicBezTo>
              </a:path>
              <a:path w="21600" h="18104" stroke="0" extrusionOk="0">
                <a:moveTo>
                  <a:pt x="11781" y="-1"/>
                </a:moveTo>
                <a:cubicBezTo>
                  <a:pt x="17905" y="3985"/>
                  <a:pt x="21600" y="10796"/>
                  <a:pt x="21600" y="18104"/>
                </a:cubicBezTo>
                <a:lnTo>
                  <a:pt x="0" y="1810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3351213" y="2616200"/>
            <a:ext cx="328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P</a:t>
            </a:r>
            <a:r>
              <a:rPr lang="en-US" sz="1200" b="1" baseline="-25000">
                <a:latin typeface="Times New Roman" charset="0"/>
              </a:rPr>
              <a:t>1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3687763" y="3032125"/>
            <a:ext cx="328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P</a:t>
            </a:r>
            <a:r>
              <a:rPr lang="en-US" sz="1200" b="1" baseline="-25000">
                <a:latin typeface="Times New Roman" charset="0"/>
              </a:rPr>
              <a:t>2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4341813" y="3606800"/>
            <a:ext cx="328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P</a:t>
            </a:r>
            <a:r>
              <a:rPr lang="en-US" sz="1200" b="1" baseline="-25000">
                <a:latin typeface="Times New Roman" charset="0"/>
              </a:rPr>
              <a:t>3</a:t>
            </a: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5354638" y="4170363"/>
            <a:ext cx="3286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P</a:t>
            </a:r>
            <a:r>
              <a:rPr lang="en-US" sz="1200" b="1" baseline="-25000">
                <a:latin typeface="Times New Roman" charset="0"/>
              </a:rPr>
              <a:t>4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6592888" y="4508500"/>
            <a:ext cx="328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P</a:t>
            </a:r>
            <a:r>
              <a:rPr lang="en-US" sz="1200" b="1" baseline="-25000">
                <a:latin typeface="Times New Roman" charset="0"/>
              </a:rPr>
              <a:t>5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7404100" y="4597400"/>
            <a:ext cx="328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P</a:t>
            </a:r>
            <a:r>
              <a:rPr lang="en-US" sz="1200" b="1" baseline="-25000">
                <a:latin typeface="Times New Roman" charset="0"/>
              </a:rPr>
              <a:t>6</a:t>
            </a: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7943850" y="4597400"/>
            <a:ext cx="328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P</a:t>
            </a:r>
            <a:r>
              <a:rPr lang="en-US" sz="1200" b="1" baseline="-25000">
                <a:latin typeface="Times New Roman" charset="0"/>
              </a:rPr>
              <a:t>7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8366125" y="4418013"/>
            <a:ext cx="3286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P</a:t>
            </a:r>
            <a:r>
              <a:rPr lang="en-US" sz="1200" b="1" baseline="-25000">
                <a:latin typeface="Times New Roman" charset="0"/>
              </a:rPr>
              <a:t>8</a:t>
            </a:r>
          </a:p>
        </p:txBody>
      </p:sp>
      <p:grpSp>
        <p:nvGrpSpPr>
          <p:cNvPr id="14389" name="Group 53"/>
          <p:cNvGrpSpPr>
            <a:grpSpLocks/>
          </p:cNvGrpSpPr>
          <p:nvPr/>
        </p:nvGrpSpPr>
        <p:grpSpPr bwMode="auto">
          <a:xfrm>
            <a:off x="2720975" y="2255838"/>
            <a:ext cx="2286000" cy="2289175"/>
            <a:chOff x="1296" y="1392"/>
            <a:chExt cx="1219" cy="1220"/>
          </a:xfrm>
        </p:grpSpPr>
        <p:sp>
          <p:nvSpPr>
            <p:cNvPr id="14390" name="Text Box 54"/>
            <p:cNvSpPr txBox="1">
              <a:spLocks noChangeArrowheads="1"/>
            </p:cNvSpPr>
            <p:nvPr/>
          </p:nvSpPr>
          <p:spPr bwMode="auto">
            <a:xfrm>
              <a:off x="1584" y="1392"/>
              <a:ext cx="14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P</a:t>
              </a:r>
            </a:p>
          </p:txBody>
        </p:sp>
        <p:sp>
          <p:nvSpPr>
            <p:cNvPr id="14391" name="Text Box 55"/>
            <p:cNvSpPr txBox="1">
              <a:spLocks noChangeArrowheads="1"/>
            </p:cNvSpPr>
            <p:nvPr/>
          </p:nvSpPr>
          <p:spPr bwMode="auto">
            <a:xfrm>
              <a:off x="1296" y="1806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1</a:t>
              </a:r>
            </a:p>
          </p:txBody>
        </p:sp>
        <p:sp>
          <p:nvSpPr>
            <p:cNvPr id="14392" name="Text Box 56"/>
            <p:cNvSpPr txBox="1">
              <a:spLocks noChangeArrowheads="1"/>
            </p:cNvSpPr>
            <p:nvPr/>
          </p:nvSpPr>
          <p:spPr bwMode="auto">
            <a:xfrm>
              <a:off x="1345" y="2209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2</a:t>
              </a:r>
            </a:p>
          </p:txBody>
        </p:sp>
        <p:sp>
          <p:nvSpPr>
            <p:cNvPr id="14393" name="Text Box 57"/>
            <p:cNvSpPr txBox="1">
              <a:spLocks noChangeArrowheads="1"/>
            </p:cNvSpPr>
            <p:nvPr/>
          </p:nvSpPr>
          <p:spPr bwMode="auto">
            <a:xfrm>
              <a:off x="1728" y="2465"/>
              <a:ext cx="13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3</a:t>
              </a:r>
            </a:p>
          </p:txBody>
        </p:sp>
        <p:sp>
          <p:nvSpPr>
            <p:cNvPr id="14394" name="Text Box 58"/>
            <p:cNvSpPr txBox="1">
              <a:spLocks noChangeArrowheads="1"/>
            </p:cNvSpPr>
            <p:nvPr/>
          </p:nvSpPr>
          <p:spPr bwMode="auto">
            <a:xfrm>
              <a:off x="2328" y="1627"/>
              <a:ext cx="165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6</a:t>
              </a:r>
            </a:p>
          </p:txBody>
        </p:sp>
        <p:sp>
          <p:nvSpPr>
            <p:cNvPr id="14395" name="Text Box 59"/>
            <p:cNvSpPr txBox="1">
              <a:spLocks noChangeArrowheads="1"/>
            </p:cNvSpPr>
            <p:nvPr/>
          </p:nvSpPr>
          <p:spPr bwMode="auto">
            <a:xfrm>
              <a:off x="2376" y="2083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5</a:t>
              </a:r>
            </a:p>
          </p:txBody>
        </p:sp>
        <p:sp>
          <p:nvSpPr>
            <p:cNvPr id="14396" name="Text Box 60"/>
            <p:cNvSpPr txBox="1">
              <a:spLocks noChangeArrowheads="1"/>
            </p:cNvSpPr>
            <p:nvPr/>
          </p:nvSpPr>
          <p:spPr bwMode="auto">
            <a:xfrm>
              <a:off x="2016" y="1392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7</a:t>
              </a:r>
            </a:p>
          </p:txBody>
        </p:sp>
        <p:sp>
          <p:nvSpPr>
            <p:cNvPr id="14397" name="Text Box 61"/>
            <p:cNvSpPr txBox="1">
              <a:spLocks noChangeArrowheads="1"/>
            </p:cNvSpPr>
            <p:nvPr/>
          </p:nvSpPr>
          <p:spPr bwMode="auto">
            <a:xfrm>
              <a:off x="2112" y="2399"/>
              <a:ext cx="13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4</a:t>
              </a:r>
            </a:p>
          </p:txBody>
        </p:sp>
      </p:grpSp>
      <p:grpSp>
        <p:nvGrpSpPr>
          <p:cNvPr id="14398" name="Group 62"/>
          <p:cNvGrpSpPr>
            <a:grpSpLocks/>
          </p:cNvGrpSpPr>
          <p:nvPr/>
        </p:nvGrpSpPr>
        <p:grpSpPr bwMode="auto">
          <a:xfrm>
            <a:off x="4238625" y="3067050"/>
            <a:ext cx="3508375" cy="2163763"/>
            <a:chOff x="2105" y="1824"/>
            <a:chExt cx="1870" cy="1153"/>
          </a:xfrm>
        </p:grpSpPr>
        <p:sp>
          <p:nvSpPr>
            <p:cNvPr id="14399" name="Text Box 63"/>
            <p:cNvSpPr txBox="1">
              <a:spLocks noChangeArrowheads="1"/>
            </p:cNvSpPr>
            <p:nvPr/>
          </p:nvSpPr>
          <p:spPr bwMode="auto">
            <a:xfrm rot="-1590294">
              <a:off x="2105" y="1874"/>
              <a:ext cx="19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1</a:t>
              </a:r>
            </a:p>
          </p:txBody>
        </p:sp>
        <p:sp>
          <p:nvSpPr>
            <p:cNvPr id="14400" name="Text Box 64"/>
            <p:cNvSpPr txBox="1">
              <a:spLocks noChangeArrowheads="1"/>
            </p:cNvSpPr>
            <p:nvPr/>
          </p:nvSpPr>
          <p:spPr bwMode="auto">
            <a:xfrm rot="-64611">
              <a:off x="2448" y="1824"/>
              <a:ext cx="19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2</a:t>
              </a:r>
            </a:p>
          </p:txBody>
        </p:sp>
        <p:sp>
          <p:nvSpPr>
            <p:cNvPr id="14401" name="Text Box 65"/>
            <p:cNvSpPr txBox="1">
              <a:spLocks noChangeArrowheads="1"/>
            </p:cNvSpPr>
            <p:nvPr/>
          </p:nvSpPr>
          <p:spPr bwMode="auto">
            <a:xfrm rot="-539204">
              <a:off x="2723" y="1847"/>
              <a:ext cx="19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3</a:t>
              </a:r>
            </a:p>
          </p:txBody>
        </p:sp>
        <p:sp>
          <p:nvSpPr>
            <p:cNvPr id="14402" name="Text Box 66"/>
            <p:cNvSpPr txBox="1">
              <a:spLocks noChangeArrowheads="1"/>
            </p:cNvSpPr>
            <p:nvPr/>
          </p:nvSpPr>
          <p:spPr bwMode="auto">
            <a:xfrm rot="986479">
              <a:off x="2978" y="1921"/>
              <a:ext cx="19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4</a:t>
              </a:r>
            </a:p>
          </p:txBody>
        </p:sp>
        <p:sp>
          <p:nvSpPr>
            <p:cNvPr id="14403" name="Text Box 67"/>
            <p:cNvSpPr txBox="1">
              <a:spLocks noChangeArrowheads="1"/>
            </p:cNvSpPr>
            <p:nvPr/>
          </p:nvSpPr>
          <p:spPr bwMode="auto">
            <a:xfrm rot="1959081">
              <a:off x="3169" y="2042"/>
              <a:ext cx="1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5</a:t>
              </a:r>
            </a:p>
          </p:txBody>
        </p:sp>
        <p:sp>
          <p:nvSpPr>
            <p:cNvPr id="14404" name="Text Box 68"/>
            <p:cNvSpPr txBox="1">
              <a:spLocks noChangeArrowheads="1"/>
            </p:cNvSpPr>
            <p:nvPr/>
          </p:nvSpPr>
          <p:spPr bwMode="auto">
            <a:xfrm rot="1959081">
              <a:off x="3367" y="2210"/>
              <a:ext cx="198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6</a:t>
              </a:r>
            </a:p>
          </p:txBody>
        </p:sp>
        <p:sp>
          <p:nvSpPr>
            <p:cNvPr id="14405" name="Text Box 69"/>
            <p:cNvSpPr txBox="1">
              <a:spLocks noChangeArrowheads="1"/>
            </p:cNvSpPr>
            <p:nvPr/>
          </p:nvSpPr>
          <p:spPr bwMode="auto">
            <a:xfrm rot="1959081">
              <a:off x="3565" y="2451"/>
              <a:ext cx="19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7</a:t>
              </a:r>
            </a:p>
          </p:txBody>
        </p:sp>
        <p:sp>
          <p:nvSpPr>
            <p:cNvPr id="14406" name="Text Box 70"/>
            <p:cNvSpPr txBox="1">
              <a:spLocks noChangeArrowheads="1"/>
            </p:cNvSpPr>
            <p:nvPr/>
          </p:nvSpPr>
          <p:spPr bwMode="auto">
            <a:xfrm rot="4221173">
              <a:off x="3795" y="2797"/>
              <a:ext cx="19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C</a:t>
              </a:r>
              <a:r>
                <a:rPr lang="en-US" sz="1400" b="1" baseline="-25000">
                  <a:solidFill>
                    <a:srgbClr val="FF0066"/>
                  </a:solidFill>
                  <a:latin typeface="Times New Roman" charset="0"/>
                </a:rPr>
                <a:t>8</a:t>
              </a:r>
            </a:p>
          </p:txBody>
        </p:sp>
      </p:grpSp>
      <p:sp>
        <p:nvSpPr>
          <p:cNvPr id="14407" name="Text Box 71"/>
          <p:cNvSpPr txBox="1">
            <a:spLocks noChangeArrowheads="1"/>
          </p:cNvSpPr>
          <p:nvPr/>
        </p:nvSpPr>
        <p:spPr bwMode="auto">
          <a:xfrm>
            <a:off x="4773613" y="5451475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O</a:t>
            </a:r>
          </a:p>
        </p:txBody>
      </p:sp>
      <p:sp>
        <p:nvSpPr>
          <p:cNvPr id="14408" name="Text Box 72"/>
          <p:cNvSpPr txBox="1">
            <a:spLocks noChangeArrowheads="1"/>
          </p:cNvSpPr>
          <p:nvPr/>
        </p:nvSpPr>
        <p:spPr bwMode="auto">
          <a:xfrm>
            <a:off x="3081338" y="5859463"/>
            <a:ext cx="3079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OC = R ( Radius of Directing Circle)</a:t>
            </a:r>
          </a:p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CP = r   (Radius of Generating Circle)</a:t>
            </a:r>
          </a:p>
        </p:txBody>
      </p:sp>
      <p:grpSp>
        <p:nvGrpSpPr>
          <p:cNvPr id="14409" name="Group 73"/>
          <p:cNvGrpSpPr>
            <a:grpSpLocks/>
          </p:cNvGrpSpPr>
          <p:nvPr/>
        </p:nvGrpSpPr>
        <p:grpSpPr bwMode="auto">
          <a:xfrm>
            <a:off x="5241925" y="4957763"/>
            <a:ext cx="180975" cy="180975"/>
            <a:chOff x="912" y="3072"/>
            <a:chExt cx="144" cy="144"/>
          </a:xfrm>
        </p:grpSpPr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912" y="3072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Line 75"/>
            <p:cNvSpPr>
              <a:spLocks noChangeShapeType="1"/>
            </p:cNvSpPr>
            <p:nvPr/>
          </p:nvSpPr>
          <p:spPr bwMode="auto">
            <a:xfrm>
              <a:off x="912" y="3120"/>
              <a:ext cx="144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12" name="Group 76"/>
          <p:cNvGrpSpPr>
            <a:grpSpLocks/>
          </p:cNvGrpSpPr>
          <p:nvPr/>
        </p:nvGrpSpPr>
        <p:grpSpPr bwMode="auto">
          <a:xfrm>
            <a:off x="3170238" y="5138738"/>
            <a:ext cx="1441450" cy="630237"/>
            <a:chOff x="720" y="2544"/>
            <a:chExt cx="768" cy="336"/>
          </a:xfrm>
        </p:grpSpPr>
        <p:sp>
          <p:nvSpPr>
            <p:cNvPr id="14413" name="Rectangle 77"/>
            <p:cNvSpPr>
              <a:spLocks noChangeArrowheads="1"/>
            </p:cNvSpPr>
            <p:nvPr/>
          </p:nvSpPr>
          <p:spPr bwMode="auto">
            <a:xfrm>
              <a:off x="720" y="2544"/>
              <a:ext cx="768" cy="3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14" name="Group 78"/>
            <p:cNvGrpSpPr>
              <a:grpSpLocks/>
            </p:cNvGrpSpPr>
            <p:nvPr/>
          </p:nvGrpSpPr>
          <p:grpSpPr bwMode="auto">
            <a:xfrm>
              <a:off x="816" y="2544"/>
              <a:ext cx="607" cy="278"/>
              <a:chOff x="528" y="624"/>
              <a:chExt cx="607" cy="278"/>
            </a:xfrm>
          </p:grpSpPr>
          <p:grpSp>
            <p:nvGrpSpPr>
              <p:cNvPr id="14415" name="Group 79"/>
              <p:cNvGrpSpPr>
                <a:grpSpLocks/>
              </p:cNvGrpSpPr>
              <p:nvPr/>
            </p:nvGrpSpPr>
            <p:grpSpPr bwMode="auto">
              <a:xfrm>
                <a:off x="528" y="720"/>
                <a:ext cx="96" cy="96"/>
                <a:chOff x="912" y="3072"/>
                <a:chExt cx="144" cy="144"/>
              </a:xfrm>
            </p:grpSpPr>
            <p:sp>
              <p:nvSpPr>
                <p:cNvPr id="14416" name="Oval 80"/>
                <p:cNvSpPr>
                  <a:spLocks noChangeArrowheads="1"/>
                </p:cNvSpPr>
                <p:nvPr/>
              </p:nvSpPr>
              <p:spPr bwMode="auto">
                <a:xfrm>
                  <a:off x="912" y="307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17" name="Line 81"/>
                <p:cNvSpPr>
                  <a:spLocks noChangeShapeType="1"/>
                </p:cNvSpPr>
                <p:nvPr/>
              </p:nvSpPr>
              <p:spPr bwMode="auto">
                <a:xfrm>
                  <a:off x="912" y="3120"/>
                  <a:ext cx="144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18" name="Text Box 82"/>
              <p:cNvSpPr txBox="1">
                <a:spLocks noChangeArrowheads="1"/>
              </p:cNvSpPr>
              <p:nvPr/>
            </p:nvSpPr>
            <p:spPr bwMode="auto">
              <a:xfrm rot="-2810704">
                <a:off x="778" y="669"/>
                <a:ext cx="167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latin typeface="Times New Roman" charset="0"/>
                  </a:rPr>
                  <a:t>+</a:t>
                </a:r>
                <a:endParaRPr lang="en-US" sz="1400">
                  <a:latin typeface="Times New Roman" charset="0"/>
                </a:endParaRPr>
              </a:p>
            </p:txBody>
          </p:sp>
          <p:sp>
            <p:nvSpPr>
              <p:cNvPr id="14419" name="Text Box 83"/>
              <p:cNvSpPr txBox="1">
                <a:spLocks noChangeArrowheads="1"/>
              </p:cNvSpPr>
              <p:nvPr/>
            </p:nvSpPr>
            <p:spPr bwMode="auto">
              <a:xfrm>
                <a:off x="720" y="624"/>
                <a:ext cx="13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r</a:t>
                </a:r>
              </a:p>
            </p:txBody>
          </p:sp>
          <p:sp>
            <p:nvSpPr>
              <p:cNvPr id="14420" name="Line 84"/>
              <p:cNvSpPr>
                <a:spLocks noChangeShapeType="1"/>
              </p:cNvSpPr>
              <p:nvPr/>
            </p:nvSpPr>
            <p:spPr bwMode="auto">
              <a:xfrm>
                <a:off x="740" y="77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Text Box 85"/>
              <p:cNvSpPr txBox="1">
                <a:spLocks noChangeArrowheads="1"/>
              </p:cNvSpPr>
              <p:nvPr/>
            </p:nvSpPr>
            <p:spPr bwMode="auto">
              <a:xfrm>
                <a:off x="708" y="739"/>
                <a:ext cx="16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R</a:t>
                </a:r>
              </a:p>
            </p:txBody>
          </p:sp>
          <p:sp>
            <p:nvSpPr>
              <p:cNvPr id="14422" name="Text Box 86"/>
              <p:cNvSpPr txBox="1">
                <a:spLocks noChangeArrowheads="1"/>
              </p:cNvSpPr>
              <p:nvPr/>
            </p:nvSpPr>
            <p:spPr bwMode="auto">
              <a:xfrm>
                <a:off x="864" y="672"/>
                <a:ext cx="27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360</a:t>
                </a:r>
                <a:r>
                  <a:rPr lang="en-US" sz="1400" baseline="3000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4423" name="Text Box 87"/>
              <p:cNvSpPr txBox="1">
                <a:spLocks noChangeArrowheads="1"/>
              </p:cNvSpPr>
              <p:nvPr/>
            </p:nvSpPr>
            <p:spPr bwMode="auto">
              <a:xfrm>
                <a:off x="588" y="679"/>
                <a:ext cx="20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latin typeface="Times New Roman" charset="0"/>
                  </a:rPr>
                  <a:t> = </a:t>
                </a:r>
              </a:p>
            </p:txBody>
          </p:sp>
        </p:grpSp>
      </p:grpSp>
      <p:grpSp>
        <p:nvGrpSpPr>
          <p:cNvPr id="14424" name="Group 88"/>
          <p:cNvGrpSpPr>
            <a:grpSpLocks/>
          </p:cNvGrpSpPr>
          <p:nvPr/>
        </p:nvGrpSpPr>
        <p:grpSpPr bwMode="auto">
          <a:xfrm>
            <a:off x="0" y="0"/>
            <a:ext cx="5791200" cy="838200"/>
            <a:chOff x="0" y="0"/>
            <a:chExt cx="3648" cy="528"/>
          </a:xfrm>
        </p:grpSpPr>
        <p:sp>
          <p:nvSpPr>
            <p:cNvPr id="14425" name="Rectangle 89"/>
            <p:cNvSpPr>
              <a:spLocks noChangeArrowheads="1"/>
            </p:cNvSpPr>
            <p:nvPr/>
          </p:nvSpPr>
          <p:spPr bwMode="auto">
            <a:xfrm>
              <a:off x="0" y="0"/>
              <a:ext cx="3648" cy="5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6" name="Text Box 90"/>
            <p:cNvSpPr txBox="1">
              <a:spLocks noChangeArrowheads="1"/>
            </p:cNvSpPr>
            <p:nvPr/>
          </p:nvSpPr>
          <p:spPr bwMode="auto">
            <a:xfrm>
              <a:off x="48" y="48"/>
              <a:ext cx="3545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PROBLEM 26:</a:t>
              </a:r>
              <a:r>
                <a:rPr lang="en-US" sz="1200">
                  <a:latin typeface="Times New Roman" charset="0"/>
                </a:rPr>
                <a:t> DRAW LOCUS OF A POINT ON THE PERIPHERY OF A CIRCLE  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WHICH ROLLS FROM THE INSIDE OF A CURVED PATH. </a:t>
              </a:r>
              <a:r>
                <a:rPr lang="en-US" sz="1400" b="1">
                  <a:latin typeface="Times New Roman" charset="0"/>
                </a:rPr>
                <a:t>Take diameter of </a:t>
              </a:r>
            </a:p>
            <a:p>
              <a:pPr eaLnBrk="0" hangingPunct="0"/>
              <a:r>
                <a:rPr lang="en-US" sz="1400" b="1">
                  <a:latin typeface="Times New Roman" charset="0"/>
                </a:rPr>
                <a:t>rolling circle 50 mm and radius of directing circle (curved path) 75 mm.</a:t>
              </a:r>
            </a:p>
          </p:txBody>
        </p:sp>
      </p:grpSp>
      <p:sp>
        <p:nvSpPr>
          <p:cNvPr id="14427" name="Text Box 91"/>
          <p:cNvSpPr txBox="1">
            <a:spLocks noChangeArrowheads="1"/>
          </p:cNvSpPr>
          <p:nvPr/>
        </p:nvSpPr>
        <p:spPr bwMode="auto">
          <a:xfrm>
            <a:off x="212725" y="1465263"/>
            <a:ext cx="2149475" cy="3875087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300" b="1" i="1">
                <a:latin typeface="Tahoma" charset="0"/>
              </a:rPr>
              <a:t>Solution Steps:</a:t>
            </a:r>
            <a:endParaRPr lang="en-US" sz="1300">
              <a:latin typeface="Tahoma" charset="0"/>
            </a:endParaRPr>
          </a:p>
          <a:p>
            <a:pPr eaLnBrk="0" hangingPunct="0"/>
            <a:r>
              <a:rPr lang="en-US" sz="1300">
                <a:latin typeface="Tahoma" charset="0"/>
              </a:rPr>
              <a:t>1)  Smaller circle is rolling here, inside the larger circle. It has to rotate anticlockwise to move ahead.</a:t>
            </a:r>
          </a:p>
          <a:p>
            <a:pPr eaLnBrk="0" hangingPunct="0"/>
            <a:r>
              <a:rPr lang="en-US" sz="1300">
                <a:latin typeface="Tahoma" charset="0"/>
              </a:rPr>
              <a:t>2)  Same steps should be taken as in case of EPI – CYCLOID. Only change is in numbering direction of 8 number of equal parts on the smaller circle.</a:t>
            </a:r>
          </a:p>
          <a:p>
            <a:pPr eaLnBrk="0" hangingPunct="0"/>
            <a:r>
              <a:rPr lang="en-US" sz="1300">
                <a:latin typeface="Tahoma" charset="0"/>
              </a:rPr>
              <a:t>3)  From next to P in anticlockwise direction, name 1,2,3,4,5,6,7,8.</a:t>
            </a:r>
          </a:p>
          <a:p>
            <a:pPr eaLnBrk="0" hangingPunct="0"/>
            <a:r>
              <a:rPr lang="en-US" sz="1300">
                <a:latin typeface="Tahoma" charset="0"/>
              </a:rPr>
              <a:t>4)</a:t>
            </a:r>
            <a:r>
              <a:rPr lang="en-US" sz="1300" i="1">
                <a:latin typeface="Tahoma" charset="0"/>
              </a:rPr>
              <a:t>  </a:t>
            </a:r>
            <a:r>
              <a:rPr lang="en-US" sz="1300">
                <a:latin typeface="Tahoma" charset="0"/>
              </a:rPr>
              <a:t>Further all steps are that of epi – cycloid. </a:t>
            </a:r>
            <a:r>
              <a:rPr lang="en-US" sz="1300" b="1">
                <a:latin typeface="Tahoma" charset="0"/>
              </a:rPr>
              <a:t>This is called</a:t>
            </a:r>
          </a:p>
          <a:p>
            <a:pPr eaLnBrk="0" hangingPunct="0"/>
            <a:r>
              <a:rPr lang="en-US" sz="1300" b="1">
                <a:latin typeface="Tahoma" charset="0"/>
              </a:rPr>
              <a:t>HYPO – CYCLOID</a:t>
            </a:r>
            <a:r>
              <a:rPr lang="en-US" sz="1300">
                <a:latin typeface="Tahoma" charset="0"/>
              </a:rPr>
              <a:t>.</a:t>
            </a:r>
          </a:p>
        </p:txBody>
      </p:sp>
      <p:grpSp>
        <p:nvGrpSpPr>
          <p:cNvPr id="14428" name="Group 9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4429" name="AutoShape 9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0" name="AutoShape 9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1" name="AutoShape 9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2" name="AutoShape 9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3" name="AutoShape 9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4" name="AutoShape 9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75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75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75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75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75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75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75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75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75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75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75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75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75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75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75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75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utoUpdateAnimBg="0"/>
      <p:bldP spid="14361" grpId="0" animBg="1"/>
      <p:bldP spid="14362" grpId="0" animBg="1"/>
      <p:bldP spid="14373" grpId="0" animBg="1"/>
      <p:bldP spid="14374" grpId="0" animBg="1"/>
      <p:bldP spid="14375" grpId="0" animBg="1"/>
      <p:bldP spid="14376" grpId="0" animBg="1"/>
      <p:bldP spid="14377" grpId="0" animBg="1"/>
      <p:bldP spid="14378" grpId="0" animBg="1"/>
      <p:bldP spid="14379" grpId="0" animBg="1"/>
      <p:bldP spid="14380" grpId="0" animBg="1"/>
      <p:bldP spid="14381" grpId="0" autoUpdateAnimBg="0"/>
      <p:bldP spid="14382" grpId="0" autoUpdateAnimBg="0"/>
      <p:bldP spid="14383" grpId="0" autoUpdateAnimBg="0"/>
      <p:bldP spid="14384" grpId="0" autoUpdateAnimBg="0"/>
      <p:bldP spid="14385" grpId="0" autoUpdateAnimBg="0"/>
      <p:bldP spid="14386" grpId="0" autoUpdateAnimBg="0"/>
      <p:bldP spid="14387" grpId="0" autoUpdateAnimBg="0"/>
      <p:bldP spid="14388" grpId="0" autoUpdateAnimBg="0"/>
      <p:bldP spid="14407" grpId="0" autoUpdateAnimBg="0"/>
      <p:bldP spid="144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 flipH="1">
            <a:off x="2954338" y="4022725"/>
            <a:ext cx="2741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491163" y="4176713"/>
            <a:ext cx="585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879725" y="4057650"/>
            <a:ext cx="585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P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103563" y="5051425"/>
            <a:ext cx="4484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OP=Radius of directing circle=75mm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2949575" y="40227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748088" y="4029075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C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113088" y="5246688"/>
            <a:ext cx="4484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PC=Radius of generating circle=25mm</a:t>
            </a:r>
          </a:p>
        </p:txBody>
      </p:sp>
      <p:sp>
        <p:nvSpPr>
          <p:cNvPr id="37897" name="Arc 9"/>
          <p:cNvSpPr>
            <a:spLocks/>
          </p:cNvSpPr>
          <p:nvPr/>
        </p:nvSpPr>
        <p:spPr bwMode="auto">
          <a:xfrm rot="5400000" flipH="1" flipV="1">
            <a:off x="3691732" y="545306"/>
            <a:ext cx="2741612" cy="4213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3193"/>
              <a:gd name="T2" fmla="*/ 18225 w 21600"/>
              <a:gd name="T3" fmla="*/ 33193 h 33193"/>
              <a:gd name="T4" fmla="*/ 0 w 21600"/>
              <a:gd name="T5" fmla="*/ 21600 h 33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19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706"/>
                  <a:pt x="20429" y="29728"/>
                  <a:pt x="18225" y="33193"/>
                </a:cubicBezTo>
              </a:path>
              <a:path w="21600" h="3319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706"/>
                  <a:pt x="20429" y="29728"/>
                  <a:pt x="18225" y="3319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898" name="Group 10"/>
          <p:cNvGrpSpPr>
            <a:grpSpLocks/>
          </p:cNvGrpSpPr>
          <p:nvPr/>
        </p:nvGrpSpPr>
        <p:grpSpPr bwMode="auto">
          <a:xfrm>
            <a:off x="2954338" y="3111500"/>
            <a:ext cx="1828800" cy="1828800"/>
            <a:chOff x="876" y="1224"/>
            <a:chExt cx="1152" cy="1152"/>
          </a:xfrm>
        </p:grpSpPr>
        <p:sp>
          <p:nvSpPr>
            <p:cNvPr id="37899" name="AutoShape 11"/>
            <p:cNvSpPr>
              <a:spLocks noChangeArrowheads="1"/>
            </p:cNvSpPr>
            <p:nvPr/>
          </p:nvSpPr>
          <p:spPr bwMode="auto">
            <a:xfrm>
              <a:off x="876" y="1224"/>
              <a:ext cx="1152" cy="1152"/>
            </a:xfrm>
            <a:prstGeom prst="flowChartOr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AutoShape 12"/>
            <p:cNvSpPr>
              <a:spLocks noChangeArrowheads="1"/>
            </p:cNvSpPr>
            <p:nvPr/>
          </p:nvSpPr>
          <p:spPr bwMode="auto">
            <a:xfrm rot="1800000">
              <a:off x="876" y="1224"/>
              <a:ext cx="1152" cy="1152"/>
            </a:xfrm>
            <a:prstGeom prst="flowChartOr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AutoShape 13"/>
            <p:cNvSpPr>
              <a:spLocks noChangeArrowheads="1"/>
            </p:cNvSpPr>
            <p:nvPr/>
          </p:nvSpPr>
          <p:spPr bwMode="auto">
            <a:xfrm rot="3600000">
              <a:off x="876" y="1224"/>
              <a:ext cx="1152" cy="1152"/>
            </a:xfrm>
            <a:prstGeom prst="flowChartOr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2" name="Arc 14"/>
          <p:cNvSpPr>
            <a:spLocks/>
          </p:cNvSpPr>
          <p:nvPr/>
        </p:nvSpPr>
        <p:spPr bwMode="auto">
          <a:xfrm>
            <a:off x="2967038" y="3556000"/>
            <a:ext cx="101600" cy="466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4710"/>
              <a:gd name="T1" fmla="*/ 0 h 21600"/>
              <a:gd name="T2" fmla="*/ 4710 w 4710"/>
              <a:gd name="T3" fmla="*/ 520 h 21600"/>
              <a:gd name="T4" fmla="*/ 0 w 471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10" h="21600" fill="none" extrusionOk="0">
                <a:moveTo>
                  <a:pt x="-1" y="0"/>
                </a:moveTo>
                <a:cubicBezTo>
                  <a:pt x="1584" y="0"/>
                  <a:pt x="3163" y="174"/>
                  <a:pt x="4710" y="519"/>
                </a:cubicBezTo>
              </a:path>
              <a:path w="4710" h="21600" stroke="0" extrusionOk="0">
                <a:moveTo>
                  <a:pt x="-1" y="0"/>
                </a:moveTo>
                <a:cubicBezTo>
                  <a:pt x="1584" y="0"/>
                  <a:pt x="3163" y="174"/>
                  <a:pt x="4710" y="51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Arc 15"/>
          <p:cNvSpPr>
            <a:spLocks/>
          </p:cNvSpPr>
          <p:nvPr/>
        </p:nvSpPr>
        <p:spPr bwMode="auto">
          <a:xfrm>
            <a:off x="3006725" y="3092450"/>
            <a:ext cx="180975" cy="463550"/>
          </a:xfrm>
          <a:custGeom>
            <a:avLst/>
            <a:gdLst>
              <a:gd name="G0" fmla="+- 0 0 0"/>
              <a:gd name="G1" fmla="+- 21440 0 0"/>
              <a:gd name="G2" fmla="+- 21600 0 0"/>
              <a:gd name="T0" fmla="*/ 2625 w 8381"/>
              <a:gd name="T1" fmla="*/ 0 h 21440"/>
              <a:gd name="T2" fmla="*/ 8381 w 8381"/>
              <a:gd name="T3" fmla="*/ 1532 h 21440"/>
              <a:gd name="T4" fmla="*/ 0 w 8381"/>
              <a:gd name="T5" fmla="*/ 21440 h 2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81" h="21440" fill="none" extrusionOk="0">
                <a:moveTo>
                  <a:pt x="2624" y="0"/>
                </a:moveTo>
                <a:cubicBezTo>
                  <a:pt x="4605" y="242"/>
                  <a:pt x="6542" y="758"/>
                  <a:pt x="8380" y="1532"/>
                </a:cubicBezTo>
              </a:path>
              <a:path w="8381" h="21440" stroke="0" extrusionOk="0">
                <a:moveTo>
                  <a:pt x="2624" y="0"/>
                </a:moveTo>
                <a:cubicBezTo>
                  <a:pt x="4605" y="242"/>
                  <a:pt x="6542" y="758"/>
                  <a:pt x="8380" y="1532"/>
                </a:cubicBezTo>
                <a:lnTo>
                  <a:pt x="0" y="214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Arc 16"/>
          <p:cNvSpPr>
            <a:spLocks/>
          </p:cNvSpPr>
          <p:nvPr/>
        </p:nvSpPr>
        <p:spPr bwMode="auto">
          <a:xfrm>
            <a:off x="3124200" y="2662238"/>
            <a:ext cx="263525" cy="442912"/>
          </a:xfrm>
          <a:custGeom>
            <a:avLst/>
            <a:gdLst>
              <a:gd name="G0" fmla="+- 0 0 0"/>
              <a:gd name="G1" fmla="+- 20470 0 0"/>
              <a:gd name="G2" fmla="+- 21600 0 0"/>
              <a:gd name="T0" fmla="*/ 6895 w 12201"/>
              <a:gd name="T1" fmla="*/ 0 h 20470"/>
              <a:gd name="T2" fmla="*/ 12201 w 12201"/>
              <a:gd name="T3" fmla="*/ 2646 h 20470"/>
              <a:gd name="T4" fmla="*/ 0 w 12201"/>
              <a:gd name="T5" fmla="*/ 20470 h 20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201" h="20470" fill="none" extrusionOk="0">
                <a:moveTo>
                  <a:pt x="6894" y="0"/>
                </a:moveTo>
                <a:cubicBezTo>
                  <a:pt x="8776" y="633"/>
                  <a:pt x="10562" y="1524"/>
                  <a:pt x="12201" y="2645"/>
                </a:cubicBezTo>
              </a:path>
              <a:path w="12201" h="20470" stroke="0" extrusionOk="0">
                <a:moveTo>
                  <a:pt x="6894" y="0"/>
                </a:moveTo>
                <a:cubicBezTo>
                  <a:pt x="8776" y="633"/>
                  <a:pt x="10562" y="1524"/>
                  <a:pt x="12201" y="2645"/>
                </a:cubicBezTo>
                <a:lnTo>
                  <a:pt x="0" y="204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Arc 17"/>
          <p:cNvSpPr>
            <a:spLocks/>
          </p:cNvSpPr>
          <p:nvPr/>
        </p:nvSpPr>
        <p:spPr bwMode="auto">
          <a:xfrm>
            <a:off x="3319463" y="2263775"/>
            <a:ext cx="315912" cy="415925"/>
          </a:xfrm>
          <a:custGeom>
            <a:avLst/>
            <a:gdLst>
              <a:gd name="G0" fmla="+- 0 0 0"/>
              <a:gd name="G1" fmla="+- 19232 0 0"/>
              <a:gd name="G2" fmla="+- 21600 0 0"/>
              <a:gd name="T0" fmla="*/ 9834 w 14593"/>
              <a:gd name="T1" fmla="*/ 0 h 19232"/>
              <a:gd name="T2" fmla="*/ 14593 w 14593"/>
              <a:gd name="T3" fmla="*/ 3307 h 19232"/>
              <a:gd name="T4" fmla="*/ 0 w 14593"/>
              <a:gd name="T5" fmla="*/ 19232 h 19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593" h="19232" fill="none" extrusionOk="0">
                <a:moveTo>
                  <a:pt x="9833" y="0"/>
                </a:moveTo>
                <a:cubicBezTo>
                  <a:pt x="11561" y="883"/>
                  <a:pt x="13162" y="1996"/>
                  <a:pt x="14592" y="3307"/>
                </a:cubicBezTo>
              </a:path>
              <a:path w="14593" h="19232" stroke="0" extrusionOk="0">
                <a:moveTo>
                  <a:pt x="9833" y="0"/>
                </a:moveTo>
                <a:cubicBezTo>
                  <a:pt x="11561" y="883"/>
                  <a:pt x="13162" y="1996"/>
                  <a:pt x="14592" y="3307"/>
                </a:cubicBezTo>
                <a:lnTo>
                  <a:pt x="0" y="1923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Arc 18"/>
          <p:cNvSpPr>
            <a:spLocks/>
          </p:cNvSpPr>
          <p:nvPr/>
        </p:nvSpPr>
        <p:spPr bwMode="auto">
          <a:xfrm>
            <a:off x="3581400" y="1928813"/>
            <a:ext cx="371475" cy="365125"/>
          </a:xfrm>
          <a:custGeom>
            <a:avLst/>
            <a:gdLst>
              <a:gd name="G0" fmla="+- 0 0 0"/>
              <a:gd name="G1" fmla="+- 16931 0 0"/>
              <a:gd name="G2" fmla="+- 21600 0 0"/>
              <a:gd name="T0" fmla="*/ 13413 w 17158"/>
              <a:gd name="T1" fmla="*/ 0 h 16931"/>
              <a:gd name="T2" fmla="*/ 17158 w 17158"/>
              <a:gd name="T3" fmla="*/ 3810 h 16931"/>
              <a:gd name="T4" fmla="*/ 0 w 17158"/>
              <a:gd name="T5" fmla="*/ 16931 h 16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158" h="16931" fill="none" extrusionOk="0">
                <a:moveTo>
                  <a:pt x="13412" y="0"/>
                </a:moveTo>
                <a:cubicBezTo>
                  <a:pt x="14814" y="1110"/>
                  <a:pt x="16072" y="2389"/>
                  <a:pt x="17158" y="3809"/>
                </a:cubicBezTo>
              </a:path>
              <a:path w="17158" h="16931" stroke="0" extrusionOk="0">
                <a:moveTo>
                  <a:pt x="13412" y="0"/>
                </a:moveTo>
                <a:cubicBezTo>
                  <a:pt x="14814" y="1110"/>
                  <a:pt x="16072" y="2389"/>
                  <a:pt x="17158" y="3809"/>
                </a:cubicBezTo>
                <a:lnTo>
                  <a:pt x="0" y="169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Arc 19"/>
          <p:cNvSpPr>
            <a:spLocks/>
          </p:cNvSpPr>
          <p:nvPr/>
        </p:nvSpPr>
        <p:spPr bwMode="auto">
          <a:xfrm>
            <a:off x="3905250" y="1638300"/>
            <a:ext cx="412750" cy="320675"/>
          </a:xfrm>
          <a:custGeom>
            <a:avLst/>
            <a:gdLst>
              <a:gd name="G0" fmla="+- 0 0 0"/>
              <a:gd name="G1" fmla="+- 14831 0 0"/>
              <a:gd name="G2" fmla="+- 21600 0 0"/>
              <a:gd name="T0" fmla="*/ 15703 w 19136"/>
              <a:gd name="T1" fmla="*/ 0 h 14831"/>
              <a:gd name="T2" fmla="*/ 19136 w 19136"/>
              <a:gd name="T3" fmla="*/ 4813 h 14831"/>
              <a:gd name="T4" fmla="*/ 0 w 19136"/>
              <a:gd name="T5" fmla="*/ 14831 h 14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136" h="14831" fill="none" extrusionOk="0">
                <a:moveTo>
                  <a:pt x="15703" y="-1"/>
                </a:moveTo>
                <a:cubicBezTo>
                  <a:pt x="17062" y="1439"/>
                  <a:pt x="18217" y="3058"/>
                  <a:pt x="19136" y="4812"/>
                </a:cubicBezTo>
              </a:path>
              <a:path w="19136" h="14831" stroke="0" extrusionOk="0">
                <a:moveTo>
                  <a:pt x="15703" y="-1"/>
                </a:moveTo>
                <a:cubicBezTo>
                  <a:pt x="17062" y="1439"/>
                  <a:pt x="18217" y="3058"/>
                  <a:pt x="19136" y="4812"/>
                </a:cubicBezTo>
                <a:lnTo>
                  <a:pt x="0" y="148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Arc 20"/>
          <p:cNvSpPr>
            <a:spLocks/>
          </p:cNvSpPr>
          <p:nvPr/>
        </p:nvSpPr>
        <p:spPr bwMode="auto">
          <a:xfrm>
            <a:off x="4279900" y="1414463"/>
            <a:ext cx="438150" cy="265112"/>
          </a:xfrm>
          <a:custGeom>
            <a:avLst/>
            <a:gdLst>
              <a:gd name="G0" fmla="+- 0 0 0"/>
              <a:gd name="G1" fmla="+- 12284 0 0"/>
              <a:gd name="G2" fmla="+- 21600 0 0"/>
              <a:gd name="T0" fmla="*/ 17767 w 20258"/>
              <a:gd name="T1" fmla="*/ 0 h 12284"/>
              <a:gd name="T2" fmla="*/ 20258 w 20258"/>
              <a:gd name="T3" fmla="*/ 4788 h 12284"/>
              <a:gd name="T4" fmla="*/ 0 w 20258"/>
              <a:gd name="T5" fmla="*/ 12284 h 12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58" h="12284" fill="none" extrusionOk="0">
                <a:moveTo>
                  <a:pt x="17766" y="0"/>
                </a:moveTo>
                <a:cubicBezTo>
                  <a:pt x="18794" y="1485"/>
                  <a:pt x="19630" y="3094"/>
                  <a:pt x="20257" y="4788"/>
                </a:cubicBezTo>
              </a:path>
              <a:path w="20258" h="12284" stroke="0" extrusionOk="0">
                <a:moveTo>
                  <a:pt x="17766" y="0"/>
                </a:moveTo>
                <a:cubicBezTo>
                  <a:pt x="18794" y="1485"/>
                  <a:pt x="19630" y="3094"/>
                  <a:pt x="20257" y="4788"/>
                </a:cubicBezTo>
                <a:lnTo>
                  <a:pt x="0" y="1228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Arc 21"/>
          <p:cNvSpPr>
            <a:spLocks/>
          </p:cNvSpPr>
          <p:nvPr/>
        </p:nvSpPr>
        <p:spPr bwMode="auto">
          <a:xfrm>
            <a:off x="4699000" y="1281113"/>
            <a:ext cx="461963" cy="192087"/>
          </a:xfrm>
          <a:custGeom>
            <a:avLst/>
            <a:gdLst>
              <a:gd name="G0" fmla="+- 0 0 0"/>
              <a:gd name="G1" fmla="+- 8921 0 0"/>
              <a:gd name="G2" fmla="+- 21600 0 0"/>
              <a:gd name="T0" fmla="*/ 19672 w 21377"/>
              <a:gd name="T1" fmla="*/ 0 h 8921"/>
              <a:gd name="T2" fmla="*/ 21377 w 21377"/>
              <a:gd name="T3" fmla="*/ 5824 h 8921"/>
              <a:gd name="T4" fmla="*/ 0 w 21377"/>
              <a:gd name="T5" fmla="*/ 8921 h 8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77" h="8921" fill="none" extrusionOk="0">
                <a:moveTo>
                  <a:pt x="19671" y="0"/>
                </a:moveTo>
                <a:cubicBezTo>
                  <a:pt x="20511" y="1851"/>
                  <a:pt x="21085" y="3812"/>
                  <a:pt x="21376" y="5824"/>
                </a:cubicBezTo>
              </a:path>
              <a:path w="21377" h="8921" stroke="0" extrusionOk="0">
                <a:moveTo>
                  <a:pt x="19671" y="0"/>
                </a:moveTo>
                <a:cubicBezTo>
                  <a:pt x="20511" y="1851"/>
                  <a:pt x="21085" y="3812"/>
                  <a:pt x="21376" y="5824"/>
                </a:cubicBezTo>
                <a:lnTo>
                  <a:pt x="0" y="892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Arc 22"/>
          <p:cNvSpPr>
            <a:spLocks/>
          </p:cNvSpPr>
          <p:nvPr/>
        </p:nvSpPr>
        <p:spPr bwMode="auto">
          <a:xfrm>
            <a:off x="5146675" y="1227138"/>
            <a:ext cx="466725" cy="112712"/>
          </a:xfrm>
          <a:custGeom>
            <a:avLst/>
            <a:gdLst>
              <a:gd name="G0" fmla="+- 0 0 0"/>
              <a:gd name="G1" fmla="+- 5239 0 0"/>
              <a:gd name="G2" fmla="+- 21600 0 0"/>
              <a:gd name="T0" fmla="*/ 20955 w 21600"/>
              <a:gd name="T1" fmla="*/ 0 h 5239"/>
              <a:gd name="T2" fmla="*/ 21600 w 21600"/>
              <a:gd name="T3" fmla="*/ 5239 h 5239"/>
              <a:gd name="T4" fmla="*/ 0 w 21600"/>
              <a:gd name="T5" fmla="*/ 5239 h 5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5239" fill="none" extrusionOk="0">
                <a:moveTo>
                  <a:pt x="20955" y="-1"/>
                </a:moveTo>
                <a:cubicBezTo>
                  <a:pt x="21383" y="1713"/>
                  <a:pt x="21600" y="3472"/>
                  <a:pt x="21600" y="5239"/>
                </a:cubicBezTo>
              </a:path>
              <a:path w="21600" h="5239" stroke="0" extrusionOk="0">
                <a:moveTo>
                  <a:pt x="20955" y="-1"/>
                </a:moveTo>
                <a:cubicBezTo>
                  <a:pt x="21383" y="1713"/>
                  <a:pt x="21600" y="3472"/>
                  <a:pt x="21600" y="5239"/>
                </a:cubicBezTo>
                <a:lnTo>
                  <a:pt x="0" y="523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Arc 23"/>
          <p:cNvSpPr>
            <a:spLocks/>
          </p:cNvSpPr>
          <p:nvPr/>
        </p:nvSpPr>
        <p:spPr bwMode="auto">
          <a:xfrm rot="5400000">
            <a:off x="5796756" y="1096169"/>
            <a:ext cx="93663" cy="466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4362"/>
              <a:gd name="T1" fmla="*/ 0 h 21600"/>
              <a:gd name="T2" fmla="*/ 4362 w 4362"/>
              <a:gd name="T3" fmla="*/ 445 h 21600"/>
              <a:gd name="T4" fmla="*/ 0 w 43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62" h="21600" fill="none" extrusionOk="0">
                <a:moveTo>
                  <a:pt x="-1" y="0"/>
                </a:moveTo>
                <a:cubicBezTo>
                  <a:pt x="1465" y="0"/>
                  <a:pt x="2926" y="149"/>
                  <a:pt x="4361" y="445"/>
                </a:cubicBezTo>
              </a:path>
              <a:path w="4362" h="21600" stroke="0" extrusionOk="0">
                <a:moveTo>
                  <a:pt x="-1" y="0"/>
                </a:moveTo>
                <a:cubicBezTo>
                  <a:pt x="1465" y="0"/>
                  <a:pt x="2926" y="149"/>
                  <a:pt x="4361" y="44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Arc 24"/>
          <p:cNvSpPr>
            <a:spLocks/>
          </p:cNvSpPr>
          <p:nvPr/>
        </p:nvSpPr>
        <p:spPr bwMode="auto">
          <a:xfrm rot="5400000">
            <a:off x="6227763" y="1162050"/>
            <a:ext cx="171450" cy="466725"/>
          </a:xfrm>
          <a:custGeom>
            <a:avLst/>
            <a:gdLst>
              <a:gd name="G0" fmla="+- 0 0 0"/>
              <a:gd name="G1" fmla="+- 21582 0 0"/>
              <a:gd name="G2" fmla="+- 21600 0 0"/>
              <a:gd name="T0" fmla="*/ 873 w 7945"/>
              <a:gd name="T1" fmla="*/ 0 h 21582"/>
              <a:gd name="T2" fmla="*/ 7945 w 7945"/>
              <a:gd name="T3" fmla="*/ 1496 h 21582"/>
              <a:gd name="T4" fmla="*/ 0 w 7945"/>
              <a:gd name="T5" fmla="*/ 21582 h 21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45" h="21582" fill="none" extrusionOk="0">
                <a:moveTo>
                  <a:pt x="873" y="-1"/>
                </a:moveTo>
                <a:cubicBezTo>
                  <a:pt x="3297" y="97"/>
                  <a:pt x="5688" y="603"/>
                  <a:pt x="7944" y="1496"/>
                </a:cubicBezTo>
              </a:path>
              <a:path w="7945" h="21582" stroke="0" extrusionOk="0">
                <a:moveTo>
                  <a:pt x="873" y="-1"/>
                </a:moveTo>
                <a:cubicBezTo>
                  <a:pt x="3297" y="97"/>
                  <a:pt x="5688" y="603"/>
                  <a:pt x="7944" y="1496"/>
                </a:cubicBezTo>
                <a:lnTo>
                  <a:pt x="0" y="2158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Arc 25"/>
          <p:cNvSpPr>
            <a:spLocks/>
          </p:cNvSpPr>
          <p:nvPr/>
        </p:nvSpPr>
        <p:spPr bwMode="auto">
          <a:xfrm rot="5400000">
            <a:off x="6647657" y="1304131"/>
            <a:ext cx="233362" cy="454025"/>
          </a:xfrm>
          <a:custGeom>
            <a:avLst/>
            <a:gdLst>
              <a:gd name="G0" fmla="+- 0 0 0"/>
              <a:gd name="G1" fmla="+- 21001 0 0"/>
              <a:gd name="G2" fmla="+- 21600 0 0"/>
              <a:gd name="T0" fmla="*/ 5052 w 10787"/>
              <a:gd name="T1" fmla="*/ 0 h 21001"/>
              <a:gd name="T2" fmla="*/ 10787 w 10787"/>
              <a:gd name="T3" fmla="*/ 2287 h 21001"/>
              <a:gd name="T4" fmla="*/ 0 w 10787"/>
              <a:gd name="T5" fmla="*/ 21001 h 2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787" h="21001" fill="none" extrusionOk="0">
                <a:moveTo>
                  <a:pt x="5051" y="0"/>
                </a:moveTo>
                <a:cubicBezTo>
                  <a:pt x="7063" y="483"/>
                  <a:pt x="8994" y="1254"/>
                  <a:pt x="10786" y="2287"/>
                </a:cubicBezTo>
              </a:path>
              <a:path w="10787" h="21001" stroke="0" extrusionOk="0">
                <a:moveTo>
                  <a:pt x="5051" y="0"/>
                </a:moveTo>
                <a:cubicBezTo>
                  <a:pt x="7063" y="483"/>
                  <a:pt x="8994" y="1254"/>
                  <a:pt x="10786" y="2287"/>
                </a:cubicBezTo>
                <a:lnTo>
                  <a:pt x="0" y="2100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14" name="Group 26"/>
          <p:cNvGrpSpPr>
            <a:grpSpLocks/>
          </p:cNvGrpSpPr>
          <p:nvPr/>
        </p:nvGrpSpPr>
        <p:grpSpPr bwMode="auto">
          <a:xfrm>
            <a:off x="3006725" y="1287463"/>
            <a:ext cx="3957638" cy="2738437"/>
            <a:chOff x="2985" y="1021"/>
            <a:chExt cx="2493" cy="1725"/>
          </a:xfrm>
        </p:grpSpPr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>
              <a:off x="2985" y="2450"/>
              <a:ext cx="1694" cy="29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>
              <a:off x="3059" y="2166"/>
              <a:ext cx="1620" cy="5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>
              <a:off x="3182" y="1898"/>
              <a:ext cx="1497" cy="84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>
              <a:off x="3347" y="1655"/>
              <a:ext cx="1332" cy="108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>
              <a:off x="3551" y="1444"/>
              <a:ext cx="1128" cy="13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>
              <a:off x="3787" y="1270"/>
              <a:ext cx="892" cy="14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>
              <a:off x="4051" y="1138"/>
              <a:ext cx="628" cy="160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>
              <a:off x="4333" y="1054"/>
              <a:ext cx="346" cy="169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>
              <a:off x="4625" y="1021"/>
              <a:ext cx="54" cy="17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 flipH="1">
              <a:off x="4679" y="1034"/>
              <a:ext cx="240" cy="17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 flipH="1">
              <a:off x="4679" y="1099"/>
              <a:ext cx="528" cy="16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 flipH="1">
              <a:off x="4679" y="1212"/>
              <a:ext cx="799" cy="15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27" name="Arc 39"/>
          <p:cNvSpPr>
            <a:spLocks/>
          </p:cNvSpPr>
          <p:nvPr/>
        </p:nvSpPr>
        <p:spPr bwMode="auto">
          <a:xfrm flipH="1">
            <a:off x="5332413" y="3665538"/>
            <a:ext cx="534987" cy="361950"/>
          </a:xfrm>
          <a:custGeom>
            <a:avLst/>
            <a:gdLst>
              <a:gd name="G0" fmla="+- 10065 0 0"/>
              <a:gd name="G1" fmla="+- 21600 0 0"/>
              <a:gd name="G2" fmla="+- 21600 0 0"/>
              <a:gd name="T0" fmla="*/ 0 w 31665"/>
              <a:gd name="T1" fmla="*/ 2489 h 21600"/>
              <a:gd name="T2" fmla="*/ 31665 w 31665"/>
              <a:gd name="T3" fmla="*/ 21600 h 21600"/>
              <a:gd name="T4" fmla="*/ 10065 w 316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65" h="21600" fill="none" extrusionOk="0">
                <a:moveTo>
                  <a:pt x="-1" y="2488"/>
                </a:moveTo>
                <a:cubicBezTo>
                  <a:pt x="3103" y="854"/>
                  <a:pt x="6557" y="-1"/>
                  <a:pt x="10065" y="0"/>
                </a:cubicBezTo>
                <a:cubicBezTo>
                  <a:pt x="21994" y="0"/>
                  <a:pt x="31665" y="9670"/>
                  <a:pt x="31665" y="21600"/>
                </a:cubicBezTo>
              </a:path>
              <a:path w="31665" h="21600" stroke="0" extrusionOk="0">
                <a:moveTo>
                  <a:pt x="-1" y="2488"/>
                </a:moveTo>
                <a:cubicBezTo>
                  <a:pt x="3103" y="854"/>
                  <a:pt x="6557" y="-1"/>
                  <a:pt x="10065" y="0"/>
                </a:cubicBezTo>
                <a:cubicBezTo>
                  <a:pt x="21994" y="0"/>
                  <a:pt x="31665" y="9670"/>
                  <a:pt x="31665" y="21600"/>
                </a:cubicBezTo>
                <a:lnTo>
                  <a:pt x="10065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6076950" y="366553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chemeClr val="accent2"/>
                </a:solidFill>
                <a:cs typeface="Arial" charset="0"/>
              </a:rPr>
              <a:t>θ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3114675" y="5430838"/>
            <a:ext cx="3768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cs typeface="Arial" charset="0"/>
              </a:rPr>
              <a:t>θ</a:t>
            </a:r>
            <a:r>
              <a:rPr lang="en-US" sz="1200" b="1">
                <a:cs typeface="Arial" charset="0"/>
              </a:rPr>
              <a:t>=r/R X360º= 25/75 X360º=120º</a:t>
            </a:r>
          </a:p>
        </p:txBody>
      </p:sp>
      <p:sp>
        <p:nvSpPr>
          <p:cNvPr id="37961" name="Text Box 73"/>
          <p:cNvSpPr txBox="1">
            <a:spLocks noChangeArrowheads="1"/>
          </p:cNvSpPr>
          <p:nvPr/>
        </p:nvSpPr>
        <p:spPr bwMode="auto">
          <a:xfrm>
            <a:off x="2782888" y="3414713"/>
            <a:ext cx="366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1</a:t>
            </a:r>
          </a:p>
        </p:txBody>
      </p:sp>
      <p:sp>
        <p:nvSpPr>
          <p:cNvPr id="37962" name="Text Box 74"/>
          <p:cNvSpPr txBox="1">
            <a:spLocks noChangeArrowheads="1"/>
          </p:cNvSpPr>
          <p:nvPr/>
        </p:nvSpPr>
        <p:spPr bwMode="auto">
          <a:xfrm>
            <a:off x="2952750" y="2936875"/>
            <a:ext cx="3667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2</a:t>
            </a:r>
          </a:p>
        </p:txBody>
      </p:sp>
      <p:sp>
        <p:nvSpPr>
          <p:cNvPr id="37963" name="Text Box 75"/>
          <p:cNvSpPr txBox="1">
            <a:spLocks noChangeArrowheads="1"/>
          </p:cNvSpPr>
          <p:nvPr/>
        </p:nvSpPr>
        <p:spPr bwMode="auto">
          <a:xfrm>
            <a:off x="3160713" y="2490788"/>
            <a:ext cx="366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3</a:t>
            </a:r>
          </a:p>
        </p:txBody>
      </p:sp>
      <p:sp>
        <p:nvSpPr>
          <p:cNvPr id="37964" name="Text Box 76"/>
          <p:cNvSpPr txBox="1">
            <a:spLocks noChangeArrowheads="1"/>
          </p:cNvSpPr>
          <p:nvPr/>
        </p:nvSpPr>
        <p:spPr bwMode="auto">
          <a:xfrm>
            <a:off x="3444875" y="2103438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4</a:t>
            </a:r>
          </a:p>
        </p:txBody>
      </p:sp>
      <p:sp>
        <p:nvSpPr>
          <p:cNvPr id="37965" name="Text Box 77"/>
          <p:cNvSpPr txBox="1">
            <a:spLocks noChangeArrowheads="1"/>
          </p:cNvSpPr>
          <p:nvPr/>
        </p:nvSpPr>
        <p:spPr bwMode="auto">
          <a:xfrm>
            <a:off x="3768725" y="1760538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5</a:t>
            </a:r>
          </a:p>
        </p:txBody>
      </p:sp>
      <p:sp>
        <p:nvSpPr>
          <p:cNvPr id="37966" name="Text Box 78"/>
          <p:cNvSpPr txBox="1">
            <a:spLocks noChangeArrowheads="1"/>
          </p:cNvSpPr>
          <p:nvPr/>
        </p:nvSpPr>
        <p:spPr bwMode="auto">
          <a:xfrm>
            <a:off x="4157663" y="1503363"/>
            <a:ext cx="366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6</a:t>
            </a:r>
          </a:p>
        </p:txBody>
      </p:sp>
      <p:sp>
        <p:nvSpPr>
          <p:cNvPr id="37967" name="Text Box 79"/>
          <p:cNvSpPr txBox="1">
            <a:spLocks noChangeArrowheads="1"/>
          </p:cNvSpPr>
          <p:nvPr/>
        </p:nvSpPr>
        <p:spPr bwMode="auto">
          <a:xfrm>
            <a:off x="4598988" y="1287463"/>
            <a:ext cx="366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7</a:t>
            </a:r>
          </a:p>
        </p:txBody>
      </p:sp>
      <p:sp>
        <p:nvSpPr>
          <p:cNvPr id="37968" name="Text Box 80"/>
          <p:cNvSpPr txBox="1">
            <a:spLocks noChangeArrowheads="1"/>
          </p:cNvSpPr>
          <p:nvPr/>
        </p:nvSpPr>
        <p:spPr bwMode="auto">
          <a:xfrm>
            <a:off x="5057775" y="1169988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8</a:t>
            </a:r>
          </a:p>
        </p:txBody>
      </p:sp>
      <p:sp>
        <p:nvSpPr>
          <p:cNvPr id="37969" name="Text Box 81"/>
          <p:cNvSpPr txBox="1">
            <a:spLocks noChangeArrowheads="1"/>
          </p:cNvSpPr>
          <p:nvPr/>
        </p:nvSpPr>
        <p:spPr bwMode="auto">
          <a:xfrm>
            <a:off x="5521325" y="1125538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9</a:t>
            </a:r>
          </a:p>
        </p:txBody>
      </p:sp>
      <p:sp>
        <p:nvSpPr>
          <p:cNvPr id="37970" name="Text Box 82"/>
          <p:cNvSpPr txBox="1">
            <a:spLocks noChangeArrowheads="1"/>
          </p:cNvSpPr>
          <p:nvPr/>
        </p:nvSpPr>
        <p:spPr bwMode="auto">
          <a:xfrm>
            <a:off x="5969000" y="1152525"/>
            <a:ext cx="3667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10</a:t>
            </a:r>
          </a:p>
        </p:txBody>
      </p:sp>
      <p:sp>
        <p:nvSpPr>
          <p:cNvPr id="37971" name="Text Box 83"/>
          <p:cNvSpPr txBox="1">
            <a:spLocks noChangeArrowheads="1"/>
          </p:cNvSpPr>
          <p:nvPr/>
        </p:nvSpPr>
        <p:spPr bwMode="auto">
          <a:xfrm>
            <a:off x="6473825" y="1268413"/>
            <a:ext cx="3667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11</a:t>
            </a:r>
          </a:p>
        </p:txBody>
      </p:sp>
      <p:sp>
        <p:nvSpPr>
          <p:cNvPr id="37972" name="Text Box 84"/>
          <p:cNvSpPr txBox="1">
            <a:spLocks noChangeArrowheads="1"/>
          </p:cNvSpPr>
          <p:nvPr/>
        </p:nvSpPr>
        <p:spPr bwMode="auto">
          <a:xfrm>
            <a:off x="6919913" y="1458913"/>
            <a:ext cx="3667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12</a:t>
            </a:r>
          </a:p>
        </p:txBody>
      </p:sp>
      <p:sp>
        <p:nvSpPr>
          <p:cNvPr id="37999" name="Arc 111"/>
          <p:cNvSpPr>
            <a:spLocks/>
          </p:cNvSpPr>
          <p:nvPr/>
        </p:nvSpPr>
        <p:spPr bwMode="auto">
          <a:xfrm flipH="1">
            <a:off x="3043238" y="1373188"/>
            <a:ext cx="3881437" cy="3108325"/>
          </a:xfrm>
          <a:custGeom>
            <a:avLst/>
            <a:gdLst>
              <a:gd name="G0" fmla="+- 10019 0 0"/>
              <a:gd name="G1" fmla="+- 21600 0 0"/>
              <a:gd name="G2" fmla="+- 21600 0 0"/>
              <a:gd name="T0" fmla="*/ 0 w 31619"/>
              <a:gd name="T1" fmla="*/ 2464 h 25321"/>
              <a:gd name="T2" fmla="*/ 31296 w 31619"/>
              <a:gd name="T3" fmla="*/ 25321 h 25321"/>
              <a:gd name="T4" fmla="*/ 10019 w 31619"/>
              <a:gd name="T5" fmla="*/ 21600 h 25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19" h="25321" fill="none" extrusionOk="0">
                <a:moveTo>
                  <a:pt x="0" y="2464"/>
                </a:moveTo>
                <a:cubicBezTo>
                  <a:pt x="3091" y="845"/>
                  <a:pt x="6529" y="-1"/>
                  <a:pt x="10019" y="0"/>
                </a:cubicBezTo>
                <a:cubicBezTo>
                  <a:pt x="21948" y="0"/>
                  <a:pt x="31619" y="9670"/>
                  <a:pt x="31619" y="21600"/>
                </a:cubicBezTo>
                <a:cubicBezTo>
                  <a:pt x="31619" y="22847"/>
                  <a:pt x="31510" y="24092"/>
                  <a:pt x="31296" y="25321"/>
                </a:cubicBezTo>
              </a:path>
              <a:path w="31619" h="25321" stroke="0" extrusionOk="0">
                <a:moveTo>
                  <a:pt x="0" y="2464"/>
                </a:moveTo>
                <a:cubicBezTo>
                  <a:pt x="3091" y="845"/>
                  <a:pt x="6529" y="-1"/>
                  <a:pt x="10019" y="0"/>
                </a:cubicBezTo>
                <a:cubicBezTo>
                  <a:pt x="21948" y="0"/>
                  <a:pt x="31619" y="9670"/>
                  <a:pt x="31619" y="21600"/>
                </a:cubicBezTo>
                <a:cubicBezTo>
                  <a:pt x="31619" y="22847"/>
                  <a:pt x="31510" y="24092"/>
                  <a:pt x="31296" y="25321"/>
                </a:cubicBezTo>
                <a:lnTo>
                  <a:pt x="10019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01" name="Arc 113"/>
          <p:cNvSpPr>
            <a:spLocks/>
          </p:cNvSpPr>
          <p:nvPr/>
        </p:nvSpPr>
        <p:spPr bwMode="auto">
          <a:xfrm flipH="1">
            <a:off x="3281363" y="1611313"/>
            <a:ext cx="3548062" cy="3190875"/>
          </a:xfrm>
          <a:custGeom>
            <a:avLst/>
            <a:gdLst>
              <a:gd name="G0" fmla="+- 10156 0 0"/>
              <a:gd name="G1" fmla="+- 21600 0 0"/>
              <a:gd name="G2" fmla="+- 21600 0 0"/>
              <a:gd name="T0" fmla="*/ 0 w 31756"/>
              <a:gd name="T1" fmla="*/ 2537 h 28560"/>
              <a:gd name="T2" fmla="*/ 30604 w 31756"/>
              <a:gd name="T3" fmla="*/ 28560 h 28560"/>
              <a:gd name="T4" fmla="*/ 10156 w 31756"/>
              <a:gd name="T5" fmla="*/ 21600 h 28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756" h="28560" fill="none" extrusionOk="0">
                <a:moveTo>
                  <a:pt x="-1" y="2536"/>
                </a:moveTo>
                <a:cubicBezTo>
                  <a:pt x="3126" y="871"/>
                  <a:pt x="6613" y="-1"/>
                  <a:pt x="10156" y="0"/>
                </a:cubicBezTo>
                <a:cubicBezTo>
                  <a:pt x="22085" y="0"/>
                  <a:pt x="31756" y="9670"/>
                  <a:pt x="31756" y="21600"/>
                </a:cubicBezTo>
                <a:cubicBezTo>
                  <a:pt x="31756" y="23967"/>
                  <a:pt x="31366" y="26318"/>
                  <a:pt x="30603" y="28559"/>
                </a:cubicBezTo>
              </a:path>
              <a:path w="31756" h="28560" stroke="0" extrusionOk="0">
                <a:moveTo>
                  <a:pt x="-1" y="2536"/>
                </a:moveTo>
                <a:cubicBezTo>
                  <a:pt x="3126" y="871"/>
                  <a:pt x="6613" y="-1"/>
                  <a:pt x="10156" y="0"/>
                </a:cubicBezTo>
                <a:cubicBezTo>
                  <a:pt x="22085" y="0"/>
                  <a:pt x="31756" y="9670"/>
                  <a:pt x="31756" y="21600"/>
                </a:cubicBezTo>
                <a:cubicBezTo>
                  <a:pt x="31756" y="23967"/>
                  <a:pt x="31366" y="26318"/>
                  <a:pt x="30603" y="28559"/>
                </a:cubicBezTo>
                <a:lnTo>
                  <a:pt x="10156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03" name="Arc 115"/>
          <p:cNvSpPr>
            <a:spLocks/>
          </p:cNvSpPr>
          <p:nvPr/>
        </p:nvSpPr>
        <p:spPr bwMode="auto">
          <a:xfrm flipH="1">
            <a:off x="3656013" y="1982788"/>
            <a:ext cx="2984500" cy="2946400"/>
          </a:xfrm>
          <a:custGeom>
            <a:avLst/>
            <a:gdLst>
              <a:gd name="G0" fmla="+- 10028 0 0"/>
              <a:gd name="G1" fmla="+- 21600 0 0"/>
              <a:gd name="G2" fmla="+- 21600 0 0"/>
              <a:gd name="T0" fmla="*/ 0 w 31628"/>
              <a:gd name="T1" fmla="*/ 2469 h 31225"/>
              <a:gd name="T2" fmla="*/ 29365 w 31628"/>
              <a:gd name="T3" fmla="*/ 31225 h 31225"/>
              <a:gd name="T4" fmla="*/ 10028 w 31628"/>
              <a:gd name="T5" fmla="*/ 21600 h 3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28" h="31225" fill="none" extrusionOk="0">
                <a:moveTo>
                  <a:pt x="-1" y="2468"/>
                </a:moveTo>
                <a:cubicBezTo>
                  <a:pt x="3093" y="847"/>
                  <a:pt x="6534" y="-1"/>
                  <a:pt x="10028" y="0"/>
                </a:cubicBezTo>
                <a:cubicBezTo>
                  <a:pt x="21957" y="0"/>
                  <a:pt x="31628" y="9670"/>
                  <a:pt x="31628" y="21600"/>
                </a:cubicBezTo>
                <a:cubicBezTo>
                  <a:pt x="31628" y="24940"/>
                  <a:pt x="30853" y="28234"/>
                  <a:pt x="29364" y="31224"/>
                </a:cubicBezTo>
              </a:path>
              <a:path w="31628" h="31225" stroke="0" extrusionOk="0">
                <a:moveTo>
                  <a:pt x="-1" y="2468"/>
                </a:moveTo>
                <a:cubicBezTo>
                  <a:pt x="3093" y="847"/>
                  <a:pt x="6534" y="-1"/>
                  <a:pt x="10028" y="0"/>
                </a:cubicBezTo>
                <a:cubicBezTo>
                  <a:pt x="21957" y="0"/>
                  <a:pt x="31628" y="9670"/>
                  <a:pt x="31628" y="21600"/>
                </a:cubicBezTo>
                <a:cubicBezTo>
                  <a:pt x="31628" y="24940"/>
                  <a:pt x="30853" y="28234"/>
                  <a:pt x="29364" y="31224"/>
                </a:cubicBezTo>
                <a:lnTo>
                  <a:pt x="10028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04" name="Arc 116"/>
          <p:cNvSpPr>
            <a:spLocks/>
          </p:cNvSpPr>
          <p:nvPr/>
        </p:nvSpPr>
        <p:spPr bwMode="auto">
          <a:xfrm flipH="1">
            <a:off x="3870325" y="2197100"/>
            <a:ext cx="2682875" cy="1828800"/>
          </a:xfrm>
          <a:custGeom>
            <a:avLst/>
            <a:gdLst>
              <a:gd name="G0" fmla="+- 10089 0 0"/>
              <a:gd name="G1" fmla="+- 21600 0 0"/>
              <a:gd name="G2" fmla="+- 21600 0 0"/>
              <a:gd name="T0" fmla="*/ 0 w 31689"/>
              <a:gd name="T1" fmla="*/ 2501 h 21600"/>
              <a:gd name="T2" fmla="*/ 31689 w 31689"/>
              <a:gd name="T3" fmla="*/ 21600 h 21600"/>
              <a:gd name="T4" fmla="*/ 10089 w 3168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89" h="21600" fill="none" extrusionOk="0">
                <a:moveTo>
                  <a:pt x="-1" y="2500"/>
                </a:moveTo>
                <a:cubicBezTo>
                  <a:pt x="3109" y="858"/>
                  <a:pt x="6572" y="-1"/>
                  <a:pt x="10089" y="0"/>
                </a:cubicBezTo>
                <a:cubicBezTo>
                  <a:pt x="22018" y="0"/>
                  <a:pt x="31689" y="9670"/>
                  <a:pt x="31689" y="21600"/>
                </a:cubicBezTo>
              </a:path>
              <a:path w="31689" h="21600" stroke="0" extrusionOk="0">
                <a:moveTo>
                  <a:pt x="-1" y="2500"/>
                </a:moveTo>
                <a:cubicBezTo>
                  <a:pt x="3109" y="858"/>
                  <a:pt x="6572" y="-1"/>
                  <a:pt x="10089" y="0"/>
                </a:cubicBezTo>
                <a:cubicBezTo>
                  <a:pt x="22018" y="0"/>
                  <a:pt x="31689" y="9670"/>
                  <a:pt x="31689" y="21600"/>
                </a:cubicBezTo>
                <a:lnTo>
                  <a:pt x="10089" y="21600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06" name="Arc 118"/>
          <p:cNvSpPr>
            <a:spLocks/>
          </p:cNvSpPr>
          <p:nvPr/>
        </p:nvSpPr>
        <p:spPr bwMode="auto">
          <a:xfrm flipH="1">
            <a:off x="4111625" y="2441575"/>
            <a:ext cx="2311400" cy="2393950"/>
          </a:xfrm>
          <a:custGeom>
            <a:avLst/>
            <a:gdLst>
              <a:gd name="G0" fmla="+- 9974 0 0"/>
              <a:gd name="G1" fmla="+- 21600 0 0"/>
              <a:gd name="G2" fmla="+- 21600 0 0"/>
              <a:gd name="T0" fmla="*/ 0 w 31574"/>
              <a:gd name="T1" fmla="*/ 2441 h 32713"/>
              <a:gd name="T2" fmla="*/ 28496 w 31574"/>
              <a:gd name="T3" fmla="*/ 32713 h 32713"/>
              <a:gd name="T4" fmla="*/ 9974 w 31574"/>
              <a:gd name="T5" fmla="*/ 21600 h 32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74" h="32713" fill="none" extrusionOk="0">
                <a:moveTo>
                  <a:pt x="-1" y="2440"/>
                </a:moveTo>
                <a:cubicBezTo>
                  <a:pt x="3080" y="837"/>
                  <a:pt x="6501" y="-1"/>
                  <a:pt x="9974" y="0"/>
                </a:cubicBezTo>
                <a:cubicBezTo>
                  <a:pt x="21903" y="0"/>
                  <a:pt x="31574" y="9670"/>
                  <a:pt x="31574" y="21600"/>
                </a:cubicBezTo>
                <a:cubicBezTo>
                  <a:pt x="31574" y="25514"/>
                  <a:pt x="30510" y="29356"/>
                  <a:pt x="28495" y="32712"/>
                </a:cubicBezTo>
              </a:path>
              <a:path w="31574" h="32713" stroke="0" extrusionOk="0">
                <a:moveTo>
                  <a:pt x="-1" y="2440"/>
                </a:moveTo>
                <a:cubicBezTo>
                  <a:pt x="3080" y="837"/>
                  <a:pt x="6501" y="-1"/>
                  <a:pt x="9974" y="0"/>
                </a:cubicBezTo>
                <a:cubicBezTo>
                  <a:pt x="21903" y="0"/>
                  <a:pt x="31574" y="9670"/>
                  <a:pt x="31574" y="21600"/>
                </a:cubicBezTo>
                <a:cubicBezTo>
                  <a:pt x="31574" y="25514"/>
                  <a:pt x="30510" y="29356"/>
                  <a:pt x="28495" y="32712"/>
                </a:cubicBezTo>
                <a:lnTo>
                  <a:pt x="9974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08" name="Arc 120"/>
          <p:cNvSpPr>
            <a:spLocks/>
          </p:cNvSpPr>
          <p:nvPr/>
        </p:nvSpPr>
        <p:spPr bwMode="auto">
          <a:xfrm flipH="1">
            <a:off x="4568825" y="2900363"/>
            <a:ext cx="1644650" cy="1592262"/>
          </a:xfrm>
          <a:custGeom>
            <a:avLst/>
            <a:gdLst>
              <a:gd name="G0" fmla="+- 10001 0 0"/>
              <a:gd name="G1" fmla="+- 21600 0 0"/>
              <a:gd name="G2" fmla="+- 21600 0 0"/>
              <a:gd name="T0" fmla="*/ 0 w 31601"/>
              <a:gd name="T1" fmla="*/ 2455 h 30602"/>
              <a:gd name="T2" fmla="*/ 29636 w 31601"/>
              <a:gd name="T3" fmla="*/ 30602 h 30602"/>
              <a:gd name="T4" fmla="*/ 10001 w 31601"/>
              <a:gd name="T5" fmla="*/ 21600 h 30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01" h="30602" fill="none" extrusionOk="0">
                <a:moveTo>
                  <a:pt x="-1" y="2454"/>
                </a:moveTo>
                <a:cubicBezTo>
                  <a:pt x="3086" y="842"/>
                  <a:pt x="6518" y="-1"/>
                  <a:pt x="10001" y="0"/>
                </a:cubicBezTo>
                <a:cubicBezTo>
                  <a:pt x="21930" y="0"/>
                  <a:pt x="31601" y="9670"/>
                  <a:pt x="31601" y="21600"/>
                </a:cubicBezTo>
                <a:cubicBezTo>
                  <a:pt x="31601" y="24707"/>
                  <a:pt x="30930" y="27777"/>
                  <a:pt x="29635" y="30601"/>
                </a:cubicBezTo>
              </a:path>
              <a:path w="31601" h="30602" stroke="0" extrusionOk="0">
                <a:moveTo>
                  <a:pt x="-1" y="2454"/>
                </a:moveTo>
                <a:cubicBezTo>
                  <a:pt x="3086" y="842"/>
                  <a:pt x="6518" y="-1"/>
                  <a:pt x="10001" y="0"/>
                </a:cubicBezTo>
                <a:cubicBezTo>
                  <a:pt x="21930" y="0"/>
                  <a:pt x="31601" y="9670"/>
                  <a:pt x="31601" y="21600"/>
                </a:cubicBezTo>
                <a:cubicBezTo>
                  <a:pt x="31601" y="24707"/>
                  <a:pt x="30930" y="27777"/>
                  <a:pt x="29635" y="30601"/>
                </a:cubicBezTo>
                <a:lnTo>
                  <a:pt x="10001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09" name="Arc 121"/>
          <p:cNvSpPr>
            <a:spLocks/>
          </p:cNvSpPr>
          <p:nvPr/>
        </p:nvSpPr>
        <p:spPr bwMode="auto">
          <a:xfrm flipH="1">
            <a:off x="4781550" y="3105150"/>
            <a:ext cx="1338263" cy="914400"/>
          </a:xfrm>
          <a:custGeom>
            <a:avLst/>
            <a:gdLst>
              <a:gd name="G0" fmla="+- 10019 0 0"/>
              <a:gd name="G1" fmla="+- 21600 0 0"/>
              <a:gd name="G2" fmla="+- 21600 0 0"/>
              <a:gd name="T0" fmla="*/ 0 w 31619"/>
              <a:gd name="T1" fmla="*/ 2464 h 21600"/>
              <a:gd name="T2" fmla="*/ 31619 w 31619"/>
              <a:gd name="T3" fmla="*/ 21600 h 21600"/>
              <a:gd name="T4" fmla="*/ 10019 w 3161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19" h="21600" fill="none" extrusionOk="0">
                <a:moveTo>
                  <a:pt x="0" y="2464"/>
                </a:moveTo>
                <a:cubicBezTo>
                  <a:pt x="3091" y="845"/>
                  <a:pt x="6529" y="-1"/>
                  <a:pt x="10019" y="0"/>
                </a:cubicBezTo>
                <a:cubicBezTo>
                  <a:pt x="21948" y="0"/>
                  <a:pt x="31619" y="9670"/>
                  <a:pt x="31619" y="21600"/>
                </a:cubicBezTo>
              </a:path>
              <a:path w="31619" h="21600" stroke="0" extrusionOk="0">
                <a:moveTo>
                  <a:pt x="0" y="2464"/>
                </a:moveTo>
                <a:cubicBezTo>
                  <a:pt x="3091" y="845"/>
                  <a:pt x="6529" y="-1"/>
                  <a:pt x="10019" y="0"/>
                </a:cubicBezTo>
                <a:cubicBezTo>
                  <a:pt x="21948" y="0"/>
                  <a:pt x="31619" y="9670"/>
                  <a:pt x="31619" y="21600"/>
                </a:cubicBezTo>
                <a:lnTo>
                  <a:pt x="10019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023" name="Group 135"/>
          <p:cNvGrpSpPr>
            <a:grpSpLocks/>
          </p:cNvGrpSpPr>
          <p:nvPr/>
        </p:nvGrpSpPr>
        <p:grpSpPr bwMode="auto">
          <a:xfrm>
            <a:off x="3830638" y="2154238"/>
            <a:ext cx="2982912" cy="1609725"/>
            <a:chOff x="2410" y="1357"/>
            <a:chExt cx="1879" cy="1014"/>
          </a:xfrm>
        </p:grpSpPr>
        <p:sp>
          <p:nvSpPr>
            <p:cNvPr id="38010" name="Text Box 122"/>
            <p:cNvSpPr txBox="1">
              <a:spLocks noChangeArrowheads="1"/>
            </p:cNvSpPr>
            <p:nvPr/>
          </p:nvSpPr>
          <p:spPr bwMode="auto">
            <a:xfrm>
              <a:off x="2464" y="2044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8011" name="Text Box 123"/>
            <p:cNvSpPr txBox="1">
              <a:spLocks noChangeArrowheads="1"/>
            </p:cNvSpPr>
            <p:nvPr/>
          </p:nvSpPr>
          <p:spPr bwMode="auto">
            <a:xfrm>
              <a:off x="2410" y="2227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8012" name="Text Box 124"/>
            <p:cNvSpPr txBox="1">
              <a:spLocks noChangeArrowheads="1"/>
            </p:cNvSpPr>
            <p:nvPr/>
          </p:nvSpPr>
          <p:spPr bwMode="auto">
            <a:xfrm>
              <a:off x="2556" y="1884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8014" name="Text Box 126"/>
            <p:cNvSpPr txBox="1">
              <a:spLocks noChangeArrowheads="1"/>
            </p:cNvSpPr>
            <p:nvPr/>
          </p:nvSpPr>
          <p:spPr bwMode="auto">
            <a:xfrm>
              <a:off x="2650" y="1740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8015" name="Text Box 127"/>
            <p:cNvSpPr txBox="1">
              <a:spLocks noChangeArrowheads="1"/>
            </p:cNvSpPr>
            <p:nvPr/>
          </p:nvSpPr>
          <p:spPr bwMode="auto">
            <a:xfrm>
              <a:off x="2797" y="1600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38016" name="Text Box 128"/>
            <p:cNvSpPr txBox="1">
              <a:spLocks noChangeArrowheads="1"/>
            </p:cNvSpPr>
            <p:nvPr/>
          </p:nvSpPr>
          <p:spPr bwMode="auto">
            <a:xfrm>
              <a:off x="2921" y="1509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8017" name="Text Box 129"/>
            <p:cNvSpPr txBox="1">
              <a:spLocks noChangeArrowheads="1"/>
            </p:cNvSpPr>
            <p:nvPr/>
          </p:nvSpPr>
          <p:spPr bwMode="auto">
            <a:xfrm>
              <a:off x="3087" y="1429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38018" name="Text Box 130"/>
            <p:cNvSpPr txBox="1">
              <a:spLocks noChangeArrowheads="1"/>
            </p:cNvSpPr>
            <p:nvPr/>
          </p:nvSpPr>
          <p:spPr bwMode="auto">
            <a:xfrm>
              <a:off x="3266" y="1365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8019" name="Text Box 131"/>
            <p:cNvSpPr txBox="1">
              <a:spLocks noChangeArrowheads="1"/>
            </p:cNvSpPr>
            <p:nvPr/>
          </p:nvSpPr>
          <p:spPr bwMode="auto">
            <a:xfrm>
              <a:off x="3459" y="1357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8020" name="Text Box 132"/>
            <p:cNvSpPr txBox="1">
              <a:spLocks noChangeArrowheads="1"/>
            </p:cNvSpPr>
            <p:nvPr/>
          </p:nvSpPr>
          <p:spPr bwMode="auto">
            <a:xfrm>
              <a:off x="3646" y="1357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10</a:t>
              </a:r>
            </a:p>
          </p:txBody>
        </p:sp>
        <p:sp>
          <p:nvSpPr>
            <p:cNvPr id="38021" name="Text Box 133"/>
            <p:cNvSpPr txBox="1">
              <a:spLocks noChangeArrowheads="1"/>
            </p:cNvSpPr>
            <p:nvPr/>
          </p:nvSpPr>
          <p:spPr bwMode="auto">
            <a:xfrm>
              <a:off x="3862" y="1417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11</a:t>
              </a:r>
            </a:p>
          </p:txBody>
        </p:sp>
        <p:sp>
          <p:nvSpPr>
            <p:cNvPr id="38022" name="Text Box 134"/>
            <p:cNvSpPr txBox="1">
              <a:spLocks noChangeArrowheads="1"/>
            </p:cNvSpPr>
            <p:nvPr/>
          </p:nvSpPr>
          <p:spPr bwMode="auto">
            <a:xfrm>
              <a:off x="4073" y="1460"/>
              <a:ext cx="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1">
                  <a:solidFill>
                    <a:schemeClr val="accent2"/>
                  </a:solidFill>
                </a:rPr>
                <a:t>c</a:t>
              </a:r>
              <a:r>
                <a:rPr lang="en-US" sz="900" b="1" baseline="-25000">
                  <a:solidFill>
                    <a:schemeClr val="accent2"/>
                  </a:solidFill>
                </a:rPr>
                <a:t>12</a:t>
              </a:r>
            </a:p>
          </p:txBody>
        </p:sp>
      </p:grpSp>
      <p:sp>
        <p:nvSpPr>
          <p:cNvPr id="38028" name="Arc 140"/>
          <p:cNvSpPr>
            <a:spLocks/>
          </p:cNvSpPr>
          <p:nvPr/>
        </p:nvSpPr>
        <p:spPr bwMode="auto">
          <a:xfrm flipH="1" flipV="1">
            <a:off x="3014663" y="3703638"/>
            <a:ext cx="885825" cy="409575"/>
          </a:xfrm>
          <a:custGeom>
            <a:avLst/>
            <a:gdLst>
              <a:gd name="G0" fmla="+- 0 0 0"/>
              <a:gd name="G1" fmla="+- 9691 0 0"/>
              <a:gd name="G2" fmla="+- 21600 0 0"/>
              <a:gd name="T0" fmla="*/ 19304 w 20928"/>
              <a:gd name="T1" fmla="*/ 0 h 9691"/>
              <a:gd name="T2" fmla="*/ 20928 w 20928"/>
              <a:gd name="T3" fmla="*/ 4345 h 9691"/>
              <a:gd name="T4" fmla="*/ 0 w 20928"/>
              <a:gd name="T5" fmla="*/ 9691 h 9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28" h="9691" fill="none" extrusionOk="0">
                <a:moveTo>
                  <a:pt x="19304" y="-1"/>
                </a:moveTo>
                <a:cubicBezTo>
                  <a:pt x="19999" y="1385"/>
                  <a:pt x="20544" y="2842"/>
                  <a:pt x="20927" y="4345"/>
                </a:cubicBezTo>
              </a:path>
              <a:path w="20928" h="9691" stroke="0" extrusionOk="0">
                <a:moveTo>
                  <a:pt x="19304" y="-1"/>
                </a:moveTo>
                <a:cubicBezTo>
                  <a:pt x="19999" y="1385"/>
                  <a:pt x="20544" y="2842"/>
                  <a:pt x="20927" y="4345"/>
                </a:cubicBezTo>
                <a:lnTo>
                  <a:pt x="0" y="9691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29" name="Arc 141"/>
          <p:cNvSpPr>
            <a:spLocks/>
          </p:cNvSpPr>
          <p:nvPr/>
        </p:nvSpPr>
        <p:spPr bwMode="auto">
          <a:xfrm flipH="1" flipV="1">
            <a:off x="3227388" y="3413125"/>
            <a:ext cx="752475" cy="669925"/>
          </a:xfrm>
          <a:custGeom>
            <a:avLst/>
            <a:gdLst>
              <a:gd name="G0" fmla="+- 0 0 0"/>
              <a:gd name="G1" fmla="+- 15824 0 0"/>
              <a:gd name="G2" fmla="+- 21600 0 0"/>
              <a:gd name="T0" fmla="*/ 14702 w 17765"/>
              <a:gd name="T1" fmla="*/ 0 h 15824"/>
              <a:gd name="T2" fmla="*/ 17765 w 17765"/>
              <a:gd name="T3" fmla="*/ 3537 h 15824"/>
              <a:gd name="T4" fmla="*/ 0 w 17765"/>
              <a:gd name="T5" fmla="*/ 15824 h 15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65" h="15824" fill="none" extrusionOk="0">
                <a:moveTo>
                  <a:pt x="14702" y="-1"/>
                </a:moveTo>
                <a:cubicBezTo>
                  <a:pt x="15848" y="1064"/>
                  <a:pt x="16875" y="2250"/>
                  <a:pt x="17764" y="3537"/>
                </a:cubicBezTo>
              </a:path>
              <a:path w="17765" h="15824" stroke="0" extrusionOk="0">
                <a:moveTo>
                  <a:pt x="14702" y="-1"/>
                </a:moveTo>
                <a:cubicBezTo>
                  <a:pt x="15848" y="1064"/>
                  <a:pt x="16875" y="2250"/>
                  <a:pt x="17764" y="3537"/>
                </a:cubicBezTo>
                <a:lnTo>
                  <a:pt x="0" y="15824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0" name="Arc 142"/>
          <p:cNvSpPr>
            <a:spLocks/>
          </p:cNvSpPr>
          <p:nvPr/>
        </p:nvSpPr>
        <p:spPr bwMode="auto">
          <a:xfrm flipH="1" flipV="1">
            <a:off x="3568700" y="3124200"/>
            <a:ext cx="531813" cy="828675"/>
          </a:xfrm>
          <a:custGeom>
            <a:avLst/>
            <a:gdLst>
              <a:gd name="G0" fmla="+- 0 0 0"/>
              <a:gd name="G1" fmla="+- 19568 0 0"/>
              <a:gd name="G2" fmla="+- 21600 0 0"/>
              <a:gd name="T0" fmla="*/ 9147 w 12544"/>
              <a:gd name="T1" fmla="*/ 0 h 19568"/>
              <a:gd name="T2" fmla="*/ 12544 w 12544"/>
              <a:gd name="T3" fmla="*/ 1983 h 19568"/>
              <a:gd name="T4" fmla="*/ 0 w 12544"/>
              <a:gd name="T5" fmla="*/ 19568 h 19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44" h="19568" fill="none" extrusionOk="0">
                <a:moveTo>
                  <a:pt x="9146" y="0"/>
                </a:moveTo>
                <a:cubicBezTo>
                  <a:pt x="10337" y="556"/>
                  <a:pt x="11474" y="1220"/>
                  <a:pt x="12543" y="1983"/>
                </a:cubicBezTo>
              </a:path>
              <a:path w="12544" h="19568" stroke="0" extrusionOk="0">
                <a:moveTo>
                  <a:pt x="9146" y="0"/>
                </a:moveTo>
                <a:cubicBezTo>
                  <a:pt x="10337" y="556"/>
                  <a:pt x="11474" y="1220"/>
                  <a:pt x="12543" y="1983"/>
                </a:cubicBezTo>
                <a:lnTo>
                  <a:pt x="0" y="19568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1" name="Arc 143"/>
          <p:cNvSpPr>
            <a:spLocks/>
          </p:cNvSpPr>
          <p:nvPr/>
        </p:nvSpPr>
        <p:spPr bwMode="auto">
          <a:xfrm flipH="1" flipV="1">
            <a:off x="4035425" y="2867025"/>
            <a:ext cx="24447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5789"/>
              <a:gd name="T1" fmla="*/ 0 h 21600"/>
              <a:gd name="T2" fmla="*/ 5789 w 5789"/>
              <a:gd name="T3" fmla="*/ 790 h 21600"/>
              <a:gd name="T4" fmla="*/ 0 w 578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89" h="21600" fill="none" extrusionOk="0">
                <a:moveTo>
                  <a:pt x="-1" y="0"/>
                </a:moveTo>
                <a:cubicBezTo>
                  <a:pt x="1956" y="0"/>
                  <a:pt x="3903" y="265"/>
                  <a:pt x="5788" y="790"/>
                </a:cubicBezTo>
              </a:path>
              <a:path w="5789" h="21600" stroke="0" extrusionOk="0">
                <a:moveTo>
                  <a:pt x="-1" y="0"/>
                </a:moveTo>
                <a:cubicBezTo>
                  <a:pt x="1956" y="0"/>
                  <a:pt x="3903" y="265"/>
                  <a:pt x="5788" y="79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2" name="Arc 144"/>
          <p:cNvSpPr>
            <a:spLocks/>
          </p:cNvSpPr>
          <p:nvPr/>
        </p:nvSpPr>
        <p:spPr bwMode="auto">
          <a:xfrm rot="16200000" flipH="1" flipV="1">
            <a:off x="4179094" y="2974181"/>
            <a:ext cx="914400" cy="249238"/>
          </a:xfrm>
          <a:custGeom>
            <a:avLst/>
            <a:gdLst>
              <a:gd name="G0" fmla="+- 0 0 0"/>
              <a:gd name="G1" fmla="+- 5886 0 0"/>
              <a:gd name="G2" fmla="+- 21600 0 0"/>
              <a:gd name="T0" fmla="*/ 20783 w 21600"/>
              <a:gd name="T1" fmla="*/ 0 h 5886"/>
              <a:gd name="T2" fmla="*/ 21600 w 21600"/>
              <a:gd name="T3" fmla="*/ 5886 h 5886"/>
              <a:gd name="T4" fmla="*/ 0 w 21600"/>
              <a:gd name="T5" fmla="*/ 5886 h 5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5886" fill="none" extrusionOk="0">
                <a:moveTo>
                  <a:pt x="20782" y="0"/>
                </a:moveTo>
                <a:cubicBezTo>
                  <a:pt x="21324" y="1915"/>
                  <a:pt x="21600" y="3895"/>
                  <a:pt x="21600" y="5886"/>
                </a:cubicBezTo>
              </a:path>
              <a:path w="21600" h="5886" stroke="0" extrusionOk="0">
                <a:moveTo>
                  <a:pt x="20782" y="0"/>
                </a:moveTo>
                <a:cubicBezTo>
                  <a:pt x="21324" y="1915"/>
                  <a:pt x="21600" y="3895"/>
                  <a:pt x="21600" y="5886"/>
                </a:cubicBezTo>
                <a:lnTo>
                  <a:pt x="0" y="5886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3" name="Arc 145"/>
          <p:cNvSpPr>
            <a:spLocks/>
          </p:cNvSpPr>
          <p:nvPr/>
        </p:nvSpPr>
        <p:spPr bwMode="auto">
          <a:xfrm rot="16200000" flipH="1" flipV="1">
            <a:off x="4625975" y="2578100"/>
            <a:ext cx="833438" cy="573088"/>
          </a:xfrm>
          <a:custGeom>
            <a:avLst/>
            <a:gdLst>
              <a:gd name="G0" fmla="+- 0 0 0"/>
              <a:gd name="G1" fmla="+- 13531 0 0"/>
              <a:gd name="G2" fmla="+- 21600 0 0"/>
              <a:gd name="T0" fmla="*/ 16837 w 19681"/>
              <a:gd name="T1" fmla="*/ 0 h 13531"/>
              <a:gd name="T2" fmla="*/ 19681 w 19681"/>
              <a:gd name="T3" fmla="*/ 4631 h 13531"/>
              <a:gd name="T4" fmla="*/ 0 w 19681"/>
              <a:gd name="T5" fmla="*/ 13531 h 1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81" h="13531" fill="none" extrusionOk="0">
                <a:moveTo>
                  <a:pt x="16836" y="0"/>
                </a:moveTo>
                <a:cubicBezTo>
                  <a:pt x="17976" y="1417"/>
                  <a:pt x="18931" y="2973"/>
                  <a:pt x="19681" y="4630"/>
                </a:cubicBezTo>
              </a:path>
              <a:path w="19681" h="13531" stroke="0" extrusionOk="0">
                <a:moveTo>
                  <a:pt x="16836" y="0"/>
                </a:moveTo>
                <a:cubicBezTo>
                  <a:pt x="17976" y="1417"/>
                  <a:pt x="18931" y="2973"/>
                  <a:pt x="19681" y="4630"/>
                </a:cubicBezTo>
                <a:lnTo>
                  <a:pt x="0" y="13531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4" name="Arc 146"/>
          <p:cNvSpPr>
            <a:spLocks/>
          </p:cNvSpPr>
          <p:nvPr/>
        </p:nvSpPr>
        <p:spPr bwMode="auto">
          <a:xfrm rot="16200000" flipH="1" flipV="1">
            <a:off x="5094287" y="2249488"/>
            <a:ext cx="631825" cy="768350"/>
          </a:xfrm>
          <a:custGeom>
            <a:avLst/>
            <a:gdLst>
              <a:gd name="G0" fmla="+- 0 0 0"/>
              <a:gd name="G1" fmla="+- 18143 0 0"/>
              <a:gd name="G2" fmla="+- 21600 0 0"/>
              <a:gd name="T0" fmla="*/ 11721 w 14925"/>
              <a:gd name="T1" fmla="*/ 0 h 18143"/>
              <a:gd name="T2" fmla="*/ 14925 w 14925"/>
              <a:gd name="T3" fmla="*/ 2528 h 18143"/>
              <a:gd name="T4" fmla="*/ 0 w 14925"/>
              <a:gd name="T5" fmla="*/ 18143 h 18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25" h="18143" fill="none" extrusionOk="0">
                <a:moveTo>
                  <a:pt x="11721" y="-1"/>
                </a:moveTo>
                <a:cubicBezTo>
                  <a:pt x="12866" y="739"/>
                  <a:pt x="13938" y="1586"/>
                  <a:pt x="14924" y="2528"/>
                </a:cubicBezTo>
              </a:path>
              <a:path w="14925" h="18143" stroke="0" extrusionOk="0">
                <a:moveTo>
                  <a:pt x="11721" y="-1"/>
                </a:moveTo>
                <a:cubicBezTo>
                  <a:pt x="12866" y="739"/>
                  <a:pt x="13938" y="1586"/>
                  <a:pt x="14924" y="2528"/>
                </a:cubicBezTo>
                <a:lnTo>
                  <a:pt x="0" y="18143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5" name="Arc 147"/>
          <p:cNvSpPr>
            <a:spLocks/>
          </p:cNvSpPr>
          <p:nvPr/>
        </p:nvSpPr>
        <p:spPr bwMode="auto">
          <a:xfrm rot="16200000" flipH="1" flipV="1">
            <a:off x="5572919" y="1993106"/>
            <a:ext cx="409575" cy="900113"/>
          </a:xfrm>
          <a:custGeom>
            <a:avLst/>
            <a:gdLst>
              <a:gd name="G0" fmla="+- 0 0 0"/>
              <a:gd name="G1" fmla="+- 21245 0 0"/>
              <a:gd name="G2" fmla="+- 21600 0 0"/>
              <a:gd name="T0" fmla="*/ 3898 w 9663"/>
              <a:gd name="T1" fmla="*/ 0 h 21245"/>
              <a:gd name="T2" fmla="*/ 9663 w 9663"/>
              <a:gd name="T3" fmla="*/ 1927 h 21245"/>
              <a:gd name="T4" fmla="*/ 0 w 9663"/>
              <a:gd name="T5" fmla="*/ 21245 h 2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63" h="21245" fill="none" extrusionOk="0">
                <a:moveTo>
                  <a:pt x="3898" y="-1"/>
                </a:moveTo>
                <a:cubicBezTo>
                  <a:pt x="5900" y="367"/>
                  <a:pt x="7841" y="1015"/>
                  <a:pt x="9663" y="1926"/>
                </a:cubicBezTo>
              </a:path>
              <a:path w="9663" h="21245" stroke="0" extrusionOk="0">
                <a:moveTo>
                  <a:pt x="3898" y="-1"/>
                </a:moveTo>
                <a:cubicBezTo>
                  <a:pt x="5900" y="367"/>
                  <a:pt x="7841" y="1015"/>
                  <a:pt x="9663" y="1926"/>
                </a:cubicBezTo>
                <a:lnTo>
                  <a:pt x="0" y="21245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6" name="Arc 148"/>
          <p:cNvSpPr>
            <a:spLocks/>
          </p:cNvSpPr>
          <p:nvPr/>
        </p:nvSpPr>
        <p:spPr bwMode="auto">
          <a:xfrm rot="10800000" flipH="1" flipV="1">
            <a:off x="5638800" y="2065338"/>
            <a:ext cx="914400" cy="177800"/>
          </a:xfrm>
          <a:custGeom>
            <a:avLst/>
            <a:gdLst>
              <a:gd name="G0" fmla="+- 0 0 0"/>
              <a:gd name="G1" fmla="+- 3227 0 0"/>
              <a:gd name="G2" fmla="+- 21600 0 0"/>
              <a:gd name="T0" fmla="*/ 21358 w 21600"/>
              <a:gd name="T1" fmla="*/ 0 h 4201"/>
              <a:gd name="T2" fmla="*/ 21578 w 21600"/>
              <a:gd name="T3" fmla="*/ 4201 h 4201"/>
              <a:gd name="T4" fmla="*/ 0 w 21600"/>
              <a:gd name="T5" fmla="*/ 3227 h 4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1" fill="none" extrusionOk="0">
                <a:moveTo>
                  <a:pt x="21357" y="0"/>
                </a:moveTo>
                <a:cubicBezTo>
                  <a:pt x="21518" y="1068"/>
                  <a:pt x="21600" y="2146"/>
                  <a:pt x="21600" y="3227"/>
                </a:cubicBezTo>
                <a:cubicBezTo>
                  <a:pt x="21600" y="3551"/>
                  <a:pt x="21592" y="3876"/>
                  <a:pt x="21578" y="4201"/>
                </a:cubicBezTo>
              </a:path>
              <a:path w="21600" h="4201" stroke="0" extrusionOk="0">
                <a:moveTo>
                  <a:pt x="21357" y="0"/>
                </a:moveTo>
                <a:cubicBezTo>
                  <a:pt x="21518" y="1068"/>
                  <a:pt x="21600" y="2146"/>
                  <a:pt x="21600" y="3227"/>
                </a:cubicBezTo>
                <a:cubicBezTo>
                  <a:pt x="21600" y="3551"/>
                  <a:pt x="21592" y="3876"/>
                  <a:pt x="21578" y="4201"/>
                </a:cubicBezTo>
                <a:lnTo>
                  <a:pt x="0" y="3227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7" name="Arc 149"/>
          <p:cNvSpPr>
            <a:spLocks/>
          </p:cNvSpPr>
          <p:nvPr/>
        </p:nvSpPr>
        <p:spPr bwMode="auto">
          <a:xfrm rot="10800000" flipH="1" flipV="1">
            <a:off x="5946775" y="1789113"/>
            <a:ext cx="879475" cy="423862"/>
          </a:xfrm>
          <a:custGeom>
            <a:avLst/>
            <a:gdLst>
              <a:gd name="G0" fmla="+- 0 0 0"/>
              <a:gd name="G1" fmla="+- 10003 0 0"/>
              <a:gd name="G2" fmla="+- 21600 0 0"/>
              <a:gd name="T0" fmla="*/ 19144 w 20788"/>
              <a:gd name="T1" fmla="*/ 0 h 10003"/>
              <a:gd name="T2" fmla="*/ 20788 w 20788"/>
              <a:gd name="T3" fmla="*/ 4135 h 10003"/>
              <a:gd name="T4" fmla="*/ 0 w 20788"/>
              <a:gd name="T5" fmla="*/ 10003 h 10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88" h="10003" fill="none" extrusionOk="0">
                <a:moveTo>
                  <a:pt x="19144" y="-1"/>
                </a:moveTo>
                <a:cubicBezTo>
                  <a:pt x="19832" y="1318"/>
                  <a:pt x="20383" y="2703"/>
                  <a:pt x="20787" y="4135"/>
                </a:cubicBezTo>
              </a:path>
              <a:path w="20788" h="10003" stroke="0" extrusionOk="0">
                <a:moveTo>
                  <a:pt x="19144" y="-1"/>
                </a:moveTo>
                <a:cubicBezTo>
                  <a:pt x="19832" y="1318"/>
                  <a:pt x="20383" y="2703"/>
                  <a:pt x="20787" y="4135"/>
                </a:cubicBezTo>
                <a:lnTo>
                  <a:pt x="0" y="10003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8" name="Arc 150"/>
          <p:cNvSpPr>
            <a:spLocks/>
          </p:cNvSpPr>
          <p:nvPr/>
        </p:nvSpPr>
        <p:spPr bwMode="auto">
          <a:xfrm rot="10800000" flipH="1" flipV="1">
            <a:off x="6237288" y="1579563"/>
            <a:ext cx="735012" cy="700087"/>
          </a:xfrm>
          <a:custGeom>
            <a:avLst/>
            <a:gdLst>
              <a:gd name="G0" fmla="+- 0 0 0"/>
              <a:gd name="G1" fmla="+- 16524 0 0"/>
              <a:gd name="G2" fmla="+- 21600 0 0"/>
              <a:gd name="T0" fmla="*/ 13911 w 17368"/>
              <a:gd name="T1" fmla="*/ 0 h 16524"/>
              <a:gd name="T2" fmla="*/ 17368 w 17368"/>
              <a:gd name="T3" fmla="*/ 3682 h 16524"/>
              <a:gd name="T4" fmla="*/ 0 w 17368"/>
              <a:gd name="T5" fmla="*/ 16524 h 16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68" h="16524" fill="none" extrusionOk="0">
                <a:moveTo>
                  <a:pt x="13911" y="-1"/>
                </a:moveTo>
                <a:cubicBezTo>
                  <a:pt x="15203" y="1087"/>
                  <a:pt x="16363" y="2323"/>
                  <a:pt x="17367" y="3682"/>
                </a:cubicBezTo>
              </a:path>
              <a:path w="17368" h="16524" stroke="0" extrusionOk="0">
                <a:moveTo>
                  <a:pt x="13911" y="-1"/>
                </a:moveTo>
                <a:cubicBezTo>
                  <a:pt x="15203" y="1087"/>
                  <a:pt x="16363" y="2323"/>
                  <a:pt x="17367" y="3682"/>
                </a:cubicBezTo>
                <a:lnTo>
                  <a:pt x="0" y="16524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39" name="Arc 151"/>
          <p:cNvSpPr>
            <a:spLocks/>
          </p:cNvSpPr>
          <p:nvPr/>
        </p:nvSpPr>
        <p:spPr bwMode="auto">
          <a:xfrm rot="10800000" flipH="1" flipV="1">
            <a:off x="6589713" y="1565275"/>
            <a:ext cx="473075" cy="857250"/>
          </a:xfrm>
          <a:custGeom>
            <a:avLst/>
            <a:gdLst>
              <a:gd name="G0" fmla="+- 0 0 0"/>
              <a:gd name="G1" fmla="+- 20247 0 0"/>
              <a:gd name="G2" fmla="+- 21600 0 0"/>
              <a:gd name="T0" fmla="*/ 7525 w 11158"/>
              <a:gd name="T1" fmla="*/ 0 h 20247"/>
              <a:gd name="T2" fmla="*/ 11158 w 11158"/>
              <a:gd name="T3" fmla="*/ 1752 h 20247"/>
              <a:gd name="T4" fmla="*/ 0 w 11158"/>
              <a:gd name="T5" fmla="*/ 20247 h 20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58" h="20247" fill="none" extrusionOk="0">
                <a:moveTo>
                  <a:pt x="7524" y="0"/>
                </a:moveTo>
                <a:cubicBezTo>
                  <a:pt x="8787" y="469"/>
                  <a:pt x="10004" y="1056"/>
                  <a:pt x="11157" y="1752"/>
                </a:cubicBezTo>
              </a:path>
              <a:path w="11158" h="20247" stroke="0" extrusionOk="0">
                <a:moveTo>
                  <a:pt x="7524" y="0"/>
                </a:moveTo>
                <a:cubicBezTo>
                  <a:pt x="8787" y="469"/>
                  <a:pt x="10004" y="1056"/>
                  <a:pt x="11157" y="1752"/>
                </a:cubicBezTo>
                <a:lnTo>
                  <a:pt x="0" y="20247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41" name="Freeform 153"/>
          <p:cNvSpPr>
            <a:spLocks/>
          </p:cNvSpPr>
          <p:nvPr/>
        </p:nvSpPr>
        <p:spPr bwMode="auto">
          <a:xfrm>
            <a:off x="2952750" y="1585913"/>
            <a:ext cx="4010025" cy="2433637"/>
          </a:xfrm>
          <a:custGeom>
            <a:avLst/>
            <a:gdLst/>
            <a:ahLst/>
            <a:cxnLst>
              <a:cxn ang="0">
                <a:pos x="0" y="1533"/>
              </a:cxn>
              <a:cxn ang="0">
                <a:pos x="57" y="1530"/>
              </a:cxn>
              <a:cxn ang="0">
                <a:pos x="207" y="1521"/>
              </a:cxn>
              <a:cxn ang="0">
                <a:pos x="444" y="1470"/>
              </a:cxn>
              <a:cxn ang="0">
                <a:pos x="741" y="1377"/>
              </a:cxn>
              <a:cxn ang="0">
                <a:pos x="1089" y="1227"/>
              </a:cxn>
              <a:cxn ang="0">
                <a:pos x="1428" y="1038"/>
              </a:cxn>
              <a:cxn ang="0">
                <a:pos x="1749" y="828"/>
              </a:cxn>
              <a:cxn ang="0">
                <a:pos x="2046" y="591"/>
              </a:cxn>
              <a:cxn ang="0">
                <a:pos x="2268" y="372"/>
              </a:cxn>
              <a:cxn ang="0">
                <a:pos x="2424" y="183"/>
              </a:cxn>
              <a:cxn ang="0">
                <a:pos x="2499" y="51"/>
              </a:cxn>
              <a:cxn ang="0">
                <a:pos x="2526" y="0"/>
              </a:cxn>
            </a:cxnLst>
            <a:rect l="0" t="0" r="r" b="b"/>
            <a:pathLst>
              <a:path w="2526" h="1533">
                <a:moveTo>
                  <a:pt x="0" y="1533"/>
                </a:moveTo>
                <a:cubicBezTo>
                  <a:pt x="11" y="1532"/>
                  <a:pt x="23" y="1532"/>
                  <a:pt x="57" y="1530"/>
                </a:cubicBezTo>
                <a:cubicBezTo>
                  <a:pt x="91" y="1528"/>
                  <a:pt x="143" y="1531"/>
                  <a:pt x="207" y="1521"/>
                </a:cubicBezTo>
                <a:cubicBezTo>
                  <a:pt x="271" y="1511"/>
                  <a:pt x="355" y="1494"/>
                  <a:pt x="444" y="1470"/>
                </a:cubicBezTo>
                <a:cubicBezTo>
                  <a:pt x="533" y="1446"/>
                  <a:pt x="633" y="1418"/>
                  <a:pt x="741" y="1377"/>
                </a:cubicBezTo>
                <a:cubicBezTo>
                  <a:pt x="849" y="1336"/>
                  <a:pt x="975" y="1283"/>
                  <a:pt x="1089" y="1227"/>
                </a:cubicBezTo>
                <a:cubicBezTo>
                  <a:pt x="1203" y="1171"/>
                  <a:pt x="1318" y="1105"/>
                  <a:pt x="1428" y="1038"/>
                </a:cubicBezTo>
                <a:cubicBezTo>
                  <a:pt x="1538" y="971"/>
                  <a:pt x="1646" y="902"/>
                  <a:pt x="1749" y="828"/>
                </a:cubicBezTo>
                <a:cubicBezTo>
                  <a:pt x="1852" y="754"/>
                  <a:pt x="1960" y="667"/>
                  <a:pt x="2046" y="591"/>
                </a:cubicBezTo>
                <a:cubicBezTo>
                  <a:pt x="2132" y="515"/>
                  <a:pt x="2205" y="440"/>
                  <a:pt x="2268" y="372"/>
                </a:cubicBezTo>
                <a:cubicBezTo>
                  <a:pt x="2331" y="304"/>
                  <a:pt x="2386" y="236"/>
                  <a:pt x="2424" y="183"/>
                </a:cubicBezTo>
                <a:cubicBezTo>
                  <a:pt x="2462" y="130"/>
                  <a:pt x="2482" y="81"/>
                  <a:pt x="2499" y="51"/>
                </a:cubicBezTo>
                <a:cubicBezTo>
                  <a:pt x="2516" y="21"/>
                  <a:pt x="2522" y="9"/>
                  <a:pt x="2526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042" name="Line 154"/>
          <p:cNvSpPr>
            <a:spLocks noChangeShapeType="1"/>
          </p:cNvSpPr>
          <p:nvPr/>
        </p:nvSpPr>
        <p:spPr bwMode="auto">
          <a:xfrm flipH="1">
            <a:off x="3043238" y="3703638"/>
            <a:ext cx="857250" cy="3159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043" name="Line 155"/>
          <p:cNvSpPr>
            <a:spLocks noChangeShapeType="1"/>
          </p:cNvSpPr>
          <p:nvPr/>
        </p:nvSpPr>
        <p:spPr bwMode="auto">
          <a:xfrm flipH="1">
            <a:off x="3281363" y="3411538"/>
            <a:ext cx="693737" cy="6080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8060" name="Group 172"/>
          <p:cNvGrpSpPr>
            <a:grpSpLocks/>
          </p:cNvGrpSpPr>
          <p:nvPr/>
        </p:nvGrpSpPr>
        <p:grpSpPr bwMode="auto">
          <a:xfrm>
            <a:off x="2678113" y="2954338"/>
            <a:ext cx="2408237" cy="2154237"/>
            <a:chOff x="491" y="2141"/>
            <a:chExt cx="1517" cy="1357"/>
          </a:xfrm>
        </p:grpSpPr>
        <p:sp>
          <p:nvSpPr>
            <p:cNvPr id="38048" name="Text Box 160"/>
            <p:cNvSpPr txBox="1">
              <a:spLocks noChangeArrowheads="1"/>
            </p:cNvSpPr>
            <p:nvPr/>
          </p:nvSpPr>
          <p:spPr bwMode="auto">
            <a:xfrm>
              <a:off x="710" y="2460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1’</a:t>
              </a:r>
            </a:p>
          </p:txBody>
        </p:sp>
        <p:sp>
          <p:nvSpPr>
            <p:cNvPr id="38049" name="Text Box 161"/>
            <p:cNvSpPr txBox="1">
              <a:spLocks noChangeArrowheads="1"/>
            </p:cNvSpPr>
            <p:nvPr/>
          </p:nvSpPr>
          <p:spPr bwMode="auto">
            <a:xfrm>
              <a:off x="840" y="2209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2’</a:t>
              </a:r>
            </a:p>
          </p:txBody>
        </p:sp>
        <p:sp>
          <p:nvSpPr>
            <p:cNvPr id="38050" name="Text Box 162"/>
            <p:cNvSpPr txBox="1">
              <a:spLocks noChangeArrowheads="1"/>
            </p:cNvSpPr>
            <p:nvPr/>
          </p:nvSpPr>
          <p:spPr bwMode="auto">
            <a:xfrm>
              <a:off x="1141" y="2141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3’</a:t>
              </a:r>
            </a:p>
          </p:txBody>
        </p:sp>
        <p:sp>
          <p:nvSpPr>
            <p:cNvPr id="38051" name="Text Box 163"/>
            <p:cNvSpPr txBox="1">
              <a:spLocks noChangeArrowheads="1"/>
            </p:cNvSpPr>
            <p:nvPr/>
          </p:nvSpPr>
          <p:spPr bwMode="auto">
            <a:xfrm>
              <a:off x="1492" y="2228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4’</a:t>
              </a:r>
            </a:p>
          </p:txBody>
        </p:sp>
        <p:sp>
          <p:nvSpPr>
            <p:cNvPr id="38052" name="Text Box 164"/>
            <p:cNvSpPr txBox="1">
              <a:spLocks noChangeArrowheads="1"/>
            </p:cNvSpPr>
            <p:nvPr/>
          </p:nvSpPr>
          <p:spPr bwMode="auto">
            <a:xfrm>
              <a:off x="1707" y="2490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5’</a:t>
              </a:r>
            </a:p>
          </p:txBody>
        </p:sp>
        <p:sp>
          <p:nvSpPr>
            <p:cNvPr id="38053" name="Text Box 165"/>
            <p:cNvSpPr txBox="1">
              <a:spLocks noChangeArrowheads="1"/>
            </p:cNvSpPr>
            <p:nvPr/>
          </p:nvSpPr>
          <p:spPr bwMode="auto">
            <a:xfrm>
              <a:off x="1777" y="2794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6’</a:t>
              </a:r>
            </a:p>
          </p:txBody>
        </p:sp>
        <p:sp>
          <p:nvSpPr>
            <p:cNvPr id="38054" name="Text Box 166"/>
            <p:cNvSpPr txBox="1">
              <a:spLocks noChangeArrowheads="1"/>
            </p:cNvSpPr>
            <p:nvPr/>
          </p:nvSpPr>
          <p:spPr bwMode="auto">
            <a:xfrm>
              <a:off x="1682" y="3049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7’</a:t>
              </a:r>
            </a:p>
          </p:txBody>
        </p:sp>
        <p:sp>
          <p:nvSpPr>
            <p:cNvPr id="38055" name="Text Box 167"/>
            <p:cNvSpPr txBox="1">
              <a:spLocks noChangeArrowheads="1"/>
            </p:cNvSpPr>
            <p:nvPr/>
          </p:nvSpPr>
          <p:spPr bwMode="auto">
            <a:xfrm>
              <a:off x="1476" y="3278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8’</a:t>
              </a:r>
            </a:p>
          </p:txBody>
        </p:sp>
        <p:sp>
          <p:nvSpPr>
            <p:cNvPr id="38056" name="Text Box 168"/>
            <p:cNvSpPr txBox="1">
              <a:spLocks noChangeArrowheads="1"/>
            </p:cNvSpPr>
            <p:nvPr/>
          </p:nvSpPr>
          <p:spPr bwMode="auto">
            <a:xfrm>
              <a:off x="1150" y="3363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9’</a:t>
              </a:r>
            </a:p>
          </p:txBody>
        </p:sp>
        <p:sp>
          <p:nvSpPr>
            <p:cNvPr id="38057" name="Text Box 169"/>
            <p:cNvSpPr txBox="1">
              <a:spLocks noChangeArrowheads="1"/>
            </p:cNvSpPr>
            <p:nvPr/>
          </p:nvSpPr>
          <p:spPr bwMode="auto">
            <a:xfrm>
              <a:off x="825" y="3295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10’</a:t>
              </a:r>
            </a:p>
          </p:txBody>
        </p:sp>
        <p:sp>
          <p:nvSpPr>
            <p:cNvPr id="38058" name="Text Box 170"/>
            <p:cNvSpPr txBox="1">
              <a:spLocks noChangeArrowheads="1"/>
            </p:cNvSpPr>
            <p:nvPr/>
          </p:nvSpPr>
          <p:spPr bwMode="auto">
            <a:xfrm>
              <a:off x="585" y="3049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11’</a:t>
              </a:r>
            </a:p>
          </p:txBody>
        </p:sp>
        <p:sp>
          <p:nvSpPr>
            <p:cNvPr id="38059" name="Text Box 171"/>
            <p:cNvSpPr txBox="1">
              <a:spLocks noChangeArrowheads="1"/>
            </p:cNvSpPr>
            <p:nvPr/>
          </p:nvSpPr>
          <p:spPr bwMode="auto">
            <a:xfrm>
              <a:off x="491" y="2762"/>
              <a:ext cx="2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12’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3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0"/>
                                        <p:tgtEl>
                                          <p:spTgt spid="3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3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3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3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37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2000"/>
                                        <p:tgtEl>
                                          <p:spTgt spid="3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000"/>
                                        <p:tgtEl>
                                          <p:spTgt spid="3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000"/>
                                        <p:tgtEl>
                                          <p:spTgt spid="37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0"/>
                                        <p:tgtEl>
                                          <p:spTgt spid="3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2000"/>
                                        <p:tgtEl>
                                          <p:spTgt spid="3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3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3" dur="2000"/>
                                        <p:tgtEl>
                                          <p:spTgt spid="3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3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3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3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3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3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8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8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3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3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8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8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8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38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3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38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3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38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38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38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38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3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3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3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38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2000"/>
                                        <p:tgtEl>
                                          <p:spTgt spid="3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/>
      <p:bldP spid="37892" grpId="0"/>
      <p:bldP spid="37893" grpId="0"/>
      <p:bldP spid="37894" grpId="0" animBg="1"/>
      <p:bldP spid="37895" grpId="0"/>
      <p:bldP spid="37896" grpId="0"/>
      <p:bldP spid="37897" grpId="0" animBg="1"/>
      <p:bldP spid="37902" grpId="0" animBg="1"/>
      <p:bldP spid="37903" grpId="0" animBg="1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3" grpId="0" animBg="1"/>
      <p:bldP spid="37927" grpId="0" animBg="1"/>
      <p:bldP spid="37928" grpId="0"/>
      <p:bldP spid="37929" grpId="0"/>
      <p:bldP spid="37961" grpId="0"/>
      <p:bldP spid="37962" grpId="0"/>
      <p:bldP spid="37963" grpId="0"/>
      <p:bldP spid="37964" grpId="0"/>
      <p:bldP spid="37965" grpId="0"/>
      <p:bldP spid="37966" grpId="0"/>
      <p:bldP spid="37967" grpId="0"/>
      <p:bldP spid="37968" grpId="0"/>
      <p:bldP spid="37969" grpId="0"/>
      <p:bldP spid="37970" grpId="0"/>
      <p:bldP spid="37971" grpId="0"/>
      <p:bldP spid="37972" grpId="0"/>
      <p:bldP spid="37999" grpId="0" animBg="1"/>
      <p:bldP spid="38001" grpId="0" animBg="1"/>
      <p:bldP spid="38003" grpId="0" animBg="1"/>
      <p:bldP spid="38004" grpId="0" animBg="1"/>
      <p:bldP spid="38006" grpId="0" animBg="1"/>
      <p:bldP spid="38008" grpId="0" animBg="1"/>
      <p:bldP spid="38009" grpId="0" animBg="1"/>
      <p:bldP spid="38028" grpId="0" animBg="1"/>
      <p:bldP spid="38029" grpId="0" animBg="1"/>
      <p:bldP spid="38030" grpId="0" animBg="1"/>
      <p:bldP spid="38031" grpId="0" animBg="1"/>
      <p:bldP spid="38032" grpId="0" animBg="1"/>
      <p:bldP spid="38033" grpId="0" animBg="1"/>
      <p:bldP spid="38034" grpId="0" animBg="1"/>
      <p:bldP spid="38035" grpId="0" animBg="1"/>
      <p:bldP spid="38036" grpId="0" animBg="1"/>
      <p:bldP spid="38037" grpId="0" animBg="1"/>
      <p:bldP spid="38038" grpId="0" animBg="1"/>
      <p:bldP spid="38039" grpId="0" animBg="1"/>
      <p:bldP spid="38041" grpId="0" animBg="1"/>
      <p:bldP spid="38042" grpId="0" animBg="1"/>
      <p:bldP spid="380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4378325" y="2235200"/>
            <a:ext cx="4038600" cy="403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4289425" y="2197100"/>
            <a:ext cx="4114800" cy="4114800"/>
            <a:chOff x="538" y="1618"/>
            <a:chExt cx="1134" cy="1134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123" y="1618"/>
              <a:ext cx="0" cy="1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538" y="2181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 flipH="1"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6657975" y="4203700"/>
            <a:ext cx="1727200" cy="88900"/>
            <a:chOff x="2692" y="2672"/>
            <a:chExt cx="1088" cy="56"/>
          </a:xfrm>
        </p:grpSpPr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2692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2847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3003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3158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3314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3469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3625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3780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365875" y="4200525"/>
            <a:ext cx="191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    7   6    5   4    3    2   1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8404225" y="40767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870825" y="26289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1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346825" y="19431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2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670425" y="26289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3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114800" y="40767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4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721225" y="5562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5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296025" y="6248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6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870825" y="55245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7</a:t>
            </a:r>
          </a:p>
        </p:txBody>
      </p:sp>
      <p:sp>
        <p:nvSpPr>
          <p:cNvPr id="15386" name="Arc 26"/>
          <p:cNvSpPr>
            <a:spLocks/>
          </p:cNvSpPr>
          <p:nvPr/>
        </p:nvSpPr>
        <p:spPr bwMode="auto">
          <a:xfrm>
            <a:off x="6488113" y="3048000"/>
            <a:ext cx="1676400" cy="1223963"/>
          </a:xfrm>
          <a:custGeom>
            <a:avLst/>
            <a:gdLst>
              <a:gd name="G0" fmla="+- 0 0 0"/>
              <a:gd name="G1" fmla="+- 14923 0 0"/>
              <a:gd name="G2" fmla="+- 21600 0 0"/>
              <a:gd name="T0" fmla="*/ 15616 w 21600"/>
              <a:gd name="T1" fmla="*/ 0 h 15769"/>
              <a:gd name="T2" fmla="*/ 21583 w 21600"/>
              <a:gd name="T3" fmla="*/ 15769 h 15769"/>
              <a:gd name="T4" fmla="*/ 0 w 21600"/>
              <a:gd name="T5" fmla="*/ 14923 h 15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769" fill="none" extrusionOk="0">
                <a:moveTo>
                  <a:pt x="15616" y="-1"/>
                </a:moveTo>
                <a:cubicBezTo>
                  <a:pt x="19456" y="4018"/>
                  <a:pt x="21600" y="9363"/>
                  <a:pt x="21600" y="14923"/>
                </a:cubicBezTo>
                <a:cubicBezTo>
                  <a:pt x="21600" y="15205"/>
                  <a:pt x="21594" y="15487"/>
                  <a:pt x="21583" y="15769"/>
                </a:cubicBezTo>
              </a:path>
              <a:path w="21600" h="15769" stroke="0" extrusionOk="0">
                <a:moveTo>
                  <a:pt x="15616" y="-1"/>
                </a:moveTo>
                <a:cubicBezTo>
                  <a:pt x="19456" y="4018"/>
                  <a:pt x="21600" y="9363"/>
                  <a:pt x="21600" y="14923"/>
                </a:cubicBezTo>
                <a:cubicBezTo>
                  <a:pt x="21600" y="15205"/>
                  <a:pt x="21594" y="15487"/>
                  <a:pt x="21583" y="15769"/>
                </a:cubicBezTo>
                <a:lnTo>
                  <a:pt x="0" y="14923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Arc 27"/>
          <p:cNvSpPr>
            <a:spLocks/>
          </p:cNvSpPr>
          <p:nvPr/>
        </p:nvSpPr>
        <p:spPr bwMode="auto">
          <a:xfrm>
            <a:off x="6416675" y="2768600"/>
            <a:ext cx="1454150" cy="14636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737"/>
              <a:gd name="T2" fmla="*/ 21600 w 21600"/>
              <a:gd name="T3" fmla="*/ 21737 h 21737"/>
              <a:gd name="T4" fmla="*/ 0 w 21600"/>
              <a:gd name="T5" fmla="*/ 21600 h 21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3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45"/>
                  <a:pt x="21599" y="21691"/>
                  <a:pt x="21599" y="21736"/>
                </a:cubicBezTo>
              </a:path>
              <a:path w="21600" h="2173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45"/>
                  <a:pt x="21599" y="21691"/>
                  <a:pt x="21599" y="21736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Arc 28"/>
          <p:cNvSpPr>
            <a:spLocks/>
          </p:cNvSpPr>
          <p:nvPr/>
        </p:nvSpPr>
        <p:spPr bwMode="auto">
          <a:xfrm flipV="1">
            <a:off x="5473700" y="3009900"/>
            <a:ext cx="2168525" cy="1263650"/>
          </a:xfrm>
          <a:custGeom>
            <a:avLst/>
            <a:gdLst>
              <a:gd name="G0" fmla="+- 15459 0 0"/>
              <a:gd name="G1" fmla="+- 0 0 0"/>
              <a:gd name="G2" fmla="+- 21600 0 0"/>
              <a:gd name="T0" fmla="*/ 37057 w 37057"/>
              <a:gd name="T1" fmla="*/ 317 h 21600"/>
              <a:gd name="T2" fmla="*/ 0 w 37057"/>
              <a:gd name="T3" fmla="*/ 15085 h 21600"/>
              <a:gd name="T4" fmla="*/ 15459 w 370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7" h="21600" fill="none" extrusionOk="0">
                <a:moveTo>
                  <a:pt x="37056" y="316"/>
                </a:moveTo>
                <a:cubicBezTo>
                  <a:pt x="36883" y="12121"/>
                  <a:pt x="27264" y="21599"/>
                  <a:pt x="15459" y="21600"/>
                </a:cubicBezTo>
                <a:cubicBezTo>
                  <a:pt x="9638" y="21600"/>
                  <a:pt x="4064" y="19251"/>
                  <a:pt x="-1" y="15085"/>
                </a:cubicBezTo>
              </a:path>
              <a:path w="37057" h="21600" stroke="0" extrusionOk="0">
                <a:moveTo>
                  <a:pt x="37056" y="316"/>
                </a:moveTo>
                <a:cubicBezTo>
                  <a:pt x="36883" y="12121"/>
                  <a:pt x="27264" y="21599"/>
                  <a:pt x="15459" y="21600"/>
                </a:cubicBezTo>
                <a:cubicBezTo>
                  <a:pt x="9638" y="21600"/>
                  <a:pt x="4064" y="19251"/>
                  <a:pt x="-1" y="15085"/>
                </a:cubicBezTo>
                <a:lnTo>
                  <a:pt x="15459" y="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Arc 29"/>
          <p:cNvSpPr>
            <a:spLocks/>
          </p:cNvSpPr>
          <p:nvPr/>
        </p:nvSpPr>
        <p:spPr bwMode="auto">
          <a:xfrm flipV="1">
            <a:off x="5356225" y="3200400"/>
            <a:ext cx="2057400" cy="1049338"/>
          </a:xfrm>
          <a:custGeom>
            <a:avLst/>
            <a:gdLst>
              <a:gd name="G0" fmla="+- 21600 0 0"/>
              <a:gd name="G1" fmla="+- 448 0 0"/>
              <a:gd name="G2" fmla="+- 21600 0 0"/>
              <a:gd name="T0" fmla="*/ 43200 w 43200"/>
              <a:gd name="T1" fmla="*/ 448 h 22048"/>
              <a:gd name="T2" fmla="*/ 5 w 43200"/>
              <a:gd name="T3" fmla="*/ 0 h 22048"/>
              <a:gd name="T4" fmla="*/ 21600 w 43200"/>
              <a:gd name="T5" fmla="*/ 448 h 2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048" fill="none" extrusionOk="0">
                <a:moveTo>
                  <a:pt x="43200" y="448"/>
                </a:moveTo>
                <a:cubicBezTo>
                  <a:pt x="43200" y="12377"/>
                  <a:pt x="33529" y="22048"/>
                  <a:pt x="21600" y="22048"/>
                </a:cubicBezTo>
                <a:cubicBezTo>
                  <a:pt x="9670" y="22048"/>
                  <a:pt x="0" y="12377"/>
                  <a:pt x="0" y="448"/>
                </a:cubicBezTo>
                <a:cubicBezTo>
                  <a:pt x="-1" y="298"/>
                  <a:pt x="1" y="149"/>
                  <a:pt x="4" y="-1"/>
                </a:cubicBezTo>
              </a:path>
              <a:path w="43200" h="22048" stroke="0" extrusionOk="0">
                <a:moveTo>
                  <a:pt x="43200" y="448"/>
                </a:moveTo>
                <a:cubicBezTo>
                  <a:pt x="43200" y="12377"/>
                  <a:pt x="33529" y="22048"/>
                  <a:pt x="21600" y="22048"/>
                </a:cubicBezTo>
                <a:cubicBezTo>
                  <a:pt x="9670" y="22048"/>
                  <a:pt x="0" y="12377"/>
                  <a:pt x="0" y="448"/>
                </a:cubicBezTo>
                <a:cubicBezTo>
                  <a:pt x="-1" y="298"/>
                  <a:pt x="1" y="149"/>
                  <a:pt x="4" y="-1"/>
                </a:cubicBezTo>
                <a:lnTo>
                  <a:pt x="21600" y="448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Arc 30"/>
          <p:cNvSpPr>
            <a:spLocks/>
          </p:cNvSpPr>
          <p:nvPr/>
        </p:nvSpPr>
        <p:spPr bwMode="auto">
          <a:xfrm flipV="1">
            <a:off x="5597525" y="3443288"/>
            <a:ext cx="1600200" cy="1387475"/>
          </a:xfrm>
          <a:custGeom>
            <a:avLst/>
            <a:gdLst>
              <a:gd name="G0" fmla="+- 21600 0 0"/>
              <a:gd name="G1" fmla="+- 15877 0 0"/>
              <a:gd name="G2" fmla="+- 21600 0 0"/>
              <a:gd name="T0" fmla="*/ 43180 w 43200"/>
              <a:gd name="T1" fmla="*/ 14937 h 37477"/>
              <a:gd name="T2" fmla="*/ 6954 w 43200"/>
              <a:gd name="T3" fmla="*/ 0 h 37477"/>
              <a:gd name="T4" fmla="*/ 21600 w 43200"/>
              <a:gd name="T5" fmla="*/ 15877 h 37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7477" fill="none" extrusionOk="0">
                <a:moveTo>
                  <a:pt x="43179" y="14937"/>
                </a:moveTo>
                <a:cubicBezTo>
                  <a:pt x="43193" y="15250"/>
                  <a:pt x="43200" y="15563"/>
                  <a:pt x="43200" y="15877"/>
                </a:cubicBezTo>
                <a:cubicBezTo>
                  <a:pt x="43200" y="27806"/>
                  <a:pt x="33529" y="37477"/>
                  <a:pt x="21600" y="37477"/>
                </a:cubicBezTo>
                <a:cubicBezTo>
                  <a:pt x="9670" y="37477"/>
                  <a:pt x="0" y="27806"/>
                  <a:pt x="0" y="15877"/>
                </a:cubicBezTo>
                <a:cubicBezTo>
                  <a:pt x="-1" y="9846"/>
                  <a:pt x="2521" y="4089"/>
                  <a:pt x="6954" y="0"/>
                </a:cubicBezTo>
              </a:path>
              <a:path w="43200" h="37477" stroke="0" extrusionOk="0">
                <a:moveTo>
                  <a:pt x="43179" y="14937"/>
                </a:moveTo>
                <a:cubicBezTo>
                  <a:pt x="43193" y="15250"/>
                  <a:pt x="43200" y="15563"/>
                  <a:pt x="43200" y="15877"/>
                </a:cubicBezTo>
                <a:cubicBezTo>
                  <a:pt x="43200" y="27806"/>
                  <a:pt x="33529" y="37477"/>
                  <a:pt x="21600" y="37477"/>
                </a:cubicBezTo>
                <a:cubicBezTo>
                  <a:pt x="9670" y="37477"/>
                  <a:pt x="0" y="27806"/>
                  <a:pt x="0" y="15877"/>
                </a:cubicBezTo>
                <a:cubicBezTo>
                  <a:pt x="-1" y="9846"/>
                  <a:pt x="2521" y="4089"/>
                  <a:pt x="6954" y="0"/>
                </a:cubicBezTo>
                <a:lnTo>
                  <a:pt x="21600" y="15877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Arc 31"/>
          <p:cNvSpPr>
            <a:spLocks/>
          </p:cNvSpPr>
          <p:nvPr/>
        </p:nvSpPr>
        <p:spPr bwMode="auto">
          <a:xfrm flipV="1">
            <a:off x="5876925" y="3708400"/>
            <a:ext cx="1054100" cy="1052513"/>
          </a:xfrm>
          <a:custGeom>
            <a:avLst/>
            <a:gdLst>
              <a:gd name="G0" fmla="+- 21600 0 0"/>
              <a:gd name="G1" fmla="+- 21552 0 0"/>
              <a:gd name="G2" fmla="+- 21600 0 0"/>
              <a:gd name="T0" fmla="*/ 43165 w 43200"/>
              <a:gd name="T1" fmla="*/ 20322 h 43152"/>
              <a:gd name="T2" fmla="*/ 20164 w 43200"/>
              <a:gd name="T3" fmla="*/ 0 h 43152"/>
              <a:gd name="T4" fmla="*/ 21600 w 43200"/>
              <a:gd name="T5" fmla="*/ 21552 h 43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152" fill="none" extrusionOk="0">
                <a:moveTo>
                  <a:pt x="43164" y="20322"/>
                </a:moveTo>
                <a:cubicBezTo>
                  <a:pt x="43188" y="20731"/>
                  <a:pt x="43200" y="21141"/>
                  <a:pt x="43200" y="21552"/>
                </a:cubicBezTo>
                <a:cubicBezTo>
                  <a:pt x="43200" y="33481"/>
                  <a:pt x="33529" y="43152"/>
                  <a:pt x="21600" y="43152"/>
                </a:cubicBezTo>
                <a:cubicBezTo>
                  <a:pt x="9670" y="43152"/>
                  <a:pt x="0" y="33481"/>
                  <a:pt x="0" y="21552"/>
                </a:cubicBezTo>
                <a:cubicBezTo>
                  <a:pt x="-1" y="10180"/>
                  <a:pt x="8817" y="755"/>
                  <a:pt x="20163" y="-1"/>
                </a:cubicBezTo>
              </a:path>
              <a:path w="43200" h="43152" stroke="0" extrusionOk="0">
                <a:moveTo>
                  <a:pt x="43164" y="20322"/>
                </a:moveTo>
                <a:cubicBezTo>
                  <a:pt x="43188" y="20731"/>
                  <a:pt x="43200" y="21141"/>
                  <a:pt x="43200" y="21552"/>
                </a:cubicBezTo>
                <a:cubicBezTo>
                  <a:pt x="43200" y="33481"/>
                  <a:pt x="33529" y="43152"/>
                  <a:pt x="21600" y="43152"/>
                </a:cubicBezTo>
                <a:cubicBezTo>
                  <a:pt x="9670" y="43152"/>
                  <a:pt x="0" y="33481"/>
                  <a:pt x="0" y="21552"/>
                </a:cubicBezTo>
                <a:cubicBezTo>
                  <a:pt x="-1" y="10180"/>
                  <a:pt x="8817" y="755"/>
                  <a:pt x="20163" y="-1"/>
                </a:cubicBezTo>
                <a:lnTo>
                  <a:pt x="21600" y="21552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Arc 32"/>
          <p:cNvSpPr>
            <a:spLocks/>
          </p:cNvSpPr>
          <p:nvPr/>
        </p:nvSpPr>
        <p:spPr bwMode="auto">
          <a:xfrm flipV="1">
            <a:off x="6130925" y="3962400"/>
            <a:ext cx="558800" cy="558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3165 w 43200"/>
              <a:gd name="T1" fmla="*/ 20370 h 43200"/>
              <a:gd name="T2" fmla="*/ 39223 w 43200"/>
              <a:gd name="T3" fmla="*/ 9111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43164" y="20370"/>
                </a:moveTo>
                <a:cubicBezTo>
                  <a:pt x="43188" y="20779"/>
                  <a:pt x="43200" y="21189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604" y="-1"/>
                  <a:pt x="35173" y="3396"/>
                  <a:pt x="39223" y="9110"/>
                </a:cubicBezTo>
              </a:path>
              <a:path w="43200" h="43200" stroke="0" extrusionOk="0">
                <a:moveTo>
                  <a:pt x="43164" y="20370"/>
                </a:moveTo>
                <a:cubicBezTo>
                  <a:pt x="43188" y="20779"/>
                  <a:pt x="43200" y="21189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604" y="-1"/>
                  <a:pt x="35173" y="3396"/>
                  <a:pt x="39223" y="911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8375650" y="4200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7661275" y="3019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6375400" y="27336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5318125" y="4210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5470525" y="3343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Oval 38"/>
          <p:cNvSpPr>
            <a:spLocks noChangeArrowheads="1"/>
          </p:cNvSpPr>
          <p:nvPr/>
        </p:nvSpPr>
        <p:spPr bwMode="auto">
          <a:xfrm>
            <a:off x="5784850" y="4762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6375400" y="4724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Oval 40"/>
          <p:cNvSpPr>
            <a:spLocks noChangeArrowheads="1"/>
          </p:cNvSpPr>
          <p:nvPr/>
        </p:nvSpPr>
        <p:spPr bwMode="auto">
          <a:xfrm>
            <a:off x="6575425" y="4400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6375400" y="4210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Arc 42"/>
          <p:cNvSpPr>
            <a:spLocks/>
          </p:cNvSpPr>
          <p:nvPr/>
        </p:nvSpPr>
        <p:spPr bwMode="auto">
          <a:xfrm rot="15722646" flipV="1">
            <a:off x="6564313" y="2640013"/>
            <a:ext cx="1730375" cy="170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Arc 43"/>
          <p:cNvSpPr>
            <a:spLocks/>
          </p:cNvSpPr>
          <p:nvPr/>
        </p:nvSpPr>
        <p:spPr bwMode="auto">
          <a:xfrm rot="20844294" flipH="1">
            <a:off x="5203825" y="2911475"/>
            <a:ext cx="1322388" cy="13128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6"/>
              <a:gd name="T1" fmla="*/ 0 h 21600"/>
              <a:gd name="T2" fmla="*/ 21546 w 21546"/>
              <a:gd name="T3" fmla="*/ 20078 h 21600"/>
              <a:gd name="T4" fmla="*/ 0 w 2154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6" h="21600" fill="none" extrusionOk="0">
                <a:moveTo>
                  <a:pt x="-1" y="0"/>
                </a:moveTo>
                <a:cubicBezTo>
                  <a:pt x="11338" y="0"/>
                  <a:pt x="20747" y="8767"/>
                  <a:pt x="21546" y="20077"/>
                </a:cubicBezTo>
              </a:path>
              <a:path w="21546" h="21600" stroke="0" extrusionOk="0">
                <a:moveTo>
                  <a:pt x="-1" y="0"/>
                </a:moveTo>
                <a:cubicBezTo>
                  <a:pt x="11338" y="0"/>
                  <a:pt x="20747" y="8767"/>
                  <a:pt x="21546" y="2007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Arc 44"/>
          <p:cNvSpPr>
            <a:spLocks/>
          </p:cNvSpPr>
          <p:nvPr/>
        </p:nvSpPr>
        <p:spPr bwMode="auto">
          <a:xfrm rot="5398109" flipV="1">
            <a:off x="5542756" y="3918744"/>
            <a:ext cx="757238" cy="1136650"/>
          </a:xfrm>
          <a:custGeom>
            <a:avLst/>
            <a:gdLst>
              <a:gd name="G0" fmla="+- 0 0 0"/>
              <a:gd name="G1" fmla="+- 21591 0 0"/>
              <a:gd name="G2" fmla="+- 21600 0 0"/>
              <a:gd name="T0" fmla="*/ 636 w 21600"/>
              <a:gd name="T1" fmla="*/ 0 h 32843"/>
              <a:gd name="T2" fmla="*/ 18438 w 21600"/>
              <a:gd name="T3" fmla="*/ 32843 h 32843"/>
              <a:gd name="T4" fmla="*/ 0 w 21600"/>
              <a:gd name="T5" fmla="*/ 21591 h 32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843" fill="none" extrusionOk="0">
                <a:moveTo>
                  <a:pt x="635" y="0"/>
                </a:moveTo>
                <a:cubicBezTo>
                  <a:pt x="12312" y="344"/>
                  <a:pt x="21600" y="9909"/>
                  <a:pt x="21600" y="21591"/>
                </a:cubicBezTo>
                <a:cubicBezTo>
                  <a:pt x="21600" y="25560"/>
                  <a:pt x="20505" y="29454"/>
                  <a:pt x="18437" y="32842"/>
                </a:cubicBezTo>
              </a:path>
              <a:path w="21600" h="32843" stroke="0" extrusionOk="0">
                <a:moveTo>
                  <a:pt x="635" y="0"/>
                </a:moveTo>
                <a:cubicBezTo>
                  <a:pt x="12312" y="344"/>
                  <a:pt x="21600" y="9909"/>
                  <a:pt x="21600" y="21591"/>
                </a:cubicBezTo>
                <a:cubicBezTo>
                  <a:pt x="21600" y="25560"/>
                  <a:pt x="20505" y="29454"/>
                  <a:pt x="18437" y="32842"/>
                </a:cubicBezTo>
                <a:lnTo>
                  <a:pt x="0" y="2159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Arc 45"/>
          <p:cNvSpPr>
            <a:spLocks/>
          </p:cNvSpPr>
          <p:nvPr/>
        </p:nvSpPr>
        <p:spPr bwMode="auto">
          <a:xfrm rot="21341398" flipV="1">
            <a:off x="6388100" y="4219575"/>
            <a:ext cx="246063" cy="533400"/>
          </a:xfrm>
          <a:custGeom>
            <a:avLst/>
            <a:gdLst>
              <a:gd name="G0" fmla="+- 1597 0 0"/>
              <a:gd name="G1" fmla="+- 21600 0 0"/>
              <a:gd name="G2" fmla="+- 21600 0 0"/>
              <a:gd name="T0" fmla="*/ 1597 w 23197"/>
              <a:gd name="T1" fmla="*/ 0 h 43200"/>
              <a:gd name="T2" fmla="*/ 0 w 23197"/>
              <a:gd name="T3" fmla="*/ 43141 h 43200"/>
              <a:gd name="T4" fmla="*/ 1597 w 2319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97" h="43200" fill="none" extrusionOk="0">
                <a:moveTo>
                  <a:pt x="1596" y="0"/>
                </a:moveTo>
                <a:cubicBezTo>
                  <a:pt x="13526" y="0"/>
                  <a:pt x="23197" y="9670"/>
                  <a:pt x="23197" y="21600"/>
                </a:cubicBezTo>
                <a:cubicBezTo>
                  <a:pt x="23197" y="33529"/>
                  <a:pt x="13526" y="43200"/>
                  <a:pt x="1597" y="43200"/>
                </a:cubicBezTo>
                <a:cubicBezTo>
                  <a:pt x="1064" y="43200"/>
                  <a:pt x="531" y="43180"/>
                  <a:pt x="0" y="43140"/>
                </a:cubicBezTo>
              </a:path>
              <a:path w="23197" h="43200" stroke="0" extrusionOk="0">
                <a:moveTo>
                  <a:pt x="1596" y="0"/>
                </a:moveTo>
                <a:cubicBezTo>
                  <a:pt x="13526" y="0"/>
                  <a:pt x="23197" y="9670"/>
                  <a:pt x="23197" y="21600"/>
                </a:cubicBezTo>
                <a:cubicBezTo>
                  <a:pt x="23197" y="33529"/>
                  <a:pt x="13526" y="43200"/>
                  <a:pt x="1597" y="43200"/>
                </a:cubicBezTo>
                <a:cubicBezTo>
                  <a:pt x="1064" y="43200"/>
                  <a:pt x="531" y="43180"/>
                  <a:pt x="0" y="43140"/>
                </a:cubicBezTo>
                <a:lnTo>
                  <a:pt x="159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6118225" y="245745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2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6346825" y="473392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6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7566025" y="27813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1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5184775" y="32004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3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5661025" y="47625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5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6575425" y="43815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7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5051425" y="40005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4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6118225" y="40767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O</a:t>
            </a:r>
          </a:p>
        </p:txBody>
      </p:sp>
      <p:grpSp>
        <p:nvGrpSpPr>
          <p:cNvPr id="15414" name="Group 54"/>
          <p:cNvGrpSpPr>
            <a:grpSpLocks/>
          </p:cNvGrpSpPr>
          <p:nvPr/>
        </p:nvGrpSpPr>
        <p:grpSpPr bwMode="auto">
          <a:xfrm>
            <a:off x="7391400" y="57150"/>
            <a:ext cx="1676400" cy="914400"/>
            <a:chOff x="4596" y="48"/>
            <a:chExt cx="1056" cy="576"/>
          </a:xfrm>
        </p:grpSpPr>
        <p:sp>
          <p:nvSpPr>
            <p:cNvPr id="15415" name="Oval 55"/>
            <p:cNvSpPr>
              <a:spLocks noChangeArrowheads="1"/>
            </p:cNvSpPr>
            <p:nvPr/>
          </p:nvSpPr>
          <p:spPr bwMode="auto">
            <a:xfrm>
              <a:off x="4596" y="48"/>
              <a:ext cx="1056" cy="576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Text Box 56"/>
            <p:cNvSpPr txBox="1">
              <a:spLocks noChangeArrowheads="1"/>
            </p:cNvSpPr>
            <p:nvPr/>
          </p:nvSpPr>
          <p:spPr bwMode="auto">
            <a:xfrm>
              <a:off x="4752" y="192"/>
              <a:ext cx="8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u="sng">
                  <a:solidFill>
                    <a:srgbClr val="FF0066"/>
                  </a:solidFill>
                  <a:latin typeface="Times New Roman" charset="0"/>
                </a:rPr>
                <a:t>SPIRAL</a:t>
              </a:r>
            </a:p>
          </p:txBody>
        </p:sp>
      </p:grpSp>
      <p:grpSp>
        <p:nvGrpSpPr>
          <p:cNvPr id="15417" name="Group 57"/>
          <p:cNvGrpSpPr>
            <a:grpSpLocks/>
          </p:cNvGrpSpPr>
          <p:nvPr/>
        </p:nvGrpSpPr>
        <p:grpSpPr bwMode="auto">
          <a:xfrm>
            <a:off x="76200" y="228600"/>
            <a:ext cx="7239000" cy="457200"/>
            <a:chOff x="0" y="48"/>
            <a:chExt cx="4560" cy="288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0" y="48"/>
              <a:ext cx="4560" cy="288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Text Box 59"/>
            <p:cNvSpPr txBox="1">
              <a:spLocks noChangeArrowheads="1"/>
            </p:cNvSpPr>
            <p:nvPr/>
          </p:nvSpPr>
          <p:spPr bwMode="auto">
            <a:xfrm>
              <a:off x="79" y="76"/>
              <a:ext cx="4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accent2"/>
                  </a:solidFill>
                </a:rPr>
                <a:t>Problem 27: </a:t>
              </a:r>
              <a:r>
                <a:rPr lang="en-US" sz="1600" b="1"/>
                <a:t>Draw a spiral of one convolution. Take distance PO 40 mm.</a:t>
              </a:r>
            </a:p>
          </p:txBody>
        </p:sp>
      </p:grpSp>
      <p:grpSp>
        <p:nvGrpSpPr>
          <p:cNvPr id="15420" name="Group 60"/>
          <p:cNvGrpSpPr>
            <a:grpSpLocks/>
          </p:cNvGrpSpPr>
          <p:nvPr/>
        </p:nvGrpSpPr>
        <p:grpSpPr bwMode="auto">
          <a:xfrm>
            <a:off x="304800" y="2590800"/>
            <a:ext cx="3179763" cy="3581400"/>
            <a:chOff x="192" y="1632"/>
            <a:chExt cx="2003" cy="2256"/>
          </a:xfrm>
        </p:grpSpPr>
        <p:sp>
          <p:nvSpPr>
            <p:cNvPr id="15421" name="AutoShape 61"/>
            <p:cNvSpPr>
              <a:spLocks noChangeArrowheads="1"/>
            </p:cNvSpPr>
            <p:nvPr/>
          </p:nvSpPr>
          <p:spPr bwMode="auto">
            <a:xfrm>
              <a:off x="192" y="1632"/>
              <a:ext cx="1968" cy="2256"/>
            </a:xfrm>
            <a:prstGeom prst="wedgeRectCallout">
              <a:avLst>
                <a:gd name="adj1" fmla="val 78199"/>
                <a:gd name="adj2" fmla="val -35861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200">
                <a:latin typeface="Times New Roman" charset="0"/>
              </a:endParaRPr>
            </a:p>
          </p:txBody>
        </p:sp>
        <p:sp>
          <p:nvSpPr>
            <p:cNvPr id="15422" name="Text Box 62"/>
            <p:cNvSpPr txBox="1">
              <a:spLocks noChangeArrowheads="1"/>
            </p:cNvSpPr>
            <p:nvPr/>
          </p:nvSpPr>
          <p:spPr bwMode="auto">
            <a:xfrm>
              <a:off x="192" y="1632"/>
              <a:ext cx="2003" cy="2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eaLnBrk="0" hangingPunct="0"/>
              <a:r>
                <a:rPr lang="en-US" b="1">
                  <a:solidFill>
                    <a:srgbClr val="FF0066"/>
                  </a:solidFill>
                </a:rPr>
                <a:t>Solution Steps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1. With PO radius draw a circle    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   and divide it in EIGHT parts.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   Name those 1,2,3,4, etc. up to 8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2 .Similarly divided line PO also in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   EIGHT parts and name those 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   1,2,3,-- as shown.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3. Take  o-1 distance from op line 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   and draw an arc up to O1 radius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    vector. Name the point P</a:t>
              </a:r>
              <a:r>
                <a:rPr lang="en-US" sz="1600" baseline="-25000">
                  <a:solidFill>
                    <a:srgbClr val="0000FF"/>
                  </a:solidFill>
                  <a:latin typeface="Times New Roman" charset="0"/>
                </a:rPr>
                <a:t>1 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4. Similarly mark points P</a:t>
              </a:r>
              <a:r>
                <a:rPr lang="en-US" sz="1600" baseline="-25000">
                  <a:solidFill>
                    <a:srgbClr val="0000FF"/>
                  </a:solidFill>
                  <a:latin typeface="Times New Roman" charset="0"/>
                </a:rPr>
                <a:t>2</a:t>
              </a:r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, P</a:t>
              </a:r>
              <a:r>
                <a:rPr lang="en-US" sz="1600" baseline="-25000">
                  <a:solidFill>
                    <a:srgbClr val="0000FF"/>
                  </a:solidFill>
                  <a:latin typeface="Times New Roman" charset="0"/>
                </a:rPr>
                <a:t>3</a:t>
              </a:r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, P</a:t>
              </a:r>
              <a:r>
                <a:rPr lang="en-US" sz="1600" baseline="-25000">
                  <a:solidFill>
                    <a:srgbClr val="0000FF"/>
                  </a:solidFill>
                  <a:latin typeface="Times New Roman" charset="0"/>
                </a:rPr>
                <a:t>4</a:t>
              </a:r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   up to P</a:t>
              </a:r>
              <a:r>
                <a:rPr lang="en-US" sz="1600" baseline="-25000">
                  <a:solidFill>
                    <a:srgbClr val="0000FF"/>
                  </a:solidFill>
                  <a:latin typeface="Times New Roman" charset="0"/>
                </a:rPr>
                <a:t>8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   And join those in a smooth curve.</a:t>
              </a:r>
            </a:p>
            <a:p>
              <a:pPr marL="457200" indent="-457200" eaLnBrk="0" hangingPunct="0"/>
              <a:r>
                <a:rPr lang="en-US" sz="1600">
                  <a:solidFill>
                    <a:srgbClr val="0000FF"/>
                  </a:solidFill>
                  <a:latin typeface="Times New Roman" charset="0"/>
                </a:rPr>
                <a:t>   It is a SPIRAL of one convolution.</a:t>
              </a:r>
            </a:p>
          </p:txBody>
        </p:sp>
      </p:grpSp>
      <p:grpSp>
        <p:nvGrpSpPr>
          <p:cNvPr id="15423" name="Group 63"/>
          <p:cNvGrpSpPr>
            <a:grpSpLocks/>
          </p:cNvGrpSpPr>
          <p:nvPr/>
        </p:nvGrpSpPr>
        <p:grpSpPr bwMode="auto">
          <a:xfrm>
            <a:off x="228600" y="914400"/>
            <a:ext cx="6156325" cy="914400"/>
            <a:chOff x="144" y="468"/>
            <a:chExt cx="3878" cy="576"/>
          </a:xfrm>
        </p:grpSpPr>
        <p:sp>
          <p:nvSpPr>
            <p:cNvPr id="15424" name="Rectangle 64"/>
            <p:cNvSpPr>
              <a:spLocks noChangeArrowheads="1"/>
            </p:cNvSpPr>
            <p:nvPr/>
          </p:nvSpPr>
          <p:spPr bwMode="auto">
            <a:xfrm>
              <a:off x="144" y="468"/>
              <a:ext cx="3840" cy="576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Text Box 65"/>
            <p:cNvSpPr txBox="1">
              <a:spLocks noChangeArrowheads="1"/>
            </p:cNvSpPr>
            <p:nvPr/>
          </p:nvSpPr>
          <p:spPr bwMode="auto">
            <a:xfrm>
              <a:off x="144" y="480"/>
              <a:ext cx="387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1">
                  <a:solidFill>
                    <a:srgbClr val="0000FF"/>
                  </a:solidFill>
                </a:rPr>
                <a:t>IMPORTANT APPROACH FOR CONSTRUCTION!</a:t>
              </a:r>
            </a:p>
            <a:p>
              <a:pPr algn="ctr" eaLnBrk="0" hangingPunct="0"/>
              <a:r>
                <a:rPr lang="en-US" sz="1600" b="1">
                  <a:solidFill>
                    <a:srgbClr val="FF0066"/>
                  </a:solidFill>
                </a:rPr>
                <a:t>FIND TOTAL ANGULAR AND TOTAL LINEAR DISPLACEMENT</a:t>
              </a:r>
            </a:p>
            <a:p>
              <a:pPr algn="ctr" eaLnBrk="0" hangingPunct="0"/>
              <a:r>
                <a:rPr lang="en-US" sz="1600" b="1">
                  <a:solidFill>
                    <a:srgbClr val="FF0066"/>
                  </a:solidFill>
                </a:rPr>
                <a:t>AND DIVIDE BOTH IN TO SAME NUMBER OF EQUAL PARTS.</a:t>
              </a:r>
            </a:p>
          </p:txBody>
        </p:sp>
      </p:grpSp>
      <p:grpSp>
        <p:nvGrpSpPr>
          <p:cNvPr id="15426" name="Group 66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5427" name="AutoShape 67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AutoShape 6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AutoShape 6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AutoShape 7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AutoShape 7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2" name="AutoShape 7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1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8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3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8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3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77" grpId="0" autoUpdateAnimBg="0"/>
      <p:bldP spid="15378" grpId="0" autoUpdateAnimBg="0"/>
      <p:bldP spid="15379" grpId="0" autoUpdateAnimBg="0"/>
      <p:bldP spid="15380" grpId="0" autoUpdateAnimBg="0"/>
      <p:bldP spid="15381" grpId="0" autoUpdateAnimBg="0"/>
      <p:bldP spid="15382" grpId="0" autoUpdateAnimBg="0"/>
      <p:bldP spid="15383" grpId="0" autoUpdateAnimBg="0"/>
      <p:bldP spid="15384" grpId="0" autoUpdateAnimBg="0"/>
      <p:bldP spid="15385" grpId="0" autoUpdateAnimBg="0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  <p:bldP spid="15395" grpId="0" animBg="1"/>
      <p:bldP spid="15396" grpId="0" animBg="1"/>
      <p:bldP spid="15397" grpId="0" animBg="1"/>
      <p:bldP spid="15398" grpId="0" animBg="1"/>
      <p:bldP spid="15399" grpId="0" animBg="1"/>
      <p:bldP spid="15400" grpId="0" animBg="1"/>
      <p:bldP spid="15401" grpId="0" animBg="1"/>
      <p:bldP spid="15402" grpId="0" animBg="1"/>
      <p:bldP spid="15403" grpId="0" animBg="1"/>
      <p:bldP spid="15404" grpId="0" animBg="1"/>
      <p:bldP spid="15405" grpId="0" animBg="1"/>
      <p:bldP spid="15406" grpId="0" autoUpdateAnimBg="0"/>
      <p:bldP spid="15407" grpId="0" autoUpdateAnimBg="0"/>
      <p:bldP spid="15408" grpId="0" autoUpdateAnimBg="0"/>
      <p:bldP spid="15409" grpId="0" autoUpdateAnimBg="0"/>
      <p:bldP spid="15410" grpId="0" autoUpdateAnimBg="0"/>
      <p:bldP spid="15411" grpId="0" autoUpdateAnimBg="0"/>
      <p:bldP spid="15412" grpId="0" autoUpdateAnimBg="0"/>
      <p:bldP spid="1541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3698875" y="2151063"/>
            <a:ext cx="4368800" cy="4368800"/>
          </a:xfrm>
          <a:custGeom>
            <a:avLst/>
            <a:gdLst/>
            <a:ahLst/>
            <a:cxnLst>
              <a:cxn ang="0">
                <a:pos x="1516" y="6"/>
              </a:cxn>
              <a:cxn ang="0">
                <a:pos x="1718" y="43"/>
              </a:cxn>
              <a:cxn ang="0">
                <a:pos x="1912" y="107"/>
              </a:cxn>
              <a:cxn ang="0">
                <a:pos x="2088" y="200"/>
              </a:cxn>
              <a:cxn ang="0">
                <a:pos x="2251" y="314"/>
              </a:cxn>
              <a:cxn ang="0">
                <a:pos x="2393" y="451"/>
              </a:cxn>
              <a:cxn ang="0">
                <a:pos x="2517" y="608"/>
              </a:cxn>
              <a:cxn ang="0">
                <a:pos x="2616" y="780"/>
              </a:cxn>
              <a:cxn ang="0">
                <a:pos x="2689" y="967"/>
              </a:cxn>
              <a:cxn ang="0">
                <a:pos x="2736" y="1167"/>
              </a:cxn>
              <a:cxn ang="0">
                <a:pos x="2752" y="1375"/>
              </a:cxn>
              <a:cxn ang="0">
                <a:pos x="2736" y="1586"/>
              </a:cxn>
              <a:cxn ang="0">
                <a:pos x="2689" y="1785"/>
              </a:cxn>
              <a:cxn ang="0">
                <a:pos x="2616" y="1972"/>
              </a:cxn>
              <a:cxn ang="0">
                <a:pos x="2517" y="2144"/>
              </a:cxn>
              <a:cxn ang="0">
                <a:pos x="2393" y="2301"/>
              </a:cxn>
              <a:cxn ang="0">
                <a:pos x="2251" y="2436"/>
              </a:cxn>
              <a:cxn ang="0">
                <a:pos x="2088" y="2552"/>
              </a:cxn>
              <a:cxn ang="0">
                <a:pos x="1912" y="2645"/>
              </a:cxn>
              <a:cxn ang="0">
                <a:pos x="1718" y="2709"/>
              </a:cxn>
              <a:cxn ang="0">
                <a:pos x="1516" y="2746"/>
              </a:cxn>
              <a:cxn ang="0">
                <a:pos x="1306" y="2750"/>
              </a:cxn>
              <a:cxn ang="0">
                <a:pos x="1100" y="2724"/>
              </a:cxn>
              <a:cxn ang="0">
                <a:pos x="904" y="2668"/>
              </a:cxn>
              <a:cxn ang="0">
                <a:pos x="722" y="2587"/>
              </a:cxn>
              <a:cxn ang="0">
                <a:pos x="554" y="2477"/>
              </a:cxn>
              <a:cxn ang="0">
                <a:pos x="404" y="2348"/>
              </a:cxn>
              <a:cxn ang="0">
                <a:pos x="275" y="2198"/>
              </a:cxn>
              <a:cxn ang="0">
                <a:pos x="165" y="2030"/>
              </a:cxn>
              <a:cxn ang="0">
                <a:pos x="84" y="1848"/>
              </a:cxn>
              <a:cxn ang="0">
                <a:pos x="28" y="1652"/>
              </a:cxn>
              <a:cxn ang="0">
                <a:pos x="2" y="1446"/>
              </a:cxn>
              <a:cxn ang="0">
                <a:pos x="6" y="1235"/>
              </a:cxn>
              <a:cxn ang="0">
                <a:pos x="43" y="1033"/>
              </a:cxn>
              <a:cxn ang="0">
                <a:pos x="107" y="840"/>
              </a:cxn>
              <a:cxn ang="0">
                <a:pos x="200" y="664"/>
              </a:cxn>
              <a:cxn ang="0">
                <a:pos x="316" y="501"/>
              </a:cxn>
              <a:cxn ang="0">
                <a:pos x="451" y="357"/>
              </a:cxn>
              <a:cxn ang="0">
                <a:pos x="608" y="234"/>
              </a:cxn>
              <a:cxn ang="0">
                <a:pos x="780" y="135"/>
              </a:cxn>
              <a:cxn ang="0">
                <a:pos x="966" y="62"/>
              </a:cxn>
              <a:cxn ang="0">
                <a:pos x="1166" y="15"/>
              </a:cxn>
              <a:cxn ang="0">
                <a:pos x="1377" y="0"/>
              </a:cxn>
            </a:cxnLst>
            <a:rect l="0" t="0" r="r" b="b"/>
            <a:pathLst>
              <a:path w="2752" h="2752">
                <a:moveTo>
                  <a:pt x="1377" y="0"/>
                </a:moveTo>
                <a:lnTo>
                  <a:pt x="1445" y="2"/>
                </a:lnTo>
                <a:lnTo>
                  <a:pt x="1516" y="6"/>
                </a:lnTo>
                <a:lnTo>
                  <a:pt x="1585" y="15"/>
                </a:lnTo>
                <a:lnTo>
                  <a:pt x="1652" y="28"/>
                </a:lnTo>
                <a:lnTo>
                  <a:pt x="1718" y="43"/>
                </a:lnTo>
                <a:lnTo>
                  <a:pt x="1785" y="62"/>
                </a:lnTo>
                <a:lnTo>
                  <a:pt x="1847" y="84"/>
                </a:lnTo>
                <a:lnTo>
                  <a:pt x="1912" y="107"/>
                </a:lnTo>
                <a:lnTo>
                  <a:pt x="1972" y="135"/>
                </a:lnTo>
                <a:lnTo>
                  <a:pt x="2032" y="165"/>
                </a:lnTo>
                <a:lnTo>
                  <a:pt x="2088" y="200"/>
                </a:lnTo>
                <a:lnTo>
                  <a:pt x="2144" y="234"/>
                </a:lnTo>
                <a:lnTo>
                  <a:pt x="2197" y="273"/>
                </a:lnTo>
                <a:lnTo>
                  <a:pt x="2251" y="314"/>
                </a:lnTo>
                <a:lnTo>
                  <a:pt x="2300" y="357"/>
                </a:lnTo>
                <a:lnTo>
                  <a:pt x="2348" y="404"/>
                </a:lnTo>
                <a:lnTo>
                  <a:pt x="2393" y="451"/>
                </a:lnTo>
                <a:lnTo>
                  <a:pt x="2438" y="501"/>
                </a:lnTo>
                <a:lnTo>
                  <a:pt x="2479" y="552"/>
                </a:lnTo>
                <a:lnTo>
                  <a:pt x="2517" y="608"/>
                </a:lnTo>
                <a:lnTo>
                  <a:pt x="2552" y="664"/>
                </a:lnTo>
                <a:lnTo>
                  <a:pt x="2586" y="720"/>
                </a:lnTo>
                <a:lnTo>
                  <a:pt x="2616" y="780"/>
                </a:lnTo>
                <a:lnTo>
                  <a:pt x="2644" y="840"/>
                </a:lnTo>
                <a:lnTo>
                  <a:pt x="2668" y="902"/>
                </a:lnTo>
                <a:lnTo>
                  <a:pt x="2689" y="967"/>
                </a:lnTo>
                <a:lnTo>
                  <a:pt x="2709" y="1033"/>
                </a:lnTo>
                <a:lnTo>
                  <a:pt x="2724" y="1100"/>
                </a:lnTo>
                <a:lnTo>
                  <a:pt x="2736" y="1167"/>
                </a:lnTo>
                <a:lnTo>
                  <a:pt x="2745" y="1235"/>
                </a:lnTo>
                <a:lnTo>
                  <a:pt x="2749" y="1306"/>
                </a:lnTo>
                <a:lnTo>
                  <a:pt x="2752" y="1375"/>
                </a:lnTo>
                <a:lnTo>
                  <a:pt x="2749" y="1446"/>
                </a:lnTo>
                <a:lnTo>
                  <a:pt x="2745" y="1517"/>
                </a:lnTo>
                <a:lnTo>
                  <a:pt x="2736" y="1586"/>
                </a:lnTo>
                <a:lnTo>
                  <a:pt x="2724" y="1652"/>
                </a:lnTo>
                <a:lnTo>
                  <a:pt x="2709" y="1719"/>
                </a:lnTo>
                <a:lnTo>
                  <a:pt x="2689" y="1785"/>
                </a:lnTo>
                <a:lnTo>
                  <a:pt x="2668" y="1848"/>
                </a:lnTo>
                <a:lnTo>
                  <a:pt x="2644" y="1910"/>
                </a:lnTo>
                <a:lnTo>
                  <a:pt x="2616" y="1972"/>
                </a:lnTo>
                <a:lnTo>
                  <a:pt x="2586" y="2030"/>
                </a:lnTo>
                <a:lnTo>
                  <a:pt x="2552" y="2088"/>
                </a:lnTo>
                <a:lnTo>
                  <a:pt x="2517" y="2144"/>
                </a:lnTo>
                <a:lnTo>
                  <a:pt x="2479" y="2198"/>
                </a:lnTo>
                <a:lnTo>
                  <a:pt x="2438" y="2252"/>
                </a:lnTo>
                <a:lnTo>
                  <a:pt x="2393" y="2301"/>
                </a:lnTo>
                <a:lnTo>
                  <a:pt x="2348" y="2348"/>
                </a:lnTo>
                <a:lnTo>
                  <a:pt x="2300" y="2393"/>
                </a:lnTo>
                <a:lnTo>
                  <a:pt x="2251" y="2436"/>
                </a:lnTo>
                <a:lnTo>
                  <a:pt x="2197" y="2477"/>
                </a:lnTo>
                <a:lnTo>
                  <a:pt x="2144" y="2516"/>
                </a:lnTo>
                <a:lnTo>
                  <a:pt x="2088" y="2552"/>
                </a:lnTo>
                <a:lnTo>
                  <a:pt x="2032" y="2587"/>
                </a:lnTo>
                <a:lnTo>
                  <a:pt x="1972" y="2617"/>
                </a:lnTo>
                <a:lnTo>
                  <a:pt x="1912" y="2645"/>
                </a:lnTo>
                <a:lnTo>
                  <a:pt x="1847" y="2668"/>
                </a:lnTo>
                <a:lnTo>
                  <a:pt x="1785" y="2690"/>
                </a:lnTo>
                <a:lnTo>
                  <a:pt x="1718" y="2709"/>
                </a:lnTo>
                <a:lnTo>
                  <a:pt x="1652" y="2724"/>
                </a:lnTo>
                <a:lnTo>
                  <a:pt x="1585" y="2737"/>
                </a:lnTo>
                <a:lnTo>
                  <a:pt x="1516" y="2746"/>
                </a:lnTo>
                <a:lnTo>
                  <a:pt x="1445" y="2750"/>
                </a:lnTo>
                <a:lnTo>
                  <a:pt x="1377" y="2752"/>
                </a:lnTo>
                <a:lnTo>
                  <a:pt x="1306" y="2750"/>
                </a:lnTo>
                <a:lnTo>
                  <a:pt x="1235" y="2746"/>
                </a:lnTo>
                <a:lnTo>
                  <a:pt x="1166" y="2737"/>
                </a:lnTo>
                <a:lnTo>
                  <a:pt x="1100" y="2724"/>
                </a:lnTo>
                <a:lnTo>
                  <a:pt x="1033" y="2709"/>
                </a:lnTo>
                <a:lnTo>
                  <a:pt x="966" y="2690"/>
                </a:lnTo>
                <a:lnTo>
                  <a:pt x="904" y="2668"/>
                </a:lnTo>
                <a:lnTo>
                  <a:pt x="842" y="2645"/>
                </a:lnTo>
                <a:lnTo>
                  <a:pt x="780" y="2617"/>
                </a:lnTo>
                <a:lnTo>
                  <a:pt x="722" y="2587"/>
                </a:lnTo>
                <a:lnTo>
                  <a:pt x="664" y="2552"/>
                </a:lnTo>
                <a:lnTo>
                  <a:pt x="608" y="2516"/>
                </a:lnTo>
                <a:lnTo>
                  <a:pt x="554" y="2477"/>
                </a:lnTo>
                <a:lnTo>
                  <a:pt x="500" y="2436"/>
                </a:lnTo>
                <a:lnTo>
                  <a:pt x="451" y="2393"/>
                </a:lnTo>
                <a:lnTo>
                  <a:pt x="404" y="2348"/>
                </a:lnTo>
                <a:lnTo>
                  <a:pt x="358" y="2301"/>
                </a:lnTo>
                <a:lnTo>
                  <a:pt x="316" y="2252"/>
                </a:lnTo>
                <a:lnTo>
                  <a:pt x="275" y="2198"/>
                </a:lnTo>
                <a:lnTo>
                  <a:pt x="236" y="2144"/>
                </a:lnTo>
                <a:lnTo>
                  <a:pt x="200" y="2088"/>
                </a:lnTo>
                <a:lnTo>
                  <a:pt x="165" y="2030"/>
                </a:lnTo>
                <a:lnTo>
                  <a:pt x="135" y="1972"/>
                </a:lnTo>
                <a:lnTo>
                  <a:pt x="107" y="1910"/>
                </a:lnTo>
                <a:lnTo>
                  <a:pt x="84" y="1848"/>
                </a:lnTo>
                <a:lnTo>
                  <a:pt x="62" y="1785"/>
                </a:lnTo>
                <a:lnTo>
                  <a:pt x="43" y="1719"/>
                </a:lnTo>
                <a:lnTo>
                  <a:pt x="28" y="1652"/>
                </a:lnTo>
                <a:lnTo>
                  <a:pt x="15" y="1586"/>
                </a:lnTo>
                <a:lnTo>
                  <a:pt x="6" y="1517"/>
                </a:lnTo>
                <a:lnTo>
                  <a:pt x="2" y="1446"/>
                </a:lnTo>
                <a:lnTo>
                  <a:pt x="0" y="1375"/>
                </a:lnTo>
                <a:lnTo>
                  <a:pt x="2" y="1306"/>
                </a:lnTo>
                <a:lnTo>
                  <a:pt x="6" y="1235"/>
                </a:lnTo>
                <a:lnTo>
                  <a:pt x="15" y="1167"/>
                </a:lnTo>
                <a:lnTo>
                  <a:pt x="28" y="1100"/>
                </a:lnTo>
                <a:lnTo>
                  <a:pt x="43" y="1033"/>
                </a:lnTo>
                <a:lnTo>
                  <a:pt x="62" y="967"/>
                </a:lnTo>
                <a:lnTo>
                  <a:pt x="84" y="902"/>
                </a:lnTo>
                <a:lnTo>
                  <a:pt x="107" y="840"/>
                </a:lnTo>
                <a:lnTo>
                  <a:pt x="135" y="780"/>
                </a:lnTo>
                <a:lnTo>
                  <a:pt x="165" y="720"/>
                </a:lnTo>
                <a:lnTo>
                  <a:pt x="200" y="664"/>
                </a:lnTo>
                <a:lnTo>
                  <a:pt x="236" y="608"/>
                </a:lnTo>
                <a:lnTo>
                  <a:pt x="275" y="552"/>
                </a:lnTo>
                <a:lnTo>
                  <a:pt x="316" y="501"/>
                </a:lnTo>
                <a:lnTo>
                  <a:pt x="358" y="451"/>
                </a:lnTo>
                <a:lnTo>
                  <a:pt x="404" y="404"/>
                </a:lnTo>
                <a:lnTo>
                  <a:pt x="451" y="357"/>
                </a:lnTo>
                <a:lnTo>
                  <a:pt x="500" y="314"/>
                </a:lnTo>
                <a:lnTo>
                  <a:pt x="554" y="273"/>
                </a:lnTo>
                <a:lnTo>
                  <a:pt x="608" y="234"/>
                </a:lnTo>
                <a:lnTo>
                  <a:pt x="664" y="200"/>
                </a:lnTo>
                <a:lnTo>
                  <a:pt x="722" y="165"/>
                </a:lnTo>
                <a:lnTo>
                  <a:pt x="780" y="135"/>
                </a:lnTo>
                <a:lnTo>
                  <a:pt x="842" y="107"/>
                </a:lnTo>
                <a:lnTo>
                  <a:pt x="904" y="84"/>
                </a:lnTo>
                <a:lnTo>
                  <a:pt x="966" y="62"/>
                </a:lnTo>
                <a:lnTo>
                  <a:pt x="1033" y="43"/>
                </a:lnTo>
                <a:lnTo>
                  <a:pt x="1100" y="28"/>
                </a:lnTo>
                <a:lnTo>
                  <a:pt x="1166" y="15"/>
                </a:lnTo>
                <a:lnTo>
                  <a:pt x="1235" y="6"/>
                </a:lnTo>
                <a:lnTo>
                  <a:pt x="1306" y="2"/>
                </a:lnTo>
                <a:lnTo>
                  <a:pt x="1377" y="0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H="1">
            <a:off x="3702050" y="4306888"/>
            <a:ext cx="2203450" cy="9525"/>
          </a:xfrm>
          <a:prstGeom prst="line">
            <a:avLst/>
          </a:pr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5905500" y="2144713"/>
            <a:ext cx="9525" cy="4375150"/>
          </a:xfrm>
          <a:prstGeom prst="line">
            <a:avLst/>
          </a:pr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Freeform 5"/>
          <p:cNvSpPr>
            <a:spLocks/>
          </p:cNvSpPr>
          <p:nvPr/>
        </p:nvSpPr>
        <p:spPr bwMode="auto">
          <a:xfrm>
            <a:off x="4240213" y="2836863"/>
            <a:ext cx="3225800" cy="2916237"/>
          </a:xfrm>
          <a:custGeom>
            <a:avLst/>
            <a:gdLst/>
            <a:ahLst/>
            <a:cxnLst>
              <a:cxn ang="0">
                <a:pos x="2032" y="0"/>
              </a:cxn>
              <a:cxn ang="0">
                <a:pos x="1055" y="932"/>
              </a:cxn>
              <a:cxn ang="0">
                <a:pos x="0" y="1837"/>
              </a:cxn>
            </a:cxnLst>
            <a:rect l="0" t="0" r="r" b="b"/>
            <a:pathLst>
              <a:path w="2032" h="1837">
                <a:moveTo>
                  <a:pt x="2032" y="0"/>
                </a:moveTo>
                <a:lnTo>
                  <a:pt x="1055" y="932"/>
                </a:lnTo>
                <a:lnTo>
                  <a:pt x="0" y="1837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4316413" y="2809875"/>
            <a:ext cx="3214687" cy="2970213"/>
          </a:xfrm>
          <a:custGeom>
            <a:avLst/>
            <a:gdLst/>
            <a:ahLst/>
            <a:cxnLst>
              <a:cxn ang="0">
                <a:pos x="2025" y="1871"/>
              </a:cxn>
              <a:cxn ang="0">
                <a:pos x="994" y="939"/>
              </a:cxn>
              <a:cxn ang="0">
                <a:pos x="0" y="0"/>
              </a:cxn>
            </a:cxnLst>
            <a:rect l="0" t="0" r="r" b="b"/>
            <a:pathLst>
              <a:path w="2025" h="1871">
                <a:moveTo>
                  <a:pt x="2025" y="1871"/>
                </a:moveTo>
                <a:lnTo>
                  <a:pt x="994" y="939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7402513" y="2914650"/>
            <a:ext cx="558800" cy="1401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" y="45"/>
              </a:cxn>
              <a:cxn ang="0">
                <a:pos x="79" y="93"/>
              </a:cxn>
              <a:cxn ang="0">
                <a:pos x="116" y="142"/>
              </a:cxn>
              <a:cxn ang="0">
                <a:pos x="148" y="192"/>
              </a:cxn>
              <a:cxn ang="0">
                <a:pos x="180" y="245"/>
              </a:cxn>
              <a:cxn ang="0">
                <a:pos x="208" y="297"/>
              </a:cxn>
              <a:cxn ang="0">
                <a:pos x="234" y="353"/>
              </a:cxn>
              <a:cxn ang="0">
                <a:pos x="257" y="409"/>
              </a:cxn>
              <a:cxn ang="0">
                <a:pos x="279" y="464"/>
              </a:cxn>
              <a:cxn ang="0">
                <a:pos x="298" y="522"/>
              </a:cxn>
              <a:cxn ang="0">
                <a:pos x="313" y="583"/>
              </a:cxn>
              <a:cxn ang="0">
                <a:pos x="328" y="641"/>
              </a:cxn>
              <a:cxn ang="0">
                <a:pos x="337" y="701"/>
              </a:cxn>
              <a:cxn ang="0">
                <a:pos x="345" y="761"/>
              </a:cxn>
              <a:cxn ang="0">
                <a:pos x="350" y="823"/>
              </a:cxn>
              <a:cxn ang="0">
                <a:pos x="352" y="883"/>
              </a:cxn>
            </a:cxnLst>
            <a:rect l="0" t="0" r="r" b="b"/>
            <a:pathLst>
              <a:path w="352" h="883">
                <a:moveTo>
                  <a:pt x="0" y="0"/>
                </a:moveTo>
                <a:lnTo>
                  <a:pt x="40" y="45"/>
                </a:lnTo>
                <a:lnTo>
                  <a:pt x="79" y="93"/>
                </a:lnTo>
                <a:lnTo>
                  <a:pt x="116" y="142"/>
                </a:lnTo>
                <a:lnTo>
                  <a:pt x="148" y="192"/>
                </a:lnTo>
                <a:lnTo>
                  <a:pt x="180" y="245"/>
                </a:lnTo>
                <a:lnTo>
                  <a:pt x="208" y="297"/>
                </a:lnTo>
                <a:lnTo>
                  <a:pt x="234" y="353"/>
                </a:lnTo>
                <a:lnTo>
                  <a:pt x="257" y="409"/>
                </a:lnTo>
                <a:lnTo>
                  <a:pt x="279" y="464"/>
                </a:lnTo>
                <a:lnTo>
                  <a:pt x="298" y="522"/>
                </a:lnTo>
                <a:lnTo>
                  <a:pt x="313" y="583"/>
                </a:lnTo>
                <a:lnTo>
                  <a:pt x="328" y="641"/>
                </a:lnTo>
                <a:lnTo>
                  <a:pt x="337" y="701"/>
                </a:lnTo>
                <a:lnTo>
                  <a:pt x="345" y="761"/>
                </a:lnTo>
                <a:lnTo>
                  <a:pt x="350" y="823"/>
                </a:lnTo>
                <a:lnTo>
                  <a:pt x="352" y="883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5921375" y="2427288"/>
            <a:ext cx="1900238" cy="1900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63" y="0"/>
              </a:cxn>
              <a:cxn ang="0">
                <a:pos x="123" y="4"/>
              </a:cxn>
              <a:cxn ang="0">
                <a:pos x="183" y="13"/>
              </a:cxn>
              <a:cxn ang="0">
                <a:pos x="241" y="24"/>
              </a:cxn>
              <a:cxn ang="0">
                <a:pos x="299" y="37"/>
              </a:cxn>
              <a:cxn ang="0">
                <a:pos x="357" y="54"/>
              </a:cxn>
              <a:cxn ang="0">
                <a:pos x="413" y="71"/>
              </a:cxn>
              <a:cxn ang="0">
                <a:pos x="466" y="92"/>
              </a:cxn>
              <a:cxn ang="0">
                <a:pos x="520" y="118"/>
              </a:cxn>
              <a:cxn ang="0">
                <a:pos x="572" y="144"/>
              </a:cxn>
              <a:cxn ang="0">
                <a:pos x="621" y="172"/>
              </a:cxn>
              <a:cxn ang="0">
                <a:pos x="668" y="204"/>
              </a:cxn>
              <a:cxn ang="0">
                <a:pos x="716" y="236"/>
              </a:cxn>
              <a:cxn ang="0">
                <a:pos x="761" y="273"/>
              </a:cxn>
              <a:cxn ang="0">
                <a:pos x="806" y="312"/>
              </a:cxn>
              <a:cxn ang="0">
                <a:pos x="847" y="350"/>
              </a:cxn>
              <a:cxn ang="0">
                <a:pos x="885" y="391"/>
              </a:cxn>
              <a:cxn ang="0">
                <a:pos x="924" y="436"/>
              </a:cxn>
              <a:cxn ang="0">
                <a:pos x="961" y="481"/>
              </a:cxn>
              <a:cxn ang="0">
                <a:pos x="993" y="529"/>
              </a:cxn>
              <a:cxn ang="0">
                <a:pos x="1025" y="576"/>
              </a:cxn>
              <a:cxn ang="0">
                <a:pos x="1053" y="625"/>
              </a:cxn>
              <a:cxn ang="0">
                <a:pos x="1079" y="679"/>
              </a:cxn>
              <a:cxn ang="0">
                <a:pos x="1104" y="731"/>
              </a:cxn>
              <a:cxn ang="0">
                <a:pos x="1126" y="784"/>
              </a:cxn>
              <a:cxn ang="0">
                <a:pos x="1143" y="840"/>
              </a:cxn>
              <a:cxn ang="0">
                <a:pos x="1160" y="898"/>
              </a:cxn>
              <a:cxn ang="0">
                <a:pos x="1173" y="956"/>
              </a:cxn>
              <a:cxn ang="0">
                <a:pos x="1184" y="1014"/>
              </a:cxn>
              <a:cxn ang="0">
                <a:pos x="1193" y="1074"/>
              </a:cxn>
              <a:cxn ang="0">
                <a:pos x="1197" y="1134"/>
              </a:cxn>
              <a:cxn ang="0">
                <a:pos x="1197" y="1197"/>
              </a:cxn>
            </a:cxnLst>
            <a:rect l="0" t="0" r="r" b="b"/>
            <a:pathLst>
              <a:path w="1197" h="119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63" y="0"/>
                </a:lnTo>
                <a:lnTo>
                  <a:pt x="123" y="4"/>
                </a:lnTo>
                <a:lnTo>
                  <a:pt x="183" y="13"/>
                </a:lnTo>
                <a:lnTo>
                  <a:pt x="241" y="24"/>
                </a:lnTo>
                <a:lnTo>
                  <a:pt x="299" y="37"/>
                </a:lnTo>
                <a:lnTo>
                  <a:pt x="357" y="54"/>
                </a:lnTo>
                <a:lnTo>
                  <a:pt x="413" y="71"/>
                </a:lnTo>
                <a:lnTo>
                  <a:pt x="466" y="92"/>
                </a:lnTo>
                <a:lnTo>
                  <a:pt x="520" y="118"/>
                </a:lnTo>
                <a:lnTo>
                  <a:pt x="572" y="144"/>
                </a:lnTo>
                <a:lnTo>
                  <a:pt x="621" y="172"/>
                </a:lnTo>
                <a:lnTo>
                  <a:pt x="668" y="204"/>
                </a:lnTo>
                <a:lnTo>
                  <a:pt x="716" y="236"/>
                </a:lnTo>
                <a:lnTo>
                  <a:pt x="761" y="273"/>
                </a:lnTo>
                <a:lnTo>
                  <a:pt x="806" y="312"/>
                </a:lnTo>
                <a:lnTo>
                  <a:pt x="847" y="350"/>
                </a:lnTo>
                <a:lnTo>
                  <a:pt x="885" y="391"/>
                </a:lnTo>
                <a:lnTo>
                  <a:pt x="924" y="436"/>
                </a:lnTo>
                <a:lnTo>
                  <a:pt x="961" y="481"/>
                </a:lnTo>
                <a:lnTo>
                  <a:pt x="993" y="529"/>
                </a:lnTo>
                <a:lnTo>
                  <a:pt x="1025" y="576"/>
                </a:lnTo>
                <a:lnTo>
                  <a:pt x="1053" y="625"/>
                </a:lnTo>
                <a:lnTo>
                  <a:pt x="1079" y="679"/>
                </a:lnTo>
                <a:lnTo>
                  <a:pt x="1104" y="731"/>
                </a:lnTo>
                <a:lnTo>
                  <a:pt x="1126" y="784"/>
                </a:lnTo>
                <a:lnTo>
                  <a:pt x="1143" y="840"/>
                </a:lnTo>
                <a:lnTo>
                  <a:pt x="1160" y="898"/>
                </a:lnTo>
                <a:lnTo>
                  <a:pt x="1173" y="956"/>
                </a:lnTo>
                <a:lnTo>
                  <a:pt x="1184" y="1014"/>
                </a:lnTo>
                <a:lnTo>
                  <a:pt x="1193" y="1074"/>
                </a:lnTo>
                <a:lnTo>
                  <a:pt x="1197" y="1134"/>
                </a:lnTo>
                <a:lnTo>
                  <a:pt x="1197" y="1197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4640263" y="2570163"/>
            <a:ext cx="3038475" cy="1763712"/>
          </a:xfrm>
          <a:custGeom>
            <a:avLst/>
            <a:gdLst/>
            <a:ahLst/>
            <a:cxnLst>
              <a:cxn ang="0">
                <a:pos x="0" y="344"/>
              </a:cxn>
              <a:cxn ang="0">
                <a:pos x="40" y="303"/>
              </a:cxn>
              <a:cxn ang="0">
                <a:pos x="81" y="267"/>
              </a:cxn>
              <a:cxn ang="0">
                <a:pos x="124" y="232"/>
              </a:cxn>
              <a:cxn ang="0">
                <a:pos x="171" y="198"/>
              </a:cxn>
              <a:cxn ang="0">
                <a:pos x="217" y="168"/>
              </a:cxn>
              <a:cxn ang="0">
                <a:pos x="266" y="140"/>
              </a:cxn>
              <a:cxn ang="0">
                <a:pos x="315" y="114"/>
              </a:cxn>
              <a:cxn ang="0">
                <a:pos x="365" y="91"/>
              </a:cxn>
              <a:cxn ang="0">
                <a:pos x="416" y="71"/>
              </a:cxn>
              <a:cxn ang="0">
                <a:pos x="470" y="52"/>
              </a:cxn>
              <a:cxn ang="0">
                <a:pos x="524" y="37"/>
              </a:cxn>
              <a:cxn ang="0">
                <a:pos x="577" y="24"/>
              </a:cxn>
              <a:cxn ang="0">
                <a:pos x="633" y="13"/>
              </a:cxn>
              <a:cxn ang="0">
                <a:pos x="689" y="7"/>
              </a:cxn>
              <a:cxn ang="0">
                <a:pos x="745" y="2"/>
              </a:cxn>
              <a:cxn ang="0">
                <a:pos x="803" y="0"/>
              </a:cxn>
              <a:cxn ang="0">
                <a:pos x="859" y="2"/>
              </a:cxn>
              <a:cxn ang="0">
                <a:pos x="915" y="7"/>
              </a:cxn>
              <a:cxn ang="0">
                <a:pos x="971" y="13"/>
              </a:cxn>
              <a:cxn ang="0">
                <a:pos x="1026" y="24"/>
              </a:cxn>
              <a:cxn ang="0">
                <a:pos x="1080" y="37"/>
              </a:cxn>
              <a:cxn ang="0">
                <a:pos x="1132" y="52"/>
              </a:cxn>
              <a:cxn ang="0">
                <a:pos x="1183" y="69"/>
              </a:cxn>
              <a:cxn ang="0">
                <a:pos x="1235" y="88"/>
              </a:cxn>
              <a:cxn ang="0">
                <a:pos x="1282" y="112"/>
              </a:cxn>
              <a:cxn ang="0">
                <a:pos x="1331" y="136"/>
              </a:cxn>
              <a:cxn ang="0">
                <a:pos x="1377" y="161"/>
              </a:cxn>
              <a:cxn ang="0">
                <a:pos x="1422" y="192"/>
              </a:cxn>
              <a:cxn ang="0">
                <a:pos x="1467" y="222"/>
              </a:cxn>
              <a:cxn ang="0">
                <a:pos x="1508" y="256"/>
              </a:cxn>
              <a:cxn ang="0">
                <a:pos x="1548" y="290"/>
              </a:cxn>
              <a:cxn ang="0">
                <a:pos x="1587" y="327"/>
              </a:cxn>
              <a:cxn ang="0">
                <a:pos x="1624" y="366"/>
              </a:cxn>
              <a:cxn ang="0">
                <a:pos x="1658" y="406"/>
              </a:cxn>
              <a:cxn ang="0">
                <a:pos x="1692" y="447"/>
              </a:cxn>
              <a:cxn ang="0">
                <a:pos x="1722" y="492"/>
              </a:cxn>
              <a:cxn ang="0">
                <a:pos x="1753" y="537"/>
              </a:cxn>
              <a:cxn ang="0">
                <a:pos x="1778" y="583"/>
              </a:cxn>
              <a:cxn ang="0">
                <a:pos x="1804" y="632"/>
              </a:cxn>
              <a:cxn ang="0">
                <a:pos x="1826" y="679"/>
              </a:cxn>
              <a:cxn ang="0">
                <a:pos x="1845" y="731"/>
              </a:cxn>
              <a:cxn ang="0">
                <a:pos x="1862" y="782"/>
              </a:cxn>
              <a:cxn ang="0">
                <a:pos x="1877" y="834"/>
              </a:cxn>
              <a:cxn ang="0">
                <a:pos x="1890" y="888"/>
              </a:cxn>
              <a:cxn ang="0">
                <a:pos x="1901" y="943"/>
              </a:cxn>
              <a:cxn ang="0">
                <a:pos x="1907" y="999"/>
              </a:cxn>
              <a:cxn ang="0">
                <a:pos x="1911" y="1055"/>
              </a:cxn>
              <a:cxn ang="0">
                <a:pos x="1914" y="1111"/>
              </a:cxn>
            </a:cxnLst>
            <a:rect l="0" t="0" r="r" b="b"/>
            <a:pathLst>
              <a:path w="1914" h="1111">
                <a:moveTo>
                  <a:pt x="0" y="344"/>
                </a:moveTo>
                <a:lnTo>
                  <a:pt x="40" y="303"/>
                </a:lnTo>
                <a:lnTo>
                  <a:pt x="81" y="267"/>
                </a:lnTo>
                <a:lnTo>
                  <a:pt x="124" y="232"/>
                </a:lnTo>
                <a:lnTo>
                  <a:pt x="171" y="198"/>
                </a:lnTo>
                <a:lnTo>
                  <a:pt x="217" y="168"/>
                </a:lnTo>
                <a:lnTo>
                  <a:pt x="266" y="140"/>
                </a:lnTo>
                <a:lnTo>
                  <a:pt x="315" y="114"/>
                </a:lnTo>
                <a:lnTo>
                  <a:pt x="365" y="91"/>
                </a:lnTo>
                <a:lnTo>
                  <a:pt x="416" y="71"/>
                </a:lnTo>
                <a:lnTo>
                  <a:pt x="470" y="52"/>
                </a:lnTo>
                <a:lnTo>
                  <a:pt x="524" y="37"/>
                </a:lnTo>
                <a:lnTo>
                  <a:pt x="577" y="24"/>
                </a:lnTo>
                <a:lnTo>
                  <a:pt x="633" y="13"/>
                </a:lnTo>
                <a:lnTo>
                  <a:pt x="689" y="7"/>
                </a:lnTo>
                <a:lnTo>
                  <a:pt x="745" y="2"/>
                </a:lnTo>
                <a:lnTo>
                  <a:pt x="803" y="0"/>
                </a:lnTo>
                <a:lnTo>
                  <a:pt x="859" y="2"/>
                </a:lnTo>
                <a:lnTo>
                  <a:pt x="915" y="7"/>
                </a:lnTo>
                <a:lnTo>
                  <a:pt x="971" y="13"/>
                </a:lnTo>
                <a:lnTo>
                  <a:pt x="1026" y="24"/>
                </a:lnTo>
                <a:lnTo>
                  <a:pt x="1080" y="37"/>
                </a:lnTo>
                <a:lnTo>
                  <a:pt x="1132" y="52"/>
                </a:lnTo>
                <a:lnTo>
                  <a:pt x="1183" y="69"/>
                </a:lnTo>
                <a:lnTo>
                  <a:pt x="1235" y="88"/>
                </a:lnTo>
                <a:lnTo>
                  <a:pt x="1282" y="112"/>
                </a:lnTo>
                <a:lnTo>
                  <a:pt x="1331" y="136"/>
                </a:lnTo>
                <a:lnTo>
                  <a:pt x="1377" y="161"/>
                </a:lnTo>
                <a:lnTo>
                  <a:pt x="1422" y="192"/>
                </a:lnTo>
                <a:lnTo>
                  <a:pt x="1467" y="222"/>
                </a:lnTo>
                <a:lnTo>
                  <a:pt x="1508" y="256"/>
                </a:lnTo>
                <a:lnTo>
                  <a:pt x="1548" y="290"/>
                </a:lnTo>
                <a:lnTo>
                  <a:pt x="1587" y="327"/>
                </a:lnTo>
                <a:lnTo>
                  <a:pt x="1624" y="366"/>
                </a:lnTo>
                <a:lnTo>
                  <a:pt x="1658" y="406"/>
                </a:lnTo>
                <a:lnTo>
                  <a:pt x="1692" y="447"/>
                </a:lnTo>
                <a:lnTo>
                  <a:pt x="1722" y="492"/>
                </a:lnTo>
                <a:lnTo>
                  <a:pt x="1753" y="537"/>
                </a:lnTo>
                <a:lnTo>
                  <a:pt x="1778" y="583"/>
                </a:lnTo>
                <a:lnTo>
                  <a:pt x="1804" y="632"/>
                </a:lnTo>
                <a:lnTo>
                  <a:pt x="1826" y="679"/>
                </a:lnTo>
                <a:lnTo>
                  <a:pt x="1845" y="731"/>
                </a:lnTo>
                <a:lnTo>
                  <a:pt x="1862" y="782"/>
                </a:lnTo>
                <a:lnTo>
                  <a:pt x="1877" y="834"/>
                </a:lnTo>
                <a:lnTo>
                  <a:pt x="1890" y="888"/>
                </a:lnTo>
                <a:lnTo>
                  <a:pt x="1901" y="943"/>
                </a:lnTo>
                <a:lnTo>
                  <a:pt x="1907" y="999"/>
                </a:lnTo>
                <a:lnTo>
                  <a:pt x="1911" y="1055"/>
                </a:lnTo>
                <a:lnTo>
                  <a:pt x="1914" y="1111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4281488" y="2709863"/>
            <a:ext cx="3246437" cy="1624012"/>
          </a:xfrm>
          <a:custGeom>
            <a:avLst/>
            <a:gdLst/>
            <a:ahLst/>
            <a:cxnLst>
              <a:cxn ang="0">
                <a:pos x="2" y="963"/>
              </a:cxn>
              <a:cxn ang="0">
                <a:pos x="13" y="860"/>
              </a:cxn>
              <a:cxn ang="0">
                <a:pos x="34" y="761"/>
              </a:cxn>
              <a:cxn ang="0">
                <a:pos x="65" y="666"/>
              </a:cxn>
              <a:cxn ang="0">
                <a:pos x="103" y="574"/>
              </a:cxn>
              <a:cxn ang="0">
                <a:pos x="150" y="488"/>
              </a:cxn>
              <a:cxn ang="0">
                <a:pos x="206" y="409"/>
              </a:cxn>
              <a:cxn ang="0">
                <a:pos x="269" y="333"/>
              </a:cxn>
              <a:cxn ang="0">
                <a:pos x="339" y="265"/>
              </a:cxn>
              <a:cxn ang="0">
                <a:pos x="415" y="202"/>
              </a:cxn>
              <a:cxn ang="0">
                <a:pos x="496" y="146"/>
              </a:cxn>
              <a:cxn ang="0">
                <a:pos x="582" y="99"/>
              </a:cxn>
              <a:cxn ang="0">
                <a:pos x="675" y="61"/>
              </a:cxn>
              <a:cxn ang="0">
                <a:pos x="769" y="30"/>
              </a:cxn>
              <a:cxn ang="0">
                <a:pos x="868" y="11"/>
              </a:cxn>
              <a:cxn ang="0">
                <a:pos x="971" y="0"/>
              </a:cxn>
              <a:cxn ang="0">
                <a:pos x="1074" y="0"/>
              </a:cxn>
              <a:cxn ang="0">
                <a:pos x="1177" y="11"/>
              </a:cxn>
              <a:cxn ang="0">
                <a:pos x="1278" y="33"/>
              </a:cxn>
              <a:cxn ang="0">
                <a:pos x="1373" y="63"/>
              </a:cxn>
              <a:cxn ang="0">
                <a:pos x="1465" y="101"/>
              </a:cxn>
              <a:cxn ang="0">
                <a:pos x="1553" y="149"/>
              </a:cxn>
              <a:cxn ang="0">
                <a:pos x="1635" y="202"/>
              </a:cxn>
              <a:cxn ang="0">
                <a:pos x="1710" y="267"/>
              </a:cxn>
              <a:cxn ang="0">
                <a:pos x="1779" y="336"/>
              </a:cxn>
              <a:cxn ang="0">
                <a:pos x="1841" y="411"/>
              </a:cxn>
              <a:cxn ang="0">
                <a:pos x="1897" y="492"/>
              </a:cxn>
              <a:cxn ang="0">
                <a:pos x="1944" y="580"/>
              </a:cxn>
              <a:cxn ang="0">
                <a:pos x="1983" y="671"/>
              </a:cxn>
              <a:cxn ang="0">
                <a:pos x="2013" y="767"/>
              </a:cxn>
              <a:cxn ang="0">
                <a:pos x="2034" y="866"/>
              </a:cxn>
              <a:cxn ang="0">
                <a:pos x="2045" y="969"/>
              </a:cxn>
            </a:cxnLst>
            <a:rect l="0" t="0" r="r" b="b"/>
            <a:pathLst>
              <a:path w="2045" h="1023">
                <a:moveTo>
                  <a:pt x="0" y="1014"/>
                </a:moveTo>
                <a:lnTo>
                  <a:pt x="2" y="963"/>
                </a:lnTo>
                <a:lnTo>
                  <a:pt x="7" y="911"/>
                </a:lnTo>
                <a:lnTo>
                  <a:pt x="13" y="860"/>
                </a:lnTo>
                <a:lnTo>
                  <a:pt x="22" y="810"/>
                </a:lnTo>
                <a:lnTo>
                  <a:pt x="34" y="761"/>
                </a:lnTo>
                <a:lnTo>
                  <a:pt x="47" y="714"/>
                </a:lnTo>
                <a:lnTo>
                  <a:pt x="65" y="666"/>
                </a:lnTo>
                <a:lnTo>
                  <a:pt x="82" y="619"/>
                </a:lnTo>
                <a:lnTo>
                  <a:pt x="103" y="574"/>
                </a:lnTo>
                <a:lnTo>
                  <a:pt x="127" y="531"/>
                </a:lnTo>
                <a:lnTo>
                  <a:pt x="150" y="488"/>
                </a:lnTo>
                <a:lnTo>
                  <a:pt x="178" y="447"/>
                </a:lnTo>
                <a:lnTo>
                  <a:pt x="206" y="409"/>
                </a:lnTo>
                <a:lnTo>
                  <a:pt x="236" y="370"/>
                </a:lnTo>
                <a:lnTo>
                  <a:pt x="269" y="333"/>
                </a:lnTo>
                <a:lnTo>
                  <a:pt x="303" y="297"/>
                </a:lnTo>
                <a:lnTo>
                  <a:pt x="339" y="265"/>
                </a:lnTo>
                <a:lnTo>
                  <a:pt x="376" y="232"/>
                </a:lnTo>
                <a:lnTo>
                  <a:pt x="415" y="202"/>
                </a:lnTo>
                <a:lnTo>
                  <a:pt x="453" y="172"/>
                </a:lnTo>
                <a:lnTo>
                  <a:pt x="496" y="146"/>
                </a:lnTo>
                <a:lnTo>
                  <a:pt x="539" y="123"/>
                </a:lnTo>
                <a:lnTo>
                  <a:pt x="582" y="99"/>
                </a:lnTo>
                <a:lnTo>
                  <a:pt x="627" y="80"/>
                </a:lnTo>
                <a:lnTo>
                  <a:pt x="675" y="61"/>
                </a:lnTo>
                <a:lnTo>
                  <a:pt x="722" y="46"/>
                </a:lnTo>
                <a:lnTo>
                  <a:pt x="769" y="30"/>
                </a:lnTo>
                <a:lnTo>
                  <a:pt x="819" y="20"/>
                </a:lnTo>
                <a:lnTo>
                  <a:pt x="868" y="11"/>
                </a:lnTo>
                <a:lnTo>
                  <a:pt x="919" y="5"/>
                </a:lnTo>
                <a:lnTo>
                  <a:pt x="971" y="0"/>
                </a:lnTo>
                <a:lnTo>
                  <a:pt x="1023" y="0"/>
                </a:lnTo>
                <a:lnTo>
                  <a:pt x="1074" y="0"/>
                </a:lnTo>
                <a:lnTo>
                  <a:pt x="1128" y="5"/>
                </a:lnTo>
                <a:lnTo>
                  <a:pt x="1177" y="11"/>
                </a:lnTo>
                <a:lnTo>
                  <a:pt x="1229" y="20"/>
                </a:lnTo>
                <a:lnTo>
                  <a:pt x="1278" y="33"/>
                </a:lnTo>
                <a:lnTo>
                  <a:pt x="1325" y="46"/>
                </a:lnTo>
                <a:lnTo>
                  <a:pt x="1373" y="63"/>
                </a:lnTo>
                <a:lnTo>
                  <a:pt x="1420" y="80"/>
                </a:lnTo>
                <a:lnTo>
                  <a:pt x="1465" y="101"/>
                </a:lnTo>
                <a:lnTo>
                  <a:pt x="1510" y="123"/>
                </a:lnTo>
                <a:lnTo>
                  <a:pt x="1553" y="149"/>
                </a:lnTo>
                <a:lnTo>
                  <a:pt x="1594" y="174"/>
                </a:lnTo>
                <a:lnTo>
                  <a:pt x="1635" y="202"/>
                </a:lnTo>
                <a:lnTo>
                  <a:pt x="1673" y="235"/>
                </a:lnTo>
                <a:lnTo>
                  <a:pt x="1710" y="267"/>
                </a:lnTo>
                <a:lnTo>
                  <a:pt x="1747" y="299"/>
                </a:lnTo>
                <a:lnTo>
                  <a:pt x="1779" y="336"/>
                </a:lnTo>
                <a:lnTo>
                  <a:pt x="1811" y="372"/>
                </a:lnTo>
                <a:lnTo>
                  <a:pt x="1841" y="411"/>
                </a:lnTo>
                <a:lnTo>
                  <a:pt x="1871" y="452"/>
                </a:lnTo>
                <a:lnTo>
                  <a:pt x="1897" y="492"/>
                </a:lnTo>
                <a:lnTo>
                  <a:pt x="1923" y="535"/>
                </a:lnTo>
                <a:lnTo>
                  <a:pt x="1944" y="580"/>
                </a:lnTo>
                <a:lnTo>
                  <a:pt x="1966" y="626"/>
                </a:lnTo>
                <a:lnTo>
                  <a:pt x="1983" y="671"/>
                </a:lnTo>
                <a:lnTo>
                  <a:pt x="2000" y="718"/>
                </a:lnTo>
                <a:lnTo>
                  <a:pt x="2013" y="767"/>
                </a:lnTo>
                <a:lnTo>
                  <a:pt x="2026" y="817"/>
                </a:lnTo>
                <a:lnTo>
                  <a:pt x="2034" y="866"/>
                </a:lnTo>
                <a:lnTo>
                  <a:pt x="2041" y="918"/>
                </a:lnTo>
                <a:lnTo>
                  <a:pt x="2045" y="969"/>
                </a:lnTo>
                <a:lnTo>
                  <a:pt x="2045" y="1023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4451350" y="2836863"/>
            <a:ext cx="2943225" cy="2432050"/>
          </a:xfrm>
          <a:custGeom>
            <a:avLst/>
            <a:gdLst/>
            <a:ahLst/>
            <a:cxnLst>
              <a:cxn ang="0">
                <a:pos x="200" y="1500"/>
              </a:cxn>
              <a:cxn ang="0">
                <a:pos x="153" y="1433"/>
              </a:cxn>
              <a:cxn ang="0">
                <a:pos x="110" y="1362"/>
              </a:cxn>
              <a:cxn ang="0">
                <a:pos x="76" y="1287"/>
              </a:cxn>
              <a:cxn ang="0">
                <a:pos x="46" y="1209"/>
              </a:cxn>
              <a:cxn ang="0">
                <a:pos x="24" y="1130"/>
              </a:cxn>
              <a:cxn ang="0">
                <a:pos x="9" y="1050"/>
              </a:cxn>
              <a:cxn ang="0">
                <a:pos x="3" y="969"/>
              </a:cxn>
              <a:cxn ang="0">
                <a:pos x="3" y="879"/>
              </a:cxn>
              <a:cxn ang="0">
                <a:pos x="11" y="786"/>
              </a:cxn>
              <a:cxn ang="0">
                <a:pos x="31" y="696"/>
              </a:cxn>
              <a:cxn ang="0">
                <a:pos x="56" y="608"/>
              </a:cxn>
              <a:cxn ang="0">
                <a:pos x="93" y="526"/>
              </a:cxn>
              <a:cxn ang="0">
                <a:pos x="136" y="447"/>
              </a:cxn>
              <a:cxn ang="0">
                <a:pos x="185" y="374"/>
              </a:cxn>
              <a:cxn ang="0">
                <a:pos x="241" y="305"/>
              </a:cxn>
              <a:cxn ang="0">
                <a:pos x="306" y="241"/>
              </a:cxn>
              <a:cxn ang="0">
                <a:pos x="374" y="185"/>
              </a:cxn>
              <a:cxn ang="0">
                <a:pos x="447" y="135"/>
              </a:cxn>
              <a:cxn ang="0">
                <a:pos x="527" y="92"/>
              </a:cxn>
              <a:cxn ang="0">
                <a:pos x="608" y="56"/>
              </a:cxn>
              <a:cxn ang="0">
                <a:pos x="696" y="30"/>
              </a:cxn>
              <a:cxn ang="0">
                <a:pos x="787" y="11"/>
              </a:cxn>
              <a:cxn ang="0">
                <a:pos x="879" y="2"/>
              </a:cxn>
              <a:cxn ang="0">
                <a:pos x="976" y="2"/>
              </a:cxn>
              <a:cxn ang="0">
                <a:pos x="1068" y="11"/>
              </a:cxn>
              <a:cxn ang="0">
                <a:pos x="1158" y="30"/>
              </a:cxn>
              <a:cxn ang="0">
                <a:pos x="1244" y="56"/>
              </a:cxn>
              <a:cxn ang="0">
                <a:pos x="1328" y="92"/>
              </a:cxn>
              <a:cxn ang="0">
                <a:pos x="1408" y="135"/>
              </a:cxn>
              <a:cxn ang="0">
                <a:pos x="1481" y="185"/>
              </a:cxn>
              <a:cxn ang="0">
                <a:pos x="1549" y="241"/>
              </a:cxn>
              <a:cxn ang="0">
                <a:pos x="1612" y="305"/>
              </a:cxn>
              <a:cxn ang="0">
                <a:pos x="1670" y="374"/>
              </a:cxn>
              <a:cxn ang="0">
                <a:pos x="1719" y="447"/>
              </a:cxn>
              <a:cxn ang="0">
                <a:pos x="1762" y="526"/>
              </a:cxn>
              <a:cxn ang="0">
                <a:pos x="1796" y="608"/>
              </a:cxn>
              <a:cxn ang="0">
                <a:pos x="1824" y="696"/>
              </a:cxn>
              <a:cxn ang="0">
                <a:pos x="1844" y="786"/>
              </a:cxn>
              <a:cxn ang="0">
                <a:pos x="1852" y="879"/>
              </a:cxn>
            </a:cxnLst>
            <a:rect l="0" t="0" r="r" b="b"/>
            <a:pathLst>
              <a:path w="1854" h="1532">
                <a:moveTo>
                  <a:pt x="226" y="1532"/>
                </a:moveTo>
                <a:lnTo>
                  <a:pt x="200" y="1500"/>
                </a:lnTo>
                <a:lnTo>
                  <a:pt x="174" y="1465"/>
                </a:lnTo>
                <a:lnTo>
                  <a:pt x="153" y="1433"/>
                </a:lnTo>
                <a:lnTo>
                  <a:pt x="132" y="1396"/>
                </a:lnTo>
                <a:lnTo>
                  <a:pt x="110" y="1362"/>
                </a:lnTo>
                <a:lnTo>
                  <a:pt x="93" y="1326"/>
                </a:lnTo>
                <a:lnTo>
                  <a:pt x="76" y="1287"/>
                </a:lnTo>
                <a:lnTo>
                  <a:pt x="61" y="1248"/>
                </a:lnTo>
                <a:lnTo>
                  <a:pt x="46" y="1209"/>
                </a:lnTo>
                <a:lnTo>
                  <a:pt x="35" y="1171"/>
                </a:lnTo>
                <a:lnTo>
                  <a:pt x="24" y="1130"/>
                </a:lnTo>
                <a:lnTo>
                  <a:pt x="16" y="1091"/>
                </a:lnTo>
                <a:lnTo>
                  <a:pt x="9" y="1050"/>
                </a:lnTo>
                <a:lnTo>
                  <a:pt x="5" y="1010"/>
                </a:lnTo>
                <a:lnTo>
                  <a:pt x="3" y="969"/>
                </a:lnTo>
                <a:lnTo>
                  <a:pt x="0" y="926"/>
                </a:lnTo>
                <a:lnTo>
                  <a:pt x="3" y="879"/>
                </a:lnTo>
                <a:lnTo>
                  <a:pt x="5" y="831"/>
                </a:lnTo>
                <a:lnTo>
                  <a:pt x="11" y="786"/>
                </a:lnTo>
                <a:lnTo>
                  <a:pt x="20" y="741"/>
                </a:lnTo>
                <a:lnTo>
                  <a:pt x="31" y="696"/>
                </a:lnTo>
                <a:lnTo>
                  <a:pt x="43" y="651"/>
                </a:lnTo>
                <a:lnTo>
                  <a:pt x="56" y="608"/>
                </a:lnTo>
                <a:lnTo>
                  <a:pt x="74" y="567"/>
                </a:lnTo>
                <a:lnTo>
                  <a:pt x="93" y="526"/>
                </a:lnTo>
                <a:lnTo>
                  <a:pt x="112" y="485"/>
                </a:lnTo>
                <a:lnTo>
                  <a:pt x="136" y="447"/>
                </a:lnTo>
                <a:lnTo>
                  <a:pt x="159" y="408"/>
                </a:lnTo>
                <a:lnTo>
                  <a:pt x="185" y="374"/>
                </a:lnTo>
                <a:lnTo>
                  <a:pt x="213" y="337"/>
                </a:lnTo>
                <a:lnTo>
                  <a:pt x="241" y="305"/>
                </a:lnTo>
                <a:lnTo>
                  <a:pt x="273" y="273"/>
                </a:lnTo>
                <a:lnTo>
                  <a:pt x="306" y="241"/>
                </a:lnTo>
                <a:lnTo>
                  <a:pt x="338" y="213"/>
                </a:lnTo>
                <a:lnTo>
                  <a:pt x="374" y="185"/>
                </a:lnTo>
                <a:lnTo>
                  <a:pt x="411" y="159"/>
                </a:lnTo>
                <a:lnTo>
                  <a:pt x="447" y="135"/>
                </a:lnTo>
                <a:lnTo>
                  <a:pt x="486" y="112"/>
                </a:lnTo>
                <a:lnTo>
                  <a:pt x="527" y="92"/>
                </a:lnTo>
                <a:lnTo>
                  <a:pt x="568" y="73"/>
                </a:lnTo>
                <a:lnTo>
                  <a:pt x="608" y="56"/>
                </a:lnTo>
                <a:lnTo>
                  <a:pt x="651" y="43"/>
                </a:lnTo>
                <a:lnTo>
                  <a:pt x="696" y="30"/>
                </a:lnTo>
                <a:lnTo>
                  <a:pt x="742" y="19"/>
                </a:lnTo>
                <a:lnTo>
                  <a:pt x="787" y="11"/>
                </a:lnTo>
                <a:lnTo>
                  <a:pt x="832" y="4"/>
                </a:lnTo>
                <a:lnTo>
                  <a:pt x="879" y="2"/>
                </a:lnTo>
                <a:lnTo>
                  <a:pt x="926" y="0"/>
                </a:lnTo>
                <a:lnTo>
                  <a:pt x="976" y="2"/>
                </a:lnTo>
                <a:lnTo>
                  <a:pt x="1021" y="4"/>
                </a:lnTo>
                <a:lnTo>
                  <a:pt x="1068" y="11"/>
                </a:lnTo>
                <a:lnTo>
                  <a:pt x="1113" y="19"/>
                </a:lnTo>
                <a:lnTo>
                  <a:pt x="1158" y="30"/>
                </a:lnTo>
                <a:lnTo>
                  <a:pt x="1201" y="43"/>
                </a:lnTo>
                <a:lnTo>
                  <a:pt x="1244" y="56"/>
                </a:lnTo>
                <a:lnTo>
                  <a:pt x="1287" y="73"/>
                </a:lnTo>
                <a:lnTo>
                  <a:pt x="1328" y="92"/>
                </a:lnTo>
                <a:lnTo>
                  <a:pt x="1369" y="112"/>
                </a:lnTo>
                <a:lnTo>
                  <a:pt x="1408" y="135"/>
                </a:lnTo>
                <a:lnTo>
                  <a:pt x="1444" y="159"/>
                </a:lnTo>
                <a:lnTo>
                  <a:pt x="1481" y="185"/>
                </a:lnTo>
                <a:lnTo>
                  <a:pt x="1515" y="213"/>
                </a:lnTo>
                <a:lnTo>
                  <a:pt x="1549" y="241"/>
                </a:lnTo>
                <a:lnTo>
                  <a:pt x="1582" y="273"/>
                </a:lnTo>
                <a:lnTo>
                  <a:pt x="1612" y="305"/>
                </a:lnTo>
                <a:lnTo>
                  <a:pt x="1642" y="337"/>
                </a:lnTo>
                <a:lnTo>
                  <a:pt x="1670" y="374"/>
                </a:lnTo>
                <a:lnTo>
                  <a:pt x="1695" y="408"/>
                </a:lnTo>
                <a:lnTo>
                  <a:pt x="1719" y="447"/>
                </a:lnTo>
                <a:lnTo>
                  <a:pt x="1740" y="485"/>
                </a:lnTo>
                <a:lnTo>
                  <a:pt x="1762" y="526"/>
                </a:lnTo>
                <a:lnTo>
                  <a:pt x="1781" y="567"/>
                </a:lnTo>
                <a:lnTo>
                  <a:pt x="1796" y="608"/>
                </a:lnTo>
                <a:lnTo>
                  <a:pt x="1811" y="651"/>
                </a:lnTo>
                <a:lnTo>
                  <a:pt x="1824" y="696"/>
                </a:lnTo>
                <a:lnTo>
                  <a:pt x="1835" y="741"/>
                </a:lnTo>
                <a:lnTo>
                  <a:pt x="1844" y="786"/>
                </a:lnTo>
                <a:lnTo>
                  <a:pt x="1848" y="831"/>
                </a:lnTo>
                <a:lnTo>
                  <a:pt x="1852" y="879"/>
                </a:lnTo>
                <a:lnTo>
                  <a:pt x="1854" y="926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4581525" y="2973388"/>
            <a:ext cx="2684463" cy="2687637"/>
          </a:xfrm>
          <a:custGeom>
            <a:avLst/>
            <a:gdLst/>
            <a:ahLst/>
            <a:cxnLst>
              <a:cxn ang="0">
                <a:pos x="801" y="1691"/>
              </a:cxn>
              <a:cxn ang="0">
                <a:pos x="718" y="1682"/>
              </a:cxn>
              <a:cxn ang="0">
                <a:pos x="634" y="1665"/>
              </a:cxn>
              <a:cxn ang="0">
                <a:pos x="554" y="1641"/>
              </a:cxn>
              <a:cxn ang="0">
                <a:pos x="479" y="1609"/>
              </a:cxn>
              <a:cxn ang="0">
                <a:pos x="408" y="1568"/>
              </a:cxn>
              <a:cxn ang="0">
                <a:pos x="340" y="1523"/>
              </a:cxn>
              <a:cxn ang="0">
                <a:pos x="277" y="1472"/>
              </a:cxn>
              <a:cxn ang="0">
                <a:pos x="219" y="1414"/>
              </a:cxn>
              <a:cxn ang="0">
                <a:pos x="168" y="1351"/>
              </a:cxn>
              <a:cxn ang="0">
                <a:pos x="123" y="1285"/>
              </a:cxn>
              <a:cxn ang="0">
                <a:pos x="84" y="1212"/>
              </a:cxn>
              <a:cxn ang="0">
                <a:pos x="52" y="1136"/>
              </a:cxn>
              <a:cxn ang="0">
                <a:pos x="26" y="1057"/>
              </a:cxn>
              <a:cxn ang="0">
                <a:pos x="9" y="975"/>
              </a:cxn>
              <a:cxn ang="0">
                <a:pos x="0" y="889"/>
              </a:cxn>
              <a:cxn ang="0">
                <a:pos x="0" y="803"/>
              </a:cxn>
              <a:cxn ang="0">
                <a:pos x="9" y="717"/>
              </a:cxn>
              <a:cxn ang="0">
                <a:pos x="26" y="636"/>
              </a:cxn>
              <a:cxn ang="0">
                <a:pos x="52" y="556"/>
              </a:cxn>
              <a:cxn ang="0">
                <a:pos x="84" y="481"/>
              </a:cxn>
              <a:cxn ang="0">
                <a:pos x="123" y="408"/>
              </a:cxn>
              <a:cxn ang="0">
                <a:pos x="168" y="341"/>
              </a:cxn>
              <a:cxn ang="0">
                <a:pos x="219" y="277"/>
              </a:cxn>
              <a:cxn ang="0">
                <a:pos x="277" y="221"/>
              </a:cxn>
              <a:cxn ang="0">
                <a:pos x="340" y="170"/>
              </a:cxn>
              <a:cxn ang="0">
                <a:pos x="408" y="122"/>
              </a:cxn>
              <a:cxn ang="0">
                <a:pos x="479" y="84"/>
              </a:cxn>
              <a:cxn ang="0">
                <a:pos x="554" y="51"/>
              </a:cxn>
              <a:cxn ang="0">
                <a:pos x="634" y="28"/>
              </a:cxn>
              <a:cxn ang="0">
                <a:pos x="718" y="11"/>
              </a:cxn>
              <a:cxn ang="0">
                <a:pos x="801" y="2"/>
              </a:cxn>
              <a:cxn ang="0">
                <a:pos x="889" y="2"/>
              </a:cxn>
              <a:cxn ang="0">
                <a:pos x="973" y="11"/>
              </a:cxn>
              <a:cxn ang="0">
                <a:pos x="1057" y="28"/>
              </a:cxn>
              <a:cxn ang="0">
                <a:pos x="1136" y="51"/>
              </a:cxn>
              <a:cxn ang="0">
                <a:pos x="1212" y="84"/>
              </a:cxn>
              <a:cxn ang="0">
                <a:pos x="1283" y="122"/>
              </a:cxn>
              <a:cxn ang="0">
                <a:pos x="1351" y="170"/>
              </a:cxn>
              <a:cxn ang="0">
                <a:pos x="1414" y="221"/>
              </a:cxn>
              <a:cxn ang="0">
                <a:pos x="1472" y="277"/>
              </a:cxn>
              <a:cxn ang="0">
                <a:pos x="1523" y="341"/>
              </a:cxn>
              <a:cxn ang="0">
                <a:pos x="1568" y="408"/>
              </a:cxn>
              <a:cxn ang="0">
                <a:pos x="1607" y="481"/>
              </a:cxn>
              <a:cxn ang="0">
                <a:pos x="1639" y="556"/>
              </a:cxn>
              <a:cxn ang="0">
                <a:pos x="1665" y="636"/>
              </a:cxn>
              <a:cxn ang="0">
                <a:pos x="1682" y="717"/>
              </a:cxn>
              <a:cxn ang="0">
                <a:pos x="1691" y="803"/>
              </a:cxn>
            </a:cxnLst>
            <a:rect l="0" t="0" r="r" b="b"/>
            <a:pathLst>
              <a:path w="1691" h="1693">
                <a:moveTo>
                  <a:pt x="844" y="1693"/>
                </a:moveTo>
                <a:lnTo>
                  <a:pt x="801" y="1691"/>
                </a:lnTo>
                <a:lnTo>
                  <a:pt x="758" y="1689"/>
                </a:lnTo>
                <a:lnTo>
                  <a:pt x="718" y="1682"/>
                </a:lnTo>
                <a:lnTo>
                  <a:pt x="675" y="1676"/>
                </a:lnTo>
                <a:lnTo>
                  <a:pt x="634" y="1665"/>
                </a:lnTo>
                <a:lnTo>
                  <a:pt x="595" y="1654"/>
                </a:lnTo>
                <a:lnTo>
                  <a:pt x="554" y="1641"/>
                </a:lnTo>
                <a:lnTo>
                  <a:pt x="516" y="1626"/>
                </a:lnTo>
                <a:lnTo>
                  <a:pt x="479" y="1609"/>
                </a:lnTo>
                <a:lnTo>
                  <a:pt x="443" y="1590"/>
                </a:lnTo>
                <a:lnTo>
                  <a:pt x="408" y="1568"/>
                </a:lnTo>
                <a:lnTo>
                  <a:pt x="374" y="1547"/>
                </a:lnTo>
                <a:lnTo>
                  <a:pt x="340" y="1523"/>
                </a:lnTo>
                <a:lnTo>
                  <a:pt x="307" y="1497"/>
                </a:lnTo>
                <a:lnTo>
                  <a:pt x="277" y="1472"/>
                </a:lnTo>
                <a:lnTo>
                  <a:pt x="247" y="1444"/>
                </a:lnTo>
                <a:lnTo>
                  <a:pt x="219" y="1414"/>
                </a:lnTo>
                <a:lnTo>
                  <a:pt x="193" y="1383"/>
                </a:lnTo>
                <a:lnTo>
                  <a:pt x="168" y="1351"/>
                </a:lnTo>
                <a:lnTo>
                  <a:pt x="144" y="1319"/>
                </a:lnTo>
                <a:lnTo>
                  <a:pt x="123" y="1285"/>
                </a:lnTo>
                <a:lnTo>
                  <a:pt x="101" y="1248"/>
                </a:lnTo>
                <a:lnTo>
                  <a:pt x="84" y="1212"/>
                </a:lnTo>
                <a:lnTo>
                  <a:pt x="67" y="1175"/>
                </a:lnTo>
                <a:lnTo>
                  <a:pt x="52" y="1136"/>
                </a:lnTo>
                <a:lnTo>
                  <a:pt x="39" y="1098"/>
                </a:lnTo>
                <a:lnTo>
                  <a:pt x="26" y="1057"/>
                </a:lnTo>
                <a:lnTo>
                  <a:pt x="17" y="1016"/>
                </a:lnTo>
                <a:lnTo>
                  <a:pt x="9" y="975"/>
                </a:lnTo>
                <a:lnTo>
                  <a:pt x="4" y="932"/>
                </a:lnTo>
                <a:lnTo>
                  <a:pt x="0" y="889"/>
                </a:lnTo>
                <a:lnTo>
                  <a:pt x="0" y="846"/>
                </a:lnTo>
                <a:lnTo>
                  <a:pt x="0" y="803"/>
                </a:lnTo>
                <a:lnTo>
                  <a:pt x="4" y="760"/>
                </a:lnTo>
                <a:lnTo>
                  <a:pt x="9" y="717"/>
                </a:lnTo>
                <a:lnTo>
                  <a:pt x="17" y="677"/>
                </a:lnTo>
                <a:lnTo>
                  <a:pt x="26" y="636"/>
                </a:lnTo>
                <a:lnTo>
                  <a:pt x="39" y="595"/>
                </a:lnTo>
                <a:lnTo>
                  <a:pt x="52" y="556"/>
                </a:lnTo>
                <a:lnTo>
                  <a:pt x="67" y="518"/>
                </a:lnTo>
                <a:lnTo>
                  <a:pt x="84" y="481"/>
                </a:lnTo>
                <a:lnTo>
                  <a:pt x="101" y="445"/>
                </a:lnTo>
                <a:lnTo>
                  <a:pt x="123" y="408"/>
                </a:lnTo>
                <a:lnTo>
                  <a:pt x="144" y="374"/>
                </a:lnTo>
                <a:lnTo>
                  <a:pt x="168" y="341"/>
                </a:lnTo>
                <a:lnTo>
                  <a:pt x="193" y="309"/>
                </a:lnTo>
                <a:lnTo>
                  <a:pt x="219" y="277"/>
                </a:lnTo>
                <a:lnTo>
                  <a:pt x="247" y="249"/>
                </a:lnTo>
                <a:lnTo>
                  <a:pt x="277" y="221"/>
                </a:lnTo>
                <a:lnTo>
                  <a:pt x="307" y="193"/>
                </a:lnTo>
                <a:lnTo>
                  <a:pt x="340" y="170"/>
                </a:lnTo>
                <a:lnTo>
                  <a:pt x="374" y="146"/>
                </a:lnTo>
                <a:lnTo>
                  <a:pt x="408" y="122"/>
                </a:lnTo>
                <a:lnTo>
                  <a:pt x="443" y="103"/>
                </a:lnTo>
                <a:lnTo>
                  <a:pt x="479" y="84"/>
                </a:lnTo>
                <a:lnTo>
                  <a:pt x="516" y="66"/>
                </a:lnTo>
                <a:lnTo>
                  <a:pt x="554" y="51"/>
                </a:lnTo>
                <a:lnTo>
                  <a:pt x="595" y="38"/>
                </a:lnTo>
                <a:lnTo>
                  <a:pt x="634" y="28"/>
                </a:lnTo>
                <a:lnTo>
                  <a:pt x="675" y="17"/>
                </a:lnTo>
                <a:lnTo>
                  <a:pt x="718" y="11"/>
                </a:lnTo>
                <a:lnTo>
                  <a:pt x="758" y="4"/>
                </a:lnTo>
                <a:lnTo>
                  <a:pt x="801" y="2"/>
                </a:lnTo>
                <a:lnTo>
                  <a:pt x="844" y="0"/>
                </a:lnTo>
                <a:lnTo>
                  <a:pt x="889" y="2"/>
                </a:lnTo>
                <a:lnTo>
                  <a:pt x="932" y="4"/>
                </a:lnTo>
                <a:lnTo>
                  <a:pt x="973" y="11"/>
                </a:lnTo>
                <a:lnTo>
                  <a:pt x="1016" y="17"/>
                </a:lnTo>
                <a:lnTo>
                  <a:pt x="1057" y="28"/>
                </a:lnTo>
                <a:lnTo>
                  <a:pt x="1096" y="38"/>
                </a:lnTo>
                <a:lnTo>
                  <a:pt x="1136" y="51"/>
                </a:lnTo>
                <a:lnTo>
                  <a:pt x="1173" y="66"/>
                </a:lnTo>
                <a:lnTo>
                  <a:pt x="1212" y="84"/>
                </a:lnTo>
                <a:lnTo>
                  <a:pt x="1248" y="103"/>
                </a:lnTo>
                <a:lnTo>
                  <a:pt x="1283" y="122"/>
                </a:lnTo>
                <a:lnTo>
                  <a:pt x="1317" y="146"/>
                </a:lnTo>
                <a:lnTo>
                  <a:pt x="1351" y="170"/>
                </a:lnTo>
                <a:lnTo>
                  <a:pt x="1384" y="193"/>
                </a:lnTo>
                <a:lnTo>
                  <a:pt x="1414" y="221"/>
                </a:lnTo>
                <a:lnTo>
                  <a:pt x="1444" y="249"/>
                </a:lnTo>
                <a:lnTo>
                  <a:pt x="1472" y="277"/>
                </a:lnTo>
                <a:lnTo>
                  <a:pt x="1497" y="309"/>
                </a:lnTo>
                <a:lnTo>
                  <a:pt x="1523" y="341"/>
                </a:lnTo>
                <a:lnTo>
                  <a:pt x="1547" y="374"/>
                </a:lnTo>
                <a:lnTo>
                  <a:pt x="1568" y="408"/>
                </a:lnTo>
                <a:lnTo>
                  <a:pt x="1588" y="445"/>
                </a:lnTo>
                <a:lnTo>
                  <a:pt x="1607" y="481"/>
                </a:lnTo>
                <a:lnTo>
                  <a:pt x="1624" y="518"/>
                </a:lnTo>
                <a:lnTo>
                  <a:pt x="1639" y="556"/>
                </a:lnTo>
                <a:lnTo>
                  <a:pt x="1652" y="595"/>
                </a:lnTo>
                <a:lnTo>
                  <a:pt x="1665" y="636"/>
                </a:lnTo>
                <a:lnTo>
                  <a:pt x="1674" y="677"/>
                </a:lnTo>
                <a:lnTo>
                  <a:pt x="1682" y="717"/>
                </a:lnTo>
                <a:lnTo>
                  <a:pt x="1686" y="760"/>
                </a:lnTo>
                <a:lnTo>
                  <a:pt x="1691" y="803"/>
                </a:lnTo>
                <a:lnTo>
                  <a:pt x="1691" y="846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4708525" y="3109913"/>
            <a:ext cx="2430463" cy="2432050"/>
          </a:xfrm>
          <a:custGeom>
            <a:avLst/>
            <a:gdLst/>
            <a:ahLst/>
            <a:cxnLst>
              <a:cxn ang="0">
                <a:pos x="1299" y="1315"/>
              </a:cxn>
              <a:cxn ang="0">
                <a:pos x="1241" y="1366"/>
              </a:cxn>
              <a:cxn ang="0">
                <a:pos x="1177" y="1411"/>
              </a:cxn>
              <a:cxn ang="0">
                <a:pos x="1108" y="1450"/>
              </a:cxn>
              <a:cxn ang="0">
                <a:pos x="1035" y="1482"/>
              </a:cxn>
              <a:cxn ang="0">
                <a:pos x="960" y="1506"/>
              </a:cxn>
              <a:cxn ang="0">
                <a:pos x="885" y="1521"/>
              </a:cxn>
              <a:cxn ang="0">
                <a:pos x="805" y="1529"/>
              </a:cxn>
              <a:cxn ang="0">
                <a:pos x="726" y="1529"/>
              </a:cxn>
              <a:cxn ang="0">
                <a:pos x="648" y="1523"/>
              </a:cxn>
              <a:cxn ang="0">
                <a:pos x="575" y="1506"/>
              </a:cxn>
              <a:cxn ang="0">
                <a:pos x="502" y="1484"/>
              </a:cxn>
              <a:cxn ang="0">
                <a:pos x="434" y="1454"/>
              </a:cxn>
              <a:cxn ang="0">
                <a:pos x="369" y="1420"/>
              </a:cxn>
              <a:cxn ang="0">
                <a:pos x="309" y="1379"/>
              </a:cxn>
              <a:cxn ang="0">
                <a:pos x="251" y="1332"/>
              </a:cxn>
              <a:cxn ang="0">
                <a:pos x="199" y="1280"/>
              </a:cxn>
              <a:cxn ang="0">
                <a:pos x="152" y="1222"/>
              </a:cxn>
              <a:cxn ang="0">
                <a:pos x="111" y="1162"/>
              </a:cxn>
              <a:cxn ang="0">
                <a:pos x="77" y="1098"/>
              </a:cxn>
              <a:cxn ang="0">
                <a:pos x="47" y="1029"/>
              </a:cxn>
              <a:cxn ang="0">
                <a:pos x="25" y="956"/>
              </a:cxn>
              <a:cxn ang="0">
                <a:pos x="8" y="883"/>
              </a:cxn>
              <a:cxn ang="0">
                <a:pos x="2" y="805"/>
              </a:cxn>
              <a:cxn ang="0">
                <a:pos x="2" y="726"/>
              </a:cxn>
              <a:cxn ang="0">
                <a:pos x="8" y="649"/>
              </a:cxn>
              <a:cxn ang="0">
                <a:pos x="25" y="576"/>
              </a:cxn>
              <a:cxn ang="0">
                <a:pos x="47" y="503"/>
              </a:cxn>
              <a:cxn ang="0">
                <a:pos x="77" y="434"/>
              </a:cxn>
              <a:cxn ang="0">
                <a:pos x="111" y="369"/>
              </a:cxn>
              <a:cxn ang="0">
                <a:pos x="152" y="309"/>
              </a:cxn>
              <a:cxn ang="0">
                <a:pos x="199" y="251"/>
              </a:cxn>
              <a:cxn ang="0">
                <a:pos x="251" y="200"/>
              </a:cxn>
              <a:cxn ang="0">
                <a:pos x="309" y="152"/>
              </a:cxn>
              <a:cxn ang="0">
                <a:pos x="369" y="111"/>
              </a:cxn>
              <a:cxn ang="0">
                <a:pos x="434" y="77"/>
              </a:cxn>
              <a:cxn ang="0">
                <a:pos x="502" y="47"/>
              </a:cxn>
              <a:cxn ang="0">
                <a:pos x="575" y="26"/>
              </a:cxn>
              <a:cxn ang="0">
                <a:pos x="648" y="11"/>
              </a:cxn>
              <a:cxn ang="0">
                <a:pos x="726" y="2"/>
              </a:cxn>
              <a:cxn ang="0">
                <a:pos x="805" y="2"/>
              </a:cxn>
              <a:cxn ang="0">
                <a:pos x="882" y="11"/>
              </a:cxn>
              <a:cxn ang="0">
                <a:pos x="956" y="26"/>
              </a:cxn>
              <a:cxn ang="0">
                <a:pos x="1029" y="47"/>
              </a:cxn>
              <a:cxn ang="0">
                <a:pos x="1097" y="77"/>
              </a:cxn>
              <a:cxn ang="0">
                <a:pos x="1162" y="111"/>
              </a:cxn>
              <a:cxn ang="0">
                <a:pos x="1222" y="152"/>
              </a:cxn>
              <a:cxn ang="0">
                <a:pos x="1280" y="200"/>
              </a:cxn>
              <a:cxn ang="0">
                <a:pos x="1331" y="251"/>
              </a:cxn>
              <a:cxn ang="0">
                <a:pos x="1379" y="309"/>
              </a:cxn>
              <a:cxn ang="0">
                <a:pos x="1420" y="369"/>
              </a:cxn>
              <a:cxn ang="0">
                <a:pos x="1454" y="434"/>
              </a:cxn>
              <a:cxn ang="0">
                <a:pos x="1484" y="503"/>
              </a:cxn>
              <a:cxn ang="0">
                <a:pos x="1505" y="576"/>
              </a:cxn>
              <a:cxn ang="0">
                <a:pos x="1520" y="649"/>
              </a:cxn>
              <a:cxn ang="0">
                <a:pos x="1529" y="726"/>
              </a:cxn>
            </a:cxnLst>
            <a:rect l="0" t="0" r="r" b="b"/>
            <a:pathLst>
              <a:path w="1531" h="1532">
                <a:moveTo>
                  <a:pt x="1327" y="1287"/>
                </a:moveTo>
                <a:lnTo>
                  <a:pt x="1299" y="1315"/>
                </a:lnTo>
                <a:lnTo>
                  <a:pt x="1271" y="1340"/>
                </a:lnTo>
                <a:lnTo>
                  <a:pt x="1241" y="1366"/>
                </a:lnTo>
                <a:lnTo>
                  <a:pt x="1209" y="1390"/>
                </a:lnTo>
                <a:lnTo>
                  <a:pt x="1177" y="1411"/>
                </a:lnTo>
                <a:lnTo>
                  <a:pt x="1142" y="1433"/>
                </a:lnTo>
                <a:lnTo>
                  <a:pt x="1108" y="1450"/>
                </a:lnTo>
                <a:lnTo>
                  <a:pt x="1072" y="1467"/>
                </a:lnTo>
                <a:lnTo>
                  <a:pt x="1035" y="1482"/>
                </a:lnTo>
                <a:lnTo>
                  <a:pt x="998" y="1495"/>
                </a:lnTo>
                <a:lnTo>
                  <a:pt x="960" y="1506"/>
                </a:lnTo>
                <a:lnTo>
                  <a:pt x="923" y="1514"/>
                </a:lnTo>
                <a:lnTo>
                  <a:pt x="885" y="1521"/>
                </a:lnTo>
                <a:lnTo>
                  <a:pt x="844" y="1527"/>
                </a:lnTo>
                <a:lnTo>
                  <a:pt x="805" y="1529"/>
                </a:lnTo>
                <a:lnTo>
                  <a:pt x="764" y="1532"/>
                </a:lnTo>
                <a:lnTo>
                  <a:pt x="726" y="1529"/>
                </a:lnTo>
                <a:lnTo>
                  <a:pt x="687" y="1527"/>
                </a:lnTo>
                <a:lnTo>
                  <a:pt x="648" y="1523"/>
                </a:lnTo>
                <a:lnTo>
                  <a:pt x="612" y="1514"/>
                </a:lnTo>
                <a:lnTo>
                  <a:pt x="575" y="1506"/>
                </a:lnTo>
                <a:lnTo>
                  <a:pt x="539" y="1497"/>
                </a:lnTo>
                <a:lnTo>
                  <a:pt x="502" y="1484"/>
                </a:lnTo>
                <a:lnTo>
                  <a:pt x="468" y="1471"/>
                </a:lnTo>
                <a:lnTo>
                  <a:pt x="434" y="1454"/>
                </a:lnTo>
                <a:lnTo>
                  <a:pt x="401" y="1439"/>
                </a:lnTo>
                <a:lnTo>
                  <a:pt x="369" y="1420"/>
                </a:lnTo>
                <a:lnTo>
                  <a:pt x="339" y="1401"/>
                </a:lnTo>
                <a:lnTo>
                  <a:pt x="309" y="1379"/>
                </a:lnTo>
                <a:lnTo>
                  <a:pt x="279" y="1355"/>
                </a:lnTo>
                <a:lnTo>
                  <a:pt x="251" y="1332"/>
                </a:lnTo>
                <a:lnTo>
                  <a:pt x="225" y="1306"/>
                </a:lnTo>
                <a:lnTo>
                  <a:pt x="199" y="1280"/>
                </a:lnTo>
                <a:lnTo>
                  <a:pt x="176" y="1252"/>
                </a:lnTo>
                <a:lnTo>
                  <a:pt x="152" y="1222"/>
                </a:lnTo>
                <a:lnTo>
                  <a:pt x="131" y="1192"/>
                </a:lnTo>
                <a:lnTo>
                  <a:pt x="111" y="1162"/>
                </a:lnTo>
                <a:lnTo>
                  <a:pt x="92" y="1130"/>
                </a:lnTo>
                <a:lnTo>
                  <a:pt x="77" y="1098"/>
                </a:lnTo>
                <a:lnTo>
                  <a:pt x="60" y="1063"/>
                </a:lnTo>
                <a:lnTo>
                  <a:pt x="47" y="1029"/>
                </a:lnTo>
                <a:lnTo>
                  <a:pt x="34" y="992"/>
                </a:lnTo>
                <a:lnTo>
                  <a:pt x="25" y="956"/>
                </a:lnTo>
                <a:lnTo>
                  <a:pt x="17" y="919"/>
                </a:lnTo>
                <a:lnTo>
                  <a:pt x="8" y="883"/>
                </a:lnTo>
                <a:lnTo>
                  <a:pt x="4" y="844"/>
                </a:lnTo>
                <a:lnTo>
                  <a:pt x="2" y="805"/>
                </a:lnTo>
                <a:lnTo>
                  <a:pt x="0" y="767"/>
                </a:lnTo>
                <a:lnTo>
                  <a:pt x="2" y="726"/>
                </a:lnTo>
                <a:lnTo>
                  <a:pt x="4" y="687"/>
                </a:lnTo>
                <a:lnTo>
                  <a:pt x="8" y="649"/>
                </a:lnTo>
                <a:lnTo>
                  <a:pt x="17" y="612"/>
                </a:lnTo>
                <a:lnTo>
                  <a:pt x="25" y="576"/>
                </a:lnTo>
                <a:lnTo>
                  <a:pt x="34" y="539"/>
                </a:lnTo>
                <a:lnTo>
                  <a:pt x="47" y="503"/>
                </a:lnTo>
                <a:lnTo>
                  <a:pt x="60" y="468"/>
                </a:lnTo>
                <a:lnTo>
                  <a:pt x="77" y="434"/>
                </a:lnTo>
                <a:lnTo>
                  <a:pt x="92" y="402"/>
                </a:lnTo>
                <a:lnTo>
                  <a:pt x="111" y="369"/>
                </a:lnTo>
                <a:lnTo>
                  <a:pt x="131" y="339"/>
                </a:lnTo>
                <a:lnTo>
                  <a:pt x="152" y="309"/>
                </a:lnTo>
                <a:lnTo>
                  <a:pt x="176" y="279"/>
                </a:lnTo>
                <a:lnTo>
                  <a:pt x="199" y="251"/>
                </a:lnTo>
                <a:lnTo>
                  <a:pt x="225" y="225"/>
                </a:lnTo>
                <a:lnTo>
                  <a:pt x="251" y="200"/>
                </a:lnTo>
                <a:lnTo>
                  <a:pt x="279" y="176"/>
                </a:lnTo>
                <a:lnTo>
                  <a:pt x="309" y="152"/>
                </a:lnTo>
                <a:lnTo>
                  <a:pt x="339" y="131"/>
                </a:lnTo>
                <a:lnTo>
                  <a:pt x="369" y="111"/>
                </a:lnTo>
                <a:lnTo>
                  <a:pt x="401" y="94"/>
                </a:lnTo>
                <a:lnTo>
                  <a:pt x="434" y="77"/>
                </a:lnTo>
                <a:lnTo>
                  <a:pt x="468" y="62"/>
                </a:lnTo>
                <a:lnTo>
                  <a:pt x="502" y="47"/>
                </a:lnTo>
                <a:lnTo>
                  <a:pt x="539" y="36"/>
                </a:lnTo>
                <a:lnTo>
                  <a:pt x="575" y="26"/>
                </a:lnTo>
                <a:lnTo>
                  <a:pt x="612" y="17"/>
                </a:lnTo>
                <a:lnTo>
                  <a:pt x="648" y="11"/>
                </a:lnTo>
                <a:lnTo>
                  <a:pt x="687" y="4"/>
                </a:lnTo>
                <a:lnTo>
                  <a:pt x="726" y="2"/>
                </a:lnTo>
                <a:lnTo>
                  <a:pt x="764" y="0"/>
                </a:lnTo>
                <a:lnTo>
                  <a:pt x="805" y="2"/>
                </a:lnTo>
                <a:lnTo>
                  <a:pt x="844" y="4"/>
                </a:lnTo>
                <a:lnTo>
                  <a:pt x="882" y="11"/>
                </a:lnTo>
                <a:lnTo>
                  <a:pt x="919" y="17"/>
                </a:lnTo>
                <a:lnTo>
                  <a:pt x="956" y="26"/>
                </a:lnTo>
                <a:lnTo>
                  <a:pt x="992" y="36"/>
                </a:lnTo>
                <a:lnTo>
                  <a:pt x="1029" y="47"/>
                </a:lnTo>
                <a:lnTo>
                  <a:pt x="1063" y="62"/>
                </a:lnTo>
                <a:lnTo>
                  <a:pt x="1097" y="77"/>
                </a:lnTo>
                <a:lnTo>
                  <a:pt x="1130" y="94"/>
                </a:lnTo>
                <a:lnTo>
                  <a:pt x="1162" y="111"/>
                </a:lnTo>
                <a:lnTo>
                  <a:pt x="1192" y="131"/>
                </a:lnTo>
                <a:lnTo>
                  <a:pt x="1222" y="152"/>
                </a:lnTo>
                <a:lnTo>
                  <a:pt x="1252" y="176"/>
                </a:lnTo>
                <a:lnTo>
                  <a:pt x="1280" y="200"/>
                </a:lnTo>
                <a:lnTo>
                  <a:pt x="1306" y="225"/>
                </a:lnTo>
                <a:lnTo>
                  <a:pt x="1331" y="251"/>
                </a:lnTo>
                <a:lnTo>
                  <a:pt x="1355" y="279"/>
                </a:lnTo>
                <a:lnTo>
                  <a:pt x="1379" y="309"/>
                </a:lnTo>
                <a:lnTo>
                  <a:pt x="1400" y="339"/>
                </a:lnTo>
                <a:lnTo>
                  <a:pt x="1420" y="369"/>
                </a:lnTo>
                <a:lnTo>
                  <a:pt x="1437" y="402"/>
                </a:lnTo>
                <a:lnTo>
                  <a:pt x="1454" y="434"/>
                </a:lnTo>
                <a:lnTo>
                  <a:pt x="1471" y="468"/>
                </a:lnTo>
                <a:lnTo>
                  <a:pt x="1484" y="503"/>
                </a:lnTo>
                <a:lnTo>
                  <a:pt x="1497" y="539"/>
                </a:lnTo>
                <a:lnTo>
                  <a:pt x="1505" y="576"/>
                </a:lnTo>
                <a:lnTo>
                  <a:pt x="1514" y="612"/>
                </a:lnTo>
                <a:lnTo>
                  <a:pt x="1520" y="649"/>
                </a:lnTo>
                <a:lnTo>
                  <a:pt x="1527" y="687"/>
                </a:lnTo>
                <a:lnTo>
                  <a:pt x="1529" y="726"/>
                </a:lnTo>
                <a:lnTo>
                  <a:pt x="1531" y="767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4848225" y="3255963"/>
            <a:ext cx="2151063" cy="2155825"/>
          </a:xfrm>
          <a:custGeom>
            <a:avLst/>
            <a:gdLst/>
            <a:ahLst/>
            <a:cxnLst>
              <a:cxn ang="0">
                <a:pos x="642" y="1358"/>
              </a:cxn>
              <a:cxn ang="0">
                <a:pos x="573" y="1349"/>
              </a:cxn>
              <a:cxn ang="0">
                <a:pos x="509" y="1337"/>
              </a:cxn>
              <a:cxn ang="0">
                <a:pos x="444" y="1317"/>
              </a:cxn>
              <a:cxn ang="0">
                <a:pos x="384" y="1291"/>
              </a:cxn>
              <a:cxn ang="0">
                <a:pos x="326" y="1259"/>
              </a:cxn>
              <a:cxn ang="0">
                <a:pos x="272" y="1223"/>
              </a:cxn>
              <a:cxn ang="0">
                <a:pos x="221" y="1182"/>
              </a:cxn>
              <a:cxn ang="0">
                <a:pos x="176" y="1135"/>
              </a:cxn>
              <a:cxn ang="0">
                <a:pos x="133" y="1085"/>
              </a:cxn>
              <a:cxn ang="0">
                <a:pos x="96" y="1031"/>
              </a:cxn>
              <a:cxn ang="0">
                <a:pos x="66" y="973"/>
              </a:cxn>
              <a:cxn ang="0">
                <a:pos x="40" y="913"/>
              </a:cxn>
              <a:cxn ang="0">
                <a:pos x="21" y="849"/>
              </a:cxn>
              <a:cxn ang="0">
                <a:pos x="6" y="782"/>
              </a:cxn>
              <a:cxn ang="0">
                <a:pos x="0" y="713"/>
              </a:cxn>
              <a:cxn ang="0">
                <a:pos x="0" y="645"/>
              </a:cxn>
              <a:cxn ang="0">
                <a:pos x="6" y="576"/>
              </a:cxn>
              <a:cxn ang="0">
                <a:pos x="21" y="509"/>
              </a:cxn>
              <a:cxn ang="0">
                <a:pos x="40" y="447"/>
              </a:cxn>
              <a:cxn ang="0">
                <a:pos x="66" y="385"/>
              </a:cxn>
              <a:cxn ang="0">
                <a:pos x="96" y="329"/>
              </a:cxn>
              <a:cxn ang="0">
                <a:pos x="133" y="273"/>
              </a:cxn>
              <a:cxn ang="0">
                <a:pos x="176" y="224"/>
              </a:cxn>
              <a:cxn ang="0">
                <a:pos x="221" y="178"/>
              </a:cxn>
              <a:cxn ang="0">
                <a:pos x="272" y="136"/>
              </a:cxn>
              <a:cxn ang="0">
                <a:pos x="326" y="99"/>
              </a:cxn>
              <a:cxn ang="0">
                <a:pos x="384" y="69"/>
              </a:cxn>
              <a:cxn ang="0">
                <a:pos x="444" y="43"/>
              </a:cxn>
              <a:cxn ang="0">
                <a:pos x="509" y="22"/>
              </a:cxn>
              <a:cxn ang="0">
                <a:pos x="573" y="9"/>
              </a:cxn>
              <a:cxn ang="0">
                <a:pos x="642" y="2"/>
              </a:cxn>
              <a:cxn ang="0">
                <a:pos x="713" y="2"/>
              </a:cxn>
              <a:cxn ang="0">
                <a:pos x="779" y="9"/>
              </a:cxn>
              <a:cxn ang="0">
                <a:pos x="846" y="22"/>
              </a:cxn>
              <a:cxn ang="0">
                <a:pos x="910" y="43"/>
              </a:cxn>
              <a:cxn ang="0">
                <a:pos x="971" y="69"/>
              </a:cxn>
              <a:cxn ang="0">
                <a:pos x="1029" y="99"/>
              </a:cxn>
              <a:cxn ang="0">
                <a:pos x="1082" y="136"/>
              </a:cxn>
              <a:cxn ang="0">
                <a:pos x="1134" y="178"/>
              </a:cxn>
              <a:cxn ang="0">
                <a:pos x="1179" y="224"/>
              </a:cxn>
              <a:cxn ang="0">
                <a:pos x="1222" y="273"/>
              </a:cxn>
              <a:cxn ang="0">
                <a:pos x="1258" y="329"/>
              </a:cxn>
              <a:cxn ang="0">
                <a:pos x="1289" y="385"/>
              </a:cxn>
              <a:cxn ang="0">
                <a:pos x="1314" y="447"/>
              </a:cxn>
              <a:cxn ang="0">
                <a:pos x="1334" y="509"/>
              </a:cxn>
              <a:cxn ang="0">
                <a:pos x="1349" y="576"/>
              </a:cxn>
              <a:cxn ang="0">
                <a:pos x="1355" y="645"/>
              </a:cxn>
            </a:cxnLst>
            <a:rect l="0" t="0" r="r" b="b"/>
            <a:pathLst>
              <a:path w="1355" h="1358">
                <a:moveTo>
                  <a:pt x="676" y="1358"/>
                </a:moveTo>
                <a:lnTo>
                  <a:pt x="642" y="1358"/>
                </a:lnTo>
                <a:lnTo>
                  <a:pt x="608" y="1354"/>
                </a:lnTo>
                <a:lnTo>
                  <a:pt x="573" y="1349"/>
                </a:lnTo>
                <a:lnTo>
                  <a:pt x="541" y="1345"/>
                </a:lnTo>
                <a:lnTo>
                  <a:pt x="509" y="1337"/>
                </a:lnTo>
                <a:lnTo>
                  <a:pt x="477" y="1328"/>
                </a:lnTo>
                <a:lnTo>
                  <a:pt x="444" y="1317"/>
                </a:lnTo>
                <a:lnTo>
                  <a:pt x="414" y="1304"/>
                </a:lnTo>
                <a:lnTo>
                  <a:pt x="384" y="1291"/>
                </a:lnTo>
                <a:lnTo>
                  <a:pt x="354" y="1276"/>
                </a:lnTo>
                <a:lnTo>
                  <a:pt x="326" y="1259"/>
                </a:lnTo>
                <a:lnTo>
                  <a:pt x="298" y="1242"/>
                </a:lnTo>
                <a:lnTo>
                  <a:pt x="272" y="1223"/>
                </a:lnTo>
                <a:lnTo>
                  <a:pt x="247" y="1203"/>
                </a:lnTo>
                <a:lnTo>
                  <a:pt x="221" y="1182"/>
                </a:lnTo>
                <a:lnTo>
                  <a:pt x="197" y="1158"/>
                </a:lnTo>
                <a:lnTo>
                  <a:pt x="176" y="1135"/>
                </a:lnTo>
                <a:lnTo>
                  <a:pt x="154" y="1111"/>
                </a:lnTo>
                <a:lnTo>
                  <a:pt x="133" y="1085"/>
                </a:lnTo>
                <a:lnTo>
                  <a:pt x="116" y="1059"/>
                </a:lnTo>
                <a:lnTo>
                  <a:pt x="96" y="1031"/>
                </a:lnTo>
                <a:lnTo>
                  <a:pt x="81" y="1003"/>
                </a:lnTo>
                <a:lnTo>
                  <a:pt x="66" y="973"/>
                </a:lnTo>
                <a:lnTo>
                  <a:pt x="51" y="943"/>
                </a:lnTo>
                <a:lnTo>
                  <a:pt x="40" y="913"/>
                </a:lnTo>
                <a:lnTo>
                  <a:pt x="30" y="881"/>
                </a:lnTo>
                <a:lnTo>
                  <a:pt x="21" y="849"/>
                </a:lnTo>
                <a:lnTo>
                  <a:pt x="13" y="817"/>
                </a:lnTo>
                <a:lnTo>
                  <a:pt x="6" y="782"/>
                </a:lnTo>
                <a:lnTo>
                  <a:pt x="2" y="748"/>
                </a:lnTo>
                <a:lnTo>
                  <a:pt x="0" y="713"/>
                </a:lnTo>
                <a:lnTo>
                  <a:pt x="0" y="679"/>
                </a:lnTo>
                <a:lnTo>
                  <a:pt x="0" y="645"/>
                </a:lnTo>
                <a:lnTo>
                  <a:pt x="2" y="610"/>
                </a:lnTo>
                <a:lnTo>
                  <a:pt x="6" y="576"/>
                </a:lnTo>
                <a:lnTo>
                  <a:pt x="13" y="544"/>
                </a:lnTo>
                <a:lnTo>
                  <a:pt x="21" y="509"/>
                </a:lnTo>
                <a:lnTo>
                  <a:pt x="30" y="477"/>
                </a:lnTo>
                <a:lnTo>
                  <a:pt x="40" y="447"/>
                </a:lnTo>
                <a:lnTo>
                  <a:pt x="51" y="415"/>
                </a:lnTo>
                <a:lnTo>
                  <a:pt x="66" y="385"/>
                </a:lnTo>
                <a:lnTo>
                  <a:pt x="81" y="357"/>
                </a:lnTo>
                <a:lnTo>
                  <a:pt x="96" y="329"/>
                </a:lnTo>
                <a:lnTo>
                  <a:pt x="116" y="301"/>
                </a:lnTo>
                <a:lnTo>
                  <a:pt x="133" y="273"/>
                </a:lnTo>
                <a:lnTo>
                  <a:pt x="154" y="247"/>
                </a:lnTo>
                <a:lnTo>
                  <a:pt x="176" y="224"/>
                </a:lnTo>
                <a:lnTo>
                  <a:pt x="197" y="200"/>
                </a:lnTo>
                <a:lnTo>
                  <a:pt x="221" y="178"/>
                </a:lnTo>
                <a:lnTo>
                  <a:pt x="247" y="157"/>
                </a:lnTo>
                <a:lnTo>
                  <a:pt x="272" y="136"/>
                </a:lnTo>
                <a:lnTo>
                  <a:pt x="298" y="116"/>
                </a:lnTo>
                <a:lnTo>
                  <a:pt x="326" y="99"/>
                </a:lnTo>
                <a:lnTo>
                  <a:pt x="354" y="84"/>
                </a:lnTo>
                <a:lnTo>
                  <a:pt x="384" y="69"/>
                </a:lnTo>
                <a:lnTo>
                  <a:pt x="414" y="54"/>
                </a:lnTo>
                <a:lnTo>
                  <a:pt x="444" y="43"/>
                </a:lnTo>
                <a:lnTo>
                  <a:pt x="477" y="32"/>
                </a:lnTo>
                <a:lnTo>
                  <a:pt x="509" y="22"/>
                </a:lnTo>
                <a:lnTo>
                  <a:pt x="541" y="15"/>
                </a:lnTo>
                <a:lnTo>
                  <a:pt x="573" y="9"/>
                </a:lnTo>
                <a:lnTo>
                  <a:pt x="608" y="4"/>
                </a:lnTo>
                <a:lnTo>
                  <a:pt x="642" y="2"/>
                </a:lnTo>
                <a:lnTo>
                  <a:pt x="676" y="0"/>
                </a:lnTo>
                <a:lnTo>
                  <a:pt x="713" y="2"/>
                </a:lnTo>
                <a:lnTo>
                  <a:pt x="747" y="4"/>
                </a:lnTo>
                <a:lnTo>
                  <a:pt x="779" y="9"/>
                </a:lnTo>
                <a:lnTo>
                  <a:pt x="814" y="15"/>
                </a:lnTo>
                <a:lnTo>
                  <a:pt x="846" y="22"/>
                </a:lnTo>
                <a:lnTo>
                  <a:pt x="878" y="32"/>
                </a:lnTo>
                <a:lnTo>
                  <a:pt x="910" y="43"/>
                </a:lnTo>
                <a:lnTo>
                  <a:pt x="941" y="54"/>
                </a:lnTo>
                <a:lnTo>
                  <a:pt x="971" y="69"/>
                </a:lnTo>
                <a:lnTo>
                  <a:pt x="1001" y="84"/>
                </a:lnTo>
                <a:lnTo>
                  <a:pt x="1029" y="99"/>
                </a:lnTo>
                <a:lnTo>
                  <a:pt x="1057" y="116"/>
                </a:lnTo>
                <a:lnTo>
                  <a:pt x="1082" y="136"/>
                </a:lnTo>
                <a:lnTo>
                  <a:pt x="1108" y="157"/>
                </a:lnTo>
                <a:lnTo>
                  <a:pt x="1134" y="178"/>
                </a:lnTo>
                <a:lnTo>
                  <a:pt x="1158" y="200"/>
                </a:lnTo>
                <a:lnTo>
                  <a:pt x="1179" y="224"/>
                </a:lnTo>
                <a:lnTo>
                  <a:pt x="1200" y="247"/>
                </a:lnTo>
                <a:lnTo>
                  <a:pt x="1222" y="273"/>
                </a:lnTo>
                <a:lnTo>
                  <a:pt x="1239" y="301"/>
                </a:lnTo>
                <a:lnTo>
                  <a:pt x="1258" y="329"/>
                </a:lnTo>
                <a:lnTo>
                  <a:pt x="1274" y="357"/>
                </a:lnTo>
                <a:lnTo>
                  <a:pt x="1289" y="385"/>
                </a:lnTo>
                <a:lnTo>
                  <a:pt x="1304" y="415"/>
                </a:lnTo>
                <a:lnTo>
                  <a:pt x="1314" y="447"/>
                </a:lnTo>
                <a:lnTo>
                  <a:pt x="1325" y="477"/>
                </a:lnTo>
                <a:lnTo>
                  <a:pt x="1334" y="509"/>
                </a:lnTo>
                <a:lnTo>
                  <a:pt x="1342" y="544"/>
                </a:lnTo>
                <a:lnTo>
                  <a:pt x="1349" y="576"/>
                </a:lnTo>
                <a:lnTo>
                  <a:pt x="1353" y="610"/>
                </a:lnTo>
                <a:lnTo>
                  <a:pt x="1355" y="645"/>
                </a:lnTo>
                <a:lnTo>
                  <a:pt x="1355" y="679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6604000" y="3692525"/>
            <a:ext cx="2587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" y="22"/>
              </a:cxn>
              <a:cxn ang="0">
                <a:pos x="36" y="43"/>
              </a:cxn>
              <a:cxn ang="0">
                <a:pos x="54" y="67"/>
              </a:cxn>
              <a:cxn ang="0">
                <a:pos x="69" y="88"/>
              </a:cxn>
              <a:cxn ang="0">
                <a:pos x="84" y="114"/>
              </a:cxn>
              <a:cxn ang="0">
                <a:pos x="97" y="138"/>
              </a:cxn>
              <a:cxn ang="0">
                <a:pos x="110" y="163"/>
              </a:cxn>
              <a:cxn ang="0">
                <a:pos x="120" y="189"/>
              </a:cxn>
              <a:cxn ang="0">
                <a:pos x="131" y="215"/>
              </a:cxn>
              <a:cxn ang="0">
                <a:pos x="140" y="243"/>
              </a:cxn>
              <a:cxn ang="0">
                <a:pos x="146" y="269"/>
              </a:cxn>
              <a:cxn ang="0">
                <a:pos x="152" y="297"/>
              </a:cxn>
              <a:cxn ang="0">
                <a:pos x="157" y="325"/>
              </a:cxn>
              <a:cxn ang="0">
                <a:pos x="161" y="353"/>
              </a:cxn>
              <a:cxn ang="0">
                <a:pos x="163" y="383"/>
              </a:cxn>
              <a:cxn ang="0">
                <a:pos x="163" y="411"/>
              </a:cxn>
            </a:cxnLst>
            <a:rect l="0" t="0" r="r" b="b"/>
            <a:pathLst>
              <a:path w="163" h="411">
                <a:moveTo>
                  <a:pt x="0" y="0"/>
                </a:moveTo>
                <a:lnTo>
                  <a:pt x="19" y="22"/>
                </a:lnTo>
                <a:lnTo>
                  <a:pt x="36" y="43"/>
                </a:lnTo>
                <a:lnTo>
                  <a:pt x="54" y="67"/>
                </a:lnTo>
                <a:lnTo>
                  <a:pt x="69" y="88"/>
                </a:lnTo>
                <a:lnTo>
                  <a:pt x="84" y="114"/>
                </a:lnTo>
                <a:lnTo>
                  <a:pt x="97" y="138"/>
                </a:lnTo>
                <a:lnTo>
                  <a:pt x="110" y="163"/>
                </a:lnTo>
                <a:lnTo>
                  <a:pt x="120" y="189"/>
                </a:lnTo>
                <a:lnTo>
                  <a:pt x="131" y="215"/>
                </a:lnTo>
                <a:lnTo>
                  <a:pt x="140" y="243"/>
                </a:lnTo>
                <a:lnTo>
                  <a:pt x="146" y="269"/>
                </a:lnTo>
                <a:lnTo>
                  <a:pt x="152" y="297"/>
                </a:lnTo>
                <a:lnTo>
                  <a:pt x="157" y="325"/>
                </a:lnTo>
                <a:lnTo>
                  <a:pt x="161" y="353"/>
                </a:lnTo>
                <a:lnTo>
                  <a:pt x="163" y="383"/>
                </a:lnTo>
                <a:lnTo>
                  <a:pt x="163" y="411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Freeform 16"/>
          <p:cNvSpPr>
            <a:spLocks/>
          </p:cNvSpPr>
          <p:nvPr/>
        </p:nvSpPr>
        <p:spPr bwMode="auto">
          <a:xfrm>
            <a:off x="5911850" y="3549650"/>
            <a:ext cx="814388" cy="804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8" y="0"/>
              </a:cxn>
              <a:cxn ang="0">
                <a:pos x="34" y="0"/>
              </a:cxn>
              <a:cxn ang="0">
                <a:pos x="60" y="2"/>
              </a:cxn>
              <a:cxn ang="0">
                <a:pos x="84" y="6"/>
              </a:cxn>
              <a:cxn ang="0">
                <a:pos x="109" y="11"/>
              </a:cxn>
              <a:cxn ang="0">
                <a:pos x="133" y="15"/>
              </a:cxn>
              <a:cxn ang="0">
                <a:pos x="157" y="24"/>
              </a:cxn>
              <a:cxn ang="0">
                <a:pos x="180" y="30"/>
              </a:cxn>
              <a:cxn ang="0">
                <a:pos x="204" y="41"/>
              </a:cxn>
              <a:cxn ang="0">
                <a:pos x="225" y="49"/>
              </a:cxn>
              <a:cxn ang="0">
                <a:pos x="249" y="62"/>
              </a:cxn>
              <a:cxn ang="0">
                <a:pos x="271" y="73"/>
              </a:cxn>
              <a:cxn ang="0">
                <a:pos x="290" y="86"/>
              </a:cxn>
              <a:cxn ang="0">
                <a:pos x="309" y="101"/>
              </a:cxn>
              <a:cxn ang="0">
                <a:pos x="329" y="116"/>
              </a:cxn>
              <a:cxn ang="0">
                <a:pos x="348" y="131"/>
              </a:cxn>
              <a:cxn ang="0">
                <a:pos x="365" y="148"/>
              </a:cxn>
              <a:cxn ang="0">
                <a:pos x="382" y="165"/>
              </a:cxn>
              <a:cxn ang="0">
                <a:pos x="397" y="185"/>
              </a:cxn>
              <a:cxn ang="0">
                <a:pos x="412" y="204"/>
              </a:cxn>
              <a:cxn ang="0">
                <a:pos x="427" y="223"/>
              </a:cxn>
              <a:cxn ang="0">
                <a:pos x="440" y="245"/>
              </a:cxn>
              <a:cxn ang="0">
                <a:pos x="453" y="264"/>
              </a:cxn>
              <a:cxn ang="0">
                <a:pos x="464" y="288"/>
              </a:cxn>
              <a:cxn ang="0">
                <a:pos x="472" y="309"/>
              </a:cxn>
              <a:cxn ang="0">
                <a:pos x="483" y="333"/>
              </a:cxn>
              <a:cxn ang="0">
                <a:pos x="490" y="357"/>
              </a:cxn>
              <a:cxn ang="0">
                <a:pos x="498" y="380"/>
              </a:cxn>
              <a:cxn ang="0">
                <a:pos x="503" y="404"/>
              </a:cxn>
              <a:cxn ang="0">
                <a:pos x="507" y="430"/>
              </a:cxn>
              <a:cxn ang="0">
                <a:pos x="511" y="453"/>
              </a:cxn>
              <a:cxn ang="0">
                <a:pos x="513" y="479"/>
              </a:cxn>
              <a:cxn ang="0">
                <a:pos x="513" y="507"/>
              </a:cxn>
            </a:cxnLst>
            <a:rect l="0" t="0" r="r" b="b"/>
            <a:pathLst>
              <a:path w="513" h="507">
                <a:moveTo>
                  <a:pt x="0" y="0"/>
                </a:moveTo>
                <a:lnTo>
                  <a:pt x="4" y="0"/>
                </a:lnTo>
                <a:lnTo>
                  <a:pt x="8" y="0"/>
                </a:lnTo>
                <a:lnTo>
                  <a:pt x="34" y="0"/>
                </a:lnTo>
                <a:lnTo>
                  <a:pt x="60" y="2"/>
                </a:lnTo>
                <a:lnTo>
                  <a:pt x="84" y="6"/>
                </a:lnTo>
                <a:lnTo>
                  <a:pt x="109" y="11"/>
                </a:lnTo>
                <a:lnTo>
                  <a:pt x="133" y="15"/>
                </a:lnTo>
                <a:lnTo>
                  <a:pt x="157" y="24"/>
                </a:lnTo>
                <a:lnTo>
                  <a:pt x="180" y="30"/>
                </a:lnTo>
                <a:lnTo>
                  <a:pt x="204" y="41"/>
                </a:lnTo>
                <a:lnTo>
                  <a:pt x="225" y="49"/>
                </a:lnTo>
                <a:lnTo>
                  <a:pt x="249" y="62"/>
                </a:lnTo>
                <a:lnTo>
                  <a:pt x="271" y="73"/>
                </a:lnTo>
                <a:lnTo>
                  <a:pt x="290" y="86"/>
                </a:lnTo>
                <a:lnTo>
                  <a:pt x="309" y="101"/>
                </a:lnTo>
                <a:lnTo>
                  <a:pt x="329" y="116"/>
                </a:lnTo>
                <a:lnTo>
                  <a:pt x="348" y="131"/>
                </a:lnTo>
                <a:lnTo>
                  <a:pt x="365" y="148"/>
                </a:lnTo>
                <a:lnTo>
                  <a:pt x="382" y="165"/>
                </a:lnTo>
                <a:lnTo>
                  <a:pt x="397" y="185"/>
                </a:lnTo>
                <a:lnTo>
                  <a:pt x="412" y="204"/>
                </a:lnTo>
                <a:lnTo>
                  <a:pt x="427" y="223"/>
                </a:lnTo>
                <a:lnTo>
                  <a:pt x="440" y="245"/>
                </a:lnTo>
                <a:lnTo>
                  <a:pt x="453" y="264"/>
                </a:lnTo>
                <a:lnTo>
                  <a:pt x="464" y="288"/>
                </a:lnTo>
                <a:lnTo>
                  <a:pt x="472" y="309"/>
                </a:lnTo>
                <a:lnTo>
                  <a:pt x="483" y="333"/>
                </a:lnTo>
                <a:lnTo>
                  <a:pt x="490" y="357"/>
                </a:lnTo>
                <a:lnTo>
                  <a:pt x="498" y="380"/>
                </a:lnTo>
                <a:lnTo>
                  <a:pt x="503" y="404"/>
                </a:lnTo>
                <a:lnTo>
                  <a:pt x="507" y="430"/>
                </a:lnTo>
                <a:lnTo>
                  <a:pt x="511" y="453"/>
                </a:lnTo>
                <a:lnTo>
                  <a:pt x="513" y="479"/>
                </a:lnTo>
                <a:lnTo>
                  <a:pt x="513" y="507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5437188" y="3659188"/>
            <a:ext cx="1163637" cy="674687"/>
          </a:xfrm>
          <a:custGeom>
            <a:avLst/>
            <a:gdLst/>
            <a:ahLst/>
            <a:cxnLst>
              <a:cxn ang="0">
                <a:pos x="0" y="131"/>
              </a:cxn>
              <a:cxn ang="0">
                <a:pos x="15" y="116"/>
              </a:cxn>
              <a:cxn ang="0">
                <a:pos x="30" y="103"/>
              </a:cxn>
              <a:cxn ang="0">
                <a:pos x="48" y="88"/>
              </a:cxn>
              <a:cxn ang="0">
                <a:pos x="65" y="75"/>
              </a:cxn>
              <a:cxn ang="0">
                <a:pos x="101" y="53"/>
              </a:cxn>
              <a:cxn ang="0">
                <a:pos x="140" y="34"/>
              </a:cxn>
              <a:cxn ang="0">
                <a:pos x="179" y="19"/>
              </a:cxn>
              <a:cxn ang="0">
                <a:pos x="222" y="8"/>
              </a:cxn>
              <a:cxn ang="0">
                <a:pos x="241" y="4"/>
              </a:cxn>
              <a:cxn ang="0">
                <a:pos x="262" y="2"/>
              </a:cxn>
              <a:cxn ang="0">
                <a:pos x="284" y="0"/>
              </a:cxn>
              <a:cxn ang="0">
                <a:pos x="307" y="0"/>
              </a:cxn>
              <a:cxn ang="0">
                <a:pos x="329" y="0"/>
              </a:cxn>
              <a:cxn ang="0">
                <a:pos x="350" y="2"/>
              </a:cxn>
              <a:cxn ang="0">
                <a:pos x="372" y="4"/>
              </a:cxn>
              <a:cxn ang="0">
                <a:pos x="391" y="8"/>
              </a:cxn>
              <a:cxn ang="0">
                <a:pos x="432" y="19"/>
              </a:cxn>
              <a:cxn ang="0">
                <a:pos x="473" y="34"/>
              </a:cxn>
              <a:cxn ang="0">
                <a:pos x="509" y="51"/>
              </a:cxn>
              <a:cxn ang="0">
                <a:pos x="544" y="73"/>
              </a:cxn>
              <a:cxn ang="0">
                <a:pos x="576" y="96"/>
              </a:cxn>
              <a:cxn ang="0">
                <a:pos x="606" y="124"/>
              </a:cxn>
              <a:cxn ang="0">
                <a:pos x="634" y="154"/>
              </a:cxn>
              <a:cxn ang="0">
                <a:pos x="660" y="189"/>
              </a:cxn>
              <a:cxn ang="0">
                <a:pos x="681" y="223"/>
              </a:cxn>
              <a:cxn ang="0">
                <a:pos x="698" y="260"/>
              </a:cxn>
              <a:cxn ang="0">
                <a:pos x="713" y="298"/>
              </a:cxn>
              <a:cxn ang="0">
                <a:pos x="724" y="339"/>
              </a:cxn>
              <a:cxn ang="0">
                <a:pos x="726" y="361"/>
              </a:cxn>
              <a:cxn ang="0">
                <a:pos x="731" y="382"/>
              </a:cxn>
              <a:cxn ang="0">
                <a:pos x="731" y="404"/>
              </a:cxn>
              <a:cxn ang="0">
                <a:pos x="733" y="425"/>
              </a:cxn>
            </a:cxnLst>
            <a:rect l="0" t="0" r="r" b="b"/>
            <a:pathLst>
              <a:path w="733" h="425">
                <a:moveTo>
                  <a:pt x="0" y="131"/>
                </a:moveTo>
                <a:lnTo>
                  <a:pt x="15" y="116"/>
                </a:lnTo>
                <a:lnTo>
                  <a:pt x="30" y="103"/>
                </a:lnTo>
                <a:lnTo>
                  <a:pt x="48" y="88"/>
                </a:lnTo>
                <a:lnTo>
                  <a:pt x="65" y="75"/>
                </a:lnTo>
                <a:lnTo>
                  <a:pt x="101" y="53"/>
                </a:lnTo>
                <a:lnTo>
                  <a:pt x="140" y="34"/>
                </a:lnTo>
                <a:lnTo>
                  <a:pt x="179" y="19"/>
                </a:lnTo>
                <a:lnTo>
                  <a:pt x="222" y="8"/>
                </a:lnTo>
                <a:lnTo>
                  <a:pt x="241" y="4"/>
                </a:lnTo>
                <a:lnTo>
                  <a:pt x="262" y="2"/>
                </a:lnTo>
                <a:lnTo>
                  <a:pt x="284" y="0"/>
                </a:lnTo>
                <a:lnTo>
                  <a:pt x="307" y="0"/>
                </a:lnTo>
                <a:lnTo>
                  <a:pt x="329" y="0"/>
                </a:lnTo>
                <a:lnTo>
                  <a:pt x="350" y="2"/>
                </a:lnTo>
                <a:lnTo>
                  <a:pt x="372" y="4"/>
                </a:lnTo>
                <a:lnTo>
                  <a:pt x="391" y="8"/>
                </a:lnTo>
                <a:lnTo>
                  <a:pt x="432" y="19"/>
                </a:lnTo>
                <a:lnTo>
                  <a:pt x="473" y="34"/>
                </a:lnTo>
                <a:lnTo>
                  <a:pt x="509" y="51"/>
                </a:lnTo>
                <a:lnTo>
                  <a:pt x="544" y="73"/>
                </a:lnTo>
                <a:lnTo>
                  <a:pt x="576" y="96"/>
                </a:lnTo>
                <a:lnTo>
                  <a:pt x="606" y="124"/>
                </a:lnTo>
                <a:lnTo>
                  <a:pt x="634" y="154"/>
                </a:lnTo>
                <a:lnTo>
                  <a:pt x="660" y="189"/>
                </a:lnTo>
                <a:lnTo>
                  <a:pt x="681" y="223"/>
                </a:lnTo>
                <a:lnTo>
                  <a:pt x="698" y="260"/>
                </a:lnTo>
                <a:lnTo>
                  <a:pt x="713" y="298"/>
                </a:lnTo>
                <a:lnTo>
                  <a:pt x="724" y="339"/>
                </a:lnTo>
                <a:lnTo>
                  <a:pt x="726" y="361"/>
                </a:lnTo>
                <a:lnTo>
                  <a:pt x="731" y="382"/>
                </a:lnTo>
                <a:lnTo>
                  <a:pt x="731" y="404"/>
                </a:lnTo>
                <a:lnTo>
                  <a:pt x="733" y="425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5376863" y="3795713"/>
            <a:ext cx="1076325" cy="53816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" y="285"/>
              </a:cxn>
              <a:cxn ang="0">
                <a:pos x="10" y="253"/>
              </a:cxn>
              <a:cxn ang="0">
                <a:pos x="19" y="223"/>
              </a:cxn>
              <a:cxn ang="0">
                <a:pos x="32" y="193"/>
              </a:cxn>
              <a:cxn ang="0">
                <a:pos x="47" y="165"/>
              </a:cxn>
              <a:cxn ang="0">
                <a:pos x="64" y="139"/>
              </a:cxn>
              <a:cxn ang="0">
                <a:pos x="86" y="116"/>
              </a:cxn>
              <a:cxn ang="0">
                <a:pos x="107" y="92"/>
              </a:cxn>
              <a:cxn ang="0">
                <a:pos x="131" y="73"/>
              </a:cxn>
              <a:cxn ang="0">
                <a:pos x="156" y="53"/>
              </a:cxn>
              <a:cxn ang="0">
                <a:pos x="182" y="38"/>
              </a:cxn>
              <a:cxn ang="0">
                <a:pos x="212" y="25"/>
              </a:cxn>
              <a:cxn ang="0">
                <a:pos x="242" y="15"/>
              </a:cxn>
              <a:cxn ang="0">
                <a:pos x="272" y="6"/>
              </a:cxn>
              <a:cxn ang="0">
                <a:pos x="307" y="2"/>
              </a:cxn>
              <a:cxn ang="0">
                <a:pos x="339" y="0"/>
              </a:cxn>
              <a:cxn ang="0">
                <a:pos x="373" y="2"/>
              </a:cxn>
              <a:cxn ang="0">
                <a:pos x="408" y="8"/>
              </a:cxn>
              <a:cxn ang="0">
                <a:pos x="440" y="15"/>
              </a:cxn>
              <a:cxn ang="0">
                <a:pos x="470" y="28"/>
              </a:cxn>
              <a:cxn ang="0">
                <a:pos x="500" y="40"/>
              </a:cxn>
              <a:cxn ang="0">
                <a:pos x="528" y="58"/>
              </a:cxn>
              <a:cxn ang="0">
                <a:pos x="554" y="77"/>
              </a:cxn>
              <a:cxn ang="0">
                <a:pos x="577" y="101"/>
              </a:cxn>
              <a:cxn ang="0">
                <a:pos x="601" y="124"/>
              </a:cxn>
              <a:cxn ang="0">
                <a:pos x="620" y="150"/>
              </a:cxn>
              <a:cxn ang="0">
                <a:pos x="638" y="178"/>
              </a:cxn>
              <a:cxn ang="0">
                <a:pos x="651" y="208"/>
              </a:cxn>
              <a:cxn ang="0">
                <a:pos x="663" y="238"/>
              </a:cxn>
              <a:cxn ang="0">
                <a:pos x="670" y="270"/>
              </a:cxn>
              <a:cxn ang="0">
                <a:pos x="676" y="305"/>
              </a:cxn>
              <a:cxn ang="0">
                <a:pos x="678" y="339"/>
              </a:cxn>
            </a:cxnLst>
            <a:rect l="0" t="0" r="r" b="b"/>
            <a:pathLst>
              <a:path w="678" h="339">
                <a:moveTo>
                  <a:pt x="0" y="318"/>
                </a:moveTo>
                <a:lnTo>
                  <a:pt x="4" y="285"/>
                </a:lnTo>
                <a:lnTo>
                  <a:pt x="10" y="253"/>
                </a:lnTo>
                <a:lnTo>
                  <a:pt x="19" y="223"/>
                </a:lnTo>
                <a:lnTo>
                  <a:pt x="32" y="193"/>
                </a:lnTo>
                <a:lnTo>
                  <a:pt x="47" y="165"/>
                </a:lnTo>
                <a:lnTo>
                  <a:pt x="64" y="139"/>
                </a:lnTo>
                <a:lnTo>
                  <a:pt x="86" y="116"/>
                </a:lnTo>
                <a:lnTo>
                  <a:pt x="107" y="92"/>
                </a:lnTo>
                <a:lnTo>
                  <a:pt x="131" y="73"/>
                </a:lnTo>
                <a:lnTo>
                  <a:pt x="156" y="53"/>
                </a:lnTo>
                <a:lnTo>
                  <a:pt x="182" y="38"/>
                </a:lnTo>
                <a:lnTo>
                  <a:pt x="212" y="25"/>
                </a:lnTo>
                <a:lnTo>
                  <a:pt x="242" y="15"/>
                </a:lnTo>
                <a:lnTo>
                  <a:pt x="272" y="6"/>
                </a:lnTo>
                <a:lnTo>
                  <a:pt x="307" y="2"/>
                </a:lnTo>
                <a:lnTo>
                  <a:pt x="339" y="0"/>
                </a:lnTo>
                <a:lnTo>
                  <a:pt x="373" y="2"/>
                </a:lnTo>
                <a:lnTo>
                  <a:pt x="408" y="8"/>
                </a:lnTo>
                <a:lnTo>
                  <a:pt x="440" y="15"/>
                </a:lnTo>
                <a:lnTo>
                  <a:pt x="470" y="28"/>
                </a:lnTo>
                <a:lnTo>
                  <a:pt x="500" y="40"/>
                </a:lnTo>
                <a:lnTo>
                  <a:pt x="528" y="58"/>
                </a:lnTo>
                <a:lnTo>
                  <a:pt x="554" y="77"/>
                </a:lnTo>
                <a:lnTo>
                  <a:pt x="577" y="101"/>
                </a:lnTo>
                <a:lnTo>
                  <a:pt x="601" y="124"/>
                </a:lnTo>
                <a:lnTo>
                  <a:pt x="620" y="150"/>
                </a:lnTo>
                <a:lnTo>
                  <a:pt x="638" y="178"/>
                </a:lnTo>
                <a:lnTo>
                  <a:pt x="651" y="208"/>
                </a:lnTo>
                <a:lnTo>
                  <a:pt x="663" y="238"/>
                </a:lnTo>
                <a:lnTo>
                  <a:pt x="670" y="270"/>
                </a:lnTo>
                <a:lnTo>
                  <a:pt x="676" y="305"/>
                </a:lnTo>
                <a:lnTo>
                  <a:pt x="678" y="339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5484813" y="3887788"/>
            <a:ext cx="839787" cy="715962"/>
          </a:xfrm>
          <a:custGeom>
            <a:avLst/>
            <a:gdLst/>
            <a:ahLst/>
            <a:cxnLst>
              <a:cxn ang="0">
                <a:pos x="78" y="451"/>
              </a:cxn>
              <a:cxn ang="0">
                <a:pos x="61" y="431"/>
              </a:cxn>
              <a:cxn ang="0">
                <a:pos x="45" y="410"/>
              </a:cxn>
              <a:cxn ang="0">
                <a:pos x="33" y="388"/>
              </a:cxn>
              <a:cxn ang="0">
                <a:pos x="22" y="365"/>
              </a:cxn>
              <a:cxn ang="0">
                <a:pos x="13" y="341"/>
              </a:cxn>
              <a:cxn ang="0">
                <a:pos x="7" y="315"/>
              </a:cxn>
              <a:cxn ang="0">
                <a:pos x="3" y="290"/>
              </a:cxn>
              <a:cxn ang="0">
                <a:pos x="0" y="264"/>
              </a:cxn>
              <a:cxn ang="0">
                <a:pos x="3" y="238"/>
              </a:cxn>
              <a:cxn ang="0">
                <a:pos x="7" y="210"/>
              </a:cxn>
              <a:cxn ang="0">
                <a:pos x="13" y="187"/>
              </a:cxn>
              <a:cxn ang="0">
                <a:pos x="22" y="161"/>
              </a:cxn>
              <a:cxn ang="0">
                <a:pos x="33" y="139"/>
              </a:cxn>
              <a:cxn ang="0">
                <a:pos x="45" y="116"/>
              </a:cxn>
              <a:cxn ang="0">
                <a:pos x="61" y="96"/>
              </a:cxn>
              <a:cxn ang="0">
                <a:pos x="78" y="77"/>
              </a:cxn>
              <a:cxn ang="0">
                <a:pos x="97" y="60"/>
              </a:cxn>
              <a:cxn ang="0">
                <a:pos x="119" y="45"/>
              </a:cxn>
              <a:cxn ang="0">
                <a:pos x="140" y="32"/>
              </a:cxn>
              <a:cxn ang="0">
                <a:pos x="164" y="21"/>
              </a:cxn>
              <a:cxn ang="0">
                <a:pos x="187" y="13"/>
              </a:cxn>
              <a:cxn ang="0">
                <a:pos x="213" y="6"/>
              </a:cxn>
              <a:cxn ang="0">
                <a:pos x="239" y="2"/>
              </a:cxn>
              <a:cxn ang="0">
                <a:pos x="265" y="0"/>
              </a:cxn>
              <a:cxn ang="0">
                <a:pos x="293" y="2"/>
              </a:cxn>
              <a:cxn ang="0">
                <a:pos x="318" y="6"/>
              </a:cxn>
              <a:cxn ang="0">
                <a:pos x="344" y="13"/>
              </a:cxn>
              <a:cxn ang="0">
                <a:pos x="368" y="21"/>
              </a:cxn>
              <a:cxn ang="0">
                <a:pos x="391" y="32"/>
              </a:cxn>
              <a:cxn ang="0">
                <a:pos x="413" y="45"/>
              </a:cxn>
              <a:cxn ang="0">
                <a:pos x="432" y="60"/>
              </a:cxn>
              <a:cxn ang="0">
                <a:pos x="451" y="77"/>
              </a:cxn>
              <a:cxn ang="0">
                <a:pos x="469" y="96"/>
              </a:cxn>
              <a:cxn ang="0">
                <a:pos x="484" y="116"/>
              </a:cxn>
              <a:cxn ang="0">
                <a:pos x="497" y="139"/>
              </a:cxn>
              <a:cxn ang="0">
                <a:pos x="507" y="161"/>
              </a:cxn>
              <a:cxn ang="0">
                <a:pos x="518" y="187"/>
              </a:cxn>
              <a:cxn ang="0">
                <a:pos x="525" y="210"/>
              </a:cxn>
              <a:cxn ang="0">
                <a:pos x="529" y="238"/>
              </a:cxn>
              <a:cxn ang="0">
                <a:pos x="529" y="264"/>
              </a:cxn>
            </a:cxnLst>
            <a:rect l="0" t="0" r="r" b="b"/>
            <a:pathLst>
              <a:path w="529" h="451">
                <a:moveTo>
                  <a:pt x="78" y="451"/>
                </a:moveTo>
                <a:lnTo>
                  <a:pt x="61" y="431"/>
                </a:lnTo>
                <a:lnTo>
                  <a:pt x="45" y="410"/>
                </a:lnTo>
                <a:lnTo>
                  <a:pt x="33" y="388"/>
                </a:lnTo>
                <a:lnTo>
                  <a:pt x="22" y="365"/>
                </a:lnTo>
                <a:lnTo>
                  <a:pt x="13" y="341"/>
                </a:lnTo>
                <a:lnTo>
                  <a:pt x="7" y="315"/>
                </a:lnTo>
                <a:lnTo>
                  <a:pt x="3" y="290"/>
                </a:lnTo>
                <a:lnTo>
                  <a:pt x="0" y="264"/>
                </a:lnTo>
                <a:lnTo>
                  <a:pt x="3" y="238"/>
                </a:lnTo>
                <a:lnTo>
                  <a:pt x="7" y="210"/>
                </a:lnTo>
                <a:lnTo>
                  <a:pt x="13" y="187"/>
                </a:lnTo>
                <a:lnTo>
                  <a:pt x="22" y="161"/>
                </a:lnTo>
                <a:lnTo>
                  <a:pt x="33" y="139"/>
                </a:lnTo>
                <a:lnTo>
                  <a:pt x="45" y="116"/>
                </a:lnTo>
                <a:lnTo>
                  <a:pt x="61" y="96"/>
                </a:lnTo>
                <a:lnTo>
                  <a:pt x="78" y="77"/>
                </a:lnTo>
                <a:lnTo>
                  <a:pt x="97" y="60"/>
                </a:lnTo>
                <a:lnTo>
                  <a:pt x="119" y="45"/>
                </a:lnTo>
                <a:lnTo>
                  <a:pt x="140" y="32"/>
                </a:lnTo>
                <a:lnTo>
                  <a:pt x="164" y="21"/>
                </a:lnTo>
                <a:lnTo>
                  <a:pt x="187" y="13"/>
                </a:lnTo>
                <a:lnTo>
                  <a:pt x="213" y="6"/>
                </a:lnTo>
                <a:lnTo>
                  <a:pt x="239" y="2"/>
                </a:lnTo>
                <a:lnTo>
                  <a:pt x="265" y="0"/>
                </a:lnTo>
                <a:lnTo>
                  <a:pt x="293" y="2"/>
                </a:lnTo>
                <a:lnTo>
                  <a:pt x="318" y="6"/>
                </a:lnTo>
                <a:lnTo>
                  <a:pt x="344" y="13"/>
                </a:lnTo>
                <a:lnTo>
                  <a:pt x="368" y="21"/>
                </a:lnTo>
                <a:lnTo>
                  <a:pt x="391" y="32"/>
                </a:lnTo>
                <a:lnTo>
                  <a:pt x="413" y="45"/>
                </a:lnTo>
                <a:lnTo>
                  <a:pt x="432" y="60"/>
                </a:lnTo>
                <a:lnTo>
                  <a:pt x="451" y="77"/>
                </a:lnTo>
                <a:lnTo>
                  <a:pt x="469" y="96"/>
                </a:lnTo>
                <a:lnTo>
                  <a:pt x="484" y="116"/>
                </a:lnTo>
                <a:lnTo>
                  <a:pt x="497" y="139"/>
                </a:lnTo>
                <a:lnTo>
                  <a:pt x="507" y="161"/>
                </a:lnTo>
                <a:lnTo>
                  <a:pt x="518" y="187"/>
                </a:lnTo>
                <a:lnTo>
                  <a:pt x="525" y="210"/>
                </a:lnTo>
                <a:lnTo>
                  <a:pt x="529" y="238"/>
                </a:lnTo>
                <a:lnTo>
                  <a:pt x="529" y="264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5784850" y="4179888"/>
            <a:ext cx="266700" cy="266700"/>
          </a:xfrm>
          <a:custGeom>
            <a:avLst/>
            <a:gdLst/>
            <a:ahLst/>
            <a:cxnLst>
              <a:cxn ang="0">
                <a:pos x="84" y="84"/>
              </a:cxn>
              <a:cxn ang="0">
                <a:pos x="144" y="142"/>
              </a:cxn>
              <a:cxn ang="0">
                <a:pos x="131" y="153"/>
              </a:cxn>
              <a:cxn ang="0">
                <a:pos x="116" y="162"/>
              </a:cxn>
              <a:cxn ang="0">
                <a:pos x="101" y="166"/>
              </a:cxn>
              <a:cxn ang="0">
                <a:pos x="84" y="168"/>
              </a:cxn>
              <a:cxn ang="0">
                <a:pos x="67" y="166"/>
              </a:cxn>
              <a:cxn ang="0">
                <a:pos x="52" y="162"/>
              </a:cxn>
              <a:cxn ang="0">
                <a:pos x="37" y="153"/>
              </a:cxn>
              <a:cxn ang="0">
                <a:pos x="26" y="144"/>
              </a:cxn>
              <a:cxn ang="0">
                <a:pos x="15" y="131"/>
              </a:cxn>
              <a:cxn ang="0">
                <a:pos x="7" y="116"/>
              </a:cxn>
              <a:cxn ang="0">
                <a:pos x="3" y="101"/>
              </a:cxn>
              <a:cxn ang="0">
                <a:pos x="0" y="84"/>
              </a:cxn>
              <a:cxn ang="0">
                <a:pos x="3" y="67"/>
              </a:cxn>
              <a:cxn ang="0">
                <a:pos x="7" y="52"/>
              </a:cxn>
              <a:cxn ang="0">
                <a:pos x="15" y="39"/>
              </a:cxn>
              <a:cxn ang="0">
                <a:pos x="26" y="26"/>
              </a:cxn>
              <a:cxn ang="0">
                <a:pos x="37" y="15"/>
              </a:cxn>
              <a:cxn ang="0">
                <a:pos x="52" y="7"/>
              </a:cxn>
              <a:cxn ang="0">
                <a:pos x="67" y="3"/>
              </a:cxn>
              <a:cxn ang="0">
                <a:pos x="84" y="0"/>
              </a:cxn>
              <a:cxn ang="0">
                <a:pos x="101" y="3"/>
              </a:cxn>
              <a:cxn ang="0">
                <a:pos x="116" y="7"/>
              </a:cxn>
              <a:cxn ang="0">
                <a:pos x="131" y="15"/>
              </a:cxn>
              <a:cxn ang="0">
                <a:pos x="142" y="26"/>
              </a:cxn>
              <a:cxn ang="0">
                <a:pos x="153" y="39"/>
              </a:cxn>
              <a:cxn ang="0">
                <a:pos x="162" y="52"/>
              </a:cxn>
              <a:cxn ang="0">
                <a:pos x="166" y="67"/>
              </a:cxn>
              <a:cxn ang="0">
                <a:pos x="168" y="84"/>
              </a:cxn>
              <a:cxn ang="0">
                <a:pos x="84" y="84"/>
              </a:cxn>
            </a:cxnLst>
            <a:rect l="0" t="0" r="r" b="b"/>
            <a:pathLst>
              <a:path w="168" h="168">
                <a:moveTo>
                  <a:pt x="84" y="84"/>
                </a:moveTo>
                <a:lnTo>
                  <a:pt x="144" y="142"/>
                </a:lnTo>
                <a:lnTo>
                  <a:pt x="131" y="153"/>
                </a:lnTo>
                <a:lnTo>
                  <a:pt x="116" y="162"/>
                </a:lnTo>
                <a:lnTo>
                  <a:pt x="101" y="166"/>
                </a:lnTo>
                <a:lnTo>
                  <a:pt x="84" y="168"/>
                </a:lnTo>
                <a:lnTo>
                  <a:pt x="67" y="166"/>
                </a:lnTo>
                <a:lnTo>
                  <a:pt x="52" y="162"/>
                </a:lnTo>
                <a:lnTo>
                  <a:pt x="37" y="153"/>
                </a:lnTo>
                <a:lnTo>
                  <a:pt x="26" y="144"/>
                </a:lnTo>
                <a:lnTo>
                  <a:pt x="15" y="131"/>
                </a:lnTo>
                <a:lnTo>
                  <a:pt x="7" y="116"/>
                </a:lnTo>
                <a:lnTo>
                  <a:pt x="3" y="101"/>
                </a:lnTo>
                <a:lnTo>
                  <a:pt x="0" y="84"/>
                </a:lnTo>
                <a:lnTo>
                  <a:pt x="3" y="67"/>
                </a:lnTo>
                <a:lnTo>
                  <a:pt x="7" y="52"/>
                </a:lnTo>
                <a:lnTo>
                  <a:pt x="15" y="39"/>
                </a:lnTo>
                <a:lnTo>
                  <a:pt x="26" y="26"/>
                </a:lnTo>
                <a:lnTo>
                  <a:pt x="37" y="15"/>
                </a:lnTo>
                <a:lnTo>
                  <a:pt x="52" y="7"/>
                </a:lnTo>
                <a:lnTo>
                  <a:pt x="67" y="3"/>
                </a:lnTo>
                <a:lnTo>
                  <a:pt x="84" y="0"/>
                </a:lnTo>
                <a:lnTo>
                  <a:pt x="101" y="3"/>
                </a:lnTo>
                <a:lnTo>
                  <a:pt x="116" y="7"/>
                </a:lnTo>
                <a:lnTo>
                  <a:pt x="131" y="15"/>
                </a:lnTo>
                <a:lnTo>
                  <a:pt x="142" y="26"/>
                </a:lnTo>
                <a:lnTo>
                  <a:pt x="153" y="39"/>
                </a:lnTo>
                <a:lnTo>
                  <a:pt x="162" y="52"/>
                </a:lnTo>
                <a:lnTo>
                  <a:pt x="166" y="67"/>
                </a:lnTo>
                <a:lnTo>
                  <a:pt x="168" y="84"/>
                </a:lnTo>
                <a:lnTo>
                  <a:pt x="84" y="84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Freeform 21"/>
          <p:cNvSpPr>
            <a:spLocks/>
          </p:cNvSpPr>
          <p:nvPr/>
        </p:nvSpPr>
        <p:spPr bwMode="auto">
          <a:xfrm>
            <a:off x="5659438" y="4064000"/>
            <a:ext cx="517525" cy="519113"/>
          </a:xfrm>
          <a:custGeom>
            <a:avLst/>
            <a:gdLst/>
            <a:ahLst/>
            <a:cxnLst>
              <a:cxn ang="0">
                <a:pos x="163" y="327"/>
              </a:cxn>
              <a:cxn ang="0">
                <a:pos x="146" y="325"/>
              </a:cxn>
              <a:cxn ang="0">
                <a:pos x="131" y="323"/>
              </a:cxn>
              <a:cxn ang="0">
                <a:pos x="116" y="318"/>
              </a:cxn>
              <a:cxn ang="0">
                <a:pos x="101" y="314"/>
              </a:cxn>
              <a:cxn ang="0">
                <a:pos x="86" y="308"/>
              </a:cxn>
              <a:cxn ang="0">
                <a:pos x="73" y="299"/>
              </a:cxn>
              <a:cxn ang="0">
                <a:pos x="60" y="288"/>
              </a:cxn>
              <a:cxn ang="0">
                <a:pos x="47" y="277"/>
              </a:cxn>
              <a:cxn ang="0">
                <a:pos x="39" y="267"/>
              </a:cxn>
              <a:cxn ang="0">
                <a:pos x="28" y="254"/>
              </a:cxn>
              <a:cxn ang="0">
                <a:pos x="19" y="241"/>
              </a:cxn>
              <a:cxn ang="0">
                <a:pos x="13" y="226"/>
              </a:cxn>
              <a:cxn ang="0">
                <a:pos x="9" y="211"/>
              </a:cxn>
              <a:cxn ang="0">
                <a:pos x="4" y="196"/>
              </a:cxn>
              <a:cxn ang="0">
                <a:pos x="2" y="181"/>
              </a:cxn>
              <a:cxn ang="0">
                <a:pos x="0" y="164"/>
              </a:cxn>
              <a:cxn ang="0">
                <a:pos x="2" y="146"/>
              </a:cxn>
              <a:cxn ang="0">
                <a:pos x="4" y="131"/>
              </a:cxn>
              <a:cxn ang="0">
                <a:pos x="9" y="114"/>
              </a:cxn>
              <a:cxn ang="0">
                <a:pos x="13" y="99"/>
              </a:cxn>
              <a:cxn ang="0">
                <a:pos x="19" y="86"/>
              </a:cxn>
              <a:cxn ang="0">
                <a:pos x="28" y="73"/>
              </a:cxn>
              <a:cxn ang="0">
                <a:pos x="39" y="61"/>
              </a:cxn>
              <a:cxn ang="0">
                <a:pos x="47" y="48"/>
              </a:cxn>
              <a:cxn ang="0">
                <a:pos x="60" y="37"/>
              </a:cxn>
              <a:cxn ang="0">
                <a:pos x="73" y="28"/>
              </a:cxn>
              <a:cxn ang="0">
                <a:pos x="86" y="20"/>
              </a:cxn>
              <a:cxn ang="0">
                <a:pos x="101" y="13"/>
              </a:cxn>
              <a:cxn ang="0">
                <a:pos x="116" y="7"/>
              </a:cxn>
              <a:cxn ang="0">
                <a:pos x="131" y="5"/>
              </a:cxn>
              <a:cxn ang="0">
                <a:pos x="146" y="0"/>
              </a:cxn>
              <a:cxn ang="0">
                <a:pos x="163" y="0"/>
              </a:cxn>
              <a:cxn ang="0">
                <a:pos x="180" y="0"/>
              </a:cxn>
              <a:cxn ang="0">
                <a:pos x="195" y="5"/>
              </a:cxn>
              <a:cxn ang="0">
                <a:pos x="213" y="7"/>
              </a:cxn>
              <a:cxn ang="0">
                <a:pos x="225" y="13"/>
              </a:cxn>
              <a:cxn ang="0">
                <a:pos x="241" y="20"/>
              </a:cxn>
              <a:cxn ang="0">
                <a:pos x="253" y="28"/>
              </a:cxn>
              <a:cxn ang="0">
                <a:pos x="266" y="37"/>
              </a:cxn>
              <a:cxn ang="0">
                <a:pos x="279" y="48"/>
              </a:cxn>
              <a:cxn ang="0">
                <a:pos x="288" y="61"/>
              </a:cxn>
              <a:cxn ang="0">
                <a:pos x="299" y="73"/>
              </a:cxn>
              <a:cxn ang="0">
                <a:pos x="307" y="86"/>
              </a:cxn>
              <a:cxn ang="0">
                <a:pos x="314" y="99"/>
              </a:cxn>
              <a:cxn ang="0">
                <a:pos x="318" y="114"/>
              </a:cxn>
              <a:cxn ang="0">
                <a:pos x="322" y="131"/>
              </a:cxn>
              <a:cxn ang="0">
                <a:pos x="324" y="146"/>
              </a:cxn>
              <a:cxn ang="0">
                <a:pos x="326" y="164"/>
              </a:cxn>
            </a:cxnLst>
            <a:rect l="0" t="0" r="r" b="b"/>
            <a:pathLst>
              <a:path w="326" h="327">
                <a:moveTo>
                  <a:pt x="163" y="327"/>
                </a:moveTo>
                <a:lnTo>
                  <a:pt x="146" y="325"/>
                </a:lnTo>
                <a:lnTo>
                  <a:pt x="131" y="323"/>
                </a:lnTo>
                <a:lnTo>
                  <a:pt x="116" y="318"/>
                </a:lnTo>
                <a:lnTo>
                  <a:pt x="101" y="314"/>
                </a:lnTo>
                <a:lnTo>
                  <a:pt x="86" y="308"/>
                </a:lnTo>
                <a:lnTo>
                  <a:pt x="73" y="299"/>
                </a:lnTo>
                <a:lnTo>
                  <a:pt x="60" y="288"/>
                </a:lnTo>
                <a:lnTo>
                  <a:pt x="47" y="277"/>
                </a:lnTo>
                <a:lnTo>
                  <a:pt x="39" y="267"/>
                </a:lnTo>
                <a:lnTo>
                  <a:pt x="28" y="254"/>
                </a:lnTo>
                <a:lnTo>
                  <a:pt x="19" y="241"/>
                </a:lnTo>
                <a:lnTo>
                  <a:pt x="13" y="226"/>
                </a:lnTo>
                <a:lnTo>
                  <a:pt x="9" y="211"/>
                </a:lnTo>
                <a:lnTo>
                  <a:pt x="4" y="196"/>
                </a:lnTo>
                <a:lnTo>
                  <a:pt x="2" y="181"/>
                </a:lnTo>
                <a:lnTo>
                  <a:pt x="0" y="164"/>
                </a:lnTo>
                <a:lnTo>
                  <a:pt x="2" y="146"/>
                </a:lnTo>
                <a:lnTo>
                  <a:pt x="4" y="131"/>
                </a:lnTo>
                <a:lnTo>
                  <a:pt x="9" y="114"/>
                </a:lnTo>
                <a:lnTo>
                  <a:pt x="13" y="99"/>
                </a:lnTo>
                <a:lnTo>
                  <a:pt x="19" y="86"/>
                </a:lnTo>
                <a:lnTo>
                  <a:pt x="28" y="73"/>
                </a:lnTo>
                <a:lnTo>
                  <a:pt x="39" y="61"/>
                </a:lnTo>
                <a:lnTo>
                  <a:pt x="47" y="48"/>
                </a:lnTo>
                <a:lnTo>
                  <a:pt x="60" y="37"/>
                </a:lnTo>
                <a:lnTo>
                  <a:pt x="73" y="28"/>
                </a:lnTo>
                <a:lnTo>
                  <a:pt x="86" y="20"/>
                </a:lnTo>
                <a:lnTo>
                  <a:pt x="101" y="13"/>
                </a:lnTo>
                <a:lnTo>
                  <a:pt x="116" y="7"/>
                </a:lnTo>
                <a:lnTo>
                  <a:pt x="131" y="5"/>
                </a:lnTo>
                <a:lnTo>
                  <a:pt x="146" y="0"/>
                </a:lnTo>
                <a:lnTo>
                  <a:pt x="163" y="0"/>
                </a:lnTo>
                <a:lnTo>
                  <a:pt x="180" y="0"/>
                </a:lnTo>
                <a:lnTo>
                  <a:pt x="195" y="5"/>
                </a:lnTo>
                <a:lnTo>
                  <a:pt x="213" y="7"/>
                </a:lnTo>
                <a:lnTo>
                  <a:pt x="225" y="13"/>
                </a:lnTo>
                <a:lnTo>
                  <a:pt x="241" y="20"/>
                </a:lnTo>
                <a:lnTo>
                  <a:pt x="253" y="28"/>
                </a:lnTo>
                <a:lnTo>
                  <a:pt x="266" y="37"/>
                </a:lnTo>
                <a:lnTo>
                  <a:pt x="279" y="48"/>
                </a:lnTo>
                <a:lnTo>
                  <a:pt x="288" y="61"/>
                </a:lnTo>
                <a:lnTo>
                  <a:pt x="299" y="73"/>
                </a:lnTo>
                <a:lnTo>
                  <a:pt x="307" y="86"/>
                </a:lnTo>
                <a:lnTo>
                  <a:pt x="314" y="99"/>
                </a:lnTo>
                <a:lnTo>
                  <a:pt x="318" y="114"/>
                </a:lnTo>
                <a:lnTo>
                  <a:pt x="322" y="131"/>
                </a:lnTo>
                <a:lnTo>
                  <a:pt x="324" y="146"/>
                </a:lnTo>
                <a:lnTo>
                  <a:pt x="326" y="164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406" name="Group 22"/>
          <p:cNvGrpSpPr>
            <a:grpSpLocks/>
          </p:cNvGrpSpPr>
          <p:nvPr/>
        </p:nvGrpSpPr>
        <p:grpSpPr bwMode="auto">
          <a:xfrm>
            <a:off x="5910263" y="4260850"/>
            <a:ext cx="2182812" cy="84138"/>
            <a:chOff x="1680" y="1104"/>
            <a:chExt cx="1375" cy="53"/>
          </a:xfrm>
        </p:grpSpPr>
        <p:grpSp>
          <p:nvGrpSpPr>
            <p:cNvPr id="16407" name="Group 23"/>
            <p:cNvGrpSpPr>
              <a:grpSpLocks/>
            </p:cNvGrpSpPr>
            <p:nvPr/>
          </p:nvGrpSpPr>
          <p:grpSpPr bwMode="auto">
            <a:xfrm>
              <a:off x="1680" y="1104"/>
              <a:ext cx="1375" cy="53"/>
              <a:chOff x="3798" y="2400"/>
              <a:chExt cx="1375" cy="53"/>
            </a:xfrm>
          </p:grpSpPr>
          <p:sp>
            <p:nvSpPr>
              <p:cNvPr id="16408" name="Rectangle 24"/>
              <p:cNvSpPr>
                <a:spLocks noChangeArrowheads="1"/>
              </p:cNvSpPr>
              <p:nvPr/>
            </p:nvSpPr>
            <p:spPr bwMode="auto">
              <a:xfrm>
                <a:off x="3803" y="2417"/>
                <a:ext cx="1368" cy="8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Rectangle 25"/>
              <p:cNvSpPr>
                <a:spLocks noChangeArrowheads="1"/>
              </p:cNvSpPr>
              <p:nvPr/>
            </p:nvSpPr>
            <p:spPr bwMode="auto">
              <a:xfrm>
                <a:off x="3798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Rectangle 26"/>
              <p:cNvSpPr>
                <a:spLocks noChangeArrowheads="1"/>
              </p:cNvSpPr>
              <p:nvPr/>
            </p:nvSpPr>
            <p:spPr bwMode="auto">
              <a:xfrm>
                <a:off x="3884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3970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Rectangle 28"/>
              <p:cNvSpPr>
                <a:spLocks noChangeArrowheads="1"/>
              </p:cNvSpPr>
              <p:nvPr/>
            </p:nvSpPr>
            <p:spPr bwMode="auto">
              <a:xfrm>
                <a:off x="4056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/>
            </p:nvSpPr>
            <p:spPr bwMode="auto">
              <a:xfrm>
                <a:off x="4142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Rectangle 30"/>
              <p:cNvSpPr>
                <a:spLocks noChangeArrowheads="1"/>
              </p:cNvSpPr>
              <p:nvPr/>
            </p:nvSpPr>
            <p:spPr bwMode="auto">
              <a:xfrm>
                <a:off x="4314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Rectangle 31"/>
              <p:cNvSpPr>
                <a:spLocks noChangeArrowheads="1"/>
              </p:cNvSpPr>
              <p:nvPr/>
            </p:nvSpPr>
            <p:spPr bwMode="auto">
              <a:xfrm>
                <a:off x="4398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/>
            </p:nvSpPr>
            <p:spPr bwMode="auto">
              <a:xfrm>
                <a:off x="4484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/>
            </p:nvSpPr>
            <p:spPr bwMode="auto">
              <a:xfrm>
                <a:off x="4570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Rectangle 34"/>
              <p:cNvSpPr>
                <a:spLocks noChangeArrowheads="1"/>
              </p:cNvSpPr>
              <p:nvPr/>
            </p:nvSpPr>
            <p:spPr bwMode="auto">
              <a:xfrm>
                <a:off x="4656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Rectangle 35"/>
              <p:cNvSpPr>
                <a:spLocks noChangeArrowheads="1"/>
              </p:cNvSpPr>
              <p:nvPr/>
            </p:nvSpPr>
            <p:spPr bwMode="auto">
              <a:xfrm>
                <a:off x="4741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Rectangle 36"/>
              <p:cNvSpPr>
                <a:spLocks noChangeArrowheads="1"/>
              </p:cNvSpPr>
              <p:nvPr/>
            </p:nvSpPr>
            <p:spPr bwMode="auto">
              <a:xfrm>
                <a:off x="4827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Rectangle 37"/>
              <p:cNvSpPr>
                <a:spLocks noChangeArrowheads="1"/>
              </p:cNvSpPr>
              <p:nvPr/>
            </p:nvSpPr>
            <p:spPr bwMode="auto">
              <a:xfrm>
                <a:off x="4911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Rectangle 38"/>
              <p:cNvSpPr>
                <a:spLocks noChangeArrowheads="1"/>
              </p:cNvSpPr>
              <p:nvPr/>
            </p:nvSpPr>
            <p:spPr bwMode="auto">
              <a:xfrm>
                <a:off x="4997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Rectangle 39"/>
              <p:cNvSpPr>
                <a:spLocks noChangeArrowheads="1"/>
              </p:cNvSpPr>
              <p:nvPr/>
            </p:nvSpPr>
            <p:spPr bwMode="auto">
              <a:xfrm>
                <a:off x="5083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Rectangle 40"/>
              <p:cNvSpPr>
                <a:spLocks noChangeArrowheads="1"/>
              </p:cNvSpPr>
              <p:nvPr/>
            </p:nvSpPr>
            <p:spPr bwMode="auto">
              <a:xfrm>
                <a:off x="5169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Rectangle 41"/>
              <p:cNvSpPr>
                <a:spLocks noChangeArrowheads="1"/>
              </p:cNvSpPr>
              <p:nvPr/>
            </p:nvSpPr>
            <p:spPr bwMode="auto">
              <a:xfrm>
                <a:off x="3798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6" name="Rectangle 42"/>
              <p:cNvSpPr>
                <a:spLocks noChangeArrowheads="1"/>
              </p:cNvSpPr>
              <p:nvPr/>
            </p:nvSpPr>
            <p:spPr bwMode="auto">
              <a:xfrm>
                <a:off x="3884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Rectangle 43"/>
              <p:cNvSpPr>
                <a:spLocks noChangeArrowheads="1"/>
              </p:cNvSpPr>
              <p:nvPr/>
            </p:nvSpPr>
            <p:spPr bwMode="auto">
              <a:xfrm>
                <a:off x="3970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8" name="Rectangle 44"/>
              <p:cNvSpPr>
                <a:spLocks noChangeArrowheads="1"/>
              </p:cNvSpPr>
              <p:nvPr/>
            </p:nvSpPr>
            <p:spPr bwMode="auto">
              <a:xfrm>
                <a:off x="4056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Rectangle 45"/>
              <p:cNvSpPr>
                <a:spLocks noChangeArrowheads="1"/>
              </p:cNvSpPr>
              <p:nvPr/>
            </p:nvSpPr>
            <p:spPr bwMode="auto">
              <a:xfrm>
                <a:off x="4142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0" name="Rectangle 46"/>
              <p:cNvSpPr>
                <a:spLocks noChangeArrowheads="1"/>
              </p:cNvSpPr>
              <p:nvPr/>
            </p:nvSpPr>
            <p:spPr bwMode="auto">
              <a:xfrm>
                <a:off x="4314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1" name="Rectangle 47"/>
              <p:cNvSpPr>
                <a:spLocks noChangeArrowheads="1"/>
              </p:cNvSpPr>
              <p:nvPr/>
            </p:nvSpPr>
            <p:spPr bwMode="auto">
              <a:xfrm>
                <a:off x="4398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Rectangle 48"/>
              <p:cNvSpPr>
                <a:spLocks noChangeArrowheads="1"/>
              </p:cNvSpPr>
              <p:nvPr/>
            </p:nvSpPr>
            <p:spPr bwMode="auto">
              <a:xfrm>
                <a:off x="4484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3" name="Rectangle 49"/>
              <p:cNvSpPr>
                <a:spLocks noChangeArrowheads="1"/>
              </p:cNvSpPr>
              <p:nvPr/>
            </p:nvSpPr>
            <p:spPr bwMode="auto">
              <a:xfrm>
                <a:off x="4570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Rectangle 50"/>
              <p:cNvSpPr>
                <a:spLocks noChangeArrowheads="1"/>
              </p:cNvSpPr>
              <p:nvPr/>
            </p:nvSpPr>
            <p:spPr bwMode="auto">
              <a:xfrm>
                <a:off x="4656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Rectangle 51"/>
              <p:cNvSpPr>
                <a:spLocks noChangeArrowheads="1"/>
              </p:cNvSpPr>
              <p:nvPr/>
            </p:nvSpPr>
            <p:spPr bwMode="auto">
              <a:xfrm>
                <a:off x="4741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Rectangle 52"/>
              <p:cNvSpPr>
                <a:spLocks noChangeArrowheads="1"/>
              </p:cNvSpPr>
              <p:nvPr/>
            </p:nvSpPr>
            <p:spPr bwMode="auto">
              <a:xfrm>
                <a:off x="4827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Rectangle 53"/>
              <p:cNvSpPr>
                <a:spLocks noChangeArrowheads="1"/>
              </p:cNvSpPr>
              <p:nvPr/>
            </p:nvSpPr>
            <p:spPr bwMode="auto">
              <a:xfrm>
                <a:off x="4911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Rectangle 54"/>
              <p:cNvSpPr>
                <a:spLocks noChangeArrowheads="1"/>
              </p:cNvSpPr>
              <p:nvPr/>
            </p:nvSpPr>
            <p:spPr bwMode="auto">
              <a:xfrm>
                <a:off x="4997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9" name="Rectangle 55"/>
              <p:cNvSpPr>
                <a:spLocks noChangeArrowheads="1"/>
              </p:cNvSpPr>
              <p:nvPr/>
            </p:nvSpPr>
            <p:spPr bwMode="auto">
              <a:xfrm>
                <a:off x="5083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Rectangle 56"/>
              <p:cNvSpPr>
                <a:spLocks noChangeArrowheads="1"/>
              </p:cNvSpPr>
              <p:nvPr/>
            </p:nvSpPr>
            <p:spPr bwMode="auto">
              <a:xfrm>
                <a:off x="5169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41" name="Line 57"/>
            <p:cNvSpPr>
              <a:spLocks noChangeShapeType="1"/>
            </p:cNvSpPr>
            <p:nvPr/>
          </p:nvSpPr>
          <p:spPr bwMode="auto">
            <a:xfrm>
              <a:off x="2112" y="1104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auto">
            <a:xfrm>
              <a:off x="2712" y="1104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5943600" y="3848100"/>
            <a:ext cx="2886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100">
                <a:latin typeface="Times New Roman" charset="0"/>
              </a:rPr>
              <a:t>16       13     10     8  7  6  5  4  3  2  1    P</a:t>
            </a:r>
          </a:p>
        </p:txBody>
      </p:sp>
      <p:sp>
        <p:nvSpPr>
          <p:cNvPr id="16444" name="Oval 60"/>
          <p:cNvSpPr>
            <a:spLocks noChangeArrowheads="1"/>
          </p:cNvSpPr>
          <p:nvPr/>
        </p:nvSpPr>
        <p:spPr bwMode="auto">
          <a:xfrm>
            <a:off x="8024813" y="4184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5" name="Oval 61"/>
          <p:cNvSpPr>
            <a:spLocks noChangeArrowheads="1"/>
          </p:cNvSpPr>
          <p:nvPr/>
        </p:nvSpPr>
        <p:spPr bwMode="auto">
          <a:xfrm>
            <a:off x="7339013" y="2889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6" name="Oval 62"/>
          <p:cNvSpPr>
            <a:spLocks noChangeArrowheads="1"/>
          </p:cNvSpPr>
          <p:nvPr/>
        </p:nvSpPr>
        <p:spPr bwMode="auto">
          <a:xfrm>
            <a:off x="5891213" y="2355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7" name="Oval 63"/>
          <p:cNvSpPr>
            <a:spLocks noChangeArrowheads="1"/>
          </p:cNvSpPr>
          <p:nvPr/>
        </p:nvSpPr>
        <p:spPr bwMode="auto">
          <a:xfrm>
            <a:off x="4595813" y="3117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8" name="Oval 64"/>
          <p:cNvSpPr>
            <a:spLocks noChangeArrowheads="1"/>
          </p:cNvSpPr>
          <p:nvPr/>
        </p:nvSpPr>
        <p:spPr bwMode="auto">
          <a:xfrm>
            <a:off x="4214813" y="4260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9" name="Oval 65"/>
          <p:cNvSpPr>
            <a:spLocks noChangeArrowheads="1"/>
          </p:cNvSpPr>
          <p:nvPr/>
        </p:nvSpPr>
        <p:spPr bwMode="auto">
          <a:xfrm>
            <a:off x="4824413" y="52514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Oval 66"/>
          <p:cNvSpPr>
            <a:spLocks noChangeArrowheads="1"/>
          </p:cNvSpPr>
          <p:nvPr/>
        </p:nvSpPr>
        <p:spPr bwMode="auto">
          <a:xfrm>
            <a:off x="5891213" y="56324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1" name="Oval 67"/>
          <p:cNvSpPr>
            <a:spLocks noChangeArrowheads="1"/>
          </p:cNvSpPr>
          <p:nvPr/>
        </p:nvSpPr>
        <p:spPr bwMode="auto">
          <a:xfrm>
            <a:off x="6805613" y="5099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2" name="Oval 68"/>
          <p:cNvSpPr>
            <a:spLocks noChangeArrowheads="1"/>
          </p:cNvSpPr>
          <p:nvPr/>
        </p:nvSpPr>
        <p:spPr bwMode="auto">
          <a:xfrm>
            <a:off x="6958013" y="4251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3" name="Oval 69"/>
          <p:cNvSpPr>
            <a:spLocks noChangeArrowheads="1"/>
          </p:cNvSpPr>
          <p:nvPr/>
        </p:nvSpPr>
        <p:spPr bwMode="auto">
          <a:xfrm>
            <a:off x="6577013" y="3651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4" name="Oval 70"/>
          <p:cNvSpPr>
            <a:spLocks noChangeArrowheads="1"/>
          </p:cNvSpPr>
          <p:nvPr/>
        </p:nvSpPr>
        <p:spPr bwMode="auto">
          <a:xfrm>
            <a:off x="5891213" y="3498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Oval 71"/>
          <p:cNvSpPr>
            <a:spLocks noChangeArrowheads="1"/>
          </p:cNvSpPr>
          <p:nvPr/>
        </p:nvSpPr>
        <p:spPr bwMode="auto">
          <a:xfrm>
            <a:off x="5434013" y="3803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6" name="Oval 72"/>
          <p:cNvSpPr>
            <a:spLocks noChangeArrowheads="1"/>
          </p:cNvSpPr>
          <p:nvPr/>
        </p:nvSpPr>
        <p:spPr bwMode="auto">
          <a:xfrm>
            <a:off x="5357813" y="4260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7" name="Oval 73"/>
          <p:cNvSpPr>
            <a:spLocks noChangeArrowheads="1"/>
          </p:cNvSpPr>
          <p:nvPr/>
        </p:nvSpPr>
        <p:spPr bwMode="auto">
          <a:xfrm>
            <a:off x="5586413" y="4565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8" name="Oval 74"/>
          <p:cNvSpPr>
            <a:spLocks noChangeArrowheads="1"/>
          </p:cNvSpPr>
          <p:nvPr/>
        </p:nvSpPr>
        <p:spPr bwMode="auto">
          <a:xfrm>
            <a:off x="5891213" y="4565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9" name="Oval 75"/>
          <p:cNvSpPr>
            <a:spLocks noChangeArrowheads="1"/>
          </p:cNvSpPr>
          <p:nvPr/>
        </p:nvSpPr>
        <p:spPr bwMode="auto">
          <a:xfrm>
            <a:off x="5967413" y="4413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0" name="Oval 76"/>
          <p:cNvSpPr>
            <a:spLocks noChangeArrowheads="1"/>
          </p:cNvSpPr>
          <p:nvPr/>
        </p:nvSpPr>
        <p:spPr bwMode="auto">
          <a:xfrm>
            <a:off x="5891213" y="4260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1" name="Arc 77"/>
          <p:cNvSpPr>
            <a:spLocks/>
          </p:cNvSpPr>
          <p:nvPr/>
        </p:nvSpPr>
        <p:spPr bwMode="auto">
          <a:xfrm rot="14518145" flipV="1">
            <a:off x="4595813" y="1985962"/>
            <a:ext cx="2749550" cy="3508375"/>
          </a:xfrm>
          <a:custGeom>
            <a:avLst/>
            <a:gdLst>
              <a:gd name="G0" fmla="+- 7808 0 0"/>
              <a:gd name="G1" fmla="+- 21600 0 0"/>
              <a:gd name="G2" fmla="+- 21600 0 0"/>
              <a:gd name="T0" fmla="*/ 0 w 29408"/>
              <a:gd name="T1" fmla="*/ 1461 h 41056"/>
              <a:gd name="T2" fmla="*/ 17189 w 29408"/>
              <a:gd name="T3" fmla="*/ 41056 h 41056"/>
              <a:gd name="T4" fmla="*/ 7808 w 29408"/>
              <a:gd name="T5" fmla="*/ 21600 h 4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08" h="41056" fill="none" extrusionOk="0">
                <a:moveTo>
                  <a:pt x="-1" y="1460"/>
                </a:moveTo>
                <a:cubicBezTo>
                  <a:pt x="2489" y="495"/>
                  <a:pt x="5137" y="-1"/>
                  <a:pt x="7808" y="0"/>
                </a:cubicBezTo>
                <a:cubicBezTo>
                  <a:pt x="19737" y="0"/>
                  <a:pt x="29408" y="9670"/>
                  <a:pt x="29408" y="21600"/>
                </a:cubicBezTo>
                <a:cubicBezTo>
                  <a:pt x="29408" y="29893"/>
                  <a:pt x="24659" y="37454"/>
                  <a:pt x="17189" y="41056"/>
                </a:cubicBezTo>
              </a:path>
              <a:path w="29408" h="41056" stroke="0" extrusionOk="0">
                <a:moveTo>
                  <a:pt x="-1" y="1460"/>
                </a:moveTo>
                <a:cubicBezTo>
                  <a:pt x="2489" y="495"/>
                  <a:pt x="5137" y="-1"/>
                  <a:pt x="7808" y="0"/>
                </a:cubicBezTo>
                <a:cubicBezTo>
                  <a:pt x="19737" y="0"/>
                  <a:pt x="29408" y="9670"/>
                  <a:pt x="29408" y="21600"/>
                </a:cubicBezTo>
                <a:cubicBezTo>
                  <a:pt x="29408" y="29893"/>
                  <a:pt x="24659" y="37454"/>
                  <a:pt x="17189" y="41056"/>
                </a:cubicBezTo>
                <a:lnTo>
                  <a:pt x="780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2" name="Arc 78"/>
          <p:cNvSpPr>
            <a:spLocks/>
          </p:cNvSpPr>
          <p:nvPr/>
        </p:nvSpPr>
        <p:spPr bwMode="auto">
          <a:xfrm rot="15583732" flipH="1">
            <a:off x="4849813" y="3690938"/>
            <a:ext cx="1566862" cy="24114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855"/>
              <a:gd name="T2" fmla="*/ 15292 w 21600"/>
              <a:gd name="T3" fmla="*/ 36855 h 36855"/>
              <a:gd name="T4" fmla="*/ 0 w 21600"/>
              <a:gd name="T5" fmla="*/ 21600 h 36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85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19"/>
                  <a:pt x="19331" y="32805"/>
                  <a:pt x="15291" y="36854"/>
                </a:cubicBezTo>
              </a:path>
              <a:path w="21600" h="3685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19"/>
                  <a:pt x="19331" y="32805"/>
                  <a:pt x="15291" y="36854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3" name="Arc 79"/>
          <p:cNvSpPr>
            <a:spLocks/>
          </p:cNvSpPr>
          <p:nvPr/>
        </p:nvSpPr>
        <p:spPr bwMode="auto">
          <a:xfrm rot="798512">
            <a:off x="5761038" y="3595688"/>
            <a:ext cx="1331912" cy="1392237"/>
          </a:xfrm>
          <a:custGeom>
            <a:avLst/>
            <a:gdLst>
              <a:gd name="G0" fmla="+- 9093 0 0"/>
              <a:gd name="G1" fmla="+- 21600 0 0"/>
              <a:gd name="G2" fmla="+- 21600 0 0"/>
              <a:gd name="T0" fmla="*/ 0 w 30693"/>
              <a:gd name="T1" fmla="*/ 2007 h 31003"/>
              <a:gd name="T2" fmla="*/ 28539 w 30693"/>
              <a:gd name="T3" fmla="*/ 31003 h 31003"/>
              <a:gd name="T4" fmla="*/ 9093 w 30693"/>
              <a:gd name="T5" fmla="*/ 21600 h 3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693" h="31003" fill="none" extrusionOk="0">
                <a:moveTo>
                  <a:pt x="0" y="2007"/>
                </a:moveTo>
                <a:cubicBezTo>
                  <a:pt x="2849" y="684"/>
                  <a:pt x="5952" y="-1"/>
                  <a:pt x="9093" y="0"/>
                </a:cubicBezTo>
                <a:cubicBezTo>
                  <a:pt x="21022" y="0"/>
                  <a:pt x="30693" y="9670"/>
                  <a:pt x="30693" y="21600"/>
                </a:cubicBezTo>
                <a:cubicBezTo>
                  <a:pt x="30693" y="24856"/>
                  <a:pt x="29956" y="28071"/>
                  <a:pt x="28538" y="31002"/>
                </a:cubicBezTo>
              </a:path>
              <a:path w="30693" h="31003" stroke="0" extrusionOk="0">
                <a:moveTo>
                  <a:pt x="0" y="2007"/>
                </a:moveTo>
                <a:cubicBezTo>
                  <a:pt x="2849" y="684"/>
                  <a:pt x="5952" y="-1"/>
                  <a:pt x="9093" y="0"/>
                </a:cubicBezTo>
                <a:cubicBezTo>
                  <a:pt x="21022" y="0"/>
                  <a:pt x="30693" y="9670"/>
                  <a:pt x="30693" y="21600"/>
                </a:cubicBezTo>
                <a:cubicBezTo>
                  <a:pt x="30693" y="24856"/>
                  <a:pt x="29956" y="28071"/>
                  <a:pt x="28538" y="31002"/>
                </a:cubicBezTo>
                <a:lnTo>
                  <a:pt x="9093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4" name="Arc 80"/>
          <p:cNvSpPr>
            <a:spLocks/>
          </p:cNvSpPr>
          <p:nvPr/>
        </p:nvSpPr>
        <p:spPr bwMode="auto">
          <a:xfrm rot="21241474" flipH="1">
            <a:off x="5310188" y="3573463"/>
            <a:ext cx="684212" cy="7953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53"/>
              <a:gd name="T1" fmla="*/ 0 h 21600"/>
              <a:gd name="T2" fmla="*/ 21453 w 21453"/>
              <a:gd name="T3" fmla="*/ 19088 h 21600"/>
              <a:gd name="T4" fmla="*/ 0 w 2145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3" h="21600" fill="none" extrusionOk="0">
                <a:moveTo>
                  <a:pt x="-1" y="0"/>
                </a:moveTo>
                <a:cubicBezTo>
                  <a:pt x="10957" y="0"/>
                  <a:pt x="20179" y="8204"/>
                  <a:pt x="21453" y="19087"/>
                </a:cubicBezTo>
              </a:path>
              <a:path w="21453" h="21600" stroke="0" extrusionOk="0">
                <a:moveTo>
                  <a:pt x="-1" y="0"/>
                </a:moveTo>
                <a:cubicBezTo>
                  <a:pt x="10957" y="0"/>
                  <a:pt x="20179" y="8204"/>
                  <a:pt x="21453" y="1908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5" name="Arc 81"/>
          <p:cNvSpPr>
            <a:spLocks/>
          </p:cNvSpPr>
          <p:nvPr/>
        </p:nvSpPr>
        <p:spPr bwMode="auto">
          <a:xfrm rot="11845258">
            <a:off x="5351463" y="4205288"/>
            <a:ext cx="679450" cy="4349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7664 w 43200"/>
              <a:gd name="T1" fmla="*/ 38103 h 38103"/>
              <a:gd name="T2" fmla="*/ 43200 w 43200"/>
              <a:gd name="T3" fmla="*/ 21600 h 38103"/>
              <a:gd name="T4" fmla="*/ 21600 w 43200"/>
              <a:gd name="T5" fmla="*/ 21600 h 38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8103" fill="none" extrusionOk="0">
                <a:moveTo>
                  <a:pt x="7664" y="38102"/>
                </a:moveTo>
                <a:cubicBezTo>
                  <a:pt x="2803" y="33998"/>
                  <a:pt x="0" y="279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38103" stroke="0" extrusionOk="0">
                <a:moveTo>
                  <a:pt x="7664" y="38102"/>
                </a:moveTo>
                <a:cubicBezTo>
                  <a:pt x="2803" y="33998"/>
                  <a:pt x="0" y="279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66" name="Group 82"/>
          <p:cNvGrpSpPr>
            <a:grpSpLocks/>
          </p:cNvGrpSpPr>
          <p:nvPr/>
        </p:nvGrpSpPr>
        <p:grpSpPr bwMode="auto">
          <a:xfrm>
            <a:off x="3300413" y="1898650"/>
            <a:ext cx="5310187" cy="4883150"/>
            <a:chOff x="2280" y="940"/>
            <a:chExt cx="3225" cy="3048"/>
          </a:xfrm>
        </p:grpSpPr>
        <p:grpSp>
          <p:nvGrpSpPr>
            <p:cNvPr id="16467" name="Group 83"/>
            <p:cNvGrpSpPr>
              <a:grpSpLocks/>
            </p:cNvGrpSpPr>
            <p:nvPr/>
          </p:nvGrpSpPr>
          <p:grpSpPr bwMode="auto">
            <a:xfrm>
              <a:off x="2280" y="940"/>
              <a:ext cx="2767" cy="3048"/>
              <a:chOff x="1104" y="1263"/>
              <a:chExt cx="2609" cy="2873"/>
            </a:xfrm>
          </p:grpSpPr>
          <p:sp>
            <p:nvSpPr>
              <p:cNvPr id="16468" name="Text Box 84"/>
              <p:cNvSpPr txBox="1">
                <a:spLocks noChangeArrowheads="1"/>
              </p:cNvSpPr>
              <p:nvPr/>
            </p:nvSpPr>
            <p:spPr bwMode="auto">
              <a:xfrm>
                <a:off x="3456" y="1695"/>
                <a:ext cx="21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>
                    <a:latin typeface="Times New Roman" charset="0"/>
                  </a:rPr>
                  <a:t>1,9</a:t>
                </a:r>
              </a:p>
            </p:txBody>
          </p:sp>
          <p:sp>
            <p:nvSpPr>
              <p:cNvPr id="16469" name="Text Box 85"/>
              <p:cNvSpPr txBox="1">
                <a:spLocks noChangeArrowheads="1"/>
              </p:cNvSpPr>
              <p:nvPr/>
            </p:nvSpPr>
            <p:spPr bwMode="auto">
              <a:xfrm>
                <a:off x="2496" y="1263"/>
                <a:ext cx="2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>
                    <a:latin typeface="Times New Roman" charset="0"/>
                  </a:rPr>
                  <a:t>2,10</a:t>
                </a:r>
              </a:p>
            </p:txBody>
          </p:sp>
          <p:sp>
            <p:nvSpPr>
              <p:cNvPr id="16470" name="Text Box 86"/>
              <p:cNvSpPr txBox="1">
                <a:spLocks noChangeArrowheads="1"/>
              </p:cNvSpPr>
              <p:nvPr/>
            </p:nvSpPr>
            <p:spPr bwMode="auto">
              <a:xfrm>
                <a:off x="1441" y="1695"/>
                <a:ext cx="25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>
                    <a:latin typeface="Times New Roman" charset="0"/>
                  </a:rPr>
                  <a:t>3,11</a:t>
                </a:r>
              </a:p>
            </p:txBody>
          </p:sp>
          <p:sp>
            <p:nvSpPr>
              <p:cNvPr id="16471" name="Text Box 87"/>
              <p:cNvSpPr txBox="1">
                <a:spLocks noChangeArrowheads="1"/>
              </p:cNvSpPr>
              <p:nvPr/>
            </p:nvSpPr>
            <p:spPr bwMode="auto">
              <a:xfrm>
                <a:off x="1104" y="2607"/>
                <a:ext cx="25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>
                    <a:latin typeface="Times New Roman" charset="0"/>
                  </a:rPr>
                  <a:t>4,12</a:t>
                </a:r>
              </a:p>
            </p:txBody>
          </p:sp>
          <p:sp>
            <p:nvSpPr>
              <p:cNvPr id="16472" name="Text Box 88"/>
              <p:cNvSpPr txBox="1">
                <a:spLocks noChangeArrowheads="1"/>
              </p:cNvSpPr>
              <p:nvPr/>
            </p:nvSpPr>
            <p:spPr bwMode="auto">
              <a:xfrm>
                <a:off x="1472" y="3543"/>
                <a:ext cx="2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>
                    <a:latin typeface="Times New Roman" charset="0"/>
                  </a:rPr>
                  <a:t>5,13</a:t>
                </a:r>
              </a:p>
            </p:txBody>
          </p:sp>
          <p:sp>
            <p:nvSpPr>
              <p:cNvPr id="16473" name="Text Box 89"/>
              <p:cNvSpPr txBox="1">
                <a:spLocks noChangeArrowheads="1"/>
              </p:cNvSpPr>
              <p:nvPr/>
            </p:nvSpPr>
            <p:spPr bwMode="auto">
              <a:xfrm>
                <a:off x="2464" y="3975"/>
                <a:ext cx="2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>
                    <a:latin typeface="Times New Roman" charset="0"/>
                  </a:rPr>
                  <a:t>6,14</a:t>
                </a:r>
              </a:p>
            </p:txBody>
          </p:sp>
          <p:sp>
            <p:nvSpPr>
              <p:cNvPr id="16474" name="Text Box 90"/>
              <p:cNvSpPr txBox="1">
                <a:spLocks noChangeArrowheads="1"/>
              </p:cNvSpPr>
              <p:nvPr/>
            </p:nvSpPr>
            <p:spPr bwMode="auto">
              <a:xfrm>
                <a:off x="3455" y="3519"/>
                <a:ext cx="2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>
                    <a:latin typeface="Times New Roman" charset="0"/>
                  </a:rPr>
                  <a:t>7,15</a:t>
                </a:r>
              </a:p>
            </p:txBody>
          </p:sp>
        </p:grpSp>
        <p:sp>
          <p:nvSpPr>
            <p:cNvPr id="16475" name="Text Box 91"/>
            <p:cNvSpPr txBox="1">
              <a:spLocks noChangeArrowheads="1"/>
            </p:cNvSpPr>
            <p:nvPr/>
          </p:nvSpPr>
          <p:spPr bwMode="auto">
            <a:xfrm>
              <a:off x="5232" y="2304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8,16</a:t>
              </a:r>
            </a:p>
          </p:txBody>
        </p:sp>
      </p:grp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7186613" y="26336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1</a:t>
            </a:r>
          </a:p>
        </p:txBody>
      </p:sp>
      <p:sp>
        <p:nvSpPr>
          <p:cNvPr id="16477" name="Text Box 93"/>
          <p:cNvSpPr txBox="1">
            <a:spLocks noChangeArrowheads="1"/>
          </p:cNvSpPr>
          <p:nvPr/>
        </p:nvSpPr>
        <p:spPr bwMode="auto">
          <a:xfrm>
            <a:off x="5624513" y="21383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2</a:t>
            </a:r>
          </a:p>
        </p:txBody>
      </p:sp>
      <p:sp>
        <p:nvSpPr>
          <p:cNvPr id="16478" name="Text Box 94"/>
          <p:cNvSpPr txBox="1">
            <a:spLocks noChangeArrowheads="1"/>
          </p:cNvSpPr>
          <p:nvPr/>
        </p:nvSpPr>
        <p:spPr bwMode="auto">
          <a:xfrm>
            <a:off x="4367213" y="28622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3</a:t>
            </a:r>
          </a:p>
        </p:txBody>
      </p: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3957638" y="40814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4</a:t>
            </a:r>
          </a:p>
        </p:txBody>
      </p:sp>
      <p:sp>
        <p:nvSpPr>
          <p:cNvPr id="16480" name="Text Box 96"/>
          <p:cNvSpPr txBox="1">
            <a:spLocks noChangeArrowheads="1"/>
          </p:cNvSpPr>
          <p:nvPr/>
        </p:nvSpPr>
        <p:spPr bwMode="auto">
          <a:xfrm>
            <a:off x="4595813" y="53006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5</a:t>
            </a:r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5627688" y="56816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6</a:t>
            </a:r>
          </a:p>
        </p:txBody>
      </p:sp>
      <p:sp>
        <p:nvSpPr>
          <p:cNvPr id="16482" name="Text Box 98"/>
          <p:cNvSpPr txBox="1">
            <a:spLocks noChangeArrowheads="1"/>
          </p:cNvSpPr>
          <p:nvPr/>
        </p:nvSpPr>
        <p:spPr bwMode="auto">
          <a:xfrm>
            <a:off x="6729413" y="51482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7</a:t>
            </a:r>
          </a:p>
        </p:txBody>
      </p:sp>
      <p:sp>
        <p:nvSpPr>
          <p:cNvPr id="16483" name="Text Box 99"/>
          <p:cNvSpPr txBox="1">
            <a:spLocks noChangeArrowheads="1"/>
          </p:cNvSpPr>
          <p:nvPr/>
        </p:nvSpPr>
        <p:spPr bwMode="auto">
          <a:xfrm>
            <a:off x="6958013" y="40814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8</a:t>
            </a:r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6424613" y="33956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9</a:t>
            </a:r>
          </a:p>
        </p:txBody>
      </p:sp>
      <p:sp>
        <p:nvSpPr>
          <p:cNvPr id="16485" name="Text Box 101"/>
          <p:cNvSpPr txBox="1">
            <a:spLocks noChangeArrowheads="1"/>
          </p:cNvSpPr>
          <p:nvPr/>
        </p:nvSpPr>
        <p:spPr bwMode="auto">
          <a:xfrm>
            <a:off x="5653088" y="3290888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10</a:t>
            </a:r>
          </a:p>
        </p:txBody>
      </p:sp>
      <p:sp>
        <p:nvSpPr>
          <p:cNvPr id="16486" name="Text Box 102"/>
          <p:cNvSpPr txBox="1">
            <a:spLocks noChangeArrowheads="1"/>
          </p:cNvSpPr>
          <p:nvPr/>
        </p:nvSpPr>
        <p:spPr bwMode="auto">
          <a:xfrm>
            <a:off x="5081588" y="371951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11</a:t>
            </a:r>
          </a:p>
        </p:txBody>
      </p:sp>
      <p:sp>
        <p:nvSpPr>
          <p:cNvPr id="16487" name="Text Box 103"/>
          <p:cNvSpPr txBox="1">
            <a:spLocks noChangeArrowheads="1"/>
          </p:cNvSpPr>
          <p:nvPr/>
        </p:nvSpPr>
        <p:spPr bwMode="auto">
          <a:xfrm>
            <a:off x="5024438" y="423386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12</a:t>
            </a:r>
          </a:p>
        </p:txBody>
      </p:sp>
      <p:sp>
        <p:nvSpPr>
          <p:cNvPr id="16488" name="Text Box 104"/>
          <p:cNvSpPr txBox="1">
            <a:spLocks noChangeArrowheads="1"/>
          </p:cNvSpPr>
          <p:nvPr/>
        </p:nvSpPr>
        <p:spPr bwMode="auto">
          <a:xfrm>
            <a:off x="5357813" y="461486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13</a:t>
            </a:r>
          </a:p>
        </p:txBody>
      </p:sp>
      <p:sp>
        <p:nvSpPr>
          <p:cNvPr id="16489" name="Text Box 105"/>
          <p:cNvSpPr txBox="1">
            <a:spLocks noChangeArrowheads="1"/>
          </p:cNvSpPr>
          <p:nvPr/>
        </p:nvSpPr>
        <p:spPr bwMode="auto">
          <a:xfrm>
            <a:off x="5815013" y="463391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14</a:t>
            </a:r>
          </a:p>
        </p:txBody>
      </p:sp>
      <p:sp>
        <p:nvSpPr>
          <p:cNvPr id="16490" name="Text Box 106"/>
          <p:cNvSpPr txBox="1">
            <a:spLocks noChangeArrowheads="1"/>
          </p:cNvSpPr>
          <p:nvPr/>
        </p:nvSpPr>
        <p:spPr bwMode="auto">
          <a:xfrm>
            <a:off x="5967413" y="431006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P</a:t>
            </a:r>
            <a:r>
              <a:rPr lang="en-US" sz="1000" baseline="-25000">
                <a:latin typeface="Times New Roman" charset="0"/>
              </a:rPr>
              <a:t>15</a:t>
            </a:r>
          </a:p>
        </p:txBody>
      </p:sp>
      <p:grpSp>
        <p:nvGrpSpPr>
          <p:cNvPr id="16491" name="Group 107"/>
          <p:cNvGrpSpPr>
            <a:grpSpLocks/>
          </p:cNvGrpSpPr>
          <p:nvPr/>
        </p:nvGrpSpPr>
        <p:grpSpPr bwMode="auto">
          <a:xfrm>
            <a:off x="6934200" y="0"/>
            <a:ext cx="2209800" cy="1143000"/>
            <a:chOff x="4368" y="0"/>
            <a:chExt cx="1392" cy="720"/>
          </a:xfrm>
        </p:grpSpPr>
        <p:sp>
          <p:nvSpPr>
            <p:cNvPr id="16492" name="Rectangle 108"/>
            <p:cNvSpPr>
              <a:spLocks noChangeArrowheads="1"/>
            </p:cNvSpPr>
            <p:nvPr/>
          </p:nvSpPr>
          <p:spPr bwMode="auto">
            <a:xfrm>
              <a:off x="4368" y="0"/>
              <a:ext cx="1392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" name="Text Box 109"/>
            <p:cNvSpPr txBox="1">
              <a:spLocks noChangeArrowheads="1"/>
            </p:cNvSpPr>
            <p:nvPr/>
          </p:nvSpPr>
          <p:spPr bwMode="auto">
            <a:xfrm>
              <a:off x="4368" y="48"/>
              <a:ext cx="135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u="sng">
                  <a:latin typeface="Tahoma" charset="0"/>
                </a:rPr>
                <a:t>SPIRAL </a:t>
              </a:r>
            </a:p>
            <a:p>
              <a:pPr algn="ctr" eaLnBrk="0" hangingPunct="0"/>
              <a:r>
                <a:rPr lang="en-US" b="1" u="sng">
                  <a:latin typeface="Tahoma" charset="0"/>
                </a:rPr>
                <a:t>of </a:t>
              </a:r>
            </a:p>
            <a:p>
              <a:pPr algn="ctr" eaLnBrk="0" hangingPunct="0"/>
              <a:r>
                <a:rPr lang="en-US" b="1" u="sng">
                  <a:latin typeface="Tahoma" charset="0"/>
                </a:rPr>
                <a:t>two convolutions</a:t>
              </a:r>
            </a:p>
          </p:txBody>
        </p:sp>
      </p:grpSp>
      <p:grpSp>
        <p:nvGrpSpPr>
          <p:cNvPr id="16494" name="Group 110"/>
          <p:cNvGrpSpPr>
            <a:grpSpLocks/>
          </p:cNvGrpSpPr>
          <p:nvPr/>
        </p:nvGrpSpPr>
        <p:grpSpPr bwMode="auto">
          <a:xfrm>
            <a:off x="0" y="0"/>
            <a:ext cx="6400800" cy="914400"/>
            <a:chOff x="0" y="0"/>
            <a:chExt cx="4032" cy="576"/>
          </a:xfrm>
        </p:grpSpPr>
        <p:sp>
          <p:nvSpPr>
            <p:cNvPr id="16495" name="Rectangle 111"/>
            <p:cNvSpPr>
              <a:spLocks noChangeArrowheads="1"/>
            </p:cNvSpPr>
            <p:nvPr/>
          </p:nvSpPr>
          <p:spPr bwMode="auto">
            <a:xfrm>
              <a:off x="0" y="0"/>
              <a:ext cx="3984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6" name="Text Box 112"/>
            <p:cNvSpPr txBox="1">
              <a:spLocks noChangeArrowheads="1"/>
            </p:cNvSpPr>
            <p:nvPr/>
          </p:nvSpPr>
          <p:spPr bwMode="auto">
            <a:xfrm>
              <a:off x="0" y="48"/>
              <a:ext cx="40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66"/>
                  </a:solidFill>
                  <a:latin typeface="Times New Roman" charset="0"/>
                </a:rPr>
                <a:t>Problem 28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Point P is 80 mm from point O. It starts moving towards O and  reaches it in two revolutions around.it Draw locus of  point P (To draw a Spiral of TWO convolutions).</a:t>
              </a:r>
            </a:p>
          </p:txBody>
        </p:sp>
      </p:grpSp>
      <p:grpSp>
        <p:nvGrpSpPr>
          <p:cNvPr id="16497" name="Group 113"/>
          <p:cNvGrpSpPr>
            <a:grpSpLocks/>
          </p:cNvGrpSpPr>
          <p:nvPr/>
        </p:nvGrpSpPr>
        <p:grpSpPr bwMode="auto">
          <a:xfrm>
            <a:off x="433388" y="914400"/>
            <a:ext cx="5414962" cy="776288"/>
            <a:chOff x="93" y="576"/>
            <a:chExt cx="3411" cy="489"/>
          </a:xfrm>
        </p:grpSpPr>
        <p:sp>
          <p:nvSpPr>
            <p:cNvPr id="16498" name="Rectangle 114"/>
            <p:cNvSpPr>
              <a:spLocks noChangeArrowheads="1"/>
            </p:cNvSpPr>
            <p:nvPr/>
          </p:nvSpPr>
          <p:spPr bwMode="auto">
            <a:xfrm>
              <a:off x="96" y="576"/>
              <a:ext cx="3408" cy="48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9" name="Text Box 115"/>
            <p:cNvSpPr txBox="1">
              <a:spLocks noChangeArrowheads="1"/>
            </p:cNvSpPr>
            <p:nvPr/>
          </p:nvSpPr>
          <p:spPr bwMode="auto">
            <a:xfrm>
              <a:off x="93" y="605"/>
              <a:ext cx="341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0000FF"/>
                  </a:solidFill>
                </a:rPr>
                <a:t>IMPORTANT APPROACH FOR CONSTRUCTION!</a:t>
              </a:r>
            </a:p>
            <a:p>
              <a:pPr algn="ctr" eaLnBrk="0" hangingPunct="0"/>
              <a:r>
                <a:rPr lang="en-US" sz="1400" b="1">
                  <a:solidFill>
                    <a:srgbClr val="FF0066"/>
                  </a:solidFill>
                </a:rPr>
                <a:t>FIND TOTAL ANGULAR AND TOTAL LINEAR DISPLACEMENT</a:t>
              </a:r>
            </a:p>
            <a:p>
              <a:pPr algn="ctr" eaLnBrk="0" hangingPunct="0"/>
              <a:r>
                <a:rPr lang="en-US" sz="1400" b="1">
                  <a:solidFill>
                    <a:srgbClr val="FF0066"/>
                  </a:solidFill>
                </a:rPr>
                <a:t>AND DIVIDE BOTH IN TO SAME NUMBER OF EQUAL PARTS.</a:t>
              </a:r>
            </a:p>
          </p:txBody>
        </p:sp>
      </p:grpSp>
      <p:grpSp>
        <p:nvGrpSpPr>
          <p:cNvPr id="16500" name="Group 116"/>
          <p:cNvGrpSpPr>
            <a:grpSpLocks/>
          </p:cNvGrpSpPr>
          <p:nvPr/>
        </p:nvGrpSpPr>
        <p:grpSpPr bwMode="auto">
          <a:xfrm>
            <a:off x="57150" y="2667000"/>
            <a:ext cx="3295650" cy="3505200"/>
            <a:chOff x="36" y="1680"/>
            <a:chExt cx="2076" cy="2208"/>
          </a:xfrm>
        </p:grpSpPr>
        <p:sp>
          <p:nvSpPr>
            <p:cNvPr id="16501" name="AutoShape 117"/>
            <p:cNvSpPr>
              <a:spLocks noChangeArrowheads="1"/>
            </p:cNvSpPr>
            <p:nvPr/>
          </p:nvSpPr>
          <p:spPr bwMode="auto">
            <a:xfrm>
              <a:off x="36" y="1680"/>
              <a:ext cx="2016" cy="2208"/>
            </a:xfrm>
            <a:prstGeom prst="wedgeRoundRectCallout">
              <a:avLst>
                <a:gd name="adj1" fmla="val 65773"/>
                <a:gd name="adj2" fmla="val -31069"/>
                <a:gd name="adj3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200">
                <a:latin typeface="Times New Roman" charset="0"/>
              </a:endParaRPr>
            </a:p>
          </p:txBody>
        </p:sp>
        <p:sp>
          <p:nvSpPr>
            <p:cNvPr id="16502" name="Text Box 118"/>
            <p:cNvSpPr txBox="1">
              <a:spLocks noChangeArrowheads="1"/>
            </p:cNvSpPr>
            <p:nvPr/>
          </p:nvSpPr>
          <p:spPr bwMode="auto">
            <a:xfrm>
              <a:off x="73" y="1776"/>
              <a:ext cx="2039" cy="2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accent2"/>
                  </a:solidFill>
                  <a:latin typeface="Times New Roman" charset="0"/>
                </a:rPr>
                <a:t>SOLUTION STEPS: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Total angular displacement here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 is two revolutions And 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Total Linear displacement here 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is distance PO.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Just divide both in same parts i.e.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Circle in EIGHT parts.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( means total angular displacement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 in SIXTEEN parts)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Divide PO also in SIXTEEN parts.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Rest steps are similar to the previous 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  <a:latin typeface="Times New Roman" charset="0"/>
                </a:rPr>
                <a:t>problem.</a:t>
              </a:r>
            </a:p>
            <a:p>
              <a:pPr eaLnBrk="0" hangingPunct="0"/>
              <a:endParaRPr lang="en-US" sz="1600">
                <a:solidFill>
                  <a:srgbClr val="FF0066"/>
                </a:solidFill>
                <a:latin typeface="Times New Roman" charset="0"/>
              </a:endParaRPr>
            </a:p>
          </p:txBody>
        </p:sp>
      </p:grpSp>
      <p:grpSp>
        <p:nvGrpSpPr>
          <p:cNvPr id="16503" name="Group 119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6504" name="AutoShape 120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5" name="AutoShape 12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6" name="AutoShape 12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7" name="AutoShape 12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8" name="AutoShape 12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9" name="AutoShape 12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4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4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9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4" dur="5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6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6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6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6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6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6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6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6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6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6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43" grpId="0" autoUpdateAnimBg="0"/>
      <p:bldP spid="16444" grpId="0" animBg="1"/>
      <p:bldP spid="16445" grpId="0" animBg="1"/>
      <p:bldP spid="16446" grpId="0" animBg="1"/>
      <p:bldP spid="16447" grpId="0" animBg="1"/>
      <p:bldP spid="16448" grpId="0" animBg="1"/>
      <p:bldP spid="16449" grpId="0" animBg="1"/>
      <p:bldP spid="16450" grpId="0" animBg="1"/>
      <p:bldP spid="16451" grpId="0" animBg="1"/>
      <p:bldP spid="16452" grpId="0" animBg="1"/>
      <p:bldP spid="16453" grpId="0" animBg="1"/>
      <p:bldP spid="16454" grpId="0" animBg="1"/>
      <p:bldP spid="16455" grpId="0" animBg="1"/>
      <p:bldP spid="16456" grpId="0" animBg="1"/>
      <p:bldP spid="16457" grpId="0" animBg="1"/>
      <p:bldP spid="16458" grpId="0" animBg="1"/>
      <p:bldP spid="16459" grpId="0" animBg="1"/>
      <p:bldP spid="16460" grpId="0" animBg="1"/>
      <p:bldP spid="16461" grpId="0" animBg="1"/>
      <p:bldP spid="16462" grpId="0" animBg="1"/>
      <p:bldP spid="16463" grpId="0" animBg="1"/>
      <p:bldP spid="16464" grpId="0" animBg="1"/>
      <p:bldP spid="16465" grpId="0" animBg="1"/>
      <p:bldP spid="16476" grpId="0" autoUpdateAnimBg="0"/>
      <p:bldP spid="16477" grpId="0" autoUpdateAnimBg="0"/>
      <p:bldP spid="16478" grpId="0" autoUpdateAnimBg="0"/>
      <p:bldP spid="16479" grpId="0" autoUpdateAnimBg="0"/>
      <p:bldP spid="16480" grpId="0" autoUpdateAnimBg="0"/>
      <p:bldP spid="16481" grpId="0" autoUpdateAnimBg="0"/>
      <p:bldP spid="16482" grpId="0" autoUpdateAnimBg="0"/>
      <p:bldP spid="16483" grpId="0" autoUpdateAnimBg="0"/>
      <p:bldP spid="16484" grpId="0" autoUpdateAnimBg="0"/>
      <p:bldP spid="16485" grpId="0" autoUpdateAnimBg="0"/>
      <p:bldP spid="16486" grpId="0" autoUpdateAnimBg="0"/>
      <p:bldP spid="16487" grpId="0" autoUpdateAnimBg="0"/>
      <p:bldP spid="16488" grpId="0" autoUpdateAnimBg="0"/>
      <p:bldP spid="16489" grpId="0" autoUpdateAnimBg="0"/>
      <p:bldP spid="1649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5438775" y="4260850"/>
            <a:ext cx="1912938" cy="19113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54650" y="939800"/>
            <a:ext cx="1912938" cy="30972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767263" y="4040188"/>
            <a:ext cx="3278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5341938" y="4211638"/>
            <a:ext cx="2038350" cy="2036762"/>
            <a:chOff x="538" y="1618"/>
            <a:chExt cx="1134" cy="1134"/>
          </a:xfrm>
        </p:grpSpPr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1123" y="1618"/>
              <a:ext cx="0" cy="1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538" y="2181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5678488" y="819150"/>
            <a:ext cx="1416050" cy="3460750"/>
            <a:chOff x="3577" y="516"/>
            <a:chExt cx="892" cy="2180"/>
          </a:xfrm>
        </p:grpSpPr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 flipV="1">
              <a:off x="3577" y="587"/>
              <a:ext cx="0" cy="1958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 flipV="1">
              <a:off x="4469" y="591"/>
              <a:ext cx="0" cy="1954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V="1">
              <a:off x="4025" y="516"/>
              <a:ext cx="0" cy="218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5149850" y="796925"/>
            <a:ext cx="285750" cy="3000375"/>
            <a:chOff x="3493" y="437"/>
            <a:chExt cx="245" cy="1726"/>
          </a:xfrm>
        </p:grpSpPr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3493" y="1969"/>
              <a:ext cx="24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1</a:t>
              </a:r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3493" y="1751"/>
              <a:ext cx="24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2</a:t>
              </a: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3493" y="1532"/>
              <a:ext cx="24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3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3493" y="1312"/>
              <a:ext cx="245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4</a:t>
              </a: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3493" y="1093"/>
              <a:ext cx="245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5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3493" y="875"/>
              <a:ext cx="24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6</a:t>
              </a:r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3493" y="656"/>
              <a:ext cx="24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7</a:t>
              </a: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493" y="437"/>
              <a:ext cx="24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7431" name="Group 23"/>
          <p:cNvGrpSpPr>
            <a:grpSpLocks/>
          </p:cNvGrpSpPr>
          <p:nvPr/>
        </p:nvGrpSpPr>
        <p:grpSpPr bwMode="auto">
          <a:xfrm>
            <a:off x="5407025" y="939800"/>
            <a:ext cx="76200" cy="3114675"/>
            <a:chOff x="2976" y="1182"/>
            <a:chExt cx="42" cy="2106"/>
          </a:xfrm>
        </p:grpSpPr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2976" y="3245"/>
              <a:ext cx="42" cy="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2976" y="2969"/>
              <a:ext cx="42" cy="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2976" y="2714"/>
              <a:ext cx="42" cy="4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2976" y="2459"/>
              <a:ext cx="42" cy="4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2976" y="2203"/>
              <a:ext cx="42" cy="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2976" y="1948"/>
              <a:ext cx="42" cy="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2976" y="1693"/>
              <a:ext cx="42" cy="4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2976" y="1438"/>
              <a:ext cx="42" cy="4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2976" y="1182"/>
              <a:ext cx="42" cy="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41" name="Group 33"/>
          <p:cNvGrpSpPr>
            <a:grpSpLocks/>
          </p:cNvGrpSpPr>
          <p:nvPr/>
        </p:nvGrpSpPr>
        <p:grpSpPr bwMode="auto">
          <a:xfrm>
            <a:off x="5435600" y="1349375"/>
            <a:ext cx="1928813" cy="2257425"/>
            <a:chOff x="3424" y="850"/>
            <a:chExt cx="1215" cy="1422"/>
          </a:xfrm>
        </p:grpSpPr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3436" y="2272"/>
              <a:ext cx="120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3424" y="2032"/>
              <a:ext cx="120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3439" y="1801"/>
              <a:ext cx="120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3436" y="1561"/>
              <a:ext cx="120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433" y="1330"/>
              <a:ext cx="120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439" y="1099"/>
              <a:ext cx="120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436" y="850"/>
              <a:ext cx="120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9" name="Oval 41"/>
          <p:cNvSpPr>
            <a:spLocks noChangeArrowheads="1"/>
          </p:cNvSpPr>
          <p:nvPr/>
        </p:nvSpPr>
        <p:spPr bwMode="auto">
          <a:xfrm>
            <a:off x="5640388" y="35925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Oval 42"/>
          <p:cNvSpPr>
            <a:spLocks noChangeArrowheads="1"/>
          </p:cNvSpPr>
          <p:nvPr/>
        </p:nvSpPr>
        <p:spPr bwMode="auto">
          <a:xfrm>
            <a:off x="7054850" y="2844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Oval 43"/>
          <p:cNvSpPr>
            <a:spLocks noChangeArrowheads="1"/>
          </p:cNvSpPr>
          <p:nvPr/>
        </p:nvSpPr>
        <p:spPr bwMode="auto">
          <a:xfrm>
            <a:off x="6340475" y="31972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2" name="Oval 44"/>
          <p:cNvSpPr>
            <a:spLocks noChangeArrowheads="1"/>
          </p:cNvSpPr>
          <p:nvPr/>
        </p:nvSpPr>
        <p:spPr bwMode="auto">
          <a:xfrm>
            <a:off x="7326313" y="24495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Oval 45"/>
          <p:cNvSpPr>
            <a:spLocks noChangeArrowheads="1"/>
          </p:cNvSpPr>
          <p:nvPr/>
        </p:nvSpPr>
        <p:spPr bwMode="auto">
          <a:xfrm>
            <a:off x="7054850" y="20637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Oval 46"/>
          <p:cNvSpPr>
            <a:spLocks noChangeArrowheads="1"/>
          </p:cNvSpPr>
          <p:nvPr/>
        </p:nvSpPr>
        <p:spPr bwMode="auto">
          <a:xfrm>
            <a:off x="6354763" y="1701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Oval 47"/>
          <p:cNvSpPr>
            <a:spLocks noChangeArrowheads="1"/>
          </p:cNvSpPr>
          <p:nvPr/>
        </p:nvSpPr>
        <p:spPr bwMode="auto">
          <a:xfrm>
            <a:off x="5640388" y="13065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Arc 48"/>
          <p:cNvSpPr>
            <a:spLocks/>
          </p:cNvSpPr>
          <p:nvPr/>
        </p:nvSpPr>
        <p:spPr bwMode="auto">
          <a:xfrm rot="9467812" flipV="1">
            <a:off x="5364163" y="3425825"/>
            <a:ext cx="1173162" cy="688975"/>
          </a:xfrm>
          <a:custGeom>
            <a:avLst/>
            <a:gdLst>
              <a:gd name="G0" fmla="+- 2712 0 0"/>
              <a:gd name="G1" fmla="+- 21600 0 0"/>
              <a:gd name="G2" fmla="+- 21600 0 0"/>
              <a:gd name="T0" fmla="*/ 0 w 23025"/>
              <a:gd name="T1" fmla="*/ 171 h 21600"/>
              <a:gd name="T2" fmla="*/ 23025 w 23025"/>
              <a:gd name="T3" fmla="*/ 14254 h 21600"/>
              <a:gd name="T4" fmla="*/ 2712 w 2302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25" h="21600" fill="none" extrusionOk="0">
                <a:moveTo>
                  <a:pt x="-1" y="170"/>
                </a:moveTo>
                <a:cubicBezTo>
                  <a:pt x="899" y="57"/>
                  <a:pt x="1805" y="-1"/>
                  <a:pt x="2712" y="0"/>
                </a:cubicBezTo>
                <a:cubicBezTo>
                  <a:pt x="11808" y="0"/>
                  <a:pt x="19930" y="5699"/>
                  <a:pt x="23024" y="14254"/>
                </a:cubicBezTo>
              </a:path>
              <a:path w="23025" h="21600" stroke="0" extrusionOk="0">
                <a:moveTo>
                  <a:pt x="-1" y="170"/>
                </a:moveTo>
                <a:cubicBezTo>
                  <a:pt x="899" y="57"/>
                  <a:pt x="1805" y="-1"/>
                  <a:pt x="2712" y="0"/>
                </a:cubicBezTo>
                <a:cubicBezTo>
                  <a:pt x="11808" y="0"/>
                  <a:pt x="19930" y="5699"/>
                  <a:pt x="23024" y="14254"/>
                </a:cubicBezTo>
                <a:lnTo>
                  <a:pt x="271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Arc 49"/>
          <p:cNvSpPr>
            <a:spLocks/>
          </p:cNvSpPr>
          <p:nvPr/>
        </p:nvSpPr>
        <p:spPr bwMode="auto">
          <a:xfrm rot="21009551" flipV="1">
            <a:off x="6275388" y="2449513"/>
            <a:ext cx="1144587" cy="682625"/>
          </a:xfrm>
          <a:custGeom>
            <a:avLst/>
            <a:gdLst>
              <a:gd name="G0" fmla="+- 2712 0 0"/>
              <a:gd name="G1" fmla="+- 21600 0 0"/>
              <a:gd name="G2" fmla="+- 21600 0 0"/>
              <a:gd name="T0" fmla="*/ 0 w 24196"/>
              <a:gd name="T1" fmla="*/ 171 h 21600"/>
              <a:gd name="T2" fmla="*/ 24196 w 24196"/>
              <a:gd name="T3" fmla="*/ 19366 h 21600"/>
              <a:gd name="T4" fmla="*/ 2712 w 2419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96" h="21600" fill="none" extrusionOk="0">
                <a:moveTo>
                  <a:pt x="-1" y="170"/>
                </a:moveTo>
                <a:cubicBezTo>
                  <a:pt x="899" y="57"/>
                  <a:pt x="1805" y="-1"/>
                  <a:pt x="2712" y="0"/>
                </a:cubicBezTo>
                <a:cubicBezTo>
                  <a:pt x="13776" y="0"/>
                  <a:pt x="23051" y="8360"/>
                  <a:pt x="24196" y="19365"/>
                </a:cubicBezTo>
              </a:path>
              <a:path w="24196" h="21600" stroke="0" extrusionOk="0">
                <a:moveTo>
                  <a:pt x="-1" y="170"/>
                </a:moveTo>
                <a:cubicBezTo>
                  <a:pt x="899" y="57"/>
                  <a:pt x="1805" y="-1"/>
                  <a:pt x="2712" y="0"/>
                </a:cubicBezTo>
                <a:cubicBezTo>
                  <a:pt x="13776" y="0"/>
                  <a:pt x="23051" y="8360"/>
                  <a:pt x="24196" y="19365"/>
                </a:cubicBezTo>
                <a:lnTo>
                  <a:pt x="271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Arc 50"/>
          <p:cNvSpPr>
            <a:spLocks/>
          </p:cNvSpPr>
          <p:nvPr/>
        </p:nvSpPr>
        <p:spPr bwMode="auto">
          <a:xfrm rot="-9906590">
            <a:off x="5421313" y="944563"/>
            <a:ext cx="1217612" cy="688975"/>
          </a:xfrm>
          <a:custGeom>
            <a:avLst/>
            <a:gdLst>
              <a:gd name="G0" fmla="+- 3586 0 0"/>
              <a:gd name="G1" fmla="+- 21600 0 0"/>
              <a:gd name="G2" fmla="+- 21600 0 0"/>
              <a:gd name="T0" fmla="*/ 0 w 23899"/>
              <a:gd name="T1" fmla="*/ 300 h 21600"/>
              <a:gd name="T2" fmla="*/ 23899 w 23899"/>
              <a:gd name="T3" fmla="*/ 14254 h 21600"/>
              <a:gd name="T4" fmla="*/ 3586 w 238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99" h="21600" fill="none" extrusionOk="0">
                <a:moveTo>
                  <a:pt x="-1" y="299"/>
                </a:moveTo>
                <a:cubicBezTo>
                  <a:pt x="1184" y="100"/>
                  <a:pt x="2384" y="-1"/>
                  <a:pt x="3586" y="0"/>
                </a:cubicBezTo>
                <a:cubicBezTo>
                  <a:pt x="12682" y="0"/>
                  <a:pt x="20804" y="5699"/>
                  <a:pt x="23898" y="14254"/>
                </a:cubicBezTo>
              </a:path>
              <a:path w="23899" h="21600" stroke="0" extrusionOk="0">
                <a:moveTo>
                  <a:pt x="-1" y="299"/>
                </a:moveTo>
                <a:cubicBezTo>
                  <a:pt x="1184" y="100"/>
                  <a:pt x="2384" y="-1"/>
                  <a:pt x="3586" y="0"/>
                </a:cubicBezTo>
                <a:cubicBezTo>
                  <a:pt x="12682" y="0"/>
                  <a:pt x="20804" y="5699"/>
                  <a:pt x="23898" y="14254"/>
                </a:cubicBezTo>
                <a:lnTo>
                  <a:pt x="3586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Arc 51"/>
          <p:cNvSpPr>
            <a:spLocks/>
          </p:cNvSpPr>
          <p:nvPr/>
        </p:nvSpPr>
        <p:spPr bwMode="auto">
          <a:xfrm rot="-21009551">
            <a:off x="6292850" y="1854200"/>
            <a:ext cx="1144588" cy="682625"/>
          </a:xfrm>
          <a:custGeom>
            <a:avLst/>
            <a:gdLst>
              <a:gd name="G0" fmla="+- 2712 0 0"/>
              <a:gd name="G1" fmla="+- 21600 0 0"/>
              <a:gd name="G2" fmla="+- 21600 0 0"/>
              <a:gd name="T0" fmla="*/ 0 w 24196"/>
              <a:gd name="T1" fmla="*/ 171 h 21600"/>
              <a:gd name="T2" fmla="*/ 24196 w 24196"/>
              <a:gd name="T3" fmla="*/ 19366 h 21600"/>
              <a:gd name="T4" fmla="*/ 2712 w 2419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96" h="21600" fill="none" extrusionOk="0">
                <a:moveTo>
                  <a:pt x="-1" y="170"/>
                </a:moveTo>
                <a:cubicBezTo>
                  <a:pt x="899" y="57"/>
                  <a:pt x="1805" y="-1"/>
                  <a:pt x="2712" y="0"/>
                </a:cubicBezTo>
                <a:cubicBezTo>
                  <a:pt x="13776" y="0"/>
                  <a:pt x="23051" y="8360"/>
                  <a:pt x="24196" y="19365"/>
                </a:cubicBezTo>
              </a:path>
              <a:path w="24196" h="21600" stroke="0" extrusionOk="0">
                <a:moveTo>
                  <a:pt x="-1" y="170"/>
                </a:moveTo>
                <a:cubicBezTo>
                  <a:pt x="899" y="57"/>
                  <a:pt x="1805" y="-1"/>
                  <a:pt x="2712" y="0"/>
                </a:cubicBezTo>
                <a:cubicBezTo>
                  <a:pt x="13776" y="0"/>
                  <a:pt x="23051" y="8360"/>
                  <a:pt x="24196" y="19365"/>
                </a:cubicBezTo>
                <a:lnTo>
                  <a:pt x="271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5159375" y="50673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5610225" y="35687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1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5178425" y="38068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6311900" y="317817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2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7054850" y="283527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3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7331075" y="23495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4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7007225" y="179705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5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6311900" y="14732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6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5616575" y="108267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7</a:t>
            </a:r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5226050" y="6350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sp>
        <p:nvSpPr>
          <p:cNvPr id="17470" name="Oval 62"/>
          <p:cNvSpPr>
            <a:spLocks noChangeArrowheads="1"/>
          </p:cNvSpPr>
          <p:nvPr/>
        </p:nvSpPr>
        <p:spPr bwMode="auto">
          <a:xfrm>
            <a:off x="5378450" y="518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71" name="Group 63"/>
          <p:cNvGrpSpPr>
            <a:grpSpLocks/>
          </p:cNvGrpSpPr>
          <p:nvPr/>
        </p:nvGrpSpPr>
        <p:grpSpPr bwMode="auto">
          <a:xfrm>
            <a:off x="5467350" y="4027488"/>
            <a:ext cx="2117725" cy="2379662"/>
            <a:chOff x="1160" y="2153"/>
            <a:chExt cx="1334" cy="1499"/>
          </a:xfrm>
        </p:grpSpPr>
        <p:sp>
          <p:nvSpPr>
            <p:cNvPr id="17472" name="Text Box 64"/>
            <p:cNvSpPr txBox="1">
              <a:spLocks noChangeArrowheads="1"/>
            </p:cNvSpPr>
            <p:nvPr/>
          </p:nvSpPr>
          <p:spPr bwMode="auto">
            <a:xfrm>
              <a:off x="1160" y="326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</a:t>
              </a:r>
            </a:p>
          </p:txBody>
        </p:sp>
        <p:sp>
          <p:nvSpPr>
            <p:cNvPr id="17473" name="Text Box 65"/>
            <p:cNvSpPr txBox="1">
              <a:spLocks noChangeArrowheads="1"/>
            </p:cNvSpPr>
            <p:nvPr/>
          </p:nvSpPr>
          <p:spPr bwMode="auto">
            <a:xfrm>
              <a:off x="1670" y="347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2</a:t>
              </a:r>
            </a:p>
          </p:txBody>
        </p:sp>
        <p:sp>
          <p:nvSpPr>
            <p:cNvPr id="17474" name="Text Box 66"/>
            <p:cNvSpPr txBox="1">
              <a:spLocks noChangeArrowheads="1"/>
            </p:cNvSpPr>
            <p:nvPr/>
          </p:nvSpPr>
          <p:spPr bwMode="auto">
            <a:xfrm>
              <a:off x="2136" y="3283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3</a:t>
              </a:r>
            </a:p>
          </p:txBody>
        </p:sp>
        <p:sp>
          <p:nvSpPr>
            <p:cNvPr id="17475" name="Text Box 67"/>
            <p:cNvSpPr txBox="1">
              <a:spLocks noChangeArrowheads="1"/>
            </p:cNvSpPr>
            <p:nvPr/>
          </p:nvSpPr>
          <p:spPr bwMode="auto">
            <a:xfrm>
              <a:off x="2330" y="281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4</a:t>
              </a:r>
            </a:p>
          </p:txBody>
        </p:sp>
        <p:sp>
          <p:nvSpPr>
            <p:cNvPr id="17476" name="Text Box 68"/>
            <p:cNvSpPr txBox="1">
              <a:spLocks noChangeArrowheads="1"/>
            </p:cNvSpPr>
            <p:nvPr/>
          </p:nvSpPr>
          <p:spPr bwMode="auto">
            <a:xfrm>
              <a:off x="2150" y="2351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5</a:t>
              </a:r>
            </a:p>
          </p:txBody>
        </p:sp>
        <p:sp>
          <p:nvSpPr>
            <p:cNvPr id="17477" name="Text Box 69"/>
            <p:cNvSpPr txBox="1">
              <a:spLocks noChangeArrowheads="1"/>
            </p:cNvSpPr>
            <p:nvPr/>
          </p:nvSpPr>
          <p:spPr bwMode="auto">
            <a:xfrm>
              <a:off x="1694" y="2153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6</a:t>
              </a:r>
            </a:p>
          </p:txBody>
        </p:sp>
        <p:sp>
          <p:nvSpPr>
            <p:cNvPr id="17478" name="Text Box 70"/>
            <p:cNvSpPr txBox="1">
              <a:spLocks noChangeArrowheads="1"/>
            </p:cNvSpPr>
            <p:nvPr/>
          </p:nvSpPr>
          <p:spPr bwMode="auto">
            <a:xfrm>
              <a:off x="1166" y="236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7</a:t>
              </a:r>
            </a:p>
          </p:txBody>
        </p:sp>
      </p:grp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6896100" y="63500"/>
            <a:ext cx="2270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 Black" pitchFamily="34" charset="0"/>
              </a:rPr>
              <a:t>HELIX </a:t>
            </a:r>
          </a:p>
          <a:p>
            <a:pPr algn="ctr" eaLnBrk="0" hangingPunct="0"/>
            <a:r>
              <a:rPr lang="en-US" sz="1600" b="1">
                <a:solidFill>
                  <a:srgbClr val="FF0066"/>
                </a:solidFill>
              </a:rPr>
              <a:t>(UPON  A CYLINDER</a:t>
            </a:r>
            <a:r>
              <a:rPr lang="en-US" sz="1600">
                <a:solidFill>
                  <a:srgbClr val="FF0066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152400" y="620713"/>
            <a:ext cx="4984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</a:rPr>
              <a:t>PROBLEM</a:t>
            </a:r>
            <a:r>
              <a:rPr lang="en-US" sz="1400"/>
              <a:t>: Draw a helix of one convolution, upon a cylinder.</a:t>
            </a:r>
          </a:p>
          <a:p>
            <a:pPr eaLnBrk="0" hangingPunct="0"/>
            <a:r>
              <a:rPr lang="en-US" sz="1400"/>
              <a:t>Given 80 mm pitch and 50 mm diameter of a cylinder.</a:t>
            </a:r>
          </a:p>
          <a:p>
            <a:pPr eaLnBrk="0" hangingPunct="0"/>
            <a:r>
              <a:rPr lang="en-US" sz="1400"/>
              <a:t>(The axial advance during one complete revolution is called</a:t>
            </a:r>
          </a:p>
          <a:p>
            <a:pPr eaLnBrk="0" hangingPunct="0"/>
            <a:r>
              <a:rPr lang="en-US" sz="1400"/>
              <a:t>The</a:t>
            </a:r>
            <a:r>
              <a:rPr lang="en-US" sz="1400" i="1">
                <a:solidFill>
                  <a:srgbClr val="FF0066"/>
                </a:solidFill>
              </a:rPr>
              <a:t> pitch</a:t>
            </a:r>
            <a:r>
              <a:rPr lang="en-US" sz="1400"/>
              <a:t> of the helix)</a:t>
            </a: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152400" y="1992313"/>
            <a:ext cx="418147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SOLUTION: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Draw projections of a cylinder.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Divide circle and axis in to same no. of equal parts. ( 8 )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Name those as shown.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Mark initial position of point ‘P’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Mark various positions of </a:t>
            </a:r>
            <a:r>
              <a:rPr lang="en-US" sz="1400" i="1">
                <a:solidFill>
                  <a:schemeClr val="accent2"/>
                </a:solidFill>
                <a:latin typeface="Times New Roman" charset="0"/>
              </a:rPr>
              <a:t>P </a:t>
            </a:r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as shown in animation.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Join all points by smooth possible curve. 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Make upper half dotted, as it is going behind the solid 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and hence will not be seen from front side.</a:t>
            </a:r>
          </a:p>
        </p:txBody>
      </p:sp>
      <p:grpSp>
        <p:nvGrpSpPr>
          <p:cNvPr id="17482" name="Group 7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7483" name="AutoShape 75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AutoShape 7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5" name="AutoShape 7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AutoShape 7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AutoShape 7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AutoShape 8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3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8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3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8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49" grpId="0" animBg="1"/>
      <p:bldP spid="17450" grpId="0" animBg="1"/>
      <p:bldP spid="17451" grpId="0" animBg="1"/>
      <p:bldP spid="17452" grpId="0" animBg="1"/>
      <p:bldP spid="17453" grpId="0" animBg="1"/>
      <p:bldP spid="17454" grpId="0" animBg="1"/>
      <p:bldP spid="17455" grpId="0" animBg="1"/>
      <p:bldP spid="17456" grpId="0" animBg="1"/>
      <p:bldP spid="17457" grpId="0" animBg="1"/>
      <p:bldP spid="17458" grpId="0" animBg="1"/>
      <p:bldP spid="17459" grpId="0" animBg="1"/>
      <p:bldP spid="17460" grpId="0" autoUpdateAnimBg="0"/>
      <p:bldP spid="17461" grpId="0" autoUpdateAnimBg="0"/>
      <p:bldP spid="17462" grpId="0" autoUpdateAnimBg="0"/>
      <p:bldP spid="17463" grpId="0" autoUpdateAnimBg="0"/>
      <p:bldP spid="17464" grpId="0" autoUpdateAnimBg="0"/>
      <p:bldP spid="17465" grpId="0" autoUpdateAnimBg="0"/>
      <p:bldP spid="17466" grpId="0" autoUpdateAnimBg="0"/>
      <p:bldP spid="17467" grpId="0" autoUpdateAnimBg="0"/>
      <p:bldP spid="17468" grpId="0" autoUpdateAnimBg="0"/>
      <p:bldP spid="17469" grpId="0" autoUpdateAnimBg="0"/>
      <p:bldP spid="17470" grpId="0" animBg="1"/>
      <p:bldP spid="17480" grpId="0" autoUpdateAnimBg="0"/>
      <p:bldP spid="1748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145088" y="4140200"/>
            <a:ext cx="2263775" cy="226218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5029200" y="4081463"/>
            <a:ext cx="2413000" cy="2411412"/>
            <a:chOff x="538" y="1618"/>
            <a:chExt cx="1134" cy="1134"/>
          </a:xfrm>
        </p:grpSpPr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1123" y="1618"/>
              <a:ext cx="0" cy="1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538" y="2181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813300" y="50942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5073650" y="5229225"/>
            <a:ext cx="889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5178425" y="3863975"/>
            <a:ext cx="2459038" cy="2765425"/>
            <a:chOff x="1160" y="2153"/>
            <a:chExt cx="1309" cy="1472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160" y="3269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1670" y="3479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2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2136" y="3283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3</a:t>
              </a: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330" y="2819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4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150" y="2351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5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1694" y="2153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6</a:t>
              </a: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1166" y="2369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7</a:t>
              </a:r>
            </a:p>
          </p:txBody>
        </p:sp>
      </p:grp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5080000" y="509588"/>
            <a:ext cx="2368550" cy="32400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51" name="Group 19"/>
          <p:cNvGrpSpPr>
            <a:grpSpLocks/>
          </p:cNvGrpSpPr>
          <p:nvPr/>
        </p:nvGrpSpPr>
        <p:grpSpPr bwMode="auto">
          <a:xfrm rot="-447248">
            <a:off x="4748213" y="358775"/>
            <a:ext cx="1652587" cy="3094038"/>
            <a:chOff x="3138" y="2016"/>
            <a:chExt cx="757" cy="1354"/>
          </a:xfrm>
        </p:grpSpPr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 rot="2017187">
              <a:off x="3138" y="3237"/>
              <a:ext cx="126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1</a:t>
              </a:r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 rot="2017187">
              <a:off x="3222" y="3080"/>
              <a:ext cx="125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2</a:t>
              </a:r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 rot="2017187">
              <a:off x="3306" y="2920"/>
              <a:ext cx="125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3</a:t>
              </a:r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 rot="2017187">
              <a:off x="3402" y="2729"/>
              <a:ext cx="126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4</a:t>
              </a:r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 rot="2017187">
              <a:off x="3502" y="2573"/>
              <a:ext cx="1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5</a:t>
              </a: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 rot="2017187">
              <a:off x="3602" y="2370"/>
              <a:ext cx="1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6</a:t>
              </a:r>
            </a:p>
          </p:txBody>
        </p:sp>
        <p:sp>
          <p:nvSpPr>
            <p:cNvPr id="18458" name="Text Box 26"/>
            <p:cNvSpPr txBox="1">
              <a:spLocks noChangeArrowheads="1"/>
            </p:cNvSpPr>
            <p:nvPr/>
          </p:nvSpPr>
          <p:spPr bwMode="auto">
            <a:xfrm rot="2017187">
              <a:off x="3670" y="2224"/>
              <a:ext cx="126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7</a:t>
              </a:r>
            </a:p>
          </p:txBody>
        </p:sp>
        <p:sp>
          <p:nvSpPr>
            <p:cNvPr id="18459" name="Text Box 27"/>
            <p:cNvSpPr txBox="1">
              <a:spLocks noChangeArrowheads="1"/>
            </p:cNvSpPr>
            <p:nvPr/>
          </p:nvSpPr>
          <p:spPr bwMode="auto">
            <a:xfrm rot="2017187">
              <a:off x="3769" y="2016"/>
              <a:ext cx="126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18460" name="Group 28"/>
          <p:cNvGrpSpPr>
            <a:grpSpLocks/>
          </p:cNvGrpSpPr>
          <p:nvPr/>
        </p:nvGrpSpPr>
        <p:grpSpPr bwMode="auto">
          <a:xfrm>
            <a:off x="5210175" y="982663"/>
            <a:ext cx="2163763" cy="2433637"/>
            <a:chOff x="3282" y="619"/>
            <a:chExt cx="1363" cy="1533"/>
          </a:xfrm>
        </p:grpSpPr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>
              <a:off x="3509" y="1364"/>
              <a:ext cx="85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3623" y="1095"/>
              <a:ext cx="62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3737" y="850"/>
              <a:ext cx="45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3793" y="619"/>
              <a:ext cx="28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3452" y="1634"/>
              <a:ext cx="102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>
              <a:off x="3339" y="1904"/>
              <a:ext cx="119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3282" y="2152"/>
              <a:ext cx="13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68" name="Group 36"/>
          <p:cNvGrpSpPr>
            <a:grpSpLocks/>
          </p:cNvGrpSpPr>
          <p:nvPr/>
        </p:nvGrpSpPr>
        <p:grpSpPr bwMode="auto">
          <a:xfrm>
            <a:off x="5119688" y="474663"/>
            <a:ext cx="2305050" cy="4795837"/>
            <a:chOff x="3225" y="299"/>
            <a:chExt cx="1452" cy="3021"/>
          </a:xfrm>
        </p:grpSpPr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3225" y="2344"/>
              <a:ext cx="0" cy="9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 flipV="1">
              <a:off x="4677" y="2355"/>
              <a:ext cx="0" cy="96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 flipV="1">
              <a:off x="3410" y="2344"/>
              <a:ext cx="0" cy="51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40"/>
            <p:cNvSpPr>
              <a:spLocks noChangeShapeType="1"/>
            </p:cNvSpPr>
            <p:nvPr/>
          </p:nvSpPr>
          <p:spPr bwMode="auto">
            <a:xfrm flipV="1">
              <a:off x="4475" y="2344"/>
              <a:ext cx="0" cy="51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 flipV="1">
              <a:off x="3953" y="299"/>
              <a:ext cx="0" cy="210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4" name="Group 42"/>
          <p:cNvGrpSpPr>
            <a:grpSpLocks/>
          </p:cNvGrpSpPr>
          <p:nvPr/>
        </p:nvGrpSpPr>
        <p:grpSpPr bwMode="auto">
          <a:xfrm>
            <a:off x="5391150" y="565150"/>
            <a:ext cx="1712913" cy="3246438"/>
            <a:chOff x="3396" y="356"/>
            <a:chExt cx="1079" cy="2045"/>
          </a:xfrm>
        </p:grpSpPr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 flipH="1">
              <a:off x="3396" y="356"/>
              <a:ext cx="568" cy="19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3964" y="356"/>
              <a:ext cx="511" cy="20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77" name="Oval 45"/>
          <p:cNvSpPr>
            <a:spLocks noChangeArrowheads="1"/>
          </p:cNvSpPr>
          <p:nvPr/>
        </p:nvSpPr>
        <p:spPr bwMode="auto">
          <a:xfrm>
            <a:off x="5029200" y="3698875"/>
            <a:ext cx="904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Oval 46"/>
          <p:cNvSpPr>
            <a:spLocks noChangeArrowheads="1"/>
          </p:cNvSpPr>
          <p:nvPr/>
        </p:nvSpPr>
        <p:spPr bwMode="auto">
          <a:xfrm>
            <a:off x="5421313" y="3376613"/>
            <a:ext cx="88900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Oval 47"/>
          <p:cNvSpPr>
            <a:spLocks noChangeArrowheads="1"/>
          </p:cNvSpPr>
          <p:nvPr/>
        </p:nvSpPr>
        <p:spPr bwMode="auto">
          <a:xfrm>
            <a:off x="6232525" y="2971800"/>
            <a:ext cx="90488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Oval 48"/>
          <p:cNvSpPr>
            <a:spLocks noChangeArrowheads="1"/>
          </p:cNvSpPr>
          <p:nvPr/>
        </p:nvSpPr>
        <p:spPr bwMode="auto">
          <a:xfrm>
            <a:off x="6743700" y="2543175"/>
            <a:ext cx="904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Oval 49"/>
          <p:cNvSpPr>
            <a:spLocks noChangeArrowheads="1"/>
          </p:cNvSpPr>
          <p:nvPr/>
        </p:nvSpPr>
        <p:spPr bwMode="auto">
          <a:xfrm>
            <a:off x="6818313" y="2122488"/>
            <a:ext cx="90487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Oval 50"/>
          <p:cNvSpPr>
            <a:spLocks noChangeArrowheads="1"/>
          </p:cNvSpPr>
          <p:nvPr/>
        </p:nvSpPr>
        <p:spPr bwMode="auto">
          <a:xfrm>
            <a:off x="6540500" y="1692275"/>
            <a:ext cx="904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Oval 51"/>
          <p:cNvSpPr>
            <a:spLocks noChangeArrowheads="1"/>
          </p:cNvSpPr>
          <p:nvPr/>
        </p:nvSpPr>
        <p:spPr bwMode="auto">
          <a:xfrm>
            <a:off x="6232525" y="1301750"/>
            <a:ext cx="904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4" name="Oval 52"/>
          <p:cNvSpPr>
            <a:spLocks noChangeArrowheads="1"/>
          </p:cNvSpPr>
          <p:nvPr/>
        </p:nvSpPr>
        <p:spPr bwMode="auto">
          <a:xfrm>
            <a:off x="6111875" y="919163"/>
            <a:ext cx="90488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Oval 53"/>
          <p:cNvSpPr>
            <a:spLocks noChangeArrowheads="1"/>
          </p:cNvSpPr>
          <p:nvPr/>
        </p:nvSpPr>
        <p:spPr bwMode="auto">
          <a:xfrm>
            <a:off x="6210300" y="492125"/>
            <a:ext cx="90488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6" name="Arc 54"/>
          <p:cNvSpPr>
            <a:spLocks/>
          </p:cNvSpPr>
          <p:nvPr/>
        </p:nvSpPr>
        <p:spPr bwMode="auto">
          <a:xfrm rot="29783503" flipH="1" flipV="1">
            <a:off x="5086350" y="3217863"/>
            <a:ext cx="1354138" cy="539750"/>
          </a:xfrm>
          <a:custGeom>
            <a:avLst/>
            <a:gdLst>
              <a:gd name="G0" fmla="+- 3217 0 0"/>
              <a:gd name="G1" fmla="+- 21600 0 0"/>
              <a:gd name="G2" fmla="+- 21600 0 0"/>
              <a:gd name="T0" fmla="*/ 0 w 22178"/>
              <a:gd name="T1" fmla="*/ 241 h 21600"/>
              <a:gd name="T2" fmla="*/ 22178 w 22178"/>
              <a:gd name="T3" fmla="*/ 11254 h 21600"/>
              <a:gd name="T4" fmla="*/ 3217 w 2217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78" h="21600" fill="none" extrusionOk="0">
                <a:moveTo>
                  <a:pt x="-1" y="240"/>
                </a:moveTo>
                <a:cubicBezTo>
                  <a:pt x="1064" y="80"/>
                  <a:pt x="2140" y="-1"/>
                  <a:pt x="3217" y="0"/>
                </a:cubicBezTo>
                <a:cubicBezTo>
                  <a:pt x="11120" y="0"/>
                  <a:pt x="18392" y="4316"/>
                  <a:pt x="22178" y="11253"/>
                </a:cubicBezTo>
              </a:path>
              <a:path w="22178" h="21600" stroke="0" extrusionOk="0">
                <a:moveTo>
                  <a:pt x="-1" y="240"/>
                </a:moveTo>
                <a:cubicBezTo>
                  <a:pt x="1064" y="80"/>
                  <a:pt x="2140" y="-1"/>
                  <a:pt x="3217" y="0"/>
                </a:cubicBezTo>
                <a:cubicBezTo>
                  <a:pt x="11120" y="0"/>
                  <a:pt x="18392" y="4316"/>
                  <a:pt x="22178" y="11253"/>
                </a:cubicBezTo>
                <a:lnTo>
                  <a:pt x="3217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7" name="Arc 55"/>
          <p:cNvSpPr>
            <a:spLocks/>
          </p:cNvSpPr>
          <p:nvPr/>
        </p:nvSpPr>
        <p:spPr bwMode="auto">
          <a:xfrm rot="4295668">
            <a:off x="6238082" y="2135981"/>
            <a:ext cx="630238" cy="873125"/>
          </a:xfrm>
          <a:custGeom>
            <a:avLst/>
            <a:gdLst>
              <a:gd name="G0" fmla="+- 3557 0 0"/>
              <a:gd name="G1" fmla="+- 21600 0 0"/>
              <a:gd name="G2" fmla="+- 21600 0 0"/>
              <a:gd name="T0" fmla="*/ 0 w 25157"/>
              <a:gd name="T1" fmla="*/ 295 h 21600"/>
              <a:gd name="T2" fmla="*/ 25157 w 25157"/>
              <a:gd name="T3" fmla="*/ 21600 h 21600"/>
              <a:gd name="T4" fmla="*/ 3557 w 251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57" h="21600" fill="none" extrusionOk="0">
                <a:moveTo>
                  <a:pt x="-1" y="294"/>
                </a:moveTo>
                <a:cubicBezTo>
                  <a:pt x="1175" y="98"/>
                  <a:pt x="2365" y="-1"/>
                  <a:pt x="3557" y="0"/>
                </a:cubicBezTo>
                <a:cubicBezTo>
                  <a:pt x="15486" y="0"/>
                  <a:pt x="25157" y="9670"/>
                  <a:pt x="25157" y="21600"/>
                </a:cubicBezTo>
              </a:path>
              <a:path w="25157" h="21600" stroke="0" extrusionOk="0">
                <a:moveTo>
                  <a:pt x="-1" y="294"/>
                </a:moveTo>
                <a:cubicBezTo>
                  <a:pt x="1175" y="98"/>
                  <a:pt x="2365" y="-1"/>
                  <a:pt x="3557" y="0"/>
                </a:cubicBezTo>
                <a:cubicBezTo>
                  <a:pt x="15486" y="0"/>
                  <a:pt x="25157" y="9670"/>
                  <a:pt x="25157" y="21600"/>
                </a:cubicBezTo>
                <a:lnTo>
                  <a:pt x="3557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8" name="Arc 56"/>
          <p:cNvSpPr>
            <a:spLocks/>
          </p:cNvSpPr>
          <p:nvPr/>
        </p:nvSpPr>
        <p:spPr bwMode="auto">
          <a:xfrm rot="45700426" flipH="1" flipV="1">
            <a:off x="5943600" y="990600"/>
            <a:ext cx="1038225" cy="541338"/>
          </a:xfrm>
          <a:custGeom>
            <a:avLst/>
            <a:gdLst>
              <a:gd name="G0" fmla="+- 0 0 0"/>
              <a:gd name="G1" fmla="+- 21536 0 0"/>
              <a:gd name="G2" fmla="+- 21600 0 0"/>
              <a:gd name="T0" fmla="*/ 1668 w 20968"/>
              <a:gd name="T1" fmla="*/ 0 h 21536"/>
              <a:gd name="T2" fmla="*/ 20968 w 20968"/>
              <a:gd name="T3" fmla="*/ 16349 h 21536"/>
              <a:gd name="T4" fmla="*/ 0 w 20968"/>
              <a:gd name="T5" fmla="*/ 21536 h 2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8" h="21536" fill="none" extrusionOk="0">
                <a:moveTo>
                  <a:pt x="1667" y="0"/>
                </a:moveTo>
                <a:cubicBezTo>
                  <a:pt x="10952" y="719"/>
                  <a:pt x="18731" y="7308"/>
                  <a:pt x="20967" y="16349"/>
                </a:cubicBezTo>
              </a:path>
              <a:path w="20968" h="21536" stroke="0" extrusionOk="0">
                <a:moveTo>
                  <a:pt x="1667" y="0"/>
                </a:moveTo>
                <a:cubicBezTo>
                  <a:pt x="10952" y="719"/>
                  <a:pt x="18731" y="7308"/>
                  <a:pt x="20967" y="16349"/>
                </a:cubicBezTo>
                <a:lnTo>
                  <a:pt x="0" y="21536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9" name="Arc 57"/>
          <p:cNvSpPr>
            <a:spLocks/>
          </p:cNvSpPr>
          <p:nvPr/>
        </p:nvSpPr>
        <p:spPr bwMode="auto">
          <a:xfrm rot="2459790">
            <a:off x="6199188" y="1771650"/>
            <a:ext cx="538162" cy="811213"/>
          </a:xfrm>
          <a:custGeom>
            <a:avLst/>
            <a:gdLst>
              <a:gd name="G0" fmla="+- 3557 0 0"/>
              <a:gd name="G1" fmla="+- 21600 0 0"/>
              <a:gd name="G2" fmla="+- 21600 0 0"/>
              <a:gd name="T0" fmla="*/ 0 w 16157"/>
              <a:gd name="T1" fmla="*/ 295 h 21600"/>
              <a:gd name="T2" fmla="*/ 16157 w 16157"/>
              <a:gd name="T3" fmla="*/ 4056 h 21600"/>
              <a:gd name="T4" fmla="*/ 3557 w 161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157" h="21600" fill="none" extrusionOk="0">
                <a:moveTo>
                  <a:pt x="-1" y="294"/>
                </a:moveTo>
                <a:cubicBezTo>
                  <a:pt x="1175" y="98"/>
                  <a:pt x="2365" y="-1"/>
                  <a:pt x="3557" y="0"/>
                </a:cubicBezTo>
                <a:cubicBezTo>
                  <a:pt x="8077" y="0"/>
                  <a:pt x="12485" y="1418"/>
                  <a:pt x="16157" y="4055"/>
                </a:cubicBezTo>
              </a:path>
              <a:path w="16157" h="21600" stroke="0" extrusionOk="0">
                <a:moveTo>
                  <a:pt x="-1" y="294"/>
                </a:moveTo>
                <a:cubicBezTo>
                  <a:pt x="1175" y="98"/>
                  <a:pt x="2365" y="-1"/>
                  <a:pt x="3557" y="0"/>
                </a:cubicBezTo>
                <a:cubicBezTo>
                  <a:pt x="8077" y="0"/>
                  <a:pt x="12485" y="1418"/>
                  <a:pt x="16157" y="4055"/>
                </a:cubicBezTo>
                <a:lnTo>
                  <a:pt x="3557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0" name="Arc 58"/>
          <p:cNvSpPr>
            <a:spLocks/>
          </p:cNvSpPr>
          <p:nvPr/>
        </p:nvSpPr>
        <p:spPr bwMode="auto">
          <a:xfrm rot="751729" flipH="1">
            <a:off x="6186488" y="550863"/>
            <a:ext cx="90487" cy="271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1" name="Line 59"/>
          <p:cNvSpPr>
            <a:spLocks noChangeShapeType="1"/>
          </p:cNvSpPr>
          <p:nvPr/>
        </p:nvSpPr>
        <p:spPr bwMode="auto">
          <a:xfrm>
            <a:off x="5495925" y="3465513"/>
            <a:ext cx="0" cy="25257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5330825" y="3014663"/>
            <a:ext cx="0" cy="22542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3" name="Arc 61"/>
          <p:cNvSpPr>
            <a:spLocks/>
          </p:cNvSpPr>
          <p:nvPr/>
        </p:nvSpPr>
        <p:spPr bwMode="auto">
          <a:xfrm rot="10898707">
            <a:off x="5311775" y="5249863"/>
            <a:ext cx="962025" cy="901700"/>
          </a:xfrm>
          <a:custGeom>
            <a:avLst/>
            <a:gdLst>
              <a:gd name="G0" fmla="+- 1454 0 0"/>
              <a:gd name="G1" fmla="+- 21600 0 0"/>
              <a:gd name="G2" fmla="+- 21600 0 0"/>
              <a:gd name="T0" fmla="*/ 0 w 23054"/>
              <a:gd name="T1" fmla="*/ 49 h 21600"/>
              <a:gd name="T2" fmla="*/ 23054 w 23054"/>
              <a:gd name="T3" fmla="*/ 21600 h 21600"/>
              <a:gd name="T4" fmla="*/ 1454 w 2305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54" h="21600" fill="none" extrusionOk="0">
                <a:moveTo>
                  <a:pt x="-1" y="48"/>
                </a:moveTo>
                <a:cubicBezTo>
                  <a:pt x="483" y="16"/>
                  <a:pt x="968" y="-1"/>
                  <a:pt x="1454" y="0"/>
                </a:cubicBezTo>
                <a:cubicBezTo>
                  <a:pt x="13383" y="0"/>
                  <a:pt x="23054" y="9670"/>
                  <a:pt x="23054" y="21600"/>
                </a:cubicBezTo>
              </a:path>
              <a:path w="23054" h="21600" stroke="0" extrusionOk="0">
                <a:moveTo>
                  <a:pt x="-1" y="48"/>
                </a:moveTo>
                <a:cubicBezTo>
                  <a:pt x="483" y="16"/>
                  <a:pt x="968" y="-1"/>
                  <a:pt x="1454" y="0"/>
                </a:cubicBezTo>
                <a:cubicBezTo>
                  <a:pt x="13383" y="0"/>
                  <a:pt x="23054" y="9670"/>
                  <a:pt x="23054" y="21600"/>
                </a:cubicBezTo>
                <a:lnTo>
                  <a:pt x="1454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6788150" y="2624138"/>
            <a:ext cx="0" cy="31559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>
            <a:off x="6864350" y="2189163"/>
            <a:ext cx="0" cy="30654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>
            <a:off x="6592888" y="1738313"/>
            <a:ext cx="0" cy="32448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7" name="Arc 65"/>
          <p:cNvSpPr>
            <a:spLocks/>
          </p:cNvSpPr>
          <p:nvPr/>
        </p:nvSpPr>
        <p:spPr bwMode="auto">
          <a:xfrm rot="-10656844">
            <a:off x="5959475" y="4968875"/>
            <a:ext cx="315913" cy="368300"/>
          </a:xfrm>
          <a:custGeom>
            <a:avLst/>
            <a:gdLst>
              <a:gd name="G0" fmla="+- 0 0 0"/>
              <a:gd name="G1" fmla="+- 3628 0 0"/>
              <a:gd name="G2" fmla="+- 21600 0 0"/>
              <a:gd name="T0" fmla="*/ 21293 w 21600"/>
              <a:gd name="T1" fmla="*/ 0 h 25227"/>
              <a:gd name="T2" fmla="*/ 249 w 21600"/>
              <a:gd name="T3" fmla="*/ 25227 h 25227"/>
              <a:gd name="T4" fmla="*/ 0 w 21600"/>
              <a:gd name="T5" fmla="*/ 3628 h 25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227" fill="none" extrusionOk="0">
                <a:moveTo>
                  <a:pt x="21293" y="-1"/>
                </a:moveTo>
                <a:cubicBezTo>
                  <a:pt x="21497" y="1198"/>
                  <a:pt x="21600" y="2412"/>
                  <a:pt x="21600" y="3628"/>
                </a:cubicBezTo>
                <a:cubicBezTo>
                  <a:pt x="21600" y="15460"/>
                  <a:pt x="12080" y="25090"/>
                  <a:pt x="248" y="25226"/>
                </a:cubicBezTo>
              </a:path>
              <a:path w="21600" h="25227" stroke="0" extrusionOk="0">
                <a:moveTo>
                  <a:pt x="21293" y="-1"/>
                </a:moveTo>
                <a:cubicBezTo>
                  <a:pt x="21497" y="1198"/>
                  <a:pt x="21600" y="2412"/>
                  <a:pt x="21600" y="3628"/>
                </a:cubicBezTo>
                <a:cubicBezTo>
                  <a:pt x="21600" y="15460"/>
                  <a:pt x="12080" y="25090"/>
                  <a:pt x="248" y="25226"/>
                </a:cubicBezTo>
                <a:lnTo>
                  <a:pt x="0" y="3628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8" name="Line 66"/>
          <p:cNvSpPr>
            <a:spLocks noChangeShapeType="1"/>
          </p:cNvSpPr>
          <p:nvPr/>
        </p:nvSpPr>
        <p:spPr bwMode="auto">
          <a:xfrm>
            <a:off x="5961063" y="1301750"/>
            <a:ext cx="0" cy="39671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9" name="Line 67"/>
          <p:cNvSpPr>
            <a:spLocks noChangeShapeType="1"/>
          </p:cNvSpPr>
          <p:nvPr/>
        </p:nvSpPr>
        <p:spPr bwMode="auto">
          <a:xfrm>
            <a:off x="6111875" y="925513"/>
            <a:ext cx="0" cy="42386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5457825" y="5953125"/>
            <a:ext cx="904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6240463" y="6126163"/>
            <a:ext cx="88900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6743700" y="5705475"/>
            <a:ext cx="904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6826250" y="5232400"/>
            <a:ext cx="90488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6548438" y="4946650"/>
            <a:ext cx="90487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6232525" y="4938713"/>
            <a:ext cx="90488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6" name="Oval 74"/>
          <p:cNvSpPr>
            <a:spLocks noChangeArrowheads="1"/>
          </p:cNvSpPr>
          <p:nvPr/>
        </p:nvSpPr>
        <p:spPr bwMode="auto">
          <a:xfrm>
            <a:off x="6073775" y="5095875"/>
            <a:ext cx="904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7" name="Oval 75"/>
          <p:cNvSpPr>
            <a:spLocks noChangeArrowheads="1"/>
          </p:cNvSpPr>
          <p:nvPr/>
        </p:nvSpPr>
        <p:spPr bwMode="auto">
          <a:xfrm>
            <a:off x="6202363" y="5254625"/>
            <a:ext cx="90487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508" name="Group 76"/>
          <p:cNvGrpSpPr>
            <a:grpSpLocks/>
          </p:cNvGrpSpPr>
          <p:nvPr/>
        </p:nvGrpSpPr>
        <p:grpSpPr bwMode="auto">
          <a:xfrm flipH="1" flipV="1">
            <a:off x="5210175" y="4932363"/>
            <a:ext cx="1778000" cy="1338262"/>
            <a:chOff x="3278" y="1655"/>
            <a:chExt cx="1939" cy="1410"/>
          </a:xfrm>
        </p:grpSpPr>
        <p:sp>
          <p:nvSpPr>
            <p:cNvPr id="18509" name="Arc 77"/>
            <p:cNvSpPr>
              <a:spLocks/>
            </p:cNvSpPr>
            <p:nvPr/>
          </p:nvSpPr>
          <p:spPr bwMode="auto">
            <a:xfrm rot="15722646" flipV="1">
              <a:off x="4135" y="1663"/>
              <a:ext cx="1090" cy="10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0" name="Arc 78"/>
            <p:cNvSpPr>
              <a:spLocks/>
            </p:cNvSpPr>
            <p:nvPr/>
          </p:nvSpPr>
          <p:spPr bwMode="auto">
            <a:xfrm rot="20844294" flipH="1">
              <a:off x="3278" y="1834"/>
              <a:ext cx="833" cy="8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46"/>
                <a:gd name="T1" fmla="*/ 0 h 21600"/>
                <a:gd name="T2" fmla="*/ 21546 w 21546"/>
                <a:gd name="T3" fmla="*/ 20078 h 21600"/>
                <a:gd name="T4" fmla="*/ 0 w 215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46" h="21600" fill="none" extrusionOk="0">
                  <a:moveTo>
                    <a:pt x="-1" y="0"/>
                  </a:moveTo>
                  <a:cubicBezTo>
                    <a:pt x="11338" y="0"/>
                    <a:pt x="20747" y="8767"/>
                    <a:pt x="21546" y="20077"/>
                  </a:cubicBezTo>
                </a:path>
                <a:path w="21546" h="21600" stroke="0" extrusionOk="0">
                  <a:moveTo>
                    <a:pt x="-1" y="0"/>
                  </a:moveTo>
                  <a:cubicBezTo>
                    <a:pt x="11338" y="0"/>
                    <a:pt x="20747" y="8767"/>
                    <a:pt x="21546" y="2007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1" name="Arc 79"/>
            <p:cNvSpPr>
              <a:spLocks/>
            </p:cNvSpPr>
            <p:nvPr/>
          </p:nvSpPr>
          <p:spPr bwMode="auto">
            <a:xfrm rot="5398109" flipV="1">
              <a:off x="3491" y="2469"/>
              <a:ext cx="477" cy="716"/>
            </a:xfrm>
            <a:custGeom>
              <a:avLst/>
              <a:gdLst>
                <a:gd name="G0" fmla="+- 0 0 0"/>
                <a:gd name="G1" fmla="+- 21591 0 0"/>
                <a:gd name="G2" fmla="+- 21600 0 0"/>
                <a:gd name="T0" fmla="*/ 636 w 21600"/>
                <a:gd name="T1" fmla="*/ 0 h 32843"/>
                <a:gd name="T2" fmla="*/ 18438 w 21600"/>
                <a:gd name="T3" fmla="*/ 32843 h 32843"/>
                <a:gd name="T4" fmla="*/ 0 w 21600"/>
                <a:gd name="T5" fmla="*/ 21591 h 32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2843" fill="none" extrusionOk="0">
                  <a:moveTo>
                    <a:pt x="635" y="0"/>
                  </a:moveTo>
                  <a:cubicBezTo>
                    <a:pt x="12312" y="344"/>
                    <a:pt x="21600" y="9909"/>
                    <a:pt x="21600" y="21591"/>
                  </a:cubicBezTo>
                  <a:cubicBezTo>
                    <a:pt x="21600" y="25560"/>
                    <a:pt x="20505" y="29454"/>
                    <a:pt x="18437" y="32842"/>
                  </a:cubicBezTo>
                </a:path>
                <a:path w="21600" h="32843" stroke="0" extrusionOk="0">
                  <a:moveTo>
                    <a:pt x="635" y="0"/>
                  </a:moveTo>
                  <a:cubicBezTo>
                    <a:pt x="12312" y="344"/>
                    <a:pt x="21600" y="9909"/>
                    <a:pt x="21600" y="21591"/>
                  </a:cubicBezTo>
                  <a:cubicBezTo>
                    <a:pt x="21600" y="25560"/>
                    <a:pt x="20505" y="29454"/>
                    <a:pt x="18437" y="32842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2" name="Arc 80"/>
            <p:cNvSpPr>
              <a:spLocks/>
            </p:cNvSpPr>
            <p:nvPr/>
          </p:nvSpPr>
          <p:spPr bwMode="auto">
            <a:xfrm rot="21341398" flipV="1">
              <a:off x="4024" y="2658"/>
              <a:ext cx="155" cy="336"/>
            </a:xfrm>
            <a:custGeom>
              <a:avLst/>
              <a:gdLst>
                <a:gd name="G0" fmla="+- 1597 0 0"/>
                <a:gd name="G1" fmla="+- 21600 0 0"/>
                <a:gd name="G2" fmla="+- 21600 0 0"/>
                <a:gd name="T0" fmla="*/ 1597 w 23197"/>
                <a:gd name="T1" fmla="*/ 0 h 43200"/>
                <a:gd name="T2" fmla="*/ 0 w 23197"/>
                <a:gd name="T3" fmla="*/ 43141 h 43200"/>
                <a:gd name="T4" fmla="*/ 1597 w 2319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97" h="43200" fill="none" extrusionOk="0">
                  <a:moveTo>
                    <a:pt x="1596" y="0"/>
                  </a:moveTo>
                  <a:cubicBezTo>
                    <a:pt x="13526" y="0"/>
                    <a:pt x="23197" y="9670"/>
                    <a:pt x="23197" y="21600"/>
                  </a:cubicBezTo>
                  <a:cubicBezTo>
                    <a:pt x="23197" y="33529"/>
                    <a:pt x="13526" y="43200"/>
                    <a:pt x="1597" y="43200"/>
                  </a:cubicBezTo>
                  <a:cubicBezTo>
                    <a:pt x="1064" y="43200"/>
                    <a:pt x="531" y="43180"/>
                    <a:pt x="0" y="43140"/>
                  </a:cubicBezTo>
                </a:path>
                <a:path w="23197" h="43200" stroke="0" extrusionOk="0">
                  <a:moveTo>
                    <a:pt x="1596" y="0"/>
                  </a:moveTo>
                  <a:cubicBezTo>
                    <a:pt x="13526" y="0"/>
                    <a:pt x="23197" y="9670"/>
                    <a:pt x="23197" y="21600"/>
                  </a:cubicBezTo>
                  <a:cubicBezTo>
                    <a:pt x="23197" y="33529"/>
                    <a:pt x="13526" y="43200"/>
                    <a:pt x="1597" y="43200"/>
                  </a:cubicBezTo>
                  <a:cubicBezTo>
                    <a:pt x="1064" y="43200"/>
                    <a:pt x="531" y="43180"/>
                    <a:pt x="0" y="43140"/>
                  </a:cubicBezTo>
                  <a:lnTo>
                    <a:pt x="1597" y="21600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13" name="Text Box 81"/>
          <p:cNvSpPr txBox="1">
            <a:spLocks noChangeArrowheads="1"/>
          </p:cNvSpPr>
          <p:nvPr/>
        </p:nvSpPr>
        <p:spPr bwMode="auto">
          <a:xfrm>
            <a:off x="4781550" y="34940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5457825" y="3362325"/>
            <a:ext cx="3333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1</a:t>
            </a:r>
          </a:p>
        </p:txBody>
      </p:sp>
      <p:sp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6267450" y="2971800"/>
            <a:ext cx="3333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2</a:t>
            </a:r>
          </a:p>
        </p:txBody>
      </p:sp>
      <p:sp>
        <p:nvSpPr>
          <p:cNvPr id="18516" name="Text Box 84"/>
          <p:cNvSpPr txBox="1">
            <a:spLocks noChangeArrowheads="1"/>
          </p:cNvSpPr>
          <p:nvPr/>
        </p:nvSpPr>
        <p:spPr bwMode="auto">
          <a:xfrm>
            <a:off x="6772275" y="2552700"/>
            <a:ext cx="3333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3</a:t>
            </a:r>
          </a:p>
        </p:txBody>
      </p:sp>
      <p:sp>
        <p:nvSpPr>
          <p:cNvPr id="18517" name="Text Box 85"/>
          <p:cNvSpPr txBox="1">
            <a:spLocks noChangeArrowheads="1"/>
          </p:cNvSpPr>
          <p:nvPr/>
        </p:nvSpPr>
        <p:spPr bwMode="auto">
          <a:xfrm>
            <a:off x="6829425" y="1981200"/>
            <a:ext cx="3333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4</a:t>
            </a:r>
          </a:p>
        </p:txBody>
      </p:sp>
      <p:sp>
        <p:nvSpPr>
          <p:cNvPr id="18518" name="Text Box 86"/>
          <p:cNvSpPr txBox="1">
            <a:spLocks noChangeArrowheads="1"/>
          </p:cNvSpPr>
          <p:nvPr/>
        </p:nvSpPr>
        <p:spPr bwMode="auto">
          <a:xfrm>
            <a:off x="6410325" y="1428750"/>
            <a:ext cx="3333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5</a:t>
            </a:r>
          </a:p>
        </p:txBody>
      </p: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6191250" y="1076325"/>
            <a:ext cx="3333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6</a:t>
            </a:r>
          </a:p>
        </p:txBody>
      </p:sp>
      <p:sp>
        <p:nvSpPr>
          <p:cNvPr id="18520" name="Text Box 88"/>
          <p:cNvSpPr txBox="1">
            <a:spLocks noChangeArrowheads="1"/>
          </p:cNvSpPr>
          <p:nvPr/>
        </p:nvSpPr>
        <p:spPr bwMode="auto">
          <a:xfrm>
            <a:off x="6134100" y="836613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7</a:t>
            </a:r>
          </a:p>
        </p:txBody>
      </p:sp>
      <p:sp>
        <p:nvSpPr>
          <p:cNvPr id="18521" name="Text Box 89"/>
          <p:cNvSpPr txBox="1">
            <a:spLocks noChangeArrowheads="1"/>
          </p:cNvSpPr>
          <p:nvPr/>
        </p:nvSpPr>
        <p:spPr bwMode="auto">
          <a:xfrm>
            <a:off x="6219825" y="312738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200" baseline="-25000">
                <a:solidFill>
                  <a:schemeClr val="accent2"/>
                </a:solidFill>
                <a:latin typeface="Times New Roman" charset="0"/>
              </a:rPr>
              <a:t>8</a:t>
            </a:r>
          </a:p>
        </p:txBody>
      </p:sp>
      <p:sp>
        <p:nvSpPr>
          <p:cNvPr id="18522" name="Text Box 90"/>
          <p:cNvSpPr txBox="1">
            <a:spLocks noChangeArrowheads="1"/>
          </p:cNvSpPr>
          <p:nvPr/>
        </p:nvSpPr>
        <p:spPr bwMode="auto">
          <a:xfrm>
            <a:off x="5457825" y="5703888"/>
            <a:ext cx="3333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1</a:t>
            </a:r>
          </a:p>
        </p:txBody>
      </p:sp>
      <p:sp>
        <p:nvSpPr>
          <p:cNvPr id="18523" name="Text Box 91"/>
          <p:cNvSpPr txBox="1">
            <a:spLocks noChangeArrowheads="1"/>
          </p:cNvSpPr>
          <p:nvPr/>
        </p:nvSpPr>
        <p:spPr bwMode="auto">
          <a:xfrm>
            <a:off x="6238875" y="6103938"/>
            <a:ext cx="3333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2</a:t>
            </a:r>
          </a:p>
        </p:txBody>
      </p:sp>
      <p:sp>
        <p:nvSpPr>
          <p:cNvPr id="18524" name="Text Box 92"/>
          <p:cNvSpPr txBox="1">
            <a:spLocks noChangeArrowheads="1"/>
          </p:cNvSpPr>
          <p:nvPr/>
        </p:nvSpPr>
        <p:spPr bwMode="auto">
          <a:xfrm>
            <a:off x="6791325" y="5627688"/>
            <a:ext cx="3333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3</a:t>
            </a:r>
          </a:p>
        </p:txBody>
      </p:sp>
      <p:sp>
        <p:nvSpPr>
          <p:cNvPr id="18525" name="Text Box 93"/>
          <p:cNvSpPr txBox="1">
            <a:spLocks noChangeArrowheads="1"/>
          </p:cNvSpPr>
          <p:nvPr/>
        </p:nvSpPr>
        <p:spPr bwMode="auto">
          <a:xfrm>
            <a:off x="6867525" y="5056188"/>
            <a:ext cx="3333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4</a:t>
            </a:r>
          </a:p>
        </p:txBody>
      </p:sp>
      <p:sp>
        <p:nvSpPr>
          <p:cNvPr id="18526" name="Text Box 94"/>
          <p:cNvSpPr txBox="1">
            <a:spLocks noChangeArrowheads="1"/>
          </p:cNvSpPr>
          <p:nvPr/>
        </p:nvSpPr>
        <p:spPr bwMode="auto">
          <a:xfrm>
            <a:off x="6448425" y="4684713"/>
            <a:ext cx="3333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5</a:t>
            </a:r>
          </a:p>
        </p:txBody>
      </p:sp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5991225" y="4703763"/>
            <a:ext cx="3333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3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300" baseline="-25000">
                <a:solidFill>
                  <a:schemeClr val="accent2"/>
                </a:solidFill>
                <a:latin typeface="Times New Roman" charset="0"/>
              </a:rPr>
              <a:t>6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5838825" y="5018088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7</a:t>
            </a:r>
          </a:p>
        </p:txBody>
      </p:sp>
      <p:sp>
        <p:nvSpPr>
          <p:cNvPr id="18529" name="Text Box 97"/>
          <p:cNvSpPr txBox="1">
            <a:spLocks noChangeArrowheads="1"/>
          </p:cNvSpPr>
          <p:nvPr/>
        </p:nvSpPr>
        <p:spPr bwMode="auto">
          <a:xfrm>
            <a:off x="6096000" y="5294313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200" baseline="-25000">
                <a:solidFill>
                  <a:schemeClr val="accent2"/>
                </a:solidFill>
                <a:latin typeface="Times New Roman" charset="0"/>
              </a:rPr>
              <a:t>8</a:t>
            </a:r>
          </a:p>
        </p:txBody>
      </p:sp>
      <p:grpSp>
        <p:nvGrpSpPr>
          <p:cNvPr id="18530" name="Group 98"/>
          <p:cNvGrpSpPr>
            <a:grpSpLocks/>
          </p:cNvGrpSpPr>
          <p:nvPr/>
        </p:nvGrpSpPr>
        <p:grpSpPr bwMode="auto">
          <a:xfrm>
            <a:off x="4349750" y="3530600"/>
            <a:ext cx="3879850" cy="276225"/>
            <a:chOff x="2740" y="2224"/>
            <a:chExt cx="2444" cy="174"/>
          </a:xfrm>
        </p:grpSpPr>
        <p:sp>
          <p:nvSpPr>
            <p:cNvPr id="18531" name="Line 99"/>
            <p:cNvSpPr>
              <a:spLocks noChangeShapeType="1"/>
            </p:cNvSpPr>
            <p:nvPr/>
          </p:nvSpPr>
          <p:spPr bwMode="auto">
            <a:xfrm>
              <a:off x="2740" y="2368"/>
              <a:ext cx="24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32" name="Text Box 100"/>
            <p:cNvSpPr txBox="1">
              <a:spLocks noChangeArrowheads="1"/>
            </p:cNvSpPr>
            <p:nvPr/>
          </p:nvSpPr>
          <p:spPr bwMode="auto">
            <a:xfrm>
              <a:off x="2814" y="2224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18533" name="Text Box 101"/>
            <p:cNvSpPr txBox="1">
              <a:spLocks noChangeArrowheads="1"/>
            </p:cNvSpPr>
            <p:nvPr/>
          </p:nvSpPr>
          <p:spPr bwMode="auto">
            <a:xfrm>
              <a:off x="4789" y="2225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Y</a:t>
              </a:r>
            </a:p>
          </p:txBody>
        </p:sp>
      </p:grpSp>
      <p:sp>
        <p:nvSpPr>
          <p:cNvPr id="18534" name="Text Box 102"/>
          <p:cNvSpPr txBox="1">
            <a:spLocks noChangeArrowheads="1"/>
          </p:cNvSpPr>
          <p:nvPr/>
        </p:nvSpPr>
        <p:spPr bwMode="auto">
          <a:xfrm>
            <a:off x="7099300" y="63500"/>
            <a:ext cx="1820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 Black" pitchFamily="34" charset="0"/>
              </a:rPr>
              <a:t>HELIX </a:t>
            </a:r>
          </a:p>
          <a:p>
            <a:pPr algn="ctr" eaLnBrk="0" hangingPunct="0"/>
            <a:r>
              <a:rPr lang="en-US" sz="1600" b="1">
                <a:solidFill>
                  <a:srgbClr val="FF0066"/>
                </a:solidFill>
              </a:rPr>
              <a:t>(UPON  A CONE</a:t>
            </a:r>
            <a:r>
              <a:rPr lang="en-US" sz="1600">
                <a:solidFill>
                  <a:srgbClr val="FF0066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8535" name="Text Box 103"/>
          <p:cNvSpPr txBox="1">
            <a:spLocks noChangeArrowheads="1"/>
          </p:cNvSpPr>
          <p:nvPr/>
        </p:nvSpPr>
        <p:spPr bwMode="auto">
          <a:xfrm>
            <a:off x="228600" y="304800"/>
            <a:ext cx="48434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</a:rPr>
              <a:t>PROBLEM</a:t>
            </a:r>
            <a:r>
              <a:rPr lang="en-US" sz="1400"/>
              <a:t>: Draw a helix of one convolution, upon a cone, </a:t>
            </a:r>
          </a:p>
          <a:p>
            <a:pPr eaLnBrk="0" hangingPunct="0"/>
            <a:r>
              <a:rPr lang="en-US" sz="1400"/>
              <a:t>diameter of base 70 mm, axis 90 mm and 90 mm pitch. </a:t>
            </a:r>
          </a:p>
          <a:p>
            <a:pPr eaLnBrk="0" hangingPunct="0"/>
            <a:r>
              <a:rPr lang="en-US" sz="1400"/>
              <a:t>(The axial advance during one complete revolution is called</a:t>
            </a:r>
          </a:p>
          <a:p>
            <a:pPr eaLnBrk="0" hangingPunct="0"/>
            <a:r>
              <a:rPr lang="en-US" sz="1400"/>
              <a:t>The</a:t>
            </a:r>
            <a:r>
              <a:rPr lang="en-US" sz="1400" i="1">
                <a:solidFill>
                  <a:srgbClr val="FF0066"/>
                </a:solidFill>
              </a:rPr>
              <a:t> pitch</a:t>
            </a:r>
            <a:r>
              <a:rPr lang="en-US" sz="1400"/>
              <a:t> of the helix)</a:t>
            </a:r>
          </a:p>
          <a:p>
            <a:pPr eaLnBrk="0" hangingPunct="0"/>
            <a:endParaRPr lang="en-US" sz="1400"/>
          </a:p>
        </p:txBody>
      </p:sp>
      <p:sp>
        <p:nvSpPr>
          <p:cNvPr id="18536" name="Text Box 104"/>
          <p:cNvSpPr txBox="1">
            <a:spLocks noChangeArrowheads="1"/>
          </p:cNvSpPr>
          <p:nvPr/>
        </p:nvSpPr>
        <p:spPr bwMode="auto">
          <a:xfrm>
            <a:off x="288925" y="1789113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SG" sz="1200">
              <a:latin typeface="Times New Roman" charset="0"/>
            </a:endParaRPr>
          </a:p>
        </p:txBody>
      </p:sp>
      <p:sp>
        <p:nvSpPr>
          <p:cNvPr id="18537" name="Text Box 105"/>
          <p:cNvSpPr txBox="1">
            <a:spLocks noChangeArrowheads="1"/>
          </p:cNvSpPr>
          <p:nvPr/>
        </p:nvSpPr>
        <p:spPr bwMode="auto">
          <a:xfrm>
            <a:off x="304800" y="1600200"/>
            <a:ext cx="418147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SOLUTION: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Draw projections of a cone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Divide circle and axis in to same no. of equal parts. ( 8 )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Name those as shown.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Mark initial position of point ‘P’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Mark various positions of </a:t>
            </a:r>
            <a:r>
              <a:rPr lang="en-US" sz="1400" i="1">
                <a:solidFill>
                  <a:schemeClr val="accent2"/>
                </a:solidFill>
                <a:latin typeface="Times New Roman" charset="0"/>
              </a:rPr>
              <a:t>P </a:t>
            </a:r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as shown in animation.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Join all points by smooth possible curve. 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Make upper half dotted, as it is going behind the solid 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and hence will not be seen from front side.</a:t>
            </a:r>
          </a:p>
        </p:txBody>
      </p:sp>
      <p:grpSp>
        <p:nvGrpSpPr>
          <p:cNvPr id="18538" name="Group 106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8539" name="AutoShape 107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" name="AutoShape 10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1" name="AutoShape 10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2" name="AutoShape 11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3" name="AutoShape 11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4" name="AutoShape 11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8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8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8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8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8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8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8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8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8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9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4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9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4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9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7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8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8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8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8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8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8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18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8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18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8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18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8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18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8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18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8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6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40" grpId="0" autoUpdateAnimBg="0"/>
      <p:bldP spid="18441" grpId="0" animBg="1"/>
      <p:bldP spid="18450" grpId="0" animBg="1"/>
      <p:bldP spid="18477" grpId="0" animBg="1"/>
      <p:bldP spid="18478" grpId="0" animBg="1"/>
      <p:bldP spid="18479" grpId="0" animBg="1"/>
      <p:bldP spid="18480" grpId="0" animBg="1"/>
      <p:bldP spid="18481" grpId="0" animBg="1"/>
      <p:bldP spid="18482" grpId="0" animBg="1"/>
      <p:bldP spid="18483" grpId="0" animBg="1"/>
      <p:bldP spid="18484" grpId="0" animBg="1"/>
      <p:bldP spid="18485" grpId="0" animBg="1"/>
      <p:bldP spid="18486" grpId="0" animBg="1"/>
      <p:bldP spid="18487" grpId="0" animBg="1"/>
      <p:bldP spid="18488" grpId="0" animBg="1"/>
      <p:bldP spid="18489" grpId="0" animBg="1"/>
      <p:bldP spid="18490" grpId="0" animBg="1"/>
      <p:bldP spid="18491" grpId="0" animBg="1"/>
      <p:bldP spid="18492" grpId="0" animBg="1"/>
      <p:bldP spid="18493" grpId="0" animBg="1"/>
      <p:bldP spid="18494" grpId="0" animBg="1"/>
      <p:bldP spid="18495" grpId="0" animBg="1"/>
      <p:bldP spid="18496" grpId="0" animBg="1"/>
      <p:bldP spid="18497" grpId="0" animBg="1"/>
      <p:bldP spid="18498" grpId="0" animBg="1"/>
      <p:bldP spid="18499" grpId="0" animBg="1"/>
      <p:bldP spid="18500" grpId="0" animBg="1"/>
      <p:bldP spid="18501" grpId="0" animBg="1"/>
      <p:bldP spid="18502" grpId="0" animBg="1"/>
      <p:bldP spid="18503" grpId="0" animBg="1"/>
      <p:bldP spid="18504" grpId="0" animBg="1"/>
      <p:bldP spid="18505" grpId="0" animBg="1"/>
      <p:bldP spid="18506" grpId="0" animBg="1"/>
      <p:bldP spid="18507" grpId="0" animBg="1"/>
      <p:bldP spid="18513" grpId="0" autoUpdateAnimBg="0"/>
      <p:bldP spid="18514" grpId="0" autoUpdateAnimBg="0"/>
      <p:bldP spid="18515" grpId="0" autoUpdateAnimBg="0"/>
      <p:bldP spid="18516" grpId="0" autoUpdateAnimBg="0"/>
      <p:bldP spid="18517" grpId="0" autoUpdateAnimBg="0"/>
      <p:bldP spid="18518" grpId="0" autoUpdateAnimBg="0"/>
      <p:bldP spid="18519" grpId="0" autoUpdateAnimBg="0"/>
      <p:bldP spid="18520" grpId="0" autoUpdateAnimBg="0"/>
      <p:bldP spid="18521" grpId="0" autoUpdateAnimBg="0"/>
      <p:bldP spid="18522" grpId="0" autoUpdateAnimBg="0"/>
      <p:bldP spid="18523" grpId="0" autoUpdateAnimBg="0"/>
      <p:bldP spid="18524" grpId="0" autoUpdateAnimBg="0"/>
      <p:bldP spid="18525" grpId="0" autoUpdateAnimBg="0"/>
      <p:bldP spid="18526" grpId="0" autoUpdateAnimBg="0"/>
      <p:bldP spid="18527" grpId="0" autoUpdateAnimBg="0"/>
      <p:bldP spid="18528" grpId="0" autoUpdateAnimBg="0"/>
      <p:bldP spid="18529" grpId="0" autoUpdateAnimBg="0"/>
      <p:bldP spid="18535" grpId="0" autoUpdateAnimBg="0"/>
      <p:bldP spid="1853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38200" y="2028825"/>
            <a:ext cx="784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INVOLUTE   	         CYCLOID  	                 SPIRAL  		      HELIX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71929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009900"/>
                </a:solidFill>
                <a:latin typeface="Times New Roman" charset="0"/>
              </a:rPr>
              <a:t>ENGINEERING CURVES</a:t>
            </a:r>
          </a:p>
          <a:p>
            <a:pPr algn="ctr" eaLnBrk="0" hangingPunct="0"/>
            <a:r>
              <a:rPr lang="en-US" sz="2800" b="1" dirty="0">
                <a:latin typeface="Times New Roman" charset="0"/>
              </a:rPr>
              <a:t>Part-II  </a:t>
            </a:r>
          </a:p>
          <a:p>
            <a:pPr algn="ctr" eaLnBrk="0" hangingPunct="0"/>
            <a:r>
              <a:rPr lang="en-US" sz="2800" b="1" dirty="0">
                <a:latin typeface="Times New Roman" charset="0"/>
              </a:rPr>
              <a:t>(Point undergoing two types of displacements)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2308225"/>
            <a:ext cx="247808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1. Involute of a circle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   a)String Length = </a:t>
            </a:r>
            <a:r>
              <a:rPr lang="en-US" sz="1600" b="1">
                <a:solidFill>
                  <a:srgbClr val="FF0066"/>
                </a:solidFill>
                <a:latin typeface="Times New Roman" charset="0"/>
                <a:cs typeface="Times New Roman" charset="0"/>
                <a:sym typeface="Symbol" pitchFamily="18" charset="2"/>
              </a:rPr>
              <a:t>D</a:t>
            </a:r>
          </a:p>
          <a:p>
            <a:pPr eaLnBrk="0" hangingPunct="0"/>
            <a:endParaRPr lang="en-US" sz="1600" b="1">
              <a:solidFill>
                <a:srgbClr val="FF0066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b)String Length &gt; D</a:t>
            </a:r>
          </a:p>
          <a:p>
            <a:pPr eaLnBrk="0" hangingPunct="0"/>
            <a:endParaRPr lang="en-US" sz="1600" b="1">
              <a:solidFill>
                <a:srgbClr val="FF0066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c)String Length &lt; D</a:t>
            </a:r>
          </a:p>
          <a:p>
            <a:pPr eaLnBrk="0" hangingPunct="0"/>
            <a:endParaRPr lang="en-US" sz="1600" b="1">
              <a:solidFill>
                <a:srgbClr val="FF0066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  <a:cs typeface="Times New Roman" charset="0"/>
                <a:sym typeface="Symbol" pitchFamily="18" charset="2"/>
              </a:rPr>
              <a:t>2. Pole having Composite 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shape.</a:t>
            </a:r>
          </a:p>
          <a:p>
            <a:pPr eaLnBrk="0" hangingPunct="0"/>
            <a:endParaRPr lang="en-US" sz="1600" b="1">
              <a:solidFill>
                <a:srgbClr val="FF0066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  <a:cs typeface="Times New Roman" charset="0"/>
                <a:sym typeface="Symbol" pitchFamily="18" charset="2"/>
              </a:rPr>
              <a:t>3. Rod Rolling over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a Semicircular Pole.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844800" y="2308225"/>
            <a:ext cx="18065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1. General Cycloid</a:t>
            </a:r>
            <a:endParaRPr lang="en-US" sz="1600" b="1">
              <a:solidFill>
                <a:srgbClr val="0000FF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endParaRPr lang="en-US" sz="1600" b="1">
              <a:solidFill>
                <a:srgbClr val="0000FF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2. Trochoid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( superior) 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3. Trochoid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( Inferior) 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4. Epi-Cycloid</a:t>
            </a:r>
          </a:p>
          <a:p>
            <a:pPr eaLnBrk="0" hangingPunct="0"/>
            <a:endParaRPr lang="en-US" sz="1600" b="1">
              <a:solidFill>
                <a:srgbClr val="0000FF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5. Hypo-Cycloid</a:t>
            </a:r>
          </a:p>
          <a:p>
            <a:pPr eaLnBrk="0" hangingPunct="0"/>
            <a:endParaRPr lang="en-US" sz="1600" b="1">
              <a:solidFill>
                <a:srgbClr val="0000FF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endParaRPr lang="en-US" sz="1600" b="1">
              <a:solidFill>
                <a:srgbClr val="0000FF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843463" y="2333625"/>
            <a:ext cx="19240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ctr" eaLnBrk="0" hangingPunct="0"/>
            <a:r>
              <a:rPr lang="en-US" sz="1600" b="1">
                <a:solidFill>
                  <a:srgbClr val="009900"/>
                </a:solidFill>
                <a:latin typeface="Times New Roman" charset="0"/>
              </a:rPr>
              <a:t>1. Spiral of </a:t>
            </a:r>
          </a:p>
          <a:p>
            <a:pPr marL="457200" indent="-457200" algn="ctr" eaLnBrk="0" hangingPunct="0"/>
            <a:r>
              <a:rPr lang="en-US" sz="1600" b="1">
                <a:solidFill>
                  <a:srgbClr val="009900"/>
                </a:solidFill>
                <a:latin typeface="Times New Roman" charset="0"/>
              </a:rPr>
              <a:t>    One Convolution.</a:t>
            </a:r>
          </a:p>
          <a:p>
            <a:pPr marL="457200" indent="-457200" algn="ctr" eaLnBrk="0" hangingPunct="0"/>
            <a:endParaRPr lang="en-US" sz="1600" b="1">
              <a:solidFill>
                <a:srgbClr val="009900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marL="457200" indent="-457200" algn="ctr" eaLnBrk="0" hangingPunct="0"/>
            <a:r>
              <a:rPr lang="en-US" sz="1600" b="1">
                <a:solidFill>
                  <a:srgbClr val="009900"/>
                </a:solidFill>
                <a:latin typeface="Times New Roman" charset="0"/>
                <a:cs typeface="Times New Roman" charset="0"/>
                <a:sym typeface="Symbol" pitchFamily="18" charset="2"/>
              </a:rPr>
              <a:t>2. </a:t>
            </a:r>
            <a:r>
              <a:rPr lang="en-US" sz="1600" b="1">
                <a:solidFill>
                  <a:srgbClr val="009900"/>
                </a:solidFill>
                <a:latin typeface="Times New Roman" charset="0"/>
              </a:rPr>
              <a:t>Spiral of </a:t>
            </a:r>
          </a:p>
          <a:p>
            <a:pPr marL="457200" indent="-457200" algn="ctr" eaLnBrk="0" hangingPunct="0"/>
            <a:r>
              <a:rPr lang="en-US" sz="1600" b="1">
                <a:solidFill>
                  <a:srgbClr val="009900"/>
                </a:solidFill>
                <a:latin typeface="Times New Roman" charset="0"/>
              </a:rPr>
              <a:t>  </a:t>
            </a:r>
            <a:r>
              <a:rPr lang="en-US" sz="1600" b="1">
                <a:solidFill>
                  <a:srgbClr val="009900"/>
                </a:solidFill>
                <a:latin typeface="Times New Roman" charset="0"/>
                <a:cs typeface="Times New Roman" charset="0"/>
                <a:sym typeface="Symbol" pitchFamily="18" charset="2"/>
              </a:rPr>
              <a:t>Two Convolutions.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153275" y="2333625"/>
            <a:ext cx="17621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solidFill>
                  <a:srgbClr val="CC00FF"/>
                </a:solidFill>
                <a:latin typeface="Times New Roman" charset="0"/>
              </a:rPr>
              <a:t>1. On Cylinder</a:t>
            </a:r>
            <a:endParaRPr lang="en-US" sz="1600" b="1">
              <a:solidFill>
                <a:srgbClr val="CC00FF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endParaRPr lang="en-US" sz="1600" b="1">
              <a:solidFill>
                <a:srgbClr val="CC00FF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  <a:p>
            <a:pPr eaLnBrk="0" hangingPunct="0"/>
            <a:r>
              <a:rPr lang="en-US" sz="1600" b="1">
                <a:solidFill>
                  <a:srgbClr val="CC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2. On a Cone</a:t>
            </a:r>
          </a:p>
          <a:p>
            <a:pPr eaLnBrk="0" hangingPunct="0"/>
            <a:r>
              <a:rPr lang="en-US" sz="1600" b="1">
                <a:solidFill>
                  <a:srgbClr val="CC00FF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</a:t>
            </a: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6172200" y="4495800"/>
            <a:ext cx="2524125" cy="1600200"/>
            <a:chOff x="2947" y="2736"/>
            <a:chExt cx="1590" cy="1008"/>
          </a:xfrm>
        </p:grpSpPr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2947" y="2736"/>
              <a:ext cx="1590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2981" y="2956"/>
              <a:ext cx="1546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Methods of Drawing</a:t>
              </a:r>
            </a:p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Tangents &amp; Normals</a:t>
              </a:r>
            </a:p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To These Curves.</a:t>
              </a:r>
            </a:p>
          </p:txBody>
        </p:sp>
      </p:grp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334000" y="495300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0066"/>
                </a:solidFill>
                <a:latin typeface="Arial Black" pitchFamily="34" charset="0"/>
              </a:rPr>
              <a:t>AND</a:t>
            </a:r>
          </a:p>
        </p:txBody>
      </p: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085" name="AutoShape 1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AutoShape 1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7275513" y="2487613"/>
            <a:ext cx="66675" cy="682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V="1">
            <a:off x="4940300" y="2517775"/>
            <a:ext cx="2401888" cy="22018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5408613" y="1917700"/>
            <a:ext cx="2335212" cy="3201988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191250" y="1600200"/>
            <a:ext cx="2270125" cy="18684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 rot="2389774">
            <a:off x="7853363" y="2976563"/>
            <a:ext cx="766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Tangent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 rot="-3038702">
            <a:off x="7107237" y="1939926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Normal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342188" y="2351088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Q</a:t>
            </a:r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6619875" y="0"/>
            <a:ext cx="2524125" cy="1600200"/>
            <a:chOff x="4170" y="0"/>
            <a:chExt cx="1590" cy="1008"/>
          </a:xfrm>
        </p:grpSpPr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4170" y="0"/>
              <a:ext cx="1590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248" y="134"/>
              <a:ext cx="145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Involute</a:t>
              </a:r>
            </a:p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Method of Drawing</a:t>
              </a:r>
            </a:p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Tangent &amp; Normal</a:t>
              </a:r>
            </a:p>
          </p:txBody>
        </p:sp>
      </p:grp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6200" y="304800"/>
            <a:ext cx="3733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STEPS: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DRAW INVOLUTE AS USUAL.</a:t>
            </a:r>
          </a:p>
          <a:p>
            <a:pPr eaLnBrk="0" hangingPunct="0"/>
            <a:endParaRPr lang="en-US" sz="1200">
              <a:latin typeface="Times New Roman" charset="0"/>
            </a:endParaRPr>
          </a:p>
          <a:p>
            <a:pPr eaLnBrk="0" hangingPunct="0"/>
            <a:r>
              <a:rPr lang="en-US" sz="1200">
                <a:latin typeface="Times New Roman" charset="0"/>
              </a:rPr>
              <a:t>MARK POINT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Q</a:t>
            </a:r>
            <a:r>
              <a:rPr lang="en-US" sz="1200">
                <a:latin typeface="Times New Roman" charset="0"/>
              </a:rPr>
              <a:t> ON IT AS DIRECTED.</a:t>
            </a:r>
          </a:p>
          <a:p>
            <a:pPr eaLnBrk="0" hangingPunct="0"/>
            <a:endParaRPr lang="en-US" sz="1200">
              <a:latin typeface="Times New Roman" charset="0"/>
            </a:endParaRPr>
          </a:p>
          <a:p>
            <a:pPr eaLnBrk="0" hangingPunct="0"/>
            <a:r>
              <a:rPr lang="en-US" sz="1200">
                <a:latin typeface="Times New Roman" charset="0"/>
              </a:rPr>
              <a:t>JOIN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Q</a:t>
            </a:r>
            <a:r>
              <a:rPr lang="en-US" sz="1200">
                <a:latin typeface="Times New Roman" charset="0"/>
              </a:rPr>
              <a:t> TO THE CENTER OF CIRCLE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C</a:t>
            </a:r>
            <a:r>
              <a:rPr lang="en-US" sz="1200">
                <a:latin typeface="Times New Roman" charset="0"/>
              </a:rPr>
              <a:t>.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CONSIDERING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CQ</a:t>
            </a:r>
            <a:r>
              <a:rPr lang="en-US" sz="1200">
                <a:latin typeface="Times New Roman" charset="0"/>
              </a:rPr>
              <a:t> DIAMETER, DRAW 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A SEMICIRCLE AS SHOWN.</a:t>
            </a:r>
          </a:p>
          <a:p>
            <a:pPr eaLnBrk="0" hangingPunct="0"/>
            <a:endParaRPr lang="en-US" sz="1200">
              <a:latin typeface="Times New Roman" charset="0"/>
            </a:endParaRPr>
          </a:p>
          <a:p>
            <a:pPr eaLnBrk="0" hangingPunct="0"/>
            <a:r>
              <a:rPr lang="en-US" sz="1200">
                <a:latin typeface="Times New Roman" charset="0"/>
              </a:rPr>
              <a:t>MARK POINT OF INTERSECTION OF 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THIS SEMICIRCLE AND POLE CIRCLE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AND JOIN IT TO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Q.</a:t>
            </a:r>
          </a:p>
          <a:p>
            <a:pPr eaLnBrk="0" hangingPunct="0"/>
            <a:endParaRPr lang="en-US" sz="1200">
              <a:latin typeface="Times New Roman" charset="0"/>
            </a:endParaRPr>
          </a:p>
          <a:p>
            <a:pPr eaLnBrk="0" hangingPunct="0"/>
            <a:r>
              <a:rPr lang="en-US" sz="1200">
                <a:latin typeface="Times New Roman" charset="0"/>
              </a:rPr>
              <a:t>THIS WILL BE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 NORMAL TO INVOLUTE.</a:t>
            </a:r>
          </a:p>
          <a:p>
            <a:pPr eaLnBrk="0" hangingPunct="0"/>
            <a:endParaRPr lang="en-US" sz="1200">
              <a:latin typeface="Times New Roman" charset="0"/>
            </a:endParaRPr>
          </a:p>
          <a:p>
            <a:pPr eaLnBrk="0" hangingPunct="0"/>
            <a:r>
              <a:rPr lang="en-US" sz="1200">
                <a:latin typeface="Times New Roman" charset="0"/>
              </a:rPr>
              <a:t>DRAW A LINE AT RIGHT ANGLE TO 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THIS LINE FROM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 Q. </a:t>
            </a:r>
          </a:p>
          <a:p>
            <a:pPr eaLnBrk="0" hangingPunct="0"/>
            <a:endParaRPr lang="en-US" sz="1200" b="1">
              <a:solidFill>
                <a:srgbClr val="FF0066"/>
              </a:solidFill>
              <a:latin typeface="Times New Roman" charset="0"/>
            </a:endParaRPr>
          </a:p>
          <a:p>
            <a:pPr eaLnBrk="0" hangingPunct="0"/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IT WILL BE TANGENT TO INVOLUTE.</a:t>
            </a:r>
          </a:p>
        </p:txBody>
      </p: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2955925" y="1660525"/>
            <a:ext cx="6035675" cy="4710113"/>
            <a:chOff x="1862" y="1046"/>
            <a:chExt cx="3802" cy="2967"/>
          </a:xfrm>
        </p:grpSpPr>
        <p:grpSp>
          <p:nvGrpSpPr>
            <p:cNvPr id="19470" name="Group 14"/>
            <p:cNvGrpSpPr>
              <a:grpSpLocks/>
            </p:cNvGrpSpPr>
            <p:nvPr/>
          </p:nvGrpSpPr>
          <p:grpSpPr bwMode="auto">
            <a:xfrm>
              <a:off x="1862" y="1046"/>
              <a:ext cx="3802" cy="2967"/>
              <a:chOff x="528" y="199"/>
              <a:chExt cx="4342" cy="3389"/>
            </a:xfrm>
          </p:grpSpPr>
          <p:sp>
            <p:nvSpPr>
              <p:cNvPr id="19471" name="Oval 15"/>
              <p:cNvSpPr>
                <a:spLocks noChangeArrowheads="1"/>
              </p:cNvSpPr>
              <p:nvPr/>
            </p:nvSpPr>
            <p:spPr bwMode="auto">
              <a:xfrm>
                <a:off x="1458" y="1968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SG" sz="1400">
                  <a:latin typeface="Times New Roman" charset="0"/>
                </a:endParaRPr>
              </a:p>
            </p:txBody>
          </p:sp>
          <p:sp>
            <p:nvSpPr>
              <p:cNvPr id="19472" name="Line 16"/>
              <p:cNvSpPr>
                <a:spLocks noChangeShapeType="1"/>
              </p:cNvSpPr>
              <p:nvPr/>
            </p:nvSpPr>
            <p:spPr bwMode="auto">
              <a:xfrm>
                <a:off x="1920" y="1968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3" name="Line 17"/>
              <p:cNvSpPr>
                <a:spLocks noChangeShapeType="1"/>
              </p:cNvSpPr>
              <p:nvPr/>
            </p:nvSpPr>
            <p:spPr bwMode="auto">
              <a:xfrm>
                <a:off x="1449" y="2421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Line 18"/>
              <p:cNvSpPr>
                <a:spLocks noChangeShapeType="1"/>
              </p:cNvSpPr>
              <p:nvPr/>
            </p:nvSpPr>
            <p:spPr bwMode="auto">
              <a:xfrm>
                <a:off x="1584" y="2112"/>
                <a:ext cx="672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 flipH="1">
                <a:off x="1584" y="2112"/>
                <a:ext cx="672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Line 20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27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Line 21"/>
              <p:cNvSpPr>
                <a:spLocks noChangeShapeType="1"/>
              </p:cNvSpPr>
              <p:nvPr/>
            </p:nvSpPr>
            <p:spPr bwMode="auto">
              <a:xfrm>
                <a:off x="2304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>
                <a:off x="2637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Line 23"/>
              <p:cNvSpPr>
                <a:spLocks noChangeShapeType="1"/>
              </p:cNvSpPr>
              <p:nvPr/>
            </p:nvSpPr>
            <p:spPr bwMode="auto">
              <a:xfrm>
                <a:off x="2970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Line 24"/>
              <p:cNvSpPr>
                <a:spLocks noChangeShapeType="1"/>
              </p:cNvSpPr>
              <p:nvPr/>
            </p:nvSpPr>
            <p:spPr bwMode="auto">
              <a:xfrm>
                <a:off x="3303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Line 25"/>
              <p:cNvSpPr>
                <a:spLocks noChangeShapeType="1"/>
              </p:cNvSpPr>
              <p:nvPr/>
            </p:nvSpPr>
            <p:spPr bwMode="auto">
              <a:xfrm>
                <a:off x="3636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Line 26"/>
              <p:cNvSpPr>
                <a:spLocks noChangeShapeType="1"/>
              </p:cNvSpPr>
              <p:nvPr/>
            </p:nvSpPr>
            <p:spPr bwMode="auto">
              <a:xfrm>
                <a:off x="3969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Line 27"/>
              <p:cNvSpPr>
                <a:spLocks noChangeShapeType="1"/>
              </p:cNvSpPr>
              <p:nvPr/>
            </p:nvSpPr>
            <p:spPr bwMode="auto">
              <a:xfrm>
                <a:off x="4302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28"/>
              <p:cNvSpPr>
                <a:spLocks noChangeShapeType="1"/>
              </p:cNvSpPr>
              <p:nvPr/>
            </p:nvSpPr>
            <p:spPr bwMode="auto">
              <a:xfrm>
                <a:off x="4635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485" name="Group 29"/>
              <p:cNvGrpSpPr>
                <a:grpSpLocks/>
              </p:cNvGrpSpPr>
              <p:nvPr/>
            </p:nvGrpSpPr>
            <p:grpSpPr bwMode="auto">
              <a:xfrm>
                <a:off x="2226" y="2902"/>
                <a:ext cx="2578" cy="230"/>
                <a:chOff x="2274" y="3046"/>
                <a:chExt cx="2578" cy="230"/>
              </a:xfrm>
            </p:grpSpPr>
            <p:sp>
              <p:nvSpPr>
                <p:cNvPr id="1948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274" y="3046"/>
                  <a:ext cx="580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1          2</a:t>
                  </a:r>
                </a:p>
              </p:txBody>
            </p:sp>
            <p:sp>
              <p:nvSpPr>
                <p:cNvPr id="1948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929" y="3050"/>
                  <a:ext cx="580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3          4</a:t>
                  </a:r>
                </a:p>
              </p:txBody>
            </p:sp>
            <p:sp>
              <p:nvSpPr>
                <p:cNvPr id="1948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582" y="3057"/>
                  <a:ext cx="516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5        6</a:t>
                  </a:r>
                </a:p>
              </p:txBody>
            </p:sp>
            <p:sp>
              <p:nvSpPr>
                <p:cNvPr id="1948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272" y="3055"/>
                  <a:ext cx="580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7          8</a:t>
                  </a:r>
                </a:p>
              </p:txBody>
            </p:sp>
          </p:grpSp>
          <p:sp>
            <p:nvSpPr>
              <p:cNvPr id="19490" name="Oval 34"/>
              <p:cNvSpPr>
                <a:spLocks noChangeArrowheads="1"/>
              </p:cNvSpPr>
              <p:nvPr/>
            </p:nvSpPr>
            <p:spPr bwMode="auto">
              <a:xfrm>
                <a:off x="4608" y="2853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1" name="Text Box 35"/>
              <p:cNvSpPr txBox="1">
                <a:spLocks noChangeArrowheads="1"/>
              </p:cNvSpPr>
              <p:nvPr/>
            </p:nvSpPr>
            <p:spPr bwMode="auto">
              <a:xfrm>
                <a:off x="4667" y="2794"/>
                <a:ext cx="203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P</a:t>
                </a:r>
              </a:p>
            </p:txBody>
          </p:sp>
          <p:sp>
            <p:nvSpPr>
              <p:cNvPr id="19492" name="Text Box 36"/>
              <p:cNvSpPr txBox="1">
                <a:spLocks noChangeArrowheads="1"/>
              </p:cNvSpPr>
              <p:nvPr/>
            </p:nvSpPr>
            <p:spPr bwMode="auto">
              <a:xfrm>
                <a:off x="1902" y="2878"/>
                <a:ext cx="244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P</a:t>
                </a:r>
                <a:r>
                  <a:rPr lang="en-US" sz="1400" baseline="-25000">
                    <a:latin typeface="Times New Roman" charset="0"/>
                  </a:rPr>
                  <a:t>8</a:t>
                </a:r>
              </a:p>
            </p:txBody>
          </p:sp>
          <p:sp>
            <p:nvSpPr>
              <p:cNvPr id="19493" name="Oval 37"/>
              <p:cNvSpPr>
                <a:spLocks noChangeArrowheads="1"/>
              </p:cNvSpPr>
              <p:nvPr/>
            </p:nvSpPr>
            <p:spPr bwMode="auto">
              <a:xfrm>
                <a:off x="1890" y="285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4" name="Arc 38"/>
              <p:cNvSpPr>
                <a:spLocks/>
              </p:cNvSpPr>
              <p:nvPr/>
            </p:nvSpPr>
            <p:spPr bwMode="auto">
              <a:xfrm rot="16383874" flipV="1">
                <a:off x="2079" y="659"/>
                <a:ext cx="2782" cy="2424"/>
              </a:xfrm>
              <a:custGeom>
                <a:avLst/>
                <a:gdLst>
                  <a:gd name="G0" fmla="+- 0 0 0"/>
                  <a:gd name="G1" fmla="+- 21369 0 0"/>
                  <a:gd name="G2" fmla="+- 21600 0 0"/>
                  <a:gd name="T0" fmla="*/ 3153 w 21600"/>
                  <a:gd name="T1" fmla="*/ 0 h 24136"/>
                  <a:gd name="T2" fmla="*/ 21422 w 21600"/>
                  <a:gd name="T3" fmla="*/ 24136 h 24136"/>
                  <a:gd name="T4" fmla="*/ 0 w 21600"/>
                  <a:gd name="T5" fmla="*/ 21369 h 24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36" fill="none" extrusionOk="0">
                    <a:moveTo>
                      <a:pt x="3152" y="0"/>
                    </a:moveTo>
                    <a:cubicBezTo>
                      <a:pt x="13749" y="1563"/>
                      <a:pt x="21600" y="10657"/>
                      <a:pt x="21600" y="21369"/>
                    </a:cubicBezTo>
                    <a:cubicBezTo>
                      <a:pt x="21600" y="22294"/>
                      <a:pt x="21540" y="23218"/>
                      <a:pt x="21422" y="24136"/>
                    </a:cubicBezTo>
                  </a:path>
                  <a:path w="21600" h="24136" stroke="0" extrusionOk="0">
                    <a:moveTo>
                      <a:pt x="3152" y="0"/>
                    </a:moveTo>
                    <a:cubicBezTo>
                      <a:pt x="13749" y="1563"/>
                      <a:pt x="21600" y="10657"/>
                      <a:pt x="21600" y="21369"/>
                    </a:cubicBezTo>
                    <a:cubicBezTo>
                      <a:pt x="21600" y="22294"/>
                      <a:pt x="21540" y="23218"/>
                      <a:pt x="21422" y="24136"/>
                    </a:cubicBezTo>
                    <a:lnTo>
                      <a:pt x="0" y="21369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en-SG" sz="1400">
                  <a:latin typeface="Times New Roman" charset="0"/>
                </a:endParaRPr>
              </a:p>
            </p:txBody>
          </p:sp>
          <p:sp>
            <p:nvSpPr>
              <p:cNvPr id="19495" name="Arc 39"/>
              <p:cNvSpPr>
                <a:spLocks/>
              </p:cNvSpPr>
              <p:nvPr/>
            </p:nvSpPr>
            <p:spPr bwMode="auto">
              <a:xfrm flipH="1">
                <a:off x="528" y="432"/>
                <a:ext cx="1824" cy="15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Arc 40"/>
              <p:cNvSpPr>
                <a:spLocks/>
              </p:cNvSpPr>
              <p:nvPr/>
            </p:nvSpPr>
            <p:spPr bwMode="auto">
              <a:xfrm rot="-23340" flipH="1" flipV="1">
                <a:off x="528" y="1968"/>
                <a:ext cx="912" cy="120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Arc 41"/>
              <p:cNvSpPr>
                <a:spLocks/>
              </p:cNvSpPr>
              <p:nvPr/>
            </p:nvSpPr>
            <p:spPr bwMode="auto">
              <a:xfrm flipV="1">
                <a:off x="1440" y="2880"/>
                <a:ext cx="480" cy="28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498" name="Group 42"/>
              <p:cNvGrpSpPr>
                <a:grpSpLocks/>
              </p:cNvGrpSpPr>
              <p:nvPr/>
            </p:nvGrpSpPr>
            <p:grpSpPr bwMode="auto">
              <a:xfrm>
                <a:off x="1430" y="1921"/>
                <a:ext cx="988" cy="1011"/>
                <a:chOff x="1478" y="2065"/>
                <a:chExt cx="988" cy="1011"/>
              </a:xfrm>
            </p:grpSpPr>
            <p:sp>
              <p:nvSpPr>
                <p:cNvPr id="1949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222" y="2695"/>
                  <a:ext cx="196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1950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270" y="2407"/>
                  <a:ext cx="196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2</a:t>
                  </a:r>
                </a:p>
              </p:txBody>
            </p:sp>
            <p:sp>
              <p:nvSpPr>
                <p:cNvPr id="1950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136" y="2160"/>
                  <a:ext cx="173" cy="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3</a:t>
                  </a:r>
                </a:p>
              </p:txBody>
            </p:sp>
            <p:sp>
              <p:nvSpPr>
                <p:cNvPr id="1950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24" y="2065"/>
                  <a:ext cx="197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4</a:t>
                  </a:r>
                </a:p>
              </p:txBody>
            </p:sp>
            <p:sp>
              <p:nvSpPr>
                <p:cNvPr id="1950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536" y="2256"/>
                  <a:ext cx="197" cy="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5</a:t>
                  </a:r>
                </a:p>
              </p:txBody>
            </p:sp>
            <p:sp>
              <p:nvSpPr>
                <p:cNvPr id="1950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478" y="2527"/>
                  <a:ext cx="197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6</a:t>
                  </a:r>
                </a:p>
              </p:txBody>
            </p:sp>
            <p:sp>
              <p:nvSpPr>
                <p:cNvPr id="1950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670" y="2791"/>
                  <a:ext cx="197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7</a:t>
                  </a:r>
                </a:p>
              </p:txBody>
            </p:sp>
            <p:sp>
              <p:nvSpPr>
                <p:cNvPr id="1950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920" y="2857"/>
                  <a:ext cx="197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8</a:t>
                  </a:r>
                </a:p>
              </p:txBody>
            </p:sp>
          </p:grpSp>
          <p:sp>
            <p:nvSpPr>
              <p:cNvPr id="19507" name="Text Box 51"/>
              <p:cNvSpPr txBox="1">
                <a:spLocks noChangeArrowheads="1"/>
              </p:cNvSpPr>
              <p:nvPr/>
            </p:nvSpPr>
            <p:spPr bwMode="auto">
              <a:xfrm>
                <a:off x="710" y="199"/>
                <a:ext cx="1681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u="sng">
                    <a:latin typeface="Times New Roman" charset="0"/>
                  </a:rPr>
                  <a:t>INVOLUTE OF A CIRCLE</a:t>
                </a:r>
              </a:p>
            </p:txBody>
          </p:sp>
          <p:grpSp>
            <p:nvGrpSpPr>
              <p:cNvPr id="19508" name="Group 52"/>
              <p:cNvGrpSpPr>
                <a:grpSpLocks/>
              </p:cNvGrpSpPr>
              <p:nvPr/>
            </p:nvGrpSpPr>
            <p:grpSpPr bwMode="auto">
              <a:xfrm>
                <a:off x="1920" y="3120"/>
                <a:ext cx="2712" cy="468"/>
                <a:chOff x="1968" y="3264"/>
                <a:chExt cx="2712" cy="468"/>
              </a:xfrm>
            </p:grpSpPr>
            <p:sp>
              <p:nvSpPr>
                <p:cNvPr id="19509" name="Line 53"/>
                <p:cNvSpPr>
                  <a:spLocks noChangeShapeType="1"/>
                </p:cNvSpPr>
                <p:nvPr/>
              </p:nvSpPr>
              <p:spPr bwMode="auto">
                <a:xfrm>
                  <a:off x="1968" y="336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0" name="Line 54"/>
                <p:cNvSpPr>
                  <a:spLocks noChangeShapeType="1"/>
                </p:cNvSpPr>
                <p:nvPr/>
              </p:nvSpPr>
              <p:spPr bwMode="auto">
                <a:xfrm>
                  <a:off x="4674" y="326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1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1968" y="3456"/>
                  <a:ext cx="11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2" name="Line 56"/>
                <p:cNvSpPr>
                  <a:spLocks noChangeShapeType="1"/>
                </p:cNvSpPr>
                <p:nvPr/>
              </p:nvSpPr>
              <p:spPr bwMode="auto">
                <a:xfrm>
                  <a:off x="3672" y="3456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215" y="3360"/>
                  <a:ext cx="289" cy="3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400">
                      <a:latin typeface="Times New Roman" charset="0"/>
                      <a:cs typeface="Times New Roman" charset="0"/>
                      <a:sym typeface="Symbol" pitchFamily="18" charset="2"/>
                    </a:rPr>
                    <a:t>D</a:t>
                  </a:r>
                  <a:r>
                    <a:rPr lang="en-US" sz="1400">
                      <a:latin typeface="Times New Roman" charset="0"/>
                    </a:rPr>
                    <a:t> </a:t>
                  </a:r>
                </a:p>
              </p:txBody>
            </p:sp>
          </p:grpSp>
        </p:grpSp>
        <p:sp>
          <p:nvSpPr>
            <p:cNvPr id="19514" name="Text Box 58"/>
            <p:cNvSpPr txBox="1">
              <a:spLocks noChangeArrowheads="1"/>
            </p:cNvSpPr>
            <p:nvPr/>
          </p:nvSpPr>
          <p:spPr bwMode="auto">
            <a:xfrm>
              <a:off x="2916" y="291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C</a:t>
              </a:r>
            </a:p>
          </p:txBody>
        </p:sp>
      </p:grpSp>
      <p:sp>
        <p:nvSpPr>
          <p:cNvPr id="19515" name="Arc 59"/>
          <p:cNvSpPr>
            <a:spLocks/>
          </p:cNvSpPr>
          <p:nvPr/>
        </p:nvSpPr>
        <p:spPr bwMode="auto">
          <a:xfrm rot="3431016">
            <a:off x="5496718" y="2561432"/>
            <a:ext cx="1890713" cy="3270250"/>
          </a:xfrm>
          <a:custGeom>
            <a:avLst/>
            <a:gdLst>
              <a:gd name="G0" fmla="+- 3201 0 0"/>
              <a:gd name="G1" fmla="+- 21600 0 0"/>
              <a:gd name="G2" fmla="+- 21600 0 0"/>
              <a:gd name="T0" fmla="*/ 0 w 24801"/>
              <a:gd name="T1" fmla="*/ 238 h 42881"/>
              <a:gd name="T2" fmla="*/ 6902 w 24801"/>
              <a:gd name="T3" fmla="*/ 42881 h 42881"/>
              <a:gd name="T4" fmla="*/ 3201 w 24801"/>
              <a:gd name="T5" fmla="*/ 21600 h 42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801" h="42881" fill="none" extrusionOk="0">
                <a:moveTo>
                  <a:pt x="0" y="238"/>
                </a:moveTo>
                <a:cubicBezTo>
                  <a:pt x="1059" y="79"/>
                  <a:pt x="2129" y="-1"/>
                  <a:pt x="3201" y="0"/>
                </a:cubicBezTo>
                <a:cubicBezTo>
                  <a:pt x="15130" y="0"/>
                  <a:pt x="24801" y="9670"/>
                  <a:pt x="24801" y="21600"/>
                </a:cubicBezTo>
                <a:cubicBezTo>
                  <a:pt x="24801" y="32101"/>
                  <a:pt x="17248" y="41081"/>
                  <a:pt x="6901" y="42880"/>
                </a:cubicBezTo>
              </a:path>
              <a:path w="24801" h="42881" stroke="0" extrusionOk="0">
                <a:moveTo>
                  <a:pt x="0" y="238"/>
                </a:moveTo>
                <a:cubicBezTo>
                  <a:pt x="1059" y="79"/>
                  <a:pt x="2129" y="-1"/>
                  <a:pt x="3201" y="0"/>
                </a:cubicBezTo>
                <a:cubicBezTo>
                  <a:pt x="15130" y="0"/>
                  <a:pt x="24801" y="9670"/>
                  <a:pt x="24801" y="21600"/>
                </a:cubicBezTo>
                <a:cubicBezTo>
                  <a:pt x="24801" y="32101"/>
                  <a:pt x="17248" y="41081"/>
                  <a:pt x="6901" y="42880"/>
                </a:cubicBezTo>
                <a:lnTo>
                  <a:pt x="3201" y="21600"/>
                </a:lnTo>
                <a:close/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16" name="Group 6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9517" name="AutoShape 6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8" name="AutoShape 6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AutoShape 6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AutoShape 6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1" name="AutoShape 6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2" name="AutoShape 6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19461" grpId="0" animBg="1"/>
      <p:bldP spid="19462" grpId="0" autoUpdateAnimBg="0"/>
      <p:bldP spid="19463" grpId="0" autoUpdateAnimBg="0"/>
      <p:bldP spid="19464" grpId="0" autoUpdateAnimBg="0"/>
      <p:bldP spid="19468" grpId="0" autoUpdateAnimBg="0"/>
      <p:bldP spid="195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5943600" y="4173538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734050" y="388778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Q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rot="2028034">
            <a:off x="5734050" y="4116388"/>
            <a:ext cx="1588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5486400" y="4859338"/>
            <a:ext cx="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5505450" y="2762250"/>
            <a:ext cx="852488" cy="31242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800600" y="3868738"/>
            <a:ext cx="2514600" cy="6937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94325" y="58801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N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 rot="-4397348">
            <a:off x="5732462" y="2954338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Normal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 rot="997505">
            <a:off x="6496050" y="4097338"/>
            <a:ext cx="766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Tangent</a:t>
            </a:r>
          </a:p>
        </p:txBody>
      </p:sp>
      <p:grpSp>
        <p:nvGrpSpPr>
          <p:cNvPr id="20491" name="Group 11"/>
          <p:cNvGrpSpPr>
            <a:grpSpLocks/>
          </p:cNvGrpSpPr>
          <p:nvPr/>
        </p:nvGrpSpPr>
        <p:grpSpPr bwMode="auto">
          <a:xfrm>
            <a:off x="6619875" y="0"/>
            <a:ext cx="2524125" cy="1600200"/>
            <a:chOff x="4170" y="0"/>
            <a:chExt cx="1590" cy="1008"/>
          </a:xfrm>
        </p:grpSpPr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4170" y="0"/>
              <a:ext cx="1590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4248" y="134"/>
              <a:ext cx="145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CYCLOID</a:t>
              </a:r>
            </a:p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Method of Drawing</a:t>
              </a:r>
            </a:p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Tangent &amp; Normal</a:t>
              </a:r>
            </a:p>
          </p:txBody>
        </p:sp>
      </p:grp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6200" y="152400"/>
            <a:ext cx="37338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Times New Roman" charset="0"/>
              </a:rPr>
              <a:t>STEPS: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DRAW CYCLOID AS USUAL.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MARK POINT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Q</a:t>
            </a:r>
            <a:r>
              <a:rPr lang="en-US" sz="1200">
                <a:latin typeface="Times New Roman" charset="0"/>
              </a:rPr>
              <a:t> ON IT AS DIRECTED.</a:t>
            </a:r>
          </a:p>
          <a:p>
            <a:pPr eaLnBrk="0" hangingPunct="0"/>
            <a:endParaRPr lang="en-US" sz="1200">
              <a:latin typeface="Times New Roman" charset="0"/>
            </a:endParaRPr>
          </a:p>
          <a:p>
            <a:pPr eaLnBrk="0" hangingPunct="0"/>
            <a:r>
              <a:rPr lang="en-US" sz="1200">
                <a:latin typeface="Times New Roman" charset="0"/>
              </a:rPr>
              <a:t>WITH CP DISTANCE, FROM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Q. </a:t>
            </a:r>
            <a:r>
              <a:rPr lang="en-US" sz="1200">
                <a:latin typeface="Times New Roman" charset="0"/>
              </a:rPr>
              <a:t>CUT THE 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POINT ON LOCUS OF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C</a:t>
            </a:r>
            <a:r>
              <a:rPr lang="en-US" sz="1200">
                <a:latin typeface="Times New Roman" charset="0"/>
              </a:rPr>
              <a:t> AND JOIN IT TO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Q.</a:t>
            </a:r>
          </a:p>
          <a:p>
            <a:pPr eaLnBrk="0" hangingPunct="0"/>
            <a:endParaRPr lang="en-US" sz="1200">
              <a:latin typeface="Times New Roman" charset="0"/>
            </a:endParaRPr>
          </a:p>
          <a:p>
            <a:pPr eaLnBrk="0" hangingPunct="0"/>
            <a:r>
              <a:rPr lang="en-US" sz="1200">
                <a:latin typeface="Times New Roman" charset="0"/>
              </a:rPr>
              <a:t>FROM THIS POINT DROP A PERPENDICULAR 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ON GROUND LINE AND NAME IT N</a:t>
            </a:r>
          </a:p>
          <a:p>
            <a:pPr eaLnBrk="0" hangingPunct="0"/>
            <a:endParaRPr lang="en-US" sz="1200">
              <a:latin typeface="Times New Roman" charset="0"/>
            </a:endParaRPr>
          </a:p>
          <a:p>
            <a:pPr eaLnBrk="0" hangingPunct="0"/>
            <a:r>
              <a:rPr lang="en-US" sz="1200">
                <a:latin typeface="Times New Roman" charset="0"/>
              </a:rPr>
              <a:t>JOIN N WITH Q.THIS WILL BE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 NORMAL TO CYCLOID.</a:t>
            </a:r>
            <a:endParaRPr lang="en-US" sz="1200">
              <a:latin typeface="Times New Roman" charset="0"/>
            </a:endParaRPr>
          </a:p>
          <a:p>
            <a:pPr eaLnBrk="0" hangingPunct="0"/>
            <a:endParaRPr lang="en-US" sz="1200">
              <a:latin typeface="Times New Roman" charset="0"/>
            </a:endParaRPr>
          </a:p>
          <a:p>
            <a:pPr eaLnBrk="0" hangingPunct="0"/>
            <a:r>
              <a:rPr lang="en-US" sz="1200">
                <a:latin typeface="Times New Roman" charset="0"/>
              </a:rPr>
              <a:t>DRAW A LINE AT RIGHT ANGLE TO 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THIS LINE FROM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 Q. </a:t>
            </a:r>
          </a:p>
          <a:p>
            <a:pPr eaLnBrk="0" hangingPunct="0"/>
            <a:endParaRPr lang="en-US" sz="1200" b="1">
              <a:solidFill>
                <a:srgbClr val="FF0066"/>
              </a:solidFill>
              <a:latin typeface="Times New Roman" charset="0"/>
            </a:endParaRPr>
          </a:p>
          <a:p>
            <a:pPr eaLnBrk="0" hangingPunct="0"/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IT WILL BE TANGENT TO CYCLOID.</a:t>
            </a:r>
          </a:p>
        </p:txBody>
      </p: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1309688" y="3270250"/>
            <a:ext cx="7681912" cy="3341688"/>
            <a:chOff x="825" y="2060"/>
            <a:chExt cx="4839" cy="2105"/>
          </a:xfrm>
        </p:grpSpPr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825" y="2060"/>
              <a:ext cx="4839" cy="2105"/>
              <a:chOff x="537" y="1111"/>
              <a:chExt cx="4839" cy="2105"/>
            </a:xfrm>
          </p:grpSpPr>
          <p:sp>
            <p:nvSpPr>
              <p:cNvPr id="20497" name="Oval 17"/>
              <p:cNvSpPr>
                <a:spLocks noChangeArrowheads="1"/>
              </p:cNvSpPr>
              <p:nvPr/>
            </p:nvSpPr>
            <p:spPr bwMode="auto">
              <a:xfrm>
                <a:off x="576" y="1632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>
                <a:off x="576" y="2744"/>
                <a:ext cx="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>
                <a:off x="1123" y="1618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>
                <a:off x="538" y="218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706" y="1797"/>
                <a:ext cx="835" cy="77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 flipH="1">
                <a:off x="706" y="1797"/>
                <a:ext cx="835" cy="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Text Box 23"/>
              <p:cNvSpPr txBox="1">
                <a:spLocks noChangeArrowheads="1"/>
              </p:cNvSpPr>
              <p:nvPr/>
            </p:nvSpPr>
            <p:spPr bwMode="auto">
              <a:xfrm>
                <a:off x="1008" y="2736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FF0000"/>
                    </a:solidFill>
                    <a:latin typeface="Times New Roman" charset="0"/>
                  </a:rPr>
                  <a:t>P</a:t>
                </a:r>
              </a:p>
            </p:txBody>
          </p:sp>
          <p:sp>
            <p:nvSpPr>
              <p:cNvPr id="20504" name="Text Box 24"/>
              <p:cNvSpPr txBox="1">
                <a:spLocks noChangeArrowheads="1"/>
              </p:cNvSpPr>
              <p:nvPr/>
            </p:nvSpPr>
            <p:spPr bwMode="auto">
              <a:xfrm>
                <a:off x="1412" y="2016"/>
                <a:ext cx="3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C</a:t>
                </a:r>
                <a:r>
                  <a:rPr lang="en-US" sz="1400" baseline="-25000">
                    <a:latin typeface="Times New Roman" charset="0"/>
                  </a:rPr>
                  <a:t>1</a:t>
                </a:r>
                <a:r>
                  <a:rPr lang="en-US" sz="1400">
                    <a:latin typeface="Times New Roman" charset="0"/>
                  </a:rPr>
                  <a:t>              C</a:t>
                </a:r>
                <a:r>
                  <a:rPr lang="en-US" sz="1400" baseline="-25000">
                    <a:latin typeface="Times New Roman" charset="0"/>
                  </a:rPr>
                  <a:t>2  </a:t>
                </a:r>
                <a:r>
                  <a:rPr lang="en-US" sz="1400">
                    <a:latin typeface="Times New Roman" charset="0"/>
                  </a:rPr>
                  <a:t>            C</a:t>
                </a:r>
                <a:r>
                  <a:rPr lang="en-US" sz="1400" baseline="-25000">
                    <a:latin typeface="Times New Roman" charset="0"/>
                  </a:rPr>
                  <a:t>3</a:t>
                </a:r>
                <a:r>
                  <a:rPr lang="en-US" sz="1400">
                    <a:latin typeface="Times New Roman" charset="0"/>
                  </a:rPr>
                  <a:t>            C</a:t>
                </a:r>
                <a:r>
                  <a:rPr lang="en-US" sz="1400" baseline="-25000">
                    <a:latin typeface="Times New Roman" charset="0"/>
                  </a:rPr>
                  <a:t>4</a:t>
                </a:r>
                <a:r>
                  <a:rPr lang="en-US" sz="1400">
                    <a:latin typeface="Times New Roman" charset="0"/>
                  </a:rPr>
                  <a:t>            C</a:t>
                </a:r>
                <a:r>
                  <a:rPr lang="en-US" sz="1400" baseline="-25000">
                    <a:latin typeface="Times New Roman" charset="0"/>
                  </a:rPr>
                  <a:t>5</a:t>
                </a:r>
                <a:r>
                  <a:rPr lang="en-US" sz="1400">
                    <a:latin typeface="Times New Roman" charset="0"/>
                  </a:rPr>
                  <a:t>           C</a:t>
                </a:r>
                <a:r>
                  <a:rPr lang="en-US" sz="1400" baseline="-25000">
                    <a:latin typeface="Times New Roman" charset="0"/>
                  </a:rPr>
                  <a:t>6</a:t>
                </a:r>
                <a:r>
                  <a:rPr lang="en-US" sz="1400">
                    <a:latin typeface="Times New Roman" charset="0"/>
                  </a:rPr>
                  <a:t>          C</a:t>
                </a:r>
                <a:r>
                  <a:rPr lang="en-US" sz="1400" baseline="-25000">
                    <a:latin typeface="Times New Roman" charset="0"/>
                  </a:rPr>
                  <a:t>7</a:t>
                </a:r>
                <a:r>
                  <a:rPr lang="en-US" sz="1400">
                    <a:latin typeface="Times New Roman" charset="0"/>
                  </a:rPr>
                  <a:t>           C</a:t>
                </a:r>
                <a:r>
                  <a:rPr lang="en-US" sz="1400" baseline="-25000">
                    <a:latin typeface="Times New Roman" charset="0"/>
                  </a:rPr>
                  <a:t>8</a:t>
                </a:r>
              </a:p>
            </p:txBody>
          </p:sp>
          <p:sp>
            <p:nvSpPr>
              <p:cNvPr id="20505" name="Line 25"/>
              <p:cNvSpPr>
                <a:spLocks noChangeShapeType="1"/>
              </p:cNvSpPr>
              <p:nvPr/>
            </p:nvSpPr>
            <p:spPr bwMode="auto">
              <a:xfrm>
                <a:off x="1104" y="2160"/>
                <a:ext cx="350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26"/>
              <p:cNvSpPr>
                <a:spLocks noChangeShapeType="1"/>
              </p:cNvSpPr>
              <p:nvPr/>
            </p:nvSpPr>
            <p:spPr bwMode="auto">
              <a:xfrm>
                <a:off x="720" y="2560"/>
                <a:ext cx="398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Line 27"/>
              <p:cNvSpPr>
                <a:spLocks noChangeShapeType="1"/>
              </p:cNvSpPr>
              <p:nvPr/>
            </p:nvSpPr>
            <p:spPr bwMode="auto">
              <a:xfrm>
                <a:off x="720" y="1808"/>
                <a:ext cx="398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Line 28"/>
              <p:cNvSpPr>
                <a:spLocks noChangeShapeType="1"/>
              </p:cNvSpPr>
              <p:nvPr/>
            </p:nvSpPr>
            <p:spPr bwMode="auto">
              <a:xfrm>
                <a:off x="1104" y="1624"/>
                <a:ext cx="355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Line 29"/>
              <p:cNvSpPr>
                <a:spLocks noChangeShapeType="1"/>
              </p:cNvSpPr>
              <p:nvPr/>
            </p:nvSpPr>
            <p:spPr bwMode="auto">
              <a:xfrm flipH="1">
                <a:off x="1152" y="2176"/>
                <a:ext cx="440" cy="38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Oval 30"/>
              <p:cNvSpPr>
                <a:spLocks noChangeArrowheads="1"/>
              </p:cNvSpPr>
              <p:nvPr/>
            </p:nvSpPr>
            <p:spPr bwMode="auto">
              <a:xfrm>
                <a:off x="1104" y="272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Arc 31"/>
              <p:cNvSpPr>
                <a:spLocks/>
              </p:cNvSpPr>
              <p:nvPr/>
            </p:nvSpPr>
            <p:spPr bwMode="auto">
              <a:xfrm rot="15656900">
                <a:off x="460" y="1601"/>
                <a:ext cx="528" cy="374"/>
              </a:xfrm>
              <a:custGeom>
                <a:avLst/>
                <a:gdLst>
                  <a:gd name="G0" fmla="+- 0 0 0"/>
                  <a:gd name="G1" fmla="+- 15303 0 0"/>
                  <a:gd name="G2" fmla="+- 21600 0 0"/>
                  <a:gd name="T0" fmla="*/ 15244 w 21600"/>
                  <a:gd name="T1" fmla="*/ 0 h 15303"/>
                  <a:gd name="T2" fmla="*/ 21600 w 21600"/>
                  <a:gd name="T3" fmla="*/ 15303 h 15303"/>
                  <a:gd name="T4" fmla="*/ 0 w 21600"/>
                  <a:gd name="T5" fmla="*/ 15303 h 15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5303" fill="none" extrusionOk="0">
                    <a:moveTo>
                      <a:pt x="15243" y="0"/>
                    </a:moveTo>
                    <a:cubicBezTo>
                      <a:pt x="19312" y="4053"/>
                      <a:pt x="21600" y="9559"/>
                      <a:pt x="21600" y="15303"/>
                    </a:cubicBezTo>
                  </a:path>
                  <a:path w="21600" h="15303" stroke="0" extrusionOk="0">
                    <a:moveTo>
                      <a:pt x="15243" y="0"/>
                    </a:moveTo>
                    <a:cubicBezTo>
                      <a:pt x="19312" y="4053"/>
                      <a:pt x="21600" y="9559"/>
                      <a:pt x="21600" y="15303"/>
                    </a:cubicBezTo>
                    <a:lnTo>
                      <a:pt x="0" y="15303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2" name="Arc 32"/>
              <p:cNvSpPr>
                <a:spLocks/>
              </p:cNvSpPr>
              <p:nvPr/>
            </p:nvSpPr>
            <p:spPr bwMode="auto">
              <a:xfrm flipH="1">
                <a:off x="1136" y="1632"/>
                <a:ext cx="1776" cy="110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3" name="Arc 33"/>
              <p:cNvSpPr>
                <a:spLocks/>
              </p:cNvSpPr>
              <p:nvPr/>
            </p:nvSpPr>
            <p:spPr bwMode="auto">
              <a:xfrm>
                <a:off x="2832" y="1632"/>
                <a:ext cx="1776" cy="110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514" name="Group 34"/>
              <p:cNvGrpSpPr>
                <a:grpSpLocks/>
              </p:cNvGrpSpPr>
              <p:nvPr/>
            </p:nvGrpSpPr>
            <p:grpSpPr bwMode="auto">
              <a:xfrm>
                <a:off x="1104" y="2928"/>
                <a:ext cx="3504" cy="288"/>
                <a:chOff x="1104" y="2928"/>
                <a:chExt cx="3504" cy="288"/>
              </a:xfrm>
            </p:grpSpPr>
            <p:sp>
              <p:nvSpPr>
                <p:cNvPr id="20515" name="Line 35"/>
                <p:cNvSpPr>
                  <a:spLocks noChangeShapeType="1"/>
                </p:cNvSpPr>
                <p:nvPr/>
              </p:nvSpPr>
              <p:spPr bwMode="auto">
                <a:xfrm>
                  <a:off x="1120" y="292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Line 36"/>
                <p:cNvSpPr>
                  <a:spLocks noChangeShapeType="1"/>
                </p:cNvSpPr>
                <p:nvPr/>
              </p:nvSpPr>
              <p:spPr bwMode="auto">
                <a:xfrm>
                  <a:off x="4608" y="297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7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104" y="307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Line 38"/>
                <p:cNvSpPr>
                  <a:spLocks noChangeShapeType="1"/>
                </p:cNvSpPr>
                <p:nvPr/>
              </p:nvSpPr>
              <p:spPr bwMode="auto">
                <a:xfrm>
                  <a:off x="3168" y="3072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688" y="2976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>
                      <a:latin typeface="Times New Roman" charset="0"/>
                      <a:cs typeface="Times New Roman" charset="0"/>
                      <a:sym typeface="Symbol" pitchFamily="18" charset="2"/>
                    </a:rPr>
                    <a:t>D</a:t>
                  </a:r>
                  <a:endParaRPr lang="en-US" sz="1400">
                    <a:latin typeface="Times New Roman" charset="0"/>
                  </a:endParaRPr>
                </a:p>
              </p:txBody>
            </p:sp>
          </p:grpSp>
          <p:sp>
            <p:nvSpPr>
              <p:cNvPr id="20520" name="Text Box 40"/>
              <p:cNvSpPr txBox="1">
                <a:spLocks noChangeArrowheads="1"/>
              </p:cNvSpPr>
              <p:nvPr/>
            </p:nvSpPr>
            <p:spPr bwMode="auto">
              <a:xfrm>
                <a:off x="2390" y="1111"/>
                <a:ext cx="64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u="sng">
                    <a:latin typeface="Times New Roman" charset="0"/>
                  </a:rPr>
                  <a:t>CYCLOID</a:t>
                </a:r>
              </a:p>
            </p:txBody>
          </p:sp>
        </p:grp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1236" y="300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C</a:t>
              </a:r>
            </a:p>
          </p:txBody>
        </p:sp>
      </p:grpSp>
      <p:sp>
        <p:nvSpPr>
          <p:cNvPr id="20522" name="Text Box 42"/>
          <p:cNvSpPr txBox="1">
            <a:spLocks noChangeArrowheads="1"/>
          </p:cNvSpPr>
          <p:nvPr/>
        </p:nvSpPr>
        <p:spPr bwMode="auto">
          <a:xfrm rot="-3196892">
            <a:off x="5447507" y="4391819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Times New Roman" charset="0"/>
              </a:rPr>
              <a:t>C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P</a:t>
            </a:r>
          </a:p>
        </p:txBody>
      </p:sp>
      <p:grpSp>
        <p:nvGrpSpPr>
          <p:cNvPr id="20523" name="Group 4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0524" name="AutoShape 4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AutoShape 4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6" name="AutoShape 4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AutoShape 4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AutoShape 4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AutoShape 4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utoUpdateAnimBg="0"/>
      <p:bldP spid="20484" grpId="0" animBg="1"/>
      <p:bldP spid="20485" grpId="0" animBg="1"/>
      <p:bldP spid="20486" grpId="0" animBg="1"/>
      <p:bldP spid="20487" grpId="0" animBg="1"/>
      <p:bldP spid="20488" grpId="0" autoUpdateAnimBg="0"/>
      <p:bldP spid="20489" grpId="0" autoUpdateAnimBg="0"/>
      <p:bldP spid="20490" grpId="0" autoUpdateAnimBg="0"/>
      <p:bldP spid="20494" grpId="0" autoUpdateAnimBg="0"/>
      <p:bldP spid="2052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228600" y="990600"/>
            <a:ext cx="4386263" cy="4800600"/>
            <a:chOff x="1104" y="1015"/>
            <a:chExt cx="2873" cy="3144"/>
          </a:xfrm>
        </p:grpSpPr>
        <p:sp>
          <p:nvSpPr>
            <p:cNvPr id="21507" name="Oval 3"/>
            <p:cNvSpPr>
              <a:spLocks noChangeArrowheads="1"/>
            </p:cNvSpPr>
            <p:nvPr/>
          </p:nvSpPr>
          <p:spPr bwMode="auto">
            <a:xfrm>
              <a:off x="1256" y="1432"/>
              <a:ext cx="2544" cy="2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grpSp>
          <p:nvGrpSpPr>
            <p:cNvPr id="21508" name="Group 4"/>
            <p:cNvGrpSpPr>
              <a:grpSpLocks/>
            </p:cNvGrpSpPr>
            <p:nvPr/>
          </p:nvGrpSpPr>
          <p:grpSpPr bwMode="auto">
            <a:xfrm>
              <a:off x="1200" y="1408"/>
              <a:ext cx="2592" cy="2592"/>
              <a:chOff x="538" y="1618"/>
              <a:chExt cx="1134" cy="1134"/>
            </a:xfrm>
          </p:grpSpPr>
          <p:sp>
            <p:nvSpPr>
              <p:cNvPr id="21509" name="Line 5"/>
              <p:cNvSpPr>
                <a:spLocks noChangeShapeType="1"/>
              </p:cNvSpPr>
              <p:nvPr/>
            </p:nvSpPr>
            <p:spPr bwMode="auto">
              <a:xfrm>
                <a:off x="1123" y="1618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0" name="Line 6"/>
              <p:cNvSpPr>
                <a:spLocks noChangeShapeType="1"/>
              </p:cNvSpPr>
              <p:nvPr/>
            </p:nvSpPr>
            <p:spPr bwMode="auto">
              <a:xfrm>
                <a:off x="538" y="218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1" name="Line 7"/>
              <p:cNvSpPr>
                <a:spLocks noChangeShapeType="1"/>
              </p:cNvSpPr>
              <p:nvPr/>
            </p:nvSpPr>
            <p:spPr bwMode="auto">
              <a:xfrm>
                <a:off x="706" y="1797"/>
                <a:ext cx="835" cy="77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2" name="Line 8"/>
              <p:cNvSpPr>
                <a:spLocks noChangeShapeType="1"/>
              </p:cNvSpPr>
              <p:nvPr/>
            </p:nvSpPr>
            <p:spPr bwMode="auto">
              <a:xfrm flipH="1">
                <a:off x="706" y="1797"/>
                <a:ext cx="835" cy="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3" name="Group 9"/>
            <p:cNvGrpSpPr>
              <a:grpSpLocks/>
            </p:cNvGrpSpPr>
            <p:nvPr/>
          </p:nvGrpSpPr>
          <p:grpSpPr bwMode="auto">
            <a:xfrm>
              <a:off x="2692" y="2672"/>
              <a:ext cx="1088" cy="56"/>
              <a:chOff x="2692" y="2672"/>
              <a:chExt cx="1088" cy="56"/>
            </a:xfrm>
          </p:grpSpPr>
          <p:sp>
            <p:nvSpPr>
              <p:cNvPr id="21514" name="Line 10"/>
              <p:cNvSpPr>
                <a:spLocks noChangeShapeType="1"/>
              </p:cNvSpPr>
              <p:nvPr/>
            </p:nvSpPr>
            <p:spPr bwMode="auto">
              <a:xfrm>
                <a:off x="2692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Line 11"/>
              <p:cNvSpPr>
                <a:spLocks noChangeShapeType="1"/>
              </p:cNvSpPr>
              <p:nvPr/>
            </p:nvSpPr>
            <p:spPr bwMode="auto">
              <a:xfrm>
                <a:off x="2847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Line 12"/>
              <p:cNvSpPr>
                <a:spLocks noChangeShapeType="1"/>
              </p:cNvSpPr>
              <p:nvPr/>
            </p:nvSpPr>
            <p:spPr bwMode="auto">
              <a:xfrm>
                <a:off x="3003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Line 13"/>
              <p:cNvSpPr>
                <a:spLocks noChangeShapeType="1"/>
              </p:cNvSpPr>
              <p:nvPr/>
            </p:nvSpPr>
            <p:spPr bwMode="auto">
              <a:xfrm>
                <a:off x="3158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Line 14"/>
              <p:cNvSpPr>
                <a:spLocks noChangeShapeType="1"/>
              </p:cNvSpPr>
              <p:nvPr/>
            </p:nvSpPr>
            <p:spPr bwMode="auto">
              <a:xfrm>
                <a:off x="3314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Line 15"/>
              <p:cNvSpPr>
                <a:spLocks noChangeShapeType="1"/>
              </p:cNvSpPr>
              <p:nvPr/>
            </p:nvSpPr>
            <p:spPr bwMode="auto">
              <a:xfrm>
                <a:off x="3469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Line 16"/>
              <p:cNvSpPr>
                <a:spLocks noChangeShapeType="1"/>
              </p:cNvSpPr>
              <p:nvPr/>
            </p:nvSpPr>
            <p:spPr bwMode="auto">
              <a:xfrm>
                <a:off x="3625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Line 17"/>
              <p:cNvSpPr>
                <a:spLocks noChangeShapeType="1"/>
              </p:cNvSpPr>
              <p:nvPr/>
            </p:nvSpPr>
            <p:spPr bwMode="auto">
              <a:xfrm>
                <a:off x="3780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2508" y="2670"/>
              <a:ext cx="1256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    7   6    5   4    3    2   1</a:t>
              </a:r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3792" y="2592"/>
              <a:ext cx="185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3456" y="1680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2496" y="1248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1440" y="1680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1104" y="2592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1472" y="3528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2464" y="3960"/>
              <a:ext cx="17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3456" y="3504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3774" y="267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3324" y="19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2514" y="174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1848" y="26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1944" y="213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2142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2514" y="30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2640" y="27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2514" y="26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Arc 36"/>
            <p:cNvSpPr>
              <a:spLocks/>
            </p:cNvSpPr>
            <p:nvPr/>
          </p:nvSpPr>
          <p:spPr bwMode="auto">
            <a:xfrm rot="15722646" flipV="1">
              <a:off x="2633" y="1687"/>
              <a:ext cx="1090" cy="10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Arc 37"/>
            <p:cNvSpPr>
              <a:spLocks/>
            </p:cNvSpPr>
            <p:nvPr/>
          </p:nvSpPr>
          <p:spPr bwMode="auto">
            <a:xfrm rot="20844294" flipH="1">
              <a:off x="1776" y="1858"/>
              <a:ext cx="833" cy="8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46"/>
                <a:gd name="T1" fmla="*/ 0 h 21600"/>
                <a:gd name="T2" fmla="*/ 21546 w 21546"/>
                <a:gd name="T3" fmla="*/ 20078 h 21600"/>
                <a:gd name="T4" fmla="*/ 0 w 215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46" h="21600" fill="none" extrusionOk="0">
                  <a:moveTo>
                    <a:pt x="-1" y="0"/>
                  </a:moveTo>
                  <a:cubicBezTo>
                    <a:pt x="11338" y="0"/>
                    <a:pt x="20747" y="8767"/>
                    <a:pt x="21546" y="20077"/>
                  </a:cubicBezTo>
                </a:path>
                <a:path w="21546" h="21600" stroke="0" extrusionOk="0">
                  <a:moveTo>
                    <a:pt x="-1" y="0"/>
                  </a:moveTo>
                  <a:cubicBezTo>
                    <a:pt x="11338" y="0"/>
                    <a:pt x="20747" y="8767"/>
                    <a:pt x="21546" y="2007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Arc 38"/>
            <p:cNvSpPr>
              <a:spLocks/>
            </p:cNvSpPr>
            <p:nvPr/>
          </p:nvSpPr>
          <p:spPr bwMode="auto">
            <a:xfrm rot="5398109" flipV="1">
              <a:off x="1989" y="2493"/>
              <a:ext cx="477" cy="716"/>
            </a:xfrm>
            <a:custGeom>
              <a:avLst/>
              <a:gdLst>
                <a:gd name="G0" fmla="+- 0 0 0"/>
                <a:gd name="G1" fmla="+- 21591 0 0"/>
                <a:gd name="G2" fmla="+- 21600 0 0"/>
                <a:gd name="T0" fmla="*/ 636 w 21600"/>
                <a:gd name="T1" fmla="*/ 0 h 32843"/>
                <a:gd name="T2" fmla="*/ 18438 w 21600"/>
                <a:gd name="T3" fmla="*/ 32843 h 32843"/>
                <a:gd name="T4" fmla="*/ 0 w 21600"/>
                <a:gd name="T5" fmla="*/ 21591 h 32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2843" fill="none" extrusionOk="0">
                  <a:moveTo>
                    <a:pt x="635" y="0"/>
                  </a:moveTo>
                  <a:cubicBezTo>
                    <a:pt x="12312" y="344"/>
                    <a:pt x="21600" y="9909"/>
                    <a:pt x="21600" y="21591"/>
                  </a:cubicBezTo>
                  <a:cubicBezTo>
                    <a:pt x="21600" y="25560"/>
                    <a:pt x="20505" y="29454"/>
                    <a:pt x="18437" y="32842"/>
                  </a:cubicBezTo>
                </a:path>
                <a:path w="21600" h="32843" stroke="0" extrusionOk="0">
                  <a:moveTo>
                    <a:pt x="635" y="0"/>
                  </a:moveTo>
                  <a:cubicBezTo>
                    <a:pt x="12312" y="344"/>
                    <a:pt x="21600" y="9909"/>
                    <a:pt x="21600" y="21591"/>
                  </a:cubicBezTo>
                  <a:cubicBezTo>
                    <a:pt x="21600" y="25560"/>
                    <a:pt x="20505" y="29454"/>
                    <a:pt x="18437" y="32842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Arc 39"/>
            <p:cNvSpPr>
              <a:spLocks/>
            </p:cNvSpPr>
            <p:nvPr/>
          </p:nvSpPr>
          <p:spPr bwMode="auto">
            <a:xfrm rot="21341398" flipV="1">
              <a:off x="2522" y="2682"/>
              <a:ext cx="155" cy="336"/>
            </a:xfrm>
            <a:custGeom>
              <a:avLst/>
              <a:gdLst>
                <a:gd name="G0" fmla="+- 1597 0 0"/>
                <a:gd name="G1" fmla="+- 21600 0 0"/>
                <a:gd name="G2" fmla="+- 21600 0 0"/>
                <a:gd name="T0" fmla="*/ 1597 w 23197"/>
                <a:gd name="T1" fmla="*/ 0 h 43200"/>
                <a:gd name="T2" fmla="*/ 0 w 23197"/>
                <a:gd name="T3" fmla="*/ 43141 h 43200"/>
                <a:gd name="T4" fmla="*/ 1597 w 2319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97" h="43200" fill="none" extrusionOk="0">
                  <a:moveTo>
                    <a:pt x="1596" y="0"/>
                  </a:moveTo>
                  <a:cubicBezTo>
                    <a:pt x="13526" y="0"/>
                    <a:pt x="23197" y="9670"/>
                    <a:pt x="23197" y="21600"/>
                  </a:cubicBezTo>
                  <a:cubicBezTo>
                    <a:pt x="23197" y="33529"/>
                    <a:pt x="13526" y="43200"/>
                    <a:pt x="1597" y="43200"/>
                  </a:cubicBezTo>
                  <a:cubicBezTo>
                    <a:pt x="1064" y="43200"/>
                    <a:pt x="531" y="43180"/>
                    <a:pt x="0" y="43140"/>
                  </a:cubicBezTo>
                </a:path>
                <a:path w="23197" h="43200" stroke="0" extrusionOk="0">
                  <a:moveTo>
                    <a:pt x="1596" y="0"/>
                  </a:moveTo>
                  <a:cubicBezTo>
                    <a:pt x="13526" y="0"/>
                    <a:pt x="23197" y="9670"/>
                    <a:pt x="23197" y="21600"/>
                  </a:cubicBezTo>
                  <a:cubicBezTo>
                    <a:pt x="23197" y="33529"/>
                    <a:pt x="13526" y="43200"/>
                    <a:pt x="1597" y="43200"/>
                  </a:cubicBezTo>
                  <a:cubicBezTo>
                    <a:pt x="1064" y="43200"/>
                    <a:pt x="531" y="43180"/>
                    <a:pt x="0" y="43140"/>
                  </a:cubicBezTo>
                  <a:lnTo>
                    <a:pt x="1597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Text Box 40"/>
            <p:cNvSpPr txBox="1">
              <a:spLocks noChangeArrowheads="1"/>
            </p:cNvSpPr>
            <p:nvPr/>
          </p:nvSpPr>
          <p:spPr bwMode="auto">
            <a:xfrm>
              <a:off x="2352" y="1572"/>
              <a:ext cx="22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21545" name="Text Box 41"/>
            <p:cNvSpPr txBox="1">
              <a:spLocks noChangeArrowheads="1"/>
            </p:cNvSpPr>
            <p:nvPr/>
          </p:nvSpPr>
          <p:spPr bwMode="auto">
            <a:xfrm>
              <a:off x="2496" y="3006"/>
              <a:ext cx="223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6</a:t>
              </a:r>
            </a:p>
          </p:txBody>
        </p:sp>
        <p:sp>
          <p:nvSpPr>
            <p:cNvPr id="21546" name="Text Box 42"/>
            <p:cNvSpPr txBox="1">
              <a:spLocks noChangeArrowheads="1"/>
            </p:cNvSpPr>
            <p:nvPr/>
          </p:nvSpPr>
          <p:spPr bwMode="auto">
            <a:xfrm>
              <a:off x="3264" y="1776"/>
              <a:ext cx="22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21547" name="Text Box 43"/>
            <p:cNvSpPr txBox="1">
              <a:spLocks noChangeArrowheads="1"/>
            </p:cNvSpPr>
            <p:nvPr/>
          </p:nvSpPr>
          <p:spPr bwMode="auto">
            <a:xfrm>
              <a:off x="1764" y="2040"/>
              <a:ext cx="223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21548" name="Text Box 44"/>
            <p:cNvSpPr txBox="1">
              <a:spLocks noChangeArrowheads="1"/>
            </p:cNvSpPr>
            <p:nvPr/>
          </p:nvSpPr>
          <p:spPr bwMode="auto">
            <a:xfrm>
              <a:off x="2064" y="3024"/>
              <a:ext cx="222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21549" name="Text Box 45"/>
            <p:cNvSpPr txBox="1">
              <a:spLocks noChangeArrowheads="1"/>
            </p:cNvSpPr>
            <p:nvPr/>
          </p:nvSpPr>
          <p:spPr bwMode="auto">
            <a:xfrm>
              <a:off x="2640" y="2784"/>
              <a:ext cx="222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7</a:t>
              </a:r>
            </a:p>
          </p:txBody>
        </p:sp>
        <p:sp>
          <p:nvSpPr>
            <p:cNvPr id="21550" name="Text Box 46"/>
            <p:cNvSpPr txBox="1">
              <a:spLocks noChangeArrowheads="1"/>
            </p:cNvSpPr>
            <p:nvPr/>
          </p:nvSpPr>
          <p:spPr bwMode="auto">
            <a:xfrm>
              <a:off x="1680" y="2545"/>
              <a:ext cx="223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21551" name="Text Box 47"/>
            <p:cNvSpPr txBox="1">
              <a:spLocks noChangeArrowheads="1"/>
            </p:cNvSpPr>
            <p:nvPr/>
          </p:nvSpPr>
          <p:spPr bwMode="auto">
            <a:xfrm>
              <a:off x="2352" y="2592"/>
              <a:ext cx="205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O</a:t>
              </a:r>
            </a:p>
          </p:txBody>
        </p:sp>
        <p:sp>
          <p:nvSpPr>
            <p:cNvPr id="21552" name="Text Box 48"/>
            <p:cNvSpPr txBox="1">
              <a:spLocks noChangeArrowheads="1"/>
            </p:cNvSpPr>
            <p:nvPr/>
          </p:nvSpPr>
          <p:spPr bwMode="auto">
            <a:xfrm>
              <a:off x="1910" y="1015"/>
              <a:ext cx="1846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u="sng">
                  <a:latin typeface="Times New Roman" charset="0"/>
                </a:rPr>
                <a:t>SPIRAL (ONE CONVOLUSION.)</a:t>
              </a:r>
            </a:p>
          </p:txBody>
        </p:sp>
      </p:grp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1828800" y="2351088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1443038" y="1665288"/>
            <a:ext cx="1096962" cy="18288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 flipV="1">
            <a:off x="1054100" y="1576388"/>
            <a:ext cx="1981200" cy="1371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 rot="3591469">
            <a:off x="1325562" y="1670051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Normal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 rot="-2065172">
            <a:off x="2222500" y="1563688"/>
            <a:ext cx="766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Tangent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1562100" y="218598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Q</a:t>
            </a:r>
          </a:p>
        </p:txBody>
      </p:sp>
      <p:sp>
        <p:nvSpPr>
          <p:cNvPr id="21559" name="Arc 55"/>
          <p:cNvSpPr>
            <a:spLocks/>
          </p:cNvSpPr>
          <p:nvPr/>
        </p:nvSpPr>
        <p:spPr bwMode="auto">
          <a:xfrm>
            <a:off x="2247900" y="3398838"/>
            <a:ext cx="312738" cy="3381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43200"/>
              <a:gd name="T1" fmla="*/ 0 h 43200"/>
              <a:gd name="T2" fmla="*/ 19327 w 43200"/>
              <a:gd name="T3" fmla="*/ 120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0550"/>
                  <a:pt x="8338" y="1282"/>
                  <a:pt x="19326" y="11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0550"/>
                  <a:pt x="8338" y="1282"/>
                  <a:pt x="19326" y="11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0" name="Group 56"/>
          <p:cNvGrpSpPr>
            <a:grpSpLocks/>
          </p:cNvGrpSpPr>
          <p:nvPr/>
        </p:nvGrpSpPr>
        <p:grpSpPr bwMode="auto">
          <a:xfrm>
            <a:off x="6619875" y="0"/>
            <a:ext cx="2524125" cy="1600200"/>
            <a:chOff x="4170" y="0"/>
            <a:chExt cx="1590" cy="1008"/>
          </a:xfrm>
        </p:grpSpPr>
        <p:sp>
          <p:nvSpPr>
            <p:cNvPr id="21561" name="Oval 57"/>
            <p:cNvSpPr>
              <a:spLocks noChangeArrowheads="1"/>
            </p:cNvSpPr>
            <p:nvPr/>
          </p:nvSpPr>
          <p:spPr bwMode="auto">
            <a:xfrm>
              <a:off x="4170" y="0"/>
              <a:ext cx="1590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2" name="Text Box 58"/>
            <p:cNvSpPr txBox="1">
              <a:spLocks noChangeArrowheads="1"/>
            </p:cNvSpPr>
            <p:nvPr/>
          </p:nvSpPr>
          <p:spPr bwMode="auto">
            <a:xfrm>
              <a:off x="4248" y="96"/>
              <a:ext cx="145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Spiral.</a:t>
              </a:r>
            </a:p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Method of Drawing</a:t>
              </a:r>
            </a:p>
            <a:p>
              <a:pPr algn="ctr" eaLnBrk="0" hangingPunct="0"/>
              <a:r>
                <a:rPr lang="en-US" sz="2000" b="1">
                  <a:solidFill>
                    <a:srgbClr val="FF0066"/>
                  </a:solidFill>
                  <a:latin typeface="Times New Roman" charset="0"/>
                </a:rPr>
                <a:t>Tangent &amp; Normal</a:t>
              </a:r>
            </a:p>
          </p:txBody>
        </p:sp>
      </p:grpSp>
      <p:grpSp>
        <p:nvGrpSpPr>
          <p:cNvPr id="21563" name="Group 59"/>
          <p:cNvGrpSpPr>
            <a:grpSpLocks/>
          </p:cNvGrpSpPr>
          <p:nvPr/>
        </p:nvGrpSpPr>
        <p:grpSpPr bwMode="auto">
          <a:xfrm>
            <a:off x="4648200" y="1828800"/>
            <a:ext cx="4267200" cy="4546600"/>
            <a:chOff x="2928" y="1152"/>
            <a:chExt cx="2688" cy="2864"/>
          </a:xfrm>
        </p:grpSpPr>
        <p:sp>
          <p:nvSpPr>
            <p:cNvPr id="21564" name="Rectangle 60"/>
            <p:cNvSpPr>
              <a:spLocks noChangeArrowheads="1"/>
            </p:cNvSpPr>
            <p:nvPr/>
          </p:nvSpPr>
          <p:spPr bwMode="auto">
            <a:xfrm>
              <a:off x="2928" y="2325"/>
              <a:ext cx="2688" cy="1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Rectangle 61"/>
            <p:cNvSpPr>
              <a:spLocks noChangeArrowheads="1"/>
            </p:cNvSpPr>
            <p:nvPr/>
          </p:nvSpPr>
          <p:spPr bwMode="auto">
            <a:xfrm>
              <a:off x="2928" y="1152"/>
              <a:ext cx="2688" cy="115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2928" y="1248"/>
              <a:ext cx="2664" cy="1056"/>
              <a:chOff x="2928" y="2976"/>
              <a:chExt cx="2664" cy="1056"/>
            </a:xfrm>
          </p:grpSpPr>
          <p:grpSp>
            <p:nvGrpSpPr>
              <p:cNvPr id="21567" name="Group 63"/>
              <p:cNvGrpSpPr>
                <a:grpSpLocks/>
              </p:cNvGrpSpPr>
              <p:nvPr/>
            </p:nvGrpSpPr>
            <p:grpSpPr bwMode="auto">
              <a:xfrm>
                <a:off x="2928" y="2976"/>
                <a:ext cx="2664" cy="488"/>
                <a:chOff x="3120" y="1768"/>
                <a:chExt cx="2664" cy="488"/>
              </a:xfrm>
            </p:grpSpPr>
            <p:sp>
              <p:nvSpPr>
                <p:cNvPr id="2156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120" y="1872"/>
                  <a:ext cx="104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FF0066"/>
                      </a:solidFill>
                      <a:latin typeface="Times New Roman" charset="0"/>
                    </a:rPr>
                    <a:t>Constant of the Curve =</a:t>
                  </a:r>
                </a:p>
              </p:txBody>
            </p:sp>
            <p:sp>
              <p:nvSpPr>
                <p:cNvPr id="2156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4064" y="1768"/>
                  <a:ext cx="172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FF0066"/>
                      </a:solidFill>
                      <a:latin typeface="Times New Roman" charset="0"/>
                    </a:rPr>
                    <a:t>Difference in length of any radius vectors</a:t>
                  </a:r>
                </a:p>
              </p:txBody>
            </p:sp>
            <p:sp>
              <p:nvSpPr>
                <p:cNvPr id="21570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4224" y="1968"/>
                  <a:ext cx="14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200">
                      <a:solidFill>
                        <a:srgbClr val="FF0066"/>
                      </a:solidFill>
                      <a:latin typeface="Times New Roman" charset="0"/>
                    </a:rPr>
                    <a:t>Angle between the corresponding </a:t>
                  </a:r>
                </a:p>
                <a:p>
                  <a:pPr algn="ctr" eaLnBrk="0" hangingPunct="0"/>
                  <a:r>
                    <a:rPr lang="en-US" sz="1200">
                      <a:solidFill>
                        <a:srgbClr val="FF0066"/>
                      </a:solidFill>
                      <a:latin typeface="Times New Roman" charset="0"/>
                    </a:rPr>
                    <a:t>radius vector in radian.</a:t>
                  </a:r>
                </a:p>
              </p:txBody>
            </p:sp>
            <p:sp>
              <p:nvSpPr>
                <p:cNvPr id="21571" name="Line 67"/>
                <p:cNvSpPr>
                  <a:spLocks noChangeShapeType="1"/>
                </p:cNvSpPr>
                <p:nvPr/>
              </p:nvSpPr>
              <p:spPr bwMode="auto">
                <a:xfrm>
                  <a:off x="4128" y="1952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72" name="Group 68"/>
              <p:cNvGrpSpPr>
                <a:grpSpLocks/>
              </p:cNvGrpSpPr>
              <p:nvPr/>
            </p:nvGrpSpPr>
            <p:grpSpPr bwMode="auto">
              <a:xfrm>
                <a:off x="3936" y="3456"/>
                <a:ext cx="550" cy="416"/>
                <a:chOff x="3206" y="3559"/>
                <a:chExt cx="550" cy="416"/>
              </a:xfrm>
            </p:grpSpPr>
            <p:sp>
              <p:nvSpPr>
                <p:cNvPr id="21573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206" y="3559"/>
                  <a:ext cx="55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solidFill>
                        <a:srgbClr val="FF0066"/>
                      </a:solidFill>
                      <a:latin typeface="Times New Roman" charset="0"/>
                    </a:rPr>
                    <a:t>OP – OP</a:t>
                  </a:r>
                  <a:r>
                    <a:rPr lang="en-US" sz="1400" baseline="-25000">
                      <a:solidFill>
                        <a:srgbClr val="FF0066"/>
                      </a:solidFill>
                      <a:latin typeface="Times New Roman" charset="0"/>
                    </a:rPr>
                    <a:t>2</a:t>
                  </a:r>
                </a:p>
              </p:txBody>
            </p:sp>
            <p:sp>
              <p:nvSpPr>
                <p:cNvPr id="21574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216" y="3744"/>
                  <a:ext cx="52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0066"/>
                      </a:solidFill>
                      <a:latin typeface="Times New Roman" charset="0"/>
                      <a:cs typeface="Times New Roman" charset="0"/>
                      <a:sym typeface="Symbol" pitchFamily="18" charset="2"/>
                    </a:rPr>
                    <a:t>/2</a:t>
                  </a:r>
                  <a:endParaRPr lang="en-US">
                    <a:solidFill>
                      <a:srgbClr val="FF0066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21575" name="Line 71"/>
                <p:cNvSpPr>
                  <a:spLocks noChangeShapeType="1"/>
                </p:cNvSpPr>
                <p:nvPr/>
              </p:nvSpPr>
              <p:spPr bwMode="auto">
                <a:xfrm>
                  <a:off x="3248" y="3752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76" name="Group 72"/>
              <p:cNvGrpSpPr>
                <a:grpSpLocks/>
              </p:cNvGrpSpPr>
              <p:nvPr/>
            </p:nvGrpSpPr>
            <p:grpSpPr bwMode="auto">
              <a:xfrm>
                <a:off x="4704" y="3456"/>
                <a:ext cx="550" cy="377"/>
                <a:chOff x="4298" y="3655"/>
                <a:chExt cx="550" cy="377"/>
              </a:xfrm>
            </p:grpSpPr>
            <p:sp>
              <p:nvSpPr>
                <p:cNvPr id="21577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298" y="3655"/>
                  <a:ext cx="55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solidFill>
                        <a:srgbClr val="FF0066"/>
                      </a:solidFill>
                      <a:latin typeface="Times New Roman" charset="0"/>
                    </a:rPr>
                    <a:t>OP – OP</a:t>
                  </a:r>
                  <a:r>
                    <a:rPr lang="en-US" sz="1400" baseline="-25000">
                      <a:solidFill>
                        <a:srgbClr val="FF0066"/>
                      </a:solidFill>
                      <a:latin typeface="Times New Roman" charset="0"/>
                    </a:rPr>
                    <a:t>2</a:t>
                  </a:r>
                </a:p>
              </p:txBody>
            </p:sp>
            <p:sp>
              <p:nvSpPr>
                <p:cNvPr id="2157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308" y="3840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>
                      <a:solidFill>
                        <a:srgbClr val="FF0066"/>
                      </a:solidFill>
                      <a:latin typeface="Times New Roman" charset="0"/>
                    </a:rPr>
                    <a:t>1.57</a:t>
                  </a:r>
                </a:p>
              </p:txBody>
            </p:sp>
            <p:sp>
              <p:nvSpPr>
                <p:cNvPr id="21579" name="Line 75"/>
                <p:cNvSpPr>
                  <a:spLocks noChangeShapeType="1"/>
                </p:cNvSpPr>
                <p:nvPr/>
              </p:nvSpPr>
              <p:spPr bwMode="auto">
                <a:xfrm>
                  <a:off x="4340" y="384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80" name="Text Box 76"/>
              <p:cNvSpPr txBox="1">
                <a:spLocks noChangeArrowheads="1"/>
              </p:cNvSpPr>
              <p:nvPr/>
            </p:nvSpPr>
            <p:spPr bwMode="auto">
              <a:xfrm>
                <a:off x="3800" y="3840"/>
                <a:ext cx="71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FF0066"/>
                    </a:solidFill>
                    <a:latin typeface="Times New Roman" charset="0"/>
                  </a:rPr>
                  <a:t>= 3.185 m.m.</a:t>
                </a:r>
              </a:p>
            </p:txBody>
          </p:sp>
          <p:sp>
            <p:nvSpPr>
              <p:cNvPr id="21581" name="Text Box 77"/>
              <p:cNvSpPr txBox="1">
                <a:spLocks noChangeArrowheads="1"/>
              </p:cNvSpPr>
              <p:nvPr/>
            </p:nvSpPr>
            <p:spPr bwMode="auto">
              <a:xfrm>
                <a:off x="4512" y="3552"/>
                <a:ext cx="17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FF0066"/>
                    </a:solidFill>
                    <a:latin typeface="Times New Roman" charset="0"/>
                  </a:rPr>
                  <a:t>=</a:t>
                </a:r>
              </a:p>
            </p:txBody>
          </p:sp>
          <p:sp>
            <p:nvSpPr>
              <p:cNvPr id="21582" name="Text Box 78"/>
              <p:cNvSpPr txBox="1">
                <a:spLocks noChangeArrowheads="1"/>
              </p:cNvSpPr>
              <p:nvPr/>
            </p:nvSpPr>
            <p:spPr bwMode="auto">
              <a:xfrm>
                <a:off x="3792" y="3536"/>
                <a:ext cx="17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FF0066"/>
                    </a:solidFill>
                    <a:latin typeface="Times New Roman" charset="0"/>
                  </a:rPr>
                  <a:t>=</a:t>
                </a:r>
              </a:p>
            </p:txBody>
          </p:sp>
        </p:grpSp>
        <p:sp>
          <p:nvSpPr>
            <p:cNvPr id="21583" name="Text Box 79"/>
            <p:cNvSpPr txBox="1">
              <a:spLocks noChangeArrowheads="1"/>
            </p:cNvSpPr>
            <p:nvPr/>
          </p:nvSpPr>
          <p:spPr bwMode="auto">
            <a:xfrm>
              <a:off x="2928" y="2348"/>
              <a:ext cx="2527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schemeClr val="accent2"/>
                  </a:solidFill>
                  <a:latin typeface="Times New Roman" charset="0"/>
                </a:rPr>
                <a:t>STEPS: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*DRAW SPIRAL AS USUAL.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  DRAW A SMALL CIRCLE OF RADIUS EQUAL TO THE 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  CONSTANT OF CURVE CALCULATED ABOVE.</a:t>
              </a:r>
            </a:p>
            <a:p>
              <a:pPr eaLnBrk="0" hangingPunct="0"/>
              <a:endParaRPr lang="en-US" sz="1200">
                <a:latin typeface="Times New Roman" charset="0"/>
              </a:endParaRPr>
            </a:p>
            <a:p>
              <a:pPr eaLnBrk="0" hangingPunct="0"/>
              <a:r>
                <a:rPr lang="en-US" sz="1200">
                  <a:latin typeface="Times New Roman" charset="0"/>
                </a:rPr>
                <a:t>* LOCATE POINT </a:t>
              </a:r>
              <a:r>
                <a:rPr lang="en-US" sz="1200" b="1">
                  <a:solidFill>
                    <a:srgbClr val="FF0066"/>
                  </a:solidFill>
                  <a:latin typeface="Times New Roman" charset="0"/>
                </a:rPr>
                <a:t>Q</a:t>
              </a:r>
              <a:r>
                <a:rPr lang="en-US" sz="1200">
                  <a:latin typeface="Times New Roman" charset="0"/>
                </a:rPr>
                <a:t> AS DISCRIBED IN PROBLEM AND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  THROUGH IT DRAW A TANGENTTO THIS SMALLER 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  CIRCLE.THIS IS A</a:t>
              </a:r>
              <a:r>
                <a:rPr lang="en-US" sz="1200" b="1">
                  <a:solidFill>
                    <a:srgbClr val="FF0066"/>
                  </a:solidFill>
                  <a:latin typeface="Times New Roman" charset="0"/>
                </a:rPr>
                <a:t> NORMAL</a:t>
              </a:r>
              <a:r>
                <a:rPr lang="en-US" sz="1200">
                  <a:latin typeface="Times New Roman" charset="0"/>
                </a:rPr>
                <a:t> TO THE SPIRAL.</a:t>
              </a:r>
            </a:p>
            <a:p>
              <a:pPr eaLnBrk="0" hangingPunct="0"/>
              <a:endParaRPr lang="en-US" sz="1200">
                <a:latin typeface="Times New Roman" charset="0"/>
              </a:endParaRPr>
            </a:p>
            <a:p>
              <a:pPr eaLnBrk="0" hangingPunct="0"/>
              <a:r>
                <a:rPr lang="en-US" sz="1200">
                  <a:latin typeface="Times New Roman" charset="0"/>
                </a:rPr>
                <a:t>*DRAW A LINE AT RIGHT ANGLE </a:t>
              </a:r>
            </a:p>
            <a:p>
              <a:pPr eaLnBrk="0" hangingPunct="0"/>
              <a:endParaRPr lang="en-US" sz="1200">
                <a:latin typeface="Times New Roman" charset="0"/>
              </a:endParaRPr>
            </a:p>
            <a:p>
              <a:pPr eaLnBrk="0" hangingPunct="0"/>
              <a:r>
                <a:rPr lang="en-US" sz="1200">
                  <a:latin typeface="Times New Roman" charset="0"/>
                </a:rPr>
                <a:t>*TO THIS LINE FROM</a:t>
              </a:r>
              <a:r>
                <a:rPr lang="en-US" sz="1200" b="1">
                  <a:solidFill>
                    <a:srgbClr val="FF0066"/>
                  </a:solidFill>
                  <a:latin typeface="Times New Roman" charset="0"/>
                </a:rPr>
                <a:t> Q. </a:t>
              </a:r>
            </a:p>
            <a:p>
              <a:pPr eaLnBrk="0" hangingPunct="0"/>
              <a:r>
                <a:rPr lang="en-US" sz="1200" b="1">
                  <a:solidFill>
                    <a:srgbClr val="FF0066"/>
                  </a:solidFill>
                  <a:latin typeface="Times New Roman" charset="0"/>
                </a:rPr>
                <a:t>  IT WILL BE TANGENT TO CYCLOID.</a:t>
              </a:r>
            </a:p>
            <a:p>
              <a:pPr eaLnBrk="0" hangingPunct="0"/>
              <a:endParaRPr lang="en-US" sz="1200">
                <a:latin typeface="Times New Roman" charset="0"/>
              </a:endParaRPr>
            </a:p>
          </p:txBody>
        </p:sp>
      </p:grpSp>
      <p:grpSp>
        <p:nvGrpSpPr>
          <p:cNvPr id="21584" name="Group 8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1585" name="AutoShape 8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6" name="AutoShape 8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7" name="AutoShape 8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8" name="AutoShape 8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9" name="AutoShape 8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0" name="AutoShape 8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9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3" grpId="0" animBg="1"/>
      <p:bldP spid="21554" grpId="0" animBg="1"/>
      <p:bldP spid="21555" grpId="0" animBg="1"/>
      <p:bldP spid="21556" grpId="0" autoUpdateAnimBg="0"/>
      <p:bldP spid="21557" grpId="0" autoUpdateAnimBg="0"/>
      <p:bldP spid="21558" grpId="0" autoUpdateAnimBg="0"/>
      <p:bldP spid="215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381000" y="6096000"/>
            <a:ext cx="7924800" cy="533400"/>
          </a:xfrm>
          <a:prstGeom prst="wedgeRectCallout">
            <a:avLst>
              <a:gd name="adj1" fmla="val 60097"/>
              <a:gd name="adj2" fmla="val 500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36588" y="152400"/>
            <a:ext cx="75898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accent2"/>
                </a:solidFill>
                <a:latin typeface="Arial Black" pitchFamily="34" charset="0"/>
              </a:rPr>
              <a:t>LOCUS</a:t>
            </a:r>
          </a:p>
          <a:p>
            <a:pPr algn="ctr" eaLnBrk="0" hangingPunct="0"/>
            <a:r>
              <a:rPr lang="en-US" sz="2400" b="1">
                <a:solidFill>
                  <a:schemeClr val="tx2"/>
                </a:solidFill>
              </a:rPr>
              <a:t>It is a path traced out by a point moving in a plane, </a:t>
            </a:r>
          </a:p>
          <a:p>
            <a:pPr algn="ctr" eaLnBrk="0" hangingPunct="0"/>
            <a:r>
              <a:rPr lang="en-US" sz="2400" b="1">
                <a:solidFill>
                  <a:schemeClr val="tx2"/>
                </a:solidFill>
              </a:rPr>
              <a:t>in a particular manner, for one cycle of operation.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05838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FF0066"/>
                </a:solidFill>
              </a:rPr>
              <a:t>The cases are classified in THREE categories for easy understanding</a:t>
            </a:r>
            <a:r>
              <a:rPr lang="en-US" sz="2000" b="1"/>
              <a:t>.</a:t>
            </a:r>
          </a:p>
          <a:p>
            <a:pPr algn="ctr" eaLnBrk="0" hangingPunct="0"/>
            <a:r>
              <a:rPr lang="en-US" sz="3200" b="1"/>
              <a:t>A}  Basic Locus Cases.</a:t>
            </a:r>
          </a:p>
          <a:p>
            <a:pPr algn="ctr" eaLnBrk="0" hangingPunct="0"/>
            <a:r>
              <a:rPr lang="en-US" sz="3200" b="1"/>
              <a:t>B}  Oscillating Link……</a:t>
            </a:r>
          </a:p>
          <a:p>
            <a:pPr algn="ctr" eaLnBrk="0" hangingPunct="0"/>
            <a:r>
              <a:rPr lang="en-US" sz="3200" b="1"/>
              <a:t>C}  Rotating Link………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28600" y="3810000"/>
            <a:ext cx="884713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u="sng">
                <a:solidFill>
                  <a:schemeClr val="hlink"/>
                </a:solidFill>
              </a:rPr>
              <a:t>Basic Locus Cases</a:t>
            </a:r>
            <a:r>
              <a:rPr lang="en-US" b="1" u="sng"/>
              <a:t>: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</a:rPr>
              <a:t>Here some geometrical objects like point, line, circle will be described with there relative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</a:rPr>
              <a:t>Positions. Then one point will be allowed to move in a plane maintaining specific relation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</a:rPr>
              <a:t>with above objects. And studying situation carefully you will be asked to draw it’s locus.</a:t>
            </a:r>
          </a:p>
          <a:p>
            <a:pPr eaLnBrk="0" hangingPunct="0"/>
            <a:r>
              <a:rPr lang="en-US" b="1" u="sng">
                <a:solidFill>
                  <a:schemeClr val="hlink"/>
                </a:solidFill>
              </a:rPr>
              <a:t>Oscillating  &amp;  Rotating Link: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</a:rPr>
              <a:t>Here a link oscillating from one end or rotating around it’s center will be described.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</a:rPr>
              <a:t>Then a point will be allowed to slide along the link in specific manner. And now studying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</a:rPr>
              <a:t>the situation carefully you will be asked to draw it’s locus.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33400" y="6180138"/>
            <a:ext cx="748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Arial Black" pitchFamily="34" charset="0"/>
              </a:rPr>
              <a:t>STUDY TEN CASES GIVEN ON NEXT PAGES</a:t>
            </a:r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2536" name="AutoShape 8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AutoShape 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AutoShape 1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AutoShape 1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AutoShape 1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AutoShape 1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rc 2"/>
          <p:cNvSpPr>
            <a:spLocks/>
          </p:cNvSpPr>
          <p:nvPr/>
        </p:nvSpPr>
        <p:spPr bwMode="auto">
          <a:xfrm rot="18902664" flipH="1">
            <a:off x="5203825" y="1855788"/>
            <a:ext cx="3178175" cy="34305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14"/>
              <a:gd name="T1" fmla="*/ 0 h 21600"/>
              <a:gd name="T2" fmla="*/ 21514 w 21514"/>
              <a:gd name="T3" fmla="*/ 19669 h 21600"/>
              <a:gd name="T4" fmla="*/ 0 w 21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14" h="21600" fill="none" extrusionOk="0">
                <a:moveTo>
                  <a:pt x="-1" y="0"/>
                </a:moveTo>
                <a:cubicBezTo>
                  <a:pt x="11181" y="0"/>
                  <a:pt x="20513" y="8532"/>
                  <a:pt x="21513" y="19669"/>
                </a:cubicBezTo>
              </a:path>
              <a:path w="21514" h="21600" stroke="0" extrusionOk="0">
                <a:moveTo>
                  <a:pt x="-1" y="0"/>
                </a:moveTo>
                <a:cubicBezTo>
                  <a:pt x="11181" y="0"/>
                  <a:pt x="20513" y="8532"/>
                  <a:pt x="21513" y="1966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4429125" y="1516063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429125" y="3424238"/>
            <a:ext cx="2862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4881563" y="3351213"/>
            <a:ext cx="752475" cy="144462"/>
            <a:chOff x="912" y="1016"/>
            <a:chExt cx="480" cy="2344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912" y="1056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008" y="1048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104" y="1040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200" y="1032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296" y="1024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1392" y="1016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127500" y="1371600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A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127500" y="5181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B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513388" y="303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charset="0"/>
              </a:rPr>
              <a:t>p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5041900" y="3429000"/>
            <a:ext cx="717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4  3  2  1</a:t>
            </a:r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5761038" y="3375025"/>
            <a:ext cx="74612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5988050" y="1736725"/>
            <a:ext cx="0" cy="35226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6137275" y="1725613"/>
            <a:ext cx="0" cy="35194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6288088" y="1712913"/>
            <a:ext cx="0" cy="35210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440488" y="1298575"/>
            <a:ext cx="0" cy="4179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7191375" y="3375025"/>
            <a:ext cx="74613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5988050" y="2543175"/>
            <a:ext cx="1203325" cy="8810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6011863" y="3413125"/>
            <a:ext cx="1206500" cy="877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5949950" y="2517775"/>
            <a:ext cx="76200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5949950" y="4254500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rot="2994175">
            <a:off x="5834062" y="2778126"/>
            <a:ext cx="16859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rot="18605825" flipV="1">
            <a:off x="5847556" y="4047332"/>
            <a:ext cx="1685925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6088063" y="2081213"/>
            <a:ext cx="74612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6073775" y="4695825"/>
            <a:ext cx="74613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rot="3724731">
            <a:off x="5811044" y="2580482"/>
            <a:ext cx="19065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rot="17875269" flipV="1">
            <a:off x="5786438" y="4303713"/>
            <a:ext cx="1908175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6249988" y="1736725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6249988" y="5099050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rot="4121906">
            <a:off x="5815012" y="2459038"/>
            <a:ext cx="20542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6424613" y="1516063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6415088" y="5318125"/>
            <a:ext cx="74612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rot="17478094" flipV="1">
            <a:off x="5780088" y="4419600"/>
            <a:ext cx="2120900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7286625" y="323691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Times New Roman" charset="0"/>
              </a:rPr>
              <a:t>F 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5845175" y="3400425"/>
            <a:ext cx="717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1  2  3  4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228600" y="1600200"/>
            <a:ext cx="327660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  <a:cs typeface="Times New Roman" charset="0"/>
              </a:rPr>
              <a:t>SOLUTION STEPS: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1.Locate center of line,  perpendicular to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AB from  point F. This will be initial 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point P.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2.Mark 5 mm distance to its right side, 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name those points 1,2,3,4 and from those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draw lines parallel to AB.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3.Mark 5 mm distance to its left of P and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name it 1.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4.Take F-1 distance as radius and F as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center  draw an arc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cutting first parallel line to  AB. Name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upper point P</a:t>
            </a:r>
            <a:r>
              <a:rPr lang="en-US" sz="1400" baseline="-30000">
                <a:latin typeface="Times New Roman" charset="0"/>
                <a:cs typeface="Times New Roman" charset="0"/>
              </a:rPr>
              <a:t>1 </a:t>
            </a:r>
            <a:r>
              <a:rPr lang="en-US" sz="1400">
                <a:latin typeface="Times New Roman" charset="0"/>
                <a:cs typeface="Times New Roman" charset="0"/>
              </a:rPr>
              <a:t>and lower point P</a:t>
            </a:r>
            <a:r>
              <a:rPr lang="en-US" sz="1400" baseline="-30000">
                <a:latin typeface="Times New Roman" charset="0"/>
                <a:cs typeface="Times New Roman" charset="0"/>
              </a:rPr>
              <a:t>2</a:t>
            </a:r>
            <a:r>
              <a:rPr lang="en-US" sz="1400">
                <a:latin typeface="Times New Roman" charset="0"/>
                <a:cs typeface="Times New Roman" charset="0"/>
              </a:rPr>
              <a:t>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5.Similarly repeat this process by taking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again 5mm to  right and left and locate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P</a:t>
            </a:r>
            <a:r>
              <a:rPr lang="en-US" sz="1400" baseline="-30000">
                <a:latin typeface="Times New Roman" charset="0"/>
                <a:cs typeface="Times New Roman" charset="0"/>
              </a:rPr>
              <a:t>3</a:t>
            </a:r>
            <a:r>
              <a:rPr lang="en-US" sz="1400">
                <a:latin typeface="Times New Roman" charset="0"/>
                <a:cs typeface="Times New Roman" charset="0"/>
              </a:rPr>
              <a:t>P</a:t>
            </a:r>
            <a:r>
              <a:rPr lang="en-US" sz="1400" baseline="-30000">
                <a:latin typeface="Times New Roman" charset="0"/>
                <a:cs typeface="Times New Roman" charset="0"/>
              </a:rPr>
              <a:t>4</a:t>
            </a:r>
            <a:r>
              <a:rPr lang="en-US" sz="1400">
                <a:latin typeface="Times New Roman" charset="0"/>
                <a:cs typeface="Times New Roman" charset="0"/>
              </a:rPr>
              <a:t>. 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6.Join all these points in smooth curve. </a:t>
            </a:r>
          </a:p>
          <a:p>
            <a:pPr eaLnBrk="0" hangingPunct="0"/>
            <a:endParaRPr lang="en-US" sz="1400" b="1"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sz="1400" b="1">
                <a:latin typeface="Times New Roman" charset="0"/>
                <a:cs typeface="Times New Roman" charset="0"/>
              </a:rPr>
              <a:t>  It will be the locus  of  P equidistance </a:t>
            </a:r>
          </a:p>
          <a:p>
            <a:pPr eaLnBrk="0" hangingPunct="0"/>
            <a:r>
              <a:rPr lang="en-US" sz="1400" b="1">
                <a:latin typeface="Times New Roman" charset="0"/>
                <a:cs typeface="Times New Roman" charset="0"/>
              </a:rPr>
              <a:t>     from line  AB and fixed point F.</a:t>
            </a:r>
          </a:p>
          <a:p>
            <a:pPr eaLnBrk="0" hangingPunct="0"/>
            <a:endParaRPr lang="en-US" sz="1400" b="1">
              <a:latin typeface="Times New Roman" charset="0"/>
            </a:endParaRP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5638800" y="23622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1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5664200" y="42164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2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5791200" y="18288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3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5829300" y="46863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4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6007100" y="14732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5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019800" y="50800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6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6223000" y="11811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7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6172200" y="53340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41325" y="392113"/>
            <a:ext cx="49498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PROBLEM 1.:</a:t>
            </a:r>
            <a:r>
              <a:rPr lang="en-US" sz="1400">
                <a:latin typeface="Times New Roman" charset="0"/>
              </a:rPr>
              <a:t> Point F is 50 mm from a vertical straight line AB.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Draw locus of point P, moving in a plane such that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it always remains equidistant from point F and line AB.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6477000" y="87313"/>
            <a:ext cx="258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FF0066"/>
                </a:solidFill>
              </a:rPr>
              <a:t>Basic Locus Cases:</a:t>
            </a:r>
          </a:p>
        </p:txBody>
      </p:sp>
      <p:grpSp>
        <p:nvGrpSpPr>
          <p:cNvPr id="23603" name="Group 51"/>
          <p:cNvGrpSpPr>
            <a:grpSpLocks/>
          </p:cNvGrpSpPr>
          <p:nvPr/>
        </p:nvGrpSpPr>
        <p:grpSpPr bwMode="auto">
          <a:xfrm>
            <a:off x="5995988" y="3346450"/>
            <a:ext cx="752475" cy="144463"/>
            <a:chOff x="912" y="1016"/>
            <a:chExt cx="480" cy="2344"/>
          </a:xfrm>
        </p:grpSpPr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>
              <a:off x="912" y="1056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1008" y="1048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>
              <a:off x="1104" y="1040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>
              <a:off x="1200" y="1032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>
              <a:off x="1296" y="1024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>
              <a:off x="1392" y="1016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10" name="Group 58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3611" name="AutoShape 59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AutoShape 6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AutoShape 6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4" name="AutoShape 6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5" name="AutoShape 6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AutoShape 6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3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3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3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3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3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3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3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3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3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6" grpId="0" animBg="1"/>
      <p:bldP spid="23564" grpId="0" autoUpdateAnimBg="0"/>
      <p:bldP spid="23565" grpId="0" autoUpdateAnimBg="0"/>
      <p:bldP spid="23566" grpId="0" autoUpdateAnimBg="0"/>
      <p:bldP spid="23567" grpId="0" autoUpdateAnimBg="0"/>
      <p:bldP spid="23568" grpId="0" animBg="1"/>
      <p:bldP spid="23569" grpId="0" animBg="1"/>
      <p:bldP spid="23570" grpId="0" animBg="1"/>
      <p:bldP spid="23571" grpId="0" animBg="1"/>
      <p:bldP spid="23572" grpId="0" animBg="1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2" grpId="0" animBg="1"/>
      <p:bldP spid="23583" grpId="0" animBg="1"/>
      <p:bldP spid="23584" grpId="0" animBg="1"/>
      <p:bldP spid="23585" grpId="0" animBg="1"/>
      <p:bldP spid="23586" grpId="0" animBg="1"/>
      <p:bldP spid="23587" grpId="0" animBg="1"/>
      <p:bldP spid="23588" grpId="0" animBg="1"/>
      <p:bldP spid="23589" grpId="0" animBg="1"/>
      <p:bldP spid="23590" grpId="0" autoUpdateAnimBg="0"/>
      <p:bldP spid="23591" grpId="0" autoUpdateAnimBg="0"/>
      <p:bldP spid="23592" grpId="0" autoUpdateAnimBg="0"/>
      <p:bldP spid="23593" grpId="0" autoUpdateAnimBg="0"/>
      <p:bldP spid="23594" grpId="0" autoUpdateAnimBg="0"/>
      <p:bldP spid="23595" grpId="0" autoUpdateAnimBg="0"/>
      <p:bldP spid="23596" grpId="0" autoUpdateAnimBg="0"/>
      <p:bldP spid="23597" grpId="0" autoUpdateAnimBg="0"/>
      <p:bldP spid="23598" grpId="0" autoUpdateAnimBg="0"/>
      <p:bldP spid="23599" grpId="0" autoUpdateAnimBg="0"/>
      <p:bldP spid="23600" grpId="0" autoUpdateAnimBg="0"/>
      <p:bldP spid="2360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6375400" y="2514600"/>
            <a:ext cx="1828800" cy="1828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4429125" y="1516063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4429125" y="3424238"/>
            <a:ext cx="2862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4533900" y="3363913"/>
            <a:ext cx="752475" cy="144462"/>
            <a:chOff x="912" y="1016"/>
            <a:chExt cx="480" cy="2344"/>
          </a:xfrm>
        </p:grpSpPr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912" y="1056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1008" y="1048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1104" y="1040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1200" y="1032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1296" y="1024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1392" y="1016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127500" y="1371600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A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127500" y="5181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B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207000" y="3060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charset="0"/>
              </a:rPr>
              <a:t>p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711700" y="3454400"/>
            <a:ext cx="717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4  3  2  1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5613400" y="1758950"/>
            <a:ext cx="0" cy="35226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762625" y="1747838"/>
            <a:ext cx="0" cy="35194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5913438" y="1447800"/>
            <a:ext cx="0" cy="40560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6065838" y="1143000"/>
            <a:ext cx="0" cy="4699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7251700" y="3390900"/>
            <a:ext cx="74613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5562600" y="2438400"/>
            <a:ext cx="76200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5562600" y="4371975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5715000" y="1828800"/>
            <a:ext cx="74613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5715000" y="4972050"/>
            <a:ext cx="74613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5867400" y="1447800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5867400" y="5353050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6019800" y="1219200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6019800" y="5562600"/>
            <a:ext cx="74613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5537200" y="3467100"/>
            <a:ext cx="717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1  2  3  4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5267325" y="22098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1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5257800" y="42672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2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5410200" y="16383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3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5457825" y="48768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4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5588000" y="125412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5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5629275" y="52959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6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5775325" y="9525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7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5819775" y="55626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sp>
        <p:nvSpPr>
          <p:cNvPr id="24614" name="Oval 38"/>
          <p:cNvSpPr>
            <a:spLocks noChangeArrowheads="1"/>
          </p:cNvSpPr>
          <p:nvPr/>
        </p:nvSpPr>
        <p:spPr bwMode="auto">
          <a:xfrm>
            <a:off x="5397500" y="3390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615" name="Group 39"/>
          <p:cNvGrpSpPr>
            <a:grpSpLocks/>
          </p:cNvGrpSpPr>
          <p:nvPr/>
        </p:nvGrpSpPr>
        <p:grpSpPr bwMode="auto">
          <a:xfrm>
            <a:off x="5597525" y="3363913"/>
            <a:ext cx="752475" cy="144462"/>
            <a:chOff x="912" y="1016"/>
            <a:chExt cx="480" cy="2344"/>
          </a:xfrm>
        </p:grpSpPr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912" y="1056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1008" y="1048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1104" y="1040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1200" y="1032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1296" y="1024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1392" y="1016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22" name="Line 46"/>
          <p:cNvSpPr>
            <a:spLocks noChangeShapeType="1"/>
          </p:cNvSpPr>
          <p:nvPr/>
        </p:nvSpPr>
        <p:spPr bwMode="auto">
          <a:xfrm rot="19787895">
            <a:off x="5448300" y="3935413"/>
            <a:ext cx="1981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 rot="1812105" flipV="1">
            <a:off x="5448300" y="2933700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 rot="40447573">
            <a:off x="5418932" y="4229894"/>
            <a:ext cx="220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 rot="2752427" flipV="1">
            <a:off x="5420519" y="2637631"/>
            <a:ext cx="2209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 rot="18312304" flipH="1">
            <a:off x="5430044" y="4399756"/>
            <a:ext cx="2362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 rot="3287696" flipH="1" flipV="1">
            <a:off x="5430044" y="2466181"/>
            <a:ext cx="2362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 rot="17994603" flipH="1">
            <a:off x="5430044" y="4523581"/>
            <a:ext cx="2514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 rot="3605397" flipH="1" flipV="1">
            <a:off x="5410994" y="2332831"/>
            <a:ext cx="2514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7315200" y="3276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</a:t>
            </a:r>
          </a:p>
        </p:txBody>
      </p:sp>
      <p:sp>
        <p:nvSpPr>
          <p:cNvPr id="24631" name="Arc 55"/>
          <p:cNvSpPr>
            <a:spLocks/>
          </p:cNvSpPr>
          <p:nvPr/>
        </p:nvSpPr>
        <p:spPr bwMode="auto">
          <a:xfrm rot="18902664" flipH="1">
            <a:off x="4679950" y="1543050"/>
            <a:ext cx="3733800" cy="3981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14"/>
              <a:gd name="T1" fmla="*/ 0 h 21600"/>
              <a:gd name="T2" fmla="*/ 21514 w 21514"/>
              <a:gd name="T3" fmla="*/ 19669 h 21600"/>
              <a:gd name="T4" fmla="*/ 0 w 21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14" h="21600" fill="none" extrusionOk="0">
                <a:moveTo>
                  <a:pt x="-1" y="0"/>
                </a:moveTo>
                <a:cubicBezTo>
                  <a:pt x="11181" y="0"/>
                  <a:pt x="20513" y="8532"/>
                  <a:pt x="21513" y="19669"/>
                </a:cubicBezTo>
              </a:path>
              <a:path w="21514" h="21600" stroke="0" extrusionOk="0">
                <a:moveTo>
                  <a:pt x="-1" y="0"/>
                </a:moveTo>
                <a:cubicBezTo>
                  <a:pt x="11181" y="0"/>
                  <a:pt x="20513" y="8532"/>
                  <a:pt x="21513" y="1966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228600" y="1600200"/>
            <a:ext cx="327660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  <a:cs typeface="Times New Roman" charset="0"/>
              </a:rPr>
              <a:t>SOLUTION STEPS: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1.Locate center of line,  perpendicular to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AB from  the periphery of circle. This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will be initial  point P.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2.Mark 5 mm distance to its right side, 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name those points 1,2,3,4 and from those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draw lines parallel to AB.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3.Mark 5 mm distance to its left of P and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name it 1,2,3,4.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4.Take C-1 distance as radius and C as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center  draw an arc cutting first parallel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line to  AB. Name upper point P</a:t>
            </a:r>
            <a:r>
              <a:rPr lang="en-US" sz="1400" baseline="-30000">
                <a:latin typeface="Times New Roman" charset="0"/>
                <a:cs typeface="Times New Roman" charset="0"/>
              </a:rPr>
              <a:t>1 </a:t>
            </a:r>
            <a:r>
              <a:rPr lang="en-US" sz="1400">
                <a:latin typeface="Times New Roman" charset="0"/>
                <a:cs typeface="Times New Roman" charset="0"/>
              </a:rPr>
              <a:t>and 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lower point P</a:t>
            </a:r>
            <a:r>
              <a:rPr lang="en-US" sz="1400" baseline="-30000">
                <a:latin typeface="Times New Roman" charset="0"/>
                <a:cs typeface="Times New Roman" charset="0"/>
              </a:rPr>
              <a:t>2</a:t>
            </a:r>
            <a:r>
              <a:rPr lang="en-US" sz="1400">
                <a:latin typeface="Times New Roman" charset="0"/>
                <a:cs typeface="Times New Roman" charset="0"/>
              </a:rPr>
              <a:t>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5.Similarly repeat this process by taking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again 5mm to  right and left and locate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   P</a:t>
            </a:r>
            <a:r>
              <a:rPr lang="en-US" sz="1400" baseline="-30000">
                <a:latin typeface="Times New Roman" charset="0"/>
                <a:cs typeface="Times New Roman" charset="0"/>
              </a:rPr>
              <a:t>3</a:t>
            </a:r>
            <a:r>
              <a:rPr lang="en-US" sz="1400">
                <a:latin typeface="Times New Roman" charset="0"/>
                <a:cs typeface="Times New Roman" charset="0"/>
              </a:rPr>
              <a:t>P</a:t>
            </a:r>
            <a:r>
              <a:rPr lang="en-US" sz="1400" baseline="-30000">
                <a:latin typeface="Times New Roman" charset="0"/>
                <a:cs typeface="Times New Roman" charset="0"/>
              </a:rPr>
              <a:t>4</a:t>
            </a:r>
            <a:r>
              <a:rPr lang="en-US" sz="1400">
                <a:latin typeface="Times New Roman" charset="0"/>
                <a:cs typeface="Times New Roman" charset="0"/>
              </a:rPr>
              <a:t>. 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6.Join all these points in smooth curve. </a:t>
            </a:r>
          </a:p>
          <a:p>
            <a:pPr eaLnBrk="0" hangingPunct="0"/>
            <a:endParaRPr lang="en-US" sz="1400" b="1"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sz="1400" b="1">
                <a:latin typeface="Times New Roman" charset="0"/>
                <a:cs typeface="Times New Roman" charset="0"/>
              </a:rPr>
              <a:t>  It will be the locus  of  P equidistance </a:t>
            </a:r>
          </a:p>
          <a:p>
            <a:pPr eaLnBrk="0" hangingPunct="0"/>
            <a:r>
              <a:rPr lang="en-US" sz="1400" b="1">
                <a:latin typeface="Times New Roman" charset="0"/>
                <a:cs typeface="Times New Roman" charset="0"/>
              </a:rPr>
              <a:t>     from line AB and given circle.</a:t>
            </a:r>
          </a:p>
          <a:p>
            <a:pPr eaLnBrk="0" hangingPunct="0"/>
            <a:endParaRPr lang="en-US" sz="1400" b="1">
              <a:latin typeface="Times New Roman" charset="0"/>
            </a:endParaRPr>
          </a:p>
        </p:txBody>
      </p:sp>
      <p:grpSp>
        <p:nvGrpSpPr>
          <p:cNvPr id="24633" name="Group 57"/>
          <p:cNvGrpSpPr>
            <a:grpSpLocks/>
          </p:cNvGrpSpPr>
          <p:nvPr/>
        </p:nvGrpSpPr>
        <p:grpSpPr bwMode="auto">
          <a:xfrm>
            <a:off x="7696200" y="1981200"/>
            <a:ext cx="685800" cy="619125"/>
            <a:chOff x="4848" y="1248"/>
            <a:chExt cx="432" cy="390"/>
          </a:xfrm>
        </p:grpSpPr>
        <p:sp>
          <p:nvSpPr>
            <p:cNvPr id="24634" name="Line 58"/>
            <p:cNvSpPr>
              <a:spLocks noChangeShapeType="1"/>
            </p:cNvSpPr>
            <p:nvPr/>
          </p:nvSpPr>
          <p:spPr bwMode="auto">
            <a:xfrm flipH="1">
              <a:off x="4848" y="125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Line 59"/>
            <p:cNvSpPr>
              <a:spLocks noChangeShapeType="1"/>
            </p:cNvSpPr>
            <p:nvPr/>
          </p:nvSpPr>
          <p:spPr bwMode="auto">
            <a:xfrm>
              <a:off x="4992" y="124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36" name="Text Box 60"/>
          <p:cNvSpPr txBox="1">
            <a:spLocks noChangeArrowheads="1"/>
          </p:cNvSpPr>
          <p:nvPr/>
        </p:nvSpPr>
        <p:spPr bwMode="auto">
          <a:xfrm>
            <a:off x="7923213" y="1725613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50 D</a:t>
            </a:r>
          </a:p>
        </p:txBody>
      </p:sp>
      <p:grpSp>
        <p:nvGrpSpPr>
          <p:cNvPr id="24637" name="Group 61"/>
          <p:cNvGrpSpPr>
            <a:grpSpLocks/>
          </p:cNvGrpSpPr>
          <p:nvPr/>
        </p:nvGrpSpPr>
        <p:grpSpPr bwMode="auto">
          <a:xfrm>
            <a:off x="4419600" y="3429000"/>
            <a:ext cx="2895600" cy="2895600"/>
            <a:chOff x="2784" y="2160"/>
            <a:chExt cx="1824" cy="1824"/>
          </a:xfrm>
        </p:grpSpPr>
        <p:sp>
          <p:nvSpPr>
            <p:cNvPr id="24638" name="Line 62"/>
            <p:cNvSpPr>
              <a:spLocks noChangeShapeType="1"/>
            </p:cNvSpPr>
            <p:nvPr/>
          </p:nvSpPr>
          <p:spPr bwMode="auto">
            <a:xfrm>
              <a:off x="4608" y="2160"/>
              <a:ext cx="0" cy="182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Line 63"/>
            <p:cNvSpPr>
              <a:spLocks noChangeShapeType="1"/>
            </p:cNvSpPr>
            <p:nvPr/>
          </p:nvSpPr>
          <p:spPr bwMode="auto">
            <a:xfrm>
              <a:off x="2784" y="3216"/>
              <a:ext cx="0" cy="76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40" name="Group 64"/>
          <p:cNvGrpSpPr>
            <a:grpSpLocks/>
          </p:cNvGrpSpPr>
          <p:nvPr/>
        </p:nvGrpSpPr>
        <p:grpSpPr bwMode="auto">
          <a:xfrm>
            <a:off x="4419600" y="6107113"/>
            <a:ext cx="2895600" cy="304800"/>
            <a:chOff x="2784" y="3847"/>
            <a:chExt cx="1824" cy="192"/>
          </a:xfrm>
        </p:grpSpPr>
        <p:sp>
          <p:nvSpPr>
            <p:cNvPr id="24641" name="Line 65"/>
            <p:cNvSpPr>
              <a:spLocks noChangeShapeType="1"/>
            </p:cNvSpPr>
            <p:nvPr/>
          </p:nvSpPr>
          <p:spPr bwMode="auto">
            <a:xfrm flipH="1">
              <a:off x="2784" y="39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Line 66"/>
            <p:cNvSpPr>
              <a:spLocks noChangeShapeType="1"/>
            </p:cNvSpPr>
            <p:nvPr/>
          </p:nvSpPr>
          <p:spPr bwMode="auto">
            <a:xfrm>
              <a:off x="3984" y="39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3494" y="3847"/>
              <a:ext cx="4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75 mm</a:t>
              </a:r>
            </a:p>
          </p:txBody>
        </p:sp>
      </p:grp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228600" y="381000"/>
            <a:ext cx="48212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PROBLEM 2 :</a:t>
            </a:r>
            <a:r>
              <a:rPr lang="en-US" sz="1400">
                <a:latin typeface="Times New Roman" charset="0"/>
              </a:rPr>
              <a:t>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A circle of 50 mm diameter has it’s center 75 mm from a vertical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 line AB.. Draw locus of point P, moving in a plane such that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 it always remains equidistant from given circle and line AB.</a:t>
            </a:r>
          </a:p>
        </p:txBody>
      </p:sp>
      <p:sp>
        <p:nvSpPr>
          <p:cNvPr id="24645" name="Text Box 69"/>
          <p:cNvSpPr txBox="1">
            <a:spLocks noChangeArrowheads="1"/>
          </p:cNvSpPr>
          <p:nvPr/>
        </p:nvSpPr>
        <p:spPr bwMode="auto">
          <a:xfrm>
            <a:off x="6477000" y="87313"/>
            <a:ext cx="258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FF0066"/>
                </a:solidFill>
              </a:rPr>
              <a:t>Basic Locus Cases:</a:t>
            </a:r>
          </a:p>
        </p:txBody>
      </p:sp>
      <p:grpSp>
        <p:nvGrpSpPr>
          <p:cNvPr id="24646" name="Group 70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4647" name="AutoShape 7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AutoShape 7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AutoShape 7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0" name="AutoShape 7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1" name="AutoShape 7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2" name="AutoShape 7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3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3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3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3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3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3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3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3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3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3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3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3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5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4" dur="5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24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24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nimBg="1"/>
      <p:bldP spid="24588" grpId="0" autoUpdateAnimBg="0"/>
      <p:bldP spid="24589" grpId="0" autoUpdateAnimBg="0"/>
      <p:bldP spid="24590" grpId="0" autoUpdateAnimBg="0"/>
      <p:bldP spid="24591" grpId="0" autoUpdateAnimBg="0"/>
      <p:bldP spid="24592" grpId="0" animBg="1"/>
      <p:bldP spid="24593" grpId="0" animBg="1"/>
      <p:bldP spid="24594" grpId="0" animBg="1"/>
      <p:bldP spid="24595" grpId="0" animBg="1"/>
      <p:bldP spid="24596" grpId="0" animBg="1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3" grpId="0" animBg="1"/>
      <p:bldP spid="24604" grpId="0" animBg="1"/>
      <p:bldP spid="24605" grpId="0" autoUpdateAnimBg="0"/>
      <p:bldP spid="24606" grpId="0" autoUpdateAnimBg="0"/>
      <p:bldP spid="24607" grpId="0" autoUpdateAnimBg="0"/>
      <p:bldP spid="24608" grpId="0" autoUpdateAnimBg="0"/>
      <p:bldP spid="24609" grpId="0" autoUpdateAnimBg="0"/>
      <p:bldP spid="24610" grpId="0" autoUpdateAnimBg="0"/>
      <p:bldP spid="24611" grpId="0" autoUpdateAnimBg="0"/>
      <p:bldP spid="24612" grpId="0" autoUpdateAnimBg="0"/>
      <p:bldP spid="24613" grpId="0" autoUpdateAnimBg="0"/>
      <p:bldP spid="24614" grpId="0" animBg="1"/>
      <p:bldP spid="24622" grpId="0" animBg="1"/>
      <p:bldP spid="24623" grpId="0" animBg="1"/>
      <p:bldP spid="24624" grpId="0" animBg="1"/>
      <p:bldP spid="24625" grpId="0" animBg="1"/>
      <p:bldP spid="24626" grpId="0" animBg="1"/>
      <p:bldP spid="24627" grpId="0" animBg="1"/>
      <p:bldP spid="24628" grpId="0" animBg="1"/>
      <p:bldP spid="24629" grpId="0" animBg="1"/>
      <p:bldP spid="24630" grpId="0" autoUpdateAnimBg="0"/>
      <p:bldP spid="24631" grpId="0" animBg="1"/>
      <p:bldP spid="24632" grpId="0" autoUpdateAnimBg="0"/>
      <p:bldP spid="24636" grpId="0" autoUpdateAnimBg="0"/>
      <p:bldP spid="2464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171950" y="3306763"/>
            <a:ext cx="3752850" cy="2551112"/>
            <a:chOff x="2784" y="2160"/>
            <a:chExt cx="1824" cy="1824"/>
          </a:xfrm>
        </p:grpSpPr>
        <p:sp>
          <p:nvSpPr>
            <p:cNvPr id="25603" name="Line 3"/>
            <p:cNvSpPr>
              <a:spLocks noChangeShapeType="1"/>
            </p:cNvSpPr>
            <p:nvPr/>
          </p:nvSpPr>
          <p:spPr bwMode="auto">
            <a:xfrm>
              <a:off x="4608" y="2160"/>
              <a:ext cx="0" cy="182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2784" y="3216"/>
              <a:ext cx="0" cy="76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4154488" y="5656263"/>
            <a:ext cx="3770312" cy="304800"/>
            <a:chOff x="2784" y="3847"/>
            <a:chExt cx="1824" cy="291"/>
          </a:xfrm>
        </p:grpSpPr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 flipH="1">
              <a:off x="2784" y="39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3984" y="39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3494" y="3847"/>
              <a:ext cx="45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      95 mm</a:t>
              </a:r>
            </a:p>
          </p:txBody>
        </p:sp>
      </p:grp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3406775" y="1295400"/>
            <a:ext cx="5737225" cy="1339850"/>
            <a:chOff x="1152" y="727"/>
            <a:chExt cx="4104" cy="959"/>
          </a:xfrm>
        </p:grpSpPr>
        <p:grpSp>
          <p:nvGrpSpPr>
            <p:cNvPr id="25610" name="Group 10"/>
            <p:cNvGrpSpPr>
              <a:grpSpLocks/>
            </p:cNvGrpSpPr>
            <p:nvPr/>
          </p:nvGrpSpPr>
          <p:grpSpPr bwMode="auto">
            <a:xfrm>
              <a:off x="4752" y="1296"/>
              <a:ext cx="432" cy="390"/>
              <a:chOff x="4848" y="1248"/>
              <a:chExt cx="432" cy="390"/>
            </a:xfrm>
          </p:grpSpPr>
          <p:sp>
            <p:nvSpPr>
              <p:cNvPr id="25611" name="Line 11"/>
              <p:cNvSpPr>
                <a:spLocks noChangeShapeType="1"/>
              </p:cNvSpPr>
              <p:nvPr/>
            </p:nvSpPr>
            <p:spPr bwMode="auto">
              <a:xfrm flipH="1">
                <a:off x="4848" y="1254"/>
                <a:ext cx="14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4992" y="12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4873" y="1129"/>
              <a:ext cx="38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30 D</a:t>
              </a:r>
            </a:p>
          </p:txBody>
        </p:sp>
        <p:grpSp>
          <p:nvGrpSpPr>
            <p:cNvPr id="25614" name="Group 14"/>
            <p:cNvGrpSpPr>
              <a:grpSpLocks/>
            </p:cNvGrpSpPr>
            <p:nvPr/>
          </p:nvGrpSpPr>
          <p:grpSpPr bwMode="auto">
            <a:xfrm flipH="1">
              <a:off x="1152" y="912"/>
              <a:ext cx="432" cy="390"/>
              <a:chOff x="4848" y="1248"/>
              <a:chExt cx="432" cy="390"/>
            </a:xfrm>
          </p:grpSpPr>
          <p:sp>
            <p:nvSpPr>
              <p:cNvPr id="25615" name="Line 15"/>
              <p:cNvSpPr>
                <a:spLocks noChangeShapeType="1"/>
              </p:cNvSpPr>
              <p:nvPr/>
            </p:nvSpPr>
            <p:spPr bwMode="auto">
              <a:xfrm flipH="1">
                <a:off x="4848" y="1254"/>
                <a:ext cx="14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6" name="Line 16"/>
              <p:cNvSpPr>
                <a:spLocks noChangeShapeType="1"/>
              </p:cNvSpPr>
              <p:nvPr/>
            </p:nvSpPr>
            <p:spPr bwMode="auto">
              <a:xfrm>
                <a:off x="4992" y="12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1189" y="727"/>
              <a:ext cx="38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60 D</a:t>
              </a:r>
            </a:p>
          </p:txBody>
        </p:sp>
      </p:grpSp>
      <p:sp>
        <p:nvSpPr>
          <p:cNvPr id="25618" name="Freeform 18"/>
          <p:cNvSpPr>
            <a:spLocks/>
          </p:cNvSpPr>
          <p:nvPr/>
        </p:nvSpPr>
        <p:spPr bwMode="auto">
          <a:xfrm>
            <a:off x="2921000" y="2084388"/>
            <a:ext cx="2482850" cy="2481262"/>
          </a:xfrm>
          <a:custGeom>
            <a:avLst/>
            <a:gdLst/>
            <a:ahLst/>
            <a:cxnLst>
              <a:cxn ang="0">
                <a:pos x="1772" y="979"/>
              </a:cxn>
              <a:cxn ang="0">
                <a:pos x="1747" y="1109"/>
              </a:cxn>
              <a:cxn ang="0">
                <a:pos x="1707" y="1234"/>
              </a:cxn>
              <a:cxn ang="0">
                <a:pos x="1648" y="1347"/>
              </a:cxn>
              <a:cxn ang="0">
                <a:pos x="1573" y="1453"/>
              </a:cxn>
              <a:cxn ang="0">
                <a:pos x="1485" y="1545"/>
              </a:cxn>
              <a:cxn ang="0">
                <a:pos x="1385" y="1624"/>
              </a:cxn>
              <a:cxn ang="0">
                <a:pos x="1273" y="1689"/>
              </a:cxn>
              <a:cxn ang="0">
                <a:pos x="1153" y="1737"/>
              </a:cxn>
              <a:cxn ang="0">
                <a:pos x="1024" y="1766"/>
              </a:cxn>
              <a:cxn ang="0">
                <a:pos x="888" y="1775"/>
              </a:cxn>
              <a:cxn ang="0">
                <a:pos x="754" y="1766"/>
              </a:cxn>
              <a:cxn ang="0">
                <a:pos x="625" y="1737"/>
              </a:cxn>
              <a:cxn ang="0">
                <a:pos x="504" y="1689"/>
              </a:cxn>
              <a:cxn ang="0">
                <a:pos x="393" y="1624"/>
              </a:cxn>
              <a:cxn ang="0">
                <a:pos x="291" y="1545"/>
              </a:cxn>
              <a:cxn ang="0">
                <a:pos x="203" y="1453"/>
              </a:cxn>
              <a:cxn ang="0">
                <a:pos x="128" y="1347"/>
              </a:cxn>
              <a:cxn ang="0">
                <a:pos x="70" y="1234"/>
              </a:cxn>
              <a:cxn ang="0">
                <a:pos x="28" y="1109"/>
              </a:cxn>
              <a:cxn ang="0">
                <a:pos x="3" y="979"/>
              </a:cxn>
              <a:cxn ang="0">
                <a:pos x="1" y="842"/>
              </a:cxn>
              <a:cxn ang="0">
                <a:pos x="17" y="710"/>
              </a:cxn>
              <a:cxn ang="0">
                <a:pos x="53" y="583"/>
              </a:cxn>
              <a:cxn ang="0">
                <a:pos x="107" y="464"/>
              </a:cxn>
              <a:cxn ang="0">
                <a:pos x="176" y="357"/>
              </a:cxn>
              <a:cxn ang="0">
                <a:pos x="260" y="261"/>
              </a:cxn>
              <a:cxn ang="0">
                <a:pos x="356" y="176"/>
              </a:cxn>
              <a:cxn ang="0">
                <a:pos x="466" y="107"/>
              </a:cxn>
              <a:cxn ang="0">
                <a:pos x="583" y="53"/>
              </a:cxn>
              <a:cxn ang="0">
                <a:pos x="709" y="17"/>
              </a:cxn>
              <a:cxn ang="0">
                <a:pos x="842" y="2"/>
              </a:cxn>
              <a:cxn ang="0">
                <a:pos x="978" y="4"/>
              </a:cxn>
              <a:cxn ang="0">
                <a:pos x="1110" y="28"/>
              </a:cxn>
              <a:cxn ang="0">
                <a:pos x="1233" y="69"/>
              </a:cxn>
              <a:cxn ang="0">
                <a:pos x="1348" y="128"/>
              </a:cxn>
              <a:cxn ang="0">
                <a:pos x="1452" y="203"/>
              </a:cxn>
              <a:cxn ang="0">
                <a:pos x="1546" y="291"/>
              </a:cxn>
              <a:cxn ang="0">
                <a:pos x="1625" y="391"/>
              </a:cxn>
              <a:cxn ang="0">
                <a:pos x="1688" y="503"/>
              </a:cxn>
              <a:cxn ang="0">
                <a:pos x="1736" y="624"/>
              </a:cxn>
              <a:cxn ang="0">
                <a:pos x="1767" y="754"/>
              </a:cxn>
              <a:cxn ang="0">
                <a:pos x="1776" y="889"/>
              </a:cxn>
            </a:cxnLst>
            <a:rect l="0" t="0" r="r" b="b"/>
            <a:pathLst>
              <a:path w="1776" h="1775">
                <a:moveTo>
                  <a:pt x="1776" y="889"/>
                </a:moveTo>
                <a:lnTo>
                  <a:pt x="1774" y="935"/>
                </a:lnTo>
                <a:lnTo>
                  <a:pt x="1772" y="979"/>
                </a:lnTo>
                <a:lnTo>
                  <a:pt x="1767" y="1023"/>
                </a:lnTo>
                <a:lnTo>
                  <a:pt x="1759" y="1067"/>
                </a:lnTo>
                <a:lnTo>
                  <a:pt x="1747" y="1109"/>
                </a:lnTo>
                <a:lnTo>
                  <a:pt x="1736" y="1152"/>
                </a:lnTo>
                <a:lnTo>
                  <a:pt x="1722" y="1194"/>
                </a:lnTo>
                <a:lnTo>
                  <a:pt x="1707" y="1234"/>
                </a:lnTo>
                <a:lnTo>
                  <a:pt x="1688" y="1272"/>
                </a:lnTo>
                <a:lnTo>
                  <a:pt x="1669" y="1311"/>
                </a:lnTo>
                <a:lnTo>
                  <a:pt x="1648" y="1347"/>
                </a:lnTo>
                <a:lnTo>
                  <a:pt x="1625" y="1384"/>
                </a:lnTo>
                <a:lnTo>
                  <a:pt x="1600" y="1418"/>
                </a:lnTo>
                <a:lnTo>
                  <a:pt x="1573" y="1453"/>
                </a:lnTo>
                <a:lnTo>
                  <a:pt x="1546" y="1486"/>
                </a:lnTo>
                <a:lnTo>
                  <a:pt x="1515" y="1516"/>
                </a:lnTo>
                <a:lnTo>
                  <a:pt x="1485" y="1545"/>
                </a:lnTo>
                <a:lnTo>
                  <a:pt x="1452" y="1574"/>
                </a:lnTo>
                <a:lnTo>
                  <a:pt x="1419" y="1599"/>
                </a:lnTo>
                <a:lnTo>
                  <a:pt x="1385" y="1624"/>
                </a:lnTo>
                <a:lnTo>
                  <a:pt x="1348" y="1647"/>
                </a:lnTo>
                <a:lnTo>
                  <a:pt x="1310" y="1668"/>
                </a:lnTo>
                <a:lnTo>
                  <a:pt x="1273" y="1689"/>
                </a:lnTo>
                <a:lnTo>
                  <a:pt x="1233" y="1706"/>
                </a:lnTo>
                <a:lnTo>
                  <a:pt x="1193" y="1722"/>
                </a:lnTo>
                <a:lnTo>
                  <a:pt x="1153" y="1737"/>
                </a:lnTo>
                <a:lnTo>
                  <a:pt x="1110" y="1749"/>
                </a:lnTo>
                <a:lnTo>
                  <a:pt x="1066" y="1758"/>
                </a:lnTo>
                <a:lnTo>
                  <a:pt x="1024" y="1766"/>
                </a:lnTo>
                <a:lnTo>
                  <a:pt x="978" y="1772"/>
                </a:lnTo>
                <a:lnTo>
                  <a:pt x="934" y="1775"/>
                </a:lnTo>
                <a:lnTo>
                  <a:pt x="888" y="1775"/>
                </a:lnTo>
                <a:lnTo>
                  <a:pt x="842" y="1775"/>
                </a:lnTo>
                <a:lnTo>
                  <a:pt x="798" y="1772"/>
                </a:lnTo>
                <a:lnTo>
                  <a:pt x="754" y="1766"/>
                </a:lnTo>
                <a:lnTo>
                  <a:pt x="709" y="1758"/>
                </a:lnTo>
                <a:lnTo>
                  <a:pt x="667" y="1749"/>
                </a:lnTo>
                <a:lnTo>
                  <a:pt x="625" y="1737"/>
                </a:lnTo>
                <a:lnTo>
                  <a:pt x="583" y="1722"/>
                </a:lnTo>
                <a:lnTo>
                  <a:pt x="542" y="1706"/>
                </a:lnTo>
                <a:lnTo>
                  <a:pt x="504" y="1689"/>
                </a:lnTo>
                <a:lnTo>
                  <a:pt x="466" y="1668"/>
                </a:lnTo>
                <a:lnTo>
                  <a:pt x="427" y="1647"/>
                </a:lnTo>
                <a:lnTo>
                  <a:pt x="393" y="1624"/>
                </a:lnTo>
                <a:lnTo>
                  <a:pt x="356" y="1599"/>
                </a:lnTo>
                <a:lnTo>
                  <a:pt x="324" y="1574"/>
                </a:lnTo>
                <a:lnTo>
                  <a:pt x="291" y="1545"/>
                </a:lnTo>
                <a:lnTo>
                  <a:pt x="260" y="1516"/>
                </a:lnTo>
                <a:lnTo>
                  <a:pt x="232" y="1486"/>
                </a:lnTo>
                <a:lnTo>
                  <a:pt x="203" y="1453"/>
                </a:lnTo>
                <a:lnTo>
                  <a:pt x="176" y="1418"/>
                </a:lnTo>
                <a:lnTo>
                  <a:pt x="151" y="1384"/>
                </a:lnTo>
                <a:lnTo>
                  <a:pt x="128" y="1347"/>
                </a:lnTo>
                <a:lnTo>
                  <a:pt x="107" y="1311"/>
                </a:lnTo>
                <a:lnTo>
                  <a:pt x="88" y="1272"/>
                </a:lnTo>
                <a:lnTo>
                  <a:pt x="70" y="1234"/>
                </a:lnTo>
                <a:lnTo>
                  <a:pt x="53" y="1194"/>
                </a:lnTo>
                <a:lnTo>
                  <a:pt x="40" y="1152"/>
                </a:lnTo>
                <a:lnTo>
                  <a:pt x="28" y="1109"/>
                </a:lnTo>
                <a:lnTo>
                  <a:pt x="17" y="1067"/>
                </a:lnTo>
                <a:lnTo>
                  <a:pt x="9" y="1023"/>
                </a:lnTo>
                <a:lnTo>
                  <a:pt x="3" y="979"/>
                </a:lnTo>
                <a:lnTo>
                  <a:pt x="1" y="935"/>
                </a:lnTo>
                <a:lnTo>
                  <a:pt x="0" y="889"/>
                </a:lnTo>
                <a:lnTo>
                  <a:pt x="1" y="842"/>
                </a:lnTo>
                <a:lnTo>
                  <a:pt x="3" y="798"/>
                </a:lnTo>
                <a:lnTo>
                  <a:pt x="9" y="754"/>
                </a:lnTo>
                <a:lnTo>
                  <a:pt x="17" y="710"/>
                </a:lnTo>
                <a:lnTo>
                  <a:pt x="28" y="666"/>
                </a:lnTo>
                <a:lnTo>
                  <a:pt x="40" y="624"/>
                </a:lnTo>
                <a:lnTo>
                  <a:pt x="53" y="583"/>
                </a:lnTo>
                <a:lnTo>
                  <a:pt x="70" y="543"/>
                </a:lnTo>
                <a:lnTo>
                  <a:pt x="88" y="503"/>
                </a:lnTo>
                <a:lnTo>
                  <a:pt x="107" y="464"/>
                </a:lnTo>
                <a:lnTo>
                  <a:pt x="128" y="428"/>
                </a:lnTo>
                <a:lnTo>
                  <a:pt x="151" y="391"/>
                </a:lnTo>
                <a:lnTo>
                  <a:pt x="176" y="357"/>
                </a:lnTo>
                <a:lnTo>
                  <a:pt x="203" y="324"/>
                </a:lnTo>
                <a:lnTo>
                  <a:pt x="232" y="291"/>
                </a:lnTo>
                <a:lnTo>
                  <a:pt x="260" y="261"/>
                </a:lnTo>
                <a:lnTo>
                  <a:pt x="291" y="230"/>
                </a:lnTo>
                <a:lnTo>
                  <a:pt x="324" y="203"/>
                </a:lnTo>
                <a:lnTo>
                  <a:pt x="356" y="176"/>
                </a:lnTo>
                <a:lnTo>
                  <a:pt x="393" y="151"/>
                </a:lnTo>
                <a:lnTo>
                  <a:pt x="427" y="128"/>
                </a:lnTo>
                <a:lnTo>
                  <a:pt x="466" y="107"/>
                </a:lnTo>
                <a:lnTo>
                  <a:pt x="504" y="88"/>
                </a:lnTo>
                <a:lnTo>
                  <a:pt x="542" y="69"/>
                </a:lnTo>
                <a:lnTo>
                  <a:pt x="583" y="53"/>
                </a:lnTo>
                <a:lnTo>
                  <a:pt x="625" y="40"/>
                </a:lnTo>
                <a:lnTo>
                  <a:pt x="667" y="28"/>
                </a:lnTo>
                <a:lnTo>
                  <a:pt x="709" y="17"/>
                </a:lnTo>
                <a:lnTo>
                  <a:pt x="754" y="9"/>
                </a:lnTo>
                <a:lnTo>
                  <a:pt x="798" y="4"/>
                </a:lnTo>
                <a:lnTo>
                  <a:pt x="842" y="2"/>
                </a:lnTo>
                <a:lnTo>
                  <a:pt x="888" y="0"/>
                </a:lnTo>
                <a:lnTo>
                  <a:pt x="934" y="2"/>
                </a:lnTo>
                <a:lnTo>
                  <a:pt x="978" y="4"/>
                </a:lnTo>
                <a:lnTo>
                  <a:pt x="1024" y="9"/>
                </a:lnTo>
                <a:lnTo>
                  <a:pt x="1066" y="17"/>
                </a:lnTo>
                <a:lnTo>
                  <a:pt x="1110" y="28"/>
                </a:lnTo>
                <a:lnTo>
                  <a:pt x="1153" y="40"/>
                </a:lnTo>
                <a:lnTo>
                  <a:pt x="1193" y="53"/>
                </a:lnTo>
                <a:lnTo>
                  <a:pt x="1233" y="69"/>
                </a:lnTo>
                <a:lnTo>
                  <a:pt x="1273" y="88"/>
                </a:lnTo>
                <a:lnTo>
                  <a:pt x="1310" y="107"/>
                </a:lnTo>
                <a:lnTo>
                  <a:pt x="1348" y="128"/>
                </a:lnTo>
                <a:lnTo>
                  <a:pt x="1385" y="151"/>
                </a:lnTo>
                <a:lnTo>
                  <a:pt x="1419" y="176"/>
                </a:lnTo>
                <a:lnTo>
                  <a:pt x="1452" y="203"/>
                </a:lnTo>
                <a:lnTo>
                  <a:pt x="1485" y="230"/>
                </a:lnTo>
                <a:lnTo>
                  <a:pt x="1515" y="261"/>
                </a:lnTo>
                <a:lnTo>
                  <a:pt x="1546" y="291"/>
                </a:lnTo>
                <a:lnTo>
                  <a:pt x="1573" y="324"/>
                </a:lnTo>
                <a:lnTo>
                  <a:pt x="1600" y="357"/>
                </a:lnTo>
                <a:lnTo>
                  <a:pt x="1625" y="391"/>
                </a:lnTo>
                <a:lnTo>
                  <a:pt x="1648" y="428"/>
                </a:lnTo>
                <a:lnTo>
                  <a:pt x="1669" y="464"/>
                </a:lnTo>
                <a:lnTo>
                  <a:pt x="1688" y="503"/>
                </a:lnTo>
                <a:lnTo>
                  <a:pt x="1707" y="543"/>
                </a:lnTo>
                <a:lnTo>
                  <a:pt x="1722" y="583"/>
                </a:lnTo>
                <a:lnTo>
                  <a:pt x="1736" y="624"/>
                </a:lnTo>
                <a:lnTo>
                  <a:pt x="1747" y="666"/>
                </a:lnTo>
                <a:lnTo>
                  <a:pt x="1759" y="710"/>
                </a:lnTo>
                <a:lnTo>
                  <a:pt x="1767" y="754"/>
                </a:lnTo>
                <a:lnTo>
                  <a:pt x="1772" y="798"/>
                </a:lnTo>
                <a:lnTo>
                  <a:pt x="1774" y="842"/>
                </a:lnTo>
                <a:lnTo>
                  <a:pt x="1776" y="889"/>
                </a:lnTo>
                <a:close/>
              </a:path>
            </a:pathLst>
          </a:custGeom>
          <a:solidFill>
            <a:srgbClr val="FFFFFF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Freeform 19"/>
          <p:cNvSpPr>
            <a:spLocks noEditPoints="1"/>
          </p:cNvSpPr>
          <p:nvPr/>
        </p:nvSpPr>
        <p:spPr bwMode="auto">
          <a:xfrm>
            <a:off x="7124700" y="2514600"/>
            <a:ext cx="1617663" cy="1620838"/>
          </a:xfrm>
          <a:custGeom>
            <a:avLst/>
            <a:gdLst/>
            <a:ahLst/>
            <a:cxnLst>
              <a:cxn ang="0">
                <a:pos x="1146" y="696"/>
              </a:cxn>
              <a:cxn ang="0">
                <a:pos x="1102" y="831"/>
              </a:cxn>
              <a:cxn ang="0">
                <a:pos x="1025" y="948"/>
              </a:cxn>
              <a:cxn ang="0">
                <a:pos x="1021" y="944"/>
              </a:cxn>
              <a:cxn ang="0">
                <a:pos x="1096" y="827"/>
              </a:cxn>
              <a:cxn ang="0">
                <a:pos x="1140" y="694"/>
              </a:cxn>
              <a:cxn ang="0">
                <a:pos x="1157" y="579"/>
              </a:cxn>
              <a:cxn ang="0">
                <a:pos x="902" y="1059"/>
              </a:cxn>
              <a:cxn ang="0">
                <a:pos x="778" y="1123"/>
              </a:cxn>
              <a:cxn ang="0">
                <a:pos x="639" y="1155"/>
              </a:cxn>
              <a:cxn ang="0">
                <a:pos x="637" y="1149"/>
              </a:cxn>
              <a:cxn ang="0">
                <a:pos x="776" y="1117"/>
              </a:cxn>
              <a:cxn ang="0">
                <a:pos x="898" y="1053"/>
              </a:cxn>
              <a:cxn ang="0">
                <a:pos x="989" y="988"/>
              </a:cxn>
              <a:cxn ang="0">
                <a:pos x="463" y="1146"/>
              </a:cxn>
              <a:cxn ang="0">
                <a:pos x="329" y="1101"/>
              </a:cxn>
              <a:cxn ang="0">
                <a:pos x="212" y="1027"/>
              </a:cxn>
              <a:cxn ang="0">
                <a:pos x="215" y="1021"/>
              </a:cxn>
              <a:cxn ang="0">
                <a:pos x="330" y="1096"/>
              </a:cxn>
              <a:cxn ang="0">
                <a:pos x="465" y="1140"/>
              </a:cxn>
              <a:cxn ang="0">
                <a:pos x="580" y="1159"/>
              </a:cxn>
              <a:cxn ang="0">
                <a:pos x="98" y="902"/>
              </a:cxn>
              <a:cxn ang="0">
                <a:pos x="35" y="779"/>
              </a:cxn>
              <a:cxn ang="0">
                <a:pos x="2" y="639"/>
              </a:cxn>
              <a:cxn ang="0">
                <a:pos x="8" y="639"/>
              </a:cxn>
              <a:cxn ang="0">
                <a:pos x="41" y="775"/>
              </a:cxn>
              <a:cxn ang="0">
                <a:pos x="104" y="900"/>
              </a:cxn>
              <a:cxn ang="0">
                <a:pos x="169" y="988"/>
              </a:cxn>
              <a:cxn ang="0">
                <a:pos x="12" y="462"/>
              </a:cxn>
              <a:cxn ang="0">
                <a:pos x="56" y="328"/>
              </a:cxn>
              <a:cxn ang="0">
                <a:pos x="133" y="211"/>
              </a:cxn>
              <a:cxn ang="0">
                <a:pos x="137" y="215"/>
              </a:cxn>
              <a:cxn ang="0">
                <a:pos x="62" y="332"/>
              </a:cxn>
              <a:cxn ang="0">
                <a:pos x="18" y="464"/>
              </a:cxn>
              <a:cxn ang="0">
                <a:pos x="0" y="579"/>
              </a:cxn>
              <a:cxn ang="0">
                <a:pos x="256" y="99"/>
              </a:cxn>
              <a:cxn ang="0">
                <a:pos x="380" y="34"/>
              </a:cxn>
              <a:cxn ang="0">
                <a:pos x="520" y="3"/>
              </a:cxn>
              <a:cxn ang="0">
                <a:pos x="520" y="9"/>
              </a:cxn>
              <a:cxn ang="0">
                <a:pos x="382" y="40"/>
              </a:cxn>
              <a:cxn ang="0">
                <a:pos x="260" y="103"/>
              </a:cxn>
              <a:cxn ang="0">
                <a:pos x="169" y="170"/>
              </a:cxn>
              <a:cxn ang="0">
                <a:pos x="695" y="11"/>
              </a:cxn>
              <a:cxn ang="0">
                <a:pos x="829" y="57"/>
              </a:cxn>
              <a:cxn ang="0">
                <a:pos x="948" y="132"/>
              </a:cxn>
              <a:cxn ang="0">
                <a:pos x="944" y="138"/>
              </a:cxn>
              <a:cxn ang="0">
                <a:pos x="827" y="63"/>
              </a:cxn>
              <a:cxn ang="0">
                <a:pos x="695" y="17"/>
              </a:cxn>
              <a:cxn ang="0">
                <a:pos x="580" y="0"/>
              </a:cxn>
              <a:cxn ang="0">
                <a:pos x="1060" y="255"/>
              </a:cxn>
              <a:cxn ang="0">
                <a:pos x="1123" y="380"/>
              </a:cxn>
              <a:cxn ang="0">
                <a:pos x="1155" y="520"/>
              </a:cxn>
              <a:cxn ang="0">
                <a:pos x="1150" y="522"/>
              </a:cxn>
              <a:cxn ang="0">
                <a:pos x="1117" y="382"/>
              </a:cxn>
              <a:cxn ang="0">
                <a:pos x="1054" y="259"/>
              </a:cxn>
              <a:cxn ang="0">
                <a:pos x="989" y="170"/>
              </a:cxn>
            </a:cxnLst>
            <a:rect l="0" t="0" r="r" b="b"/>
            <a:pathLst>
              <a:path w="1157" h="1159">
                <a:moveTo>
                  <a:pt x="1157" y="579"/>
                </a:moveTo>
                <a:lnTo>
                  <a:pt x="1157" y="610"/>
                </a:lnTo>
                <a:lnTo>
                  <a:pt x="1155" y="639"/>
                </a:lnTo>
                <a:lnTo>
                  <a:pt x="1152" y="668"/>
                </a:lnTo>
                <a:lnTo>
                  <a:pt x="1146" y="696"/>
                </a:lnTo>
                <a:lnTo>
                  <a:pt x="1140" y="723"/>
                </a:lnTo>
                <a:lnTo>
                  <a:pt x="1132" y="752"/>
                </a:lnTo>
                <a:lnTo>
                  <a:pt x="1123" y="779"/>
                </a:lnTo>
                <a:lnTo>
                  <a:pt x="1113" y="804"/>
                </a:lnTo>
                <a:lnTo>
                  <a:pt x="1102" y="831"/>
                </a:lnTo>
                <a:lnTo>
                  <a:pt x="1088" y="856"/>
                </a:lnTo>
                <a:lnTo>
                  <a:pt x="1075" y="879"/>
                </a:lnTo>
                <a:lnTo>
                  <a:pt x="1060" y="902"/>
                </a:lnTo>
                <a:lnTo>
                  <a:pt x="1042" y="925"/>
                </a:lnTo>
                <a:lnTo>
                  <a:pt x="1025" y="948"/>
                </a:lnTo>
                <a:lnTo>
                  <a:pt x="1008" y="969"/>
                </a:lnTo>
                <a:lnTo>
                  <a:pt x="989" y="988"/>
                </a:lnTo>
                <a:lnTo>
                  <a:pt x="985" y="984"/>
                </a:lnTo>
                <a:lnTo>
                  <a:pt x="1004" y="965"/>
                </a:lnTo>
                <a:lnTo>
                  <a:pt x="1021" y="944"/>
                </a:lnTo>
                <a:lnTo>
                  <a:pt x="1038" y="921"/>
                </a:lnTo>
                <a:lnTo>
                  <a:pt x="1054" y="900"/>
                </a:lnTo>
                <a:lnTo>
                  <a:pt x="1069" y="877"/>
                </a:lnTo>
                <a:lnTo>
                  <a:pt x="1083" y="852"/>
                </a:lnTo>
                <a:lnTo>
                  <a:pt x="1096" y="827"/>
                </a:lnTo>
                <a:lnTo>
                  <a:pt x="1108" y="802"/>
                </a:lnTo>
                <a:lnTo>
                  <a:pt x="1117" y="775"/>
                </a:lnTo>
                <a:lnTo>
                  <a:pt x="1127" y="750"/>
                </a:lnTo>
                <a:lnTo>
                  <a:pt x="1134" y="721"/>
                </a:lnTo>
                <a:lnTo>
                  <a:pt x="1140" y="694"/>
                </a:lnTo>
                <a:lnTo>
                  <a:pt x="1146" y="666"/>
                </a:lnTo>
                <a:lnTo>
                  <a:pt x="1150" y="637"/>
                </a:lnTo>
                <a:lnTo>
                  <a:pt x="1152" y="608"/>
                </a:lnTo>
                <a:lnTo>
                  <a:pt x="1152" y="579"/>
                </a:lnTo>
                <a:lnTo>
                  <a:pt x="1157" y="579"/>
                </a:lnTo>
                <a:close/>
                <a:moveTo>
                  <a:pt x="989" y="988"/>
                </a:moveTo>
                <a:lnTo>
                  <a:pt x="967" y="1007"/>
                </a:lnTo>
                <a:lnTo>
                  <a:pt x="946" y="1027"/>
                </a:lnTo>
                <a:lnTo>
                  <a:pt x="925" y="1044"/>
                </a:lnTo>
                <a:lnTo>
                  <a:pt x="902" y="1059"/>
                </a:lnTo>
                <a:lnTo>
                  <a:pt x="879" y="1075"/>
                </a:lnTo>
                <a:lnTo>
                  <a:pt x="854" y="1088"/>
                </a:lnTo>
                <a:lnTo>
                  <a:pt x="829" y="1101"/>
                </a:lnTo>
                <a:lnTo>
                  <a:pt x="804" y="1113"/>
                </a:lnTo>
                <a:lnTo>
                  <a:pt x="778" y="1123"/>
                </a:lnTo>
                <a:lnTo>
                  <a:pt x="751" y="1132"/>
                </a:lnTo>
                <a:lnTo>
                  <a:pt x="724" y="1140"/>
                </a:lnTo>
                <a:lnTo>
                  <a:pt x="695" y="1146"/>
                </a:lnTo>
                <a:lnTo>
                  <a:pt x="668" y="1151"/>
                </a:lnTo>
                <a:lnTo>
                  <a:pt x="639" y="1155"/>
                </a:lnTo>
                <a:lnTo>
                  <a:pt x="609" y="1157"/>
                </a:lnTo>
                <a:lnTo>
                  <a:pt x="580" y="1159"/>
                </a:lnTo>
                <a:lnTo>
                  <a:pt x="580" y="1153"/>
                </a:lnTo>
                <a:lnTo>
                  <a:pt x="609" y="1151"/>
                </a:lnTo>
                <a:lnTo>
                  <a:pt x="637" y="1149"/>
                </a:lnTo>
                <a:lnTo>
                  <a:pt x="666" y="1146"/>
                </a:lnTo>
                <a:lnTo>
                  <a:pt x="695" y="1140"/>
                </a:lnTo>
                <a:lnTo>
                  <a:pt x="722" y="1134"/>
                </a:lnTo>
                <a:lnTo>
                  <a:pt x="749" y="1126"/>
                </a:lnTo>
                <a:lnTo>
                  <a:pt x="776" y="1117"/>
                </a:lnTo>
                <a:lnTo>
                  <a:pt x="802" y="1107"/>
                </a:lnTo>
                <a:lnTo>
                  <a:pt x="827" y="1096"/>
                </a:lnTo>
                <a:lnTo>
                  <a:pt x="852" y="1082"/>
                </a:lnTo>
                <a:lnTo>
                  <a:pt x="875" y="1069"/>
                </a:lnTo>
                <a:lnTo>
                  <a:pt x="898" y="1053"/>
                </a:lnTo>
                <a:lnTo>
                  <a:pt x="921" y="1038"/>
                </a:lnTo>
                <a:lnTo>
                  <a:pt x="943" y="1021"/>
                </a:lnTo>
                <a:lnTo>
                  <a:pt x="964" y="1004"/>
                </a:lnTo>
                <a:lnTo>
                  <a:pt x="985" y="984"/>
                </a:lnTo>
                <a:lnTo>
                  <a:pt x="989" y="988"/>
                </a:lnTo>
                <a:close/>
                <a:moveTo>
                  <a:pt x="580" y="1159"/>
                </a:moveTo>
                <a:lnTo>
                  <a:pt x="549" y="1157"/>
                </a:lnTo>
                <a:lnTo>
                  <a:pt x="520" y="1155"/>
                </a:lnTo>
                <a:lnTo>
                  <a:pt x="492" y="1151"/>
                </a:lnTo>
                <a:lnTo>
                  <a:pt x="463" y="1146"/>
                </a:lnTo>
                <a:lnTo>
                  <a:pt x="434" y="1140"/>
                </a:lnTo>
                <a:lnTo>
                  <a:pt x="407" y="1132"/>
                </a:lnTo>
                <a:lnTo>
                  <a:pt x="380" y="1123"/>
                </a:lnTo>
                <a:lnTo>
                  <a:pt x="354" y="1113"/>
                </a:lnTo>
                <a:lnTo>
                  <a:pt x="329" y="1101"/>
                </a:lnTo>
                <a:lnTo>
                  <a:pt x="304" y="1088"/>
                </a:lnTo>
                <a:lnTo>
                  <a:pt x="279" y="1075"/>
                </a:lnTo>
                <a:lnTo>
                  <a:pt x="256" y="1059"/>
                </a:lnTo>
                <a:lnTo>
                  <a:pt x="233" y="1044"/>
                </a:lnTo>
                <a:lnTo>
                  <a:pt x="212" y="1027"/>
                </a:lnTo>
                <a:lnTo>
                  <a:pt x="190" y="1007"/>
                </a:lnTo>
                <a:lnTo>
                  <a:pt x="169" y="988"/>
                </a:lnTo>
                <a:lnTo>
                  <a:pt x="175" y="984"/>
                </a:lnTo>
                <a:lnTo>
                  <a:pt x="194" y="1004"/>
                </a:lnTo>
                <a:lnTo>
                  <a:pt x="215" y="1021"/>
                </a:lnTo>
                <a:lnTo>
                  <a:pt x="236" y="1038"/>
                </a:lnTo>
                <a:lnTo>
                  <a:pt x="260" y="1053"/>
                </a:lnTo>
                <a:lnTo>
                  <a:pt x="283" y="1069"/>
                </a:lnTo>
                <a:lnTo>
                  <a:pt x="306" y="1082"/>
                </a:lnTo>
                <a:lnTo>
                  <a:pt x="330" y="1096"/>
                </a:lnTo>
                <a:lnTo>
                  <a:pt x="357" y="1107"/>
                </a:lnTo>
                <a:lnTo>
                  <a:pt x="382" y="1117"/>
                </a:lnTo>
                <a:lnTo>
                  <a:pt x="409" y="1126"/>
                </a:lnTo>
                <a:lnTo>
                  <a:pt x="436" y="1134"/>
                </a:lnTo>
                <a:lnTo>
                  <a:pt x="465" y="1140"/>
                </a:lnTo>
                <a:lnTo>
                  <a:pt x="492" y="1146"/>
                </a:lnTo>
                <a:lnTo>
                  <a:pt x="520" y="1149"/>
                </a:lnTo>
                <a:lnTo>
                  <a:pt x="549" y="1151"/>
                </a:lnTo>
                <a:lnTo>
                  <a:pt x="580" y="1153"/>
                </a:lnTo>
                <a:lnTo>
                  <a:pt x="580" y="1159"/>
                </a:lnTo>
                <a:close/>
                <a:moveTo>
                  <a:pt x="169" y="988"/>
                </a:moveTo>
                <a:lnTo>
                  <a:pt x="150" y="969"/>
                </a:lnTo>
                <a:lnTo>
                  <a:pt x="133" y="948"/>
                </a:lnTo>
                <a:lnTo>
                  <a:pt x="116" y="925"/>
                </a:lnTo>
                <a:lnTo>
                  <a:pt x="98" y="902"/>
                </a:lnTo>
                <a:lnTo>
                  <a:pt x="83" y="879"/>
                </a:lnTo>
                <a:lnTo>
                  <a:pt x="70" y="856"/>
                </a:lnTo>
                <a:lnTo>
                  <a:pt x="56" y="831"/>
                </a:lnTo>
                <a:lnTo>
                  <a:pt x="45" y="804"/>
                </a:lnTo>
                <a:lnTo>
                  <a:pt x="35" y="779"/>
                </a:lnTo>
                <a:lnTo>
                  <a:pt x="25" y="752"/>
                </a:lnTo>
                <a:lnTo>
                  <a:pt x="18" y="723"/>
                </a:lnTo>
                <a:lnTo>
                  <a:pt x="12" y="696"/>
                </a:lnTo>
                <a:lnTo>
                  <a:pt x="6" y="668"/>
                </a:lnTo>
                <a:lnTo>
                  <a:pt x="2" y="639"/>
                </a:lnTo>
                <a:lnTo>
                  <a:pt x="0" y="610"/>
                </a:lnTo>
                <a:lnTo>
                  <a:pt x="0" y="579"/>
                </a:lnTo>
                <a:lnTo>
                  <a:pt x="6" y="579"/>
                </a:lnTo>
                <a:lnTo>
                  <a:pt x="6" y="608"/>
                </a:lnTo>
                <a:lnTo>
                  <a:pt x="8" y="639"/>
                </a:lnTo>
                <a:lnTo>
                  <a:pt x="12" y="666"/>
                </a:lnTo>
                <a:lnTo>
                  <a:pt x="18" y="694"/>
                </a:lnTo>
                <a:lnTo>
                  <a:pt x="24" y="721"/>
                </a:lnTo>
                <a:lnTo>
                  <a:pt x="31" y="750"/>
                </a:lnTo>
                <a:lnTo>
                  <a:pt x="41" y="775"/>
                </a:lnTo>
                <a:lnTo>
                  <a:pt x="50" y="802"/>
                </a:lnTo>
                <a:lnTo>
                  <a:pt x="62" y="827"/>
                </a:lnTo>
                <a:lnTo>
                  <a:pt x="75" y="852"/>
                </a:lnTo>
                <a:lnTo>
                  <a:pt x="89" y="877"/>
                </a:lnTo>
                <a:lnTo>
                  <a:pt x="104" y="900"/>
                </a:lnTo>
                <a:lnTo>
                  <a:pt x="119" y="921"/>
                </a:lnTo>
                <a:lnTo>
                  <a:pt x="137" y="944"/>
                </a:lnTo>
                <a:lnTo>
                  <a:pt x="156" y="965"/>
                </a:lnTo>
                <a:lnTo>
                  <a:pt x="175" y="984"/>
                </a:lnTo>
                <a:lnTo>
                  <a:pt x="169" y="988"/>
                </a:lnTo>
                <a:close/>
                <a:moveTo>
                  <a:pt x="0" y="579"/>
                </a:moveTo>
                <a:lnTo>
                  <a:pt x="0" y="550"/>
                </a:lnTo>
                <a:lnTo>
                  <a:pt x="2" y="520"/>
                </a:lnTo>
                <a:lnTo>
                  <a:pt x="6" y="491"/>
                </a:lnTo>
                <a:lnTo>
                  <a:pt x="12" y="462"/>
                </a:lnTo>
                <a:lnTo>
                  <a:pt x="18" y="435"/>
                </a:lnTo>
                <a:lnTo>
                  <a:pt x="25" y="407"/>
                </a:lnTo>
                <a:lnTo>
                  <a:pt x="35" y="380"/>
                </a:lnTo>
                <a:lnTo>
                  <a:pt x="45" y="355"/>
                </a:lnTo>
                <a:lnTo>
                  <a:pt x="56" y="328"/>
                </a:lnTo>
                <a:lnTo>
                  <a:pt x="70" y="303"/>
                </a:lnTo>
                <a:lnTo>
                  <a:pt x="83" y="280"/>
                </a:lnTo>
                <a:lnTo>
                  <a:pt x="98" y="255"/>
                </a:lnTo>
                <a:lnTo>
                  <a:pt x="116" y="232"/>
                </a:lnTo>
                <a:lnTo>
                  <a:pt x="133" y="211"/>
                </a:lnTo>
                <a:lnTo>
                  <a:pt x="150" y="190"/>
                </a:lnTo>
                <a:lnTo>
                  <a:pt x="169" y="170"/>
                </a:lnTo>
                <a:lnTo>
                  <a:pt x="173" y="174"/>
                </a:lnTo>
                <a:lnTo>
                  <a:pt x="156" y="193"/>
                </a:lnTo>
                <a:lnTo>
                  <a:pt x="137" y="215"/>
                </a:lnTo>
                <a:lnTo>
                  <a:pt x="119" y="236"/>
                </a:lnTo>
                <a:lnTo>
                  <a:pt x="104" y="259"/>
                </a:lnTo>
                <a:lnTo>
                  <a:pt x="89" y="282"/>
                </a:lnTo>
                <a:lnTo>
                  <a:pt x="75" y="307"/>
                </a:lnTo>
                <a:lnTo>
                  <a:pt x="62" y="332"/>
                </a:lnTo>
                <a:lnTo>
                  <a:pt x="50" y="357"/>
                </a:lnTo>
                <a:lnTo>
                  <a:pt x="41" y="382"/>
                </a:lnTo>
                <a:lnTo>
                  <a:pt x="31" y="408"/>
                </a:lnTo>
                <a:lnTo>
                  <a:pt x="24" y="435"/>
                </a:lnTo>
                <a:lnTo>
                  <a:pt x="18" y="464"/>
                </a:lnTo>
                <a:lnTo>
                  <a:pt x="12" y="493"/>
                </a:lnTo>
                <a:lnTo>
                  <a:pt x="8" y="522"/>
                </a:lnTo>
                <a:lnTo>
                  <a:pt x="6" y="550"/>
                </a:lnTo>
                <a:lnTo>
                  <a:pt x="6" y="579"/>
                </a:lnTo>
                <a:lnTo>
                  <a:pt x="0" y="579"/>
                </a:lnTo>
                <a:close/>
                <a:moveTo>
                  <a:pt x="169" y="170"/>
                </a:moveTo>
                <a:lnTo>
                  <a:pt x="190" y="151"/>
                </a:lnTo>
                <a:lnTo>
                  <a:pt x="212" y="132"/>
                </a:lnTo>
                <a:lnTo>
                  <a:pt x="233" y="115"/>
                </a:lnTo>
                <a:lnTo>
                  <a:pt x="256" y="99"/>
                </a:lnTo>
                <a:lnTo>
                  <a:pt x="279" y="84"/>
                </a:lnTo>
                <a:lnTo>
                  <a:pt x="304" y="71"/>
                </a:lnTo>
                <a:lnTo>
                  <a:pt x="329" y="57"/>
                </a:lnTo>
                <a:lnTo>
                  <a:pt x="354" y="46"/>
                </a:lnTo>
                <a:lnTo>
                  <a:pt x="380" y="34"/>
                </a:lnTo>
                <a:lnTo>
                  <a:pt x="407" y="26"/>
                </a:lnTo>
                <a:lnTo>
                  <a:pt x="434" y="19"/>
                </a:lnTo>
                <a:lnTo>
                  <a:pt x="463" y="11"/>
                </a:lnTo>
                <a:lnTo>
                  <a:pt x="492" y="5"/>
                </a:lnTo>
                <a:lnTo>
                  <a:pt x="520" y="3"/>
                </a:lnTo>
                <a:lnTo>
                  <a:pt x="549" y="0"/>
                </a:lnTo>
                <a:lnTo>
                  <a:pt x="580" y="0"/>
                </a:lnTo>
                <a:lnTo>
                  <a:pt x="580" y="5"/>
                </a:lnTo>
                <a:lnTo>
                  <a:pt x="549" y="7"/>
                </a:lnTo>
                <a:lnTo>
                  <a:pt x="520" y="9"/>
                </a:lnTo>
                <a:lnTo>
                  <a:pt x="492" y="13"/>
                </a:lnTo>
                <a:lnTo>
                  <a:pt x="465" y="17"/>
                </a:lnTo>
                <a:lnTo>
                  <a:pt x="436" y="24"/>
                </a:lnTo>
                <a:lnTo>
                  <a:pt x="409" y="32"/>
                </a:lnTo>
                <a:lnTo>
                  <a:pt x="382" y="40"/>
                </a:lnTo>
                <a:lnTo>
                  <a:pt x="357" y="51"/>
                </a:lnTo>
                <a:lnTo>
                  <a:pt x="330" y="63"/>
                </a:lnTo>
                <a:lnTo>
                  <a:pt x="306" y="74"/>
                </a:lnTo>
                <a:lnTo>
                  <a:pt x="283" y="88"/>
                </a:lnTo>
                <a:lnTo>
                  <a:pt x="260" y="103"/>
                </a:lnTo>
                <a:lnTo>
                  <a:pt x="236" y="120"/>
                </a:lnTo>
                <a:lnTo>
                  <a:pt x="215" y="138"/>
                </a:lnTo>
                <a:lnTo>
                  <a:pt x="194" y="155"/>
                </a:lnTo>
                <a:lnTo>
                  <a:pt x="173" y="174"/>
                </a:lnTo>
                <a:lnTo>
                  <a:pt x="169" y="170"/>
                </a:lnTo>
                <a:close/>
                <a:moveTo>
                  <a:pt x="580" y="0"/>
                </a:moveTo>
                <a:lnTo>
                  <a:pt x="609" y="0"/>
                </a:lnTo>
                <a:lnTo>
                  <a:pt x="639" y="3"/>
                </a:lnTo>
                <a:lnTo>
                  <a:pt x="668" y="5"/>
                </a:lnTo>
                <a:lnTo>
                  <a:pt x="695" y="11"/>
                </a:lnTo>
                <a:lnTo>
                  <a:pt x="724" y="19"/>
                </a:lnTo>
                <a:lnTo>
                  <a:pt x="751" y="26"/>
                </a:lnTo>
                <a:lnTo>
                  <a:pt x="778" y="34"/>
                </a:lnTo>
                <a:lnTo>
                  <a:pt x="804" y="46"/>
                </a:lnTo>
                <a:lnTo>
                  <a:pt x="829" y="57"/>
                </a:lnTo>
                <a:lnTo>
                  <a:pt x="854" y="71"/>
                </a:lnTo>
                <a:lnTo>
                  <a:pt x="879" y="84"/>
                </a:lnTo>
                <a:lnTo>
                  <a:pt x="902" y="99"/>
                </a:lnTo>
                <a:lnTo>
                  <a:pt x="925" y="115"/>
                </a:lnTo>
                <a:lnTo>
                  <a:pt x="948" y="132"/>
                </a:lnTo>
                <a:lnTo>
                  <a:pt x="967" y="151"/>
                </a:lnTo>
                <a:lnTo>
                  <a:pt x="989" y="170"/>
                </a:lnTo>
                <a:lnTo>
                  <a:pt x="985" y="174"/>
                </a:lnTo>
                <a:lnTo>
                  <a:pt x="964" y="155"/>
                </a:lnTo>
                <a:lnTo>
                  <a:pt x="944" y="138"/>
                </a:lnTo>
                <a:lnTo>
                  <a:pt x="921" y="120"/>
                </a:lnTo>
                <a:lnTo>
                  <a:pt x="900" y="103"/>
                </a:lnTo>
                <a:lnTo>
                  <a:pt x="875" y="90"/>
                </a:lnTo>
                <a:lnTo>
                  <a:pt x="852" y="74"/>
                </a:lnTo>
                <a:lnTo>
                  <a:pt x="827" y="63"/>
                </a:lnTo>
                <a:lnTo>
                  <a:pt x="802" y="51"/>
                </a:lnTo>
                <a:lnTo>
                  <a:pt x="776" y="40"/>
                </a:lnTo>
                <a:lnTo>
                  <a:pt x="749" y="32"/>
                </a:lnTo>
                <a:lnTo>
                  <a:pt x="722" y="24"/>
                </a:lnTo>
                <a:lnTo>
                  <a:pt x="695" y="17"/>
                </a:lnTo>
                <a:lnTo>
                  <a:pt x="666" y="13"/>
                </a:lnTo>
                <a:lnTo>
                  <a:pt x="637" y="9"/>
                </a:lnTo>
                <a:lnTo>
                  <a:pt x="609" y="7"/>
                </a:lnTo>
                <a:lnTo>
                  <a:pt x="580" y="5"/>
                </a:lnTo>
                <a:lnTo>
                  <a:pt x="580" y="0"/>
                </a:lnTo>
                <a:close/>
                <a:moveTo>
                  <a:pt x="989" y="170"/>
                </a:moveTo>
                <a:lnTo>
                  <a:pt x="1008" y="190"/>
                </a:lnTo>
                <a:lnTo>
                  <a:pt x="1025" y="211"/>
                </a:lnTo>
                <a:lnTo>
                  <a:pt x="1042" y="234"/>
                </a:lnTo>
                <a:lnTo>
                  <a:pt x="1060" y="255"/>
                </a:lnTo>
                <a:lnTo>
                  <a:pt x="1075" y="280"/>
                </a:lnTo>
                <a:lnTo>
                  <a:pt x="1088" y="303"/>
                </a:lnTo>
                <a:lnTo>
                  <a:pt x="1102" y="328"/>
                </a:lnTo>
                <a:lnTo>
                  <a:pt x="1113" y="355"/>
                </a:lnTo>
                <a:lnTo>
                  <a:pt x="1123" y="380"/>
                </a:lnTo>
                <a:lnTo>
                  <a:pt x="1132" y="407"/>
                </a:lnTo>
                <a:lnTo>
                  <a:pt x="1140" y="435"/>
                </a:lnTo>
                <a:lnTo>
                  <a:pt x="1146" y="462"/>
                </a:lnTo>
                <a:lnTo>
                  <a:pt x="1152" y="491"/>
                </a:lnTo>
                <a:lnTo>
                  <a:pt x="1155" y="520"/>
                </a:lnTo>
                <a:lnTo>
                  <a:pt x="1157" y="550"/>
                </a:lnTo>
                <a:lnTo>
                  <a:pt x="1157" y="579"/>
                </a:lnTo>
                <a:lnTo>
                  <a:pt x="1152" y="579"/>
                </a:lnTo>
                <a:lnTo>
                  <a:pt x="1152" y="550"/>
                </a:lnTo>
                <a:lnTo>
                  <a:pt x="1150" y="522"/>
                </a:lnTo>
                <a:lnTo>
                  <a:pt x="1146" y="493"/>
                </a:lnTo>
                <a:lnTo>
                  <a:pt x="1140" y="464"/>
                </a:lnTo>
                <a:lnTo>
                  <a:pt x="1134" y="437"/>
                </a:lnTo>
                <a:lnTo>
                  <a:pt x="1127" y="408"/>
                </a:lnTo>
                <a:lnTo>
                  <a:pt x="1117" y="382"/>
                </a:lnTo>
                <a:lnTo>
                  <a:pt x="1108" y="357"/>
                </a:lnTo>
                <a:lnTo>
                  <a:pt x="1096" y="332"/>
                </a:lnTo>
                <a:lnTo>
                  <a:pt x="1083" y="307"/>
                </a:lnTo>
                <a:lnTo>
                  <a:pt x="1069" y="282"/>
                </a:lnTo>
                <a:lnTo>
                  <a:pt x="1054" y="259"/>
                </a:lnTo>
                <a:lnTo>
                  <a:pt x="1038" y="236"/>
                </a:lnTo>
                <a:lnTo>
                  <a:pt x="1021" y="215"/>
                </a:lnTo>
                <a:lnTo>
                  <a:pt x="1004" y="193"/>
                </a:lnTo>
                <a:lnTo>
                  <a:pt x="985" y="174"/>
                </a:lnTo>
                <a:lnTo>
                  <a:pt x="989" y="170"/>
                </a:lnTo>
                <a:close/>
              </a:path>
            </a:pathLst>
          </a:custGeom>
          <a:solidFill>
            <a:srgbClr val="131516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620" name="Group 20"/>
          <p:cNvGrpSpPr>
            <a:grpSpLocks/>
          </p:cNvGrpSpPr>
          <p:nvPr/>
        </p:nvGrpSpPr>
        <p:grpSpPr bwMode="auto">
          <a:xfrm>
            <a:off x="5543550" y="3271838"/>
            <a:ext cx="677863" cy="128587"/>
            <a:chOff x="2661" y="2135"/>
            <a:chExt cx="485" cy="92"/>
          </a:xfrm>
        </p:grpSpPr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2661" y="2137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2755" y="2137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2851" y="2137"/>
              <a:ext cx="11" cy="88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2945" y="2137"/>
              <a:ext cx="11" cy="88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Rectangle 25"/>
            <p:cNvSpPr>
              <a:spLocks noChangeArrowheads="1"/>
            </p:cNvSpPr>
            <p:nvPr/>
          </p:nvSpPr>
          <p:spPr bwMode="auto">
            <a:xfrm>
              <a:off x="3039" y="2135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3135" y="2135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2661" y="2137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Rectangle 28"/>
            <p:cNvSpPr>
              <a:spLocks noChangeArrowheads="1"/>
            </p:cNvSpPr>
            <p:nvPr/>
          </p:nvSpPr>
          <p:spPr bwMode="auto">
            <a:xfrm>
              <a:off x="2755" y="2137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2851" y="2137"/>
              <a:ext cx="11" cy="88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2945" y="2137"/>
              <a:ext cx="11" cy="88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3039" y="2135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3135" y="2135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6146800" y="30543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131516"/>
                </a:solidFill>
                <a:latin typeface="Times New Roman" charset="0"/>
              </a:rPr>
              <a:t>p</a:t>
            </a:r>
            <a:endParaRPr lang="en-US" sz="1400">
              <a:latin typeface="Times New Roman" charset="0"/>
            </a:endParaRP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5737225" y="3402013"/>
            <a:ext cx="533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131516"/>
                </a:solidFill>
                <a:latin typeface="Times New Roman" charset="0"/>
              </a:rPr>
              <a:t>4  3  2  1</a:t>
            </a:r>
            <a:endParaRPr lang="en-US" sz="1400">
              <a:latin typeface="Times New Roman" charset="0"/>
            </a:endParaRP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6511925" y="3413125"/>
            <a:ext cx="533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131516"/>
                </a:solidFill>
                <a:latin typeface="Times New Roman" charset="0"/>
              </a:rPr>
              <a:t>1  2  3  4</a:t>
            </a:r>
            <a:endParaRPr lang="en-US" sz="1400">
              <a:latin typeface="Times New Roman" charset="0"/>
            </a:endParaRPr>
          </a:p>
        </p:txBody>
      </p:sp>
      <p:sp>
        <p:nvSpPr>
          <p:cNvPr id="25636" name="Freeform 36"/>
          <p:cNvSpPr>
            <a:spLocks/>
          </p:cNvSpPr>
          <p:nvPr/>
        </p:nvSpPr>
        <p:spPr bwMode="auto">
          <a:xfrm>
            <a:off x="6310313" y="3295650"/>
            <a:ext cx="69850" cy="69850"/>
          </a:xfrm>
          <a:custGeom>
            <a:avLst/>
            <a:gdLst/>
            <a:ahLst/>
            <a:cxnLst>
              <a:cxn ang="0">
                <a:pos x="49" y="25"/>
              </a:cxn>
              <a:cxn ang="0">
                <a:pos x="48" y="35"/>
              </a:cxn>
              <a:cxn ang="0">
                <a:pos x="42" y="43"/>
              </a:cxn>
              <a:cxn ang="0">
                <a:pos x="34" y="48"/>
              </a:cxn>
              <a:cxn ang="0">
                <a:pos x="24" y="50"/>
              </a:cxn>
              <a:cxn ang="0">
                <a:pos x="15" y="48"/>
              </a:cxn>
              <a:cxn ang="0">
                <a:pos x="7" y="43"/>
              </a:cxn>
              <a:cxn ang="0">
                <a:pos x="1" y="35"/>
              </a:cxn>
              <a:cxn ang="0">
                <a:pos x="0" y="25"/>
              </a:cxn>
              <a:cxn ang="0">
                <a:pos x="1" y="16"/>
              </a:cxn>
              <a:cxn ang="0">
                <a:pos x="7" y="8"/>
              </a:cxn>
              <a:cxn ang="0">
                <a:pos x="15" y="2"/>
              </a:cxn>
              <a:cxn ang="0">
                <a:pos x="24" y="0"/>
              </a:cxn>
              <a:cxn ang="0">
                <a:pos x="34" y="2"/>
              </a:cxn>
              <a:cxn ang="0">
                <a:pos x="42" y="8"/>
              </a:cxn>
              <a:cxn ang="0">
                <a:pos x="48" y="16"/>
              </a:cxn>
              <a:cxn ang="0">
                <a:pos x="49" y="25"/>
              </a:cxn>
            </a:cxnLst>
            <a:rect l="0" t="0" r="r" b="b"/>
            <a:pathLst>
              <a:path w="49" h="50">
                <a:moveTo>
                  <a:pt x="49" y="25"/>
                </a:moveTo>
                <a:lnTo>
                  <a:pt x="48" y="35"/>
                </a:lnTo>
                <a:lnTo>
                  <a:pt x="42" y="43"/>
                </a:lnTo>
                <a:lnTo>
                  <a:pt x="34" y="48"/>
                </a:lnTo>
                <a:lnTo>
                  <a:pt x="24" y="50"/>
                </a:lnTo>
                <a:lnTo>
                  <a:pt x="15" y="48"/>
                </a:lnTo>
                <a:lnTo>
                  <a:pt x="7" y="43"/>
                </a:lnTo>
                <a:lnTo>
                  <a:pt x="1" y="35"/>
                </a:lnTo>
                <a:lnTo>
                  <a:pt x="0" y="25"/>
                </a:lnTo>
                <a:lnTo>
                  <a:pt x="1" y="16"/>
                </a:lnTo>
                <a:lnTo>
                  <a:pt x="7" y="8"/>
                </a:lnTo>
                <a:lnTo>
                  <a:pt x="15" y="2"/>
                </a:lnTo>
                <a:lnTo>
                  <a:pt x="24" y="0"/>
                </a:lnTo>
                <a:lnTo>
                  <a:pt x="34" y="2"/>
                </a:lnTo>
                <a:lnTo>
                  <a:pt x="42" y="8"/>
                </a:lnTo>
                <a:lnTo>
                  <a:pt x="48" y="16"/>
                </a:lnTo>
                <a:lnTo>
                  <a:pt x="49" y="25"/>
                </a:lnTo>
                <a:close/>
              </a:path>
            </a:pathLst>
          </a:custGeom>
          <a:solidFill>
            <a:srgbClr val="1BAB7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6478588" y="3271838"/>
            <a:ext cx="679450" cy="128587"/>
            <a:chOff x="3330" y="2135"/>
            <a:chExt cx="486" cy="92"/>
          </a:xfrm>
        </p:grpSpPr>
        <p:sp>
          <p:nvSpPr>
            <p:cNvPr id="25638" name="Rectangle 38"/>
            <p:cNvSpPr>
              <a:spLocks noChangeArrowheads="1"/>
            </p:cNvSpPr>
            <p:nvPr/>
          </p:nvSpPr>
          <p:spPr bwMode="auto">
            <a:xfrm>
              <a:off x="3804" y="2135"/>
              <a:ext cx="12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39" name="Group 39"/>
            <p:cNvGrpSpPr>
              <a:grpSpLocks/>
            </p:cNvGrpSpPr>
            <p:nvPr/>
          </p:nvGrpSpPr>
          <p:grpSpPr bwMode="auto">
            <a:xfrm>
              <a:off x="3330" y="2135"/>
              <a:ext cx="390" cy="92"/>
              <a:chOff x="3330" y="2135"/>
              <a:chExt cx="390" cy="92"/>
            </a:xfrm>
          </p:grpSpPr>
          <p:sp>
            <p:nvSpPr>
              <p:cNvPr id="25640" name="Rectangle 40"/>
              <p:cNvSpPr>
                <a:spLocks noChangeArrowheads="1"/>
              </p:cNvSpPr>
              <p:nvPr/>
            </p:nvSpPr>
            <p:spPr bwMode="auto">
              <a:xfrm>
                <a:off x="3330" y="2137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1" name="Rectangle 41"/>
              <p:cNvSpPr>
                <a:spLocks noChangeArrowheads="1"/>
              </p:cNvSpPr>
              <p:nvPr/>
            </p:nvSpPr>
            <p:spPr bwMode="auto">
              <a:xfrm>
                <a:off x="3424" y="2137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2" name="Rectangle 42"/>
              <p:cNvSpPr>
                <a:spLocks noChangeArrowheads="1"/>
              </p:cNvSpPr>
              <p:nvPr/>
            </p:nvSpPr>
            <p:spPr bwMode="auto">
              <a:xfrm>
                <a:off x="3520" y="2137"/>
                <a:ext cx="12" cy="88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3" name="Rectangle 43"/>
              <p:cNvSpPr>
                <a:spLocks noChangeArrowheads="1"/>
              </p:cNvSpPr>
              <p:nvPr/>
            </p:nvSpPr>
            <p:spPr bwMode="auto">
              <a:xfrm>
                <a:off x="3614" y="2137"/>
                <a:ext cx="12" cy="88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4" name="Rectangle 44"/>
              <p:cNvSpPr>
                <a:spLocks noChangeArrowheads="1"/>
              </p:cNvSpPr>
              <p:nvPr/>
            </p:nvSpPr>
            <p:spPr bwMode="auto">
              <a:xfrm>
                <a:off x="3708" y="2135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5" name="Rectangle 45"/>
              <p:cNvSpPr>
                <a:spLocks noChangeArrowheads="1"/>
              </p:cNvSpPr>
              <p:nvPr/>
            </p:nvSpPr>
            <p:spPr bwMode="auto">
              <a:xfrm>
                <a:off x="3330" y="2137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6" name="Rectangle 46"/>
              <p:cNvSpPr>
                <a:spLocks noChangeArrowheads="1"/>
              </p:cNvSpPr>
              <p:nvPr/>
            </p:nvSpPr>
            <p:spPr bwMode="auto">
              <a:xfrm>
                <a:off x="3424" y="2137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7" name="Rectangle 47"/>
              <p:cNvSpPr>
                <a:spLocks noChangeArrowheads="1"/>
              </p:cNvSpPr>
              <p:nvPr/>
            </p:nvSpPr>
            <p:spPr bwMode="auto">
              <a:xfrm>
                <a:off x="3520" y="2137"/>
                <a:ext cx="12" cy="88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Rectangle 48"/>
              <p:cNvSpPr>
                <a:spLocks noChangeArrowheads="1"/>
              </p:cNvSpPr>
              <p:nvPr/>
            </p:nvSpPr>
            <p:spPr bwMode="auto">
              <a:xfrm>
                <a:off x="3614" y="2137"/>
                <a:ext cx="12" cy="88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9" name="Rectangle 49"/>
              <p:cNvSpPr>
                <a:spLocks noChangeArrowheads="1"/>
              </p:cNvSpPr>
              <p:nvPr/>
            </p:nvSpPr>
            <p:spPr bwMode="auto">
              <a:xfrm>
                <a:off x="3708" y="2135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3804" y="2135"/>
              <a:ext cx="12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51" name="Freeform 51"/>
          <p:cNvSpPr>
            <a:spLocks/>
          </p:cNvSpPr>
          <p:nvPr/>
        </p:nvSpPr>
        <p:spPr bwMode="auto">
          <a:xfrm>
            <a:off x="6080125" y="1781175"/>
            <a:ext cx="546100" cy="2871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" y="59"/>
              </a:cxn>
              <a:cxn ang="0">
                <a:pos x="88" y="121"/>
              </a:cxn>
              <a:cxn ang="0">
                <a:pos x="128" y="184"/>
              </a:cxn>
              <a:cxn ang="0">
                <a:pos x="165" y="247"/>
              </a:cxn>
              <a:cxn ang="0">
                <a:pos x="199" y="315"/>
              </a:cxn>
              <a:cxn ang="0">
                <a:pos x="232" y="382"/>
              </a:cxn>
              <a:cxn ang="0">
                <a:pos x="260" y="451"/>
              </a:cxn>
              <a:cxn ang="0">
                <a:pos x="287" y="520"/>
              </a:cxn>
              <a:cxn ang="0">
                <a:pos x="312" y="591"/>
              </a:cxn>
              <a:cxn ang="0">
                <a:pos x="331" y="662"/>
              </a:cxn>
              <a:cxn ang="0">
                <a:pos x="351" y="735"/>
              </a:cxn>
              <a:cxn ang="0">
                <a:pos x="364" y="810"/>
              </a:cxn>
              <a:cxn ang="0">
                <a:pos x="376" y="883"/>
              </a:cxn>
              <a:cxn ang="0">
                <a:pos x="383" y="958"/>
              </a:cxn>
              <a:cxn ang="0">
                <a:pos x="389" y="1032"/>
              </a:cxn>
              <a:cxn ang="0">
                <a:pos x="391" y="1107"/>
              </a:cxn>
              <a:cxn ang="0">
                <a:pos x="389" y="1169"/>
              </a:cxn>
              <a:cxn ang="0">
                <a:pos x="385" y="1230"/>
              </a:cxn>
              <a:cxn ang="0">
                <a:pos x="379" y="1294"/>
              </a:cxn>
              <a:cxn ang="0">
                <a:pos x="372" y="1355"/>
              </a:cxn>
              <a:cxn ang="0">
                <a:pos x="362" y="1416"/>
              </a:cxn>
              <a:cxn ang="0">
                <a:pos x="349" y="1480"/>
              </a:cxn>
              <a:cxn ang="0">
                <a:pos x="335" y="1541"/>
              </a:cxn>
              <a:cxn ang="0">
                <a:pos x="318" y="1601"/>
              </a:cxn>
              <a:cxn ang="0">
                <a:pos x="299" y="1662"/>
              </a:cxn>
              <a:cxn ang="0">
                <a:pos x="278" y="1722"/>
              </a:cxn>
              <a:cxn ang="0">
                <a:pos x="257" y="1779"/>
              </a:cxn>
              <a:cxn ang="0">
                <a:pos x="232" y="1837"/>
              </a:cxn>
              <a:cxn ang="0">
                <a:pos x="205" y="1893"/>
              </a:cxn>
              <a:cxn ang="0">
                <a:pos x="178" y="1948"/>
              </a:cxn>
              <a:cxn ang="0">
                <a:pos x="147" y="2002"/>
              </a:cxn>
              <a:cxn ang="0">
                <a:pos x="117" y="2054"/>
              </a:cxn>
            </a:cxnLst>
            <a:rect l="0" t="0" r="r" b="b"/>
            <a:pathLst>
              <a:path w="391" h="2054">
                <a:moveTo>
                  <a:pt x="0" y="0"/>
                </a:moveTo>
                <a:lnTo>
                  <a:pt x="44" y="59"/>
                </a:lnTo>
                <a:lnTo>
                  <a:pt x="88" y="121"/>
                </a:lnTo>
                <a:lnTo>
                  <a:pt x="128" y="184"/>
                </a:lnTo>
                <a:lnTo>
                  <a:pt x="165" y="247"/>
                </a:lnTo>
                <a:lnTo>
                  <a:pt x="199" y="315"/>
                </a:lnTo>
                <a:lnTo>
                  <a:pt x="232" y="382"/>
                </a:lnTo>
                <a:lnTo>
                  <a:pt x="260" y="451"/>
                </a:lnTo>
                <a:lnTo>
                  <a:pt x="287" y="520"/>
                </a:lnTo>
                <a:lnTo>
                  <a:pt x="312" y="591"/>
                </a:lnTo>
                <a:lnTo>
                  <a:pt x="331" y="662"/>
                </a:lnTo>
                <a:lnTo>
                  <a:pt x="351" y="735"/>
                </a:lnTo>
                <a:lnTo>
                  <a:pt x="364" y="810"/>
                </a:lnTo>
                <a:lnTo>
                  <a:pt x="376" y="883"/>
                </a:lnTo>
                <a:lnTo>
                  <a:pt x="383" y="958"/>
                </a:lnTo>
                <a:lnTo>
                  <a:pt x="389" y="1032"/>
                </a:lnTo>
                <a:lnTo>
                  <a:pt x="391" y="1107"/>
                </a:lnTo>
                <a:lnTo>
                  <a:pt x="389" y="1169"/>
                </a:lnTo>
                <a:lnTo>
                  <a:pt x="385" y="1230"/>
                </a:lnTo>
                <a:lnTo>
                  <a:pt x="379" y="1294"/>
                </a:lnTo>
                <a:lnTo>
                  <a:pt x="372" y="1355"/>
                </a:lnTo>
                <a:lnTo>
                  <a:pt x="362" y="1416"/>
                </a:lnTo>
                <a:lnTo>
                  <a:pt x="349" y="1480"/>
                </a:lnTo>
                <a:lnTo>
                  <a:pt x="335" y="1541"/>
                </a:lnTo>
                <a:lnTo>
                  <a:pt x="318" y="1601"/>
                </a:lnTo>
                <a:lnTo>
                  <a:pt x="299" y="1662"/>
                </a:lnTo>
                <a:lnTo>
                  <a:pt x="278" y="1722"/>
                </a:lnTo>
                <a:lnTo>
                  <a:pt x="257" y="1779"/>
                </a:lnTo>
                <a:lnTo>
                  <a:pt x="232" y="1837"/>
                </a:lnTo>
                <a:lnTo>
                  <a:pt x="205" y="1893"/>
                </a:lnTo>
                <a:lnTo>
                  <a:pt x="178" y="1948"/>
                </a:lnTo>
                <a:lnTo>
                  <a:pt x="147" y="2002"/>
                </a:lnTo>
                <a:lnTo>
                  <a:pt x="117" y="2054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2" name="Freeform 52"/>
          <p:cNvSpPr>
            <a:spLocks/>
          </p:cNvSpPr>
          <p:nvPr/>
        </p:nvSpPr>
        <p:spPr bwMode="auto">
          <a:xfrm>
            <a:off x="6138863" y="1703388"/>
            <a:ext cx="604837" cy="3313112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63" y="61"/>
              </a:cxn>
              <a:cxn ang="0">
                <a:pos x="109" y="127"/>
              </a:cxn>
              <a:cxn ang="0">
                <a:pos x="151" y="194"/>
              </a:cxn>
              <a:cxn ang="0">
                <a:pos x="192" y="261"/>
              </a:cxn>
              <a:cxn ang="0">
                <a:pos x="230" y="332"/>
              </a:cxn>
              <a:cxn ang="0">
                <a:pos x="265" y="403"/>
              </a:cxn>
              <a:cxn ang="0">
                <a:pos x="295" y="476"/>
              </a:cxn>
              <a:cxn ang="0">
                <a:pos x="324" y="551"/>
              </a:cxn>
              <a:cxn ang="0">
                <a:pos x="349" y="628"/>
              </a:cxn>
              <a:cxn ang="0">
                <a:pos x="370" y="705"/>
              </a:cxn>
              <a:cxn ang="0">
                <a:pos x="389" y="781"/>
              </a:cxn>
              <a:cxn ang="0">
                <a:pos x="405" y="860"/>
              </a:cxn>
              <a:cxn ang="0">
                <a:pos x="418" y="939"/>
              </a:cxn>
              <a:cxn ang="0">
                <a:pos x="426" y="1019"/>
              </a:cxn>
              <a:cxn ang="0">
                <a:pos x="431" y="1098"/>
              </a:cxn>
              <a:cxn ang="0">
                <a:pos x="433" y="1179"/>
              </a:cxn>
              <a:cxn ang="0">
                <a:pos x="431" y="1259"/>
              </a:cxn>
              <a:cxn ang="0">
                <a:pos x="426" y="1340"/>
              </a:cxn>
              <a:cxn ang="0">
                <a:pos x="416" y="1423"/>
              </a:cxn>
              <a:cxn ang="0">
                <a:pos x="405" y="1501"/>
              </a:cxn>
              <a:cxn ang="0">
                <a:pos x="387" y="1582"/>
              </a:cxn>
              <a:cxn ang="0">
                <a:pos x="368" y="1661"/>
              </a:cxn>
              <a:cxn ang="0">
                <a:pos x="345" y="1739"/>
              </a:cxn>
              <a:cxn ang="0">
                <a:pos x="318" y="1816"/>
              </a:cxn>
              <a:cxn ang="0">
                <a:pos x="289" y="1891"/>
              </a:cxn>
              <a:cxn ang="0">
                <a:pos x="257" y="1966"/>
              </a:cxn>
              <a:cxn ang="0">
                <a:pos x="222" y="2037"/>
              </a:cxn>
              <a:cxn ang="0">
                <a:pos x="182" y="2108"/>
              </a:cxn>
              <a:cxn ang="0">
                <a:pos x="142" y="2177"/>
              </a:cxn>
              <a:cxn ang="0">
                <a:pos x="98" y="2244"/>
              </a:cxn>
              <a:cxn ang="0">
                <a:pos x="50" y="2309"/>
              </a:cxn>
              <a:cxn ang="0">
                <a:pos x="0" y="2371"/>
              </a:cxn>
            </a:cxnLst>
            <a:rect l="0" t="0" r="r" b="b"/>
            <a:pathLst>
              <a:path w="433" h="2371">
                <a:moveTo>
                  <a:pt x="13" y="0"/>
                </a:moveTo>
                <a:lnTo>
                  <a:pt x="63" y="61"/>
                </a:lnTo>
                <a:lnTo>
                  <a:pt x="109" y="127"/>
                </a:lnTo>
                <a:lnTo>
                  <a:pt x="151" y="194"/>
                </a:lnTo>
                <a:lnTo>
                  <a:pt x="192" y="261"/>
                </a:lnTo>
                <a:lnTo>
                  <a:pt x="230" y="332"/>
                </a:lnTo>
                <a:lnTo>
                  <a:pt x="265" y="403"/>
                </a:lnTo>
                <a:lnTo>
                  <a:pt x="295" y="476"/>
                </a:lnTo>
                <a:lnTo>
                  <a:pt x="324" y="551"/>
                </a:lnTo>
                <a:lnTo>
                  <a:pt x="349" y="628"/>
                </a:lnTo>
                <a:lnTo>
                  <a:pt x="370" y="705"/>
                </a:lnTo>
                <a:lnTo>
                  <a:pt x="389" y="781"/>
                </a:lnTo>
                <a:lnTo>
                  <a:pt x="405" y="860"/>
                </a:lnTo>
                <a:lnTo>
                  <a:pt x="418" y="939"/>
                </a:lnTo>
                <a:lnTo>
                  <a:pt x="426" y="1019"/>
                </a:lnTo>
                <a:lnTo>
                  <a:pt x="431" y="1098"/>
                </a:lnTo>
                <a:lnTo>
                  <a:pt x="433" y="1179"/>
                </a:lnTo>
                <a:lnTo>
                  <a:pt x="431" y="1259"/>
                </a:lnTo>
                <a:lnTo>
                  <a:pt x="426" y="1340"/>
                </a:lnTo>
                <a:lnTo>
                  <a:pt x="416" y="1423"/>
                </a:lnTo>
                <a:lnTo>
                  <a:pt x="405" y="1501"/>
                </a:lnTo>
                <a:lnTo>
                  <a:pt x="387" y="1582"/>
                </a:lnTo>
                <a:lnTo>
                  <a:pt x="368" y="1661"/>
                </a:lnTo>
                <a:lnTo>
                  <a:pt x="345" y="1739"/>
                </a:lnTo>
                <a:lnTo>
                  <a:pt x="318" y="1816"/>
                </a:lnTo>
                <a:lnTo>
                  <a:pt x="289" y="1891"/>
                </a:lnTo>
                <a:lnTo>
                  <a:pt x="257" y="1966"/>
                </a:lnTo>
                <a:lnTo>
                  <a:pt x="222" y="2037"/>
                </a:lnTo>
                <a:lnTo>
                  <a:pt x="182" y="2108"/>
                </a:lnTo>
                <a:lnTo>
                  <a:pt x="142" y="2177"/>
                </a:lnTo>
                <a:lnTo>
                  <a:pt x="98" y="2244"/>
                </a:lnTo>
                <a:lnTo>
                  <a:pt x="50" y="2309"/>
                </a:lnTo>
                <a:lnTo>
                  <a:pt x="0" y="2371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3" name="Freeform 53"/>
          <p:cNvSpPr>
            <a:spLocks/>
          </p:cNvSpPr>
          <p:nvPr/>
        </p:nvSpPr>
        <p:spPr bwMode="auto">
          <a:xfrm>
            <a:off x="5918200" y="1281113"/>
            <a:ext cx="954088" cy="4051300"/>
          </a:xfrm>
          <a:custGeom>
            <a:avLst/>
            <a:gdLst/>
            <a:ahLst/>
            <a:cxnLst>
              <a:cxn ang="0">
                <a:pos x="41" y="34"/>
              </a:cxn>
              <a:cxn ang="0">
                <a:pos x="117" y="107"/>
              </a:cxn>
              <a:cxn ang="0">
                <a:pos x="190" y="182"/>
              </a:cxn>
              <a:cxn ang="0">
                <a:pos x="258" y="263"/>
              </a:cxn>
              <a:cxn ang="0">
                <a:pos x="321" y="347"/>
              </a:cxn>
              <a:cxn ang="0">
                <a:pos x="378" y="433"/>
              </a:cxn>
              <a:cxn ang="0">
                <a:pos x="432" y="524"/>
              </a:cxn>
              <a:cxn ang="0">
                <a:pos x="482" y="616"/>
              </a:cxn>
              <a:cxn ang="0">
                <a:pos x="526" y="710"/>
              </a:cxn>
              <a:cxn ang="0">
                <a:pos x="564" y="808"/>
              </a:cxn>
              <a:cxn ang="0">
                <a:pos x="597" y="908"/>
              </a:cxn>
              <a:cxn ang="0">
                <a:pos x="626" y="1007"/>
              </a:cxn>
              <a:cxn ang="0">
                <a:pos x="649" y="1111"/>
              </a:cxn>
              <a:cxn ang="0">
                <a:pos x="666" y="1215"/>
              </a:cxn>
              <a:cxn ang="0">
                <a:pos x="678" y="1320"/>
              </a:cxn>
              <a:cxn ang="0">
                <a:pos x="683" y="1426"/>
              </a:cxn>
              <a:cxn ang="0">
                <a:pos x="683" y="1530"/>
              </a:cxn>
              <a:cxn ang="0">
                <a:pos x="678" y="1629"/>
              </a:cxn>
              <a:cxn ang="0">
                <a:pos x="666" y="1727"/>
              </a:cxn>
              <a:cxn ang="0">
                <a:pos x="651" y="1825"/>
              </a:cxn>
              <a:cxn ang="0">
                <a:pos x="632" y="1923"/>
              </a:cxn>
              <a:cxn ang="0">
                <a:pos x="605" y="2021"/>
              </a:cxn>
              <a:cxn ang="0">
                <a:pos x="576" y="2115"/>
              </a:cxn>
              <a:cxn ang="0">
                <a:pos x="540" y="2209"/>
              </a:cxn>
              <a:cxn ang="0">
                <a:pos x="501" y="2299"/>
              </a:cxn>
              <a:cxn ang="0">
                <a:pos x="457" y="2390"/>
              </a:cxn>
              <a:cxn ang="0">
                <a:pos x="409" y="2476"/>
              </a:cxn>
              <a:cxn ang="0">
                <a:pos x="355" y="2561"/>
              </a:cxn>
              <a:cxn ang="0">
                <a:pos x="300" y="2641"/>
              </a:cxn>
              <a:cxn ang="0">
                <a:pos x="238" y="2720"/>
              </a:cxn>
              <a:cxn ang="0">
                <a:pos x="173" y="2795"/>
              </a:cxn>
              <a:cxn ang="0">
                <a:pos x="104" y="2864"/>
              </a:cxn>
            </a:cxnLst>
            <a:rect l="0" t="0" r="r" b="b"/>
            <a:pathLst>
              <a:path w="683" h="2898">
                <a:moveTo>
                  <a:pt x="0" y="0"/>
                </a:moveTo>
                <a:lnTo>
                  <a:pt x="41" y="34"/>
                </a:lnTo>
                <a:lnTo>
                  <a:pt x="79" y="71"/>
                </a:lnTo>
                <a:lnTo>
                  <a:pt x="117" y="107"/>
                </a:lnTo>
                <a:lnTo>
                  <a:pt x="154" y="144"/>
                </a:lnTo>
                <a:lnTo>
                  <a:pt x="190" y="182"/>
                </a:lnTo>
                <a:lnTo>
                  <a:pt x="225" y="222"/>
                </a:lnTo>
                <a:lnTo>
                  <a:pt x="258" y="263"/>
                </a:lnTo>
                <a:lnTo>
                  <a:pt x="290" y="305"/>
                </a:lnTo>
                <a:lnTo>
                  <a:pt x="321" y="347"/>
                </a:lnTo>
                <a:lnTo>
                  <a:pt x="352" y="389"/>
                </a:lnTo>
                <a:lnTo>
                  <a:pt x="378" y="433"/>
                </a:lnTo>
                <a:lnTo>
                  <a:pt x="407" y="478"/>
                </a:lnTo>
                <a:lnTo>
                  <a:pt x="432" y="524"/>
                </a:lnTo>
                <a:lnTo>
                  <a:pt x="457" y="568"/>
                </a:lnTo>
                <a:lnTo>
                  <a:pt x="482" y="616"/>
                </a:lnTo>
                <a:lnTo>
                  <a:pt x="505" y="662"/>
                </a:lnTo>
                <a:lnTo>
                  <a:pt x="526" y="710"/>
                </a:lnTo>
                <a:lnTo>
                  <a:pt x="545" y="758"/>
                </a:lnTo>
                <a:lnTo>
                  <a:pt x="564" y="808"/>
                </a:lnTo>
                <a:lnTo>
                  <a:pt x="582" y="858"/>
                </a:lnTo>
                <a:lnTo>
                  <a:pt x="597" y="908"/>
                </a:lnTo>
                <a:lnTo>
                  <a:pt x="612" y="958"/>
                </a:lnTo>
                <a:lnTo>
                  <a:pt x="626" y="1007"/>
                </a:lnTo>
                <a:lnTo>
                  <a:pt x="637" y="1059"/>
                </a:lnTo>
                <a:lnTo>
                  <a:pt x="649" y="1111"/>
                </a:lnTo>
                <a:lnTo>
                  <a:pt x="659" y="1163"/>
                </a:lnTo>
                <a:lnTo>
                  <a:pt x="666" y="1215"/>
                </a:lnTo>
                <a:lnTo>
                  <a:pt x="672" y="1267"/>
                </a:lnTo>
                <a:lnTo>
                  <a:pt x="678" y="1320"/>
                </a:lnTo>
                <a:lnTo>
                  <a:pt x="682" y="1372"/>
                </a:lnTo>
                <a:lnTo>
                  <a:pt x="683" y="1426"/>
                </a:lnTo>
                <a:lnTo>
                  <a:pt x="683" y="1480"/>
                </a:lnTo>
                <a:lnTo>
                  <a:pt x="683" y="1530"/>
                </a:lnTo>
                <a:lnTo>
                  <a:pt x="682" y="1580"/>
                </a:lnTo>
                <a:lnTo>
                  <a:pt x="678" y="1629"/>
                </a:lnTo>
                <a:lnTo>
                  <a:pt x="674" y="1677"/>
                </a:lnTo>
                <a:lnTo>
                  <a:pt x="666" y="1727"/>
                </a:lnTo>
                <a:lnTo>
                  <a:pt x="660" y="1777"/>
                </a:lnTo>
                <a:lnTo>
                  <a:pt x="651" y="1825"/>
                </a:lnTo>
                <a:lnTo>
                  <a:pt x="641" y="1875"/>
                </a:lnTo>
                <a:lnTo>
                  <a:pt x="632" y="1923"/>
                </a:lnTo>
                <a:lnTo>
                  <a:pt x="618" y="1973"/>
                </a:lnTo>
                <a:lnTo>
                  <a:pt x="605" y="2021"/>
                </a:lnTo>
                <a:lnTo>
                  <a:pt x="591" y="2067"/>
                </a:lnTo>
                <a:lnTo>
                  <a:pt x="576" y="2115"/>
                </a:lnTo>
                <a:lnTo>
                  <a:pt x="559" y="2161"/>
                </a:lnTo>
                <a:lnTo>
                  <a:pt x="540" y="2209"/>
                </a:lnTo>
                <a:lnTo>
                  <a:pt x="522" y="2255"/>
                </a:lnTo>
                <a:lnTo>
                  <a:pt x="501" y="2299"/>
                </a:lnTo>
                <a:lnTo>
                  <a:pt x="480" y="2346"/>
                </a:lnTo>
                <a:lnTo>
                  <a:pt x="457" y="2390"/>
                </a:lnTo>
                <a:lnTo>
                  <a:pt x="434" y="2434"/>
                </a:lnTo>
                <a:lnTo>
                  <a:pt x="409" y="2476"/>
                </a:lnTo>
                <a:lnTo>
                  <a:pt x="382" y="2518"/>
                </a:lnTo>
                <a:lnTo>
                  <a:pt x="355" y="2561"/>
                </a:lnTo>
                <a:lnTo>
                  <a:pt x="329" y="2601"/>
                </a:lnTo>
                <a:lnTo>
                  <a:pt x="300" y="2641"/>
                </a:lnTo>
                <a:lnTo>
                  <a:pt x="269" y="2681"/>
                </a:lnTo>
                <a:lnTo>
                  <a:pt x="238" y="2720"/>
                </a:lnTo>
                <a:lnTo>
                  <a:pt x="206" y="2756"/>
                </a:lnTo>
                <a:lnTo>
                  <a:pt x="173" y="2795"/>
                </a:lnTo>
                <a:lnTo>
                  <a:pt x="139" y="2829"/>
                </a:lnTo>
                <a:lnTo>
                  <a:pt x="104" y="2864"/>
                </a:lnTo>
                <a:lnTo>
                  <a:pt x="69" y="2898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4" name="Freeform 54"/>
          <p:cNvSpPr>
            <a:spLocks/>
          </p:cNvSpPr>
          <p:nvPr/>
        </p:nvSpPr>
        <p:spPr bwMode="auto">
          <a:xfrm>
            <a:off x="6291263" y="2497138"/>
            <a:ext cx="198437" cy="1787525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52" y="71"/>
              </a:cxn>
              <a:cxn ang="0">
                <a:pos x="75" y="146"/>
              </a:cxn>
              <a:cxn ang="0">
                <a:pos x="94" y="221"/>
              </a:cxn>
              <a:cxn ang="0">
                <a:pos x="112" y="298"/>
              </a:cxn>
              <a:cxn ang="0">
                <a:pos x="125" y="375"/>
              </a:cxn>
              <a:cxn ang="0">
                <a:pos x="135" y="453"/>
              </a:cxn>
              <a:cxn ang="0">
                <a:pos x="138" y="494"/>
              </a:cxn>
              <a:cxn ang="0">
                <a:pos x="140" y="532"/>
              </a:cxn>
              <a:cxn ang="0">
                <a:pos x="142" y="570"/>
              </a:cxn>
              <a:cxn ang="0">
                <a:pos x="142" y="611"/>
              </a:cxn>
              <a:cxn ang="0">
                <a:pos x="142" y="653"/>
              </a:cxn>
              <a:cxn ang="0">
                <a:pos x="140" y="697"/>
              </a:cxn>
              <a:cxn ang="0">
                <a:pos x="138" y="739"/>
              </a:cxn>
              <a:cxn ang="0">
                <a:pos x="133" y="783"/>
              </a:cxn>
              <a:cxn ang="0">
                <a:pos x="129" y="826"/>
              </a:cxn>
              <a:cxn ang="0">
                <a:pos x="121" y="870"/>
              </a:cxn>
              <a:cxn ang="0">
                <a:pos x="114" y="912"/>
              </a:cxn>
              <a:cxn ang="0">
                <a:pos x="106" y="954"/>
              </a:cxn>
              <a:cxn ang="0">
                <a:pos x="96" y="997"/>
              </a:cxn>
              <a:cxn ang="0">
                <a:pos x="85" y="1039"/>
              </a:cxn>
              <a:cxn ang="0">
                <a:pos x="73" y="1081"/>
              </a:cxn>
              <a:cxn ang="0">
                <a:pos x="62" y="1121"/>
              </a:cxn>
              <a:cxn ang="0">
                <a:pos x="46" y="1164"/>
              </a:cxn>
              <a:cxn ang="0">
                <a:pos x="33" y="1202"/>
              </a:cxn>
              <a:cxn ang="0">
                <a:pos x="18" y="1242"/>
              </a:cxn>
              <a:cxn ang="0">
                <a:pos x="0" y="1279"/>
              </a:cxn>
            </a:cxnLst>
            <a:rect l="0" t="0" r="r" b="b"/>
            <a:pathLst>
              <a:path w="142" h="1279">
                <a:moveTo>
                  <a:pt x="25" y="0"/>
                </a:moveTo>
                <a:lnTo>
                  <a:pt x="52" y="71"/>
                </a:lnTo>
                <a:lnTo>
                  <a:pt x="75" y="146"/>
                </a:lnTo>
                <a:lnTo>
                  <a:pt x="94" y="221"/>
                </a:lnTo>
                <a:lnTo>
                  <a:pt x="112" y="298"/>
                </a:lnTo>
                <a:lnTo>
                  <a:pt x="125" y="375"/>
                </a:lnTo>
                <a:lnTo>
                  <a:pt x="135" y="453"/>
                </a:lnTo>
                <a:lnTo>
                  <a:pt x="138" y="494"/>
                </a:lnTo>
                <a:lnTo>
                  <a:pt x="140" y="532"/>
                </a:lnTo>
                <a:lnTo>
                  <a:pt x="142" y="570"/>
                </a:lnTo>
                <a:lnTo>
                  <a:pt x="142" y="611"/>
                </a:lnTo>
                <a:lnTo>
                  <a:pt x="142" y="653"/>
                </a:lnTo>
                <a:lnTo>
                  <a:pt x="140" y="697"/>
                </a:lnTo>
                <a:lnTo>
                  <a:pt x="138" y="739"/>
                </a:lnTo>
                <a:lnTo>
                  <a:pt x="133" y="783"/>
                </a:lnTo>
                <a:lnTo>
                  <a:pt x="129" y="826"/>
                </a:lnTo>
                <a:lnTo>
                  <a:pt x="121" y="870"/>
                </a:lnTo>
                <a:lnTo>
                  <a:pt x="114" y="912"/>
                </a:lnTo>
                <a:lnTo>
                  <a:pt x="106" y="954"/>
                </a:lnTo>
                <a:lnTo>
                  <a:pt x="96" y="997"/>
                </a:lnTo>
                <a:lnTo>
                  <a:pt x="85" y="1039"/>
                </a:lnTo>
                <a:lnTo>
                  <a:pt x="73" y="1081"/>
                </a:lnTo>
                <a:lnTo>
                  <a:pt x="62" y="1121"/>
                </a:lnTo>
                <a:lnTo>
                  <a:pt x="46" y="1164"/>
                </a:lnTo>
                <a:lnTo>
                  <a:pt x="33" y="1202"/>
                </a:lnTo>
                <a:lnTo>
                  <a:pt x="18" y="1242"/>
                </a:lnTo>
                <a:lnTo>
                  <a:pt x="0" y="1279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5" name="Freeform 55"/>
          <p:cNvSpPr>
            <a:spLocks/>
          </p:cNvSpPr>
          <p:nvPr/>
        </p:nvSpPr>
        <p:spPr bwMode="auto">
          <a:xfrm>
            <a:off x="6219825" y="2481263"/>
            <a:ext cx="219075" cy="1684337"/>
          </a:xfrm>
          <a:custGeom>
            <a:avLst/>
            <a:gdLst/>
            <a:ahLst/>
            <a:cxnLst>
              <a:cxn ang="0">
                <a:pos x="157" y="1205"/>
              </a:cxn>
              <a:cxn ang="0">
                <a:pos x="138" y="1173"/>
              </a:cxn>
              <a:cxn ang="0">
                <a:pos x="122" y="1136"/>
              </a:cxn>
              <a:cxn ang="0">
                <a:pos x="105" y="1102"/>
              </a:cxn>
              <a:cxn ang="0">
                <a:pos x="92" y="1065"/>
              </a:cxn>
              <a:cxn ang="0">
                <a:pos x="76" y="1029"/>
              </a:cxn>
              <a:cxn ang="0">
                <a:pos x="65" y="992"/>
              </a:cxn>
              <a:cxn ang="0">
                <a:pos x="51" y="954"/>
              </a:cxn>
              <a:cxn ang="0">
                <a:pos x="42" y="917"/>
              </a:cxn>
              <a:cxn ang="0">
                <a:pos x="32" y="879"/>
              </a:cxn>
              <a:cxn ang="0">
                <a:pos x="24" y="841"/>
              </a:cxn>
              <a:cxn ang="0">
                <a:pos x="17" y="802"/>
              </a:cxn>
              <a:cxn ang="0">
                <a:pos x="11" y="762"/>
              </a:cxn>
              <a:cxn ang="0">
                <a:pos x="5" y="723"/>
              </a:cxn>
              <a:cxn ang="0">
                <a:pos x="3" y="685"/>
              </a:cxn>
              <a:cxn ang="0">
                <a:pos x="1" y="645"/>
              </a:cxn>
              <a:cxn ang="0">
                <a:pos x="0" y="606"/>
              </a:cxn>
              <a:cxn ang="0">
                <a:pos x="1" y="566"/>
              </a:cxn>
              <a:cxn ang="0">
                <a:pos x="3" y="526"/>
              </a:cxn>
              <a:cxn ang="0">
                <a:pos x="5" y="487"/>
              </a:cxn>
              <a:cxn ang="0">
                <a:pos x="11" y="447"/>
              </a:cxn>
              <a:cxn ang="0">
                <a:pos x="17" y="409"/>
              </a:cxn>
              <a:cxn ang="0">
                <a:pos x="24" y="368"/>
              </a:cxn>
              <a:cxn ang="0">
                <a:pos x="32" y="330"/>
              </a:cxn>
              <a:cxn ang="0">
                <a:pos x="42" y="292"/>
              </a:cxn>
              <a:cxn ang="0">
                <a:pos x="51" y="253"/>
              </a:cxn>
              <a:cxn ang="0">
                <a:pos x="65" y="215"/>
              </a:cxn>
              <a:cxn ang="0">
                <a:pos x="76" y="178"/>
              </a:cxn>
              <a:cxn ang="0">
                <a:pos x="92" y="142"/>
              </a:cxn>
              <a:cxn ang="0">
                <a:pos x="105" y="105"/>
              </a:cxn>
              <a:cxn ang="0">
                <a:pos x="122" y="69"/>
              </a:cxn>
              <a:cxn ang="0">
                <a:pos x="138" y="34"/>
              </a:cxn>
              <a:cxn ang="0">
                <a:pos x="157" y="0"/>
              </a:cxn>
            </a:cxnLst>
            <a:rect l="0" t="0" r="r" b="b"/>
            <a:pathLst>
              <a:path w="157" h="1205">
                <a:moveTo>
                  <a:pt x="157" y="1205"/>
                </a:moveTo>
                <a:lnTo>
                  <a:pt x="138" y="1173"/>
                </a:lnTo>
                <a:lnTo>
                  <a:pt x="122" y="1136"/>
                </a:lnTo>
                <a:lnTo>
                  <a:pt x="105" y="1102"/>
                </a:lnTo>
                <a:lnTo>
                  <a:pt x="92" y="1065"/>
                </a:lnTo>
                <a:lnTo>
                  <a:pt x="76" y="1029"/>
                </a:lnTo>
                <a:lnTo>
                  <a:pt x="65" y="992"/>
                </a:lnTo>
                <a:lnTo>
                  <a:pt x="51" y="954"/>
                </a:lnTo>
                <a:lnTo>
                  <a:pt x="42" y="917"/>
                </a:lnTo>
                <a:lnTo>
                  <a:pt x="32" y="879"/>
                </a:lnTo>
                <a:lnTo>
                  <a:pt x="24" y="841"/>
                </a:lnTo>
                <a:lnTo>
                  <a:pt x="17" y="802"/>
                </a:lnTo>
                <a:lnTo>
                  <a:pt x="11" y="762"/>
                </a:lnTo>
                <a:lnTo>
                  <a:pt x="5" y="723"/>
                </a:lnTo>
                <a:lnTo>
                  <a:pt x="3" y="685"/>
                </a:lnTo>
                <a:lnTo>
                  <a:pt x="1" y="645"/>
                </a:lnTo>
                <a:lnTo>
                  <a:pt x="0" y="606"/>
                </a:lnTo>
                <a:lnTo>
                  <a:pt x="1" y="566"/>
                </a:lnTo>
                <a:lnTo>
                  <a:pt x="3" y="526"/>
                </a:lnTo>
                <a:lnTo>
                  <a:pt x="5" y="487"/>
                </a:lnTo>
                <a:lnTo>
                  <a:pt x="11" y="447"/>
                </a:lnTo>
                <a:lnTo>
                  <a:pt x="17" y="409"/>
                </a:lnTo>
                <a:lnTo>
                  <a:pt x="24" y="368"/>
                </a:lnTo>
                <a:lnTo>
                  <a:pt x="32" y="330"/>
                </a:lnTo>
                <a:lnTo>
                  <a:pt x="42" y="292"/>
                </a:lnTo>
                <a:lnTo>
                  <a:pt x="51" y="253"/>
                </a:lnTo>
                <a:lnTo>
                  <a:pt x="65" y="215"/>
                </a:lnTo>
                <a:lnTo>
                  <a:pt x="76" y="178"/>
                </a:lnTo>
                <a:lnTo>
                  <a:pt x="92" y="142"/>
                </a:lnTo>
                <a:lnTo>
                  <a:pt x="105" y="105"/>
                </a:lnTo>
                <a:lnTo>
                  <a:pt x="122" y="69"/>
                </a:lnTo>
                <a:lnTo>
                  <a:pt x="138" y="34"/>
                </a:lnTo>
                <a:lnTo>
                  <a:pt x="157" y="0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6" name="Freeform 56"/>
          <p:cNvSpPr>
            <a:spLocks/>
          </p:cNvSpPr>
          <p:nvPr/>
        </p:nvSpPr>
        <p:spPr bwMode="auto">
          <a:xfrm>
            <a:off x="6084888" y="2236788"/>
            <a:ext cx="381000" cy="2219325"/>
          </a:xfrm>
          <a:custGeom>
            <a:avLst/>
            <a:gdLst/>
            <a:ahLst/>
            <a:cxnLst>
              <a:cxn ang="0">
                <a:pos x="273" y="1588"/>
              </a:cxn>
              <a:cxn ang="0">
                <a:pos x="242" y="1543"/>
              </a:cxn>
              <a:cxn ang="0">
                <a:pos x="211" y="1499"/>
              </a:cxn>
              <a:cxn ang="0">
                <a:pos x="185" y="1453"/>
              </a:cxn>
              <a:cxn ang="0">
                <a:pos x="158" y="1407"/>
              </a:cxn>
              <a:cxn ang="0">
                <a:pos x="133" y="1357"/>
              </a:cxn>
              <a:cxn ang="0">
                <a:pos x="112" y="1309"/>
              </a:cxn>
              <a:cxn ang="0">
                <a:pos x="91" y="1259"/>
              </a:cxn>
              <a:cxn ang="0">
                <a:pos x="71" y="1208"/>
              </a:cxn>
              <a:cxn ang="0">
                <a:pos x="56" y="1156"/>
              </a:cxn>
              <a:cxn ang="0">
                <a:pos x="41" y="1102"/>
              </a:cxn>
              <a:cxn ang="0">
                <a:pos x="29" y="1050"/>
              </a:cxn>
              <a:cxn ang="0">
                <a:pos x="20" y="996"/>
              </a:cxn>
              <a:cxn ang="0">
                <a:pos x="12" y="943"/>
              </a:cxn>
              <a:cxn ang="0">
                <a:pos x="6" y="889"/>
              </a:cxn>
              <a:cxn ang="0">
                <a:pos x="2" y="835"/>
              </a:cxn>
              <a:cxn ang="0">
                <a:pos x="0" y="781"/>
              </a:cxn>
              <a:cxn ang="0">
                <a:pos x="2" y="728"/>
              </a:cxn>
              <a:cxn ang="0">
                <a:pos x="4" y="676"/>
              </a:cxn>
              <a:cxn ang="0">
                <a:pos x="10" y="624"/>
              </a:cxn>
              <a:cxn ang="0">
                <a:pos x="18" y="574"/>
              </a:cxn>
              <a:cxn ang="0">
                <a:pos x="27" y="522"/>
              </a:cxn>
              <a:cxn ang="0">
                <a:pos x="39" y="470"/>
              </a:cxn>
              <a:cxn ang="0">
                <a:pos x="52" y="420"/>
              </a:cxn>
              <a:cxn ang="0">
                <a:pos x="68" y="371"/>
              </a:cxn>
              <a:cxn ang="0">
                <a:pos x="85" y="321"/>
              </a:cxn>
              <a:cxn ang="0">
                <a:pos x="104" y="273"/>
              </a:cxn>
              <a:cxn ang="0">
                <a:pos x="125" y="225"/>
              </a:cxn>
              <a:cxn ang="0">
                <a:pos x="146" y="179"/>
              </a:cxn>
              <a:cxn ang="0">
                <a:pos x="171" y="132"/>
              </a:cxn>
              <a:cxn ang="0">
                <a:pos x="196" y="86"/>
              </a:cxn>
              <a:cxn ang="0">
                <a:pos x="223" y="42"/>
              </a:cxn>
              <a:cxn ang="0">
                <a:pos x="252" y="0"/>
              </a:cxn>
            </a:cxnLst>
            <a:rect l="0" t="0" r="r" b="b"/>
            <a:pathLst>
              <a:path w="273" h="1588">
                <a:moveTo>
                  <a:pt x="273" y="1588"/>
                </a:moveTo>
                <a:lnTo>
                  <a:pt x="242" y="1543"/>
                </a:lnTo>
                <a:lnTo>
                  <a:pt x="211" y="1499"/>
                </a:lnTo>
                <a:lnTo>
                  <a:pt x="185" y="1453"/>
                </a:lnTo>
                <a:lnTo>
                  <a:pt x="158" y="1407"/>
                </a:lnTo>
                <a:lnTo>
                  <a:pt x="133" y="1357"/>
                </a:lnTo>
                <a:lnTo>
                  <a:pt x="112" y="1309"/>
                </a:lnTo>
                <a:lnTo>
                  <a:pt x="91" y="1259"/>
                </a:lnTo>
                <a:lnTo>
                  <a:pt x="71" y="1208"/>
                </a:lnTo>
                <a:lnTo>
                  <a:pt x="56" y="1156"/>
                </a:lnTo>
                <a:lnTo>
                  <a:pt x="41" y="1102"/>
                </a:lnTo>
                <a:lnTo>
                  <a:pt x="29" y="1050"/>
                </a:lnTo>
                <a:lnTo>
                  <a:pt x="20" y="996"/>
                </a:lnTo>
                <a:lnTo>
                  <a:pt x="12" y="943"/>
                </a:lnTo>
                <a:lnTo>
                  <a:pt x="6" y="889"/>
                </a:lnTo>
                <a:lnTo>
                  <a:pt x="2" y="835"/>
                </a:lnTo>
                <a:lnTo>
                  <a:pt x="0" y="781"/>
                </a:lnTo>
                <a:lnTo>
                  <a:pt x="2" y="728"/>
                </a:lnTo>
                <a:lnTo>
                  <a:pt x="4" y="676"/>
                </a:lnTo>
                <a:lnTo>
                  <a:pt x="10" y="624"/>
                </a:lnTo>
                <a:lnTo>
                  <a:pt x="18" y="574"/>
                </a:lnTo>
                <a:lnTo>
                  <a:pt x="27" y="522"/>
                </a:lnTo>
                <a:lnTo>
                  <a:pt x="39" y="470"/>
                </a:lnTo>
                <a:lnTo>
                  <a:pt x="52" y="420"/>
                </a:lnTo>
                <a:lnTo>
                  <a:pt x="68" y="371"/>
                </a:lnTo>
                <a:lnTo>
                  <a:pt x="85" y="321"/>
                </a:lnTo>
                <a:lnTo>
                  <a:pt x="104" y="273"/>
                </a:lnTo>
                <a:lnTo>
                  <a:pt x="125" y="225"/>
                </a:lnTo>
                <a:lnTo>
                  <a:pt x="146" y="179"/>
                </a:lnTo>
                <a:lnTo>
                  <a:pt x="171" y="132"/>
                </a:lnTo>
                <a:lnTo>
                  <a:pt x="196" y="86"/>
                </a:lnTo>
                <a:lnTo>
                  <a:pt x="223" y="42"/>
                </a:lnTo>
                <a:lnTo>
                  <a:pt x="252" y="0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7" name="Freeform 57"/>
          <p:cNvSpPr>
            <a:spLocks/>
          </p:cNvSpPr>
          <p:nvPr/>
        </p:nvSpPr>
        <p:spPr bwMode="auto">
          <a:xfrm>
            <a:off x="5956300" y="1989138"/>
            <a:ext cx="2003425" cy="2692400"/>
          </a:xfrm>
          <a:custGeom>
            <a:avLst/>
            <a:gdLst/>
            <a:ahLst/>
            <a:cxnLst>
              <a:cxn ang="0">
                <a:pos x="1433" y="958"/>
              </a:cxn>
              <a:cxn ang="0">
                <a:pos x="380" y="1926"/>
              </a:cxn>
              <a:cxn ang="0">
                <a:pos x="336" y="1876"/>
              </a:cxn>
              <a:cxn ang="0">
                <a:pos x="296" y="1824"/>
              </a:cxn>
              <a:cxn ang="0">
                <a:pos x="255" y="1770"/>
              </a:cxn>
              <a:cxn ang="0">
                <a:pos x="219" y="1715"/>
              </a:cxn>
              <a:cxn ang="0">
                <a:pos x="186" y="1657"/>
              </a:cxn>
              <a:cxn ang="0">
                <a:pos x="154" y="1598"/>
              </a:cxn>
              <a:cxn ang="0">
                <a:pos x="127" y="1538"/>
              </a:cxn>
              <a:cxn ang="0">
                <a:pos x="100" y="1477"/>
              </a:cxn>
              <a:cxn ang="0">
                <a:pos x="77" y="1415"/>
              </a:cxn>
              <a:cxn ang="0">
                <a:pos x="58" y="1352"/>
              </a:cxn>
              <a:cxn ang="0">
                <a:pos x="41" y="1289"/>
              </a:cxn>
              <a:cxn ang="0">
                <a:pos x="25" y="1223"/>
              </a:cxn>
              <a:cxn ang="0">
                <a:pos x="16" y="1158"/>
              </a:cxn>
              <a:cxn ang="0">
                <a:pos x="6" y="1091"/>
              </a:cxn>
              <a:cxn ang="0">
                <a:pos x="2" y="1024"/>
              </a:cxn>
              <a:cxn ang="0">
                <a:pos x="0" y="958"/>
              </a:cxn>
              <a:cxn ang="0">
                <a:pos x="2" y="893"/>
              </a:cxn>
              <a:cxn ang="0">
                <a:pos x="6" y="828"/>
              </a:cxn>
              <a:cxn ang="0">
                <a:pos x="14" y="763"/>
              </a:cxn>
              <a:cxn ang="0">
                <a:pos x="25" y="697"/>
              </a:cxn>
              <a:cxn ang="0">
                <a:pos x="39" y="634"/>
              </a:cxn>
              <a:cxn ang="0">
                <a:pos x="54" y="571"/>
              </a:cxn>
              <a:cxn ang="0">
                <a:pos x="73" y="507"/>
              </a:cxn>
              <a:cxn ang="0">
                <a:pos x="96" y="446"/>
              </a:cxn>
              <a:cxn ang="0">
                <a:pos x="121" y="384"/>
              </a:cxn>
              <a:cxn ang="0">
                <a:pos x="148" y="325"/>
              </a:cxn>
              <a:cxn ang="0">
                <a:pos x="179" y="267"/>
              </a:cxn>
              <a:cxn ang="0">
                <a:pos x="211" y="210"/>
              </a:cxn>
              <a:cxn ang="0">
                <a:pos x="246" y="154"/>
              </a:cxn>
              <a:cxn ang="0">
                <a:pos x="282" y="100"/>
              </a:cxn>
              <a:cxn ang="0">
                <a:pos x="323" y="50"/>
              </a:cxn>
              <a:cxn ang="0">
                <a:pos x="365" y="0"/>
              </a:cxn>
              <a:cxn ang="0">
                <a:pos x="1433" y="958"/>
              </a:cxn>
            </a:cxnLst>
            <a:rect l="0" t="0" r="r" b="b"/>
            <a:pathLst>
              <a:path w="1433" h="1926">
                <a:moveTo>
                  <a:pt x="1433" y="958"/>
                </a:moveTo>
                <a:lnTo>
                  <a:pt x="380" y="1926"/>
                </a:lnTo>
                <a:lnTo>
                  <a:pt x="336" y="1876"/>
                </a:lnTo>
                <a:lnTo>
                  <a:pt x="296" y="1824"/>
                </a:lnTo>
                <a:lnTo>
                  <a:pt x="255" y="1770"/>
                </a:lnTo>
                <a:lnTo>
                  <a:pt x="219" y="1715"/>
                </a:lnTo>
                <a:lnTo>
                  <a:pt x="186" y="1657"/>
                </a:lnTo>
                <a:lnTo>
                  <a:pt x="154" y="1598"/>
                </a:lnTo>
                <a:lnTo>
                  <a:pt x="127" y="1538"/>
                </a:lnTo>
                <a:lnTo>
                  <a:pt x="100" y="1477"/>
                </a:lnTo>
                <a:lnTo>
                  <a:pt x="77" y="1415"/>
                </a:lnTo>
                <a:lnTo>
                  <a:pt x="58" y="1352"/>
                </a:lnTo>
                <a:lnTo>
                  <a:pt x="41" y="1289"/>
                </a:lnTo>
                <a:lnTo>
                  <a:pt x="25" y="1223"/>
                </a:lnTo>
                <a:lnTo>
                  <a:pt x="16" y="1158"/>
                </a:lnTo>
                <a:lnTo>
                  <a:pt x="6" y="1091"/>
                </a:lnTo>
                <a:lnTo>
                  <a:pt x="2" y="1024"/>
                </a:lnTo>
                <a:lnTo>
                  <a:pt x="0" y="958"/>
                </a:lnTo>
                <a:lnTo>
                  <a:pt x="2" y="893"/>
                </a:lnTo>
                <a:lnTo>
                  <a:pt x="6" y="828"/>
                </a:lnTo>
                <a:lnTo>
                  <a:pt x="14" y="763"/>
                </a:lnTo>
                <a:lnTo>
                  <a:pt x="25" y="697"/>
                </a:lnTo>
                <a:lnTo>
                  <a:pt x="39" y="634"/>
                </a:lnTo>
                <a:lnTo>
                  <a:pt x="54" y="571"/>
                </a:lnTo>
                <a:lnTo>
                  <a:pt x="73" y="507"/>
                </a:lnTo>
                <a:lnTo>
                  <a:pt x="96" y="446"/>
                </a:lnTo>
                <a:lnTo>
                  <a:pt x="121" y="384"/>
                </a:lnTo>
                <a:lnTo>
                  <a:pt x="148" y="325"/>
                </a:lnTo>
                <a:lnTo>
                  <a:pt x="179" y="267"/>
                </a:lnTo>
                <a:lnTo>
                  <a:pt x="211" y="210"/>
                </a:lnTo>
                <a:lnTo>
                  <a:pt x="246" y="154"/>
                </a:lnTo>
                <a:lnTo>
                  <a:pt x="282" y="100"/>
                </a:lnTo>
                <a:lnTo>
                  <a:pt x="323" y="50"/>
                </a:lnTo>
                <a:lnTo>
                  <a:pt x="365" y="0"/>
                </a:lnTo>
                <a:lnTo>
                  <a:pt x="1433" y="958"/>
                </a:lnTo>
                <a:close/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8" name="Freeform 58"/>
          <p:cNvSpPr>
            <a:spLocks/>
          </p:cNvSpPr>
          <p:nvPr/>
        </p:nvSpPr>
        <p:spPr bwMode="auto">
          <a:xfrm>
            <a:off x="5815013" y="1711325"/>
            <a:ext cx="855662" cy="3324225"/>
          </a:xfrm>
          <a:custGeom>
            <a:avLst/>
            <a:gdLst/>
            <a:ahLst/>
            <a:cxnLst>
              <a:cxn ang="0">
                <a:pos x="577" y="2351"/>
              </a:cxn>
              <a:cxn ang="0">
                <a:pos x="510" y="2294"/>
              </a:cxn>
              <a:cxn ang="0">
                <a:pos x="445" y="2232"/>
              </a:cxn>
              <a:cxn ang="0">
                <a:pos x="385" y="2167"/>
              </a:cxn>
              <a:cxn ang="0">
                <a:pos x="330" y="2100"/>
              </a:cxn>
              <a:cxn ang="0">
                <a:pos x="276" y="2029"/>
              </a:cxn>
              <a:cxn ang="0">
                <a:pos x="228" y="1956"/>
              </a:cxn>
              <a:cxn ang="0">
                <a:pos x="184" y="1879"/>
              </a:cxn>
              <a:cxn ang="0">
                <a:pos x="145" y="1800"/>
              </a:cxn>
              <a:cxn ang="0">
                <a:pos x="111" y="1720"/>
              </a:cxn>
              <a:cxn ang="0">
                <a:pos x="80" y="1637"/>
              </a:cxn>
              <a:cxn ang="0">
                <a:pos x="53" y="1553"/>
              </a:cxn>
              <a:cxn ang="0">
                <a:pos x="32" y="1466"/>
              </a:cxn>
              <a:cxn ang="0">
                <a:pos x="17" y="1378"/>
              </a:cxn>
              <a:cxn ang="0">
                <a:pos x="7" y="1290"/>
              </a:cxn>
              <a:cxn ang="0">
                <a:pos x="2" y="1202"/>
              </a:cxn>
              <a:cxn ang="0">
                <a:pos x="2" y="1115"/>
              </a:cxn>
              <a:cxn ang="0">
                <a:pos x="5" y="1033"/>
              </a:cxn>
              <a:cxn ang="0">
                <a:pos x="15" y="950"/>
              </a:cxn>
              <a:cxn ang="0">
                <a:pos x="28" y="869"/>
              </a:cxn>
              <a:cxn ang="0">
                <a:pos x="46" y="789"/>
              </a:cxn>
              <a:cxn ang="0">
                <a:pos x="67" y="710"/>
              </a:cxn>
              <a:cxn ang="0">
                <a:pos x="94" y="633"/>
              </a:cxn>
              <a:cxn ang="0">
                <a:pos x="124" y="556"/>
              </a:cxn>
              <a:cxn ang="0">
                <a:pos x="157" y="484"/>
              </a:cxn>
              <a:cxn ang="0">
                <a:pos x="195" y="411"/>
              </a:cxn>
              <a:cxn ang="0">
                <a:pos x="238" y="340"/>
              </a:cxn>
              <a:cxn ang="0">
                <a:pos x="282" y="272"/>
              </a:cxn>
              <a:cxn ang="0">
                <a:pos x="332" y="207"/>
              </a:cxn>
              <a:cxn ang="0">
                <a:pos x="383" y="144"/>
              </a:cxn>
              <a:cxn ang="0">
                <a:pos x="439" y="84"/>
              </a:cxn>
              <a:cxn ang="0">
                <a:pos x="497" y="27"/>
              </a:cxn>
            </a:cxnLst>
            <a:rect l="0" t="0" r="r" b="b"/>
            <a:pathLst>
              <a:path w="612" h="2378">
                <a:moveTo>
                  <a:pt x="612" y="2378"/>
                </a:moveTo>
                <a:lnTo>
                  <a:pt x="577" y="2351"/>
                </a:lnTo>
                <a:lnTo>
                  <a:pt x="543" y="2323"/>
                </a:lnTo>
                <a:lnTo>
                  <a:pt x="510" y="2294"/>
                </a:lnTo>
                <a:lnTo>
                  <a:pt x="477" y="2263"/>
                </a:lnTo>
                <a:lnTo>
                  <a:pt x="445" y="2232"/>
                </a:lnTo>
                <a:lnTo>
                  <a:pt x="414" y="2200"/>
                </a:lnTo>
                <a:lnTo>
                  <a:pt x="385" y="2167"/>
                </a:lnTo>
                <a:lnTo>
                  <a:pt x="356" y="2135"/>
                </a:lnTo>
                <a:lnTo>
                  <a:pt x="330" y="2100"/>
                </a:lnTo>
                <a:lnTo>
                  <a:pt x="303" y="2065"/>
                </a:lnTo>
                <a:lnTo>
                  <a:pt x="276" y="2029"/>
                </a:lnTo>
                <a:lnTo>
                  <a:pt x="253" y="1992"/>
                </a:lnTo>
                <a:lnTo>
                  <a:pt x="228" y="1956"/>
                </a:lnTo>
                <a:lnTo>
                  <a:pt x="207" y="1918"/>
                </a:lnTo>
                <a:lnTo>
                  <a:pt x="184" y="1879"/>
                </a:lnTo>
                <a:lnTo>
                  <a:pt x="165" y="1839"/>
                </a:lnTo>
                <a:lnTo>
                  <a:pt x="145" y="1800"/>
                </a:lnTo>
                <a:lnTo>
                  <a:pt x="126" y="1760"/>
                </a:lnTo>
                <a:lnTo>
                  <a:pt x="111" y="1720"/>
                </a:lnTo>
                <a:lnTo>
                  <a:pt x="94" y="1678"/>
                </a:lnTo>
                <a:lnTo>
                  <a:pt x="80" y="1637"/>
                </a:lnTo>
                <a:lnTo>
                  <a:pt x="67" y="1595"/>
                </a:lnTo>
                <a:lnTo>
                  <a:pt x="53" y="1553"/>
                </a:lnTo>
                <a:lnTo>
                  <a:pt x="42" y="1509"/>
                </a:lnTo>
                <a:lnTo>
                  <a:pt x="32" y="1466"/>
                </a:lnTo>
                <a:lnTo>
                  <a:pt x="25" y="1422"/>
                </a:lnTo>
                <a:lnTo>
                  <a:pt x="17" y="1378"/>
                </a:lnTo>
                <a:lnTo>
                  <a:pt x="11" y="1334"/>
                </a:lnTo>
                <a:lnTo>
                  <a:pt x="7" y="1290"/>
                </a:lnTo>
                <a:lnTo>
                  <a:pt x="3" y="1246"/>
                </a:lnTo>
                <a:lnTo>
                  <a:pt x="2" y="1202"/>
                </a:lnTo>
                <a:lnTo>
                  <a:pt x="0" y="1157"/>
                </a:lnTo>
                <a:lnTo>
                  <a:pt x="2" y="1115"/>
                </a:lnTo>
                <a:lnTo>
                  <a:pt x="3" y="1073"/>
                </a:lnTo>
                <a:lnTo>
                  <a:pt x="5" y="1033"/>
                </a:lnTo>
                <a:lnTo>
                  <a:pt x="9" y="990"/>
                </a:lnTo>
                <a:lnTo>
                  <a:pt x="15" y="950"/>
                </a:lnTo>
                <a:lnTo>
                  <a:pt x="21" y="910"/>
                </a:lnTo>
                <a:lnTo>
                  <a:pt x="28" y="869"/>
                </a:lnTo>
                <a:lnTo>
                  <a:pt x="36" y="829"/>
                </a:lnTo>
                <a:lnTo>
                  <a:pt x="46" y="789"/>
                </a:lnTo>
                <a:lnTo>
                  <a:pt x="55" y="750"/>
                </a:lnTo>
                <a:lnTo>
                  <a:pt x="67" y="710"/>
                </a:lnTo>
                <a:lnTo>
                  <a:pt x="80" y="672"/>
                </a:lnTo>
                <a:lnTo>
                  <a:pt x="94" y="633"/>
                </a:lnTo>
                <a:lnTo>
                  <a:pt x="109" y="595"/>
                </a:lnTo>
                <a:lnTo>
                  <a:pt x="124" y="556"/>
                </a:lnTo>
                <a:lnTo>
                  <a:pt x="140" y="520"/>
                </a:lnTo>
                <a:lnTo>
                  <a:pt x="157" y="484"/>
                </a:lnTo>
                <a:lnTo>
                  <a:pt x="176" y="447"/>
                </a:lnTo>
                <a:lnTo>
                  <a:pt x="195" y="411"/>
                </a:lnTo>
                <a:lnTo>
                  <a:pt x="216" y="376"/>
                </a:lnTo>
                <a:lnTo>
                  <a:pt x="238" y="340"/>
                </a:lnTo>
                <a:lnTo>
                  <a:pt x="259" y="307"/>
                </a:lnTo>
                <a:lnTo>
                  <a:pt x="282" y="272"/>
                </a:lnTo>
                <a:lnTo>
                  <a:pt x="307" y="240"/>
                </a:lnTo>
                <a:lnTo>
                  <a:pt x="332" y="207"/>
                </a:lnTo>
                <a:lnTo>
                  <a:pt x="356" y="174"/>
                </a:lnTo>
                <a:lnTo>
                  <a:pt x="383" y="144"/>
                </a:lnTo>
                <a:lnTo>
                  <a:pt x="410" y="113"/>
                </a:lnTo>
                <a:lnTo>
                  <a:pt x="439" y="84"/>
                </a:lnTo>
                <a:lnTo>
                  <a:pt x="468" y="55"/>
                </a:lnTo>
                <a:lnTo>
                  <a:pt x="497" y="27"/>
                </a:lnTo>
                <a:lnTo>
                  <a:pt x="527" y="0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659" name="Group 59"/>
          <p:cNvGrpSpPr>
            <a:grpSpLocks/>
          </p:cNvGrpSpPr>
          <p:nvPr/>
        </p:nvGrpSpPr>
        <p:grpSpPr bwMode="auto">
          <a:xfrm>
            <a:off x="4103688" y="3240088"/>
            <a:ext cx="4129087" cy="298450"/>
            <a:chOff x="1555" y="2116"/>
            <a:chExt cx="3064" cy="213"/>
          </a:xfrm>
        </p:grpSpPr>
        <p:sp>
          <p:nvSpPr>
            <p:cNvPr id="25660" name="Freeform 60"/>
            <p:cNvSpPr>
              <a:spLocks/>
            </p:cNvSpPr>
            <p:nvPr/>
          </p:nvSpPr>
          <p:spPr bwMode="auto">
            <a:xfrm>
              <a:off x="4378" y="2152"/>
              <a:ext cx="48" cy="48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3"/>
                </a:cxn>
                <a:cxn ang="0">
                  <a:pos x="40" y="41"/>
                </a:cxn>
                <a:cxn ang="0">
                  <a:pos x="33" y="46"/>
                </a:cxn>
                <a:cxn ang="0">
                  <a:pos x="23" y="48"/>
                </a:cxn>
                <a:cxn ang="0">
                  <a:pos x="13" y="46"/>
                </a:cxn>
                <a:cxn ang="0">
                  <a:pos x="6" y="41"/>
                </a:cxn>
                <a:cxn ang="0">
                  <a:pos x="2" y="33"/>
                </a:cxn>
                <a:cxn ang="0">
                  <a:pos x="0" y="25"/>
                </a:cxn>
                <a:cxn ang="0">
                  <a:pos x="2" y="16"/>
                </a:cxn>
                <a:cxn ang="0">
                  <a:pos x="6" y="8"/>
                </a:cxn>
                <a:cxn ang="0">
                  <a:pos x="13" y="2"/>
                </a:cxn>
                <a:cxn ang="0">
                  <a:pos x="23" y="0"/>
                </a:cxn>
                <a:cxn ang="0">
                  <a:pos x="33" y="2"/>
                </a:cxn>
                <a:cxn ang="0">
                  <a:pos x="40" y="8"/>
                </a:cxn>
                <a:cxn ang="0">
                  <a:pos x="46" y="16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3"/>
                  </a:lnTo>
                  <a:lnTo>
                    <a:pt x="40" y="41"/>
                  </a:lnTo>
                  <a:lnTo>
                    <a:pt x="33" y="46"/>
                  </a:lnTo>
                  <a:lnTo>
                    <a:pt x="23" y="48"/>
                  </a:lnTo>
                  <a:lnTo>
                    <a:pt x="13" y="46"/>
                  </a:lnTo>
                  <a:lnTo>
                    <a:pt x="6" y="41"/>
                  </a:lnTo>
                  <a:lnTo>
                    <a:pt x="2" y="33"/>
                  </a:lnTo>
                  <a:lnTo>
                    <a:pt x="0" y="25"/>
                  </a:lnTo>
                  <a:lnTo>
                    <a:pt x="2" y="16"/>
                  </a:lnTo>
                  <a:lnTo>
                    <a:pt x="6" y="8"/>
                  </a:lnTo>
                  <a:lnTo>
                    <a:pt x="13" y="2"/>
                  </a:lnTo>
                  <a:lnTo>
                    <a:pt x="23" y="0"/>
                  </a:lnTo>
                  <a:lnTo>
                    <a:pt x="33" y="2"/>
                  </a:lnTo>
                  <a:lnTo>
                    <a:pt x="40" y="8"/>
                  </a:lnTo>
                  <a:lnTo>
                    <a:pt x="46" y="16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Freeform 61"/>
            <p:cNvSpPr>
              <a:spLocks noEditPoints="1"/>
            </p:cNvSpPr>
            <p:nvPr/>
          </p:nvSpPr>
          <p:spPr bwMode="auto">
            <a:xfrm>
              <a:off x="4374" y="2148"/>
              <a:ext cx="54" cy="54"/>
            </a:xfrm>
            <a:custGeom>
              <a:avLst/>
              <a:gdLst/>
              <a:ahLst/>
              <a:cxnLst>
                <a:cxn ang="0">
                  <a:pos x="54" y="33"/>
                </a:cxn>
                <a:cxn ang="0">
                  <a:pos x="50" y="43"/>
                </a:cxn>
                <a:cxn ang="0">
                  <a:pos x="42" y="43"/>
                </a:cxn>
                <a:cxn ang="0">
                  <a:pos x="48" y="29"/>
                </a:cxn>
                <a:cxn ang="0">
                  <a:pos x="46" y="47"/>
                </a:cxn>
                <a:cxn ang="0">
                  <a:pos x="39" y="52"/>
                </a:cxn>
                <a:cxn ang="0">
                  <a:pos x="27" y="54"/>
                </a:cxn>
                <a:cxn ang="0">
                  <a:pos x="35" y="47"/>
                </a:cxn>
                <a:cxn ang="0">
                  <a:pos x="46" y="47"/>
                </a:cxn>
                <a:cxn ang="0">
                  <a:pos x="23" y="54"/>
                </a:cxn>
                <a:cxn ang="0">
                  <a:pos x="14" y="50"/>
                </a:cxn>
                <a:cxn ang="0">
                  <a:pos x="14" y="43"/>
                </a:cxn>
                <a:cxn ang="0">
                  <a:pos x="27" y="48"/>
                </a:cxn>
                <a:cxn ang="0">
                  <a:pos x="8" y="47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8" y="35"/>
                </a:cxn>
                <a:cxn ang="0">
                  <a:pos x="8" y="47"/>
                </a:cxn>
                <a:cxn ang="0">
                  <a:pos x="2" y="24"/>
                </a:cxn>
                <a:cxn ang="0">
                  <a:pos x="6" y="14"/>
                </a:cxn>
                <a:cxn ang="0">
                  <a:pos x="14" y="14"/>
                </a:cxn>
                <a:cxn ang="0">
                  <a:pos x="6" y="29"/>
                </a:cxn>
                <a:cxn ang="0">
                  <a:pos x="8" y="10"/>
                </a:cxn>
                <a:cxn ang="0">
                  <a:pos x="17" y="4"/>
                </a:cxn>
                <a:cxn ang="0">
                  <a:pos x="27" y="0"/>
                </a:cxn>
                <a:cxn ang="0">
                  <a:pos x="19" y="8"/>
                </a:cxn>
                <a:cxn ang="0">
                  <a:pos x="8" y="10"/>
                </a:cxn>
                <a:cxn ang="0">
                  <a:pos x="33" y="2"/>
                </a:cxn>
                <a:cxn ang="0">
                  <a:pos x="42" y="6"/>
                </a:cxn>
                <a:cxn ang="0">
                  <a:pos x="42" y="14"/>
                </a:cxn>
                <a:cxn ang="0">
                  <a:pos x="27" y="8"/>
                </a:cxn>
                <a:cxn ang="0">
                  <a:pos x="46" y="10"/>
                </a:cxn>
                <a:cxn ang="0">
                  <a:pos x="52" y="18"/>
                </a:cxn>
                <a:cxn ang="0">
                  <a:pos x="54" y="29"/>
                </a:cxn>
                <a:cxn ang="0">
                  <a:pos x="46" y="20"/>
                </a:cxn>
                <a:cxn ang="0">
                  <a:pos x="46" y="10"/>
                </a:cxn>
              </a:cxnLst>
              <a:rect l="0" t="0" r="r" b="b"/>
              <a:pathLst>
                <a:path w="54" h="54">
                  <a:moveTo>
                    <a:pt x="54" y="29"/>
                  </a:moveTo>
                  <a:lnTo>
                    <a:pt x="54" y="33"/>
                  </a:lnTo>
                  <a:lnTo>
                    <a:pt x="52" y="39"/>
                  </a:lnTo>
                  <a:lnTo>
                    <a:pt x="50" y="43"/>
                  </a:lnTo>
                  <a:lnTo>
                    <a:pt x="46" y="47"/>
                  </a:lnTo>
                  <a:lnTo>
                    <a:pt x="42" y="43"/>
                  </a:lnTo>
                  <a:lnTo>
                    <a:pt x="46" y="35"/>
                  </a:lnTo>
                  <a:lnTo>
                    <a:pt x="48" y="29"/>
                  </a:lnTo>
                  <a:lnTo>
                    <a:pt x="54" y="29"/>
                  </a:lnTo>
                  <a:close/>
                  <a:moveTo>
                    <a:pt x="46" y="47"/>
                  </a:moveTo>
                  <a:lnTo>
                    <a:pt x="42" y="50"/>
                  </a:lnTo>
                  <a:lnTo>
                    <a:pt x="39" y="52"/>
                  </a:lnTo>
                  <a:lnTo>
                    <a:pt x="33" y="54"/>
                  </a:lnTo>
                  <a:lnTo>
                    <a:pt x="27" y="54"/>
                  </a:lnTo>
                  <a:lnTo>
                    <a:pt x="27" y="48"/>
                  </a:lnTo>
                  <a:lnTo>
                    <a:pt x="35" y="47"/>
                  </a:lnTo>
                  <a:lnTo>
                    <a:pt x="42" y="43"/>
                  </a:lnTo>
                  <a:lnTo>
                    <a:pt x="46" y="47"/>
                  </a:lnTo>
                  <a:close/>
                  <a:moveTo>
                    <a:pt x="27" y="54"/>
                  </a:moveTo>
                  <a:lnTo>
                    <a:pt x="23" y="54"/>
                  </a:lnTo>
                  <a:lnTo>
                    <a:pt x="17" y="52"/>
                  </a:lnTo>
                  <a:lnTo>
                    <a:pt x="14" y="50"/>
                  </a:lnTo>
                  <a:lnTo>
                    <a:pt x="8" y="47"/>
                  </a:lnTo>
                  <a:lnTo>
                    <a:pt x="14" y="43"/>
                  </a:lnTo>
                  <a:lnTo>
                    <a:pt x="19" y="47"/>
                  </a:lnTo>
                  <a:lnTo>
                    <a:pt x="27" y="48"/>
                  </a:lnTo>
                  <a:lnTo>
                    <a:pt x="27" y="54"/>
                  </a:lnTo>
                  <a:close/>
                  <a:moveTo>
                    <a:pt x="8" y="47"/>
                  </a:moveTo>
                  <a:lnTo>
                    <a:pt x="6" y="43"/>
                  </a:lnTo>
                  <a:lnTo>
                    <a:pt x="2" y="39"/>
                  </a:lnTo>
                  <a:lnTo>
                    <a:pt x="2" y="33"/>
                  </a:lnTo>
                  <a:lnTo>
                    <a:pt x="0" y="29"/>
                  </a:lnTo>
                  <a:lnTo>
                    <a:pt x="6" y="29"/>
                  </a:lnTo>
                  <a:lnTo>
                    <a:pt x="8" y="35"/>
                  </a:lnTo>
                  <a:lnTo>
                    <a:pt x="14" y="43"/>
                  </a:lnTo>
                  <a:lnTo>
                    <a:pt x="8" y="47"/>
                  </a:lnTo>
                  <a:close/>
                  <a:moveTo>
                    <a:pt x="0" y="29"/>
                  </a:moveTo>
                  <a:lnTo>
                    <a:pt x="2" y="24"/>
                  </a:lnTo>
                  <a:lnTo>
                    <a:pt x="2" y="18"/>
                  </a:lnTo>
                  <a:lnTo>
                    <a:pt x="6" y="14"/>
                  </a:lnTo>
                  <a:lnTo>
                    <a:pt x="8" y="10"/>
                  </a:lnTo>
                  <a:lnTo>
                    <a:pt x="14" y="14"/>
                  </a:lnTo>
                  <a:lnTo>
                    <a:pt x="8" y="20"/>
                  </a:lnTo>
                  <a:lnTo>
                    <a:pt x="6" y="29"/>
                  </a:lnTo>
                  <a:lnTo>
                    <a:pt x="0" y="29"/>
                  </a:lnTo>
                  <a:close/>
                  <a:moveTo>
                    <a:pt x="8" y="10"/>
                  </a:moveTo>
                  <a:lnTo>
                    <a:pt x="12" y="6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27" y="8"/>
                  </a:lnTo>
                  <a:lnTo>
                    <a:pt x="19" y="8"/>
                  </a:lnTo>
                  <a:lnTo>
                    <a:pt x="14" y="14"/>
                  </a:lnTo>
                  <a:lnTo>
                    <a:pt x="8" y="10"/>
                  </a:lnTo>
                  <a:close/>
                  <a:moveTo>
                    <a:pt x="27" y="0"/>
                  </a:moveTo>
                  <a:lnTo>
                    <a:pt x="33" y="2"/>
                  </a:lnTo>
                  <a:lnTo>
                    <a:pt x="39" y="4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2" y="14"/>
                  </a:lnTo>
                  <a:lnTo>
                    <a:pt x="35" y="8"/>
                  </a:lnTo>
                  <a:lnTo>
                    <a:pt x="27" y="8"/>
                  </a:lnTo>
                  <a:lnTo>
                    <a:pt x="27" y="0"/>
                  </a:lnTo>
                  <a:close/>
                  <a:moveTo>
                    <a:pt x="46" y="10"/>
                  </a:moveTo>
                  <a:lnTo>
                    <a:pt x="50" y="14"/>
                  </a:lnTo>
                  <a:lnTo>
                    <a:pt x="52" y="18"/>
                  </a:lnTo>
                  <a:lnTo>
                    <a:pt x="54" y="24"/>
                  </a:lnTo>
                  <a:lnTo>
                    <a:pt x="54" y="29"/>
                  </a:lnTo>
                  <a:lnTo>
                    <a:pt x="48" y="29"/>
                  </a:lnTo>
                  <a:lnTo>
                    <a:pt x="46" y="20"/>
                  </a:lnTo>
                  <a:lnTo>
                    <a:pt x="42" y="14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1315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4476" y="2116"/>
              <a:ext cx="10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131516"/>
                  </a:solidFill>
                  <a:latin typeface="Times New Roman" charset="0"/>
                </a:rPr>
                <a:t>C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4568" y="2183"/>
              <a:ext cx="51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b="1">
                  <a:solidFill>
                    <a:srgbClr val="131516"/>
                  </a:solidFill>
                  <a:latin typeface="Times New Roman" charset="0"/>
                </a:rPr>
                <a:t>2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1555" y="2166"/>
              <a:ext cx="14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131516"/>
                  </a:solidFill>
                  <a:latin typeface="Times New Roman" charset="0"/>
                </a:rPr>
                <a:t>C</a:t>
              </a:r>
              <a:r>
                <a:rPr lang="en-US" sz="1500" baseline="-25000">
                  <a:solidFill>
                    <a:srgbClr val="131516"/>
                  </a:solidFill>
                  <a:latin typeface="Times New Roman" charset="0"/>
                </a:rPr>
                <a:t>1</a:t>
              </a:r>
              <a:endParaRPr lang="en-US" baseline="-25000">
                <a:latin typeface="Times New Roman" charset="0"/>
              </a:endParaRPr>
            </a:p>
          </p:txBody>
        </p:sp>
        <p:sp>
          <p:nvSpPr>
            <p:cNvPr id="25665" name="Freeform 65"/>
            <p:cNvSpPr>
              <a:spLocks/>
            </p:cNvSpPr>
            <p:nvPr/>
          </p:nvSpPr>
          <p:spPr bwMode="auto">
            <a:xfrm>
              <a:off x="1634" y="2147"/>
              <a:ext cx="48" cy="46"/>
            </a:xfrm>
            <a:custGeom>
              <a:avLst/>
              <a:gdLst/>
              <a:ahLst/>
              <a:cxnLst>
                <a:cxn ang="0">
                  <a:pos x="48" y="23"/>
                </a:cxn>
                <a:cxn ang="0">
                  <a:pos x="46" y="32"/>
                </a:cxn>
                <a:cxn ang="0">
                  <a:pos x="41" y="40"/>
                </a:cxn>
                <a:cxn ang="0">
                  <a:pos x="33" y="44"/>
                </a:cxn>
                <a:cxn ang="0">
                  <a:pos x="25" y="46"/>
                </a:cxn>
                <a:cxn ang="0">
                  <a:pos x="16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3"/>
                </a:cxn>
                <a:cxn ang="0">
                  <a:pos x="2" y="15"/>
                </a:cxn>
                <a:cxn ang="0">
                  <a:pos x="8" y="7"/>
                </a:cxn>
                <a:cxn ang="0">
                  <a:pos x="16" y="1"/>
                </a:cxn>
                <a:cxn ang="0">
                  <a:pos x="25" y="0"/>
                </a:cxn>
                <a:cxn ang="0">
                  <a:pos x="33" y="1"/>
                </a:cxn>
                <a:cxn ang="0">
                  <a:pos x="41" y="7"/>
                </a:cxn>
                <a:cxn ang="0">
                  <a:pos x="46" y="15"/>
                </a:cxn>
                <a:cxn ang="0">
                  <a:pos x="48" y="23"/>
                </a:cxn>
              </a:cxnLst>
              <a:rect l="0" t="0" r="r" b="b"/>
              <a:pathLst>
                <a:path w="48" h="46">
                  <a:moveTo>
                    <a:pt x="48" y="23"/>
                  </a:moveTo>
                  <a:lnTo>
                    <a:pt x="46" y="32"/>
                  </a:lnTo>
                  <a:lnTo>
                    <a:pt x="41" y="40"/>
                  </a:lnTo>
                  <a:lnTo>
                    <a:pt x="33" y="44"/>
                  </a:lnTo>
                  <a:lnTo>
                    <a:pt x="25" y="46"/>
                  </a:lnTo>
                  <a:lnTo>
                    <a:pt x="16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6" y="1"/>
                  </a:lnTo>
                  <a:lnTo>
                    <a:pt x="25" y="0"/>
                  </a:lnTo>
                  <a:lnTo>
                    <a:pt x="33" y="1"/>
                  </a:lnTo>
                  <a:lnTo>
                    <a:pt x="41" y="7"/>
                  </a:lnTo>
                  <a:lnTo>
                    <a:pt x="46" y="15"/>
                  </a:lnTo>
                  <a:lnTo>
                    <a:pt x="48" y="23"/>
                  </a:lnTo>
                  <a:close/>
                </a:path>
              </a:pathLst>
            </a:custGeom>
            <a:solidFill>
              <a:srgbClr val="1BAB7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Freeform 66"/>
            <p:cNvSpPr>
              <a:spLocks noEditPoints="1"/>
            </p:cNvSpPr>
            <p:nvPr/>
          </p:nvSpPr>
          <p:spPr bwMode="auto">
            <a:xfrm>
              <a:off x="1631" y="2143"/>
              <a:ext cx="55" cy="53"/>
            </a:xfrm>
            <a:custGeom>
              <a:avLst/>
              <a:gdLst/>
              <a:ahLst/>
              <a:cxnLst>
                <a:cxn ang="0">
                  <a:pos x="53" y="32"/>
                </a:cxn>
                <a:cxn ang="0">
                  <a:pos x="49" y="42"/>
                </a:cxn>
                <a:cxn ang="0">
                  <a:pos x="42" y="42"/>
                </a:cxn>
                <a:cxn ang="0">
                  <a:pos x="47" y="27"/>
                </a:cxn>
                <a:cxn ang="0">
                  <a:pos x="46" y="46"/>
                </a:cxn>
                <a:cxn ang="0">
                  <a:pos x="38" y="52"/>
                </a:cxn>
                <a:cxn ang="0">
                  <a:pos x="28" y="53"/>
                </a:cxn>
                <a:cxn ang="0">
                  <a:pos x="36" y="46"/>
                </a:cxn>
                <a:cxn ang="0">
                  <a:pos x="46" y="46"/>
                </a:cxn>
                <a:cxn ang="0">
                  <a:pos x="23" y="53"/>
                </a:cxn>
                <a:cxn ang="0">
                  <a:pos x="13" y="50"/>
                </a:cxn>
                <a:cxn ang="0">
                  <a:pos x="13" y="42"/>
                </a:cxn>
                <a:cxn ang="0">
                  <a:pos x="28" y="48"/>
                </a:cxn>
                <a:cxn ang="0">
                  <a:pos x="9" y="46"/>
                </a:cxn>
                <a:cxn ang="0">
                  <a:pos x="3" y="38"/>
                </a:cxn>
                <a:cxn ang="0">
                  <a:pos x="0" y="27"/>
                </a:cxn>
                <a:cxn ang="0">
                  <a:pos x="7" y="34"/>
                </a:cxn>
                <a:cxn ang="0">
                  <a:pos x="9" y="46"/>
                </a:cxn>
                <a:cxn ang="0">
                  <a:pos x="1" y="23"/>
                </a:cxn>
                <a:cxn ang="0">
                  <a:pos x="5" y="13"/>
                </a:cxn>
                <a:cxn ang="0">
                  <a:pos x="13" y="13"/>
                </a:cxn>
                <a:cxn ang="0">
                  <a:pos x="7" y="27"/>
                </a:cxn>
                <a:cxn ang="0">
                  <a:pos x="9" y="9"/>
                </a:cxn>
                <a:cxn ang="0">
                  <a:pos x="17" y="2"/>
                </a:cxn>
                <a:cxn ang="0">
                  <a:pos x="28" y="0"/>
                </a:cxn>
                <a:cxn ang="0">
                  <a:pos x="19" y="7"/>
                </a:cxn>
                <a:cxn ang="0">
                  <a:pos x="9" y="9"/>
                </a:cxn>
                <a:cxn ang="0">
                  <a:pos x="32" y="2"/>
                </a:cxn>
                <a:cxn ang="0">
                  <a:pos x="42" y="5"/>
                </a:cxn>
                <a:cxn ang="0">
                  <a:pos x="42" y="13"/>
                </a:cxn>
                <a:cxn ang="0">
                  <a:pos x="28" y="5"/>
                </a:cxn>
                <a:cxn ang="0">
                  <a:pos x="46" y="9"/>
                </a:cxn>
                <a:cxn ang="0">
                  <a:pos x="44" y="11"/>
                </a:cxn>
                <a:cxn ang="0">
                  <a:pos x="46" y="9"/>
                </a:cxn>
                <a:cxn ang="0">
                  <a:pos x="51" y="17"/>
                </a:cxn>
                <a:cxn ang="0">
                  <a:pos x="55" y="27"/>
                </a:cxn>
                <a:cxn ang="0">
                  <a:pos x="47" y="19"/>
                </a:cxn>
                <a:cxn ang="0">
                  <a:pos x="46" y="9"/>
                </a:cxn>
              </a:cxnLst>
              <a:rect l="0" t="0" r="r" b="b"/>
              <a:pathLst>
                <a:path w="55" h="53">
                  <a:moveTo>
                    <a:pt x="55" y="27"/>
                  </a:moveTo>
                  <a:lnTo>
                    <a:pt x="53" y="32"/>
                  </a:lnTo>
                  <a:lnTo>
                    <a:pt x="51" y="38"/>
                  </a:lnTo>
                  <a:lnTo>
                    <a:pt x="49" y="42"/>
                  </a:lnTo>
                  <a:lnTo>
                    <a:pt x="46" y="46"/>
                  </a:lnTo>
                  <a:lnTo>
                    <a:pt x="42" y="42"/>
                  </a:lnTo>
                  <a:lnTo>
                    <a:pt x="47" y="34"/>
                  </a:lnTo>
                  <a:lnTo>
                    <a:pt x="47" y="27"/>
                  </a:lnTo>
                  <a:lnTo>
                    <a:pt x="55" y="27"/>
                  </a:lnTo>
                  <a:close/>
                  <a:moveTo>
                    <a:pt x="46" y="46"/>
                  </a:moveTo>
                  <a:lnTo>
                    <a:pt x="42" y="50"/>
                  </a:lnTo>
                  <a:lnTo>
                    <a:pt x="38" y="52"/>
                  </a:lnTo>
                  <a:lnTo>
                    <a:pt x="32" y="53"/>
                  </a:lnTo>
                  <a:lnTo>
                    <a:pt x="28" y="53"/>
                  </a:lnTo>
                  <a:lnTo>
                    <a:pt x="28" y="48"/>
                  </a:lnTo>
                  <a:lnTo>
                    <a:pt x="36" y="46"/>
                  </a:lnTo>
                  <a:lnTo>
                    <a:pt x="42" y="42"/>
                  </a:lnTo>
                  <a:lnTo>
                    <a:pt x="46" y="46"/>
                  </a:lnTo>
                  <a:close/>
                  <a:moveTo>
                    <a:pt x="28" y="53"/>
                  </a:moveTo>
                  <a:lnTo>
                    <a:pt x="23" y="53"/>
                  </a:lnTo>
                  <a:lnTo>
                    <a:pt x="17" y="52"/>
                  </a:lnTo>
                  <a:lnTo>
                    <a:pt x="13" y="50"/>
                  </a:lnTo>
                  <a:lnTo>
                    <a:pt x="9" y="46"/>
                  </a:lnTo>
                  <a:lnTo>
                    <a:pt x="13" y="42"/>
                  </a:lnTo>
                  <a:lnTo>
                    <a:pt x="19" y="46"/>
                  </a:lnTo>
                  <a:lnTo>
                    <a:pt x="28" y="48"/>
                  </a:lnTo>
                  <a:lnTo>
                    <a:pt x="28" y="53"/>
                  </a:lnTo>
                  <a:close/>
                  <a:moveTo>
                    <a:pt x="9" y="46"/>
                  </a:moveTo>
                  <a:lnTo>
                    <a:pt x="5" y="42"/>
                  </a:lnTo>
                  <a:lnTo>
                    <a:pt x="3" y="38"/>
                  </a:lnTo>
                  <a:lnTo>
                    <a:pt x="1" y="32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7" y="34"/>
                  </a:lnTo>
                  <a:lnTo>
                    <a:pt x="13" y="42"/>
                  </a:lnTo>
                  <a:lnTo>
                    <a:pt x="9" y="46"/>
                  </a:lnTo>
                  <a:close/>
                  <a:moveTo>
                    <a:pt x="0" y="27"/>
                  </a:moveTo>
                  <a:lnTo>
                    <a:pt x="1" y="23"/>
                  </a:lnTo>
                  <a:lnTo>
                    <a:pt x="3" y="17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7" y="27"/>
                  </a:lnTo>
                  <a:lnTo>
                    <a:pt x="0" y="27"/>
                  </a:lnTo>
                  <a:close/>
                  <a:moveTo>
                    <a:pt x="9" y="9"/>
                  </a:moveTo>
                  <a:lnTo>
                    <a:pt x="13" y="5"/>
                  </a:lnTo>
                  <a:lnTo>
                    <a:pt x="17" y="2"/>
                  </a:lnTo>
                  <a:lnTo>
                    <a:pt x="23" y="2"/>
                  </a:lnTo>
                  <a:lnTo>
                    <a:pt x="28" y="0"/>
                  </a:lnTo>
                  <a:lnTo>
                    <a:pt x="28" y="5"/>
                  </a:lnTo>
                  <a:lnTo>
                    <a:pt x="19" y="7"/>
                  </a:lnTo>
                  <a:lnTo>
                    <a:pt x="13" y="13"/>
                  </a:lnTo>
                  <a:lnTo>
                    <a:pt x="9" y="9"/>
                  </a:lnTo>
                  <a:close/>
                  <a:moveTo>
                    <a:pt x="28" y="0"/>
                  </a:moveTo>
                  <a:lnTo>
                    <a:pt x="32" y="2"/>
                  </a:lnTo>
                  <a:lnTo>
                    <a:pt x="38" y="2"/>
                  </a:lnTo>
                  <a:lnTo>
                    <a:pt x="42" y="5"/>
                  </a:lnTo>
                  <a:lnTo>
                    <a:pt x="46" y="9"/>
                  </a:lnTo>
                  <a:lnTo>
                    <a:pt x="42" y="13"/>
                  </a:lnTo>
                  <a:lnTo>
                    <a:pt x="36" y="7"/>
                  </a:lnTo>
                  <a:lnTo>
                    <a:pt x="28" y="5"/>
                  </a:lnTo>
                  <a:lnTo>
                    <a:pt x="28" y="0"/>
                  </a:lnTo>
                  <a:close/>
                  <a:moveTo>
                    <a:pt x="46" y="9"/>
                  </a:moveTo>
                  <a:lnTo>
                    <a:pt x="46" y="9"/>
                  </a:lnTo>
                  <a:lnTo>
                    <a:pt x="44" y="11"/>
                  </a:lnTo>
                  <a:lnTo>
                    <a:pt x="46" y="9"/>
                  </a:lnTo>
                  <a:close/>
                  <a:moveTo>
                    <a:pt x="46" y="9"/>
                  </a:moveTo>
                  <a:lnTo>
                    <a:pt x="49" y="13"/>
                  </a:lnTo>
                  <a:lnTo>
                    <a:pt x="51" y="17"/>
                  </a:lnTo>
                  <a:lnTo>
                    <a:pt x="53" y="23"/>
                  </a:lnTo>
                  <a:lnTo>
                    <a:pt x="55" y="27"/>
                  </a:lnTo>
                  <a:lnTo>
                    <a:pt x="47" y="27"/>
                  </a:lnTo>
                  <a:lnTo>
                    <a:pt x="47" y="19"/>
                  </a:lnTo>
                  <a:lnTo>
                    <a:pt x="42" y="13"/>
                  </a:lnTo>
                  <a:lnTo>
                    <a:pt x="46" y="9"/>
                  </a:lnTo>
                  <a:close/>
                </a:path>
              </a:pathLst>
            </a:custGeom>
            <a:solidFill>
              <a:srgbClr val="1315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Line 67"/>
            <p:cNvSpPr>
              <a:spLocks noChangeShapeType="1"/>
            </p:cNvSpPr>
            <p:nvPr/>
          </p:nvSpPr>
          <p:spPr bwMode="auto">
            <a:xfrm>
              <a:off x="1644" y="217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68" name="Oval 68"/>
          <p:cNvSpPr>
            <a:spLocks noChangeArrowheads="1"/>
          </p:cNvSpPr>
          <p:nvPr/>
        </p:nvSpPr>
        <p:spPr bwMode="auto">
          <a:xfrm>
            <a:off x="6345238" y="257810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69" name="Oval 69"/>
          <p:cNvSpPr>
            <a:spLocks noChangeArrowheads="1"/>
          </p:cNvSpPr>
          <p:nvPr/>
        </p:nvSpPr>
        <p:spPr bwMode="auto">
          <a:xfrm>
            <a:off x="6335713" y="4021138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0" name="Oval 70"/>
          <p:cNvSpPr>
            <a:spLocks noChangeArrowheads="1"/>
          </p:cNvSpPr>
          <p:nvPr/>
        </p:nvSpPr>
        <p:spPr bwMode="auto">
          <a:xfrm>
            <a:off x="6353175" y="2259013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1" name="Oval 71"/>
          <p:cNvSpPr>
            <a:spLocks noChangeArrowheads="1"/>
          </p:cNvSpPr>
          <p:nvPr/>
        </p:nvSpPr>
        <p:spPr bwMode="auto">
          <a:xfrm>
            <a:off x="6353175" y="431482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2" name="Oval 72"/>
          <p:cNvSpPr>
            <a:spLocks noChangeArrowheads="1"/>
          </p:cNvSpPr>
          <p:nvPr/>
        </p:nvSpPr>
        <p:spPr bwMode="auto">
          <a:xfrm>
            <a:off x="6361113" y="2032000"/>
            <a:ext cx="66675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3" name="Oval 73"/>
          <p:cNvSpPr>
            <a:spLocks noChangeArrowheads="1"/>
          </p:cNvSpPr>
          <p:nvPr/>
        </p:nvSpPr>
        <p:spPr bwMode="auto">
          <a:xfrm>
            <a:off x="6386513" y="456565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4" name="Oval 74"/>
          <p:cNvSpPr>
            <a:spLocks noChangeArrowheads="1"/>
          </p:cNvSpPr>
          <p:nvPr/>
        </p:nvSpPr>
        <p:spPr bwMode="auto">
          <a:xfrm>
            <a:off x="6386513" y="1797050"/>
            <a:ext cx="66675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5" name="Oval 75"/>
          <p:cNvSpPr>
            <a:spLocks noChangeArrowheads="1"/>
          </p:cNvSpPr>
          <p:nvPr/>
        </p:nvSpPr>
        <p:spPr bwMode="auto">
          <a:xfrm>
            <a:off x="6419850" y="480060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6" name="Arc 76"/>
          <p:cNvSpPr>
            <a:spLocks/>
          </p:cNvSpPr>
          <p:nvPr/>
        </p:nvSpPr>
        <p:spPr bwMode="auto">
          <a:xfrm rot="19327721" flipH="1">
            <a:off x="6196013" y="-304800"/>
            <a:ext cx="7672387" cy="7516813"/>
          </a:xfrm>
          <a:custGeom>
            <a:avLst/>
            <a:gdLst>
              <a:gd name="G0" fmla="+- 0 0 0"/>
              <a:gd name="G1" fmla="+- 17042 0 0"/>
              <a:gd name="G2" fmla="+- 21600 0 0"/>
              <a:gd name="T0" fmla="*/ 13271 w 18931"/>
              <a:gd name="T1" fmla="*/ 0 h 17042"/>
              <a:gd name="T2" fmla="*/ 18931 w 18931"/>
              <a:gd name="T3" fmla="*/ 6641 h 17042"/>
              <a:gd name="T4" fmla="*/ 0 w 18931"/>
              <a:gd name="T5" fmla="*/ 17042 h 17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31" h="17042" fill="none" extrusionOk="0">
                <a:moveTo>
                  <a:pt x="13271" y="-1"/>
                </a:moveTo>
                <a:cubicBezTo>
                  <a:pt x="15589" y="1805"/>
                  <a:pt x="17515" y="4065"/>
                  <a:pt x="18930" y="6641"/>
                </a:cubicBezTo>
              </a:path>
              <a:path w="18931" h="17042" stroke="0" extrusionOk="0">
                <a:moveTo>
                  <a:pt x="13271" y="-1"/>
                </a:moveTo>
                <a:cubicBezTo>
                  <a:pt x="15589" y="1805"/>
                  <a:pt x="17515" y="4065"/>
                  <a:pt x="18930" y="6641"/>
                </a:cubicBezTo>
                <a:lnTo>
                  <a:pt x="0" y="1704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6051550" y="2503488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1</a:t>
            </a: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6051550" y="384492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2</a:t>
            </a:r>
          </a:p>
        </p:txBody>
      </p: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6119813" y="2100263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3</a:t>
            </a:r>
          </a:p>
        </p:txBody>
      </p:sp>
      <p:sp>
        <p:nvSpPr>
          <p:cNvPr id="25680" name="Text Box 80"/>
          <p:cNvSpPr txBox="1">
            <a:spLocks noChangeArrowheads="1"/>
          </p:cNvSpPr>
          <p:nvPr/>
        </p:nvSpPr>
        <p:spPr bwMode="auto">
          <a:xfrm>
            <a:off x="6051550" y="4179888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4</a:t>
            </a:r>
          </a:p>
        </p:txBody>
      </p:sp>
      <p:sp>
        <p:nvSpPr>
          <p:cNvPr id="25681" name="Text Box 81"/>
          <p:cNvSpPr txBox="1">
            <a:spLocks noChangeArrowheads="1"/>
          </p:cNvSpPr>
          <p:nvPr/>
        </p:nvSpPr>
        <p:spPr bwMode="auto">
          <a:xfrm>
            <a:off x="6134100" y="1804988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5</a:t>
            </a:r>
          </a:p>
        </p:txBody>
      </p:sp>
      <p:sp>
        <p:nvSpPr>
          <p:cNvPr id="25682" name="Text Box 82"/>
          <p:cNvSpPr txBox="1">
            <a:spLocks noChangeArrowheads="1"/>
          </p:cNvSpPr>
          <p:nvPr/>
        </p:nvSpPr>
        <p:spPr bwMode="auto">
          <a:xfrm>
            <a:off x="6119813" y="444817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6</a:t>
            </a:r>
          </a:p>
        </p:txBody>
      </p:sp>
      <p:sp>
        <p:nvSpPr>
          <p:cNvPr id="25683" name="Text Box 83"/>
          <p:cNvSpPr txBox="1">
            <a:spLocks noChangeArrowheads="1"/>
          </p:cNvSpPr>
          <p:nvPr/>
        </p:nvSpPr>
        <p:spPr bwMode="auto">
          <a:xfrm>
            <a:off x="6184900" y="149542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7</a:t>
            </a:r>
          </a:p>
        </p:txBody>
      </p:sp>
      <p:sp>
        <p:nvSpPr>
          <p:cNvPr id="25684" name="Text Box 84"/>
          <p:cNvSpPr txBox="1">
            <a:spLocks noChangeArrowheads="1"/>
          </p:cNvSpPr>
          <p:nvPr/>
        </p:nvSpPr>
        <p:spPr bwMode="auto">
          <a:xfrm>
            <a:off x="6184900" y="4783138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sp>
        <p:nvSpPr>
          <p:cNvPr id="25685" name="Text Box 85"/>
          <p:cNvSpPr txBox="1">
            <a:spLocks noChangeArrowheads="1"/>
          </p:cNvSpPr>
          <p:nvPr/>
        </p:nvSpPr>
        <p:spPr bwMode="auto">
          <a:xfrm>
            <a:off x="152400" y="152400"/>
            <a:ext cx="76501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PROBLEM 3 :</a:t>
            </a:r>
            <a:r>
              <a:rPr lang="en-US" sz="1400">
                <a:latin typeface="Times New Roman" charset="0"/>
              </a:rPr>
              <a:t>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Center of a circle of 30 mm diameter is 90 mm away from center of another circle of 60 mm diameter.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 Draw locus of point P, moving in a plane such that it always remains equidistant from given two circles.</a:t>
            </a:r>
          </a:p>
        </p:txBody>
      </p:sp>
      <p:sp>
        <p:nvSpPr>
          <p:cNvPr id="25686" name="Rectangle 86"/>
          <p:cNvSpPr>
            <a:spLocks noChangeArrowheads="1"/>
          </p:cNvSpPr>
          <p:nvPr/>
        </p:nvSpPr>
        <p:spPr bwMode="auto">
          <a:xfrm>
            <a:off x="0" y="1143000"/>
            <a:ext cx="28956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  <a:cs typeface="Times New Roman" charset="0"/>
              </a:rPr>
              <a:t>SOLUTION STEPS: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1.Locate center of line,joining two centers but part in between periphery  of two circles.Name it P. This will be initial  point P.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2.Mark 5 mm distance to its right side, name those points 1,2,3,4 and from those draw arcs from C</a:t>
            </a:r>
            <a:r>
              <a:rPr lang="en-US" sz="1400" baseline="-25000">
                <a:latin typeface="Times New Roman" charset="0"/>
                <a:cs typeface="Times New Roman" charset="0"/>
              </a:rPr>
              <a:t>1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As center.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3. Mark 5 mm distance to its right side, name those points 1,2,3,4 and from those draw arcs from C</a:t>
            </a:r>
            <a:r>
              <a:rPr lang="en-US" sz="1400" baseline="-25000">
                <a:latin typeface="Times New Roman" charset="0"/>
                <a:cs typeface="Times New Roman" charset="0"/>
              </a:rPr>
              <a:t>2 </a:t>
            </a:r>
            <a:r>
              <a:rPr lang="en-US" sz="1400">
                <a:latin typeface="Times New Roman" charset="0"/>
                <a:cs typeface="Times New Roman" charset="0"/>
              </a:rPr>
              <a:t>As center.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4.Mark various positions of P as per previous problems and name those similarly. </a:t>
            </a:r>
          </a:p>
          <a:p>
            <a:pPr eaLnBrk="0" hangingPunct="0"/>
            <a:r>
              <a:rPr lang="en-US" sz="1400">
                <a:latin typeface="Times New Roman" charset="0"/>
                <a:cs typeface="Times New Roman" charset="0"/>
              </a:rPr>
              <a:t>5.Join all these points in smooth curve. </a:t>
            </a:r>
          </a:p>
          <a:p>
            <a:pPr eaLnBrk="0" hangingPunct="0"/>
            <a:endParaRPr lang="en-US" sz="1400" b="1"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sz="1400" b="1">
                <a:latin typeface="Times New Roman" charset="0"/>
                <a:cs typeface="Times New Roman" charset="0"/>
              </a:rPr>
              <a:t>     It will be the locus  of  P equidistance from given two circles.</a:t>
            </a:r>
          </a:p>
          <a:p>
            <a:pPr eaLnBrk="0" hangingPunct="0"/>
            <a:endParaRPr lang="en-US" sz="1400" b="1">
              <a:latin typeface="Times New Roman" charset="0"/>
            </a:endParaRPr>
          </a:p>
        </p:txBody>
      </p:sp>
      <p:sp>
        <p:nvSpPr>
          <p:cNvPr id="25687" name="Text Box 87"/>
          <p:cNvSpPr txBox="1">
            <a:spLocks noChangeArrowheads="1"/>
          </p:cNvSpPr>
          <p:nvPr/>
        </p:nvSpPr>
        <p:spPr bwMode="auto">
          <a:xfrm>
            <a:off x="6559550" y="0"/>
            <a:ext cx="258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FF0066"/>
                </a:solidFill>
              </a:rPr>
              <a:t>Basic Locus Cases:</a:t>
            </a:r>
          </a:p>
        </p:txBody>
      </p:sp>
      <p:grpSp>
        <p:nvGrpSpPr>
          <p:cNvPr id="25688" name="Group 88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5689" name="AutoShape 89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0" name="AutoShape 9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1" name="AutoShape 9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2" name="AutoShape 9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3" name="AutoShape 9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4" name="AutoShape 9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5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5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5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3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3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300" fill="hold"/>
                                        <p:tgtEl>
                                          <p:spTgt spid="25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00" fill="hold"/>
                                        <p:tgtEl>
                                          <p:spTgt spid="25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3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3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300" fill="hold"/>
                                        <p:tgtEl>
                                          <p:spTgt spid="25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00" fill="hold"/>
                                        <p:tgtEl>
                                          <p:spTgt spid="25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300" fill="hold"/>
                                        <p:tgtEl>
                                          <p:spTgt spid="25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00" fill="hold"/>
                                        <p:tgtEl>
                                          <p:spTgt spid="25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300" fill="hold"/>
                                        <p:tgtEl>
                                          <p:spTgt spid="25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00" fill="hold"/>
                                        <p:tgtEl>
                                          <p:spTgt spid="25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1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 animBg="1"/>
      <p:bldP spid="25633" grpId="0" autoUpdateAnimBg="0"/>
      <p:bldP spid="25634" grpId="0" autoUpdateAnimBg="0"/>
      <p:bldP spid="25635" grpId="0" autoUpdateAnimBg="0"/>
      <p:bldP spid="25636" grpId="0" animBg="1"/>
      <p:bldP spid="25651" grpId="0" animBg="1"/>
      <p:bldP spid="25652" grpId="0" animBg="1"/>
      <p:bldP spid="25653" grpId="0" animBg="1"/>
      <p:bldP spid="25654" grpId="0" animBg="1"/>
      <p:bldP spid="25655" grpId="0" animBg="1"/>
      <p:bldP spid="25656" grpId="0" animBg="1"/>
      <p:bldP spid="25657" grpId="0" animBg="1"/>
      <p:bldP spid="25658" grpId="0" animBg="1"/>
      <p:bldP spid="25668" grpId="0" animBg="1"/>
      <p:bldP spid="25669" grpId="0" animBg="1"/>
      <p:bldP spid="25670" grpId="0" animBg="1"/>
      <p:bldP spid="25671" grpId="0" animBg="1"/>
      <p:bldP spid="25672" grpId="0" animBg="1"/>
      <p:bldP spid="25673" grpId="0" animBg="1"/>
      <p:bldP spid="25674" grpId="0" animBg="1"/>
      <p:bldP spid="25675" grpId="0" animBg="1"/>
      <p:bldP spid="25676" grpId="0" animBg="1"/>
      <p:bldP spid="25677" grpId="0" autoUpdateAnimBg="0"/>
      <p:bldP spid="25678" grpId="0" autoUpdateAnimBg="0"/>
      <p:bldP spid="25679" grpId="0" autoUpdateAnimBg="0"/>
      <p:bldP spid="25680" grpId="0" autoUpdateAnimBg="0"/>
      <p:bldP spid="25681" grpId="0" autoUpdateAnimBg="0"/>
      <p:bldP spid="25682" grpId="0" autoUpdateAnimBg="0"/>
      <p:bldP spid="25683" grpId="0" autoUpdateAnimBg="0"/>
      <p:bldP spid="25684" grpId="0" autoUpdateAnimBg="0"/>
      <p:bldP spid="25685" grpId="0" autoUpdateAnimBg="0"/>
      <p:bldP spid="2568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4171950" y="2743200"/>
            <a:ext cx="2057400" cy="2057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Arc 3"/>
          <p:cNvSpPr>
            <a:spLocks/>
          </p:cNvSpPr>
          <p:nvPr/>
        </p:nvSpPr>
        <p:spPr bwMode="auto">
          <a:xfrm rot="11614611" flipH="1">
            <a:off x="2324100" y="1084263"/>
            <a:ext cx="3349625" cy="3857625"/>
          </a:xfrm>
          <a:custGeom>
            <a:avLst/>
            <a:gdLst>
              <a:gd name="G0" fmla="+- 0 0 0"/>
              <a:gd name="G1" fmla="+- 20935 0 0"/>
              <a:gd name="G2" fmla="+- 21600 0 0"/>
              <a:gd name="T0" fmla="*/ 5317 w 19305"/>
              <a:gd name="T1" fmla="*/ 0 h 20935"/>
              <a:gd name="T2" fmla="*/ 19305 w 19305"/>
              <a:gd name="T3" fmla="*/ 11246 h 20935"/>
              <a:gd name="T4" fmla="*/ 0 w 19305"/>
              <a:gd name="T5" fmla="*/ 20935 h 20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05" h="20935" fill="none" extrusionOk="0">
                <a:moveTo>
                  <a:pt x="5317" y="-1"/>
                </a:moveTo>
                <a:cubicBezTo>
                  <a:pt x="11390" y="1542"/>
                  <a:pt x="16494" y="5645"/>
                  <a:pt x="19305" y="11245"/>
                </a:cubicBezTo>
              </a:path>
              <a:path w="19305" h="20935" stroke="0" extrusionOk="0">
                <a:moveTo>
                  <a:pt x="5317" y="-1"/>
                </a:moveTo>
                <a:cubicBezTo>
                  <a:pt x="11390" y="1542"/>
                  <a:pt x="16494" y="5645"/>
                  <a:pt x="19305" y="11245"/>
                </a:cubicBezTo>
                <a:lnTo>
                  <a:pt x="0" y="20935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rc 4"/>
          <p:cNvSpPr>
            <a:spLocks/>
          </p:cNvSpPr>
          <p:nvPr/>
        </p:nvSpPr>
        <p:spPr bwMode="auto">
          <a:xfrm rot="19327721" flipH="1">
            <a:off x="5149850" y="344488"/>
            <a:ext cx="5375275" cy="5435600"/>
          </a:xfrm>
          <a:custGeom>
            <a:avLst/>
            <a:gdLst>
              <a:gd name="G0" fmla="+- 0 0 0"/>
              <a:gd name="G1" fmla="+- 17076 0 0"/>
              <a:gd name="G2" fmla="+- 21600 0 0"/>
              <a:gd name="T0" fmla="*/ 13227 w 18639"/>
              <a:gd name="T1" fmla="*/ 0 h 17076"/>
              <a:gd name="T2" fmla="*/ 18639 w 18639"/>
              <a:gd name="T3" fmla="*/ 6160 h 17076"/>
              <a:gd name="T4" fmla="*/ 0 w 18639"/>
              <a:gd name="T5" fmla="*/ 17076 h 17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39" h="17076" fill="none" extrusionOk="0">
                <a:moveTo>
                  <a:pt x="13227" y="-1"/>
                </a:moveTo>
                <a:cubicBezTo>
                  <a:pt x="15407" y="1688"/>
                  <a:pt x="17244" y="3779"/>
                  <a:pt x="18638" y="6160"/>
                </a:cubicBezTo>
              </a:path>
              <a:path w="18639" h="17076" stroke="0" extrusionOk="0">
                <a:moveTo>
                  <a:pt x="13227" y="-1"/>
                </a:moveTo>
                <a:cubicBezTo>
                  <a:pt x="15407" y="1688"/>
                  <a:pt x="17244" y="3779"/>
                  <a:pt x="18638" y="6160"/>
                </a:cubicBezTo>
                <a:lnTo>
                  <a:pt x="0" y="17076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5153025" y="3705225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2724150" y="1087438"/>
            <a:ext cx="6543675" cy="4170362"/>
            <a:chOff x="1716" y="685"/>
            <a:chExt cx="4122" cy="2627"/>
          </a:xfrm>
        </p:grpSpPr>
        <p:grpSp>
          <p:nvGrpSpPr>
            <p:cNvPr id="26631" name="Group 7"/>
            <p:cNvGrpSpPr>
              <a:grpSpLocks/>
            </p:cNvGrpSpPr>
            <p:nvPr/>
          </p:nvGrpSpPr>
          <p:grpSpPr bwMode="auto">
            <a:xfrm>
              <a:off x="1716" y="685"/>
              <a:ext cx="4122" cy="2627"/>
              <a:chOff x="1716" y="685"/>
              <a:chExt cx="4122" cy="2627"/>
            </a:xfrm>
          </p:grpSpPr>
          <p:sp>
            <p:nvSpPr>
              <p:cNvPr id="26632" name="Rectangle 8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4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 b="1">
                    <a:solidFill>
                      <a:srgbClr val="131516"/>
                    </a:solidFill>
                    <a:latin typeface="Times New Roman" charset="0"/>
                  </a:rPr>
                  <a:t>2</a:t>
                </a:r>
                <a:endParaRPr lang="en-US" sz="1400">
                  <a:latin typeface="Times New Roman" charset="0"/>
                </a:endParaRPr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auto">
              <a:xfrm>
                <a:off x="3984" y="1650"/>
                <a:ext cx="49" cy="50"/>
              </a:xfrm>
              <a:custGeom>
                <a:avLst/>
                <a:gdLst/>
                <a:ahLst/>
                <a:cxnLst>
                  <a:cxn ang="0">
                    <a:pos x="48" y="25"/>
                  </a:cxn>
                  <a:cxn ang="0">
                    <a:pos x="46" y="33"/>
                  </a:cxn>
                  <a:cxn ang="0">
                    <a:pos x="40" y="41"/>
                  </a:cxn>
                  <a:cxn ang="0">
                    <a:pos x="33" y="46"/>
                  </a:cxn>
                  <a:cxn ang="0">
                    <a:pos x="23" y="48"/>
                  </a:cxn>
                  <a:cxn ang="0">
                    <a:pos x="13" y="46"/>
                  </a:cxn>
                  <a:cxn ang="0">
                    <a:pos x="6" y="41"/>
                  </a:cxn>
                  <a:cxn ang="0">
                    <a:pos x="2" y="33"/>
                  </a:cxn>
                  <a:cxn ang="0">
                    <a:pos x="0" y="25"/>
                  </a:cxn>
                  <a:cxn ang="0">
                    <a:pos x="2" y="16"/>
                  </a:cxn>
                  <a:cxn ang="0">
                    <a:pos x="6" y="8"/>
                  </a:cxn>
                  <a:cxn ang="0">
                    <a:pos x="13" y="2"/>
                  </a:cxn>
                  <a:cxn ang="0">
                    <a:pos x="23" y="0"/>
                  </a:cxn>
                  <a:cxn ang="0">
                    <a:pos x="33" y="2"/>
                  </a:cxn>
                  <a:cxn ang="0">
                    <a:pos x="40" y="8"/>
                  </a:cxn>
                  <a:cxn ang="0">
                    <a:pos x="46" y="16"/>
                  </a:cxn>
                  <a:cxn ang="0">
                    <a:pos x="48" y="25"/>
                  </a:cxn>
                </a:cxnLst>
                <a:rect l="0" t="0" r="r" b="b"/>
                <a:pathLst>
                  <a:path w="48" h="48">
                    <a:moveTo>
                      <a:pt x="48" y="25"/>
                    </a:moveTo>
                    <a:lnTo>
                      <a:pt x="46" y="33"/>
                    </a:lnTo>
                    <a:lnTo>
                      <a:pt x="40" y="41"/>
                    </a:lnTo>
                    <a:lnTo>
                      <a:pt x="33" y="46"/>
                    </a:lnTo>
                    <a:lnTo>
                      <a:pt x="23" y="48"/>
                    </a:lnTo>
                    <a:lnTo>
                      <a:pt x="13" y="46"/>
                    </a:lnTo>
                    <a:lnTo>
                      <a:pt x="6" y="41"/>
                    </a:lnTo>
                    <a:lnTo>
                      <a:pt x="2" y="33"/>
                    </a:lnTo>
                    <a:lnTo>
                      <a:pt x="0" y="25"/>
                    </a:lnTo>
                    <a:lnTo>
                      <a:pt x="2" y="16"/>
                    </a:lnTo>
                    <a:lnTo>
                      <a:pt x="6" y="8"/>
                    </a:lnTo>
                    <a:lnTo>
                      <a:pt x="13" y="2"/>
                    </a:lnTo>
                    <a:lnTo>
                      <a:pt x="23" y="0"/>
                    </a:lnTo>
                    <a:lnTo>
                      <a:pt x="33" y="2"/>
                    </a:lnTo>
                    <a:lnTo>
                      <a:pt x="40" y="8"/>
                    </a:lnTo>
                    <a:lnTo>
                      <a:pt x="46" y="16"/>
                    </a:lnTo>
                    <a:lnTo>
                      <a:pt x="48" y="25"/>
                    </a:lnTo>
                    <a:close/>
                  </a:path>
                </a:pathLst>
              </a:custGeom>
              <a:solidFill>
                <a:srgbClr val="1BAB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4" name="Rectangle 10"/>
              <p:cNvSpPr>
                <a:spLocks noChangeArrowheads="1"/>
              </p:cNvSpPr>
              <p:nvPr/>
            </p:nvSpPr>
            <p:spPr bwMode="auto">
              <a:xfrm>
                <a:off x="4032" y="1680"/>
                <a:ext cx="9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rgbClr val="131516"/>
                    </a:solidFill>
                    <a:latin typeface="Times New Roman" charset="0"/>
                  </a:rPr>
                  <a:t>C</a:t>
                </a:r>
                <a:endParaRPr lang="en-US" sz="1400">
                  <a:latin typeface="Times New Roman" charset="0"/>
                </a:endParaRPr>
              </a:p>
            </p:txBody>
          </p:sp>
          <p:sp>
            <p:nvSpPr>
              <p:cNvPr id="26635" name="Rectangle 11"/>
              <p:cNvSpPr>
                <a:spLocks noChangeArrowheads="1"/>
              </p:cNvSpPr>
              <p:nvPr/>
            </p:nvSpPr>
            <p:spPr bwMode="auto">
              <a:xfrm>
                <a:off x="2208" y="1666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131516"/>
                    </a:solidFill>
                    <a:latin typeface="Times New Roman" charset="0"/>
                  </a:rPr>
                  <a:t>C</a:t>
                </a:r>
                <a:r>
                  <a:rPr lang="en-US" sz="1500" baseline="-25000">
                    <a:solidFill>
                      <a:srgbClr val="131516"/>
                    </a:solidFill>
                    <a:latin typeface="Times New Roman" charset="0"/>
                  </a:rPr>
                  <a:t>1</a:t>
                </a:r>
                <a:endParaRPr lang="en-US" baseline="-25000">
                  <a:latin typeface="Times New Roman" charset="0"/>
                </a:endParaRPr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auto">
              <a:xfrm>
                <a:off x="2288" y="1645"/>
                <a:ext cx="50" cy="48"/>
              </a:xfrm>
              <a:custGeom>
                <a:avLst/>
                <a:gdLst/>
                <a:ahLst/>
                <a:cxnLst>
                  <a:cxn ang="0">
                    <a:pos x="48" y="23"/>
                  </a:cxn>
                  <a:cxn ang="0">
                    <a:pos x="46" y="32"/>
                  </a:cxn>
                  <a:cxn ang="0">
                    <a:pos x="41" y="40"/>
                  </a:cxn>
                  <a:cxn ang="0">
                    <a:pos x="33" y="44"/>
                  </a:cxn>
                  <a:cxn ang="0">
                    <a:pos x="25" y="46"/>
                  </a:cxn>
                  <a:cxn ang="0">
                    <a:pos x="16" y="44"/>
                  </a:cxn>
                  <a:cxn ang="0">
                    <a:pos x="8" y="40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5"/>
                  </a:cxn>
                  <a:cxn ang="0">
                    <a:pos x="8" y="7"/>
                  </a:cxn>
                  <a:cxn ang="0">
                    <a:pos x="16" y="1"/>
                  </a:cxn>
                  <a:cxn ang="0">
                    <a:pos x="25" y="0"/>
                  </a:cxn>
                  <a:cxn ang="0">
                    <a:pos x="33" y="1"/>
                  </a:cxn>
                  <a:cxn ang="0">
                    <a:pos x="41" y="7"/>
                  </a:cxn>
                  <a:cxn ang="0">
                    <a:pos x="46" y="15"/>
                  </a:cxn>
                  <a:cxn ang="0">
                    <a:pos x="48" y="23"/>
                  </a:cxn>
                </a:cxnLst>
                <a:rect l="0" t="0" r="r" b="b"/>
                <a:pathLst>
                  <a:path w="48" h="46">
                    <a:moveTo>
                      <a:pt x="48" y="23"/>
                    </a:moveTo>
                    <a:lnTo>
                      <a:pt x="46" y="32"/>
                    </a:lnTo>
                    <a:lnTo>
                      <a:pt x="41" y="40"/>
                    </a:lnTo>
                    <a:lnTo>
                      <a:pt x="33" y="44"/>
                    </a:lnTo>
                    <a:lnTo>
                      <a:pt x="25" y="46"/>
                    </a:lnTo>
                    <a:lnTo>
                      <a:pt x="16" y="44"/>
                    </a:lnTo>
                    <a:lnTo>
                      <a:pt x="8" y="40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5"/>
                    </a:lnTo>
                    <a:lnTo>
                      <a:pt x="8" y="7"/>
                    </a:lnTo>
                    <a:lnTo>
                      <a:pt x="16" y="1"/>
                    </a:lnTo>
                    <a:lnTo>
                      <a:pt x="25" y="0"/>
                    </a:lnTo>
                    <a:lnTo>
                      <a:pt x="33" y="1"/>
                    </a:lnTo>
                    <a:lnTo>
                      <a:pt x="41" y="7"/>
                    </a:lnTo>
                    <a:lnTo>
                      <a:pt x="46" y="15"/>
                    </a:lnTo>
                    <a:lnTo>
                      <a:pt x="48" y="23"/>
                    </a:lnTo>
                    <a:close/>
                  </a:path>
                </a:pathLst>
              </a:custGeom>
              <a:solidFill>
                <a:srgbClr val="1BAB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Freeform 13"/>
              <p:cNvSpPr>
                <a:spLocks noEditPoints="1"/>
              </p:cNvSpPr>
              <p:nvPr/>
            </p:nvSpPr>
            <p:spPr bwMode="auto">
              <a:xfrm>
                <a:off x="2285" y="1640"/>
                <a:ext cx="57" cy="56"/>
              </a:xfrm>
              <a:custGeom>
                <a:avLst/>
                <a:gdLst/>
                <a:ahLst/>
                <a:cxnLst>
                  <a:cxn ang="0">
                    <a:pos x="53" y="32"/>
                  </a:cxn>
                  <a:cxn ang="0">
                    <a:pos x="49" y="42"/>
                  </a:cxn>
                  <a:cxn ang="0">
                    <a:pos x="42" y="42"/>
                  </a:cxn>
                  <a:cxn ang="0">
                    <a:pos x="47" y="27"/>
                  </a:cxn>
                  <a:cxn ang="0">
                    <a:pos x="46" y="46"/>
                  </a:cxn>
                  <a:cxn ang="0">
                    <a:pos x="38" y="52"/>
                  </a:cxn>
                  <a:cxn ang="0">
                    <a:pos x="28" y="53"/>
                  </a:cxn>
                  <a:cxn ang="0">
                    <a:pos x="36" y="46"/>
                  </a:cxn>
                  <a:cxn ang="0">
                    <a:pos x="46" y="46"/>
                  </a:cxn>
                  <a:cxn ang="0">
                    <a:pos x="23" y="53"/>
                  </a:cxn>
                  <a:cxn ang="0">
                    <a:pos x="13" y="50"/>
                  </a:cxn>
                  <a:cxn ang="0">
                    <a:pos x="13" y="42"/>
                  </a:cxn>
                  <a:cxn ang="0">
                    <a:pos x="28" y="48"/>
                  </a:cxn>
                  <a:cxn ang="0">
                    <a:pos x="9" y="46"/>
                  </a:cxn>
                  <a:cxn ang="0">
                    <a:pos x="3" y="38"/>
                  </a:cxn>
                  <a:cxn ang="0">
                    <a:pos x="0" y="27"/>
                  </a:cxn>
                  <a:cxn ang="0">
                    <a:pos x="7" y="34"/>
                  </a:cxn>
                  <a:cxn ang="0">
                    <a:pos x="9" y="46"/>
                  </a:cxn>
                  <a:cxn ang="0">
                    <a:pos x="1" y="23"/>
                  </a:cxn>
                  <a:cxn ang="0">
                    <a:pos x="5" y="13"/>
                  </a:cxn>
                  <a:cxn ang="0">
                    <a:pos x="13" y="13"/>
                  </a:cxn>
                  <a:cxn ang="0">
                    <a:pos x="7" y="27"/>
                  </a:cxn>
                  <a:cxn ang="0">
                    <a:pos x="9" y="9"/>
                  </a:cxn>
                  <a:cxn ang="0">
                    <a:pos x="17" y="2"/>
                  </a:cxn>
                  <a:cxn ang="0">
                    <a:pos x="28" y="0"/>
                  </a:cxn>
                  <a:cxn ang="0">
                    <a:pos x="19" y="7"/>
                  </a:cxn>
                  <a:cxn ang="0">
                    <a:pos x="9" y="9"/>
                  </a:cxn>
                  <a:cxn ang="0">
                    <a:pos x="32" y="2"/>
                  </a:cxn>
                  <a:cxn ang="0">
                    <a:pos x="42" y="5"/>
                  </a:cxn>
                  <a:cxn ang="0">
                    <a:pos x="42" y="13"/>
                  </a:cxn>
                  <a:cxn ang="0">
                    <a:pos x="28" y="5"/>
                  </a:cxn>
                  <a:cxn ang="0">
                    <a:pos x="46" y="9"/>
                  </a:cxn>
                  <a:cxn ang="0">
                    <a:pos x="44" y="11"/>
                  </a:cxn>
                  <a:cxn ang="0">
                    <a:pos x="46" y="9"/>
                  </a:cxn>
                  <a:cxn ang="0">
                    <a:pos x="51" y="17"/>
                  </a:cxn>
                  <a:cxn ang="0">
                    <a:pos x="55" y="27"/>
                  </a:cxn>
                  <a:cxn ang="0">
                    <a:pos x="47" y="19"/>
                  </a:cxn>
                  <a:cxn ang="0">
                    <a:pos x="46" y="9"/>
                  </a:cxn>
                </a:cxnLst>
                <a:rect l="0" t="0" r="r" b="b"/>
                <a:pathLst>
                  <a:path w="55" h="53">
                    <a:moveTo>
                      <a:pt x="55" y="27"/>
                    </a:moveTo>
                    <a:lnTo>
                      <a:pt x="53" y="32"/>
                    </a:lnTo>
                    <a:lnTo>
                      <a:pt x="51" y="38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2" y="42"/>
                    </a:lnTo>
                    <a:lnTo>
                      <a:pt x="47" y="34"/>
                    </a:lnTo>
                    <a:lnTo>
                      <a:pt x="47" y="27"/>
                    </a:lnTo>
                    <a:lnTo>
                      <a:pt x="55" y="27"/>
                    </a:lnTo>
                    <a:close/>
                    <a:moveTo>
                      <a:pt x="46" y="46"/>
                    </a:moveTo>
                    <a:lnTo>
                      <a:pt x="42" y="50"/>
                    </a:lnTo>
                    <a:lnTo>
                      <a:pt x="38" y="52"/>
                    </a:lnTo>
                    <a:lnTo>
                      <a:pt x="32" y="53"/>
                    </a:lnTo>
                    <a:lnTo>
                      <a:pt x="28" y="53"/>
                    </a:lnTo>
                    <a:lnTo>
                      <a:pt x="28" y="48"/>
                    </a:lnTo>
                    <a:lnTo>
                      <a:pt x="36" y="46"/>
                    </a:lnTo>
                    <a:lnTo>
                      <a:pt x="42" y="42"/>
                    </a:lnTo>
                    <a:lnTo>
                      <a:pt x="46" y="46"/>
                    </a:lnTo>
                    <a:close/>
                    <a:moveTo>
                      <a:pt x="28" y="53"/>
                    </a:moveTo>
                    <a:lnTo>
                      <a:pt x="23" y="53"/>
                    </a:lnTo>
                    <a:lnTo>
                      <a:pt x="17" y="52"/>
                    </a:lnTo>
                    <a:lnTo>
                      <a:pt x="13" y="50"/>
                    </a:lnTo>
                    <a:lnTo>
                      <a:pt x="9" y="46"/>
                    </a:lnTo>
                    <a:lnTo>
                      <a:pt x="13" y="42"/>
                    </a:lnTo>
                    <a:lnTo>
                      <a:pt x="19" y="46"/>
                    </a:lnTo>
                    <a:lnTo>
                      <a:pt x="28" y="48"/>
                    </a:lnTo>
                    <a:lnTo>
                      <a:pt x="28" y="53"/>
                    </a:lnTo>
                    <a:close/>
                    <a:moveTo>
                      <a:pt x="9" y="46"/>
                    </a:moveTo>
                    <a:lnTo>
                      <a:pt x="5" y="42"/>
                    </a:lnTo>
                    <a:lnTo>
                      <a:pt x="3" y="38"/>
                    </a:lnTo>
                    <a:lnTo>
                      <a:pt x="1" y="32"/>
                    </a:lnTo>
                    <a:lnTo>
                      <a:pt x="0" y="27"/>
                    </a:lnTo>
                    <a:lnTo>
                      <a:pt x="7" y="27"/>
                    </a:lnTo>
                    <a:lnTo>
                      <a:pt x="7" y="34"/>
                    </a:lnTo>
                    <a:lnTo>
                      <a:pt x="13" y="42"/>
                    </a:lnTo>
                    <a:lnTo>
                      <a:pt x="9" y="46"/>
                    </a:lnTo>
                    <a:close/>
                    <a:moveTo>
                      <a:pt x="0" y="27"/>
                    </a:moveTo>
                    <a:lnTo>
                      <a:pt x="1" y="23"/>
                    </a:lnTo>
                    <a:lnTo>
                      <a:pt x="3" y="17"/>
                    </a:lnTo>
                    <a:lnTo>
                      <a:pt x="5" y="13"/>
                    </a:lnTo>
                    <a:lnTo>
                      <a:pt x="9" y="9"/>
                    </a:lnTo>
                    <a:lnTo>
                      <a:pt x="13" y="13"/>
                    </a:lnTo>
                    <a:lnTo>
                      <a:pt x="7" y="19"/>
                    </a:lnTo>
                    <a:lnTo>
                      <a:pt x="7" y="27"/>
                    </a:lnTo>
                    <a:lnTo>
                      <a:pt x="0" y="27"/>
                    </a:lnTo>
                    <a:close/>
                    <a:moveTo>
                      <a:pt x="9" y="9"/>
                    </a:moveTo>
                    <a:lnTo>
                      <a:pt x="13" y="5"/>
                    </a:lnTo>
                    <a:lnTo>
                      <a:pt x="17" y="2"/>
                    </a:lnTo>
                    <a:lnTo>
                      <a:pt x="23" y="2"/>
                    </a:lnTo>
                    <a:lnTo>
                      <a:pt x="28" y="0"/>
                    </a:lnTo>
                    <a:lnTo>
                      <a:pt x="28" y="5"/>
                    </a:lnTo>
                    <a:lnTo>
                      <a:pt x="19" y="7"/>
                    </a:lnTo>
                    <a:lnTo>
                      <a:pt x="13" y="13"/>
                    </a:lnTo>
                    <a:lnTo>
                      <a:pt x="9" y="9"/>
                    </a:lnTo>
                    <a:close/>
                    <a:moveTo>
                      <a:pt x="28" y="0"/>
                    </a:moveTo>
                    <a:lnTo>
                      <a:pt x="32" y="2"/>
                    </a:lnTo>
                    <a:lnTo>
                      <a:pt x="38" y="2"/>
                    </a:lnTo>
                    <a:lnTo>
                      <a:pt x="42" y="5"/>
                    </a:lnTo>
                    <a:lnTo>
                      <a:pt x="46" y="9"/>
                    </a:lnTo>
                    <a:lnTo>
                      <a:pt x="42" y="13"/>
                    </a:lnTo>
                    <a:lnTo>
                      <a:pt x="36" y="7"/>
                    </a:lnTo>
                    <a:lnTo>
                      <a:pt x="28" y="5"/>
                    </a:lnTo>
                    <a:lnTo>
                      <a:pt x="28" y="0"/>
                    </a:lnTo>
                    <a:close/>
                    <a:moveTo>
                      <a:pt x="46" y="9"/>
                    </a:moveTo>
                    <a:lnTo>
                      <a:pt x="46" y="9"/>
                    </a:lnTo>
                    <a:lnTo>
                      <a:pt x="44" y="11"/>
                    </a:lnTo>
                    <a:lnTo>
                      <a:pt x="46" y="9"/>
                    </a:lnTo>
                    <a:close/>
                    <a:moveTo>
                      <a:pt x="46" y="9"/>
                    </a:moveTo>
                    <a:lnTo>
                      <a:pt x="49" y="13"/>
                    </a:lnTo>
                    <a:lnTo>
                      <a:pt x="51" y="17"/>
                    </a:lnTo>
                    <a:lnTo>
                      <a:pt x="53" y="23"/>
                    </a:lnTo>
                    <a:lnTo>
                      <a:pt x="55" y="27"/>
                    </a:lnTo>
                    <a:lnTo>
                      <a:pt x="47" y="27"/>
                    </a:lnTo>
                    <a:lnTo>
                      <a:pt x="47" y="19"/>
                    </a:lnTo>
                    <a:lnTo>
                      <a:pt x="42" y="13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13151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638" name="Group 14"/>
              <p:cNvGrpSpPr>
                <a:grpSpLocks/>
              </p:cNvGrpSpPr>
              <p:nvPr/>
            </p:nvGrpSpPr>
            <p:grpSpPr bwMode="auto">
              <a:xfrm>
                <a:off x="1716" y="685"/>
                <a:ext cx="4122" cy="2627"/>
                <a:chOff x="1716" y="685"/>
                <a:chExt cx="4122" cy="2627"/>
              </a:xfrm>
            </p:grpSpPr>
            <p:sp>
              <p:nvSpPr>
                <p:cNvPr id="26639" name="Line 15"/>
                <p:cNvSpPr>
                  <a:spLocks noChangeShapeType="1"/>
                </p:cNvSpPr>
                <p:nvPr/>
              </p:nvSpPr>
              <p:spPr bwMode="auto">
                <a:xfrm rot="14311946">
                  <a:off x="3872" y="813"/>
                  <a:ext cx="0" cy="393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640" name="Group 16"/>
                <p:cNvGrpSpPr>
                  <a:grpSpLocks/>
                </p:cNvGrpSpPr>
                <p:nvPr/>
              </p:nvGrpSpPr>
              <p:grpSpPr bwMode="auto">
                <a:xfrm>
                  <a:off x="4224" y="1089"/>
                  <a:ext cx="275" cy="248"/>
                  <a:chOff x="4848" y="1248"/>
                  <a:chExt cx="432" cy="390"/>
                </a:xfrm>
              </p:grpSpPr>
              <p:sp>
                <p:nvSpPr>
                  <p:cNvPr id="26641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48" y="1254"/>
                    <a:ext cx="144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248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4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271" y="935"/>
                  <a:ext cx="337" cy="1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30 D</a:t>
                  </a:r>
                </a:p>
              </p:txBody>
            </p:sp>
            <p:grpSp>
              <p:nvGrpSpPr>
                <p:cNvPr id="26644" name="Group 20"/>
                <p:cNvGrpSpPr>
                  <a:grpSpLocks/>
                </p:cNvGrpSpPr>
                <p:nvPr/>
              </p:nvGrpSpPr>
              <p:grpSpPr bwMode="auto">
                <a:xfrm flipH="1">
                  <a:off x="1937" y="845"/>
                  <a:ext cx="274" cy="248"/>
                  <a:chOff x="4848" y="1248"/>
                  <a:chExt cx="432" cy="390"/>
                </a:xfrm>
              </p:grpSpPr>
              <p:sp>
                <p:nvSpPr>
                  <p:cNvPr id="26645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48" y="1254"/>
                    <a:ext cx="144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248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4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72" y="685"/>
                  <a:ext cx="33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60 D</a:t>
                  </a:r>
                </a:p>
              </p:txBody>
            </p:sp>
            <p:sp>
              <p:nvSpPr>
                <p:cNvPr id="26648" name="Freeform 24"/>
                <p:cNvSpPr>
                  <a:spLocks/>
                </p:cNvSpPr>
                <p:nvPr/>
              </p:nvSpPr>
              <p:spPr bwMode="auto">
                <a:xfrm>
                  <a:off x="1716" y="1086"/>
                  <a:ext cx="1129" cy="1128"/>
                </a:xfrm>
                <a:custGeom>
                  <a:avLst/>
                  <a:gdLst/>
                  <a:ahLst/>
                  <a:cxnLst>
                    <a:cxn ang="0">
                      <a:pos x="1772" y="979"/>
                    </a:cxn>
                    <a:cxn ang="0">
                      <a:pos x="1747" y="1109"/>
                    </a:cxn>
                    <a:cxn ang="0">
                      <a:pos x="1707" y="1234"/>
                    </a:cxn>
                    <a:cxn ang="0">
                      <a:pos x="1648" y="1347"/>
                    </a:cxn>
                    <a:cxn ang="0">
                      <a:pos x="1573" y="1453"/>
                    </a:cxn>
                    <a:cxn ang="0">
                      <a:pos x="1485" y="1545"/>
                    </a:cxn>
                    <a:cxn ang="0">
                      <a:pos x="1385" y="1624"/>
                    </a:cxn>
                    <a:cxn ang="0">
                      <a:pos x="1273" y="1689"/>
                    </a:cxn>
                    <a:cxn ang="0">
                      <a:pos x="1153" y="1737"/>
                    </a:cxn>
                    <a:cxn ang="0">
                      <a:pos x="1024" y="1766"/>
                    </a:cxn>
                    <a:cxn ang="0">
                      <a:pos x="888" y="1775"/>
                    </a:cxn>
                    <a:cxn ang="0">
                      <a:pos x="754" y="1766"/>
                    </a:cxn>
                    <a:cxn ang="0">
                      <a:pos x="625" y="1737"/>
                    </a:cxn>
                    <a:cxn ang="0">
                      <a:pos x="504" y="1689"/>
                    </a:cxn>
                    <a:cxn ang="0">
                      <a:pos x="393" y="1624"/>
                    </a:cxn>
                    <a:cxn ang="0">
                      <a:pos x="291" y="1545"/>
                    </a:cxn>
                    <a:cxn ang="0">
                      <a:pos x="203" y="1453"/>
                    </a:cxn>
                    <a:cxn ang="0">
                      <a:pos x="128" y="1347"/>
                    </a:cxn>
                    <a:cxn ang="0">
                      <a:pos x="70" y="1234"/>
                    </a:cxn>
                    <a:cxn ang="0">
                      <a:pos x="28" y="1109"/>
                    </a:cxn>
                    <a:cxn ang="0">
                      <a:pos x="3" y="979"/>
                    </a:cxn>
                    <a:cxn ang="0">
                      <a:pos x="1" y="842"/>
                    </a:cxn>
                    <a:cxn ang="0">
                      <a:pos x="17" y="710"/>
                    </a:cxn>
                    <a:cxn ang="0">
                      <a:pos x="53" y="583"/>
                    </a:cxn>
                    <a:cxn ang="0">
                      <a:pos x="107" y="464"/>
                    </a:cxn>
                    <a:cxn ang="0">
                      <a:pos x="176" y="357"/>
                    </a:cxn>
                    <a:cxn ang="0">
                      <a:pos x="260" y="261"/>
                    </a:cxn>
                    <a:cxn ang="0">
                      <a:pos x="356" y="176"/>
                    </a:cxn>
                    <a:cxn ang="0">
                      <a:pos x="466" y="107"/>
                    </a:cxn>
                    <a:cxn ang="0">
                      <a:pos x="583" y="53"/>
                    </a:cxn>
                    <a:cxn ang="0">
                      <a:pos x="709" y="17"/>
                    </a:cxn>
                    <a:cxn ang="0">
                      <a:pos x="842" y="2"/>
                    </a:cxn>
                    <a:cxn ang="0">
                      <a:pos x="978" y="4"/>
                    </a:cxn>
                    <a:cxn ang="0">
                      <a:pos x="1110" y="28"/>
                    </a:cxn>
                    <a:cxn ang="0">
                      <a:pos x="1233" y="69"/>
                    </a:cxn>
                    <a:cxn ang="0">
                      <a:pos x="1348" y="128"/>
                    </a:cxn>
                    <a:cxn ang="0">
                      <a:pos x="1452" y="203"/>
                    </a:cxn>
                    <a:cxn ang="0">
                      <a:pos x="1546" y="291"/>
                    </a:cxn>
                    <a:cxn ang="0">
                      <a:pos x="1625" y="391"/>
                    </a:cxn>
                    <a:cxn ang="0">
                      <a:pos x="1688" y="503"/>
                    </a:cxn>
                    <a:cxn ang="0">
                      <a:pos x="1736" y="624"/>
                    </a:cxn>
                    <a:cxn ang="0">
                      <a:pos x="1767" y="754"/>
                    </a:cxn>
                    <a:cxn ang="0">
                      <a:pos x="1776" y="889"/>
                    </a:cxn>
                  </a:cxnLst>
                  <a:rect l="0" t="0" r="r" b="b"/>
                  <a:pathLst>
                    <a:path w="1776" h="1775">
                      <a:moveTo>
                        <a:pt x="1776" y="889"/>
                      </a:moveTo>
                      <a:lnTo>
                        <a:pt x="1774" y="935"/>
                      </a:lnTo>
                      <a:lnTo>
                        <a:pt x="1772" y="979"/>
                      </a:lnTo>
                      <a:lnTo>
                        <a:pt x="1767" y="1023"/>
                      </a:lnTo>
                      <a:lnTo>
                        <a:pt x="1759" y="1067"/>
                      </a:lnTo>
                      <a:lnTo>
                        <a:pt x="1747" y="1109"/>
                      </a:lnTo>
                      <a:lnTo>
                        <a:pt x="1736" y="1152"/>
                      </a:lnTo>
                      <a:lnTo>
                        <a:pt x="1722" y="1194"/>
                      </a:lnTo>
                      <a:lnTo>
                        <a:pt x="1707" y="1234"/>
                      </a:lnTo>
                      <a:lnTo>
                        <a:pt x="1688" y="1272"/>
                      </a:lnTo>
                      <a:lnTo>
                        <a:pt x="1669" y="1311"/>
                      </a:lnTo>
                      <a:lnTo>
                        <a:pt x="1648" y="1347"/>
                      </a:lnTo>
                      <a:lnTo>
                        <a:pt x="1625" y="1384"/>
                      </a:lnTo>
                      <a:lnTo>
                        <a:pt x="1600" y="1418"/>
                      </a:lnTo>
                      <a:lnTo>
                        <a:pt x="1573" y="1453"/>
                      </a:lnTo>
                      <a:lnTo>
                        <a:pt x="1546" y="1486"/>
                      </a:lnTo>
                      <a:lnTo>
                        <a:pt x="1515" y="1516"/>
                      </a:lnTo>
                      <a:lnTo>
                        <a:pt x="1485" y="1545"/>
                      </a:lnTo>
                      <a:lnTo>
                        <a:pt x="1452" y="1574"/>
                      </a:lnTo>
                      <a:lnTo>
                        <a:pt x="1419" y="1599"/>
                      </a:lnTo>
                      <a:lnTo>
                        <a:pt x="1385" y="1624"/>
                      </a:lnTo>
                      <a:lnTo>
                        <a:pt x="1348" y="1647"/>
                      </a:lnTo>
                      <a:lnTo>
                        <a:pt x="1310" y="1668"/>
                      </a:lnTo>
                      <a:lnTo>
                        <a:pt x="1273" y="1689"/>
                      </a:lnTo>
                      <a:lnTo>
                        <a:pt x="1233" y="1706"/>
                      </a:lnTo>
                      <a:lnTo>
                        <a:pt x="1193" y="1722"/>
                      </a:lnTo>
                      <a:lnTo>
                        <a:pt x="1153" y="1737"/>
                      </a:lnTo>
                      <a:lnTo>
                        <a:pt x="1110" y="1749"/>
                      </a:lnTo>
                      <a:lnTo>
                        <a:pt x="1066" y="1758"/>
                      </a:lnTo>
                      <a:lnTo>
                        <a:pt x="1024" y="1766"/>
                      </a:lnTo>
                      <a:lnTo>
                        <a:pt x="978" y="1772"/>
                      </a:lnTo>
                      <a:lnTo>
                        <a:pt x="934" y="1775"/>
                      </a:lnTo>
                      <a:lnTo>
                        <a:pt x="888" y="1775"/>
                      </a:lnTo>
                      <a:lnTo>
                        <a:pt x="842" y="1775"/>
                      </a:lnTo>
                      <a:lnTo>
                        <a:pt x="798" y="1772"/>
                      </a:lnTo>
                      <a:lnTo>
                        <a:pt x="754" y="1766"/>
                      </a:lnTo>
                      <a:lnTo>
                        <a:pt x="709" y="1758"/>
                      </a:lnTo>
                      <a:lnTo>
                        <a:pt x="667" y="1749"/>
                      </a:lnTo>
                      <a:lnTo>
                        <a:pt x="625" y="1737"/>
                      </a:lnTo>
                      <a:lnTo>
                        <a:pt x="583" y="1722"/>
                      </a:lnTo>
                      <a:lnTo>
                        <a:pt x="542" y="1706"/>
                      </a:lnTo>
                      <a:lnTo>
                        <a:pt x="504" y="1689"/>
                      </a:lnTo>
                      <a:lnTo>
                        <a:pt x="466" y="1668"/>
                      </a:lnTo>
                      <a:lnTo>
                        <a:pt x="427" y="1647"/>
                      </a:lnTo>
                      <a:lnTo>
                        <a:pt x="393" y="1624"/>
                      </a:lnTo>
                      <a:lnTo>
                        <a:pt x="356" y="1599"/>
                      </a:lnTo>
                      <a:lnTo>
                        <a:pt x="324" y="1574"/>
                      </a:lnTo>
                      <a:lnTo>
                        <a:pt x="291" y="1545"/>
                      </a:lnTo>
                      <a:lnTo>
                        <a:pt x="260" y="1516"/>
                      </a:lnTo>
                      <a:lnTo>
                        <a:pt x="232" y="1486"/>
                      </a:lnTo>
                      <a:lnTo>
                        <a:pt x="203" y="1453"/>
                      </a:lnTo>
                      <a:lnTo>
                        <a:pt x="176" y="1418"/>
                      </a:lnTo>
                      <a:lnTo>
                        <a:pt x="151" y="1384"/>
                      </a:lnTo>
                      <a:lnTo>
                        <a:pt x="128" y="1347"/>
                      </a:lnTo>
                      <a:lnTo>
                        <a:pt x="107" y="1311"/>
                      </a:lnTo>
                      <a:lnTo>
                        <a:pt x="88" y="1272"/>
                      </a:lnTo>
                      <a:lnTo>
                        <a:pt x="70" y="1234"/>
                      </a:lnTo>
                      <a:lnTo>
                        <a:pt x="53" y="1194"/>
                      </a:lnTo>
                      <a:lnTo>
                        <a:pt x="40" y="1152"/>
                      </a:lnTo>
                      <a:lnTo>
                        <a:pt x="28" y="1109"/>
                      </a:lnTo>
                      <a:lnTo>
                        <a:pt x="17" y="1067"/>
                      </a:lnTo>
                      <a:lnTo>
                        <a:pt x="9" y="1023"/>
                      </a:lnTo>
                      <a:lnTo>
                        <a:pt x="3" y="979"/>
                      </a:lnTo>
                      <a:lnTo>
                        <a:pt x="1" y="935"/>
                      </a:lnTo>
                      <a:lnTo>
                        <a:pt x="0" y="889"/>
                      </a:lnTo>
                      <a:lnTo>
                        <a:pt x="1" y="842"/>
                      </a:lnTo>
                      <a:lnTo>
                        <a:pt x="3" y="798"/>
                      </a:lnTo>
                      <a:lnTo>
                        <a:pt x="9" y="754"/>
                      </a:lnTo>
                      <a:lnTo>
                        <a:pt x="17" y="710"/>
                      </a:lnTo>
                      <a:lnTo>
                        <a:pt x="28" y="666"/>
                      </a:lnTo>
                      <a:lnTo>
                        <a:pt x="40" y="624"/>
                      </a:lnTo>
                      <a:lnTo>
                        <a:pt x="53" y="583"/>
                      </a:lnTo>
                      <a:lnTo>
                        <a:pt x="70" y="543"/>
                      </a:lnTo>
                      <a:lnTo>
                        <a:pt x="88" y="503"/>
                      </a:lnTo>
                      <a:lnTo>
                        <a:pt x="107" y="464"/>
                      </a:lnTo>
                      <a:lnTo>
                        <a:pt x="128" y="428"/>
                      </a:lnTo>
                      <a:lnTo>
                        <a:pt x="151" y="391"/>
                      </a:lnTo>
                      <a:lnTo>
                        <a:pt x="176" y="357"/>
                      </a:lnTo>
                      <a:lnTo>
                        <a:pt x="203" y="324"/>
                      </a:lnTo>
                      <a:lnTo>
                        <a:pt x="232" y="291"/>
                      </a:lnTo>
                      <a:lnTo>
                        <a:pt x="260" y="261"/>
                      </a:lnTo>
                      <a:lnTo>
                        <a:pt x="291" y="230"/>
                      </a:lnTo>
                      <a:lnTo>
                        <a:pt x="324" y="203"/>
                      </a:lnTo>
                      <a:lnTo>
                        <a:pt x="356" y="176"/>
                      </a:lnTo>
                      <a:lnTo>
                        <a:pt x="393" y="151"/>
                      </a:lnTo>
                      <a:lnTo>
                        <a:pt x="427" y="128"/>
                      </a:lnTo>
                      <a:lnTo>
                        <a:pt x="466" y="107"/>
                      </a:lnTo>
                      <a:lnTo>
                        <a:pt x="504" y="88"/>
                      </a:lnTo>
                      <a:lnTo>
                        <a:pt x="542" y="69"/>
                      </a:lnTo>
                      <a:lnTo>
                        <a:pt x="583" y="53"/>
                      </a:lnTo>
                      <a:lnTo>
                        <a:pt x="625" y="40"/>
                      </a:lnTo>
                      <a:lnTo>
                        <a:pt x="667" y="28"/>
                      </a:lnTo>
                      <a:lnTo>
                        <a:pt x="709" y="17"/>
                      </a:lnTo>
                      <a:lnTo>
                        <a:pt x="754" y="9"/>
                      </a:lnTo>
                      <a:lnTo>
                        <a:pt x="798" y="4"/>
                      </a:lnTo>
                      <a:lnTo>
                        <a:pt x="842" y="2"/>
                      </a:lnTo>
                      <a:lnTo>
                        <a:pt x="888" y="0"/>
                      </a:lnTo>
                      <a:lnTo>
                        <a:pt x="934" y="2"/>
                      </a:lnTo>
                      <a:lnTo>
                        <a:pt x="978" y="4"/>
                      </a:lnTo>
                      <a:lnTo>
                        <a:pt x="1024" y="9"/>
                      </a:lnTo>
                      <a:lnTo>
                        <a:pt x="1066" y="17"/>
                      </a:lnTo>
                      <a:lnTo>
                        <a:pt x="1110" y="28"/>
                      </a:lnTo>
                      <a:lnTo>
                        <a:pt x="1153" y="40"/>
                      </a:lnTo>
                      <a:lnTo>
                        <a:pt x="1193" y="53"/>
                      </a:lnTo>
                      <a:lnTo>
                        <a:pt x="1233" y="69"/>
                      </a:lnTo>
                      <a:lnTo>
                        <a:pt x="1273" y="88"/>
                      </a:lnTo>
                      <a:lnTo>
                        <a:pt x="1310" y="107"/>
                      </a:lnTo>
                      <a:lnTo>
                        <a:pt x="1348" y="128"/>
                      </a:lnTo>
                      <a:lnTo>
                        <a:pt x="1385" y="151"/>
                      </a:lnTo>
                      <a:lnTo>
                        <a:pt x="1419" y="176"/>
                      </a:lnTo>
                      <a:lnTo>
                        <a:pt x="1452" y="203"/>
                      </a:lnTo>
                      <a:lnTo>
                        <a:pt x="1485" y="230"/>
                      </a:lnTo>
                      <a:lnTo>
                        <a:pt x="1515" y="261"/>
                      </a:lnTo>
                      <a:lnTo>
                        <a:pt x="1546" y="291"/>
                      </a:lnTo>
                      <a:lnTo>
                        <a:pt x="1573" y="324"/>
                      </a:lnTo>
                      <a:lnTo>
                        <a:pt x="1600" y="357"/>
                      </a:lnTo>
                      <a:lnTo>
                        <a:pt x="1625" y="391"/>
                      </a:lnTo>
                      <a:lnTo>
                        <a:pt x="1648" y="428"/>
                      </a:lnTo>
                      <a:lnTo>
                        <a:pt x="1669" y="464"/>
                      </a:lnTo>
                      <a:lnTo>
                        <a:pt x="1688" y="503"/>
                      </a:lnTo>
                      <a:lnTo>
                        <a:pt x="1707" y="543"/>
                      </a:lnTo>
                      <a:lnTo>
                        <a:pt x="1722" y="583"/>
                      </a:lnTo>
                      <a:lnTo>
                        <a:pt x="1736" y="624"/>
                      </a:lnTo>
                      <a:lnTo>
                        <a:pt x="1747" y="666"/>
                      </a:lnTo>
                      <a:lnTo>
                        <a:pt x="1759" y="710"/>
                      </a:lnTo>
                      <a:lnTo>
                        <a:pt x="1767" y="754"/>
                      </a:lnTo>
                      <a:lnTo>
                        <a:pt x="1772" y="798"/>
                      </a:lnTo>
                      <a:lnTo>
                        <a:pt x="1774" y="842"/>
                      </a:lnTo>
                      <a:lnTo>
                        <a:pt x="1776" y="88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9" name="Freeform 25"/>
                <p:cNvSpPr>
                  <a:spLocks noEditPoints="1"/>
                </p:cNvSpPr>
                <p:nvPr/>
              </p:nvSpPr>
              <p:spPr bwMode="auto">
                <a:xfrm>
                  <a:off x="3627" y="1282"/>
                  <a:ext cx="735" cy="737"/>
                </a:xfrm>
                <a:custGeom>
                  <a:avLst/>
                  <a:gdLst/>
                  <a:ahLst/>
                  <a:cxnLst>
                    <a:cxn ang="0">
                      <a:pos x="1146" y="696"/>
                    </a:cxn>
                    <a:cxn ang="0">
                      <a:pos x="1102" y="831"/>
                    </a:cxn>
                    <a:cxn ang="0">
                      <a:pos x="1025" y="948"/>
                    </a:cxn>
                    <a:cxn ang="0">
                      <a:pos x="1021" y="944"/>
                    </a:cxn>
                    <a:cxn ang="0">
                      <a:pos x="1096" y="827"/>
                    </a:cxn>
                    <a:cxn ang="0">
                      <a:pos x="1140" y="694"/>
                    </a:cxn>
                    <a:cxn ang="0">
                      <a:pos x="1157" y="579"/>
                    </a:cxn>
                    <a:cxn ang="0">
                      <a:pos x="902" y="1059"/>
                    </a:cxn>
                    <a:cxn ang="0">
                      <a:pos x="778" y="1123"/>
                    </a:cxn>
                    <a:cxn ang="0">
                      <a:pos x="639" y="1155"/>
                    </a:cxn>
                    <a:cxn ang="0">
                      <a:pos x="637" y="1149"/>
                    </a:cxn>
                    <a:cxn ang="0">
                      <a:pos x="776" y="1117"/>
                    </a:cxn>
                    <a:cxn ang="0">
                      <a:pos x="898" y="1053"/>
                    </a:cxn>
                    <a:cxn ang="0">
                      <a:pos x="989" y="988"/>
                    </a:cxn>
                    <a:cxn ang="0">
                      <a:pos x="463" y="1146"/>
                    </a:cxn>
                    <a:cxn ang="0">
                      <a:pos x="329" y="1101"/>
                    </a:cxn>
                    <a:cxn ang="0">
                      <a:pos x="212" y="1027"/>
                    </a:cxn>
                    <a:cxn ang="0">
                      <a:pos x="215" y="1021"/>
                    </a:cxn>
                    <a:cxn ang="0">
                      <a:pos x="330" y="1096"/>
                    </a:cxn>
                    <a:cxn ang="0">
                      <a:pos x="465" y="1140"/>
                    </a:cxn>
                    <a:cxn ang="0">
                      <a:pos x="580" y="1159"/>
                    </a:cxn>
                    <a:cxn ang="0">
                      <a:pos x="98" y="902"/>
                    </a:cxn>
                    <a:cxn ang="0">
                      <a:pos x="35" y="779"/>
                    </a:cxn>
                    <a:cxn ang="0">
                      <a:pos x="2" y="639"/>
                    </a:cxn>
                    <a:cxn ang="0">
                      <a:pos x="8" y="639"/>
                    </a:cxn>
                    <a:cxn ang="0">
                      <a:pos x="41" y="775"/>
                    </a:cxn>
                    <a:cxn ang="0">
                      <a:pos x="104" y="900"/>
                    </a:cxn>
                    <a:cxn ang="0">
                      <a:pos x="169" y="988"/>
                    </a:cxn>
                    <a:cxn ang="0">
                      <a:pos x="12" y="462"/>
                    </a:cxn>
                    <a:cxn ang="0">
                      <a:pos x="56" y="328"/>
                    </a:cxn>
                    <a:cxn ang="0">
                      <a:pos x="133" y="211"/>
                    </a:cxn>
                    <a:cxn ang="0">
                      <a:pos x="137" y="215"/>
                    </a:cxn>
                    <a:cxn ang="0">
                      <a:pos x="62" y="332"/>
                    </a:cxn>
                    <a:cxn ang="0">
                      <a:pos x="18" y="464"/>
                    </a:cxn>
                    <a:cxn ang="0">
                      <a:pos x="0" y="579"/>
                    </a:cxn>
                    <a:cxn ang="0">
                      <a:pos x="256" y="99"/>
                    </a:cxn>
                    <a:cxn ang="0">
                      <a:pos x="380" y="34"/>
                    </a:cxn>
                    <a:cxn ang="0">
                      <a:pos x="520" y="3"/>
                    </a:cxn>
                    <a:cxn ang="0">
                      <a:pos x="520" y="9"/>
                    </a:cxn>
                    <a:cxn ang="0">
                      <a:pos x="382" y="40"/>
                    </a:cxn>
                    <a:cxn ang="0">
                      <a:pos x="260" y="103"/>
                    </a:cxn>
                    <a:cxn ang="0">
                      <a:pos x="169" y="170"/>
                    </a:cxn>
                    <a:cxn ang="0">
                      <a:pos x="695" y="11"/>
                    </a:cxn>
                    <a:cxn ang="0">
                      <a:pos x="829" y="57"/>
                    </a:cxn>
                    <a:cxn ang="0">
                      <a:pos x="948" y="132"/>
                    </a:cxn>
                    <a:cxn ang="0">
                      <a:pos x="944" y="138"/>
                    </a:cxn>
                    <a:cxn ang="0">
                      <a:pos x="827" y="63"/>
                    </a:cxn>
                    <a:cxn ang="0">
                      <a:pos x="695" y="17"/>
                    </a:cxn>
                    <a:cxn ang="0">
                      <a:pos x="580" y="0"/>
                    </a:cxn>
                    <a:cxn ang="0">
                      <a:pos x="1060" y="255"/>
                    </a:cxn>
                    <a:cxn ang="0">
                      <a:pos x="1123" y="380"/>
                    </a:cxn>
                    <a:cxn ang="0">
                      <a:pos x="1155" y="520"/>
                    </a:cxn>
                    <a:cxn ang="0">
                      <a:pos x="1150" y="522"/>
                    </a:cxn>
                    <a:cxn ang="0">
                      <a:pos x="1117" y="382"/>
                    </a:cxn>
                    <a:cxn ang="0">
                      <a:pos x="1054" y="259"/>
                    </a:cxn>
                    <a:cxn ang="0">
                      <a:pos x="989" y="170"/>
                    </a:cxn>
                  </a:cxnLst>
                  <a:rect l="0" t="0" r="r" b="b"/>
                  <a:pathLst>
                    <a:path w="1157" h="1159">
                      <a:moveTo>
                        <a:pt x="1157" y="579"/>
                      </a:moveTo>
                      <a:lnTo>
                        <a:pt x="1157" y="610"/>
                      </a:lnTo>
                      <a:lnTo>
                        <a:pt x="1155" y="639"/>
                      </a:lnTo>
                      <a:lnTo>
                        <a:pt x="1152" y="668"/>
                      </a:lnTo>
                      <a:lnTo>
                        <a:pt x="1146" y="696"/>
                      </a:lnTo>
                      <a:lnTo>
                        <a:pt x="1140" y="723"/>
                      </a:lnTo>
                      <a:lnTo>
                        <a:pt x="1132" y="752"/>
                      </a:lnTo>
                      <a:lnTo>
                        <a:pt x="1123" y="779"/>
                      </a:lnTo>
                      <a:lnTo>
                        <a:pt x="1113" y="804"/>
                      </a:lnTo>
                      <a:lnTo>
                        <a:pt x="1102" y="831"/>
                      </a:lnTo>
                      <a:lnTo>
                        <a:pt x="1088" y="856"/>
                      </a:lnTo>
                      <a:lnTo>
                        <a:pt x="1075" y="879"/>
                      </a:lnTo>
                      <a:lnTo>
                        <a:pt x="1060" y="902"/>
                      </a:lnTo>
                      <a:lnTo>
                        <a:pt x="1042" y="925"/>
                      </a:lnTo>
                      <a:lnTo>
                        <a:pt x="1025" y="948"/>
                      </a:lnTo>
                      <a:lnTo>
                        <a:pt x="1008" y="969"/>
                      </a:lnTo>
                      <a:lnTo>
                        <a:pt x="989" y="988"/>
                      </a:lnTo>
                      <a:lnTo>
                        <a:pt x="985" y="984"/>
                      </a:lnTo>
                      <a:lnTo>
                        <a:pt x="1004" y="965"/>
                      </a:lnTo>
                      <a:lnTo>
                        <a:pt x="1021" y="944"/>
                      </a:lnTo>
                      <a:lnTo>
                        <a:pt x="1038" y="921"/>
                      </a:lnTo>
                      <a:lnTo>
                        <a:pt x="1054" y="900"/>
                      </a:lnTo>
                      <a:lnTo>
                        <a:pt x="1069" y="877"/>
                      </a:lnTo>
                      <a:lnTo>
                        <a:pt x="1083" y="852"/>
                      </a:lnTo>
                      <a:lnTo>
                        <a:pt x="1096" y="827"/>
                      </a:lnTo>
                      <a:lnTo>
                        <a:pt x="1108" y="802"/>
                      </a:lnTo>
                      <a:lnTo>
                        <a:pt x="1117" y="775"/>
                      </a:lnTo>
                      <a:lnTo>
                        <a:pt x="1127" y="750"/>
                      </a:lnTo>
                      <a:lnTo>
                        <a:pt x="1134" y="721"/>
                      </a:lnTo>
                      <a:lnTo>
                        <a:pt x="1140" y="694"/>
                      </a:lnTo>
                      <a:lnTo>
                        <a:pt x="1146" y="666"/>
                      </a:lnTo>
                      <a:lnTo>
                        <a:pt x="1150" y="637"/>
                      </a:lnTo>
                      <a:lnTo>
                        <a:pt x="1152" y="608"/>
                      </a:lnTo>
                      <a:lnTo>
                        <a:pt x="1152" y="579"/>
                      </a:lnTo>
                      <a:lnTo>
                        <a:pt x="1157" y="579"/>
                      </a:lnTo>
                      <a:close/>
                      <a:moveTo>
                        <a:pt x="989" y="988"/>
                      </a:moveTo>
                      <a:lnTo>
                        <a:pt x="967" y="1007"/>
                      </a:lnTo>
                      <a:lnTo>
                        <a:pt x="946" y="1027"/>
                      </a:lnTo>
                      <a:lnTo>
                        <a:pt x="925" y="1044"/>
                      </a:lnTo>
                      <a:lnTo>
                        <a:pt x="902" y="1059"/>
                      </a:lnTo>
                      <a:lnTo>
                        <a:pt x="879" y="1075"/>
                      </a:lnTo>
                      <a:lnTo>
                        <a:pt x="854" y="1088"/>
                      </a:lnTo>
                      <a:lnTo>
                        <a:pt x="829" y="1101"/>
                      </a:lnTo>
                      <a:lnTo>
                        <a:pt x="804" y="1113"/>
                      </a:lnTo>
                      <a:lnTo>
                        <a:pt x="778" y="1123"/>
                      </a:lnTo>
                      <a:lnTo>
                        <a:pt x="751" y="1132"/>
                      </a:lnTo>
                      <a:lnTo>
                        <a:pt x="724" y="1140"/>
                      </a:lnTo>
                      <a:lnTo>
                        <a:pt x="695" y="1146"/>
                      </a:lnTo>
                      <a:lnTo>
                        <a:pt x="668" y="1151"/>
                      </a:lnTo>
                      <a:lnTo>
                        <a:pt x="639" y="1155"/>
                      </a:lnTo>
                      <a:lnTo>
                        <a:pt x="609" y="1157"/>
                      </a:lnTo>
                      <a:lnTo>
                        <a:pt x="580" y="1159"/>
                      </a:lnTo>
                      <a:lnTo>
                        <a:pt x="580" y="1153"/>
                      </a:lnTo>
                      <a:lnTo>
                        <a:pt x="609" y="1151"/>
                      </a:lnTo>
                      <a:lnTo>
                        <a:pt x="637" y="1149"/>
                      </a:lnTo>
                      <a:lnTo>
                        <a:pt x="666" y="1146"/>
                      </a:lnTo>
                      <a:lnTo>
                        <a:pt x="695" y="1140"/>
                      </a:lnTo>
                      <a:lnTo>
                        <a:pt x="722" y="1134"/>
                      </a:lnTo>
                      <a:lnTo>
                        <a:pt x="749" y="1126"/>
                      </a:lnTo>
                      <a:lnTo>
                        <a:pt x="776" y="1117"/>
                      </a:lnTo>
                      <a:lnTo>
                        <a:pt x="802" y="1107"/>
                      </a:lnTo>
                      <a:lnTo>
                        <a:pt x="827" y="1096"/>
                      </a:lnTo>
                      <a:lnTo>
                        <a:pt x="852" y="1082"/>
                      </a:lnTo>
                      <a:lnTo>
                        <a:pt x="875" y="1069"/>
                      </a:lnTo>
                      <a:lnTo>
                        <a:pt x="898" y="1053"/>
                      </a:lnTo>
                      <a:lnTo>
                        <a:pt x="921" y="1038"/>
                      </a:lnTo>
                      <a:lnTo>
                        <a:pt x="943" y="1021"/>
                      </a:lnTo>
                      <a:lnTo>
                        <a:pt x="964" y="1004"/>
                      </a:lnTo>
                      <a:lnTo>
                        <a:pt x="985" y="984"/>
                      </a:lnTo>
                      <a:lnTo>
                        <a:pt x="989" y="988"/>
                      </a:lnTo>
                      <a:close/>
                      <a:moveTo>
                        <a:pt x="580" y="1159"/>
                      </a:moveTo>
                      <a:lnTo>
                        <a:pt x="549" y="1157"/>
                      </a:lnTo>
                      <a:lnTo>
                        <a:pt x="520" y="1155"/>
                      </a:lnTo>
                      <a:lnTo>
                        <a:pt x="492" y="1151"/>
                      </a:lnTo>
                      <a:lnTo>
                        <a:pt x="463" y="1146"/>
                      </a:lnTo>
                      <a:lnTo>
                        <a:pt x="434" y="1140"/>
                      </a:lnTo>
                      <a:lnTo>
                        <a:pt x="407" y="1132"/>
                      </a:lnTo>
                      <a:lnTo>
                        <a:pt x="380" y="1123"/>
                      </a:lnTo>
                      <a:lnTo>
                        <a:pt x="354" y="1113"/>
                      </a:lnTo>
                      <a:lnTo>
                        <a:pt x="329" y="1101"/>
                      </a:lnTo>
                      <a:lnTo>
                        <a:pt x="304" y="1088"/>
                      </a:lnTo>
                      <a:lnTo>
                        <a:pt x="279" y="1075"/>
                      </a:lnTo>
                      <a:lnTo>
                        <a:pt x="256" y="1059"/>
                      </a:lnTo>
                      <a:lnTo>
                        <a:pt x="233" y="1044"/>
                      </a:lnTo>
                      <a:lnTo>
                        <a:pt x="212" y="1027"/>
                      </a:lnTo>
                      <a:lnTo>
                        <a:pt x="190" y="1007"/>
                      </a:lnTo>
                      <a:lnTo>
                        <a:pt x="169" y="988"/>
                      </a:lnTo>
                      <a:lnTo>
                        <a:pt x="175" y="984"/>
                      </a:lnTo>
                      <a:lnTo>
                        <a:pt x="194" y="1004"/>
                      </a:lnTo>
                      <a:lnTo>
                        <a:pt x="215" y="1021"/>
                      </a:lnTo>
                      <a:lnTo>
                        <a:pt x="236" y="1038"/>
                      </a:lnTo>
                      <a:lnTo>
                        <a:pt x="260" y="1053"/>
                      </a:lnTo>
                      <a:lnTo>
                        <a:pt x="283" y="1069"/>
                      </a:lnTo>
                      <a:lnTo>
                        <a:pt x="306" y="1082"/>
                      </a:lnTo>
                      <a:lnTo>
                        <a:pt x="330" y="1096"/>
                      </a:lnTo>
                      <a:lnTo>
                        <a:pt x="357" y="1107"/>
                      </a:lnTo>
                      <a:lnTo>
                        <a:pt x="382" y="1117"/>
                      </a:lnTo>
                      <a:lnTo>
                        <a:pt x="409" y="1126"/>
                      </a:lnTo>
                      <a:lnTo>
                        <a:pt x="436" y="1134"/>
                      </a:lnTo>
                      <a:lnTo>
                        <a:pt x="465" y="1140"/>
                      </a:lnTo>
                      <a:lnTo>
                        <a:pt x="492" y="1146"/>
                      </a:lnTo>
                      <a:lnTo>
                        <a:pt x="520" y="1149"/>
                      </a:lnTo>
                      <a:lnTo>
                        <a:pt x="549" y="1151"/>
                      </a:lnTo>
                      <a:lnTo>
                        <a:pt x="580" y="1153"/>
                      </a:lnTo>
                      <a:lnTo>
                        <a:pt x="580" y="1159"/>
                      </a:lnTo>
                      <a:close/>
                      <a:moveTo>
                        <a:pt x="169" y="988"/>
                      </a:moveTo>
                      <a:lnTo>
                        <a:pt x="150" y="969"/>
                      </a:lnTo>
                      <a:lnTo>
                        <a:pt x="133" y="948"/>
                      </a:lnTo>
                      <a:lnTo>
                        <a:pt x="116" y="925"/>
                      </a:lnTo>
                      <a:lnTo>
                        <a:pt x="98" y="902"/>
                      </a:lnTo>
                      <a:lnTo>
                        <a:pt x="83" y="879"/>
                      </a:lnTo>
                      <a:lnTo>
                        <a:pt x="70" y="856"/>
                      </a:lnTo>
                      <a:lnTo>
                        <a:pt x="56" y="831"/>
                      </a:lnTo>
                      <a:lnTo>
                        <a:pt x="45" y="804"/>
                      </a:lnTo>
                      <a:lnTo>
                        <a:pt x="35" y="779"/>
                      </a:lnTo>
                      <a:lnTo>
                        <a:pt x="25" y="752"/>
                      </a:lnTo>
                      <a:lnTo>
                        <a:pt x="18" y="723"/>
                      </a:lnTo>
                      <a:lnTo>
                        <a:pt x="12" y="696"/>
                      </a:lnTo>
                      <a:lnTo>
                        <a:pt x="6" y="668"/>
                      </a:lnTo>
                      <a:lnTo>
                        <a:pt x="2" y="639"/>
                      </a:lnTo>
                      <a:lnTo>
                        <a:pt x="0" y="610"/>
                      </a:lnTo>
                      <a:lnTo>
                        <a:pt x="0" y="579"/>
                      </a:lnTo>
                      <a:lnTo>
                        <a:pt x="6" y="579"/>
                      </a:lnTo>
                      <a:lnTo>
                        <a:pt x="6" y="608"/>
                      </a:lnTo>
                      <a:lnTo>
                        <a:pt x="8" y="639"/>
                      </a:lnTo>
                      <a:lnTo>
                        <a:pt x="12" y="666"/>
                      </a:lnTo>
                      <a:lnTo>
                        <a:pt x="18" y="694"/>
                      </a:lnTo>
                      <a:lnTo>
                        <a:pt x="24" y="721"/>
                      </a:lnTo>
                      <a:lnTo>
                        <a:pt x="31" y="750"/>
                      </a:lnTo>
                      <a:lnTo>
                        <a:pt x="41" y="775"/>
                      </a:lnTo>
                      <a:lnTo>
                        <a:pt x="50" y="802"/>
                      </a:lnTo>
                      <a:lnTo>
                        <a:pt x="62" y="827"/>
                      </a:lnTo>
                      <a:lnTo>
                        <a:pt x="75" y="852"/>
                      </a:lnTo>
                      <a:lnTo>
                        <a:pt x="89" y="877"/>
                      </a:lnTo>
                      <a:lnTo>
                        <a:pt x="104" y="900"/>
                      </a:lnTo>
                      <a:lnTo>
                        <a:pt x="119" y="921"/>
                      </a:lnTo>
                      <a:lnTo>
                        <a:pt x="137" y="944"/>
                      </a:lnTo>
                      <a:lnTo>
                        <a:pt x="156" y="965"/>
                      </a:lnTo>
                      <a:lnTo>
                        <a:pt x="175" y="984"/>
                      </a:lnTo>
                      <a:lnTo>
                        <a:pt x="169" y="988"/>
                      </a:lnTo>
                      <a:close/>
                      <a:moveTo>
                        <a:pt x="0" y="579"/>
                      </a:moveTo>
                      <a:lnTo>
                        <a:pt x="0" y="550"/>
                      </a:lnTo>
                      <a:lnTo>
                        <a:pt x="2" y="520"/>
                      </a:lnTo>
                      <a:lnTo>
                        <a:pt x="6" y="491"/>
                      </a:lnTo>
                      <a:lnTo>
                        <a:pt x="12" y="462"/>
                      </a:lnTo>
                      <a:lnTo>
                        <a:pt x="18" y="435"/>
                      </a:lnTo>
                      <a:lnTo>
                        <a:pt x="25" y="407"/>
                      </a:lnTo>
                      <a:lnTo>
                        <a:pt x="35" y="380"/>
                      </a:lnTo>
                      <a:lnTo>
                        <a:pt x="45" y="355"/>
                      </a:lnTo>
                      <a:lnTo>
                        <a:pt x="56" y="328"/>
                      </a:lnTo>
                      <a:lnTo>
                        <a:pt x="70" y="303"/>
                      </a:lnTo>
                      <a:lnTo>
                        <a:pt x="83" y="280"/>
                      </a:lnTo>
                      <a:lnTo>
                        <a:pt x="98" y="255"/>
                      </a:lnTo>
                      <a:lnTo>
                        <a:pt x="116" y="232"/>
                      </a:lnTo>
                      <a:lnTo>
                        <a:pt x="133" y="211"/>
                      </a:lnTo>
                      <a:lnTo>
                        <a:pt x="150" y="190"/>
                      </a:lnTo>
                      <a:lnTo>
                        <a:pt x="169" y="170"/>
                      </a:lnTo>
                      <a:lnTo>
                        <a:pt x="173" y="174"/>
                      </a:lnTo>
                      <a:lnTo>
                        <a:pt x="156" y="193"/>
                      </a:lnTo>
                      <a:lnTo>
                        <a:pt x="137" y="215"/>
                      </a:lnTo>
                      <a:lnTo>
                        <a:pt x="119" y="236"/>
                      </a:lnTo>
                      <a:lnTo>
                        <a:pt x="104" y="259"/>
                      </a:lnTo>
                      <a:lnTo>
                        <a:pt x="89" y="282"/>
                      </a:lnTo>
                      <a:lnTo>
                        <a:pt x="75" y="307"/>
                      </a:lnTo>
                      <a:lnTo>
                        <a:pt x="62" y="332"/>
                      </a:lnTo>
                      <a:lnTo>
                        <a:pt x="50" y="357"/>
                      </a:lnTo>
                      <a:lnTo>
                        <a:pt x="41" y="382"/>
                      </a:lnTo>
                      <a:lnTo>
                        <a:pt x="31" y="408"/>
                      </a:lnTo>
                      <a:lnTo>
                        <a:pt x="24" y="435"/>
                      </a:lnTo>
                      <a:lnTo>
                        <a:pt x="18" y="464"/>
                      </a:lnTo>
                      <a:lnTo>
                        <a:pt x="12" y="493"/>
                      </a:lnTo>
                      <a:lnTo>
                        <a:pt x="8" y="522"/>
                      </a:lnTo>
                      <a:lnTo>
                        <a:pt x="6" y="550"/>
                      </a:lnTo>
                      <a:lnTo>
                        <a:pt x="6" y="579"/>
                      </a:lnTo>
                      <a:lnTo>
                        <a:pt x="0" y="579"/>
                      </a:lnTo>
                      <a:close/>
                      <a:moveTo>
                        <a:pt x="169" y="170"/>
                      </a:moveTo>
                      <a:lnTo>
                        <a:pt x="190" y="151"/>
                      </a:lnTo>
                      <a:lnTo>
                        <a:pt x="212" y="132"/>
                      </a:lnTo>
                      <a:lnTo>
                        <a:pt x="233" y="115"/>
                      </a:lnTo>
                      <a:lnTo>
                        <a:pt x="256" y="99"/>
                      </a:lnTo>
                      <a:lnTo>
                        <a:pt x="279" y="84"/>
                      </a:lnTo>
                      <a:lnTo>
                        <a:pt x="304" y="71"/>
                      </a:lnTo>
                      <a:lnTo>
                        <a:pt x="329" y="57"/>
                      </a:lnTo>
                      <a:lnTo>
                        <a:pt x="354" y="46"/>
                      </a:lnTo>
                      <a:lnTo>
                        <a:pt x="380" y="34"/>
                      </a:lnTo>
                      <a:lnTo>
                        <a:pt x="407" y="26"/>
                      </a:lnTo>
                      <a:lnTo>
                        <a:pt x="434" y="19"/>
                      </a:lnTo>
                      <a:lnTo>
                        <a:pt x="463" y="11"/>
                      </a:lnTo>
                      <a:lnTo>
                        <a:pt x="492" y="5"/>
                      </a:lnTo>
                      <a:lnTo>
                        <a:pt x="520" y="3"/>
                      </a:lnTo>
                      <a:lnTo>
                        <a:pt x="549" y="0"/>
                      </a:lnTo>
                      <a:lnTo>
                        <a:pt x="580" y="0"/>
                      </a:lnTo>
                      <a:lnTo>
                        <a:pt x="580" y="5"/>
                      </a:lnTo>
                      <a:lnTo>
                        <a:pt x="549" y="7"/>
                      </a:lnTo>
                      <a:lnTo>
                        <a:pt x="520" y="9"/>
                      </a:lnTo>
                      <a:lnTo>
                        <a:pt x="492" y="13"/>
                      </a:lnTo>
                      <a:lnTo>
                        <a:pt x="465" y="17"/>
                      </a:lnTo>
                      <a:lnTo>
                        <a:pt x="436" y="24"/>
                      </a:lnTo>
                      <a:lnTo>
                        <a:pt x="409" y="32"/>
                      </a:lnTo>
                      <a:lnTo>
                        <a:pt x="382" y="40"/>
                      </a:lnTo>
                      <a:lnTo>
                        <a:pt x="357" y="51"/>
                      </a:lnTo>
                      <a:lnTo>
                        <a:pt x="330" y="63"/>
                      </a:lnTo>
                      <a:lnTo>
                        <a:pt x="306" y="74"/>
                      </a:lnTo>
                      <a:lnTo>
                        <a:pt x="283" y="88"/>
                      </a:lnTo>
                      <a:lnTo>
                        <a:pt x="260" y="103"/>
                      </a:lnTo>
                      <a:lnTo>
                        <a:pt x="236" y="120"/>
                      </a:lnTo>
                      <a:lnTo>
                        <a:pt x="215" y="138"/>
                      </a:lnTo>
                      <a:lnTo>
                        <a:pt x="194" y="155"/>
                      </a:lnTo>
                      <a:lnTo>
                        <a:pt x="173" y="174"/>
                      </a:lnTo>
                      <a:lnTo>
                        <a:pt x="169" y="170"/>
                      </a:lnTo>
                      <a:close/>
                      <a:moveTo>
                        <a:pt x="580" y="0"/>
                      </a:moveTo>
                      <a:lnTo>
                        <a:pt x="609" y="0"/>
                      </a:lnTo>
                      <a:lnTo>
                        <a:pt x="639" y="3"/>
                      </a:lnTo>
                      <a:lnTo>
                        <a:pt x="668" y="5"/>
                      </a:lnTo>
                      <a:lnTo>
                        <a:pt x="695" y="11"/>
                      </a:lnTo>
                      <a:lnTo>
                        <a:pt x="724" y="19"/>
                      </a:lnTo>
                      <a:lnTo>
                        <a:pt x="751" y="26"/>
                      </a:lnTo>
                      <a:lnTo>
                        <a:pt x="778" y="34"/>
                      </a:lnTo>
                      <a:lnTo>
                        <a:pt x="804" y="46"/>
                      </a:lnTo>
                      <a:lnTo>
                        <a:pt x="829" y="57"/>
                      </a:lnTo>
                      <a:lnTo>
                        <a:pt x="854" y="71"/>
                      </a:lnTo>
                      <a:lnTo>
                        <a:pt x="879" y="84"/>
                      </a:lnTo>
                      <a:lnTo>
                        <a:pt x="902" y="99"/>
                      </a:lnTo>
                      <a:lnTo>
                        <a:pt x="925" y="115"/>
                      </a:lnTo>
                      <a:lnTo>
                        <a:pt x="948" y="132"/>
                      </a:lnTo>
                      <a:lnTo>
                        <a:pt x="967" y="151"/>
                      </a:lnTo>
                      <a:lnTo>
                        <a:pt x="989" y="170"/>
                      </a:lnTo>
                      <a:lnTo>
                        <a:pt x="985" y="174"/>
                      </a:lnTo>
                      <a:lnTo>
                        <a:pt x="964" y="155"/>
                      </a:lnTo>
                      <a:lnTo>
                        <a:pt x="944" y="138"/>
                      </a:lnTo>
                      <a:lnTo>
                        <a:pt x="921" y="120"/>
                      </a:lnTo>
                      <a:lnTo>
                        <a:pt x="900" y="103"/>
                      </a:lnTo>
                      <a:lnTo>
                        <a:pt x="875" y="90"/>
                      </a:lnTo>
                      <a:lnTo>
                        <a:pt x="852" y="74"/>
                      </a:lnTo>
                      <a:lnTo>
                        <a:pt x="827" y="63"/>
                      </a:lnTo>
                      <a:lnTo>
                        <a:pt x="802" y="51"/>
                      </a:lnTo>
                      <a:lnTo>
                        <a:pt x="776" y="40"/>
                      </a:lnTo>
                      <a:lnTo>
                        <a:pt x="749" y="32"/>
                      </a:lnTo>
                      <a:lnTo>
                        <a:pt x="722" y="24"/>
                      </a:lnTo>
                      <a:lnTo>
                        <a:pt x="695" y="17"/>
                      </a:lnTo>
                      <a:lnTo>
                        <a:pt x="666" y="13"/>
                      </a:lnTo>
                      <a:lnTo>
                        <a:pt x="637" y="9"/>
                      </a:lnTo>
                      <a:lnTo>
                        <a:pt x="609" y="7"/>
                      </a:lnTo>
                      <a:lnTo>
                        <a:pt x="580" y="5"/>
                      </a:lnTo>
                      <a:lnTo>
                        <a:pt x="580" y="0"/>
                      </a:lnTo>
                      <a:close/>
                      <a:moveTo>
                        <a:pt x="989" y="170"/>
                      </a:moveTo>
                      <a:lnTo>
                        <a:pt x="1008" y="190"/>
                      </a:lnTo>
                      <a:lnTo>
                        <a:pt x="1025" y="211"/>
                      </a:lnTo>
                      <a:lnTo>
                        <a:pt x="1042" y="234"/>
                      </a:lnTo>
                      <a:lnTo>
                        <a:pt x="1060" y="255"/>
                      </a:lnTo>
                      <a:lnTo>
                        <a:pt x="1075" y="280"/>
                      </a:lnTo>
                      <a:lnTo>
                        <a:pt x="1088" y="303"/>
                      </a:lnTo>
                      <a:lnTo>
                        <a:pt x="1102" y="328"/>
                      </a:lnTo>
                      <a:lnTo>
                        <a:pt x="1113" y="355"/>
                      </a:lnTo>
                      <a:lnTo>
                        <a:pt x="1123" y="380"/>
                      </a:lnTo>
                      <a:lnTo>
                        <a:pt x="1132" y="407"/>
                      </a:lnTo>
                      <a:lnTo>
                        <a:pt x="1140" y="435"/>
                      </a:lnTo>
                      <a:lnTo>
                        <a:pt x="1146" y="462"/>
                      </a:lnTo>
                      <a:lnTo>
                        <a:pt x="1152" y="491"/>
                      </a:lnTo>
                      <a:lnTo>
                        <a:pt x="1155" y="520"/>
                      </a:lnTo>
                      <a:lnTo>
                        <a:pt x="1157" y="550"/>
                      </a:lnTo>
                      <a:lnTo>
                        <a:pt x="1157" y="579"/>
                      </a:lnTo>
                      <a:lnTo>
                        <a:pt x="1152" y="579"/>
                      </a:lnTo>
                      <a:lnTo>
                        <a:pt x="1152" y="550"/>
                      </a:lnTo>
                      <a:lnTo>
                        <a:pt x="1150" y="522"/>
                      </a:lnTo>
                      <a:lnTo>
                        <a:pt x="1146" y="493"/>
                      </a:lnTo>
                      <a:lnTo>
                        <a:pt x="1140" y="464"/>
                      </a:lnTo>
                      <a:lnTo>
                        <a:pt x="1134" y="437"/>
                      </a:lnTo>
                      <a:lnTo>
                        <a:pt x="1127" y="408"/>
                      </a:lnTo>
                      <a:lnTo>
                        <a:pt x="1117" y="382"/>
                      </a:lnTo>
                      <a:lnTo>
                        <a:pt x="1108" y="357"/>
                      </a:lnTo>
                      <a:lnTo>
                        <a:pt x="1096" y="332"/>
                      </a:lnTo>
                      <a:lnTo>
                        <a:pt x="1083" y="307"/>
                      </a:lnTo>
                      <a:lnTo>
                        <a:pt x="1069" y="282"/>
                      </a:lnTo>
                      <a:lnTo>
                        <a:pt x="1054" y="259"/>
                      </a:lnTo>
                      <a:lnTo>
                        <a:pt x="1038" y="236"/>
                      </a:lnTo>
                      <a:lnTo>
                        <a:pt x="1021" y="215"/>
                      </a:lnTo>
                      <a:lnTo>
                        <a:pt x="1004" y="193"/>
                      </a:lnTo>
                      <a:lnTo>
                        <a:pt x="985" y="174"/>
                      </a:lnTo>
                      <a:lnTo>
                        <a:pt x="989" y="17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50" name="Line 26"/>
                <p:cNvSpPr>
                  <a:spLocks noChangeShapeType="1"/>
                </p:cNvSpPr>
                <p:nvPr/>
              </p:nvSpPr>
              <p:spPr bwMode="auto">
                <a:xfrm>
                  <a:off x="2298" y="1677"/>
                  <a:ext cx="317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51" name="Line 27"/>
                <p:cNvSpPr>
                  <a:spLocks noChangeShapeType="1"/>
                </p:cNvSpPr>
                <p:nvPr/>
              </p:nvSpPr>
              <p:spPr bwMode="auto">
                <a:xfrm rot="14311946">
                  <a:off x="1847" y="2411"/>
                  <a:ext cx="1803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5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88" y="1680"/>
                  <a:ext cx="26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>
                      <a:latin typeface="Times New Roman" charset="0"/>
                    </a:rPr>
                    <a:t>35</a:t>
                  </a:r>
                  <a:r>
                    <a:rPr lang="en-US" sz="1400" baseline="30000">
                      <a:latin typeface="Times New Roman" charset="0"/>
                    </a:rPr>
                    <a:t>0</a:t>
                  </a:r>
                </a:p>
              </p:txBody>
            </p:sp>
          </p:grpSp>
          <p:sp>
            <p:nvSpPr>
              <p:cNvPr id="26653" name="Text Box 29"/>
              <p:cNvSpPr txBox="1">
                <a:spLocks noChangeArrowheads="1"/>
              </p:cNvSpPr>
              <p:nvPr/>
            </p:nvSpPr>
            <p:spPr bwMode="auto">
              <a:xfrm>
                <a:off x="2106" y="1596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C</a:t>
                </a:r>
                <a:r>
                  <a:rPr lang="en-US" sz="1400" baseline="-25000">
                    <a:latin typeface="Times New Roman" charset="0"/>
                  </a:rPr>
                  <a:t>1</a:t>
                </a:r>
              </a:p>
            </p:txBody>
          </p:sp>
        </p:grpSp>
        <p:sp>
          <p:nvSpPr>
            <p:cNvPr id="26654" name="Oval 30"/>
            <p:cNvSpPr>
              <a:spLocks noChangeArrowheads="1"/>
            </p:cNvSpPr>
            <p:nvPr/>
          </p:nvSpPr>
          <p:spPr bwMode="auto">
            <a:xfrm>
              <a:off x="2262" y="16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152400" y="1455738"/>
            <a:ext cx="1905000" cy="53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8528" tIns="0" rIns="0" bIns="0">
            <a:spAutoFit/>
          </a:bodyPr>
          <a:lstStyle/>
          <a:p>
            <a:pPr eaLnBrk="0" hangingPunct="0"/>
            <a:r>
              <a:rPr lang="en-US" sz="2000" b="1" i="1">
                <a:latin typeface="Times New Roman" charset="0"/>
                <a:cs typeface="Times New Roman" charset="0"/>
              </a:rPr>
              <a:t>Solution Steps:</a:t>
            </a:r>
            <a:r>
              <a:rPr lang="en-US" sz="2600" b="1" i="1">
                <a:latin typeface="Times New Roman" charset="0"/>
                <a:cs typeface="Times New Roman" charset="0"/>
              </a:rPr>
              <a:t> </a:t>
            </a:r>
            <a:r>
              <a:rPr lang="en-US" sz="1200">
                <a:latin typeface="Times New Roman" charset="0"/>
                <a:cs typeface="Times New Roman" charset="0"/>
              </a:rPr>
              <a:t>1) Here consider two pairs, one is a case of two circles with centres C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 and C</a:t>
            </a:r>
            <a:r>
              <a:rPr lang="en-US" sz="1200" baseline="-30000">
                <a:latin typeface="Times New Roman" charset="0"/>
                <a:cs typeface="Times New Roman" charset="0"/>
              </a:rPr>
              <a:t>2</a:t>
            </a:r>
            <a:r>
              <a:rPr lang="en-US" sz="1200">
                <a:latin typeface="Times New Roman" charset="0"/>
                <a:cs typeface="Times New Roman" charset="0"/>
              </a:rPr>
              <a:t> and draw locus of point P equidistance from them.(As per solution of case D above).</a:t>
            </a:r>
          </a:p>
          <a:p>
            <a:pPr eaLnBrk="0" hangingPunct="0"/>
            <a:r>
              <a:rPr lang="en-US" sz="1200">
                <a:latin typeface="Times New Roman" charset="0"/>
                <a:cs typeface="Times New Roman" charset="0"/>
              </a:rPr>
              <a:t> 2) Consider second case that of fixed circle (C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) and fixed line AB and draw locus of point P equidistance from them. (as per solution of case B above).</a:t>
            </a:r>
          </a:p>
          <a:p>
            <a:pPr eaLnBrk="0" hangingPunct="0"/>
            <a:r>
              <a:rPr lang="en-US" sz="1200">
                <a:latin typeface="Times New Roman" charset="0"/>
                <a:cs typeface="Times New Roman" charset="0"/>
              </a:rPr>
              <a:t> 3) Locate the point where these two loci intersect each other. Name it x. It will be the point equidistance from given two circles and line AB.</a:t>
            </a:r>
          </a:p>
          <a:p>
            <a:pPr eaLnBrk="0" hangingPunct="0"/>
            <a:r>
              <a:rPr lang="en-US" sz="1200">
                <a:latin typeface="Times New Roman" charset="0"/>
                <a:cs typeface="Times New Roman" charset="0"/>
              </a:rPr>
              <a:t> 4) Take x as centre and its perpendicular distance on AB as radius, draw a circle which will touch given two circles and line AB.</a:t>
            </a:r>
          </a:p>
          <a:p>
            <a:pPr eaLnBrk="0" hangingPunct="0"/>
            <a:endParaRPr lang="en-US" sz="2400">
              <a:latin typeface="Times New Roman" charset="0"/>
            </a:endParaRP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441325" y="265113"/>
            <a:ext cx="3846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Times New Roman" charset="0"/>
              </a:rPr>
              <a:t>Problem 4: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In the given situation there are two circles of </a:t>
            </a:r>
          </a:p>
          <a:p>
            <a:pPr eaLnBrk="0" hangingPunct="0"/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different diameters and one inclined line AB, as shown.</a:t>
            </a:r>
          </a:p>
          <a:p>
            <a:pPr eaLnBrk="0" hangingPunct="0"/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Draw one circle touching these three objects.</a:t>
            </a:r>
          </a:p>
          <a:p>
            <a:pPr eaLnBrk="0" hangingPunct="0"/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 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559550" y="0"/>
            <a:ext cx="258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FF0066"/>
                </a:solidFill>
              </a:rPr>
              <a:t>Basic Locus Cases:</a:t>
            </a:r>
          </a:p>
        </p:txBody>
      </p:sp>
      <p:grpSp>
        <p:nvGrpSpPr>
          <p:cNvPr id="26658" name="Group 3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6659" name="AutoShape 35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AutoShape 3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AutoShape 3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AutoShape 3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AutoShape 3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AutoShape 4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nimBg="1"/>
      <p:bldP spid="26628" grpId="0" animBg="1"/>
      <p:bldP spid="26629" grpId="0" animBg="1"/>
      <p:bldP spid="26655" grpId="0" autoUpdateAnimBg="0"/>
      <p:bldP spid="2665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140325" y="27559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2971800" y="2819400"/>
            <a:ext cx="3792538" cy="315913"/>
            <a:chOff x="1872" y="1776"/>
            <a:chExt cx="2389" cy="199"/>
          </a:xfrm>
        </p:grpSpPr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>
              <a:off x="2064" y="18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1872" y="1776"/>
              <a:ext cx="2389" cy="199"/>
              <a:chOff x="1872" y="1776"/>
              <a:chExt cx="2389" cy="199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auto">
              <a:xfrm>
                <a:off x="2064" y="18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auto">
              <a:xfrm>
                <a:off x="4032" y="18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6" name="Text Box 8"/>
              <p:cNvSpPr txBox="1">
                <a:spLocks noChangeArrowheads="1"/>
              </p:cNvSpPr>
              <p:nvPr/>
            </p:nvSpPr>
            <p:spPr bwMode="auto">
              <a:xfrm>
                <a:off x="1872" y="177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A</a:t>
                </a:r>
              </a:p>
            </p:txBody>
          </p:sp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4070" y="1783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Times New Roman" charset="0"/>
                  </a:rPr>
                  <a:t>B</a:t>
                </a:r>
              </a:p>
            </p:txBody>
          </p:sp>
        </p:grpSp>
      </p:grp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4524375" y="2914650"/>
            <a:ext cx="677863" cy="128588"/>
            <a:chOff x="2661" y="2135"/>
            <a:chExt cx="485" cy="92"/>
          </a:xfrm>
        </p:grpSpPr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661" y="2137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2755" y="2137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51" y="2137"/>
              <a:ext cx="11" cy="88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2945" y="2137"/>
              <a:ext cx="11" cy="88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3039" y="2135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3135" y="2135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2661" y="2137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2755" y="2137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2851" y="2137"/>
              <a:ext cx="11" cy="88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2945" y="2137"/>
              <a:ext cx="11" cy="88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3039" y="2135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Rectangle 22"/>
            <p:cNvSpPr>
              <a:spLocks noChangeArrowheads="1"/>
            </p:cNvSpPr>
            <p:nvPr/>
          </p:nvSpPr>
          <p:spPr bwMode="auto">
            <a:xfrm>
              <a:off x="3135" y="2135"/>
              <a:ext cx="11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4660900" y="3022600"/>
            <a:ext cx="533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131516"/>
                </a:solidFill>
                <a:latin typeface="Times New Roman" charset="0"/>
              </a:rPr>
              <a:t>4  3  2  1</a:t>
            </a:r>
            <a:endParaRPr lang="en-US" sz="1400">
              <a:latin typeface="Times New Roman" charset="0"/>
            </a:endParaRP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575300" y="3022600"/>
            <a:ext cx="533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131516"/>
                </a:solidFill>
                <a:latin typeface="Times New Roman" charset="0"/>
              </a:rPr>
              <a:t>1  2  3  4</a:t>
            </a:r>
            <a:endParaRPr lang="en-US" sz="1400">
              <a:latin typeface="Times New Roman" charset="0"/>
            </a:endParaRPr>
          </a:p>
        </p:txBody>
      </p:sp>
      <p:grpSp>
        <p:nvGrpSpPr>
          <p:cNvPr id="27673" name="Group 25"/>
          <p:cNvGrpSpPr>
            <a:grpSpLocks/>
          </p:cNvGrpSpPr>
          <p:nvPr/>
        </p:nvGrpSpPr>
        <p:grpSpPr bwMode="auto">
          <a:xfrm>
            <a:off x="5553075" y="2914650"/>
            <a:ext cx="679450" cy="128588"/>
            <a:chOff x="3330" y="2135"/>
            <a:chExt cx="486" cy="92"/>
          </a:xfrm>
        </p:grpSpPr>
        <p:sp>
          <p:nvSpPr>
            <p:cNvPr id="27674" name="Rectangle 26"/>
            <p:cNvSpPr>
              <a:spLocks noChangeArrowheads="1"/>
            </p:cNvSpPr>
            <p:nvPr/>
          </p:nvSpPr>
          <p:spPr bwMode="auto">
            <a:xfrm>
              <a:off x="3804" y="2135"/>
              <a:ext cx="12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75" name="Group 27"/>
            <p:cNvGrpSpPr>
              <a:grpSpLocks/>
            </p:cNvGrpSpPr>
            <p:nvPr/>
          </p:nvGrpSpPr>
          <p:grpSpPr bwMode="auto">
            <a:xfrm>
              <a:off x="3330" y="2135"/>
              <a:ext cx="390" cy="92"/>
              <a:chOff x="3330" y="2135"/>
              <a:chExt cx="390" cy="92"/>
            </a:xfrm>
          </p:grpSpPr>
          <p:sp>
            <p:nvSpPr>
              <p:cNvPr id="27676" name="Rectangle 28"/>
              <p:cNvSpPr>
                <a:spLocks noChangeArrowheads="1"/>
              </p:cNvSpPr>
              <p:nvPr/>
            </p:nvSpPr>
            <p:spPr bwMode="auto">
              <a:xfrm>
                <a:off x="3330" y="2137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7" name="Rectangle 29"/>
              <p:cNvSpPr>
                <a:spLocks noChangeArrowheads="1"/>
              </p:cNvSpPr>
              <p:nvPr/>
            </p:nvSpPr>
            <p:spPr bwMode="auto">
              <a:xfrm>
                <a:off x="3424" y="2137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8" name="Rectangle 30"/>
              <p:cNvSpPr>
                <a:spLocks noChangeArrowheads="1"/>
              </p:cNvSpPr>
              <p:nvPr/>
            </p:nvSpPr>
            <p:spPr bwMode="auto">
              <a:xfrm>
                <a:off x="3520" y="2137"/>
                <a:ext cx="12" cy="88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9" name="Rectangle 31"/>
              <p:cNvSpPr>
                <a:spLocks noChangeArrowheads="1"/>
              </p:cNvSpPr>
              <p:nvPr/>
            </p:nvSpPr>
            <p:spPr bwMode="auto">
              <a:xfrm>
                <a:off x="3614" y="2137"/>
                <a:ext cx="12" cy="88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0" name="Rectangle 32"/>
              <p:cNvSpPr>
                <a:spLocks noChangeArrowheads="1"/>
              </p:cNvSpPr>
              <p:nvPr/>
            </p:nvSpPr>
            <p:spPr bwMode="auto">
              <a:xfrm>
                <a:off x="3708" y="2135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Rectangle 33"/>
              <p:cNvSpPr>
                <a:spLocks noChangeArrowheads="1"/>
              </p:cNvSpPr>
              <p:nvPr/>
            </p:nvSpPr>
            <p:spPr bwMode="auto">
              <a:xfrm>
                <a:off x="3330" y="2137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Rectangle 34"/>
              <p:cNvSpPr>
                <a:spLocks noChangeArrowheads="1"/>
              </p:cNvSpPr>
              <p:nvPr/>
            </p:nvSpPr>
            <p:spPr bwMode="auto">
              <a:xfrm>
                <a:off x="3424" y="2137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Rectangle 35"/>
              <p:cNvSpPr>
                <a:spLocks noChangeArrowheads="1"/>
              </p:cNvSpPr>
              <p:nvPr/>
            </p:nvSpPr>
            <p:spPr bwMode="auto">
              <a:xfrm>
                <a:off x="3520" y="2137"/>
                <a:ext cx="12" cy="88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Rectangle 36"/>
              <p:cNvSpPr>
                <a:spLocks noChangeArrowheads="1"/>
              </p:cNvSpPr>
              <p:nvPr/>
            </p:nvSpPr>
            <p:spPr bwMode="auto">
              <a:xfrm>
                <a:off x="3614" y="2137"/>
                <a:ext cx="12" cy="88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5" name="Rectangle 37"/>
              <p:cNvSpPr>
                <a:spLocks noChangeArrowheads="1"/>
              </p:cNvSpPr>
              <p:nvPr/>
            </p:nvSpPr>
            <p:spPr bwMode="auto">
              <a:xfrm>
                <a:off x="3708" y="2135"/>
                <a:ext cx="12" cy="90"/>
              </a:xfrm>
              <a:prstGeom prst="rect">
                <a:avLst/>
              </a:prstGeom>
              <a:solidFill>
                <a:srgbClr val="1315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6" name="Rectangle 38"/>
            <p:cNvSpPr>
              <a:spLocks noChangeArrowheads="1"/>
            </p:cNvSpPr>
            <p:nvPr/>
          </p:nvSpPr>
          <p:spPr bwMode="auto">
            <a:xfrm>
              <a:off x="3804" y="2135"/>
              <a:ext cx="12" cy="90"/>
            </a:xfrm>
            <a:prstGeom prst="rect">
              <a:avLst/>
            </a:prstGeom>
            <a:solidFill>
              <a:srgbClr val="1315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7" name="Oval 39"/>
          <p:cNvSpPr>
            <a:spLocks noChangeArrowheads="1"/>
          </p:cNvSpPr>
          <p:nvPr/>
        </p:nvSpPr>
        <p:spPr bwMode="auto">
          <a:xfrm>
            <a:off x="5334000" y="2933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Freeform 40"/>
          <p:cNvSpPr>
            <a:spLocks/>
          </p:cNvSpPr>
          <p:nvPr/>
        </p:nvSpPr>
        <p:spPr bwMode="auto">
          <a:xfrm>
            <a:off x="5062538" y="1593850"/>
            <a:ext cx="642937" cy="2592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" y="59"/>
              </a:cxn>
              <a:cxn ang="0">
                <a:pos x="88" y="121"/>
              </a:cxn>
              <a:cxn ang="0">
                <a:pos x="128" y="184"/>
              </a:cxn>
              <a:cxn ang="0">
                <a:pos x="165" y="247"/>
              </a:cxn>
              <a:cxn ang="0">
                <a:pos x="199" y="315"/>
              </a:cxn>
              <a:cxn ang="0">
                <a:pos x="232" y="382"/>
              </a:cxn>
              <a:cxn ang="0">
                <a:pos x="260" y="451"/>
              </a:cxn>
              <a:cxn ang="0">
                <a:pos x="287" y="520"/>
              </a:cxn>
              <a:cxn ang="0">
                <a:pos x="312" y="591"/>
              </a:cxn>
              <a:cxn ang="0">
                <a:pos x="331" y="662"/>
              </a:cxn>
              <a:cxn ang="0">
                <a:pos x="351" y="735"/>
              </a:cxn>
              <a:cxn ang="0">
                <a:pos x="364" y="810"/>
              </a:cxn>
              <a:cxn ang="0">
                <a:pos x="376" y="883"/>
              </a:cxn>
              <a:cxn ang="0">
                <a:pos x="383" y="958"/>
              </a:cxn>
              <a:cxn ang="0">
                <a:pos x="389" y="1032"/>
              </a:cxn>
              <a:cxn ang="0">
                <a:pos x="391" y="1107"/>
              </a:cxn>
              <a:cxn ang="0">
                <a:pos x="389" y="1169"/>
              </a:cxn>
              <a:cxn ang="0">
                <a:pos x="385" y="1230"/>
              </a:cxn>
              <a:cxn ang="0">
                <a:pos x="379" y="1294"/>
              </a:cxn>
              <a:cxn ang="0">
                <a:pos x="372" y="1355"/>
              </a:cxn>
              <a:cxn ang="0">
                <a:pos x="362" y="1416"/>
              </a:cxn>
              <a:cxn ang="0">
                <a:pos x="349" y="1480"/>
              </a:cxn>
              <a:cxn ang="0">
                <a:pos x="335" y="1541"/>
              </a:cxn>
              <a:cxn ang="0">
                <a:pos x="318" y="1601"/>
              </a:cxn>
              <a:cxn ang="0">
                <a:pos x="299" y="1662"/>
              </a:cxn>
              <a:cxn ang="0">
                <a:pos x="278" y="1722"/>
              </a:cxn>
              <a:cxn ang="0">
                <a:pos x="257" y="1779"/>
              </a:cxn>
              <a:cxn ang="0">
                <a:pos x="232" y="1837"/>
              </a:cxn>
              <a:cxn ang="0">
                <a:pos x="205" y="1893"/>
              </a:cxn>
              <a:cxn ang="0">
                <a:pos x="178" y="1948"/>
              </a:cxn>
              <a:cxn ang="0">
                <a:pos x="147" y="2002"/>
              </a:cxn>
              <a:cxn ang="0">
                <a:pos x="117" y="2054"/>
              </a:cxn>
            </a:cxnLst>
            <a:rect l="0" t="0" r="r" b="b"/>
            <a:pathLst>
              <a:path w="391" h="2054">
                <a:moveTo>
                  <a:pt x="0" y="0"/>
                </a:moveTo>
                <a:lnTo>
                  <a:pt x="44" y="59"/>
                </a:lnTo>
                <a:lnTo>
                  <a:pt x="88" y="121"/>
                </a:lnTo>
                <a:lnTo>
                  <a:pt x="128" y="184"/>
                </a:lnTo>
                <a:lnTo>
                  <a:pt x="165" y="247"/>
                </a:lnTo>
                <a:lnTo>
                  <a:pt x="199" y="315"/>
                </a:lnTo>
                <a:lnTo>
                  <a:pt x="232" y="382"/>
                </a:lnTo>
                <a:lnTo>
                  <a:pt x="260" y="451"/>
                </a:lnTo>
                <a:lnTo>
                  <a:pt x="287" y="520"/>
                </a:lnTo>
                <a:lnTo>
                  <a:pt x="312" y="591"/>
                </a:lnTo>
                <a:lnTo>
                  <a:pt x="331" y="662"/>
                </a:lnTo>
                <a:lnTo>
                  <a:pt x="351" y="735"/>
                </a:lnTo>
                <a:lnTo>
                  <a:pt x="364" y="810"/>
                </a:lnTo>
                <a:lnTo>
                  <a:pt x="376" y="883"/>
                </a:lnTo>
                <a:lnTo>
                  <a:pt x="383" y="958"/>
                </a:lnTo>
                <a:lnTo>
                  <a:pt x="389" y="1032"/>
                </a:lnTo>
                <a:lnTo>
                  <a:pt x="391" y="1107"/>
                </a:lnTo>
                <a:lnTo>
                  <a:pt x="389" y="1169"/>
                </a:lnTo>
                <a:lnTo>
                  <a:pt x="385" y="1230"/>
                </a:lnTo>
                <a:lnTo>
                  <a:pt x="379" y="1294"/>
                </a:lnTo>
                <a:lnTo>
                  <a:pt x="372" y="1355"/>
                </a:lnTo>
                <a:lnTo>
                  <a:pt x="362" y="1416"/>
                </a:lnTo>
                <a:lnTo>
                  <a:pt x="349" y="1480"/>
                </a:lnTo>
                <a:lnTo>
                  <a:pt x="335" y="1541"/>
                </a:lnTo>
                <a:lnTo>
                  <a:pt x="318" y="1601"/>
                </a:lnTo>
                <a:lnTo>
                  <a:pt x="299" y="1662"/>
                </a:lnTo>
                <a:lnTo>
                  <a:pt x="278" y="1722"/>
                </a:lnTo>
                <a:lnTo>
                  <a:pt x="257" y="1779"/>
                </a:lnTo>
                <a:lnTo>
                  <a:pt x="232" y="1837"/>
                </a:lnTo>
                <a:lnTo>
                  <a:pt x="205" y="1893"/>
                </a:lnTo>
                <a:lnTo>
                  <a:pt x="178" y="1948"/>
                </a:lnTo>
                <a:lnTo>
                  <a:pt x="147" y="2002"/>
                </a:lnTo>
                <a:lnTo>
                  <a:pt x="117" y="2054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9" name="Freeform 41"/>
          <p:cNvSpPr>
            <a:spLocks/>
          </p:cNvSpPr>
          <p:nvPr/>
        </p:nvSpPr>
        <p:spPr bwMode="auto">
          <a:xfrm>
            <a:off x="5118100" y="1524000"/>
            <a:ext cx="712788" cy="299085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63" y="61"/>
              </a:cxn>
              <a:cxn ang="0">
                <a:pos x="109" y="127"/>
              </a:cxn>
              <a:cxn ang="0">
                <a:pos x="151" y="194"/>
              </a:cxn>
              <a:cxn ang="0">
                <a:pos x="192" y="261"/>
              </a:cxn>
              <a:cxn ang="0">
                <a:pos x="230" y="332"/>
              </a:cxn>
              <a:cxn ang="0">
                <a:pos x="265" y="403"/>
              </a:cxn>
              <a:cxn ang="0">
                <a:pos x="295" y="476"/>
              </a:cxn>
              <a:cxn ang="0">
                <a:pos x="324" y="551"/>
              </a:cxn>
              <a:cxn ang="0">
                <a:pos x="349" y="628"/>
              </a:cxn>
              <a:cxn ang="0">
                <a:pos x="370" y="705"/>
              </a:cxn>
              <a:cxn ang="0">
                <a:pos x="389" y="781"/>
              </a:cxn>
              <a:cxn ang="0">
                <a:pos x="405" y="860"/>
              </a:cxn>
              <a:cxn ang="0">
                <a:pos x="418" y="939"/>
              </a:cxn>
              <a:cxn ang="0">
                <a:pos x="426" y="1019"/>
              </a:cxn>
              <a:cxn ang="0">
                <a:pos x="431" y="1098"/>
              </a:cxn>
              <a:cxn ang="0">
                <a:pos x="433" y="1179"/>
              </a:cxn>
              <a:cxn ang="0">
                <a:pos x="431" y="1259"/>
              </a:cxn>
              <a:cxn ang="0">
                <a:pos x="426" y="1340"/>
              </a:cxn>
              <a:cxn ang="0">
                <a:pos x="416" y="1423"/>
              </a:cxn>
              <a:cxn ang="0">
                <a:pos x="405" y="1501"/>
              </a:cxn>
              <a:cxn ang="0">
                <a:pos x="387" y="1582"/>
              </a:cxn>
              <a:cxn ang="0">
                <a:pos x="368" y="1661"/>
              </a:cxn>
              <a:cxn ang="0">
                <a:pos x="345" y="1739"/>
              </a:cxn>
              <a:cxn ang="0">
                <a:pos x="318" y="1816"/>
              </a:cxn>
              <a:cxn ang="0">
                <a:pos x="289" y="1891"/>
              </a:cxn>
              <a:cxn ang="0">
                <a:pos x="257" y="1966"/>
              </a:cxn>
              <a:cxn ang="0">
                <a:pos x="222" y="2037"/>
              </a:cxn>
              <a:cxn ang="0">
                <a:pos x="182" y="2108"/>
              </a:cxn>
              <a:cxn ang="0">
                <a:pos x="142" y="2177"/>
              </a:cxn>
              <a:cxn ang="0">
                <a:pos x="98" y="2244"/>
              </a:cxn>
              <a:cxn ang="0">
                <a:pos x="50" y="2309"/>
              </a:cxn>
              <a:cxn ang="0">
                <a:pos x="0" y="2371"/>
              </a:cxn>
            </a:cxnLst>
            <a:rect l="0" t="0" r="r" b="b"/>
            <a:pathLst>
              <a:path w="433" h="2371">
                <a:moveTo>
                  <a:pt x="13" y="0"/>
                </a:moveTo>
                <a:lnTo>
                  <a:pt x="63" y="61"/>
                </a:lnTo>
                <a:lnTo>
                  <a:pt x="109" y="127"/>
                </a:lnTo>
                <a:lnTo>
                  <a:pt x="151" y="194"/>
                </a:lnTo>
                <a:lnTo>
                  <a:pt x="192" y="261"/>
                </a:lnTo>
                <a:lnTo>
                  <a:pt x="230" y="332"/>
                </a:lnTo>
                <a:lnTo>
                  <a:pt x="265" y="403"/>
                </a:lnTo>
                <a:lnTo>
                  <a:pt x="295" y="476"/>
                </a:lnTo>
                <a:lnTo>
                  <a:pt x="324" y="551"/>
                </a:lnTo>
                <a:lnTo>
                  <a:pt x="349" y="628"/>
                </a:lnTo>
                <a:lnTo>
                  <a:pt x="370" y="705"/>
                </a:lnTo>
                <a:lnTo>
                  <a:pt x="389" y="781"/>
                </a:lnTo>
                <a:lnTo>
                  <a:pt x="405" y="860"/>
                </a:lnTo>
                <a:lnTo>
                  <a:pt x="418" y="939"/>
                </a:lnTo>
                <a:lnTo>
                  <a:pt x="426" y="1019"/>
                </a:lnTo>
                <a:lnTo>
                  <a:pt x="431" y="1098"/>
                </a:lnTo>
                <a:lnTo>
                  <a:pt x="433" y="1179"/>
                </a:lnTo>
                <a:lnTo>
                  <a:pt x="431" y="1259"/>
                </a:lnTo>
                <a:lnTo>
                  <a:pt x="426" y="1340"/>
                </a:lnTo>
                <a:lnTo>
                  <a:pt x="416" y="1423"/>
                </a:lnTo>
                <a:lnTo>
                  <a:pt x="405" y="1501"/>
                </a:lnTo>
                <a:lnTo>
                  <a:pt x="387" y="1582"/>
                </a:lnTo>
                <a:lnTo>
                  <a:pt x="368" y="1661"/>
                </a:lnTo>
                <a:lnTo>
                  <a:pt x="345" y="1739"/>
                </a:lnTo>
                <a:lnTo>
                  <a:pt x="318" y="1816"/>
                </a:lnTo>
                <a:lnTo>
                  <a:pt x="289" y="1891"/>
                </a:lnTo>
                <a:lnTo>
                  <a:pt x="257" y="1966"/>
                </a:lnTo>
                <a:lnTo>
                  <a:pt x="222" y="2037"/>
                </a:lnTo>
                <a:lnTo>
                  <a:pt x="182" y="2108"/>
                </a:lnTo>
                <a:lnTo>
                  <a:pt x="142" y="2177"/>
                </a:lnTo>
                <a:lnTo>
                  <a:pt x="98" y="2244"/>
                </a:lnTo>
                <a:lnTo>
                  <a:pt x="50" y="2309"/>
                </a:lnTo>
                <a:lnTo>
                  <a:pt x="0" y="2371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0" name="Freeform 42"/>
          <p:cNvSpPr>
            <a:spLocks/>
          </p:cNvSpPr>
          <p:nvPr/>
        </p:nvSpPr>
        <p:spPr bwMode="auto">
          <a:xfrm>
            <a:off x="4846638" y="1143000"/>
            <a:ext cx="1122362" cy="3657600"/>
          </a:xfrm>
          <a:custGeom>
            <a:avLst/>
            <a:gdLst/>
            <a:ahLst/>
            <a:cxnLst>
              <a:cxn ang="0">
                <a:pos x="41" y="34"/>
              </a:cxn>
              <a:cxn ang="0">
                <a:pos x="117" y="107"/>
              </a:cxn>
              <a:cxn ang="0">
                <a:pos x="190" y="182"/>
              </a:cxn>
              <a:cxn ang="0">
                <a:pos x="258" y="263"/>
              </a:cxn>
              <a:cxn ang="0">
                <a:pos x="321" y="347"/>
              </a:cxn>
              <a:cxn ang="0">
                <a:pos x="378" y="433"/>
              </a:cxn>
              <a:cxn ang="0">
                <a:pos x="432" y="524"/>
              </a:cxn>
              <a:cxn ang="0">
                <a:pos x="482" y="616"/>
              </a:cxn>
              <a:cxn ang="0">
                <a:pos x="526" y="710"/>
              </a:cxn>
              <a:cxn ang="0">
                <a:pos x="564" y="808"/>
              </a:cxn>
              <a:cxn ang="0">
                <a:pos x="597" y="908"/>
              </a:cxn>
              <a:cxn ang="0">
                <a:pos x="626" y="1007"/>
              </a:cxn>
              <a:cxn ang="0">
                <a:pos x="649" y="1111"/>
              </a:cxn>
              <a:cxn ang="0">
                <a:pos x="666" y="1215"/>
              </a:cxn>
              <a:cxn ang="0">
                <a:pos x="678" y="1320"/>
              </a:cxn>
              <a:cxn ang="0">
                <a:pos x="683" y="1426"/>
              </a:cxn>
              <a:cxn ang="0">
                <a:pos x="683" y="1530"/>
              </a:cxn>
              <a:cxn ang="0">
                <a:pos x="678" y="1629"/>
              </a:cxn>
              <a:cxn ang="0">
                <a:pos x="666" y="1727"/>
              </a:cxn>
              <a:cxn ang="0">
                <a:pos x="651" y="1825"/>
              </a:cxn>
              <a:cxn ang="0">
                <a:pos x="632" y="1923"/>
              </a:cxn>
              <a:cxn ang="0">
                <a:pos x="605" y="2021"/>
              </a:cxn>
              <a:cxn ang="0">
                <a:pos x="576" y="2115"/>
              </a:cxn>
              <a:cxn ang="0">
                <a:pos x="540" y="2209"/>
              </a:cxn>
              <a:cxn ang="0">
                <a:pos x="501" y="2299"/>
              </a:cxn>
              <a:cxn ang="0">
                <a:pos x="457" y="2390"/>
              </a:cxn>
              <a:cxn ang="0">
                <a:pos x="409" y="2476"/>
              </a:cxn>
              <a:cxn ang="0">
                <a:pos x="355" y="2561"/>
              </a:cxn>
              <a:cxn ang="0">
                <a:pos x="300" y="2641"/>
              </a:cxn>
              <a:cxn ang="0">
                <a:pos x="238" y="2720"/>
              </a:cxn>
              <a:cxn ang="0">
                <a:pos x="173" y="2795"/>
              </a:cxn>
              <a:cxn ang="0">
                <a:pos x="104" y="2864"/>
              </a:cxn>
            </a:cxnLst>
            <a:rect l="0" t="0" r="r" b="b"/>
            <a:pathLst>
              <a:path w="683" h="2898">
                <a:moveTo>
                  <a:pt x="0" y="0"/>
                </a:moveTo>
                <a:lnTo>
                  <a:pt x="41" y="34"/>
                </a:lnTo>
                <a:lnTo>
                  <a:pt x="79" y="71"/>
                </a:lnTo>
                <a:lnTo>
                  <a:pt x="117" y="107"/>
                </a:lnTo>
                <a:lnTo>
                  <a:pt x="154" y="144"/>
                </a:lnTo>
                <a:lnTo>
                  <a:pt x="190" y="182"/>
                </a:lnTo>
                <a:lnTo>
                  <a:pt x="225" y="222"/>
                </a:lnTo>
                <a:lnTo>
                  <a:pt x="258" y="263"/>
                </a:lnTo>
                <a:lnTo>
                  <a:pt x="290" y="305"/>
                </a:lnTo>
                <a:lnTo>
                  <a:pt x="321" y="347"/>
                </a:lnTo>
                <a:lnTo>
                  <a:pt x="352" y="389"/>
                </a:lnTo>
                <a:lnTo>
                  <a:pt x="378" y="433"/>
                </a:lnTo>
                <a:lnTo>
                  <a:pt x="407" y="478"/>
                </a:lnTo>
                <a:lnTo>
                  <a:pt x="432" y="524"/>
                </a:lnTo>
                <a:lnTo>
                  <a:pt x="457" y="568"/>
                </a:lnTo>
                <a:lnTo>
                  <a:pt x="482" y="616"/>
                </a:lnTo>
                <a:lnTo>
                  <a:pt x="505" y="662"/>
                </a:lnTo>
                <a:lnTo>
                  <a:pt x="526" y="710"/>
                </a:lnTo>
                <a:lnTo>
                  <a:pt x="545" y="758"/>
                </a:lnTo>
                <a:lnTo>
                  <a:pt x="564" y="808"/>
                </a:lnTo>
                <a:lnTo>
                  <a:pt x="582" y="858"/>
                </a:lnTo>
                <a:lnTo>
                  <a:pt x="597" y="908"/>
                </a:lnTo>
                <a:lnTo>
                  <a:pt x="612" y="958"/>
                </a:lnTo>
                <a:lnTo>
                  <a:pt x="626" y="1007"/>
                </a:lnTo>
                <a:lnTo>
                  <a:pt x="637" y="1059"/>
                </a:lnTo>
                <a:lnTo>
                  <a:pt x="649" y="1111"/>
                </a:lnTo>
                <a:lnTo>
                  <a:pt x="659" y="1163"/>
                </a:lnTo>
                <a:lnTo>
                  <a:pt x="666" y="1215"/>
                </a:lnTo>
                <a:lnTo>
                  <a:pt x="672" y="1267"/>
                </a:lnTo>
                <a:lnTo>
                  <a:pt x="678" y="1320"/>
                </a:lnTo>
                <a:lnTo>
                  <a:pt x="682" y="1372"/>
                </a:lnTo>
                <a:lnTo>
                  <a:pt x="683" y="1426"/>
                </a:lnTo>
                <a:lnTo>
                  <a:pt x="683" y="1480"/>
                </a:lnTo>
                <a:lnTo>
                  <a:pt x="683" y="1530"/>
                </a:lnTo>
                <a:lnTo>
                  <a:pt x="682" y="1580"/>
                </a:lnTo>
                <a:lnTo>
                  <a:pt x="678" y="1629"/>
                </a:lnTo>
                <a:lnTo>
                  <a:pt x="674" y="1677"/>
                </a:lnTo>
                <a:lnTo>
                  <a:pt x="666" y="1727"/>
                </a:lnTo>
                <a:lnTo>
                  <a:pt x="660" y="1777"/>
                </a:lnTo>
                <a:lnTo>
                  <a:pt x="651" y="1825"/>
                </a:lnTo>
                <a:lnTo>
                  <a:pt x="641" y="1875"/>
                </a:lnTo>
                <a:lnTo>
                  <a:pt x="632" y="1923"/>
                </a:lnTo>
                <a:lnTo>
                  <a:pt x="618" y="1973"/>
                </a:lnTo>
                <a:lnTo>
                  <a:pt x="605" y="2021"/>
                </a:lnTo>
                <a:lnTo>
                  <a:pt x="591" y="2067"/>
                </a:lnTo>
                <a:lnTo>
                  <a:pt x="576" y="2115"/>
                </a:lnTo>
                <a:lnTo>
                  <a:pt x="559" y="2161"/>
                </a:lnTo>
                <a:lnTo>
                  <a:pt x="540" y="2209"/>
                </a:lnTo>
                <a:lnTo>
                  <a:pt x="522" y="2255"/>
                </a:lnTo>
                <a:lnTo>
                  <a:pt x="501" y="2299"/>
                </a:lnTo>
                <a:lnTo>
                  <a:pt x="480" y="2346"/>
                </a:lnTo>
                <a:lnTo>
                  <a:pt x="457" y="2390"/>
                </a:lnTo>
                <a:lnTo>
                  <a:pt x="434" y="2434"/>
                </a:lnTo>
                <a:lnTo>
                  <a:pt x="409" y="2476"/>
                </a:lnTo>
                <a:lnTo>
                  <a:pt x="382" y="2518"/>
                </a:lnTo>
                <a:lnTo>
                  <a:pt x="355" y="2561"/>
                </a:lnTo>
                <a:lnTo>
                  <a:pt x="329" y="2601"/>
                </a:lnTo>
                <a:lnTo>
                  <a:pt x="300" y="2641"/>
                </a:lnTo>
                <a:lnTo>
                  <a:pt x="269" y="2681"/>
                </a:lnTo>
                <a:lnTo>
                  <a:pt x="238" y="2720"/>
                </a:lnTo>
                <a:lnTo>
                  <a:pt x="206" y="2756"/>
                </a:lnTo>
                <a:lnTo>
                  <a:pt x="173" y="2795"/>
                </a:lnTo>
                <a:lnTo>
                  <a:pt x="139" y="2829"/>
                </a:lnTo>
                <a:lnTo>
                  <a:pt x="104" y="2864"/>
                </a:lnTo>
                <a:lnTo>
                  <a:pt x="69" y="2898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1" name="Freeform 43"/>
          <p:cNvSpPr>
            <a:spLocks/>
          </p:cNvSpPr>
          <p:nvPr/>
        </p:nvSpPr>
        <p:spPr bwMode="auto">
          <a:xfrm>
            <a:off x="5322888" y="2239963"/>
            <a:ext cx="233362" cy="1614487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52" y="71"/>
              </a:cxn>
              <a:cxn ang="0">
                <a:pos x="75" y="146"/>
              </a:cxn>
              <a:cxn ang="0">
                <a:pos x="94" y="221"/>
              </a:cxn>
              <a:cxn ang="0">
                <a:pos x="112" y="298"/>
              </a:cxn>
              <a:cxn ang="0">
                <a:pos x="125" y="375"/>
              </a:cxn>
              <a:cxn ang="0">
                <a:pos x="135" y="453"/>
              </a:cxn>
              <a:cxn ang="0">
                <a:pos x="138" y="494"/>
              </a:cxn>
              <a:cxn ang="0">
                <a:pos x="140" y="532"/>
              </a:cxn>
              <a:cxn ang="0">
                <a:pos x="142" y="570"/>
              </a:cxn>
              <a:cxn ang="0">
                <a:pos x="142" y="611"/>
              </a:cxn>
              <a:cxn ang="0">
                <a:pos x="142" y="653"/>
              </a:cxn>
              <a:cxn ang="0">
                <a:pos x="140" y="697"/>
              </a:cxn>
              <a:cxn ang="0">
                <a:pos x="138" y="739"/>
              </a:cxn>
              <a:cxn ang="0">
                <a:pos x="133" y="783"/>
              </a:cxn>
              <a:cxn ang="0">
                <a:pos x="129" y="826"/>
              </a:cxn>
              <a:cxn ang="0">
                <a:pos x="121" y="870"/>
              </a:cxn>
              <a:cxn ang="0">
                <a:pos x="114" y="912"/>
              </a:cxn>
              <a:cxn ang="0">
                <a:pos x="106" y="954"/>
              </a:cxn>
              <a:cxn ang="0">
                <a:pos x="96" y="997"/>
              </a:cxn>
              <a:cxn ang="0">
                <a:pos x="85" y="1039"/>
              </a:cxn>
              <a:cxn ang="0">
                <a:pos x="73" y="1081"/>
              </a:cxn>
              <a:cxn ang="0">
                <a:pos x="62" y="1121"/>
              </a:cxn>
              <a:cxn ang="0">
                <a:pos x="46" y="1164"/>
              </a:cxn>
              <a:cxn ang="0">
                <a:pos x="33" y="1202"/>
              </a:cxn>
              <a:cxn ang="0">
                <a:pos x="18" y="1242"/>
              </a:cxn>
              <a:cxn ang="0">
                <a:pos x="0" y="1279"/>
              </a:cxn>
            </a:cxnLst>
            <a:rect l="0" t="0" r="r" b="b"/>
            <a:pathLst>
              <a:path w="142" h="1279">
                <a:moveTo>
                  <a:pt x="25" y="0"/>
                </a:moveTo>
                <a:lnTo>
                  <a:pt x="52" y="71"/>
                </a:lnTo>
                <a:lnTo>
                  <a:pt x="75" y="146"/>
                </a:lnTo>
                <a:lnTo>
                  <a:pt x="94" y="221"/>
                </a:lnTo>
                <a:lnTo>
                  <a:pt x="112" y="298"/>
                </a:lnTo>
                <a:lnTo>
                  <a:pt x="125" y="375"/>
                </a:lnTo>
                <a:lnTo>
                  <a:pt x="135" y="453"/>
                </a:lnTo>
                <a:lnTo>
                  <a:pt x="138" y="494"/>
                </a:lnTo>
                <a:lnTo>
                  <a:pt x="140" y="532"/>
                </a:lnTo>
                <a:lnTo>
                  <a:pt x="142" y="570"/>
                </a:lnTo>
                <a:lnTo>
                  <a:pt x="142" y="611"/>
                </a:lnTo>
                <a:lnTo>
                  <a:pt x="142" y="653"/>
                </a:lnTo>
                <a:lnTo>
                  <a:pt x="140" y="697"/>
                </a:lnTo>
                <a:lnTo>
                  <a:pt x="138" y="739"/>
                </a:lnTo>
                <a:lnTo>
                  <a:pt x="133" y="783"/>
                </a:lnTo>
                <a:lnTo>
                  <a:pt x="129" y="826"/>
                </a:lnTo>
                <a:lnTo>
                  <a:pt x="121" y="870"/>
                </a:lnTo>
                <a:lnTo>
                  <a:pt x="114" y="912"/>
                </a:lnTo>
                <a:lnTo>
                  <a:pt x="106" y="954"/>
                </a:lnTo>
                <a:lnTo>
                  <a:pt x="96" y="997"/>
                </a:lnTo>
                <a:lnTo>
                  <a:pt x="85" y="1039"/>
                </a:lnTo>
                <a:lnTo>
                  <a:pt x="73" y="1081"/>
                </a:lnTo>
                <a:lnTo>
                  <a:pt x="62" y="1121"/>
                </a:lnTo>
                <a:lnTo>
                  <a:pt x="46" y="1164"/>
                </a:lnTo>
                <a:lnTo>
                  <a:pt x="33" y="1202"/>
                </a:lnTo>
                <a:lnTo>
                  <a:pt x="18" y="1242"/>
                </a:lnTo>
                <a:lnTo>
                  <a:pt x="0" y="1279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Freeform 44"/>
          <p:cNvSpPr>
            <a:spLocks/>
          </p:cNvSpPr>
          <p:nvPr/>
        </p:nvSpPr>
        <p:spPr bwMode="auto">
          <a:xfrm>
            <a:off x="5187950" y="2225675"/>
            <a:ext cx="258763" cy="1520825"/>
          </a:xfrm>
          <a:custGeom>
            <a:avLst/>
            <a:gdLst/>
            <a:ahLst/>
            <a:cxnLst>
              <a:cxn ang="0">
                <a:pos x="157" y="1205"/>
              </a:cxn>
              <a:cxn ang="0">
                <a:pos x="138" y="1173"/>
              </a:cxn>
              <a:cxn ang="0">
                <a:pos x="122" y="1136"/>
              </a:cxn>
              <a:cxn ang="0">
                <a:pos x="105" y="1102"/>
              </a:cxn>
              <a:cxn ang="0">
                <a:pos x="92" y="1065"/>
              </a:cxn>
              <a:cxn ang="0">
                <a:pos x="76" y="1029"/>
              </a:cxn>
              <a:cxn ang="0">
                <a:pos x="65" y="992"/>
              </a:cxn>
              <a:cxn ang="0">
                <a:pos x="51" y="954"/>
              </a:cxn>
              <a:cxn ang="0">
                <a:pos x="42" y="917"/>
              </a:cxn>
              <a:cxn ang="0">
                <a:pos x="32" y="879"/>
              </a:cxn>
              <a:cxn ang="0">
                <a:pos x="24" y="841"/>
              </a:cxn>
              <a:cxn ang="0">
                <a:pos x="17" y="802"/>
              </a:cxn>
              <a:cxn ang="0">
                <a:pos x="11" y="762"/>
              </a:cxn>
              <a:cxn ang="0">
                <a:pos x="5" y="723"/>
              </a:cxn>
              <a:cxn ang="0">
                <a:pos x="3" y="685"/>
              </a:cxn>
              <a:cxn ang="0">
                <a:pos x="1" y="645"/>
              </a:cxn>
              <a:cxn ang="0">
                <a:pos x="0" y="606"/>
              </a:cxn>
              <a:cxn ang="0">
                <a:pos x="1" y="566"/>
              </a:cxn>
              <a:cxn ang="0">
                <a:pos x="3" y="526"/>
              </a:cxn>
              <a:cxn ang="0">
                <a:pos x="5" y="487"/>
              </a:cxn>
              <a:cxn ang="0">
                <a:pos x="11" y="447"/>
              </a:cxn>
              <a:cxn ang="0">
                <a:pos x="17" y="409"/>
              </a:cxn>
              <a:cxn ang="0">
                <a:pos x="24" y="368"/>
              </a:cxn>
              <a:cxn ang="0">
                <a:pos x="32" y="330"/>
              </a:cxn>
              <a:cxn ang="0">
                <a:pos x="42" y="292"/>
              </a:cxn>
              <a:cxn ang="0">
                <a:pos x="51" y="253"/>
              </a:cxn>
              <a:cxn ang="0">
                <a:pos x="65" y="215"/>
              </a:cxn>
              <a:cxn ang="0">
                <a:pos x="76" y="178"/>
              </a:cxn>
              <a:cxn ang="0">
                <a:pos x="92" y="142"/>
              </a:cxn>
              <a:cxn ang="0">
                <a:pos x="105" y="105"/>
              </a:cxn>
              <a:cxn ang="0">
                <a:pos x="122" y="69"/>
              </a:cxn>
              <a:cxn ang="0">
                <a:pos x="138" y="34"/>
              </a:cxn>
              <a:cxn ang="0">
                <a:pos x="157" y="0"/>
              </a:cxn>
            </a:cxnLst>
            <a:rect l="0" t="0" r="r" b="b"/>
            <a:pathLst>
              <a:path w="157" h="1205">
                <a:moveTo>
                  <a:pt x="157" y="1205"/>
                </a:moveTo>
                <a:lnTo>
                  <a:pt x="138" y="1173"/>
                </a:lnTo>
                <a:lnTo>
                  <a:pt x="122" y="1136"/>
                </a:lnTo>
                <a:lnTo>
                  <a:pt x="105" y="1102"/>
                </a:lnTo>
                <a:lnTo>
                  <a:pt x="92" y="1065"/>
                </a:lnTo>
                <a:lnTo>
                  <a:pt x="76" y="1029"/>
                </a:lnTo>
                <a:lnTo>
                  <a:pt x="65" y="992"/>
                </a:lnTo>
                <a:lnTo>
                  <a:pt x="51" y="954"/>
                </a:lnTo>
                <a:lnTo>
                  <a:pt x="42" y="917"/>
                </a:lnTo>
                <a:lnTo>
                  <a:pt x="32" y="879"/>
                </a:lnTo>
                <a:lnTo>
                  <a:pt x="24" y="841"/>
                </a:lnTo>
                <a:lnTo>
                  <a:pt x="17" y="802"/>
                </a:lnTo>
                <a:lnTo>
                  <a:pt x="11" y="762"/>
                </a:lnTo>
                <a:lnTo>
                  <a:pt x="5" y="723"/>
                </a:lnTo>
                <a:lnTo>
                  <a:pt x="3" y="685"/>
                </a:lnTo>
                <a:lnTo>
                  <a:pt x="1" y="645"/>
                </a:lnTo>
                <a:lnTo>
                  <a:pt x="0" y="606"/>
                </a:lnTo>
                <a:lnTo>
                  <a:pt x="1" y="566"/>
                </a:lnTo>
                <a:lnTo>
                  <a:pt x="3" y="526"/>
                </a:lnTo>
                <a:lnTo>
                  <a:pt x="5" y="487"/>
                </a:lnTo>
                <a:lnTo>
                  <a:pt x="11" y="447"/>
                </a:lnTo>
                <a:lnTo>
                  <a:pt x="17" y="409"/>
                </a:lnTo>
                <a:lnTo>
                  <a:pt x="24" y="368"/>
                </a:lnTo>
                <a:lnTo>
                  <a:pt x="32" y="330"/>
                </a:lnTo>
                <a:lnTo>
                  <a:pt x="42" y="292"/>
                </a:lnTo>
                <a:lnTo>
                  <a:pt x="51" y="253"/>
                </a:lnTo>
                <a:lnTo>
                  <a:pt x="65" y="215"/>
                </a:lnTo>
                <a:lnTo>
                  <a:pt x="76" y="178"/>
                </a:lnTo>
                <a:lnTo>
                  <a:pt x="92" y="142"/>
                </a:lnTo>
                <a:lnTo>
                  <a:pt x="105" y="105"/>
                </a:lnTo>
                <a:lnTo>
                  <a:pt x="122" y="69"/>
                </a:lnTo>
                <a:lnTo>
                  <a:pt x="138" y="34"/>
                </a:lnTo>
                <a:lnTo>
                  <a:pt x="157" y="0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Freeform 45"/>
          <p:cNvSpPr>
            <a:spLocks/>
          </p:cNvSpPr>
          <p:nvPr/>
        </p:nvSpPr>
        <p:spPr bwMode="auto">
          <a:xfrm>
            <a:off x="5054600" y="2006600"/>
            <a:ext cx="449263" cy="2003425"/>
          </a:xfrm>
          <a:custGeom>
            <a:avLst/>
            <a:gdLst/>
            <a:ahLst/>
            <a:cxnLst>
              <a:cxn ang="0">
                <a:pos x="273" y="1588"/>
              </a:cxn>
              <a:cxn ang="0">
                <a:pos x="242" y="1543"/>
              </a:cxn>
              <a:cxn ang="0">
                <a:pos x="211" y="1499"/>
              </a:cxn>
              <a:cxn ang="0">
                <a:pos x="185" y="1453"/>
              </a:cxn>
              <a:cxn ang="0">
                <a:pos x="158" y="1407"/>
              </a:cxn>
              <a:cxn ang="0">
                <a:pos x="133" y="1357"/>
              </a:cxn>
              <a:cxn ang="0">
                <a:pos x="112" y="1309"/>
              </a:cxn>
              <a:cxn ang="0">
                <a:pos x="91" y="1259"/>
              </a:cxn>
              <a:cxn ang="0">
                <a:pos x="71" y="1208"/>
              </a:cxn>
              <a:cxn ang="0">
                <a:pos x="56" y="1156"/>
              </a:cxn>
              <a:cxn ang="0">
                <a:pos x="41" y="1102"/>
              </a:cxn>
              <a:cxn ang="0">
                <a:pos x="29" y="1050"/>
              </a:cxn>
              <a:cxn ang="0">
                <a:pos x="20" y="996"/>
              </a:cxn>
              <a:cxn ang="0">
                <a:pos x="12" y="943"/>
              </a:cxn>
              <a:cxn ang="0">
                <a:pos x="6" y="889"/>
              </a:cxn>
              <a:cxn ang="0">
                <a:pos x="2" y="835"/>
              </a:cxn>
              <a:cxn ang="0">
                <a:pos x="0" y="781"/>
              </a:cxn>
              <a:cxn ang="0">
                <a:pos x="2" y="728"/>
              </a:cxn>
              <a:cxn ang="0">
                <a:pos x="4" y="676"/>
              </a:cxn>
              <a:cxn ang="0">
                <a:pos x="10" y="624"/>
              </a:cxn>
              <a:cxn ang="0">
                <a:pos x="18" y="574"/>
              </a:cxn>
              <a:cxn ang="0">
                <a:pos x="27" y="522"/>
              </a:cxn>
              <a:cxn ang="0">
                <a:pos x="39" y="470"/>
              </a:cxn>
              <a:cxn ang="0">
                <a:pos x="52" y="420"/>
              </a:cxn>
              <a:cxn ang="0">
                <a:pos x="68" y="371"/>
              </a:cxn>
              <a:cxn ang="0">
                <a:pos x="85" y="321"/>
              </a:cxn>
              <a:cxn ang="0">
                <a:pos x="104" y="273"/>
              </a:cxn>
              <a:cxn ang="0">
                <a:pos x="125" y="225"/>
              </a:cxn>
              <a:cxn ang="0">
                <a:pos x="146" y="179"/>
              </a:cxn>
              <a:cxn ang="0">
                <a:pos x="171" y="132"/>
              </a:cxn>
              <a:cxn ang="0">
                <a:pos x="196" y="86"/>
              </a:cxn>
              <a:cxn ang="0">
                <a:pos x="223" y="42"/>
              </a:cxn>
              <a:cxn ang="0">
                <a:pos x="252" y="0"/>
              </a:cxn>
            </a:cxnLst>
            <a:rect l="0" t="0" r="r" b="b"/>
            <a:pathLst>
              <a:path w="273" h="1588">
                <a:moveTo>
                  <a:pt x="273" y="1588"/>
                </a:moveTo>
                <a:lnTo>
                  <a:pt x="242" y="1543"/>
                </a:lnTo>
                <a:lnTo>
                  <a:pt x="211" y="1499"/>
                </a:lnTo>
                <a:lnTo>
                  <a:pt x="185" y="1453"/>
                </a:lnTo>
                <a:lnTo>
                  <a:pt x="158" y="1407"/>
                </a:lnTo>
                <a:lnTo>
                  <a:pt x="133" y="1357"/>
                </a:lnTo>
                <a:lnTo>
                  <a:pt x="112" y="1309"/>
                </a:lnTo>
                <a:lnTo>
                  <a:pt x="91" y="1259"/>
                </a:lnTo>
                <a:lnTo>
                  <a:pt x="71" y="1208"/>
                </a:lnTo>
                <a:lnTo>
                  <a:pt x="56" y="1156"/>
                </a:lnTo>
                <a:lnTo>
                  <a:pt x="41" y="1102"/>
                </a:lnTo>
                <a:lnTo>
                  <a:pt x="29" y="1050"/>
                </a:lnTo>
                <a:lnTo>
                  <a:pt x="20" y="996"/>
                </a:lnTo>
                <a:lnTo>
                  <a:pt x="12" y="943"/>
                </a:lnTo>
                <a:lnTo>
                  <a:pt x="6" y="889"/>
                </a:lnTo>
                <a:lnTo>
                  <a:pt x="2" y="835"/>
                </a:lnTo>
                <a:lnTo>
                  <a:pt x="0" y="781"/>
                </a:lnTo>
                <a:lnTo>
                  <a:pt x="2" y="728"/>
                </a:lnTo>
                <a:lnTo>
                  <a:pt x="4" y="676"/>
                </a:lnTo>
                <a:lnTo>
                  <a:pt x="10" y="624"/>
                </a:lnTo>
                <a:lnTo>
                  <a:pt x="18" y="574"/>
                </a:lnTo>
                <a:lnTo>
                  <a:pt x="27" y="522"/>
                </a:lnTo>
                <a:lnTo>
                  <a:pt x="39" y="470"/>
                </a:lnTo>
                <a:lnTo>
                  <a:pt x="52" y="420"/>
                </a:lnTo>
                <a:lnTo>
                  <a:pt x="68" y="371"/>
                </a:lnTo>
                <a:lnTo>
                  <a:pt x="85" y="321"/>
                </a:lnTo>
                <a:lnTo>
                  <a:pt x="104" y="273"/>
                </a:lnTo>
                <a:lnTo>
                  <a:pt x="125" y="225"/>
                </a:lnTo>
                <a:lnTo>
                  <a:pt x="146" y="179"/>
                </a:lnTo>
                <a:lnTo>
                  <a:pt x="171" y="132"/>
                </a:lnTo>
                <a:lnTo>
                  <a:pt x="196" y="86"/>
                </a:lnTo>
                <a:lnTo>
                  <a:pt x="223" y="42"/>
                </a:lnTo>
                <a:lnTo>
                  <a:pt x="252" y="0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4" name="Freeform 46"/>
          <p:cNvSpPr>
            <a:spLocks/>
          </p:cNvSpPr>
          <p:nvPr/>
        </p:nvSpPr>
        <p:spPr bwMode="auto">
          <a:xfrm>
            <a:off x="4787900" y="1531938"/>
            <a:ext cx="1006475" cy="3000375"/>
          </a:xfrm>
          <a:custGeom>
            <a:avLst/>
            <a:gdLst/>
            <a:ahLst/>
            <a:cxnLst>
              <a:cxn ang="0">
                <a:pos x="577" y="2351"/>
              </a:cxn>
              <a:cxn ang="0">
                <a:pos x="510" y="2294"/>
              </a:cxn>
              <a:cxn ang="0">
                <a:pos x="445" y="2232"/>
              </a:cxn>
              <a:cxn ang="0">
                <a:pos x="385" y="2167"/>
              </a:cxn>
              <a:cxn ang="0">
                <a:pos x="330" y="2100"/>
              </a:cxn>
              <a:cxn ang="0">
                <a:pos x="276" y="2029"/>
              </a:cxn>
              <a:cxn ang="0">
                <a:pos x="228" y="1956"/>
              </a:cxn>
              <a:cxn ang="0">
                <a:pos x="184" y="1879"/>
              </a:cxn>
              <a:cxn ang="0">
                <a:pos x="145" y="1800"/>
              </a:cxn>
              <a:cxn ang="0">
                <a:pos x="111" y="1720"/>
              </a:cxn>
              <a:cxn ang="0">
                <a:pos x="80" y="1637"/>
              </a:cxn>
              <a:cxn ang="0">
                <a:pos x="53" y="1553"/>
              </a:cxn>
              <a:cxn ang="0">
                <a:pos x="32" y="1466"/>
              </a:cxn>
              <a:cxn ang="0">
                <a:pos x="17" y="1378"/>
              </a:cxn>
              <a:cxn ang="0">
                <a:pos x="7" y="1290"/>
              </a:cxn>
              <a:cxn ang="0">
                <a:pos x="2" y="1202"/>
              </a:cxn>
              <a:cxn ang="0">
                <a:pos x="2" y="1115"/>
              </a:cxn>
              <a:cxn ang="0">
                <a:pos x="5" y="1033"/>
              </a:cxn>
              <a:cxn ang="0">
                <a:pos x="15" y="950"/>
              </a:cxn>
              <a:cxn ang="0">
                <a:pos x="28" y="869"/>
              </a:cxn>
              <a:cxn ang="0">
                <a:pos x="46" y="789"/>
              </a:cxn>
              <a:cxn ang="0">
                <a:pos x="67" y="710"/>
              </a:cxn>
              <a:cxn ang="0">
                <a:pos x="94" y="633"/>
              </a:cxn>
              <a:cxn ang="0">
                <a:pos x="124" y="556"/>
              </a:cxn>
              <a:cxn ang="0">
                <a:pos x="157" y="484"/>
              </a:cxn>
              <a:cxn ang="0">
                <a:pos x="195" y="411"/>
              </a:cxn>
              <a:cxn ang="0">
                <a:pos x="238" y="340"/>
              </a:cxn>
              <a:cxn ang="0">
                <a:pos x="282" y="272"/>
              </a:cxn>
              <a:cxn ang="0">
                <a:pos x="332" y="207"/>
              </a:cxn>
              <a:cxn ang="0">
                <a:pos x="383" y="144"/>
              </a:cxn>
              <a:cxn ang="0">
                <a:pos x="439" y="84"/>
              </a:cxn>
              <a:cxn ang="0">
                <a:pos x="497" y="27"/>
              </a:cxn>
            </a:cxnLst>
            <a:rect l="0" t="0" r="r" b="b"/>
            <a:pathLst>
              <a:path w="612" h="2378">
                <a:moveTo>
                  <a:pt x="612" y="2378"/>
                </a:moveTo>
                <a:lnTo>
                  <a:pt x="577" y="2351"/>
                </a:lnTo>
                <a:lnTo>
                  <a:pt x="543" y="2323"/>
                </a:lnTo>
                <a:lnTo>
                  <a:pt x="510" y="2294"/>
                </a:lnTo>
                <a:lnTo>
                  <a:pt x="477" y="2263"/>
                </a:lnTo>
                <a:lnTo>
                  <a:pt x="445" y="2232"/>
                </a:lnTo>
                <a:lnTo>
                  <a:pt x="414" y="2200"/>
                </a:lnTo>
                <a:lnTo>
                  <a:pt x="385" y="2167"/>
                </a:lnTo>
                <a:lnTo>
                  <a:pt x="356" y="2135"/>
                </a:lnTo>
                <a:lnTo>
                  <a:pt x="330" y="2100"/>
                </a:lnTo>
                <a:lnTo>
                  <a:pt x="303" y="2065"/>
                </a:lnTo>
                <a:lnTo>
                  <a:pt x="276" y="2029"/>
                </a:lnTo>
                <a:lnTo>
                  <a:pt x="253" y="1992"/>
                </a:lnTo>
                <a:lnTo>
                  <a:pt x="228" y="1956"/>
                </a:lnTo>
                <a:lnTo>
                  <a:pt x="207" y="1918"/>
                </a:lnTo>
                <a:lnTo>
                  <a:pt x="184" y="1879"/>
                </a:lnTo>
                <a:lnTo>
                  <a:pt x="165" y="1839"/>
                </a:lnTo>
                <a:lnTo>
                  <a:pt x="145" y="1800"/>
                </a:lnTo>
                <a:lnTo>
                  <a:pt x="126" y="1760"/>
                </a:lnTo>
                <a:lnTo>
                  <a:pt x="111" y="1720"/>
                </a:lnTo>
                <a:lnTo>
                  <a:pt x="94" y="1678"/>
                </a:lnTo>
                <a:lnTo>
                  <a:pt x="80" y="1637"/>
                </a:lnTo>
                <a:lnTo>
                  <a:pt x="67" y="1595"/>
                </a:lnTo>
                <a:lnTo>
                  <a:pt x="53" y="1553"/>
                </a:lnTo>
                <a:lnTo>
                  <a:pt x="42" y="1509"/>
                </a:lnTo>
                <a:lnTo>
                  <a:pt x="32" y="1466"/>
                </a:lnTo>
                <a:lnTo>
                  <a:pt x="25" y="1422"/>
                </a:lnTo>
                <a:lnTo>
                  <a:pt x="17" y="1378"/>
                </a:lnTo>
                <a:lnTo>
                  <a:pt x="11" y="1334"/>
                </a:lnTo>
                <a:lnTo>
                  <a:pt x="7" y="1290"/>
                </a:lnTo>
                <a:lnTo>
                  <a:pt x="3" y="1246"/>
                </a:lnTo>
                <a:lnTo>
                  <a:pt x="2" y="1202"/>
                </a:lnTo>
                <a:lnTo>
                  <a:pt x="0" y="1157"/>
                </a:lnTo>
                <a:lnTo>
                  <a:pt x="2" y="1115"/>
                </a:lnTo>
                <a:lnTo>
                  <a:pt x="3" y="1073"/>
                </a:lnTo>
                <a:lnTo>
                  <a:pt x="5" y="1033"/>
                </a:lnTo>
                <a:lnTo>
                  <a:pt x="9" y="990"/>
                </a:lnTo>
                <a:lnTo>
                  <a:pt x="15" y="950"/>
                </a:lnTo>
                <a:lnTo>
                  <a:pt x="21" y="910"/>
                </a:lnTo>
                <a:lnTo>
                  <a:pt x="28" y="869"/>
                </a:lnTo>
                <a:lnTo>
                  <a:pt x="36" y="829"/>
                </a:lnTo>
                <a:lnTo>
                  <a:pt x="46" y="789"/>
                </a:lnTo>
                <a:lnTo>
                  <a:pt x="55" y="750"/>
                </a:lnTo>
                <a:lnTo>
                  <a:pt x="67" y="710"/>
                </a:lnTo>
                <a:lnTo>
                  <a:pt x="80" y="672"/>
                </a:lnTo>
                <a:lnTo>
                  <a:pt x="94" y="633"/>
                </a:lnTo>
                <a:lnTo>
                  <a:pt x="109" y="595"/>
                </a:lnTo>
                <a:lnTo>
                  <a:pt x="124" y="556"/>
                </a:lnTo>
                <a:lnTo>
                  <a:pt x="140" y="520"/>
                </a:lnTo>
                <a:lnTo>
                  <a:pt x="157" y="484"/>
                </a:lnTo>
                <a:lnTo>
                  <a:pt x="176" y="447"/>
                </a:lnTo>
                <a:lnTo>
                  <a:pt x="195" y="411"/>
                </a:lnTo>
                <a:lnTo>
                  <a:pt x="216" y="376"/>
                </a:lnTo>
                <a:lnTo>
                  <a:pt x="238" y="340"/>
                </a:lnTo>
                <a:lnTo>
                  <a:pt x="259" y="307"/>
                </a:lnTo>
                <a:lnTo>
                  <a:pt x="282" y="272"/>
                </a:lnTo>
                <a:lnTo>
                  <a:pt x="307" y="240"/>
                </a:lnTo>
                <a:lnTo>
                  <a:pt x="332" y="207"/>
                </a:lnTo>
                <a:lnTo>
                  <a:pt x="356" y="174"/>
                </a:lnTo>
                <a:lnTo>
                  <a:pt x="383" y="144"/>
                </a:lnTo>
                <a:lnTo>
                  <a:pt x="410" y="113"/>
                </a:lnTo>
                <a:lnTo>
                  <a:pt x="439" y="84"/>
                </a:lnTo>
                <a:lnTo>
                  <a:pt x="468" y="55"/>
                </a:lnTo>
                <a:lnTo>
                  <a:pt x="497" y="27"/>
                </a:lnTo>
                <a:lnTo>
                  <a:pt x="527" y="0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695" name="Object 47"/>
          <p:cNvGraphicFramePr>
            <a:graphicFrameLocks noChangeAspect="1"/>
          </p:cNvGraphicFramePr>
          <p:nvPr/>
        </p:nvGraphicFramePr>
        <p:xfrm>
          <a:off x="4900613" y="1728788"/>
          <a:ext cx="674687" cy="2490787"/>
        </p:xfrm>
        <a:graphic>
          <a:graphicData uri="http://schemas.openxmlformats.org/presentationml/2006/ole">
            <p:oleObj spid="_x0000_s27695" name="CorelDRAW" r:id="rId3" imgW="572760" imgH="2761200" progId="CorelDRAW.Graphic.11">
              <p:embed/>
            </p:oleObj>
          </a:graphicData>
        </a:graphic>
      </p:graphicFrame>
      <p:sp>
        <p:nvSpPr>
          <p:cNvPr id="27696" name="Oval 48"/>
          <p:cNvSpPr>
            <a:spLocks noChangeArrowheads="1"/>
          </p:cNvSpPr>
          <p:nvPr/>
        </p:nvSpPr>
        <p:spPr bwMode="auto">
          <a:xfrm>
            <a:off x="5353050" y="2266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Oval 49"/>
          <p:cNvSpPr>
            <a:spLocks noChangeArrowheads="1"/>
          </p:cNvSpPr>
          <p:nvPr/>
        </p:nvSpPr>
        <p:spPr bwMode="auto">
          <a:xfrm>
            <a:off x="5372100" y="2019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Oval 50"/>
          <p:cNvSpPr>
            <a:spLocks noChangeArrowheads="1"/>
          </p:cNvSpPr>
          <p:nvPr/>
        </p:nvSpPr>
        <p:spPr bwMode="auto">
          <a:xfrm>
            <a:off x="5400675" y="1819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Oval 51"/>
          <p:cNvSpPr>
            <a:spLocks noChangeArrowheads="1"/>
          </p:cNvSpPr>
          <p:nvPr/>
        </p:nvSpPr>
        <p:spPr bwMode="auto">
          <a:xfrm>
            <a:off x="5429250" y="1638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Oval 52"/>
          <p:cNvSpPr>
            <a:spLocks noChangeArrowheads="1"/>
          </p:cNvSpPr>
          <p:nvPr/>
        </p:nvSpPr>
        <p:spPr bwMode="auto">
          <a:xfrm>
            <a:off x="5362575" y="3638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Oval 53"/>
          <p:cNvSpPr>
            <a:spLocks noChangeArrowheads="1"/>
          </p:cNvSpPr>
          <p:nvPr/>
        </p:nvSpPr>
        <p:spPr bwMode="auto">
          <a:xfrm>
            <a:off x="5400675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Oval 54"/>
          <p:cNvSpPr>
            <a:spLocks noChangeArrowheads="1"/>
          </p:cNvSpPr>
          <p:nvPr/>
        </p:nvSpPr>
        <p:spPr bwMode="auto">
          <a:xfrm>
            <a:off x="5438775" y="4076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3" name="Oval 55"/>
          <p:cNvSpPr>
            <a:spLocks noChangeArrowheads="1"/>
          </p:cNvSpPr>
          <p:nvPr/>
        </p:nvSpPr>
        <p:spPr bwMode="auto">
          <a:xfrm>
            <a:off x="5457825" y="4295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Arc 56"/>
          <p:cNvSpPr>
            <a:spLocks/>
          </p:cNvSpPr>
          <p:nvPr/>
        </p:nvSpPr>
        <p:spPr bwMode="auto">
          <a:xfrm rot="19327721" flipH="1">
            <a:off x="5111750" y="719138"/>
            <a:ext cx="4538663" cy="4756150"/>
          </a:xfrm>
          <a:custGeom>
            <a:avLst/>
            <a:gdLst>
              <a:gd name="G0" fmla="+- 0 0 0"/>
              <a:gd name="G1" fmla="+- 17965 0 0"/>
              <a:gd name="G2" fmla="+- 21600 0 0"/>
              <a:gd name="T0" fmla="*/ 11993 w 19634"/>
              <a:gd name="T1" fmla="*/ 0 h 17965"/>
              <a:gd name="T2" fmla="*/ 19634 w 19634"/>
              <a:gd name="T3" fmla="*/ 8962 h 17965"/>
              <a:gd name="T4" fmla="*/ 0 w 19634"/>
              <a:gd name="T5" fmla="*/ 17965 h 17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34" h="17965" fill="none" extrusionOk="0">
                <a:moveTo>
                  <a:pt x="11992" y="0"/>
                </a:moveTo>
                <a:cubicBezTo>
                  <a:pt x="15320" y="2221"/>
                  <a:pt x="17966" y="5324"/>
                  <a:pt x="19634" y="8961"/>
                </a:cubicBezTo>
              </a:path>
              <a:path w="19634" h="17965" stroke="0" extrusionOk="0">
                <a:moveTo>
                  <a:pt x="11992" y="0"/>
                </a:moveTo>
                <a:cubicBezTo>
                  <a:pt x="15320" y="2221"/>
                  <a:pt x="17966" y="5324"/>
                  <a:pt x="19634" y="8961"/>
                </a:cubicBezTo>
                <a:lnTo>
                  <a:pt x="0" y="17965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705" name="Group 57"/>
          <p:cNvGrpSpPr>
            <a:grpSpLocks/>
          </p:cNvGrpSpPr>
          <p:nvPr/>
        </p:nvGrpSpPr>
        <p:grpSpPr bwMode="auto">
          <a:xfrm>
            <a:off x="3352800" y="2971800"/>
            <a:ext cx="3124200" cy="2133600"/>
            <a:chOff x="2112" y="1872"/>
            <a:chExt cx="1968" cy="1344"/>
          </a:xfrm>
        </p:grpSpPr>
        <p:sp>
          <p:nvSpPr>
            <p:cNvPr id="27706" name="Line 58"/>
            <p:cNvSpPr>
              <a:spLocks noChangeShapeType="1"/>
            </p:cNvSpPr>
            <p:nvPr/>
          </p:nvSpPr>
          <p:spPr bwMode="auto">
            <a:xfrm>
              <a:off x="2112" y="1872"/>
              <a:ext cx="0" cy="13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Line 59"/>
            <p:cNvSpPr>
              <a:spLocks noChangeShapeType="1"/>
            </p:cNvSpPr>
            <p:nvPr/>
          </p:nvSpPr>
          <p:spPr bwMode="auto">
            <a:xfrm>
              <a:off x="3372" y="1872"/>
              <a:ext cx="0" cy="13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60"/>
            <p:cNvSpPr>
              <a:spLocks noChangeShapeType="1"/>
            </p:cNvSpPr>
            <p:nvPr/>
          </p:nvSpPr>
          <p:spPr bwMode="auto">
            <a:xfrm>
              <a:off x="4068" y="1872"/>
              <a:ext cx="0" cy="13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Line 61"/>
            <p:cNvSpPr>
              <a:spLocks noChangeShapeType="1"/>
            </p:cNvSpPr>
            <p:nvPr/>
          </p:nvSpPr>
          <p:spPr bwMode="auto">
            <a:xfrm>
              <a:off x="2112" y="3120"/>
              <a:ext cx="1248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Line 62"/>
            <p:cNvSpPr>
              <a:spLocks noChangeShapeType="1"/>
            </p:cNvSpPr>
            <p:nvPr/>
          </p:nvSpPr>
          <p:spPr bwMode="auto">
            <a:xfrm>
              <a:off x="3360" y="3120"/>
              <a:ext cx="72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Text Box 63"/>
            <p:cNvSpPr txBox="1">
              <a:spLocks noChangeArrowheads="1"/>
            </p:cNvSpPr>
            <p:nvPr/>
          </p:nvSpPr>
          <p:spPr bwMode="auto">
            <a:xfrm>
              <a:off x="2520" y="2986"/>
              <a:ext cx="38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70 mm</a:t>
              </a:r>
            </a:p>
          </p:txBody>
        </p:sp>
        <p:sp>
          <p:nvSpPr>
            <p:cNvPr id="27712" name="Text Box 64"/>
            <p:cNvSpPr txBox="1">
              <a:spLocks noChangeArrowheads="1"/>
            </p:cNvSpPr>
            <p:nvPr/>
          </p:nvSpPr>
          <p:spPr bwMode="auto">
            <a:xfrm>
              <a:off x="3542" y="2993"/>
              <a:ext cx="38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30 mm</a:t>
              </a:r>
            </a:p>
          </p:txBody>
        </p:sp>
      </p:grpSp>
      <p:sp>
        <p:nvSpPr>
          <p:cNvPr id="27713" name="Text Box 65"/>
          <p:cNvSpPr txBox="1">
            <a:spLocks noChangeArrowheads="1"/>
          </p:cNvSpPr>
          <p:nvPr/>
        </p:nvSpPr>
        <p:spPr bwMode="auto">
          <a:xfrm>
            <a:off x="5099050" y="213360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1</a:t>
            </a:r>
          </a:p>
        </p:txBody>
      </p:sp>
      <p:sp>
        <p:nvSpPr>
          <p:cNvPr id="27714" name="Text Box 66"/>
          <p:cNvSpPr txBox="1">
            <a:spLocks noChangeArrowheads="1"/>
          </p:cNvSpPr>
          <p:nvPr/>
        </p:nvSpPr>
        <p:spPr bwMode="auto">
          <a:xfrm>
            <a:off x="5114925" y="350520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2</a:t>
            </a:r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5105400" y="1857375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3</a:t>
            </a:r>
          </a:p>
        </p:txBody>
      </p:sp>
      <p:sp>
        <p:nvSpPr>
          <p:cNvPr id="27716" name="Text Box 68"/>
          <p:cNvSpPr txBox="1">
            <a:spLocks noChangeArrowheads="1"/>
          </p:cNvSpPr>
          <p:nvPr/>
        </p:nvSpPr>
        <p:spPr bwMode="auto">
          <a:xfrm>
            <a:off x="5172075" y="377190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4</a:t>
            </a:r>
          </a:p>
        </p:txBody>
      </p:sp>
      <p:sp>
        <p:nvSpPr>
          <p:cNvPr id="27717" name="Text Box 69"/>
          <p:cNvSpPr txBox="1">
            <a:spLocks noChangeArrowheads="1"/>
          </p:cNvSpPr>
          <p:nvPr/>
        </p:nvSpPr>
        <p:spPr bwMode="auto">
          <a:xfrm>
            <a:off x="5153025" y="1628775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5</a:t>
            </a:r>
          </a:p>
        </p:txBody>
      </p:sp>
      <p:sp>
        <p:nvSpPr>
          <p:cNvPr id="27718" name="Text Box 70"/>
          <p:cNvSpPr txBox="1">
            <a:spLocks noChangeArrowheads="1"/>
          </p:cNvSpPr>
          <p:nvPr/>
        </p:nvSpPr>
        <p:spPr bwMode="auto">
          <a:xfrm>
            <a:off x="5210175" y="3990975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6</a:t>
            </a:r>
          </a:p>
        </p:txBody>
      </p:sp>
      <p:sp>
        <p:nvSpPr>
          <p:cNvPr id="27719" name="Text Box 71"/>
          <p:cNvSpPr txBox="1">
            <a:spLocks noChangeArrowheads="1"/>
          </p:cNvSpPr>
          <p:nvPr/>
        </p:nvSpPr>
        <p:spPr bwMode="auto">
          <a:xfrm>
            <a:off x="5200650" y="142875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7</a:t>
            </a:r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5267325" y="424815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8</a:t>
            </a:r>
          </a:p>
        </p:txBody>
      </p: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127000" y="76200"/>
            <a:ext cx="3911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Problem 5:-</a:t>
            </a:r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Two points A and B are 100 mm apart. 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There is a point P, moving in a plane such that the 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difference of it’s distances from  A  and  B always 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remains constant and equals to 40 mm. </a:t>
            </a:r>
          </a:p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Draw locus of point P.</a:t>
            </a:r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6559550" y="0"/>
            <a:ext cx="258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FF0066"/>
                </a:solidFill>
              </a:rPr>
              <a:t>Basic Locus Cases:</a:t>
            </a:r>
          </a:p>
        </p:txBody>
      </p:sp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0" y="2362200"/>
            <a:ext cx="28225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Solution Steps</a:t>
            </a:r>
            <a:r>
              <a:rPr lang="en-US" sz="1200">
                <a:latin typeface="Times New Roman" charset="0"/>
              </a:rPr>
              <a:t>:</a:t>
            </a:r>
          </a:p>
          <a:p>
            <a:pPr eaLnBrk="0" hangingPunct="0"/>
            <a:r>
              <a:rPr lang="en-US" sz="1200">
                <a:solidFill>
                  <a:srgbClr val="FF0066"/>
                </a:solidFill>
                <a:latin typeface="Times New Roman" charset="0"/>
              </a:rPr>
              <a:t>1.Locate A &amp; B points 100 mm apart.</a:t>
            </a:r>
          </a:p>
          <a:p>
            <a:pPr eaLnBrk="0" hangingPunct="0"/>
            <a:r>
              <a:rPr lang="en-US" sz="1200">
                <a:solidFill>
                  <a:srgbClr val="FF0066"/>
                </a:solidFill>
                <a:latin typeface="Times New Roman" charset="0"/>
              </a:rPr>
              <a:t>2.Locate point P on AB line, </a:t>
            </a:r>
          </a:p>
          <a:p>
            <a:pPr eaLnBrk="0" hangingPunct="0"/>
            <a:r>
              <a:rPr lang="en-US" sz="1200">
                <a:solidFill>
                  <a:srgbClr val="FF0066"/>
                </a:solidFill>
                <a:latin typeface="Times New Roman" charset="0"/>
              </a:rPr>
              <a:t>   70 mm from A and 30 mm from B</a:t>
            </a:r>
          </a:p>
          <a:p>
            <a:pPr eaLnBrk="0" hangingPunct="0"/>
            <a:r>
              <a:rPr lang="en-US" sz="1200">
                <a:solidFill>
                  <a:srgbClr val="FF0066"/>
                </a:solidFill>
                <a:latin typeface="Times New Roman" charset="0"/>
              </a:rPr>
              <a:t>   As PA-PB=40 ( AB = 100 mm )</a:t>
            </a:r>
          </a:p>
          <a:p>
            <a:pPr eaLnBrk="0" hangingPunct="0"/>
            <a:r>
              <a:rPr lang="en-US" sz="1200">
                <a:solidFill>
                  <a:srgbClr val="FF0066"/>
                </a:solidFill>
                <a:latin typeface="Times New Roman" charset="0"/>
              </a:rPr>
              <a:t>3.On both sides of P mark points 5 </a:t>
            </a:r>
          </a:p>
          <a:p>
            <a:pPr eaLnBrk="0" hangingPunct="0"/>
            <a:r>
              <a:rPr lang="en-US" sz="1200">
                <a:solidFill>
                  <a:srgbClr val="FF0066"/>
                </a:solidFill>
                <a:latin typeface="Times New Roman" charset="0"/>
              </a:rPr>
              <a:t>   mm apart. Name those 1,2,3,4 as usual.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latin typeface="Times New Roman" charset="0"/>
              </a:rPr>
              <a:t>4.Now similar to steps of Problem 2,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latin typeface="Times New Roman" charset="0"/>
              </a:rPr>
              <a:t>   Draw different arcs taking A &amp; B centers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latin typeface="Times New Roman" charset="0"/>
              </a:rPr>
              <a:t>   and A-1, B-1, A-2, B-2 etc as radius.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latin typeface="Times New Roman" charset="0"/>
              </a:rPr>
              <a:t>5. Mark various positions of p i.e. and join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latin typeface="Times New Roman" charset="0"/>
              </a:rPr>
              <a:t>    them in smooth possible curve.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   </a:t>
            </a:r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It will be locus of P</a:t>
            </a:r>
          </a:p>
        </p:txBody>
      </p:sp>
      <p:grpSp>
        <p:nvGrpSpPr>
          <p:cNvPr id="27724" name="Group 76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7725" name="AutoShape 77">
              <a:hlinkClick r:id="rId4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6" name="AutoShape 7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7" name="AutoShape 7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8" name="AutoShape 8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9" name="AutoShape 8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0" name="AutoShape 8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7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7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7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7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7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3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71" grpId="0" autoUpdateAnimBg="0"/>
      <p:bldP spid="27672" grpId="0" autoUpdateAnimBg="0"/>
      <p:bldP spid="27687" grpId="0" animBg="1"/>
      <p:bldP spid="27688" grpId="0" animBg="1"/>
      <p:bldP spid="27689" grpId="0" animBg="1"/>
      <p:bldP spid="27690" grpId="0" animBg="1"/>
      <p:bldP spid="27691" grpId="0" animBg="1"/>
      <p:bldP spid="27692" grpId="0" animBg="1"/>
      <p:bldP spid="27693" grpId="0" animBg="1"/>
      <p:bldP spid="27694" grpId="0" animBg="1"/>
      <p:bldP spid="27696" grpId="0" animBg="1"/>
      <p:bldP spid="27697" grpId="0" animBg="1"/>
      <p:bldP spid="27698" grpId="0" animBg="1"/>
      <p:bldP spid="27699" grpId="0" animBg="1"/>
      <p:bldP spid="27700" grpId="0" animBg="1"/>
      <p:bldP spid="27701" grpId="0" animBg="1"/>
      <p:bldP spid="27702" grpId="0" animBg="1"/>
      <p:bldP spid="27703" grpId="0" animBg="1"/>
      <p:bldP spid="27704" grpId="0" animBg="1"/>
      <p:bldP spid="27713" grpId="0" autoUpdateAnimBg="0"/>
      <p:bldP spid="27714" grpId="0" autoUpdateAnimBg="0"/>
      <p:bldP spid="27715" grpId="0" autoUpdateAnimBg="0"/>
      <p:bldP spid="27716" grpId="0" autoUpdateAnimBg="0"/>
      <p:bldP spid="27717" grpId="0" autoUpdateAnimBg="0"/>
      <p:bldP spid="27718" grpId="0" autoUpdateAnimBg="0"/>
      <p:bldP spid="27719" grpId="0" autoUpdateAnimBg="0"/>
      <p:bldP spid="27720" grpId="0" autoUpdateAnimBg="0"/>
      <p:bldP spid="27721" grpId="0" autoUpdateAnimBg="0"/>
      <p:bldP spid="2772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09600" y="2305050"/>
            <a:ext cx="1981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1)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Mark lower most position of M on extension of AB (downward) by taking distance MN (40 mm) from point B (because   N   can  not  go beyond B ).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2)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Divide line (M initial   and  M lower  most ) into eight to ten parts and mark them M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, M</a:t>
            </a:r>
            <a:r>
              <a:rPr lang="en-US" sz="1200" baseline="-30000">
                <a:latin typeface="Times New Roman" charset="0"/>
                <a:cs typeface="Times New Roman" charset="0"/>
              </a:rPr>
              <a:t>2</a:t>
            </a:r>
            <a:r>
              <a:rPr lang="en-US" sz="1200">
                <a:latin typeface="Times New Roman" charset="0"/>
                <a:cs typeface="Times New Roman" charset="0"/>
              </a:rPr>
              <a:t>, M</a:t>
            </a:r>
            <a:r>
              <a:rPr lang="en-US" sz="1200" baseline="-30000">
                <a:latin typeface="Times New Roman" charset="0"/>
                <a:cs typeface="Times New Roman" charset="0"/>
              </a:rPr>
              <a:t>3</a:t>
            </a:r>
            <a:r>
              <a:rPr lang="en-US" sz="1200">
                <a:latin typeface="Times New Roman" charset="0"/>
                <a:cs typeface="Times New Roman" charset="0"/>
              </a:rPr>
              <a:t> up to the last position of  M 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3)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Now take MN (40 mm) as fixed distance in compass, M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 center cut line CB in N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4)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Mark point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 on M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N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 with same distance of  MP from  M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5)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Similarly locate M</a:t>
            </a:r>
            <a:r>
              <a:rPr lang="en-US" sz="1200" baseline="-30000">
                <a:latin typeface="Times New Roman" charset="0"/>
                <a:cs typeface="Times New Roman" charset="0"/>
              </a:rPr>
              <a:t>2</a:t>
            </a:r>
            <a:r>
              <a:rPr lang="en-US" sz="1200">
                <a:latin typeface="Times New Roman" charset="0"/>
                <a:cs typeface="Times New Roman" charset="0"/>
              </a:rPr>
              <a:t>P</a:t>
            </a:r>
            <a:r>
              <a:rPr lang="en-US" sz="1200" baseline="-30000">
                <a:latin typeface="Times New Roman" charset="0"/>
                <a:cs typeface="Times New Roman" charset="0"/>
              </a:rPr>
              <a:t>2,</a:t>
            </a:r>
            <a:r>
              <a:rPr lang="en-US" sz="1200">
                <a:latin typeface="Times New Roman" charset="0"/>
                <a:cs typeface="Times New Roman" charset="0"/>
              </a:rPr>
              <a:t> M</a:t>
            </a:r>
            <a:r>
              <a:rPr lang="en-US" sz="1200" baseline="-30000">
                <a:latin typeface="Times New Roman" charset="0"/>
                <a:cs typeface="Times New Roman" charset="0"/>
              </a:rPr>
              <a:t>3</a:t>
            </a:r>
            <a:r>
              <a:rPr lang="en-US" sz="1200">
                <a:latin typeface="Times New Roman" charset="0"/>
                <a:cs typeface="Times New Roman" charset="0"/>
              </a:rPr>
              <a:t>P</a:t>
            </a:r>
            <a:r>
              <a:rPr lang="en-US" sz="1200" baseline="-30000">
                <a:latin typeface="Times New Roman" charset="0"/>
                <a:cs typeface="Times New Roman" charset="0"/>
              </a:rPr>
              <a:t>3</a:t>
            </a:r>
            <a:r>
              <a:rPr lang="en-US" sz="1200">
                <a:latin typeface="Times New Roman" charset="0"/>
                <a:cs typeface="Times New Roman" charset="0"/>
              </a:rPr>
              <a:t>, M</a:t>
            </a:r>
            <a:r>
              <a:rPr lang="en-US" sz="1200" baseline="-30000">
                <a:latin typeface="Times New Roman" charset="0"/>
                <a:cs typeface="Times New Roman" charset="0"/>
              </a:rPr>
              <a:t>4</a:t>
            </a:r>
            <a:r>
              <a:rPr lang="en-US" sz="1200">
                <a:latin typeface="Times New Roman" charset="0"/>
                <a:cs typeface="Times New Roman" charset="0"/>
              </a:rPr>
              <a:t>P</a:t>
            </a:r>
            <a:r>
              <a:rPr lang="en-US" sz="1200" baseline="-30000">
                <a:latin typeface="Times New Roman" charset="0"/>
                <a:cs typeface="Times New Roman" charset="0"/>
              </a:rPr>
              <a:t>4</a:t>
            </a:r>
            <a:r>
              <a:rPr lang="en-US" sz="1200">
                <a:latin typeface="Times New Roman" charset="0"/>
                <a:cs typeface="Times New Roman" charset="0"/>
              </a:rPr>
              <a:t> and join all P points.                                                                  </a:t>
            </a:r>
            <a:r>
              <a:rPr lang="en-US" sz="1200" b="1">
                <a:latin typeface="Times New Roman" charset="0"/>
                <a:cs typeface="Times New Roman" charset="0"/>
              </a:rPr>
              <a:t>It  will be locus of P.</a:t>
            </a:r>
            <a:endParaRPr lang="en-US" sz="2400">
              <a:latin typeface="Times New Roman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" y="2000250"/>
            <a:ext cx="1265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Solution Steps: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370638" y="3484563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60</a:t>
            </a:r>
            <a:r>
              <a:rPr lang="en-US" sz="1000" baseline="30000">
                <a:latin typeface="Times New Roman" charset="0"/>
              </a:rPr>
              <a:t>0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6367463" y="1785938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6605588" y="1754188"/>
            <a:ext cx="190500" cy="4478337"/>
            <a:chOff x="4161" y="1105"/>
            <a:chExt cx="120" cy="2821"/>
          </a:xfrm>
        </p:grpSpPr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4161" y="1105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4161" y="1315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4161" y="1525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4161" y="1735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4161" y="1945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4161" y="2155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4161" y="2425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4161" y="2675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>
              <a:off x="4161" y="2926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4161" y="3176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>
              <a:off x="4161" y="3426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>
              <a:off x="4161" y="3676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auto">
            <a:xfrm>
              <a:off x="4161" y="3926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2" name="Line 20"/>
          <p:cNvSpPr>
            <a:spLocks noChangeShapeType="1"/>
          </p:cNvSpPr>
          <p:nvPr/>
        </p:nvSpPr>
        <p:spPr bwMode="auto">
          <a:xfrm rot="1916091" flipH="1">
            <a:off x="5238750" y="1341438"/>
            <a:ext cx="1049338" cy="19050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rot="2968551" flipH="1">
            <a:off x="5082382" y="1373981"/>
            <a:ext cx="1066800" cy="1941513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rot="4001917" flipH="1">
            <a:off x="5112544" y="1737519"/>
            <a:ext cx="1047750" cy="1906588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rot="3406926" flipH="1">
            <a:off x="5096669" y="1562894"/>
            <a:ext cx="1047750" cy="1906588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rot="4443658" flipH="1">
            <a:off x="5144294" y="1912144"/>
            <a:ext cx="1047750" cy="1906588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rot="4892453" flipH="1">
            <a:off x="5176044" y="2070894"/>
            <a:ext cx="1047750" cy="1906588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rot="6052759" flipH="1">
            <a:off x="5334794" y="2594769"/>
            <a:ext cx="1047750" cy="1906588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rot="6597709" flipH="1">
            <a:off x="5461794" y="2864644"/>
            <a:ext cx="1047750" cy="1906588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 rot="7114354" flipH="1">
            <a:off x="5588000" y="3167063"/>
            <a:ext cx="1049337" cy="1906588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 rot="7822919" flipH="1">
            <a:off x="5778500" y="3452813"/>
            <a:ext cx="1049337" cy="1906588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rot="8632953" flipH="1">
            <a:off x="6034088" y="3817938"/>
            <a:ext cx="1047750" cy="1906587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6669088" y="3960813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6240463" y="1960563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6161088" y="2182813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6081713" y="2436813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6049963" y="2690813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6065838" y="2913063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6065838" y="3151188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6145213" y="3516313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6192838" y="3817938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6272213" y="4135438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6335713" y="4533900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6430963" y="4819650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6589713" y="5232400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Oval 44"/>
          <p:cNvSpPr>
            <a:spLocks noChangeArrowheads="1"/>
          </p:cNvSpPr>
          <p:nvPr/>
        </p:nvSpPr>
        <p:spPr bwMode="auto">
          <a:xfrm>
            <a:off x="6653213" y="5661025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Arc 45"/>
          <p:cNvSpPr>
            <a:spLocks/>
          </p:cNvSpPr>
          <p:nvPr/>
        </p:nvSpPr>
        <p:spPr bwMode="auto">
          <a:xfrm flipH="1">
            <a:off x="6113463" y="1817688"/>
            <a:ext cx="381000" cy="13335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92"/>
              <a:gd name="T1" fmla="*/ 0 h 21600"/>
              <a:gd name="T2" fmla="*/ 21592 w 21592"/>
              <a:gd name="T3" fmla="*/ 21003 h 21600"/>
              <a:gd name="T4" fmla="*/ 0 w 2159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2" h="21600" fill="none" extrusionOk="0">
                <a:moveTo>
                  <a:pt x="-1" y="0"/>
                </a:moveTo>
                <a:cubicBezTo>
                  <a:pt x="11696" y="0"/>
                  <a:pt x="21268" y="9310"/>
                  <a:pt x="21591" y="21003"/>
                </a:cubicBezTo>
              </a:path>
              <a:path w="21592" h="21600" stroke="0" extrusionOk="0">
                <a:moveTo>
                  <a:pt x="-1" y="0"/>
                </a:moveTo>
                <a:cubicBezTo>
                  <a:pt x="11696" y="0"/>
                  <a:pt x="21268" y="9310"/>
                  <a:pt x="21591" y="2100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Arc 46"/>
          <p:cNvSpPr>
            <a:spLocks/>
          </p:cNvSpPr>
          <p:nvPr/>
        </p:nvSpPr>
        <p:spPr bwMode="auto">
          <a:xfrm rot="20480601" flipH="1">
            <a:off x="6240463" y="2913063"/>
            <a:ext cx="571500" cy="2025650"/>
          </a:xfrm>
          <a:custGeom>
            <a:avLst/>
            <a:gdLst>
              <a:gd name="G0" fmla="+- 0 0 0"/>
              <a:gd name="G1" fmla="+- 16391 0 0"/>
              <a:gd name="G2" fmla="+- 21600 0 0"/>
              <a:gd name="T0" fmla="*/ 14067 w 21583"/>
              <a:gd name="T1" fmla="*/ 0 h 16391"/>
              <a:gd name="T2" fmla="*/ 21583 w 21583"/>
              <a:gd name="T3" fmla="*/ 15542 h 16391"/>
              <a:gd name="T4" fmla="*/ 0 w 21583"/>
              <a:gd name="T5" fmla="*/ 16391 h 16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3" h="16391" fill="none" extrusionOk="0">
                <a:moveTo>
                  <a:pt x="14067" y="-1"/>
                </a:moveTo>
                <a:cubicBezTo>
                  <a:pt x="18624" y="3910"/>
                  <a:pt x="21347" y="9541"/>
                  <a:pt x="21583" y="15541"/>
                </a:cubicBezTo>
              </a:path>
              <a:path w="21583" h="16391" stroke="0" extrusionOk="0">
                <a:moveTo>
                  <a:pt x="14067" y="-1"/>
                </a:moveTo>
                <a:cubicBezTo>
                  <a:pt x="18624" y="3910"/>
                  <a:pt x="21347" y="9541"/>
                  <a:pt x="21583" y="15541"/>
                </a:cubicBezTo>
                <a:lnTo>
                  <a:pt x="0" y="1639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6526213" y="4819650"/>
            <a:ext cx="190500" cy="952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720" name="Group 48"/>
          <p:cNvGrpSpPr>
            <a:grpSpLocks/>
          </p:cNvGrpSpPr>
          <p:nvPr/>
        </p:nvGrpSpPr>
        <p:grpSpPr bwMode="auto">
          <a:xfrm>
            <a:off x="5334000" y="1008063"/>
            <a:ext cx="1693863" cy="2497137"/>
            <a:chOff x="3360" y="635"/>
            <a:chExt cx="1067" cy="1573"/>
          </a:xfrm>
        </p:grpSpPr>
        <p:sp>
          <p:nvSpPr>
            <p:cNvPr id="28721" name="Line 49"/>
            <p:cNvSpPr>
              <a:spLocks noChangeShapeType="1"/>
            </p:cNvSpPr>
            <p:nvPr/>
          </p:nvSpPr>
          <p:spPr bwMode="auto">
            <a:xfrm flipH="1">
              <a:off x="3546" y="800"/>
              <a:ext cx="692" cy="126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22" name="Text Box 50"/>
            <p:cNvSpPr txBox="1">
              <a:spLocks noChangeArrowheads="1"/>
            </p:cNvSpPr>
            <p:nvPr/>
          </p:nvSpPr>
          <p:spPr bwMode="auto">
            <a:xfrm rot="1653839">
              <a:off x="3563" y="1905"/>
              <a:ext cx="2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90</a:t>
              </a:r>
              <a:r>
                <a:rPr lang="en-US" sz="1200" baseline="30000">
                  <a:latin typeface="Times New Roman" charset="0"/>
                </a:rPr>
                <a:t>0</a:t>
              </a:r>
            </a:p>
          </p:txBody>
        </p:sp>
        <p:sp>
          <p:nvSpPr>
            <p:cNvPr id="28723" name="Text Box 51"/>
            <p:cNvSpPr txBox="1">
              <a:spLocks noChangeArrowheads="1"/>
            </p:cNvSpPr>
            <p:nvPr/>
          </p:nvSpPr>
          <p:spPr bwMode="auto">
            <a:xfrm>
              <a:off x="4211" y="635"/>
              <a:ext cx="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M</a:t>
              </a:r>
            </a:p>
          </p:txBody>
        </p:sp>
        <p:sp>
          <p:nvSpPr>
            <p:cNvPr id="28724" name="Text Box 52"/>
            <p:cNvSpPr txBox="1">
              <a:spLocks noChangeArrowheads="1"/>
            </p:cNvSpPr>
            <p:nvPr/>
          </p:nvSpPr>
          <p:spPr bwMode="auto">
            <a:xfrm>
              <a:off x="3360" y="2016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N</a:t>
              </a:r>
            </a:p>
          </p:txBody>
        </p:sp>
      </p:grp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4624388" y="2711450"/>
            <a:ext cx="3206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1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4230688" y="2495550"/>
            <a:ext cx="319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2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4302125" y="2246313"/>
            <a:ext cx="319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3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4433888" y="2603500"/>
            <a:ext cx="320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4</a:t>
            </a: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4492625" y="2246313"/>
            <a:ext cx="320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5</a:t>
            </a: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4076700" y="2352675"/>
            <a:ext cx="320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6</a:t>
            </a:r>
          </a:p>
        </p:txBody>
      </p:sp>
      <p:sp>
        <p:nvSpPr>
          <p:cNvPr id="28731" name="Text Box 59"/>
          <p:cNvSpPr txBox="1">
            <a:spLocks noChangeArrowheads="1"/>
          </p:cNvSpPr>
          <p:nvPr/>
        </p:nvSpPr>
        <p:spPr bwMode="auto">
          <a:xfrm>
            <a:off x="4814888" y="2817813"/>
            <a:ext cx="320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7</a:t>
            </a:r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4981575" y="2913063"/>
            <a:ext cx="320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8</a:t>
            </a: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5165725" y="2819400"/>
            <a:ext cx="320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9</a:t>
            </a:r>
          </a:p>
        </p:txBody>
      </p: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5118100" y="3009900"/>
            <a:ext cx="365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10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5676900" y="3308350"/>
            <a:ext cx="365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11</a:t>
            </a: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6159500" y="3587750"/>
            <a:ext cx="365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12</a:t>
            </a:r>
          </a:p>
        </p:txBody>
      </p:sp>
      <p:grpSp>
        <p:nvGrpSpPr>
          <p:cNvPr id="28737" name="Group 65"/>
          <p:cNvGrpSpPr>
            <a:grpSpLocks/>
          </p:cNvGrpSpPr>
          <p:nvPr/>
        </p:nvGrpSpPr>
        <p:grpSpPr bwMode="auto">
          <a:xfrm>
            <a:off x="3825875" y="685800"/>
            <a:ext cx="3162300" cy="5840413"/>
            <a:chOff x="2410" y="432"/>
            <a:chExt cx="1992" cy="3679"/>
          </a:xfrm>
        </p:grpSpPr>
        <p:sp>
          <p:nvSpPr>
            <p:cNvPr id="28738" name="Line 66"/>
            <p:cNvSpPr>
              <a:spLocks noChangeShapeType="1"/>
            </p:cNvSpPr>
            <p:nvPr/>
          </p:nvSpPr>
          <p:spPr bwMode="auto">
            <a:xfrm>
              <a:off x="4231" y="635"/>
              <a:ext cx="0" cy="330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Line 67"/>
            <p:cNvSpPr>
              <a:spLocks noChangeShapeType="1"/>
            </p:cNvSpPr>
            <p:nvPr/>
          </p:nvSpPr>
          <p:spPr bwMode="auto">
            <a:xfrm>
              <a:off x="2490" y="1415"/>
              <a:ext cx="1741" cy="10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0" name="Text Box 68"/>
            <p:cNvSpPr txBox="1">
              <a:spLocks noChangeArrowheads="1"/>
            </p:cNvSpPr>
            <p:nvPr/>
          </p:nvSpPr>
          <p:spPr bwMode="auto">
            <a:xfrm>
              <a:off x="4128" y="432"/>
              <a:ext cx="197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28741" name="Text Box 69"/>
            <p:cNvSpPr txBox="1">
              <a:spLocks noChangeArrowheads="1"/>
            </p:cNvSpPr>
            <p:nvPr/>
          </p:nvSpPr>
          <p:spPr bwMode="auto">
            <a:xfrm>
              <a:off x="4211" y="2308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B</a:t>
              </a:r>
            </a:p>
          </p:txBody>
        </p:sp>
        <p:sp>
          <p:nvSpPr>
            <p:cNvPr id="28742" name="Text Box 70"/>
            <p:cNvSpPr txBox="1">
              <a:spLocks noChangeArrowheads="1"/>
            </p:cNvSpPr>
            <p:nvPr/>
          </p:nvSpPr>
          <p:spPr bwMode="auto">
            <a:xfrm>
              <a:off x="2410" y="1220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C</a:t>
              </a:r>
            </a:p>
          </p:txBody>
        </p:sp>
        <p:sp>
          <p:nvSpPr>
            <p:cNvPr id="28743" name="Text Box 71"/>
            <p:cNvSpPr txBox="1">
              <a:spLocks noChangeArrowheads="1"/>
            </p:cNvSpPr>
            <p:nvPr/>
          </p:nvSpPr>
          <p:spPr bwMode="auto">
            <a:xfrm>
              <a:off x="4154" y="391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D</a:t>
              </a:r>
            </a:p>
          </p:txBody>
        </p:sp>
      </p:grpSp>
      <p:grpSp>
        <p:nvGrpSpPr>
          <p:cNvPr id="28744" name="Group 72"/>
          <p:cNvGrpSpPr>
            <a:grpSpLocks/>
          </p:cNvGrpSpPr>
          <p:nvPr/>
        </p:nvGrpSpPr>
        <p:grpSpPr bwMode="auto">
          <a:xfrm>
            <a:off x="6684963" y="1579563"/>
            <a:ext cx="531812" cy="4760912"/>
            <a:chOff x="4211" y="995"/>
            <a:chExt cx="335" cy="2999"/>
          </a:xfrm>
        </p:grpSpPr>
        <p:sp>
          <p:nvSpPr>
            <p:cNvPr id="28745" name="Text Box 73"/>
            <p:cNvSpPr txBox="1">
              <a:spLocks noChangeArrowheads="1"/>
            </p:cNvSpPr>
            <p:nvPr/>
          </p:nvSpPr>
          <p:spPr bwMode="auto">
            <a:xfrm>
              <a:off x="4211" y="995"/>
              <a:ext cx="2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28746" name="Text Box 74"/>
            <p:cNvSpPr txBox="1">
              <a:spLocks noChangeArrowheads="1"/>
            </p:cNvSpPr>
            <p:nvPr/>
          </p:nvSpPr>
          <p:spPr bwMode="auto">
            <a:xfrm>
              <a:off x="4211" y="1175"/>
              <a:ext cx="2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28747" name="Text Box 75"/>
            <p:cNvSpPr txBox="1">
              <a:spLocks noChangeArrowheads="1"/>
            </p:cNvSpPr>
            <p:nvPr/>
          </p:nvSpPr>
          <p:spPr bwMode="auto">
            <a:xfrm>
              <a:off x="4211" y="1415"/>
              <a:ext cx="2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28748" name="Text Box 76"/>
            <p:cNvSpPr txBox="1">
              <a:spLocks noChangeArrowheads="1"/>
            </p:cNvSpPr>
            <p:nvPr/>
          </p:nvSpPr>
          <p:spPr bwMode="auto">
            <a:xfrm>
              <a:off x="4211" y="1655"/>
              <a:ext cx="2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28749" name="Text Box 77"/>
            <p:cNvSpPr txBox="1">
              <a:spLocks noChangeArrowheads="1"/>
            </p:cNvSpPr>
            <p:nvPr/>
          </p:nvSpPr>
          <p:spPr bwMode="auto">
            <a:xfrm>
              <a:off x="4211" y="1895"/>
              <a:ext cx="2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28750" name="Text Box 78"/>
            <p:cNvSpPr txBox="1">
              <a:spLocks noChangeArrowheads="1"/>
            </p:cNvSpPr>
            <p:nvPr/>
          </p:nvSpPr>
          <p:spPr bwMode="auto">
            <a:xfrm>
              <a:off x="4331" y="2345"/>
              <a:ext cx="2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7</a:t>
              </a:r>
            </a:p>
          </p:txBody>
        </p:sp>
        <p:sp>
          <p:nvSpPr>
            <p:cNvPr id="28751" name="Text Box 79"/>
            <p:cNvSpPr txBox="1">
              <a:spLocks noChangeArrowheads="1"/>
            </p:cNvSpPr>
            <p:nvPr/>
          </p:nvSpPr>
          <p:spPr bwMode="auto">
            <a:xfrm>
              <a:off x="4211" y="2600"/>
              <a:ext cx="2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8</a:t>
              </a:r>
            </a:p>
          </p:txBody>
        </p:sp>
        <p:sp>
          <p:nvSpPr>
            <p:cNvPr id="28752" name="Text Box 80"/>
            <p:cNvSpPr txBox="1">
              <a:spLocks noChangeArrowheads="1"/>
            </p:cNvSpPr>
            <p:nvPr/>
          </p:nvSpPr>
          <p:spPr bwMode="auto">
            <a:xfrm>
              <a:off x="4211" y="2841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9</a:t>
              </a:r>
            </a:p>
          </p:txBody>
        </p:sp>
        <p:sp>
          <p:nvSpPr>
            <p:cNvPr id="28753" name="Text Box 81"/>
            <p:cNvSpPr txBox="1">
              <a:spLocks noChangeArrowheads="1"/>
            </p:cNvSpPr>
            <p:nvPr/>
          </p:nvSpPr>
          <p:spPr bwMode="auto">
            <a:xfrm>
              <a:off x="4211" y="3081"/>
              <a:ext cx="242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10</a:t>
              </a:r>
            </a:p>
          </p:txBody>
        </p:sp>
        <p:sp>
          <p:nvSpPr>
            <p:cNvPr id="28754" name="Text Box 82"/>
            <p:cNvSpPr txBox="1">
              <a:spLocks noChangeArrowheads="1"/>
            </p:cNvSpPr>
            <p:nvPr/>
          </p:nvSpPr>
          <p:spPr bwMode="auto">
            <a:xfrm>
              <a:off x="4211" y="3321"/>
              <a:ext cx="2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11</a:t>
              </a:r>
            </a:p>
          </p:txBody>
        </p:sp>
        <p:sp>
          <p:nvSpPr>
            <p:cNvPr id="28755" name="Text Box 83"/>
            <p:cNvSpPr txBox="1">
              <a:spLocks noChangeArrowheads="1"/>
            </p:cNvSpPr>
            <p:nvPr/>
          </p:nvSpPr>
          <p:spPr bwMode="auto">
            <a:xfrm>
              <a:off x="4211" y="2075"/>
              <a:ext cx="2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6</a:t>
              </a:r>
            </a:p>
          </p:txBody>
        </p:sp>
        <p:sp>
          <p:nvSpPr>
            <p:cNvPr id="28756" name="Text Box 84"/>
            <p:cNvSpPr txBox="1">
              <a:spLocks noChangeArrowheads="1"/>
            </p:cNvSpPr>
            <p:nvPr/>
          </p:nvSpPr>
          <p:spPr bwMode="auto">
            <a:xfrm>
              <a:off x="4211" y="3553"/>
              <a:ext cx="2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12</a:t>
              </a:r>
            </a:p>
          </p:txBody>
        </p:sp>
        <p:sp>
          <p:nvSpPr>
            <p:cNvPr id="28757" name="Text Box 85"/>
            <p:cNvSpPr txBox="1">
              <a:spLocks noChangeArrowheads="1"/>
            </p:cNvSpPr>
            <p:nvPr/>
          </p:nvSpPr>
          <p:spPr bwMode="auto">
            <a:xfrm>
              <a:off x="4224" y="3840"/>
              <a:ext cx="2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M</a:t>
              </a:r>
              <a:r>
                <a:rPr lang="en-US" sz="1000" baseline="-25000">
                  <a:latin typeface="Times New Roman" charset="0"/>
                </a:rPr>
                <a:t>13</a:t>
              </a:r>
            </a:p>
          </p:txBody>
        </p:sp>
      </p:grpSp>
      <p:sp>
        <p:nvSpPr>
          <p:cNvPr id="28758" name="Text Box 86"/>
          <p:cNvSpPr txBox="1">
            <a:spLocks noChangeArrowheads="1"/>
          </p:cNvSpPr>
          <p:nvPr/>
        </p:nvSpPr>
        <p:spPr bwMode="auto">
          <a:xfrm>
            <a:off x="6381750" y="3790950"/>
            <a:ext cx="365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Times New Roman" charset="0"/>
              </a:rPr>
              <a:t>N</a:t>
            </a:r>
            <a:r>
              <a:rPr lang="en-US" sz="1000" baseline="-25000">
                <a:latin typeface="Times New Roman" charset="0"/>
              </a:rPr>
              <a:t>13</a:t>
            </a:r>
          </a:p>
        </p:txBody>
      </p:sp>
      <p:sp>
        <p:nvSpPr>
          <p:cNvPr id="28759" name="Text Box 87"/>
          <p:cNvSpPr txBox="1">
            <a:spLocks noChangeArrowheads="1"/>
          </p:cNvSpPr>
          <p:nvPr/>
        </p:nvSpPr>
        <p:spPr bwMode="auto">
          <a:xfrm>
            <a:off x="6172200" y="16002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</a:p>
        </p:txBody>
      </p:sp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6000750" y="177800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1</a:t>
            </a:r>
          </a:p>
        </p:txBody>
      </p:sp>
      <p:sp>
        <p:nvSpPr>
          <p:cNvPr id="28761" name="Text Box 89"/>
          <p:cNvSpPr txBox="1">
            <a:spLocks noChangeArrowheads="1"/>
          </p:cNvSpPr>
          <p:nvPr/>
        </p:nvSpPr>
        <p:spPr bwMode="auto">
          <a:xfrm>
            <a:off x="5911850" y="200660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2</a:t>
            </a:r>
          </a:p>
        </p:txBody>
      </p:sp>
      <p:sp>
        <p:nvSpPr>
          <p:cNvPr id="28762" name="Text Box 90"/>
          <p:cNvSpPr txBox="1">
            <a:spLocks noChangeArrowheads="1"/>
          </p:cNvSpPr>
          <p:nvPr/>
        </p:nvSpPr>
        <p:spPr bwMode="auto">
          <a:xfrm>
            <a:off x="5791200" y="228600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3</a:t>
            </a:r>
          </a:p>
        </p:txBody>
      </p:sp>
      <p:sp>
        <p:nvSpPr>
          <p:cNvPr id="28763" name="Text Box 91"/>
          <p:cNvSpPr txBox="1">
            <a:spLocks noChangeArrowheads="1"/>
          </p:cNvSpPr>
          <p:nvPr/>
        </p:nvSpPr>
        <p:spPr bwMode="auto">
          <a:xfrm>
            <a:off x="5848350" y="259715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4</a:t>
            </a:r>
          </a:p>
        </p:txBody>
      </p:sp>
      <p:sp>
        <p:nvSpPr>
          <p:cNvPr id="28764" name="Text Box 92"/>
          <p:cNvSpPr txBox="1">
            <a:spLocks noChangeArrowheads="1"/>
          </p:cNvSpPr>
          <p:nvPr/>
        </p:nvSpPr>
        <p:spPr bwMode="auto">
          <a:xfrm>
            <a:off x="5822950" y="278130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5</a:t>
            </a:r>
          </a:p>
        </p:txBody>
      </p:sp>
      <p:sp>
        <p:nvSpPr>
          <p:cNvPr id="28765" name="Text Box 93"/>
          <p:cNvSpPr txBox="1">
            <a:spLocks noChangeArrowheads="1"/>
          </p:cNvSpPr>
          <p:nvPr/>
        </p:nvSpPr>
        <p:spPr bwMode="auto">
          <a:xfrm>
            <a:off x="5867400" y="307975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6</a:t>
            </a:r>
          </a:p>
        </p:txBody>
      </p:sp>
      <p:sp>
        <p:nvSpPr>
          <p:cNvPr id="28766" name="Text Box 94"/>
          <p:cNvSpPr txBox="1">
            <a:spLocks noChangeArrowheads="1"/>
          </p:cNvSpPr>
          <p:nvPr/>
        </p:nvSpPr>
        <p:spPr bwMode="auto">
          <a:xfrm>
            <a:off x="5911850" y="340995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7</a:t>
            </a:r>
          </a:p>
        </p:txBody>
      </p:sp>
      <p:sp>
        <p:nvSpPr>
          <p:cNvPr id="28767" name="Text Box 95"/>
          <p:cNvSpPr txBox="1">
            <a:spLocks noChangeArrowheads="1"/>
          </p:cNvSpPr>
          <p:nvPr/>
        </p:nvSpPr>
        <p:spPr bwMode="auto">
          <a:xfrm>
            <a:off x="5969000" y="365760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8</a:t>
            </a:r>
          </a:p>
        </p:txBody>
      </p:sp>
      <p:sp>
        <p:nvSpPr>
          <p:cNvPr id="28768" name="Text Box 96"/>
          <p:cNvSpPr txBox="1">
            <a:spLocks noChangeArrowheads="1"/>
          </p:cNvSpPr>
          <p:nvPr/>
        </p:nvSpPr>
        <p:spPr bwMode="auto">
          <a:xfrm>
            <a:off x="6019800" y="4019550"/>
            <a:ext cx="31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9</a:t>
            </a:r>
          </a:p>
        </p:txBody>
      </p:sp>
      <p:sp>
        <p:nvSpPr>
          <p:cNvPr id="28769" name="Text Box 97"/>
          <p:cNvSpPr txBox="1">
            <a:spLocks noChangeArrowheads="1"/>
          </p:cNvSpPr>
          <p:nvPr/>
        </p:nvSpPr>
        <p:spPr bwMode="auto">
          <a:xfrm>
            <a:off x="6045200" y="4387850"/>
            <a:ext cx="36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10</a:t>
            </a:r>
          </a:p>
        </p:txBody>
      </p:sp>
      <p:sp>
        <p:nvSpPr>
          <p:cNvPr id="28770" name="Text Box 98"/>
          <p:cNvSpPr txBox="1">
            <a:spLocks noChangeArrowheads="1"/>
          </p:cNvSpPr>
          <p:nvPr/>
        </p:nvSpPr>
        <p:spPr bwMode="auto">
          <a:xfrm>
            <a:off x="6369050" y="5530850"/>
            <a:ext cx="36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13</a:t>
            </a:r>
          </a:p>
        </p:txBody>
      </p:sp>
      <p:sp>
        <p:nvSpPr>
          <p:cNvPr id="28771" name="Text Box 99"/>
          <p:cNvSpPr txBox="1">
            <a:spLocks noChangeArrowheads="1"/>
          </p:cNvSpPr>
          <p:nvPr/>
        </p:nvSpPr>
        <p:spPr bwMode="auto">
          <a:xfrm>
            <a:off x="6172200" y="4724400"/>
            <a:ext cx="36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11</a:t>
            </a:r>
          </a:p>
        </p:txBody>
      </p:sp>
      <p:sp>
        <p:nvSpPr>
          <p:cNvPr id="28772" name="Text Box 100"/>
          <p:cNvSpPr txBox="1">
            <a:spLocks noChangeArrowheads="1"/>
          </p:cNvSpPr>
          <p:nvPr/>
        </p:nvSpPr>
        <p:spPr bwMode="auto">
          <a:xfrm>
            <a:off x="6311900" y="5099050"/>
            <a:ext cx="36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p</a:t>
            </a:r>
            <a:r>
              <a:rPr lang="en-US" sz="1200" baseline="-25000">
                <a:latin typeface="Times New Roman" charset="0"/>
              </a:rPr>
              <a:t>12</a:t>
            </a:r>
          </a:p>
        </p:txBody>
      </p:sp>
      <p:sp>
        <p:nvSpPr>
          <p:cNvPr id="28773" name="Text Box 101"/>
          <p:cNvSpPr txBox="1">
            <a:spLocks noChangeArrowheads="1"/>
          </p:cNvSpPr>
          <p:nvPr/>
        </p:nvSpPr>
        <p:spPr bwMode="auto">
          <a:xfrm>
            <a:off x="609600" y="279400"/>
            <a:ext cx="4451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Problem 6:-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Two points A and B are 100 mm apart. </a:t>
            </a:r>
          </a:p>
          <a:p>
            <a:pPr eaLnBrk="0" hangingPunct="0"/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There is a point P, moving in a plane such that the </a:t>
            </a:r>
          </a:p>
          <a:p>
            <a:pPr eaLnBrk="0" hangingPunct="0"/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difference of it’s distances from  A  and  B always </a:t>
            </a:r>
          </a:p>
          <a:p>
            <a:pPr eaLnBrk="0" hangingPunct="0"/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remains constant and equals to 40 mm. </a:t>
            </a:r>
          </a:p>
          <a:p>
            <a:pPr eaLnBrk="0" hangingPunct="0"/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Draw locus of point P.</a:t>
            </a:r>
          </a:p>
        </p:txBody>
      </p:sp>
      <p:sp>
        <p:nvSpPr>
          <p:cNvPr id="28774" name="Text Box 102"/>
          <p:cNvSpPr txBox="1">
            <a:spLocks noChangeArrowheads="1"/>
          </p:cNvSpPr>
          <p:nvPr/>
        </p:nvSpPr>
        <p:spPr bwMode="auto">
          <a:xfrm>
            <a:off x="6156325" y="173038"/>
            <a:ext cx="2397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0066"/>
                </a:solidFill>
                <a:latin typeface="Arial Black" pitchFamily="34" charset="0"/>
              </a:rPr>
              <a:t>FORK &amp; SLIDER</a:t>
            </a:r>
          </a:p>
        </p:txBody>
      </p:sp>
      <p:grpSp>
        <p:nvGrpSpPr>
          <p:cNvPr id="28775" name="Group 103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8776" name="AutoShape 10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" name="AutoShape 10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8" name="AutoShape 10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9" name="AutoShape 10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0" name="AutoShape 10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1" name="AutoShape 10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8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8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8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8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8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8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8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8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8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8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8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8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8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8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8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28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28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28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8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28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28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28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8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8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0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5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0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autoUpdateAnimBg="0"/>
      <p:bldP spid="28676" grpId="0" autoUpdateAnimBg="0"/>
      <p:bldP spid="28677" grpId="0" animBg="1"/>
      <p:bldP spid="28692" grpId="0" animBg="1"/>
      <p:bldP spid="28693" grpId="0" animBg="1"/>
      <p:bldP spid="28694" grpId="0" animBg="1"/>
      <p:bldP spid="28695" grpId="0" animBg="1"/>
      <p:bldP spid="28696" grpId="0" animBg="1"/>
      <p:bldP spid="28697" grpId="0" animBg="1"/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  <p:bldP spid="28704" grpId="0" animBg="1"/>
      <p:bldP spid="28705" grpId="0" animBg="1"/>
      <p:bldP spid="28706" grpId="0" animBg="1"/>
      <p:bldP spid="28707" grpId="0" animBg="1"/>
      <p:bldP spid="28708" grpId="0" animBg="1"/>
      <p:bldP spid="28709" grpId="0" animBg="1"/>
      <p:bldP spid="28710" grpId="0" animBg="1"/>
      <p:bldP spid="28711" grpId="0" animBg="1"/>
      <p:bldP spid="28712" grpId="0" animBg="1"/>
      <p:bldP spid="28713" grpId="0" animBg="1"/>
      <p:bldP spid="28714" grpId="0" animBg="1"/>
      <p:bldP spid="28715" grpId="0" animBg="1"/>
      <p:bldP spid="28716" grpId="0" animBg="1"/>
      <p:bldP spid="28717" grpId="0" animBg="1"/>
      <p:bldP spid="28718" grpId="0" animBg="1"/>
      <p:bldP spid="28719" grpId="0" animBg="1"/>
      <p:bldP spid="28725" grpId="0" autoUpdateAnimBg="0"/>
      <p:bldP spid="28726" grpId="0" autoUpdateAnimBg="0"/>
      <p:bldP spid="28727" grpId="0" autoUpdateAnimBg="0"/>
      <p:bldP spid="28728" grpId="0" autoUpdateAnimBg="0"/>
      <p:bldP spid="28729" grpId="0" autoUpdateAnimBg="0"/>
      <p:bldP spid="28730" grpId="0" autoUpdateAnimBg="0"/>
      <p:bldP spid="28731" grpId="0" autoUpdateAnimBg="0"/>
      <p:bldP spid="28732" grpId="0" autoUpdateAnimBg="0"/>
      <p:bldP spid="28733" grpId="0" autoUpdateAnimBg="0"/>
      <p:bldP spid="28734" grpId="0" autoUpdateAnimBg="0"/>
      <p:bldP spid="28735" grpId="0" autoUpdateAnimBg="0"/>
      <p:bldP spid="28736" grpId="0" autoUpdateAnimBg="0"/>
      <p:bldP spid="28758" grpId="0" autoUpdateAnimBg="0"/>
      <p:bldP spid="28759" grpId="0" autoUpdateAnimBg="0"/>
      <p:bldP spid="28760" grpId="0" autoUpdateAnimBg="0"/>
      <p:bldP spid="28761" grpId="0" autoUpdateAnimBg="0"/>
      <p:bldP spid="28762" grpId="0" autoUpdateAnimBg="0"/>
      <p:bldP spid="28763" grpId="0" autoUpdateAnimBg="0"/>
      <p:bldP spid="28764" grpId="0" autoUpdateAnimBg="0"/>
      <p:bldP spid="28765" grpId="0" autoUpdateAnimBg="0"/>
      <p:bldP spid="28766" grpId="0" autoUpdateAnimBg="0"/>
      <p:bldP spid="28767" grpId="0" autoUpdateAnimBg="0"/>
      <p:bldP spid="28768" grpId="0" autoUpdateAnimBg="0"/>
      <p:bldP spid="28769" grpId="0" autoUpdateAnimBg="0"/>
      <p:bldP spid="28770" grpId="0" autoUpdateAnimBg="0"/>
      <p:bldP spid="28771" grpId="0" autoUpdateAnimBg="0"/>
      <p:bldP spid="28772" grpId="0" autoUpdateAnimBg="0"/>
      <p:bldP spid="2877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609600"/>
            <a:ext cx="8034338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  <a:latin typeface="Arial Black" pitchFamily="34" charset="0"/>
              </a:rPr>
              <a:t>CYCLOID:</a:t>
            </a:r>
            <a:r>
              <a:rPr lang="en-US" sz="2400" b="1">
                <a:solidFill>
                  <a:schemeClr val="hlink"/>
                </a:solidFill>
                <a:latin typeface="Tahoma" charset="0"/>
              </a:rPr>
              <a:t>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IT IS A LOCUS OF A POINT ON THE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PERIPHERY OF A CIRCLE WHICH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ROLLS ON A STRAIGHT LINE PATH.</a:t>
            </a:r>
          </a:p>
          <a:p>
            <a:pPr eaLnBrk="0" hangingPunct="0"/>
            <a:endParaRPr lang="en-US" sz="2800">
              <a:solidFill>
                <a:srgbClr val="FF0066"/>
              </a:solidFill>
              <a:latin typeface="Arial Black" pitchFamily="34" charset="0"/>
            </a:endParaRPr>
          </a:p>
          <a:p>
            <a:pPr eaLnBrk="0" hangingPunct="0"/>
            <a:r>
              <a:rPr lang="en-US" sz="2800">
                <a:solidFill>
                  <a:srgbClr val="FF0066"/>
                </a:solidFill>
                <a:latin typeface="Arial Black" pitchFamily="34" charset="0"/>
              </a:rPr>
              <a:t>INVOLUTE:</a:t>
            </a:r>
            <a:r>
              <a:rPr lang="en-US" b="1">
                <a:latin typeface="Tahoma" charset="0"/>
              </a:rPr>
              <a:t> 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ahoma" charset="0"/>
              </a:rPr>
              <a:t>IT IS A LOCUS OF A FREE END OF A STRING 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ahoma" charset="0"/>
              </a:rPr>
              <a:t>WHEN IT IS WOUND ROUND A CIRCULAR POLE</a:t>
            </a:r>
          </a:p>
          <a:p>
            <a:pPr eaLnBrk="0" hangingPunct="0"/>
            <a:endParaRPr lang="en-US" sz="2800">
              <a:solidFill>
                <a:srgbClr val="0000FF"/>
              </a:solidFill>
              <a:latin typeface="Arial Black" pitchFamily="34" charset="0"/>
            </a:endParaRPr>
          </a:p>
          <a:p>
            <a:pPr eaLnBrk="0" hangingPunct="0"/>
            <a:r>
              <a:rPr lang="en-US" sz="2800">
                <a:solidFill>
                  <a:srgbClr val="0000FF"/>
                </a:solidFill>
                <a:latin typeface="Arial Black" pitchFamily="34" charset="0"/>
              </a:rPr>
              <a:t>SPIRAL: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IT IS A CURVE GENERATED BY A POINT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WHICH REVOLVES AROUND A FIXED POINT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AND AT THE SAME MOVES TOWARDS IT. </a:t>
            </a:r>
          </a:p>
          <a:p>
            <a:pPr eaLnBrk="0" hangingPunct="0"/>
            <a:endParaRPr lang="en-US" sz="2800">
              <a:solidFill>
                <a:srgbClr val="FF0066"/>
              </a:solidFill>
              <a:latin typeface="Arial Black" pitchFamily="34" charset="0"/>
            </a:endParaRPr>
          </a:p>
          <a:p>
            <a:pPr eaLnBrk="0" hangingPunct="0"/>
            <a:r>
              <a:rPr lang="en-US" sz="2800">
                <a:solidFill>
                  <a:srgbClr val="FF0066"/>
                </a:solidFill>
                <a:latin typeface="Arial Black" pitchFamily="34" charset="0"/>
              </a:rPr>
              <a:t>HELIX: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ahoma" charset="0"/>
              </a:rPr>
              <a:t>IT IS A CURVE GENERATED BY A POINT WHICH 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ahoma" charset="0"/>
              </a:rPr>
              <a:t>MOVES AROUND THE SURFACE OF A RIGHT CIRCULAR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ahoma" charset="0"/>
              </a:rPr>
              <a:t>CYLINDER / CONE AND AT THE SAME TIME ADVANCES IN AXIAL DIRECTION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ahoma" charset="0"/>
              </a:rPr>
              <a:t>AT A SPEED BEARING A CONSTANT RATIO TO THE SPPED OF ROTATION. </a:t>
            </a:r>
          </a:p>
          <a:p>
            <a:pPr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( for problems refer topic Development of surfaces)</a:t>
            </a:r>
            <a:endParaRPr lang="en-US" sz="1000" b="1">
              <a:solidFill>
                <a:srgbClr val="FF0066"/>
              </a:solidFill>
              <a:latin typeface="Tahoma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667000" y="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u="sng">
                <a:latin typeface="Arial Black" pitchFamily="34" charset="0"/>
              </a:rPr>
              <a:t>DEFINITIONS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991100" y="685800"/>
            <a:ext cx="4100513" cy="4191000"/>
            <a:chOff x="3144" y="432"/>
            <a:chExt cx="2583" cy="2640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3144" y="432"/>
              <a:ext cx="2544" cy="2640"/>
            </a:xfrm>
            <a:prstGeom prst="wedgeRoundRectCallout">
              <a:avLst>
                <a:gd name="adj1" fmla="val -79481"/>
                <a:gd name="adj2" fmla="val -24736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200">
                <a:latin typeface="Times New Roman" charset="0"/>
              </a:endParaRP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183" y="624"/>
              <a:ext cx="2544" cy="2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 i="1">
                  <a:solidFill>
                    <a:srgbClr val="FF0066"/>
                  </a:solidFill>
                  <a:latin typeface="Tahoma" charset="0"/>
                </a:rPr>
                <a:t>SUPERIORTROCHOID:</a:t>
              </a:r>
              <a:r>
                <a:rPr lang="en-US" sz="1600" b="1">
                  <a:solidFill>
                    <a:schemeClr val="hlink"/>
                  </a:solidFill>
                  <a:latin typeface="Tahoma" charset="0"/>
                </a:rPr>
                <a:t> </a:t>
              </a:r>
            </a:p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Tahoma" charset="0"/>
                </a:rPr>
                <a:t>IF THE POINT IN THE DEFINATION </a:t>
              </a:r>
            </a:p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Tahoma" charset="0"/>
                </a:rPr>
                <a:t>OF CYCLOID IS OUTSIDE THE CIRCLE</a:t>
              </a:r>
            </a:p>
            <a:p>
              <a:pPr eaLnBrk="0" hangingPunct="0"/>
              <a:endParaRPr lang="en-US" sz="1600" b="1">
                <a:solidFill>
                  <a:srgbClr val="FF0066"/>
                </a:solidFill>
                <a:latin typeface="Tahoma" charset="0"/>
              </a:endParaRPr>
            </a:p>
            <a:p>
              <a:pPr eaLnBrk="0" hangingPunct="0"/>
              <a:r>
                <a:rPr lang="en-US" b="1" i="1">
                  <a:solidFill>
                    <a:srgbClr val="FF0066"/>
                  </a:solidFill>
                  <a:latin typeface="Tahoma" charset="0"/>
                </a:rPr>
                <a:t>INFERIOR TROCHOID</a:t>
              </a:r>
              <a:r>
                <a:rPr lang="en-US" b="1" i="1">
                  <a:solidFill>
                    <a:schemeClr val="hlink"/>
                  </a:solidFill>
                  <a:latin typeface="Tahoma" charset="0"/>
                </a:rPr>
                <a:t>.:</a:t>
              </a:r>
              <a:r>
                <a:rPr lang="en-US" sz="1600" b="1" i="1">
                  <a:solidFill>
                    <a:schemeClr val="hlink"/>
                  </a:solidFill>
                  <a:latin typeface="Tahoma" charset="0"/>
                </a:rPr>
                <a:t> </a:t>
              </a:r>
            </a:p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Tahoma" charset="0"/>
                </a:rPr>
                <a:t>IF IT IS INSIDE THE CIRCLE </a:t>
              </a:r>
            </a:p>
            <a:p>
              <a:pPr eaLnBrk="0" hangingPunct="0"/>
              <a:endParaRPr lang="en-US" sz="1600" b="1">
                <a:solidFill>
                  <a:schemeClr val="hlink"/>
                </a:solidFill>
                <a:latin typeface="Tahoma" charset="0"/>
              </a:endParaRPr>
            </a:p>
            <a:p>
              <a:pPr eaLnBrk="0" hangingPunct="0"/>
              <a:r>
                <a:rPr lang="en-US" b="1" i="1">
                  <a:solidFill>
                    <a:schemeClr val="hlink"/>
                  </a:solidFill>
                  <a:latin typeface="Tahoma" charset="0"/>
                </a:rPr>
                <a:t>EPI-CYCLOID</a:t>
              </a:r>
              <a:r>
                <a:rPr lang="en-US" sz="1600" b="1">
                  <a:solidFill>
                    <a:srgbClr val="FF0066"/>
                  </a:solidFill>
                  <a:latin typeface="Tahoma" charset="0"/>
                </a:rPr>
                <a:t> </a:t>
              </a:r>
            </a:p>
            <a:p>
              <a:pPr eaLnBrk="0" hangingPunct="0"/>
              <a:r>
                <a:rPr lang="en-US" sz="1600" b="1">
                  <a:solidFill>
                    <a:srgbClr val="FF0066"/>
                  </a:solidFill>
                  <a:latin typeface="Tahoma" charset="0"/>
                </a:rPr>
                <a:t>IF THE CIRCLE IS ROLLING ON </a:t>
              </a:r>
            </a:p>
            <a:p>
              <a:pPr eaLnBrk="0" hangingPunct="0"/>
              <a:r>
                <a:rPr lang="en-US" sz="1600" b="1">
                  <a:solidFill>
                    <a:srgbClr val="FF0066"/>
                  </a:solidFill>
                  <a:latin typeface="Tahoma" charset="0"/>
                </a:rPr>
                <a:t>ANOTHER CIRCLE FROM OUTSIDE</a:t>
              </a:r>
            </a:p>
            <a:p>
              <a:pPr eaLnBrk="0" hangingPunct="0"/>
              <a:endParaRPr lang="en-US" sz="1600" b="1">
                <a:solidFill>
                  <a:schemeClr val="hlink"/>
                </a:solidFill>
                <a:latin typeface="Tahoma" charset="0"/>
              </a:endParaRPr>
            </a:p>
            <a:p>
              <a:pPr eaLnBrk="0" hangingPunct="0"/>
              <a:r>
                <a:rPr lang="en-US" b="1" i="1">
                  <a:solidFill>
                    <a:schemeClr val="hlink"/>
                  </a:solidFill>
                  <a:latin typeface="Tahoma" charset="0"/>
                </a:rPr>
                <a:t>HYPO-CYCLOID</a:t>
              </a:r>
              <a:r>
                <a:rPr lang="en-US" b="1" i="1">
                  <a:solidFill>
                    <a:srgbClr val="FF0066"/>
                  </a:solidFill>
                  <a:latin typeface="Tahoma" charset="0"/>
                </a:rPr>
                <a:t>.</a:t>
              </a:r>
            </a:p>
            <a:p>
              <a:pPr eaLnBrk="0" hangingPunct="0"/>
              <a:r>
                <a:rPr lang="en-US" sz="1600" b="1">
                  <a:solidFill>
                    <a:srgbClr val="FF0066"/>
                  </a:solidFill>
                  <a:latin typeface="Tahoma" charset="0"/>
                </a:rPr>
                <a:t>IF THE CIRCLE IS ROLLING FROM INSIDE THE OTHER CIRCLE, </a:t>
              </a:r>
            </a:p>
            <a:p>
              <a:pPr eaLnBrk="0" hangingPunct="0"/>
              <a:endParaRPr lang="en-US" sz="1600" b="1">
                <a:solidFill>
                  <a:srgbClr val="FF0066"/>
                </a:solidFill>
                <a:latin typeface="Tahoma" charset="0"/>
              </a:endParaRPr>
            </a:p>
          </p:txBody>
        </p:sp>
      </p:grp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104" name="AutoShape 8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AutoShape 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AutoShape 1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AutoShape 1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AutoShape 1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AutoShape 1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4475163" y="1600200"/>
            <a:ext cx="1587" cy="365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rot="-3936023">
            <a:off x="6115051" y="552450"/>
            <a:ext cx="25400" cy="36036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rot="-1985708">
            <a:off x="5487988" y="1365250"/>
            <a:ext cx="50800" cy="35845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rot="-2926257">
            <a:off x="5823744" y="975519"/>
            <a:ext cx="38100" cy="364331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rot="-1030647">
            <a:off x="5014913" y="1522413"/>
            <a:ext cx="23812" cy="3657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 rot="288161" flipV="1">
            <a:off x="4400550" y="1822450"/>
            <a:ext cx="3276600" cy="3505200"/>
          </a:xfrm>
          <a:custGeom>
            <a:avLst/>
            <a:gdLst>
              <a:gd name="G0" fmla="+- 0 0 0"/>
              <a:gd name="G1" fmla="+- 21560 0 0"/>
              <a:gd name="G2" fmla="+- 21600 0 0"/>
              <a:gd name="T0" fmla="*/ 1309 w 20460"/>
              <a:gd name="T1" fmla="*/ 0 h 21560"/>
              <a:gd name="T2" fmla="*/ 20460 w 20460"/>
              <a:gd name="T3" fmla="*/ 14636 h 21560"/>
              <a:gd name="T4" fmla="*/ 0 w 20460"/>
              <a:gd name="T5" fmla="*/ 21560 h 21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60" h="21560" fill="none" extrusionOk="0">
                <a:moveTo>
                  <a:pt x="1309" y="-1"/>
                </a:moveTo>
                <a:cubicBezTo>
                  <a:pt x="10074" y="531"/>
                  <a:pt x="17645" y="6317"/>
                  <a:pt x="20460" y="14635"/>
                </a:cubicBezTo>
              </a:path>
              <a:path w="20460" h="21560" stroke="0" extrusionOk="0">
                <a:moveTo>
                  <a:pt x="1309" y="-1"/>
                </a:moveTo>
                <a:cubicBezTo>
                  <a:pt x="10074" y="531"/>
                  <a:pt x="17645" y="6317"/>
                  <a:pt x="20460" y="14635"/>
                </a:cubicBezTo>
                <a:lnTo>
                  <a:pt x="0" y="2156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4398963" y="2057400"/>
            <a:ext cx="152400" cy="3132138"/>
            <a:chOff x="2190" y="1248"/>
            <a:chExt cx="117" cy="1344"/>
          </a:xfrm>
        </p:grpSpPr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2211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2208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2205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2202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2199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2196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>
              <a:off x="2193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>
              <a:off x="2190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246563" y="1981200"/>
            <a:ext cx="27305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1</a:t>
            </a:r>
          </a:p>
          <a:p>
            <a:pPr eaLnBrk="0" hangingPunct="0"/>
            <a:endParaRPr lang="en-US" sz="1400">
              <a:latin typeface="Times New Roman" charset="0"/>
            </a:endParaRPr>
          </a:p>
          <a:p>
            <a:pPr eaLnBrk="0" hangingPunct="0"/>
            <a:r>
              <a:rPr lang="en-US" sz="1400">
                <a:latin typeface="Times New Roman" charset="0"/>
              </a:rPr>
              <a:t>2</a:t>
            </a:r>
          </a:p>
          <a:p>
            <a:pPr eaLnBrk="0" hangingPunct="0"/>
            <a:endParaRPr lang="en-US" sz="1400">
              <a:latin typeface="Times New Roman" charset="0"/>
            </a:endParaRPr>
          </a:p>
          <a:p>
            <a:pPr eaLnBrk="0" hangingPunct="0"/>
            <a:r>
              <a:rPr lang="en-US" sz="1400">
                <a:latin typeface="Times New Roman" charset="0"/>
              </a:rPr>
              <a:t>3</a:t>
            </a:r>
          </a:p>
          <a:p>
            <a:pPr eaLnBrk="0" hangingPunct="0"/>
            <a:endParaRPr lang="en-US" sz="1400">
              <a:latin typeface="Times New Roman" charset="0"/>
            </a:endParaRPr>
          </a:p>
          <a:p>
            <a:pPr eaLnBrk="0" hangingPunct="0"/>
            <a:r>
              <a:rPr lang="en-US" sz="1400">
                <a:latin typeface="Times New Roman" charset="0"/>
              </a:rPr>
              <a:t>4</a:t>
            </a:r>
          </a:p>
          <a:p>
            <a:pPr eaLnBrk="0" hangingPunct="0"/>
            <a:endParaRPr lang="en-US" sz="1400">
              <a:latin typeface="Times New Roman" charset="0"/>
            </a:endParaRPr>
          </a:p>
          <a:p>
            <a:pPr eaLnBrk="0" hangingPunct="0"/>
            <a:r>
              <a:rPr lang="en-US" sz="1400">
                <a:latin typeface="Times New Roman" charset="0"/>
              </a:rPr>
              <a:t>5</a:t>
            </a:r>
          </a:p>
          <a:p>
            <a:pPr eaLnBrk="0" hangingPunct="0"/>
            <a:endParaRPr lang="en-US" sz="1400">
              <a:latin typeface="Times New Roman" charset="0"/>
            </a:endParaRPr>
          </a:p>
          <a:p>
            <a:pPr eaLnBrk="0" hangingPunct="0"/>
            <a:r>
              <a:rPr lang="en-US" sz="1400">
                <a:latin typeface="Times New Roman" charset="0"/>
              </a:rPr>
              <a:t>6</a:t>
            </a:r>
          </a:p>
          <a:p>
            <a:pPr eaLnBrk="0" hangingPunct="0"/>
            <a:endParaRPr lang="en-US" sz="1400">
              <a:latin typeface="Times New Roman" charset="0"/>
            </a:endParaRPr>
          </a:p>
          <a:p>
            <a:pPr eaLnBrk="0" hangingPunct="0"/>
            <a:r>
              <a:rPr lang="en-US" sz="1400">
                <a:latin typeface="Times New Roman" charset="0"/>
              </a:rPr>
              <a:t>7</a:t>
            </a:r>
          </a:p>
          <a:p>
            <a:pPr eaLnBrk="0" hangingPunct="0"/>
            <a:endParaRPr lang="en-US" sz="1400">
              <a:latin typeface="Times New Roman" charset="0"/>
            </a:endParaRPr>
          </a:p>
          <a:p>
            <a:pPr eaLnBrk="0" hangingPunct="0"/>
            <a:r>
              <a:rPr lang="en-US" sz="1400">
                <a:latin typeface="Times New Roman" charset="0"/>
              </a:rPr>
              <a:t>8</a:t>
            </a: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4579938" y="2028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4989513" y="23479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5480050" y="24717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6161088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6122988" y="30908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5922963" y="37957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5408613" y="46386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>
            <a:off x="4432300" y="5167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Arc 26"/>
          <p:cNvSpPr>
            <a:spLocks/>
          </p:cNvSpPr>
          <p:nvPr/>
        </p:nvSpPr>
        <p:spPr bwMode="auto">
          <a:xfrm rot="9797931">
            <a:off x="4611688" y="1431925"/>
            <a:ext cx="1419225" cy="1235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332"/>
              <a:gd name="T2" fmla="*/ 21275 w 21600"/>
              <a:gd name="T3" fmla="*/ 25332 h 25332"/>
              <a:gd name="T4" fmla="*/ 0 w 21600"/>
              <a:gd name="T5" fmla="*/ 21600 h 25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33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51"/>
                  <a:pt x="21491" y="24099"/>
                  <a:pt x="21275" y="25332"/>
                </a:cubicBezTo>
              </a:path>
              <a:path w="21600" h="2533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51"/>
                  <a:pt x="21491" y="24099"/>
                  <a:pt x="21275" y="25332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Arc 27"/>
          <p:cNvSpPr>
            <a:spLocks/>
          </p:cNvSpPr>
          <p:nvPr/>
        </p:nvSpPr>
        <p:spPr bwMode="auto">
          <a:xfrm rot="10660935" flipH="1">
            <a:off x="4376738" y="2106613"/>
            <a:ext cx="1909762" cy="3060700"/>
          </a:xfrm>
          <a:custGeom>
            <a:avLst/>
            <a:gdLst>
              <a:gd name="G0" fmla="+- 0 0 0"/>
              <a:gd name="G1" fmla="+- 21581 0 0"/>
              <a:gd name="G2" fmla="+- 21600 0 0"/>
              <a:gd name="T0" fmla="*/ 916 w 21511"/>
              <a:gd name="T1" fmla="*/ 0 h 21581"/>
              <a:gd name="T2" fmla="*/ 21511 w 21511"/>
              <a:gd name="T3" fmla="*/ 19618 h 21581"/>
              <a:gd name="T4" fmla="*/ 0 w 21511"/>
              <a:gd name="T5" fmla="*/ 21581 h 21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11" h="21581" fill="none" extrusionOk="0">
                <a:moveTo>
                  <a:pt x="915" y="0"/>
                </a:moveTo>
                <a:cubicBezTo>
                  <a:pt x="11725" y="459"/>
                  <a:pt x="20527" y="8843"/>
                  <a:pt x="21510" y="19618"/>
                </a:cubicBezTo>
              </a:path>
              <a:path w="21511" h="21581" stroke="0" extrusionOk="0">
                <a:moveTo>
                  <a:pt x="915" y="0"/>
                </a:moveTo>
                <a:cubicBezTo>
                  <a:pt x="11725" y="459"/>
                  <a:pt x="20527" y="8843"/>
                  <a:pt x="21510" y="19618"/>
                </a:cubicBezTo>
                <a:lnTo>
                  <a:pt x="0" y="2158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4437063" y="13620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4589463" y="180022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chemeClr val="accent2"/>
                </a:solidFill>
                <a:latin typeface="Times New Roman" charset="0"/>
              </a:rPr>
              <a:t>1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4922838" y="20574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chemeClr val="accent2"/>
                </a:solidFill>
                <a:latin typeface="Times New Roman" charset="0"/>
              </a:rPr>
              <a:t>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446713" y="21907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chemeClr val="accent2"/>
                </a:solidFill>
                <a:latin typeface="Times New Roman" charset="0"/>
              </a:rPr>
              <a:t>3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5999163" y="20574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chemeClr val="accent2"/>
                </a:solidFill>
                <a:latin typeface="Times New Roman" charset="0"/>
              </a:rPr>
              <a:t>4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6151563" y="29718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chemeClr val="accent2"/>
                </a:solidFill>
                <a:latin typeface="Times New Roman" charset="0"/>
              </a:rPr>
              <a:t>5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5922963" y="37338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chemeClr val="accent2"/>
                </a:solidFill>
                <a:latin typeface="Times New Roman" charset="0"/>
              </a:rPr>
              <a:t>6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5389563" y="456247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chemeClr val="accent2"/>
                </a:solidFill>
                <a:latin typeface="Times New Roman" charset="0"/>
              </a:rPr>
              <a:t>7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4322763" y="515302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chemeClr val="accent2"/>
                </a:solidFill>
                <a:latin typeface="Times New Roman" charset="0"/>
              </a:rPr>
              <a:t>8</a:t>
            </a:r>
          </a:p>
        </p:txBody>
      </p:sp>
      <p:grpSp>
        <p:nvGrpSpPr>
          <p:cNvPr id="29733" name="Group 37"/>
          <p:cNvGrpSpPr>
            <a:grpSpLocks/>
          </p:cNvGrpSpPr>
          <p:nvPr/>
        </p:nvGrpSpPr>
        <p:grpSpPr bwMode="auto">
          <a:xfrm>
            <a:off x="4154488" y="1458913"/>
            <a:ext cx="388937" cy="3886200"/>
            <a:chOff x="2054" y="919"/>
            <a:chExt cx="245" cy="2448"/>
          </a:xfrm>
        </p:grpSpPr>
        <p:sp>
          <p:nvSpPr>
            <p:cNvPr id="29734" name="Text Box 38"/>
            <p:cNvSpPr txBox="1">
              <a:spLocks noChangeArrowheads="1"/>
            </p:cNvSpPr>
            <p:nvPr/>
          </p:nvSpPr>
          <p:spPr bwMode="auto">
            <a:xfrm>
              <a:off x="2102" y="91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O</a:t>
              </a:r>
            </a:p>
          </p:txBody>
        </p:sp>
        <p:sp>
          <p:nvSpPr>
            <p:cNvPr id="29735" name="Text Box 39"/>
            <p:cNvSpPr txBox="1">
              <a:spLocks noChangeArrowheads="1"/>
            </p:cNvSpPr>
            <p:nvPr/>
          </p:nvSpPr>
          <p:spPr bwMode="auto">
            <a:xfrm>
              <a:off x="2054" y="3175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</a:p>
          </p:txBody>
        </p:sp>
      </p:grpSp>
      <p:grpSp>
        <p:nvGrpSpPr>
          <p:cNvPr id="29736" name="Group 40"/>
          <p:cNvGrpSpPr>
            <a:grpSpLocks/>
          </p:cNvGrpSpPr>
          <p:nvPr/>
        </p:nvGrpSpPr>
        <p:grpSpPr bwMode="auto">
          <a:xfrm>
            <a:off x="5465763" y="2971800"/>
            <a:ext cx="2687637" cy="2362200"/>
            <a:chOff x="2880" y="1872"/>
            <a:chExt cx="1693" cy="1488"/>
          </a:xfrm>
        </p:grpSpPr>
        <p:sp>
          <p:nvSpPr>
            <p:cNvPr id="29737" name="Text Box 41"/>
            <p:cNvSpPr txBox="1">
              <a:spLocks noChangeArrowheads="1"/>
            </p:cNvSpPr>
            <p:nvPr/>
          </p:nvSpPr>
          <p:spPr bwMode="auto">
            <a:xfrm>
              <a:off x="2880" y="3168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A1</a:t>
              </a:r>
            </a:p>
          </p:txBody>
        </p:sp>
        <p:sp>
          <p:nvSpPr>
            <p:cNvPr id="29738" name="Text Box 42"/>
            <p:cNvSpPr txBox="1">
              <a:spLocks noChangeArrowheads="1"/>
            </p:cNvSpPr>
            <p:nvPr/>
          </p:nvSpPr>
          <p:spPr bwMode="auto">
            <a:xfrm>
              <a:off x="3494" y="288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A2</a:t>
              </a:r>
            </a:p>
          </p:txBody>
        </p:sp>
        <p:sp>
          <p:nvSpPr>
            <p:cNvPr id="29739" name="Text Box 43"/>
            <p:cNvSpPr txBox="1">
              <a:spLocks noChangeArrowheads="1"/>
            </p:cNvSpPr>
            <p:nvPr/>
          </p:nvSpPr>
          <p:spPr bwMode="auto">
            <a:xfrm>
              <a:off x="3984" y="2448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A3</a:t>
              </a:r>
            </a:p>
          </p:txBody>
        </p:sp>
        <p:sp>
          <p:nvSpPr>
            <p:cNvPr id="29740" name="Text Box 44"/>
            <p:cNvSpPr txBox="1">
              <a:spLocks noChangeArrowheads="1"/>
            </p:cNvSpPr>
            <p:nvPr/>
          </p:nvSpPr>
          <p:spPr bwMode="auto">
            <a:xfrm>
              <a:off x="4320" y="1872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A4</a:t>
              </a:r>
            </a:p>
          </p:txBody>
        </p:sp>
      </p:grpSp>
      <p:grpSp>
        <p:nvGrpSpPr>
          <p:cNvPr id="29741" name="Group 45"/>
          <p:cNvGrpSpPr>
            <a:grpSpLocks/>
          </p:cNvGrpSpPr>
          <p:nvPr/>
        </p:nvGrpSpPr>
        <p:grpSpPr bwMode="auto">
          <a:xfrm>
            <a:off x="4322763" y="4038600"/>
            <a:ext cx="3525837" cy="1752600"/>
            <a:chOff x="2160" y="2544"/>
            <a:chExt cx="2221" cy="1104"/>
          </a:xfrm>
        </p:grpSpPr>
        <p:sp>
          <p:nvSpPr>
            <p:cNvPr id="29742" name="Text Box 46"/>
            <p:cNvSpPr txBox="1">
              <a:spLocks noChangeArrowheads="1"/>
            </p:cNvSpPr>
            <p:nvPr/>
          </p:nvSpPr>
          <p:spPr bwMode="auto">
            <a:xfrm>
              <a:off x="4128" y="2544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A5</a:t>
              </a:r>
            </a:p>
          </p:txBody>
        </p:sp>
        <p:sp>
          <p:nvSpPr>
            <p:cNvPr id="29743" name="Text Box 47"/>
            <p:cNvSpPr txBox="1">
              <a:spLocks noChangeArrowheads="1"/>
            </p:cNvSpPr>
            <p:nvPr/>
          </p:nvSpPr>
          <p:spPr bwMode="auto">
            <a:xfrm>
              <a:off x="3600" y="3024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A6</a:t>
              </a:r>
            </a:p>
          </p:txBody>
        </p:sp>
        <p:sp>
          <p:nvSpPr>
            <p:cNvPr id="29744" name="Text Box 48"/>
            <p:cNvSpPr txBox="1">
              <a:spLocks noChangeArrowheads="1"/>
            </p:cNvSpPr>
            <p:nvPr/>
          </p:nvSpPr>
          <p:spPr bwMode="auto">
            <a:xfrm>
              <a:off x="2976" y="3312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A7</a:t>
              </a:r>
            </a:p>
          </p:txBody>
        </p:sp>
        <p:sp>
          <p:nvSpPr>
            <p:cNvPr id="29745" name="Text Box 49"/>
            <p:cNvSpPr txBox="1">
              <a:spLocks noChangeArrowheads="1"/>
            </p:cNvSpPr>
            <p:nvPr/>
          </p:nvSpPr>
          <p:spPr bwMode="auto">
            <a:xfrm>
              <a:off x="2160" y="3456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A8</a:t>
              </a:r>
            </a:p>
          </p:txBody>
        </p:sp>
      </p:grpSp>
      <p:sp>
        <p:nvSpPr>
          <p:cNvPr id="29746" name="Freeform 50"/>
          <p:cNvSpPr>
            <a:spLocks/>
          </p:cNvSpPr>
          <p:nvPr/>
        </p:nvSpPr>
        <p:spPr bwMode="auto">
          <a:xfrm>
            <a:off x="4510088" y="2359025"/>
            <a:ext cx="503237" cy="163513"/>
          </a:xfrm>
          <a:custGeom>
            <a:avLst/>
            <a:gdLst/>
            <a:ahLst/>
            <a:cxnLst>
              <a:cxn ang="0">
                <a:pos x="317" y="0"/>
              </a:cxn>
              <a:cxn ang="0">
                <a:pos x="296" y="13"/>
              </a:cxn>
              <a:cxn ang="0">
                <a:pos x="275" y="27"/>
              </a:cxn>
              <a:cxn ang="0">
                <a:pos x="252" y="40"/>
              </a:cxn>
              <a:cxn ang="0">
                <a:pos x="229" y="52"/>
              </a:cxn>
              <a:cxn ang="0">
                <a:pos x="202" y="63"/>
              </a:cxn>
              <a:cxn ang="0">
                <a:pos x="173" y="73"/>
              </a:cxn>
              <a:cxn ang="0">
                <a:pos x="146" y="82"/>
              </a:cxn>
              <a:cxn ang="0">
                <a:pos x="118" y="90"/>
              </a:cxn>
              <a:cxn ang="0">
                <a:pos x="87" y="96"/>
              </a:cxn>
              <a:cxn ang="0">
                <a:pos x="58" y="100"/>
              </a:cxn>
              <a:cxn ang="0">
                <a:pos x="29" y="102"/>
              </a:cxn>
              <a:cxn ang="0">
                <a:pos x="0" y="103"/>
              </a:cxn>
            </a:cxnLst>
            <a:rect l="0" t="0" r="r" b="b"/>
            <a:pathLst>
              <a:path w="317" h="103">
                <a:moveTo>
                  <a:pt x="317" y="0"/>
                </a:moveTo>
                <a:lnTo>
                  <a:pt x="296" y="13"/>
                </a:lnTo>
                <a:lnTo>
                  <a:pt x="275" y="27"/>
                </a:lnTo>
                <a:lnTo>
                  <a:pt x="252" y="40"/>
                </a:lnTo>
                <a:lnTo>
                  <a:pt x="229" y="52"/>
                </a:lnTo>
                <a:lnTo>
                  <a:pt x="202" y="63"/>
                </a:lnTo>
                <a:lnTo>
                  <a:pt x="173" y="73"/>
                </a:lnTo>
                <a:lnTo>
                  <a:pt x="146" y="82"/>
                </a:lnTo>
                <a:lnTo>
                  <a:pt x="118" y="90"/>
                </a:lnTo>
                <a:lnTo>
                  <a:pt x="87" y="96"/>
                </a:lnTo>
                <a:lnTo>
                  <a:pt x="58" y="100"/>
                </a:lnTo>
                <a:lnTo>
                  <a:pt x="29" y="102"/>
                </a:lnTo>
                <a:lnTo>
                  <a:pt x="0" y="103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47" name="Freeform 51"/>
          <p:cNvSpPr>
            <a:spLocks/>
          </p:cNvSpPr>
          <p:nvPr/>
        </p:nvSpPr>
        <p:spPr bwMode="auto">
          <a:xfrm>
            <a:off x="4456113" y="1993900"/>
            <a:ext cx="238125" cy="66675"/>
          </a:xfrm>
          <a:custGeom>
            <a:avLst/>
            <a:gdLst/>
            <a:ahLst/>
            <a:cxnLst>
              <a:cxn ang="0">
                <a:pos x="150" y="0"/>
              </a:cxn>
              <a:cxn ang="0">
                <a:pos x="137" y="10"/>
              </a:cxn>
              <a:cxn ang="0">
                <a:pos x="121" y="17"/>
              </a:cxn>
              <a:cxn ang="0">
                <a:pos x="93" y="29"/>
              </a:cxn>
              <a:cxn ang="0">
                <a:pos x="62" y="37"/>
              </a:cxn>
              <a:cxn ang="0">
                <a:pos x="31" y="40"/>
              </a:cxn>
              <a:cxn ang="0">
                <a:pos x="0" y="42"/>
              </a:cxn>
            </a:cxnLst>
            <a:rect l="0" t="0" r="r" b="b"/>
            <a:pathLst>
              <a:path w="150" h="42">
                <a:moveTo>
                  <a:pt x="150" y="0"/>
                </a:moveTo>
                <a:lnTo>
                  <a:pt x="137" y="10"/>
                </a:lnTo>
                <a:lnTo>
                  <a:pt x="121" y="17"/>
                </a:lnTo>
                <a:lnTo>
                  <a:pt x="93" y="29"/>
                </a:lnTo>
                <a:lnTo>
                  <a:pt x="62" y="37"/>
                </a:lnTo>
                <a:lnTo>
                  <a:pt x="31" y="40"/>
                </a:lnTo>
                <a:lnTo>
                  <a:pt x="0" y="42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48" name="Freeform 52"/>
          <p:cNvSpPr>
            <a:spLocks/>
          </p:cNvSpPr>
          <p:nvPr/>
        </p:nvSpPr>
        <p:spPr bwMode="auto">
          <a:xfrm>
            <a:off x="4475163" y="2517775"/>
            <a:ext cx="1062037" cy="466725"/>
          </a:xfrm>
          <a:custGeom>
            <a:avLst/>
            <a:gdLst/>
            <a:ahLst/>
            <a:cxnLst>
              <a:cxn ang="0">
                <a:pos x="669" y="0"/>
              </a:cxn>
              <a:cxn ang="0">
                <a:pos x="641" y="33"/>
              </a:cxn>
              <a:cxn ang="0">
                <a:pos x="610" y="63"/>
              </a:cxn>
              <a:cxn ang="0">
                <a:pos x="577" y="92"/>
              </a:cxn>
              <a:cxn ang="0">
                <a:pos x="543" y="121"/>
              </a:cxn>
              <a:cxn ang="0">
                <a:pos x="506" y="146"/>
              </a:cxn>
              <a:cxn ang="0">
                <a:pos x="470" y="171"/>
              </a:cxn>
              <a:cxn ang="0">
                <a:pos x="432" y="194"/>
              </a:cxn>
              <a:cxn ang="0">
                <a:pos x="393" y="213"/>
              </a:cxn>
              <a:cxn ang="0">
                <a:pos x="347" y="234"/>
              </a:cxn>
              <a:cxn ang="0">
                <a:pos x="299" y="251"/>
              </a:cxn>
              <a:cxn ang="0">
                <a:pos x="251" y="267"/>
              </a:cxn>
              <a:cxn ang="0">
                <a:pos x="201" y="278"/>
              </a:cxn>
              <a:cxn ang="0">
                <a:pos x="151" y="286"/>
              </a:cxn>
              <a:cxn ang="0">
                <a:pos x="101" y="292"/>
              </a:cxn>
              <a:cxn ang="0">
                <a:pos x="52" y="294"/>
              </a:cxn>
              <a:cxn ang="0">
                <a:pos x="0" y="294"/>
              </a:cxn>
            </a:cxnLst>
            <a:rect l="0" t="0" r="r" b="b"/>
            <a:pathLst>
              <a:path w="669" h="294">
                <a:moveTo>
                  <a:pt x="669" y="0"/>
                </a:moveTo>
                <a:lnTo>
                  <a:pt x="641" y="33"/>
                </a:lnTo>
                <a:lnTo>
                  <a:pt x="610" y="63"/>
                </a:lnTo>
                <a:lnTo>
                  <a:pt x="577" y="92"/>
                </a:lnTo>
                <a:lnTo>
                  <a:pt x="543" y="121"/>
                </a:lnTo>
                <a:lnTo>
                  <a:pt x="506" y="146"/>
                </a:lnTo>
                <a:lnTo>
                  <a:pt x="470" y="171"/>
                </a:lnTo>
                <a:lnTo>
                  <a:pt x="432" y="194"/>
                </a:lnTo>
                <a:lnTo>
                  <a:pt x="393" y="213"/>
                </a:lnTo>
                <a:lnTo>
                  <a:pt x="347" y="234"/>
                </a:lnTo>
                <a:lnTo>
                  <a:pt x="299" y="251"/>
                </a:lnTo>
                <a:lnTo>
                  <a:pt x="251" y="267"/>
                </a:lnTo>
                <a:lnTo>
                  <a:pt x="201" y="278"/>
                </a:lnTo>
                <a:lnTo>
                  <a:pt x="151" y="286"/>
                </a:lnTo>
                <a:lnTo>
                  <a:pt x="101" y="292"/>
                </a:lnTo>
                <a:lnTo>
                  <a:pt x="52" y="294"/>
                </a:lnTo>
                <a:lnTo>
                  <a:pt x="0" y="294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49" name="Freeform 53"/>
          <p:cNvSpPr>
            <a:spLocks/>
          </p:cNvSpPr>
          <p:nvPr/>
        </p:nvSpPr>
        <p:spPr bwMode="auto">
          <a:xfrm>
            <a:off x="4448175" y="2368550"/>
            <a:ext cx="1762125" cy="1039813"/>
          </a:xfrm>
          <a:custGeom>
            <a:avLst/>
            <a:gdLst/>
            <a:ahLst/>
            <a:cxnLst>
              <a:cxn ang="0">
                <a:pos x="1110" y="0"/>
              </a:cxn>
              <a:cxn ang="0">
                <a:pos x="1089" y="43"/>
              </a:cxn>
              <a:cxn ang="0">
                <a:pos x="1066" y="85"/>
              </a:cxn>
              <a:cxn ang="0">
                <a:pos x="1041" y="125"/>
              </a:cxn>
              <a:cxn ang="0">
                <a:pos x="1014" y="166"/>
              </a:cxn>
              <a:cxn ang="0">
                <a:pos x="983" y="204"/>
              </a:cxn>
              <a:cxn ang="0">
                <a:pos x="952" y="242"/>
              </a:cxn>
              <a:cxn ang="0">
                <a:pos x="922" y="281"/>
              </a:cxn>
              <a:cxn ang="0">
                <a:pos x="887" y="315"/>
              </a:cxn>
              <a:cxn ang="0">
                <a:pos x="852" y="350"/>
              </a:cxn>
              <a:cxn ang="0">
                <a:pos x="814" y="382"/>
              </a:cxn>
              <a:cxn ang="0">
                <a:pos x="778" y="413"/>
              </a:cxn>
              <a:cxn ang="0">
                <a:pos x="737" y="444"/>
              </a:cxn>
              <a:cxn ang="0">
                <a:pos x="697" y="471"/>
              </a:cxn>
              <a:cxn ang="0">
                <a:pos x="655" y="498"/>
              </a:cxn>
              <a:cxn ang="0">
                <a:pos x="613" y="521"/>
              </a:cxn>
              <a:cxn ang="0">
                <a:pos x="570" y="544"/>
              </a:cxn>
              <a:cxn ang="0">
                <a:pos x="536" y="559"/>
              </a:cxn>
              <a:cxn ang="0">
                <a:pos x="503" y="572"/>
              </a:cxn>
              <a:cxn ang="0">
                <a:pos x="469" y="586"/>
              </a:cxn>
              <a:cxn ang="0">
                <a:pos x="434" y="597"/>
              </a:cxn>
              <a:cxn ang="0">
                <a:pos x="398" y="609"/>
              </a:cxn>
              <a:cxn ang="0">
                <a:pos x="363" y="619"/>
              </a:cxn>
              <a:cxn ang="0">
                <a:pos x="327" y="626"/>
              </a:cxn>
              <a:cxn ang="0">
                <a:pos x="292" y="634"/>
              </a:cxn>
              <a:cxn ang="0">
                <a:pos x="256" y="640"/>
              </a:cxn>
              <a:cxn ang="0">
                <a:pos x="219" y="645"/>
              </a:cxn>
              <a:cxn ang="0">
                <a:pos x="183" y="649"/>
              </a:cxn>
              <a:cxn ang="0">
                <a:pos x="146" y="651"/>
              </a:cxn>
              <a:cxn ang="0">
                <a:pos x="110" y="653"/>
              </a:cxn>
              <a:cxn ang="0">
                <a:pos x="73" y="655"/>
              </a:cxn>
              <a:cxn ang="0">
                <a:pos x="37" y="653"/>
              </a:cxn>
              <a:cxn ang="0">
                <a:pos x="0" y="651"/>
              </a:cxn>
            </a:cxnLst>
            <a:rect l="0" t="0" r="r" b="b"/>
            <a:pathLst>
              <a:path w="1110" h="655">
                <a:moveTo>
                  <a:pt x="1110" y="0"/>
                </a:moveTo>
                <a:lnTo>
                  <a:pt x="1089" y="43"/>
                </a:lnTo>
                <a:lnTo>
                  <a:pt x="1066" y="85"/>
                </a:lnTo>
                <a:lnTo>
                  <a:pt x="1041" y="125"/>
                </a:lnTo>
                <a:lnTo>
                  <a:pt x="1014" y="166"/>
                </a:lnTo>
                <a:lnTo>
                  <a:pt x="983" y="204"/>
                </a:lnTo>
                <a:lnTo>
                  <a:pt x="952" y="242"/>
                </a:lnTo>
                <a:lnTo>
                  <a:pt x="922" y="281"/>
                </a:lnTo>
                <a:lnTo>
                  <a:pt x="887" y="315"/>
                </a:lnTo>
                <a:lnTo>
                  <a:pt x="852" y="350"/>
                </a:lnTo>
                <a:lnTo>
                  <a:pt x="814" y="382"/>
                </a:lnTo>
                <a:lnTo>
                  <a:pt x="778" y="413"/>
                </a:lnTo>
                <a:lnTo>
                  <a:pt x="737" y="444"/>
                </a:lnTo>
                <a:lnTo>
                  <a:pt x="697" y="471"/>
                </a:lnTo>
                <a:lnTo>
                  <a:pt x="655" y="498"/>
                </a:lnTo>
                <a:lnTo>
                  <a:pt x="613" y="521"/>
                </a:lnTo>
                <a:lnTo>
                  <a:pt x="570" y="544"/>
                </a:lnTo>
                <a:lnTo>
                  <a:pt x="536" y="559"/>
                </a:lnTo>
                <a:lnTo>
                  <a:pt x="503" y="572"/>
                </a:lnTo>
                <a:lnTo>
                  <a:pt x="469" y="586"/>
                </a:lnTo>
                <a:lnTo>
                  <a:pt x="434" y="597"/>
                </a:lnTo>
                <a:lnTo>
                  <a:pt x="398" y="609"/>
                </a:lnTo>
                <a:lnTo>
                  <a:pt x="363" y="619"/>
                </a:lnTo>
                <a:lnTo>
                  <a:pt x="327" y="626"/>
                </a:lnTo>
                <a:lnTo>
                  <a:pt x="292" y="634"/>
                </a:lnTo>
                <a:lnTo>
                  <a:pt x="256" y="640"/>
                </a:lnTo>
                <a:lnTo>
                  <a:pt x="219" y="645"/>
                </a:lnTo>
                <a:lnTo>
                  <a:pt x="183" y="649"/>
                </a:lnTo>
                <a:lnTo>
                  <a:pt x="146" y="651"/>
                </a:lnTo>
                <a:lnTo>
                  <a:pt x="110" y="653"/>
                </a:lnTo>
                <a:lnTo>
                  <a:pt x="73" y="655"/>
                </a:lnTo>
                <a:lnTo>
                  <a:pt x="37" y="653"/>
                </a:lnTo>
                <a:lnTo>
                  <a:pt x="0" y="651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0" name="Freeform 54"/>
          <p:cNvSpPr>
            <a:spLocks/>
          </p:cNvSpPr>
          <p:nvPr/>
        </p:nvSpPr>
        <p:spPr bwMode="auto">
          <a:xfrm>
            <a:off x="4486275" y="3863975"/>
            <a:ext cx="1524000" cy="450850"/>
          </a:xfrm>
          <a:custGeom>
            <a:avLst/>
            <a:gdLst/>
            <a:ahLst/>
            <a:cxnLst>
              <a:cxn ang="0">
                <a:pos x="960" y="0"/>
              </a:cxn>
              <a:cxn ang="0">
                <a:pos x="906" y="31"/>
              </a:cxn>
              <a:cxn ang="0">
                <a:pos x="852" y="64"/>
              </a:cxn>
              <a:cxn ang="0">
                <a:pos x="797" y="96"/>
              </a:cxn>
              <a:cxn ang="0">
                <a:pos x="739" y="125"/>
              </a:cxn>
              <a:cxn ang="0">
                <a:pos x="697" y="146"/>
              </a:cxn>
              <a:cxn ang="0">
                <a:pos x="653" y="163"/>
              </a:cxn>
              <a:cxn ang="0">
                <a:pos x="609" y="181"/>
              </a:cxn>
              <a:cxn ang="0">
                <a:pos x="563" y="196"/>
              </a:cxn>
              <a:cxn ang="0">
                <a:pos x="517" y="211"/>
              </a:cxn>
              <a:cxn ang="0">
                <a:pos x="471" y="225"/>
              </a:cxn>
              <a:cxn ang="0">
                <a:pos x="425" y="236"/>
              </a:cxn>
              <a:cxn ang="0">
                <a:pos x="377" y="248"/>
              </a:cxn>
              <a:cxn ang="0">
                <a:pos x="330" y="257"/>
              </a:cxn>
              <a:cxn ang="0">
                <a:pos x="283" y="265"/>
              </a:cxn>
              <a:cxn ang="0">
                <a:pos x="235" y="273"/>
              </a:cxn>
              <a:cxn ang="0">
                <a:pos x="188" y="277"/>
              </a:cxn>
              <a:cxn ang="0">
                <a:pos x="141" y="280"/>
              </a:cxn>
              <a:cxn ang="0">
                <a:pos x="93" y="284"/>
              </a:cxn>
              <a:cxn ang="0">
                <a:pos x="46" y="284"/>
              </a:cxn>
              <a:cxn ang="0">
                <a:pos x="0" y="284"/>
              </a:cxn>
            </a:cxnLst>
            <a:rect l="0" t="0" r="r" b="b"/>
            <a:pathLst>
              <a:path w="960" h="284">
                <a:moveTo>
                  <a:pt x="960" y="0"/>
                </a:moveTo>
                <a:lnTo>
                  <a:pt x="906" y="31"/>
                </a:lnTo>
                <a:lnTo>
                  <a:pt x="852" y="64"/>
                </a:lnTo>
                <a:lnTo>
                  <a:pt x="797" y="96"/>
                </a:lnTo>
                <a:lnTo>
                  <a:pt x="739" y="125"/>
                </a:lnTo>
                <a:lnTo>
                  <a:pt x="697" y="146"/>
                </a:lnTo>
                <a:lnTo>
                  <a:pt x="653" y="163"/>
                </a:lnTo>
                <a:lnTo>
                  <a:pt x="609" y="181"/>
                </a:lnTo>
                <a:lnTo>
                  <a:pt x="563" y="196"/>
                </a:lnTo>
                <a:lnTo>
                  <a:pt x="517" y="211"/>
                </a:lnTo>
                <a:lnTo>
                  <a:pt x="471" y="225"/>
                </a:lnTo>
                <a:lnTo>
                  <a:pt x="425" y="236"/>
                </a:lnTo>
                <a:lnTo>
                  <a:pt x="377" y="248"/>
                </a:lnTo>
                <a:lnTo>
                  <a:pt x="330" y="257"/>
                </a:lnTo>
                <a:lnTo>
                  <a:pt x="283" y="265"/>
                </a:lnTo>
                <a:lnTo>
                  <a:pt x="235" y="273"/>
                </a:lnTo>
                <a:lnTo>
                  <a:pt x="188" y="277"/>
                </a:lnTo>
                <a:lnTo>
                  <a:pt x="141" y="280"/>
                </a:lnTo>
                <a:lnTo>
                  <a:pt x="93" y="284"/>
                </a:lnTo>
                <a:lnTo>
                  <a:pt x="46" y="284"/>
                </a:lnTo>
                <a:lnTo>
                  <a:pt x="0" y="284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1" name="Freeform 55"/>
          <p:cNvSpPr>
            <a:spLocks/>
          </p:cNvSpPr>
          <p:nvPr/>
        </p:nvSpPr>
        <p:spPr bwMode="auto">
          <a:xfrm>
            <a:off x="4532313" y="4629150"/>
            <a:ext cx="920750" cy="13811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11" y="21"/>
              </a:cxn>
              <a:cxn ang="0">
                <a:pos x="440" y="39"/>
              </a:cxn>
              <a:cxn ang="0">
                <a:pos x="367" y="52"/>
              </a:cxn>
              <a:cxn ang="0">
                <a:pos x="294" y="64"/>
              </a:cxn>
              <a:cxn ang="0">
                <a:pos x="219" y="73"/>
              </a:cxn>
              <a:cxn ang="0">
                <a:pos x="144" y="79"/>
              </a:cxn>
              <a:cxn ang="0">
                <a:pos x="71" y="85"/>
              </a:cxn>
              <a:cxn ang="0">
                <a:pos x="0" y="87"/>
              </a:cxn>
            </a:cxnLst>
            <a:rect l="0" t="0" r="r" b="b"/>
            <a:pathLst>
              <a:path w="580" h="87">
                <a:moveTo>
                  <a:pt x="580" y="0"/>
                </a:moveTo>
                <a:lnTo>
                  <a:pt x="511" y="21"/>
                </a:lnTo>
                <a:lnTo>
                  <a:pt x="440" y="39"/>
                </a:lnTo>
                <a:lnTo>
                  <a:pt x="367" y="52"/>
                </a:lnTo>
                <a:lnTo>
                  <a:pt x="294" y="64"/>
                </a:lnTo>
                <a:lnTo>
                  <a:pt x="219" y="73"/>
                </a:lnTo>
                <a:lnTo>
                  <a:pt x="144" y="79"/>
                </a:lnTo>
                <a:lnTo>
                  <a:pt x="71" y="85"/>
                </a:lnTo>
                <a:lnTo>
                  <a:pt x="0" y="87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1349375" y="2600325"/>
            <a:ext cx="125413" cy="7938"/>
          </a:xfrm>
          <a:prstGeom prst="rect">
            <a:avLst/>
          </a:prstGeom>
          <a:solidFill>
            <a:srgbClr val="13151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1349375" y="2600325"/>
            <a:ext cx="125413" cy="7938"/>
          </a:xfrm>
          <a:prstGeom prst="rect">
            <a:avLst/>
          </a:prstGeom>
          <a:solidFill>
            <a:srgbClr val="13151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4" name="Rectangle 58"/>
          <p:cNvSpPr>
            <a:spLocks noChangeArrowheads="1"/>
          </p:cNvSpPr>
          <p:nvPr/>
        </p:nvSpPr>
        <p:spPr bwMode="auto">
          <a:xfrm>
            <a:off x="1349375" y="2600325"/>
            <a:ext cx="125413" cy="7938"/>
          </a:xfrm>
          <a:prstGeom prst="rect">
            <a:avLst/>
          </a:prstGeom>
          <a:solidFill>
            <a:srgbClr val="13151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9755" name="Object 59"/>
          <p:cNvGraphicFramePr>
            <a:graphicFrameLocks noChangeAspect="1"/>
          </p:cNvGraphicFramePr>
          <p:nvPr/>
        </p:nvGraphicFramePr>
        <p:xfrm>
          <a:off x="4495800" y="3048000"/>
          <a:ext cx="1706563" cy="801688"/>
        </p:xfrm>
        <a:graphic>
          <a:graphicData uri="http://schemas.openxmlformats.org/presentationml/2006/ole">
            <p:oleObj spid="_x0000_s29755" name="CorelDRAW" r:id="rId3" imgW="1706400" imgH="801000" progId="CorelDRAW.Graphic.11">
              <p:embed/>
            </p:oleObj>
          </a:graphicData>
        </a:graphic>
      </p:graphicFrame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228600" y="152400"/>
            <a:ext cx="368776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Problem No.7:</a:t>
            </a:r>
            <a:r>
              <a:rPr lang="en-US" sz="1400">
                <a:latin typeface="Times New Roman" charset="0"/>
              </a:rPr>
              <a:t>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A Link </a:t>
            </a:r>
            <a:r>
              <a:rPr lang="en-US" sz="1400" b="1">
                <a:latin typeface="Times New Roman" charset="0"/>
              </a:rPr>
              <a:t>OA</a:t>
            </a:r>
            <a:r>
              <a:rPr lang="en-US" sz="1400">
                <a:latin typeface="Times New Roman" charset="0"/>
              </a:rPr>
              <a:t>, 80 mm long oscillates around </a:t>
            </a:r>
            <a:r>
              <a:rPr lang="en-US" sz="1400" b="1">
                <a:latin typeface="Times New Roman" charset="0"/>
              </a:rPr>
              <a:t>O</a:t>
            </a:r>
            <a:r>
              <a:rPr lang="en-US" sz="1400">
                <a:latin typeface="Times New Roman" charset="0"/>
              </a:rPr>
              <a:t>,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60</a:t>
            </a:r>
            <a:r>
              <a:rPr lang="en-US" sz="1400" baseline="30000">
                <a:latin typeface="Times New Roman" charset="0"/>
              </a:rPr>
              <a:t>0</a:t>
            </a:r>
            <a:r>
              <a:rPr lang="en-US" sz="1400">
                <a:latin typeface="Times New Roman" charset="0"/>
              </a:rPr>
              <a:t> to right side and returns to it’s initial vertical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Position with uniform velocity.Mean while point</a:t>
            </a:r>
          </a:p>
          <a:p>
            <a:pPr eaLnBrk="0" hangingPunct="0"/>
            <a:r>
              <a:rPr lang="en-US" sz="1400" b="1">
                <a:latin typeface="Times New Roman" charset="0"/>
              </a:rPr>
              <a:t>P i</a:t>
            </a:r>
            <a:r>
              <a:rPr lang="en-US" sz="1400">
                <a:latin typeface="Times New Roman" charset="0"/>
              </a:rPr>
              <a:t>nitially on </a:t>
            </a:r>
            <a:r>
              <a:rPr lang="en-US" sz="1400" b="1">
                <a:latin typeface="Times New Roman" charset="0"/>
              </a:rPr>
              <a:t>O</a:t>
            </a:r>
            <a:r>
              <a:rPr lang="en-US" sz="1400">
                <a:latin typeface="Times New Roman" charset="0"/>
              </a:rPr>
              <a:t> starts sliding downwards and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reaches end </a:t>
            </a:r>
            <a:r>
              <a:rPr lang="en-US" sz="1400" b="1">
                <a:latin typeface="Times New Roman" charset="0"/>
              </a:rPr>
              <a:t>A</a:t>
            </a:r>
            <a:r>
              <a:rPr lang="en-US" sz="1400">
                <a:latin typeface="Times New Roman" charset="0"/>
              </a:rPr>
              <a:t> with uniform velocity.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Draw locus of point </a:t>
            </a:r>
            <a:r>
              <a:rPr lang="en-US" sz="1400" b="1">
                <a:latin typeface="Times New Roman" charset="0"/>
              </a:rPr>
              <a:t>P</a:t>
            </a:r>
          </a:p>
        </p:txBody>
      </p:sp>
      <p:sp>
        <p:nvSpPr>
          <p:cNvPr id="29757" name="Rectangle 61"/>
          <p:cNvSpPr>
            <a:spLocks noChangeArrowheads="1"/>
          </p:cNvSpPr>
          <p:nvPr/>
        </p:nvSpPr>
        <p:spPr bwMode="auto">
          <a:xfrm>
            <a:off x="152400" y="1828800"/>
            <a:ext cx="39624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8528" tIns="0" rIns="0" bIns="0">
            <a:spAutoFit/>
          </a:bodyPr>
          <a:lstStyle/>
          <a:p>
            <a:pPr indent="-228600" eaLnBrk="0" hangingPunct="0">
              <a:tabLst>
                <a:tab pos="457200" algn="l"/>
              </a:tabLst>
            </a:pPr>
            <a:r>
              <a:rPr lang="en-US" sz="2600" b="1" i="1">
                <a:latin typeface="Times New Roman" charset="0"/>
              </a:rPr>
              <a:t>  </a:t>
            </a:r>
            <a:r>
              <a:rPr lang="en-US" b="1" i="1">
                <a:latin typeface="Times New Roman" charset="0"/>
              </a:rPr>
              <a:t>Solution Steps:</a:t>
            </a:r>
            <a:r>
              <a:rPr lang="en-US" sz="2600" b="1" i="1">
                <a:latin typeface="Times New Roman" charset="0"/>
              </a:rPr>
              <a:t>                         </a:t>
            </a:r>
            <a:r>
              <a:rPr lang="en-US" sz="1400" b="1" i="1">
                <a:latin typeface="Times New Roman" charset="0"/>
              </a:rPr>
              <a:t>Point P- Reaches End A (Downwards)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1) Divide OA in EIGHT equal parts and from O to A after O name 1, 2, 3, 4 up to 8. (i.e. up to point A).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2) Divide 60</a:t>
            </a:r>
            <a:r>
              <a:rPr lang="en-US" sz="1200" baseline="30000">
                <a:latin typeface="Times New Roman" charset="0"/>
                <a:cs typeface="Times New Roman" charset="0"/>
              </a:rPr>
              <a:t>0</a:t>
            </a:r>
            <a:r>
              <a:rPr lang="en-US" sz="1200">
                <a:latin typeface="Times New Roman" charset="0"/>
                <a:cs typeface="Times New Roman" charset="0"/>
              </a:rPr>
              <a:t> angle into four parts (15</a:t>
            </a:r>
            <a:r>
              <a:rPr lang="en-US" sz="1200" baseline="30000">
                <a:latin typeface="Times New Roman" charset="0"/>
                <a:cs typeface="Times New Roman" charset="0"/>
              </a:rPr>
              <a:t>0</a:t>
            </a:r>
            <a:r>
              <a:rPr lang="en-US" sz="1200">
                <a:latin typeface="Times New Roman" charset="0"/>
                <a:cs typeface="Times New Roman" charset="0"/>
              </a:rPr>
              <a:t> each) and mark each point by A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, A</a:t>
            </a:r>
            <a:r>
              <a:rPr lang="en-US" sz="1200" baseline="-30000">
                <a:latin typeface="Times New Roman" charset="0"/>
                <a:cs typeface="Times New Roman" charset="0"/>
              </a:rPr>
              <a:t>2</a:t>
            </a:r>
            <a:r>
              <a:rPr lang="en-US" sz="1200">
                <a:latin typeface="Times New Roman" charset="0"/>
                <a:cs typeface="Times New Roman" charset="0"/>
              </a:rPr>
              <a:t>, A</a:t>
            </a:r>
            <a:r>
              <a:rPr lang="en-US" sz="1200" baseline="-30000">
                <a:latin typeface="Times New Roman" charset="0"/>
                <a:cs typeface="Times New Roman" charset="0"/>
              </a:rPr>
              <a:t>3</a:t>
            </a:r>
            <a:r>
              <a:rPr lang="en-US" sz="1200">
                <a:latin typeface="Times New Roman" charset="0"/>
                <a:cs typeface="Times New Roman" charset="0"/>
              </a:rPr>
              <a:t>, A</a:t>
            </a:r>
            <a:r>
              <a:rPr lang="en-US" sz="1200" baseline="-30000">
                <a:latin typeface="Times New Roman" charset="0"/>
                <a:cs typeface="Times New Roman" charset="0"/>
              </a:rPr>
              <a:t>4</a:t>
            </a:r>
            <a:r>
              <a:rPr lang="en-US" sz="1200">
                <a:latin typeface="Times New Roman" charset="0"/>
                <a:cs typeface="Times New Roman" charset="0"/>
              </a:rPr>
              <a:t> and for return  A</a:t>
            </a:r>
            <a:r>
              <a:rPr lang="en-US" sz="1200" baseline="-30000">
                <a:latin typeface="Times New Roman" charset="0"/>
                <a:cs typeface="Times New Roman" charset="0"/>
              </a:rPr>
              <a:t>5</a:t>
            </a:r>
            <a:r>
              <a:rPr lang="en-US" sz="1200">
                <a:latin typeface="Times New Roman" charset="0"/>
                <a:cs typeface="Times New Roman" charset="0"/>
              </a:rPr>
              <a:t>, A</a:t>
            </a:r>
            <a:r>
              <a:rPr lang="en-US" sz="1200" baseline="-30000">
                <a:latin typeface="Times New Roman" charset="0"/>
                <a:cs typeface="Times New Roman" charset="0"/>
              </a:rPr>
              <a:t>6</a:t>
            </a:r>
            <a:r>
              <a:rPr lang="en-US" sz="1200">
                <a:latin typeface="Times New Roman" charset="0"/>
                <a:cs typeface="Times New Roman" charset="0"/>
              </a:rPr>
              <a:t>, A</a:t>
            </a:r>
            <a:r>
              <a:rPr lang="en-US" sz="1200" baseline="-30000">
                <a:latin typeface="Times New Roman" charset="0"/>
                <a:cs typeface="Times New Roman" charset="0"/>
              </a:rPr>
              <a:t>7</a:t>
            </a:r>
            <a:r>
              <a:rPr lang="en-US" sz="1200">
                <a:latin typeface="Times New Roman" charset="0"/>
                <a:cs typeface="Times New Roman" charset="0"/>
              </a:rPr>
              <a:t> andA</a:t>
            </a:r>
            <a:r>
              <a:rPr lang="en-US" sz="1200" baseline="-30000">
                <a:latin typeface="Times New Roman" charset="0"/>
                <a:cs typeface="Times New Roman" charset="0"/>
              </a:rPr>
              <a:t>8</a:t>
            </a:r>
            <a:r>
              <a:rPr lang="en-US" sz="1200">
                <a:latin typeface="Times New Roman" charset="0"/>
                <a:cs typeface="Times New Roman" charset="0"/>
              </a:rPr>
              <a:t>. (Initial A point). 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3)  Take center O, distance in compass O-1 draw an arc upto OA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. Name this point as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1.</a:t>
            </a:r>
            <a:endParaRPr lang="en-US" sz="1200">
              <a:latin typeface="Times New Roman" charset="0"/>
              <a:cs typeface="Times New Roman" charset="0"/>
            </a:endParaRP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1)</a:t>
            </a:r>
            <a:r>
              <a:rPr lang="en-US" sz="700">
                <a:latin typeface="Times New Roman" charset="0"/>
                <a:cs typeface="Times New Roman" charset="0"/>
              </a:rPr>
              <a:t>    </a:t>
            </a:r>
            <a:r>
              <a:rPr lang="en-US" sz="1200">
                <a:latin typeface="Times New Roman" charset="0"/>
                <a:cs typeface="Times New Roman" charset="0"/>
              </a:rPr>
              <a:t>Similarly O center O-2 distance mark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2</a:t>
            </a:r>
            <a:r>
              <a:rPr lang="en-US" sz="1200">
                <a:latin typeface="Times New Roman" charset="0"/>
                <a:cs typeface="Times New Roman" charset="0"/>
              </a:rPr>
              <a:t> on line O-A</a:t>
            </a:r>
            <a:r>
              <a:rPr lang="en-US" sz="1200" baseline="-30000">
                <a:latin typeface="Times New Roman" charset="0"/>
                <a:cs typeface="Times New Roman" charset="0"/>
              </a:rPr>
              <a:t>2</a:t>
            </a:r>
            <a:r>
              <a:rPr lang="en-US" sz="1200">
                <a:latin typeface="Times New Roman" charset="0"/>
                <a:cs typeface="Times New Roman" charset="0"/>
              </a:rPr>
              <a:t>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2)</a:t>
            </a:r>
            <a:r>
              <a:rPr lang="en-US" sz="700">
                <a:latin typeface="Times New Roman" charset="0"/>
                <a:cs typeface="Times New Roman" charset="0"/>
              </a:rPr>
              <a:t>    </a:t>
            </a:r>
            <a:r>
              <a:rPr lang="en-US" sz="1200">
                <a:latin typeface="Times New Roman" charset="0"/>
                <a:cs typeface="Times New Roman" charset="0"/>
              </a:rPr>
              <a:t>This way locate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3</a:t>
            </a:r>
            <a:r>
              <a:rPr lang="en-US" sz="1200">
                <a:latin typeface="Times New Roman" charset="0"/>
                <a:cs typeface="Times New Roman" charset="0"/>
              </a:rPr>
              <a:t>,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4</a:t>
            </a:r>
            <a:r>
              <a:rPr lang="en-US" sz="1200">
                <a:latin typeface="Times New Roman" charset="0"/>
                <a:cs typeface="Times New Roman" charset="0"/>
              </a:rPr>
              <a:t>,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5</a:t>
            </a:r>
            <a:r>
              <a:rPr lang="en-US" sz="1200">
                <a:latin typeface="Times New Roman" charset="0"/>
                <a:cs typeface="Times New Roman" charset="0"/>
              </a:rPr>
              <a:t>,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6</a:t>
            </a:r>
            <a:r>
              <a:rPr lang="en-US" sz="1200">
                <a:latin typeface="Times New Roman" charset="0"/>
                <a:cs typeface="Times New Roman" charset="0"/>
              </a:rPr>
              <a:t>,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7</a:t>
            </a:r>
            <a:r>
              <a:rPr lang="en-US" sz="1200">
                <a:latin typeface="Times New Roman" charset="0"/>
                <a:cs typeface="Times New Roman" charset="0"/>
              </a:rPr>
              <a:t> and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8</a:t>
            </a:r>
            <a:r>
              <a:rPr lang="en-US" sz="1200">
                <a:latin typeface="Times New Roman" charset="0"/>
                <a:cs typeface="Times New Roman" charset="0"/>
              </a:rPr>
              <a:t> and join them. 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         ( It will be thw desired locus of P )</a:t>
            </a:r>
            <a:endParaRPr lang="en-US" sz="2400">
              <a:latin typeface="Times New Roman" charset="0"/>
            </a:endParaRPr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6789738" y="120650"/>
            <a:ext cx="2354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chemeClr val="accent2"/>
                </a:solidFill>
                <a:latin typeface="Arial Black" pitchFamily="34" charset="0"/>
              </a:rPr>
              <a:t>OSCILLATING LINK</a:t>
            </a:r>
          </a:p>
        </p:txBody>
      </p:sp>
      <p:grpSp>
        <p:nvGrpSpPr>
          <p:cNvPr id="29759" name="Group 63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9760" name="AutoShape 64">
              <a:hlinkClick r:id="rId4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1" name="AutoShape 6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2" name="AutoShape 6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3" name="AutoShape 6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4" name="AutoShape 6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5" name="AutoShape 6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500"/>
                                        <p:tgtEl>
                                          <p:spTgt spid="2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1" dur="5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3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8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0" grpId="0" animBg="1"/>
      <p:bldP spid="29701" grpId="0" animBg="1"/>
      <p:bldP spid="29702" grpId="0" animBg="1"/>
      <p:bldP spid="29703" grpId="0" animBg="1"/>
      <p:bldP spid="29713" grpId="0" autoUpdateAnimBg="0"/>
      <p:bldP spid="29714" grpId="0" animBg="1"/>
      <p:bldP spid="29715" grpId="0" animBg="1"/>
      <p:bldP spid="29716" grpId="0" animBg="1"/>
      <p:bldP spid="29717" grpId="0" animBg="1"/>
      <p:bldP spid="29718" grpId="0" animBg="1"/>
      <p:bldP spid="29719" grpId="0" animBg="1"/>
      <p:bldP spid="29720" grpId="0" animBg="1"/>
      <p:bldP spid="29721" grpId="0" animBg="1"/>
      <p:bldP spid="29722" grpId="0" animBg="1"/>
      <p:bldP spid="29723" grpId="0" animBg="1"/>
      <p:bldP spid="29724" grpId="0" autoUpdateAnimBg="0"/>
      <p:bldP spid="29725" grpId="0" autoUpdateAnimBg="0"/>
      <p:bldP spid="29726" grpId="0" autoUpdateAnimBg="0"/>
      <p:bldP spid="29727" grpId="0" autoUpdateAnimBg="0"/>
      <p:bldP spid="29728" grpId="0" autoUpdateAnimBg="0"/>
      <p:bldP spid="29729" grpId="0" autoUpdateAnimBg="0"/>
      <p:bldP spid="29730" grpId="0" autoUpdateAnimBg="0"/>
      <p:bldP spid="29731" grpId="0" autoUpdateAnimBg="0"/>
      <p:bldP spid="29732" grpId="0" autoUpdateAnimBg="0"/>
      <p:bldP spid="29746" grpId="0" animBg="1"/>
      <p:bldP spid="29747" grpId="0" animBg="1"/>
      <p:bldP spid="29748" grpId="0" animBg="1"/>
      <p:bldP spid="29749" grpId="0" animBg="1"/>
      <p:bldP spid="29750" grpId="0" animBg="1"/>
      <p:bldP spid="29751" grpId="0" animBg="1"/>
      <p:bldP spid="29756" grpId="0" autoUpdateAnimBg="0"/>
      <p:bldP spid="2975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>
            <a:off x="6118225" y="2609850"/>
            <a:ext cx="1666875" cy="24765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050" y="1556"/>
              </a:cxn>
              <a:cxn ang="0">
                <a:pos x="1046" y="1560"/>
              </a:cxn>
              <a:cxn ang="0">
                <a:pos x="0" y="4"/>
              </a:cxn>
              <a:cxn ang="0">
                <a:pos x="6" y="0"/>
              </a:cxn>
            </a:cxnLst>
            <a:rect l="0" t="0" r="r" b="b"/>
            <a:pathLst>
              <a:path w="1050" h="1560">
                <a:moveTo>
                  <a:pt x="6" y="0"/>
                </a:moveTo>
                <a:lnTo>
                  <a:pt x="1050" y="1556"/>
                </a:lnTo>
                <a:lnTo>
                  <a:pt x="1046" y="1560"/>
                </a:lnTo>
                <a:lnTo>
                  <a:pt x="0" y="4"/>
                </a:lnTo>
                <a:lnTo>
                  <a:pt x="6" y="0"/>
                </a:lnTo>
                <a:close/>
              </a:path>
            </a:pathLst>
          </a:custGeom>
          <a:solidFill>
            <a:srgbClr val="B2B3B6"/>
          </a:solidFill>
          <a:ln w="635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3" name="Freeform 3"/>
          <p:cNvSpPr>
            <a:spLocks/>
          </p:cNvSpPr>
          <p:nvPr/>
        </p:nvSpPr>
        <p:spPr bwMode="auto">
          <a:xfrm>
            <a:off x="4468813" y="2541588"/>
            <a:ext cx="1666875" cy="2476500"/>
          </a:xfrm>
          <a:custGeom>
            <a:avLst/>
            <a:gdLst/>
            <a:ahLst/>
            <a:cxnLst>
              <a:cxn ang="0">
                <a:pos x="1050" y="4"/>
              </a:cxn>
              <a:cxn ang="0">
                <a:pos x="6" y="1560"/>
              </a:cxn>
              <a:cxn ang="0">
                <a:pos x="0" y="1556"/>
              </a:cxn>
              <a:cxn ang="0">
                <a:pos x="1046" y="0"/>
              </a:cxn>
              <a:cxn ang="0">
                <a:pos x="1050" y="4"/>
              </a:cxn>
            </a:cxnLst>
            <a:rect l="0" t="0" r="r" b="b"/>
            <a:pathLst>
              <a:path w="1050" h="1560">
                <a:moveTo>
                  <a:pt x="1050" y="4"/>
                </a:moveTo>
                <a:lnTo>
                  <a:pt x="6" y="1560"/>
                </a:lnTo>
                <a:lnTo>
                  <a:pt x="0" y="1556"/>
                </a:lnTo>
                <a:lnTo>
                  <a:pt x="1046" y="0"/>
                </a:lnTo>
                <a:lnTo>
                  <a:pt x="1050" y="4"/>
                </a:lnTo>
                <a:close/>
              </a:path>
            </a:pathLst>
          </a:custGeom>
          <a:solidFill>
            <a:srgbClr val="B2B3B6"/>
          </a:solidFill>
          <a:ln w="635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3786188" y="2530475"/>
            <a:ext cx="2298700" cy="1976438"/>
          </a:xfrm>
          <a:custGeom>
            <a:avLst/>
            <a:gdLst/>
            <a:ahLst/>
            <a:cxnLst>
              <a:cxn ang="0">
                <a:pos x="1448" y="3"/>
              </a:cxn>
              <a:cxn ang="0">
                <a:pos x="3" y="1245"/>
              </a:cxn>
              <a:cxn ang="0">
                <a:pos x="0" y="1239"/>
              </a:cxn>
              <a:cxn ang="0">
                <a:pos x="1445" y="0"/>
              </a:cxn>
              <a:cxn ang="0">
                <a:pos x="1448" y="3"/>
              </a:cxn>
            </a:cxnLst>
            <a:rect l="0" t="0" r="r" b="b"/>
            <a:pathLst>
              <a:path w="1448" h="1245">
                <a:moveTo>
                  <a:pt x="1448" y="3"/>
                </a:moveTo>
                <a:lnTo>
                  <a:pt x="3" y="1245"/>
                </a:lnTo>
                <a:lnTo>
                  <a:pt x="0" y="1239"/>
                </a:lnTo>
                <a:lnTo>
                  <a:pt x="1445" y="0"/>
                </a:lnTo>
                <a:lnTo>
                  <a:pt x="1448" y="3"/>
                </a:lnTo>
                <a:close/>
              </a:path>
            </a:pathLst>
          </a:custGeom>
          <a:solidFill>
            <a:srgbClr val="B2B3B6"/>
          </a:solidFill>
          <a:ln w="635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5200650" y="2513013"/>
            <a:ext cx="922338" cy="2898775"/>
          </a:xfrm>
          <a:custGeom>
            <a:avLst/>
            <a:gdLst/>
            <a:ahLst/>
            <a:cxnLst>
              <a:cxn ang="0">
                <a:pos x="581" y="2"/>
              </a:cxn>
              <a:cxn ang="0">
                <a:pos x="6" y="1826"/>
              </a:cxn>
              <a:cxn ang="0">
                <a:pos x="0" y="1824"/>
              </a:cxn>
              <a:cxn ang="0">
                <a:pos x="576" y="0"/>
              </a:cxn>
              <a:cxn ang="0">
                <a:pos x="581" y="2"/>
              </a:cxn>
            </a:cxnLst>
            <a:rect l="0" t="0" r="r" b="b"/>
            <a:pathLst>
              <a:path w="581" h="1826">
                <a:moveTo>
                  <a:pt x="581" y="2"/>
                </a:moveTo>
                <a:lnTo>
                  <a:pt x="6" y="1826"/>
                </a:lnTo>
                <a:lnTo>
                  <a:pt x="0" y="1824"/>
                </a:lnTo>
                <a:lnTo>
                  <a:pt x="576" y="0"/>
                </a:lnTo>
                <a:lnTo>
                  <a:pt x="581" y="2"/>
                </a:lnTo>
                <a:close/>
              </a:path>
            </a:pathLst>
          </a:custGeom>
          <a:solidFill>
            <a:srgbClr val="B2B3B6"/>
          </a:solidFill>
          <a:ln w="635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5424488" y="2844800"/>
            <a:ext cx="1328737" cy="463550"/>
          </a:xfrm>
          <a:custGeom>
            <a:avLst/>
            <a:gdLst/>
            <a:ahLst/>
            <a:cxnLst>
              <a:cxn ang="0">
                <a:pos x="837" y="8"/>
              </a:cxn>
              <a:cxn ang="0">
                <a:pos x="829" y="27"/>
              </a:cxn>
              <a:cxn ang="0">
                <a:pos x="819" y="46"/>
              </a:cxn>
              <a:cxn ang="0">
                <a:pos x="810" y="65"/>
              </a:cxn>
              <a:cxn ang="0">
                <a:pos x="800" y="82"/>
              </a:cxn>
              <a:cxn ang="0">
                <a:pos x="789" y="100"/>
              </a:cxn>
              <a:cxn ang="0">
                <a:pos x="775" y="117"/>
              </a:cxn>
              <a:cxn ang="0">
                <a:pos x="762" y="132"/>
              </a:cxn>
              <a:cxn ang="0">
                <a:pos x="748" y="150"/>
              </a:cxn>
              <a:cxn ang="0">
                <a:pos x="733" y="163"/>
              </a:cxn>
              <a:cxn ang="0">
                <a:pos x="718" y="178"/>
              </a:cxn>
              <a:cxn ang="0">
                <a:pos x="702" y="192"/>
              </a:cxn>
              <a:cxn ang="0">
                <a:pos x="685" y="205"/>
              </a:cxn>
              <a:cxn ang="0">
                <a:pos x="668" y="217"/>
              </a:cxn>
              <a:cxn ang="0">
                <a:pos x="650" y="228"/>
              </a:cxn>
              <a:cxn ang="0">
                <a:pos x="631" y="238"/>
              </a:cxn>
              <a:cxn ang="0">
                <a:pos x="612" y="247"/>
              </a:cxn>
              <a:cxn ang="0">
                <a:pos x="593" y="257"/>
              </a:cxn>
              <a:cxn ang="0">
                <a:pos x="570" y="267"/>
              </a:cxn>
              <a:cxn ang="0">
                <a:pos x="549" y="272"/>
              </a:cxn>
              <a:cxn ang="0">
                <a:pos x="528" y="278"/>
              </a:cxn>
              <a:cxn ang="0">
                <a:pos x="507" y="284"/>
              </a:cxn>
              <a:cxn ang="0">
                <a:pos x="484" y="288"/>
              </a:cxn>
              <a:cxn ang="0">
                <a:pos x="462" y="290"/>
              </a:cxn>
              <a:cxn ang="0">
                <a:pos x="441" y="292"/>
              </a:cxn>
              <a:cxn ang="0">
                <a:pos x="418" y="292"/>
              </a:cxn>
              <a:cxn ang="0">
                <a:pos x="397" y="292"/>
              </a:cxn>
              <a:cxn ang="0">
                <a:pos x="376" y="290"/>
              </a:cxn>
              <a:cxn ang="0">
                <a:pos x="355" y="286"/>
              </a:cxn>
              <a:cxn ang="0">
                <a:pos x="334" y="284"/>
              </a:cxn>
              <a:cxn ang="0">
                <a:pos x="313" y="278"/>
              </a:cxn>
              <a:cxn ang="0">
                <a:pos x="292" y="272"/>
              </a:cxn>
              <a:cxn ang="0">
                <a:pos x="271" y="267"/>
              </a:cxn>
              <a:cxn ang="0">
                <a:pos x="251" y="259"/>
              </a:cxn>
              <a:cxn ang="0">
                <a:pos x="230" y="249"/>
              </a:cxn>
              <a:cxn ang="0">
                <a:pos x="211" y="240"/>
              </a:cxn>
              <a:cxn ang="0">
                <a:pos x="194" y="230"/>
              </a:cxn>
              <a:cxn ang="0">
                <a:pos x="175" y="219"/>
              </a:cxn>
              <a:cxn ang="0">
                <a:pos x="157" y="205"/>
              </a:cxn>
              <a:cxn ang="0">
                <a:pos x="140" y="194"/>
              </a:cxn>
              <a:cxn ang="0">
                <a:pos x="123" y="178"/>
              </a:cxn>
              <a:cxn ang="0">
                <a:pos x="107" y="163"/>
              </a:cxn>
              <a:cxn ang="0">
                <a:pos x="92" y="148"/>
              </a:cxn>
              <a:cxn ang="0">
                <a:pos x="77" y="132"/>
              </a:cxn>
              <a:cxn ang="0">
                <a:pos x="63" y="115"/>
              </a:cxn>
              <a:cxn ang="0">
                <a:pos x="50" y="96"/>
              </a:cxn>
              <a:cxn ang="0">
                <a:pos x="38" y="77"/>
              </a:cxn>
              <a:cxn ang="0">
                <a:pos x="27" y="57"/>
              </a:cxn>
              <a:cxn ang="0">
                <a:pos x="15" y="36"/>
              </a:cxn>
              <a:cxn ang="0">
                <a:pos x="8" y="17"/>
              </a:cxn>
              <a:cxn ang="0">
                <a:pos x="0" y="0"/>
              </a:cxn>
            </a:cxnLst>
            <a:rect l="0" t="0" r="r" b="b"/>
            <a:pathLst>
              <a:path w="837" h="292">
                <a:moveTo>
                  <a:pt x="837" y="8"/>
                </a:moveTo>
                <a:lnTo>
                  <a:pt x="829" y="27"/>
                </a:lnTo>
                <a:lnTo>
                  <a:pt x="819" y="46"/>
                </a:lnTo>
                <a:lnTo>
                  <a:pt x="810" y="65"/>
                </a:lnTo>
                <a:lnTo>
                  <a:pt x="800" y="82"/>
                </a:lnTo>
                <a:lnTo>
                  <a:pt x="789" y="100"/>
                </a:lnTo>
                <a:lnTo>
                  <a:pt x="775" y="117"/>
                </a:lnTo>
                <a:lnTo>
                  <a:pt x="762" y="132"/>
                </a:lnTo>
                <a:lnTo>
                  <a:pt x="748" y="150"/>
                </a:lnTo>
                <a:lnTo>
                  <a:pt x="733" y="163"/>
                </a:lnTo>
                <a:lnTo>
                  <a:pt x="718" y="178"/>
                </a:lnTo>
                <a:lnTo>
                  <a:pt x="702" y="192"/>
                </a:lnTo>
                <a:lnTo>
                  <a:pt x="685" y="205"/>
                </a:lnTo>
                <a:lnTo>
                  <a:pt x="668" y="217"/>
                </a:lnTo>
                <a:lnTo>
                  <a:pt x="650" y="228"/>
                </a:lnTo>
                <a:lnTo>
                  <a:pt x="631" y="238"/>
                </a:lnTo>
                <a:lnTo>
                  <a:pt x="612" y="247"/>
                </a:lnTo>
                <a:lnTo>
                  <a:pt x="593" y="257"/>
                </a:lnTo>
                <a:lnTo>
                  <a:pt x="570" y="267"/>
                </a:lnTo>
                <a:lnTo>
                  <a:pt x="549" y="272"/>
                </a:lnTo>
                <a:lnTo>
                  <a:pt x="528" y="278"/>
                </a:lnTo>
                <a:lnTo>
                  <a:pt x="507" y="284"/>
                </a:lnTo>
                <a:lnTo>
                  <a:pt x="484" y="288"/>
                </a:lnTo>
                <a:lnTo>
                  <a:pt x="462" y="290"/>
                </a:lnTo>
                <a:lnTo>
                  <a:pt x="441" y="292"/>
                </a:lnTo>
                <a:lnTo>
                  <a:pt x="418" y="292"/>
                </a:lnTo>
                <a:lnTo>
                  <a:pt x="397" y="292"/>
                </a:lnTo>
                <a:lnTo>
                  <a:pt x="376" y="290"/>
                </a:lnTo>
                <a:lnTo>
                  <a:pt x="355" y="286"/>
                </a:lnTo>
                <a:lnTo>
                  <a:pt x="334" y="284"/>
                </a:lnTo>
                <a:lnTo>
                  <a:pt x="313" y="278"/>
                </a:lnTo>
                <a:lnTo>
                  <a:pt x="292" y="272"/>
                </a:lnTo>
                <a:lnTo>
                  <a:pt x="271" y="267"/>
                </a:lnTo>
                <a:lnTo>
                  <a:pt x="251" y="259"/>
                </a:lnTo>
                <a:lnTo>
                  <a:pt x="230" y="249"/>
                </a:lnTo>
                <a:lnTo>
                  <a:pt x="211" y="240"/>
                </a:lnTo>
                <a:lnTo>
                  <a:pt x="194" y="230"/>
                </a:lnTo>
                <a:lnTo>
                  <a:pt x="175" y="219"/>
                </a:lnTo>
                <a:lnTo>
                  <a:pt x="157" y="205"/>
                </a:lnTo>
                <a:lnTo>
                  <a:pt x="140" y="194"/>
                </a:lnTo>
                <a:lnTo>
                  <a:pt x="123" y="178"/>
                </a:lnTo>
                <a:lnTo>
                  <a:pt x="107" y="163"/>
                </a:lnTo>
                <a:lnTo>
                  <a:pt x="92" y="148"/>
                </a:lnTo>
                <a:lnTo>
                  <a:pt x="77" y="132"/>
                </a:lnTo>
                <a:lnTo>
                  <a:pt x="63" y="115"/>
                </a:lnTo>
                <a:lnTo>
                  <a:pt x="50" y="96"/>
                </a:lnTo>
                <a:lnTo>
                  <a:pt x="38" y="77"/>
                </a:lnTo>
                <a:lnTo>
                  <a:pt x="27" y="57"/>
                </a:lnTo>
                <a:lnTo>
                  <a:pt x="15" y="36"/>
                </a:lnTo>
                <a:lnTo>
                  <a:pt x="8" y="17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5086350" y="3024188"/>
            <a:ext cx="1995488" cy="660400"/>
          </a:xfrm>
          <a:custGeom>
            <a:avLst/>
            <a:gdLst/>
            <a:ahLst/>
            <a:cxnLst>
              <a:cxn ang="0">
                <a:pos x="1257" y="4"/>
              </a:cxn>
              <a:cxn ang="0">
                <a:pos x="1245" y="33"/>
              </a:cxn>
              <a:cxn ang="0">
                <a:pos x="1230" y="60"/>
              </a:cxn>
              <a:cxn ang="0">
                <a:pos x="1217" y="85"/>
              </a:cxn>
              <a:cxn ang="0">
                <a:pos x="1199" y="111"/>
              </a:cxn>
              <a:cxn ang="0">
                <a:pos x="1182" y="136"/>
              </a:cxn>
              <a:cxn ang="0">
                <a:pos x="1163" y="159"/>
              </a:cxn>
              <a:cxn ang="0">
                <a:pos x="1144" y="184"/>
              </a:cxn>
              <a:cxn ang="0">
                <a:pos x="1123" y="205"/>
              </a:cxn>
              <a:cxn ang="0">
                <a:pos x="1101" y="228"/>
              </a:cxn>
              <a:cxn ang="0">
                <a:pos x="1078" y="248"/>
              </a:cxn>
              <a:cxn ang="0">
                <a:pos x="1053" y="269"/>
              </a:cxn>
              <a:cxn ang="0">
                <a:pos x="1030" y="286"/>
              </a:cxn>
              <a:cxn ang="0">
                <a:pos x="1004" y="303"/>
              </a:cxn>
              <a:cxn ang="0">
                <a:pos x="979" y="320"/>
              </a:cxn>
              <a:cxn ang="0">
                <a:pos x="952" y="336"/>
              </a:cxn>
              <a:cxn ang="0">
                <a:pos x="925" y="349"/>
              </a:cxn>
              <a:cxn ang="0">
                <a:pos x="892" y="363"/>
              </a:cxn>
              <a:cxn ang="0">
                <a:pos x="860" y="376"/>
              </a:cxn>
              <a:cxn ang="0">
                <a:pos x="827" y="388"/>
              </a:cxn>
              <a:cxn ang="0">
                <a:pos x="794" y="395"/>
              </a:cxn>
              <a:cxn ang="0">
                <a:pos x="762" y="403"/>
              </a:cxn>
              <a:cxn ang="0">
                <a:pos x="727" y="409"/>
              </a:cxn>
              <a:cxn ang="0">
                <a:pos x="695" y="413"/>
              </a:cxn>
              <a:cxn ang="0">
                <a:pos x="662" y="414"/>
              </a:cxn>
              <a:cxn ang="0">
                <a:pos x="627" y="416"/>
              </a:cxn>
              <a:cxn ang="0">
                <a:pos x="595" y="414"/>
              </a:cxn>
              <a:cxn ang="0">
                <a:pos x="562" y="413"/>
              </a:cxn>
              <a:cxn ang="0">
                <a:pos x="530" y="409"/>
              </a:cxn>
              <a:cxn ang="0">
                <a:pos x="497" y="403"/>
              </a:cxn>
              <a:cxn ang="0">
                <a:pos x="464" y="395"/>
              </a:cxn>
              <a:cxn ang="0">
                <a:pos x="434" y="386"/>
              </a:cxn>
              <a:cxn ang="0">
                <a:pos x="403" y="376"/>
              </a:cxn>
              <a:cxn ang="0">
                <a:pos x="372" y="365"/>
              </a:cxn>
              <a:cxn ang="0">
                <a:pos x="342" y="351"/>
              </a:cxn>
              <a:cxn ang="0">
                <a:pos x="313" y="336"/>
              </a:cxn>
              <a:cxn ang="0">
                <a:pos x="284" y="320"/>
              </a:cxn>
              <a:cxn ang="0">
                <a:pos x="255" y="303"/>
              </a:cxn>
              <a:cxn ang="0">
                <a:pos x="228" y="284"/>
              </a:cxn>
              <a:cxn ang="0">
                <a:pos x="201" y="265"/>
              </a:cxn>
              <a:cxn ang="0">
                <a:pos x="176" y="244"/>
              </a:cxn>
              <a:cxn ang="0">
                <a:pos x="152" y="221"/>
              </a:cxn>
              <a:cxn ang="0">
                <a:pos x="129" y="196"/>
              </a:cxn>
              <a:cxn ang="0">
                <a:pos x="105" y="171"/>
              </a:cxn>
              <a:cxn ang="0">
                <a:pos x="84" y="144"/>
              </a:cxn>
              <a:cxn ang="0">
                <a:pos x="65" y="117"/>
              </a:cxn>
              <a:cxn ang="0">
                <a:pos x="46" y="88"/>
              </a:cxn>
              <a:cxn ang="0">
                <a:pos x="29" y="58"/>
              </a:cxn>
              <a:cxn ang="0">
                <a:pos x="13" y="27"/>
              </a:cxn>
              <a:cxn ang="0">
                <a:pos x="8" y="14"/>
              </a:cxn>
              <a:cxn ang="0">
                <a:pos x="0" y="0"/>
              </a:cxn>
            </a:cxnLst>
            <a:rect l="0" t="0" r="r" b="b"/>
            <a:pathLst>
              <a:path w="1257" h="416">
                <a:moveTo>
                  <a:pt x="1257" y="4"/>
                </a:moveTo>
                <a:lnTo>
                  <a:pt x="1245" y="33"/>
                </a:lnTo>
                <a:lnTo>
                  <a:pt x="1230" y="60"/>
                </a:lnTo>
                <a:lnTo>
                  <a:pt x="1217" y="85"/>
                </a:lnTo>
                <a:lnTo>
                  <a:pt x="1199" y="111"/>
                </a:lnTo>
                <a:lnTo>
                  <a:pt x="1182" y="136"/>
                </a:lnTo>
                <a:lnTo>
                  <a:pt x="1163" y="159"/>
                </a:lnTo>
                <a:lnTo>
                  <a:pt x="1144" y="184"/>
                </a:lnTo>
                <a:lnTo>
                  <a:pt x="1123" y="205"/>
                </a:lnTo>
                <a:lnTo>
                  <a:pt x="1101" y="228"/>
                </a:lnTo>
                <a:lnTo>
                  <a:pt x="1078" y="248"/>
                </a:lnTo>
                <a:lnTo>
                  <a:pt x="1053" y="269"/>
                </a:lnTo>
                <a:lnTo>
                  <a:pt x="1030" y="286"/>
                </a:lnTo>
                <a:lnTo>
                  <a:pt x="1004" y="303"/>
                </a:lnTo>
                <a:lnTo>
                  <a:pt x="979" y="320"/>
                </a:lnTo>
                <a:lnTo>
                  <a:pt x="952" y="336"/>
                </a:lnTo>
                <a:lnTo>
                  <a:pt x="925" y="349"/>
                </a:lnTo>
                <a:lnTo>
                  <a:pt x="892" y="363"/>
                </a:lnTo>
                <a:lnTo>
                  <a:pt x="860" y="376"/>
                </a:lnTo>
                <a:lnTo>
                  <a:pt x="827" y="388"/>
                </a:lnTo>
                <a:lnTo>
                  <a:pt x="794" y="395"/>
                </a:lnTo>
                <a:lnTo>
                  <a:pt x="762" y="403"/>
                </a:lnTo>
                <a:lnTo>
                  <a:pt x="727" y="409"/>
                </a:lnTo>
                <a:lnTo>
                  <a:pt x="695" y="413"/>
                </a:lnTo>
                <a:lnTo>
                  <a:pt x="662" y="414"/>
                </a:lnTo>
                <a:lnTo>
                  <a:pt x="627" y="416"/>
                </a:lnTo>
                <a:lnTo>
                  <a:pt x="595" y="414"/>
                </a:lnTo>
                <a:lnTo>
                  <a:pt x="562" y="413"/>
                </a:lnTo>
                <a:lnTo>
                  <a:pt x="530" y="409"/>
                </a:lnTo>
                <a:lnTo>
                  <a:pt x="497" y="403"/>
                </a:lnTo>
                <a:lnTo>
                  <a:pt x="464" y="395"/>
                </a:lnTo>
                <a:lnTo>
                  <a:pt x="434" y="386"/>
                </a:lnTo>
                <a:lnTo>
                  <a:pt x="403" y="376"/>
                </a:lnTo>
                <a:lnTo>
                  <a:pt x="372" y="365"/>
                </a:lnTo>
                <a:lnTo>
                  <a:pt x="342" y="351"/>
                </a:lnTo>
                <a:lnTo>
                  <a:pt x="313" y="336"/>
                </a:lnTo>
                <a:lnTo>
                  <a:pt x="284" y="320"/>
                </a:lnTo>
                <a:lnTo>
                  <a:pt x="255" y="303"/>
                </a:lnTo>
                <a:lnTo>
                  <a:pt x="228" y="284"/>
                </a:lnTo>
                <a:lnTo>
                  <a:pt x="201" y="265"/>
                </a:lnTo>
                <a:lnTo>
                  <a:pt x="176" y="244"/>
                </a:lnTo>
                <a:lnTo>
                  <a:pt x="152" y="221"/>
                </a:lnTo>
                <a:lnTo>
                  <a:pt x="129" y="196"/>
                </a:lnTo>
                <a:lnTo>
                  <a:pt x="105" y="171"/>
                </a:lnTo>
                <a:lnTo>
                  <a:pt x="84" y="144"/>
                </a:lnTo>
                <a:lnTo>
                  <a:pt x="65" y="117"/>
                </a:lnTo>
                <a:lnTo>
                  <a:pt x="46" y="88"/>
                </a:lnTo>
                <a:lnTo>
                  <a:pt x="29" y="58"/>
                </a:lnTo>
                <a:lnTo>
                  <a:pt x="13" y="27"/>
                </a:lnTo>
                <a:lnTo>
                  <a:pt x="8" y="14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>
            <a:off x="4732338" y="3160713"/>
            <a:ext cx="2693987" cy="895350"/>
          </a:xfrm>
          <a:custGeom>
            <a:avLst/>
            <a:gdLst/>
            <a:ahLst/>
            <a:cxnLst>
              <a:cxn ang="0">
                <a:pos x="1697" y="18"/>
              </a:cxn>
              <a:cxn ang="0">
                <a:pos x="1679" y="56"/>
              </a:cxn>
              <a:cxn ang="0">
                <a:pos x="1660" y="91"/>
              </a:cxn>
              <a:cxn ang="0">
                <a:pos x="1639" y="127"/>
              </a:cxn>
              <a:cxn ang="0">
                <a:pos x="1616" y="160"/>
              </a:cxn>
              <a:cxn ang="0">
                <a:pos x="1593" y="194"/>
              </a:cxn>
              <a:cxn ang="0">
                <a:pos x="1568" y="225"/>
              </a:cxn>
              <a:cxn ang="0">
                <a:pos x="1541" y="256"/>
              </a:cxn>
              <a:cxn ang="0">
                <a:pos x="1514" y="286"/>
              </a:cxn>
              <a:cxn ang="0">
                <a:pos x="1486" y="315"/>
              </a:cxn>
              <a:cxn ang="0">
                <a:pos x="1455" y="342"/>
              </a:cxn>
              <a:cxn ang="0">
                <a:pos x="1424" y="367"/>
              </a:cxn>
              <a:cxn ang="0">
                <a:pos x="1392" y="392"/>
              </a:cxn>
              <a:cxn ang="0">
                <a:pos x="1357" y="415"/>
              </a:cxn>
              <a:cxn ang="0">
                <a:pos x="1323" y="436"/>
              </a:cxn>
              <a:cxn ang="0">
                <a:pos x="1288" y="457"/>
              </a:cxn>
              <a:cxn ang="0">
                <a:pos x="1250" y="474"/>
              </a:cxn>
              <a:cxn ang="0">
                <a:pos x="1207" y="495"/>
              </a:cxn>
              <a:cxn ang="0">
                <a:pos x="1163" y="511"/>
              </a:cxn>
              <a:cxn ang="0">
                <a:pos x="1119" y="526"/>
              </a:cxn>
              <a:cxn ang="0">
                <a:pos x="1075" y="538"/>
              </a:cxn>
              <a:cxn ang="0">
                <a:pos x="1029" y="547"/>
              </a:cxn>
              <a:cxn ang="0">
                <a:pos x="985" y="555"/>
              </a:cxn>
              <a:cxn ang="0">
                <a:pos x="941" y="561"/>
              </a:cxn>
              <a:cxn ang="0">
                <a:pos x="895" y="564"/>
              </a:cxn>
              <a:cxn ang="0">
                <a:pos x="850" y="564"/>
              </a:cxn>
              <a:cxn ang="0">
                <a:pos x="804" y="564"/>
              </a:cxn>
              <a:cxn ang="0">
                <a:pos x="760" y="561"/>
              </a:cxn>
              <a:cxn ang="0">
                <a:pos x="716" y="555"/>
              </a:cxn>
              <a:cxn ang="0">
                <a:pos x="672" y="547"/>
              </a:cxn>
              <a:cxn ang="0">
                <a:pos x="630" y="538"/>
              </a:cxn>
              <a:cxn ang="0">
                <a:pos x="586" y="526"/>
              </a:cxn>
              <a:cxn ang="0">
                <a:pos x="543" y="511"/>
              </a:cxn>
              <a:cxn ang="0">
                <a:pos x="503" y="495"/>
              </a:cxn>
              <a:cxn ang="0">
                <a:pos x="463" y="478"/>
              </a:cxn>
              <a:cxn ang="0">
                <a:pos x="423" y="459"/>
              </a:cxn>
              <a:cxn ang="0">
                <a:pos x="384" y="436"/>
              </a:cxn>
              <a:cxn ang="0">
                <a:pos x="346" y="413"/>
              </a:cxn>
              <a:cxn ang="0">
                <a:pos x="309" y="388"/>
              </a:cxn>
              <a:cxn ang="0">
                <a:pos x="273" y="361"/>
              </a:cxn>
              <a:cxn ang="0">
                <a:pos x="238" y="332"/>
              </a:cxn>
              <a:cxn ang="0">
                <a:pos x="206" y="302"/>
              </a:cxn>
              <a:cxn ang="0">
                <a:pos x="173" y="269"/>
              </a:cxn>
              <a:cxn ang="0">
                <a:pos x="144" y="234"/>
              </a:cxn>
              <a:cxn ang="0">
                <a:pos x="115" y="198"/>
              </a:cxn>
              <a:cxn ang="0">
                <a:pos x="89" y="162"/>
              </a:cxn>
              <a:cxn ang="0">
                <a:pos x="64" y="121"/>
              </a:cxn>
              <a:cxn ang="0">
                <a:pos x="41" y="81"/>
              </a:cxn>
              <a:cxn ang="0">
                <a:pos x="18" y="39"/>
              </a:cxn>
              <a:cxn ang="0">
                <a:pos x="10" y="20"/>
              </a:cxn>
              <a:cxn ang="0">
                <a:pos x="0" y="0"/>
              </a:cxn>
            </a:cxnLst>
            <a:rect l="0" t="0" r="r" b="b"/>
            <a:pathLst>
              <a:path w="1697" h="564">
                <a:moveTo>
                  <a:pt x="1697" y="18"/>
                </a:moveTo>
                <a:lnTo>
                  <a:pt x="1679" y="56"/>
                </a:lnTo>
                <a:lnTo>
                  <a:pt x="1660" y="91"/>
                </a:lnTo>
                <a:lnTo>
                  <a:pt x="1639" y="127"/>
                </a:lnTo>
                <a:lnTo>
                  <a:pt x="1616" y="160"/>
                </a:lnTo>
                <a:lnTo>
                  <a:pt x="1593" y="194"/>
                </a:lnTo>
                <a:lnTo>
                  <a:pt x="1568" y="225"/>
                </a:lnTo>
                <a:lnTo>
                  <a:pt x="1541" y="256"/>
                </a:lnTo>
                <a:lnTo>
                  <a:pt x="1514" y="286"/>
                </a:lnTo>
                <a:lnTo>
                  <a:pt x="1486" y="315"/>
                </a:lnTo>
                <a:lnTo>
                  <a:pt x="1455" y="342"/>
                </a:lnTo>
                <a:lnTo>
                  <a:pt x="1424" y="367"/>
                </a:lnTo>
                <a:lnTo>
                  <a:pt x="1392" y="392"/>
                </a:lnTo>
                <a:lnTo>
                  <a:pt x="1357" y="415"/>
                </a:lnTo>
                <a:lnTo>
                  <a:pt x="1323" y="436"/>
                </a:lnTo>
                <a:lnTo>
                  <a:pt x="1288" y="457"/>
                </a:lnTo>
                <a:lnTo>
                  <a:pt x="1250" y="474"/>
                </a:lnTo>
                <a:lnTo>
                  <a:pt x="1207" y="495"/>
                </a:lnTo>
                <a:lnTo>
                  <a:pt x="1163" y="511"/>
                </a:lnTo>
                <a:lnTo>
                  <a:pt x="1119" y="526"/>
                </a:lnTo>
                <a:lnTo>
                  <a:pt x="1075" y="538"/>
                </a:lnTo>
                <a:lnTo>
                  <a:pt x="1029" y="547"/>
                </a:lnTo>
                <a:lnTo>
                  <a:pt x="985" y="555"/>
                </a:lnTo>
                <a:lnTo>
                  <a:pt x="941" y="561"/>
                </a:lnTo>
                <a:lnTo>
                  <a:pt x="895" y="564"/>
                </a:lnTo>
                <a:lnTo>
                  <a:pt x="850" y="564"/>
                </a:lnTo>
                <a:lnTo>
                  <a:pt x="804" y="564"/>
                </a:lnTo>
                <a:lnTo>
                  <a:pt x="760" y="561"/>
                </a:lnTo>
                <a:lnTo>
                  <a:pt x="716" y="555"/>
                </a:lnTo>
                <a:lnTo>
                  <a:pt x="672" y="547"/>
                </a:lnTo>
                <a:lnTo>
                  <a:pt x="630" y="538"/>
                </a:lnTo>
                <a:lnTo>
                  <a:pt x="586" y="526"/>
                </a:lnTo>
                <a:lnTo>
                  <a:pt x="543" y="511"/>
                </a:lnTo>
                <a:lnTo>
                  <a:pt x="503" y="495"/>
                </a:lnTo>
                <a:lnTo>
                  <a:pt x="463" y="478"/>
                </a:lnTo>
                <a:lnTo>
                  <a:pt x="423" y="459"/>
                </a:lnTo>
                <a:lnTo>
                  <a:pt x="384" y="436"/>
                </a:lnTo>
                <a:lnTo>
                  <a:pt x="346" y="413"/>
                </a:lnTo>
                <a:lnTo>
                  <a:pt x="309" y="388"/>
                </a:lnTo>
                <a:lnTo>
                  <a:pt x="273" y="361"/>
                </a:lnTo>
                <a:lnTo>
                  <a:pt x="238" y="332"/>
                </a:lnTo>
                <a:lnTo>
                  <a:pt x="206" y="302"/>
                </a:lnTo>
                <a:lnTo>
                  <a:pt x="173" y="269"/>
                </a:lnTo>
                <a:lnTo>
                  <a:pt x="144" y="234"/>
                </a:lnTo>
                <a:lnTo>
                  <a:pt x="115" y="198"/>
                </a:lnTo>
                <a:lnTo>
                  <a:pt x="89" y="162"/>
                </a:lnTo>
                <a:lnTo>
                  <a:pt x="64" y="121"/>
                </a:lnTo>
                <a:lnTo>
                  <a:pt x="41" y="81"/>
                </a:lnTo>
                <a:lnTo>
                  <a:pt x="18" y="39"/>
                </a:lnTo>
                <a:lnTo>
                  <a:pt x="10" y="2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Freeform 9"/>
          <p:cNvSpPr>
            <a:spLocks/>
          </p:cNvSpPr>
          <p:nvPr/>
        </p:nvSpPr>
        <p:spPr bwMode="auto">
          <a:xfrm>
            <a:off x="4124325" y="3430588"/>
            <a:ext cx="3952875" cy="1306512"/>
          </a:xfrm>
          <a:custGeom>
            <a:avLst/>
            <a:gdLst/>
            <a:ahLst/>
            <a:cxnLst>
              <a:cxn ang="0">
                <a:pos x="2490" y="0"/>
              </a:cxn>
              <a:cxn ang="0">
                <a:pos x="2465" y="55"/>
              </a:cxn>
              <a:cxn ang="0">
                <a:pos x="2437" y="109"/>
              </a:cxn>
              <a:cxn ang="0">
                <a:pos x="2406" y="163"/>
              </a:cxn>
              <a:cxn ang="0">
                <a:pos x="2373" y="215"/>
              </a:cxn>
              <a:cxn ang="0">
                <a:pos x="2339" y="265"/>
              </a:cxn>
              <a:cxn ang="0">
                <a:pos x="2302" y="313"/>
              </a:cxn>
              <a:cxn ang="0">
                <a:pos x="2262" y="360"/>
              </a:cxn>
              <a:cxn ang="0">
                <a:pos x="2220" y="405"/>
              </a:cxn>
              <a:cxn ang="0">
                <a:pos x="2178" y="449"/>
              </a:cxn>
              <a:cxn ang="0">
                <a:pos x="2132" y="489"/>
              </a:cxn>
              <a:cxn ang="0">
                <a:pos x="2084" y="529"/>
              </a:cxn>
              <a:cxn ang="0">
                <a:pos x="2036" y="566"/>
              </a:cxn>
              <a:cxn ang="0">
                <a:pos x="1984" y="600"/>
              </a:cxn>
              <a:cxn ang="0">
                <a:pos x="1932" y="633"/>
              </a:cxn>
              <a:cxn ang="0">
                <a:pos x="1878" y="664"/>
              </a:cxn>
              <a:cxn ang="0">
                <a:pos x="1825" y="692"/>
              </a:cxn>
              <a:cxn ang="0">
                <a:pos x="1761" y="719"/>
              </a:cxn>
              <a:cxn ang="0">
                <a:pos x="1696" y="744"/>
              </a:cxn>
              <a:cxn ang="0">
                <a:pos x="1631" y="765"/>
              </a:cxn>
              <a:cxn ang="0">
                <a:pos x="1565" y="784"/>
              </a:cxn>
              <a:cxn ang="0">
                <a:pos x="1500" y="798"/>
              </a:cxn>
              <a:cxn ang="0">
                <a:pos x="1435" y="809"/>
              </a:cxn>
              <a:cxn ang="0">
                <a:pos x="1370" y="817"/>
              </a:cxn>
              <a:cxn ang="0">
                <a:pos x="1303" y="821"/>
              </a:cxn>
              <a:cxn ang="0">
                <a:pos x="1237" y="823"/>
              </a:cxn>
              <a:cxn ang="0">
                <a:pos x="1172" y="821"/>
              </a:cxn>
              <a:cxn ang="0">
                <a:pos x="1107" y="815"/>
              </a:cxn>
              <a:cxn ang="0">
                <a:pos x="1042" y="807"/>
              </a:cxn>
              <a:cxn ang="0">
                <a:pos x="978" y="796"/>
              </a:cxn>
              <a:cxn ang="0">
                <a:pos x="915" y="783"/>
              </a:cxn>
              <a:cxn ang="0">
                <a:pos x="852" y="765"/>
              </a:cxn>
              <a:cxn ang="0">
                <a:pos x="790" y="744"/>
              </a:cxn>
              <a:cxn ang="0">
                <a:pos x="729" y="721"/>
              </a:cxn>
              <a:cxn ang="0">
                <a:pos x="669" y="696"/>
              </a:cxn>
              <a:cxn ang="0">
                <a:pos x="612" y="667"/>
              </a:cxn>
              <a:cxn ang="0">
                <a:pos x="554" y="635"/>
              </a:cxn>
              <a:cxn ang="0">
                <a:pos x="498" y="600"/>
              </a:cxn>
              <a:cxn ang="0">
                <a:pos x="445" y="564"/>
              </a:cxn>
              <a:cxn ang="0">
                <a:pos x="393" y="524"/>
              </a:cxn>
              <a:cxn ang="0">
                <a:pos x="341" y="481"/>
              </a:cxn>
              <a:cxn ang="0">
                <a:pos x="293" y="437"/>
              </a:cxn>
              <a:cxn ang="0">
                <a:pos x="247" y="389"/>
              </a:cxn>
              <a:cxn ang="0">
                <a:pos x="203" y="339"/>
              </a:cxn>
              <a:cxn ang="0">
                <a:pos x="161" y="286"/>
              </a:cxn>
              <a:cxn ang="0">
                <a:pos x="122" y="232"/>
              </a:cxn>
              <a:cxn ang="0">
                <a:pos x="84" y="174"/>
              </a:cxn>
              <a:cxn ang="0">
                <a:pos x="51" y="115"/>
              </a:cxn>
              <a:cxn ang="0">
                <a:pos x="19" y="52"/>
              </a:cxn>
              <a:cxn ang="0">
                <a:pos x="9" y="31"/>
              </a:cxn>
              <a:cxn ang="0">
                <a:pos x="0" y="9"/>
              </a:cxn>
            </a:cxnLst>
            <a:rect l="0" t="0" r="r" b="b"/>
            <a:pathLst>
              <a:path w="2490" h="823">
                <a:moveTo>
                  <a:pt x="2490" y="0"/>
                </a:moveTo>
                <a:lnTo>
                  <a:pt x="2465" y="55"/>
                </a:lnTo>
                <a:lnTo>
                  <a:pt x="2437" y="109"/>
                </a:lnTo>
                <a:lnTo>
                  <a:pt x="2406" y="163"/>
                </a:lnTo>
                <a:lnTo>
                  <a:pt x="2373" y="215"/>
                </a:lnTo>
                <a:lnTo>
                  <a:pt x="2339" y="265"/>
                </a:lnTo>
                <a:lnTo>
                  <a:pt x="2302" y="313"/>
                </a:lnTo>
                <a:lnTo>
                  <a:pt x="2262" y="360"/>
                </a:lnTo>
                <a:lnTo>
                  <a:pt x="2220" y="405"/>
                </a:lnTo>
                <a:lnTo>
                  <a:pt x="2178" y="449"/>
                </a:lnTo>
                <a:lnTo>
                  <a:pt x="2132" y="489"/>
                </a:lnTo>
                <a:lnTo>
                  <a:pt x="2084" y="529"/>
                </a:lnTo>
                <a:lnTo>
                  <a:pt x="2036" y="566"/>
                </a:lnTo>
                <a:lnTo>
                  <a:pt x="1984" y="600"/>
                </a:lnTo>
                <a:lnTo>
                  <a:pt x="1932" y="633"/>
                </a:lnTo>
                <a:lnTo>
                  <a:pt x="1878" y="664"/>
                </a:lnTo>
                <a:lnTo>
                  <a:pt x="1825" y="692"/>
                </a:lnTo>
                <a:lnTo>
                  <a:pt x="1761" y="719"/>
                </a:lnTo>
                <a:lnTo>
                  <a:pt x="1696" y="744"/>
                </a:lnTo>
                <a:lnTo>
                  <a:pt x="1631" y="765"/>
                </a:lnTo>
                <a:lnTo>
                  <a:pt x="1565" y="784"/>
                </a:lnTo>
                <a:lnTo>
                  <a:pt x="1500" y="798"/>
                </a:lnTo>
                <a:lnTo>
                  <a:pt x="1435" y="809"/>
                </a:lnTo>
                <a:lnTo>
                  <a:pt x="1370" y="817"/>
                </a:lnTo>
                <a:lnTo>
                  <a:pt x="1303" y="821"/>
                </a:lnTo>
                <a:lnTo>
                  <a:pt x="1237" y="823"/>
                </a:lnTo>
                <a:lnTo>
                  <a:pt x="1172" y="821"/>
                </a:lnTo>
                <a:lnTo>
                  <a:pt x="1107" y="815"/>
                </a:lnTo>
                <a:lnTo>
                  <a:pt x="1042" y="807"/>
                </a:lnTo>
                <a:lnTo>
                  <a:pt x="978" y="796"/>
                </a:lnTo>
                <a:lnTo>
                  <a:pt x="915" y="783"/>
                </a:lnTo>
                <a:lnTo>
                  <a:pt x="852" y="765"/>
                </a:lnTo>
                <a:lnTo>
                  <a:pt x="790" y="744"/>
                </a:lnTo>
                <a:lnTo>
                  <a:pt x="729" y="721"/>
                </a:lnTo>
                <a:lnTo>
                  <a:pt x="669" y="696"/>
                </a:lnTo>
                <a:lnTo>
                  <a:pt x="612" y="667"/>
                </a:lnTo>
                <a:lnTo>
                  <a:pt x="554" y="635"/>
                </a:lnTo>
                <a:lnTo>
                  <a:pt x="498" y="600"/>
                </a:lnTo>
                <a:lnTo>
                  <a:pt x="445" y="564"/>
                </a:lnTo>
                <a:lnTo>
                  <a:pt x="393" y="524"/>
                </a:lnTo>
                <a:lnTo>
                  <a:pt x="341" y="481"/>
                </a:lnTo>
                <a:lnTo>
                  <a:pt x="293" y="437"/>
                </a:lnTo>
                <a:lnTo>
                  <a:pt x="247" y="389"/>
                </a:lnTo>
                <a:lnTo>
                  <a:pt x="203" y="339"/>
                </a:lnTo>
                <a:lnTo>
                  <a:pt x="161" y="286"/>
                </a:lnTo>
                <a:lnTo>
                  <a:pt x="122" y="232"/>
                </a:lnTo>
                <a:lnTo>
                  <a:pt x="84" y="174"/>
                </a:lnTo>
                <a:lnTo>
                  <a:pt x="51" y="115"/>
                </a:lnTo>
                <a:lnTo>
                  <a:pt x="19" y="52"/>
                </a:lnTo>
                <a:lnTo>
                  <a:pt x="9" y="31"/>
                </a:lnTo>
                <a:lnTo>
                  <a:pt x="0" y="9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/>
          </p:cNvSpPr>
          <p:nvPr/>
        </p:nvSpPr>
        <p:spPr bwMode="auto">
          <a:xfrm>
            <a:off x="4464050" y="3279775"/>
            <a:ext cx="3300413" cy="1098550"/>
          </a:xfrm>
          <a:custGeom>
            <a:avLst/>
            <a:gdLst/>
            <a:ahLst/>
            <a:cxnLst>
              <a:cxn ang="0">
                <a:pos x="2079" y="13"/>
              </a:cxn>
              <a:cxn ang="0">
                <a:pos x="2058" y="59"/>
              </a:cxn>
              <a:cxn ang="0">
                <a:pos x="2035" y="103"/>
              </a:cxn>
              <a:cxn ang="0">
                <a:pos x="2010" y="147"/>
              </a:cxn>
              <a:cxn ang="0">
                <a:pos x="1983" y="189"/>
              </a:cxn>
              <a:cxn ang="0">
                <a:pos x="1954" y="232"/>
              </a:cxn>
              <a:cxn ang="0">
                <a:pos x="1923" y="270"/>
              </a:cxn>
              <a:cxn ang="0">
                <a:pos x="1891" y="310"/>
              </a:cxn>
              <a:cxn ang="0">
                <a:pos x="1856" y="347"/>
              </a:cxn>
              <a:cxn ang="0">
                <a:pos x="1820" y="383"/>
              </a:cxn>
              <a:cxn ang="0">
                <a:pos x="1783" y="416"/>
              </a:cxn>
              <a:cxn ang="0">
                <a:pos x="1743" y="448"/>
              </a:cxn>
              <a:cxn ang="0">
                <a:pos x="1703" y="479"/>
              </a:cxn>
              <a:cxn ang="0">
                <a:pos x="1660" y="508"/>
              </a:cxn>
              <a:cxn ang="0">
                <a:pos x="1618" y="535"/>
              </a:cxn>
              <a:cxn ang="0">
                <a:pos x="1574" y="560"/>
              </a:cxn>
              <a:cxn ang="0">
                <a:pos x="1530" y="583"/>
              </a:cxn>
              <a:cxn ang="0">
                <a:pos x="1476" y="608"/>
              </a:cxn>
              <a:cxn ang="0">
                <a:pos x="1422" y="627"/>
              </a:cxn>
              <a:cxn ang="0">
                <a:pos x="1369" y="646"/>
              </a:cxn>
              <a:cxn ang="0">
                <a:pos x="1315" y="659"/>
              </a:cxn>
              <a:cxn ang="0">
                <a:pos x="1259" y="673"/>
              </a:cxn>
              <a:cxn ang="0">
                <a:pos x="1206" y="681"/>
              </a:cxn>
              <a:cxn ang="0">
                <a:pos x="1150" y="688"/>
              </a:cxn>
              <a:cxn ang="0">
                <a:pos x="1094" y="692"/>
              </a:cxn>
              <a:cxn ang="0">
                <a:pos x="1041" y="692"/>
              </a:cxn>
              <a:cxn ang="0">
                <a:pos x="985" y="692"/>
              </a:cxn>
              <a:cxn ang="0">
                <a:pos x="931" y="686"/>
              </a:cxn>
              <a:cxn ang="0">
                <a:pos x="877" y="681"/>
              </a:cxn>
              <a:cxn ang="0">
                <a:pos x="824" y="671"/>
              </a:cxn>
              <a:cxn ang="0">
                <a:pos x="770" y="659"/>
              </a:cxn>
              <a:cxn ang="0">
                <a:pos x="718" y="644"/>
              </a:cxn>
              <a:cxn ang="0">
                <a:pos x="666" y="627"/>
              </a:cxn>
              <a:cxn ang="0">
                <a:pos x="616" y="608"/>
              </a:cxn>
              <a:cxn ang="0">
                <a:pos x="567" y="587"/>
              </a:cxn>
              <a:cxn ang="0">
                <a:pos x="519" y="562"/>
              </a:cxn>
              <a:cxn ang="0">
                <a:pos x="471" y="537"/>
              </a:cxn>
              <a:cxn ang="0">
                <a:pos x="425" y="508"/>
              </a:cxn>
              <a:cxn ang="0">
                <a:pos x="379" y="477"/>
              </a:cxn>
              <a:cxn ang="0">
                <a:pos x="336" y="443"/>
              </a:cxn>
              <a:cxn ang="0">
                <a:pos x="294" y="408"/>
              </a:cxn>
              <a:cxn ang="0">
                <a:pos x="254" y="370"/>
              </a:cxn>
              <a:cxn ang="0">
                <a:pos x="215" y="331"/>
              </a:cxn>
              <a:cxn ang="0">
                <a:pos x="179" y="289"/>
              </a:cxn>
              <a:cxn ang="0">
                <a:pos x="142" y="245"/>
              </a:cxn>
              <a:cxn ang="0">
                <a:pos x="110" y="199"/>
              </a:cxn>
              <a:cxn ang="0">
                <a:pos x="79" y="151"/>
              </a:cxn>
              <a:cxn ang="0">
                <a:pos x="50" y="103"/>
              </a:cxn>
              <a:cxn ang="0">
                <a:pos x="25" y="51"/>
              </a:cxn>
              <a:cxn ang="0">
                <a:pos x="12" y="24"/>
              </a:cxn>
              <a:cxn ang="0">
                <a:pos x="0" y="0"/>
              </a:cxn>
            </a:cxnLst>
            <a:rect l="0" t="0" r="r" b="b"/>
            <a:pathLst>
              <a:path w="2079" h="692">
                <a:moveTo>
                  <a:pt x="2079" y="13"/>
                </a:moveTo>
                <a:lnTo>
                  <a:pt x="2058" y="59"/>
                </a:lnTo>
                <a:lnTo>
                  <a:pt x="2035" y="103"/>
                </a:lnTo>
                <a:lnTo>
                  <a:pt x="2010" y="147"/>
                </a:lnTo>
                <a:lnTo>
                  <a:pt x="1983" y="189"/>
                </a:lnTo>
                <a:lnTo>
                  <a:pt x="1954" y="232"/>
                </a:lnTo>
                <a:lnTo>
                  <a:pt x="1923" y="270"/>
                </a:lnTo>
                <a:lnTo>
                  <a:pt x="1891" y="310"/>
                </a:lnTo>
                <a:lnTo>
                  <a:pt x="1856" y="347"/>
                </a:lnTo>
                <a:lnTo>
                  <a:pt x="1820" y="383"/>
                </a:lnTo>
                <a:lnTo>
                  <a:pt x="1783" y="416"/>
                </a:lnTo>
                <a:lnTo>
                  <a:pt x="1743" y="448"/>
                </a:lnTo>
                <a:lnTo>
                  <a:pt x="1703" y="479"/>
                </a:lnTo>
                <a:lnTo>
                  <a:pt x="1660" y="508"/>
                </a:lnTo>
                <a:lnTo>
                  <a:pt x="1618" y="535"/>
                </a:lnTo>
                <a:lnTo>
                  <a:pt x="1574" y="560"/>
                </a:lnTo>
                <a:lnTo>
                  <a:pt x="1530" y="583"/>
                </a:lnTo>
                <a:lnTo>
                  <a:pt x="1476" y="608"/>
                </a:lnTo>
                <a:lnTo>
                  <a:pt x="1422" y="627"/>
                </a:lnTo>
                <a:lnTo>
                  <a:pt x="1369" y="646"/>
                </a:lnTo>
                <a:lnTo>
                  <a:pt x="1315" y="659"/>
                </a:lnTo>
                <a:lnTo>
                  <a:pt x="1259" y="673"/>
                </a:lnTo>
                <a:lnTo>
                  <a:pt x="1206" y="681"/>
                </a:lnTo>
                <a:lnTo>
                  <a:pt x="1150" y="688"/>
                </a:lnTo>
                <a:lnTo>
                  <a:pt x="1094" y="692"/>
                </a:lnTo>
                <a:lnTo>
                  <a:pt x="1041" y="692"/>
                </a:lnTo>
                <a:lnTo>
                  <a:pt x="985" y="692"/>
                </a:lnTo>
                <a:lnTo>
                  <a:pt x="931" y="686"/>
                </a:lnTo>
                <a:lnTo>
                  <a:pt x="877" y="681"/>
                </a:lnTo>
                <a:lnTo>
                  <a:pt x="824" y="671"/>
                </a:lnTo>
                <a:lnTo>
                  <a:pt x="770" y="659"/>
                </a:lnTo>
                <a:lnTo>
                  <a:pt x="718" y="644"/>
                </a:lnTo>
                <a:lnTo>
                  <a:pt x="666" y="627"/>
                </a:lnTo>
                <a:lnTo>
                  <a:pt x="616" y="608"/>
                </a:lnTo>
                <a:lnTo>
                  <a:pt x="567" y="587"/>
                </a:lnTo>
                <a:lnTo>
                  <a:pt x="519" y="562"/>
                </a:lnTo>
                <a:lnTo>
                  <a:pt x="471" y="537"/>
                </a:lnTo>
                <a:lnTo>
                  <a:pt x="425" y="508"/>
                </a:lnTo>
                <a:lnTo>
                  <a:pt x="379" y="477"/>
                </a:lnTo>
                <a:lnTo>
                  <a:pt x="336" y="443"/>
                </a:lnTo>
                <a:lnTo>
                  <a:pt x="294" y="408"/>
                </a:lnTo>
                <a:lnTo>
                  <a:pt x="254" y="370"/>
                </a:lnTo>
                <a:lnTo>
                  <a:pt x="215" y="331"/>
                </a:lnTo>
                <a:lnTo>
                  <a:pt x="179" y="289"/>
                </a:lnTo>
                <a:lnTo>
                  <a:pt x="142" y="245"/>
                </a:lnTo>
                <a:lnTo>
                  <a:pt x="110" y="199"/>
                </a:lnTo>
                <a:lnTo>
                  <a:pt x="79" y="151"/>
                </a:lnTo>
                <a:lnTo>
                  <a:pt x="50" y="103"/>
                </a:lnTo>
                <a:lnTo>
                  <a:pt x="25" y="51"/>
                </a:lnTo>
                <a:lnTo>
                  <a:pt x="12" y="24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Freeform 11"/>
          <p:cNvSpPr>
            <a:spLocks/>
          </p:cNvSpPr>
          <p:nvPr/>
        </p:nvSpPr>
        <p:spPr bwMode="auto">
          <a:xfrm>
            <a:off x="3733800" y="3581400"/>
            <a:ext cx="4706938" cy="1568450"/>
          </a:xfrm>
          <a:custGeom>
            <a:avLst/>
            <a:gdLst/>
            <a:ahLst/>
            <a:cxnLst>
              <a:cxn ang="0">
                <a:pos x="2965" y="32"/>
              </a:cxn>
              <a:cxn ang="0">
                <a:pos x="2934" y="96"/>
              </a:cxn>
              <a:cxn ang="0">
                <a:pos x="2901" y="157"/>
              </a:cxn>
              <a:cxn ang="0">
                <a:pos x="2865" y="218"/>
              </a:cxn>
              <a:cxn ang="0">
                <a:pos x="2826" y="276"/>
              </a:cxn>
              <a:cxn ang="0">
                <a:pos x="2784" y="334"/>
              </a:cxn>
              <a:cxn ang="0">
                <a:pos x="2740" y="391"/>
              </a:cxn>
              <a:cxn ang="0">
                <a:pos x="2694" y="445"/>
              </a:cxn>
              <a:cxn ang="0">
                <a:pos x="2644" y="497"/>
              </a:cxn>
              <a:cxn ang="0">
                <a:pos x="2594" y="546"/>
              </a:cxn>
              <a:cxn ang="0">
                <a:pos x="2541" y="594"/>
              </a:cxn>
              <a:cxn ang="0">
                <a:pos x="2487" y="640"/>
              </a:cxn>
              <a:cxn ang="0">
                <a:pos x="2429" y="685"/>
              </a:cxn>
              <a:cxn ang="0">
                <a:pos x="2370" y="725"/>
              </a:cxn>
              <a:cxn ang="0">
                <a:pos x="2310" y="763"/>
              </a:cxn>
              <a:cxn ang="0">
                <a:pos x="2249" y="798"/>
              </a:cxn>
              <a:cxn ang="0">
                <a:pos x="2185" y="830"/>
              </a:cxn>
              <a:cxn ang="0">
                <a:pos x="2109" y="863"/>
              </a:cxn>
              <a:cxn ang="0">
                <a:pos x="2032" y="894"/>
              </a:cxn>
              <a:cxn ang="0">
                <a:pos x="1955" y="919"/>
              </a:cxn>
              <a:cxn ang="0">
                <a:pos x="1877" y="940"/>
              </a:cxn>
              <a:cxn ang="0">
                <a:pos x="1800" y="957"/>
              </a:cxn>
              <a:cxn ang="0">
                <a:pos x="1721" y="970"/>
              </a:cxn>
              <a:cxn ang="0">
                <a:pos x="1642" y="980"/>
              </a:cxn>
              <a:cxn ang="0">
                <a:pos x="1564" y="986"/>
              </a:cxn>
              <a:cxn ang="0">
                <a:pos x="1485" y="988"/>
              </a:cxn>
              <a:cxn ang="0">
                <a:pos x="1406" y="984"/>
              </a:cxn>
              <a:cxn ang="0">
                <a:pos x="1330" y="978"/>
              </a:cxn>
              <a:cxn ang="0">
                <a:pos x="1251" y="969"/>
              </a:cxn>
              <a:cxn ang="0">
                <a:pos x="1174" y="955"/>
              </a:cxn>
              <a:cxn ang="0">
                <a:pos x="1099" y="938"/>
              </a:cxn>
              <a:cxn ang="0">
                <a:pos x="1024" y="917"/>
              </a:cxn>
              <a:cxn ang="0">
                <a:pos x="952" y="894"/>
              </a:cxn>
              <a:cxn ang="0">
                <a:pos x="879" y="865"/>
              </a:cxn>
              <a:cxn ang="0">
                <a:pos x="808" y="834"/>
              </a:cxn>
              <a:cxn ang="0">
                <a:pos x="739" y="800"/>
              </a:cxn>
              <a:cxn ang="0">
                <a:pos x="669" y="763"/>
              </a:cxn>
              <a:cxn ang="0">
                <a:pos x="604" y="721"/>
              </a:cxn>
              <a:cxn ang="0">
                <a:pos x="539" y="677"/>
              </a:cxn>
              <a:cxn ang="0">
                <a:pos x="478" y="631"/>
              </a:cxn>
              <a:cxn ang="0">
                <a:pos x="416" y="579"/>
              </a:cxn>
              <a:cxn ang="0">
                <a:pos x="359" y="525"/>
              </a:cxn>
              <a:cxn ang="0">
                <a:pos x="305" y="470"/>
              </a:cxn>
              <a:cxn ang="0">
                <a:pos x="251" y="410"/>
              </a:cxn>
              <a:cxn ang="0">
                <a:pos x="201" y="347"/>
              </a:cxn>
              <a:cxn ang="0">
                <a:pos x="155" y="282"/>
              </a:cxn>
              <a:cxn ang="0">
                <a:pos x="111" y="213"/>
              </a:cxn>
              <a:cxn ang="0">
                <a:pos x="69" y="142"/>
              </a:cxn>
              <a:cxn ang="0">
                <a:pos x="32" y="69"/>
              </a:cxn>
              <a:cxn ang="0">
                <a:pos x="25" y="52"/>
              </a:cxn>
              <a:cxn ang="0">
                <a:pos x="15" y="34"/>
              </a:cxn>
              <a:cxn ang="0">
                <a:pos x="7" y="15"/>
              </a:cxn>
              <a:cxn ang="0">
                <a:pos x="0" y="0"/>
              </a:cxn>
            </a:cxnLst>
            <a:rect l="0" t="0" r="r" b="b"/>
            <a:pathLst>
              <a:path w="2965" h="988">
                <a:moveTo>
                  <a:pt x="2965" y="32"/>
                </a:moveTo>
                <a:lnTo>
                  <a:pt x="2934" y="96"/>
                </a:lnTo>
                <a:lnTo>
                  <a:pt x="2901" y="157"/>
                </a:lnTo>
                <a:lnTo>
                  <a:pt x="2865" y="218"/>
                </a:lnTo>
                <a:lnTo>
                  <a:pt x="2826" y="276"/>
                </a:lnTo>
                <a:lnTo>
                  <a:pt x="2784" y="334"/>
                </a:lnTo>
                <a:lnTo>
                  <a:pt x="2740" y="391"/>
                </a:lnTo>
                <a:lnTo>
                  <a:pt x="2694" y="445"/>
                </a:lnTo>
                <a:lnTo>
                  <a:pt x="2644" y="497"/>
                </a:lnTo>
                <a:lnTo>
                  <a:pt x="2594" y="546"/>
                </a:lnTo>
                <a:lnTo>
                  <a:pt x="2541" y="594"/>
                </a:lnTo>
                <a:lnTo>
                  <a:pt x="2487" y="640"/>
                </a:lnTo>
                <a:lnTo>
                  <a:pt x="2429" y="685"/>
                </a:lnTo>
                <a:lnTo>
                  <a:pt x="2370" y="725"/>
                </a:lnTo>
                <a:lnTo>
                  <a:pt x="2310" y="763"/>
                </a:lnTo>
                <a:lnTo>
                  <a:pt x="2249" y="798"/>
                </a:lnTo>
                <a:lnTo>
                  <a:pt x="2185" y="830"/>
                </a:lnTo>
                <a:lnTo>
                  <a:pt x="2109" y="863"/>
                </a:lnTo>
                <a:lnTo>
                  <a:pt x="2032" y="894"/>
                </a:lnTo>
                <a:lnTo>
                  <a:pt x="1955" y="919"/>
                </a:lnTo>
                <a:lnTo>
                  <a:pt x="1877" y="940"/>
                </a:lnTo>
                <a:lnTo>
                  <a:pt x="1800" y="957"/>
                </a:lnTo>
                <a:lnTo>
                  <a:pt x="1721" y="970"/>
                </a:lnTo>
                <a:lnTo>
                  <a:pt x="1642" y="980"/>
                </a:lnTo>
                <a:lnTo>
                  <a:pt x="1564" y="986"/>
                </a:lnTo>
                <a:lnTo>
                  <a:pt x="1485" y="988"/>
                </a:lnTo>
                <a:lnTo>
                  <a:pt x="1406" y="984"/>
                </a:lnTo>
                <a:lnTo>
                  <a:pt x="1330" y="978"/>
                </a:lnTo>
                <a:lnTo>
                  <a:pt x="1251" y="969"/>
                </a:lnTo>
                <a:lnTo>
                  <a:pt x="1174" y="955"/>
                </a:lnTo>
                <a:lnTo>
                  <a:pt x="1099" y="938"/>
                </a:lnTo>
                <a:lnTo>
                  <a:pt x="1024" y="917"/>
                </a:lnTo>
                <a:lnTo>
                  <a:pt x="952" y="894"/>
                </a:lnTo>
                <a:lnTo>
                  <a:pt x="879" y="865"/>
                </a:lnTo>
                <a:lnTo>
                  <a:pt x="808" y="834"/>
                </a:lnTo>
                <a:lnTo>
                  <a:pt x="739" y="800"/>
                </a:lnTo>
                <a:lnTo>
                  <a:pt x="669" y="763"/>
                </a:lnTo>
                <a:lnTo>
                  <a:pt x="604" y="721"/>
                </a:lnTo>
                <a:lnTo>
                  <a:pt x="539" y="677"/>
                </a:lnTo>
                <a:lnTo>
                  <a:pt x="478" y="631"/>
                </a:lnTo>
                <a:lnTo>
                  <a:pt x="416" y="579"/>
                </a:lnTo>
                <a:lnTo>
                  <a:pt x="359" y="525"/>
                </a:lnTo>
                <a:lnTo>
                  <a:pt x="305" y="470"/>
                </a:lnTo>
                <a:lnTo>
                  <a:pt x="251" y="410"/>
                </a:lnTo>
                <a:lnTo>
                  <a:pt x="201" y="347"/>
                </a:lnTo>
                <a:lnTo>
                  <a:pt x="155" y="282"/>
                </a:lnTo>
                <a:lnTo>
                  <a:pt x="111" y="213"/>
                </a:lnTo>
                <a:lnTo>
                  <a:pt x="69" y="142"/>
                </a:lnTo>
                <a:lnTo>
                  <a:pt x="32" y="69"/>
                </a:lnTo>
                <a:lnTo>
                  <a:pt x="25" y="52"/>
                </a:lnTo>
                <a:lnTo>
                  <a:pt x="15" y="34"/>
                </a:lnTo>
                <a:lnTo>
                  <a:pt x="7" y="15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3332163" y="2530475"/>
            <a:ext cx="5507037" cy="2982913"/>
            <a:chOff x="1114" y="1594"/>
            <a:chExt cx="3469" cy="1879"/>
          </a:xfrm>
        </p:grpSpPr>
        <p:sp>
          <p:nvSpPr>
            <p:cNvPr id="30733" name="Freeform 13"/>
            <p:cNvSpPr>
              <a:spLocks/>
            </p:cNvSpPr>
            <p:nvPr/>
          </p:nvSpPr>
          <p:spPr bwMode="auto">
            <a:xfrm>
              <a:off x="2852" y="1601"/>
              <a:ext cx="1725" cy="77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725" y="766"/>
                </a:cxn>
                <a:cxn ang="0">
                  <a:pos x="1723" y="771"/>
                </a:cxn>
                <a:cxn ang="0">
                  <a:pos x="0" y="6"/>
                </a:cxn>
                <a:cxn ang="0">
                  <a:pos x="4" y="0"/>
                </a:cxn>
              </a:cxnLst>
              <a:rect l="0" t="0" r="r" b="b"/>
              <a:pathLst>
                <a:path w="1725" h="771">
                  <a:moveTo>
                    <a:pt x="4" y="0"/>
                  </a:moveTo>
                  <a:lnTo>
                    <a:pt x="1725" y="766"/>
                  </a:lnTo>
                  <a:lnTo>
                    <a:pt x="1723" y="771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2B3B6"/>
            </a:solidFill>
            <a:ln w="952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auto">
            <a:xfrm>
              <a:off x="1114" y="1594"/>
              <a:ext cx="1725" cy="771"/>
            </a:xfrm>
            <a:custGeom>
              <a:avLst/>
              <a:gdLst/>
              <a:ahLst/>
              <a:cxnLst>
                <a:cxn ang="0">
                  <a:pos x="1725" y="3"/>
                </a:cxn>
                <a:cxn ang="0">
                  <a:pos x="2" y="771"/>
                </a:cxn>
                <a:cxn ang="0">
                  <a:pos x="0" y="765"/>
                </a:cxn>
                <a:cxn ang="0">
                  <a:pos x="1721" y="0"/>
                </a:cxn>
                <a:cxn ang="0">
                  <a:pos x="1725" y="3"/>
                </a:cxn>
              </a:cxnLst>
              <a:rect l="0" t="0" r="r" b="b"/>
              <a:pathLst>
                <a:path w="1725" h="771">
                  <a:moveTo>
                    <a:pt x="1725" y="3"/>
                  </a:moveTo>
                  <a:lnTo>
                    <a:pt x="2" y="771"/>
                  </a:lnTo>
                  <a:lnTo>
                    <a:pt x="0" y="765"/>
                  </a:lnTo>
                  <a:lnTo>
                    <a:pt x="1721" y="0"/>
                  </a:lnTo>
                  <a:lnTo>
                    <a:pt x="1725" y="3"/>
                  </a:lnTo>
                  <a:close/>
                </a:path>
              </a:pathLst>
            </a:custGeom>
            <a:solidFill>
              <a:srgbClr val="B2B3B6"/>
            </a:solidFill>
            <a:ln w="952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auto">
            <a:xfrm>
              <a:off x="1122" y="2343"/>
              <a:ext cx="3461" cy="1130"/>
            </a:xfrm>
            <a:custGeom>
              <a:avLst/>
              <a:gdLst/>
              <a:ahLst/>
              <a:cxnLst>
                <a:cxn ang="0">
                  <a:pos x="3461" y="29"/>
                </a:cxn>
                <a:cxn ang="0">
                  <a:pos x="3425" y="102"/>
                </a:cxn>
                <a:cxn ang="0">
                  <a:pos x="3387" y="173"/>
                </a:cxn>
                <a:cxn ang="0">
                  <a:pos x="3344" y="242"/>
                </a:cxn>
                <a:cxn ang="0">
                  <a:pos x="3298" y="311"/>
                </a:cxn>
                <a:cxn ang="0">
                  <a:pos x="3250" y="376"/>
                </a:cxn>
                <a:cxn ang="0">
                  <a:pos x="3199" y="441"/>
                </a:cxn>
                <a:cxn ang="0">
                  <a:pos x="3145" y="503"/>
                </a:cxn>
                <a:cxn ang="0">
                  <a:pos x="3089" y="562"/>
                </a:cxn>
                <a:cxn ang="0">
                  <a:pos x="3030" y="620"/>
                </a:cxn>
                <a:cxn ang="0">
                  <a:pos x="2968" y="675"/>
                </a:cxn>
                <a:cxn ang="0">
                  <a:pos x="2905" y="727"/>
                </a:cxn>
                <a:cxn ang="0">
                  <a:pos x="2840" y="777"/>
                </a:cxn>
                <a:cxn ang="0">
                  <a:pos x="2771" y="823"/>
                </a:cxn>
                <a:cxn ang="0">
                  <a:pos x="2702" y="867"/>
                </a:cxn>
                <a:cxn ang="0">
                  <a:pos x="2631" y="908"/>
                </a:cxn>
                <a:cxn ang="0">
                  <a:pos x="2558" y="946"/>
                </a:cxn>
                <a:cxn ang="0">
                  <a:pos x="2467" y="984"/>
                </a:cxn>
                <a:cxn ang="0">
                  <a:pos x="2377" y="1019"/>
                </a:cxn>
                <a:cxn ang="0">
                  <a:pos x="2287" y="1050"/>
                </a:cxn>
                <a:cxn ang="0">
                  <a:pos x="2195" y="1074"/>
                </a:cxn>
                <a:cxn ang="0">
                  <a:pos x="2103" y="1096"/>
                </a:cxn>
                <a:cxn ang="0">
                  <a:pos x="2011" y="1111"/>
                </a:cxn>
                <a:cxn ang="0">
                  <a:pos x="1919" y="1122"/>
                </a:cxn>
                <a:cxn ang="0">
                  <a:pos x="1825" y="1128"/>
                </a:cxn>
                <a:cxn ang="0">
                  <a:pos x="1732" y="1130"/>
                </a:cxn>
                <a:cxn ang="0">
                  <a:pos x="1640" y="1126"/>
                </a:cxn>
                <a:cxn ang="0">
                  <a:pos x="1548" y="1121"/>
                </a:cxn>
                <a:cxn ang="0">
                  <a:pos x="1458" y="1109"/>
                </a:cxn>
                <a:cxn ang="0">
                  <a:pos x="1368" y="1092"/>
                </a:cxn>
                <a:cxn ang="0">
                  <a:pos x="1280" y="1073"/>
                </a:cxn>
                <a:cxn ang="0">
                  <a:pos x="1191" y="1048"/>
                </a:cxn>
                <a:cxn ang="0">
                  <a:pos x="1103" y="1019"/>
                </a:cxn>
                <a:cxn ang="0">
                  <a:pos x="1019" y="988"/>
                </a:cxn>
                <a:cxn ang="0">
                  <a:pos x="934" y="950"/>
                </a:cxn>
                <a:cxn ang="0">
                  <a:pos x="854" y="909"/>
                </a:cxn>
                <a:cxn ang="0">
                  <a:pos x="773" y="865"/>
                </a:cxn>
                <a:cxn ang="0">
                  <a:pos x="694" y="817"/>
                </a:cxn>
                <a:cxn ang="0">
                  <a:pos x="619" y="766"/>
                </a:cxn>
                <a:cxn ang="0">
                  <a:pos x="547" y="710"/>
                </a:cxn>
                <a:cxn ang="0">
                  <a:pos x="476" y="651"/>
                </a:cxn>
                <a:cxn ang="0">
                  <a:pos x="406" y="587"/>
                </a:cxn>
                <a:cxn ang="0">
                  <a:pos x="343" y="520"/>
                </a:cxn>
                <a:cxn ang="0">
                  <a:pos x="280" y="449"/>
                </a:cxn>
                <a:cxn ang="0">
                  <a:pos x="222" y="376"/>
                </a:cxn>
                <a:cxn ang="0">
                  <a:pos x="167" y="299"/>
                </a:cxn>
                <a:cxn ang="0">
                  <a:pos x="115" y="219"/>
                </a:cxn>
                <a:cxn ang="0">
                  <a:pos x="67" y="134"/>
                </a:cxn>
                <a:cxn ang="0">
                  <a:pos x="23" y="48"/>
                </a:cxn>
                <a:cxn ang="0">
                  <a:pos x="11" y="23"/>
                </a:cxn>
                <a:cxn ang="0">
                  <a:pos x="0" y="0"/>
                </a:cxn>
              </a:cxnLst>
              <a:rect l="0" t="0" r="r" b="b"/>
              <a:pathLst>
                <a:path w="3461" h="1130">
                  <a:moveTo>
                    <a:pt x="3461" y="29"/>
                  </a:moveTo>
                  <a:lnTo>
                    <a:pt x="3425" y="102"/>
                  </a:lnTo>
                  <a:lnTo>
                    <a:pt x="3387" y="173"/>
                  </a:lnTo>
                  <a:lnTo>
                    <a:pt x="3344" y="242"/>
                  </a:lnTo>
                  <a:lnTo>
                    <a:pt x="3298" y="311"/>
                  </a:lnTo>
                  <a:lnTo>
                    <a:pt x="3250" y="376"/>
                  </a:lnTo>
                  <a:lnTo>
                    <a:pt x="3199" y="441"/>
                  </a:lnTo>
                  <a:lnTo>
                    <a:pt x="3145" y="503"/>
                  </a:lnTo>
                  <a:lnTo>
                    <a:pt x="3089" y="562"/>
                  </a:lnTo>
                  <a:lnTo>
                    <a:pt x="3030" y="620"/>
                  </a:lnTo>
                  <a:lnTo>
                    <a:pt x="2968" y="675"/>
                  </a:lnTo>
                  <a:lnTo>
                    <a:pt x="2905" y="727"/>
                  </a:lnTo>
                  <a:lnTo>
                    <a:pt x="2840" y="777"/>
                  </a:lnTo>
                  <a:lnTo>
                    <a:pt x="2771" y="823"/>
                  </a:lnTo>
                  <a:lnTo>
                    <a:pt x="2702" y="867"/>
                  </a:lnTo>
                  <a:lnTo>
                    <a:pt x="2631" y="908"/>
                  </a:lnTo>
                  <a:lnTo>
                    <a:pt x="2558" y="946"/>
                  </a:lnTo>
                  <a:lnTo>
                    <a:pt x="2467" y="984"/>
                  </a:lnTo>
                  <a:lnTo>
                    <a:pt x="2377" y="1019"/>
                  </a:lnTo>
                  <a:lnTo>
                    <a:pt x="2287" y="1050"/>
                  </a:lnTo>
                  <a:lnTo>
                    <a:pt x="2195" y="1074"/>
                  </a:lnTo>
                  <a:lnTo>
                    <a:pt x="2103" y="1096"/>
                  </a:lnTo>
                  <a:lnTo>
                    <a:pt x="2011" y="1111"/>
                  </a:lnTo>
                  <a:lnTo>
                    <a:pt x="1919" y="1122"/>
                  </a:lnTo>
                  <a:lnTo>
                    <a:pt x="1825" y="1128"/>
                  </a:lnTo>
                  <a:lnTo>
                    <a:pt x="1732" y="1130"/>
                  </a:lnTo>
                  <a:lnTo>
                    <a:pt x="1640" y="1126"/>
                  </a:lnTo>
                  <a:lnTo>
                    <a:pt x="1548" y="1121"/>
                  </a:lnTo>
                  <a:lnTo>
                    <a:pt x="1458" y="1109"/>
                  </a:lnTo>
                  <a:lnTo>
                    <a:pt x="1368" y="1092"/>
                  </a:lnTo>
                  <a:lnTo>
                    <a:pt x="1280" y="1073"/>
                  </a:lnTo>
                  <a:lnTo>
                    <a:pt x="1191" y="1048"/>
                  </a:lnTo>
                  <a:lnTo>
                    <a:pt x="1103" y="1019"/>
                  </a:lnTo>
                  <a:lnTo>
                    <a:pt x="1019" y="988"/>
                  </a:lnTo>
                  <a:lnTo>
                    <a:pt x="934" y="950"/>
                  </a:lnTo>
                  <a:lnTo>
                    <a:pt x="854" y="909"/>
                  </a:lnTo>
                  <a:lnTo>
                    <a:pt x="773" y="865"/>
                  </a:lnTo>
                  <a:lnTo>
                    <a:pt x="694" y="817"/>
                  </a:lnTo>
                  <a:lnTo>
                    <a:pt x="619" y="766"/>
                  </a:lnTo>
                  <a:lnTo>
                    <a:pt x="547" y="710"/>
                  </a:lnTo>
                  <a:lnTo>
                    <a:pt x="476" y="651"/>
                  </a:lnTo>
                  <a:lnTo>
                    <a:pt x="406" y="587"/>
                  </a:lnTo>
                  <a:lnTo>
                    <a:pt x="343" y="520"/>
                  </a:lnTo>
                  <a:lnTo>
                    <a:pt x="280" y="449"/>
                  </a:lnTo>
                  <a:lnTo>
                    <a:pt x="222" y="376"/>
                  </a:lnTo>
                  <a:lnTo>
                    <a:pt x="167" y="299"/>
                  </a:lnTo>
                  <a:lnTo>
                    <a:pt x="115" y="219"/>
                  </a:lnTo>
                  <a:lnTo>
                    <a:pt x="67" y="134"/>
                  </a:lnTo>
                  <a:lnTo>
                    <a:pt x="23" y="48"/>
                  </a:lnTo>
                  <a:lnTo>
                    <a:pt x="11" y="23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6" name="Freeform 16"/>
          <p:cNvSpPr>
            <a:spLocks/>
          </p:cNvSpPr>
          <p:nvPr/>
        </p:nvSpPr>
        <p:spPr bwMode="auto">
          <a:xfrm flipH="1">
            <a:off x="6034088" y="2463800"/>
            <a:ext cx="922337" cy="2898775"/>
          </a:xfrm>
          <a:custGeom>
            <a:avLst/>
            <a:gdLst/>
            <a:ahLst/>
            <a:cxnLst>
              <a:cxn ang="0">
                <a:pos x="581" y="2"/>
              </a:cxn>
              <a:cxn ang="0">
                <a:pos x="6" y="1826"/>
              </a:cxn>
              <a:cxn ang="0">
                <a:pos x="0" y="1824"/>
              </a:cxn>
              <a:cxn ang="0">
                <a:pos x="576" y="0"/>
              </a:cxn>
              <a:cxn ang="0">
                <a:pos x="581" y="2"/>
              </a:cxn>
            </a:cxnLst>
            <a:rect l="0" t="0" r="r" b="b"/>
            <a:pathLst>
              <a:path w="581" h="1826">
                <a:moveTo>
                  <a:pt x="581" y="2"/>
                </a:moveTo>
                <a:lnTo>
                  <a:pt x="6" y="1826"/>
                </a:lnTo>
                <a:lnTo>
                  <a:pt x="0" y="1824"/>
                </a:lnTo>
                <a:lnTo>
                  <a:pt x="576" y="0"/>
                </a:lnTo>
                <a:lnTo>
                  <a:pt x="581" y="2"/>
                </a:lnTo>
                <a:close/>
              </a:path>
            </a:pathLst>
          </a:custGeom>
          <a:solidFill>
            <a:srgbClr val="B2B3B6"/>
          </a:solidFill>
          <a:ln w="635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7" name="Freeform 17"/>
          <p:cNvSpPr>
            <a:spLocks/>
          </p:cNvSpPr>
          <p:nvPr/>
        </p:nvSpPr>
        <p:spPr bwMode="auto">
          <a:xfrm flipH="1">
            <a:off x="6099175" y="2554288"/>
            <a:ext cx="2298700" cy="1976437"/>
          </a:xfrm>
          <a:custGeom>
            <a:avLst/>
            <a:gdLst/>
            <a:ahLst/>
            <a:cxnLst>
              <a:cxn ang="0">
                <a:pos x="1448" y="3"/>
              </a:cxn>
              <a:cxn ang="0">
                <a:pos x="3" y="1245"/>
              </a:cxn>
              <a:cxn ang="0">
                <a:pos x="0" y="1239"/>
              </a:cxn>
              <a:cxn ang="0">
                <a:pos x="1445" y="0"/>
              </a:cxn>
              <a:cxn ang="0">
                <a:pos x="1448" y="3"/>
              </a:cxn>
            </a:cxnLst>
            <a:rect l="0" t="0" r="r" b="b"/>
            <a:pathLst>
              <a:path w="1448" h="1245">
                <a:moveTo>
                  <a:pt x="1448" y="3"/>
                </a:moveTo>
                <a:lnTo>
                  <a:pt x="3" y="1245"/>
                </a:lnTo>
                <a:lnTo>
                  <a:pt x="0" y="1239"/>
                </a:lnTo>
                <a:lnTo>
                  <a:pt x="1445" y="0"/>
                </a:lnTo>
                <a:lnTo>
                  <a:pt x="1448" y="3"/>
                </a:lnTo>
                <a:close/>
              </a:path>
            </a:pathLst>
          </a:custGeom>
          <a:solidFill>
            <a:srgbClr val="B2B3B6"/>
          </a:solidFill>
          <a:ln w="635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6008688" y="2916238"/>
            <a:ext cx="125412" cy="2600325"/>
            <a:chOff x="2190" y="1248"/>
            <a:chExt cx="117" cy="1344"/>
          </a:xfrm>
        </p:grpSpPr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2211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2208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>
              <a:off x="2205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2202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2199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>
              <a:off x="2196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2193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2190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053138" y="224948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p</a:t>
            </a:r>
          </a:p>
        </p:txBody>
      </p: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6008688" y="2882900"/>
            <a:ext cx="288925" cy="2774950"/>
            <a:chOff x="478" y="1521"/>
            <a:chExt cx="182" cy="1748"/>
          </a:xfrm>
        </p:grpSpPr>
        <p:sp>
          <p:nvSpPr>
            <p:cNvPr id="30749" name="Text Box 29"/>
            <p:cNvSpPr txBox="1">
              <a:spLocks noChangeArrowheads="1"/>
            </p:cNvSpPr>
            <p:nvPr/>
          </p:nvSpPr>
          <p:spPr bwMode="auto">
            <a:xfrm>
              <a:off x="484" y="1521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</a:t>
              </a:r>
            </a:p>
          </p:txBody>
        </p:sp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480" y="1747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2</a:t>
              </a:r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480" y="1987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3</a:t>
              </a:r>
            </a:p>
          </p:txBody>
        </p:sp>
        <p:sp>
          <p:nvSpPr>
            <p:cNvPr id="30752" name="Text Box 32"/>
            <p:cNvSpPr txBox="1">
              <a:spLocks noChangeArrowheads="1"/>
            </p:cNvSpPr>
            <p:nvPr/>
          </p:nvSpPr>
          <p:spPr bwMode="auto">
            <a:xfrm>
              <a:off x="480" y="220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4</a:t>
              </a:r>
            </a:p>
          </p:txBody>
        </p:sp>
        <p:sp>
          <p:nvSpPr>
            <p:cNvPr id="30753" name="Text Box 33"/>
            <p:cNvSpPr txBox="1">
              <a:spLocks noChangeArrowheads="1"/>
            </p:cNvSpPr>
            <p:nvPr/>
          </p:nvSpPr>
          <p:spPr bwMode="auto">
            <a:xfrm>
              <a:off x="488" y="244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5</a:t>
              </a:r>
            </a:p>
          </p:txBody>
        </p:sp>
        <p:sp>
          <p:nvSpPr>
            <p:cNvPr id="30754" name="Text Box 34"/>
            <p:cNvSpPr txBox="1">
              <a:spLocks noChangeArrowheads="1"/>
            </p:cNvSpPr>
            <p:nvPr/>
          </p:nvSpPr>
          <p:spPr bwMode="auto">
            <a:xfrm>
              <a:off x="480" y="2683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6</a:t>
              </a:r>
            </a:p>
          </p:txBody>
        </p:sp>
        <p:sp>
          <p:nvSpPr>
            <p:cNvPr id="30755" name="Text Box 35"/>
            <p:cNvSpPr txBox="1">
              <a:spLocks noChangeArrowheads="1"/>
            </p:cNvSpPr>
            <p:nvPr/>
          </p:nvSpPr>
          <p:spPr bwMode="auto">
            <a:xfrm>
              <a:off x="478" y="2915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7</a:t>
              </a:r>
            </a:p>
          </p:txBody>
        </p:sp>
        <p:sp>
          <p:nvSpPr>
            <p:cNvPr id="30756" name="Text Box 36"/>
            <p:cNvSpPr txBox="1">
              <a:spLocks noChangeArrowheads="1"/>
            </p:cNvSpPr>
            <p:nvPr/>
          </p:nvSpPr>
          <p:spPr bwMode="auto">
            <a:xfrm>
              <a:off x="496" y="3096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30757" name="Group 37"/>
          <p:cNvGrpSpPr>
            <a:grpSpLocks/>
          </p:cNvGrpSpPr>
          <p:nvPr/>
        </p:nvGrpSpPr>
        <p:grpSpPr bwMode="auto">
          <a:xfrm>
            <a:off x="5754688" y="2362200"/>
            <a:ext cx="393700" cy="2943225"/>
            <a:chOff x="384" y="1536"/>
            <a:chExt cx="248" cy="1681"/>
          </a:xfrm>
        </p:grpSpPr>
        <p:sp>
          <p:nvSpPr>
            <p:cNvPr id="30758" name="Text Box 38"/>
            <p:cNvSpPr txBox="1">
              <a:spLocks noChangeArrowheads="1"/>
            </p:cNvSpPr>
            <p:nvPr/>
          </p:nvSpPr>
          <p:spPr bwMode="auto">
            <a:xfrm>
              <a:off x="432" y="3060"/>
              <a:ext cx="16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9</a:t>
              </a:r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408" y="2826"/>
              <a:ext cx="212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420" y="2592"/>
              <a:ext cx="212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14" y="2352"/>
              <a:ext cx="212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30762" name="Text Box 42"/>
            <p:cNvSpPr txBox="1">
              <a:spLocks noChangeArrowheads="1"/>
            </p:cNvSpPr>
            <p:nvPr/>
          </p:nvSpPr>
          <p:spPr bwMode="auto">
            <a:xfrm>
              <a:off x="414" y="2130"/>
              <a:ext cx="212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08" y="1926"/>
              <a:ext cx="212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30764" name="Text Box 44"/>
            <p:cNvSpPr txBox="1">
              <a:spLocks noChangeArrowheads="1"/>
            </p:cNvSpPr>
            <p:nvPr/>
          </p:nvSpPr>
          <p:spPr bwMode="auto">
            <a:xfrm>
              <a:off x="384" y="1728"/>
              <a:ext cx="236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 15</a:t>
              </a:r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05" y="1536"/>
              <a:ext cx="212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</p:grpSp>
      <p:sp>
        <p:nvSpPr>
          <p:cNvPr id="30766" name="Arc 46"/>
          <p:cNvSpPr>
            <a:spLocks/>
          </p:cNvSpPr>
          <p:nvPr/>
        </p:nvSpPr>
        <p:spPr bwMode="auto">
          <a:xfrm rot="9797931">
            <a:off x="6135688" y="2362200"/>
            <a:ext cx="1177925" cy="10239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332"/>
              <a:gd name="T2" fmla="*/ 21275 w 21600"/>
              <a:gd name="T3" fmla="*/ 25332 h 25332"/>
              <a:gd name="T4" fmla="*/ 0 w 21600"/>
              <a:gd name="T5" fmla="*/ 21600 h 25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33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51"/>
                  <a:pt x="21491" y="24099"/>
                  <a:pt x="21275" y="25332"/>
                </a:cubicBezTo>
              </a:path>
              <a:path w="21600" h="2533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51"/>
                  <a:pt x="21491" y="24099"/>
                  <a:pt x="21275" y="25332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Arc 47"/>
          <p:cNvSpPr>
            <a:spLocks/>
          </p:cNvSpPr>
          <p:nvPr/>
        </p:nvSpPr>
        <p:spPr bwMode="auto">
          <a:xfrm rot="10660935" flipH="1">
            <a:off x="5919788" y="2946400"/>
            <a:ext cx="1585912" cy="2541588"/>
          </a:xfrm>
          <a:custGeom>
            <a:avLst/>
            <a:gdLst>
              <a:gd name="G0" fmla="+- 0 0 0"/>
              <a:gd name="G1" fmla="+- 21581 0 0"/>
              <a:gd name="G2" fmla="+- 21600 0 0"/>
              <a:gd name="T0" fmla="*/ 916 w 21511"/>
              <a:gd name="T1" fmla="*/ 0 h 21581"/>
              <a:gd name="T2" fmla="*/ 21511 w 21511"/>
              <a:gd name="T3" fmla="*/ 19618 h 21581"/>
              <a:gd name="T4" fmla="*/ 0 w 21511"/>
              <a:gd name="T5" fmla="*/ 21581 h 21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11" h="21581" fill="none" extrusionOk="0">
                <a:moveTo>
                  <a:pt x="915" y="0"/>
                </a:moveTo>
                <a:cubicBezTo>
                  <a:pt x="11725" y="459"/>
                  <a:pt x="20527" y="8843"/>
                  <a:pt x="21510" y="19618"/>
                </a:cubicBezTo>
              </a:path>
              <a:path w="21511" h="21581" stroke="0" extrusionOk="0">
                <a:moveTo>
                  <a:pt x="915" y="0"/>
                </a:moveTo>
                <a:cubicBezTo>
                  <a:pt x="11725" y="459"/>
                  <a:pt x="20527" y="8843"/>
                  <a:pt x="21510" y="19618"/>
                </a:cubicBezTo>
                <a:lnTo>
                  <a:pt x="0" y="2158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8" name="Oval 48"/>
          <p:cNvSpPr>
            <a:spLocks noChangeArrowheads="1"/>
          </p:cNvSpPr>
          <p:nvPr/>
        </p:nvSpPr>
        <p:spPr bwMode="auto">
          <a:xfrm>
            <a:off x="5227638" y="3216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9" name="Oval 49"/>
          <p:cNvSpPr>
            <a:spLocks noChangeArrowheads="1"/>
          </p:cNvSpPr>
          <p:nvPr/>
        </p:nvSpPr>
        <p:spPr bwMode="auto">
          <a:xfrm>
            <a:off x="5684838" y="307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0" name="Arc 50"/>
          <p:cNvSpPr>
            <a:spLocks/>
          </p:cNvSpPr>
          <p:nvPr/>
        </p:nvSpPr>
        <p:spPr bwMode="auto">
          <a:xfrm rot="10939065">
            <a:off x="4649788" y="2946400"/>
            <a:ext cx="1585912" cy="2541588"/>
          </a:xfrm>
          <a:custGeom>
            <a:avLst/>
            <a:gdLst>
              <a:gd name="G0" fmla="+- 0 0 0"/>
              <a:gd name="G1" fmla="+- 21581 0 0"/>
              <a:gd name="G2" fmla="+- 21600 0 0"/>
              <a:gd name="T0" fmla="*/ 916 w 21511"/>
              <a:gd name="T1" fmla="*/ 0 h 21581"/>
              <a:gd name="T2" fmla="*/ 21511 w 21511"/>
              <a:gd name="T3" fmla="*/ 19618 h 21581"/>
              <a:gd name="T4" fmla="*/ 0 w 21511"/>
              <a:gd name="T5" fmla="*/ 21581 h 21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11" h="21581" fill="none" extrusionOk="0">
                <a:moveTo>
                  <a:pt x="915" y="0"/>
                </a:moveTo>
                <a:cubicBezTo>
                  <a:pt x="11725" y="459"/>
                  <a:pt x="20527" y="8843"/>
                  <a:pt x="21510" y="19618"/>
                </a:cubicBezTo>
              </a:path>
              <a:path w="21511" h="21581" stroke="0" extrusionOk="0">
                <a:moveTo>
                  <a:pt x="915" y="0"/>
                </a:moveTo>
                <a:cubicBezTo>
                  <a:pt x="11725" y="459"/>
                  <a:pt x="20527" y="8843"/>
                  <a:pt x="21510" y="19618"/>
                </a:cubicBezTo>
                <a:lnTo>
                  <a:pt x="0" y="2158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1" name="Arc 51"/>
          <p:cNvSpPr>
            <a:spLocks/>
          </p:cNvSpPr>
          <p:nvPr/>
        </p:nvSpPr>
        <p:spPr bwMode="auto">
          <a:xfrm rot="11802069" flipH="1">
            <a:off x="4787900" y="2343150"/>
            <a:ext cx="1222375" cy="1023938"/>
          </a:xfrm>
          <a:custGeom>
            <a:avLst/>
            <a:gdLst>
              <a:gd name="G0" fmla="+- 818 0 0"/>
              <a:gd name="G1" fmla="+- 21600 0 0"/>
              <a:gd name="G2" fmla="+- 21600 0 0"/>
              <a:gd name="T0" fmla="*/ 0 w 22418"/>
              <a:gd name="T1" fmla="*/ 16 h 25332"/>
              <a:gd name="T2" fmla="*/ 22093 w 22418"/>
              <a:gd name="T3" fmla="*/ 25332 h 25332"/>
              <a:gd name="T4" fmla="*/ 818 w 22418"/>
              <a:gd name="T5" fmla="*/ 21600 h 25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18" h="25332" fill="none" extrusionOk="0">
                <a:moveTo>
                  <a:pt x="-1" y="15"/>
                </a:moveTo>
                <a:cubicBezTo>
                  <a:pt x="272" y="5"/>
                  <a:pt x="545" y="-1"/>
                  <a:pt x="818" y="0"/>
                </a:cubicBezTo>
                <a:cubicBezTo>
                  <a:pt x="12747" y="0"/>
                  <a:pt x="22418" y="9670"/>
                  <a:pt x="22418" y="21600"/>
                </a:cubicBezTo>
                <a:cubicBezTo>
                  <a:pt x="22418" y="22851"/>
                  <a:pt x="22309" y="24099"/>
                  <a:pt x="22093" y="25332"/>
                </a:cubicBezTo>
              </a:path>
              <a:path w="22418" h="25332" stroke="0" extrusionOk="0">
                <a:moveTo>
                  <a:pt x="-1" y="15"/>
                </a:moveTo>
                <a:cubicBezTo>
                  <a:pt x="272" y="5"/>
                  <a:pt x="545" y="-1"/>
                  <a:pt x="818" y="0"/>
                </a:cubicBezTo>
                <a:cubicBezTo>
                  <a:pt x="12747" y="0"/>
                  <a:pt x="22418" y="9670"/>
                  <a:pt x="22418" y="21600"/>
                </a:cubicBezTo>
                <a:cubicBezTo>
                  <a:pt x="22418" y="22851"/>
                  <a:pt x="22309" y="24099"/>
                  <a:pt x="22093" y="25332"/>
                </a:cubicBezTo>
                <a:lnTo>
                  <a:pt x="818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72" name="Group 52"/>
          <p:cNvGrpSpPr>
            <a:grpSpLocks/>
          </p:cNvGrpSpPr>
          <p:nvPr/>
        </p:nvGrpSpPr>
        <p:grpSpPr bwMode="auto">
          <a:xfrm>
            <a:off x="5776913" y="2209800"/>
            <a:ext cx="442912" cy="3592513"/>
            <a:chOff x="2654" y="1392"/>
            <a:chExt cx="279" cy="2263"/>
          </a:xfrm>
        </p:grpSpPr>
        <p:sp>
          <p:nvSpPr>
            <p:cNvPr id="30773" name="Text Box 53"/>
            <p:cNvSpPr txBox="1">
              <a:spLocks noChangeArrowheads="1"/>
            </p:cNvSpPr>
            <p:nvPr/>
          </p:nvSpPr>
          <p:spPr bwMode="auto">
            <a:xfrm>
              <a:off x="2736" y="139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O</a:t>
              </a:r>
            </a:p>
          </p:txBody>
        </p:sp>
        <p:sp>
          <p:nvSpPr>
            <p:cNvPr id="30774" name="Text Box 54"/>
            <p:cNvSpPr txBox="1">
              <a:spLocks noChangeArrowheads="1"/>
            </p:cNvSpPr>
            <p:nvPr/>
          </p:nvSpPr>
          <p:spPr bwMode="auto">
            <a:xfrm>
              <a:off x="2654" y="3463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</a:p>
          </p:txBody>
        </p:sp>
      </p:grpSp>
      <p:graphicFrame>
        <p:nvGraphicFramePr>
          <p:cNvPr id="30775" name="Object 55"/>
          <p:cNvGraphicFramePr>
            <a:graphicFrameLocks noChangeAspect="1"/>
          </p:cNvGraphicFramePr>
          <p:nvPr/>
        </p:nvGraphicFramePr>
        <p:xfrm>
          <a:off x="5703888" y="2679700"/>
          <a:ext cx="722312" cy="279400"/>
        </p:xfrm>
        <a:graphic>
          <a:graphicData uri="http://schemas.openxmlformats.org/presentationml/2006/ole">
            <p:oleObj spid="_x0000_s30775" name="CorelDRAW" r:id="rId3" imgW="722160" imgH="279360" progId="CorelDRAW.Graphic.11">
              <p:embed/>
            </p:oleObj>
          </a:graphicData>
        </a:graphic>
      </p:graphicFrame>
      <p:grpSp>
        <p:nvGrpSpPr>
          <p:cNvPr id="30776" name="Group 56"/>
          <p:cNvGrpSpPr>
            <a:grpSpLocks/>
          </p:cNvGrpSpPr>
          <p:nvPr/>
        </p:nvGrpSpPr>
        <p:grpSpPr bwMode="auto">
          <a:xfrm>
            <a:off x="4687888" y="3098800"/>
            <a:ext cx="1411287" cy="2462213"/>
            <a:chOff x="1968" y="1952"/>
            <a:chExt cx="889" cy="1551"/>
          </a:xfrm>
        </p:grpSpPr>
        <p:sp>
          <p:nvSpPr>
            <p:cNvPr id="30777" name="Oval 57"/>
            <p:cNvSpPr>
              <a:spLocks noChangeArrowheads="1"/>
            </p:cNvSpPr>
            <p:nvPr/>
          </p:nvSpPr>
          <p:spPr bwMode="auto">
            <a:xfrm>
              <a:off x="2817" y="3463"/>
              <a:ext cx="40" cy="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Oval 58"/>
            <p:cNvSpPr>
              <a:spLocks noChangeArrowheads="1"/>
            </p:cNvSpPr>
            <p:nvPr/>
          </p:nvSpPr>
          <p:spPr bwMode="auto">
            <a:xfrm>
              <a:off x="2332" y="31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Oval 59"/>
            <p:cNvSpPr>
              <a:spLocks noChangeArrowheads="1"/>
            </p:cNvSpPr>
            <p:nvPr/>
          </p:nvSpPr>
          <p:spPr bwMode="auto">
            <a:xfrm>
              <a:off x="2068" y="27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0" name="Oval 60"/>
            <p:cNvSpPr>
              <a:spLocks noChangeArrowheads="1"/>
            </p:cNvSpPr>
            <p:nvPr/>
          </p:nvSpPr>
          <p:spPr bwMode="auto">
            <a:xfrm>
              <a:off x="1968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1" name="Oval 61"/>
            <p:cNvSpPr>
              <a:spLocks noChangeArrowheads="1"/>
            </p:cNvSpPr>
            <p:nvPr/>
          </p:nvSpPr>
          <p:spPr bwMode="auto">
            <a:xfrm>
              <a:off x="1976" y="19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2" name="Oval 62"/>
          <p:cNvSpPr>
            <a:spLocks noChangeArrowheads="1"/>
          </p:cNvSpPr>
          <p:nvPr/>
        </p:nvSpPr>
        <p:spPr bwMode="auto">
          <a:xfrm>
            <a:off x="5881688" y="2857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3" name="Line 63"/>
          <p:cNvSpPr>
            <a:spLocks noChangeShapeType="1"/>
          </p:cNvSpPr>
          <p:nvPr/>
        </p:nvSpPr>
        <p:spPr bwMode="auto">
          <a:xfrm>
            <a:off x="6072188" y="25654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228600" y="990600"/>
            <a:ext cx="42513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Problem No 8:</a:t>
            </a:r>
            <a:r>
              <a:rPr lang="en-US" sz="1400">
                <a:latin typeface="Times New Roman" charset="0"/>
              </a:rPr>
              <a:t>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A Link </a:t>
            </a:r>
            <a:r>
              <a:rPr lang="en-US" sz="1400" b="1">
                <a:latin typeface="Times New Roman" charset="0"/>
              </a:rPr>
              <a:t>OA</a:t>
            </a:r>
            <a:r>
              <a:rPr lang="en-US" sz="1400">
                <a:latin typeface="Times New Roman" charset="0"/>
              </a:rPr>
              <a:t>, 80 mm long oscillates around </a:t>
            </a:r>
            <a:r>
              <a:rPr lang="en-US" sz="1400" b="1">
                <a:latin typeface="Times New Roman" charset="0"/>
              </a:rPr>
              <a:t>O</a:t>
            </a:r>
            <a:r>
              <a:rPr lang="en-US" sz="1400">
                <a:latin typeface="Times New Roman" charset="0"/>
              </a:rPr>
              <a:t>,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60</a:t>
            </a:r>
            <a:r>
              <a:rPr lang="en-US" sz="1400" baseline="30000">
                <a:latin typeface="Times New Roman" charset="0"/>
              </a:rPr>
              <a:t>0</a:t>
            </a:r>
            <a:r>
              <a:rPr lang="en-US" sz="1400">
                <a:latin typeface="Times New Roman" charset="0"/>
              </a:rPr>
              <a:t> to right side, 120</a:t>
            </a:r>
            <a:r>
              <a:rPr lang="en-US" sz="1400" baseline="30000">
                <a:latin typeface="Times New Roman" charset="0"/>
              </a:rPr>
              <a:t>0</a:t>
            </a:r>
            <a:r>
              <a:rPr lang="en-US" sz="1400">
                <a:latin typeface="Times New Roman" charset="0"/>
              </a:rPr>
              <a:t> to left and returns to it’s initial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vertical Position with uniform velocity.Mean while point</a:t>
            </a:r>
          </a:p>
          <a:p>
            <a:pPr eaLnBrk="0" hangingPunct="0"/>
            <a:r>
              <a:rPr lang="en-US" sz="1400" b="1">
                <a:latin typeface="Times New Roman" charset="0"/>
              </a:rPr>
              <a:t>P i</a:t>
            </a:r>
            <a:r>
              <a:rPr lang="en-US" sz="1400">
                <a:latin typeface="Times New Roman" charset="0"/>
              </a:rPr>
              <a:t>nitially on </a:t>
            </a:r>
            <a:r>
              <a:rPr lang="en-US" sz="1400" b="1">
                <a:latin typeface="Times New Roman" charset="0"/>
              </a:rPr>
              <a:t>O</a:t>
            </a:r>
            <a:r>
              <a:rPr lang="en-US" sz="1400">
                <a:latin typeface="Times New Roman" charset="0"/>
              </a:rPr>
              <a:t> starts sliding downwards, reaches end </a:t>
            </a:r>
            <a:r>
              <a:rPr lang="en-US" sz="1400" b="1">
                <a:latin typeface="Times New Roman" charset="0"/>
              </a:rPr>
              <a:t>A</a:t>
            </a:r>
            <a:r>
              <a:rPr lang="en-US" sz="1400">
                <a:latin typeface="Times New Roman" charset="0"/>
              </a:rPr>
              <a:t>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and returns to </a:t>
            </a:r>
            <a:r>
              <a:rPr lang="en-US" sz="1400" b="1">
                <a:latin typeface="Times New Roman" charset="0"/>
              </a:rPr>
              <a:t>O</a:t>
            </a:r>
            <a:r>
              <a:rPr lang="en-US" sz="1400">
                <a:latin typeface="Times New Roman" charset="0"/>
              </a:rPr>
              <a:t> again with uniform velocity.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Draw locus of point </a:t>
            </a:r>
            <a:r>
              <a:rPr lang="en-US" sz="1400" b="1">
                <a:latin typeface="Times New Roman" charset="0"/>
              </a:rPr>
              <a:t>P</a:t>
            </a:r>
          </a:p>
        </p:txBody>
      </p:sp>
      <p:sp>
        <p:nvSpPr>
          <p:cNvPr id="30785" name="Rectangle 65"/>
          <p:cNvSpPr>
            <a:spLocks noChangeArrowheads="1"/>
          </p:cNvSpPr>
          <p:nvPr/>
        </p:nvSpPr>
        <p:spPr bwMode="auto">
          <a:xfrm>
            <a:off x="152400" y="3048000"/>
            <a:ext cx="3048000" cy="30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  <a:cs typeface="Times New Roman" charset="0"/>
              </a:rPr>
              <a:t>Solution Steps</a:t>
            </a:r>
            <a:r>
              <a:rPr lang="en-US" sz="1200">
                <a:latin typeface="Times New Roman" charset="0"/>
                <a:cs typeface="Times New Roman" charset="0"/>
              </a:rPr>
              <a:t>:</a:t>
            </a:r>
          </a:p>
          <a:p>
            <a:pPr eaLnBrk="0" hangingPunct="0"/>
            <a:r>
              <a:rPr lang="en-US" sz="1200">
                <a:latin typeface="Times New Roman" charset="0"/>
                <a:cs typeface="Times New Roman" charset="0"/>
              </a:rPr>
              <a:t>( P reaches A i.e. moving downwards.</a:t>
            </a:r>
          </a:p>
          <a:p>
            <a:pPr eaLnBrk="0" hangingPunct="0"/>
            <a:r>
              <a:rPr lang="en-US" sz="1200">
                <a:latin typeface="Times New Roman" charset="0"/>
                <a:cs typeface="Times New Roman" charset="0"/>
              </a:rPr>
              <a:t> &amp;  returns to O again i.e.moves upwards )</a:t>
            </a:r>
          </a:p>
          <a:p>
            <a:pPr eaLnBrk="0" hangingPunct="0"/>
            <a:r>
              <a:rPr lang="en-US" sz="1200" b="1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.Here distance traveled by point P is PA.plus AP.Hence divide it into eight equal parts.( so total linear displacement gets divided in 16 parts) Name those as shown.</a:t>
            </a:r>
          </a:p>
          <a:p>
            <a:pPr eaLnBrk="0" hangingPunct="0"/>
            <a:r>
              <a:rPr lang="en-US" sz="1200" b="1">
                <a:latin typeface="Times New Roman" charset="0"/>
                <a:cs typeface="Times New Roman" charset="0"/>
              </a:rPr>
              <a:t>2</a:t>
            </a:r>
            <a:r>
              <a:rPr lang="en-US" sz="1200">
                <a:latin typeface="Times New Roman" charset="0"/>
                <a:cs typeface="Times New Roman" charset="0"/>
              </a:rPr>
              <a:t>.Link OA goes 60</a:t>
            </a:r>
            <a:r>
              <a:rPr lang="en-US" sz="1200" baseline="30000">
                <a:latin typeface="Times New Roman" charset="0"/>
                <a:cs typeface="Times New Roman" charset="0"/>
              </a:rPr>
              <a:t>0</a:t>
            </a:r>
            <a:r>
              <a:rPr lang="en-US" sz="1200">
                <a:latin typeface="Times New Roman" charset="0"/>
                <a:cs typeface="Times New Roman" charset="0"/>
              </a:rPr>
              <a:t> to right, comes back to original (Vertical) position, goes 60</a:t>
            </a:r>
            <a:r>
              <a:rPr lang="en-US" sz="1200" baseline="30000">
                <a:latin typeface="Times New Roman" charset="0"/>
                <a:cs typeface="Times New Roman" charset="0"/>
              </a:rPr>
              <a:t>0</a:t>
            </a:r>
            <a:r>
              <a:rPr lang="en-US" sz="1200">
                <a:latin typeface="Times New Roman" charset="0"/>
                <a:cs typeface="Times New Roman" charset="0"/>
              </a:rPr>
              <a:t> to left and returns to original vertical position. Hence total angular displacement is 240</a:t>
            </a:r>
            <a:r>
              <a:rPr lang="en-US" sz="1200" baseline="30000">
                <a:latin typeface="Times New Roman" charset="0"/>
                <a:cs typeface="Times New Roman" charset="0"/>
              </a:rPr>
              <a:t>0</a:t>
            </a:r>
            <a:r>
              <a:rPr lang="en-US" sz="1200">
                <a:latin typeface="Times New Roman" charset="0"/>
                <a:cs typeface="Times New Roman" charset="0"/>
              </a:rPr>
              <a:t>.</a:t>
            </a:r>
          </a:p>
          <a:p>
            <a:pPr eaLnBrk="0" hangingPunct="0"/>
            <a:r>
              <a:rPr lang="en-US" sz="1200">
                <a:latin typeface="Times New Roman" charset="0"/>
                <a:cs typeface="Times New Roman" charset="0"/>
              </a:rPr>
              <a:t>Divide this also in 16 parts. (15</a:t>
            </a:r>
            <a:r>
              <a:rPr lang="en-US" sz="1200" baseline="30000">
                <a:latin typeface="Times New Roman" charset="0"/>
                <a:cs typeface="Times New Roman" charset="0"/>
              </a:rPr>
              <a:t>0</a:t>
            </a:r>
            <a:r>
              <a:rPr lang="en-US" sz="1200">
                <a:latin typeface="Times New Roman" charset="0"/>
                <a:cs typeface="Times New Roman" charset="0"/>
              </a:rPr>
              <a:t> each.) </a:t>
            </a:r>
          </a:p>
          <a:p>
            <a:pPr eaLnBrk="0" hangingPunct="0"/>
            <a:r>
              <a:rPr lang="en-US" sz="1200">
                <a:latin typeface="Times New Roman" charset="0"/>
                <a:cs typeface="Times New Roman" charset="0"/>
              </a:rPr>
              <a:t>Name as per previous problem.(A, A</a:t>
            </a:r>
            <a:r>
              <a:rPr lang="en-US" sz="1200" baseline="-25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 A</a:t>
            </a:r>
            <a:r>
              <a:rPr lang="en-US" sz="1200" baseline="-25000">
                <a:latin typeface="Times New Roman" charset="0"/>
                <a:cs typeface="Times New Roman" charset="0"/>
              </a:rPr>
              <a:t>2</a:t>
            </a:r>
            <a:r>
              <a:rPr lang="en-US" sz="1200">
                <a:latin typeface="Times New Roman" charset="0"/>
                <a:cs typeface="Times New Roman" charset="0"/>
              </a:rPr>
              <a:t> etc)</a:t>
            </a:r>
          </a:p>
          <a:p>
            <a:pPr eaLnBrk="0" hangingPunct="0"/>
            <a:r>
              <a:rPr lang="en-US" sz="1200" b="1">
                <a:latin typeface="Times New Roman" charset="0"/>
                <a:cs typeface="Times New Roman" charset="0"/>
              </a:rPr>
              <a:t>3</a:t>
            </a:r>
            <a:r>
              <a:rPr lang="en-US" sz="1200">
                <a:latin typeface="Times New Roman" charset="0"/>
                <a:cs typeface="Times New Roman" charset="0"/>
              </a:rPr>
              <a:t>.Mark different positions of P as per the procedure adopted in previous case.</a:t>
            </a:r>
          </a:p>
          <a:p>
            <a:pPr eaLnBrk="0" hangingPunct="0"/>
            <a:r>
              <a:rPr lang="en-US" sz="1200">
                <a:latin typeface="Times New Roman" charset="0"/>
                <a:cs typeface="Times New Roman" charset="0"/>
              </a:rPr>
              <a:t>and complete the problem.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30786" name="Group 66"/>
          <p:cNvGrpSpPr>
            <a:grpSpLocks/>
          </p:cNvGrpSpPr>
          <p:nvPr/>
        </p:nvGrpSpPr>
        <p:grpSpPr bwMode="auto">
          <a:xfrm>
            <a:off x="6781800" y="3705225"/>
            <a:ext cx="2324100" cy="1933575"/>
            <a:chOff x="4272" y="2334"/>
            <a:chExt cx="1464" cy="1218"/>
          </a:xfrm>
        </p:grpSpPr>
        <p:sp>
          <p:nvSpPr>
            <p:cNvPr id="30787" name="Text Box 67"/>
            <p:cNvSpPr txBox="1">
              <a:spLocks noChangeArrowheads="1"/>
            </p:cNvSpPr>
            <p:nvPr/>
          </p:nvSpPr>
          <p:spPr bwMode="auto">
            <a:xfrm>
              <a:off x="4800" y="3120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30788" name="Text Box 68"/>
            <p:cNvSpPr txBox="1">
              <a:spLocks noChangeArrowheads="1"/>
            </p:cNvSpPr>
            <p:nvPr/>
          </p:nvSpPr>
          <p:spPr bwMode="auto">
            <a:xfrm>
              <a:off x="4272" y="3360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30789" name="Text Box 69"/>
            <p:cNvSpPr txBox="1">
              <a:spLocks noChangeArrowheads="1"/>
            </p:cNvSpPr>
            <p:nvPr/>
          </p:nvSpPr>
          <p:spPr bwMode="auto">
            <a:xfrm>
              <a:off x="5208" y="2784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30790" name="Text Box 70"/>
            <p:cNvSpPr txBox="1">
              <a:spLocks noChangeArrowheads="1"/>
            </p:cNvSpPr>
            <p:nvPr/>
          </p:nvSpPr>
          <p:spPr bwMode="auto">
            <a:xfrm>
              <a:off x="5503" y="2334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4</a:t>
              </a:r>
            </a:p>
          </p:txBody>
        </p:sp>
      </p:grpSp>
      <p:grpSp>
        <p:nvGrpSpPr>
          <p:cNvPr id="30791" name="Group 71"/>
          <p:cNvGrpSpPr>
            <a:grpSpLocks/>
          </p:cNvGrpSpPr>
          <p:nvPr/>
        </p:nvGrpSpPr>
        <p:grpSpPr bwMode="auto">
          <a:xfrm>
            <a:off x="5943600" y="4572000"/>
            <a:ext cx="2884488" cy="1447800"/>
            <a:chOff x="3744" y="2880"/>
            <a:chExt cx="1817" cy="912"/>
          </a:xfrm>
        </p:grpSpPr>
        <p:sp>
          <p:nvSpPr>
            <p:cNvPr id="30792" name="Text Box 72"/>
            <p:cNvSpPr txBox="1">
              <a:spLocks noChangeArrowheads="1"/>
            </p:cNvSpPr>
            <p:nvPr/>
          </p:nvSpPr>
          <p:spPr bwMode="auto">
            <a:xfrm>
              <a:off x="5328" y="2880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30793" name="Text Box 73"/>
            <p:cNvSpPr txBox="1">
              <a:spLocks noChangeArrowheads="1"/>
            </p:cNvSpPr>
            <p:nvPr/>
          </p:nvSpPr>
          <p:spPr bwMode="auto">
            <a:xfrm>
              <a:off x="4896" y="3264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6</a:t>
              </a:r>
            </a:p>
          </p:txBody>
        </p:sp>
        <p:sp>
          <p:nvSpPr>
            <p:cNvPr id="30794" name="Text Box 74"/>
            <p:cNvSpPr txBox="1">
              <a:spLocks noChangeArrowheads="1"/>
            </p:cNvSpPr>
            <p:nvPr/>
          </p:nvSpPr>
          <p:spPr bwMode="auto">
            <a:xfrm>
              <a:off x="4320" y="3504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7</a:t>
              </a:r>
            </a:p>
          </p:txBody>
        </p:sp>
        <p:sp>
          <p:nvSpPr>
            <p:cNvPr id="30795" name="Text Box 75"/>
            <p:cNvSpPr txBox="1">
              <a:spLocks noChangeArrowheads="1"/>
            </p:cNvSpPr>
            <p:nvPr/>
          </p:nvSpPr>
          <p:spPr bwMode="auto">
            <a:xfrm>
              <a:off x="3744" y="3600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30796" name="Group 76"/>
          <p:cNvGrpSpPr>
            <a:grpSpLocks/>
          </p:cNvGrpSpPr>
          <p:nvPr/>
        </p:nvGrpSpPr>
        <p:grpSpPr bwMode="auto">
          <a:xfrm>
            <a:off x="3048000" y="3657600"/>
            <a:ext cx="2332038" cy="1971675"/>
            <a:chOff x="1920" y="2304"/>
            <a:chExt cx="1469" cy="1242"/>
          </a:xfrm>
        </p:grpSpPr>
        <p:sp>
          <p:nvSpPr>
            <p:cNvPr id="30797" name="Text Box 77"/>
            <p:cNvSpPr txBox="1">
              <a:spLocks noChangeArrowheads="1"/>
            </p:cNvSpPr>
            <p:nvPr/>
          </p:nvSpPr>
          <p:spPr bwMode="auto">
            <a:xfrm>
              <a:off x="3156" y="3354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9</a:t>
              </a:r>
            </a:p>
          </p:txBody>
        </p:sp>
        <p:sp>
          <p:nvSpPr>
            <p:cNvPr id="30798" name="Text Box 78"/>
            <p:cNvSpPr txBox="1">
              <a:spLocks noChangeArrowheads="1"/>
            </p:cNvSpPr>
            <p:nvPr/>
          </p:nvSpPr>
          <p:spPr bwMode="auto">
            <a:xfrm>
              <a:off x="2688" y="3120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10</a:t>
              </a:r>
            </a:p>
          </p:txBody>
        </p:sp>
        <p:sp>
          <p:nvSpPr>
            <p:cNvPr id="30799" name="Text Box 79"/>
            <p:cNvSpPr txBox="1">
              <a:spLocks noChangeArrowheads="1"/>
            </p:cNvSpPr>
            <p:nvPr/>
          </p:nvSpPr>
          <p:spPr bwMode="auto">
            <a:xfrm>
              <a:off x="2256" y="2754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11</a:t>
              </a:r>
            </a:p>
          </p:txBody>
        </p:sp>
        <p:sp>
          <p:nvSpPr>
            <p:cNvPr id="30800" name="Text Box 80"/>
            <p:cNvSpPr txBox="1">
              <a:spLocks noChangeArrowheads="1"/>
            </p:cNvSpPr>
            <p:nvPr/>
          </p:nvSpPr>
          <p:spPr bwMode="auto">
            <a:xfrm>
              <a:off x="1920" y="2304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12</a:t>
              </a:r>
            </a:p>
          </p:txBody>
        </p:sp>
      </p:grpSp>
      <p:grpSp>
        <p:nvGrpSpPr>
          <p:cNvPr id="30801" name="Group 81"/>
          <p:cNvGrpSpPr>
            <a:grpSpLocks/>
          </p:cNvGrpSpPr>
          <p:nvPr/>
        </p:nvGrpSpPr>
        <p:grpSpPr bwMode="auto">
          <a:xfrm>
            <a:off x="3429000" y="4495800"/>
            <a:ext cx="2941638" cy="1752600"/>
            <a:chOff x="2160" y="2832"/>
            <a:chExt cx="1853" cy="1104"/>
          </a:xfrm>
        </p:grpSpPr>
        <p:sp>
          <p:nvSpPr>
            <p:cNvPr id="30802" name="Text Box 82"/>
            <p:cNvSpPr txBox="1">
              <a:spLocks noChangeArrowheads="1"/>
            </p:cNvSpPr>
            <p:nvPr/>
          </p:nvSpPr>
          <p:spPr bwMode="auto">
            <a:xfrm>
              <a:off x="2160" y="2832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13</a:t>
              </a:r>
            </a:p>
          </p:txBody>
        </p:sp>
        <p:sp>
          <p:nvSpPr>
            <p:cNvPr id="30803" name="Text Box 83"/>
            <p:cNvSpPr txBox="1">
              <a:spLocks noChangeArrowheads="1"/>
            </p:cNvSpPr>
            <p:nvPr/>
          </p:nvSpPr>
          <p:spPr bwMode="auto">
            <a:xfrm>
              <a:off x="2592" y="3216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14</a:t>
              </a:r>
            </a:p>
          </p:txBody>
        </p:sp>
        <p:sp>
          <p:nvSpPr>
            <p:cNvPr id="30804" name="Text Box 84"/>
            <p:cNvSpPr txBox="1">
              <a:spLocks noChangeArrowheads="1"/>
            </p:cNvSpPr>
            <p:nvPr/>
          </p:nvSpPr>
          <p:spPr bwMode="auto">
            <a:xfrm>
              <a:off x="3120" y="3456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15</a:t>
              </a:r>
            </a:p>
          </p:txBody>
        </p:sp>
        <p:sp>
          <p:nvSpPr>
            <p:cNvPr id="30805" name="Text Box 85"/>
            <p:cNvSpPr txBox="1">
              <a:spLocks noChangeArrowheads="1"/>
            </p:cNvSpPr>
            <p:nvPr/>
          </p:nvSpPr>
          <p:spPr bwMode="auto">
            <a:xfrm>
              <a:off x="3744" y="3744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16</a:t>
              </a:r>
            </a:p>
          </p:txBody>
        </p:sp>
      </p:grp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6059488" y="3600450"/>
            <a:ext cx="1789112" cy="2190750"/>
            <a:chOff x="3817" y="2268"/>
            <a:chExt cx="1127" cy="1380"/>
          </a:xfrm>
        </p:grpSpPr>
        <p:sp>
          <p:nvSpPr>
            <p:cNvPr id="30807" name="Text Box 87"/>
            <p:cNvSpPr txBox="1">
              <a:spLocks noChangeArrowheads="1"/>
            </p:cNvSpPr>
            <p:nvPr/>
          </p:nvSpPr>
          <p:spPr bwMode="auto">
            <a:xfrm>
              <a:off x="3817" y="3456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p</a:t>
              </a:r>
              <a:r>
                <a:rPr lang="en-US" sz="1400" baseline="-25000">
                  <a:solidFill>
                    <a:schemeClr val="accent2"/>
                  </a:solidFill>
                  <a:latin typeface="Times New Roman" charset="0"/>
                </a:rPr>
                <a:t>8</a:t>
              </a:r>
            </a:p>
          </p:txBody>
        </p:sp>
        <p:sp>
          <p:nvSpPr>
            <p:cNvPr id="30808" name="Oval 88"/>
            <p:cNvSpPr>
              <a:spLocks noChangeArrowheads="1"/>
            </p:cNvSpPr>
            <p:nvPr/>
          </p:nvSpPr>
          <p:spPr bwMode="auto">
            <a:xfrm>
              <a:off x="4574" y="2748"/>
              <a:ext cx="39" cy="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9" name="Oval 89"/>
            <p:cNvSpPr>
              <a:spLocks noChangeArrowheads="1"/>
            </p:cNvSpPr>
            <p:nvPr/>
          </p:nvSpPr>
          <p:spPr bwMode="auto">
            <a:xfrm>
              <a:off x="4312" y="3156"/>
              <a:ext cx="39" cy="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0" name="Text Box 90"/>
            <p:cNvSpPr txBox="1">
              <a:spLocks noChangeArrowheads="1"/>
            </p:cNvSpPr>
            <p:nvPr/>
          </p:nvSpPr>
          <p:spPr bwMode="auto">
            <a:xfrm>
              <a:off x="4736" y="2268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p</a:t>
              </a:r>
              <a:r>
                <a:rPr lang="en-US" sz="1400" baseline="-25000">
                  <a:solidFill>
                    <a:schemeClr val="accent2"/>
                  </a:solidFill>
                  <a:latin typeface="Times New Roman" charset="0"/>
                </a:rPr>
                <a:t>5</a:t>
              </a:r>
            </a:p>
          </p:txBody>
        </p:sp>
        <p:sp>
          <p:nvSpPr>
            <p:cNvPr id="30811" name="Text Box 91"/>
            <p:cNvSpPr txBox="1">
              <a:spLocks noChangeArrowheads="1"/>
            </p:cNvSpPr>
            <p:nvPr/>
          </p:nvSpPr>
          <p:spPr bwMode="auto">
            <a:xfrm>
              <a:off x="4576" y="2700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p</a:t>
              </a:r>
              <a:r>
                <a:rPr lang="en-US" sz="1400" baseline="-25000">
                  <a:solidFill>
                    <a:schemeClr val="accent2"/>
                  </a:solidFill>
                  <a:latin typeface="Times New Roman" charset="0"/>
                </a:rPr>
                <a:t>6</a:t>
              </a:r>
            </a:p>
          </p:txBody>
        </p:sp>
        <p:sp>
          <p:nvSpPr>
            <p:cNvPr id="30812" name="Text Box 92"/>
            <p:cNvSpPr txBox="1">
              <a:spLocks noChangeArrowheads="1"/>
            </p:cNvSpPr>
            <p:nvPr/>
          </p:nvSpPr>
          <p:spPr bwMode="auto">
            <a:xfrm>
              <a:off x="4352" y="3100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p</a:t>
              </a:r>
              <a:r>
                <a:rPr lang="en-US" sz="1400" baseline="-25000">
                  <a:solidFill>
                    <a:schemeClr val="accent2"/>
                  </a:solidFill>
                  <a:latin typeface="Times New Roman" charset="0"/>
                </a:rPr>
                <a:t>7</a:t>
              </a:r>
            </a:p>
          </p:txBody>
        </p:sp>
        <p:sp>
          <p:nvSpPr>
            <p:cNvPr id="30813" name="Oval 93"/>
            <p:cNvSpPr>
              <a:spLocks noChangeArrowheads="1"/>
            </p:cNvSpPr>
            <p:nvPr/>
          </p:nvSpPr>
          <p:spPr bwMode="auto">
            <a:xfrm>
              <a:off x="4656" y="23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14" name="Group 94"/>
          <p:cNvGrpSpPr>
            <a:grpSpLocks/>
          </p:cNvGrpSpPr>
          <p:nvPr/>
        </p:nvGrpSpPr>
        <p:grpSpPr bwMode="auto">
          <a:xfrm>
            <a:off x="6172200" y="2762250"/>
            <a:ext cx="1524000" cy="546100"/>
            <a:chOff x="3888" y="1740"/>
            <a:chExt cx="960" cy="344"/>
          </a:xfrm>
        </p:grpSpPr>
        <p:sp>
          <p:nvSpPr>
            <p:cNvPr id="30815" name="Oval 95"/>
            <p:cNvSpPr>
              <a:spLocks noChangeArrowheads="1"/>
            </p:cNvSpPr>
            <p:nvPr/>
          </p:nvSpPr>
          <p:spPr bwMode="auto">
            <a:xfrm>
              <a:off x="4068" y="1986"/>
              <a:ext cx="40" cy="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6" name="Text Box 96"/>
            <p:cNvSpPr txBox="1">
              <a:spLocks noChangeArrowheads="1"/>
            </p:cNvSpPr>
            <p:nvPr/>
          </p:nvSpPr>
          <p:spPr bwMode="auto">
            <a:xfrm>
              <a:off x="4112" y="1836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p</a:t>
              </a:r>
              <a:r>
                <a:rPr lang="en-US" sz="1400" baseline="-25000">
                  <a:solidFill>
                    <a:schemeClr val="accent2"/>
                  </a:solidFill>
                  <a:latin typeface="Times New Roman" charset="0"/>
                </a:rPr>
                <a:t>2</a:t>
              </a:r>
            </a:p>
          </p:txBody>
        </p:sp>
        <p:sp>
          <p:nvSpPr>
            <p:cNvPr id="30817" name="Text Box 97"/>
            <p:cNvSpPr txBox="1">
              <a:spLocks noChangeArrowheads="1"/>
            </p:cNvSpPr>
            <p:nvPr/>
          </p:nvSpPr>
          <p:spPr bwMode="auto">
            <a:xfrm>
              <a:off x="4640" y="1788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p</a:t>
              </a:r>
              <a:r>
                <a:rPr lang="en-US" sz="1400" baseline="-25000">
                  <a:solidFill>
                    <a:schemeClr val="accent2"/>
                  </a:solidFill>
                  <a:latin typeface="Times New Roman" charset="0"/>
                </a:rPr>
                <a:t>4</a:t>
              </a:r>
            </a:p>
          </p:txBody>
        </p:sp>
        <p:sp>
          <p:nvSpPr>
            <p:cNvPr id="30818" name="Oval 98"/>
            <p:cNvSpPr>
              <a:spLocks noChangeArrowheads="1"/>
            </p:cNvSpPr>
            <p:nvPr/>
          </p:nvSpPr>
          <p:spPr bwMode="auto">
            <a:xfrm>
              <a:off x="3888" y="18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9" name="Oval 99"/>
            <p:cNvSpPr>
              <a:spLocks noChangeArrowheads="1"/>
            </p:cNvSpPr>
            <p:nvPr/>
          </p:nvSpPr>
          <p:spPr bwMode="auto">
            <a:xfrm>
              <a:off x="4344" y="20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0" name="Oval 100"/>
            <p:cNvSpPr>
              <a:spLocks noChangeArrowheads="1"/>
            </p:cNvSpPr>
            <p:nvPr/>
          </p:nvSpPr>
          <p:spPr bwMode="auto">
            <a:xfrm>
              <a:off x="4656" y="19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1" name="Text Box 101"/>
            <p:cNvSpPr txBox="1">
              <a:spLocks noChangeArrowheads="1"/>
            </p:cNvSpPr>
            <p:nvPr/>
          </p:nvSpPr>
          <p:spPr bwMode="auto">
            <a:xfrm>
              <a:off x="3920" y="1740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p</a:t>
              </a:r>
              <a:r>
                <a:rPr lang="en-US" sz="1400" baseline="-25000">
                  <a:solidFill>
                    <a:schemeClr val="accent2"/>
                  </a:solidFill>
                  <a:latin typeface="Times New Roman" charset="0"/>
                </a:rPr>
                <a:t>1</a:t>
              </a:r>
            </a:p>
          </p:txBody>
        </p:sp>
        <p:sp>
          <p:nvSpPr>
            <p:cNvPr id="30822" name="Text Box 102"/>
            <p:cNvSpPr txBox="1">
              <a:spLocks noChangeArrowheads="1"/>
            </p:cNvSpPr>
            <p:nvPr/>
          </p:nvSpPr>
          <p:spPr bwMode="auto">
            <a:xfrm>
              <a:off x="4376" y="1868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p</a:t>
              </a:r>
              <a:r>
                <a:rPr lang="en-US" sz="1400" baseline="-25000">
                  <a:solidFill>
                    <a:schemeClr val="accent2"/>
                  </a:solidFill>
                  <a:latin typeface="Times New Roman" charset="0"/>
                </a:rPr>
                <a:t>3</a:t>
              </a:r>
            </a:p>
          </p:txBody>
        </p:sp>
      </p:grpSp>
      <p:sp>
        <p:nvSpPr>
          <p:cNvPr id="30823" name="Text Box 103"/>
          <p:cNvSpPr txBox="1">
            <a:spLocks noChangeArrowheads="1"/>
          </p:cNvSpPr>
          <p:nvPr/>
        </p:nvSpPr>
        <p:spPr bwMode="auto">
          <a:xfrm>
            <a:off x="6705600" y="203200"/>
            <a:ext cx="2354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chemeClr val="accent2"/>
                </a:solidFill>
                <a:latin typeface="Arial Black" pitchFamily="34" charset="0"/>
              </a:rPr>
              <a:t>OSCILLATING LINK</a:t>
            </a:r>
          </a:p>
        </p:txBody>
      </p:sp>
      <p:grpSp>
        <p:nvGrpSpPr>
          <p:cNvPr id="30824" name="Group 104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0825" name="AutoShape 105">
              <a:hlinkClick r:id="rId4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6" name="AutoShape 10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7" name="AutoShape 10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8" name="AutoShape 10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9" name="AutoShape 10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0" name="AutoShape 11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5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8" dur="5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3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8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8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8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3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8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3" dur="500"/>
                                        <p:tgtEl>
                                          <p:spTgt spid="30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3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3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1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6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1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6" grpId="0" animBg="1"/>
      <p:bldP spid="30737" grpId="0" animBg="1"/>
      <p:bldP spid="30747" grpId="0" autoUpdateAnimBg="0"/>
      <p:bldP spid="30766" grpId="0" animBg="1"/>
      <p:bldP spid="30767" grpId="0" animBg="1"/>
      <p:bldP spid="30768" grpId="0" animBg="1"/>
      <p:bldP spid="30769" grpId="0" animBg="1"/>
      <p:bldP spid="30770" grpId="0" animBg="1"/>
      <p:bldP spid="30771" grpId="0" animBg="1"/>
      <p:bldP spid="30782" grpId="0" animBg="1"/>
      <p:bldP spid="30783" grpId="0" animBg="1"/>
      <p:bldP spid="30784" grpId="0" autoUpdateAnimBg="0"/>
      <p:bldP spid="3078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 noEditPoints="1"/>
          </p:cNvSpPr>
          <p:nvPr/>
        </p:nvSpPr>
        <p:spPr bwMode="auto">
          <a:xfrm>
            <a:off x="3429000" y="1309688"/>
            <a:ext cx="4953000" cy="4943475"/>
          </a:xfrm>
          <a:custGeom>
            <a:avLst/>
            <a:gdLst/>
            <a:ahLst/>
            <a:cxnLst>
              <a:cxn ang="0">
                <a:pos x="1812" y="1099"/>
              </a:cxn>
              <a:cxn ang="0">
                <a:pos x="1741" y="1310"/>
              </a:cxn>
              <a:cxn ang="0">
                <a:pos x="1622" y="1496"/>
              </a:cxn>
              <a:cxn ang="0">
                <a:pos x="1617" y="1493"/>
              </a:cxn>
              <a:cxn ang="0">
                <a:pos x="1736" y="1308"/>
              </a:cxn>
              <a:cxn ang="0">
                <a:pos x="1807" y="1097"/>
              </a:cxn>
              <a:cxn ang="0">
                <a:pos x="1832" y="915"/>
              </a:cxn>
              <a:cxn ang="0">
                <a:pos x="1427" y="1673"/>
              </a:cxn>
              <a:cxn ang="0">
                <a:pos x="1231" y="1773"/>
              </a:cxn>
              <a:cxn ang="0">
                <a:pos x="1010" y="1825"/>
              </a:cxn>
              <a:cxn ang="0">
                <a:pos x="1010" y="1819"/>
              </a:cxn>
              <a:cxn ang="0">
                <a:pos x="1229" y="1769"/>
              </a:cxn>
              <a:cxn ang="0">
                <a:pos x="1425" y="1667"/>
              </a:cxn>
              <a:cxn ang="0">
                <a:pos x="1563" y="1562"/>
              </a:cxn>
              <a:cxn ang="0">
                <a:pos x="732" y="1811"/>
              </a:cxn>
              <a:cxn ang="0">
                <a:pos x="521" y="1738"/>
              </a:cxn>
              <a:cxn ang="0">
                <a:pos x="334" y="1619"/>
              </a:cxn>
              <a:cxn ang="0">
                <a:pos x="338" y="1615"/>
              </a:cxn>
              <a:cxn ang="0">
                <a:pos x="522" y="1734"/>
              </a:cxn>
              <a:cxn ang="0">
                <a:pos x="734" y="1805"/>
              </a:cxn>
              <a:cxn ang="0">
                <a:pos x="916" y="1828"/>
              </a:cxn>
              <a:cxn ang="0">
                <a:pos x="158" y="1425"/>
              </a:cxn>
              <a:cxn ang="0">
                <a:pos x="56" y="1228"/>
              </a:cxn>
              <a:cxn ang="0">
                <a:pos x="6" y="1007"/>
              </a:cxn>
              <a:cxn ang="0">
                <a:pos x="12" y="1007"/>
              </a:cxn>
              <a:cxn ang="0">
                <a:pos x="62" y="1226"/>
              </a:cxn>
              <a:cxn ang="0">
                <a:pos x="162" y="1422"/>
              </a:cxn>
              <a:cxn ang="0">
                <a:pos x="269" y="1562"/>
              </a:cxn>
              <a:cxn ang="0">
                <a:pos x="20" y="731"/>
              </a:cxn>
              <a:cxn ang="0">
                <a:pos x="91" y="518"/>
              </a:cxn>
              <a:cxn ang="0">
                <a:pos x="210" y="332"/>
              </a:cxn>
              <a:cxn ang="0">
                <a:pos x="215" y="335"/>
              </a:cxn>
              <a:cxn ang="0">
                <a:pos x="96" y="520"/>
              </a:cxn>
              <a:cxn ang="0">
                <a:pos x="25" y="731"/>
              </a:cxn>
              <a:cxn ang="0">
                <a:pos x="0" y="915"/>
              </a:cxn>
              <a:cxn ang="0">
                <a:pos x="405" y="155"/>
              </a:cxn>
              <a:cxn ang="0">
                <a:pos x="601" y="55"/>
              </a:cxn>
              <a:cxn ang="0">
                <a:pos x="824" y="3"/>
              </a:cxn>
              <a:cxn ang="0">
                <a:pos x="824" y="9"/>
              </a:cxn>
              <a:cxn ang="0">
                <a:pos x="605" y="59"/>
              </a:cxn>
              <a:cxn ang="0">
                <a:pos x="409" y="161"/>
              </a:cxn>
              <a:cxn ang="0">
                <a:pos x="269" y="268"/>
              </a:cxn>
              <a:cxn ang="0">
                <a:pos x="1100" y="17"/>
              </a:cxn>
              <a:cxn ang="0">
                <a:pos x="1313" y="90"/>
              </a:cxn>
              <a:cxn ang="0">
                <a:pos x="1498" y="209"/>
              </a:cxn>
              <a:cxn ang="0">
                <a:pos x="1494" y="213"/>
              </a:cxn>
              <a:cxn ang="0">
                <a:pos x="1310" y="96"/>
              </a:cxn>
              <a:cxn ang="0">
                <a:pos x="1098" y="23"/>
              </a:cxn>
              <a:cxn ang="0">
                <a:pos x="916" y="0"/>
              </a:cxn>
              <a:cxn ang="0">
                <a:pos x="1674" y="403"/>
              </a:cxn>
              <a:cxn ang="0">
                <a:pos x="1776" y="600"/>
              </a:cxn>
              <a:cxn ang="0">
                <a:pos x="1826" y="821"/>
              </a:cxn>
              <a:cxn ang="0">
                <a:pos x="1820" y="821"/>
              </a:cxn>
              <a:cxn ang="0">
                <a:pos x="1770" y="602"/>
              </a:cxn>
              <a:cxn ang="0">
                <a:pos x="1670" y="406"/>
              </a:cxn>
              <a:cxn ang="0">
                <a:pos x="1563" y="268"/>
              </a:cxn>
            </a:cxnLst>
            <a:rect l="0" t="0" r="r" b="b"/>
            <a:pathLst>
              <a:path w="1832" h="1828">
                <a:moveTo>
                  <a:pt x="1832" y="915"/>
                </a:moveTo>
                <a:lnTo>
                  <a:pt x="1830" y="961"/>
                </a:lnTo>
                <a:lnTo>
                  <a:pt x="1826" y="1007"/>
                </a:lnTo>
                <a:lnTo>
                  <a:pt x="1820" y="1053"/>
                </a:lnTo>
                <a:lnTo>
                  <a:pt x="1812" y="1099"/>
                </a:lnTo>
                <a:lnTo>
                  <a:pt x="1803" y="1143"/>
                </a:lnTo>
                <a:lnTo>
                  <a:pt x="1789" y="1186"/>
                </a:lnTo>
                <a:lnTo>
                  <a:pt x="1776" y="1228"/>
                </a:lnTo>
                <a:lnTo>
                  <a:pt x="1759" y="1270"/>
                </a:lnTo>
                <a:lnTo>
                  <a:pt x="1741" y="1310"/>
                </a:lnTo>
                <a:lnTo>
                  <a:pt x="1720" y="1351"/>
                </a:lnTo>
                <a:lnTo>
                  <a:pt x="1699" y="1389"/>
                </a:lnTo>
                <a:lnTo>
                  <a:pt x="1674" y="1425"/>
                </a:lnTo>
                <a:lnTo>
                  <a:pt x="1649" y="1462"/>
                </a:lnTo>
                <a:lnTo>
                  <a:pt x="1622" y="1496"/>
                </a:lnTo>
                <a:lnTo>
                  <a:pt x="1594" y="1529"/>
                </a:lnTo>
                <a:lnTo>
                  <a:pt x="1563" y="1562"/>
                </a:lnTo>
                <a:lnTo>
                  <a:pt x="1559" y="1556"/>
                </a:lnTo>
                <a:lnTo>
                  <a:pt x="1588" y="1525"/>
                </a:lnTo>
                <a:lnTo>
                  <a:pt x="1617" y="1493"/>
                </a:lnTo>
                <a:lnTo>
                  <a:pt x="1643" y="1458"/>
                </a:lnTo>
                <a:lnTo>
                  <a:pt x="1670" y="1422"/>
                </a:lnTo>
                <a:lnTo>
                  <a:pt x="1693" y="1385"/>
                </a:lnTo>
                <a:lnTo>
                  <a:pt x="1715" y="1347"/>
                </a:lnTo>
                <a:lnTo>
                  <a:pt x="1736" y="1308"/>
                </a:lnTo>
                <a:lnTo>
                  <a:pt x="1753" y="1268"/>
                </a:lnTo>
                <a:lnTo>
                  <a:pt x="1770" y="1226"/>
                </a:lnTo>
                <a:lnTo>
                  <a:pt x="1784" y="1184"/>
                </a:lnTo>
                <a:lnTo>
                  <a:pt x="1797" y="1141"/>
                </a:lnTo>
                <a:lnTo>
                  <a:pt x="1807" y="1097"/>
                </a:lnTo>
                <a:lnTo>
                  <a:pt x="1814" y="1053"/>
                </a:lnTo>
                <a:lnTo>
                  <a:pt x="1820" y="1007"/>
                </a:lnTo>
                <a:lnTo>
                  <a:pt x="1824" y="961"/>
                </a:lnTo>
                <a:lnTo>
                  <a:pt x="1826" y="915"/>
                </a:lnTo>
                <a:lnTo>
                  <a:pt x="1832" y="915"/>
                </a:lnTo>
                <a:close/>
                <a:moveTo>
                  <a:pt x="1563" y="1562"/>
                </a:moveTo>
                <a:lnTo>
                  <a:pt x="1530" y="1590"/>
                </a:lnTo>
                <a:lnTo>
                  <a:pt x="1498" y="1619"/>
                </a:lnTo>
                <a:lnTo>
                  <a:pt x="1463" y="1648"/>
                </a:lnTo>
                <a:lnTo>
                  <a:pt x="1427" y="1673"/>
                </a:lnTo>
                <a:lnTo>
                  <a:pt x="1390" y="1696"/>
                </a:lnTo>
                <a:lnTo>
                  <a:pt x="1352" y="1719"/>
                </a:lnTo>
                <a:lnTo>
                  <a:pt x="1313" y="1738"/>
                </a:lnTo>
                <a:lnTo>
                  <a:pt x="1271" y="1757"/>
                </a:lnTo>
                <a:lnTo>
                  <a:pt x="1231" y="1773"/>
                </a:lnTo>
                <a:lnTo>
                  <a:pt x="1189" y="1788"/>
                </a:lnTo>
                <a:lnTo>
                  <a:pt x="1144" y="1800"/>
                </a:lnTo>
                <a:lnTo>
                  <a:pt x="1100" y="1811"/>
                </a:lnTo>
                <a:lnTo>
                  <a:pt x="1056" y="1819"/>
                </a:lnTo>
                <a:lnTo>
                  <a:pt x="1010" y="1825"/>
                </a:lnTo>
                <a:lnTo>
                  <a:pt x="964" y="1828"/>
                </a:lnTo>
                <a:lnTo>
                  <a:pt x="916" y="1828"/>
                </a:lnTo>
                <a:lnTo>
                  <a:pt x="916" y="1823"/>
                </a:lnTo>
                <a:lnTo>
                  <a:pt x="964" y="1823"/>
                </a:lnTo>
                <a:lnTo>
                  <a:pt x="1010" y="1819"/>
                </a:lnTo>
                <a:lnTo>
                  <a:pt x="1054" y="1813"/>
                </a:lnTo>
                <a:lnTo>
                  <a:pt x="1098" y="1805"/>
                </a:lnTo>
                <a:lnTo>
                  <a:pt x="1143" y="1794"/>
                </a:lnTo>
                <a:lnTo>
                  <a:pt x="1187" y="1782"/>
                </a:lnTo>
                <a:lnTo>
                  <a:pt x="1229" y="1769"/>
                </a:lnTo>
                <a:lnTo>
                  <a:pt x="1269" y="1752"/>
                </a:lnTo>
                <a:lnTo>
                  <a:pt x="1310" y="1734"/>
                </a:lnTo>
                <a:lnTo>
                  <a:pt x="1350" y="1713"/>
                </a:lnTo>
                <a:lnTo>
                  <a:pt x="1386" y="1692"/>
                </a:lnTo>
                <a:lnTo>
                  <a:pt x="1425" y="1667"/>
                </a:lnTo>
                <a:lnTo>
                  <a:pt x="1459" y="1642"/>
                </a:lnTo>
                <a:lnTo>
                  <a:pt x="1494" y="1615"/>
                </a:lnTo>
                <a:lnTo>
                  <a:pt x="1526" y="1587"/>
                </a:lnTo>
                <a:lnTo>
                  <a:pt x="1559" y="1556"/>
                </a:lnTo>
                <a:lnTo>
                  <a:pt x="1563" y="1562"/>
                </a:lnTo>
                <a:close/>
                <a:moveTo>
                  <a:pt x="916" y="1828"/>
                </a:moveTo>
                <a:lnTo>
                  <a:pt x="870" y="1828"/>
                </a:lnTo>
                <a:lnTo>
                  <a:pt x="824" y="1825"/>
                </a:lnTo>
                <a:lnTo>
                  <a:pt x="778" y="1819"/>
                </a:lnTo>
                <a:lnTo>
                  <a:pt x="732" y="1811"/>
                </a:lnTo>
                <a:lnTo>
                  <a:pt x="688" y="1800"/>
                </a:lnTo>
                <a:lnTo>
                  <a:pt x="645" y="1788"/>
                </a:lnTo>
                <a:lnTo>
                  <a:pt x="603" y="1773"/>
                </a:lnTo>
                <a:lnTo>
                  <a:pt x="561" y="1757"/>
                </a:lnTo>
                <a:lnTo>
                  <a:pt x="521" y="1738"/>
                </a:lnTo>
                <a:lnTo>
                  <a:pt x="480" y="1719"/>
                </a:lnTo>
                <a:lnTo>
                  <a:pt x="442" y="1696"/>
                </a:lnTo>
                <a:lnTo>
                  <a:pt x="405" y="1673"/>
                </a:lnTo>
                <a:lnTo>
                  <a:pt x="369" y="1648"/>
                </a:lnTo>
                <a:lnTo>
                  <a:pt x="334" y="1619"/>
                </a:lnTo>
                <a:lnTo>
                  <a:pt x="302" y="1590"/>
                </a:lnTo>
                <a:lnTo>
                  <a:pt x="269" y="1562"/>
                </a:lnTo>
                <a:lnTo>
                  <a:pt x="273" y="1556"/>
                </a:lnTo>
                <a:lnTo>
                  <a:pt x="306" y="1587"/>
                </a:lnTo>
                <a:lnTo>
                  <a:pt x="338" y="1615"/>
                </a:lnTo>
                <a:lnTo>
                  <a:pt x="373" y="1642"/>
                </a:lnTo>
                <a:lnTo>
                  <a:pt x="409" y="1667"/>
                </a:lnTo>
                <a:lnTo>
                  <a:pt x="446" y="1692"/>
                </a:lnTo>
                <a:lnTo>
                  <a:pt x="484" y="1713"/>
                </a:lnTo>
                <a:lnTo>
                  <a:pt x="522" y="1734"/>
                </a:lnTo>
                <a:lnTo>
                  <a:pt x="563" y="1752"/>
                </a:lnTo>
                <a:lnTo>
                  <a:pt x="605" y="1769"/>
                </a:lnTo>
                <a:lnTo>
                  <a:pt x="647" y="1782"/>
                </a:lnTo>
                <a:lnTo>
                  <a:pt x="689" y="1794"/>
                </a:lnTo>
                <a:lnTo>
                  <a:pt x="734" y="1805"/>
                </a:lnTo>
                <a:lnTo>
                  <a:pt x="778" y="1813"/>
                </a:lnTo>
                <a:lnTo>
                  <a:pt x="824" y="1819"/>
                </a:lnTo>
                <a:lnTo>
                  <a:pt x="870" y="1823"/>
                </a:lnTo>
                <a:lnTo>
                  <a:pt x="916" y="1823"/>
                </a:lnTo>
                <a:lnTo>
                  <a:pt x="916" y="1828"/>
                </a:lnTo>
                <a:close/>
                <a:moveTo>
                  <a:pt x="269" y="1562"/>
                </a:moveTo>
                <a:lnTo>
                  <a:pt x="238" y="1529"/>
                </a:lnTo>
                <a:lnTo>
                  <a:pt x="210" y="1496"/>
                </a:lnTo>
                <a:lnTo>
                  <a:pt x="183" y="1462"/>
                </a:lnTo>
                <a:lnTo>
                  <a:pt x="158" y="1425"/>
                </a:lnTo>
                <a:lnTo>
                  <a:pt x="133" y="1389"/>
                </a:lnTo>
                <a:lnTo>
                  <a:pt x="112" y="1351"/>
                </a:lnTo>
                <a:lnTo>
                  <a:pt x="91" y="1310"/>
                </a:lnTo>
                <a:lnTo>
                  <a:pt x="73" y="1270"/>
                </a:lnTo>
                <a:lnTo>
                  <a:pt x="56" y="1228"/>
                </a:lnTo>
                <a:lnTo>
                  <a:pt x="43" y="1186"/>
                </a:lnTo>
                <a:lnTo>
                  <a:pt x="29" y="1143"/>
                </a:lnTo>
                <a:lnTo>
                  <a:pt x="20" y="1099"/>
                </a:lnTo>
                <a:lnTo>
                  <a:pt x="12" y="1053"/>
                </a:lnTo>
                <a:lnTo>
                  <a:pt x="6" y="1007"/>
                </a:lnTo>
                <a:lnTo>
                  <a:pt x="2" y="961"/>
                </a:lnTo>
                <a:lnTo>
                  <a:pt x="0" y="915"/>
                </a:lnTo>
                <a:lnTo>
                  <a:pt x="6" y="915"/>
                </a:lnTo>
                <a:lnTo>
                  <a:pt x="8" y="961"/>
                </a:lnTo>
                <a:lnTo>
                  <a:pt x="12" y="1007"/>
                </a:lnTo>
                <a:lnTo>
                  <a:pt x="18" y="1053"/>
                </a:lnTo>
                <a:lnTo>
                  <a:pt x="25" y="1097"/>
                </a:lnTo>
                <a:lnTo>
                  <a:pt x="35" y="1141"/>
                </a:lnTo>
                <a:lnTo>
                  <a:pt x="48" y="1184"/>
                </a:lnTo>
                <a:lnTo>
                  <a:pt x="62" y="1226"/>
                </a:lnTo>
                <a:lnTo>
                  <a:pt x="79" y="1268"/>
                </a:lnTo>
                <a:lnTo>
                  <a:pt x="96" y="1308"/>
                </a:lnTo>
                <a:lnTo>
                  <a:pt x="117" y="1347"/>
                </a:lnTo>
                <a:lnTo>
                  <a:pt x="139" y="1385"/>
                </a:lnTo>
                <a:lnTo>
                  <a:pt x="162" y="1422"/>
                </a:lnTo>
                <a:lnTo>
                  <a:pt x="189" y="1458"/>
                </a:lnTo>
                <a:lnTo>
                  <a:pt x="215" y="1493"/>
                </a:lnTo>
                <a:lnTo>
                  <a:pt x="244" y="1525"/>
                </a:lnTo>
                <a:lnTo>
                  <a:pt x="273" y="1556"/>
                </a:lnTo>
                <a:lnTo>
                  <a:pt x="269" y="1562"/>
                </a:lnTo>
                <a:close/>
                <a:moveTo>
                  <a:pt x="0" y="915"/>
                </a:moveTo>
                <a:lnTo>
                  <a:pt x="2" y="867"/>
                </a:lnTo>
                <a:lnTo>
                  <a:pt x="6" y="821"/>
                </a:lnTo>
                <a:lnTo>
                  <a:pt x="12" y="775"/>
                </a:lnTo>
                <a:lnTo>
                  <a:pt x="20" y="731"/>
                </a:lnTo>
                <a:lnTo>
                  <a:pt x="29" y="687"/>
                </a:lnTo>
                <a:lnTo>
                  <a:pt x="43" y="642"/>
                </a:lnTo>
                <a:lnTo>
                  <a:pt x="56" y="600"/>
                </a:lnTo>
                <a:lnTo>
                  <a:pt x="73" y="558"/>
                </a:lnTo>
                <a:lnTo>
                  <a:pt x="91" y="518"/>
                </a:lnTo>
                <a:lnTo>
                  <a:pt x="112" y="479"/>
                </a:lnTo>
                <a:lnTo>
                  <a:pt x="133" y="441"/>
                </a:lnTo>
                <a:lnTo>
                  <a:pt x="158" y="403"/>
                </a:lnTo>
                <a:lnTo>
                  <a:pt x="183" y="366"/>
                </a:lnTo>
                <a:lnTo>
                  <a:pt x="210" y="332"/>
                </a:lnTo>
                <a:lnTo>
                  <a:pt x="238" y="299"/>
                </a:lnTo>
                <a:lnTo>
                  <a:pt x="269" y="268"/>
                </a:lnTo>
                <a:lnTo>
                  <a:pt x="273" y="272"/>
                </a:lnTo>
                <a:lnTo>
                  <a:pt x="244" y="303"/>
                </a:lnTo>
                <a:lnTo>
                  <a:pt x="215" y="335"/>
                </a:lnTo>
                <a:lnTo>
                  <a:pt x="189" y="370"/>
                </a:lnTo>
                <a:lnTo>
                  <a:pt x="162" y="406"/>
                </a:lnTo>
                <a:lnTo>
                  <a:pt x="139" y="443"/>
                </a:lnTo>
                <a:lnTo>
                  <a:pt x="117" y="481"/>
                </a:lnTo>
                <a:lnTo>
                  <a:pt x="96" y="520"/>
                </a:lnTo>
                <a:lnTo>
                  <a:pt x="79" y="560"/>
                </a:lnTo>
                <a:lnTo>
                  <a:pt x="62" y="602"/>
                </a:lnTo>
                <a:lnTo>
                  <a:pt x="48" y="644"/>
                </a:lnTo>
                <a:lnTo>
                  <a:pt x="35" y="687"/>
                </a:lnTo>
                <a:lnTo>
                  <a:pt x="25" y="731"/>
                </a:lnTo>
                <a:lnTo>
                  <a:pt x="18" y="777"/>
                </a:lnTo>
                <a:lnTo>
                  <a:pt x="12" y="821"/>
                </a:lnTo>
                <a:lnTo>
                  <a:pt x="8" y="867"/>
                </a:lnTo>
                <a:lnTo>
                  <a:pt x="6" y="915"/>
                </a:lnTo>
                <a:lnTo>
                  <a:pt x="0" y="915"/>
                </a:lnTo>
                <a:close/>
                <a:moveTo>
                  <a:pt x="269" y="268"/>
                </a:moveTo>
                <a:lnTo>
                  <a:pt x="302" y="238"/>
                </a:lnTo>
                <a:lnTo>
                  <a:pt x="334" y="209"/>
                </a:lnTo>
                <a:lnTo>
                  <a:pt x="369" y="182"/>
                </a:lnTo>
                <a:lnTo>
                  <a:pt x="405" y="155"/>
                </a:lnTo>
                <a:lnTo>
                  <a:pt x="442" y="132"/>
                </a:lnTo>
                <a:lnTo>
                  <a:pt x="480" y="109"/>
                </a:lnTo>
                <a:lnTo>
                  <a:pt x="521" y="90"/>
                </a:lnTo>
                <a:lnTo>
                  <a:pt x="561" y="71"/>
                </a:lnTo>
                <a:lnTo>
                  <a:pt x="601" y="55"/>
                </a:lnTo>
                <a:lnTo>
                  <a:pt x="645" y="40"/>
                </a:lnTo>
                <a:lnTo>
                  <a:pt x="688" y="28"/>
                </a:lnTo>
                <a:lnTo>
                  <a:pt x="732" y="17"/>
                </a:lnTo>
                <a:lnTo>
                  <a:pt x="778" y="9"/>
                </a:lnTo>
                <a:lnTo>
                  <a:pt x="824" y="3"/>
                </a:lnTo>
                <a:lnTo>
                  <a:pt x="870" y="0"/>
                </a:lnTo>
                <a:lnTo>
                  <a:pt x="916" y="0"/>
                </a:lnTo>
                <a:lnTo>
                  <a:pt x="916" y="5"/>
                </a:lnTo>
                <a:lnTo>
                  <a:pt x="870" y="5"/>
                </a:lnTo>
                <a:lnTo>
                  <a:pt x="824" y="9"/>
                </a:lnTo>
                <a:lnTo>
                  <a:pt x="778" y="15"/>
                </a:lnTo>
                <a:lnTo>
                  <a:pt x="734" y="23"/>
                </a:lnTo>
                <a:lnTo>
                  <a:pt x="689" y="34"/>
                </a:lnTo>
                <a:lnTo>
                  <a:pt x="647" y="46"/>
                </a:lnTo>
                <a:lnTo>
                  <a:pt x="605" y="59"/>
                </a:lnTo>
                <a:lnTo>
                  <a:pt x="563" y="76"/>
                </a:lnTo>
                <a:lnTo>
                  <a:pt x="522" y="94"/>
                </a:lnTo>
                <a:lnTo>
                  <a:pt x="484" y="115"/>
                </a:lnTo>
                <a:lnTo>
                  <a:pt x="446" y="136"/>
                </a:lnTo>
                <a:lnTo>
                  <a:pt x="409" y="161"/>
                </a:lnTo>
                <a:lnTo>
                  <a:pt x="373" y="186"/>
                </a:lnTo>
                <a:lnTo>
                  <a:pt x="338" y="213"/>
                </a:lnTo>
                <a:lnTo>
                  <a:pt x="306" y="241"/>
                </a:lnTo>
                <a:lnTo>
                  <a:pt x="273" y="272"/>
                </a:lnTo>
                <a:lnTo>
                  <a:pt x="269" y="268"/>
                </a:lnTo>
                <a:close/>
                <a:moveTo>
                  <a:pt x="916" y="0"/>
                </a:moveTo>
                <a:lnTo>
                  <a:pt x="964" y="0"/>
                </a:lnTo>
                <a:lnTo>
                  <a:pt x="1010" y="3"/>
                </a:lnTo>
                <a:lnTo>
                  <a:pt x="1056" y="9"/>
                </a:lnTo>
                <a:lnTo>
                  <a:pt x="1100" y="17"/>
                </a:lnTo>
                <a:lnTo>
                  <a:pt x="1144" y="28"/>
                </a:lnTo>
                <a:lnTo>
                  <a:pt x="1189" y="40"/>
                </a:lnTo>
                <a:lnTo>
                  <a:pt x="1231" y="55"/>
                </a:lnTo>
                <a:lnTo>
                  <a:pt x="1271" y="71"/>
                </a:lnTo>
                <a:lnTo>
                  <a:pt x="1313" y="90"/>
                </a:lnTo>
                <a:lnTo>
                  <a:pt x="1352" y="109"/>
                </a:lnTo>
                <a:lnTo>
                  <a:pt x="1390" y="132"/>
                </a:lnTo>
                <a:lnTo>
                  <a:pt x="1427" y="155"/>
                </a:lnTo>
                <a:lnTo>
                  <a:pt x="1463" y="182"/>
                </a:lnTo>
                <a:lnTo>
                  <a:pt x="1498" y="209"/>
                </a:lnTo>
                <a:lnTo>
                  <a:pt x="1530" y="238"/>
                </a:lnTo>
                <a:lnTo>
                  <a:pt x="1563" y="268"/>
                </a:lnTo>
                <a:lnTo>
                  <a:pt x="1559" y="272"/>
                </a:lnTo>
                <a:lnTo>
                  <a:pt x="1526" y="241"/>
                </a:lnTo>
                <a:lnTo>
                  <a:pt x="1494" y="213"/>
                </a:lnTo>
                <a:lnTo>
                  <a:pt x="1459" y="186"/>
                </a:lnTo>
                <a:lnTo>
                  <a:pt x="1425" y="161"/>
                </a:lnTo>
                <a:lnTo>
                  <a:pt x="1386" y="136"/>
                </a:lnTo>
                <a:lnTo>
                  <a:pt x="1350" y="115"/>
                </a:lnTo>
                <a:lnTo>
                  <a:pt x="1310" y="96"/>
                </a:lnTo>
                <a:lnTo>
                  <a:pt x="1269" y="76"/>
                </a:lnTo>
                <a:lnTo>
                  <a:pt x="1229" y="59"/>
                </a:lnTo>
                <a:lnTo>
                  <a:pt x="1187" y="46"/>
                </a:lnTo>
                <a:lnTo>
                  <a:pt x="1143" y="34"/>
                </a:lnTo>
                <a:lnTo>
                  <a:pt x="1098" y="23"/>
                </a:lnTo>
                <a:lnTo>
                  <a:pt x="1054" y="15"/>
                </a:lnTo>
                <a:lnTo>
                  <a:pt x="1010" y="9"/>
                </a:lnTo>
                <a:lnTo>
                  <a:pt x="964" y="5"/>
                </a:lnTo>
                <a:lnTo>
                  <a:pt x="916" y="5"/>
                </a:lnTo>
                <a:lnTo>
                  <a:pt x="916" y="0"/>
                </a:lnTo>
                <a:close/>
                <a:moveTo>
                  <a:pt x="1563" y="268"/>
                </a:moveTo>
                <a:lnTo>
                  <a:pt x="1594" y="299"/>
                </a:lnTo>
                <a:lnTo>
                  <a:pt x="1622" y="334"/>
                </a:lnTo>
                <a:lnTo>
                  <a:pt x="1649" y="368"/>
                </a:lnTo>
                <a:lnTo>
                  <a:pt x="1674" y="403"/>
                </a:lnTo>
                <a:lnTo>
                  <a:pt x="1699" y="441"/>
                </a:lnTo>
                <a:lnTo>
                  <a:pt x="1720" y="479"/>
                </a:lnTo>
                <a:lnTo>
                  <a:pt x="1741" y="518"/>
                </a:lnTo>
                <a:lnTo>
                  <a:pt x="1759" y="558"/>
                </a:lnTo>
                <a:lnTo>
                  <a:pt x="1776" y="600"/>
                </a:lnTo>
                <a:lnTo>
                  <a:pt x="1789" y="642"/>
                </a:lnTo>
                <a:lnTo>
                  <a:pt x="1803" y="687"/>
                </a:lnTo>
                <a:lnTo>
                  <a:pt x="1812" y="731"/>
                </a:lnTo>
                <a:lnTo>
                  <a:pt x="1820" y="775"/>
                </a:lnTo>
                <a:lnTo>
                  <a:pt x="1826" y="821"/>
                </a:lnTo>
                <a:lnTo>
                  <a:pt x="1830" y="867"/>
                </a:lnTo>
                <a:lnTo>
                  <a:pt x="1832" y="915"/>
                </a:lnTo>
                <a:lnTo>
                  <a:pt x="1826" y="915"/>
                </a:lnTo>
                <a:lnTo>
                  <a:pt x="1824" y="867"/>
                </a:lnTo>
                <a:lnTo>
                  <a:pt x="1820" y="821"/>
                </a:lnTo>
                <a:lnTo>
                  <a:pt x="1814" y="777"/>
                </a:lnTo>
                <a:lnTo>
                  <a:pt x="1807" y="731"/>
                </a:lnTo>
                <a:lnTo>
                  <a:pt x="1797" y="689"/>
                </a:lnTo>
                <a:lnTo>
                  <a:pt x="1784" y="644"/>
                </a:lnTo>
                <a:lnTo>
                  <a:pt x="1770" y="602"/>
                </a:lnTo>
                <a:lnTo>
                  <a:pt x="1753" y="562"/>
                </a:lnTo>
                <a:lnTo>
                  <a:pt x="1736" y="522"/>
                </a:lnTo>
                <a:lnTo>
                  <a:pt x="1715" y="481"/>
                </a:lnTo>
                <a:lnTo>
                  <a:pt x="1693" y="443"/>
                </a:lnTo>
                <a:lnTo>
                  <a:pt x="1670" y="406"/>
                </a:lnTo>
                <a:lnTo>
                  <a:pt x="1643" y="370"/>
                </a:lnTo>
                <a:lnTo>
                  <a:pt x="1617" y="335"/>
                </a:lnTo>
                <a:lnTo>
                  <a:pt x="1588" y="303"/>
                </a:lnTo>
                <a:lnTo>
                  <a:pt x="1559" y="272"/>
                </a:lnTo>
                <a:lnTo>
                  <a:pt x="1563" y="268"/>
                </a:lnTo>
                <a:close/>
              </a:path>
            </a:pathLst>
          </a:custGeom>
          <a:solidFill>
            <a:srgbClr val="13151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7" name="Freeform 3"/>
          <p:cNvSpPr>
            <a:spLocks/>
          </p:cNvSpPr>
          <p:nvPr/>
        </p:nvSpPr>
        <p:spPr bwMode="auto">
          <a:xfrm>
            <a:off x="4014788" y="2408238"/>
            <a:ext cx="592137" cy="1376362"/>
          </a:xfrm>
          <a:custGeom>
            <a:avLst/>
            <a:gdLst/>
            <a:ahLst/>
            <a:cxnLst>
              <a:cxn ang="0">
                <a:pos x="0" y="509"/>
              </a:cxn>
              <a:cxn ang="0">
                <a:pos x="0" y="507"/>
              </a:cxn>
              <a:cxn ang="0">
                <a:pos x="0" y="505"/>
              </a:cxn>
              <a:cxn ang="0">
                <a:pos x="2" y="471"/>
              </a:cxn>
              <a:cxn ang="0">
                <a:pos x="4" y="434"/>
              </a:cxn>
              <a:cxn ang="0">
                <a:pos x="10" y="400"/>
              </a:cxn>
              <a:cxn ang="0">
                <a:pos x="16" y="365"/>
              </a:cxn>
              <a:cxn ang="0">
                <a:pos x="23" y="330"/>
              </a:cxn>
              <a:cxn ang="0">
                <a:pos x="35" y="296"/>
              </a:cxn>
              <a:cxn ang="0">
                <a:pos x="46" y="263"/>
              </a:cxn>
              <a:cxn ang="0">
                <a:pos x="58" y="231"/>
              </a:cxn>
              <a:cxn ang="0">
                <a:pos x="73" y="198"/>
              </a:cxn>
              <a:cxn ang="0">
                <a:pos x="91" y="167"/>
              </a:cxn>
              <a:cxn ang="0">
                <a:pos x="108" y="137"/>
              </a:cxn>
              <a:cxn ang="0">
                <a:pos x="127" y="108"/>
              </a:cxn>
              <a:cxn ang="0">
                <a:pos x="148" y="79"/>
              </a:cxn>
              <a:cxn ang="0">
                <a:pos x="169" y="52"/>
              </a:cxn>
              <a:cxn ang="0">
                <a:pos x="194" y="25"/>
              </a:cxn>
              <a:cxn ang="0">
                <a:pos x="219" y="0"/>
              </a:cxn>
            </a:cxnLst>
            <a:rect l="0" t="0" r="r" b="b"/>
            <a:pathLst>
              <a:path w="219" h="509">
                <a:moveTo>
                  <a:pt x="0" y="509"/>
                </a:moveTo>
                <a:lnTo>
                  <a:pt x="0" y="507"/>
                </a:lnTo>
                <a:lnTo>
                  <a:pt x="0" y="505"/>
                </a:lnTo>
                <a:lnTo>
                  <a:pt x="2" y="471"/>
                </a:lnTo>
                <a:lnTo>
                  <a:pt x="4" y="434"/>
                </a:lnTo>
                <a:lnTo>
                  <a:pt x="10" y="400"/>
                </a:lnTo>
                <a:lnTo>
                  <a:pt x="16" y="365"/>
                </a:lnTo>
                <a:lnTo>
                  <a:pt x="23" y="330"/>
                </a:lnTo>
                <a:lnTo>
                  <a:pt x="35" y="296"/>
                </a:lnTo>
                <a:lnTo>
                  <a:pt x="46" y="263"/>
                </a:lnTo>
                <a:lnTo>
                  <a:pt x="58" y="231"/>
                </a:lnTo>
                <a:lnTo>
                  <a:pt x="73" y="198"/>
                </a:lnTo>
                <a:lnTo>
                  <a:pt x="91" y="167"/>
                </a:lnTo>
                <a:lnTo>
                  <a:pt x="108" y="137"/>
                </a:lnTo>
                <a:lnTo>
                  <a:pt x="127" y="108"/>
                </a:lnTo>
                <a:lnTo>
                  <a:pt x="148" y="79"/>
                </a:lnTo>
                <a:lnTo>
                  <a:pt x="169" y="52"/>
                </a:lnTo>
                <a:lnTo>
                  <a:pt x="194" y="25"/>
                </a:lnTo>
                <a:lnTo>
                  <a:pt x="219" y="0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7250113" y="2462213"/>
            <a:ext cx="546100" cy="1322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25"/>
              </a:cxn>
              <a:cxn ang="0">
                <a:pos x="46" y="50"/>
              </a:cxn>
              <a:cxn ang="0">
                <a:pos x="67" y="76"/>
              </a:cxn>
              <a:cxn ang="0">
                <a:pos x="87" y="105"/>
              </a:cxn>
              <a:cxn ang="0">
                <a:pos x="104" y="134"/>
              </a:cxn>
              <a:cxn ang="0">
                <a:pos x="121" y="163"/>
              </a:cxn>
              <a:cxn ang="0">
                <a:pos x="136" y="193"/>
              </a:cxn>
              <a:cxn ang="0">
                <a:pos x="150" y="224"/>
              </a:cxn>
              <a:cxn ang="0">
                <a:pos x="161" y="255"/>
              </a:cxn>
              <a:cxn ang="0">
                <a:pos x="173" y="287"/>
              </a:cxn>
              <a:cxn ang="0">
                <a:pos x="181" y="320"/>
              </a:cxn>
              <a:cxn ang="0">
                <a:pos x="188" y="353"/>
              </a:cxn>
              <a:cxn ang="0">
                <a:pos x="194" y="387"/>
              </a:cxn>
              <a:cxn ang="0">
                <a:pos x="198" y="420"/>
              </a:cxn>
              <a:cxn ang="0">
                <a:pos x="202" y="454"/>
              </a:cxn>
              <a:cxn ang="0">
                <a:pos x="202" y="489"/>
              </a:cxn>
            </a:cxnLst>
            <a:rect l="0" t="0" r="r" b="b"/>
            <a:pathLst>
              <a:path w="202" h="489">
                <a:moveTo>
                  <a:pt x="0" y="0"/>
                </a:moveTo>
                <a:lnTo>
                  <a:pt x="25" y="25"/>
                </a:lnTo>
                <a:lnTo>
                  <a:pt x="46" y="50"/>
                </a:lnTo>
                <a:lnTo>
                  <a:pt x="67" y="76"/>
                </a:lnTo>
                <a:lnTo>
                  <a:pt x="87" y="105"/>
                </a:lnTo>
                <a:lnTo>
                  <a:pt x="104" y="134"/>
                </a:lnTo>
                <a:lnTo>
                  <a:pt x="121" y="163"/>
                </a:lnTo>
                <a:lnTo>
                  <a:pt x="136" y="193"/>
                </a:lnTo>
                <a:lnTo>
                  <a:pt x="150" y="224"/>
                </a:lnTo>
                <a:lnTo>
                  <a:pt x="161" y="255"/>
                </a:lnTo>
                <a:lnTo>
                  <a:pt x="173" y="287"/>
                </a:lnTo>
                <a:lnTo>
                  <a:pt x="181" y="320"/>
                </a:lnTo>
                <a:lnTo>
                  <a:pt x="188" y="353"/>
                </a:lnTo>
                <a:lnTo>
                  <a:pt x="194" y="387"/>
                </a:lnTo>
                <a:lnTo>
                  <a:pt x="198" y="420"/>
                </a:lnTo>
                <a:lnTo>
                  <a:pt x="202" y="454"/>
                </a:lnTo>
                <a:lnTo>
                  <a:pt x="202" y="489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5313363" y="3173413"/>
            <a:ext cx="1065212" cy="650875"/>
          </a:xfrm>
          <a:custGeom>
            <a:avLst/>
            <a:gdLst/>
            <a:ahLst/>
            <a:cxnLst>
              <a:cxn ang="0">
                <a:pos x="2" y="241"/>
              </a:cxn>
              <a:cxn ang="0">
                <a:pos x="0" y="232"/>
              </a:cxn>
              <a:cxn ang="0">
                <a:pos x="0" y="224"/>
              </a:cxn>
              <a:cxn ang="0">
                <a:pos x="2" y="201"/>
              </a:cxn>
              <a:cxn ang="0">
                <a:pos x="6" y="178"/>
              </a:cxn>
              <a:cxn ang="0">
                <a:pos x="12" y="157"/>
              </a:cxn>
              <a:cxn ang="0">
                <a:pos x="17" y="136"/>
              </a:cxn>
              <a:cxn ang="0">
                <a:pos x="27" y="117"/>
              </a:cxn>
              <a:cxn ang="0">
                <a:pos x="39" y="97"/>
              </a:cxn>
              <a:cxn ang="0">
                <a:pos x="52" y="80"/>
              </a:cxn>
              <a:cxn ang="0">
                <a:pos x="67" y="65"/>
              </a:cxn>
              <a:cxn ang="0">
                <a:pos x="83" y="49"/>
              </a:cxn>
              <a:cxn ang="0">
                <a:pos x="100" y="38"/>
              </a:cxn>
              <a:cxn ang="0">
                <a:pos x="119" y="26"/>
              </a:cxn>
              <a:cxn ang="0">
                <a:pos x="138" y="17"/>
              </a:cxn>
              <a:cxn ang="0">
                <a:pos x="159" y="9"/>
              </a:cxn>
              <a:cxn ang="0">
                <a:pos x="181" y="3"/>
              </a:cxn>
              <a:cxn ang="0">
                <a:pos x="202" y="0"/>
              </a:cxn>
              <a:cxn ang="0">
                <a:pos x="225" y="0"/>
              </a:cxn>
              <a:cxn ang="0">
                <a:pos x="250" y="0"/>
              </a:cxn>
              <a:cxn ang="0">
                <a:pos x="273" y="3"/>
              </a:cxn>
              <a:cxn ang="0">
                <a:pos x="296" y="11"/>
              </a:cxn>
              <a:cxn ang="0">
                <a:pos x="317" y="19"/>
              </a:cxn>
              <a:cxn ang="0">
                <a:pos x="338" y="30"/>
              </a:cxn>
              <a:cxn ang="0">
                <a:pos x="359" y="44"/>
              </a:cxn>
              <a:cxn ang="0">
                <a:pos x="376" y="57"/>
              </a:cxn>
              <a:cxn ang="0">
                <a:pos x="394" y="74"/>
              </a:cxn>
            </a:cxnLst>
            <a:rect l="0" t="0" r="r" b="b"/>
            <a:pathLst>
              <a:path w="394" h="241">
                <a:moveTo>
                  <a:pt x="2" y="241"/>
                </a:moveTo>
                <a:lnTo>
                  <a:pt x="0" y="232"/>
                </a:lnTo>
                <a:lnTo>
                  <a:pt x="0" y="224"/>
                </a:lnTo>
                <a:lnTo>
                  <a:pt x="2" y="201"/>
                </a:lnTo>
                <a:lnTo>
                  <a:pt x="6" y="178"/>
                </a:lnTo>
                <a:lnTo>
                  <a:pt x="12" y="157"/>
                </a:lnTo>
                <a:lnTo>
                  <a:pt x="17" y="136"/>
                </a:lnTo>
                <a:lnTo>
                  <a:pt x="27" y="117"/>
                </a:lnTo>
                <a:lnTo>
                  <a:pt x="39" y="97"/>
                </a:lnTo>
                <a:lnTo>
                  <a:pt x="52" y="80"/>
                </a:lnTo>
                <a:lnTo>
                  <a:pt x="67" y="65"/>
                </a:lnTo>
                <a:lnTo>
                  <a:pt x="83" y="49"/>
                </a:lnTo>
                <a:lnTo>
                  <a:pt x="100" y="38"/>
                </a:lnTo>
                <a:lnTo>
                  <a:pt x="119" y="26"/>
                </a:lnTo>
                <a:lnTo>
                  <a:pt x="138" y="17"/>
                </a:lnTo>
                <a:lnTo>
                  <a:pt x="159" y="9"/>
                </a:lnTo>
                <a:lnTo>
                  <a:pt x="181" y="3"/>
                </a:lnTo>
                <a:lnTo>
                  <a:pt x="202" y="0"/>
                </a:lnTo>
                <a:lnTo>
                  <a:pt x="225" y="0"/>
                </a:lnTo>
                <a:lnTo>
                  <a:pt x="250" y="0"/>
                </a:lnTo>
                <a:lnTo>
                  <a:pt x="273" y="3"/>
                </a:lnTo>
                <a:lnTo>
                  <a:pt x="296" y="11"/>
                </a:lnTo>
                <a:lnTo>
                  <a:pt x="317" y="19"/>
                </a:lnTo>
                <a:lnTo>
                  <a:pt x="338" y="30"/>
                </a:lnTo>
                <a:lnTo>
                  <a:pt x="359" y="44"/>
                </a:lnTo>
                <a:lnTo>
                  <a:pt x="376" y="57"/>
                </a:lnTo>
                <a:lnTo>
                  <a:pt x="394" y="74"/>
                </a:lnTo>
              </a:path>
            </a:pathLst>
          </a:cu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41838" y="2359025"/>
            <a:ext cx="130175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824538" y="2482850"/>
            <a:ext cx="130175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311900" y="3294063"/>
            <a:ext cx="128588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3" name="Group 9"/>
          <p:cNvGrpSpPr>
            <a:grpSpLocks/>
          </p:cNvGrpSpPr>
          <p:nvPr/>
        </p:nvGrpSpPr>
        <p:grpSpPr bwMode="auto">
          <a:xfrm>
            <a:off x="3352800" y="3733800"/>
            <a:ext cx="5100638" cy="169863"/>
            <a:chOff x="2115" y="2324"/>
            <a:chExt cx="3213" cy="107"/>
          </a:xfrm>
        </p:grpSpPr>
        <p:sp>
          <p:nvSpPr>
            <p:cNvPr id="31754" name="Freeform 10"/>
            <p:cNvSpPr>
              <a:spLocks/>
            </p:cNvSpPr>
            <p:nvPr/>
          </p:nvSpPr>
          <p:spPr bwMode="auto">
            <a:xfrm>
              <a:off x="4456" y="2341"/>
              <a:ext cx="82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4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8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8" y="8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4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11"/>
            <p:cNvSpPr>
              <a:spLocks noEditPoints="1"/>
            </p:cNvSpPr>
            <p:nvPr/>
          </p:nvSpPr>
          <p:spPr bwMode="auto">
            <a:xfrm>
              <a:off x="4449" y="2334"/>
              <a:ext cx="95" cy="96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50" y="44"/>
                </a:cxn>
                <a:cxn ang="0">
                  <a:pos x="42" y="42"/>
                </a:cxn>
                <a:cxn ang="0">
                  <a:pos x="50" y="29"/>
                </a:cxn>
                <a:cxn ang="0">
                  <a:pos x="48" y="48"/>
                </a:cxn>
                <a:cxn ang="0">
                  <a:pos x="38" y="54"/>
                </a:cxn>
                <a:cxn ang="0">
                  <a:pos x="29" y="56"/>
                </a:cxn>
                <a:cxn ang="0">
                  <a:pos x="37" y="48"/>
                </a:cxn>
                <a:cxn ang="0">
                  <a:pos x="48" y="48"/>
                </a:cxn>
                <a:cxn ang="0">
                  <a:pos x="23" y="56"/>
                </a:cxn>
                <a:cxn ang="0">
                  <a:pos x="13" y="50"/>
                </a:cxn>
                <a:cxn ang="0">
                  <a:pos x="13" y="42"/>
                </a:cxn>
                <a:cxn ang="0">
                  <a:pos x="29" y="50"/>
                </a:cxn>
                <a:cxn ang="0">
                  <a:pos x="10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10" y="48"/>
                </a:cxn>
                <a:cxn ang="0">
                  <a:pos x="0" y="23"/>
                </a:cxn>
                <a:cxn ang="0">
                  <a:pos x="6" y="14"/>
                </a:cxn>
                <a:cxn ang="0">
                  <a:pos x="13" y="14"/>
                </a:cxn>
                <a:cxn ang="0">
                  <a:pos x="6" y="29"/>
                </a:cxn>
                <a:cxn ang="0">
                  <a:pos x="8" y="8"/>
                </a:cxn>
                <a:cxn ang="0">
                  <a:pos x="17" y="2"/>
                </a:cxn>
                <a:cxn ang="0">
                  <a:pos x="29" y="0"/>
                </a:cxn>
                <a:cxn ang="0">
                  <a:pos x="19" y="8"/>
                </a:cxn>
                <a:cxn ang="0">
                  <a:pos x="8" y="8"/>
                </a:cxn>
                <a:cxn ang="0">
                  <a:pos x="35" y="0"/>
                </a:cxn>
                <a:cxn ang="0">
                  <a:pos x="44" y="6"/>
                </a:cxn>
                <a:cxn ang="0">
                  <a:pos x="44" y="14"/>
                </a:cxn>
                <a:cxn ang="0">
                  <a:pos x="29" y="6"/>
                </a:cxn>
                <a:cxn ang="0">
                  <a:pos x="48" y="8"/>
                </a:cxn>
                <a:cxn ang="0">
                  <a:pos x="54" y="17"/>
                </a:cxn>
                <a:cxn ang="0">
                  <a:pos x="56" y="29"/>
                </a:cxn>
                <a:cxn ang="0">
                  <a:pos x="48" y="19"/>
                </a:cxn>
                <a:cxn ang="0">
                  <a:pos x="48" y="8"/>
                </a:cxn>
              </a:cxnLst>
              <a:rect l="0" t="0" r="r" b="b"/>
              <a:pathLst>
                <a:path w="56" h="56">
                  <a:moveTo>
                    <a:pt x="56" y="29"/>
                  </a:moveTo>
                  <a:lnTo>
                    <a:pt x="56" y="35"/>
                  </a:lnTo>
                  <a:lnTo>
                    <a:pt x="54" y="39"/>
                  </a:lnTo>
                  <a:lnTo>
                    <a:pt x="50" y="44"/>
                  </a:lnTo>
                  <a:lnTo>
                    <a:pt x="48" y="48"/>
                  </a:lnTo>
                  <a:lnTo>
                    <a:pt x="42" y="42"/>
                  </a:lnTo>
                  <a:lnTo>
                    <a:pt x="48" y="37"/>
                  </a:lnTo>
                  <a:lnTo>
                    <a:pt x="50" y="29"/>
                  </a:lnTo>
                  <a:lnTo>
                    <a:pt x="56" y="29"/>
                  </a:lnTo>
                  <a:close/>
                  <a:moveTo>
                    <a:pt x="48" y="48"/>
                  </a:moveTo>
                  <a:lnTo>
                    <a:pt x="44" y="50"/>
                  </a:lnTo>
                  <a:lnTo>
                    <a:pt x="38" y="54"/>
                  </a:lnTo>
                  <a:lnTo>
                    <a:pt x="35" y="56"/>
                  </a:lnTo>
                  <a:lnTo>
                    <a:pt x="29" y="56"/>
                  </a:lnTo>
                  <a:lnTo>
                    <a:pt x="29" y="50"/>
                  </a:lnTo>
                  <a:lnTo>
                    <a:pt x="37" y="48"/>
                  </a:lnTo>
                  <a:lnTo>
                    <a:pt x="42" y="42"/>
                  </a:lnTo>
                  <a:lnTo>
                    <a:pt x="48" y="48"/>
                  </a:lnTo>
                  <a:close/>
                  <a:moveTo>
                    <a:pt x="29" y="56"/>
                  </a:moveTo>
                  <a:lnTo>
                    <a:pt x="23" y="56"/>
                  </a:lnTo>
                  <a:lnTo>
                    <a:pt x="17" y="54"/>
                  </a:lnTo>
                  <a:lnTo>
                    <a:pt x="13" y="50"/>
                  </a:lnTo>
                  <a:lnTo>
                    <a:pt x="10" y="48"/>
                  </a:lnTo>
                  <a:lnTo>
                    <a:pt x="13" y="42"/>
                  </a:lnTo>
                  <a:lnTo>
                    <a:pt x="19" y="48"/>
                  </a:lnTo>
                  <a:lnTo>
                    <a:pt x="29" y="50"/>
                  </a:lnTo>
                  <a:lnTo>
                    <a:pt x="29" y="56"/>
                  </a:lnTo>
                  <a:close/>
                  <a:moveTo>
                    <a:pt x="10" y="48"/>
                  </a:moveTo>
                  <a:lnTo>
                    <a:pt x="6" y="44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9"/>
                  </a:lnTo>
                  <a:lnTo>
                    <a:pt x="8" y="37"/>
                  </a:lnTo>
                  <a:lnTo>
                    <a:pt x="13" y="42"/>
                  </a:lnTo>
                  <a:lnTo>
                    <a:pt x="10" y="48"/>
                  </a:lnTo>
                  <a:close/>
                  <a:moveTo>
                    <a:pt x="0" y="29"/>
                  </a:moveTo>
                  <a:lnTo>
                    <a:pt x="0" y="23"/>
                  </a:lnTo>
                  <a:lnTo>
                    <a:pt x="2" y="17"/>
                  </a:lnTo>
                  <a:lnTo>
                    <a:pt x="6" y="14"/>
                  </a:lnTo>
                  <a:lnTo>
                    <a:pt x="8" y="8"/>
                  </a:lnTo>
                  <a:lnTo>
                    <a:pt x="13" y="14"/>
                  </a:lnTo>
                  <a:lnTo>
                    <a:pt x="8" y="19"/>
                  </a:lnTo>
                  <a:lnTo>
                    <a:pt x="6" y="29"/>
                  </a:lnTo>
                  <a:lnTo>
                    <a:pt x="0" y="29"/>
                  </a:lnTo>
                  <a:close/>
                  <a:moveTo>
                    <a:pt x="8" y="8"/>
                  </a:moveTo>
                  <a:lnTo>
                    <a:pt x="13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6"/>
                  </a:lnTo>
                  <a:lnTo>
                    <a:pt x="19" y="8"/>
                  </a:lnTo>
                  <a:lnTo>
                    <a:pt x="13" y="14"/>
                  </a:lnTo>
                  <a:lnTo>
                    <a:pt x="8" y="8"/>
                  </a:lnTo>
                  <a:close/>
                  <a:moveTo>
                    <a:pt x="29" y="0"/>
                  </a:moveTo>
                  <a:lnTo>
                    <a:pt x="35" y="0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8" y="8"/>
                  </a:lnTo>
                  <a:lnTo>
                    <a:pt x="44" y="14"/>
                  </a:lnTo>
                  <a:lnTo>
                    <a:pt x="37" y="8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48" y="8"/>
                  </a:moveTo>
                  <a:lnTo>
                    <a:pt x="50" y="14"/>
                  </a:lnTo>
                  <a:lnTo>
                    <a:pt x="54" y="17"/>
                  </a:lnTo>
                  <a:lnTo>
                    <a:pt x="56" y="23"/>
                  </a:lnTo>
                  <a:lnTo>
                    <a:pt x="56" y="29"/>
                  </a:lnTo>
                  <a:lnTo>
                    <a:pt x="50" y="29"/>
                  </a:lnTo>
                  <a:lnTo>
                    <a:pt x="48" y="19"/>
                  </a:lnTo>
                  <a:lnTo>
                    <a:pt x="44" y="14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1315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auto">
            <a:xfrm>
              <a:off x="4047" y="2341"/>
              <a:ext cx="82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5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8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8" y="8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5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5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5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Freeform 13"/>
            <p:cNvSpPr>
              <a:spLocks noEditPoints="1"/>
            </p:cNvSpPr>
            <p:nvPr/>
          </p:nvSpPr>
          <p:spPr bwMode="auto">
            <a:xfrm>
              <a:off x="4040" y="2334"/>
              <a:ext cx="96" cy="96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50" y="44"/>
                </a:cxn>
                <a:cxn ang="0">
                  <a:pos x="42" y="42"/>
                </a:cxn>
                <a:cxn ang="0">
                  <a:pos x="50" y="29"/>
                </a:cxn>
                <a:cxn ang="0">
                  <a:pos x="48" y="48"/>
                </a:cxn>
                <a:cxn ang="0">
                  <a:pos x="39" y="54"/>
                </a:cxn>
                <a:cxn ang="0">
                  <a:pos x="29" y="56"/>
                </a:cxn>
                <a:cxn ang="0">
                  <a:pos x="37" y="48"/>
                </a:cxn>
                <a:cxn ang="0">
                  <a:pos x="48" y="48"/>
                </a:cxn>
                <a:cxn ang="0">
                  <a:pos x="23" y="56"/>
                </a:cxn>
                <a:cxn ang="0">
                  <a:pos x="14" y="50"/>
                </a:cxn>
                <a:cxn ang="0">
                  <a:pos x="14" y="42"/>
                </a:cxn>
                <a:cxn ang="0">
                  <a:pos x="29" y="50"/>
                </a:cxn>
                <a:cxn ang="0">
                  <a:pos x="10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10" y="48"/>
                </a:cxn>
                <a:cxn ang="0">
                  <a:pos x="0" y="23"/>
                </a:cxn>
                <a:cxn ang="0">
                  <a:pos x="6" y="14"/>
                </a:cxn>
                <a:cxn ang="0">
                  <a:pos x="14" y="14"/>
                </a:cxn>
                <a:cxn ang="0">
                  <a:pos x="6" y="29"/>
                </a:cxn>
                <a:cxn ang="0">
                  <a:pos x="14" y="14"/>
                </a:cxn>
                <a:cxn ang="0">
                  <a:pos x="12" y="12"/>
                </a:cxn>
                <a:cxn ang="0">
                  <a:pos x="8" y="8"/>
                </a:cxn>
                <a:cxn ang="0">
                  <a:pos x="17" y="2"/>
                </a:cxn>
                <a:cxn ang="0">
                  <a:pos x="29" y="0"/>
                </a:cxn>
                <a:cxn ang="0">
                  <a:pos x="19" y="8"/>
                </a:cxn>
                <a:cxn ang="0">
                  <a:pos x="8" y="8"/>
                </a:cxn>
                <a:cxn ang="0">
                  <a:pos x="35" y="0"/>
                </a:cxn>
                <a:cxn ang="0">
                  <a:pos x="44" y="6"/>
                </a:cxn>
                <a:cxn ang="0">
                  <a:pos x="42" y="14"/>
                </a:cxn>
                <a:cxn ang="0">
                  <a:pos x="29" y="6"/>
                </a:cxn>
                <a:cxn ang="0">
                  <a:pos x="48" y="8"/>
                </a:cxn>
                <a:cxn ang="0">
                  <a:pos x="54" y="17"/>
                </a:cxn>
                <a:cxn ang="0">
                  <a:pos x="56" y="29"/>
                </a:cxn>
                <a:cxn ang="0">
                  <a:pos x="48" y="19"/>
                </a:cxn>
                <a:cxn ang="0">
                  <a:pos x="48" y="8"/>
                </a:cxn>
              </a:cxnLst>
              <a:rect l="0" t="0" r="r" b="b"/>
              <a:pathLst>
                <a:path w="56" h="56">
                  <a:moveTo>
                    <a:pt x="56" y="29"/>
                  </a:moveTo>
                  <a:lnTo>
                    <a:pt x="56" y="35"/>
                  </a:lnTo>
                  <a:lnTo>
                    <a:pt x="54" y="39"/>
                  </a:lnTo>
                  <a:lnTo>
                    <a:pt x="50" y="44"/>
                  </a:lnTo>
                  <a:lnTo>
                    <a:pt x="48" y="48"/>
                  </a:lnTo>
                  <a:lnTo>
                    <a:pt x="42" y="42"/>
                  </a:lnTo>
                  <a:lnTo>
                    <a:pt x="48" y="37"/>
                  </a:lnTo>
                  <a:lnTo>
                    <a:pt x="50" y="29"/>
                  </a:lnTo>
                  <a:lnTo>
                    <a:pt x="56" y="29"/>
                  </a:lnTo>
                  <a:close/>
                  <a:moveTo>
                    <a:pt x="48" y="48"/>
                  </a:moveTo>
                  <a:lnTo>
                    <a:pt x="44" y="50"/>
                  </a:lnTo>
                  <a:lnTo>
                    <a:pt x="39" y="54"/>
                  </a:lnTo>
                  <a:lnTo>
                    <a:pt x="35" y="56"/>
                  </a:lnTo>
                  <a:lnTo>
                    <a:pt x="29" y="56"/>
                  </a:lnTo>
                  <a:lnTo>
                    <a:pt x="29" y="50"/>
                  </a:lnTo>
                  <a:lnTo>
                    <a:pt x="37" y="48"/>
                  </a:lnTo>
                  <a:lnTo>
                    <a:pt x="42" y="42"/>
                  </a:lnTo>
                  <a:lnTo>
                    <a:pt x="48" y="48"/>
                  </a:lnTo>
                  <a:close/>
                  <a:moveTo>
                    <a:pt x="29" y="56"/>
                  </a:moveTo>
                  <a:lnTo>
                    <a:pt x="23" y="56"/>
                  </a:lnTo>
                  <a:lnTo>
                    <a:pt x="17" y="54"/>
                  </a:lnTo>
                  <a:lnTo>
                    <a:pt x="14" y="50"/>
                  </a:lnTo>
                  <a:lnTo>
                    <a:pt x="10" y="48"/>
                  </a:lnTo>
                  <a:lnTo>
                    <a:pt x="14" y="42"/>
                  </a:lnTo>
                  <a:lnTo>
                    <a:pt x="19" y="48"/>
                  </a:lnTo>
                  <a:lnTo>
                    <a:pt x="29" y="50"/>
                  </a:lnTo>
                  <a:lnTo>
                    <a:pt x="29" y="56"/>
                  </a:lnTo>
                  <a:close/>
                  <a:moveTo>
                    <a:pt x="10" y="48"/>
                  </a:moveTo>
                  <a:lnTo>
                    <a:pt x="6" y="44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9"/>
                  </a:lnTo>
                  <a:lnTo>
                    <a:pt x="8" y="37"/>
                  </a:lnTo>
                  <a:lnTo>
                    <a:pt x="14" y="42"/>
                  </a:lnTo>
                  <a:lnTo>
                    <a:pt x="10" y="48"/>
                  </a:lnTo>
                  <a:close/>
                  <a:moveTo>
                    <a:pt x="0" y="29"/>
                  </a:moveTo>
                  <a:lnTo>
                    <a:pt x="0" y="23"/>
                  </a:lnTo>
                  <a:lnTo>
                    <a:pt x="2" y="17"/>
                  </a:lnTo>
                  <a:lnTo>
                    <a:pt x="6" y="14"/>
                  </a:lnTo>
                  <a:lnTo>
                    <a:pt x="8" y="8"/>
                  </a:lnTo>
                  <a:lnTo>
                    <a:pt x="14" y="14"/>
                  </a:lnTo>
                  <a:lnTo>
                    <a:pt x="8" y="19"/>
                  </a:lnTo>
                  <a:lnTo>
                    <a:pt x="6" y="29"/>
                  </a:lnTo>
                  <a:lnTo>
                    <a:pt x="0" y="29"/>
                  </a:lnTo>
                  <a:close/>
                  <a:moveTo>
                    <a:pt x="14" y="14"/>
                  </a:moveTo>
                  <a:lnTo>
                    <a:pt x="14" y="14"/>
                  </a:lnTo>
                  <a:lnTo>
                    <a:pt x="12" y="12"/>
                  </a:lnTo>
                  <a:lnTo>
                    <a:pt x="14" y="14"/>
                  </a:lnTo>
                  <a:close/>
                  <a:moveTo>
                    <a:pt x="8" y="8"/>
                  </a:moveTo>
                  <a:lnTo>
                    <a:pt x="14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6"/>
                  </a:lnTo>
                  <a:lnTo>
                    <a:pt x="19" y="8"/>
                  </a:lnTo>
                  <a:lnTo>
                    <a:pt x="14" y="14"/>
                  </a:lnTo>
                  <a:lnTo>
                    <a:pt x="8" y="8"/>
                  </a:lnTo>
                  <a:close/>
                  <a:moveTo>
                    <a:pt x="29" y="0"/>
                  </a:moveTo>
                  <a:lnTo>
                    <a:pt x="35" y="0"/>
                  </a:lnTo>
                  <a:lnTo>
                    <a:pt x="39" y="2"/>
                  </a:lnTo>
                  <a:lnTo>
                    <a:pt x="44" y="6"/>
                  </a:lnTo>
                  <a:lnTo>
                    <a:pt x="48" y="8"/>
                  </a:lnTo>
                  <a:lnTo>
                    <a:pt x="42" y="14"/>
                  </a:lnTo>
                  <a:lnTo>
                    <a:pt x="37" y="8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48" y="8"/>
                  </a:moveTo>
                  <a:lnTo>
                    <a:pt x="50" y="14"/>
                  </a:lnTo>
                  <a:lnTo>
                    <a:pt x="54" y="17"/>
                  </a:lnTo>
                  <a:lnTo>
                    <a:pt x="56" y="23"/>
                  </a:lnTo>
                  <a:lnTo>
                    <a:pt x="56" y="29"/>
                  </a:lnTo>
                  <a:lnTo>
                    <a:pt x="50" y="29"/>
                  </a:lnTo>
                  <a:lnTo>
                    <a:pt x="48" y="19"/>
                  </a:lnTo>
                  <a:lnTo>
                    <a:pt x="42" y="14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1315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Freeform 14"/>
            <p:cNvSpPr>
              <a:spLocks/>
            </p:cNvSpPr>
            <p:nvPr/>
          </p:nvSpPr>
          <p:spPr bwMode="auto">
            <a:xfrm>
              <a:off x="4865" y="2341"/>
              <a:ext cx="81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4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8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8" y="8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4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auto">
            <a:xfrm>
              <a:off x="3311" y="2341"/>
              <a:ext cx="82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5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8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8" y="8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5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5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5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Freeform 16"/>
            <p:cNvSpPr>
              <a:spLocks noEditPoints="1"/>
            </p:cNvSpPr>
            <p:nvPr/>
          </p:nvSpPr>
          <p:spPr bwMode="auto">
            <a:xfrm>
              <a:off x="3304" y="2334"/>
              <a:ext cx="96" cy="96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50" y="44"/>
                </a:cxn>
                <a:cxn ang="0">
                  <a:pos x="42" y="42"/>
                </a:cxn>
                <a:cxn ang="0">
                  <a:pos x="50" y="29"/>
                </a:cxn>
                <a:cxn ang="0">
                  <a:pos x="48" y="48"/>
                </a:cxn>
                <a:cxn ang="0">
                  <a:pos x="39" y="54"/>
                </a:cxn>
                <a:cxn ang="0">
                  <a:pos x="29" y="56"/>
                </a:cxn>
                <a:cxn ang="0">
                  <a:pos x="37" y="48"/>
                </a:cxn>
                <a:cxn ang="0">
                  <a:pos x="48" y="48"/>
                </a:cxn>
                <a:cxn ang="0">
                  <a:pos x="23" y="56"/>
                </a:cxn>
                <a:cxn ang="0">
                  <a:pos x="14" y="50"/>
                </a:cxn>
                <a:cxn ang="0">
                  <a:pos x="14" y="42"/>
                </a:cxn>
                <a:cxn ang="0">
                  <a:pos x="29" y="50"/>
                </a:cxn>
                <a:cxn ang="0">
                  <a:pos x="8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8" y="48"/>
                </a:cxn>
                <a:cxn ang="0">
                  <a:pos x="0" y="23"/>
                </a:cxn>
                <a:cxn ang="0">
                  <a:pos x="6" y="14"/>
                </a:cxn>
                <a:cxn ang="0">
                  <a:pos x="14" y="14"/>
                </a:cxn>
                <a:cxn ang="0">
                  <a:pos x="6" y="29"/>
                </a:cxn>
                <a:cxn ang="0">
                  <a:pos x="14" y="14"/>
                </a:cxn>
                <a:cxn ang="0">
                  <a:pos x="12" y="12"/>
                </a:cxn>
                <a:cxn ang="0">
                  <a:pos x="8" y="8"/>
                </a:cxn>
                <a:cxn ang="0">
                  <a:pos x="17" y="2"/>
                </a:cxn>
                <a:cxn ang="0">
                  <a:pos x="29" y="0"/>
                </a:cxn>
                <a:cxn ang="0">
                  <a:pos x="19" y="8"/>
                </a:cxn>
                <a:cxn ang="0">
                  <a:pos x="8" y="8"/>
                </a:cxn>
                <a:cxn ang="0">
                  <a:pos x="35" y="0"/>
                </a:cxn>
                <a:cxn ang="0">
                  <a:pos x="44" y="6"/>
                </a:cxn>
                <a:cxn ang="0">
                  <a:pos x="42" y="14"/>
                </a:cxn>
                <a:cxn ang="0">
                  <a:pos x="29" y="6"/>
                </a:cxn>
                <a:cxn ang="0">
                  <a:pos x="48" y="8"/>
                </a:cxn>
                <a:cxn ang="0">
                  <a:pos x="54" y="17"/>
                </a:cxn>
                <a:cxn ang="0">
                  <a:pos x="56" y="29"/>
                </a:cxn>
                <a:cxn ang="0">
                  <a:pos x="48" y="19"/>
                </a:cxn>
                <a:cxn ang="0">
                  <a:pos x="48" y="8"/>
                </a:cxn>
              </a:cxnLst>
              <a:rect l="0" t="0" r="r" b="b"/>
              <a:pathLst>
                <a:path w="56" h="56">
                  <a:moveTo>
                    <a:pt x="56" y="29"/>
                  </a:moveTo>
                  <a:lnTo>
                    <a:pt x="56" y="35"/>
                  </a:lnTo>
                  <a:lnTo>
                    <a:pt x="54" y="39"/>
                  </a:lnTo>
                  <a:lnTo>
                    <a:pt x="50" y="44"/>
                  </a:lnTo>
                  <a:lnTo>
                    <a:pt x="48" y="48"/>
                  </a:lnTo>
                  <a:lnTo>
                    <a:pt x="42" y="42"/>
                  </a:lnTo>
                  <a:lnTo>
                    <a:pt x="48" y="37"/>
                  </a:lnTo>
                  <a:lnTo>
                    <a:pt x="50" y="29"/>
                  </a:lnTo>
                  <a:lnTo>
                    <a:pt x="56" y="29"/>
                  </a:lnTo>
                  <a:close/>
                  <a:moveTo>
                    <a:pt x="48" y="48"/>
                  </a:moveTo>
                  <a:lnTo>
                    <a:pt x="44" y="50"/>
                  </a:lnTo>
                  <a:lnTo>
                    <a:pt x="39" y="54"/>
                  </a:lnTo>
                  <a:lnTo>
                    <a:pt x="35" y="56"/>
                  </a:lnTo>
                  <a:lnTo>
                    <a:pt x="29" y="56"/>
                  </a:lnTo>
                  <a:lnTo>
                    <a:pt x="29" y="50"/>
                  </a:lnTo>
                  <a:lnTo>
                    <a:pt x="37" y="48"/>
                  </a:lnTo>
                  <a:lnTo>
                    <a:pt x="42" y="42"/>
                  </a:lnTo>
                  <a:lnTo>
                    <a:pt x="48" y="48"/>
                  </a:lnTo>
                  <a:close/>
                  <a:moveTo>
                    <a:pt x="29" y="56"/>
                  </a:moveTo>
                  <a:lnTo>
                    <a:pt x="23" y="56"/>
                  </a:lnTo>
                  <a:lnTo>
                    <a:pt x="17" y="54"/>
                  </a:lnTo>
                  <a:lnTo>
                    <a:pt x="14" y="50"/>
                  </a:lnTo>
                  <a:lnTo>
                    <a:pt x="8" y="48"/>
                  </a:lnTo>
                  <a:lnTo>
                    <a:pt x="14" y="42"/>
                  </a:lnTo>
                  <a:lnTo>
                    <a:pt x="19" y="48"/>
                  </a:lnTo>
                  <a:lnTo>
                    <a:pt x="29" y="50"/>
                  </a:lnTo>
                  <a:lnTo>
                    <a:pt x="29" y="56"/>
                  </a:lnTo>
                  <a:close/>
                  <a:moveTo>
                    <a:pt x="8" y="48"/>
                  </a:moveTo>
                  <a:lnTo>
                    <a:pt x="6" y="44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9"/>
                  </a:lnTo>
                  <a:lnTo>
                    <a:pt x="8" y="37"/>
                  </a:lnTo>
                  <a:lnTo>
                    <a:pt x="14" y="42"/>
                  </a:lnTo>
                  <a:lnTo>
                    <a:pt x="8" y="48"/>
                  </a:lnTo>
                  <a:close/>
                  <a:moveTo>
                    <a:pt x="0" y="29"/>
                  </a:moveTo>
                  <a:lnTo>
                    <a:pt x="0" y="23"/>
                  </a:lnTo>
                  <a:lnTo>
                    <a:pt x="2" y="17"/>
                  </a:lnTo>
                  <a:lnTo>
                    <a:pt x="6" y="14"/>
                  </a:lnTo>
                  <a:lnTo>
                    <a:pt x="8" y="8"/>
                  </a:lnTo>
                  <a:lnTo>
                    <a:pt x="14" y="14"/>
                  </a:lnTo>
                  <a:lnTo>
                    <a:pt x="8" y="19"/>
                  </a:lnTo>
                  <a:lnTo>
                    <a:pt x="6" y="29"/>
                  </a:lnTo>
                  <a:lnTo>
                    <a:pt x="0" y="29"/>
                  </a:lnTo>
                  <a:close/>
                  <a:moveTo>
                    <a:pt x="14" y="14"/>
                  </a:moveTo>
                  <a:lnTo>
                    <a:pt x="14" y="14"/>
                  </a:lnTo>
                  <a:lnTo>
                    <a:pt x="12" y="12"/>
                  </a:lnTo>
                  <a:lnTo>
                    <a:pt x="14" y="14"/>
                  </a:lnTo>
                  <a:close/>
                  <a:moveTo>
                    <a:pt x="8" y="8"/>
                  </a:moveTo>
                  <a:lnTo>
                    <a:pt x="14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6"/>
                  </a:lnTo>
                  <a:lnTo>
                    <a:pt x="19" y="8"/>
                  </a:lnTo>
                  <a:lnTo>
                    <a:pt x="14" y="14"/>
                  </a:lnTo>
                  <a:lnTo>
                    <a:pt x="8" y="8"/>
                  </a:lnTo>
                  <a:close/>
                  <a:moveTo>
                    <a:pt x="29" y="0"/>
                  </a:moveTo>
                  <a:lnTo>
                    <a:pt x="35" y="0"/>
                  </a:lnTo>
                  <a:lnTo>
                    <a:pt x="39" y="2"/>
                  </a:lnTo>
                  <a:lnTo>
                    <a:pt x="44" y="6"/>
                  </a:lnTo>
                  <a:lnTo>
                    <a:pt x="48" y="8"/>
                  </a:lnTo>
                  <a:lnTo>
                    <a:pt x="42" y="14"/>
                  </a:lnTo>
                  <a:lnTo>
                    <a:pt x="37" y="8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48" y="8"/>
                  </a:moveTo>
                  <a:lnTo>
                    <a:pt x="50" y="14"/>
                  </a:lnTo>
                  <a:lnTo>
                    <a:pt x="54" y="17"/>
                  </a:lnTo>
                  <a:lnTo>
                    <a:pt x="56" y="23"/>
                  </a:lnTo>
                  <a:lnTo>
                    <a:pt x="56" y="29"/>
                  </a:lnTo>
                  <a:lnTo>
                    <a:pt x="50" y="29"/>
                  </a:lnTo>
                  <a:lnTo>
                    <a:pt x="48" y="19"/>
                  </a:lnTo>
                  <a:lnTo>
                    <a:pt x="42" y="14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1315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7"/>
            <p:cNvSpPr>
              <a:spLocks/>
            </p:cNvSpPr>
            <p:nvPr/>
          </p:nvSpPr>
          <p:spPr bwMode="auto">
            <a:xfrm>
              <a:off x="2494" y="2341"/>
              <a:ext cx="81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5" y="46"/>
                </a:cxn>
                <a:cxn ang="0">
                  <a:pos x="25" y="48"/>
                </a:cxn>
                <a:cxn ang="0">
                  <a:pos x="16" y="46"/>
                </a:cxn>
                <a:cxn ang="0">
                  <a:pos x="6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6" y="8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35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5" y="46"/>
                  </a:lnTo>
                  <a:lnTo>
                    <a:pt x="25" y="48"/>
                  </a:lnTo>
                  <a:lnTo>
                    <a:pt x="16" y="46"/>
                  </a:lnTo>
                  <a:lnTo>
                    <a:pt x="6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6" y="8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35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18"/>
            <p:cNvSpPr>
              <a:spLocks/>
            </p:cNvSpPr>
            <p:nvPr/>
          </p:nvSpPr>
          <p:spPr bwMode="auto">
            <a:xfrm>
              <a:off x="2115" y="2331"/>
              <a:ext cx="84" cy="82"/>
            </a:xfrm>
            <a:custGeom>
              <a:avLst/>
              <a:gdLst/>
              <a:ahLst/>
              <a:cxnLst>
                <a:cxn ang="0">
                  <a:pos x="49" y="25"/>
                </a:cxn>
                <a:cxn ang="0">
                  <a:pos x="48" y="33"/>
                </a:cxn>
                <a:cxn ang="0">
                  <a:pos x="42" y="41"/>
                </a:cxn>
                <a:cxn ang="0">
                  <a:pos x="34" y="46"/>
                </a:cxn>
                <a:cxn ang="0">
                  <a:pos x="24" y="48"/>
                </a:cxn>
                <a:cxn ang="0">
                  <a:pos x="15" y="46"/>
                </a:cxn>
                <a:cxn ang="0">
                  <a:pos x="7" y="41"/>
                </a:cxn>
                <a:cxn ang="0">
                  <a:pos x="1" y="33"/>
                </a:cxn>
                <a:cxn ang="0">
                  <a:pos x="0" y="25"/>
                </a:cxn>
                <a:cxn ang="0">
                  <a:pos x="1" y="16"/>
                </a:cxn>
                <a:cxn ang="0">
                  <a:pos x="7" y="6"/>
                </a:cxn>
                <a:cxn ang="0">
                  <a:pos x="15" y="2"/>
                </a:cxn>
                <a:cxn ang="0">
                  <a:pos x="24" y="0"/>
                </a:cxn>
                <a:cxn ang="0">
                  <a:pos x="34" y="2"/>
                </a:cxn>
                <a:cxn ang="0">
                  <a:pos x="42" y="6"/>
                </a:cxn>
                <a:cxn ang="0">
                  <a:pos x="48" y="16"/>
                </a:cxn>
                <a:cxn ang="0">
                  <a:pos x="49" y="25"/>
                </a:cxn>
              </a:cxnLst>
              <a:rect l="0" t="0" r="r" b="b"/>
              <a:pathLst>
                <a:path w="49" h="48">
                  <a:moveTo>
                    <a:pt x="49" y="25"/>
                  </a:moveTo>
                  <a:lnTo>
                    <a:pt x="48" y="33"/>
                  </a:lnTo>
                  <a:lnTo>
                    <a:pt x="42" y="41"/>
                  </a:lnTo>
                  <a:lnTo>
                    <a:pt x="34" y="46"/>
                  </a:lnTo>
                  <a:lnTo>
                    <a:pt x="24" y="48"/>
                  </a:lnTo>
                  <a:lnTo>
                    <a:pt x="15" y="46"/>
                  </a:lnTo>
                  <a:lnTo>
                    <a:pt x="7" y="41"/>
                  </a:lnTo>
                  <a:lnTo>
                    <a:pt x="1" y="33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7" y="6"/>
                  </a:lnTo>
                  <a:lnTo>
                    <a:pt x="15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8" y="16"/>
                  </a:lnTo>
                  <a:lnTo>
                    <a:pt x="49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auto">
            <a:xfrm>
              <a:off x="5241" y="2331"/>
              <a:ext cx="84" cy="82"/>
            </a:xfrm>
            <a:custGeom>
              <a:avLst/>
              <a:gdLst/>
              <a:ahLst/>
              <a:cxnLst>
                <a:cxn ang="0">
                  <a:pos x="49" y="25"/>
                </a:cxn>
                <a:cxn ang="0">
                  <a:pos x="48" y="33"/>
                </a:cxn>
                <a:cxn ang="0">
                  <a:pos x="42" y="41"/>
                </a:cxn>
                <a:cxn ang="0">
                  <a:pos x="34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7" y="41"/>
                </a:cxn>
                <a:cxn ang="0">
                  <a:pos x="1" y="33"/>
                </a:cxn>
                <a:cxn ang="0">
                  <a:pos x="0" y="25"/>
                </a:cxn>
                <a:cxn ang="0">
                  <a:pos x="1" y="16"/>
                </a:cxn>
                <a:cxn ang="0">
                  <a:pos x="7" y="6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2" y="6"/>
                </a:cxn>
                <a:cxn ang="0">
                  <a:pos x="48" y="16"/>
                </a:cxn>
                <a:cxn ang="0">
                  <a:pos x="49" y="25"/>
                </a:cxn>
              </a:cxnLst>
              <a:rect l="0" t="0" r="r" b="b"/>
              <a:pathLst>
                <a:path w="49" h="48">
                  <a:moveTo>
                    <a:pt x="49" y="25"/>
                  </a:moveTo>
                  <a:lnTo>
                    <a:pt x="48" y="33"/>
                  </a:lnTo>
                  <a:lnTo>
                    <a:pt x="42" y="41"/>
                  </a:lnTo>
                  <a:lnTo>
                    <a:pt x="34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7" y="41"/>
                  </a:lnTo>
                  <a:lnTo>
                    <a:pt x="1" y="33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7" y="6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8" y="16"/>
                  </a:lnTo>
                  <a:lnTo>
                    <a:pt x="49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 noEditPoints="1"/>
            </p:cNvSpPr>
            <p:nvPr/>
          </p:nvSpPr>
          <p:spPr bwMode="auto">
            <a:xfrm>
              <a:off x="5238" y="2324"/>
              <a:ext cx="90" cy="95"/>
            </a:xfrm>
            <a:custGeom>
              <a:avLst/>
              <a:gdLst/>
              <a:ahLst/>
              <a:cxnLst>
                <a:cxn ang="0">
                  <a:pos x="53" y="33"/>
                </a:cxn>
                <a:cxn ang="0">
                  <a:pos x="50" y="43"/>
                </a:cxn>
                <a:cxn ang="0">
                  <a:pos x="42" y="43"/>
                </a:cxn>
                <a:cxn ang="0">
                  <a:pos x="48" y="29"/>
                </a:cxn>
                <a:cxn ang="0">
                  <a:pos x="46" y="48"/>
                </a:cxn>
                <a:cxn ang="0">
                  <a:pos x="38" y="54"/>
                </a:cxn>
                <a:cxn ang="0">
                  <a:pos x="27" y="56"/>
                </a:cxn>
                <a:cxn ang="0">
                  <a:pos x="36" y="48"/>
                </a:cxn>
                <a:cxn ang="0">
                  <a:pos x="46" y="48"/>
                </a:cxn>
                <a:cxn ang="0">
                  <a:pos x="21" y="54"/>
                </a:cxn>
                <a:cxn ang="0">
                  <a:pos x="11" y="50"/>
                </a:cxn>
                <a:cxn ang="0">
                  <a:pos x="11" y="43"/>
                </a:cxn>
                <a:cxn ang="0">
                  <a:pos x="27" y="50"/>
                </a:cxn>
                <a:cxn ang="0">
                  <a:pos x="7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7" y="37"/>
                </a:cxn>
                <a:cxn ang="0">
                  <a:pos x="7" y="48"/>
                </a:cxn>
                <a:cxn ang="0">
                  <a:pos x="0" y="23"/>
                </a:cxn>
                <a:cxn ang="0">
                  <a:pos x="3" y="12"/>
                </a:cxn>
                <a:cxn ang="0">
                  <a:pos x="11" y="12"/>
                </a:cxn>
                <a:cxn ang="0">
                  <a:pos x="5" y="29"/>
                </a:cxn>
                <a:cxn ang="0">
                  <a:pos x="7" y="8"/>
                </a:cxn>
                <a:cxn ang="0">
                  <a:pos x="9" y="10"/>
                </a:cxn>
                <a:cxn ang="0">
                  <a:pos x="7" y="8"/>
                </a:cxn>
                <a:cxn ang="0">
                  <a:pos x="17" y="2"/>
                </a:cxn>
                <a:cxn ang="0">
                  <a:pos x="27" y="0"/>
                </a:cxn>
                <a:cxn ang="0">
                  <a:pos x="19" y="8"/>
                </a:cxn>
                <a:cxn ang="0">
                  <a:pos x="7" y="8"/>
                </a:cxn>
                <a:cxn ang="0">
                  <a:pos x="32" y="0"/>
                </a:cxn>
                <a:cxn ang="0">
                  <a:pos x="42" y="6"/>
                </a:cxn>
                <a:cxn ang="0">
                  <a:pos x="42" y="14"/>
                </a:cxn>
                <a:cxn ang="0">
                  <a:pos x="27" y="6"/>
                </a:cxn>
                <a:cxn ang="0">
                  <a:pos x="46" y="8"/>
                </a:cxn>
                <a:cxn ang="0">
                  <a:pos x="51" y="18"/>
                </a:cxn>
                <a:cxn ang="0">
                  <a:pos x="53" y="29"/>
                </a:cxn>
                <a:cxn ang="0">
                  <a:pos x="48" y="20"/>
                </a:cxn>
                <a:cxn ang="0">
                  <a:pos x="46" y="8"/>
                </a:cxn>
              </a:cxnLst>
              <a:rect l="0" t="0" r="r" b="b"/>
              <a:pathLst>
                <a:path w="53" h="56">
                  <a:moveTo>
                    <a:pt x="53" y="29"/>
                  </a:moveTo>
                  <a:lnTo>
                    <a:pt x="53" y="33"/>
                  </a:lnTo>
                  <a:lnTo>
                    <a:pt x="51" y="39"/>
                  </a:lnTo>
                  <a:lnTo>
                    <a:pt x="50" y="43"/>
                  </a:lnTo>
                  <a:lnTo>
                    <a:pt x="46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48" y="29"/>
                  </a:lnTo>
                  <a:lnTo>
                    <a:pt x="53" y="29"/>
                  </a:lnTo>
                  <a:close/>
                  <a:moveTo>
                    <a:pt x="46" y="48"/>
                  </a:moveTo>
                  <a:lnTo>
                    <a:pt x="42" y="50"/>
                  </a:lnTo>
                  <a:lnTo>
                    <a:pt x="38" y="54"/>
                  </a:lnTo>
                  <a:lnTo>
                    <a:pt x="32" y="54"/>
                  </a:lnTo>
                  <a:lnTo>
                    <a:pt x="27" y="56"/>
                  </a:lnTo>
                  <a:lnTo>
                    <a:pt x="27" y="50"/>
                  </a:lnTo>
                  <a:lnTo>
                    <a:pt x="36" y="48"/>
                  </a:lnTo>
                  <a:lnTo>
                    <a:pt x="42" y="43"/>
                  </a:lnTo>
                  <a:lnTo>
                    <a:pt x="46" y="48"/>
                  </a:lnTo>
                  <a:close/>
                  <a:moveTo>
                    <a:pt x="27" y="56"/>
                  </a:moveTo>
                  <a:lnTo>
                    <a:pt x="21" y="54"/>
                  </a:lnTo>
                  <a:lnTo>
                    <a:pt x="17" y="54"/>
                  </a:lnTo>
                  <a:lnTo>
                    <a:pt x="11" y="50"/>
                  </a:lnTo>
                  <a:lnTo>
                    <a:pt x="7" y="48"/>
                  </a:lnTo>
                  <a:lnTo>
                    <a:pt x="11" y="43"/>
                  </a:lnTo>
                  <a:lnTo>
                    <a:pt x="19" y="48"/>
                  </a:lnTo>
                  <a:lnTo>
                    <a:pt x="27" y="50"/>
                  </a:lnTo>
                  <a:lnTo>
                    <a:pt x="27" y="56"/>
                  </a:lnTo>
                  <a:close/>
                  <a:moveTo>
                    <a:pt x="7" y="48"/>
                  </a:moveTo>
                  <a:lnTo>
                    <a:pt x="3" y="45"/>
                  </a:lnTo>
                  <a:lnTo>
                    <a:pt x="2" y="39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5" y="29"/>
                  </a:lnTo>
                  <a:lnTo>
                    <a:pt x="7" y="37"/>
                  </a:lnTo>
                  <a:lnTo>
                    <a:pt x="11" y="43"/>
                  </a:lnTo>
                  <a:lnTo>
                    <a:pt x="7" y="48"/>
                  </a:lnTo>
                  <a:close/>
                  <a:moveTo>
                    <a:pt x="0" y="29"/>
                  </a:moveTo>
                  <a:lnTo>
                    <a:pt x="0" y="23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12"/>
                  </a:lnTo>
                  <a:lnTo>
                    <a:pt x="7" y="20"/>
                  </a:lnTo>
                  <a:lnTo>
                    <a:pt x="5" y="29"/>
                  </a:lnTo>
                  <a:lnTo>
                    <a:pt x="0" y="29"/>
                  </a:lnTo>
                  <a:close/>
                  <a:moveTo>
                    <a:pt x="7" y="8"/>
                  </a:moveTo>
                  <a:lnTo>
                    <a:pt x="7" y="8"/>
                  </a:lnTo>
                  <a:lnTo>
                    <a:pt x="9" y="10"/>
                  </a:lnTo>
                  <a:lnTo>
                    <a:pt x="7" y="8"/>
                  </a:lnTo>
                  <a:close/>
                  <a:moveTo>
                    <a:pt x="7" y="8"/>
                  </a:moveTo>
                  <a:lnTo>
                    <a:pt x="11" y="6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27" y="6"/>
                  </a:lnTo>
                  <a:lnTo>
                    <a:pt x="19" y="8"/>
                  </a:lnTo>
                  <a:lnTo>
                    <a:pt x="11" y="12"/>
                  </a:lnTo>
                  <a:lnTo>
                    <a:pt x="7" y="8"/>
                  </a:lnTo>
                  <a:close/>
                  <a:moveTo>
                    <a:pt x="27" y="0"/>
                  </a:moveTo>
                  <a:lnTo>
                    <a:pt x="32" y="0"/>
                  </a:lnTo>
                  <a:lnTo>
                    <a:pt x="38" y="2"/>
                  </a:lnTo>
                  <a:lnTo>
                    <a:pt x="42" y="6"/>
                  </a:lnTo>
                  <a:lnTo>
                    <a:pt x="46" y="8"/>
                  </a:lnTo>
                  <a:lnTo>
                    <a:pt x="42" y="14"/>
                  </a:lnTo>
                  <a:lnTo>
                    <a:pt x="36" y="8"/>
                  </a:lnTo>
                  <a:lnTo>
                    <a:pt x="27" y="6"/>
                  </a:lnTo>
                  <a:lnTo>
                    <a:pt x="27" y="0"/>
                  </a:lnTo>
                  <a:close/>
                  <a:moveTo>
                    <a:pt x="46" y="8"/>
                  </a:moveTo>
                  <a:lnTo>
                    <a:pt x="50" y="14"/>
                  </a:lnTo>
                  <a:lnTo>
                    <a:pt x="51" y="18"/>
                  </a:lnTo>
                  <a:lnTo>
                    <a:pt x="53" y="23"/>
                  </a:lnTo>
                  <a:lnTo>
                    <a:pt x="53" y="29"/>
                  </a:lnTo>
                  <a:lnTo>
                    <a:pt x="48" y="29"/>
                  </a:lnTo>
                  <a:lnTo>
                    <a:pt x="48" y="20"/>
                  </a:lnTo>
                  <a:lnTo>
                    <a:pt x="42" y="14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rgbClr val="1315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auto">
            <a:xfrm>
              <a:off x="2902" y="2341"/>
              <a:ext cx="82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5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6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6" y="8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5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5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6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6" y="8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5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456" y="2341"/>
              <a:ext cx="82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4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8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8" y="8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4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 noEditPoints="1"/>
            </p:cNvSpPr>
            <p:nvPr/>
          </p:nvSpPr>
          <p:spPr bwMode="auto">
            <a:xfrm>
              <a:off x="4449" y="2334"/>
              <a:ext cx="95" cy="96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50" y="44"/>
                </a:cxn>
                <a:cxn ang="0">
                  <a:pos x="42" y="42"/>
                </a:cxn>
                <a:cxn ang="0">
                  <a:pos x="50" y="29"/>
                </a:cxn>
                <a:cxn ang="0">
                  <a:pos x="48" y="48"/>
                </a:cxn>
                <a:cxn ang="0">
                  <a:pos x="38" y="54"/>
                </a:cxn>
                <a:cxn ang="0">
                  <a:pos x="29" y="56"/>
                </a:cxn>
                <a:cxn ang="0">
                  <a:pos x="37" y="48"/>
                </a:cxn>
                <a:cxn ang="0">
                  <a:pos x="48" y="48"/>
                </a:cxn>
                <a:cxn ang="0">
                  <a:pos x="23" y="56"/>
                </a:cxn>
                <a:cxn ang="0">
                  <a:pos x="13" y="50"/>
                </a:cxn>
                <a:cxn ang="0">
                  <a:pos x="13" y="42"/>
                </a:cxn>
                <a:cxn ang="0">
                  <a:pos x="29" y="50"/>
                </a:cxn>
                <a:cxn ang="0">
                  <a:pos x="10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10" y="48"/>
                </a:cxn>
                <a:cxn ang="0">
                  <a:pos x="0" y="23"/>
                </a:cxn>
                <a:cxn ang="0">
                  <a:pos x="6" y="14"/>
                </a:cxn>
                <a:cxn ang="0">
                  <a:pos x="13" y="14"/>
                </a:cxn>
                <a:cxn ang="0">
                  <a:pos x="6" y="29"/>
                </a:cxn>
                <a:cxn ang="0">
                  <a:pos x="8" y="8"/>
                </a:cxn>
                <a:cxn ang="0">
                  <a:pos x="17" y="2"/>
                </a:cxn>
                <a:cxn ang="0">
                  <a:pos x="29" y="0"/>
                </a:cxn>
                <a:cxn ang="0">
                  <a:pos x="19" y="8"/>
                </a:cxn>
                <a:cxn ang="0">
                  <a:pos x="8" y="8"/>
                </a:cxn>
                <a:cxn ang="0">
                  <a:pos x="35" y="0"/>
                </a:cxn>
                <a:cxn ang="0">
                  <a:pos x="44" y="6"/>
                </a:cxn>
                <a:cxn ang="0">
                  <a:pos x="44" y="14"/>
                </a:cxn>
                <a:cxn ang="0">
                  <a:pos x="29" y="6"/>
                </a:cxn>
                <a:cxn ang="0">
                  <a:pos x="48" y="8"/>
                </a:cxn>
                <a:cxn ang="0">
                  <a:pos x="54" y="17"/>
                </a:cxn>
                <a:cxn ang="0">
                  <a:pos x="56" y="29"/>
                </a:cxn>
                <a:cxn ang="0">
                  <a:pos x="48" y="19"/>
                </a:cxn>
                <a:cxn ang="0">
                  <a:pos x="48" y="8"/>
                </a:cxn>
              </a:cxnLst>
              <a:rect l="0" t="0" r="r" b="b"/>
              <a:pathLst>
                <a:path w="56" h="56">
                  <a:moveTo>
                    <a:pt x="56" y="29"/>
                  </a:moveTo>
                  <a:lnTo>
                    <a:pt x="56" y="35"/>
                  </a:lnTo>
                  <a:lnTo>
                    <a:pt x="54" y="39"/>
                  </a:lnTo>
                  <a:lnTo>
                    <a:pt x="50" y="44"/>
                  </a:lnTo>
                  <a:lnTo>
                    <a:pt x="48" y="48"/>
                  </a:lnTo>
                  <a:lnTo>
                    <a:pt x="42" y="42"/>
                  </a:lnTo>
                  <a:lnTo>
                    <a:pt x="48" y="37"/>
                  </a:lnTo>
                  <a:lnTo>
                    <a:pt x="50" y="29"/>
                  </a:lnTo>
                  <a:lnTo>
                    <a:pt x="56" y="29"/>
                  </a:lnTo>
                  <a:close/>
                  <a:moveTo>
                    <a:pt x="48" y="48"/>
                  </a:moveTo>
                  <a:lnTo>
                    <a:pt x="44" y="50"/>
                  </a:lnTo>
                  <a:lnTo>
                    <a:pt x="38" y="54"/>
                  </a:lnTo>
                  <a:lnTo>
                    <a:pt x="35" y="56"/>
                  </a:lnTo>
                  <a:lnTo>
                    <a:pt x="29" y="56"/>
                  </a:lnTo>
                  <a:lnTo>
                    <a:pt x="29" y="50"/>
                  </a:lnTo>
                  <a:lnTo>
                    <a:pt x="37" y="48"/>
                  </a:lnTo>
                  <a:lnTo>
                    <a:pt x="42" y="42"/>
                  </a:lnTo>
                  <a:lnTo>
                    <a:pt x="48" y="48"/>
                  </a:lnTo>
                  <a:close/>
                  <a:moveTo>
                    <a:pt x="29" y="56"/>
                  </a:moveTo>
                  <a:lnTo>
                    <a:pt x="23" y="56"/>
                  </a:lnTo>
                  <a:lnTo>
                    <a:pt x="17" y="54"/>
                  </a:lnTo>
                  <a:lnTo>
                    <a:pt x="13" y="50"/>
                  </a:lnTo>
                  <a:lnTo>
                    <a:pt x="10" y="48"/>
                  </a:lnTo>
                  <a:lnTo>
                    <a:pt x="13" y="42"/>
                  </a:lnTo>
                  <a:lnTo>
                    <a:pt x="19" y="48"/>
                  </a:lnTo>
                  <a:lnTo>
                    <a:pt x="29" y="50"/>
                  </a:lnTo>
                  <a:lnTo>
                    <a:pt x="29" y="56"/>
                  </a:lnTo>
                  <a:close/>
                  <a:moveTo>
                    <a:pt x="10" y="48"/>
                  </a:moveTo>
                  <a:lnTo>
                    <a:pt x="6" y="44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9"/>
                  </a:lnTo>
                  <a:lnTo>
                    <a:pt x="8" y="37"/>
                  </a:lnTo>
                  <a:lnTo>
                    <a:pt x="13" y="42"/>
                  </a:lnTo>
                  <a:lnTo>
                    <a:pt x="10" y="48"/>
                  </a:lnTo>
                  <a:close/>
                  <a:moveTo>
                    <a:pt x="0" y="29"/>
                  </a:moveTo>
                  <a:lnTo>
                    <a:pt x="0" y="23"/>
                  </a:lnTo>
                  <a:lnTo>
                    <a:pt x="2" y="17"/>
                  </a:lnTo>
                  <a:lnTo>
                    <a:pt x="6" y="14"/>
                  </a:lnTo>
                  <a:lnTo>
                    <a:pt x="8" y="8"/>
                  </a:lnTo>
                  <a:lnTo>
                    <a:pt x="13" y="14"/>
                  </a:lnTo>
                  <a:lnTo>
                    <a:pt x="8" y="19"/>
                  </a:lnTo>
                  <a:lnTo>
                    <a:pt x="6" y="29"/>
                  </a:lnTo>
                  <a:lnTo>
                    <a:pt x="0" y="29"/>
                  </a:lnTo>
                  <a:close/>
                  <a:moveTo>
                    <a:pt x="8" y="8"/>
                  </a:moveTo>
                  <a:lnTo>
                    <a:pt x="13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6"/>
                  </a:lnTo>
                  <a:lnTo>
                    <a:pt x="19" y="8"/>
                  </a:lnTo>
                  <a:lnTo>
                    <a:pt x="13" y="14"/>
                  </a:lnTo>
                  <a:lnTo>
                    <a:pt x="8" y="8"/>
                  </a:lnTo>
                  <a:close/>
                  <a:moveTo>
                    <a:pt x="29" y="0"/>
                  </a:moveTo>
                  <a:lnTo>
                    <a:pt x="35" y="0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8" y="8"/>
                  </a:lnTo>
                  <a:lnTo>
                    <a:pt x="44" y="14"/>
                  </a:lnTo>
                  <a:lnTo>
                    <a:pt x="37" y="8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48" y="8"/>
                  </a:moveTo>
                  <a:lnTo>
                    <a:pt x="50" y="14"/>
                  </a:lnTo>
                  <a:lnTo>
                    <a:pt x="54" y="17"/>
                  </a:lnTo>
                  <a:lnTo>
                    <a:pt x="56" y="23"/>
                  </a:lnTo>
                  <a:lnTo>
                    <a:pt x="56" y="29"/>
                  </a:lnTo>
                  <a:lnTo>
                    <a:pt x="50" y="29"/>
                  </a:lnTo>
                  <a:lnTo>
                    <a:pt x="48" y="19"/>
                  </a:lnTo>
                  <a:lnTo>
                    <a:pt x="44" y="14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1315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Freeform 24"/>
            <p:cNvSpPr>
              <a:spLocks/>
            </p:cNvSpPr>
            <p:nvPr/>
          </p:nvSpPr>
          <p:spPr bwMode="auto">
            <a:xfrm>
              <a:off x="4047" y="2341"/>
              <a:ext cx="82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5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8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8" y="8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5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5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5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 noEditPoints="1"/>
            </p:cNvSpPr>
            <p:nvPr/>
          </p:nvSpPr>
          <p:spPr bwMode="auto">
            <a:xfrm>
              <a:off x="4040" y="2334"/>
              <a:ext cx="96" cy="96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50" y="44"/>
                </a:cxn>
                <a:cxn ang="0">
                  <a:pos x="42" y="42"/>
                </a:cxn>
                <a:cxn ang="0">
                  <a:pos x="50" y="29"/>
                </a:cxn>
                <a:cxn ang="0">
                  <a:pos x="48" y="48"/>
                </a:cxn>
                <a:cxn ang="0">
                  <a:pos x="39" y="54"/>
                </a:cxn>
                <a:cxn ang="0">
                  <a:pos x="29" y="56"/>
                </a:cxn>
                <a:cxn ang="0">
                  <a:pos x="37" y="48"/>
                </a:cxn>
                <a:cxn ang="0">
                  <a:pos x="48" y="48"/>
                </a:cxn>
                <a:cxn ang="0">
                  <a:pos x="23" y="56"/>
                </a:cxn>
                <a:cxn ang="0">
                  <a:pos x="14" y="50"/>
                </a:cxn>
                <a:cxn ang="0">
                  <a:pos x="14" y="42"/>
                </a:cxn>
                <a:cxn ang="0">
                  <a:pos x="29" y="50"/>
                </a:cxn>
                <a:cxn ang="0">
                  <a:pos x="10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10" y="48"/>
                </a:cxn>
                <a:cxn ang="0">
                  <a:pos x="0" y="23"/>
                </a:cxn>
                <a:cxn ang="0">
                  <a:pos x="6" y="14"/>
                </a:cxn>
                <a:cxn ang="0">
                  <a:pos x="14" y="14"/>
                </a:cxn>
                <a:cxn ang="0">
                  <a:pos x="6" y="29"/>
                </a:cxn>
                <a:cxn ang="0">
                  <a:pos x="14" y="14"/>
                </a:cxn>
                <a:cxn ang="0">
                  <a:pos x="12" y="12"/>
                </a:cxn>
                <a:cxn ang="0">
                  <a:pos x="8" y="8"/>
                </a:cxn>
                <a:cxn ang="0">
                  <a:pos x="17" y="2"/>
                </a:cxn>
                <a:cxn ang="0">
                  <a:pos x="29" y="0"/>
                </a:cxn>
                <a:cxn ang="0">
                  <a:pos x="19" y="8"/>
                </a:cxn>
                <a:cxn ang="0">
                  <a:pos x="8" y="8"/>
                </a:cxn>
                <a:cxn ang="0">
                  <a:pos x="35" y="0"/>
                </a:cxn>
                <a:cxn ang="0">
                  <a:pos x="44" y="6"/>
                </a:cxn>
                <a:cxn ang="0">
                  <a:pos x="42" y="14"/>
                </a:cxn>
                <a:cxn ang="0">
                  <a:pos x="29" y="6"/>
                </a:cxn>
                <a:cxn ang="0">
                  <a:pos x="48" y="8"/>
                </a:cxn>
                <a:cxn ang="0">
                  <a:pos x="54" y="17"/>
                </a:cxn>
                <a:cxn ang="0">
                  <a:pos x="56" y="29"/>
                </a:cxn>
                <a:cxn ang="0">
                  <a:pos x="48" y="19"/>
                </a:cxn>
                <a:cxn ang="0">
                  <a:pos x="48" y="8"/>
                </a:cxn>
              </a:cxnLst>
              <a:rect l="0" t="0" r="r" b="b"/>
              <a:pathLst>
                <a:path w="56" h="56">
                  <a:moveTo>
                    <a:pt x="56" y="29"/>
                  </a:moveTo>
                  <a:lnTo>
                    <a:pt x="56" y="35"/>
                  </a:lnTo>
                  <a:lnTo>
                    <a:pt x="54" y="39"/>
                  </a:lnTo>
                  <a:lnTo>
                    <a:pt x="50" y="44"/>
                  </a:lnTo>
                  <a:lnTo>
                    <a:pt x="48" y="48"/>
                  </a:lnTo>
                  <a:lnTo>
                    <a:pt x="42" y="42"/>
                  </a:lnTo>
                  <a:lnTo>
                    <a:pt x="48" y="37"/>
                  </a:lnTo>
                  <a:lnTo>
                    <a:pt x="50" y="29"/>
                  </a:lnTo>
                  <a:lnTo>
                    <a:pt x="56" y="29"/>
                  </a:lnTo>
                  <a:close/>
                  <a:moveTo>
                    <a:pt x="48" y="48"/>
                  </a:moveTo>
                  <a:lnTo>
                    <a:pt x="44" y="50"/>
                  </a:lnTo>
                  <a:lnTo>
                    <a:pt x="39" y="54"/>
                  </a:lnTo>
                  <a:lnTo>
                    <a:pt x="35" y="56"/>
                  </a:lnTo>
                  <a:lnTo>
                    <a:pt x="29" y="56"/>
                  </a:lnTo>
                  <a:lnTo>
                    <a:pt x="29" y="50"/>
                  </a:lnTo>
                  <a:lnTo>
                    <a:pt x="37" y="48"/>
                  </a:lnTo>
                  <a:lnTo>
                    <a:pt x="42" y="42"/>
                  </a:lnTo>
                  <a:lnTo>
                    <a:pt x="48" y="48"/>
                  </a:lnTo>
                  <a:close/>
                  <a:moveTo>
                    <a:pt x="29" y="56"/>
                  </a:moveTo>
                  <a:lnTo>
                    <a:pt x="23" y="56"/>
                  </a:lnTo>
                  <a:lnTo>
                    <a:pt x="17" y="54"/>
                  </a:lnTo>
                  <a:lnTo>
                    <a:pt x="14" y="50"/>
                  </a:lnTo>
                  <a:lnTo>
                    <a:pt x="10" y="48"/>
                  </a:lnTo>
                  <a:lnTo>
                    <a:pt x="14" y="42"/>
                  </a:lnTo>
                  <a:lnTo>
                    <a:pt x="19" y="48"/>
                  </a:lnTo>
                  <a:lnTo>
                    <a:pt x="29" y="50"/>
                  </a:lnTo>
                  <a:lnTo>
                    <a:pt x="29" y="56"/>
                  </a:lnTo>
                  <a:close/>
                  <a:moveTo>
                    <a:pt x="10" y="48"/>
                  </a:moveTo>
                  <a:lnTo>
                    <a:pt x="6" y="44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9"/>
                  </a:lnTo>
                  <a:lnTo>
                    <a:pt x="8" y="37"/>
                  </a:lnTo>
                  <a:lnTo>
                    <a:pt x="14" y="42"/>
                  </a:lnTo>
                  <a:lnTo>
                    <a:pt x="10" y="48"/>
                  </a:lnTo>
                  <a:close/>
                  <a:moveTo>
                    <a:pt x="0" y="29"/>
                  </a:moveTo>
                  <a:lnTo>
                    <a:pt x="0" y="23"/>
                  </a:lnTo>
                  <a:lnTo>
                    <a:pt x="2" y="17"/>
                  </a:lnTo>
                  <a:lnTo>
                    <a:pt x="6" y="14"/>
                  </a:lnTo>
                  <a:lnTo>
                    <a:pt x="8" y="8"/>
                  </a:lnTo>
                  <a:lnTo>
                    <a:pt x="14" y="14"/>
                  </a:lnTo>
                  <a:lnTo>
                    <a:pt x="8" y="19"/>
                  </a:lnTo>
                  <a:lnTo>
                    <a:pt x="6" y="29"/>
                  </a:lnTo>
                  <a:lnTo>
                    <a:pt x="0" y="29"/>
                  </a:lnTo>
                  <a:close/>
                  <a:moveTo>
                    <a:pt x="14" y="14"/>
                  </a:moveTo>
                  <a:lnTo>
                    <a:pt x="14" y="14"/>
                  </a:lnTo>
                  <a:lnTo>
                    <a:pt x="12" y="12"/>
                  </a:lnTo>
                  <a:lnTo>
                    <a:pt x="14" y="14"/>
                  </a:lnTo>
                  <a:close/>
                  <a:moveTo>
                    <a:pt x="8" y="8"/>
                  </a:moveTo>
                  <a:lnTo>
                    <a:pt x="14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6"/>
                  </a:lnTo>
                  <a:lnTo>
                    <a:pt x="19" y="8"/>
                  </a:lnTo>
                  <a:lnTo>
                    <a:pt x="14" y="14"/>
                  </a:lnTo>
                  <a:lnTo>
                    <a:pt x="8" y="8"/>
                  </a:lnTo>
                  <a:close/>
                  <a:moveTo>
                    <a:pt x="29" y="0"/>
                  </a:moveTo>
                  <a:lnTo>
                    <a:pt x="35" y="0"/>
                  </a:lnTo>
                  <a:lnTo>
                    <a:pt x="39" y="2"/>
                  </a:lnTo>
                  <a:lnTo>
                    <a:pt x="44" y="6"/>
                  </a:lnTo>
                  <a:lnTo>
                    <a:pt x="48" y="8"/>
                  </a:lnTo>
                  <a:lnTo>
                    <a:pt x="42" y="14"/>
                  </a:lnTo>
                  <a:lnTo>
                    <a:pt x="37" y="8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48" y="8"/>
                  </a:moveTo>
                  <a:lnTo>
                    <a:pt x="50" y="14"/>
                  </a:lnTo>
                  <a:lnTo>
                    <a:pt x="54" y="17"/>
                  </a:lnTo>
                  <a:lnTo>
                    <a:pt x="56" y="23"/>
                  </a:lnTo>
                  <a:lnTo>
                    <a:pt x="56" y="29"/>
                  </a:lnTo>
                  <a:lnTo>
                    <a:pt x="50" y="29"/>
                  </a:lnTo>
                  <a:lnTo>
                    <a:pt x="48" y="19"/>
                  </a:lnTo>
                  <a:lnTo>
                    <a:pt x="42" y="14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1315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Freeform 26"/>
            <p:cNvSpPr>
              <a:spLocks/>
            </p:cNvSpPr>
            <p:nvPr/>
          </p:nvSpPr>
          <p:spPr bwMode="auto">
            <a:xfrm>
              <a:off x="4865" y="2341"/>
              <a:ext cx="81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4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8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8" y="8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4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Freeform 27"/>
            <p:cNvSpPr>
              <a:spLocks/>
            </p:cNvSpPr>
            <p:nvPr/>
          </p:nvSpPr>
          <p:spPr bwMode="auto">
            <a:xfrm>
              <a:off x="3311" y="2341"/>
              <a:ext cx="82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5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8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8" y="8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5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5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5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Freeform 28"/>
            <p:cNvSpPr>
              <a:spLocks noEditPoints="1"/>
            </p:cNvSpPr>
            <p:nvPr/>
          </p:nvSpPr>
          <p:spPr bwMode="auto">
            <a:xfrm>
              <a:off x="3304" y="2334"/>
              <a:ext cx="96" cy="96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50" y="44"/>
                </a:cxn>
                <a:cxn ang="0">
                  <a:pos x="42" y="42"/>
                </a:cxn>
                <a:cxn ang="0">
                  <a:pos x="50" y="29"/>
                </a:cxn>
                <a:cxn ang="0">
                  <a:pos x="48" y="48"/>
                </a:cxn>
                <a:cxn ang="0">
                  <a:pos x="39" y="54"/>
                </a:cxn>
                <a:cxn ang="0">
                  <a:pos x="29" y="56"/>
                </a:cxn>
                <a:cxn ang="0">
                  <a:pos x="37" y="48"/>
                </a:cxn>
                <a:cxn ang="0">
                  <a:pos x="48" y="48"/>
                </a:cxn>
                <a:cxn ang="0">
                  <a:pos x="23" y="56"/>
                </a:cxn>
                <a:cxn ang="0">
                  <a:pos x="14" y="50"/>
                </a:cxn>
                <a:cxn ang="0">
                  <a:pos x="14" y="42"/>
                </a:cxn>
                <a:cxn ang="0">
                  <a:pos x="29" y="50"/>
                </a:cxn>
                <a:cxn ang="0">
                  <a:pos x="8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8" y="48"/>
                </a:cxn>
                <a:cxn ang="0">
                  <a:pos x="0" y="23"/>
                </a:cxn>
                <a:cxn ang="0">
                  <a:pos x="6" y="14"/>
                </a:cxn>
                <a:cxn ang="0">
                  <a:pos x="14" y="14"/>
                </a:cxn>
                <a:cxn ang="0">
                  <a:pos x="6" y="29"/>
                </a:cxn>
                <a:cxn ang="0">
                  <a:pos x="14" y="14"/>
                </a:cxn>
                <a:cxn ang="0">
                  <a:pos x="12" y="12"/>
                </a:cxn>
                <a:cxn ang="0">
                  <a:pos x="8" y="8"/>
                </a:cxn>
                <a:cxn ang="0">
                  <a:pos x="17" y="2"/>
                </a:cxn>
                <a:cxn ang="0">
                  <a:pos x="29" y="0"/>
                </a:cxn>
                <a:cxn ang="0">
                  <a:pos x="19" y="8"/>
                </a:cxn>
                <a:cxn ang="0">
                  <a:pos x="8" y="8"/>
                </a:cxn>
                <a:cxn ang="0">
                  <a:pos x="35" y="0"/>
                </a:cxn>
                <a:cxn ang="0">
                  <a:pos x="44" y="6"/>
                </a:cxn>
                <a:cxn ang="0">
                  <a:pos x="42" y="14"/>
                </a:cxn>
                <a:cxn ang="0">
                  <a:pos x="29" y="6"/>
                </a:cxn>
                <a:cxn ang="0">
                  <a:pos x="48" y="8"/>
                </a:cxn>
                <a:cxn ang="0">
                  <a:pos x="54" y="17"/>
                </a:cxn>
                <a:cxn ang="0">
                  <a:pos x="56" y="29"/>
                </a:cxn>
                <a:cxn ang="0">
                  <a:pos x="48" y="19"/>
                </a:cxn>
                <a:cxn ang="0">
                  <a:pos x="48" y="8"/>
                </a:cxn>
              </a:cxnLst>
              <a:rect l="0" t="0" r="r" b="b"/>
              <a:pathLst>
                <a:path w="56" h="56">
                  <a:moveTo>
                    <a:pt x="56" y="29"/>
                  </a:moveTo>
                  <a:lnTo>
                    <a:pt x="56" y="35"/>
                  </a:lnTo>
                  <a:lnTo>
                    <a:pt x="54" y="39"/>
                  </a:lnTo>
                  <a:lnTo>
                    <a:pt x="50" y="44"/>
                  </a:lnTo>
                  <a:lnTo>
                    <a:pt x="48" y="48"/>
                  </a:lnTo>
                  <a:lnTo>
                    <a:pt x="42" y="42"/>
                  </a:lnTo>
                  <a:lnTo>
                    <a:pt x="48" y="37"/>
                  </a:lnTo>
                  <a:lnTo>
                    <a:pt x="50" y="29"/>
                  </a:lnTo>
                  <a:lnTo>
                    <a:pt x="56" y="29"/>
                  </a:lnTo>
                  <a:close/>
                  <a:moveTo>
                    <a:pt x="48" y="48"/>
                  </a:moveTo>
                  <a:lnTo>
                    <a:pt x="44" y="50"/>
                  </a:lnTo>
                  <a:lnTo>
                    <a:pt x="39" y="54"/>
                  </a:lnTo>
                  <a:lnTo>
                    <a:pt x="35" y="56"/>
                  </a:lnTo>
                  <a:lnTo>
                    <a:pt x="29" y="56"/>
                  </a:lnTo>
                  <a:lnTo>
                    <a:pt x="29" y="50"/>
                  </a:lnTo>
                  <a:lnTo>
                    <a:pt x="37" y="48"/>
                  </a:lnTo>
                  <a:lnTo>
                    <a:pt x="42" y="42"/>
                  </a:lnTo>
                  <a:lnTo>
                    <a:pt x="48" y="48"/>
                  </a:lnTo>
                  <a:close/>
                  <a:moveTo>
                    <a:pt x="29" y="56"/>
                  </a:moveTo>
                  <a:lnTo>
                    <a:pt x="23" y="56"/>
                  </a:lnTo>
                  <a:lnTo>
                    <a:pt x="17" y="54"/>
                  </a:lnTo>
                  <a:lnTo>
                    <a:pt x="14" y="50"/>
                  </a:lnTo>
                  <a:lnTo>
                    <a:pt x="8" y="48"/>
                  </a:lnTo>
                  <a:lnTo>
                    <a:pt x="14" y="42"/>
                  </a:lnTo>
                  <a:lnTo>
                    <a:pt x="19" y="48"/>
                  </a:lnTo>
                  <a:lnTo>
                    <a:pt x="29" y="50"/>
                  </a:lnTo>
                  <a:lnTo>
                    <a:pt x="29" y="56"/>
                  </a:lnTo>
                  <a:close/>
                  <a:moveTo>
                    <a:pt x="8" y="48"/>
                  </a:moveTo>
                  <a:lnTo>
                    <a:pt x="6" y="44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9"/>
                  </a:lnTo>
                  <a:lnTo>
                    <a:pt x="8" y="37"/>
                  </a:lnTo>
                  <a:lnTo>
                    <a:pt x="14" y="42"/>
                  </a:lnTo>
                  <a:lnTo>
                    <a:pt x="8" y="48"/>
                  </a:lnTo>
                  <a:close/>
                  <a:moveTo>
                    <a:pt x="0" y="29"/>
                  </a:moveTo>
                  <a:lnTo>
                    <a:pt x="0" y="23"/>
                  </a:lnTo>
                  <a:lnTo>
                    <a:pt x="2" y="17"/>
                  </a:lnTo>
                  <a:lnTo>
                    <a:pt x="6" y="14"/>
                  </a:lnTo>
                  <a:lnTo>
                    <a:pt x="8" y="8"/>
                  </a:lnTo>
                  <a:lnTo>
                    <a:pt x="14" y="14"/>
                  </a:lnTo>
                  <a:lnTo>
                    <a:pt x="8" y="19"/>
                  </a:lnTo>
                  <a:lnTo>
                    <a:pt x="6" y="29"/>
                  </a:lnTo>
                  <a:lnTo>
                    <a:pt x="0" y="29"/>
                  </a:lnTo>
                  <a:close/>
                  <a:moveTo>
                    <a:pt x="14" y="14"/>
                  </a:moveTo>
                  <a:lnTo>
                    <a:pt x="14" y="14"/>
                  </a:lnTo>
                  <a:lnTo>
                    <a:pt x="12" y="12"/>
                  </a:lnTo>
                  <a:lnTo>
                    <a:pt x="14" y="14"/>
                  </a:lnTo>
                  <a:close/>
                  <a:moveTo>
                    <a:pt x="8" y="8"/>
                  </a:moveTo>
                  <a:lnTo>
                    <a:pt x="14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6"/>
                  </a:lnTo>
                  <a:lnTo>
                    <a:pt x="19" y="8"/>
                  </a:lnTo>
                  <a:lnTo>
                    <a:pt x="14" y="14"/>
                  </a:lnTo>
                  <a:lnTo>
                    <a:pt x="8" y="8"/>
                  </a:lnTo>
                  <a:close/>
                  <a:moveTo>
                    <a:pt x="29" y="0"/>
                  </a:moveTo>
                  <a:lnTo>
                    <a:pt x="35" y="0"/>
                  </a:lnTo>
                  <a:lnTo>
                    <a:pt x="39" y="2"/>
                  </a:lnTo>
                  <a:lnTo>
                    <a:pt x="44" y="6"/>
                  </a:lnTo>
                  <a:lnTo>
                    <a:pt x="48" y="8"/>
                  </a:lnTo>
                  <a:lnTo>
                    <a:pt x="42" y="14"/>
                  </a:lnTo>
                  <a:lnTo>
                    <a:pt x="37" y="8"/>
                  </a:lnTo>
                  <a:lnTo>
                    <a:pt x="29" y="6"/>
                  </a:lnTo>
                  <a:lnTo>
                    <a:pt x="29" y="0"/>
                  </a:lnTo>
                  <a:close/>
                  <a:moveTo>
                    <a:pt x="48" y="8"/>
                  </a:moveTo>
                  <a:lnTo>
                    <a:pt x="50" y="14"/>
                  </a:lnTo>
                  <a:lnTo>
                    <a:pt x="54" y="17"/>
                  </a:lnTo>
                  <a:lnTo>
                    <a:pt x="56" y="23"/>
                  </a:lnTo>
                  <a:lnTo>
                    <a:pt x="56" y="29"/>
                  </a:lnTo>
                  <a:lnTo>
                    <a:pt x="50" y="29"/>
                  </a:lnTo>
                  <a:lnTo>
                    <a:pt x="48" y="19"/>
                  </a:lnTo>
                  <a:lnTo>
                    <a:pt x="42" y="14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1315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Freeform 29"/>
            <p:cNvSpPr>
              <a:spLocks/>
            </p:cNvSpPr>
            <p:nvPr/>
          </p:nvSpPr>
          <p:spPr bwMode="auto">
            <a:xfrm>
              <a:off x="2494" y="2341"/>
              <a:ext cx="81" cy="82"/>
            </a:xfrm>
            <a:custGeom>
              <a:avLst/>
              <a:gdLst/>
              <a:ahLst/>
              <a:cxnLst>
                <a:cxn ang="0">
                  <a:pos x="48" y="25"/>
                </a:cxn>
                <a:cxn ang="0">
                  <a:pos x="46" y="35"/>
                </a:cxn>
                <a:cxn ang="0">
                  <a:pos x="42" y="42"/>
                </a:cxn>
                <a:cxn ang="0">
                  <a:pos x="35" y="46"/>
                </a:cxn>
                <a:cxn ang="0">
                  <a:pos x="25" y="48"/>
                </a:cxn>
                <a:cxn ang="0">
                  <a:pos x="16" y="46"/>
                </a:cxn>
                <a:cxn ang="0">
                  <a:pos x="6" y="42"/>
                </a:cxn>
                <a:cxn ang="0">
                  <a:pos x="2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6" y="8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35" y="2"/>
                </a:cxn>
                <a:cxn ang="0">
                  <a:pos x="42" y="8"/>
                </a:cxn>
                <a:cxn ang="0">
                  <a:pos x="46" y="15"/>
                </a:cxn>
                <a:cxn ang="0">
                  <a:pos x="48" y="25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46" y="35"/>
                  </a:lnTo>
                  <a:lnTo>
                    <a:pt x="42" y="42"/>
                  </a:lnTo>
                  <a:lnTo>
                    <a:pt x="35" y="46"/>
                  </a:lnTo>
                  <a:lnTo>
                    <a:pt x="25" y="48"/>
                  </a:lnTo>
                  <a:lnTo>
                    <a:pt x="16" y="46"/>
                  </a:lnTo>
                  <a:lnTo>
                    <a:pt x="6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6" y="8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35" y="2"/>
                  </a:lnTo>
                  <a:lnTo>
                    <a:pt x="42" y="8"/>
                  </a:lnTo>
                  <a:lnTo>
                    <a:pt x="46" y="15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Freeform 30"/>
            <p:cNvSpPr>
              <a:spLocks/>
            </p:cNvSpPr>
            <p:nvPr/>
          </p:nvSpPr>
          <p:spPr bwMode="auto">
            <a:xfrm>
              <a:off x="2115" y="2331"/>
              <a:ext cx="84" cy="82"/>
            </a:xfrm>
            <a:custGeom>
              <a:avLst/>
              <a:gdLst/>
              <a:ahLst/>
              <a:cxnLst>
                <a:cxn ang="0">
                  <a:pos x="49" y="25"/>
                </a:cxn>
                <a:cxn ang="0">
                  <a:pos x="48" y="33"/>
                </a:cxn>
                <a:cxn ang="0">
                  <a:pos x="42" y="41"/>
                </a:cxn>
                <a:cxn ang="0">
                  <a:pos x="34" y="46"/>
                </a:cxn>
                <a:cxn ang="0">
                  <a:pos x="24" y="48"/>
                </a:cxn>
                <a:cxn ang="0">
                  <a:pos x="15" y="46"/>
                </a:cxn>
                <a:cxn ang="0">
                  <a:pos x="7" y="41"/>
                </a:cxn>
                <a:cxn ang="0">
                  <a:pos x="1" y="33"/>
                </a:cxn>
                <a:cxn ang="0">
                  <a:pos x="0" y="25"/>
                </a:cxn>
                <a:cxn ang="0">
                  <a:pos x="1" y="16"/>
                </a:cxn>
                <a:cxn ang="0">
                  <a:pos x="7" y="6"/>
                </a:cxn>
                <a:cxn ang="0">
                  <a:pos x="15" y="2"/>
                </a:cxn>
                <a:cxn ang="0">
                  <a:pos x="24" y="0"/>
                </a:cxn>
                <a:cxn ang="0">
                  <a:pos x="34" y="2"/>
                </a:cxn>
                <a:cxn ang="0">
                  <a:pos x="42" y="6"/>
                </a:cxn>
                <a:cxn ang="0">
                  <a:pos x="48" y="16"/>
                </a:cxn>
                <a:cxn ang="0">
                  <a:pos x="49" y="25"/>
                </a:cxn>
              </a:cxnLst>
              <a:rect l="0" t="0" r="r" b="b"/>
              <a:pathLst>
                <a:path w="49" h="48">
                  <a:moveTo>
                    <a:pt x="49" y="25"/>
                  </a:moveTo>
                  <a:lnTo>
                    <a:pt x="48" y="33"/>
                  </a:lnTo>
                  <a:lnTo>
                    <a:pt x="42" y="41"/>
                  </a:lnTo>
                  <a:lnTo>
                    <a:pt x="34" y="46"/>
                  </a:lnTo>
                  <a:lnTo>
                    <a:pt x="24" y="48"/>
                  </a:lnTo>
                  <a:lnTo>
                    <a:pt x="15" y="46"/>
                  </a:lnTo>
                  <a:lnTo>
                    <a:pt x="7" y="41"/>
                  </a:lnTo>
                  <a:lnTo>
                    <a:pt x="1" y="33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7" y="6"/>
                  </a:lnTo>
                  <a:lnTo>
                    <a:pt x="15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8" y="16"/>
                  </a:lnTo>
                  <a:lnTo>
                    <a:pt x="49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Freeform 31"/>
            <p:cNvSpPr>
              <a:spLocks/>
            </p:cNvSpPr>
            <p:nvPr/>
          </p:nvSpPr>
          <p:spPr bwMode="auto">
            <a:xfrm>
              <a:off x="5241" y="2331"/>
              <a:ext cx="84" cy="82"/>
            </a:xfrm>
            <a:custGeom>
              <a:avLst/>
              <a:gdLst/>
              <a:ahLst/>
              <a:cxnLst>
                <a:cxn ang="0">
                  <a:pos x="49" y="25"/>
                </a:cxn>
                <a:cxn ang="0">
                  <a:pos x="48" y="33"/>
                </a:cxn>
                <a:cxn ang="0">
                  <a:pos x="42" y="41"/>
                </a:cxn>
                <a:cxn ang="0">
                  <a:pos x="34" y="46"/>
                </a:cxn>
                <a:cxn ang="0">
                  <a:pos x="25" y="48"/>
                </a:cxn>
                <a:cxn ang="0">
                  <a:pos x="15" y="46"/>
                </a:cxn>
                <a:cxn ang="0">
                  <a:pos x="7" y="41"/>
                </a:cxn>
                <a:cxn ang="0">
                  <a:pos x="1" y="33"/>
                </a:cxn>
                <a:cxn ang="0">
                  <a:pos x="0" y="25"/>
                </a:cxn>
                <a:cxn ang="0">
                  <a:pos x="1" y="16"/>
                </a:cxn>
                <a:cxn ang="0">
                  <a:pos x="7" y="6"/>
                </a:cxn>
                <a:cxn ang="0">
                  <a:pos x="15" y="2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2" y="6"/>
                </a:cxn>
                <a:cxn ang="0">
                  <a:pos x="48" y="16"/>
                </a:cxn>
                <a:cxn ang="0">
                  <a:pos x="49" y="25"/>
                </a:cxn>
              </a:cxnLst>
              <a:rect l="0" t="0" r="r" b="b"/>
              <a:pathLst>
                <a:path w="49" h="48">
                  <a:moveTo>
                    <a:pt x="49" y="25"/>
                  </a:moveTo>
                  <a:lnTo>
                    <a:pt x="48" y="33"/>
                  </a:lnTo>
                  <a:lnTo>
                    <a:pt x="42" y="41"/>
                  </a:lnTo>
                  <a:lnTo>
                    <a:pt x="34" y="46"/>
                  </a:lnTo>
                  <a:lnTo>
                    <a:pt x="25" y="48"/>
                  </a:lnTo>
                  <a:lnTo>
                    <a:pt x="15" y="46"/>
                  </a:lnTo>
                  <a:lnTo>
                    <a:pt x="7" y="41"/>
                  </a:lnTo>
                  <a:lnTo>
                    <a:pt x="1" y="33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7" y="6"/>
                  </a:lnTo>
                  <a:lnTo>
                    <a:pt x="15" y="2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8" y="16"/>
                  </a:lnTo>
                  <a:lnTo>
                    <a:pt x="49" y="25"/>
                  </a:lnTo>
                  <a:close/>
                </a:path>
              </a:pathLst>
            </a:custGeom>
            <a:solidFill>
              <a:srgbClr val="1BAB7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Freeform 32"/>
            <p:cNvSpPr>
              <a:spLocks noEditPoints="1"/>
            </p:cNvSpPr>
            <p:nvPr/>
          </p:nvSpPr>
          <p:spPr bwMode="auto">
            <a:xfrm>
              <a:off x="5238" y="2324"/>
              <a:ext cx="90" cy="95"/>
            </a:xfrm>
            <a:custGeom>
              <a:avLst/>
              <a:gdLst/>
              <a:ahLst/>
              <a:cxnLst>
                <a:cxn ang="0">
                  <a:pos x="53" y="33"/>
                </a:cxn>
                <a:cxn ang="0">
                  <a:pos x="50" y="43"/>
                </a:cxn>
                <a:cxn ang="0">
                  <a:pos x="42" y="43"/>
                </a:cxn>
                <a:cxn ang="0">
                  <a:pos x="48" y="29"/>
                </a:cxn>
                <a:cxn ang="0">
                  <a:pos x="46" y="48"/>
                </a:cxn>
                <a:cxn ang="0">
                  <a:pos x="38" y="54"/>
                </a:cxn>
                <a:cxn ang="0">
                  <a:pos x="27" y="56"/>
                </a:cxn>
                <a:cxn ang="0">
                  <a:pos x="36" y="48"/>
                </a:cxn>
                <a:cxn ang="0">
                  <a:pos x="46" y="48"/>
                </a:cxn>
                <a:cxn ang="0">
                  <a:pos x="21" y="54"/>
                </a:cxn>
                <a:cxn ang="0">
                  <a:pos x="11" y="50"/>
                </a:cxn>
                <a:cxn ang="0">
                  <a:pos x="11" y="43"/>
                </a:cxn>
                <a:cxn ang="0">
                  <a:pos x="27" y="50"/>
                </a:cxn>
                <a:cxn ang="0">
                  <a:pos x="7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7" y="37"/>
                </a:cxn>
                <a:cxn ang="0">
                  <a:pos x="7" y="48"/>
                </a:cxn>
                <a:cxn ang="0">
                  <a:pos x="0" y="23"/>
                </a:cxn>
                <a:cxn ang="0">
                  <a:pos x="3" y="12"/>
                </a:cxn>
                <a:cxn ang="0">
                  <a:pos x="11" y="12"/>
                </a:cxn>
                <a:cxn ang="0">
                  <a:pos x="5" y="29"/>
                </a:cxn>
                <a:cxn ang="0">
                  <a:pos x="7" y="8"/>
                </a:cxn>
                <a:cxn ang="0">
                  <a:pos x="9" y="10"/>
                </a:cxn>
                <a:cxn ang="0">
                  <a:pos x="7" y="8"/>
                </a:cxn>
                <a:cxn ang="0">
                  <a:pos x="17" y="2"/>
                </a:cxn>
                <a:cxn ang="0">
                  <a:pos x="27" y="0"/>
                </a:cxn>
                <a:cxn ang="0">
                  <a:pos x="19" y="8"/>
                </a:cxn>
                <a:cxn ang="0">
                  <a:pos x="7" y="8"/>
                </a:cxn>
                <a:cxn ang="0">
                  <a:pos x="32" y="0"/>
                </a:cxn>
                <a:cxn ang="0">
                  <a:pos x="42" y="6"/>
                </a:cxn>
                <a:cxn ang="0">
                  <a:pos x="42" y="14"/>
                </a:cxn>
                <a:cxn ang="0">
                  <a:pos x="27" y="6"/>
                </a:cxn>
                <a:cxn ang="0">
                  <a:pos x="46" y="8"/>
                </a:cxn>
                <a:cxn ang="0">
                  <a:pos x="51" y="18"/>
                </a:cxn>
                <a:cxn ang="0">
                  <a:pos x="53" y="29"/>
                </a:cxn>
                <a:cxn ang="0">
                  <a:pos x="48" y="20"/>
                </a:cxn>
                <a:cxn ang="0">
                  <a:pos x="46" y="8"/>
                </a:cxn>
              </a:cxnLst>
              <a:rect l="0" t="0" r="r" b="b"/>
              <a:pathLst>
                <a:path w="53" h="56">
                  <a:moveTo>
                    <a:pt x="53" y="29"/>
                  </a:moveTo>
                  <a:lnTo>
                    <a:pt x="53" y="33"/>
                  </a:lnTo>
                  <a:lnTo>
                    <a:pt x="51" y="39"/>
                  </a:lnTo>
                  <a:lnTo>
                    <a:pt x="50" y="43"/>
                  </a:lnTo>
                  <a:lnTo>
                    <a:pt x="46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48" y="29"/>
                  </a:lnTo>
                  <a:lnTo>
                    <a:pt x="53" y="29"/>
                  </a:lnTo>
                  <a:close/>
                  <a:moveTo>
                    <a:pt x="46" y="48"/>
                  </a:moveTo>
                  <a:lnTo>
                    <a:pt x="42" y="50"/>
                  </a:lnTo>
                  <a:lnTo>
                    <a:pt x="38" y="54"/>
                  </a:lnTo>
                  <a:lnTo>
                    <a:pt x="32" y="54"/>
                  </a:lnTo>
                  <a:lnTo>
                    <a:pt x="27" y="56"/>
                  </a:lnTo>
                  <a:lnTo>
                    <a:pt x="27" y="50"/>
                  </a:lnTo>
                  <a:lnTo>
                    <a:pt x="36" y="48"/>
                  </a:lnTo>
                  <a:lnTo>
                    <a:pt x="42" y="43"/>
                  </a:lnTo>
                  <a:lnTo>
                    <a:pt x="46" y="48"/>
                  </a:lnTo>
                  <a:close/>
                  <a:moveTo>
                    <a:pt x="27" y="56"/>
                  </a:moveTo>
                  <a:lnTo>
                    <a:pt x="21" y="54"/>
                  </a:lnTo>
                  <a:lnTo>
                    <a:pt x="17" y="54"/>
                  </a:lnTo>
                  <a:lnTo>
                    <a:pt x="11" y="50"/>
                  </a:lnTo>
                  <a:lnTo>
                    <a:pt x="7" y="48"/>
                  </a:lnTo>
                  <a:lnTo>
                    <a:pt x="11" y="43"/>
                  </a:lnTo>
                  <a:lnTo>
                    <a:pt x="19" y="48"/>
                  </a:lnTo>
                  <a:lnTo>
                    <a:pt x="27" y="50"/>
                  </a:lnTo>
                  <a:lnTo>
                    <a:pt x="27" y="56"/>
                  </a:lnTo>
                  <a:close/>
                  <a:moveTo>
                    <a:pt x="7" y="48"/>
                  </a:moveTo>
                  <a:lnTo>
                    <a:pt x="3" y="45"/>
                  </a:lnTo>
                  <a:lnTo>
                    <a:pt x="2" y="39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5" y="29"/>
                  </a:lnTo>
                  <a:lnTo>
                    <a:pt x="7" y="37"/>
                  </a:lnTo>
                  <a:lnTo>
                    <a:pt x="11" y="43"/>
                  </a:lnTo>
                  <a:lnTo>
                    <a:pt x="7" y="48"/>
                  </a:lnTo>
                  <a:close/>
                  <a:moveTo>
                    <a:pt x="0" y="29"/>
                  </a:moveTo>
                  <a:lnTo>
                    <a:pt x="0" y="23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12"/>
                  </a:lnTo>
                  <a:lnTo>
                    <a:pt x="7" y="20"/>
                  </a:lnTo>
                  <a:lnTo>
                    <a:pt x="5" y="29"/>
                  </a:lnTo>
                  <a:lnTo>
                    <a:pt x="0" y="29"/>
                  </a:lnTo>
                  <a:close/>
                  <a:moveTo>
                    <a:pt x="7" y="8"/>
                  </a:moveTo>
                  <a:lnTo>
                    <a:pt x="7" y="8"/>
                  </a:lnTo>
                  <a:lnTo>
                    <a:pt x="9" y="10"/>
                  </a:lnTo>
                  <a:lnTo>
                    <a:pt x="7" y="8"/>
                  </a:lnTo>
                  <a:close/>
                  <a:moveTo>
                    <a:pt x="7" y="8"/>
                  </a:moveTo>
                  <a:lnTo>
                    <a:pt x="11" y="6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27" y="6"/>
                  </a:lnTo>
                  <a:lnTo>
                    <a:pt x="19" y="8"/>
                  </a:lnTo>
                  <a:lnTo>
                    <a:pt x="11" y="12"/>
                  </a:lnTo>
                  <a:lnTo>
                    <a:pt x="7" y="8"/>
                  </a:lnTo>
                  <a:close/>
                  <a:moveTo>
                    <a:pt x="27" y="0"/>
                  </a:moveTo>
                  <a:lnTo>
                    <a:pt x="32" y="0"/>
                  </a:lnTo>
                  <a:lnTo>
                    <a:pt x="38" y="2"/>
                  </a:lnTo>
                  <a:lnTo>
                    <a:pt x="42" y="6"/>
                  </a:lnTo>
                  <a:lnTo>
                    <a:pt x="46" y="8"/>
                  </a:lnTo>
                  <a:lnTo>
                    <a:pt x="42" y="14"/>
                  </a:lnTo>
                  <a:lnTo>
                    <a:pt x="36" y="8"/>
                  </a:lnTo>
                  <a:lnTo>
                    <a:pt x="27" y="6"/>
                  </a:lnTo>
                  <a:lnTo>
                    <a:pt x="27" y="0"/>
                  </a:lnTo>
                  <a:close/>
                  <a:moveTo>
                    <a:pt x="46" y="8"/>
                  </a:moveTo>
                  <a:lnTo>
                    <a:pt x="50" y="14"/>
                  </a:lnTo>
                  <a:lnTo>
                    <a:pt x="51" y="18"/>
                  </a:lnTo>
                  <a:lnTo>
                    <a:pt x="53" y="23"/>
                  </a:lnTo>
                  <a:lnTo>
                    <a:pt x="53" y="29"/>
                  </a:lnTo>
                  <a:lnTo>
                    <a:pt x="48" y="29"/>
                  </a:lnTo>
                  <a:lnTo>
                    <a:pt x="48" y="20"/>
                  </a:lnTo>
                  <a:lnTo>
                    <a:pt x="42" y="14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rgbClr val="1315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3672" y="2350"/>
              <a:ext cx="82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78" name="Oval 34"/>
          <p:cNvSpPr>
            <a:spLocks noChangeArrowheads="1"/>
          </p:cNvSpPr>
          <p:nvPr/>
        </p:nvSpPr>
        <p:spPr bwMode="auto">
          <a:xfrm>
            <a:off x="5402263" y="3262313"/>
            <a:ext cx="130175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Oval 35"/>
          <p:cNvSpPr>
            <a:spLocks noChangeArrowheads="1"/>
          </p:cNvSpPr>
          <p:nvPr/>
        </p:nvSpPr>
        <p:spPr bwMode="auto">
          <a:xfrm>
            <a:off x="7186613" y="2417763"/>
            <a:ext cx="130175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Arc 36"/>
          <p:cNvSpPr>
            <a:spLocks/>
          </p:cNvSpPr>
          <p:nvPr/>
        </p:nvSpPr>
        <p:spPr bwMode="auto">
          <a:xfrm rot="-3128043">
            <a:off x="3659981" y="2297907"/>
            <a:ext cx="2579687" cy="2311400"/>
          </a:xfrm>
          <a:custGeom>
            <a:avLst/>
            <a:gdLst>
              <a:gd name="G0" fmla="+- 10925 0 0"/>
              <a:gd name="G1" fmla="+- 21600 0 0"/>
              <a:gd name="G2" fmla="+- 21600 0 0"/>
              <a:gd name="T0" fmla="*/ 0 w 32525"/>
              <a:gd name="T1" fmla="*/ 2967 h 35379"/>
              <a:gd name="T2" fmla="*/ 27559 w 32525"/>
              <a:gd name="T3" fmla="*/ 35379 h 35379"/>
              <a:gd name="T4" fmla="*/ 10925 w 32525"/>
              <a:gd name="T5" fmla="*/ 21600 h 35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525" h="35379" fill="none" extrusionOk="0">
                <a:moveTo>
                  <a:pt x="-1" y="2966"/>
                </a:moveTo>
                <a:cubicBezTo>
                  <a:pt x="3313" y="1024"/>
                  <a:pt x="7084" y="-1"/>
                  <a:pt x="10925" y="0"/>
                </a:cubicBezTo>
                <a:cubicBezTo>
                  <a:pt x="22854" y="0"/>
                  <a:pt x="32525" y="9670"/>
                  <a:pt x="32525" y="21600"/>
                </a:cubicBezTo>
                <a:cubicBezTo>
                  <a:pt x="32525" y="26631"/>
                  <a:pt x="30768" y="31504"/>
                  <a:pt x="27559" y="35379"/>
                </a:cubicBezTo>
              </a:path>
              <a:path w="32525" h="35379" stroke="0" extrusionOk="0">
                <a:moveTo>
                  <a:pt x="-1" y="2966"/>
                </a:moveTo>
                <a:cubicBezTo>
                  <a:pt x="3313" y="1024"/>
                  <a:pt x="7084" y="-1"/>
                  <a:pt x="10925" y="0"/>
                </a:cubicBezTo>
                <a:cubicBezTo>
                  <a:pt x="22854" y="0"/>
                  <a:pt x="32525" y="9670"/>
                  <a:pt x="32525" y="21600"/>
                </a:cubicBezTo>
                <a:cubicBezTo>
                  <a:pt x="32525" y="26631"/>
                  <a:pt x="30768" y="31504"/>
                  <a:pt x="27559" y="35379"/>
                </a:cubicBezTo>
                <a:lnTo>
                  <a:pt x="10925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Arc 37"/>
          <p:cNvSpPr>
            <a:spLocks/>
          </p:cNvSpPr>
          <p:nvPr/>
        </p:nvSpPr>
        <p:spPr bwMode="auto">
          <a:xfrm rot="5581112">
            <a:off x="5512594" y="2924969"/>
            <a:ext cx="777875" cy="998537"/>
          </a:xfrm>
          <a:custGeom>
            <a:avLst/>
            <a:gdLst>
              <a:gd name="G0" fmla="+- 0 0 0"/>
              <a:gd name="G1" fmla="+- 20799 0 0"/>
              <a:gd name="G2" fmla="+- 21600 0 0"/>
              <a:gd name="T0" fmla="*/ 5827 w 21600"/>
              <a:gd name="T1" fmla="*/ 0 h 41444"/>
              <a:gd name="T2" fmla="*/ 6351 w 21600"/>
              <a:gd name="T3" fmla="*/ 41444 h 41444"/>
              <a:gd name="T4" fmla="*/ 0 w 21600"/>
              <a:gd name="T5" fmla="*/ 20799 h 41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444" fill="none" extrusionOk="0">
                <a:moveTo>
                  <a:pt x="5827" y="-1"/>
                </a:moveTo>
                <a:cubicBezTo>
                  <a:pt x="15153" y="2612"/>
                  <a:pt x="21600" y="11113"/>
                  <a:pt x="21600" y="20799"/>
                </a:cubicBezTo>
                <a:cubicBezTo>
                  <a:pt x="21600" y="30281"/>
                  <a:pt x="15414" y="38655"/>
                  <a:pt x="6351" y="41444"/>
                </a:cubicBezTo>
              </a:path>
              <a:path w="21600" h="41444" stroke="0" extrusionOk="0">
                <a:moveTo>
                  <a:pt x="5827" y="-1"/>
                </a:moveTo>
                <a:cubicBezTo>
                  <a:pt x="15153" y="2612"/>
                  <a:pt x="21600" y="11113"/>
                  <a:pt x="21600" y="20799"/>
                </a:cubicBezTo>
                <a:cubicBezTo>
                  <a:pt x="21600" y="30281"/>
                  <a:pt x="15414" y="38655"/>
                  <a:pt x="6351" y="41444"/>
                </a:cubicBezTo>
                <a:lnTo>
                  <a:pt x="0" y="20799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Arc 38"/>
          <p:cNvSpPr>
            <a:spLocks/>
          </p:cNvSpPr>
          <p:nvPr/>
        </p:nvSpPr>
        <p:spPr bwMode="auto">
          <a:xfrm rot="3128043" flipH="1">
            <a:off x="5584825" y="2276475"/>
            <a:ext cx="2579688" cy="2312988"/>
          </a:xfrm>
          <a:custGeom>
            <a:avLst/>
            <a:gdLst>
              <a:gd name="G0" fmla="+- 10925 0 0"/>
              <a:gd name="G1" fmla="+- 21600 0 0"/>
              <a:gd name="G2" fmla="+- 21600 0 0"/>
              <a:gd name="T0" fmla="*/ 0 w 32525"/>
              <a:gd name="T1" fmla="*/ 2967 h 35379"/>
              <a:gd name="T2" fmla="*/ 27559 w 32525"/>
              <a:gd name="T3" fmla="*/ 35379 h 35379"/>
              <a:gd name="T4" fmla="*/ 10925 w 32525"/>
              <a:gd name="T5" fmla="*/ 21600 h 35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525" h="35379" fill="none" extrusionOk="0">
                <a:moveTo>
                  <a:pt x="-1" y="2966"/>
                </a:moveTo>
                <a:cubicBezTo>
                  <a:pt x="3313" y="1024"/>
                  <a:pt x="7084" y="-1"/>
                  <a:pt x="10925" y="0"/>
                </a:cubicBezTo>
                <a:cubicBezTo>
                  <a:pt x="22854" y="0"/>
                  <a:pt x="32525" y="9670"/>
                  <a:pt x="32525" y="21600"/>
                </a:cubicBezTo>
                <a:cubicBezTo>
                  <a:pt x="32525" y="26631"/>
                  <a:pt x="30768" y="31504"/>
                  <a:pt x="27559" y="35379"/>
                </a:cubicBezTo>
              </a:path>
              <a:path w="32525" h="35379" stroke="0" extrusionOk="0">
                <a:moveTo>
                  <a:pt x="-1" y="2966"/>
                </a:moveTo>
                <a:cubicBezTo>
                  <a:pt x="3313" y="1024"/>
                  <a:pt x="7084" y="-1"/>
                  <a:pt x="10925" y="0"/>
                </a:cubicBezTo>
                <a:cubicBezTo>
                  <a:pt x="22854" y="0"/>
                  <a:pt x="32525" y="9670"/>
                  <a:pt x="32525" y="21600"/>
                </a:cubicBezTo>
                <a:cubicBezTo>
                  <a:pt x="32525" y="26631"/>
                  <a:pt x="30768" y="31504"/>
                  <a:pt x="27559" y="35379"/>
                </a:cubicBezTo>
                <a:lnTo>
                  <a:pt x="10925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grpSp>
        <p:nvGrpSpPr>
          <p:cNvPr id="31783" name="Group 39"/>
          <p:cNvGrpSpPr>
            <a:grpSpLocks/>
          </p:cNvGrpSpPr>
          <p:nvPr/>
        </p:nvGrpSpPr>
        <p:grpSpPr bwMode="auto">
          <a:xfrm>
            <a:off x="3105150" y="3581400"/>
            <a:ext cx="5580063" cy="304800"/>
            <a:chOff x="1956" y="2256"/>
            <a:chExt cx="3515" cy="192"/>
          </a:xfrm>
        </p:grpSpPr>
        <p:sp>
          <p:nvSpPr>
            <p:cNvPr id="31784" name="Line 40"/>
            <p:cNvSpPr>
              <a:spLocks noChangeShapeType="1"/>
            </p:cNvSpPr>
            <p:nvPr/>
          </p:nvSpPr>
          <p:spPr bwMode="auto">
            <a:xfrm>
              <a:off x="2160" y="2400"/>
              <a:ext cx="3120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Text Box 41"/>
            <p:cNvSpPr txBox="1">
              <a:spLocks noChangeArrowheads="1"/>
            </p:cNvSpPr>
            <p:nvPr/>
          </p:nvSpPr>
          <p:spPr bwMode="auto">
            <a:xfrm>
              <a:off x="1956" y="2256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A</a:t>
              </a:r>
            </a:p>
          </p:txBody>
        </p:sp>
        <p:sp>
          <p:nvSpPr>
            <p:cNvPr id="31786" name="Text Box 42"/>
            <p:cNvSpPr txBox="1">
              <a:spLocks noChangeArrowheads="1"/>
            </p:cNvSpPr>
            <p:nvPr/>
          </p:nvSpPr>
          <p:spPr bwMode="auto">
            <a:xfrm>
              <a:off x="5280" y="2256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B</a:t>
              </a:r>
            </a:p>
          </p:txBody>
        </p:sp>
      </p:grpSp>
      <p:grpSp>
        <p:nvGrpSpPr>
          <p:cNvPr id="31787" name="Group 43"/>
          <p:cNvGrpSpPr>
            <a:grpSpLocks/>
          </p:cNvGrpSpPr>
          <p:nvPr/>
        </p:nvGrpSpPr>
        <p:grpSpPr bwMode="auto">
          <a:xfrm>
            <a:off x="3794125" y="1001713"/>
            <a:ext cx="5138738" cy="5514975"/>
            <a:chOff x="2390" y="631"/>
            <a:chExt cx="3237" cy="3474"/>
          </a:xfrm>
        </p:grpSpPr>
        <p:sp>
          <p:nvSpPr>
            <p:cNvPr id="31788" name="Text Box 44"/>
            <p:cNvSpPr txBox="1">
              <a:spLocks noChangeArrowheads="1"/>
            </p:cNvSpPr>
            <p:nvPr/>
          </p:nvSpPr>
          <p:spPr bwMode="auto">
            <a:xfrm>
              <a:off x="2534" y="1015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31789" name="Text Box 45"/>
            <p:cNvSpPr txBox="1">
              <a:spLocks noChangeArrowheads="1"/>
            </p:cNvSpPr>
            <p:nvPr/>
          </p:nvSpPr>
          <p:spPr bwMode="auto">
            <a:xfrm>
              <a:off x="3638" y="631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31790" name="Text Box 46"/>
            <p:cNvSpPr txBox="1">
              <a:spLocks noChangeArrowheads="1"/>
            </p:cNvSpPr>
            <p:nvPr/>
          </p:nvSpPr>
          <p:spPr bwMode="auto">
            <a:xfrm>
              <a:off x="5394" y="2256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31791" name="Text Box 47"/>
            <p:cNvSpPr txBox="1">
              <a:spLocks noChangeArrowheads="1"/>
            </p:cNvSpPr>
            <p:nvPr/>
          </p:nvSpPr>
          <p:spPr bwMode="auto">
            <a:xfrm>
              <a:off x="4722" y="3474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A5</a:t>
              </a:r>
            </a:p>
          </p:txBody>
        </p:sp>
        <p:sp>
          <p:nvSpPr>
            <p:cNvPr id="31792" name="Text Box 48"/>
            <p:cNvSpPr txBox="1">
              <a:spLocks noChangeArrowheads="1"/>
            </p:cNvSpPr>
            <p:nvPr/>
          </p:nvSpPr>
          <p:spPr bwMode="auto">
            <a:xfrm>
              <a:off x="4800" y="1104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31793" name="Text Box 49"/>
            <p:cNvSpPr txBox="1">
              <a:spLocks noChangeArrowheads="1"/>
            </p:cNvSpPr>
            <p:nvPr/>
          </p:nvSpPr>
          <p:spPr bwMode="auto">
            <a:xfrm>
              <a:off x="3600" y="3913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A6</a:t>
              </a:r>
            </a:p>
          </p:txBody>
        </p:sp>
        <p:sp>
          <p:nvSpPr>
            <p:cNvPr id="31794" name="Text Box 50"/>
            <p:cNvSpPr txBox="1">
              <a:spLocks noChangeArrowheads="1"/>
            </p:cNvSpPr>
            <p:nvPr/>
          </p:nvSpPr>
          <p:spPr bwMode="auto">
            <a:xfrm>
              <a:off x="2390" y="3415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A7</a:t>
              </a:r>
            </a:p>
          </p:txBody>
        </p:sp>
      </p:grp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3184525" y="37449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4479925" y="206851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1</a:t>
            </a: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5594350" y="212566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2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6394450" y="321151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3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5838825" y="38290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4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5108575" y="315436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5</a:t>
            </a: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5927725" y="211613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6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7375525" y="222091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7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8382000" y="33528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grpSp>
        <p:nvGrpSpPr>
          <p:cNvPr id="31804" name="Group 60"/>
          <p:cNvGrpSpPr>
            <a:grpSpLocks/>
          </p:cNvGrpSpPr>
          <p:nvPr/>
        </p:nvGrpSpPr>
        <p:grpSpPr bwMode="auto">
          <a:xfrm>
            <a:off x="3794125" y="3706813"/>
            <a:ext cx="4311650" cy="419100"/>
            <a:chOff x="2390" y="2311"/>
            <a:chExt cx="2716" cy="264"/>
          </a:xfrm>
        </p:grpSpPr>
        <p:sp>
          <p:nvSpPr>
            <p:cNvPr id="31805" name="Text Box 61"/>
            <p:cNvSpPr txBox="1">
              <a:spLocks noChangeArrowheads="1"/>
            </p:cNvSpPr>
            <p:nvPr/>
          </p:nvSpPr>
          <p:spPr bwMode="auto">
            <a:xfrm>
              <a:off x="2390" y="235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31806" name="Text Box 62"/>
            <p:cNvSpPr txBox="1">
              <a:spLocks noChangeArrowheads="1"/>
            </p:cNvSpPr>
            <p:nvPr/>
          </p:nvSpPr>
          <p:spPr bwMode="auto">
            <a:xfrm>
              <a:off x="2870" y="2383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31807" name="Text Box 63"/>
            <p:cNvSpPr txBox="1">
              <a:spLocks noChangeArrowheads="1"/>
            </p:cNvSpPr>
            <p:nvPr/>
          </p:nvSpPr>
          <p:spPr bwMode="auto">
            <a:xfrm>
              <a:off x="3302" y="2377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31808" name="Text Box 64"/>
            <p:cNvSpPr txBox="1">
              <a:spLocks noChangeArrowheads="1"/>
            </p:cNvSpPr>
            <p:nvPr/>
          </p:nvSpPr>
          <p:spPr bwMode="auto">
            <a:xfrm>
              <a:off x="3782" y="2311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31809" name="Text Box 65"/>
            <p:cNvSpPr txBox="1">
              <a:spLocks noChangeArrowheads="1"/>
            </p:cNvSpPr>
            <p:nvPr/>
          </p:nvSpPr>
          <p:spPr bwMode="auto">
            <a:xfrm>
              <a:off x="4070" y="235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31810" name="Text Box 66"/>
            <p:cNvSpPr txBox="1">
              <a:spLocks noChangeArrowheads="1"/>
            </p:cNvSpPr>
            <p:nvPr/>
          </p:nvSpPr>
          <p:spPr bwMode="auto">
            <a:xfrm>
              <a:off x="4454" y="235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31811" name="Text Box 67"/>
            <p:cNvSpPr txBox="1">
              <a:spLocks noChangeArrowheads="1"/>
            </p:cNvSpPr>
            <p:nvPr/>
          </p:nvSpPr>
          <p:spPr bwMode="auto">
            <a:xfrm>
              <a:off x="4934" y="235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</p:grpSp>
      <p:grpSp>
        <p:nvGrpSpPr>
          <p:cNvPr id="31812" name="Group 68"/>
          <p:cNvGrpSpPr>
            <a:grpSpLocks/>
          </p:cNvGrpSpPr>
          <p:nvPr/>
        </p:nvGrpSpPr>
        <p:grpSpPr bwMode="auto">
          <a:xfrm>
            <a:off x="4143375" y="1295400"/>
            <a:ext cx="3514725" cy="4953000"/>
            <a:chOff x="2610" y="816"/>
            <a:chExt cx="2214" cy="3120"/>
          </a:xfrm>
        </p:grpSpPr>
        <p:sp>
          <p:nvSpPr>
            <p:cNvPr id="31813" name="Line 69"/>
            <p:cNvSpPr>
              <a:spLocks noChangeShapeType="1"/>
            </p:cNvSpPr>
            <p:nvPr/>
          </p:nvSpPr>
          <p:spPr bwMode="auto">
            <a:xfrm>
              <a:off x="2659" y="1253"/>
              <a:ext cx="2122" cy="2281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4" name="Line 70"/>
            <p:cNvSpPr>
              <a:spLocks noChangeShapeType="1"/>
            </p:cNvSpPr>
            <p:nvPr/>
          </p:nvSpPr>
          <p:spPr bwMode="auto">
            <a:xfrm flipH="1">
              <a:off x="2610" y="1295"/>
              <a:ext cx="2214" cy="2194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5" name="Line 71"/>
            <p:cNvSpPr>
              <a:spLocks noChangeShapeType="1"/>
            </p:cNvSpPr>
            <p:nvPr/>
          </p:nvSpPr>
          <p:spPr bwMode="auto">
            <a:xfrm>
              <a:off x="3714" y="816"/>
              <a:ext cx="0" cy="312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152400" y="315913"/>
            <a:ext cx="55340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latin typeface="Times New Roman" charset="0"/>
              </a:rPr>
              <a:t>Problem 9: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Rod AB, 100 mm long, revolves in clockwise direction for one revolution.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Meanwhile point P, initially on A starts moving towards B and reaches B.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Draw locus of point P.</a:t>
            </a:r>
          </a:p>
        </p:txBody>
      </p:sp>
      <p:graphicFrame>
        <p:nvGraphicFramePr>
          <p:cNvPr id="31817" name="Object 73"/>
          <p:cNvGraphicFramePr>
            <a:graphicFrameLocks noChangeAspect="1"/>
          </p:cNvGraphicFramePr>
          <p:nvPr/>
        </p:nvGraphicFramePr>
        <p:xfrm>
          <a:off x="4648200" y="2514600"/>
          <a:ext cx="1284288" cy="1295400"/>
        </p:xfrm>
        <a:graphic>
          <a:graphicData uri="http://schemas.openxmlformats.org/presentationml/2006/ole">
            <p:oleObj spid="_x0000_s31817" name="CorelDRAW" r:id="rId3" imgW="746280" imgH="752040" progId="CorelDRAW.Graphic.11">
              <p:embed/>
            </p:oleObj>
          </a:graphicData>
        </a:graphic>
      </p:graphicFrame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6689725" y="1635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SG" sz="1400">
              <a:latin typeface="Times New Roman" charset="0"/>
            </a:endParaRPr>
          </a:p>
        </p:txBody>
      </p:sp>
      <p:sp>
        <p:nvSpPr>
          <p:cNvPr id="31819" name="Text Box 75"/>
          <p:cNvSpPr txBox="1">
            <a:spLocks noChangeArrowheads="1"/>
          </p:cNvSpPr>
          <p:nvPr/>
        </p:nvSpPr>
        <p:spPr bwMode="auto">
          <a:xfrm>
            <a:off x="7086600" y="127000"/>
            <a:ext cx="2005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chemeClr val="accent2"/>
                </a:solidFill>
                <a:latin typeface="Arial Black" pitchFamily="34" charset="0"/>
              </a:rPr>
              <a:t>ROTATING LINK</a:t>
            </a:r>
          </a:p>
        </p:txBody>
      </p: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228600" y="1295400"/>
            <a:ext cx="2362200" cy="53990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Tahoma" charset="0"/>
              </a:rPr>
              <a:t>1)  AB Rod revolves around center O for one revolution and point P slides along AB rod and reaches end B in one revolution.</a:t>
            </a:r>
          </a:p>
          <a:p>
            <a:pPr eaLnBrk="0" hangingPunct="0"/>
            <a:r>
              <a:rPr lang="en-US" sz="1200">
                <a:latin typeface="Tahoma" charset="0"/>
              </a:rPr>
              <a:t>2)  Divide circle in 8 number of equal parts and name in arrow direction after A-A1, A2, A3, up to A8.</a:t>
            </a:r>
          </a:p>
          <a:p>
            <a:pPr eaLnBrk="0" hangingPunct="0"/>
            <a:r>
              <a:rPr lang="en-US" sz="1200">
                <a:latin typeface="Tahoma" charset="0"/>
              </a:rPr>
              <a:t>3)  Distance traveled by point P is AB mm. Divide this also into 8 number of equal parts.</a:t>
            </a:r>
          </a:p>
          <a:p>
            <a:pPr eaLnBrk="0" hangingPunct="0"/>
            <a:r>
              <a:rPr lang="en-US" sz="1200">
                <a:latin typeface="Tahoma" charset="0"/>
              </a:rPr>
              <a:t>4)  Initially P is on end A. When A moves   to A1, point P goes one linear division (part) away from A1. Mark it from A1 and name the point P1.</a:t>
            </a:r>
          </a:p>
          <a:p>
            <a:pPr eaLnBrk="0" hangingPunct="0"/>
            <a:r>
              <a:rPr lang="en-US" sz="1200">
                <a:latin typeface="Tahoma" charset="0"/>
              </a:rPr>
              <a:t>5)   When A moves to A2, P will be two parts away from A2 (Name it P2 ). Mark it as above from A2.</a:t>
            </a:r>
          </a:p>
          <a:p>
            <a:pPr eaLnBrk="0" hangingPunct="0"/>
            <a:r>
              <a:rPr lang="en-US" sz="1200">
                <a:latin typeface="Tahoma" charset="0"/>
              </a:rPr>
              <a:t>6)   From A3 mark P3 three parts away from P3.</a:t>
            </a:r>
          </a:p>
          <a:p>
            <a:pPr eaLnBrk="0" hangingPunct="0"/>
            <a:r>
              <a:rPr lang="en-US" sz="1200">
                <a:latin typeface="Tahoma" charset="0"/>
              </a:rPr>
              <a:t>7)   Similarly locate P4, P5, P6, P7 and P8 which will be eight parts away from A8. [Means P has reached B].</a:t>
            </a:r>
          </a:p>
          <a:p>
            <a:pPr eaLnBrk="0" hangingPunct="0"/>
            <a:r>
              <a:rPr lang="en-US" sz="1200">
                <a:latin typeface="Tahoma" charset="0"/>
              </a:rPr>
              <a:t>8)   Join all P points by smooth curve. It will be locus of P</a:t>
            </a:r>
          </a:p>
        </p:txBody>
      </p:sp>
      <p:grpSp>
        <p:nvGrpSpPr>
          <p:cNvPr id="31821" name="Group 77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31822" name="AutoShape 78">
              <a:hlinkClick r:id="rId4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3" name="AutoShape 7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4" name="AutoShape 8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5" name="AutoShape 8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6" name="AutoShape 8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7" name="AutoShape 8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3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5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0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nimBg="1"/>
      <p:bldP spid="31748" grpId="0" animBg="1"/>
      <p:bldP spid="31749" grpId="0" animBg="1"/>
      <p:bldP spid="31750" grpId="0" animBg="1"/>
      <p:bldP spid="31751" grpId="0" animBg="1"/>
      <p:bldP spid="31752" grpId="0" animBg="1"/>
      <p:bldP spid="31778" grpId="0" animBg="1"/>
      <p:bldP spid="31779" grpId="0" animBg="1"/>
      <p:bldP spid="31780" grpId="0" animBg="1"/>
      <p:bldP spid="31781" grpId="0" animBg="1"/>
      <p:bldP spid="31782" grpId="0" animBg="1" autoUpdateAnimBg="0"/>
      <p:bldP spid="31795" grpId="0" autoUpdateAnimBg="0"/>
      <p:bldP spid="31796" grpId="0" autoUpdateAnimBg="0"/>
      <p:bldP spid="31797" grpId="0" autoUpdateAnimBg="0"/>
      <p:bldP spid="31798" grpId="0" autoUpdateAnimBg="0"/>
      <p:bldP spid="31799" grpId="0" autoUpdateAnimBg="0"/>
      <p:bldP spid="31800" grpId="0" autoUpdateAnimBg="0"/>
      <p:bldP spid="31801" grpId="0" autoUpdateAnimBg="0"/>
      <p:bldP spid="31802" grpId="0" autoUpdateAnimBg="0"/>
      <p:bldP spid="31803" grpId="0" autoUpdateAnimBg="0"/>
      <p:bldP spid="31816" grpId="0" autoUpdateAnimBg="0"/>
      <p:bldP spid="3182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 noEditPoints="1"/>
          </p:cNvSpPr>
          <p:nvPr/>
        </p:nvSpPr>
        <p:spPr bwMode="auto">
          <a:xfrm>
            <a:off x="3429000" y="1309688"/>
            <a:ext cx="4953000" cy="4943475"/>
          </a:xfrm>
          <a:custGeom>
            <a:avLst/>
            <a:gdLst/>
            <a:ahLst/>
            <a:cxnLst>
              <a:cxn ang="0">
                <a:pos x="1812" y="1099"/>
              </a:cxn>
              <a:cxn ang="0">
                <a:pos x="1741" y="1310"/>
              </a:cxn>
              <a:cxn ang="0">
                <a:pos x="1622" y="1496"/>
              </a:cxn>
              <a:cxn ang="0">
                <a:pos x="1617" y="1493"/>
              </a:cxn>
              <a:cxn ang="0">
                <a:pos x="1736" y="1308"/>
              </a:cxn>
              <a:cxn ang="0">
                <a:pos x="1807" y="1097"/>
              </a:cxn>
              <a:cxn ang="0">
                <a:pos x="1832" y="915"/>
              </a:cxn>
              <a:cxn ang="0">
                <a:pos x="1427" y="1673"/>
              </a:cxn>
              <a:cxn ang="0">
                <a:pos x="1231" y="1773"/>
              </a:cxn>
              <a:cxn ang="0">
                <a:pos x="1010" y="1825"/>
              </a:cxn>
              <a:cxn ang="0">
                <a:pos x="1010" y="1819"/>
              </a:cxn>
              <a:cxn ang="0">
                <a:pos x="1229" y="1769"/>
              </a:cxn>
              <a:cxn ang="0">
                <a:pos x="1425" y="1667"/>
              </a:cxn>
              <a:cxn ang="0">
                <a:pos x="1563" y="1562"/>
              </a:cxn>
              <a:cxn ang="0">
                <a:pos x="732" y="1811"/>
              </a:cxn>
              <a:cxn ang="0">
                <a:pos x="521" y="1738"/>
              </a:cxn>
              <a:cxn ang="0">
                <a:pos x="334" y="1619"/>
              </a:cxn>
              <a:cxn ang="0">
                <a:pos x="338" y="1615"/>
              </a:cxn>
              <a:cxn ang="0">
                <a:pos x="522" y="1734"/>
              </a:cxn>
              <a:cxn ang="0">
                <a:pos x="734" y="1805"/>
              </a:cxn>
              <a:cxn ang="0">
                <a:pos x="916" y="1828"/>
              </a:cxn>
              <a:cxn ang="0">
                <a:pos x="158" y="1425"/>
              </a:cxn>
              <a:cxn ang="0">
                <a:pos x="56" y="1228"/>
              </a:cxn>
              <a:cxn ang="0">
                <a:pos x="6" y="1007"/>
              </a:cxn>
              <a:cxn ang="0">
                <a:pos x="12" y="1007"/>
              </a:cxn>
              <a:cxn ang="0">
                <a:pos x="62" y="1226"/>
              </a:cxn>
              <a:cxn ang="0">
                <a:pos x="162" y="1422"/>
              </a:cxn>
              <a:cxn ang="0">
                <a:pos x="269" y="1562"/>
              </a:cxn>
              <a:cxn ang="0">
                <a:pos x="20" y="731"/>
              </a:cxn>
              <a:cxn ang="0">
                <a:pos x="91" y="518"/>
              </a:cxn>
              <a:cxn ang="0">
                <a:pos x="210" y="332"/>
              </a:cxn>
              <a:cxn ang="0">
                <a:pos x="215" y="335"/>
              </a:cxn>
              <a:cxn ang="0">
                <a:pos x="96" y="520"/>
              </a:cxn>
              <a:cxn ang="0">
                <a:pos x="25" y="731"/>
              </a:cxn>
              <a:cxn ang="0">
                <a:pos x="0" y="915"/>
              </a:cxn>
              <a:cxn ang="0">
                <a:pos x="405" y="155"/>
              </a:cxn>
              <a:cxn ang="0">
                <a:pos x="601" y="55"/>
              </a:cxn>
              <a:cxn ang="0">
                <a:pos x="824" y="3"/>
              </a:cxn>
              <a:cxn ang="0">
                <a:pos x="824" y="9"/>
              </a:cxn>
              <a:cxn ang="0">
                <a:pos x="605" y="59"/>
              </a:cxn>
              <a:cxn ang="0">
                <a:pos x="409" y="161"/>
              </a:cxn>
              <a:cxn ang="0">
                <a:pos x="269" y="268"/>
              </a:cxn>
              <a:cxn ang="0">
                <a:pos x="1100" y="17"/>
              </a:cxn>
              <a:cxn ang="0">
                <a:pos x="1313" y="90"/>
              </a:cxn>
              <a:cxn ang="0">
                <a:pos x="1498" y="209"/>
              </a:cxn>
              <a:cxn ang="0">
                <a:pos x="1494" y="213"/>
              </a:cxn>
              <a:cxn ang="0">
                <a:pos x="1310" y="96"/>
              </a:cxn>
              <a:cxn ang="0">
                <a:pos x="1098" y="23"/>
              </a:cxn>
              <a:cxn ang="0">
                <a:pos x="916" y="0"/>
              </a:cxn>
              <a:cxn ang="0">
                <a:pos x="1674" y="403"/>
              </a:cxn>
              <a:cxn ang="0">
                <a:pos x="1776" y="600"/>
              </a:cxn>
              <a:cxn ang="0">
                <a:pos x="1826" y="821"/>
              </a:cxn>
              <a:cxn ang="0">
                <a:pos x="1820" y="821"/>
              </a:cxn>
              <a:cxn ang="0">
                <a:pos x="1770" y="602"/>
              </a:cxn>
              <a:cxn ang="0">
                <a:pos x="1670" y="406"/>
              </a:cxn>
              <a:cxn ang="0">
                <a:pos x="1563" y="268"/>
              </a:cxn>
            </a:cxnLst>
            <a:rect l="0" t="0" r="r" b="b"/>
            <a:pathLst>
              <a:path w="1832" h="1828">
                <a:moveTo>
                  <a:pt x="1832" y="915"/>
                </a:moveTo>
                <a:lnTo>
                  <a:pt x="1830" y="961"/>
                </a:lnTo>
                <a:lnTo>
                  <a:pt x="1826" y="1007"/>
                </a:lnTo>
                <a:lnTo>
                  <a:pt x="1820" y="1053"/>
                </a:lnTo>
                <a:lnTo>
                  <a:pt x="1812" y="1099"/>
                </a:lnTo>
                <a:lnTo>
                  <a:pt x="1803" y="1143"/>
                </a:lnTo>
                <a:lnTo>
                  <a:pt x="1789" y="1186"/>
                </a:lnTo>
                <a:lnTo>
                  <a:pt x="1776" y="1228"/>
                </a:lnTo>
                <a:lnTo>
                  <a:pt x="1759" y="1270"/>
                </a:lnTo>
                <a:lnTo>
                  <a:pt x="1741" y="1310"/>
                </a:lnTo>
                <a:lnTo>
                  <a:pt x="1720" y="1351"/>
                </a:lnTo>
                <a:lnTo>
                  <a:pt x="1699" y="1389"/>
                </a:lnTo>
                <a:lnTo>
                  <a:pt x="1674" y="1425"/>
                </a:lnTo>
                <a:lnTo>
                  <a:pt x="1649" y="1462"/>
                </a:lnTo>
                <a:lnTo>
                  <a:pt x="1622" y="1496"/>
                </a:lnTo>
                <a:lnTo>
                  <a:pt x="1594" y="1529"/>
                </a:lnTo>
                <a:lnTo>
                  <a:pt x="1563" y="1562"/>
                </a:lnTo>
                <a:lnTo>
                  <a:pt x="1559" y="1556"/>
                </a:lnTo>
                <a:lnTo>
                  <a:pt x="1588" y="1525"/>
                </a:lnTo>
                <a:lnTo>
                  <a:pt x="1617" y="1493"/>
                </a:lnTo>
                <a:lnTo>
                  <a:pt x="1643" y="1458"/>
                </a:lnTo>
                <a:lnTo>
                  <a:pt x="1670" y="1422"/>
                </a:lnTo>
                <a:lnTo>
                  <a:pt x="1693" y="1385"/>
                </a:lnTo>
                <a:lnTo>
                  <a:pt x="1715" y="1347"/>
                </a:lnTo>
                <a:lnTo>
                  <a:pt x="1736" y="1308"/>
                </a:lnTo>
                <a:lnTo>
                  <a:pt x="1753" y="1268"/>
                </a:lnTo>
                <a:lnTo>
                  <a:pt x="1770" y="1226"/>
                </a:lnTo>
                <a:lnTo>
                  <a:pt x="1784" y="1184"/>
                </a:lnTo>
                <a:lnTo>
                  <a:pt x="1797" y="1141"/>
                </a:lnTo>
                <a:lnTo>
                  <a:pt x="1807" y="1097"/>
                </a:lnTo>
                <a:lnTo>
                  <a:pt x="1814" y="1053"/>
                </a:lnTo>
                <a:lnTo>
                  <a:pt x="1820" y="1007"/>
                </a:lnTo>
                <a:lnTo>
                  <a:pt x="1824" y="961"/>
                </a:lnTo>
                <a:lnTo>
                  <a:pt x="1826" y="915"/>
                </a:lnTo>
                <a:lnTo>
                  <a:pt x="1832" y="915"/>
                </a:lnTo>
                <a:close/>
                <a:moveTo>
                  <a:pt x="1563" y="1562"/>
                </a:moveTo>
                <a:lnTo>
                  <a:pt x="1530" y="1590"/>
                </a:lnTo>
                <a:lnTo>
                  <a:pt x="1498" y="1619"/>
                </a:lnTo>
                <a:lnTo>
                  <a:pt x="1463" y="1648"/>
                </a:lnTo>
                <a:lnTo>
                  <a:pt x="1427" y="1673"/>
                </a:lnTo>
                <a:lnTo>
                  <a:pt x="1390" y="1696"/>
                </a:lnTo>
                <a:lnTo>
                  <a:pt x="1352" y="1719"/>
                </a:lnTo>
                <a:lnTo>
                  <a:pt x="1313" y="1738"/>
                </a:lnTo>
                <a:lnTo>
                  <a:pt x="1271" y="1757"/>
                </a:lnTo>
                <a:lnTo>
                  <a:pt x="1231" y="1773"/>
                </a:lnTo>
                <a:lnTo>
                  <a:pt x="1189" y="1788"/>
                </a:lnTo>
                <a:lnTo>
                  <a:pt x="1144" y="1800"/>
                </a:lnTo>
                <a:lnTo>
                  <a:pt x="1100" y="1811"/>
                </a:lnTo>
                <a:lnTo>
                  <a:pt x="1056" y="1819"/>
                </a:lnTo>
                <a:lnTo>
                  <a:pt x="1010" y="1825"/>
                </a:lnTo>
                <a:lnTo>
                  <a:pt x="964" y="1828"/>
                </a:lnTo>
                <a:lnTo>
                  <a:pt x="916" y="1828"/>
                </a:lnTo>
                <a:lnTo>
                  <a:pt x="916" y="1823"/>
                </a:lnTo>
                <a:lnTo>
                  <a:pt x="964" y="1823"/>
                </a:lnTo>
                <a:lnTo>
                  <a:pt x="1010" y="1819"/>
                </a:lnTo>
                <a:lnTo>
                  <a:pt x="1054" y="1813"/>
                </a:lnTo>
                <a:lnTo>
                  <a:pt x="1098" y="1805"/>
                </a:lnTo>
                <a:lnTo>
                  <a:pt x="1143" y="1794"/>
                </a:lnTo>
                <a:lnTo>
                  <a:pt x="1187" y="1782"/>
                </a:lnTo>
                <a:lnTo>
                  <a:pt x="1229" y="1769"/>
                </a:lnTo>
                <a:lnTo>
                  <a:pt x="1269" y="1752"/>
                </a:lnTo>
                <a:lnTo>
                  <a:pt x="1310" y="1734"/>
                </a:lnTo>
                <a:lnTo>
                  <a:pt x="1350" y="1713"/>
                </a:lnTo>
                <a:lnTo>
                  <a:pt x="1386" y="1692"/>
                </a:lnTo>
                <a:lnTo>
                  <a:pt x="1425" y="1667"/>
                </a:lnTo>
                <a:lnTo>
                  <a:pt x="1459" y="1642"/>
                </a:lnTo>
                <a:lnTo>
                  <a:pt x="1494" y="1615"/>
                </a:lnTo>
                <a:lnTo>
                  <a:pt x="1526" y="1587"/>
                </a:lnTo>
                <a:lnTo>
                  <a:pt x="1559" y="1556"/>
                </a:lnTo>
                <a:lnTo>
                  <a:pt x="1563" y="1562"/>
                </a:lnTo>
                <a:close/>
                <a:moveTo>
                  <a:pt x="916" y="1828"/>
                </a:moveTo>
                <a:lnTo>
                  <a:pt x="870" y="1828"/>
                </a:lnTo>
                <a:lnTo>
                  <a:pt x="824" y="1825"/>
                </a:lnTo>
                <a:lnTo>
                  <a:pt x="778" y="1819"/>
                </a:lnTo>
                <a:lnTo>
                  <a:pt x="732" y="1811"/>
                </a:lnTo>
                <a:lnTo>
                  <a:pt x="688" y="1800"/>
                </a:lnTo>
                <a:lnTo>
                  <a:pt x="645" y="1788"/>
                </a:lnTo>
                <a:lnTo>
                  <a:pt x="603" y="1773"/>
                </a:lnTo>
                <a:lnTo>
                  <a:pt x="561" y="1757"/>
                </a:lnTo>
                <a:lnTo>
                  <a:pt x="521" y="1738"/>
                </a:lnTo>
                <a:lnTo>
                  <a:pt x="480" y="1719"/>
                </a:lnTo>
                <a:lnTo>
                  <a:pt x="442" y="1696"/>
                </a:lnTo>
                <a:lnTo>
                  <a:pt x="405" y="1673"/>
                </a:lnTo>
                <a:lnTo>
                  <a:pt x="369" y="1648"/>
                </a:lnTo>
                <a:lnTo>
                  <a:pt x="334" y="1619"/>
                </a:lnTo>
                <a:lnTo>
                  <a:pt x="302" y="1590"/>
                </a:lnTo>
                <a:lnTo>
                  <a:pt x="269" y="1562"/>
                </a:lnTo>
                <a:lnTo>
                  <a:pt x="273" y="1556"/>
                </a:lnTo>
                <a:lnTo>
                  <a:pt x="306" y="1587"/>
                </a:lnTo>
                <a:lnTo>
                  <a:pt x="338" y="1615"/>
                </a:lnTo>
                <a:lnTo>
                  <a:pt x="373" y="1642"/>
                </a:lnTo>
                <a:lnTo>
                  <a:pt x="409" y="1667"/>
                </a:lnTo>
                <a:lnTo>
                  <a:pt x="446" y="1692"/>
                </a:lnTo>
                <a:lnTo>
                  <a:pt x="484" y="1713"/>
                </a:lnTo>
                <a:lnTo>
                  <a:pt x="522" y="1734"/>
                </a:lnTo>
                <a:lnTo>
                  <a:pt x="563" y="1752"/>
                </a:lnTo>
                <a:lnTo>
                  <a:pt x="605" y="1769"/>
                </a:lnTo>
                <a:lnTo>
                  <a:pt x="647" y="1782"/>
                </a:lnTo>
                <a:lnTo>
                  <a:pt x="689" y="1794"/>
                </a:lnTo>
                <a:lnTo>
                  <a:pt x="734" y="1805"/>
                </a:lnTo>
                <a:lnTo>
                  <a:pt x="778" y="1813"/>
                </a:lnTo>
                <a:lnTo>
                  <a:pt x="824" y="1819"/>
                </a:lnTo>
                <a:lnTo>
                  <a:pt x="870" y="1823"/>
                </a:lnTo>
                <a:lnTo>
                  <a:pt x="916" y="1823"/>
                </a:lnTo>
                <a:lnTo>
                  <a:pt x="916" y="1828"/>
                </a:lnTo>
                <a:close/>
                <a:moveTo>
                  <a:pt x="269" y="1562"/>
                </a:moveTo>
                <a:lnTo>
                  <a:pt x="238" y="1529"/>
                </a:lnTo>
                <a:lnTo>
                  <a:pt x="210" y="1496"/>
                </a:lnTo>
                <a:lnTo>
                  <a:pt x="183" y="1462"/>
                </a:lnTo>
                <a:lnTo>
                  <a:pt x="158" y="1425"/>
                </a:lnTo>
                <a:lnTo>
                  <a:pt x="133" y="1389"/>
                </a:lnTo>
                <a:lnTo>
                  <a:pt x="112" y="1351"/>
                </a:lnTo>
                <a:lnTo>
                  <a:pt x="91" y="1310"/>
                </a:lnTo>
                <a:lnTo>
                  <a:pt x="73" y="1270"/>
                </a:lnTo>
                <a:lnTo>
                  <a:pt x="56" y="1228"/>
                </a:lnTo>
                <a:lnTo>
                  <a:pt x="43" y="1186"/>
                </a:lnTo>
                <a:lnTo>
                  <a:pt x="29" y="1143"/>
                </a:lnTo>
                <a:lnTo>
                  <a:pt x="20" y="1099"/>
                </a:lnTo>
                <a:lnTo>
                  <a:pt x="12" y="1053"/>
                </a:lnTo>
                <a:lnTo>
                  <a:pt x="6" y="1007"/>
                </a:lnTo>
                <a:lnTo>
                  <a:pt x="2" y="961"/>
                </a:lnTo>
                <a:lnTo>
                  <a:pt x="0" y="915"/>
                </a:lnTo>
                <a:lnTo>
                  <a:pt x="6" y="915"/>
                </a:lnTo>
                <a:lnTo>
                  <a:pt x="8" y="961"/>
                </a:lnTo>
                <a:lnTo>
                  <a:pt x="12" y="1007"/>
                </a:lnTo>
                <a:lnTo>
                  <a:pt x="18" y="1053"/>
                </a:lnTo>
                <a:lnTo>
                  <a:pt x="25" y="1097"/>
                </a:lnTo>
                <a:lnTo>
                  <a:pt x="35" y="1141"/>
                </a:lnTo>
                <a:lnTo>
                  <a:pt x="48" y="1184"/>
                </a:lnTo>
                <a:lnTo>
                  <a:pt x="62" y="1226"/>
                </a:lnTo>
                <a:lnTo>
                  <a:pt x="79" y="1268"/>
                </a:lnTo>
                <a:lnTo>
                  <a:pt x="96" y="1308"/>
                </a:lnTo>
                <a:lnTo>
                  <a:pt x="117" y="1347"/>
                </a:lnTo>
                <a:lnTo>
                  <a:pt x="139" y="1385"/>
                </a:lnTo>
                <a:lnTo>
                  <a:pt x="162" y="1422"/>
                </a:lnTo>
                <a:lnTo>
                  <a:pt x="189" y="1458"/>
                </a:lnTo>
                <a:lnTo>
                  <a:pt x="215" y="1493"/>
                </a:lnTo>
                <a:lnTo>
                  <a:pt x="244" y="1525"/>
                </a:lnTo>
                <a:lnTo>
                  <a:pt x="273" y="1556"/>
                </a:lnTo>
                <a:lnTo>
                  <a:pt x="269" y="1562"/>
                </a:lnTo>
                <a:close/>
                <a:moveTo>
                  <a:pt x="0" y="915"/>
                </a:moveTo>
                <a:lnTo>
                  <a:pt x="2" y="867"/>
                </a:lnTo>
                <a:lnTo>
                  <a:pt x="6" y="821"/>
                </a:lnTo>
                <a:lnTo>
                  <a:pt x="12" y="775"/>
                </a:lnTo>
                <a:lnTo>
                  <a:pt x="20" y="731"/>
                </a:lnTo>
                <a:lnTo>
                  <a:pt x="29" y="687"/>
                </a:lnTo>
                <a:lnTo>
                  <a:pt x="43" y="642"/>
                </a:lnTo>
                <a:lnTo>
                  <a:pt x="56" y="600"/>
                </a:lnTo>
                <a:lnTo>
                  <a:pt x="73" y="558"/>
                </a:lnTo>
                <a:lnTo>
                  <a:pt x="91" y="518"/>
                </a:lnTo>
                <a:lnTo>
                  <a:pt x="112" y="479"/>
                </a:lnTo>
                <a:lnTo>
                  <a:pt x="133" y="441"/>
                </a:lnTo>
                <a:lnTo>
                  <a:pt x="158" y="403"/>
                </a:lnTo>
                <a:lnTo>
                  <a:pt x="183" y="366"/>
                </a:lnTo>
                <a:lnTo>
                  <a:pt x="210" y="332"/>
                </a:lnTo>
                <a:lnTo>
                  <a:pt x="238" y="299"/>
                </a:lnTo>
                <a:lnTo>
                  <a:pt x="269" y="268"/>
                </a:lnTo>
                <a:lnTo>
                  <a:pt x="273" y="272"/>
                </a:lnTo>
                <a:lnTo>
                  <a:pt x="244" y="303"/>
                </a:lnTo>
                <a:lnTo>
                  <a:pt x="215" y="335"/>
                </a:lnTo>
                <a:lnTo>
                  <a:pt x="189" y="370"/>
                </a:lnTo>
                <a:lnTo>
                  <a:pt x="162" y="406"/>
                </a:lnTo>
                <a:lnTo>
                  <a:pt x="139" y="443"/>
                </a:lnTo>
                <a:lnTo>
                  <a:pt x="117" y="481"/>
                </a:lnTo>
                <a:lnTo>
                  <a:pt x="96" y="520"/>
                </a:lnTo>
                <a:lnTo>
                  <a:pt x="79" y="560"/>
                </a:lnTo>
                <a:lnTo>
                  <a:pt x="62" y="602"/>
                </a:lnTo>
                <a:lnTo>
                  <a:pt x="48" y="644"/>
                </a:lnTo>
                <a:lnTo>
                  <a:pt x="35" y="687"/>
                </a:lnTo>
                <a:lnTo>
                  <a:pt x="25" y="731"/>
                </a:lnTo>
                <a:lnTo>
                  <a:pt x="18" y="777"/>
                </a:lnTo>
                <a:lnTo>
                  <a:pt x="12" y="821"/>
                </a:lnTo>
                <a:lnTo>
                  <a:pt x="8" y="867"/>
                </a:lnTo>
                <a:lnTo>
                  <a:pt x="6" y="915"/>
                </a:lnTo>
                <a:lnTo>
                  <a:pt x="0" y="915"/>
                </a:lnTo>
                <a:close/>
                <a:moveTo>
                  <a:pt x="269" y="268"/>
                </a:moveTo>
                <a:lnTo>
                  <a:pt x="302" y="238"/>
                </a:lnTo>
                <a:lnTo>
                  <a:pt x="334" y="209"/>
                </a:lnTo>
                <a:lnTo>
                  <a:pt x="369" y="182"/>
                </a:lnTo>
                <a:lnTo>
                  <a:pt x="405" y="155"/>
                </a:lnTo>
                <a:lnTo>
                  <a:pt x="442" y="132"/>
                </a:lnTo>
                <a:lnTo>
                  <a:pt x="480" y="109"/>
                </a:lnTo>
                <a:lnTo>
                  <a:pt x="521" y="90"/>
                </a:lnTo>
                <a:lnTo>
                  <a:pt x="561" y="71"/>
                </a:lnTo>
                <a:lnTo>
                  <a:pt x="601" y="55"/>
                </a:lnTo>
                <a:lnTo>
                  <a:pt x="645" y="40"/>
                </a:lnTo>
                <a:lnTo>
                  <a:pt x="688" y="28"/>
                </a:lnTo>
                <a:lnTo>
                  <a:pt x="732" y="17"/>
                </a:lnTo>
                <a:lnTo>
                  <a:pt x="778" y="9"/>
                </a:lnTo>
                <a:lnTo>
                  <a:pt x="824" y="3"/>
                </a:lnTo>
                <a:lnTo>
                  <a:pt x="870" y="0"/>
                </a:lnTo>
                <a:lnTo>
                  <a:pt x="916" y="0"/>
                </a:lnTo>
                <a:lnTo>
                  <a:pt x="916" y="5"/>
                </a:lnTo>
                <a:lnTo>
                  <a:pt x="870" y="5"/>
                </a:lnTo>
                <a:lnTo>
                  <a:pt x="824" y="9"/>
                </a:lnTo>
                <a:lnTo>
                  <a:pt x="778" y="15"/>
                </a:lnTo>
                <a:lnTo>
                  <a:pt x="734" y="23"/>
                </a:lnTo>
                <a:lnTo>
                  <a:pt x="689" y="34"/>
                </a:lnTo>
                <a:lnTo>
                  <a:pt x="647" y="46"/>
                </a:lnTo>
                <a:lnTo>
                  <a:pt x="605" y="59"/>
                </a:lnTo>
                <a:lnTo>
                  <a:pt x="563" y="76"/>
                </a:lnTo>
                <a:lnTo>
                  <a:pt x="522" y="94"/>
                </a:lnTo>
                <a:lnTo>
                  <a:pt x="484" y="115"/>
                </a:lnTo>
                <a:lnTo>
                  <a:pt x="446" y="136"/>
                </a:lnTo>
                <a:lnTo>
                  <a:pt x="409" y="161"/>
                </a:lnTo>
                <a:lnTo>
                  <a:pt x="373" y="186"/>
                </a:lnTo>
                <a:lnTo>
                  <a:pt x="338" y="213"/>
                </a:lnTo>
                <a:lnTo>
                  <a:pt x="306" y="241"/>
                </a:lnTo>
                <a:lnTo>
                  <a:pt x="273" y="272"/>
                </a:lnTo>
                <a:lnTo>
                  <a:pt x="269" y="268"/>
                </a:lnTo>
                <a:close/>
                <a:moveTo>
                  <a:pt x="916" y="0"/>
                </a:moveTo>
                <a:lnTo>
                  <a:pt x="964" y="0"/>
                </a:lnTo>
                <a:lnTo>
                  <a:pt x="1010" y="3"/>
                </a:lnTo>
                <a:lnTo>
                  <a:pt x="1056" y="9"/>
                </a:lnTo>
                <a:lnTo>
                  <a:pt x="1100" y="17"/>
                </a:lnTo>
                <a:lnTo>
                  <a:pt x="1144" y="28"/>
                </a:lnTo>
                <a:lnTo>
                  <a:pt x="1189" y="40"/>
                </a:lnTo>
                <a:lnTo>
                  <a:pt x="1231" y="55"/>
                </a:lnTo>
                <a:lnTo>
                  <a:pt x="1271" y="71"/>
                </a:lnTo>
                <a:lnTo>
                  <a:pt x="1313" y="90"/>
                </a:lnTo>
                <a:lnTo>
                  <a:pt x="1352" y="109"/>
                </a:lnTo>
                <a:lnTo>
                  <a:pt x="1390" y="132"/>
                </a:lnTo>
                <a:lnTo>
                  <a:pt x="1427" y="155"/>
                </a:lnTo>
                <a:lnTo>
                  <a:pt x="1463" y="182"/>
                </a:lnTo>
                <a:lnTo>
                  <a:pt x="1498" y="209"/>
                </a:lnTo>
                <a:lnTo>
                  <a:pt x="1530" y="238"/>
                </a:lnTo>
                <a:lnTo>
                  <a:pt x="1563" y="268"/>
                </a:lnTo>
                <a:lnTo>
                  <a:pt x="1559" y="272"/>
                </a:lnTo>
                <a:lnTo>
                  <a:pt x="1526" y="241"/>
                </a:lnTo>
                <a:lnTo>
                  <a:pt x="1494" y="213"/>
                </a:lnTo>
                <a:lnTo>
                  <a:pt x="1459" y="186"/>
                </a:lnTo>
                <a:lnTo>
                  <a:pt x="1425" y="161"/>
                </a:lnTo>
                <a:lnTo>
                  <a:pt x="1386" y="136"/>
                </a:lnTo>
                <a:lnTo>
                  <a:pt x="1350" y="115"/>
                </a:lnTo>
                <a:lnTo>
                  <a:pt x="1310" y="96"/>
                </a:lnTo>
                <a:lnTo>
                  <a:pt x="1269" y="76"/>
                </a:lnTo>
                <a:lnTo>
                  <a:pt x="1229" y="59"/>
                </a:lnTo>
                <a:lnTo>
                  <a:pt x="1187" y="46"/>
                </a:lnTo>
                <a:lnTo>
                  <a:pt x="1143" y="34"/>
                </a:lnTo>
                <a:lnTo>
                  <a:pt x="1098" y="23"/>
                </a:lnTo>
                <a:lnTo>
                  <a:pt x="1054" y="15"/>
                </a:lnTo>
                <a:lnTo>
                  <a:pt x="1010" y="9"/>
                </a:lnTo>
                <a:lnTo>
                  <a:pt x="964" y="5"/>
                </a:lnTo>
                <a:lnTo>
                  <a:pt x="916" y="5"/>
                </a:lnTo>
                <a:lnTo>
                  <a:pt x="916" y="0"/>
                </a:lnTo>
                <a:close/>
                <a:moveTo>
                  <a:pt x="1563" y="268"/>
                </a:moveTo>
                <a:lnTo>
                  <a:pt x="1594" y="299"/>
                </a:lnTo>
                <a:lnTo>
                  <a:pt x="1622" y="334"/>
                </a:lnTo>
                <a:lnTo>
                  <a:pt x="1649" y="368"/>
                </a:lnTo>
                <a:lnTo>
                  <a:pt x="1674" y="403"/>
                </a:lnTo>
                <a:lnTo>
                  <a:pt x="1699" y="441"/>
                </a:lnTo>
                <a:lnTo>
                  <a:pt x="1720" y="479"/>
                </a:lnTo>
                <a:lnTo>
                  <a:pt x="1741" y="518"/>
                </a:lnTo>
                <a:lnTo>
                  <a:pt x="1759" y="558"/>
                </a:lnTo>
                <a:lnTo>
                  <a:pt x="1776" y="600"/>
                </a:lnTo>
                <a:lnTo>
                  <a:pt x="1789" y="642"/>
                </a:lnTo>
                <a:lnTo>
                  <a:pt x="1803" y="687"/>
                </a:lnTo>
                <a:lnTo>
                  <a:pt x="1812" y="731"/>
                </a:lnTo>
                <a:lnTo>
                  <a:pt x="1820" y="775"/>
                </a:lnTo>
                <a:lnTo>
                  <a:pt x="1826" y="821"/>
                </a:lnTo>
                <a:lnTo>
                  <a:pt x="1830" y="867"/>
                </a:lnTo>
                <a:lnTo>
                  <a:pt x="1832" y="915"/>
                </a:lnTo>
                <a:lnTo>
                  <a:pt x="1826" y="915"/>
                </a:lnTo>
                <a:lnTo>
                  <a:pt x="1824" y="867"/>
                </a:lnTo>
                <a:lnTo>
                  <a:pt x="1820" y="821"/>
                </a:lnTo>
                <a:lnTo>
                  <a:pt x="1814" y="777"/>
                </a:lnTo>
                <a:lnTo>
                  <a:pt x="1807" y="731"/>
                </a:lnTo>
                <a:lnTo>
                  <a:pt x="1797" y="689"/>
                </a:lnTo>
                <a:lnTo>
                  <a:pt x="1784" y="644"/>
                </a:lnTo>
                <a:lnTo>
                  <a:pt x="1770" y="602"/>
                </a:lnTo>
                <a:lnTo>
                  <a:pt x="1753" y="562"/>
                </a:lnTo>
                <a:lnTo>
                  <a:pt x="1736" y="522"/>
                </a:lnTo>
                <a:lnTo>
                  <a:pt x="1715" y="481"/>
                </a:lnTo>
                <a:lnTo>
                  <a:pt x="1693" y="443"/>
                </a:lnTo>
                <a:lnTo>
                  <a:pt x="1670" y="406"/>
                </a:lnTo>
                <a:lnTo>
                  <a:pt x="1643" y="370"/>
                </a:lnTo>
                <a:lnTo>
                  <a:pt x="1617" y="335"/>
                </a:lnTo>
                <a:lnTo>
                  <a:pt x="1588" y="303"/>
                </a:lnTo>
                <a:lnTo>
                  <a:pt x="1559" y="272"/>
                </a:lnTo>
                <a:lnTo>
                  <a:pt x="1563" y="268"/>
                </a:lnTo>
                <a:close/>
              </a:path>
            </a:pathLst>
          </a:custGeom>
          <a:solidFill>
            <a:srgbClr val="13151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4953000" y="4648200"/>
            <a:ext cx="128588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rc 4"/>
          <p:cNvSpPr>
            <a:spLocks/>
          </p:cNvSpPr>
          <p:nvPr/>
        </p:nvSpPr>
        <p:spPr bwMode="auto">
          <a:xfrm rot="-2105459">
            <a:off x="3517900" y="2838450"/>
            <a:ext cx="2236788" cy="1677988"/>
          </a:xfrm>
          <a:custGeom>
            <a:avLst/>
            <a:gdLst>
              <a:gd name="G0" fmla="+- 14001 0 0"/>
              <a:gd name="G1" fmla="+- 21600 0 0"/>
              <a:gd name="G2" fmla="+- 21600 0 0"/>
              <a:gd name="T0" fmla="*/ 0 w 35601"/>
              <a:gd name="T1" fmla="*/ 5152 h 31925"/>
              <a:gd name="T2" fmla="*/ 32973 w 35601"/>
              <a:gd name="T3" fmla="*/ 31925 h 31925"/>
              <a:gd name="T4" fmla="*/ 14001 w 35601"/>
              <a:gd name="T5" fmla="*/ 21600 h 3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601" h="31925" fill="none" extrusionOk="0">
                <a:moveTo>
                  <a:pt x="0" y="5152"/>
                </a:moveTo>
                <a:cubicBezTo>
                  <a:pt x="3907" y="1826"/>
                  <a:pt x="8870" y="-1"/>
                  <a:pt x="14001" y="0"/>
                </a:cubicBezTo>
                <a:cubicBezTo>
                  <a:pt x="25930" y="0"/>
                  <a:pt x="35601" y="9670"/>
                  <a:pt x="35601" y="21600"/>
                </a:cubicBezTo>
                <a:cubicBezTo>
                  <a:pt x="35601" y="25207"/>
                  <a:pt x="34697" y="28756"/>
                  <a:pt x="32973" y="31925"/>
                </a:cubicBezTo>
              </a:path>
              <a:path w="35601" h="31925" stroke="0" extrusionOk="0">
                <a:moveTo>
                  <a:pt x="0" y="5152"/>
                </a:moveTo>
                <a:cubicBezTo>
                  <a:pt x="3907" y="1826"/>
                  <a:pt x="8870" y="-1"/>
                  <a:pt x="14001" y="0"/>
                </a:cubicBezTo>
                <a:cubicBezTo>
                  <a:pt x="25930" y="0"/>
                  <a:pt x="35601" y="9670"/>
                  <a:pt x="35601" y="21600"/>
                </a:cubicBezTo>
                <a:cubicBezTo>
                  <a:pt x="35601" y="25207"/>
                  <a:pt x="34697" y="28756"/>
                  <a:pt x="32973" y="31925"/>
                </a:cubicBezTo>
                <a:lnTo>
                  <a:pt x="14001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3124200" y="3600450"/>
            <a:ext cx="5580063" cy="304800"/>
            <a:chOff x="1956" y="2256"/>
            <a:chExt cx="3515" cy="192"/>
          </a:xfrm>
        </p:grpSpPr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2160" y="2400"/>
              <a:ext cx="3120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1956" y="2256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A</a:t>
              </a:r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5280" y="2256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B</a:t>
              </a:r>
            </a:p>
          </p:txBody>
        </p:sp>
      </p:grp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3794125" y="1001713"/>
            <a:ext cx="5138738" cy="5514975"/>
            <a:chOff x="2390" y="631"/>
            <a:chExt cx="3237" cy="3474"/>
          </a:xfrm>
        </p:grpSpPr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2534" y="1015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3638" y="631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5394" y="2256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4722" y="3474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A5</a:t>
              </a:r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4800" y="1104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  <a:r>
                <a:rPr lang="en-US" sz="14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3600" y="3913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A6</a:t>
              </a:r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2390" y="3415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A7</a:t>
              </a:r>
            </a:p>
          </p:txBody>
        </p:sp>
      </p:grp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117850" y="37449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876800" y="25146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1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5943600" y="35052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2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953000" y="47244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3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3124200" y="33528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4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876800" y="23622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5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6019800" y="38100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6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724400" y="48006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7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3124200" y="38862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grpSp>
        <p:nvGrpSpPr>
          <p:cNvPr id="32794" name="Group 26"/>
          <p:cNvGrpSpPr>
            <a:grpSpLocks/>
          </p:cNvGrpSpPr>
          <p:nvPr/>
        </p:nvGrpSpPr>
        <p:grpSpPr bwMode="auto">
          <a:xfrm>
            <a:off x="4419600" y="3705225"/>
            <a:ext cx="3911600" cy="409575"/>
            <a:chOff x="2400" y="3984"/>
            <a:chExt cx="2464" cy="258"/>
          </a:xfrm>
        </p:grpSpPr>
        <p:sp>
          <p:nvSpPr>
            <p:cNvPr id="32795" name="Text Box 27"/>
            <p:cNvSpPr txBox="1">
              <a:spLocks noChangeArrowheads="1"/>
            </p:cNvSpPr>
            <p:nvPr/>
          </p:nvSpPr>
          <p:spPr bwMode="auto">
            <a:xfrm>
              <a:off x="2400" y="40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32796" name="Text Box 28"/>
            <p:cNvSpPr txBox="1">
              <a:spLocks noChangeArrowheads="1"/>
            </p:cNvSpPr>
            <p:nvPr/>
          </p:nvSpPr>
          <p:spPr bwMode="auto">
            <a:xfrm>
              <a:off x="3186" y="40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32797" name="Text Box 29"/>
            <p:cNvSpPr txBox="1">
              <a:spLocks noChangeArrowheads="1"/>
            </p:cNvSpPr>
            <p:nvPr/>
          </p:nvSpPr>
          <p:spPr bwMode="auto">
            <a:xfrm>
              <a:off x="4032" y="40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32798" name="Text Box 30"/>
            <p:cNvSpPr txBox="1">
              <a:spLocks noChangeArrowheads="1"/>
            </p:cNvSpPr>
            <p:nvPr/>
          </p:nvSpPr>
          <p:spPr bwMode="auto">
            <a:xfrm>
              <a:off x="4692" y="398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32799" name="Text Box 31"/>
            <p:cNvSpPr txBox="1">
              <a:spLocks noChangeArrowheads="1"/>
            </p:cNvSpPr>
            <p:nvPr/>
          </p:nvSpPr>
          <p:spPr bwMode="auto">
            <a:xfrm>
              <a:off x="4128" y="40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32800" name="Text Box 32"/>
            <p:cNvSpPr txBox="1">
              <a:spLocks noChangeArrowheads="1"/>
            </p:cNvSpPr>
            <p:nvPr/>
          </p:nvSpPr>
          <p:spPr bwMode="auto">
            <a:xfrm>
              <a:off x="3312" y="40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32801" name="Text Box 33"/>
            <p:cNvSpPr txBox="1">
              <a:spLocks noChangeArrowheads="1"/>
            </p:cNvSpPr>
            <p:nvPr/>
          </p:nvSpPr>
          <p:spPr bwMode="auto">
            <a:xfrm>
              <a:off x="2523" y="405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</p:grpSp>
      <p:grpSp>
        <p:nvGrpSpPr>
          <p:cNvPr id="32802" name="Group 34"/>
          <p:cNvGrpSpPr>
            <a:grpSpLocks/>
          </p:cNvGrpSpPr>
          <p:nvPr/>
        </p:nvGrpSpPr>
        <p:grpSpPr bwMode="auto">
          <a:xfrm>
            <a:off x="4143375" y="1295400"/>
            <a:ext cx="3514725" cy="4953000"/>
            <a:chOff x="2610" y="816"/>
            <a:chExt cx="2214" cy="3120"/>
          </a:xfrm>
        </p:grpSpPr>
        <p:sp>
          <p:nvSpPr>
            <p:cNvPr id="32803" name="Line 35"/>
            <p:cNvSpPr>
              <a:spLocks noChangeShapeType="1"/>
            </p:cNvSpPr>
            <p:nvPr/>
          </p:nvSpPr>
          <p:spPr bwMode="auto">
            <a:xfrm>
              <a:off x="2659" y="1253"/>
              <a:ext cx="2122" cy="2281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 flipH="1">
              <a:off x="2610" y="1295"/>
              <a:ext cx="2214" cy="2194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>
              <a:off x="3714" y="816"/>
              <a:ext cx="0" cy="312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228600" y="228600"/>
            <a:ext cx="55340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latin typeface="Times New Roman" charset="0"/>
              </a:rPr>
              <a:t>Problem 10 :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Rod AB, 100 mm long, revolves in clockwise direction for one revolution.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Meanwhile point P, initially on A starts moving towards B, reaches B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And returns to A in one revolution of rod.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Draw locus of point P.</a:t>
            </a:r>
          </a:p>
        </p:txBody>
      </p:sp>
      <p:grpSp>
        <p:nvGrpSpPr>
          <p:cNvPr id="32807" name="Group 39"/>
          <p:cNvGrpSpPr>
            <a:grpSpLocks/>
          </p:cNvGrpSpPr>
          <p:nvPr/>
        </p:nvGrpSpPr>
        <p:grpSpPr bwMode="auto">
          <a:xfrm>
            <a:off x="4629150" y="2781300"/>
            <a:ext cx="454025" cy="958850"/>
            <a:chOff x="2916" y="1752"/>
            <a:chExt cx="286" cy="604"/>
          </a:xfrm>
        </p:grpSpPr>
        <p:sp>
          <p:nvSpPr>
            <p:cNvPr id="32808" name="Oval 40"/>
            <p:cNvSpPr>
              <a:spLocks noChangeArrowheads="1"/>
            </p:cNvSpPr>
            <p:nvPr/>
          </p:nvSpPr>
          <p:spPr bwMode="auto">
            <a:xfrm>
              <a:off x="3120" y="1752"/>
              <a:ext cx="82" cy="82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9" name="Freeform 41"/>
            <p:cNvSpPr>
              <a:spLocks/>
            </p:cNvSpPr>
            <p:nvPr/>
          </p:nvSpPr>
          <p:spPr bwMode="auto">
            <a:xfrm>
              <a:off x="2916" y="1824"/>
              <a:ext cx="240" cy="532"/>
            </a:xfrm>
            <a:custGeom>
              <a:avLst/>
              <a:gdLst/>
              <a:ahLst/>
              <a:cxnLst>
                <a:cxn ang="0">
                  <a:pos x="0" y="532"/>
                </a:cxn>
                <a:cxn ang="0">
                  <a:pos x="3" y="496"/>
                </a:cxn>
                <a:cxn ang="0">
                  <a:pos x="7" y="460"/>
                </a:cxn>
                <a:cxn ang="0">
                  <a:pos x="13" y="420"/>
                </a:cxn>
                <a:cxn ang="0">
                  <a:pos x="20" y="384"/>
                </a:cxn>
                <a:cxn ang="0">
                  <a:pos x="30" y="348"/>
                </a:cxn>
                <a:cxn ang="0">
                  <a:pos x="40" y="312"/>
                </a:cxn>
                <a:cxn ang="0">
                  <a:pos x="53" y="279"/>
                </a:cxn>
                <a:cxn ang="0">
                  <a:pos x="69" y="243"/>
                </a:cxn>
                <a:cxn ang="0">
                  <a:pos x="86" y="210"/>
                </a:cxn>
                <a:cxn ang="0">
                  <a:pos x="102" y="177"/>
                </a:cxn>
                <a:cxn ang="0">
                  <a:pos x="122" y="144"/>
                </a:cxn>
                <a:cxn ang="0">
                  <a:pos x="141" y="115"/>
                </a:cxn>
                <a:cxn ang="0">
                  <a:pos x="164" y="85"/>
                </a:cxn>
                <a:cxn ang="0">
                  <a:pos x="187" y="56"/>
                </a:cxn>
                <a:cxn ang="0">
                  <a:pos x="214" y="26"/>
                </a:cxn>
                <a:cxn ang="0">
                  <a:pos x="240" y="0"/>
                </a:cxn>
              </a:cxnLst>
              <a:rect l="0" t="0" r="r" b="b"/>
              <a:pathLst>
                <a:path w="240" h="532">
                  <a:moveTo>
                    <a:pt x="0" y="532"/>
                  </a:moveTo>
                  <a:lnTo>
                    <a:pt x="3" y="496"/>
                  </a:lnTo>
                  <a:lnTo>
                    <a:pt x="7" y="460"/>
                  </a:lnTo>
                  <a:lnTo>
                    <a:pt x="13" y="420"/>
                  </a:lnTo>
                  <a:lnTo>
                    <a:pt x="20" y="384"/>
                  </a:lnTo>
                  <a:lnTo>
                    <a:pt x="30" y="348"/>
                  </a:lnTo>
                  <a:lnTo>
                    <a:pt x="40" y="312"/>
                  </a:lnTo>
                  <a:lnTo>
                    <a:pt x="53" y="279"/>
                  </a:lnTo>
                  <a:lnTo>
                    <a:pt x="69" y="243"/>
                  </a:lnTo>
                  <a:lnTo>
                    <a:pt x="86" y="210"/>
                  </a:lnTo>
                  <a:lnTo>
                    <a:pt x="102" y="177"/>
                  </a:lnTo>
                  <a:lnTo>
                    <a:pt x="122" y="144"/>
                  </a:lnTo>
                  <a:lnTo>
                    <a:pt x="141" y="115"/>
                  </a:lnTo>
                  <a:lnTo>
                    <a:pt x="164" y="85"/>
                  </a:lnTo>
                  <a:lnTo>
                    <a:pt x="187" y="56"/>
                  </a:lnTo>
                  <a:lnTo>
                    <a:pt x="214" y="26"/>
                  </a:lnTo>
                  <a:lnTo>
                    <a:pt x="240" y="0"/>
                  </a:lnTo>
                </a:path>
              </a:pathLst>
            </a:custGeom>
            <a:noFill/>
            <a:ln w="6350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10" name="Arc 42"/>
          <p:cNvSpPr>
            <a:spLocks/>
          </p:cNvSpPr>
          <p:nvPr/>
        </p:nvSpPr>
        <p:spPr bwMode="auto">
          <a:xfrm rot="2105459" flipV="1">
            <a:off x="3524250" y="3068638"/>
            <a:ext cx="2224088" cy="1677987"/>
          </a:xfrm>
          <a:custGeom>
            <a:avLst/>
            <a:gdLst>
              <a:gd name="G0" fmla="+- 13801 0 0"/>
              <a:gd name="G1" fmla="+- 21600 0 0"/>
              <a:gd name="G2" fmla="+- 21600 0 0"/>
              <a:gd name="T0" fmla="*/ 0 w 35401"/>
              <a:gd name="T1" fmla="*/ 4984 h 31925"/>
              <a:gd name="T2" fmla="*/ 32773 w 35401"/>
              <a:gd name="T3" fmla="*/ 31925 h 31925"/>
              <a:gd name="T4" fmla="*/ 13801 w 35401"/>
              <a:gd name="T5" fmla="*/ 21600 h 3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01" h="31925" fill="none" extrusionOk="0">
                <a:moveTo>
                  <a:pt x="-1" y="4983"/>
                </a:moveTo>
                <a:cubicBezTo>
                  <a:pt x="3877" y="1763"/>
                  <a:pt x="8760" y="-1"/>
                  <a:pt x="13801" y="0"/>
                </a:cubicBezTo>
                <a:cubicBezTo>
                  <a:pt x="25730" y="0"/>
                  <a:pt x="35401" y="9670"/>
                  <a:pt x="35401" y="21600"/>
                </a:cubicBezTo>
                <a:cubicBezTo>
                  <a:pt x="35401" y="25207"/>
                  <a:pt x="34497" y="28756"/>
                  <a:pt x="32773" y="31925"/>
                </a:cubicBezTo>
              </a:path>
              <a:path w="35401" h="31925" stroke="0" extrusionOk="0">
                <a:moveTo>
                  <a:pt x="-1" y="4983"/>
                </a:moveTo>
                <a:cubicBezTo>
                  <a:pt x="3877" y="1763"/>
                  <a:pt x="8760" y="-1"/>
                  <a:pt x="13801" y="0"/>
                </a:cubicBezTo>
                <a:cubicBezTo>
                  <a:pt x="25730" y="0"/>
                  <a:pt x="35401" y="9670"/>
                  <a:pt x="35401" y="21600"/>
                </a:cubicBezTo>
                <a:cubicBezTo>
                  <a:pt x="35401" y="25207"/>
                  <a:pt x="34497" y="28756"/>
                  <a:pt x="32773" y="31925"/>
                </a:cubicBezTo>
                <a:lnTo>
                  <a:pt x="13801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60350" y="1382713"/>
            <a:ext cx="1235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latin typeface="Times New Roman" charset="0"/>
              </a:rPr>
              <a:t>Solution Steps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4495800" y="365760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charset="0"/>
              </a:rPr>
              <a:t>+</a:t>
            </a:r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5743575" y="3667125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charset="0"/>
              </a:rPr>
              <a:t>+</a:t>
            </a: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6934200" y="365760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charset="0"/>
              </a:rPr>
              <a:t>+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8210550" y="365760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charset="0"/>
              </a:rPr>
              <a:t>+</a:t>
            </a:r>
          </a:p>
        </p:txBody>
      </p:sp>
      <p:sp>
        <p:nvSpPr>
          <p:cNvPr id="32816" name="Oval 48"/>
          <p:cNvSpPr>
            <a:spLocks noChangeArrowheads="1"/>
          </p:cNvSpPr>
          <p:nvPr/>
        </p:nvSpPr>
        <p:spPr bwMode="auto">
          <a:xfrm>
            <a:off x="3371850" y="3781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Oval 49"/>
          <p:cNvSpPr>
            <a:spLocks noChangeArrowheads="1"/>
          </p:cNvSpPr>
          <p:nvPr/>
        </p:nvSpPr>
        <p:spPr bwMode="auto">
          <a:xfrm>
            <a:off x="58674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Oval 50"/>
          <p:cNvSpPr>
            <a:spLocks noChangeArrowheads="1"/>
          </p:cNvSpPr>
          <p:nvPr/>
        </p:nvSpPr>
        <p:spPr bwMode="auto">
          <a:xfrm>
            <a:off x="3352800" y="3733800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9" name="Freeform 51"/>
          <p:cNvSpPr>
            <a:spLocks/>
          </p:cNvSpPr>
          <p:nvPr/>
        </p:nvSpPr>
        <p:spPr bwMode="auto">
          <a:xfrm>
            <a:off x="4981575" y="3795713"/>
            <a:ext cx="2074863" cy="1223962"/>
          </a:xfrm>
          <a:custGeom>
            <a:avLst/>
            <a:gdLst/>
            <a:ahLst/>
            <a:cxnLst>
              <a:cxn ang="0">
                <a:pos x="1307" y="0"/>
              </a:cxn>
              <a:cxn ang="0">
                <a:pos x="1307" y="0"/>
              </a:cxn>
              <a:cxn ang="0">
                <a:pos x="1307" y="0"/>
              </a:cxn>
              <a:cxn ang="0">
                <a:pos x="1307" y="39"/>
              </a:cxn>
              <a:cxn ang="0">
                <a:pos x="1304" y="79"/>
              </a:cxn>
              <a:cxn ang="0">
                <a:pos x="1297" y="115"/>
              </a:cxn>
              <a:cxn ang="0">
                <a:pos x="1291" y="154"/>
              </a:cxn>
              <a:cxn ang="0">
                <a:pos x="1284" y="190"/>
              </a:cxn>
              <a:cxn ang="0">
                <a:pos x="1271" y="229"/>
              </a:cxn>
              <a:cxn ang="0">
                <a:pos x="1261" y="262"/>
              </a:cxn>
              <a:cxn ang="0">
                <a:pos x="1248" y="298"/>
              </a:cxn>
              <a:cxn ang="0">
                <a:pos x="1231" y="334"/>
              </a:cxn>
              <a:cxn ang="0">
                <a:pos x="1215" y="367"/>
              </a:cxn>
              <a:cxn ang="0">
                <a:pos x="1195" y="400"/>
              </a:cxn>
              <a:cxn ang="0">
                <a:pos x="1176" y="430"/>
              </a:cxn>
              <a:cxn ang="0">
                <a:pos x="1153" y="459"/>
              </a:cxn>
              <a:cxn ang="0">
                <a:pos x="1130" y="489"/>
              </a:cxn>
              <a:cxn ang="0">
                <a:pos x="1107" y="518"/>
              </a:cxn>
              <a:cxn ang="0">
                <a:pos x="1080" y="544"/>
              </a:cxn>
              <a:cxn ang="0">
                <a:pos x="1054" y="571"/>
              </a:cxn>
              <a:cxn ang="0">
                <a:pos x="1025" y="594"/>
              </a:cxn>
              <a:cxn ang="0">
                <a:pos x="995" y="617"/>
              </a:cxn>
              <a:cxn ang="0">
                <a:pos x="965" y="640"/>
              </a:cxn>
              <a:cxn ang="0">
                <a:pos x="936" y="659"/>
              </a:cxn>
              <a:cxn ang="0">
                <a:pos x="903" y="679"/>
              </a:cxn>
              <a:cxn ang="0">
                <a:pos x="870" y="695"/>
              </a:cxn>
              <a:cxn ang="0">
                <a:pos x="834" y="712"/>
              </a:cxn>
              <a:cxn ang="0">
                <a:pos x="798" y="725"/>
              </a:cxn>
              <a:cxn ang="0">
                <a:pos x="765" y="738"/>
              </a:cxn>
              <a:cxn ang="0">
                <a:pos x="726" y="748"/>
              </a:cxn>
              <a:cxn ang="0">
                <a:pos x="690" y="754"/>
              </a:cxn>
              <a:cxn ang="0">
                <a:pos x="650" y="761"/>
              </a:cxn>
              <a:cxn ang="0">
                <a:pos x="614" y="767"/>
              </a:cxn>
              <a:cxn ang="0">
                <a:pos x="575" y="771"/>
              </a:cxn>
              <a:cxn ang="0">
                <a:pos x="535" y="771"/>
              </a:cxn>
              <a:cxn ang="0">
                <a:pos x="496" y="771"/>
              </a:cxn>
              <a:cxn ang="0">
                <a:pos x="460" y="767"/>
              </a:cxn>
              <a:cxn ang="0">
                <a:pos x="424" y="764"/>
              </a:cxn>
              <a:cxn ang="0">
                <a:pos x="388" y="758"/>
              </a:cxn>
              <a:cxn ang="0">
                <a:pos x="351" y="748"/>
              </a:cxn>
              <a:cxn ang="0">
                <a:pos x="315" y="738"/>
              </a:cxn>
              <a:cxn ang="0">
                <a:pos x="279" y="728"/>
              </a:cxn>
              <a:cxn ang="0">
                <a:pos x="246" y="715"/>
              </a:cxn>
              <a:cxn ang="0">
                <a:pos x="210" y="702"/>
              </a:cxn>
              <a:cxn ang="0">
                <a:pos x="177" y="685"/>
              </a:cxn>
              <a:cxn ang="0">
                <a:pos x="148" y="666"/>
              </a:cxn>
              <a:cxn ang="0">
                <a:pos x="115" y="646"/>
              </a:cxn>
              <a:cxn ang="0">
                <a:pos x="85" y="626"/>
              </a:cxn>
              <a:cxn ang="0">
                <a:pos x="56" y="607"/>
              </a:cxn>
              <a:cxn ang="0">
                <a:pos x="26" y="580"/>
              </a:cxn>
              <a:cxn ang="0">
                <a:pos x="0" y="558"/>
              </a:cxn>
            </a:cxnLst>
            <a:rect l="0" t="0" r="r" b="b"/>
            <a:pathLst>
              <a:path w="1307" h="771">
                <a:moveTo>
                  <a:pt x="1307" y="0"/>
                </a:moveTo>
                <a:lnTo>
                  <a:pt x="1307" y="0"/>
                </a:lnTo>
                <a:lnTo>
                  <a:pt x="1307" y="0"/>
                </a:lnTo>
                <a:lnTo>
                  <a:pt x="1307" y="39"/>
                </a:lnTo>
                <a:lnTo>
                  <a:pt x="1304" y="79"/>
                </a:lnTo>
                <a:lnTo>
                  <a:pt x="1297" y="115"/>
                </a:lnTo>
                <a:lnTo>
                  <a:pt x="1291" y="154"/>
                </a:lnTo>
                <a:lnTo>
                  <a:pt x="1284" y="190"/>
                </a:lnTo>
                <a:lnTo>
                  <a:pt x="1271" y="229"/>
                </a:lnTo>
                <a:lnTo>
                  <a:pt x="1261" y="262"/>
                </a:lnTo>
                <a:lnTo>
                  <a:pt x="1248" y="298"/>
                </a:lnTo>
                <a:lnTo>
                  <a:pt x="1231" y="334"/>
                </a:lnTo>
                <a:lnTo>
                  <a:pt x="1215" y="367"/>
                </a:lnTo>
                <a:lnTo>
                  <a:pt x="1195" y="400"/>
                </a:lnTo>
                <a:lnTo>
                  <a:pt x="1176" y="430"/>
                </a:lnTo>
                <a:lnTo>
                  <a:pt x="1153" y="459"/>
                </a:lnTo>
                <a:lnTo>
                  <a:pt x="1130" y="489"/>
                </a:lnTo>
                <a:lnTo>
                  <a:pt x="1107" y="518"/>
                </a:lnTo>
                <a:lnTo>
                  <a:pt x="1080" y="544"/>
                </a:lnTo>
                <a:lnTo>
                  <a:pt x="1054" y="571"/>
                </a:lnTo>
                <a:lnTo>
                  <a:pt x="1025" y="594"/>
                </a:lnTo>
                <a:lnTo>
                  <a:pt x="995" y="617"/>
                </a:lnTo>
                <a:lnTo>
                  <a:pt x="965" y="640"/>
                </a:lnTo>
                <a:lnTo>
                  <a:pt x="936" y="659"/>
                </a:lnTo>
                <a:lnTo>
                  <a:pt x="903" y="679"/>
                </a:lnTo>
                <a:lnTo>
                  <a:pt x="870" y="695"/>
                </a:lnTo>
                <a:lnTo>
                  <a:pt x="834" y="712"/>
                </a:lnTo>
                <a:lnTo>
                  <a:pt x="798" y="725"/>
                </a:lnTo>
                <a:lnTo>
                  <a:pt x="765" y="738"/>
                </a:lnTo>
                <a:lnTo>
                  <a:pt x="726" y="748"/>
                </a:lnTo>
                <a:lnTo>
                  <a:pt x="690" y="754"/>
                </a:lnTo>
                <a:lnTo>
                  <a:pt x="650" y="761"/>
                </a:lnTo>
                <a:lnTo>
                  <a:pt x="614" y="767"/>
                </a:lnTo>
                <a:lnTo>
                  <a:pt x="575" y="771"/>
                </a:lnTo>
                <a:lnTo>
                  <a:pt x="535" y="771"/>
                </a:lnTo>
                <a:lnTo>
                  <a:pt x="496" y="771"/>
                </a:lnTo>
                <a:lnTo>
                  <a:pt x="460" y="767"/>
                </a:lnTo>
                <a:lnTo>
                  <a:pt x="424" y="764"/>
                </a:lnTo>
                <a:lnTo>
                  <a:pt x="388" y="758"/>
                </a:lnTo>
                <a:lnTo>
                  <a:pt x="351" y="748"/>
                </a:lnTo>
                <a:lnTo>
                  <a:pt x="315" y="738"/>
                </a:lnTo>
                <a:lnTo>
                  <a:pt x="279" y="728"/>
                </a:lnTo>
                <a:lnTo>
                  <a:pt x="246" y="715"/>
                </a:lnTo>
                <a:lnTo>
                  <a:pt x="210" y="702"/>
                </a:lnTo>
                <a:lnTo>
                  <a:pt x="177" y="685"/>
                </a:lnTo>
                <a:lnTo>
                  <a:pt x="148" y="666"/>
                </a:lnTo>
                <a:lnTo>
                  <a:pt x="115" y="646"/>
                </a:lnTo>
                <a:lnTo>
                  <a:pt x="85" y="626"/>
                </a:lnTo>
                <a:lnTo>
                  <a:pt x="56" y="607"/>
                </a:lnTo>
                <a:lnTo>
                  <a:pt x="26" y="580"/>
                </a:lnTo>
                <a:lnTo>
                  <a:pt x="0" y="558"/>
                </a:lnTo>
              </a:path>
            </a:pathLst>
          </a:custGeom>
          <a:noFill/>
          <a:ln w="4763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7086600" y="127000"/>
            <a:ext cx="199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chemeClr val="accent2"/>
                </a:solidFill>
                <a:latin typeface="Arial Black" pitchFamily="34" charset="0"/>
              </a:rPr>
              <a:t>ROTATING</a:t>
            </a:r>
            <a:r>
              <a:rPr lang="en-US" sz="1400" b="1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en-US" sz="1600">
                <a:solidFill>
                  <a:schemeClr val="accent2"/>
                </a:solidFill>
                <a:latin typeface="Arial Black" pitchFamily="34" charset="0"/>
              </a:rPr>
              <a:t>LINK</a:t>
            </a:r>
          </a:p>
        </p:txBody>
      </p:sp>
      <p:sp>
        <p:nvSpPr>
          <p:cNvPr id="32821" name="Text Box 53"/>
          <p:cNvSpPr txBox="1">
            <a:spLocks noChangeArrowheads="1"/>
          </p:cNvSpPr>
          <p:nvPr/>
        </p:nvSpPr>
        <p:spPr bwMode="auto">
          <a:xfrm>
            <a:off x="136525" y="1714500"/>
            <a:ext cx="2759075" cy="5033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Tahoma" charset="0"/>
              </a:rPr>
              <a:t>1)   AB Rod revolves around center O for one revolution and point P slides along rod AB reaches end B and returns to A.</a:t>
            </a:r>
          </a:p>
          <a:p>
            <a:pPr eaLnBrk="0" hangingPunct="0"/>
            <a:r>
              <a:rPr lang="en-US" sz="1200">
                <a:latin typeface="Tahoma" charset="0"/>
              </a:rPr>
              <a:t>2)   Divide circle in 8 number of equal parts and name in arrow direction after A-A1, A2, A3, up to A8.</a:t>
            </a:r>
          </a:p>
          <a:p>
            <a:pPr eaLnBrk="0" hangingPunct="0"/>
            <a:r>
              <a:rPr lang="en-US" sz="1200">
                <a:latin typeface="Tahoma" charset="0"/>
              </a:rPr>
              <a:t>3)   Distance traveled by point P is AB plus AB mm. Divide AB in 4 parts so those will be  8 equal parts on return.</a:t>
            </a:r>
          </a:p>
          <a:p>
            <a:pPr eaLnBrk="0" hangingPunct="0"/>
            <a:r>
              <a:rPr lang="en-US" sz="1200">
                <a:latin typeface="Tahoma" charset="0"/>
              </a:rPr>
              <a:t>4)   Initially P is on end A. When A moves   to A1, point P goes one linear division (part) away from A1. Mark it from A1 and name the point P1.</a:t>
            </a:r>
          </a:p>
          <a:p>
            <a:pPr eaLnBrk="0" hangingPunct="0"/>
            <a:r>
              <a:rPr lang="en-US" sz="1200">
                <a:latin typeface="Tahoma" charset="0"/>
              </a:rPr>
              <a:t>5)   When A moves to A2, P will be two parts away from A2 (Name it P2 ). Mark it as above from A2.</a:t>
            </a:r>
          </a:p>
          <a:p>
            <a:pPr eaLnBrk="0" hangingPunct="0"/>
            <a:r>
              <a:rPr lang="en-US" sz="1200">
                <a:latin typeface="Tahoma" charset="0"/>
              </a:rPr>
              <a:t>6)   From A3 mark P3 three parts away from P3.</a:t>
            </a:r>
          </a:p>
          <a:p>
            <a:pPr eaLnBrk="0" hangingPunct="0"/>
            <a:r>
              <a:rPr lang="en-US" sz="1200">
                <a:latin typeface="Tahoma" charset="0"/>
              </a:rPr>
              <a:t>7)   Similarly locate P4, P5, P6, P7 and P8 which will be eight parts away from A8. [Means P has reached B].</a:t>
            </a:r>
          </a:p>
          <a:p>
            <a:pPr eaLnBrk="0" hangingPunct="0"/>
            <a:r>
              <a:rPr lang="en-US" sz="1200">
                <a:latin typeface="Tahoma" charset="0"/>
              </a:rPr>
              <a:t>8)   Join all P points by smooth curve. It will be locus of P                                                       </a:t>
            </a:r>
            <a:r>
              <a:rPr lang="en-US" sz="1200" b="1">
                <a:latin typeface="Tahoma" charset="0"/>
              </a:rPr>
              <a:t>The Locus will follow the loop path two times in one revolution.</a:t>
            </a:r>
          </a:p>
        </p:txBody>
      </p:sp>
      <p:grpSp>
        <p:nvGrpSpPr>
          <p:cNvPr id="32822" name="Group 5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32823" name="AutoShape 55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4" name="AutoShape 5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5" name="AutoShape 5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AutoShape 5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7" name="AutoShape 5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8" name="AutoShape 6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7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85" grpId="0" autoUpdateAnimBg="0"/>
      <p:bldP spid="32786" grpId="0" autoUpdateAnimBg="0"/>
      <p:bldP spid="32787" grpId="0" autoUpdateAnimBg="0"/>
      <p:bldP spid="32788" grpId="0" autoUpdateAnimBg="0"/>
      <p:bldP spid="32789" grpId="0" autoUpdateAnimBg="0"/>
      <p:bldP spid="32790" grpId="0" autoUpdateAnimBg="0"/>
      <p:bldP spid="32791" grpId="0" autoUpdateAnimBg="0"/>
      <p:bldP spid="32792" grpId="0" autoUpdateAnimBg="0"/>
      <p:bldP spid="32793" grpId="0" autoUpdateAnimBg="0"/>
      <p:bldP spid="32806" grpId="0" autoUpdateAnimBg="0"/>
      <p:bldP spid="32810" grpId="0" animBg="1"/>
      <p:bldP spid="32811" grpId="0" autoUpdateAnimBg="0"/>
      <p:bldP spid="32812" grpId="0" autoUpdateAnimBg="0"/>
      <p:bldP spid="32813" grpId="0" autoUpdateAnimBg="0"/>
      <p:bldP spid="32814" grpId="0" autoUpdateAnimBg="0"/>
      <p:bldP spid="32815" grpId="0" autoUpdateAnimBg="0"/>
      <p:bldP spid="32816" grpId="0" animBg="1"/>
      <p:bldP spid="32817" grpId="0" animBg="1"/>
      <p:bldP spid="32818" grpId="0" animBg="1"/>
      <p:bldP spid="32819" grpId="0" animBg="1"/>
      <p:bldP spid="328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510338" y="0"/>
            <a:ext cx="2633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u="sng">
                <a:solidFill>
                  <a:schemeClr val="accent2"/>
                </a:solidFill>
                <a:latin typeface="Times New Roman" charset="0"/>
              </a:rPr>
              <a:t>INVOLUTE OF A CIRCLE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76200" y="76200"/>
            <a:ext cx="5029200" cy="609600"/>
            <a:chOff x="336" y="0"/>
            <a:chExt cx="3168" cy="384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336" y="0"/>
              <a:ext cx="3168" cy="384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84" y="0"/>
              <a:ext cx="302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FF"/>
                  </a:solidFill>
                </a:rPr>
                <a:t>Problem no 17:</a:t>
              </a:r>
              <a:r>
                <a:rPr lang="en-US" sz="1600"/>
                <a:t> </a:t>
              </a:r>
              <a:r>
                <a:rPr lang="en-US" sz="1600">
                  <a:solidFill>
                    <a:srgbClr val="FF0066"/>
                  </a:solidFill>
                </a:rPr>
                <a:t>Draw Involute of a circle.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</a:rPr>
                <a:t>String length is equal to the circumference of circle.</a:t>
              </a:r>
            </a:p>
          </p:txBody>
        </p:sp>
      </p:grp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4435475" y="3816350"/>
            <a:ext cx="1279525" cy="1281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083175" y="3816350"/>
            <a:ext cx="0" cy="128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421188" y="4454525"/>
            <a:ext cx="128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611688" y="4017963"/>
            <a:ext cx="944562" cy="877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4611688" y="4017963"/>
            <a:ext cx="944562" cy="877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083175" y="5097463"/>
            <a:ext cx="384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5622925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6091238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559550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7026275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7494588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7962900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8432800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8901113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513388" y="5127625"/>
            <a:ext cx="3616325" cy="322263"/>
            <a:chOff x="2274" y="3045"/>
            <a:chExt cx="2572" cy="229"/>
          </a:xfrm>
        </p:grpSpPr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2274" y="3045"/>
              <a:ext cx="5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1          2</a:t>
              </a: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2927" y="3049"/>
              <a:ext cx="57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3          4</a:t>
              </a:r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3581" y="3057"/>
              <a:ext cx="51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5        6</a:t>
              </a:r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4273" y="3053"/>
              <a:ext cx="57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7          8</a:t>
              </a:r>
            </a:p>
          </p:txBody>
        </p:sp>
      </p:grpSp>
      <p:sp>
        <p:nvSpPr>
          <p:cNvPr id="5145" name="Line 25"/>
          <p:cNvSpPr>
            <a:spLocks noChangeShapeType="1"/>
          </p:cNvSpPr>
          <p:nvPr/>
        </p:nvSpPr>
        <p:spPr bwMode="auto">
          <a:xfrm rot="-2930999">
            <a:off x="4949031" y="3669507"/>
            <a:ext cx="3373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6" name="Oval 26"/>
          <p:cNvSpPr>
            <a:spLocks noChangeArrowheads="1"/>
          </p:cNvSpPr>
          <p:nvPr/>
        </p:nvSpPr>
        <p:spPr bwMode="auto">
          <a:xfrm>
            <a:off x="8861425" y="5060950"/>
            <a:ext cx="68263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rot="-5400000">
            <a:off x="4299744" y="3074194"/>
            <a:ext cx="28321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rot="-8249128">
            <a:off x="3460750" y="3209925"/>
            <a:ext cx="24272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3119438" y="3816350"/>
            <a:ext cx="195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rot="18885447">
            <a:off x="3359150" y="4529138"/>
            <a:ext cx="14843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rot="5400000">
            <a:off x="3920331" y="4960144"/>
            <a:ext cx="1011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rot="2560537">
            <a:off x="4530725" y="5086350"/>
            <a:ext cx="5413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8945563" y="4978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059363" y="5094288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5041900" y="5056188"/>
            <a:ext cx="66675" cy="68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Arc 36"/>
          <p:cNvSpPr>
            <a:spLocks/>
          </p:cNvSpPr>
          <p:nvPr/>
        </p:nvSpPr>
        <p:spPr bwMode="auto">
          <a:xfrm rot="16383874" flipV="1">
            <a:off x="5308600" y="1978025"/>
            <a:ext cx="3908425" cy="3406775"/>
          </a:xfrm>
          <a:custGeom>
            <a:avLst/>
            <a:gdLst>
              <a:gd name="G0" fmla="+- 0 0 0"/>
              <a:gd name="G1" fmla="+- 21369 0 0"/>
              <a:gd name="G2" fmla="+- 21600 0 0"/>
              <a:gd name="T0" fmla="*/ 3153 w 21600"/>
              <a:gd name="T1" fmla="*/ 0 h 24136"/>
              <a:gd name="T2" fmla="*/ 21422 w 21600"/>
              <a:gd name="T3" fmla="*/ 24136 h 24136"/>
              <a:gd name="T4" fmla="*/ 0 w 21600"/>
              <a:gd name="T5" fmla="*/ 21369 h 24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136" fill="none" extrusionOk="0">
                <a:moveTo>
                  <a:pt x="3152" y="0"/>
                </a:moveTo>
                <a:cubicBezTo>
                  <a:pt x="13749" y="1563"/>
                  <a:pt x="21600" y="10657"/>
                  <a:pt x="21600" y="21369"/>
                </a:cubicBezTo>
                <a:cubicBezTo>
                  <a:pt x="21600" y="22294"/>
                  <a:pt x="21540" y="23218"/>
                  <a:pt x="21422" y="24136"/>
                </a:cubicBezTo>
              </a:path>
              <a:path w="21600" h="24136" stroke="0" extrusionOk="0">
                <a:moveTo>
                  <a:pt x="3152" y="0"/>
                </a:moveTo>
                <a:cubicBezTo>
                  <a:pt x="13749" y="1563"/>
                  <a:pt x="21600" y="10657"/>
                  <a:pt x="21600" y="21369"/>
                </a:cubicBezTo>
                <a:cubicBezTo>
                  <a:pt x="21600" y="22294"/>
                  <a:pt x="21540" y="23218"/>
                  <a:pt x="21422" y="24136"/>
                </a:cubicBezTo>
                <a:lnTo>
                  <a:pt x="0" y="2136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sp>
        <p:nvSpPr>
          <p:cNvPr id="5157" name="Arc 37"/>
          <p:cNvSpPr>
            <a:spLocks/>
          </p:cNvSpPr>
          <p:nvPr/>
        </p:nvSpPr>
        <p:spPr bwMode="auto">
          <a:xfrm flipH="1">
            <a:off x="3127375" y="1658938"/>
            <a:ext cx="2563813" cy="21574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Arc 38"/>
          <p:cNvSpPr>
            <a:spLocks/>
          </p:cNvSpPr>
          <p:nvPr/>
        </p:nvSpPr>
        <p:spPr bwMode="auto">
          <a:xfrm rot="-23340" flipH="1" flipV="1">
            <a:off x="3127375" y="3816350"/>
            <a:ext cx="1281113" cy="1685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Arc 39"/>
          <p:cNvSpPr>
            <a:spLocks/>
          </p:cNvSpPr>
          <p:nvPr/>
        </p:nvSpPr>
        <p:spPr bwMode="auto">
          <a:xfrm flipV="1">
            <a:off x="4408488" y="5097463"/>
            <a:ext cx="674687" cy="4048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4394200" y="3749675"/>
            <a:ext cx="1387475" cy="1417638"/>
            <a:chOff x="1478" y="2064"/>
            <a:chExt cx="986" cy="1009"/>
          </a:xfrm>
        </p:grpSpPr>
        <p:sp>
          <p:nvSpPr>
            <p:cNvPr id="5161" name="Text Box 41"/>
            <p:cNvSpPr txBox="1">
              <a:spLocks noChangeArrowheads="1"/>
            </p:cNvSpPr>
            <p:nvPr/>
          </p:nvSpPr>
          <p:spPr bwMode="auto">
            <a:xfrm>
              <a:off x="2221" y="2694"/>
              <a:ext cx="19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5162" name="Text Box 42"/>
            <p:cNvSpPr txBox="1">
              <a:spLocks noChangeArrowheads="1"/>
            </p:cNvSpPr>
            <p:nvPr/>
          </p:nvSpPr>
          <p:spPr bwMode="auto">
            <a:xfrm>
              <a:off x="2270" y="2407"/>
              <a:ext cx="19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5163" name="Text Box 43"/>
            <p:cNvSpPr txBox="1">
              <a:spLocks noChangeArrowheads="1"/>
            </p:cNvSpPr>
            <p:nvPr/>
          </p:nvSpPr>
          <p:spPr bwMode="auto">
            <a:xfrm>
              <a:off x="2136" y="2160"/>
              <a:ext cx="17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5164" name="Text Box 44"/>
            <p:cNvSpPr txBox="1">
              <a:spLocks noChangeArrowheads="1"/>
            </p:cNvSpPr>
            <p:nvPr/>
          </p:nvSpPr>
          <p:spPr bwMode="auto">
            <a:xfrm>
              <a:off x="1823" y="2064"/>
              <a:ext cx="19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5165" name="Text Box 45"/>
            <p:cNvSpPr txBox="1">
              <a:spLocks noChangeArrowheads="1"/>
            </p:cNvSpPr>
            <p:nvPr/>
          </p:nvSpPr>
          <p:spPr bwMode="auto">
            <a:xfrm>
              <a:off x="1535" y="2257"/>
              <a:ext cx="19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5166" name="Text Box 46"/>
            <p:cNvSpPr txBox="1">
              <a:spLocks noChangeArrowheads="1"/>
            </p:cNvSpPr>
            <p:nvPr/>
          </p:nvSpPr>
          <p:spPr bwMode="auto">
            <a:xfrm>
              <a:off x="1478" y="2527"/>
              <a:ext cx="19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5167" name="Text Box 47"/>
            <p:cNvSpPr txBox="1">
              <a:spLocks noChangeArrowheads="1"/>
            </p:cNvSpPr>
            <p:nvPr/>
          </p:nvSpPr>
          <p:spPr bwMode="auto">
            <a:xfrm>
              <a:off x="1669" y="2791"/>
              <a:ext cx="19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  <p:sp>
          <p:nvSpPr>
            <p:cNvPr id="5168" name="Text Box 48"/>
            <p:cNvSpPr txBox="1">
              <a:spLocks noChangeArrowheads="1"/>
            </p:cNvSpPr>
            <p:nvPr/>
          </p:nvSpPr>
          <p:spPr bwMode="auto">
            <a:xfrm>
              <a:off x="1920" y="2856"/>
              <a:ext cx="19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5169" name="Group 49"/>
          <p:cNvGrpSpPr>
            <a:grpSpLocks/>
          </p:cNvGrpSpPr>
          <p:nvPr/>
        </p:nvGrpSpPr>
        <p:grpSpPr bwMode="auto">
          <a:xfrm>
            <a:off x="3532188" y="2063750"/>
            <a:ext cx="1211262" cy="996950"/>
            <a:chOff x="864" y="864"/>
            <a:chExt cx="863" cy="709"/>
          </a:xfrm>
        </p:grpSpPr>
        <p:sp>
          <p:nvSpPr>
            <p:cNvPr id="5170" name="Oval 50"/>
            <p:cNvSpPr>
              <a:spLocks noChangeArrowheads="1"/>
            </p:cNvSpPr>
            <p:nvPr/>
          </p:nvSpPr>
          <p:spPr bwMode="auto">
            <a:xfrm>
              <a:off x="1005" y="107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" name="Text Box 51"/>
            <p:cNvSpPr txBox="1">
              <a:spLocks noChangeArrowheads="1"/>
            </p:cNvSpPr>
            <p:nvPr/>
          </p:nvSpPr>
          <p:spPr bwMode="auto">
            <a:xfrm>
              <a:off x="864" y="864"/>
              <a:ext cx="2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5172" name="Text Box 52"/>
            <p:cNvSpPr txBox="1">
              <a:spLocks noChangeArrowheads="1"/>
            </p:cNvSpPr>
            <p:nvPr/>
          </p:nvSpPr>
          <p:spPr bwMode="auto">
            <a:xfrm rot="2637252">
              <a:off x="1389" y="1399"/>
              <a:ext cx="3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3 to p</a:t>
              </a:r>
            </a:p>
          </p:txBody>
        </p:sp>
      </p:grpSp>
      <p:grpSp>
        <p:nvGrpSpPr>
          <p:cNvPr id="5173" name="Group 53"/>
          <p:cNvGrpSpPr>
            <a:grpSpLocks/>
          </p:cNvGrpSpPr>
          <p:nvPr/>
        </p:nvGrpSpPr>
        <p:grpSpPr bwMode="auto">
          <a:xfrm>
            <a:off x="2819400" y="3602038"/>
            <a:ext cx="1252538" cy="328612"/>
            <a:chOff x="357" y="1999"/>
            <a:chExt cx="891" cy="235"/>
          </a:xfrm>
        </p:grpSpPr>
        <p:sp>
          <p:nvSpPr>
            <p:cNvPr id="5174" name="Oval 54"/>
            <p:cNvSpPr>
              <a:spLocks noChangeArrowheads="1"/>
            </p:cNvSpPr>
            <p:nvPr/>
          </p:nvSpPr>
          <p:spPr bwMode="auto">
            <a:xfrm>
              <a:off x="546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Text Box 55"/>
            <p:cNvSpPr txBox="1">
              <a:spLocks noChangeArrowheads="1"/>
            </p:cNvSpPr>
            <p:nvPr/>
          </p:nvSpPr>
          <p:spPr bwMode="auto">
            <a:xfrm>
              <a:off x="357" y="2017"/>
              <a:ext cx="2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5176" name="Text Box 56"/>
            <p:cNvSpPr txBox="1">
              <a:spLocks noChangeArrowheads="1"/>
            </p:cNvSpPr>
            <p:nvPr/>
          </p:nvSpPr>
          <p:spPr bwMode="auto">
            <a:xfrm>
              <a:off x="912" y="1999"/>
              <a:ext cx="33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4 to p</a:t>
              </a:r>
            </a:p>
          </p:txBody>
        </p:sp>
      </p:grpSp>
      <p:grpSp>
        <p:nvGrpSpPr>
          <p:cNvPr id="5177" name="Group 57"/>
          <p:cNvGrpSpPr>
            <a:grpSpLocks/>
          </p:cNvGrpSpPr>
          <p:nvPr/>
        </p:nvGrpSpPr>
        <p:grpSpPr bwMode="auto">
          <a:xfrm>
            <a:off x="3328988" y="4362450"/>
            <a:ext cx="738187" cy="971550"/>
            <a:chOff x="720" y="2500"/>
            <a:chExt cx="524" cy="691"/>
          </a:xfrm>
        </p:grpSpPr>
        <p:sp>
          <p:nvSpPr>
            <p:cNvPr id="5178" name="Oval 58"/>
            <p:cNvSpPr>
              <a:spLocks noChangeArrowheads="1"/>
            </p:cNvSpPr>
            <p:nvPr/>
          </p:nvSpPr>
          <p:spPr bwMode="auto">
            <a:xfrm>
              <a:off x="858" y="298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9" name="Text Box 59"/>
            <p:cNvSpPr txBox="1">
              <a:spLocks noChangeArrowheads="1"/>
            </p:cNvSpPr>
            <p:nvPr/>
          </p:nvSpPr>
          <p:spPr bwMode="auto">
            <a:xfrm>
              <a:off x="720" y="2974"/>
              <a:ext cx="24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5180" name="Text Box 60"/>
            <p:cNvSpPr txBox="1">
              <a:spLocks noChangeArrowheads="1"/>
            </p:cNvSpPr>
            <p:nvPr/>
          </p:nvSpPr>
          <p:spPr bwMode="auto">
            <a:xfrm rot="-2947799">
              <a:off x="989" y="2582"/>
              <a:ext cx="3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5 to p</a:t>
              </a:r>
            </a:p>
          </p:txBody>
        </p:sp>
      </p:grpSp>
      <p:grpSp>
        <p:nvGrpSpPr>
          <p:cNvPr id="5181" name="Group 61"/>
          <p:cNvGrpSpPr>
            <a:grpSpLocks/>
          </p:cNvGrpSpPr>
          <p:nvPr/>
        </p:nvGrpSpPr>
        <p:grpSpPr bwMode="auto">
          <a:xfrm>
            <a:off x="4552950" y="5072063"/>
            <a:ext cx="668338" cy="533400"/>
            <a:chOff x="1590" y="3005"/>
            <a:chExt cx="476" cy="380"/>
          </a:xfrm>
        </p:grpSpPr>
        <p:sp>
          <p:nvSpPr>
            <p:cNvPr id="5182" name="Oval 62"/>
            <p:cNvSpPr>
              <a:spLocks noChangeArrowheads="1"/>
            </p:cNvSpPr>
            <p:nvPr/>
          </p:nvSpPr>
          <p:spPr bwMode="auto">
            <a:xfrm>
              <a:off x="1896" y="31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Text Box 63"/>
            <p:cNvSpPr txBox="1">
              <a:spLocks noChangeArrowheads="1"/>
            </p:cNvSpPr>
            <p:nvPr/>
          </p:nvSpPr>
          <p:spPr bwMode="auto">
            <a:xfrm>
              <a:off x="1824" y="3168"/>
              <a:ext cx="2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7</a:t>
              </a:r>
            </a:p>
          </p:txBody>
        </p:sp>
        <p:sp>
          <p:nvSpPr>
            <p:cNvPr id="5184" name="Text Box 64"/>
            <p:cNvSpPr txBox="1">
              <a:spLocks noChangeArrowheads="1"/>
            </p:cNvSpPr>
            <p:nvPr/>
          </p:nvSpPr>
          <p:spPr bwMode="auto">
            <a:xfrm rot="2607090">
              <a:off x="1590" y="3005"/>
              <a:ext cx="3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7 to p</a:t>
              </a:r>
            </a:p>
          </p:txBody>
        </p:sp>
      </p:grpSp>
      <p:grpSp>
        <p:nvGrpSpPr>
          <p:cNvPr id="5185" name="Group 65"/>
          <p:cNvGrpSpPr>
            <a:grpSpLocks/>
          </p:cNvGrpSpPr>
          <p:nvPr/>
        </p:nvGrpSpPr>
        <p:grpSpPr bwMode="auto">
          <a:xfrm>
            <a:off x="4230688" y="4891088"/>
            <a:ext cx="384175" cy="915987"/>
            <a:chOff x="1361" y="2876"/>
            <a:chExt cx="273" cy="653"/>
          </a:xfrm>
        </p:grpSpPr>
        <p:sp>
          <p:nvSpPr>
            <p:cNvPr id="5186" name="Oval 66"/>
            <p:cNvSpPr>
              <a:spLocks noChangeArrowheads="1"/>
            </p:cNvSpPr>
            <p:nvPr/>
          </p:nvSpPr>
          <p:spPr bwMode="auto">
            <a:xfrm>
              <a:off x="1470" y="32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Text Box 67"/>
            <p:cNvSpPr txBox="1">
              <a:spLocks noChangeArrowheads="1"/>
            </p:cNvSpPr>
            <p:nvPr/>
          </p:nvSpPr>
          <p:spPr bwMode="auto">
            <a:xfrm>
              <a:off x="1392" y="3312"/>
              <a:ext cx="2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6</a:t>
              </a:r>
            </a:p>
          </p:txBody>
        </p:sp>
        <p:sp>
          <p:nvSpPr>
            <p:cNvPr id="5188" name="Text Box 68"/>
            <p:cNvSpPr txBox="1">
              <a:spLocks noChangeArrowheads="1"/>
            </p:cNvSpPr>
            <p:nvPr/>
          </p:nvSpPr>
          <p:spPr bwMode="auto">
            <a:xfrm rot="-5360352">
              <a:off x="1279" y="2958"/>
              <a:ext cx="3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6 to p</a:t>
              </a:r>
            </a:p>
          </p:txBody>
        </p:sp>
      </p:grpSp>
      <p:grpSp>
        <p:nvGrpSpPr>
          <p:cNvPr id="5189" name="Group 69"/>
          <p:cNvGrpSpPr>
            <a:grpSpLocks/>
          </p:cNvGrpSpPr>
          <p:nvPr/>
        </p:nvGrpSpPr>
        <p:grpSpPr bwMode="auto">
          <a:xfrm>
            <a:off x="5594350" y="1422400"/>
            <a:ext cx="338138" cy="1552575"/>
            <a:chOff x="2331" y="408"/>
            <a:chExt cx="240" cy="1105"/>
          </a:xfrm>
        </p:grpSpPr>
        <p:sp>
          <p:nvSpPr>
            <p:cNvPr id="5190" name="Oval 70"/>
            <p:cNvSpPr>
              <a:spLocks noChangeArrowheads="1"/>
            </p:cNvSpPr>
            <p:nvPr/>
          </p:nvSpPr>
          <p:spPr bwMode="auto">
            <a:xfrm>
              <a:off x="2385" y="55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Text Box 71"/>
            <p:cNvSpPr txBox="1">
              <a:spLocks noChangeArrowheads="1"/>
            </p:cNvSpPr>
            <p:nvPr/>
          </p:nvSpPr>
          <p:spPr bwMode="auto">
            <a:xfrm>
              <a:off x="2331" y="408"/>
              <a:ext cx="24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5192" name="Text Box 72"/>
            <p:cNvSpPr txBox="1">
              <a:spLocks noChangeArrowheads="1"/>
            </p:cNvSpPr>
            <p:nvPr/>
          </p:nvSpPr>
          <p:spPr bwMode="auto">
            <a:xfrm rot="-5425552">
              <a:off x="2255" y="1196"/>
              <a:ext cx="4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2 to p</a:t>
              </a:r>
            </a:p>
          </p:txBody>
        </p:sp>
      </p:grpSp>
      <p:grpSp>
        <p:nvGrpSpPr>
          <p:cNvPr id="5193" name="Group 73"/>
          <p:cNvGrpSpPr>
            <a:grpSpLocks/>
          </p:cNvGrpSpPr>
          <p:nvPr/>
        </p:nvGrpSpPr>
        <p:grpSpPr bwMode="auto">
          <a:xfrm>
            <a:off x="7059613" y="2168525"/>
            <a:ext cx="1016000" cy="1301750"/>
            <a:chOff x="3373" y="939"/>
            <a:chExt cx="724" cy="926"/>
          </a:xfrm>
        </p:grpSpPr>
        <p:sp>
          <p:nvSpPr>
            <p:cNvPr id="5194" name="Oval 74"/>
            <p:cNvSpPr>
              <a:spLocks noChangeArrowheads="1"/>
            </p:cNvSpPr>
            <p:nvPr/>
          </p:nvSpPr>
          <p:spPr bwMode="auto">
            <a:xfrm>
              <a:off x="3822" y="109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Text Box 75"/>
            <p:cNvSpPr txBox="1">
              <a:spLocks noChangeArrowheads="1"/>
            </p:cNvSpPr>
            <p:nvPr/>
          </p:nvSpPr>
          <p:spPr bwMode="auto">
            <a:xfrm>
              <a:off x="3855" y="939"/>
              <a:ext cx="24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5196" name="Text Box 76"/>
            <p:cNvSpPr txBox="1">
              <a:spLocks noChangeArrowheads="1"/>
            </p:cNvSpPr>
            <p:nvPr/>
          </p:nvSpPr>
          <p:spPr bwMode="auto">
            <a:xfrm rot="-2947799">
              <a:off x="3292" y="1610"/>
              <a:ext cx="33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1 to p</a:t>
              </a:r>
            </a:p>
          </p:txBody>
        </p:sp>
      </p:grpSp>
      <p:grpSp>
        <p:nvGrpSpPr>
          <p:cNvPr id="5197" name="Group 77"/>
          <p:cNvGrpSpPr>
            <a:grpSpLocks/>
          </p:cNvGrpSpPr>
          <p:nvPr/>
        </p:nvGrpSpPr>
        <p:grpSpPr bwMode="auto">
          <a:xfrm>
            <a:off x="5083175" y="5435600"/>
            <a:ext cx="3813175" cy="654050"/>
            <a:chOff x="1968" y="3264"/>
            <a:chExt cx="2712" cy="465"/>
          </a:xfrm>
        </p:grpSpPr>
        <p:sp>
          <p:nvSpPr>
            <p:cNvPr id="5198" name="Line 78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Line 79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Line 80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Line 81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Text Box 82"/>
            <p:cNvSpPr txBox="1">
              <a:spLocks noChangeArrowheads="1"/>
            </p:cNvSpPr>
            <p:nvPr/>
          </p:nvSpPr>
          <p:spPr bwMode="auto">
            <a:xfrm>
              <a:off x="3215" y="3361"/>
              <a:ext cx="2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D</a:t>
              </a:r>
              <a:r>
                <a:rPr lang="en-US" sz="1400">
                  <a:latin typeface="Times New Roman" charset="0"/>
                </a:rPr>
                <a:t> </a:t>
              </a:r>
            </a:p>
          </p:txBody>
        </p:sp>
      </p:grp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4864100" y="4865688"/>
            <a:ext cx="276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Times New Roman" charset="0"/>
              </a:rPr>
              <a:t>A</a:t>
            </a:r>
          </a:p>
        </p:txBody>
      </p:sp>
      <p:sp>
        <p:nvSpPr>
          <p:cNvPr id="5204" name="Text Box 84"/>
          <p:cNvSpPr txBox="1">
            <a:spLocks noChangeArrowheads="1"/>
          </p:cNvSpPr>
          <p:nvPr/>
        </p:nvSpPr>
        <p:spPr bwMode="auto">
          <a:xfrm>
            <a:off x="76200" y="762000"/>
            <a:ext cx="2667000" cy="59467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 i="1">
                <a:latin typeface="Tahoma" charset="0"/>
              </a:rPr>
              <a:t>Solution Steps:</a:t>
            </a:r>
            <a:endParaRPr lang="en-US" sz="1200" b="1" u="sng">
              <a:latin typeface="Tahoma" charset="0"/>
            </a:endParaRPr>
          </a:p>
          <a:p>
            <a:pPr eaLnBrk="0" hangingPunct="0"/>
            <a:r>
              <a:rPr lang="en-US" sz="1200">
                <a:latin typeface="Tahoma" charset="0"/>
              </a:rPr>
              <a:t>1)  Point or end P of string AP is exactly </a:t>
            </a:r>
            <a:r>
              <a:rPr lang="en-US" sz="1200">
                <a:latin typeface="Tahoma" charset="0"/>
                <a:sym typeface="Symbol" pitchFamily="18" charset="2"/>
              </a:rPr>
              <a:t>D</a:t>
            </a:r>
            <a:r>
              <a:rPr lang="en-US" sz="1200">
                <a:latin typeface="Tahoma" charset="0"/>
              </a:rPr>
              <a:t> distance away from A. Means if this string is wound round the circle, it will completely cover given circle. B will meet A after winding.</a:t>
            </a:r>
            <a:endParaRPr lang="en-US" sz="1200">
              <a:latin typeface="Tahoma" charset="0"/>
              <a:sym typeface="Symbol" pitchFamily="18" charset="2"/>
            </a:endParaRPr>
          </a:p>
          <a:p>
            <a:pPr eaLnBrk="0" hangingPunct="0"/>
            <a:r>
              <a:rPr lang="en-US" sz="1200">
                <a:latin typeface="Tahoma" charset="0"/>
                <a:sym typeface="Symbol" pitchFamily="18" charset="2"/>
              </a:rPr>
              <a:t>2)  Divide D</a:t>
            </a:r>
            <a:r>
              <a:rPr lang="en-US" sz="1200">
                <a:latin typeface="Tahoma" charset="0"/>
              </a:rPr>
              <a:t> (AP) distance into 8 number of equal parts.</a:t>
            </a:r>
            <a:endParaRPr lang="en-US" sz="1200">
              <a:latin typeface="Tahoma" charset="0"/>
              <a:sym typeface="Symbol" pitchFamily="18" charset="2"/>
            </a:endParaRPr>
          </a:p>
          <a:p>
            <a:pPr eaLnBrk="0" hangingPunct="0"/>
            <a:r>
              <a:rPr lang="en-US" sz="1200">
                <a:latin typeface="Tahoma" charset="0"/>
                <a:sym typeface="Symbol" pitchFamily="18" charset="2"/>
              </a:rPr>
              <a:t>3)  Divide circle also into 8 number of equal parts.</a:t>
            </a:r>
          </a:p>
          <a:p>
            <a:pPr eaLnBrk="0" hangingPunct="0"/>
            <a:r>
              <a:rPr lang="en-US" sz="1200">
                <a:latin typeface="Tahoma" charset="0"/>
                <a:sym typeface="Symbol" pitchFamily="18" charset="2"/>
              </a:rPr>
              <a:t>4)  Name after A, 1, 2, 3, 4, etc. up to 8 on D</a:t>
            </a:r>
            <a:r>
              <a:rPr lang="en-US" sz="1200">
                <a:latin typeface="Tahoma" charset="0"/>
              </a:rPr>
              <a:t> line AP as well as on circle (in anticlockwise direction).</a:t>
            </a:r>
            <a:endParaRPr lang="en-US" sz="1200">
              <a:latin typeface="Tahoma" charset="0"/>
              <a:sym typeface="Symbol" pitchFamily="18" charset="2"/>
            </a:endParaRPr>
          </a:p>
          <a:p>
            <a:pPr eaLnBrk="0" hangingPunct="0"/>
            <a:r>
              <a:rPr lang="en-US" sz="1200">
                <a:latin typeface="Tahoma" charset="0"/>
                <a:sym typeface="Symbol" pitchFamily="18" charset="2"/>
              </a:rPr>
              <a:t>5)  To radius C-1, C-2, C-3 up to C-8 draw tangents (from 1,2,3,4,etc to circle).</a:t>
            </a:r>
          </a:p>
          <a:p>
            <a:pPr eaLnBrk="0" hangingPunct="0"/>
            <a:r>
              <a:rPr lang="en-US" sz="1200">
                <a:latin typeface="Tahoma" charset="0"/>
                <a:sym typeface="Symbol" pitchFamily="18" charset="2"/>
              </a:rPr>
              <a:t>6)  Take distance 1 to P in compass and mark it on tangent from point 1 on circle (means one division less than distance AP).</a:t>
            </a:r>
          </a:p>
          <a:p>
            <a:pPr eaLnBrk="0" hangingPunct="0"/>
            <a:r>
              <a:rPr lang="en-US" sz="1200">
                <a:latin typeface="Tahoma" charset="0"/>
                <a:sym typeface="Symbol" pitchFamily="18" charset="2"/>
              </a:rPr>
              <a:t>7)  Name this point P1 </a:t>
            </a:r>
          </a:p>
          <a:p>
            <a:pPr eaLnBrk="0" hangingPunct="0"/>
            <a:r>
              <a:rPr lang="en-US" sz="1200">
                <a:latin typeface="Tahoma" charset="0"/>
                <a:sym typeface="Symbol" pitchFamily="18" charset="2"/>
              </a:rPr>
              <a:t>8)  Take 2-B distance in compass and mark it on the tangent from point 2. Name it point P2.</a:t>
            </a:r>
          </a:p>
          <a:p>
            <a:pPr eaLnBrk="0" hangingPunct="0"/>
            <a:r>
              <a:rPr lang="en-US" sz="1200">
                <a:latin typeface="Tahoma" charset="0"/>
                <a:sym typeface="Symbol" pitchFamily="18" charset="2"/>
              </a:rPr>
              <a:t>9)  Similarly take 3 to P, 4 to P, 5 to P up to 7 to P distance in compass and mark on respective tangents and locate P3, P4, P5 up to P8 (i.e. A) points and join them in smooth curve it is an INVOLUTE of a given circle.</a:t>
            </a:r>
          </a:p>
        </p:txBody>
      </p:sp>
      <p:grpSp>
        <p:nvGrpSpPr>
          <p:cNvPr id="5205" name="Group 8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5206" name="AutoShape 86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AutoShape 8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AutoShape 8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AutoShape 8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AutoShape 9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AutoShape 9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3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6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5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 autoUpdateAnimBg="0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utoUpdateAnimBg="0"/>
      <p:bldP spid="5154" grpId="0" autoUpdateAnimBg="0"/>
      <p:bldP spid="5155" grpId="0" animBg="1"/>
      <p:bldP spid="5156" grpId="0" animBg="1" autoUpdateAnimBg="0"/>
      <p:bldP spid="5157" grpId="0" animBg="1"/>
      <p:bldP spid="5158" grpId="0" animBg="1"/>
      <p:bldP spid="5159" grpId="0" animBg="1"/>
      <p:bldP spid="5203" grpId="0" autoUpdateAnimBg="0"/>
      <p:bldP spid="52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711950" y="92075"/>
            <a:ext cx="24320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 u="sng">
                <a:latin typeface="Times New Roman" charset="0"/>
              </a:rPr>
              <a:t>INVOLUTE OF A CIRCLE</a:t>
            </a:r>
          </a:p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String length MORE than </a:t>
            </a:r>
            <a:r>
              <a:rPr lang="en-US" sz="1400">
                <a:solidFill>
                  <a:srgbClr val="FF0066"/>
                </a:solidFill>
                <a:latin typeface="Times New Roman" charset="0"/>
                <a:cs typeface="Times New Roman" charset="0"/>
                <a:sym typeface="Symbol" pitchFamily="18" charset="2"/>
              </a:rPr>
              <a:t>D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4021138" y="3649663"/>
            <a:ext cx="1225550" cy="12271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641850" y="3649663"/>
            <a:ext cx="0" cy="1227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008438" y="4259263"/>
            <a:ext cx="1227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189413" y="3843338"/>
            <a:ext cx="904875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4189413" y="3843338"/>
            <a:ext cx="904875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641850" y="4876800"/>
            <a:ext cx="3875088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157788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607050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6054725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502400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950075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7397750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7847013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8294688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5053013" y="4905375"/>
            <a:ext cx="3494087" cy="320675"/>
            <a:chOff x="2274" y="3045"/>
            <a:chExt cx="2597" cy="239"/>
          </a:xfrm>
        </p:grpSpPr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2274" y="3045"/>
              <a:ext cx="599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1          2</a:t>
              </a: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2927" y="3051"/>
              <a:ext cx="600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3          4</a:t>
              </a: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3582" y="3057"/>
              <a:ext cx="53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5        6</a:t>
              </a: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4272" y="3055"/>
              <a:ext cx="59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7          8</a:t>
              </a:r>
            </a:p>
          </p:txBody>
        </p:sp>
      </p:grpSp>
      <p:sp>
        <p:nvSpPr>
          <p:cNvPr id="6166" name="Line 22"/>
          <p:cNvSpPr>
            <a:spLocks noChangeShapeType="1"/>
          </p:cNvSpPr>
          <p:nvPr/>
        </p:nvSpPr>
        <p:spPr bwMode="auto">
          <a:xfrm rot="-2930999">
            <a:off x="4466431" y="3405982"/>
            <a:ext cx="349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8516938" y="4840288"/>
            <a:ext cx="63500" cy="65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rot="-5400000">
            <a:off x="3762376" y="2809875"/>
            <a:ext cx="29702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rot="-8249128">
            <a:off x="2840038" y="2968625"/>
            <a:ext cx="26130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511425" y="3649663"/>
            <a:ext cx="21224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rot="18885447">
            <a:off x="2720181" y="4442619"/>
            <a:ext cx="17367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rot="5400000">
            <a:off x="3412332" y="4858544"/>
            <a:ext cx="1198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rot="2560537">
            <a:off x="4079875" y="4943475"/>
            <a:ext cx="754063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8599488" y="47482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4857750" y="4846638"/>
            <a:ext cx="63500" cy="65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Arc 32"/>
          <p:cNvSpPr>
            <a:spLocks/>
          </p:cNvSpPr>
          <p:nvPr/>
        </p:nvSpPr>
        <p:spPr bwMode="auto">
          <a:xfrm rot="16383874" flipV="1">
            <a:off x="4872832" y="1621631"/>
            <a:ext cx="4005262" cy="3540125"/>
          </a:xfrm>
          <a:custGeom>
            <a:avLst/>
            <a:gdLst>
              <a:gd name="G0" fmla="+- 0 0 0"/>
              <a:gd name="G1" fmla="+- 21379 0 0"/>
              <a:gd name="G2" fmla="+- 21600 0 0"/>
              <a:gd name="T0" fmla="*/ 3085 w 21600"/>
              <a:gd name="T1" fmla="*/ 0 h 25236"/>
              <a:gd name="T2" fmla="*/ 21253 w 21600"/>
              <a:gd name="T3" fmla="*/ 25236 h 25236"/>
              <a:gd name="T4" fmla="*/ 0 w 21600"/>
              <a:gd name="T5" fmla="*/ 21379 h 25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236" fill="none" extrusionOk="0">
                <a:moveTo>
                  <a:pt x="3084" y="0"/>
                </a:moveTo>
                <a:cubicBezTo>
                  <a:pt x="13712" y="1533"/>
                  <a:pt x="21600" y="10641"/>
                  <a:pt x="21600" y="21379"/>
                </a:cubicBezTo>
                <a:cubicBezTo>
                  <a:pt x="21600" y="22672"/>
                  <a:pt x="21483" y="23963"/>
                  <a:pt x="21252" y="25235"/>
                </a:cubicBezTo>
              </a:path>
              <a:path w="21600" h="25236" stroke="0" extrusionOk="0">
                <a:moveTo>
                  <a:pt x="3084" y="0"/>
                </a:moveTo>
                <a:cubicBezTo>
                  <a:pt x="13712" y="1533"/>
                  <a:pt x="21600" y="10641"/>
                  <a:pt x="21600" y="21379"/>
                </a:cubicBezTo>
                <a:cubicBezTo>
                  <a:pt x="21600" y="22672"/>
                  <a:pt x="21483" y="23963"/>
                  <a:pt x="21252" y="25235"/>
                </a:cubicBezTo>
                <a:lnTo>
                  <a:pt x="0" y="2137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sp>
        <p:nvSpPr>
          <p:cNvPr id="6177" name="Arc 33"/>
          <p:cNvSpPr>
            <a:spLocks/>
          </p:cNvSpPr>
          <p:nvPr/>
        </p:nvSpPr>
        <p:spPr bwMode="auto">
          <a:xfrm flipH="1">
            <a:off x="2511425" y="1325563"/>
            <a:ext cx="2917825" cy="2324100"/>
          </a:xfrm>
          <a:custGeom>
            <a:avLst/>
            <a:gdLst>
              <a:gd name="G0" fmla="+- 1852 0 0"/>
              <a:gd name="G1" fmla="+- 21600 0 0"/>
              <a:gd name="G2" fmla="+- 21600 0 0"/>
              <a:gd name="T0" fmla="*/ 0 w 23452"/>
              <a:gd name="T1" fmla="*/ 80 h 21600"/>
              <a:gd name="T2" fmla="*/ 23452 w 23452"/>
              <a:gd name="T3" fmla="*/ 21600 h 21600"/>
              <a:gd name="T4" fmla="*/ 1852 w 234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52" h="21600" fill="none" extrusionOk="0">
                <a:moveTo>
                  <a:pt x="-1" y="79"/>
                </a:moveTo>
                <a:cubicBezTo>
                  <a:pt x="615" y="26"/>
                  <a:pt x="1233" y="-1"/>
                  <a:pt x="1852" y="0"/>
                </a:cubicBezTo>
                <a:cubicBezTo>
                  <a:pt x="13781" y="0"/>
                  <a:pt x="23452" y="9670"/>
                  <a:pt x="23452" y="21600"/>
                </a:cubicBezTo>
              </a:path>
              <a:path w="23452" h="21600" stroke="0" extrusionOk="0">
                <a:moveTo>
                  <a:pt x="-1" y="79"/>
                </a:moveTo>
                <a:cubicBezTo>
                  <a:pt x="615" y="26"/>
                  <a:pt x="1233" y="-1"/>
                  <a:pt x="1852" y="0"/>
                </a:cubicBezTo>
                <a:cubicBezTo>
                  <a:pt x="13781" y="0"/>
                  <a:pt x="23452" y="9670"/>
                  <a:pt x="23452" y="21600"/>
                </a:cubicBezTo>
                <a:lnTo>
                  <a:pt x="18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Arc 34"/>
          <p:cNvSpPr>
            <a:spLocks/>
          </p:cNvSpPr>
          <p:nvPr/>
        </p:nvSpPr>
        <p:spPr bwMode="auto">
          <a:xfrm rot="-23340" flipH="1" flipV="1">
            <a:off x="2511425" y="3433763"/>
            <a:ext cx="1471613" cy="2024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134"/>
              <a:gd name="T2" fmla="*/ 21451 w 21600"/>
              <a:gd name="T3" fmla="*/ 24134 h 24134"/>
              <a:gd name="T4" fmla="*/ 0 w 21600"/>
              <a:gd name="T5" fmla="*/ 21600 h 24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1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446"/>
                  <a:pt x="21550" y="23292"/>
                  <a:pt x="21450" y="24133"/>
                </a:cubicBezTo>
              </a:path>
              <a:path w="21600" h="241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446"/>
                  <a:pt x="21550" y="23292"/>
                  <a:pt x="21450" y="2413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Arc 35"/>
          <p:cNvSpPr>
            <a:spLocks/>
          </p:cNvSpPr>
          <p:nvPr/>
        </p:nvSpPr>
        <p:spPr bwMode="auto">
          <a:xfrm flipV="1">
            <a:off x="3995738" y="4745038"/>
            <a:ext cx="904875" cy="711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417"/>
              <a:gd name="T2" fmla="*/ 21523 w 21600"/>
              <a:gd name="T3" fmla="*/ 23417 h 23417"/>
              <a:gd name="T4" fmla="*/ 0 w 21600"/>
              <a:gd name="T5" fmla="*/ 21600 h 23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41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06"/>
                  <a:pt x="21574" y="22812"/>
                  <a:pt x="21523" y="23417"/>
                </a:cubicBezTo>
              </a:path>
              <a:path w="21600" h="2341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06"/>
                  <a:pt x="21574" y="22812"/>
                  <a:pt x="21523" y="23417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80" name="Group 36"/>
          <p:cNvGrpSpPr>
            <a:grpSpLocks/>
          </p:cNvGrpSpPr>
          <p:nvPr/>
        </p:nvGrpSpPr>
        <p:grpSpPr bwMode="auto">
          <a:xfrm>
            <a:off x="3983038" y="3584575"/>
            <a:ext cx="1338262" cy="1371600"/>
            <a:chOff x="1478" y="2064"/>
            <a:chExt cx="995" cy="1019"/>
          </a:xfrm>
        </p:grpSpPr>
        <p:sp>
          <p:nvSpPr>
            <p:cNvPr id="6181" name="Text Box 37"/>
            <p:cNvSpPr txBox="1">
              <a:spLocks noChangeArrowheads="1"/>
            </p:cNvSpPr>
            <p:nvPr/>
          </p:nvSpPr>
          <p:spPr bwMode="auto">
            <a:xfrm>
              <a:off x="2222" y="2695"/>
              <a:ext cx="20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2270" y="2407"/>
              <a:ext cx="20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2137" y="2159"/>
              <a:ext cx="1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184" name="Text Box 40"/>
            <p:cNvSpPr txBox="1">
              <a:spLocks noChangeArrowheads="1"/>
            </p:cNvSpPr>
            <p:nvPr/>
          </p:nvSpPr>
          <p:spPr bwMode="auto">
            <a:xfrm>
              <a:off x="1824" y="2064"/>
              <a:ext cx="20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6185" name="Text Box 41"/>
            <p:cNvSpPr txBox="1">
              <a:spLocks noChangeArrowheads="1"/>
            </p:cNvSpPr>
            <p:nvPr/>
          </p:nvSpPr>
          <p:spPr bwMode="auto">
            <a:xfrm>
              <a:off x="1536" y="2256"/>
              <a:ext cx="20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6186" name="Text Box 42"/>
            <p:cNvSpPr txBox="1">
              <a:spLocks noChangeArrowheads="1"/>
            </p:cNvSpPr>
            <p:nvPr/>
          </p:nvSpPr>
          <p:spPr bwMode="auto">
            <a:xfrm>
              <a:off x="1478" y="2527"/>
              <a:ext cx="20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1670" y="2790"/>
              <a:ext cx="20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1921" y="2857"/>
              <a:ext cx="20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2963863" y="1776413"/>
            <a:ext cx="1171575" cy="971550"/>
            <a:chOff x="865" y="863"/>
            <a:chExt cx="870" cy="723"/>
          </a:xfrm>
        </p:grpSpPr>
        <p:sp>
          <p:nvSpPr>
            <p:cNvPr id="6190" name="Oval 46"/>
            <p:cNvSpPr>
              <a:spLocks noChangeArrowheads="1"/>
            </p:cNvSpPr>
            <p:nvPr/>
          </p:nvSpPr>
          <p:spPr bwMode="auto">
            <a:xfrm>
              <a:off x="1005" y="107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Text Box 47"/>
            <p:cNvSpPr txBox="1">
              <a:spLocks noChangeArrowheads="1"/>
            </p:cNvSpPr>
            <p:nvPr/>
          </p:nvSpPr>
          <p:spPr bwMode="auto">
            <a:xfrm>
              <a:off x="865" y="863"/>
              <a:ext cx="25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6192" name="Text Box 48"/>
            <p:cNvSpPr txBox="1">
              <a:spLocks noChangeArrowheads="1"/>
            </p:cNvSpPr>
            <p:nvPr/>
          </p:nvSpPr>
          <p:spPr bwMode="auto">
            <a:xfrm rot="2637252">
              <a:off x="1384" y="1404"/>
              <a:ext cx="35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3 to p</a:t>
              </a:r>
            </a:p>
          </p:txBody>
        </p:sp>
      </p:grpSp>
      <p:grpSp>
        <p:nvGrpSpPr>
          <p:cNvPr id="6193" name="Group 49"/>
          <p:cNvGrpSpPr>
            <a:grpSpLocks/>
          </p:cNvGrpSpPr>
          <p:nvPr/>
        </p:nvGrpSpPr>
        <p:grpSpPr bwMode="auto">
          <a:xfrm>
            <a:off x="2209800" y="3476625"/>
            <a:ext cx="1219200" cy="327025"/>
            <a:chOff x="357" y="1999"/>
            <a:chExt cx="906" cy="243"/>
          </a:xfrm>
        </p:grpSpPr>
        <p:sp>
          <p:nvSpPr>
            <p:cNvPr id="6194" name="Oval 50"/>
            <p:cNvSpPr>
              <a:spLocks noChangeArrowheads="1"/>
            </p:cNvSpPr>
            <p:nvPr/>
          </p:nvSpPr>
          <p:spPr bwMode="auto">
            <a:xfrm>
              <a:off x="546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Text Box 51"/>
            <p:cNvSpPr txBox="1">
              <a:spLocks noChangeArrowheads="1"/>
            </p:cNvSpPr>
            <p:nvPr/>
          </p:nvSpPr>
          <p:spPr bwMode="auto">
            <a:xfrm>
              <a:off x="357" y="2016"/>
              <a:ext cx="25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912" y="1999"/>
              <a:ext cx="35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4 to p</a:t>
              </a:r>
            </a:p>
          </p:txBody>
        </p:sp>
      </p:grpSp>
      <p:grpSp>
        <p:nvGrpSpPr>
          <p:cNvPr id="6197" name="Group 53"/>
          <p:cNvGrpSpPr>
            <a:grpSpLocks/>
          </p:cNvGrpSpPr>
          <p:nvPr/>
        </p:nvGrpSpPr>
        <p:grpSpPr bwMode="auto">
          <a:xfrm>
            <a:off x="3140075" y="3984625"/>
            <a:ext cx="717550" cy="955675"/>
            <a:chOff x="721" y="2492"/>
            <a:chExt cx="533" cy="710"/>
          </a:xfrm>
        </p:grpSpPr>
        <p:sp>
          <p:nvSpPr>
            <p:cNvPr id="6198" name="Oval 54"/>
            <p:cNvSpPr>
              <a:spLocks noChangeArrowheads="1"/>
            </p:cNvSpPr>
            <p:nvPr/>
          </p:nvSpPr>
          <p:spPr bwMode="auto">
            <a:xfrm>
              <a:off x="858" y="298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721" y="2976"/>
              <a:ext cx="25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6200" name="Text Box 56"/>
            <p:cNvSpPr txBox="1">
              <a:spLocks noChangeArrowheads="1"/>
            </p:cNvSpPr>
            <p:nvPr/>
          </p:nvSpPr>
          <p:spPr bwMode="auto">
            <a:xfrm rot="-2947799">
              <a:off x="987" y="2577"/>
              <a:ext cx="3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5 to p</a:t>
              </a:r>
            </a:p>
          </p:txBody>
        </p:sp>
      </p:grpSp>
      <p:grpSp>
        <p:nvGrpSpPr>
          <p:cNvPr id="6201" name="Group 57"/>
          <p:cNvGrpSpPr>
            <a:grpSpLocks/>
          </p:cNvGrpSpPr>
          <p:nvPr/>
        </p:nvGrpSpPr>
        <p:grpSpPr bwMode="auto">
          <a:xfrm>
            <a:off x="4291013" y="4997450"/>
            <a:ext cx="661987" cy="517525"/>
            <a:chOff x="1585" y="3010"/>
            <a:chExt cx="492" cy="385"/>
          </a:xfrm>
        </p:grpSpPr>
        <p:sp>
          <p:nvSpPr>
            <p:cNvPr id="6202" name="Oval 58"/>
            <p:cNvSpPr>
              <a:spLocks noChangeArrowheads="1"/>
            </p:cNvSpPr>
            <p:nvPr/>
          </p:nvSpPr>
          <p:spPr bwMode="auto">
            <a:xfrm>
              <a:off x="1896" y="31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Text Box 59"/>
            <p:cNvSpPr txBox="1">
              <a:spLocks noChangeArrowheads="1"/>
            </p:cNvSpPr>
            <p:nvPr/>
          </p:nvSpPr>
          <p:spPr bwMode="auto">
            <a:xfrm>
              <a:off x="1825" y="3168"/>
              <a:ext cx="25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7</a:t>
              </a:r>
            </a:p>
          </p:txBody>
        </p:sp>
        <p:sp>
          <p:nvSpPr>
            <p:cNvPr id="6204" name="Text Box 60"/>
            <p:cNvSpPr txBox="1">
              <a:spLocks noChangeArrowheads="1"/>
            </p:cNvSpPr>
            <p:nvPr/>
          </p:nvSpPr>
          <p:spPr bwMode="auto">
            <a:xfrm rot="2607090">
              <a:off x="1585" y="3010"/>
              <a:ext cx="3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7 to p</a:t>
              </a:r>
            </a:p>
          </p:txBody>
        </p:sp>
      </p:grpSp>
      <p:grpSp>
        <p:nvGrpSpPr>
          <p:cNvPr id="6205" name="Group 61"/>
          <p:cNvGrpSpPr>
            <a:grpSpLocks/>
          </p:cNvGrpSpPr>
          <p:nvPr/>
        </p:nvGrpSpPr>
        <p:grpSpPr bwMode="auto">
          <a:xfrm>
            <a:off x="3825875" y="4852988"/>
            <a:ext cx="381000" cy="909637"/>
            <a:chOff x="1361" y="2862"/>
            <a:chExt cx="284" cy="677"/>
          </a:xfrm>
        </p:grpSpPr>
        <p:sp>
          <p:nvSpPr>
            <p:cNvPr id="6206" name="Oval 62"/>
            <p:cNvSpPr>
              <a:spLocks noChangeArrowheads="1"/>
            </p:cNvSpPr>
            <p:nvPr/>
          </p:nvSpPr>
          <p:spPr bwMode="auto">
            <a:xfrm>
              <a:off x="1470" y="32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Text Box 63"/>
            <p:cNvSpPr txBox="1">
              <a:spLocks noChangeArrowheads="1"/>
            </p:cNvSpPr>
            <p:nvPr/>
          </p:nvSpPr>
          <p:spPr bwMode="auto">
            <a:xfrm>
              <a:off x="1392" y="3312"/>
              <a:ext cx="2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6</a:t>
              </a:r>
            </a:p>
          </p:txBody>
        </p:sp>
        <p:sp>
          <p:nvSpPr>
            <p:cNvPr id="6208" name="Text Box 64"/>
            <p:cNvSpPr txBox="1">
              <a:spLocks noChangeArrowheads="1"/>
            </p:cNvSpPr>
            <p:nvPr/>
          </p:nvSpPr>
          <p:spPr bwMode="auto">
            <a:xfrm rot="-5360352">
              <a:off x="1276" y="2947"/>
              <a:ext cx="3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6 to p</a:t>
              </a:r>
            </a:p>
          </p:txBody>
        </p:sp>
      </p:grpSp>
      <p:grpSp>
        <p:nvGrpSpPr>
          <p:cNvPr id="6209" name="Group 65"/>
          <p:cNvGrpSpPr>
            <a:grpSpLocks/>
          </p:cNvGrpSpPr>
          <p:nvPr/>
        </p:nvGrpSpPr>
        <p:grpSpPr bwMode="auto">
          <a:xfrm>
            <a:off x="5159375" y="1066800"/>
            <a:ext cx="339725" cy="1487488"/>
            <a:chOff x="2331" y="408"/>
            <a:chExt cx="252" cy="1106"/>
          </a:xfrm>
        </p:grpSpPr>
        <p:sp>
          <p:nvSpPr>
            <p:cNvPr id="6210" name="Oval 66"/>
            <p:cNvSpPr>
              <a:spLocks noChangeArrowheads="1"/>
            </p:cNvSpPr>
            <p:nvPr/>
          </p:nvSpPr>
          <p:spPr bwMode="auto">
            <a:xfrm>
              <a:off x="2385" y="55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Text Box 67"/>
            <p:cNvSpPr txBox="1">
              <a:spLocks noChangeArrowheads="1"/>
            </p:cNvSpPr>
            <p:nvPr/>
          </p:nvSpPr>
          <p:spPr bwMode="auto">
            <a:xfrm>
              <a:off x="2331" y="408"/>
              <a:ext cx="25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6212" name="Text Box 68"/>
            <p:cNvSpPr txBox="1">
              <a:spLocks noChangeArrowheads="1"/>
            </p:cNvSpPr>
            <p:nvPr/>
          </p:nvSpPr>
          <p:spPr bwMode="auto">
            <a:xfrm rot="-5425552">
              <a:off x="2259" y="1193"/>
              <a:ext cx="46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2 to p</a:t>
              </a:r>
            </a:p>
          </p:txBody>
        </p:sp>
      </p:grpSp>
      <p:grpSp>
        <p:nvGrpSpPr>
          <p:cNvPr id="6213" name="Group 69"/>
          <p:cNvGrpSpPr>
            <a:grpSpLocks/>
          </p:cNvGrpSpPr>
          <p:nvPr/>
        </p:nvGrpSpPr>
        <p:grpSpPr bwMode="auto">
          <a:xfrm>
            <a:off x="6759575" y="1852613"/>
            <a:ext cx="982663" cy="1252537"/>
            <a:chOff x="3377" y="939"/>
            <a:chExt cx="731" cy="931"/>
          </a:xfrm>
        </p:grpSpPr>
        <p:sp>
          <p:nvSpPr>
            <p:cNvPr id="6214" name="Oval 70"/>
            <p:cNvSpPr>
              <a:spLocks noChangeArrowheads="1"/>
            </p:cNvSpPr>
            <p:nvPr/>
          </p:nvSpPr>
          <p:spPr bwMode="auto">
            <a:xfrm>
              <a:off x="3822" y="109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Text Box 71"/>
            <p:cNvSpPr txBox="1">
              <a:spLocks noChangeArrowheads="1"/>
            </p:cNvSpPr>
            <p:nvPr/>
          </p:nvSpPr>
          <p:spPr bwMode="auto">
            <a:xfrm>
              <a:off x="3855" y="939"/>
              <a:ext cx="2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6216" name="Text Box 72"/>
            <p:cNvSpPr txBox="1">
              <a:spLocks noChangeArrowheads="1"/>
            </p:cNvSpPr>
            <p:nvPr/>
          </p:nvSpPr>
          <p:spPr bwMode="auto">
            <a:xfrm rot="-2947799">
              <a:off x="3292" y="1604"/>
              <a:ext cx="35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1 to p</a:t>
              </a:r>
            </a:p>
          </p:txBody>
        </p:sp>
      </p:grpSp>
      <p:grpSp>
        <p:nvGrpSpPr>
          <p:cNvPr id="6217" name="Group 73"/>
          <p:cNvGrpSpPr>
            <a:grpSpLocks/>
          </p:cNvGrpSpPr>
          <p:nvPr/>
        </p:nvGrpSpPr>
        <p:grpSpPr bwMode="auto">
          <a:xfrm>
            <a:off x="4641850" y="5178425"/>
            <a:ext cx="3938588" cy="584200"/>
            <a:chOff x="1968" y="3264"/>
            <a:chExt cx="2712" cy="435"/>
          </a:xfrm>
        </p:grpSpPr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Line 77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Text Box 78"/>
            <p:cNvSpPr txBox="1">
              <a:spLocks noChangeArrowheads="1"/>
            </p:cNvSpPr>
            <p:nvPr/>
          </p:nvSpPr>
          <p:spPr bwMode="auto">
            <a:xfrm>
              <a:off x="3024" y="3360"/>
              <a:ext cx="57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165 mm</a:t>
              </a:r>
            </a:p>
          </p:txBody>
        </p:sp>
        <p:sp>
          <p:nvSpPr>
            <p:cNvPr id="6223" name="Text Box 79"/>
            <p:cNvSpPr txBox="1">
              <a:spLocks noChangeArrowheads="1"/>
            </p:cNvSpPr>
            <p:nvPr/>
          </p:nvSpPr>
          <p:spPr bwMode="auto">
            <a:xfrm>
              <a:off x="2880" y="3472"/>
              <a:ext cx="81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(</a:t>
              </a:r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more than D</a:t>
              </a: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)</a:t>
              </a:r>
              <a:r>
                <a:rPr lang="en-US" sz="1400">
                  <a:latin typeface="Times New Roman" charset="0"/>
                </a:rPr>
                <a:t> </a:t>
              </a:r>
            </a:p>
          </p:txBody>
        </p:sp>
      </p:grpSp>
      <p:grpSp>
        <p:nvGrpSpPr>
          <p:cNvPr id="6224" name="Group 80"/>
          <p:cNvGrpSpPr>
            <a:grpSpLocks/>
          </p:cNvGrpSpPr>
          <p:nvPr/>
        </p:nvGrpSpPr>
        <p:grpSpPr bwMode="auto">
          <a:xfrm>
            <a:off x="4641850" y="5586413"/>
            <a:ext cx="3679825" cy="558800"/>
            <a:chOff x="1968" y="3264"/>
            <a:chExt cx="2712" cy="456"/>
          </a:xfrm>
        </p:grpSpPr>
        <p:sp>
          <p:nvSpPr>
            <p:cNvPr id="6225" name="Line 81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Line 82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Line 83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Line 84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Text Box 85"/>
            <p:cNvSpPr txBox="1">
              <a:spLocks noChangeArrowheads="1"/>
            </p:cNvSpPr>
            <p:nvPr/>
          </p:nvSpPr>
          <p:spPr bwMode="auto">
            <a:xfrm>
              <a:off x="3024" y="3360"/>
              <a:ext cx="577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D</a:t>
              </a:r>
            </a:p>
          </p:txBody>
        </p:sp>
        <p:sp>
          <p:nvSpPr>
            <p:cNvPr id="6230" name="Text Box 86"/>
            <p:cNvSpPr txBox="1">
              <a:spLocks noChangeArrowheads="1"/>
            </p:cNvSpPr>
            <p:nvPr/>
          </p:nvSpPr>
          <p:spPr bwMode="auto">
            <a:xfrm>
              <a:off x="2882" y="3472"/>
              <a:ext cx="8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SG" sz="1400">
                <a:latin typeface="Times New Roman" charset="0"/>
              </a:endParaRPr>
            </a:p>
          </p:txBody>
        </p:sp>
      </p:grpSp>
      <p:sp>
        <p:nvSpPr>
          <p:cNvPr id="6231" name="Text Box 87"/>
          <p:cNvSpPr txBox="1">
            <a:spLocks noChangeArrowheads="1"/>
          </p:cNvSpPr>
          <p:nvPr/>
        </p:nvSpPr>
        <p:spPr bwMode="auto">
          <a:xfrm>
            <a:off x="4835525" y="483393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8</a:t>
            </a:r>
          </a:p>
        </p:txBody>
      </p:sp>
      <p:grpSp>
        <p:nvGrpSpPr>
          <p:cNvPr id="6232" name="Group 88"/>
          <p:cNvGrpSpPr>
            <a:grpSpLocks/>
          </p:cNvGrpSpPr>
          <p:nvPr/>
        </p:nvGrpSpPr>
        <p:grpSpPr bwMode="auto">
          <a:xfrm>
            <a:off x="66675" y="1028700"/>
            <a:ext cx="2295525" cy="2533650"/>
            <a:chOff x="42" y="648"/>
            <a:chExt cx="1446" cy="1596"/>
          </a:xfrm>
        </p:grpSpPr>
        <p:sp>
          <p:nvSpPr>
            <p:cNvPr id="6233" name="AutoShape 89"/>
            <p:cNvSpPr>
              <a:spLocks noChangeArrowheads="1"/>
            </p:cNvSpPr>
            <p:nvPr/>
          </p:nvSpPr>
          <p:spPr bwMode="auto">
            <a:xfrm>
              <a:off x="42" y="648"/>
              <a:ext cx="1392" cy="1488"/>
            </a:xfrm>
            <a:prstGeom prst="wedgeRoundRectCallout">
              <a:avLst>
                <a:gd name="adj1" fmla="val 61852"/>
                <a:gd name="adj2" fmla="val 89787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200">
                <a:latin typeface="Times New Roman" charset="0"/>
              </a:endParaRPr>
            </a:p>
          </p:txBody>
        </p:sp>
        <p:sp>
          <p:nvSpPr>
            <p:cNvPr id="6234" name="Rectangle 90"/>
            <p:cNvSpPr>
              <a:spLocks noChangeArrowheads="1"/>
            </p:cNvSpPr>
            <p:nvPr/>
          </p:nvSpPr>
          <p:spPr bwMode="auto">
            <a:xfrm>
              <a:off x="96" y="672"/>
              <a:ext cx="1392" cy="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 b="1" i="1">
                  <a:latin typeface="Times New Roman" charset="0"/>
                  <a:cs typeface="Times New Roman" charset="0"/>
                </a:rPr>
                <a:t>Solution Steps:</a:t>
              </a:r>
              <a:endParaRPr lang="en-US" sz="1200">
                <a:latin typeface="Times New Roman" charset="0"/>
                <a:cs typeface="Times New Roman" charset="0"/>
              </a:endParaRPr>
            </a:p>
            <a:p>
              <a:pPr eaLnBrk="0" hangingPunct="0"/>
              <a:r>
                <a:rPr lang="en-US" sz="1200">
                  <a:latin typeface="Times New Roman" charset="0"/>
                  <a:cs typeface="Times New Roman" charset="0"/>
                </a:rPr>
                <a:t>In this case string length is more than </a:t>
              </a:r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</a:t>
              </a:r>
              <a:r>
                <a:rPr lang="en-US" sz="1200">
                  <a:latin typeface="Times New Roman" charset="0"/>
                  <a:cs typeface="Times New Roman" charset="0"/>
                </a:rPr>
                <a:t> D.</a:t>
              </a:r>
              <a:endParaRPr lang="en-US" sz="1200">
                <a:latin typeface="Times New Roman" charset="0"/>
                <a:cs typeface="Times New Roman" charset="0"/>
                <a:sym typeface="Symbol" pitchFamily="18" charset="2"/>
              </a:endParaRPr>
            </a:p>
            <a:p>
              <a:pPr eaLnBrk="0" hangingPunct="0"/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          </a:t>
              </a:r>
              <a:r>
                <a:rPr lang="en-US" sz="1400" b="1">
                  <a:latin typeface="Times New Roman" charset="0"/>
                  <a:cs typeface="Times New Roman" charset="0"/>
                  <a:sym typeface="Symbol" pitchFamily="18" charset="2"/>
                </a:rPr>
                <a:t>But remember</a:t>
              </a:r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! </a:t>
              </a:r>
            </a:p>
            <a:p>
              <a:pPr eaLnBrk="0" hangingPunct="0"/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Whatever may be the length of string, mark </a:t>
              </a:r>
              <a:r>
                <a:rPr lang="en-US" sz="1200">
                  <a:latin typeface="Times New Roman" charset="0"/>
                  <a:cs typeface="Times New Roman" charset="0"/>
                </a:rPr>
                <a:t> D distance horizontal i.e.along the string and divide it in 8 number of equal parts, and not any other distance. Rest all steps are same as previous INVOLUTE. Draw the curve completely.</a:t>
              </a:r>
              <a:endParaRPr lang="en-US" sz="1200">
                <a:latin typeface="Times New Roman" charset="0"/>
                <a:cs typeface="Times New Roman" charset="0"/>
                <a:sym typeface="Symbol" pitchFamily="18" charset="2"/>
              </a:endParaRPr>
            </a:p>
            <a:p>
              <a:pPr eaLnBrk="0" hangingPunct="0"/>
              <a:endParaRPr lang="en-US" sz="1200">
                <a:latin typeface="Times New Roman" charset="0"/>
                <a:cs typeface="Times New Roman" charset="0"/>
                <a:sym typeface="Symbol" pitchFamily="18" charset="2"/>
              </a:endParaRPr>
            </a:p>
          </p:txBody>
        </p:sp>
      </p:grpSp>
      <p:grpSp>
        <p:nvGrpSpPr>
          <p:cNvPr id="6235" name="Group 91"/>
          <p:cNvGrpSpPr>
            <a:grpSpLocks/>
          </p:cNvGrpSpPr>
          <p:nvPr/>
        </p:nvGrpSpPr>
        <p:grpSpPr bwMode="auto">
          <a:xfrm>
            <a:off x="152400" y="152400"/>
            <a:ext cx="4500563" cy="609600"/>
            <a:chOff x="96" y="96"/>
            <a:chExt cx="2835" cy="384"/>
          </a:xfrm>
        </p:grpSpPr>
        <p:sp>
          <p:nvSpPr>
            <p:cNvPr id="6236" name="Rectangle 92"/>
            <p:cNvSpPr>
              <a:spLocks noChangeArrowheads="1"/>
            </p:cNvSpPr>
            <p:nvPr/>
          </p:nvSpPr>
          <p:spPr bwMode="auto">
            <a:xfrm>
              <a:off x="96" y="144"/>
              <a:ext cx="2832" cy="3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7" name="Text Box 93"/>
            <p:cNvSpPr txBox="1">
              <a:spLocks noChangeArrowheads="1"/>
            </p:cNvSpPr>
            <p:nvPr/>
          </p:nvSpPr>
          <p:spPr bwMode="auto">
            <a:xfrm>
              <a:off x="96" y="96"/>
              <a:ext cx="28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FF"/>
                  </a:solidFill>
                  <a:latin typeface="Times New Roman" charset="0"/>
                </a:rPr>
                <a:t>Problem 18</a:t>
              </a:r>
              <a:r>
                <a:rPr lang="en-US" b="1">
                  <a:solidFill>
                    <a:srgbClr val="0000FF"/>
                  </a:solidFill>
                  <a:latin typeface="Times New Roman" charset="0"/>
                </a:rPr>
                <a:t>: </a:t>
              </a:r>
              <a:r>
                <a:rPr lang="en-US" sz="1400">
                  <a:solidFill>
                    <a:srgbClr val="FF0066"/>
                  </a:solidFill>
                </a:rPr>
                <a:t>Draw Involute of a circle.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</a:rPr>
                <a:t>String length is MORE than the circumference of circle.</a:t>
              </a:r>
              <a:endParaRPr lang="en-US" sz="1400">
                <a:solidFill>
                  <a:srgbClr val="0000FF"/>
                </a:solidFill>
                <a:latin typeface="Times New Roman" charset="0"/>
              </a:endParaRPr>
            </a:p>
          </p:txBody>
        </p:sp>
      </p:grpSp>
      <p:grpSp>
        <p:nvGrpSpPr>
          <p:cNvPr id="6238" name="Group 9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6239" name="AutoShape 95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0" name="AutoShape 9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1" name="AutoShape 9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2" name="AutoShape 9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3" name="AutoShape 9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4" name="AutoShape 10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5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8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7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2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utoUpdateAnimBg="0"/>
      <p:bldP spid="6175" grpId="0" animBg="1"/>
      <p:bldP spid="6176" grpId="0" animBg="1" autoUpdateAnimBg="0"/>
      <p:bldP spid="6177" grpId="0" animBg="1"/>
      <p:bldP spid="6178" grpId="0" animBg="1"/>
      <p:bldP spid="6179" grpId="0" animBg="1"/>
      <p:bldP spid="62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3717925" y="3509963"/>
            <a:ext cx="1447800" cy="1447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4451350" y="3509963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703638" y="42291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917950" y="3738563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3917950" y="3738563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451350" y="4957763"/>
            <a:ext cx="3962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060950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589588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118225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646863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7175500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704138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8232775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8761413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4937125" y="4991100"/>
            <a:ext cx="3978275" cy="323850"/>
            <a:chOff x="2274" y="3045"/>
            <a:chExt cx="2506" cy="204"/>
          </a:xfrm>
        </p:grpSpPr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2274" y="3045"/>
              <a:ext cx="5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1          2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2928" y="3051"/>
              <a:ext cx="5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3          4</a:t>
              </a:r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3582" y="3057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5        6</a:t>
              </a:r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272" y="3054"/>
              <a:ext cx="5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7          8</a:t>
              </a:r>
            </a:p>
          </p:txBody>
        </p:sp>
      </p:grpSp>
      <p:sp>
        <p:nvSpPr>
          <p:cNvPr id="7189" name="Line 21"/>
          <p:cNvSpPr>
            <a:spLocks noChangeShapeType="1"/>
          </p:cNvSpPr>
          <p:nvPr/>
        </p:nvSpPr>
        <p:spPr bwMode="auto">
          <a:xfrm rot="-2930999">
            <a:off x="4365625" y="3490913"/>
            <a:ext cx="34147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8401050" y="4914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rot="-5400000">
            <a:off x="3718719" y="2823369"/>
            <a:ext cx="2895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rot="-8249128">
            <a:off x="2886075" y="2925763"/>
            <a:ext cx="24384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2546350" y="3509963"/>
            <a:ext cx="18954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rot="18885447">
            <a:off x="2669382" y="4244181"/>
            <a:ext cx="1479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rot="5400000">
            <a:off x="3267868" y="4669632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rot="2560537">
            <a:off x="3865563" y="4845050"/>
            <a:ext cx="3190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8413750" y="46529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</a:p>
        </p:txBody>
      </p:sp>
      <p:sp>
        <p:nvSpPr>
          <p:cNvPr id="7198" name="Oval 30"/>
          <p:cNvSpPr>
            <a:spLocks noChangeArrowheads="1"/>
          </p:cNvSpPr>
          <p:nvPr/>
        </p:nvSpPr>
        <p:spPr bwMode="auto">
          <a:xfrm>
            <a:off x="4121150" y="4846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Arc 31"/>
          <p:cNvSpPr>
            <a:spLocks/>
          </p:cNvSpPr>
          <p:nvPr/>
        </p:nvSpPr>
        <p:spPr bwMode="auto">
          <a:xfrm rot="16383874" flipV="1">
            <a:off x="4716463" y="1709738"/>
            <a:ext cx="4111625" cy="3584575"/>
          </a:xfrm>
          <a:custGeom>
            <a:avLst/>
            <a:gdLst>
              <a:gd name="G0" fmla="+- 0 0 0"/>
              <a:gd name="G1" fmla="+- 21379 0 0"/>
              <a:gd name="G2" fmla="+- 21600 0 0"/>
              <a:gd name="T0" fmla="*/ 3085 w 21600"/>
              <a:gd name="T1" fmla="*/ 0 h 24146"/>
              <a:gd name="T2" fmla="*/ 21422 w 21600"/>
              <a:gd name="T3" fmla="*/ 24146 h 24146"/>
              <a:gd name="T4" fmla="*/ 0 w 21600"/>
              <a:gd name="T5" fmla="*/ 21379 h 2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146" fill="none" extrusionOk="0">
                <a:moveTo>
                  <a:pt x="3084" y="0"/>
                </a:moveTo>
                <a:cubicBezTo>
                  <a:pt x="13712" y="1533"/>
                  <a:pt x="21600" y="10641"/>
                  <a:pt x="21600" y="21379"/>
                </a:cubicBezTo>
                <a:cubicBezTo>
                  <a:pt x="21600" y="22304"/>
                  <a:pt x="21540" y="23228"/>
                  <a:pt x="21422" y="24146"/>
                </a:cubicBezTo>
              </a:path>
              <a:path w="21600" h="24146" stroke="0" extrusionOk="0">
                <a:moveTo>
                  <a:pt x="3084" y="0"/>
                </a:moveTo>
                <a:cubicBezTo>
                  <a:pt x="13712" y="1533"/>
                  <a:pt x="21600" y="10641"/>
                  <a:pt x="21600" y="21379"/>
                </a:cubicBezTo>
                <a:cubicBezTo>
                  <a:pt x="21600" y="22304"/>
                  <a:pt x="21540" y="23228"/>
                  <a:pt x="21422" y="24146"/>
                </a:cubicBezTo>
                <a:lnTo>
                  <a:pt x="0" y="2137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sp>
        <p:nvSpPr>
          <p:cNvPr id="7200" name="Arc 32"/>
          <p:cNvSpPr>
            <a:spLocks/>
          </p:cNvSpPr>
          <p:nvPr/>
        </p:nvSpPr>
        <p:spPr bwMode="auto">
          <a:xfrm flipH="1">
            <a:off x="2546350" y="1392238"/>
            <a:ext cx="2590800" cy="2117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Arc 33"/>
          <p:cNvSpPr>
            <a:spLocks/>
          </p:cNvSpPr>
          <p:nvPr/>
        </p:nvSpPr>
        <p:spPr bwMode="auto">
          <a:xfrm rot="-23340" flipH="1" flipV="1">
            <a:off x="2546350" y="3506788"/>
            <a:ext cx="1127125" cy="16033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Arc 34"/>
          <p:cNvSpPr>
            <a:spLocks/>
          </p:cNvSpPr>
          <p:nvPr/>
        </p:nvSpPr>
        <p:spPr bwMode="auto">
          <a:xfrm flipV="1">
            <a:off x="3689350" y="4868863"/>
            <a:ext cx="457200" cy="2746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03" name="Group 35"/>
          <p:cNvGrpSpPr>
            <a:grpSpLocks/>
          </p:cNvGrpSpPr>
          <p:nvPr/>
        </p:nvGrpSpPr>
        <p:grpSpPr bwMode="auto">
          <a:xfrm>
            <a:off x="3673475" y="3433763"/>
            <a:ext cx="1530350" cy="1563687"/>
            <a:chOff x="1478" y="2064"/>
            <a:chExt cx="964" cy="985"/>
          </a:xfrm>
        </p:grpSpPr>
        <p:sp>
          <p:nvSpPr>
            <p:cNvPr id="7204" name="Text Box 36"/>
            <p:cNvSpPr txBox="1">
              <a:spLocks noChangeArrowheads="1"/>
            </p:cNvSpPr>
            <p:nvPr/>
          </p:nvSpPr>
          <p:spPr bwMode="auto">
            <a:xfrm>
              <a:off x="2222" y="2695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2270" y="2407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2136" y="216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1824" y="206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7208" name="Text Box 40"/>
            <p:cNvSpPr txBox="1">
              <a:spLocks noChangeArrowheads="1"/>
            </p:cNvSpPr>
            <p:nvPr/>
          </p:nvSpPr>
          <p:spPr bwMode="auto">
            <a:xfrm>
              <a:off x="1536" y="225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7209" name="Text Box 41"/>
            <p:cNvSpPr txBox="1">
              <a:spLocks noChangeArrowheads="1"/>
            </p:cNvSpPr>
            <p:nvPr/>
          </p:nvSpPr>
          <p:spPr bwMode="auto">
            <a:xfrm>
              <a:off x="1478" y="2527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1670" y="2791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1920" y="2857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8</a:t>
              </a:r>
            </a:p>
          </p:txBody>
        </p:sp>
      </p:grpSp>
      <p:grpSp>
        <p:nvGrpSpPr>
          <p:cNvPr id="7212" name="Group 44"/>
          <p:cNvGrpSpPr>
            <a:grpSpLocks/>
          </p:cNvGrpSpPr>
          <p:nvPr/>
        </p:nvGrpSpPr>
        <p:grpSpPr bwMode="auto">
          <a:xfrm>
            <a:off x="2949575" y="1733550"/>
            <a:ext cx="1323975" cy="1077913"/>
            <a:chOff x="864" y="864"/>
            <a:chExt cx="834" cy="679"/>
          </a:xfrm>
        </p:grpSpPr>
        <p:sp>
          <p:nvSpPr>
            <p:cNvPr id="7213" name="Oval 45"/>
            <p:cNvSpPr>
              <a:spLocks noChangeArrowheads="1"/>
            </p:cNvSpPr>
            <p:nvPr/>
          </p:nvSpPr>
          <p:spPr bwMode="auto">
            <a:xfrm>
              <a:off x="1005" y="107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Text Box 46"/>
            <p:cNvSpPr txBox="1">
              <a:spLocks noChangeArrowheads="1"/>
            </p:cNvSpPr>
            <p:nvPr/>
          </p:nvSpPr>
          <p:spPr bwMode="auto">
            <a:xfrm>
              <a:off x="864" y="864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7215" name="Text Box 47"/>
            <p:cNvSpPr txBox="1">
              <a:spLocks noChangeArrowheads="1"/>
            </p:cNvSpPr>
            <p:nvPr/>
          </p:nvSpPr>
          <p:spPr bwMode="auto">
            <a:xfrm rot="2637252">
              <a:off x="1400" y="138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3 to p</a:t>
              </a:r>
            </a:p>
          </p:txBody>
        </p:sp>
      </p:grpSp>
      <p:grpSp>
        <p:nvGrpSpPr>
          <p:cNvPr id="7216" name="Group 48"/>
          <p:cNvGrpSpPr>
            <a:grpSpLocks/>
          </p:cNvGrpSpPr>
          <p:nvPr/>
        </p:nvGrpSpPr>
        <p:grpSpPr bwMode="auto">
          <a:xfrm>
            <a:off x="2208213" y="3330575"/>
            <a:ext cx="1354137" cy="331788"/>
            <a:chOff x="357" y="1999"/>
            <a:chExt cx="853" cy="209"/>
          </a:xfrm>
        </p:grpSpPr>
        <p:sp>
          <p:nvSpPr>
            <p:cNvPr id="7217" name="Oval 49"/>
            <p:cNvSpPr>
              <a:spLocks noChangeArrowheads="1"/>
            </p:cNvSpPr>
            <p:nvPr/>
          </p:nvSpPr>
          <p:spPr bwMode="auto">
            <a:xfrm>
              <a:off x="546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Text Box 50"/>
            <p:cNvSpPr txBox="1">
              <a:spLocks noChangeArrowheads="1"/>
            </p:cNvSpPr>
            <p:nvPr/>
          </p:nvSpPr>
          <p:spPr bwMode="auto">
            <a:xfrm>
              <a:off x="357" y="2016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7219" name="Text Box 51"/>
            <p:cNvSpPr txBox="1">
              <a:spLocks noChangeArrowheads="1"/>
            </p:cNvSpPr>
            <p:nvPr/>
          </p:nvSpPr>
          <p:spPr bwMode="auto">
            <a:xfrm>
              <a:off x="912" y="199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4 to p</a:t>
              </a:r>
            </a:p>
          </p:txBody>
        </p:sp>
      </p:grpSp>
      <p:grpSp>
        <p:nvGrpSpPr>
          <p:cNvPr id="7220" name="Group 52"/>
          <p:cNvGrpSpPr>
            <a:grpSpLocks/>
          </p:cNvGrpSpPr>
          <p:nvPr/>
        </p:nvGrpSpPr>
        <p:grpSpPr bwMode="auto">
          <a:xfrm>
            <a:off x="2678113" y="3967163"/>
            <a:ext cx="782637" cy="1011237"/>
            <a:chOff x="720" y="2531"/>
            <a:chExt cx="493" cy="637"/>
          </a:xfrm>
        </p:grpSpPr>
        <p:sp>
          <p:nvSpPr>
            <p:cNvPr id="7221" name="Oval 53"/>
            <p:cNvSpPr>
              <a:spLocks noChangeArrowheads="1"/>
            </p:cNvSpPr>
            <p:nvPr/>
          </p:nvSpPr>
          <p:spPr bwMode="auto">
            <a:xfrm>
              <a:off x="858" y="298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Text Box 54"/>
            <p:cNvSpPr txBox="1">
              <a:spLocks noChangeArrowheads="1"/>
            </p:cNvSpPr>
            <p:nvPr/>
          </p:nvSpPr>
          <p:spPr bwMode="auto">
            <a:xfrm>
              <a:off x="720" y="2976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7223" name="Text Box 55"/>
            <p:cNvSpPr txBox="1">
              <a:spLocks noChangeArrowheads="1"/>
            </p:cNvSpPr>
            <p:nvPr/>
          </p:nvSpPr>
          <p:spPr bwMode="auto">
            <a:xfrm rot="-2947799">
              <a:off x="987" y="2603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5 to p</a:t>
              </a:r>
            </a:p>
          </p:txBody>
        </p:sp>
      </p:grpSp>
      <p:grpSp>
        <p:nvGrpSpPr>
          <p:cNvPr id="7224" name="Group 56"/>
          <p:cNvGrpSpPr>
            <a:grpSpLocks/>
          </p:cNvGrpSpPr>
          <p:nvPr/>
        </p:nvGrpSpPr>
        <p:grpSpPr bwMode="auto">
          <a:xfrm>
            <a:off x="3613150" y="4716463"/>
            <a:ext cx="692150" cy="581025"/>
            <a:chOff x="1602" y="2994"/>
            <a:chExt cx="436" cy="366"/>
          </a:xfrm>
        </p:grpSpPr>
        <p:sp>
          <p:nvSpPr>
            <p:cNvPr id="7225" name="Oval 57"/>
            <p:cNvSpPr>
              <a:spLocks noChangeArrowheads="1"/>
            </p:cNvSpPr>
            <p:nvPr/>
          </p:nvSpPr>
          <p:spPr bwMode="auto">
            <a:xfrm>
              <a:off x="1896" y="31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Text Box 58"/>
            <p:cNvSpPr txBox="1">
              <a:spLocks noChangeArrowheads="1"/>
            </p:cNvSpPr>
            <p:nvPr/>
          </p:nvSpPr>
          <p:spPr bwMode="auto">
            <a:xfrm>
              <a:off x="1824" y="3168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7</a:t>
              </a:r>
            </a:p>
          </p:txBody>
        </p:sp>
        <p:sp>
          <p:nvSpPr>
            <p:cNvPr id="7227" name="Text Box 59"/>
            <p:cNvSpPr txBox="1">
              <a:spLocks noChangeArrowheads="1"/>
            </p:cNvSpPr>
            <p:nvPr/>
          </p:nvSpPr>
          <p:spPr bwMode="auto">
            <a:xfrm rot="2607090">
              <a:off x="1602" y="2994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7 to p</a:t>
              </a:r>
            </a:p>
          </p:txBody>
        </p:sp>
      </p:grpSp>
      <p:grpSp>
        <p:nvGrpSpPr>
          <p:cNvPr id="7228" name="Group 60"/>
          <p:cNvGrpSpPr>
            <a:grpSpLocks/>
          </p:cNvGrpSpPr>
          <p:nvPr/>
        </p:nvGrpSpPr>
        <p:grpSpPr bwMode="auto">
          <a:xfrm>
            <a:off x="3489325" y="4500563"/>
            <a:ext cx="387350" cy="931862"/>
            <a:chOff x="1362" y="2917"/>
            <a:chExt cx="244" cy="587"/>
          </a:xfrm>
        </p:grpSpPr>
        <p:sp>
          <p:nvSpPr>
            <p:cNvPr id="7229" name="Oval 61"/>
            <p:cNvSpPr>
              <a:spLocks noChangeArrowheads="1"/>
            </p:cNvSpPr>
            <p:nvPr/>
          </p:nvSpPr>
          <p:spPr bwMode="auto">
            <a:xfrm>
              <a:off x="1470" y="32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0" name="Text Box 62"/>
            <p:cNvSpPr txBox="1">
              <a:spLocks noChangeArrowheads="1"/>
            </p:cNvSpPr>
            <p:nvPr/>
          </p:nvSpPr>
          <p:spPr bwMode="auto">
            <a:xfrm>
              <a:off x="1392" y="3312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6</a:t>
              </a:r>
            </a:p>
          </p:txBody>
        </p:sp>
        <p:sp>
          <p:nvSpPr>
            <p:cNvPr id="7231" name="Text Box 63"/>
            <p:cNvSpPr txBox="1">
              <a:spLocks noChangeArrowheads="1"/>
            </p:cNvSpPr>
            <p:nvPr/>
          </p:nvSpPr>
          <p:spPr bwMode="auto">
            <a:xfrm rot="-5360352">
              <a:off x="1290" y="298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6 to p</a:t>
              </a:r>
            </a:p>
          </p:txBody>
        </p:sp>
      </p:grpSp>
      <p:grpSp>
        <p:nvGrpSpPr>
          <p:cNvPr id="7232" name="Group 64"/>
          <p:cNvGrpSpPr>
            <a:grpSpLocks/>
          </p:cNvGrpSpPr>
          <p:nvPr/>
        </p:nvGrpSpPr>
        <p:grpSpPr bwMode="auto">
          <a:xfrm>
            <a:off x="5027613" y="1092200"/>
            <a:ext cx="354012" cy="1757363"/>
            <a:chOff x="2331" y="408"/>
            <a:chExt cx="223" cy="1107"/>
          </a:xfrm>
        </p:grpSpPr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>
              <a:off x="2385" y="55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Text Box 66"/>
            <p:cNvSpPr txBox="1">
              <a:spLocks noChangeArrowheads="1"/>
            </p:cNvSpPr>
            <p:nvPr/>
          </p:nvSpPr>
          <p:spPr bwMode="auto">
            <a:xfrm>
              <a:off x="2331" y="408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7235" name="Text Box 67"/>
            <p:cNvSpPr txBox="1">
              <a:spLocks noChangeArrowheads="1"/>
            </p:cNvSpPr>
            <p:nvPr/>
          </p:nvSpPr>
          <p:spPr bwMode="auto">
            <a:xfrm rot="-5425552">
              <a:off x="2247" y="1208"/>
              <a:ext cx="4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2 to p</a:t>
              </a:r>
            </a:p>
          </p:txBody>
        </p:sp>
      </p:grpSp>
      <p:grpSp>
        <p:nvGrpSpPr>
          <p:cNvPr id="7236" name="Group 68"/>
          <p:cNvGrpSpPr>
            <a:grpSpLocks/>
          </p:cNvGrpSpPr>
          <p:nvPr/>
        </p:nvGrpSpPr>
        <p:grpSpPr bwMode="auto">
          <a:xfrm>
            <a:off x="6470650" y="1876425"/>
            <a:ext cx="1120775" cy="1455738"/>
            <a:chOff x="3363" y="939"/>
            <a:chExt cx="706" cy="917"/>
          </a:xfrm>
        </p:grpSpPr>
        <p:sp>
          <p:nvSpPr>
            <p:cNvPr id="7237" name="Oval 69"/>
            <p:cNvSpPr>
              <a:spLocks noChangeArrowheads="1"/>
            </p:cNvSpPr>
            <p:nvPr/>
          </p:nvSpPr>
          <p:spPr bwMode="auto">
            <a:xfrm>
              <a:off x="3822" y="109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3855" y="939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 rot="-2947799">
              <a:off x="3291" y="1630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>
                  <a:latin typeface="Times New Roman" charset="0"/>
                </a:rPr>
                <a:t>1 to p</a:t>
              </a:r>
            </a:p>
          </p:txBody>
        </p:sp>
      </p:grpSp>
      <p:grpSp>
        <p:nvGrpSpPr>
          <p:cNvPr id="7240" name="Group 72"/>
          <p:cNvGrpSpPr>
            <a:grpSpLocks/>
          </p:cNvGrpSpPr>
          <p:nvPr/>
        </p:nvGrpSpPr>
        <p:grpSpPr bwMode="auto">
          <a:xfrm>
            <a:off x="4451350" y="5084763"/>
            <a:ext cx="4038600" cy="635000"/>
            <a:chOff x="1968" y="3264"/>
            <a:chExt cx="2712" cy="400"/>
          </a:xfrm>
        </p:grpSpPr>
        <p:sp>
          <p:nvSpPr>
            <p:cNvPr id="7241" name="Line 73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Line 74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Line 75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76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Text Box 77"/>
            <p:cNvSpPr txBox="1">
              <a:spLocks noChangeArrowheads="1"/>
            </p:cNvSpPr>
            <p:nvPr/>
          </p:nvSpPr>
          <p:spPr bwMode="auto">
            <a:xfrm>
              <a:off x="3024" y="336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150 mm</a:t>
              </a:r>
            </a:p>
          </p:txBody>
        </p:sp>
        <p:sp>
          <p:nvSpPr>
            <p:cNvPr id="7246" name="Text Box 78"/>
            <p:cNvSpPr txBox="1">
              <a:spLocks noChangeArrowheads="1"/>
            </p:cNvSpPr>
            <p:nvPr/>
          </p:nvSpPr>
          <p:spPr bwMode="auto">
            <a:xfrm>
              <a:off x="2881" y="3472"/>
              <a:ext cx="8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(</a:t>
              </a:r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Less than D</a:t>
              </a: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)</a:t>
              </a:r>
              <a:r>
                <a:rPr lang="en-US" sz="1400">
                  <a:latin typeface="Times New Roman" charset="0"/>
                </a:rPr>
                <a:t> </a:t>
              </a:r>
            </a:p>
          </p:txBody>
        </p:sp>
      </p:grp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8077200" y="49577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248" name="Group 80"/>
          <p:cNvGrpSpPr>
            <a:grpSpLocks/>
          </p:cNvGrpSpPr>
          <p:nvPr/>
        </p:nvGrpSpPr>
        <p:grpSpPr bwMode="auto">
          <a:xfrm>
            <a:off x="4451350" y="5795963"/>
            <a:ext cx="4343400" cy="604837"/>
            <a:chOff x="1968" y="3264"/>
            <a:chExt cx="2712" cy="419"/>
          </a:xfrm>
        </p:grpSpPr>
        <p:sp>
          <p:nvSpPr>
            <p:cNvPr id="7249" name="Line 81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Line 82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Line 83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Line 84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Text Box 85"/>
            <p:cNvSpPr txBox="1">
              <a:spLocks noChangeArrowheads="1"/>
            </p:cNvSpPr>
            <p:nvPr/>
          </p:nvSpPr>
          <p:spPr bwMode="auto">
            <a:xfrm>
              <a:off x="3024" y="3360"/>
              <a:ext cx="57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D</a:t>
              </a:r>
            </a:p>
          </p:txBody>
        </p:sp>
        <p:sp>
          <p:nvSpPr>
            <p:cNvPr id="7254" name="Text Box 86"/>
            <p:cNvSpPr txBox="1">
              <a:spLocks noChangeArrowheads="1"/>
            </p:cNvSpPr>
            <p:nvPr/>
          </p:nvSpPr>
          <p:spPr bwMode="auto">
            <a:xfrm>
              <a:off x="2881" y="3472"/>
              <a:ext cx="81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SG" sz="1400">
                <a:latin typeface="Times New Roman" charset="0"/>
              </a:endParaRPr>
            </a:p>
          </p:txBody>
        </p:sp>
      </p:grpSp>
      <p:sp>
        <p:nvSpPr>
          <p:cNvPr id="7255" name="Rectangle 87"/>
          <p:cNvSpPr>
            <a:spLocks noChangeArrowheads="1"/>
          </p:cNvSpPr>
          <p:nvPr/>
        </p:nvSpPr>
        <p:spPr bwMode="auto">
          <a:xfrm>
            <a:off x="6477000" y="76200"/>
            <a:ext cx="23622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u="sng">
                <a:latin typeface="Times New Roman" charset="0"/>
              </a:rPr>
              <a:t>INVOLUTE OF A CIRCLE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String length LESS than </a:t>
            </a:r>
            <a:r>
              <a:rPr lang="en-US" sz="1400">
                <a:solidFill>
                  <a:srgbClr val="FF0066"/>
                </a:solidFill>
                <a:latin typeface="Times New Roman" charset="0"/>
                <a:cs typeface="Times New Roman" charset="0"/>
                <a:sym typeface="Symbol" pitchFamily="18" charset="2"/>
              </a:rPr>
              <a:t>D</a:t>
            </a:r>
          </a:p>
        </p:txBody>
      </p:sp>
      <p:grpSp>
        <p:nvGrpSpPr>
          <p:cNvPr id="7256" name="Group 88"/>
          <p:cNvGrpSpPr>
            <a:grpSpLocks/>
          </p:cNvGrpSpPr>
          <p:nvPr/>
        </p:nvGrpSpPr>
        <p:grpSpPr bwMode="auto">
          <a:xfrm>
            <a:off x="76200" y="76200"/>
            <a:ext cx="5124450" cy="628650"/>
            <a:chOff x="180" y="156"/>
            <a:chExt cx="3228" cy="396"/>
          </a:xfrm>
        </p:grpSpPr>
        <p:sp>
          <p:nvSpPr>
            <p:cNvPr id="7257" name="Rectangle 89"/>
            <p:cNvSpPr>
              <a:spLocks noChangeArrowheads="1"/>
            </p:cNvSpPr>
            <p:nvPr/>
          </p:nvSpPr>
          <p:spPr bwMode="auto">
            <a:xfrm>
              <a:off x="180" y="168"/>
              <a:ext cx="3216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8" name="Text Box 90"/>
            <p:cNvSpPr txBox="1">
              <a:spLocks noChangeArrowheads="1"/>
            </p:cNvSpPr>
            <p:nvPr/>
          </p:nvSpPr>
          <p:spPr bwMode="auto">
            <a:xfrm>
              <a:off x="196" y="156"/>
              <a:ext cx="3212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FF"/>
                  </a:solidFill>
                  <a:latin typeface="Times New Roman" charset="0"/>
                </a:rPr>
                <a:t>Problem 19: </a:t>
              </a:r>
              <a:r>
                <a:rPr lang="en-US" sz="1600">
                  <a:solidFill>
                    <a:srgbClr val="FF0066"/>
                  </a:solidFill>
                </a:rPr>
                <a:t>Draw Involute of a circle.</a:t>
              </a:r>
            </a:p>
            <a:p>
              <a:pPr eaLnBrk="0" hangingPunct="0"/>
              <a:r>
                <a:rPr lang="en-US" sz="1600">
                  <a:solidFill>
                    <a:srgbClr val="FF0066"/>
                  </a:solidFill>
                </a:rPr>
                <a:t>String length is LESS  than the circumference of circle.</a:t>
              </a:r>
              <a:endParaRPr lang="en-US" sz="1200">
                <a:latin typeface="Times New Roman" charset="0"/>
              </a:endParaRPr>
            </a:p>
          </p:txBody>
        </p:sp>
      </p:grpSp>
      <p:grpSp>
        <p:nvGrpSpPr>
          <p:cNvPr id="7259" name="Group 91"/>
          <p:cNvGrpSpPr>
            <a:grpSpLocks/>
          </p:cNvGrpSpPr>
          <p:nvPr/>
        </p:nvGrpSpPr>
        <p:grpSpPr bwMode="auto">
          <a:xfrm>
            <a:off x="66675" y="1028700"/>
            <a:ext cx="2295525" cy="2533650"/>
            <a:chOff x="42" y="648"/>
            <a:chExt cx="1446" cy="1596"/>
          </a:xfrm>
        </p:grpSpPr>
        <p:sp>
          <p:nvSpPr>
            <p:cNvPr id="7260" name="AutoShape 92"/>
            <p:cNvSpPr>
              <a:spLocks noChangeArrowheads="1"/>
            </p:cNvSpPr>
            <p:nvPr/>
          </p:nvSpPr>
          <p:spPr bwMode="auto">
            <a:xfrm>
              <a:off x="42" y="648"/>
              <a:ext cx="1392" cy="1488"/>
            </a:xfrm>
            <a:prstGeom prst="wedgeRoundRectCallout">
              <a:avLst>
                <a:gd name="adj1" fmla="val 61852"/>
                <a:gd name="adj2" fmla="val 89787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200">
                <a:latin typeface="Times New Roman" charset="0"/>
              </a:endParaRPr>
            </a:p>
          </p:txBody>
        </p:sp>
        <p:sp>
          <p:nvSpPr>
            <p:cNvPr id="7261" name="Rectangle 93"/>
            <p:cNvSpPr>
              <a:spLocks noChangeArrowheads="1"/>
            </p:cNvSpPr>
            <p:nvPr/>
          </p:nvSpPr>
          <p:spPr bwMode="auto">
            <a:xfrm>
              <a:off x="96" y="672"/>
              <a:ext cx="1392" cy="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 b="1" i="1">
                  <a:latin typeface="Times New Roman" charset="0"/>
                  <a:cs typeface="Times New Roman" charset="0"/>
                </a:rPr>
                <a:t>Solution Steps:</a:t>
              </a:r>
              <a:endParaRPr lang="en-US" sz="1200">
                <a:latin typeface="Times New Roman" charset="0"/>
                <a:cs typeface="Times New Roman" charset="0"/>
              </a:endParaRPr>
            </a:p>
            <a:p>
              <a:pPr eaLnBrk="0" hangingPunct="0"/>
              <a:r>
                <a:rPr lang="en-US" sz="1200">
                  <a:latin typeface="Times New Roman" charset="0"/>
                  <a:cs typeface="Times New Roman" charset="0"/>
                </a:rPr>
                <a:t>In this case string length is Less than </a:t>
              </a:r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</a:t>
              </a:r>
              <a:r>
                <a:rPr lang="en-US" sz="1200">
                  <a:latin typeface="Times New Roman" charset="0"/>
                  <a:cs typeface="Times New Roman" charset="0"/>
                </a:rPr>
                <a:t> D.</a:t>
              </a:r>
              <a:endParaRPr lang="en-US" sz="1200">
                <a:latin typeface="Times New Roman" charset="0"/>
                <a:cs typeface="Times New Roman" charset="0"/>
                <a:sym typeface="Symbol" pitchFamily="18" charset="2"/>
              </a:endParaRPr>
            </a:p>
            <a:p>
              <a:pPr eaLnBrk="0" hangingPunct="0"/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          </a:t>
              </a:r>
              <a:r>
                <a:rPr lang="en-US" sz="1400" b="1">
                  <a:latin typeface="Times New Roman" charset="0"/>
                  <a:cs typeface="Times New Roman" charset="0"/>
                  <a:sym typeface="Symbol" pitchFamily="18" charset="2"/>
                </a:rPr>
                <a:t>But remember</a:t>
              </a:r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! </a:t>
              </a:r>
            </a:p>
            <a:p>
              <a:pPr eaLnBrk="0" hangingPunct="0"/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Whatever may be the length of string, mark </a:t>
              </a:r>
              <a:r>
                <a:rPr lang="en-US" sz="1200">
                  <a:latin typeface="Times New Roman" charset="0"/>
                  <a:cs typeface="Times New Roman" charset="0"/>
                </a:rPr>
                <a:t> D distance horizontal i.e.along the string and divide it in 8 number of equal parts, and not any other distance. Rest all steps are same as previous INVOLUTE. Draw the curve completely.</a:t>
              </a:r>
              <a:endParaRPr lang="en-US" sz="1200">
                <a:latin typeface="Times New Roman" charset="0"/>
                <a:cs typeface="Times New Roman" charset="0"/>
                <a:sym typeface="Symbol" pitchFamily="18" charset="2"/>
              </a:endParaRPr>
            </a:p>
            <a:p>
              <a:pPr eaLnBrk="0" hangingPunct="0"/>
              <a:endParaRPr lang="en-US" sz="1200">
                <a:latin typeface="Times New Roman" charset="0"/>
                <a:cs typeface="Times New Roman" charset="0"/>
                <a:sym typeface="Symbol" pitchFamily="18" charset="2"/>
              </a:endParaRPr>
            </a:p>
          </p:txBody>
        </p:sp>
      </p:grpSp>
      <p:grpSp>
        <p:nvGrpSpPr>
          <p:cNvPr id="7262" name="Group 9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7263" name="AutoShape 95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4" name="AutoShape 9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5" name="AutoShape 9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6" name="AutoShape 9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7" name="AutoShape 9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8" name="AutoShape 10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6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3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4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9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9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/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 autoUpdateAnimBg="0"/>
      <p:bldP spid="7198" grpId="0" animBg="1"/>
      <p:bldP spid="7199" grpId="0" animBg="1" autoUpdateAnimBg="0"/>
      <p:bldP spid="7200" grpId="0" animBg="1"/>
      <p:bldP spid="7201" grpId="0" animBg="1"/>
      <p:bldP spid="7202" grpId="0" animBg="1"/>
      <p:bldP spid="72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4024313" y="4357688"/>
            <a:ext cx="1323975" cy="1325562"/>
            <a:chOff x="1248" y="1775"/>
            <a:chExt cx="1153" cy="1153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auto">
            <a:xfrm>
              <a:off x="1248" y="1776"/>
              <a:ext cx="1152" cy="115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1248" y="2352"/>
              <a:ext cx="115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1536" y="284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1248" y="2352"/>
              <a:ext cx="28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 flipH="1">
              <a:off x="2112" y="2352"/>
              <a:ext cx="28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Arc 8"/>
            <p:cNvSpPr>
              <a:spLocks/>
            </p:cNvSpPr>
            <p:nvPr/>
          </p:nvSpPr>
          <p:spPr bwMode="auto">
            <a:xfrm>
              <a:off x="1248" y="1775"/>
              <a:ext cx="1153" cy="59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6 w 43200"/>
                <a:gd name="T1" fmla="*/ 22121 h 22121"/>
                <a:gd name="T2" fmla="*/ 43200 w 43200"/>
                <a:gd name="T3" fmla="*/ 21600 h 22121"/>
                <a:gd name="T4" fmla="*/ 21600 w 43200"/>
                <a:gd name="T5" fmla="*/ 21600 h 2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121" fill="none" extrusionOk="0">
                  <a:moveTo>
                    <a:pt x="6" y="22120"/>
                  </a:moveTo>
                  <a:cubicBezTo>
                    <a:pt x="2" y="21947"/>
                    <a:pt x="0" y="217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121" stroke="0" extrusionOk="0">
                  <a:moveTo>
                    <a:pt x="6" y="22120"/>
                  </a:moveTo>
                  <a:cubicBezTo>
                    <a:pt x="2" y="21947"/>
                    <a:pt x="0" y="217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1808" y="23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354513" y="5589588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4694238" y="4359275"/>
            <a:ext cx="0" cy="661988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 flipV="1">
            <a:off x="4244975" y="4579938"/>
            <a:ext cx="441325" cy="441325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4686300" y="4589463"/>
            <a:ext cx="493713" cy="439737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119688" y="48450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1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018088" y="45656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2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595813" y="433863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3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208463" y="442436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4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994150" y="47720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5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283075" y="53276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6</a:t>
            </a:r>
          </a:p>
        </p:txBody>
      </p:sp>
      <p:grpSp>
        <p:nvGrpSpPr>
          <p:cNvPr id="8212" name="Group 20"/>
          <p:cNvGrpSpPr>
            <a:grpSpLocks/>
          </p:cNvGrpSpPr>
          <p:nvPr/>
        </p:nvGrpSpPr>
        <p:grpSpPr bwMode="auto">
          <a:xfrm>
            <a:off x="5621338" y="5600700"/>
            <a:ext cx="2797175" cy="317500"/>
            <a:chOff x="3329" y="3528"/>
            <a:chExt cx="1762" cy="200"/>
          </a:xfrm>
        </p:grpSpPr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3329" y="35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625" y="352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3911" y="35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4198" y="353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4527" y="35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4919" y="352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</p:grpSp>
      <p:grpSp>
        <p:nvGrpSpPr>
          <p:cNvPr id="8219" name="Group 27"/>
          <p:cNvGrpSpPr>
            <a:grpSpLocks/>
          </p:cNvGrpSpPr>
          <p:nvPr/>
        </p:nvGrpSpPr>
        <p:grpSpPr bwMode="auto">
          <a:xfrm>
            <a:off x="4783138" y="5322888"/>
            <a:ext cx="4208462" cy="568325"/>
            <a:chOff x="2801" y="3353"/>
            <a:chExt cx="2651" cy="358"/>
          </a:xfrm>
        </p:grpSpPr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2801" y="3353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>
              <a:off x="5274" y="3519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</a:p>
          </p:txBody>
        </p:sp>
      </p:grp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5033963" y="5572125"/>
            <a:ext cx="3797300" cy="55563"/>
            <a:chOff x="2959" y="3510"/>
            <a:chExt cx="2392" cy="35"/>
          </a:xfrm>
        </p:grpSpPr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2959" y="3521"/>
              <a:ext cx="417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3364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3655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3954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4254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4571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4961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5317" y="3510"/>
              <a:ext cx="34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31" name="Group 39"/>
          <p:cNvGrpSpPr>
            <a:grpSpLocks/>
          </p:cNvGrpSpPr>
          <p:nvPr/>
        </p:nvGrpSpPr>
        <p:grpSpPr bwMode="auto">
          <a:xfrm>
            <a:off x="5016500" y="5827713"/>
            <a:ext cx="3802063" cy="295275"/>
            <a:chOff x="2948" y="3671"/>
            <a:chExt cx="2395" cy="186"/>
          </a:xfrm>
        </p:grpSpPr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3382" y="3684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4588" y="3684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4137" y="3744"/>
              <a:ext cx="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 flipH="1">
              <a:off x="3382" y="3744"/>
              <a:ext cx="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Rectangle 44"/>
            <p:cNvSpPr>
              <a:spLocks noChangeArrowheads="1"/>
            </p:cNvSpPr>
            <p:nvPr/>
          </p:nvSpPr>
          <p:spPr bwMode="auto">
            <a:xfrm>
              <a:off x="3868" y="3684"/>
              <a:ext cx="3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D/2</a:t>
              </a:r>
            </a:p>
          </p:txBody>
        </p:sp>
        <p:sp>
          <p:nvSpPr>
            <p:cNvPr id="8237" name="Line 45"/>
            <p:cNvSpPr>
              <a:spLocks noChangeShapeType="1"/>
            </p:cNvSpPr>
            <p:nvPr/>
          </p:nvSpPr>
          <p:spPr bwMode="auto">
            <a:xfrm>
              <a:off x="2948" y="3671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4979" y="3684"/>
              <a:ext cx="0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5343" y="3684"/>
              <a:ext cx="0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0" name="Arc 48"/>
          <p:cNvSpPr>
            <a:spLocks/>
          </p:cNvSpPr>
          <p:nvPr/>
        </p:nvSpPr>
        <p:spPr bwMode="auto">
          <a:xfrm>
            <a:off x="5330825" y="1933575"/>
            <a:ext cx="3475038" cy="3668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Arc 49"/>
          <p:cNvSpPr>
            <a:spLocks/>
          </p:cNvSpPr>
          <p:nvPr/>
        </p:nvSpPr>
        <p:spPr bwMode="auto">
          <a:xfrm rot="10763376" flipV="1">
            <a:off x="2498725" y="1933575"/>
            <a:ext cx="2832100" cy="24463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Arc 50"/>
          <p:cNvSpPr>
            <a:spLocks/>
          </p:cNvSpPr>
          <p:nvPr/>
        </p:nvSpPr>
        <p:spPr bwMode="auto">
          <a:xfrm rot="15851829" flipH="1">
            <a:off x="2842418" y="3948907"/>
            <a:ext cx="1935163" cy="2463800"/>
          </a:xfrm>
          <a:custGeom>
            <a:avLst/>
            <a:gdLst>
              <a:gd name="G0" fmla="+- 3771 0 0"/>
              <a:gd name="G1" fmla="+- 21600 0 0"/>
              <a:gd name="G2" fmla="+- 21600 0 0"/>
              <a:gd name="T0" fmla="*/ 0 w 25371"/>
              <a:gd name="T1" fmla="*/ 332 h 36847"/>
              <a:gd name="T2" fmla="*/ 19071 w 25371"/>
              <a:gd name="T3" fmla="*/ 36847 h 36847"/>
              <a:gd name="T4" fmla="*/ 3771 w 25371"/>
              <a:gd name="T5" fmla="*/ 21600 h 36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71" h="36847" fill="none" extrusionOk="0">
                <a:moveTo>
                  <a:pt x="-1" y="331"/>
                </a:moveTo>
                <a:cubicBezTo>
                  <a:pt x="1244" y="111"/>
                  <a:pt x="2506" y="-1"/>
                  <a:pt x="3771" y="0"/>
                </a:cubicBezTo>
                <a:cubicBezTo>
                  <a:pt x="15700" y="0"/>
                  <a:pt x="25371" y="9670"/>
                  <a:pt x="25371" y="21600"/>
                </a:cubicBezTo>
                <a:cubicBezTo>
                  <a:pt x="25371" y="27315"/>
                  <a:pt x="23105" y="32798"/>
                  <a:pt x="19070" y="36846"/>
                </a:cubicBezTo>
              </a:path>
              <a:path w="25371" h="36847" stroke="0" extrusionOk="0">
                <a:moveTo>
                  <a:pt x="-1" y="331"/>
                </a:moveTo>
                <a:cubicBezTo>
                  <a:pt x="1244" y="111"/>
                  <a:pt x="2506" y="-1"/>
                  <a:pt x="3771" y="0"/>
                </a:cubicBezTo>
                <a:cubicBezTo>
                  <a:pt x="15700" y="0"/>
                  <a:pt x="25371" y="9670"/>
                  <a:pt x="25371" y="21600"/>
                </a:cubicBezTo>
                <a:cubicBezTo>
                  <a:pt x="25371" y="27315"/>
                  <a:pt x="23105" y="32798"/>
                  <a:pt x="19070" y="36846"/>
                </a:cubicBezTo>
                <a:lnTo>
                  <a:pt x="3771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5056188" y="1676400"/>
            <a:ext cx="485775" cy="3355975"/>
            <a:chOff x="2973" y="1056"/>
            <a:chExt cx="306" cy="2114"/>
          </a:xfrm>
        </p:grpSpPr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 rot="-5400000">
              <a:off x="2189" y="2198"/>
              <a:ext cx="194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Oval 53"/>
            <p:cNvSpPr>
              <a:spLocks noChangeArrowheads="1"/>
            </p:cNvSpPr>
            <p:nvPr/>
          </p:nvSpPr>
          <p:spPr bwMode="auto">
            <a:xfrm>
              <a:off x="3138" y="1218"/>
              <a:ext cx="41" cy="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Text Box 54"/>
            <p:cNvSpPr txBox="1">
              <a:spLocks noChangeArrowheads="1"/>
            </p:cNvSpPr>
            <p:nvPr/>
          </p:nvSpPr>
          <p:spPr bwMode="auto">
            <a:xfrm>
              <a:off x="3065" y="1056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8247" name="Text Box 55"/>
            <p:cNvSpPr txBox="1">
              <a:spLocks noChangeArrowheads="1"/>
            </p:cNvSpPr>
            <p:nvPr/>
          </p:nvSpPr>
          <p:spPr bwMode="auto">
            <a:xfrm rot="-5400000">
              <a:off x="2880" y="1920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1 to P</a:t>
              </a:r>
            </a:p>
          </p:txBody>
        </p:sp>
      </p:grpSp>
      <p:grpSp>
        <p:nvGrpSpPr>
          <p:cNvPr id="8248" name="Group 56"/>
          <p:cNvGrpSpPr>
            <a:grpSpLocks/>
          </p:cNvGrpSpPr>
          <p:nvPr/>
        </p:nvGrpSpPr>
        <p:grpSpPr bwMode="auto">
          <a:xfrm>
            <a:off x="3078163" y="2384425"/>
            <a:ext cx="2101850" cy="2195513"/>
            <a:chOff x="1727" y="1502"/>
            <a:chExt cx="1324" cy="1383"/>
          </a:xfrm>
        </p:grpSpPr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 flipH="1" flipV="1">
              <a:off x="1903" y="1664"/>
              <a:ext cx="1148" cy="122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Oval 58"/>
            <p:cNvSpPr>
              <a:spLocks noChangeArrowheads="1"/>
            </p:cNvSpPr>
            <p:nvPr/>
          </p:nvSpPr>
          <p:spPr bwMode="auto">
            <a:xfrm>
              <a:off x="1897" y="1664"/>
              <a:ext cx="40" cy="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1" name="Text Box 59"/>
            <p:cNvSpPr txBox="1">
              <a:spLocks noChangeArrowheads="1"/>
            </p:cNvSpPr>
            <p:nvPr/>
          </p:nvSpPr>
          <p:spPr bwMode="auto">
            <a:xfrm>
              <a:off x="1727" y="1502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8252" name="Text Box 60"/>
            <p:cNvSpPr txBox="1">
              <a:spLocks noChangeArrowheads="1"/>
            </p:cNvSpPr>
            <p:nvPr/>
          </p:nvSpPr>
          <p:spPr bwMode="auto">
            <a:xfrm rot="2717250">
              <a:off x="2067" y="2061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2 to P</a:t>
              </a:r>
            </a:p>
          </p:txBody>
        </p:sp>
      </p:grpSp>
      <p:grpSp>
        <p:nvGrpSpPr>
          <p:cNvPr id="8253" name="Group 61"/>
          <p:cNvGrpSpPr>
            <a:grpSpLocks/>
          </p:cNvGrpSpPr>
          <p:nvPr/>
        </p:nvGrpSpPr>
        <p:grpSpPr bwMode="auto">
          <a:xfrm>
            <a:off x="2241550" y="4186238"/>
            <a:ext cx="2446338" cy="436562"/>
            <a:chOff x="1200" y="2637"/>
            <a:chExt cx="1541" cy="275"/>
          </a:xfrm>
        </p:grpSpPr>
        <p:sp>
          <p:nvSpPr>
            <p:cNvPr id="8254" name="Line 62"/>
            <p:cNvSpPr>
              <a:spLocks noChangeShapeType="1"/>
            </p:cNvSpPr>
            <p:nvPr/>
          </p:nvSpPr>
          <p:spPr bwMode="auto">
            <a:xfrm>
              <a:off x="1362" y="2744"/>
              <a:ext cx="1379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auto">
            <a:xfrm>
              <a:off x="1355" y="2721"/>
              <a:ext cx="40" cy="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Text Box 64"/>
            <p:cNvSpPr txBox="1">
              <a:spLocks noChangeArrowheads="1"/>
            </p:cNvSpPr>
            <p:nvPr/>
          </p:nvSpPr>
          <p:spPr bwMode="auto">
            <a:xfrm>
              <a:off x="1200" y="2637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8257" name="Text Box 65"/>
            <p:cNvSpPr txBox="1">
              <a:spLocks noChangeArrowheads="1"/>
            </p:cNvSpPr>
            <p:nvPr/>
          </p:nvSpPr>
          <p:spPr bwMode="auto">
            <a:xfrm>
              <a:off x="1760" y="2720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 to P</a:t>
              </a:r>
            </a:p>
          </p:txBody>
        </p:sp>
      </p:grpSp>
      <p:grpSp>
        <p:nvGrpSpPr>
          <p:cNvPr id="8258" name="Group 66"/>
          <p:cNvGrpSpPr>
            <a:grpSpLocks/>
          </p:cNvGrpSpPr>
          <p:nvPr/>
        </p:nvGrpSpPr>
        <p:grpSpPr bwMode="auto">
          <a:xfrm>
            <a:off x="2949575" y="4364038"/>
            <a:ext cx="765175" cy="1801812"/>
            <a:chOff x="1646" y="2749"/>
            <a:chExt cx="482" cy="1135"/>
          </a:xfrm>
        </p:grpSpPr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 rot="18335076">
              <a:off x="1601" y="3275"/>
              <a:ext cx="1054" cy="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Oval 68"/>
            <p:cNvSpPr>
              <a:spLocks noChangeArrowheads="1"/>
            </p:cNvSpPr>
            <p:nvPr/>
          </p:nvSpPr>
          <p:spPr bwMode="auto">
            <a:xfrm>
              <a:off x="1808" y="3691"/>
              <a:ext cx="41" cy="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Text Box 69"/>
            <p:cNvSpPr txBox="1">
              <a:spLocks noChangeArrowheads="1"/>
            </p:cNvSpPr>
            <p:nvPr/>
          </p:nvSpPr>
          <p:spPr bwMode="auto">
            <a:xfrm>
              <a:off x="1646" y="3691"/>
              <a:ext cx="21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8262" name="Text Box 70"/>
            <p:cNvSpPr txBox="1">
              <a:spLocks noChangeArrowheads="1"/>
            </p:cNvSpPr>
            <p:nvPr/>
          </p:nvSpPr>
          <p:spPr bwMode="auto">
            <a:xfrm rot="-3556577">
              <a:off x="1776" y="3264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 to P</a:t>
              </a:r>
            </a:p>
          </p:txBody>
        </p:sp>
      </p:grpSp>
      <p:grpSp>
        <p:nvGrpSpPr>
          <p:cNvPr id="8263" name="Group 71"/>
          <p:cNvGrpSpPr>
            <a:grpSpLocks/>
          </p:cNvGrpSpPr>
          <p:nvPr/>
        </p:nvGrpSpPr>
        <p:grpSpPr bwMode="auto">
          <a:xfrm>
            <a:off x="6051550" y="2032000"/>
            <a:ext cx="990600" cy="3248025"/>
            <a:chOff x="3600" y="1280"/>
            <a:chExt cx="624" cy="2046"/>
          </a:xfrm>
        </p:grpSpPr>
        <p:sp>
          <p:nvSpPr>
            <p:cNvPr id="8264" name="Line 72"/>
            <p:cNvSpPr>
              <a:spLocks noChangeShapeType="1"/>
            </p:cNvSpPr>
            <p:nvPr/>
          </p:nvSpPr>
          <p:spPr bwMode="auto">
            <a:xfrm rot="17883464" flipH="1">
              <a:off x="2611" y="2331"/>
              <a:ext cx="1985" cy="5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Oval 73"/>
            <p:cNvSpPr>
              <a:spLocks noChangeArrowheads="1"/>
            </p:cNvSpPr>
            <p:nvPr/>
          </p:nvSpPr>
          <p:spPr bwMode="auto">
            <a:xfrm rot="1683464">
              <a:off x="4056" y="1421"/>
              <a:ext cx="40" cy="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Text Box 74"/>
            <p:cNvSpPr txBox="1">
              <a:spLocks noChangeArrowheads="1"/>
            </p:cNvSpPr>
            <p:nvPr/>
          </p:nvSpPr>
          <p:spPr bwMode="auto">
            <a:xfrm>
              <a:off x="4046" y="12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endParaRPr lang="en-US" sz="1400" baseline="-25000">
                <a:latin typeface="Times New Roman" charset="0"/>
              </a:endParaRPr>
            </a:p>
          </p:txBody>
        </p:sp>
        <p:sp>
          <p:nvSpPr>
            <p:cNvPr id="8267" name="Text Box 75"/>
            <p:cNvSpPr txBox="1">
              <a:spLocks noChangeArrowheads="1"/>
            </p:cNvSpPr>
            <p:nvPr/>
          </p:nvSpPr>
          <p:spPr bwMode="auto">
            <a:xfrm rot="-3945632">
              <a:off x="3495" y="2265"/>
              <a:ext cx="4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 to P</a:t>
              </a:r>
            </a:p>
          </p:txBody>
        </p:sp>
      </p:grpSp>
      <p:grpSp>
        <p:nvGrpSpPr>
          <p:cNvPr id="8268" name="Group 76"/>
          <p:cNvGrpSpPr>
            <a:grpSpLocks/>
          </p:cNvGrpSpPr>
          <p:nvPr/>
        </p:nvGrpSpPr>
        <p:grpSpPr bwMode="auto">
          <a:xfrm>
            <a:off x="3765550" y="5011738"/>
            <a:ext cx="425450" cy="1411287"/>
            <a:chOff x="2160" y="3157"/>
            <a:chExt cx="268" cy="889"/>
          </a:xfrm>
        </p:grpSpPr>
        <p:sp>
          <p:nvSpPr>
            <p:cNvPr id="8269" name="Line 77"/>
            <p:cNvSpPr>
              <a:spLocks noChangeShapeType="1"/>
            </p:cNvSpPr>
            <p:nvPr/>
          </p:nvSpPr>
          <p:spPr bwMode="auto">
            <a:xfrm rot="10800000">
              <a:off x="2320" y="3157"/>
              <a:ext cx="0" cy="69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Oval 78"/>
            <p:cNvSpPr>
              <a:spLocks noChangeArrowheads="1"/>
            </p:cNvSpPr>
            <p:nvPr/>
          </p:nvSpPr>
          <p:spPr bwMode="auto">
            <a:xfrm>
              <a:off x="2302" y="3841"/>
              <a:ext cx="41" cy="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1" name="Text Box 79"/>
            <p:cNvSpPr txBox="1">
              <a:spLocks noChangeArrowheads="1"/>
            </p:cNvSpPr>
            <p:nvPr/>
          </p:nvSpPr>
          <p:spPr bwMode="auto">
            <a:xfrm>
              <a:off x="2214" y="3853"/>
              <a:ext cx="21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5</a:t>
              </a:r>
            </a:p>
          </p:txBody>
        </p:sp>
        <p:sp>
          <p:nvSpPr>
            <p:cNvPr id="8272" name="Text Box 80"/>
            <p:cNvSpPr txBox="1">
              <a:spLocks noChangeArrowheads="1"/>
            </p:cNvSpPr>
            <p:nvPr/>
          </p:nvSpPr>
          <p:spPr bwMode="auto">
            <a:xfrm rot="-5370959">
              <a:off x="2067" y="3504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5 to P</a:t>
              </a:r>
            </a:p>
          </p:txBody>
        </p:sp>
      </p:grpSp>
      <p:grpSp>
        <p:nvGrpSpPr>
          <p:cNvPr id="8273" name="Group 81"/>
          <p:cNvGrpSpPr>
            <a:grpSpLocks/>
          </p:cNvGrpSpPr>
          <p:nvPr/>
        </p:nvGrpSpPr>
        <p:grpSpPr bwMode="auto">
          <a:xfrm>
            <a:off x="4024313" y="5021263"/>
            <a:ext cx="809625" cy="1273175"/>
            <a:chOff x="2323" y="3163"/>
            <a:chExt cx="510" cy="802"/>
          </a:xfrm>
        </p:grpSpPr>
        <p:sp>
          <p:nvSpPr>
            <p:cNvPr id="8274" name="Line 82"/>
            <p:cNvSpPr>
              <a:spLocks noChangeShapeType="1"/>
            </p:cNvSpPr>
            <p:nvPr/>
          </p:nvSpPr>
          <p:spPr bwMode="auto">
            <a:xfrm>
              <a:off x="2323" y="3163"/>
              <a:ext cx="347" cy="625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Text Box 83"/>
            <p:cNvSpPr txBox="1">
              <a:spLocks noChangeArrowheads="1"/>
            </p:cNvSpPr>
            <p:nvPr/>
          </p:nvSpPr>
          <p:spPr bwMode="auto">
            <a:xfrm>
              <a:off x="2619" y="3772"/>
              <a:ext cx="21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P</a:t>
              </a:r>
              <a:r>
                <a:rPr lang="en-US" sz="1400" baseline="-25000">
                  <a:latin typeface="Times New Roman" charset="0"/>
                </a:rPr>
                <a:t>6</a:t>
              </a:r>
            </a:p>
          </p:txBody>
        </p:sp>
        <p:grpSp>
          <p:nvGrpSpPr>
            <p:cNvPr id="8276" name="Group 84"/>
            <p:cNvGrpSpPr>
              <a:grpSpLocks/>
            </p:cNvGrpSpPr>
            <p:nvPr/>
          </p:nvGrpSpPr>
          <p:grpSpPr bwMode="auto">
            <a:xfrm>
              <a:off x="2448" y="3504"/>
              <a:ext cx="234" cy="340"/>
              <a:chOff x="2459" y="3510"/>
              <a:chExt cx="234" cy="340"/>
            </a:xfrm>
          </p:grpSpPr>
          <p:sp>
            <p:nvSpPr>
              <p:cNvPr id="8277" name="Oval 85"/>
              <p:cNvSpPr>
                <a:spLocks noChangeArrowheads="1"/>
              </p:cNvSpPr>
              <p:nvPr/>
            </p:nvSpPr>
            <p:spPr bwMode="auto">
              <a:xfrm>
                <a:off x="2652" y="3757"/>
                <a:ext cx="41" cy="4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8" name="Text Box 86"/>
              <p:cNvSpPr txBox="1">
                <a:spLocks noChangeArrowheads="1"/>
              </p:cNvSpPr>
              <p:nvPr/>
            </p:nvSpPr>
            <p:spPr bwMode="auto">
              <a:xfrm rot="-17977531">
                <a:off x="2376" y="3593"/>
                <a:ext cx="3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>
                    <a:latin typeface="Times New Roman" charset="0"/>
                  </a:rPr>
                  <a:t>6 to P</a:t>
                </a:r>
              </a:p>
            </p:txBody>
          </p:sp>
        </p:grpSp>
      </p:grpSp>
      <p:grpSp>
        <p:nvGrpSpPr>
          <p:cNvPr id="8279" name="Group 87"/>
          <p:cNvGrpSpPr>
            <a:grpSpLocks/>
          </p:cNvGrpSpPr>
          <p:nvPr/>
        </p:nvGrpSpPr>
        <p:grpSpPr bwMode="auto">
          <a:xfrm>
            <a:off x="6324600" y="290513"/>
            <a:ext cx="2590800" cy="762000"/>
            <a:chOff x="3984" y="183"/>
            <a:chExt cx="1632" cy="480"/>
          </a:xfrm>
        </p:grpSpPr>
        <p:sp>
          <p:nvSpPr>
            <p:cNvPr id="8280" name="Rectangle 88"/>
            <p:cNvSpPr>
              <a:spLocks noChangeArrowheads="1"/>
            </p:cNvSpPr>
            <p:nvPr/>
          </p:nvSpPr>
          <p:spPr bwMode="auto">
            <a:xfrm>
              <a:off x="3984" y="183"/>
              <a:ext cx="1632" cy="4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Text Box 89"/>
            <p:cNvSpPr txBox="1">
              <a:spLocks noChangeArrowheads="1"/>
            </p:cNvSpPr>
            <p:nvPr/>
          </p:nvSpPr>
          <p:spPr bwMode="auto">
            <a:xfrm>
              <a:off x="4032" y="192"/>
              <a:ext cx="154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INVOLUTE</a:t>
              </a:r>
            </a:p>
            <a:p>
              <a:pPr algn="ctr" eaLnBrk="0" hangingPunct="0"/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 OF </a:t>
              </a:r>
            </a:p>
            <a:p>
              <a:pPr algn="ctr" eaLnBrk="0" hangingPunct="0"/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COMPOSIT SHAPED POLE</a:t>
              </a:r>
            </a:p>
          </p:txBody>
        </p:sp>
      </p:grp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228600" y="228600"/>
            <a:ext cx="583088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PROBLEM 20 :</a:t>
            </a:r>
            <a:r>
              <a:rPr lang="en-US" sz="1200">
                <a:latin typeface="Times New Roman" charset="0"/>
              </a:rPr>
              <a:t> A POLE IS OF A SHAPE OF HALF HEXABON AND SEMICIRCLE.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ASTRING IS TO BE WOUND HAVING LENGTH EQUAL TO THE POLE PERIMETER</a:t>
            </a:r>
          </a:p>
          <a:p>
            <a:pPr eaLnBrk="0" hangingPunct="0"/>
            <a:r>
              <a:rPr lang="en-US" sz="1200">
                <a:latin typeface="Times New Roman" charset="0"/>
              </a:rPr>
              <a:t>DRAW PATH OF FREE END </a:t>
            </a:r>
            <a:r>
              <a:rPr lang="en-US" sz="1200" i="1">
                <a:solidFill>
                  <a:srgbClr val="FF0066"/>
                </a:solidFill>
                <a:latin typeface="Times New Roman" charset="0"/>
              </a:rPr>
              <a:t>P</a:t>
            </a:r>
            <a:r>
              <a:rPr lang="en-US" sz="1200">
                <a:solidFill>
                  <a:srgbClr val="FF0066"/>
                </a:solidFill>
                <a:latin typeface="Times New Roman" charset="0"/>
              </a:rPr>
              <a:t> </a:t>
            </a:r>
            <a:r>
              <a:rPr lang="en-US" sz="1200">
                <a:latin typeface="Times New Roman" charset="0"/>
              </a:rPr>
              <a:t> OF STRING WHEN WOUND COMPLETELY.</a:t>
            </a:r>
          </a:p>
          <a:p>
            <a:pPr eaLnBrk="0" hangingPunct="0"/>
            <a:r>
              <a:rPr lang="en-US" sz="1600">
                <a:latin typeface="Times New Roman" charset="0"/>
              </a:rPr>
              <a:t>(Take hex 30 mm sides and semicircle of 60 mm diameter.)</a:t>
            </a:r>
          </a:p>
        </p:txBody>
      </p:sp>
      <p:sp>
        <p:nvSpPr>
          <p:cNvPr id="8283" name="Text Box 91"/>
          <p:cNvSpPr txBox="1">
            <a:spLocks noChangeArrowheads="1"/>
          </p:cNvSpPr>
          <p:nvPr/>
        </p:nvSpPr>
        <p:spPr bwMode="auto">
          <a:xfrm>
            <a:off x="76200" y="1408113"/>
            <a:ext cx="1981200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solidFill>
                  <a:srgbClr val="FF0066"/>
                </a:solidFill>
                <a:latin typeface="Times New Roman" charset="0"/>
              </a:rPr>
              <a:t>SOLUTION STEPS: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Draw pole shape as per dimensions.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Divide semicircle  in 4 parts and name those along with corners of  hexagon.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Calculate perimeter length.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Show it as string AP. 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On this line mark 30mm from A 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Mark and name it 1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Mark </a:t>
            </a:r>
            <a:r>
              <a:rPr lang="en-US" sz="1200">
                <a:solidFill>
                  <a:schemeClr val="accent2"/>
                </a:solidFill>
                <a:cs typeface="Times New Roman" charset="0"/>
                <a:sym typeface="Symbol" pitchFamily="18" charset="2"/>
              </a:rPr>
              <a:t>D/2 distance on it from 1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cs typeface="Times New Roman" charset="0"/>
                <a:sym typeface="Symbol" pitchFamily="18" charset="2"/>
              </a:rPr>
              <a:t>And dividing it in 4 parts name 2,3,4,5.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cs typeface="Times New Roman" charset="0"/>
                <a:sym typeface="Symbol" pitchFamily="18" charset="2"/>
              </a:rPr>
              <a:t>Mark point 6 on line 30 mm from 5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cs typeface="Times New Roman" charset="0"/>
                <a:sym typeface="Symbol" pitchFamily="18" charset="2"/>
              </a:rPr>
              <a:t>Now draw tangents from all points of pole 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cs typeface="Times New Roman" charset="0"/>
                <a:sym typeface="Symbol" pitchFamily="18" charset="2"/>
              </a:rPr>
              <a:t>and proper lengths as done in all previous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  <a:cs typeface="Times New Roman" charset="0"/>
                <a:sym typeface="Symbol" pitchFamily="18" charset="2"/>
              </a:rPr>
              <a:t> involute’s problems and complete the curve.</a:t>
            </a:r>
            <a:endParaRPr lang="en-US" sz="1200">
              <a:solidFill>
                <a:schemeClr val="accent2"/>
              </a:solidFill>
            </a:endParaRPr>
          </a:p>
        </p:txBody>
      </p:sp>
      <p:grpSp>
        <p:nvGrpSpPr>
          <p:cNvPr id="8284" name="Group 92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8285" name="AutoShape 9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6" name="AutoShape 9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7" name="AutoShape 9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8" name="AutoShape 9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9" name="AutoShape 9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0" name="AutoShape 9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2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3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3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nimBg="1"/>
      <p:bldP spid="8204" grpId="0" animBg="1"/>
      <p:bldP spid="8205" grpId="0" animBg="1"/>
      <p:bldP spid="8206" grpId="0" autoUpdateAnimBg="0"/>
      <p:bldP spid="8207" grpId="0" autoUpdateAnimBg="0"/>
      <p:bldP spid="8208" grpId="0" autoUpdateAnimBg="0"/>
      <p:bldP spid="8209" grpId="0" autoUpdateAnimBg="0"/>
      <p:bldP spid="8210" grpId="0" autoUpdateAnimBg="0"/>
      <p:bldP spid="8211" grpId="0" autoUpdateAnimBg="0"/>
      <p:bldP spid="8240" grpId="0" animBg="1"/>
      <p:bldP spid="8241" grpId="0" animBg="1"/>
      <p:bldP spid="8242" grpId="0" animBg="1"/>
      <p:bldP spid="8282" grpId="0" autoUpdateAnimBg="0"/>
      <p:bldP spid="82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868863" y="4140200"/>
            <a:ext cx="2209800" cy="1238250"/>
            <a:chOff x="2016" y="1584"/>
            <a:chExt cx="865" cy="485"/>
          </a:xfrm>
        </p:grpSpPr>
        <p:sp>
          <p:nvSpPr>
            <p:cNvPr id="9219" name="Arc 3"/>
            <p:cNvSpPr>
              <a:spLocks/>
            </p:cNvSpPr>
            <p:nvPr/>
          </p:nvSpPr>
          <p:spPr bwMode="auto">
            <a:xfrm>
              <a:off x="2017" y="1584"/>
              <a:ext cx="864" cy="48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4 w 43200"/>
                <a:gd name="T1" fmla="*/ 22378 h 24225"/>
                <a:gd name="T2" fmla="*/ 43040 w 43200"/>
                <a:gd name="T3" fmla="*/ 24225 h 24225"/>
                <a:gd name="T4" fmla="*/ 21600 w 43200"/>
                <a:gd name="T5" fmla="*/ 21600 h 24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225" fill="none" extrusionOk="0">
                  <a:moveTo>
                    <a:pt x="14" y="22377"/>
                  </a:moveTo>
                  <a:cubicBezTo>
                    <a:pt x="4" y="22118"/>
                    <a:pt x="0" y="21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77"/>
                    <a:pt x="43146" y="23354"/>
                    <a:pt x="43039" y="24224"/>
                  </a:cubicBezTo>
                </a:path>
                <a:path w="43200" h="24225" stroke="0" extrusionOk="0">
                  <a:moveTo>
                    <a:pt x="14" y="22377"/>
                  </a:moveTo>
                  <a:cubicBezTo>
                    <a:pt x="4" y="22118"/>
                    <a:pt x="0" y="21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77"/>
                    <a:pt x="43146" y="23354"/>
                    <a:pt x="43039" y="2422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2016" y="2031"/>
              <a:ext cx="86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969000" y="414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 flipV="1">
            <a:off x="5173663" y="4473575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rot="5400000" flipH="1" flipV="1">
            <a:off x="5988050" y="4487863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4868863" y="1111250"/>
            <a:ext cx="0" cy="4171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5072063" y="4130675"/>
            <a:ext cx="2003425" cy="1171575"/>
            <a:chOff x="1856" y="2094"/>
            <a:chExt cx="1262" cy="738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856" y="232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1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2286" y="209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2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736" y="222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3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2946" y="264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4</a:t>
              </a:r>
            </a:p>
          </p:txBody>
        </p:sp>
      </p:grp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3763963" y="1644650"/>
            <a:ext cx="550862" cy="3624263"/>
            <a:chOff x="1032" y="528"/>
            <a:chExt cx="347" cy="2283"/>
          </a:xfrm>
        </p:grpSpPr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H="1">
              <a:off x="1080" y="5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H="1">
              <a:off x="1032" y="281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V="1">
              <a:off x="1224" y="52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1221" y="1845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1080" y="1536"/>
              <a:ext cx="2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  <a:cs typeface="Times New Roman" charset="0"/>
                  <a:sym typeface="Symbol" pitchFamily="18" charset="2"/>
                </a:rPr>
                <a:t>D</a:t>
              </a:r>
            </a:p>
          </p:txBody>
        </p:sp>
      </p:grp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4581525" y="1503363"/>
            <a:ext cx="287338" cy="3033712"/>
            <a:chOff x="1547" y="439"/>
            <a:chExt cx="181" cy="1911"/>
          </a:xfrm>
        </p:grpSpPr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1553" y="215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1</a:t>
              </a:r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1547" y="157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2</a:t>
              </a:r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1556" y="1015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3</a:t>
              </a:r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1547" y="43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4</a:t>
              </a:r>
            </a:p>
          </p:txBody>
        </p:sp>
      </p:grpSp>
      <p:sp>
        <p:nvSpPr>
          <p:cNvPr id="9241" name="Line 25"/>
          <p:cNvSpPr>
            <a:spLocks noChangeShapeType="1"/>
          </p:cNvSpPr>
          <p:nvPr/>
        </p:nvSpPr>
        <p:spPr bwMode="auto">
          <a:xfrm rot="8196441" flipV="1">
            <a:off x="6373813" y="1979613"/>
            <a:ext cx="0" cy="417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rot="5400000" flipV="1">
            <a:off x="6251575" y="2051050"/>
            <a:ext cx="0" cy="417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rot="2368950" flipV="1">
            <a:off x="5940425" y="1449388"/>
            <a:ext cx="0" cy="417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rot="10800000" flipV="1">
            <a:off x="7078663" y="1674813"/>
            <a:ext cx="0" cy="417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5173663" y="4108450"/>
            <a:ext cx="1905000" cy="1193800"/>
            <a:chOff x="1920" y="2080"/>
            <a:chExt cx="1200" cy="752"/>
          </a:xfrm>
        </p:grpSpPr>
        <p:sp>
          <p:nvSpPr>
            <p:cNvPr id="9246" name="Oval 30"/>
            <p:cNvSpPr>
              <a:spLocks noChangeArrowheads="1"/>
            </p:cNvSpPr>
            <p:nvPr/>
          </p:nvSpPr>
          <p:spPr bwMode="auto">
            <a:xfrm>
              <a:off x="1920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Oval 31"/>
            <p:cNvSpPr>
              <a:spLocks noChangeArrowheads="1"/>
            </p:cNvSpPr>
            <p:nvPr/>
          </p:nvSpPr>
          <p:spPr bwMode="auto">
            <a:xfrm>
              <a:off x="2400" y="20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2880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Oval 33"/>
            <p:cNvSpPr>
              <a:spLocks noChangeArrowheads="1"/>
            </p:cNvSpPr>
            <p:nvPr/>
          </p:nvSpPr>
          <p:spPr bwMode="auto">
            <a:xfrm>
              <a:off x="3072" y="27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4556125" y="955675"/>
            <a:ext cx="360363" cy="4433888"/>
            <a:chOff x="1531" y="94"/>
            <a:chExt cx="227" cy="2793"/>
          </a:xfrm>
        </p:grpSpPr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1531" y="2695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A</a:t>
              </a:r>
            </a:p>
          </p:txBody>
        </p:sp>
        <p:sp>
          <p:nvSpPr>
            <p:cNvPr id="9252" name="Text Box 36"/>
            <p:cNvSpPr txBox="1">
              <a:spLocks noChangeArrowheads="1"/>
            </p:cNvSpPr>
            <p:nvPr/>
          </p:nvSpPr>
          <p:spPr bwMode="auto">
            <a:xfrm>
              <a:off x="1567" y="94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B</a:t>
              </a:r>
            </a:p>
          </p:txBody>
        </p:sp>
        <p:sp>
          <p:nvSpPr>
            <p:cNvPr id="9253" name="Oval 37"/>
            <p:cNvSpPr>
              <a:spLocks noChangeArrowheads="1"/>
            </p:cNvSpPr>
            <p:nvPr/>
          </p:nvSpPr>
          <p:spPr bwMode="auto">
            <a:xfrm>
              <a:off x="1704" y="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Oval 38"/>
            <p:cNvSpPr>
              <a:spLocks noChangeArrowheads="1"/>
            </p:cNvSpPr>
            <p:nvPr/>
          </p:nvSpPr>
          <p:spPr bwMode="auto">
            <a:xfrm>
              <a:off x="1704" y="27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4246563" y="1682750"/>
            <a:ext cx="3398837" cy="3600450"/>
            <a:chOff x="1336" y="552"/>
            <a:chExt cx="2141" cy="2268"/>
          </a:xfrm>
        </p:grpSpPr>
        <p:sp>
          <p:nvSpPr>
            <p:cNvPr id="9256" name="Oval 40"/>
            <p:cNvSpPr>
              <a:spLocks noChangeArrowheads="1"/>
            </p:cNvSpPr>
            <p:nvPr/>
          </p:nvSpPr>
          <p:spPr bwMode="auto">
            <a:xfrm>
              <a:off x="1520" y="27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Oval 41"/>
            <p:cNvSpPr>
              <a:spLocks noChangeArrowheads="1"/>
            </p:cNvSpPr>
            <p:nvPr/>
          </p:nvSpPr>
          <p:spPr bwMode="auto">
            <a:xfrm>
              <a:off x="3200" y="7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Text Box 42"/>
            <p:cNvSpPr txBox="1">
              <a:spLocks noChangeArrowheads="1"/>
            </p:cNvSpPr>
            <p:nvPr/>
          </p:nvSpPr>
          <p:spPr bwMode="auto">
            <a:xfrm>
              <a:off x="1336" y="2608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A</a:t>
              </a:r>
              <a:r>
                <a:rPr lang="en-US" sz="1600" baseline="-25000">
                  <a:latin typeface="Times New Roman" charset="0"/>
                </a:rPr>
                <a:t>1</a:t>
              </a:r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3232" y="552"/>
              <a:ext cx="2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B</a:t>
              </a:r>
              <a:r>
                <a:rPr lang="en-US" sz="1600" baseline="-25000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9260" name="Group 44"/>
          <p:cNvGrpSpPr>
            <a:grpSpLocks/>
          </p:cNvGrpSpPr>
          <p:nvPr/>
        </p:nvGrpSpPr>
        <p:grpSpPr bwMode="auto">
          <a:xfrm>
            <a:off x="4157663" y="3816350"/>
            <a:ext cx="4605337" cy="450850"/>
            <a:chOff x="1280" y="1896"/>
            <a:chExt cx="2901" cy="284"/>
          </a:xfrm>
        </p:grpSpPr>
        <p:sp>
          <p:nvSpPr>
            <p:cNvPr id="9261" name="Oval 45"/>
            <p:cNvSpPr>
              <a:spLocks noChangeArrowheads="1"/>
            </p:cNvSpPr>
            <p:nvPr/>
          </p:nvSpPr>
          <p:spPr bwMode="auto">
            <a:xfrm>
              <a:off x="1280" y="20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Oval 46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Text Box 47"/>
            <p:cNvSpPr txBox="1">
              <a:spLocks noChangeArrowheads="1"/>
            </p:cNvSpPr>
            <p:nvPr/>
          </p:nvSpPr>
          <p:spPr bwMode="auto">
            <a:xfrm>
              <a:off x="1284" y="1896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A</a:t>
              </a:r>
              <a:r>
                <a:rPr lang="en-US" sz="16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9264" name="Text Box 48"/>
            <p:cNvSpPr txBox="1">
              <a:spLocks noChangeArrowheads="1"/>
            </p:cNvSpPr>
            <p:nvPr/>
          </p:nvSpPr>
          <p:spPr bwMode="auto">
            <a:xfrm>
              <a:off x="3936" y="1968"/>
              <a:ext cx="2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B</a:t>
              </a:r>
              <a:r>
                <a:rPr lang="en-US" sz="1600" baseline="-25000">
                  <a:latin typeface="Times New Roman" charset="0"/>
                </a:rPr>
                <a:t>2</a:t>
              </a:r>
            </a:p>
          </p:txBody>
        </p:sp>
      </p:grpSp>
      <p:grpSp>
        <p:nvGrpSpPr>
          <p:cNvPr id="9265" name="Group 49"/>
          <p:cNvGrpSpPr>
            <a:grpSpLocks/>
          </p:cNvGrpSpPr>
          <p:nvPr/>
        </p:nvGrpSpPr>
        <p:grpSpPr bwMode="auto">
          <a:xfrm>
            <a:off x="4818063" y="2114550"/>
            <a:ext cx="3411537" cy="3676650"/>
            <a:chOff x="1696" y="824"/>
            <a:chExt cx="2149" cy="2316"/>
          </a:xfrm>
        </p:grpSpPr>
        <p:sp>
          <p:nvSpPr>
            <p:cNvPr id="9266" name="Line 50"/>
            <p:cNvSpPr>
              <a:spLocks noChangeShapeType="1"/>
            </p:cNvSpPr>
            <p:nvPr/>
          </p:nvSpPr>
          <p:spPr bwMode="auto">
            <a:xfrm>
              <a:off x="1728" y="1107"/>
              <a:ext cx="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Oval 51"/>
            <p:cNvSpPr>
              <a:spLocks noChangeArrowheads="1"/>
            </p:cNvSpPr>
            <p:nvPr/>
          </p:nvSpPr>
          <p:spPr bwMode="auto">
            <a:xfrm>
              <a:off x="1752" y="10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auto">
            <a:xfrm>
              <a:off x="3544" y="29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Text Box 53"/>
            <p:cNvSpPr txBox="1">
              <a:spLocks noChangeArrowheads="1"/>
            </p:cNvSpPr>
            <p:nvPr/>
          </p:nvSpPr>
          <p:spPr bwMode="auto">
            <a:xfrm>
              <a:off x="1696" y="824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A</a:t>
              </a:r>
              <a:r>
                <a:rPr lang="en-US" sz="1600" baseline="-25000">
                  <a:latin typeface="Times New Roman" charset="0"/>
                </a:rPr>
                <a:t>3</a:t>
              </a:r>
            </a:p>
          </p:txBody>
        </p:sp>
        <p:sp>
          <p:nvSpPr>
            <p:cNvPr id="9270" name="Text Box 54"/>
            <p:cNvSpPr txBox="1">
              <a:spLocks noChangeArrowheads="1"/>
            </p:cNvSpPr>
            <p:nvPr/>
          </p:nvSpPr>
          <p:spPr bwMode="auto">
            <a:xfrm>
              <a:off x="3600" y="2928"/>
              <a:ext cx="2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B</a:t>
              </a:r>
              <a:r>
                <a:rPr lang="en-US" sz="1600" baseline="-25000">
                  <a:latin typeface="Times New Roman" charset="0"/>
                </a:rPr>
                <a:t>3</a:t>
              </a:r>
            </a:p>
          </p:txBody>
        </p:sp>
      </p:grpSp>
      <p:grpSp>
        <p:nvGrpSpPr>
          <p:cNvPr id="9271" name="Group 55"/>
          <p:cNvGrpSpPr>
            <a:grpSpLocks/>
          </p:cNvGrpSpPr>
          <p:nvPr/>
        </p:nvGrpSpPr>
        <p:grpSpPr bwMode="auto">
          <a:xfrm>
            <a:off x="6926263" y="1339850"/>
            <a:ext cx="400050" cy="4832350"/>
            <a:chOff x="3024" y="336"/>
            <a:chExt cx="252" cy="3044"/>
          </a:xfrm>
        </p:grpSpPr>
        <p:sp>
          <p:nvSpPr>
            <p:cNvPr id="9272" name="Oval 56"/>
            <p:cNvSpPr>
              <a:spLocks noChangeArrowheads="1"/>
            </p:cNvSpPr>
            <p:nvPr/>
          </p:nvSpPr>
          <p:spPr bwMode="auto">
            <a:xfrm>
              <a:off x="3088" y="5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Oval 57"/>
            <p:cNvSpPr>
              <a:spLocks noChangeArrowheads="1"/>
            </p:cNvSpPr>
            <p:nvPr/>
          </p:nvSpPr>
          <p:spPr bwMode="auto">
            <a:xfrm>
              <a:off x="3096" y="31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Text Box 58"/>
            <p:cNvSpPr txBox="1">
              <a:spLocks noChangeArrowheads="1"/>
            </p:cNvSpPr>
            <p:nvPr/>
          </p:nvSpPr>
          <p:spPr bwMode="auto">
            <a:xfrm>
              <a:off x="3024" y="336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A</a:t>
              </a:r>
              <a:r>
                <a:rPr lang="en-US" sz="1600" baseline="-25000">
                  <a:latin typeface="Times New Roman" charset="0"/>
                </a:rPr>
                <a:t>4</a:t>
              </a:r>
            </a:p>
          </p:txBody>
        </p:sp>
        <p:sp>
          <p:nvSpPr>
            <p:cNvPr id="9275" name="Text Box 59"/>
            <p:cNvSpPr txBox="1">
              <a:spLocks noChangeArrowheads="1"/>
            </p:cNvSpPr>
            <p:nvPr/>
          </p:nvSpPr>
          <p:spPr bwMode="auto">
            <a:xfrm>
              <a:off x="3024" y="3168"/>
              <a:ext cx="2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B</a:t>
              </a:r>
              <a:r>
                <a:rPr lang="en-US" sz="1600" baseline="-25000">
                  <a:latin typeface="Times New Roman" charset="0"/>
                </a:rPr>
                <a:t>4</a:t>
              </a:r>
            </a:p>
          </p:txBody>
        </p:sp>
      </p:grpSp>
      <p:sp>
        <p:nvSpPr>
          <p:cNvPr id="9276" name="Arc 60"/>
          <p:cNvSpPr>
            <a:spLocks/>
          </p:cNvSpPr>
          <p:nvPr/>
        </p:nvSpPr>
        <p:spPr bwMode="auto">
          <a:xfrm flipH="1" flipV="1">
            <a:off x="4183063" y="4146550"/>
            <a:ext cx="685800" cy="1143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Arc 61"/>
          <p:cNvSpPr>
            <a:spLocks/>
          </p:cNvSpPr>
          <p:nvPr/>
        </p:nvSpPr>
        <p:spPr bwMode="auto">
          <a:xfrm rot="10776133" flipV="1">
            <a:off x="4183063" y="1719263"/>
            <a:ext cx="2921000" cy="2451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Arc 62"/>
          <p:cNvSpPr>
            <a:spLocks/>
          </p:cNvSpPr>
          <p:nvPr/>
        </p:nvSpPr>
        <p:spPr bwMode="auto">
          <a:xfrm rot="10899231" flipH="1" flipV="1">
            <a:off x="4867275" y="1185863"/>
            <a:ext cx="3505200" cy="2895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Arc 63"/>
          <p:cNvSpPr>
            <a:spLocks/>
          </p:cNvSpPr>
          <p:nvPr/>
        </p:nvSpPr>
        <p:spPr bwMode="auto">
          <a:xfrm rot="10722717" flipH="1">
            <a:off x="7065963" y="4081463"/>
            <a:ext cx="1295400" cy="1752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80" name="Group 64"/>
          <p:cNvGrpSpPr>
            <a:grpSpLocks/>
          </p:cNvGrpSpPr>
          <p:nvPr/>
        </p:nvGrpSpPr>
        <p:grpSpPr bwMode="auto">
          <a:xfrm>
            <a:off x="4792663" y="1658938"/>
            <a:ext cx="157162" cy="2714625"/>
            <a:chOff x="1680" y="537"/>
            <a:chExt cx="99" cy="1710"/>
          </a:xfrm>
        </p:grpSpPr>
        <p:sp>
          <p:nvSpPr>
            <p:cNvPr id="9281" name="Line 65"/>
            <p:cNvSpPr>
              <a:spLocks noChangeShapeType="1"/>
            </p:cNvSpPr>
            <p:nvPr/>
          </p:nvSpPr>
          <p:spPr bwMode="auto">
            <a:xfrm>
              <a:off x="1683" y="224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Line 66"/>
            <p:cNvSpPr>
              <a:spLocks noChangeShapeType="1"/>
            </p:cNvSpPr>
            <p:nvPr/>
          </p:nvSpPr>
          <p:spPr bwMode="auto">
            <a:xfrm>
              <a:off x="1680" y="167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Line 67"/>
            <p:cNvSpPr>
              <a:spLocks noChangeShapeType="1"/>
            </p:cNvSpPr>
            <p:nvPr/>
          </p:nvSpPr>
          <p:spPr bwMode="auto">
            <a:xfrm>
              <a:off x="1683" y="53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Line 68"/>
            <p:cNvSpPr>
              <a:spLocks noChangeShapeType="1"/>
            </p:cNvSpPr>
            <p:nvPr/>
          </p:nvSpPr>
          <p:spPr bwMode="auto">
            <a:xfrm>
              <a:off x="1683" y="10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85" name="Group 69"/>
          <p:cNvGrpSpPr>
            <a:grpSpLocks/>
          </p:cNvGrpSpPr>
          <p:nvPr/>
        </p:nvGrpSpPr>
        <p:grpSpPr bwMode="auto">
          <a:xfrm>
            <a:off x="228600" y="228600"/>
            <a:ext cx="3581400" cy="1155700"/>
            <a:chOff x="144" y="176"/>
            <a:chExt cx="2256" cy="728"/>
          </a:xfrm>
        </p:grpSpPr>
        <p:sp>
          <p:nvSpPr>
            <p:cNvPr id="9286" name="Rectangle 70"/>
            <p:cNvSpPr>
              <a:spLocks noChangeArrowheads="1"/>
            </p:cNvSpPr>
            <p:nvPr/>
          </p:nvSpPr>
          <p:spPr bwMode="auto">
            <a:xfrm>
              <a:off x="144" y="210"/>
              <a:ext cx="2064" cy="6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Rectangle 71"/>
            <p:cNvSpPr>
              <a:spLocks noChangeArrowheads="1"/>
            </p:cNvSpPr>
            <p:nvPr/>
          </p:nvSpPr>
          <p:spPr bwMode="auto">
            <a:xfrm>
              <a:off x="144" y="176"/>
              <a:ext cx="2256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 b="1">
                  <a:solidFill>
                    <a:srgbClr val="FF0066"/>
                  </a:solidFill>
                  <a:latin typeface="Times New Roman" charset="0"/>
                </a:rPr>
                <a:t>PROBLEM 21 : </a:t>
              </a:r>
              <a:r>
                <a:rPr lang="en-US" sz="1400">
                  <a:solidFill>
                    <a:schemeClr val="accent2"/>
                  </a:solidFill>
                </a:rPr>
                <a:t>Rod AB 85 mm long rolls over a semicircular pole without slipping from it’s initially vertical position till it becomes up-side-down vertical.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</a:rPr>
                <a:t>Draw locus of both ends A &amp; B.</a:t>
              </a:r>
            </a:p>
          </p:txBody>
        </p:sp>
      </p:grpSp>
      <p:grpSp>
        <p:nvGrpSpPr>
          <p:cNvPr id="9288" name="Group 72"/>
          <p:cNvGrpSpPr>
            <a:grpSpLocks/>
          </p:cNvGrpSpPr>
          <p:nvPr/>
        </p:nvGrpSpPr>
        <p:grpSpPr bwMode="auto">
          <a:xfrm>
            <a:off x="228600" y="1524000"/>
            <a:ext cx="3276600" cy="1828800"/>
            <a:chOff x="144" y="960"/>
            <a:chExt cx="2064" cy="1152"/>
          </a:xfrm>
        </p:grpSpPr>
        <p:sp>
          <p:nvSpPr>
            <p:cNvPr id="9289" name="AutoShape 73"/>
            <p:cNvSpPr>
              <a:spLocks noChangeArrowheads="1"/>
            </p:cNvSpPr>
            <p:nvPr/>
          </p:nvSpPr>
          <p:spPr bwMode="auto">
            <a:xfrm>
              <a:off x="144" y="960"/>
              <a:ext cx="2064" cy="1152"/>
            </a:xfrm>
            <a:prstGeom prst="wedgeRoundRectCallout">
              <a:avLst>
                <a:gd name="adj1" fmla="val 58866"/>
                <a:gd name="adj2" fmla="val 77431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200">
                <a:latin typeface="Times New Roman" charset="0"/>
              </a:endParaRPr>
            </a:p>
          </p:txBody>
        </p:sp>
        <p:sp>
          <p:nvSpPr>
            <p:cNvPr id="9290" name="Text Box 74"/>
            <p:cNvSpPr txBox="1">
              <a:spLocks noChangeArrowheads="1"/>
            </p:cNvSpPr>
            <p:nvPr/>
          </p:nvSpPr>
          <p:spPr bwMode="auto">
            <a:xfrm>
              <a:off x="182" y="960"/>
              <a:ext cx="1957" cy="1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Solution Steps?</a:t>
              </a:r>
            </a:p>
            <a:p>
              <a:pPr algn="ctr"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If you have studied previous problems</a:t>
              </a:r>
            </a:p>
            <a:p>
              <a:pPr algn="ctr"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properly, you can surely solve this also.</a:t>
              </a:r>
            </a:p>
            <a:p>
              <a:pPr algn="ctr"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Simply remember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that this being a rod,</a:t>
              </a:r>
            </a:p>
            <a:p>
              <a:pPr algn="ctr"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it will roll over the surface of pole.</a:t>
              </a:r>
            </a:p>
            <a:p>
              <a:pPr algn="ctr"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Means when one end is approaching, </a:t>
              </a:r>
            </a:p>
            <a:p>
              <a:pPr algn="ctr"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other end will move away from poll.</a:t>
              </a:r>
            </a:p>
            <a:p>
              <a:pPr algn="ctr" eaLnBrk="0" hangingPunct="0"/>
              <a:r>
                <a:rPr lang="en-US" sz="1200" b="1">
                  <a:solidFill>
                    <a:schemeClr val="bg2"/>
                  </a:solidFill>
                </a:rPr>
                <a:t>OBSERVE ILLUSTRATION CAREFULLY!</a:t>
              </a:r>
            </a:p>
          </p:txBody>
        </p:sp>
      </p:grpSp>
      <p:grpSp>
        <p:nvGrpSpPr>
          <p:cNvPr id="9291" name="Group 7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9292" name="AutoShape 76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AutoShape 7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AutoShape 7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5" name="AutoShape 7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AutoShape 8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AutoShape 8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1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7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2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4" grpId="0" animBg="1"/>
      <p:bldP spid="9241" grpId="0" animBg="1"/>
      <p:bldP spid="9242" grpId="0" animBg="1"/>
      <p:bldP spid="9243" grpId="0" animBg="1"/>
      <p:bldP spid="9244" grpId="0" animBg="1"/>
      <p:bldP spid="9276" grpId="0" animBg="1"/>
      <p:bldP spid="9277" grpId="0" animBg="1"/>
      <p:bldP spid="9278" grpId="0" animBg="1"/>
      <p:bldP spid="92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1219200" y="1565275"/>
            <a:ext cx="1752600" cy="1752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087563" y="3317875"/>
            <a:ext cx="5614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087563" y="1565275"/>
            <a:ext cx="0" cy="1752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231900" y="2459038"/>
            <a:ext cx="17399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rot="900000">
            <a:off x="1443038" y="1851025"/>
            <a:ext cx="1277937" cy="1206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rot="20700000" flipH="1">
            <a:off x="1449388" y="1847850"/>
            <a:ext cx="1293812" cy="11969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082800" y="3276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473325" y="2105025"/>
            <a:ext cx="554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C</a:t>
            </a:r>
            <a:r>
              <a:rPr lang="en-US" sz="1200" baseline="-25000">
                <a:latin typeface="Times New Roman" charset="0"/>
              </a:rPr>
              <a:t>1</a:t>
            </a:r>
            <a:r>
              <a:rPr lang="en-US" sz="1200">
                <a:latin typeface="Times New Roman" charset="0"/>
              </a:rPr>
              <a:t>      C</a:t>
            </a:r>
            <a:r>
              <a:rPr lang="en-US" sz="1200" baseline="-25000">
                <a:latin typeface="Times New Roman" charset="0"/>
              </a:rPr>
              <a:t>2  </a:t>
            </a:r>
            <a:r>
              <a:rPr lang="en-US" sz="1200">
                <a:latin typeface="Times New Roman" charset="0"/>
              </a:rPr>
              <a:t>      C</a:t>
            </a:r>
            <a:r>
              <a:rPr lang="en-US" sz="1200" baseline="-25000">
                <a:latin typeface="Times New Roman" charset="0"/>
              </a:rPr>
              <a:t>3</a:t>
            </a:r>
            <a:r>
              <a:rPr lang="en-US" sz="1200">
                <a:latin typeface="Times New Roman" charset="0"/>
              </a:rPr>
              <a:t>         C</a:t>
            </a:r>
            <a:r>
              <a:rPr lang="en-US" sz="1200" baseline="-25000">
                <a:latin typeface="Times New Roman" charset="0"/>
              </a:rPr>
              <a:t>4</a:t>
            </a:r>
            <a:r>
              <a:rPr lang="en-US" sz="1200">
                <a:latin typeface="Times New Roman" charset="0"/>
              </a:rPr>
              <a:t>          C</a:t>
            </a:r>
            <a:r>
              <a:rPr lang="en-US" sz="1200" baseline="-25000">
                <a:latin typeface="Times New Roman" charset="0"/>
              </a:rPr>
              <a:t>5</a:t>
            </a:r>
            <a:r>
              <a:rPr lang="en-US" sz="1200">
                <a:latin typeface="Times New Roman" charset="0"/>
              </a:rPr>
              <a:t>       C</a:t>
            </a:r>
            <a:r>
              <a:rPr lang="en-US" sz="1200" baseline="-25000">
                <a:latin typeface="Times New Roman" charset="0"/>
              </a:rPr>
              <a:t>6</a:t>
            </a:r>
            <a:r>
              <a:rPr lang="en-US" sz="1200">
                <a:latin typeface="Times New Roman" charset="0"/>
              </a:rPr>
              <a:t>       C</a:t>
            </a:r>
            <a:r>
              <a:rPr lang="en-US" sz="1200" baseline="-25000">
                <a:latin typeface="Times New Roman" charset="0"/>
              </a:rPr>
              <a:t>7</a:t>
            </a:r>
            <a:r>
              <a:rPr lang="en-US" sz="1200">
                <a:latin typeface="Times New Roman" charset="0"/>
              </a:rPr>
              <a:t>       C</a:t>
            </a:r>
            <a:r>
              <a:rPr lang="en-US" sz="1200" baseline="-25000">
                <a:latin typeface="Times New Roman" charset="0"/>
              </a:rPr>
              <a:t>8               </a:t>
            </a:r>
            <a:r>
              <a:rPr lang="en-US" sz="1200">
                <a:latin typeface="Times New Roman" charset="0"/>
              </a:rPr>
              <a:t>C</a:t>
            </a:r>
            <a:r>
              <a:rPr lang="en-US" sz="1200" baseline="-25000">
                <a:latin typeface="Times New Roman" charset="0"/>
              </a:rPr>
              <a:t>9</a:t>
            </a:r>
            <a:r>
              <a:rPr lang="en-US" sz="1200">
                <a:latin typeface="Times New Roman" charset="0"/>
              </a:rPr>
              <a:t>        C</a:t>
            </a:r>
            <a:r>
              <a:rPr lang="en-US" sz="1200" baseline="-25000">
                <a:latin typeface="Times New Roman" charset="0"/>
              </a:rPr>
              <a:t>10</a:t>
            </a:r>
            <a:r>
              <a:rPr lang="en-US" sz="1200">
                <a:latin typeface="Times New Roman" charset="0"/>
              </a:rPr>
              <a:t>      C</a:t>
            </a:r>
            <a:r>
              <a:rPr lang="en-US" sz="1200" baseline="-25000">
                <a:latin typeface="Times New Roman" charset="0"/>
              </a:rPr>
              <a:t>11   </a:t>
            </a:r>
            <a:r>
              <a:rPr lang="en-US" sz="1200">
                <a:latin typeface="Times New Roman" charset="0"/>
              </a:rPr>
              <a:t>    C</a:t>
            </a:r>
            <a:r>
              <a:rPr lang="en-US" sz="1200" baseline="-25000">
                <a:latin typeface="Times New Roman" charset="0"/>
              </a:rPr>
              <a:t>12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046288" y="2455863"/>
            <a:ext cx="5614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1333500" y="2852738"/>
            <a:ext cx="6324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1619250" y="1708150"/>
            <a:ext cx="60166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087563" y="1565275"/>
            <a:ext cx="563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757363" y="283051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955800" y="254793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538413" y="234156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886075" y="17272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713163" y="12954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5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775200" y="12192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5705475" y="14033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7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6503988" y="16954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8</a:t>
            </a:r>
          </a:p>
        </p:txBody>
      </p:sp>
      <p:sp>
        <p:nvSpPr>
          <p:cNvPr id="10276" name="Oval 36"/>
          <p:cNvSpPr>
            <a:spLocks noChangeArrowheads="1"/>
          </p:cNvSpPr>
          <p:nvPr/>
        </p:nvSpPr>
        <p:spPr bwMode="auto">
          <a:xfrm>
            <a:off x="2087563" y="314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209800" y="2814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Oval 38"/>
          <p:cNvSpPr>
            <a:spLocks noChangeArrowheads="1"/>
          </p:cNvSpPr>
          <p:nvPr/>
        </p:nvSpPr>
        <p:spPr bwMode="auto">
          <a:xfrm>
            <a:off x="2562225" y="2417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3111500" y="2009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3878263" y="1670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5767388" y="1670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Oval 42"/>
          <p:cNvSpPr>
            <a:spLocks noChangeArrowheads="1"/>
          </p:cNvSpPr>
          <p:nvPr/>
        </p:nvSpPr>
        <p:spPr bwMode="auto">
          <a:xfrm>
            <a:off x="6592888" y="2009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Oval 44"/>
          <p:cNvSpPr>
            <a:spLocks noChangeArrowheads="1"/>
          </p:cNvSpPr>
          <p:nvPr/>
        </p:nvSpPr>
        <p:spPr bwMode="auto">
          <a:xfrm>
            <a:off x="7062788" y="24193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Arc 55"/>
          <p:cNvSpPr>
            <a:spLocks/>
          </p:cNvSpPr>
          <p:nvPr/>
        </p:nvSpPr>
        <p:spPr bwMode="auto">
          <a:xfrm rot="15656900">
            <a:off x="1035051" y="1538287"/>
            <a:ext cx="838200" cy="593725"/>
          </a:xfrm>
          <a:custGeom>
            <a:avLst/>
            <a:gdLst>
              <a:gd name="G0" fmla="+- 0 0 0"/>
              <a:gd name="G1" fmla="+- 15303 0 0"/>
              <a:gd name="G2" fmla="+- 21600 0 0"/>
              <a:gd name="T0" fmla="*/ 15244 w 21600"/>
              <a:gd name="T1" fmla="*/ 0 h 15303"/>
              <a:gd name="T2" fmla="*/ 21600 w 21600"/>
              <a:gd name="T3" fmla="*/ 15303 h 15303"/>
              <a:gd name="T4" fmla="*/ 0 w 21600"/>
              <a:gd name="T5" fmla="*/ 15303 h 15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303" fill="none" extrusionOk="0">
                <a:moveTo>
                  <a:pt x="15243" y="0"/>
                </a:moveTo>
                <a:cubicBezTo>
                  <a:pt x="19312" y="4053"/>
                  <a:pt x="21600" y="9559"/>
                  <a:pt x="21600" y="15303"/>
                </a:cubicBezTo>
              </a:path>
              <a:path w="21600" h="15303" stroke="0" extrusionOk="0">
                <a:moveTo>
                  <a:pt x="15243" y="0"/>
                </a:moveTo>
                <a:cubicBezTo>
                  <a:pt x="19312" y="4053"/>
                  <a:pt x="21600" y="9559"/>
                  <a:pt x="21600" y="15303"/>
                </a:cubicBezTo>
                <a:lnTo>
                  <a:pt x="0" y="1530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Arc 56"/>
          <p:cNvSpPr>
            <a:spLocks/>
          </p:cNvSpPr>
          <p:nvPr/>
        </p:nvSpPr>
        <p:spPr bwMode="auto">
          <a:xfrm rot="21419303" flipH="1">
            <a:off x="2052638" y="1655763"/>
            <a:ext cx="2882900" cy="1752600"/>
          </a:xfrm>
          <a:custGeom>
            <a:avLst/>
            <a:gdLst>
              <a:gd name="G0" fmla="+- 614 0 0"/>
              <a:gd name="G1" fmla="+- 21600 0 0"/>
              <a:gd name="G2" fmla="+- 21600 0 0"/>
              <a:gd name="T0" fmla="*/ 0 w 22095"/>
              <a:gd name="T1" fmla="*/ 9 h 21600"/>
              <a:gd name="T2" fmla="*/ 22095 w 22095"/>
              <a:gd name="T3" fmla="*/ 19338 h 21600"/>
              <a:gd name="T4" fmla="*/ 614 w 2209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95" h="21600" fill="none" extrusionOk="0">
                <a:moveTo>
                  <a:pt x="-1" y="8"/>
                </a:moveTo>
                <a:cubicBezTo>
                  <a:pt x="204" y="2"/>
                  <a:pt x="409" y="-1"/>
                  <a:pt x="614" y="0"/>
                </a:cubicBezTo>
                <a:cubicBezTo>
                  <a:pt x="11667" y="0"/>
                  <a:pt x="20937" y="8345"/>
                  <a:pt x="22095" y="19337"/>
                </a:cubicBezTo>
              </a:path>
              <a:path w="22095" h="21600" stroke="0" extrusionOk="0">
                <a:moveTo>
                  <a:pt x="-1" y="8"/>
                </a:moveTo>
                <a:cubicBezTo>
                  <a:pt x="204" y="2"/>
                  <a:pt x="409" y="-1"/>
                  <a:pt x="614" y="0"/>
                </a:cubicBezTo>
                <a:cubicBezTo>
                  <a:pt x="11667" y="0"/>
                  <a:pt x="20937" y="8345"/>
                  <a:pt x="22095" y="19337"/>
                </a:cubicBezTo>
                <a:lnTo>
                  <a:pt x="61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Arc 57"/>
          <p:cNvSpPr>
            <a:spLocks/>
          </p:cNvSpPr>
          <p:nvPr/>
        </p:nvSpPr>
        <p:spPr bwMode="auto">
          <a:xfrm rot="211861">
            <a:off x="4832350" y="1663700"/>
            <a:ext cx="2874963" cy="1752600"/>
          </a:xfrm>
          <a:custGeom>
            <a:avLst/>
            <a:gdLst>
              <a:gd name="G0" fmla="+- 471 0 0"/>
              <a:gd name="G1" fmla="+- 21600 0 0"/>
              <a:gd name="G2" fmla="+- 21600 0 0"/>
              <a:gd name="T0" fmla="*/ 0 w 22020"/>
              <a:gd name="T1" fmla="*/ 5 h 21600"/>
              <a:gd name="T2" fmla="*/ 22020 w 22020"/>
              <a:gd name="T3" fmla="*/ 20120 h 21600"/>
              <a:gd name="T4" fmla="*/ 471 w 2202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20" h="21600" fill="none" extrusionOk="0">
                <a:moveTo>
                  <a:pt x="0" y="5"/>
                </a:moveTo>
                <a:cubicBezTo>
                  <a:pt x="156" y="1"/>
                  <a:pt x="313" y="-1"/>
                  <a:pt x="471" y="0"/>
                </a:cubicBezTo>
                <a:cubicBezTo>
                  <a:pt x="11825" y="0"/>
                  <a:pt x="21242" y="8791"/>
                  <a:pt x="22020" y="20119"/>
                </a:cubicBezTo>
              </a:path>
              <a:path w="22020" h="21600" stroke="0" extrusionOk="0">
                <a:moveTo>
                  <a:pt x="0" y="5"/>
                </a:moveTo>
                <a:cubicBezTo>
                  <a:pt x="156" y="1"/>
                  <a:pt x="313" y="-1"/>
                  <a:pt x="471" y="0"/>
                </a:cubicBezTo>
                <a:cubicBezTo>
                  <a:pt x="11825" y="0"/>
                  <a:pt x="21242" y="8791"/>
                  <a:pt x="22020" y="20119"/>
                </a:cubicBezTo>
                <a:lnTo>
                  <a:pt x="471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98" name="Group 58"/>
          <p:cNvGrpSpPr>
            <a:grpSpLocks/>
          </p:cNvGrpSpPr>
          <p:nvPr/>
        </p:nvGrpSpPr>
        <p:grpSpPr bwMode="auto">
          <a:xfrm>
            <a:off x="2082800" y="3378200"/>
            <a:ext cx="5562600" cy="457200"/>
            <a:chOff x="1104" y="2928"/>
            <a:chExt cx="3504" cy="288"/>
          </a:xfrm>
        </p:grpSpPr>
        <p:sp>
          <p:nvSpPr>
            <p:cNvPr id="10299" name="Line 59"/>
            <p:cNvSpPr>
              <a:spLocks noChangeShapeType="1"/>
            </p:cNvSpPr>
            <p:nvPr/>
          </p:nvSpPr>
          <p:spPr bwMode="auto">
            <a:xfrm>
              <a:off x="1120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Line 60"/>
            <p:cNvSpPr>
              <a:spLocks noChangeShapeType="1"/>
            </p:cNvSpPr>
            <p:nvPr/>
          </p:nvSpPr>
          <p:spPr bwMode="auto">
            <a:xfrm>
              <a:off x="4608" y="29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Line 61"/>
            <p:cNvSpPr>
              <a:spLocks noChangeShapeType="1"/>
            </p:cNvSpPr>
            <p:nvPr/>
          </p:nvSpPr>
          <p:spPr bwMode="auto">
            <a:xfrm flipH="1">
              <a:off x="1104" y="307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Line 62"/>
            <p:cNvSpPr>
              <a:spLocks noChangeShapeType="1"/>
            </p:cNvSpPr>
            <p:nvPr/>
          </p:nvSpPr>
          <p:spPr bwMode="auto">
            <a:xfrm>
              <a:off x="3168" y="307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2688" y="297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D</a:t>
              </a:r>
              <a:endParaRPr lang="en-US" sz="1400">
                <a:latin typeface="Times New Roman" charset="0"/>
              </a:endParaRPr>
            </a:p>
          </p:txBody>
        </p:sp>
      </p:grp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7696200" y="185738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u="sng">
                <a:solidFill>
                  <a:srgbClr val="FF0066"/>
                </a:solidFill>
                <a:latin typeface="Arial Black" pitchFamily="34" charset="0"/>
              </a:rPr>
              <a:t>CYCLOID</a:t>
            </a:r>
          </a:p>
        </p:txBody>
      </p:sp>
      <p:grpSp>
        <p:nvGrpSpPr>
          <p:cNvPr id="10305" name="Group 65"/>
          <p:cNvGrpSpPr>
            <a:grpSpLocks/>
          </p:cNvGrpSpPr>
          <p:nvPr/>
        </p:nvGrpSpPr>
        <p:grpSpPr bwMode="auto">
          <a:xfrm>
            <a:off x="381000" y="371475"/>
            <a:ext cx="5824538" cy="609600"/>
            <a:chOff x="326" y="288"/>
            <a:chExt cx="3669" cy="384"/>
          </a:xfrm>
        </p:grpSpPr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336" y="288"/>
              <a:ext cx="3600" cy="38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Text Box 67"/>
            <p:cNvSpPr txBox="1">
              <a:spLocks noChangeArrowheads="1"/>
            </p:cNvSpPr>
            <p:nvPr/>
          </p:nvSpPr>
          <p:spPr bwMode="auto">
            <a:xfrm>
              <a:off x="326" y="311"/>
              <a:ext cx="366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srgbClr val="FFFF99"/>
                  </a:solidFill>
                  <a:latin typeface="Times New Roman" charset="0"/>
                </a:rPr>
                <a:t>PROBLEM 22:</a:t>
              </a:r>
              <a:r>
                <a:rPr lang="en-US" sz="1200">
                  <a:solidFill>
                    <a:schemeClr val="bg1"/>
                  </a:solidFill>
                  <a:latin typeface="Times New Roman" charset="0"/>
                </a:rPr>
                <a:t> </a:t>
              </a:r>
              <a:r>
                <a:rPr lang="en-US" sz="1200" b="1">
                  <a:solidFill>
                    <a:schemeClr val="bg1"/>
                  </a:solidFill>
                  <a:latin typeface="Times New Roman" charset="0"/>
                </a:rPr>
                <a:t>DRAW LOCUS OF A POINT ON THE PERIPHERY OF A CIRCLE </a:t>
              </a:r>
            </a:p>
            <a:p>
              <a:pPr eaLnBrk="0" hangingPunct="0"/>
              <a:r>
                <a:rPr lang="en-US" sz="1200" b="1">
                  <a:solidFill>
                    <a:schemeClr val="bg1"/>
                  </a:solidFill>
                  <a:latin typeface="Times New Roman" charset="0"/>
                </a:rPr>
                <a:t>WHICH ROLLS ON STRAIGHT LINE PATH. </a:t>
              </a:r>
              <a:r>
                <a:rPr lang="en-US" sz="1400" b="1">
                  <a:solidFill>
                    <a:schemeClr val="bg1"/>
                  </a:solidFill>
                  <a:latin typeface="Times New Roman" charset="0"/>
                </a:rPr>
                <a:t>Take Circle diameter as 50 mm</a:t>
              </a:r>
            </a:p>
          </p:txBody>
        </p:sp>
      </p:grpSp>
      <p:grpSp>
        <p:nvGrpSpPr>
          <p:cNvPr id="10308" name="Group 68"/>
          <p:cNvGrpSpPr>
            <a:grpSpLocks/>
          </p:cNvGrpSpPr>
          <p:nvPr/>
        </p:nvGrpSpPr>
        <p:grpSpPr bwMode="auto">
          <a:xfrm>
            <a:off x="381000" y="4572000"/>
            <a:ext cx="8640763" cy="2057400"/>
            <a:chOff x="240" y="2880"/>
            <a:chExt cx="5443" cy="1296"/>
          </a:xfrm>
        </p:grpSpPr>
        <p:sp>
          <p:nvSpPr>
            <p:cNvPr id="10309" name="AutoShape 69"/>
            <p:cNvSpPr>
              <a:spLocks noChangeArrowheads="1"/>
            </p:cNvSpPr>
            <p:nvPr/>
          </p:nvSpPr>
          <p:spPr bwMode="auto">
            <a:xfrm>
              <a:off x="240" y="2880"/>
              <a:ext cx="5280" cy="1296"/>
            </a:xfrm>
            <a:prstGeom prst="wedgeRectCallout">
              <a:avLst>
                <a:gd name="adj1" fmla="val 4546"/>
                <a:gd name="adj2" fmla="val -6890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200">
                <a:solidFill>
                  <a:srgbClr val="FFFF99"/>
                </a:solidFill>
                <a:latin typeface="Times New Roman" charset="0"/>
              </a:endParaRPr>
            </a:p>
          </p:txBody>
        </p:sp>
        <p:sp>
          <p:nvSpPr>
            <p:cNvPr id="10310" name="Text Box 70"/>
            <p:cNvSpPr txBox="1">
              <a:spLocks noChangeArrowheads="1"/>
            </p:cNvSpPr>
            <p:nvPr/>
          </p:nvSpPr>
          <p:spPr bwMode="auto">
            <a:xfrm>
              <a:off x="240" y="2897"/>
              <a:ext cx="5443" cy="1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300" b="1" i="1">
                  <a:latin typeface="Tahoma" charset="0"/>
                </a:rPr>
                <a:t>Solution Steps:</a:t>
              </a:r>
              <a:endParaRPr lang="en-US" sz="1300">
                <a:latin typeface="Tahoma" charset="0"/>
              </a:endParaRPr>
            </a:p>
            <a:p>
              <a:pPr eaLnBrk="0" hangingPunct="0"/>
              <a:r>
                <a:rPr lang="en-US" sz="1300">
                  <a:latin typeface="Tahoma" charset="0"/>
                </a:rPr>
                <a:t>1)      From center C draw a horizontal line equal to  </a:t>
              </a:r>
              <a:r>
                <a:rPr lang="en-US" sz="1300">
                  <a:latin typeface="Tahoma" charset="0"/>
                  <a:sym typeface="Symbol" pitchFamily="18" charset="2"/>
                </a:rPr>
                <a:t>D</a:t>
              </a:r>
              <a:r>
                <a:rPr lang="en-US" sz="1300">
                  <a:latin typeface="Tahoma" charset="0"/>
                </a:rPr>
                <a:t> distance.</a:t>
              </a:r>
            </a:p>
            <a:p>
              <a:pPr eaLnBrk="0" hangingPunct="0"/>
              <a:r>
                <a:rPr lang="en-US" sz="1300">
                  <a:latin typeface="Tahoma" charset="0"/>
                </a:rPr>
                <a:t>2)      Divide </a:t>
              </a:r>
              <a:r>
                <a:rPr lang="en-US" sz="1300">
                  <a:latin typeface="Tahoma" charset="0"/>
                  <a:sym typeface="Symbol" pitchFamily="18" charset="2"/>
                </a:rPr>
                <a:t>D</a:t>
              </a:r>
              <a:r>
                <a:rPr lang="en-US" sz="1300">
                  <a:latin typeface="Tahoma" charset="0"/>
                </a:rPr>
                <a:t> distance into 12 number of equal parts and name them C1, C2, C3__ etc.</a:t>
              </a:r>
              <a:endParaRPr lang="en-US" sz="1300">
                <a:latin typeface="Tahoma" charset="0"/>
                <a:sym typeface="Symbol" pitchFamily="18" charset="2"/>
              </a:endParaRPr>
            </a:p>
            <a:p>
              <a:pPr eaLnBrk="0" hangingPunct="0"/>
              <a:r>
                <a:rPr lang="en-US" sz="1300">
                  <a:latin typeface="Tahoma" charset="0"/>
                  <a:sym typeface="Symbol" pitchFamily="18" charset="2"/>
                </a:rPr>
                <a:t>3)      Divide the circle also into 12 number of equal parts and in clock wise direction, after P name 1, 2, 3 up to 12.</a:t>
              </a:r>
            </a:p>
            <a:p>
              <a:pPr eaLnBrk="0" hangingPunct="0"/>
              <a:r>
                <a:rPr lang="en-US" sz="1300">
                  <a:latin typeface="Tahoma" charset="0"/>
                  <a:sym typeface="Symbol" pitchFamily="18" charset="2"/>
                </a:rPr>
                <a:t>4)      From all these points on circle draw horizontal lines. (parallel to locus of C)</a:t>
              </a:r>
            </a:p>
            <a:p>
              <a:pPr eaLnBrk="0" hangingPunct="0"/>
              <a:r>
                <a:rPr lang="en-US" sz="1300">
                  <a:latin typeface="Tahoma" charset="0"/>
                  <a:sym typeface="Symbol" pitchFamily="18" charset="2"/>
                </a:rPr>
                <a:t>5)      With a fixed distance C-P in compass, C1 as center, mark a point on horizontal line from 1. Name it P.</a:t>
              </a:r>
            </a:p>
            <a:p>
              <a:pPr eaLnBrk="0" hangingPunct="0"/>
              <a:r>
                <a:rPr lang="en-US" sz="1300">
                  <a:latin typeface="Tahoma" charset="0"/>
                  <a:sym typeface="Symbol" pitchFamily="18" charset="2"/>
                </a:rPr>
                <a:t>6)      Repeat this procedure from C2, C3, C4 upto C12 as centers. Mark points P2, P3, P4, P5 up to P8 on the    </a:t>
              </a:r>
            </a:p>
            <a:p>
              <a:pPr eaLnBrk="0" hangingPunct="0"/>
              <a:r>
                <a:rPr lang="en-US" sz="1300">
                  <a:latin typeface="Tahoma" charset="0"/>
                  <a:sym typeface="Symbol" pitchFamily="18" charset="2"/>
                </a:rPr>
                <a:t>         horizontal lines drawn from 1,2, 3, 4, 5, 6, 7 respectively.</a:t>
              </a:r>
            </a:p>
            <a:p>
              <a:pPr eaLnBrk="0" hangingPunct="0"/>
              <a:r>
                <a:rPr lang="en-US" sz="1300">
                  <a:latin typeface="Tahoma" charset="0"/>
                  <a:sym typeface="Symbol" pitchFamily="18" charset="2"/>
                </a:rPr>
                <a:t>7)      Join all these points by curve. </a:t>
              </a:r>
              <a:r>
                <a:rPr lang="en-US" sz="1300" b="1">
                  <a:latin typeface="Tahoma" charset="0"/>
                  <a:sym typeface="Symbol" pitchFamily="18" charset="2"/>
                </a:rPr>
                <a:t>It is Cycloid</a:t>
              </a:r>
              <a:r>
                <a:rPr lang="en-US" sz="1300">
                  <a:latin typeface="Tahoma" charset="0"/>
                  <a:sym typeface="Symbol" pitchFamily="18" charset="2"/>
                </a:rPr>
                <a:t>.</a:t>
              </a:r>
            </a:p>
          </p:txBody>
        </p:sp>
      </p:grpSp>
      <p:grpSp>
        <p:nvGrpSpPr>
          <p:cNvPr id="10311" name="Group 7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312" name="AutoShape 72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AutoShape 7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AutoShape 7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AutoShape 7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AutoShape 7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AutoShape 7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07" name="Group 167"/>
          <p:cNvGrpSpPr>
            <a:grpSpLocks/>
          </p:cNvGrpSpPr>
          <p:nvPr/>
        </p:nvGrpSpPr>
        <p:grpSpPr bwMode="auto">
          <a:xfrm>
            <a:off x="2562225" y="2379663"/>
            <a:ext cx="5099050" cy="941387"/>
            <a:chOff x="1614" y="1499"/>
            <a:chExt cx="3212" cy="593"/>
          </a:xfrm>
        </p:grpSpPr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614" y="1499"/>
              <a:ext cx="0" cy="59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910" y="1501"/>
              <a:ext cx="0" cy="59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2200" y="1505"/>
              <a:ext cx="0" cy="58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491" y="1499"/>
              <a:ext cx="0" cy="59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784" y="1499"/>
              <a:ext cx="0" cy="59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3080" y="1504"/>
              <a:ext cx="0" cy="58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3657" y="1524"/>
              <a:ext cx="0" cy="5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952" y="1512"/>
              <a:ext cx="0" cy="5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Line 82"/>
            <p:cNvSpPr>
              <a:spLocks noChangeShapeType="1"/>
            </p:cNvSpPr>
            <p:nvPr/>
          </p:nvSpPr>
          <p:spPr bwMode="auto">
            <a:xfrm>
              <a:off x="3369" y="1516"/>
              <a:ext cx="1" cy="5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Line 83"/>
            <p:cNvSpPr>
              <a:spLocks noChangeShapeType="1"/>
            </p:cNvSpPr>
            <p:nvPr/>
          </p:nvSpPr>
          <p:spPr bwMode="auto">
            <a:xfrm>
              <a:off x="4245" y="1516"/>
              <a:ext cx="0" cy="5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Line 84"/>
            <p:cNvSpPr>
              <a:spLocks noChangeShapeType="1"/>
            </p:cNvSpPr>
            <p:nvPr/>
          </p:nvSpPr>
          <p:spPr bwMode="auto">
            <a:xfrm>
              <a:off x="4536" y="1526"/>
              <a:ext cx="0" cy="56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Line 85"/>
            <p:cNvSpPr>
              <a:spLocks noChangeShapeType="1"/>
            </p:cNvSpPr>
            <p:nvPr/>
          </p:nvSpPr>
          <p:spPr bwMode="auto">
            <a:xfrm flipH="1">
              <a:off x="4824" y="1524"/>
              <a:ext cx="2" cy="5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1" name="Line 101"/>
          <p:cNvSpPr>
            <a:spLocks noChangeShapeType="1"/>
          </p:cNvSpPr>
          <p:nvPr/>
        </p:nvSpPr>
        <p:spPr bwMode="auto">
          <a:xfrm rot="900000" flipH="1">
            <a:off x="1449388" y="1857375"/>
            <a:ext cx="1301750" cy="11874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 rot="20700000">
            <a:off x="1441450" y="1863725"/>
            <a:ext cx="1300163" cy="1176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1638300" y="3187700"/>
            <a:ext cx="60340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1311275" y="2047875"/>
            <a:ext cx="6324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8" name="Arc 108"/>
          <p:cNvSpPr>
            <a:spLocks/>
          </p:cNvSpPr>
          <p:nvPr/>
        </p:nvSpPr>
        <p:spPr bwMode="auto">
          <a:xfrm rot="15716733" flipH="1">
            <a:off x="2147094" y="2515394"/>
            <a:ext cx="557212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" name="Arc 109"/>
          <p:cNvSpPr>
            <a:spLocks/>
          </p:cNvSpPr>
          <p:nvPr/>
        </p:nvSpPr>
        <p:spPr bwMode="auto">
          <a:xfrm rot="16931382" flipH="1">
            <a:off x="2359818" y="2310607"/>
            <a:ext cx="557213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" name="Arc 110"/>
          <p:cNvSpPr>
            <a:spLocks/>
          </p:cNvSpPr>
          <p:nvPr/>
        </p:nvSpPr>
        <p:spPr bwMode="auto">
          <a:xfrm rot="18276833" flipH="1">
            <a:off x="2753518" y="2082007"/>
            <a:ext cx="557213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" name="Arc 111"/>
          <p:cNvSpPr>
            <a:spLocks/>
          </p:cNvSpPr>
          <p:nvPr/>
        </p:nvSpPr>
        <p:spPr bwMode="auto">
          <a:xfrm rot="19303389" flipH="1">
            <a:off x="3238500" y="1787525"/>
            <a:ext cx="557213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" name="Arc 112"/>
          <p:cNvSpPr>
            <a:spLocks/>
          </p:cNvSpPr>
          <p:nvPr/>
        </p:nvSpPr>
        <p:spPr bwMode="auto">
          <a:xfrm rot="20370864" flipH="1">
            <a:off x="3954463" y="1587500"/>
            <a:ext cx="557212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3" name="Arc 113"/>
          <p:cNvSpPr>
            <a:spLocks/>
          </p:cNvSpPr>
          <p:nvPr/>
        </p:nvSpPr>
        <p:spPr bwMode="auto">
          <a:xfrm rot="2040062" flipH="1">
            <a:off x="4656138" y="1587500"/>
            <a:ext cx="557212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4" name="Oval 114"/>
          <p:cNvSpPr>
            <a:spLocks noChangeArrowheads="1"/>
          </p:cNvSpPr>
          <p:nvPr/>
        </p:nvSpPr>
        <p:spPr bwMode="auto">
          <a:xfrm>
            <a:off x="4889500" y="152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5" name="Arc 115"/>
          <p:cNvSpPr>
            <a:spLocks/>
          </p:cNvSpPr>
          <p:nvPr/>
        </p:nvSpPr>
        <p:spPr bwMode="auto">
          <a:xfrm rot="3879338" flipH="1">
            <a:off x="5328443" y="1672432"/>
            <a:ext cx="557213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7" name="Arc 117"/>
          <p:cNvSpPr>
            <a:spLocks/>
          </p:cNvSpPr>
          <p:nvPr/>
        </p:nvSpPr>
        <p:spPr bwMode="auto">
          <a:xfrm rot="5902617" flipH="1">
            <a:off x="5958682" y="1842294"/>
            <a:ext cx="557212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SG"/>
          </a:p>
        </p:txBody>
      </p:sp>
      <p:sp>
        <p:nvSpPr>
          <p:cNvPr id="10358" name="Arc 118"/>
          <p:cNvSpPr>
            <a:spLocks/>
          </p:cNvSpPr>
          <p:nvPr/>
        </p:nvSpPr>
        <p:spPr bwMode="auto">
          <a:xfrm rot="7225551" flipH="1">
            <a:off x="6390481" y="2082007"/>
            <a:ext cx="557213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9" name="Arc 119"/>
          <p:cNvSpPr>
            <a:spLocks/>
          </p:cNvSpPr>
          <p:nvPr/>
        </p:nvSpPr>
        <p:spPr bwMode="auto">
          <a:xfrm rot="9265378" flipH="1">
            <a:off x="6859588" y="2236788"/>
            <a:ext cx="557212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0" name="Oval 120"/>
          <p:cNvSpPr>
            <a:spLocks noChangeArrowheads="1"/>
          </p:cNvSpPr>
          <p:nvPr/>
        </p:nvSpPr>
        <p:spPr bwMode="auto">
          <a:xfrm>
            <a:off x="7442200" y="2814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1" name="Arc 121"/>
          <p:cNvSpPr>
            <a:spLocks/>
          </p:cNvSpPr>
          <p:nvPr/>
        </p:nvSpPr>
        <p:spPr bwMode="auto">
          <a:xfrm rot="10801985" flipH="1">
            <a:off x="7078663" y="2438400"/>
            <a:ext cx="557212" cy="787400"/>
          </a:xfrm>
          <a:custGeom>
            <a:avLst/>
            <a:gdLst>
              <a:gd name="G0" fmla="+- 0 0 0"/>
              <a:gd name="G1" fmla="+- 18879 0 0"/>
              <a:gd name="G2" fmla="+- 21600 0 0"/>
              <a:gd name="T0" fmla="*/ 10495 w 13362"/>
              <a:gd name="T1" fmla="*/ 0 h 18879"/>
              <a:gd name="T2" fmla="*/ 13362 w 13362"/>
              <a:gd name="T3" fmla="*/ 1908 h 18879"/>
              <a:gd name="T4" fmla="*/ 0 w 13362"/>
              <a:gd name="T5" fmla="*/ 18879 h 18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2" h="18879" fill="none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</a:path>
              <a:path w="13362" h="18879" stroke="0" extrusionOk="0">
                <a:moveTo>
                  <a:pt x="10494" y="0"/>
                </a:moveTo>
                <a:cubicBezTo>
                  <a:pt x="11499" y="558"/>
                  <a:pt x="12458" y="1196"/>
                  <a:pt x="13362" y="1907"/>
                </a:cubicBezTo>
                <a:lnTo>
                  <a:pt x="0" y="1887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2" name="Oval 122"/>
          <p:cNvSpPr>
            <a:spLocks noChangeArrowheads="1"/>
          </p:cNvSpPr>
          <p:nvPr/>
        </p:nvSpPr>
        <p:spPr bwMode="auto">
          <a:xfrm>
            <a:off x="7543800" y="3136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3" name="Oval 123"/>
          <p:cNvSpPr>
            <a:spLocks noChangeArrowheads="1"/>
          </p:cNvSpPr>
          <p:nvPr/>
        </p:nvSpPr>
        <p:spPr bwMode="auto">
          <a:xfrm>
            <a:off x="76200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4" name="Text Box 124"/>
          <p:cNvSpPr txBox="1">
            <a:spLocks noChangeArrowheads="1"/>
          </p:cNvSpPr>
          <p:nvPr/>
        </p:nvSpPr>
        <p:spPr bwMode="auto">
          <a:xfrm>
            <a:off x="7112000" y="203993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9</a:t>
            </a:r>
          </a:p>
        </p:txBody>
      </p:sp>
      <p:sp>
        <p:nvSpPr>
          <p:cNvPr id="10365" name="Text Box 125"/>
          <p:cNvSpPr txBox="1">
            <a:spLocks noChangeArrowheads="1"/>
          </p:cNvSpPr>
          <p:nvPr/>
        </p:nvSpPr>
        <p:spPr bwMode="auto">
          <a:xfrm>
            <a:off x="7442200" y="2574925"/>
            <a:ext cx="38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10</a:t>
            </a:r>
          </a:p>
        </p:txBody>
      </p:sp>
      <p:sp>
        <p:nvSpPr>
          <p:cNvPr id="10366" name="Text Box 126"/>
          <p:cNvSpPr txBox="1">
            <a:spLocks noChangeArrowheads="1"/>
          </p:cNvSpPr>
          <p:nvPr/>
        </p:nvSpPr>
        <p:spPr bwMode="auto">
          <a:xfrm>
            <a:off x="7594600" y="2892425"/>
            <a:ext cx="38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11</a:t>
            </a:r>
          </a:p>
        </p:txBody>
      </p:sp>
      <p:sp>
        <p:nvSpPr>
          <p:cNvPr id="10367" name="Text Box 127"/>
          <p:cNvSpPr txBox="1">
            <a:spLocks noChangeArrowheads="1"/>
          </p:cNvSpPr>
          <p:nvPr/>
        </p:nvSpPr>
        <p:spPr bwMode="auto">
          <a:xfrm>
            <a:off x="7672388" y="3073400"/>
            <a:ext cx="38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1400" baseline="-25000">
                <a:solidFill>
                  <a:srgbClr val="FF0000"/>
                </a:solidFill>
                <a:latin typeface="Times New Roman" charset="0"/>
              </a:rPr>
              <a:t>12</a:t>
            </a:r>
          </a:p>
        </p:txBody>
      </p:sp>
      <p:sp>
        <p:nvSpPr>
          <p:cNvPr id="10369" name="Text Box 129"/>
          <p:cNvSpPr txBox="1">
            <a:spLocks noChangeArrowheads="1"/>
          </p:cNvSpPr>
          <p:nvPr/>
        </p:nvSpPr>
        <p:spPr bwMode="auto">
          <a:xfrm>
            <a:off x="2435225" y="3111500"/>
            <a:ext cx="30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</a:t>
            </a:r>
            <a:endParaRPr lang="en-SG" sz="1400"/>
          </a:p>
        </p:txBody>
      </p:sp>
      <p:sp>
        <p:nvSpPr>
          <p:cNvPr id="10370" name="Text Box 130"/>
          <p:cNvSpPr txBox="1">
            <a:spLocks noChangeArrowheads="1"/>
          </p:cNvSpPr>
          <p:nvPr/>
        </p:nvSpPr>
        <p:spPr bwMode="auto">
          <a:xfrm>
            <a:off x="2817813" y="2768600"/>
            <a:ext cx="30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2</a:t>
            </a:r>
            <a:endParaRPr lang="en-SG" sz="1400"/>
          </a:p>
        </p:txBody>
      </p:sp>
      <p:sp>
        <p:nvSpPr>
          <p:cNvPr id="10371" name="Text Box 131"/>
          <p:cNvSpPr txBox="1">
            <a:spLocks noChangeArrowheads="1"/>
          </p:cNvSpPr>
          <p:nvPr/>
        </p:nvSpPr>
        <p:spPr bwMode="auto">
          <a:xfrm>
            <a:off x="2921000" y="2362200"/>
            <a:ext cx="30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3</a:t>
            </a:r>
            <a:endParaRPr lang="en-SG" sz="1400"/>
          </a:p>
        </p:txBody>
      </p:sp>
      <p:sp>
        <p:nvSpPr>
          <p:cNvPr id="10372" name="Text Box 132"/>
          <p:cNvSpPr txBox="1">
            <a:spLocks noChangeArrowheads="1"/>
          </p:cNvSpPr>
          <p:nvPr/>
        </p:nvSpPr>
        <p:spPr bwMode="auto">
          <a:xfrm>
            <a:off x="2433638" y="1476375"/>
            <a:ext cx="30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5</a:t>
            </a:r>
            <a:endParaRPr lang="en-SG" sz="1400"/>
          </a:p>
        </p:txBody>
      </p:sp>
      <p:sp>
        <p:nvSpPr>
          <p:cNvPr id="10373" name="Text Box 133"/>
          <p:cNvSpPr txBox="1">
            <a:spLocks noChangeArrowheads="1"/>
          </p:cNvSpPr>
          <p:nvPr/>
        </p:nvSpPr>
        <p:spPr bwMode="auto">
          <a:xfrm>
            <a:off x="2743200" y="1781175"/>
            <a:ext cx="30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4</a:t>
            </a:r>
            <a:endParaRPr lang="en-SG" sz="1400"/>
          </a:p>
        </p:txBody>
      </p:sp>
      <p:sp>
        <p:nvSpPr>
          <p:cNvPr id="10374" name="Text Box 134"/>
          <p:cNvSpPr txBox="1">
            <a:spLocks noChangeArrowheads="1"/>
          </p:cNvSpPr>
          <p:nvPr/>
        </p:nvSpPr>
        <p:spPr bwMode="auto">
          <a:xfrm>
            <a:off x="1928813" y="1282700"/>
            <a:ext cx="30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6</a:t>
            </a:r>
            <a:endParaRPr lang="en-SG" sz="1400"/>
          </a:p>
        </p:txBody>
      </p:sp>
      <p:sp>
        <p:nvSpPr>
          <p:cNvPr id="10375" name="Text Box 135"/>
          <p:cNvSpPr txBox="1">
            <a:spLocks noChangeArrowheads="1"/>
          </p:cNvSpPr>
          <p:nvPr/>
        </p:nvSpPr>
        <p:spPr bwMode="auto">
          <a:xfrm>
            <a:off x="1441450" y="1447800"/>
            <a:ext cx="30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7</a:t>
            </a:r>
            <a:endParaRPr lang="en-SG" sz="1400"/>
          </a:p>
        </p:txBody>
      </p:sp>
      <p:sp>
        <p:nvSpPr>
          <p:cNvPr id="10376" name="Text Box 136"/>
          <p:cNvSpPr txBox="1">
            <a:spLocks noChangeArrowheads="1"/>
          </p:cNvSpPr>
          <p:nvPr/>
        </p:nvSpPr>
        <p:spPr bwMode="auto">
          <a:xfrm>
            <a:off x="1065213" y="1804988"/>
            <a:ext cx="30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8</a:t>
            </a:r>
            <a:endParaRPr lang="en-SG" sz="1400"/>
          </a:p>
        </p:txBody>
      </p:sp>
      <p:sp>
        <p:nvSpPr>
          <p:cNvPr id="10377" name="Text Box 137"/>
          <p:cNvSpPr txBox="1">
            <a:spLocks noChangeArrowheads="1"/>
          </p:cNvSpPr>
          <p:nvPr/>
        </p:nvSpPr>
        <p:spPr bwMode="auto">
          <a:xfrm>
            <a:off x="996950" y="2325688"/>
            <a:ext cx="30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9</a:t>
            </a:r>
            <a:endParaRPr lang="en-SG" sz="1400"/>
          </a:p>
        </p:txBody>
      </p:sp>
      <p:sp>
        <p:nvSpPr>
          <p:cNvPr id="10378" name="Text Box 138"/>
          <p:cNvSpPr txBox="1">
            <a:spLocks noChangeArrowheads="1"/>
          </p:cNvSpPr>
          <p:nvPr/>
        </p:nvSpPr>
        <p:spPr bwMode="auto">
          <a:xfrm>
            <a:off x="922338" y="2768600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10</a:t>
            </a:r>
            <a:endParaRPr lang="en-SG" sz="1400"/>
          </a:p>
        </p:txBody>
      </p:sp>
      <p:sp>
        <p:nvSpPr>
          <p:cNvPr id="10379" name="Text Box 139"/>
          <p:cNvSpPr txBox="1">
            <a:spLocks noChangeArrowheads="1"/>
          </p:cNvSpPr>
          <p:nvPr/>
        </p:nvSpPr>
        <p:spPr bwMode="auto">
          <a:xfrm>
            <a:off x="1231900" y="3103563"/>
            <a:ext cx="560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11</a:t>
            </a:r>
            <a:endParaRPr lang="en-SG" sz="1400"/>
          </a:p>
        </p:txBody>
      </p:sp>
      <p:sp>
        <p:nvSpPr>
          <p:cNvPr id="10380" name="Text Box 140"/>
          <p:cNvSpPr txBox="1">
            <a:spLocks noChangeArrowheads="1"/>
          </p:cNvSpPr>
          <p:nvPr/>
        </p:nvSpPr>
        <p:spPr bwMode="auto">
          <a:xfrm>
            <a:off x="1757363" y="3352800"/>
            <a:ext cx="560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12</a:t>
            </a:r>
            <a:endParaRPr lang="en-SG" sz="1400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>
            <a:off x="2082800" y="3317875"/>
            <a:ext cx="5511800" cy="12541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2" name="Arc 142"/>
          <p:cNvSpPr>
            <a:spLocks/>
          </p:cNvSpPr>
          <p:nvPr/>
        </p:nvSpPr>
        <p:spPr bwMode="auto">
          <a:xfrm flipV="1">
            <a:off x="2082800" y="3319463"/>
            <a:ext cx="466725" cy="207962"/>
          </a:xfrm>
          <a:custGeom>
            <a:avLst/>
            <a:gdLst>
              <a:gd name="G0" fmla="+- 0 0 0"/>
              <a:gd name="G1" fmla="+- 9588 0 0"/>
              <a:gd name="G2" fmla="+- 21600 0 0"/>
              <a:gd name="T0" fmla="*/ 19355 w 21600"/>
              <a:gd name="T1" fmla="*/ 0 h 9588"/>
              <a:gd name="T2" fmla="*/ 21600 w 21600"/>
              <a:gd name="T3" fmla="*/ 9588 h 9588"/>
              <a:gd name="T4" fmla="*/ 0 w 21600"/>
              <a:gd name="T5" fmla="*/ 9588 h 9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9588" fill="none" extrusionOk="0">
                <a:moveTo>
                  <a:pt x="19355" y="-1"/>
                </a:moveTo>
                <a:cubicBezTo>
                  <a:pt x="20831" y="2980"/>
                  <a:pt x="21600" y="6261"/>
                  <a:pt x="21600" y="9588"/>
                </a:cubicBezTo>
              </a:path>
              <a:path w="21600" h="9588" stroke="0" extrusionOk="0">
                <a:moveTo>
                  <a:pt x="19355" y="-1"/>
                </a:moveTo>
                <a:cubicBezTo>
                  <a:pt x="20831" y="2980"/>
                  <a:pt x="21600" y="6261"/>
                  <a:pt x="21600" y="9588"/>
                </a:cubicBezTo>
                <a:lnTo>
                  <a:pt x="0" y="9588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3" name="Arc 143"/>
          <p:cNvSpPr>
            <a:spLocks/>
          </p:cNvSpPr>
          <p:nvPr/>
        </p:nvSpPr>
        <p:spPr bwMode="auto">
          <a:xfrm flipV="1">
            <a:off x="2538413" y="3417888"/>
            <a:ext cx="466725" cy="166687"/>
          </a:xfrm>
          <a:custGeom>
            <a:avLst/>
            <a:gdLst>
              <a:gd name="G0" fmla="+- 0 0 0"/>
              <a:gd name="G1" fmla="+- 7741 0 0"/>
              <a:gd name="G2" fmla="+- 21600 0 0"/>
              <a:gd name="T0" fmla="*/ 20165 w 21600"/>
              <a:gd name="T1" fmla="*/ 0 h 7741"/>
              <a:gd name="T2" fmla="*/ 21600 w 21600"/>
              <a:gd name="T3" fmla="*/ 7741 h 7741"/>
              <a:gd name="T4" fmla="*/ 0 w 21600"/>
              <a:gd name="T5" fmla="*/ 7741 h 7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7741" fill="none" extrusionOk="0">
                <a:moveTo>
                  <a:pt x="20165" y="-1"/>
                </a:moveTo>
                <a:cubicBezTo>
                  <a:pt x="21113" y="2470"/>
                  <a:pt x="21600" y="5094"/>
                  <a:pt x="21600" y="7741"/>
                </a:cubicBezTo>
              </a:path>
              <a:path w="21600" h="7741" stroke="0" extrusionOk="0">
                <a:moveTo>
                  <a:pt x="20165" y="-1"/>
                </a:moveTo>
                <a:cubicBezTo>
                  <a:pt x="21113" y="2470"/>
                  <a:pt x="21600" y="5094"/>
                  <a:pt x="21600" y="7741"/>
                </a:cubicBezTo>
                <a:lnTo>
                  <a:pt x="0" y="7741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4" name="Arc 144"/>
          <p:cNvSpPr>
            <a:spLocks/>
          </p:cNvSpPr>
          <p:nvPr/>
        </p:nvSpPr>
        <p:spPr bwMode="auto">
          <a:xfrm flipV="1">
            <a:off x="2990850" y="3521075"/>
            <a:ext cx="466725" cy="204788"/>
          </a:xfrm>
          <a:custGeom>
            <a:avLst/>
            <a:gdLst>
              <a:gd name="G0" fmla="+- 0 0 0"/>
              <a:gd name="G1" fmla="+- 9484 0 0"/>
              <a:gd name="G2" fmla="+- 21600 0 0"/>
              <a:gd name="T0" fmla="*/ 19407 w 21600"/>
              <a:gd name="T1" fmla="*/ 0 h 9484"/>
              <a:gd name="T2" fmla="*/ 21600 w 21600"/>
              <a:gd name="T3" fmla="*/ 9484 h 9484"/>
              <a:gd name="T4" fmla="*/ 0 w 21600"/>
              <a:gd name="T5" fmla="*/ 9484 h 9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9484" fill="none" extrusionOk="0">
                <a:moveTo>
                  <a:pt x="19406" y="0"/>
                </a:moveTo>
                <a:cubicBezTo>
                  <a:pt x="20849" y="2953"/>
                  <a:pt x="21600" y="6197"/>
                  <a:pt x="21600" y="9484"/>
                </a:cubicBezTo>
              </a:path>
              <a:path w="21600" h="9484" stroke="0" extrusionOk="0">
                <a:moveTo>
                  <a:pt x="19406" y="0"/>
                </a:moveTo>
                <a:cubicBezTo>
                  <a:pt x="20849" y="2953"/>
                  <a:pt x="21600" y="6197"/>
                  <a:pt x="21600" y="9484"/>
                </a:cubicBezTo>
                <a:lnTo>
                  <a:pt x="0" y="9484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5" name="Arc 145"/>
          <p:cNvSpPr>
            <a:spLocks/>
          </p:cNvSpPr>
          <p:nvPr/>
        </p:nvSpPr>
        <p:spPr bwMode="auto">
          <a:xfrm flipV="1">
            <a:off x="3444875" y="3627438"/>
            <a:ext cx="466725" cy="195262"/>
          </a:xfrm>
          <a:custGeom>
            <a:avLst/>
            <a:gdLst>
              <a:gd name="G0" fmla="+- 0 0 0"/>
              <a:gd name="G1" fmla="+- 9066 0 0"/>
              <a:gd name="G2" fmla="+- 21600 0 0"/>
              <a:gd name="T0" fmla="*/ 19605 w 21600"/>
              <a:gd name="T1" fmla="*/ 0 h 9066"/>
              <a:gd name="T2" fmla="*/ 21600 w 21600"/>
              <a:gd name="T3" fmla="*/ 9066 h 9066"/>
              <a:gd name="T4" fmla="*/ 0 w 21600"/>
              <a:gd name="T5" fmla="*/ 9066 h 9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9066" fill="none" extrusionOk="0">
                <a:moveTo>
                  <a:pt x="19605" y="-1"/>
                </a:moveTo>
                <a:cubicBezTo>
                  <a:pt x="20919" y="2841"/>
                  <a:pt x="21600" y="5935"/>
                  <a:pt x="21600" y="9066"/>
                </a:cubicBezTo>
              </a:path>
              <a:path w="21600" h="9066" stroke="0" extrusionOk="0">
                <a:moveTo>
                  <a:pt x="19605" y="-1"/>
                </a:moveTo>
                <a:cubicBezTo>
                  <a:pt x="20919" y="2841"/>
                  <a:pt x="21600" y="5935"/>
                  <a:pt x="21600" y="9066"/>
                </a:cubicBezTo>
                <a:lnTo>
                  <a:pt x="0" y="9066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6" name="Arc 146"/>
          <p:cNvSpPr>
            <a:spLocks/>
          </p:cNvSpPr>
          <p:nvPr/>
        </p:nvSpPr>
        <p:spPr bwMode="auto">
          <a:xfrm flipV="1">
            <a:off x="3902075" y="3730625"/>
            <a:ext cx="466725" cy="158750"/>
          </a:xfrm>
          <a:custGeom>
            <a:avLst/>
            <a:gdLst>
              <a:gd name="G0" fmla="+- 0 0 0"/>
              <a:gd name="G1" fmla="+- 7364 0 0"/>
              <a:gd name="G2" fmla="+- 21600 0 0"/>
              <a:gd name="T0" fmla="*/ 20306 w 21600"/>
              <a:gd name="T1" fmla="*/ 0 h 7364"/>
              <a:gd name="T2" fmla="*/ 21600 w 21600"/>
              <a:gd name="T3" fmla="*/ 7364 h 7364"/>
              <a:gd name="T4" fmla="*/ 0 w 21600"/>
              <a:gd name="T5" fmla="*/ 7364 h 7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7364" fill="none" extrusionOk="0">
                <a:moveTo>
                  <a:pt x="20305" y="0"/>
                </a:moveTo>
                <a:cubicBezTo>
                  <a:pt x="21162" y="2360"/>
                  <a:pt x="21600" y="4852"/>
                  <a:pt x="21600" y="7364"/>
                </a:cubicBezTo>
              </a:path>
              <a:path w="21600" h="7364" stroke="0" extrusionOk="0">
                <a:moveTo>
                  <a:pt x="20305" y="0"/>
                </a:moveTo>
                <a:cubicBezTo>
                  <a:pt x="21162" y="2360"/>
                  <a:pt x="21600" y="4852"/>
                  <a:pt x="21600" y="7364"/>
                </a:cubicBezTo>
                <a:lnTo>
                  <a:pt x="0" y="7364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7" name="Arc 147"/>
          <p:cNvSpPr>
            <a:spLocks/>
          </p:cNvSpPr>
          <p:nvPr/>
        </p:nvSpPr>
        <p:spPr bwMode="auto">
          <a:xfrm flipV="1">
            <a:off x="4356100" y="3832225"/>
            <a:ext cx="466725" cy="185738"/>
          </a:xfrm>
          <a:custGeom>
            <a:avLst/>
            <a:gdLst>
              <a:gd name="G0" fmla="+- 0 0 0"/>
              <a:gd name="G1" fmla="+- 8564 0 0"/>
              <a:gd name="G2" fmla="+- 21600 0 0"/>
              <a:gd name="T0" fmla="*/ 19830 w 21600"/>
              <a:gd name="T1" fmla="*/ 0 h 8564"/>
              <a:gd name="T2" fmla="*/ 21600 w 21600"/>
              <a:gd name="T3" fmla="*/ 8564 h 8564"/>
              <a:gd name="T4" fmla="*/ 0 w 21600"/>
              <a:gd name="T5" fmla="*/ 8564 h 8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8564" fill="none" extrusionOk="0">
                <a:moveTo>
                  <a:pt x="19829" y="0"/>
                </a:moveTo>
                <a:cubicBezTo>
                  <a:pt x="20997" y="2704"/>
                  <a:pt x="21600" y="5618"/>
                  <a:pt x="21600" y="8564"/>
                </a:cubicBezTo>
              </a:path>
              <a:path w="21600" h="8564" stroke="0" extrusionOk="0">
                <a:moveTo>
                  <a:pt x="19829" y="0"/>
                </a:moveTo>
                <a:cubicBezTo>
                  <a:pt x="20997" y="2704"/>
                  <a:pt x="21600" y="5618"/>
                  <a:pt x="21600" y="8564"/>
                </a:cubicBezTo>
                <a:lnTo>
                  <a:pt x="0" y="8564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8" name="Arc 148"/>
          <p:cNvSpPr>
            <a:spLocks/>
          </p:cNvSpPr>
          <p:nvPr/>
        </p:nvSpPr>
        <p:spPr bwMode="auto">
          <a:xfrm flipV="1">
            <a:off x="4810125" y="3940175"/>
            <a:ext cx="466725" cy="161925"/>
          </a:xfrm>
          <a:custGeom>
            <a:avLst/>
            <a:gdLst>
              <a:gd name="G0" fmla="+- 0 0 0"/>
              <a:gd name="G1" fmla="+- 7516 0 0"/>
              <a:gd name="G2" fmla="+- 21600 0 0"/>
              <a:gd name="T0" fmla="*/ 20250 w 21600"/>
              <a:gd name="T1" fmla="*/ 0 h 7516"/>
              <a:gd name="T2" fmla="*/ 21600 w 21600"/>
              <a:gd name="T3" fmla="*/ 7516 h 7516"/>
              <a:gd name="T4" fmla="*/ 0 w 21600"/>
              <a:gd name="T5" fmla="*/ 7516 h 7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7516" fill="none" extrusionOk="0">
                <a:moveTo>
                  <a:pt x="20250" y="-1"/>
                </a:moveTo>
                <a:cubicBezTo>
                  <a:pt x="21142" y="2405"/>
                  <a:pt x="21600" y="4950"/>
                  <a:pt x="21600" y="7516"/>
                </a:cubicBezTo>
              </a:path>
              <a:path w="21600" h="7516" stroke="0" extrusionOk="0">
                <a:moveTo>
                  <a:pt x="20250" y="-1"/>
                </a:moveTo>
                <a:cubicBezTo>
                  <a:pt x="21142" y="2405"/>
                  <a:pt x="21600" y="4950"/>
                  <a:pt x="21600" y="7516"/>
                </a:cubicBezTo>
                <a:lnTo>
                  <a:pt x="0" y="7516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9" name="Arc 149"/>
          <p:cNvSpPr>
            <a:spLocks/>
          </p:cNvSpPr>
          <p:nvPr/>
        </p:nvSpPr>
        <p:spPr bwMode="auto">
          <a:xfrm flipV="1">
            <a:off x="5264150" y="4041775"/>
            <a:ext cx="466725" cy="174625"/>
          </a:xfrm>
          <a:custGeom>
            <a:avLst/>
            <a:gdLst>
              <a:gd name="G0" fmla="+- 0 0 0"/>
              <a:gd name="G1" fmla="+- 8096 0 0"/>
              <a:gd name="G2" fmla="+- 21600 0 0"/>
              <a:gd name="T0" fmla="*/ 20025 w 21600"/>
              <a:gd name="T1" fmla="*/ 0 h 8096"/>
              <a:gd name="T2" fmla="*/ 21600 w 21600"/>
              <a:gd name="T3" fmla="*/ 8096 h 8096"/>
              <a:gd name="T4" fmla="*/ 0 w 21600"/>
              <a:gd name="T5" fmla="*/ 8096 h 8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8096" fill="none" extrusionOk="0">
                <a:moveTo>
                  <a:pt x="20025" y="-1"/>
                </a:moveTo>
                <a:cubicBezTo>
                  <a:pt x="21065" y="2572"/>
                  <a:pt x="21600" y="5321"/>
                  <a:pt x="21600" y="8096"/>
                </a:cubicBezTo>
              </a:path>
              <a:path w="21600" h="8096" stroke="0" extrusionOk="0">
                <a:moveTo>
                  <a:pt x="20025" y="-1"/>
                </a:moveTo>
                <a:cubicBezTo>
                  <a:pt x="21065" y="2572"/>
                  <a:pt x="21600" y="5321"/>
                  <a:pt x="21600" y="8096"/>
                </a:cubicBezTo>
                <a:lnTo>
                  <a:pt x="0" y="8096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90" name="Arc 150"/>
          <p:cNvSpPr>
            <a:spLocks/>
          </p:cNvSpPr>
          <p:nvPr/>
        </p:nvSpPr>
        <p:spPr bwMode="auto">
          <a:xfrm flipV="1">
            <a:off x="5718175" y="4141788"/>
            <a:ext cx="466725" cy="184150"/>
          </a:xfrm>
          <a:custGeom>
            <a:avLst/>
            <a:gdLst>
              <a:gd name="G0" fmla="+- 0 0 0"/>
              <a:gd name="G1" fmla="+- 8559 0 0"/>
              <a:gd name="G2" fmla="+- 21600 0 0"/>
              <a:gd name="T0" fmla="*/ 19832 w 21600"/>
              <a:gd name="T1" fmla="*/ 0 h 8559"/>
              <a:gd name="T2" fmla="*/ 21600 w 21600"/>
              <a:gd name="T3" fmla="*/ 8559 h 8559"/>
              <a:gd name="T4" fmla="*/ 0 w 21600"/>
              <a:gd name="T5" fmla="*/ 8559 h 8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8559" fill="none" extrusionOk="0">
                <a:moveTo>
                  <a:pt x="19831" y="0"/>
                </a:moveTo>
                <a:cubicBezTo>
                  <a:pt x="20998" y="2702"/>
                  <a:pt x="21600" y="5615"/>
                  <a:pt x="21600" y="8559"/>
                </a:cubicBezTo>
              </a:path>
              <a:path w="21600" h="8559" stroke="0" extrusionOk="0">
                <a:moveTo>
                  <a:pt x="19831" y="0"/>
                </a:moveTo>
                <a:cubicBezTo>
                  <a:pt x="20998" y="2702"/>
                  <a:pt x="21600" y="5615"/>
                  <a:pt x="21600" y="8559"/>
                </a:cubicBezTo>
                <a:lnTo>
                  <a:pt x="0" y="8559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91" name="Arc 151"/>
          <p:cNvSpPr>
            <a:spLocks/>
          </p:cNvSpPr>
          <p:nvPr/>
        </p:nvSpPr>
        <p:spPr bwMode="auto">
          <a:xfrm flipV="1">
            <a:off x="6172200" y="4249738"/>
            <a:ext cx="466725" cy="180975"/>
          </a:xfrm>
          <a:custGeom>
            <a:avLst/>
            <a:gdLst>
              <a:gd name="G0" fmla="+- 0 0 0"/>
              <a:gd name="G1" fmla="+- 8402 0 0"/>
              <a:gd name="G2" fmla="+- 21600 0 0"/>
              <a:gd name="T0" fmla="*/ 19899 w 21600"/>
              <a:gd name="T1" fmla="*/ 0 h 8402"/>
              <a:gd name="T2" fmla="*/ 21600 w 21600"/>
              <a:gd name="T3" fmla="*/ 8402 h 8402"/>
              <a:gd name="T4" fmla="*/ 0 w 21600"/>
              <a:gd name="T5" fmla="*/ 8402 h 8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8402" fill="none" extrusionOk="0">
                <a:moveTo>
                  <a:pt x="19898" y="0"/>
                </a:moveTo>
                <a:cubicBezTo>
                  <a:pt x="21021" y="2658"/>
                  <a:pt x="21600" y="5515"/>
                  <a:pt x="21600" y="8402"/>
                </a:cubicBezTo>
              </a:path>
              <a:path w="21600" h="8402" stroke="0" extrusionOk="0">
                <a:moveTo>
                  <a:pt x="19898" y="0"/>
                </a:moveTo>
                <a:cubicBezTo>
                  <a:pt x="21021" y="2658"/>
                  <a:pt x="21600" y="5515"/>
                  <a:pt x="21600" y="8402"/>
                </a:cubicBezTo>
                <a:lnTo>
                  <a:pt x="0" y="8402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92" name="Arc 152"/>
          <p:cNvSpPr>
            <a:spLocks/>
          </p:cNvSpPr>
          <p:nvPr/>
        </p:nvSpPr>
        <p:spPr bwMode="auto">
          <a:xfrm flipV="1">
            <a:off x="6627813" y="4348163"/>
            <a:ext cx="466725" cy="171450"/>
          </a:xfrm>
          <a:custGeom>
            <a:avLst/>
            <a:gdLst>
              <a:gd name="G0" fmla="+- 0 0 0"/>
              <a:gd name="G1" fmla="+- 7906 0 0"/>
              <a:gd name="G2" fmla="+- 21600 0 0"/>
              <a:gd name="T0" fmla="*/ 20101 w 21600"/>
              <a:gd name="T1" fmla="*/ 0 h 7906"/>
              <a:gd name="T2" fmla="*/ 21600 w 21600"/>
              <a:gd name="T3" fmla="*/ 7906 h 7906"/>
              <a:gd name="T4" fmla="*/ 0 w 21600"/>
              <a:gd name="T5" fmla="*/ 7906 h 7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7906" fill="none" extrusionOk="0">
                <a:moveTo>
                  <a:pt x="20101" y="-1"/>
                </a:moveTo>
                <a:cubicBezTo>
                  <a:pt x="21091" y="2518"/>
                  <a:pt x="21600" y="5200"/>
                  <a:pt x="21600" y="7906"/>
                </a:cubicBezTo>
              </a:path>
              <a:path w="21600" h="7906" stroke="0" extrusionOk="0">
                <a:moveTo>
                  <a:pt x="20101" y="-1"/>
                </a:moveTo>
                <a:cubicBezTo>
                  <a:pt x="21091" y="2518"/>
                  <a:pt x="21600" y="5200"/>
                  <a:pt x="21600" y="7906"/>
                </a:cubicBezTo>
                <a:lnTo>
                  <a:pt x="0" y="7906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93" name="Arc 153"/>
          <p:cNvSpPr>
            <a:spLocks/>
          </p:cNvSpPr>
          <p:nvPr/>
        </p:nvSpPr>
        <p:spPr bwMode="auto">
          <a:xfrm flipV="1">
            <a:off x="7078663" y="4448175"/>
            <a:ext cx="466725" cy="185738"/>
          </a:xfrm>
          <a:custGeom>
            <a:avLst/>
            <a:gdLst>
              <a:gd name="G0" fmla="+- 0 0 0"/>
              <a:gd name="G1" fmla="+- 8564 0 0"/>
              <a:gd name="G2" fmla="+- 21600 0 0"/>
              <a:gd name="T0" fmla="*/ 19830 w 21600"/>
              <a:gd name="T1" fmla="*/ 0 h 8564"/>
              <a:gd name="T2" fmla="*/ 21600 w 21600"/>
              <a:gd name="T3" fmla="*/ 8564 h 8564"/>
              <a:gd name="T4" fmla="*/ 0 w 21600"/>
              <a:gd name="T5" fmla="*/ 8564 h 8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8564" fill="none" extrusionOk="0">
                <a:moveTo>
                  <a:pt x="19829" y="0"/>
                </a:moveTo>
                <a:cubicBezTo>
                  <a:pt x="20997" y="2704"/>
                  <a:pt x="21600" y="5618"/>
                  <a:pt x="21600" y="8564"/>
                </a:cubicBezTo>
              </a:path>
              <a:path w="21600" h="8564" stroke="0" extrusionOk="0">
                <a:moveTo>
                  <a:pt x="19829" y="0"/>
                </a:moveTo>
                <a:cubicBezTo>
                  <a:pt x="20997" y="2704"/>
                  <a:pt x="21600" y="5618"/>
                  <a:pt x="21600" y="8564"/>
                </a:cubicBezTo>
                <a:lnTo>
                  <a:pt x="0" y="8564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06" name="Group 166"/>
          <p:cNvGrpSpPr>
            <a:grpSpLocks/>
          </p:cNvGrpSpPr>
          <p:nvPr/>
        </p:nvGrpSpPr>
        <p:grpSpPr bwMode="auto">
          <a:xfrm>
            <a:off x="2538413" y="3317875"/>
            <a:ext cx="5119687" cy="1239838"/>
            <a:chOff x="1599" y="2090"/>
            <a:chExt cx="3225" cy="781"/>
          </a:xfrm>
        </p:grpSpPr>
        <p:sp>
          <p:nvSpPr>
            <p:cNvPr id="10394" name="Line 154"/>
            <p:cNvSpPr>
              <a:spLocks noChangeShapeType="1"/>
            </p:cNvSpPr>
            <p:nvPr/>
          </p:nvSpPr>
          <p:spPr bwMode="auto">
            <a:xfrm flipV="1">
              <a:off x="1599" y="2092"/>
              <a:ext cx="1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5" name="Line 155"/>
            <p:cNvSpPr>
              <a:spLocks noChangeShapeType="1"/>
            </p:cNvSpPr>
            <p:nvPr/>
          </p:nvSpPr>
          <p:spPr bwMode="auto">
            <a:xfrm flipV="1">
              <a:off x="1884" y="2092"/>
              <a:ext cx="26" cy="12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6" name="Line 156"/>
            <p:cNvSpPr>
              <a:spLocks noChangeShapeType="1"/>
            </p:cNvSpPr>
            <p:nvPr/>
          </p:nvSpPr>
          <p:spPr bwMode="auto">
            <a:xfrm flipV="1">
              <a:off x="2170" y="2092"/>
              <a:ext cx="30" cy="19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7" name="Line 157"/>
            <p:cNvSpPr>
              <a:spLocks noChangeShapeType="1"/>
            </p:cNvSpPr>
            <p:nvPr/>
          </p:nvSpPr>
          <p:spPr bwMode="auto">
            <a:xfrm flipV="1">
              <a:off x="2458" y="2092"/>
              <a:ext cx="33" cy="2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8" name="Line 158"/>
            <p:cNvSpPr>
              <a:spLocks noChangeShapeType="1"/>
            </p:cNvSpPr>
            <p:nvPr/>
          </p:nvSpPr>
          <p:spPr bwMode="auto">
            <a:xfrm flipV="1">
              <a:off x="2744" y="2092"/>
              <a:ext cx="40" cy="32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9" name="Line 159"/>
            <p:cNvSpPr>
              <a:spLocks noChangeShapeType="1"/>
            </p:cNvSpPr>
            <p:nvPr/>
          </p:nvSpPr>
          <p:spPr bwMode="auto">
            <a:xfrm flipV="1">
              <a:off x="3030" y="2092"/>
              <a:ext cx="50" cy="38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0" name="Line 160"/>
            <p:cNvSpPr>
              <a:spLocks noChangeShapeType="1"/>
            </p:cNvSpPr>
            <p:nvPr/>
          </p:nvSpPr>
          <p:spPr bwMode="auto">
            <a:xfrm flipV="1">
              <a:off x="3316" y="2092"/>
              <a:ext cx="53" cy="4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1" name="Line 161"/>
            <p:cNvSpPr>
              <a:spLocks noChangeShapeType="1"/>
            </p:cNvSpPr>
            <p:nvPr/>
          </p:nvSpPr>
          <p:spPr bwMode="auto">
            <a:xfrm flipV="1">
              <a:off x="3602" y="2092"/>
              <a:ext cx="55" cy="51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2" name="Line 162"/>
            <p:cNvSpPr>
              <a:spLocks noChangeShapeType="1"/>
            </p:cNvSpPr>
            <p:nvPr/>
          </p:nvSpPr>
          <p:spPr bwMode="auto">
            <a:xfrm flipV="1">
              <a:off x="3888" y="2092"/>
              <a:ext cx="64" cy="58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3" name="Line 163"/>
            <p:cNvSpPr>
              <a:spLocks noChangeShapeType="1"/>
            </p:cNvSpPr>
            <p:nvPr/>
          </p:nvSpPr>
          <p:spPr bwMode="auto">
            <a:xfrm flipV="1">
              <a:off x="4177" y="2090"/>
              <a:ext cx="68" cy="64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4" name="Line 164"/>
            <p:cNvSpPr>
              <a:spLocks noChangeShapeType="1"/>
            </p:cNvSpPr>
            <p:nvPr/>
          </p:nvSpPr>
          <p:spPr bwMode="auto">
            <a:xfrm flipV="1">
              <a:off x="4459" y="2090"/>
              <a:ext cx="77" cy="7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5" name="Line 165"/>
            <p:cNvSpPr>
              <a:spLocks noChangeShapeType="1"/>
            </p:cNvSpPr>
            <p:nvPr/>
          </p:nvSpPr>
          <p:spPr bwMode="auto">
            <a:xfrm flipV="1">
              <a:off x="4746" y="2090"/>
              <a:ext cx="78" cy="7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1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1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000"/>
                                        <p:tgtEl>
                                          <p:spTgt spid="1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000"/>
                                        <p:tgtEl>
                                          <p:spTgt spid="1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2000"/>
                                        <p:tgtEl>
                                          <p:spTgt spid="1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2000"/>
                                        <p:tgtEl>
                                          <p:spTgt spid="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20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2000"/>
                                        <p:tgtEl>
                                          <p:spTgt spid="1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2000"/>
                                        <p:tgtEl>
                                          <p:spTgt spid="1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2000"/>
                                        <p:tgtEl>
                                          <p:spTgt spid="1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2000"/>
                                        <p:tgtEl>
                                          <p:spTgt spid="1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2000"/>
                                        <p:tgtEl>
                                          <p:spTgt spid="1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1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2000"/>
                                        <p:tgtEl>
                                          <p:spTgt spid="1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5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0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5" dur="2000"/>
                                        <p:tgtEl>
                                          <p:spTgt spid="1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utoUpdateAnimBg="0"/>
      <p:bldP spid="10257" grpId="0" autoUpdateAnimBg="0"/>
      <p:bldP spid="10258" grpId="0" animBg="1"/>
      <p:bldP spid="10259" grpId="0" animBg="1"/>
      <p:bldP spid="10260" grpId="0" animBg="1"/>
      <p:bldP spid="10261" grpId="0" animBg="1"/>
      <p:bldP spid="10268" grpId="0" autoUpdateAnimBg="0"/>
      <p:bldP spid="10269" grpId="0" autoUpdateAnimBg="0"/>
      <p:bldP spid="10270" grpId="0" autoUpdateAnimBg="0"/>
      <p:bldP spid="10271" grpId="0" autoUpdateAnimBg="0"/>
      <p:bldP spid="10272" grpId="0" autoUpdateAnimBg="0"/>
      <p:bldP spid="10273" grpId="0" autoUpdateAnimBg="0"/>
      <p:bldP spid="10274" grpId="0" autoUpdateAnimBg="0"/>
      <p:bldP spid="10275" grpId="0" autoUpdateAnimBg="0"/>
      <p:bldP spid="10276" grpId="0" animBg="1"/>
      <p:bldP spid="10277" grpId="0" animBg="1"/>
      <p:bldP spid="10278" grpId="0" animBg="1"/>
      <p:bldP spid="10279" grpId="0" animBg="1"/>
      <p:bldP spid="10280" grpId="0" animBg="1"/>
      <p:bldP spid="10281" grpId="0" animBg="1"/>
      <p:bldP spid="10282" grpId="0" animBg="1"/>
      <p:bldP spid="10284" grpId="0" animBg="1"/>
      <p:bldP spid="10295" grpId="0" animBg="1"/>
      <p:bldP spid="10296" grpId="0" animBg="1"/>
      <p:bldP spid="10297" grpId="0" animBg="1"/>
      <p:bldP spid="10341" grpId="0" animBg="1"/>
      <p:bldP spid="10342" grpId="0" animBg="1"/>
      <p:bldP spid="10343" grpId="0" animBg="1"/>
      <p:bldP spid="10346" grpId="0" animBg="1"/>
      <p:bldP spid="10348" grpId="0" animBg="1"/>
      <p:bldP spid="10349" grpId="0" animBg="1"/>
      <p:bldP spid="10350" grpId="0" animBg="1"/>
      <p:bldP spid="10351" grpId="0" animBg="1"/>
      <p:bldP spid="10352" grpId="0" animBg="1"/>
      <p:bldP spid="10353" grpId="0" animBg="1"/>
      <p:bldP spid="10354" grpId="0" animBg="1"/>
      <p:bldP spid="10355" grpId="0" animBg="1"/>
      <p:bldP spid="10357" grpId="0" animBg="1"/>
      <p:bldP spid="10358" grpId="0" animBg="1"/>
      <p:bldP spid="10359" grpId="0" animBg="1"/>
      <p:bldP spid="10360" grpId="0" animBg="1"/>
      <p:bldP spid="10361" grpId="0" animBg="1"/>
      <p:bldP spid="10362" grpId="0" animBg="1"/>
      <p:bldP spid="10363" grpId="0" animBg="1"/>
      <p:bldP spid="10364" grpId="0" autoUpdateAnimBg="0"/>
      <p:bldP spid="10365" grpId="0" autoUpdateAnimBg="0"/>
      <p:bldP spid="10366" grpId="0" autoUpdateAnimBg="0"/>
      <p:bldP spid="10367" grpId="0" autoUpdateAnimBg="0"/>
      <p:bldP spid="10369" grpId="0"/>
      <p:bldP spid="10370" grpId="0"/>
      <p:bldP spid="10371" grpId="0"/>
      <p:bldP spid="10372" grpId="0"/>
      <p:bldP spid="10373" grpId="0"/>
      <p:bldP spid="10374" grpId="0"/>
      <p:bldP spid="10375" grpId="0"/>
      <p:bldP spid="10376" grpId="0"/>
      <p:bldP spid="10377" grpId="0"/>
      <p:bldP spid="10378" grpId="0"/>
      <p:bldP spid="10379" grpId="0"/>
      <p:bldP spid="10380" grpId="0"/>
      <p:bldP spid="10381" grpId="0" animBg="1"/>
      <p:bldP spid="10382" grpId="0" animBg="1"/>
      <p:bldP spid="10383" grpId="0" animBg="1"/>
      <p:bldP spid="10384" grpId="0" animBg="1"/>
      <p:bldP spid="10385" grpId="0" animBg="1"/>
      <p:bldP spid="10386" grpId="0" animBg="1"/>
      <p:bldP spid="10387" grpId="0" animBg="1"/>
      <p:bldP spid="10388" grpId="0" animBg="1"/>
      <p:bldP spid="10389" grpId="0" animBg="1"/>
      <p:bldP spid="10390" grpId="0" animBg="1"/>
      <p:bldP spid="10391" grpId="0" animBg="1"/>
      <p:bldP spid="10392" grpId="0" animBg="1"/>
      <p:bldP spid="10393" grpId="0" animBg="1"/>
    </p:bldLst>
  </p:timing>
</p:sld>
</file>

<file path=ppt/theme/theme1.xml><?xml version="1.0" encoding="utf-8"?>
<a:theme xmlns:a="http://schemas.openxmlformats.org/drawingml/2006/main" name="curves2thedirectdata-com-120905095151-phpapp0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curves2thedirectdata-com-120905095151-phpapp02</Template>
  <TotalTime>1</TotalTime>
  <Words>4356</Words>
  <Application>Microsoft PowerPoint</Application>
  <PresentationFormat>On-screen Show (4:3)</PresentationFormat>
  <Paragraphs>1258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Times New Roman</vt:lpstr>
      <vt:lpstr>Symbol</vt:lpstr>
      <vt:lpstr>Arial Black</vt:lpstr>
      <vt:lpstr>Tahoma</vt:lpstr>
      <vt:lpstr>curves2thedirectdata-com-120905095151-phpapp02</vt:lpstr>
      <vt:lpstr>CorelDRAW 11.0 Graphic</vt:lpstr>
      <vt:lpstr>ENGINEERING CURVES Part-II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CURVES Part-II   </dc:title>
  <dc:creator>pandianprabu</dc:creator>
  <cp:lastModifiedBy>pandianprabu</cp:lastModifiedBy>
  <cp:revision>1</cp:revision>
  <dcterms:created xsi:type="dcterms:W3CDTF">2015-06-13T06:12:43Z</dcterms:created>
  <dcterms:modified xsi:type="dcterms:W3CDTF">2015-06-13T06:14:21Z</dcterms:modified>
</cp:coreProperties>
</file>