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DB978-05B9-4C4B-A3B2-100F9515C31F}" type="datetimeFigureOut">
              <a:rPr lang="en-US" smtClean="0"/>
              <a:t>13-Jun-15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990A8-19CB-49FD-9BCA-2DC4A6AFA3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D863D-98A8-4C96-9AE0-4CF690B0B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E5C33-3101-4BCB-A999-AB45AA175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7430-0801-4F64-AA14-59846D72B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345F-1565-42EE-AAE3-684BDEF37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6FC8A-BC01-461A-9F59-6BA6814A2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7F9E7-453D-4A7D-9243-44A2CE9A2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01E10-2B23-453E-8328-50D31DFAB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58296-4514-4DA3-A0F0-836C8A68C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7172A-606A-42D7-AB71-C1AD13B15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476AA-FC6E-42E9-AE2A-3306265EB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F320-F94D-4FA4-9462-B89C26440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922BEF-F66B-450D-8E8A-34901613D7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3.x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  <a:latin typeface="Times New Roman" charset="0"/>
              </a:rPr>
              <a:t>ENGINEERING CURVES</a:t>
            </a:r>
            <a:br>
              <a:rPr lang="en-US" b="1" dirty="0" smtClean="0">
                <a:solidFill>
                  <a:srgbClr val="009900"/>
                </a:solidFill>
                <a:latin typeface="Times New Roman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>
                <a:latin typeface="Jokerman" pitchFamily="82" charset="0"/>
              </a:rPr>
              <a:t>AP/MECH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F0"/>
                </a:solidFill>
                <a:latin typeface="Jokerman" pitchFamily="82" charset="0"/>
              </a:rPr>
              <a:t>SINCET</a:t>
            </a:r>
            <a:endParaRPr lang="en-US" b="1" dirty="0">
              <a:solidFill>
                <a:srgbClr val="00B0F0"/>
              </a:solidFill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86538" y="63500"/>
            <a:ext cx="2633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DIRECTRIX-FOCUS METHOD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-1588" y="38100"/>
            <a:ext cx="6700838" cy="685800"/>
            <a:chOff x="23" y="48"/>
            <a:chExt cx="4221" cy="432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48" y="48"/>
              <a:ext cx="4128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23" y="48"/>
              <a:ext cx="422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>
                  <a:solidFill>
                    <a:srgbClr val="FF0066"/>
                  </a:solidFill>
                  <a:latin typeface="Times New Roman" charset="0"/>
                </a:rPr>
                <a:t>PROBLEM 6</a:t>
              </a:r>
              <a:r>
                <a:rPr lang="en-US" sz="1400" b="1" i="1">
                  <a:latin typeface="Times New Roman" charset="0"/>
                </a:rPr>
                <a:t>:-</a:t>
              </a:r>
              <a:r>
                <a:rPr lang="en-US" sz="1400">
                  <a:latin typeface="Times New Roman" charset="0"/>
                </a:rPr>
                <a:t>  </a:t>
              </a:r>
              <a:r>
                <a:rPr lang="en-US" sz="1200"/>
                <a:t>POINT </a:t>
              </a:r>
              <a:r>
                <a:rPr lang="en-US" sz="1200" b="1"/>
                <a:t>F</a:t>
              </a:r>
              <a:r>
                <a:rPr lang="en-US" sz="1200"/>
                <a:t> IS 50 MM FROM A LINE </a:t>
              </a:r>
              <a:r>
                <a:rPr lang="en-US" sz="1200" b="1"/>
                <a:t>AB.</a:t>
              </a:r>
              <a:r>
                <a:rPr lang="en-US" sz="1200"/>
                <a:t>A POINT</a:t>
              </a:r>
              <a:r>
                <a:rPr lang="en-US" sz="1200" b="1"/>
                <a:t> P </a:t>
              </a:r>
              <a:r>
                <a:rPr lang="en-US" sz="1200"/>
                <a:t>IS MOVING IN A PLANE </a:t>
              </a:r>
            </a:p>
            <a:p>
              <a:pPr eaLnBrk="0" hangingPunct="0"/>
              <a:r>
                <a:rPr lang="en-US" sz="1200"/>
                <a:t>SUCH THAT THE </a:t>
              </a:r>
              <a:r>
                <a:rPr lang="en-US" sz="1200" b="1" i="1"/>
                <a:t>RATIO</a:t>
              </a:r>
              <a:r>
                <a:rPr lang="en-US" sz="1200"/>
                <a:t> OF IT’S DISTANCES FROM </a:t>
              </a:r>
              <a:r>
                <a:rPr lang="en-US" sz="1200" b="1"/>
                <a:t>F</a:t>
              </a:r>
              <a:r>
                <a:rPr lang="en-US" sz="1200"/>
                <a:t> AND LINE </a:t>
              </a:r>
              <a:r>
                <a:rPr lang="en-US" sz="1200" b="1"/>
                <a:t>AB </a:t>
              </a:r>
              <a:r>
                <a:rPr lang="en-US" sz="1200"/>
                <a:t>REMAINS CONSTANT </a:t>
              </a:r>
            </a:p>
            <a:p>
              <a:pPr eaLnBrk="0" hangingPunct="0"/>
              <a:r>
                <a:rPr lang="en-US" sz="1200"/>
                <a:t>AND EQUALS TO </a:t>
              </a:r>
              <a:r>
                <a:rPr lang="en-US" sz="1200" b="1"/>
                <a:t>2/3  </a:t>
              </a:r>
              <a:r>
                <a:rPr lang="en-US" sz="1200"/>
                <a:t>DRAW LOCUS OF POINT </a:t>
              </a:r>
              <a:r>
                <a:rPr lang="en-US" sz="1200" b="1"/>
                <a:t>P.</a:t>
              </a:r>
              <a:r>
                <a:rPr lang="en-US" sz="1200" b="1">
                  <a:solidFill>
                    <a:srgbClr val="FF0066"/>
                  </a:solidFill>
                </a:rPr>
                <a:t> { ECCENTRICITY = 2/3 }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239000" y="3409950"/>
            <a:ext cx="1073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F ( </a:t>
            </a:r>
            <a:r>
              <a:rPr lang="en-US" i="1">
                <a:latin typeface="Times New Roman" charset="0"/>
              </a:rPr>
              <a:t>focus</a:t>
            </a:r>
            <a:r>
              <a:rPr lang="en-US" b="1">
                <a:latin typeface="Times New Roman" charset="0"/>
              </a:rPr>
              <a:t>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-5383553">
            <a:off x="3750469" y="2083594"/>
            <a:ext cx="1401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DIRECTRIX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608513" y="1512888"/>
            <a:ext cx="0" cy="4465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608513" y="3744913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4549775" y="3686175"/>
            <a:ext cx="119063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5059363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568950" y="3686175"/>
            <a:ext cx="115888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078538" y="3686175"/>
            <a:ext cx="115887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584950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7094538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135688" y="3511550"/>
            <a:ext cx="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703888" y="32750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V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6919913" y="1630363"/>
            <a:ext cx="0" cy="41132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4857572" flipH="1">
            <a:off x="6293644" y="2978944"/>
            <a:ext cx="1527175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742428" flipH="1" flipV="1">
            <a:off x="6293644" y="4526756"/>
            <a:ext cx="1527175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270750" y="1395413"/>
            <a:ext cx="0" cy="4467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604183" flipH="1">
            <a:off x="6332538" y="2882900"/>
            <a:ext cx="1762125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rot="15995817" flipH="1" flipV="1">
            <a:off x="6311901" y="4625975"/>
            <a:ext cx="1763712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662863" y="1395413"/>
            <a:ext cx="0" cy="4700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6242174" flipH="1">
            <a:off x="6429376" y="2862262"/>
            <a:ext cx="1998662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7192963" y="1982788"/>
            <a:ext cx="117475" cy="119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rot="15357826" flipH="1" flipV="1">
            <a:off x="6410326" y="4724400"/>
            <a:ext cx="1998662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7589838" y="1865313"/>
            <a:ext cx="115887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6824663" y="2189163"/>
            <a:ext cx="119062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6840538" y="519906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7192963" y="539115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7594600" y="5543550"/>
            <a:ext cx="117475" cy="115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Arc 33"/>
          <p:cNvSpPr>
            <a:spLocks/>
          </p:cNvSpPr>
          <p:nvPr/>
        </p:nvSpPr>
        <p:spPr bwMode="auto">
          <a:xfrm rot="236227" flipH="1">
            <a:off x="6184900" y="1819275"/>
            <a:ext cx="2039938" cy="191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527"/>
              <a:gd name="T2" fmla="*/ 21514 w 21600"/>
              <a:gd name="T3" fmla="*/ 23527 h 23527"/>
              <a:gd name="T4" fmla="*/ 0 w 21600"/>
              <a:gd name="T5" fmla="*/ 21600 h 23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</a:path>
              <a:path w="21600" h="235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Arc 34"/>
          <p:cNvSpPr>
            <a:spLocks/>
          </p:cNvSpPr>
          <p:nvPr/>
        </p:nvSpPr>
        <p:spPr bwMode="auto">
          <a:xfrm rot="-103428" flipH="1" flipV="1">
            <a:off x="6145213" y="3735388"/>
            <a:ext cx="2114550" cy="19192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527"/>
              <a:gd name="T2" fmla="*/ 21514 w 21600"/>
              <a:gd name="T3" fmla="*/ 23527 h 23527"/>
              <a:gd name="T4" fmla="*/ 0 w 21600"/>
              <a:gd name="T5" fmla="*/ 21600 h 23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</a:path>
              <a:path w="21600" h="235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783263" y="10429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u="sng">
                <a:latin typeface="Times New Roman" charset="0"/>
              </a:rPr>
              <a:t>ELLIPSE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488113" y="1512888"/>
            <a:ext cx="58737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199063" y="3308350"/>
            <a:ext cx="668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(vertex)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267200" y="12001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A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268788" y="5732463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</a:t>
            </a:r>
          </a:p>
        </p:txBody>
      </p:sp>
      <p:grpSp>
        <p:nvGrpSpPr>
          <p:cNvPr id="11304" name="Group 40"/>
          <p:cNvGrpSpPr>
            <a:grpSpLocks/>
          </p:cNvGrpSpPr>
          <p:nvPr/>
        </p:nvGrpSpPr>
        <p:grpSpPr bwMode="auto">
          <a:xfrm>
            <a:off x="304800" y="1219200"/>
            <a:ext cx="3505200" cy="4419600"/>
            <a:chOff x="192" y="768"/>
            <a:chExt cx="2208" cy="2784"/>
          </a:xfrm>
        </p:grpSpPr>
        <p:sp>
          <p:nvSpPr>
            <p:cNvPr id="11305" name="AutoShape 41"/>
            <p:cNvSpPr>
              <a:spLocks noChangeArrowheads="1"/>
            </p:cNvSpPr>
            <p:nvPr/>
          </p:nvSpPr>
          <p:spPr bwMode="auto">
            <a:xfrm>
              <a:off x="192" y="768"/>
              <a:ext cx="2208" cy="2784"/>
            </a:xfrm>
            <a:prstGeom prst="wedgeRectCallout">
              <a:avLst>
                <a:gd name="adj1" fmla="val 58968"/>
                <a:gd name="adj2" fmla="val 20870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240" y="864"/>
              <a:ext cx="2160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STEPS: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1 .Draw a vertical line AB and point F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50 mm from it.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2 .Divide 50 mm distance in 5 parts.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3 .Name 2</a:t>
              </a:r>
              <a:r>
                <a:rPr lang="en-US" sz="1400" baseline="30000">
                  <a:solidFill>
                    <a:schemeClr val="accent2"/>
                  </a:solidFill>
                  <a:latin typeface="Times New Roman" charset="0"/>
                </a:rPr>
                <a:t>nd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part from F as V. It is 20mm  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and 30mm from F and AB line resp.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It is first point giving ratio of it’s  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distances from F and AB 2/3 i.e 20/30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4  Form more points giving same ratio such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as 30/45,  40/60,  50/75  etc.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5.Taking 45,60 and 75mm distances from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line AB, draw three vertical lines to the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right side of it.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6. Now with 30, 40 and 50mm distances in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compass cut these lines above and below,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with F as center.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7. Join these points through V in smooth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curve.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This is required locus of P.It is an ELLIPSE.</a:t>
              </a:r>
            </a:p>
          </p:txBody>
        </p:sp>
      </p:grpSp>
      <p:sp>
        <p:nvSpPr>
          <p:cNvPr id="11307" name="Text Box 43"/>
          <p:cNvSpPr txBox="1">
            <a:spLocks noChangeArrowheads="1"/>
          </p:cNvSpPr>
          <p:nvPr/>
        </p:nvSpPr>
        <p:spPr bwMode="auto">
          <a:xfrm rot="4771020">
            <a:off x="6672262" y="2652713"/>
            <a:ext cx="63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30mm</a:t>
            </a:r>
          </a:p>
        </p:txBody>
      </p:sp>
      <p:grpSp>
        <p:nvGrpSpPr>
          <p:cNvPr id="11308" name="Group 44"/>
          <p:cNvGrpSpPr>
            <a:grpSpLocks/>
          </p:cNvGrpSpPr>
          <p:nvPr/>
        </p:nvGrpSpPr>
        <p:grpSpPr bwMode="auto">
          <a:xfrm>
            <a:off x="4610100" y="2019300"/>
            <a:ext cx="2286000" cy="304800"/>
            <a:chOff x="2904" y="1272"/>
            <a:chExt cx="1440" cy="192"/>
          </a:xfrm>
        </p:grpSpPr>
        <p:sp>
          <p:nvSpPr>
            <p:cNvPr id="11309" name="Text Box 45"/>
            <p:cNvSpPr txBox="1">
              <a:spLocks noChangeArrowheads="1"/>
            </p:cNvSpPr>
            <p:nvPr/>
          </p:nvSpPr>
          <p:spPr bwMode="auto">
            <a:xfrm>
              <a:off x="3408" y="1272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45mm</a:t>
              </a:r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H="1">
              <a:off x="2904" y="142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6477000" y="48768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313" name="AutoShape 4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AutoShape 5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AutoShape 5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AutoShape 5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AutoShape 5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AutoShape 5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1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utoUpdateAnimBg="0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utoUpdateAnimBg="0"/>
      <p:bldP spid="11300" grpId="0" animBg="1"/>
      <p:bldP spid="11301" grpId="0" autoUpdateAnimBg="0"/>
      <p:bldP spid="11302" grpId="0" autoUpdateAnimBg="0"/>
      <p:bldP spid="11303" grpId="0" autoUpdateAnimBg="0"/>
      <p:bldP spid="11307" grpId="0" autoUpdateAnimBg="0"/>
      <p:bldP spid="113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557588" y="1766888"/>
            <a:ext cx="50292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6072188" y="1754188"/>
            <a:ext cx="0" cy="4089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481388" y="37861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481388" y="31003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481388" y="2427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481388" y="5145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481388" y="44719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7767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6149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2085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3449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9385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76600" y="49799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276600" y="4294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2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76600" y="36083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3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29225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76600" y="2236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5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314700" y="1627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795713" y="58293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205288" y="5818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2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614863" y="583247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3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024438" y="5834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4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434013" y="5835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5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932488" y="577373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6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3506788" y="5754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6034088" y="1728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535988" y="5741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3557588" y="1779588"/>
            <a:ext cx="251460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V="1">
            <a:off x="3557588" y="1779588"/>
            <a:ext cx="251460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3557588" y="1779588"/>
            <a:ext cx="25146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3557588" y="1779588"/>
            <a:ext cx="25146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562350" y="1779588"/>
            <a:ext cx="2509838" cy="647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8497888" y="1589088"/>
            <a:ext cx="393700" cy="3689350"/>
            <a:chOff x="4304" y="840"/>
            <a:chExt cx="248" cy="2324"/>
          </a:xfrm>
        </p:grpSpPr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4304" y="2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4304" y="1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43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4304" y="3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4304" y="2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4372" y="295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</a:t>
              </a:r>
            </a:p>
          </p:txBody>
        </p: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4372" y="25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2</a:t>
              </a: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4372" y="2088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3</a:t>
              </a: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4372" y="165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4</a:t>
              </a: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4372" y="122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5</a:t>
              </a:r>
            </a:p>
          </p:txBody>
        </p:sp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4372" y="84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6</a:t>
              </a:r>
            </a:p>
          </p:txBody>
        </p:sp>
      </p:grpSp>
      <p:sp>
        <p:nvSpPr>
          <p:cNvPr id="12334" name="Line 46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6383338" y="5729288"/>
            <a:ext cx="1924050" cy="406400"/>
            <a:chOff x="2980" y="3448"/>
            <a:chExt cx="1212" cy="256"/>
          </a:xfrm>
        </p:grpSpPr>
        <p:grpSp>
          <p:nvGrpSpPr>
            <p:cNvPr id="12340" name="Group 52"/>
            <p:cNvGrpSpPr>
              <a:grpSpLocks/>
            </p:cNvGrpSpPr>
            <p:nvPr/>
          </p:nvGrpSpPr>
          <p:grpSpPr bwMode="auto">
            <a:xfrm>
              <a:off x="3048" y="3448"/>
              <a:ext cx="1056" cy="96"/>
              <a:chOff x="3072" y="3552"/>
              <a:chExt cx="1056" cy="96"/>
            </a:xfrm>
          </p:grpSpPr>
          <p:sp>
            <p:nvSpPr>
              <p:cNvPr id="12341" name="Line 53"/>
              <p:cNvSpPr>
                <a:spLocks noChangeShapeType="1"/>
              </p:cNvSpPr>
              <p:nvPr/>
            </p:nvSpPr>
            <p:spPr bwMode="auto">
              <a:xfrm>
                <a:off x="3600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2" name="Line 54"/>
              <p:cNvSpPr>
                <a:spLocks noChangeShapeType="1"/>
              </p:cNvSpPr>
              <p:nvPr/>
            </p:nvSpPr>
            <p:spPr bwMode="auto">
              <a:xfrm>
                <a:off x="4128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3" name="Line 55"/>
              <p:cNvSpPr>
                <a:spLocks noChangeShapeType="1"/>
              </p:cNvSpPr>
              <p:nvPr/>
            </p:nvSpPr>
            <p:spPr bwMode="auto">
              <a:xfrm>
                <a:off x="38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Line 56"/>
              <p:cNvSpPr>
                <a:spLocks noChangeShapeType="1"/>
              </p:cNvSpPr>
              <p:nvPr/>
            </p:nvSpPr>
            <p:spPr bwMode="auto">
              <a:xfrm>
                <a:off x="3328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5" name="Line 57"/>
              <p:cNvSpPr>
                <a:spLocks noChangeShapeType="1"/>
              </p:cNvSpPr>
              <p:nvPr/>
            </p:nvSpPr>
            <p:spPr bwMode="auto">
              <a:xfrm>
                <a:off x="30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2980" y="348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5</a:t>
              </a:r>
            </a:p>
          </p:txBody>
        </p:sp>
        <p:sp>
          <p:nvSpPr>
            <p:cNvPr id="12347" name="Text Box 59"/>
            <p:cNvSpPr txBox="1">
              <a:spLocks noChangeArrowheads="1"/>
            </p:cNvSpPr>
            <p:nvPr/>
          </p:nvSpPr>
          <p:spPr bwMode="auto">
            <a:xfrm>
              <a:off x="3238" y="348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4</a:t>
              </a:r>
            </a:p>
          </p:txBody>
        </p:sp>
        <p:sp>
          <p:nvSpPr>
            <p:cNvPr id="12348" name="Text Box 60"/>
            <p:cNvSpPr txBox="1">
              <a:spLocks noChangeArrowheads="1"/>
            </p:cNvSpPr>
            <p:nvPr/>
          </p:nvSpPr>
          <p:spPr bwMode="auto">
            <a:xfrm>
              <a:off x="3496" y="3489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3</a:t>
              </a:r>
            </a:p>
          </p:txBody>
        </p:sp>
        <p:sp>
          <p:nvSpPr>
            <p:cNvPr id="12349" name="Text Box 61"/>
            <p:cNvSpPr txBox="1">
              <a:spLocks noChangeArrowheads="1"/>
            </p:cNvSpPr>
            <p:nvPr/>
          </p:nvSpPr>
          <p:spPr bwMode="auto">
            <a:xfrm>
              <a:off x="3754" y="349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2</a:t>
              </a:r>
            </a:p>
          </p:txBody>
        </p:sp>
        <p:sp>
          <p:nvSpPr>
            <p:cNvPr id="12350" name="Text Box 62"/>
            <p:cNvSpPr txBox="1">
              <a:spLocks noChangeArrowheads="1"/>
            </p:cNvSpPr>
            <p:nvPr/>
          </p:nvSpPr>
          <p:spPr bwMode="auto">
            <a:xfrm>
              <a:off x="4012" y="349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</a:t>
              </a:r>
            </a:p>
          </p:txBody>
        </p:sp>
      </p:grp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3938588" y="4598988"/>
            <a:ext cx="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 flipV="1">
            <a:off x="4344988" y="3608388"/>
            <a:ext cx="0" cy="2209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V="1">
            <a:off x="4776788" y="2770188"/>
            <a:ext cx="0" cy="30353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 flipV="1">
            <a:off x="5208588" y="2236788"/>
            <a:ext cx="0" cy="3568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 flipV="1">
            <a:off x="5602288" y="1855788"/>
            <a:ext cx="0" cy="393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56" name="Group 68"/>
          <p:cNvGrpSpPr>
            <a:grpSpLocks/>
          </p:cNvGrpSpPr>
          <p:nvPr/>
        </p:nvGrpSpPr>
        <p:grpSpPr bwMode="auto">
          <a:xfrm flipH="1">
            <a:off x="6503988" y="1843088"/>
            <a:ext cx="1663700" cy="3962400"/>
            <a:chOff x="1536" y="1104"/>
            <a:chExt cx="1048" cy="2496"/>
          </a:xfrm>
        </p:grpSpPr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70"/>
            <p:cNvSpPr>
              <a:spLocks noChangeShapeType="1"/>
            </p:cNvSpPr>
            <p:nvPr/>
          </p:nvSpPr>
          <p:spPr bwMode="auto">
            <a:xfrm flipV="1">
              <a:off x="1792" y="2208"/>
              <a:ext cx="0" cy="13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71"/>
            <p:cNvSpPr>
              <a:spLocks noChangeShapeType="1"/>
            </p:cNvSpPr>
            <p:nvPr/>
          </p:nvSpPr>
          <p:spPr bwMode="auto">
            <a:xfrm flipV="1">
              <a:off x="2064" y="1680"/>
              <a:ext cx="0" cy="1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 flipV="1">
              <a:off x="2336" y="1344"/>
              <a:ext cx="0" cy="22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 flipV="1">
              <a:off x="2584" y="1104"/>
              <a:ext cx="0" cy="2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62" name="Oval 74"/>
          <p:cNvSpPr>
            <a:spLocks noChangeArrowheads="1"/>
          </p:cNvSpPr>
          <p:nvPr/>
        </p:nvSpPr>
        <p:spPr bwMode="auto">
          <a:xfrm>
            <a:off x="3900488" y="4598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Oval 75"/>
          <p:cNvSpPr>
            <a:spLocks noChangeArrowheads="1"/>
          </p:cNvSpPr>
          <p:nvPr/>
        </p:nvSpPr>
        <p:spPr bwMode="auto">
          <a:xfrm>
            <a:off x="4306888" y="3582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Oval 76"/>
          <p:cNvSpPr>
            <a:spLocks noChangeArrowheads="1"/>
          </p:cNvSpPr>
          <p:nvPr/>
        </p:nvSpPr>
        <p:spPr bwMode="auto">
          <a:xfrm>
            <a:off x="4738688" y="2770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5157788" y="2198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Oval 78"/>
          <p:cNvSpPr>
            <a:spLocks noChangeArrowheads="1"/>
          </p:cNvSpPr>
          <p:nvPr/>
        </p:nvSpPr>
        <p:spPr bwMode="auto">
          <a:xfrm>
            <a:off x="5538788" y="185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6453188" y="185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Oval 80"/>
          <p:cNvSpPr>
            <a:spLocks noChangeArrowheads="1"/>
          </p:cNvSpPr>
          <p:nvPr/>
        </p:nvSpPr>
        <p:spPr bwMode="auto">
          <a:xfrm>
            <a:off x="6884988" y="2160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7304088" y="2744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Oval 82"/>
          <p:cNvSpPr>
            <a:spLocks noChangeArrowheads="1"/>
          </p:cNvSpPr>
          <p:nvPr/>
        </p:nvSpPr>
        <p:spPr bwMode="auto">
          <a:xfrm>
            <a:off x="7723188" y="3532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1" name="Oval 83"/>
          <p:cNvSpPr>
            <a:spLocks noChangeArrowheads="1"/>
          </p:cNvSpPr>
          <p:nvPr/>
        </p:nvSpPr>
        <p:spPr bwMode="auto">
          <a:xfrm>
            <a:off x="8129588" y="4535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Arc 84"/>
          <p:cNvSpPr>
            <a:spLocks/>
          </p:cNvSpPr>
          <p:nvPr/>
        </p:nvSpPr>
        <p:spPr bwMode="auto">
          <a:xfrm rot="-933472">
            <a:off x="6402388" y="1509713"/>
            <a:ext cx="1598612" cy="4529137"/>
          </a:xfrm>
          <a:custGeom>
            <a:avLst/>
            <a:gdLst>
              <a:gd name="G0" fmla="+- 0 0 0"/>
              <a:gd name="G1" fmla="+- 21420 0 0"/>
              <a:gd name="G2" fmla="+- 21600 0 0"/>
              <a:gd name="T0" fmla="*/ 2785 w 21600"/>
              <a:gd name="T1" fmla="*/ 0 h 23940"/>
              <a:gd name="T2" fmla="*/ 21452 w 21600"/>
              <a:gd name="T3" fmla="*/ 23940 h 23940"/>
              <a:gd name="T4" fmla="*/ 0 w 21600"/>
              <a:gd name="T5" fmla="*/ 21420 h 23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40" fill="none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</a:path>
              <a:path w="21600" h="23940" stroke="0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  <a:lnTo>
                  <a:pt x="0" y="214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Arc 85"/>
          <p:cNvSpPr>
            <a:spLocks/>
          </p:cNvSpPr>
          <p:nvPr/>
        </p:nvSpPr>
        <p:spPr bwMode="auto">
          <a:xfrm rot="933472" flipH="1">
            <a:off x="4114800" y="1517650"/>
            <a:ext cx="1598613" cy="4529138"/>
          </a:xfrm>
          <a:custGeom>
            <a:avLst/>
            <a:gdLst>
              <a:gd name="G0" fmla="+- 0 0 0"/>
              <a:gd name="G1" fmla="+- 21420 0 0"/>
              <a:gd name="G2" fmla="+- 21600 0 0"/>
              <a:gd name="T0" fmla="*/ 2785 w 21600"/>
              <a:gd name="T1" fmla="*/ 0 h 23940"/>
              <a:gd name="T2" fmla="*/ 21452 w 21600"/>
              <a:gd name="T3" fmla="*/ 23940 h 23940"/>
              <a:gd name="T4" fmla="*/ 0 w 21600"/>
              <a:gd name="T5" fmla="*/ 21420 h 23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940" fill="none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</a:path>
              <a:path w="21600" h="23940" stroke="0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  <a:lnTo>
                  <a:pt x="0" y="214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6264275" y="76200"/>
            <a:ext cx="2730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PARABOLA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RECTANGLE METHOD</a:t>
            </a:r>
          </a:p>
        </p:txBody>
      </p:sp>
      <p:grpSp>
        <p:nvGrpSpPr>
          <p:cNvPr id="12375" name="Group 87"/>
          <p:cNvGrpSpPr>
            <a:grpSpLocks/>
          </p:cNvGrpSpPr>
          <p:nvPr/>
        </p:nvGrpSpPr>
        <p:grpSpPr bwMode="auto">
          <a:xfrm>
            <a:off x="152400" y="152400"/>
            <a:ext cx="5562600" cy="914400"/>
            <a:chOff x="96" y="96"/>
            <a:chExt cx="3504" cy="576"/>
          </a:xfrm>
        </p:grpSpPr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96" y="96"/>
              <a:ext cx="3504" cy="57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Text Box 89"/>
            <p:cNvSpPr txBox="1">
              <a:spLocks noChangeArrowheads="1"/>
            </p:cNvSpPr>
            <p:nvPr/>
          </p:nvSpPr>
          <p:spPr bwMode="auto">
            <a:xfrm>
              <a:off x="96" y="144"/>
              <a:ext cx="342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PROBLEM  7:</a:t>
              </a:r>
              <a:r>
                <a:rPr lang="en-US" sz="1400">
                  <a:latin typeface="Times New Roman" charset="0"/>
                </a:rPr>
                <a:t> A BALL THROWN IN AIR ATTAINS 100 M HIEGHT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   AND COVERS HORIZONTAL DISTANCE 150 M ON GROUND.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   Draw the path of the ball (projectile)- </a:t>
              </a:r>
            </a:p>
          </p:txBody>
        </p:sp>
      </p:grpSp>
      <p:grpSp>
        <p:nvGrpSpPr>
          <p:cNvPr id="12378" name="Group 90"/>
          <p:cNvGrpSpPr>
            <a:grpSpLocks/>
          </p:cNvGrpSpPr>
          <p:nvPr/>
        </p:nvGrpSpPr>
        <p:grpSpPr bwMode="auto">
          <a:xfrm>
            <a:off x="147638" y="1524000"/>
            <a:ext cx="2976562" cy="4191000"/>
            <a:chOff x="36" y="816"/>
            <a:chExt cx="1875" cy="2640"/>
          </a:xfrm>
        </p:grpSpPr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58" y="816"/>
              <a:ext cx="1776" cy="259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Text Box 92"/>
            <p:cNvSpPr txBox="1">
              <a:spLocks noChangeArrowheads="1"/>
            </p:cNvSpPr>
            <p:nvPr/>
          </p:nvSpPr>
          <p:spPr bwMode="auto">
            <a:xfrm>
              <a:off x="36" y="852"/>
              <a:ext cx="1875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STEPS: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1.Draw rectangle of above size and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divide it in two equal vertical parts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2.Consider left part for construction.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Divide height and length in equal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number of parts and name those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1,2,3,4,5&amp; 6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3.Join vertical 1,2,3,4,5 &amp; 6 to the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top center of  rectangle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4.Similarly draw upward vertical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lines from horizontal1,2,3,4,5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And wherever these lines intersect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previously drawn inclined lines in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sequence Mark those points and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further join in smooth possible curve.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5.Repeat the construction on right side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rectangle also.Join all in sequence. 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</a:t>
              </a:r>
              <a:r>
                <a:rPr lang="en-US" sz="1400" b="1">
                  <a:latin typeface="Times New Roman" charset="0"/>
                </a:rPr>
                <a:t>This locus is Parabola.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.</a:t>
              </a:r>
            </a:p>
          </p:txBody>
        </p:sp>
      </p:grpSp>
      <p:grpSp>
        <p:nvGrpSpPr>
          <p:cNvPr id="12381" name="Group 9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382" name="AutoShape 9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AutoShape 9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AutoShape 9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5" name="AutoShape 9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6" name="AutoShape 9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AutoShape 9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Line 102"/>
          <p:cNvSpPr>
            <a:spLocks noChangeShapeType="1"/>
          </p:cNvSpPr>
          <p:nvPr/>
        </p:nvSpPr>
        <p:spPr bwMode="auto">
          <a:xfrm flipH="1" flipV="1">
            <a:off x="1933575" y="1855788"/>
            <a:ext cx="1624013" cy="3949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1" name="Arc 103"/>
          <p:cNvSpPr>
            <a:spLocks/>
          </p:cNvSpPr>
          <p:nvPr/>
        </p:nvSpPr>
        <p:spPr bwMode="auto">
          <a:xfrm flipH="1">
            <a:off x="3203575" y="5243513"/>
            <a:ext cx="352425" cy="554037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2309 w 13702"/>
              <a:gd name="T1" fmla="*/ 0 h 21476"/>
              <a:gd name="T2" fmla="*/ 13702 w 13702"/>
              <a:gd name="T3" fmla="*/ 4778 h 21476"/>
              <a:gd name="T4" fmla="*/ 0 w 13702"/>
              <a:gd name="T5" fmla="*/ 21476 h 2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02" h="21476" fill="none" extrusionOk="0">
                <a:moveTo>
                  <a:pt x="2309" y="-1"/>
                </a:moveTo>
                <a:cubicBezTo>
                  <a:pt x="6490" y="449"/>
                  <a:pt x="10450" y="2110"/>
                  <a:pt x="13701" y="4778"/>
                </a:cubicBezTo>
              </a:path>
              <a:path w="13702" h="21476" stroke="0" extrusionOk="0">
                <a:moveTo>
                  <a:pt x="2309" y="-1"/>
                </a:moveTo>
                <a:cubicBezTo>
                  <a:pt x="6490" y="449"/>
                  <a:pt x="10450" y="2110"/>
                  <a:pt x="13701" y="4778"/>
                </a:cubicBezTo>
                <a:lnTo>
                  <a:pt x="0" y="2147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" name="Arc 104"/>
          <p:cNvSpPr>
            <a:spLocks/>
          </p:cNvSpPr>
          <p:nvPr/>
        </p:nvSpPr>
        <p:spPr bwMode="auto">
          <a:xfrm flipH="1">
            <a:off x="2987675" y="4729163"/>
            <a:ext cx="352425" cy="554037"/>
          </a:xfrm>
          <a:custGeom>
            <a:avLst/>
            <a:gdLst>
              <a:gd name="G0" fmla="+- 0 0 0"/>
              <a:gd name="G1" fmla="+- 21507 0 0"/>
              <a:gd name="G2" fmla="+- 21600 0 0"/>
              <a:gd name="T0" fmla="*/ 2007 w 13680"/>
              <a:gd name="T1" fmla="*/ 0 h 21507"/>
              <a:gd name="T2" fmla="*/ 13680 w 13680"/>
              <a:gd name="T3" fmla="*/ 4792 h 21507"/>
              <a:gd name="T4" fmla="*/ 0 w 13680"/>
              <a:gd name="T5" fmla="*/ 21507 h 2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80" h="21507" fill="none" extrusionOk="0">
                <a:moveTo>
                  <a:pt x="2006" y="0"/>
                </a:moveTo>
                <a:cubicBezTo>
                  <a:pt x="6288" y="399"/>
                  <a:pt x="10352" y="2068"/>
                  <a:pt x="13680" y="4791"/>
                </a:cubicBezTo>
              </a:path>
              <a:path w="13680" h="21507" stroke="0" extrusionOk="0">
                <a:moveTo>
                  <a:pt x="2006" y="0"/>
                </a:moveTo>
                <a:cubicBezTo>
                  <a:pt x="6288" y="399"/>
                  <a:pt x="10352" y="2068"/>
                  <a:pt x="13680" y="4791"/>
                </a:cubicBezTo>
                <a:lnTo>
                  <a:pt x="0" y="21507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Arc 105"/>
          <p:cNvSpPr>
            <a:spLocks/>
          </p:cNvSpPr>
          <p:nvPr/>
        </p:nvSpPr>
        <p:spPr bwMode="auto">
          <a:xfrm flipH="1">
            <a:off x="2767013" y="4206875"/>
            <a:ext cx="360362" cy="557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3958"/>
              <a:gd name="T1" fmla="*/ 0 h 21600"/>
              <a:gd name="T2" fmla="*/ 13958 w 13958"/>
              <a:gd name="T3" fmla="*/ 5115 h 21600"/>
              <a:gd name="T4" fmla="*/ 0 w 139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58" h="21600" fill="none" extrusionOk="0">
                <a:moveTo>
                  <a:pt x="-1" y="0"/>
                </a:moveTo>
                <a:cubicBezTo>
                  <a:pt x="5111" y="0"/>
                  <a:pt x="10056" y="1812"/>
                  <a:pt x="13957" y="5115"/>
                </a:cubicBezTo>
              </a:path>
              <a:path w="13958" h="21600" stroke="0" extrusionOk="0">
                <a:moveTo>
                  <a:pt x="-1" y="0"/>
                </a:moveTo>
                <a:cubicBezTo>
                  <a:pt x="5111" y="0"/>
                  <a:pt x="10056" y="1812"/>
                  <a:pt x="13957" y="51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4" name="Arc 106"/>
          <p:cNvSpPr>
            <a:spLocks/>
          </p:cNvSpPr>
          <p:nvPr/>
        </p:nvSpPr>
        <p:spPr bwMode="auto">
          <a:xfrm flipH="1">
            <a:off x="2547938" y="3689350"/>
            <a:ext cx="373062" cy="557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456"/>
              <a:gd name="T1" fmla="*/ 0 h 21600"/>
              <a:gd name="T2" fmla="*/ 14456 w 14456"/>
              <a:gd name="T3" fmla="*/ 5551 h 21600"/>
              <a:gd name="T4" fmla="*/ 0 w 144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56" h="21600" fill="none" extrusionOk="0">
                <a:moveTo>
                  <a:pt x="-1" y="0"/>
                </a:moveTo>
                <a:cubicBezTo>
                  <a:pt x="5339" y="0"/>
                  <a:pt x="10489" y="1977"/>
                  <a:pt x="14456" y="5550"/>
                </a:cubicBezTo>
              </a:path>
              <a:path w="14456" h="21600" stroke="0" extrusionOk="0">
                <a:moveTo>
                  <a:pt x="-1" y="0"/>
                </a:moveTo>
                <a:cubicBezTo>
                  <a:pt x="5339" y="0"/>
                  <a:pt x="10489" y="1977"/>
                  <a:pt x="14456" y="555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5" name="Arc 107"/>
          <p:cNvSpPr>
            <a:spLocks/>
          </p:cNvSpPr>
          <p:nvPr/>
        </p:nvSpPr>
        <p:spPr bwMode="auto">
          <a:xfrm flipH="1">
            <a:off x="2363788" y="3178175"/>
            <a:ext cx="336550" cy="557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3039"/>
              <a:gd name="T1" fmla="*/ 0 h 21600"/>
              <a:gd name="T2" fmla="*/ 13039 w 13039"/>
              <a:gd name="T3" fmla="*/ 4380 h 21600"/>
              <a:gd name="T4" fmla="*/ 0 w 130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39" h="21600" fill="none" extrusionOk="0">
                <a:moveTo>
                  <a:pt x="-1" y="0"/>
                </a:moveTo>
                <a:cubicBezTo>
                  <a:pt x="4707" y="0"/>
                  <a:pt x="9286" y="1537"/>
                  <a:pt x="13039" y="4379"/>
                </a:cubicBezTo>
              </a:path>
              <a:path w="13039" h="21600" stroke="0" extrusionOk="0">
                <a:moveTo>
                  <a:pt x="-1" y="0"/>
                </a:moveTo>
                <a:cubicBezTo>
                  <a:pt x="4707" y="0"/>
                  <a:pt x="9286" y="1537"/>
                  <a:pt x="13039" y="43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6" name="Arc 108"/>
          <p:cNvSpPr>
            <a:spLocks/>
          </p:cNvSpPr>
          <p:nvPr/>
        </p:nvSpPr>
        <p:spPr bwMode="auto">
          <a:xfrm flipH="1">
            <a:off x="2136775" y="2663825"/>
            <a:ext cx="355600" cy="557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3809"/>
              <a:gd name="T1" fmla="*/ 0 h 21600"/>
              <a:gd name="T2" fmla="*/ 13809 w 13809"/>
              <a:gd name="T3" fmla="*/ 4991 h 21600"/>
              <a:gd name="T4" fmla="*/ 0 w 138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09" h="21600" fill="none" extrusionOk="0">
                <a:moveTo>
                  <a:pt x="-1" y="0"/>
                </a:moveTo>
                <a:cubicBezTo>
                  <a:pt x="5044" y="0"/>
                  <a:pt x="9930" y="1765"/>
                  <a:pt x="13809" y="4990"/>
                </a:cubicBezTo>
              </a:path>
              <a:path w="13809" h="21600" stroke="0" extrusionOk="0">
                <a:moveTo>
                  <a:pt x="-1" y="0"/>
                </a:moveTo>
                <a:cubicBezTo>
                  <a:pt x="5044" y="0"/>
                  <a:pt x="9930" y="1765"/>
                  <a:pt x="13809" y="499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 flipV="1">
            <a:off x="2281238" y="1766888"/>
            <a:ext cx="1273175" cy="9350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 flipV="1">
            <a:off x="2490788" y="2427288"/>
            <a:ext cx="1066800" cy="793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 flipV="1">
            <a:off x="2698750" y="3074988"/>
            <a:ext cx="863600" cy="660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 flipV="1">
            <a:off x="2921000" y="3760788"/>
            <a:ext cx="641350" cy="485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Line 113"/>
          <p:cNvSpPr>
            <a:spLocks noChangeShapeType="1"/>
          </p:cNvSpPr>
          <p:nvPr/>
        </p:nvSpPr>
        <p:spPr bwMode="auto">
          <a:xfrm flipV="1">
            <a:off x="3127375" y="4446588"/>
            <a:ext cx="427038" cy="317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 flipV="1">
            <a:off x="3338513" y="5132388"/>
            <a:ext cx="219075" cy="1508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Line 115"/>
          <p:cNvSpPr>
            <a:spLocks noChangeShapeType="1"/>
          </p:cNvSpPr>
          <p:nvPr/>
        </p:nvSpPr>
        <p:spPr bwMode="auto">
          <a:xfrm>
            <a:off x="3554413" y="5805488"/>
            <a:ext cx="2828925" cy="1006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4" name="Arc 116"/>
          <p:cNvSpPr>
            <a:spLocks/>
          </p:cNvSpPr>
          <p:nvPr/>
        </p:nvSpPr>
        <p:spPr bwMode="auto">
          <a:xfrm flipV="1">
            <a:off x="3554413" y="5805488"/>
            <a:ext cx="455612" cy="250825"/>
          </a:xfrm>
          <a:custGeom>
            <a:avLst/>
            <a:gdLst>
              <a:gd name="G0" fmla="+- 0 0 0"/>
              <a:gd name="G1" fmla="+- 11858 0 0"/>
              <a:gd name="G2" fmla="+- 21600 0 0"/>
              <a:gd name="T0" fmla="*/ 18054 w 21600"/>
              <a:gd name="T1" fmla="*/ 0 h 11858"/>
              <a:gd name="T2" fmla="*/ 21600 w 21600"/>
              <a:gd name="T3" fmla="*/ 11858 h 11858"/>
              <a:gd name="T4" fmla="*/ 0 w 21600"/>
              <a:gd name="T5" fmla="*/ 11858 h 11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858" fill="none" extrusionOk="0">
                <a:moveTo>
                  <a:pt x="18054" y="-1"/>
                </a:moveTo>
                <a:cubicBezTo>
                  <a:pt x="20367" y="3522"/>
                  <a:pt x="21600" y="7644"/>
                  <a:pt x="21600" y="11858"/>
                </a:cubicBezTo>
              </a:path>
              <a:path w="21600" h="11858" stroke="0" extrusionOk="0">
                <a:moveTo>
                  <a:pt x="18054" y="-1"/>
                </a:moveTo>
                <a:cubicBezTo>
                  <a:pt x="20367" y="3522"/>
                  <a:pt x="21600" y="7644"/>
                  <a:pt x="21600" y="11858"/>
                </a:cubicBezTo>
                <a:lnTo>
                  <a:pt x="0" y="11858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5" name="Arc 117"/>
          <p:cNvSpPr>
            <a:spLocks/>
          </p:cNvSpPr>
          <p:nvPr/>
        </p:nvSpPr>
        <p:spPr bwMode="auto">
          <a:xfrm flipV="1">
            <a:off x="3981450" y="5953125"/>
            <a:ext cx="455613" cy="268288"/>
          </a:xfrm>
          <a:custGeom>
            <a:avLst/>
            <a:gdLst>
              <a:gd name="G0" fmla="+- 0 0 0"/>
              <a:gd name="G1" fmla="+- 12650 0 0"/>
              <a:gd name="G2" fmla="+- 21600 0 0"/>
              <a:gd name="T0" fmla="*/ 17508 w 21600"/>
              <a:gd name="T1" fmla="*/ 0 h 12650"/>
              <a:gd name="T2" fmla="*/ 21600 w 21600"/>
              <a:gd name="T3" fmla="*/ 12650 h 12650"/>
              <a:gd name="T4" fmla="*/ 0 w 21600"/>
              <a:gd name="T5" fmla="*/ 12650 h 12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650" fill="none" extrusionOk="0">
                <a:moveTo>
                  <a:pt x="17508" y="-1"/>
                </a:moveTo>
                <a:cubicBezTo>
                  <a:pt x="20168" y="3681"/>
                  <a:pt x="21600" y="8107"/>
                  <a:pt x="21600" y="12650"/>
                </a:cubicBezTo>
              </a:path>
              <a:path w="21600" h="12650" stroke="0" extrusionOk="0">
                <a:moveTo>
                  <a:pt x="17508" y="-1"/>
                </a:moveTo>
                <a:cubicBezTo>
                  <a:pt x="20168" y="3681"/>
                  <a:pt x="21600" y="8107"/>
                  <a:pt x="21600" y="12650"/>
                </a:cubicBezTo>
                <a:lnTo>
                  <a:pt x="0" y="1265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6" name="Arc 118"/>
          <p:cNvSpPr>
            <a:spLocks/>
          </p:cNvSpPr>
          <p:nvPr/>
        </p:nvSpPr>
        <p:spPr bwMode="auto">
          <a:xfrm flipV="1">
            <a:off x="4413250" y="6102350"/>
            <a:ext cx="455613" cy="303213"/>
          </a:xfrm>
          <a:custGeom>
            <a:avLst/>
            <a:gdLst>
              <a:gd name="G0" fmla="+- 0 0 0"/>
              <a:gd name="G1" fmla="+- 14294 0 0"/>
              <a:gd name="G2" fmla="+- 21600 0 0"/>
              <a:gd name="T0" fmla="*/ 16194 w 21600"/>
              <a:gd name="T1" fmla="*/ 0 h 14294"/>
              <a:gd name="T2" fmla="*/ 21600 w 21600"/>
              <a:gd name="T3" fmla="*/ 14294 h 14294"/>
              <a:gd name="T4" fmla="*/ 0 w 21600"/>
              <a:gd name="T5" fmla="*/ 14294 h 14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294" fill="none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</a:path>
              <a:path w="21600" h="14294" stroke="0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lnTo>
                  <a:pt x="0" y="1429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Arc 119"/>
          <p:cNvSpPr>
            <a:spLocks/>
          </p:cNvSpPr>
          <p:nvPr/>
        </p:nvSpPr>
        <p:spPr bwMode="auto">
          <a:xfrm flipV="1">
            <a:off x="4845050" y="6256338"/>
            <a:ext cx="455613" cy="309562"/>
          </a:xfrm>
          <a:custGeom>
            <a:avLst/>
            <a:gdLst>
              <a:gd name="G0" fmla="+- 0 0 0"/>
              <a:gd name="G1" fmla="+- 14606 0 0"/>
              <a:gd name="G2" fmla="+- 21600 0 0"/>
              <a:gd name="T0" fmla="*/ 15913 w 21600"/>
              <a:gd name="T1" fmla="*/ 0 h 14606"/>
              <a:gd name="T2" fmla="*/ 21600 w 21600"/>
              <a:gd name="T3" fmla="*/ 14606 h 14606"/>
              <a:gd name="T4" fmla="*/ 0 w 21600"/>
              <a:gd name="T5" fmla="*/ 14606 h 14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606" fill="none" extrusionOk="0">
                <a:moveTo>
                  <a:pt x="15913" y="-1"/>
                </a:moveTo>
                <a:cubicBezTo>
                  <a:pt x="19570" y="3984"/>
                  <a:pt x="21600" y="9197"/>
                  <a:pt x="21600" y="14606"/>
                </a:cubicBezTo>
              </a:path>
              <a:path w="21600" h="14606" stroke="0" extrusionOk="0">
                <a:moveTo>
                  <a:pt x="15913" y="-1"/>
                </a:moveTo>
                <a:cubicBezTo>
                  <a:pt x="19570" y="3984"/>
                  <a:pt x="21600" y="9197"/>
                  <a:pt x="21600" y="14606"/>
                </a:cubicBezTo>
                <a:lnTo>
                  <a:pt x="0" y="1460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8" name="Arc 120"/>
          <p:cNvSpPr>
            <a:spLocks/>
          </p:cNvSpPr>
          <p:nvPr/>
        </p:nvSpPr>
        <p:spPr bwMode="auto">
          <a:xfrm flipV="1">
            <a:off x="5273675" y="6410325"/>
            <a:ext cx="455613" cy="303213"/>
          </a:xfrm>
          <a:custGeom>
            <a:avLst/>
            <a:gdLst>
              <a:gd name="G0" fmla="+- 0 0 0"/>
              <a:gd name="G1" fmla="+- 14294 0 0"/>
              <a:gd name="G2" fmla="+- 21600 0 0"/>
              <a:gd name="T0" fmla="*/ 16194 w 21600"/>
              <a:gd name="T1" fmla="*/ 0 h 14294"/>
              <a:gd name="T2" fmla="*/ 21600 w 21600"/>
              <a:gd name="T3" fmla="*/ 14294 h 14294"/>
              <a:gd name="T4" fmla="*/ 0 w 21600"/>
              <a:gd name="T5" fmla="*/ 14294 h 14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294" fill="none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</a:path>
              <a:path w="21600" h="14294" stroke="0" extrusionOk="0">
                <a:moveTo>
                  <a:pt x="16193" y="0"/>
                </a:moveTo>
                <a:cubicBezTo>
                  <a:pt x="19677" y="3946"/>
                  <a:pt x="21600" y="9029"/>
                  <a:pt x="21600" y="14294"/>
                </a:cubicBezTo>
                <a:lnTo>
                  <a:pt x="0" y="1429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9" name="Arc 121"/>
          <p:cNvSpPr>
            <a:spLocks/>
          </p:cNvSpPr>
          <p:nvPr/>
        </p:nvSpPr>
        <p:spPr bwMode="auto">
          <a:xfrm flipV="1">
            <a:off x="5703888" y="6561138"/>
            <a:ext cx="455612" cy="293687"/>
          </a:xfrm>
          <a:custGeom>
            <a:avLst/>
            <a:gdLst>
              <a:gd name="G0" fmla="+- 0 0 0"/>
              <a:gd name="G1" fmla="+- 13844 0 0"/>
              <a:gd name="G2" fmla="+- 21600 0 0"/>
              <a:gd name="T0" fmla="*/ 16581 w 21600"/>
              <a:gd name="T1" fmla="*/ 0 h 13844"/>
              <a:gd name="T2" fmla="*/ 21600 w 21600"/>
              <a:gd name="T3" fmla="*/ 13844 h 13844"/>
              <a:gd name="T4" fmla="*/ 0 w 21600"/>
              <a:gd name="T5" fmla="*/ 13844 h 13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44" fill="none" extrusionOk="0">
                <a:moveTo>
                  <a:pt x="16580" y="0"/>
                </a:moveTo>
                <a:cubicBezTo>
                  <a:pt x="19823" y="3884"/>
                  <a:pt x="21600" y="8783"/>
                  <a:pt x="21600" y="13844"/>
                </a:cubicBezTo>
              </a:path>
              <a:path w="21600" h="13844" stroke="0" extrusionOk="0">
                <a:moveTo>
                  <a:pt x="16580" y="0"/>
                </a:moveTo>
                <a:cubicBezTo>
                  <a:pt x="19823" y="3884"/>
                  <a:pt x="21600" y="8783"/>
                  <a:pt x="21600" y="13844"/>
                </a:cubicBezTo>
                <a:lnTo>
                  <a:pt x="0" y="13844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0" name="Line 122"/>
          <p:cNvSpPr>
            <a:spLocks noChangeShapeType="1"/>
          </p:cNvSpPr>
          <p:nvPr/>
        </p:nvSpPr>
        <p:spPr bwMode="auto">
          <a:xfrm flipH="1" flipV="1">
            <a:off x="6072188" y="5791200"/>
            <a:ext cx="57150" cy="923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1" name="Line 123"/>
          <p:cNvSpPr>
            <a:spLocks noChangeShapeType="1"/>
          </p:cNvSpPr>
          <p:nvPr/>
        </p:nvSpPr>
        <p:spPr bwMode="auto">
          <a:xfrm flipH="1" flipV="1">
            <a:off x="5614988" y="5799138"/>
            <a:ext cx="84137" cy="7667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2" name="Line 124"/>
          <p:cNvSpPr>
            <a:spLocks noChangeShapeType="1"/>
          </p:cNvSpPr>
          <p:nvPr/>
        </p:nvSpPr>
        <p:spPr bwMode="auto">
          <a:xfrm flipH="1" flipV="1">
            <a:off x="5208588" y="5805488"/>
            <a:ext cx="65087" cy="6064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3" name="Line 125"/>
          <p:cNvSpPr>
            <a:spLocks noChangeShapeType="1"/>
          </p:cNvSpPr>
          <p:nvPr/>
        </p:nvSpPr>
        <p:spPr bwMode="auto">
          <a:xfrm flipH="1" flipV="1">
            <a:off x="4776788" y="5799138"/>
            <a:ext cx="68262" cy="463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4" name="Line 126"/>
          <p:cNvSpPr>
            <a:spLocks noChangeShapeType="1"/>
          </p:cNvSpPr>
          <p:nvPr/>
        </p:nvSpPr>
        <p:spPr bwMode="auto">
          <a:xfrm flipH="1" flipV="1">
            <a:off x="4344988" y="5799138"/>
            <a:ext cx="68262" cy="311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15" name="Line 127"/>
          <p:cNvSpPr>
            <a:spLocks noChangeShapeType="1"/>
          </p:cNvSpPr>
          <p:nvPr/>
        </p:nvSpPr>
        <p:spPr bwMode="auto">
          <a:xfrm flipH="1" flipV="1">
            <a:off x="3938588" y="5805488"/>
            <a:ext cx="42862" cy="149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1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4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8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8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9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4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utoUpdateAnimBg="0"/>
      <p:bldP spid="12313" grpId="0" autoUpdateAnimBg="0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51" grpId="0" animBg="1"/>
      <p:bldP spid="12352" grpId="0" animBg="1"/>
      <p:bldP spid="12353" grpId="0" animBg="1"/>
      <p:bldP spid="12354" grpId="0" animBg="1"/>
      <p:bldP spid="12355" grpId="0" animBg="1"/>
      <p:bldP spid="12362" grpId="0" animBg="1"/>
      <p:bldP spid="12363" grpId="0" animBg="1"/>
      <p:bldP spid="12364" grpId="0" animBg="1"/>
      <p:bldP spid="12365" grpId="0" animBg="1"/>
      <p:bldP spid="12366" grpId="0" animBg="1"/>
      <p:bldP spid="12367" grpId="0" animBg="1"/>
      <p:bldP spid="12368" grpId="0" animBg="1"/>
      <p:bldP spid="12369" grpId="0" animBg="1"/>
      <p:bldP spid="12370" grpId="0" animBg="1"/>
      <p:bldP spid="12371" grpId="0" animBg="1"/>
      <p:bldP spid="12372" grpId="0" animBg="1"/>
      <p:bldP spid="12373" grpId="0" animBg="1"/>
      <p:bldP spid="12390" grpId="0" animBg="1"/>
      <p:bldP spid="12391" grpId="0" animBg="1"/>
      <p:bldP spid="12392" grpId="0" animBg="1"/>
      <p:bldP spid="12393" grpId="0" animBg="1"/>
      <p:bldP spid="12394" grpId="0" animBg="1"/>
      <p:bldP spid="12395" grpId="0" animBg="1"/>
      <p:bldP spid="12396" grpId="0" animBg="1"/>
      <p:bldP spid="12397" grpId="0" animBg="1"/>
      <p:bldP spid="12398" grpId="0" animBg="1"/>
      <p:bldP spid="12399" grpId="0" animBg="1"/>
      <p:bldP spid="12400" grpId="0" animBg="1"/>
      <p:bldP spid="12401" grpId="0" animBg="1"/>
      <p:bldP spid="12402" grpId="0" animBg="1"/>
      <p:bldP spid="12403" grpId="0" animBg="1"/>
      <p:bldP spid="12404" grpId="0" animBg="1"/>
      <p:bldP spid="12405" grpId="0" animBg="1"/>
      <p:bldP spid="12406" grpId="0" animBg="1"/>
      <p:bldP spid="12407" grpId="0" animBg="1"/>
      <p:bldP spid="12408" grpId="0" animBg="1"/>
      <p:bldP spid="12409" grpId="0" animBg="1"/>
      <p:bldP spid="12410" grpId="0" animBg="1"/>
      <p:bldP spid="12411" grpId="0" animBg="1"/>
      <p:bldP spid="12412" grpId="0" animBg="1"/>
      <p:bldP spid="12413" grpId="0" animBg="1"/>
      <p:bldP spid="12414" grpId="0" animBg="1"/>
      <p:bldP spid="124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411413" y="6202363"/>
            <a:ext cx="431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4572000" y="4275138"/>
            <a:ext cx="0" cy="189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 flipV="1">
            <a:off x="2411413" y="62753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6732588" y="62372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2411413" y="6453188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500563" y="6491288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7.5m</a:t>
            </a:r>
            <a:endParaRPr lang="en-SG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979613" y="62753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en-SG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877050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en-SG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57200" y="100013"/>
            <a:ext cx="748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Draw a parabola by tangent method given base 7.5m and axis 4.5m</a:t>
            </a:r>
            <a:endParaRPr lang="en-SG" sz="1400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4572000" y="2060575"/>
            <a:ext cx="0" cy="2214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411413" y="2060575"/>
            <a:ext cx="2160587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 flipV="1">
            <a:off x="4572000" y="2060575"/>
            <a:ext cx="2089150" cy="410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4572000" y="4275138"/>
            <a:ext cx="33845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732588" y="6165850"/>
            <a:ext cx="13684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7667625" y="4298950"/>
            <a:ext cx="0" cy="1866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7596188" y="4941888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4.5m</a:t>
            </a:r>
            <a:endParaRPr lang="en-SG">
              <a:solidFill>
                <a:srgbClr val="FF0000"/>
              </a:solidFill>
            </a:endParaRP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 flipV="1">
            <a:off x="1439863" y="1492250"/>
            <a:ext cx="936625" cy="4679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2124075" y="5589588"/>
            <a:ext cx="215900" cy="714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1979613" y="4868863"/>
            <a:ext cx="215900" cy="7302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1835150" y="4149725"/>
            <a:ext cx="215900" cy="7302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1692275" y="3392488"/>
            <a:ext cx="215900" cy="7302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1547813" y="2708275"/>
            <a:ext cx="215900" cy="7302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1403350" y="1916113"/>
            <a:ext cx="215900" cy="73025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476375" y="1954213"/>
            <a:ext cx="3095625" cy="1444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1652588" y="2749550"/>
            <a:ext cx="2484437" cy="1444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1797050" y="3429000"/>
            <a:ext cx="1992313" cy="114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1941513" y="4194175"/>
            <a:ext cx="1463675" cy="809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2081213" y="4900613"/>
            <a:ext cx="966787" cy="412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2225675" y="5589588"/>
            <a:ext cx="476250" cy="30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4140200" y="2900363"/>
            <a:ext cx="863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3789363" y="3543300"/>
            <a:ext cx="15763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3424238" y="4275138"/>
            <a:ext cx="227171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3094038" y="4941888"/>
            <a:ext cx="29352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2681288" y="5589588"/>
            <a:ext cx="373856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457200" y="5589588"/>
            <a:ext cx="295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1200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513013" y="5345113"/>
            <a:ext cx="290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</a:t>
            </a:r>
            <a:endParaRPr lang="en-SG" sz="1200"/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2803525" y="4730750"/>
            <a:ext cx="29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</a:t>
            </a:r>
            <a:endParaRPr lang="en-SG" sz="1200"/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3259138" y="4011613"/>
            <a:ext cx="290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3</a:t>
            </a:r>
            <a:endParaRPr lang="en-SG" sz="1200"/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3643313" y="3290888"/>
            <a:ext cx="290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4</a:t>
            </a:r>
            <a:endParaRPr lang="en-SG" sz="1200"/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3990975" y="2643188"/>
            <a:ext cx="290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5</a:t>
            </a:r>
            <a:endParaRPr lang="en-SG" sz="1200"/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4425950" y="1824038"/>
            <a:ext cx="290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6</a:t>
            </a:r>
            <a:endParaRPr lang="en-SG" sz="1200"/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4935538" y="274955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1’</a:t>
            </a:r>
            <a:endParaRPr lang="en-SG" sz="1200"/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5297488" y="3405188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2’</a:t>
            </a:r>
            <a:endParaRPr lang="en-SG" sz="1200"/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622925" y="405606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3’</a:t>
            </a:r>
            <a:endParaRPr lang="en-SG" sz="1200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984875" y="476250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4’</a:t>
            </a:r>
            <a:endParaRPr lang="en-SG" sz="1200"/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6370638" y="5481638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5’</a:t>
            </a:r>
            <a:endParaRPr lang="en-SG" sz="1200"/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6661150" y="5927725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6’</a:t>
            </a:r>
            <a:endParaRPr lang="en-SG" sz="1200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 flipV="1">
            <a:off x="2701925" y="2894013"/>
            <a:ext cx="2298700" cy="2695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 flipV="1">
            <a:off x="3048000" y="3543300"/>
            <a:ext cx="2249488" cy="1398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 flipV="1">
            <a:off x="3417888" y="4275138"/>
            <a:ext cx="227806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1" name="Line 63"/>
          <p:cNvSpPr>
            <a:spLocks noChangeShapeType="1"/>
          </p:cNvSpPr>
          <p:nvPr/>
        </p:nvSpPr>
        <p:spPr bwMode="auto">
          <a:xfrm>
            <a:off x="3795713" y="3543300"/>
            <a:ext cx="2233612" cy="1398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4137025" y="2900363"/>
            <a:ext cx="2282825" cy="27701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3" name="Arc 65"/>
          <p:cNvSpPr>
            <a:spLocks/>
          </p:cNvSpPr>
          <p:nvPr/>
        </p:nvSpPr>
        <p:spPr bwMode="auto">
          <a:xfrm rot="16463443" flipV="1">
            <a:off x="3792538" y="5006975"/>
            <a:ext cx="2160588" cy="744537"/>
          </a:xfrm>
          <a:custGeom>
            <a:avLst/>
            <a:gdLst>
              <a:gd name="G0" fmla="+- 0 0 0"/>
              <a:gd name="G1" fmla="+- 8341 0 0"/>
              <a:gd name="G2" fmla="+- 21600 0 0"/>
              <a:gd name="T0" fmla="*/ 19924 w 21600"/>
              <a:gd name="T1" fmla="*/ 0 h 8341"/>
              <a:gd name="T2" fmla="*/ 21600 w 21600"/>
              <a:gd name="T3" fmla="*/ 8341 h 8341"/>
              <a:gd name="T4" fmla="*/ 0 w 21600"/>
              <a:gd name="T5" fmla="*/ 8341 h 8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8341" fill="none" extrusionOk="0">
                <a:moveTo>
                  <a:pt x="19924" y="-1"/>
                </a:moveTo>
                <a:cubicBezTo>
                  <a:pt x="21030" y="2641"/>
                  <a:pt x="21600" y="5477"/>
                  <a:pt x="21600" y="8341"/>
                </a:cubicBezTo>
              </a:path>
              <a:path w="21600" h="8341" stroke="0" extrusionOk="0">
                <a:moveTo>
                  <a:pt x="19924" y="-1"/>
                </a:moveTo>
                <a:cubicBezTo>
                  <a:pt x="21030" y="2641"/>
                  <a:pt x="21600" y="5477"/>
                  <a:pt x="21600" y="8341"/>
                </a:cubicBezTo>
                <a:lnTo>
                  <a:pt x="0" y="834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SG"/>
          </a:p>
        </p:txBody>
      </p:sp>
      <p:sp>
        <p:nvSpPr>
          <p:cNvPr id="22594" name="Arc 66"/>
          <p:cNvSpPr>
            <a:spLocks/>
          </p:cNvSpPr>
          <p:nvPr/>
        </p:nvSpPr>
        <p:spPr bwMode="auto">
          <a:xfrm rot="14037452" flipV="1">
            <a:off x="3565525" y="4692650"/>
            <a:ext cx="2160588" cy="992188"/>
          </a:xfrm>
          <a:custGeom>
            <a:avLst/>
            <a:gdLst>
              <a:gd name="G0" fmla="+- 0 0 0"/>
              <a:gd name="G1" fmla="+- 11132 0 0"/>
              <a:gd name="G2" fmla="+- 21600 0 0"/>
              <a:gd name="T0" fmla="*/ 18511 w 21600"/>
              <a:gd name="T1" fmla="*/ 0 h 11132"/>
              <a:gd name="T2" fmla="*/ 21600 w 21600"/>
              <a:gd name="T3" fmla="*/ 11132 h 11132"/>
              <a:gd name="T4" fmla="*/ 0 w 21600"/>
              <a:gd name="T5" fmla="*/ 11132 h 1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132" fill="none" extrusionOk="0">
                <a:moveTo>
                  <a:pt x="18510" y="0"/>
                </a:moveTo>
                <a:cubicBezTo>
                  <a:pt x="20532" y="3361"/>
                  <a:pt x="21600" y="7209"/>
                  <a:pt x="21600" y="11132"/>
                </a:cubicBezTo>
              </a:path>
              <a:path w="21600" h="11132" stroke="0" extrusionOk="0">
                <a:moveTo>
                  <a:pt x="18510" y="0"/>
                </a:moveTo>
                <a:cubicBezTo>
                  <a:pt x="20532" y="3361"/>
                  <a:pt x="21600" y="7209"/>
                  <a:pt x="21600" y="11132"/>
                </a:cubicBezTo>
                <a:lnTo>
                  <a:pt x="0" y="1113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SG"/>
          </a:p>
        </p:txBody>
      </p:sp>
      <p:sp>
        <p:nvSpPr>
          <p:cNvPr id="22595" name="Arc 67"/>
          <p:cNvSpPr>
            <a:spLocks/>
          </p:cNvSpPr>
          <p:nvPr/>
        </p:nvSpPr>
        <p:spPr bwMode="auto">
          <a:xfrm rot="-11855545" flipH="1" flipV="1">
            <a:off x="4579938" y="4500563"/>
            <a:ext cx="1524000" cy="1957387"/>
          </a:xfrm>
          <a:custGeom>
            <a:avLst/>
            <a:gdLst>
              <a:gd name="G0" fmla="+- 0 0 0"/>
              <a:gd name="G1" fmla="+- 17351 0 0"/>
              <a:gd name="G2" fmla="+- 21600 0 0"/>
              <a:gd name="T0" fmla="*/ 12865 w 19843"/>
              <a:gd name="T1" fmla="*/ 0 h 17351"/>
              <a:gd name="T2" fmla="*/ 19843 w 19843"/>
              <a:gd name="T3" fmla="*/ 8818 h 17351"/>
              <a:gd name="T4" fmla="*/ 0 w 19843"/>
              <a:gd name="T5" fmla="*/ 17351 h 17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43" h="17351" fill="none" extrusionOk="0">
                <a:moveTo>
                  <a:pt x="12864" y="0"/>
                </a:moveTo>
                <a:cubicBezTo>
                  <a:pt x="15928" y="2271"/>
                  <a:pt x="18336" y="5314"/>
                  <a:pt x="19843" y="8817"/>
                </a:cubicBezTo>
              </a:path>
              <a:path w="19843" h="17351" stroke="0" extrusionOk="0">
                <a:moveTo>
                  <a:pt x="12864" y="0"/>
                </a:moveTo>
                <a:cubicBezTo>
                  <a:pt x="15928" y="2271"/>
                  <a:pt x="18336" y="5314"/>
                  <a:pt x="19843" y="8817"/>
                </a:cubicBezTo>
                <a:lnTo>
                  <a:pt x="0" y="173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6" name="Arc 68"/>
          <p:cNvSpPr>
            <a:spLocks/>
          </p:cNvSpPr>
          <p:nvPr/>
        </p:nvSpPr>
        <p:spPr bwMode="auto">
          <a:xfrm rot="-39057642" flipH="1" flipV="1">
            <a:off x="3379788" y="4373563"/>
            <a:ext cx="1477962" cy="1674812"/>
          </a:xfrm>
          <a:custGeom>
            <a:avLst/>
            <a:gdLst>
              <a:gd name="G0" fmla="+- 0 0 0"/>
              <a:gd name="G1" fmla="+- 14851 0 0"/>
              <a:gd name="G2" fmla="+- 21600 0 0"/>
              <a:gd name="T0" fmla="*/ 15684 w 19240"/>
              <a:gd name="T1" fmla="*/ 0 h 14851"/>
              <a:gd name="T2" fmla="*/ 19240 w 19240"/>
              <a:gd name="T3" fmla="*/ 5033 h 14851"/>
              <a:gd name="T4" fmla="*/ 0 w 19240"/>
              <a:gd name="T5" fmla="*/ 14851 h 1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0" h="14851" fill="none" extrusionOk="0">
                <a:moveTo>
                  <a:pt x="15684" y="-1"/>
                </a:moveTo>
                <a:cubicBezTo>
                  <a:pt x="17103" y="1498"/>
                  <a:pt x="18301" y="3193"/>
                  <a:pt x="19239" y="5033"/>
                </a:cubicBezTo>
              </a:path>
              <a:path w="19240" h="14851" stroke="0" extrusionOk="0">
                <a:moveTo>
                  <a:pt x="15684" y="-1"/>
                </a:moveTo>
                <a:cubicBezTo>
                  <a:pt x="17103" y="1498"/>
                  <a:pt x="18301" y="3193"/>
                  <a:pt x="19239" y="5033"/>
                </a:cubicBezTo>
                <a:lnTo>
                  <a:pt x="0" y="148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7" name="Arc 69"/>
          <p:cNvSpPr>
            <a:spLocks/>
          </p:cNvSpPr>
          <p:nvPr/>
        </p:nvSpPr>
        <p:spPr bwMode="auto">
          <a:xfrm rot="-12424579" flipH="1" flipV="1">
            <a:off x="5724525" y="5314950"/>
            <a:ext cx="720725" cy="1090613"/>
          </a:xfrm>
          <a:custGeom>
            <a:avLst/>
            <a:gdLst>
              <a:gd name="G0" fmla="+- 0 0 0"/>
              <a:gd name="G1" fmla="+- 11332 0 0"/>
              <a:gd name="G2" fmla="+- 21600 0 0"/>
              <a:gd name="T0" fmla="*/ 18389 w 21600"/>
              <a:gd name="T1" fmla="*/ 0 h 11332"/>
              <a:gd name="T2" fmla="*/ 21600 w 21600"/>
              <a:gd name="T3" fmla="*/ 11332 h 11332"/>
              <a:gd name="T4" fmla="*/ 0 w 21600"/>
              <a:gd name="T5" fmla="*/ 11332 h 1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332" fill="none" extrusionOk="0">
                <a:moveTo>
                  <a:pt x="18388" y="0"/>
                </a:moveTo>
                <a:cubicBezTo>
                  <a:pt x="20488" y="3407"/>
                  <a:pt x="21600" y="7330"/>
                  <a:pt x="21600" y="11332"/>
                </a:cubicBezTo>
              </a:path>
              <a:path w="21600" h="11332" stroke="0" extrusionOk="0">
                <a:moveTo>
                  <a:pt x="18388" y="0"/>
                </a:moveTo>
                <a:cubicBezTo>
                  <a:pt x="20488" y="3407"/>
                  <a:pt x="21600" y="7330"/>
                  <a:pt x="21600" y="11332"/>
                </a:cubicBezTo>
                <a:lnTo>
                  <a:pt x="0" y="1133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Arc 70"/>
          <p:cNvSpPr>
            <a:spLocks/>
          </p:cNvSpPr>
          <p:nvPr/>
        </p:nvSpPr>
        <p:spPr bwMode="auto">
          <a:xfrm rot="2380926" flipH="1" flipV="1">
            <a:off x="2671763" y="5127625"/>
            <a:ext cx="720725" cy="1331913"/>
          </a:xfrm>
          <a:custGeom>
            <a:avLst/>
            <a:gdLst>
              <a:gd name="G0" fmla="+- 0 0 0"/>
              <a:gd name="G1" fmla="+- 11332 0 0"/>
              <a:gd name="G2" fmla="+- 21600 0 0"/>
              <a:gd name="T0" fmla="*/ 18389 w 21600"/>
              <a:gd name="T1" fmla="*/ 0 h 13841"/>
              <a:gd name="T2" fmla="*/ 21454 w 21600"/>
              <a:gd name="T3" fmla="*/ 13841 h 13841"/>
              <a:gd name="T4" fmla="*/ 0 w 21600"/>
              <a:gd name="T5" fmla="*/ 11332 h 1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41" fill="none" extrusionOk="0">
                <a:moveTo>
                  <a:pt x="18388" y="0"/>
                </a:moveTo>
                <a:cubicBezTo>
                  <a:pt x="20488" y="3407"/>
                  <a:pt x="21600" y="7330"/>
                  <a:pt x="21600" y="11332"/>
                </a:cubicBezTo>
                <a:cubicBezTo>
                  <a:pt x="21600" y="12170"/>
                  <a:pt x="21551" y="13008"/>
                  <a:pt x="21453" y="13840"/>
                </a:cubicBezTo>
              </a:path>
              <a:path w="21600" h="13841" stroke="0" extrusionOk="0">
                <a:moveTo>
                  <a:pt x="18388" y="0"/>
                </a:moveTo>
                <a:cubicBezTo>
                  <a:pt x="20488" y="3407"/>
                  <a:pt x="21600" y="7330"/>
                  <a:pt x="21600" y="11332"/>
                </a:cubicBezTo>
                <a:cubicBezTo>
                  <a:pt x="21600" y="12170"/>
                  <a:pt x="21551" y="13008"/>
                  <a:pt x="21453" y="13840"/>
                </a:cubicBezTo>
                <a:lnTo>
                  <a:pt x="0" y="1133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4425950" y="61245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en-SG"/>
          </a:p>
        </p:txBody>
      </p:sp>
      <p:sp>
        <p:nvSpPr>
          <p:cNvPr id="22600" name="Text Box 72"/>
          <p:cNvSpPr txBox="1">
            <a:spLocks noChangeArrowheads="1"/>
          </p:cNvSpPr>
          <p:nvPr/>
        </p:nvSpPr>
        <p:spPr bwMode="auto">
          <a:xfrm>
            <a:off x="4281488" y="39322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en-SG"/>
          </a:p>
        </p:txBody>
      </p:sp>
      <p:sp>
        <p:nvSpPr>
          <p:cNvPr id="22601" name="Text Box 73"/>
          <p:cNvSpPr txBox="1">
            <a:spLocks noChangeArrowheads="1"/>
          </p:cNvSpPr>
          <p:nvPr/>
        </p:nvSpPr>
        <p:spPr bwMode="auto">
          <a:xfrm>
            <a:off x="4398963" y="16224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en-SG"/>
          </a:p>
        </p:txBody>
      </p:sp>
      <p:sp>
        <p:nvSpPr>
          <p:cNvPr id="22602" name="Text Box 74"/>
          <p:cNvSpPr txBox="1">
            <a:spLocks noChangeArrowheads="1"/>
          </p:cNvSpPr>
          <p:nvPr/>
        </p:nvSpPr>
        <p:spPr bwMode="auto">
          <a:xfrm>
            <a:off x="755650" y="396875"/>
            <a:ext cx="748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/>
              <a:t>Take scale 1cm = 0.5m</a:t>
            </a:r>
            <a:endParaRPr lang="en-SG" sz="1400"/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>
            <a:off x="4678363" y="2098675"/>
            <a:ext cx="33845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7667625" y="2098675"/>
            <a:ext cx="0" cy="2124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7596188" y="3038475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4.5m</a:t>
            </a:r>
            <a:endParaRPr lang="en-S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9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/>
      <p:bldP spid="22539" grpId="0"/>
      <p:bldP spid="22540" grpId="0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/>
      <p:bldP spid="22549" grpId="0" animBg="1"/>
      <p:bldP spid="22551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558" grpId="0" animBg="1"/>
      <p:bldP spid="22559" grpId="0" animBg="1"/>
      <p:bldP spid="22560" grpId="0" animBg="1"/>
      <p:bldP spid="22561" grpId="0" animBg="1"/>
      <p:bldP spid="22562" grpId="0" animBg="1"/>
      <p:bldP spid="22564" grpId="0" animBg="1"/>
      <p:bldP spid="22565" grpId="0" animBg="1"/>
      <p:bldP spid="22566" grpId="0" animBg="1"/>
      <p:bldP spid="22567" grpId="0" animBg="1"/>
      <p:bldP spid="22568" grpId="0" animBg="1"/>
      <p:bldP spid="22570" grpId="0"/>
      <p:bldP spid="22576" grpId="0"/>
      <p:bldP spid="22577" grpId="0"/>
      <p:bldP spid="22578" grpId="0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6" grpId="0" animBg="1"/>
      <p:bldP spid="22597" grpId="0" animBg="1"/>
      <p:bldP spid="22598" grpId="0" animBg="1"/>
      <p:bldP spid="22599" grpId="0"/>
      <p:bldP spid="22600" grpId="0"/>
      <p:bldP spid="22601" grpId="0"/>
      <p:bldP spid="22603" grpId="0" animBg="1"/>
      <p:bldP spid="22604" grpId="0" animBg="1"/>
      <p:bldP spid="226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rc 2"/>
          <p:cNvSpPr>
            <a:spLocks/>
          </p:cNvSpPr>
          <p:nvPr/>
        </p:nvSpPr>
        <p:spPr bwMode="auto">
          <a:xfrm rot="18902664" flipH="1">
            <a:off x="5156200" y="1855788"/>
            <a:ext cx="3178175" cy="3430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14"/>
              <a:gd name="T1" fmla="*/ 0 h 21600"/>
              <a:gd name="T2" fmla="*/ 21514 w 21514"/>
              <a:gd name="T3" fmla="*/ 19669 h 21600"/>
              <a:gd name="T4" fmla="*/ 0 w 21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4" h="21600" fill="none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</a:path>
              <a:path w="21514" h="21600" stroke="0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337050" y="1516063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337050" y="3424238"/>
            <a:ext cx="2862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694363" y="3375025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921375" y="1736725"/>
            <a:ext cx="0" cy="3522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070600" y="1725613"/>
            <a:ext cx="0" cy="3519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221413" y="1712913"/>
            <a:ext cx="0" cy="35210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373813" y="1298575"/>
            <a:ext cx="0" cy="4179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7124700" y="33750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4789488" y="3351213"/>
            <a:ext cx="752475" cy="144462"/>
            <a:chOff x="912" y="1016"/>
            <a:chExt cx="480" cy="2344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21375" y="2543175"/>
            <a:ext cx="1203325" cy="8810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5945188" y="3413125"/>
            <a:ext cx="1206500" cy="877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5883275" y="2517775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5883275" y="425450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rot="2994175">
            <a:off x="5767387" y="2778126"/>
            <a:ext cx="16859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rot="18605825" flipV="1">
            <a:off x="5780881" y="4047332"/>
            <a:ext cx="16859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21388" y="2081213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007100" y="46958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rot="3724731">
            <a:off x="5744369" y="2580482"/>
            <a:ext cx="19065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rot="17875269" flipV="1">
            <a:off x="5719763" y="4303713"/>
            <a:ext cx="1908175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6183313" y="1736725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6183313" y="509905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rot="4121906">
            <a:off x="5748337" y="2459038"/>
            <a:ext cx="20542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6357938" y="1516063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6348413" y="5318125"/>
            <a:ext cx="74612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rot="17478094" flipV="1">
            <a:off x="5713413" y="4419600"/>
            <a:ext cx="2120900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035425" y="13716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035425" y="5181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B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5421313" y="3036888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V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419600" y="1116013"/>
            <a:ext cx="1182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 u="sng">
                <a:latin typeface="Times New Roman" charset="0"/>
              </a:rPr>
              <a:t>PARABOLA</a:t>
            </a:r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5768975" y="1225550"/>
            <a:ext cx="5270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4492625" y="2990850"/>
            <a:ext cx="1052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(</a:t>
            </a:r>
            <a:r>
              <a:rPr lang="en-US" sz="1600" i="1">
                <a:latin typeface="Times New Roman" charset="0"/>
              </a:rPr>
              <a:t>VERTEX</a:t>
            </a:r>
            <a:r>
              <a:rPr lang="en-US" sz="1600" b="1">
                <a:latin typeface="Times New Roman" charset="0"/>
              </a:rPr>
              <a:t>)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972300" y="3236913"/>
            <a:ext cx="8763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F </a:t>
            </a:r>
          </a:p>
          <a:p>
            <a:pPr algn="ctr" eaLnBrk="0" hangingPunct="0"/>
            <a:r>
              <a:rPr lang="en-US" b="1">
                <a:latin typeface="Times New Roman" charset="0"/>
              </a:rPr>
              <a:t>( </a:t>
            </a:r>
            <a:r>
              <a:rPr lang="en-US" i="1">
                <a:latin typeface="Times New Roman" charset="0"/>
              </a:rPr>
              <a:t>focus</a:t>
            </a:r>
            <a:r>
              <a:rPr lang="en-US" b="1">
                <a:latin typeface="Times New Roman" charset="0"/>
              </a:rPr>
              <a:t>)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5749925" y="3400425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1  2  3  4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267450" y="76200"/>
            <a:ext cx="2720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PARABOLA</a:t>
            </a:r>
          </a:p>
          <a:p>
            <a:pPr algn="ctr" eaLnBrk="0" hangingPunct="0"/>
            <a:r>
              <a:rPr lang="en-US" sz="1400" b="1" u="sng">
                <a:solidFill>
                  <a:schemeClr val="accent2"/>
                </a:solidFill>
                <a:latin typeface="Times New Roman" charset="0"/>
              </a:rPr>
              <a:t>DIRECTRIX-FOCUS METHOD</a:t>
            </a:r>
          </a:p>
        </p:txBody>
      </p:sp>
      <p:grpSp>
        <p:nvGrpSpPr>
          <p:cNvPr id="14379" name="Group 43"/>
          <p:cNvGrpSpPr>
            <a:grpSpLocks/>
          </p:cNvGrpSpPr>
          <p:nvPr/>
        </p:nvGrpSpPr>
        <p:grpSpPr bwMode="auto">
          <a:xfrm>
            <a:off x="381000" y="1219200"/>
            <a:ext cx="3200400" cy="5270500"/>
            <a:chOff x="240" y="768"/>
            <a:chExt cx="2064" cy="3432"/>
          </a:xfrm>
        </p:grpSpPr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240" y="768"/>
              <a:ext cx="2064" cy="28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240" y="816"/>
              <a:ext cx="2064" cy="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  <a:cs typeface="Times New Roman" charset="0"/>
                </a:rPr>
                <a:t>SOLUTION STEPS: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1.Locate center of line,  perpendicular to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AB from  point F. This will be initial 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point P and also the vertex.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2.Mark 5 mm distance to its right side, 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name those points 1,2,3,4 and from those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draw lines parallel to AB.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3.Mark 5 mm distance to its left of P and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name it 1.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4.Take O-1 distance as radius and F as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center  draw an arc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cutting first parallel line to  AB. Name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upper point P</a:t>
              </a:r>
              <a:r>
                <a:rPr lang="en-US" sz="1400" baseline="-30000">
                  <a:latin typeface="Times New Roman" charset="0"/>
                  <a:cs typeface="Times New Roman" charset="0"/>
                </a:rPr>
                <a:t>1 </a:t>
              </a:r>
              <a:r>
                <a:rPr lang="en-US" sz="1400">
                  <a:latin typeface="Times New Roman" charset="0"/>
                  <a:cs typeface="Times New Roman" charset="0"/>
                </a:rPr>
                <a:t>and lower point P</a:t>
              </a:r>
              <a:r>
                <a:rPr lang="en-US" sz="1400" baseline="-30000">
                  <a:latin typeface="Times New Roman" charset="0"/>
                  <a:cs typeface="Times New Roman" charset="0"/>
                </a:rPr>
                <a:t>2</a:t>
              </a:r>
              <a:r>
                <a:rPr lang="en-US" sz="1400">
                  <a:latin typeface="Times New Roman" charset="0"/>
                  <a:cs typeface="Times New Roman" charset="0"/>
                </a:rPr>
                <a:t>.   (FP</a:t>
              </a:r>
              <a:r>
                <a:rPr lang="en-US" sz="1400" baseline="-25000">
                  <a:latin typeface="Times New Roman" charset="0"/>
                  <a:cs typeface="Times New Roman" charset="0"/>
                </a:rPr>
                <a:t>1</a:t>
              </a:r>
              <a:r>
                <a:rPr lang="en-US" sz="1400">
                  <a:latin typeface="Times New Roman" charset="0"/>
                  <a:cs typeface="Times New Roman" charset="0"/>
                </a:rPr>
                <a:t>=O1)</a:t>
              </a:r>
            </a:p>
            <a:p>
              <a:pPr eaLnBrk="0" hangingPunct="0"/>
              <a:endParaRPr lang="en-US" sz="1400">
                <a:latin typeface="Times New Roman" charset="0"/>
                <a:cs typeface="Times New Roman" charset="0"/>
              </a:endParaRP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5.Similarly repeat this process by taking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again 5mm to  right and left and locate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   P</a:t>
              </a:r>
              <a:r>
                <a:rPr lang="en-US" sz="1400" baseline="-30000">
                  <a:latin typeface="Times New Roman" charset="0"/>
                  <a:cs typeface="Times New Roman" charset="0"/>
                </a:rPr>
                <a:t>3</a:t>
              </a:r>
              <a:r>
                <a:rPr lang="en-US" sz="1400">
                  <a:latin typeface="Times New Roman" charset="0"/>
                  <a:cs typeface="Times New Roman" charset="0"/>
                </a:rPr>
                <a:t>P</a:t>
              </a:r>
              <a:r>
                <a:rPr lang="en-US" sz="1400" baseline="-30000">
                  <a:latin typeface="Times New Roman" charset="0"/>
                  <a:cs typeface="Times New Roman" charset="0"/>
                </a:rPr>
                <a:t>4</a:t>
              </a:r>
              <a:r>
                <a:rPr lang="en-US" sz="1400">
                  <a:latin typeface="Times New Roman" charset="0"/>
                  <a:cs typeface="Times New Roman" charset="0"/>
                </a:rPr>
                <a:t>.  </a:t>
              </a:r>
            </a:p>
            <a:p>
              <a:pPr eaLnBrk="0" hangingPunct="0"/>
              <a:r>
                <a:rPr lang="en-US" sz="1400">
                  <a:latin typeface="Times New Roman" charset="0"/>
                  <a:cs typeface="Times New Roman" charset="0"/>
                </a:rPr>
                <a:t>6.Join all these points in smooth curve. </a:t>
              </a:r>
            </a:p>
            <a:p>
              <a:pPr eaLnBrk="0" hangingPunct="0"/>
              <a:endParaRPr lang="en-US" sz="1400" b="1">
                <a:latin typeface="Times New Roman" charset="0"/>
                <a:cs typeface="Times New Roman" charset="0"/>
              </a:endParaRPr>
            </a:p>
            <a:p>
              <a:pPr eaLnBrk="0" hangingPunct="0"/>
              <a:r>
                <a:rPr lang="en-US" sz="1400" b="1">
                  <a:latin typeface="Times New Roman" charset="0"/>
                  <a:cs typeface="Times New Roman" charset="0"/>
                </a:rPr>
                <a:t>  It will be the locus  of  P equidistance </a:t>
              </a:r>
            </a:p>
            <a:p>
              <a:pPr eaLnBrk="0" hangingPunct="0"/>
              <a:r>
                <a:rPr lang="en-US" sz="1400" b="1">
                  <a:latin typeface="Times New Roman" charset="0"/>
                  <a:cs typeface="Times New Roman" charset="0"/>
                </a:rPr>
                <a:t>     from line  AB and fixed point F.</a:t>
              </a:r>
            </a:p>
            <a:p>
              <a:pPr eaLnBrk="0" hangingPunct="0"/>
              <a:endParaRPr lang="en-US" sz="1400" b="1">
                <a:latin typeface="Times New Roman" charset="0"/>
              </a:endParaRPr>
            </a:p>
          </p:txBody>
        </p:sp>
      </p:grp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381000" y="152400"/>
            <a:ext cx="4905375" cy="762000"/>
            <a:chOff x="240" y="96"/>
            <a:chExt cx="3090" cy="480"/>
          </a:xfrm>
        </p:grpSpPr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240" y="96"/>
              <a:ext cx="30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240" y="96"/>
              <a:ext cx="309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PROBLEM 9:</a:t>
              </a:r>
              <a:r>
                <a:rPr lang="en-US" sz="1400">
                  <a:latin typeface="Times New Roman" charset="0"/>
                </a:rPr>
                <a:t> Point F is 50 mm from a vertical straight line AB.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Draw locus of point P, moving in a plane such that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it always remains equidistant from point F and line AB.</a:t>
              </a:r>
            </a:p>
          </p:txBody>
        </p:sp>
      </p:grpSp>
      <p:grpSp>
        <p:nvGrpSpPr>
          <p:cNvPr id="14385" name="Group 4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4386" name="AutoShape 5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AutoShape 5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AutoShape 5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AutoShape 5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AutoShape 5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AutoShape 5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3962400" y="3276600"/>
            <a:ext cx="381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O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5562600" y="23622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P</a:t>
            </a:r>
            <a:r>
              <a:rPr lang="en-US" b="1" baseline="-25000">
                <a:latin typeface="Times New Roman" charset="0"/>
              </a:rPr>
              <a:t>1</a:t>
            </a:r>
            <a:endParaRPr lang="en-US" b="1">
              <a:latin typeface="Times New Roman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5486400" y="41148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charset="0"/>
              </a:rPr>
              <a:t>P</a:t>
            </a:r>
            <a:r>
              <a:rPr lang="en-US" b="1" baseline="-25000">
                <a:latin typeface="Times New Roman" charset="0"/>
              </a:rPr>
              <a:t>2</a:t>
            </a:r>
            <a:endParaRPr lang="en-US" b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2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utoUpdateAnimBg="0"/>
      <p:bldP spid="14371" grpId="0" autoUpdateAnimBg="0"/>
      <p:bldP spid="14372" grpId="0" autoUpdateAnimBg="0"/>
      <p:bldP spid="14373" grpId="0" autoUpdateAnimBg="0"/>
      <p:bldP spid="14374" grpId="0" animBg="1"/>
      <p:bldP spid="14375" grpId="0" autoUpdateAnimBg="0"/>
      <p:bldP spid="14376" grpId="0" autoUpdateAnimBg="0"/>
      <p:bldP spid="14377" grpId="0" autoUpdateAnimBg="0"/>
      <p:bldP spid="14393" grpId="0" autoUpdateAnimBg="0"/>
      <p:bldP spid="143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3200400" y="838200"/>
            <a:ext cx="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3200400" y="5181600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229100" y="36861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00400" y="3733800"/>
            <a:ext cx="1066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267200" y="3733800"/>
            <a:ext cx="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29100" y="34575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P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O</a:t>
            </a:r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2117725" y="3733800"/>
            <a:ext cx="1158875" cy="1447800"/>
            <a:chOff x="758" y="2352"/>
            <a:chExt cx="730" cy="912"/>
          </a:xfrm>
        </p:grpSpPr>
        <p:grpSp>
          <p:nvGrpSpPr>
            <p:cNvPr id="15370" name="Group 10"/>
            <p:cNvGrpSpPr>
              <a:grpSpLocks/>
            </p:cNvGrpSpPr>
            <p:nvPr/>
          </p:nvGrpSpPr>
          <p:grpSpPr bwMode="auto">
            <a:xfrm>
              <a:off x="1008" y="2352"/>
              <a:ext cx="480" cy="912"/>
              <a:chOff x="1008" y="2352"/>
              <a:chExt cx="480" cy="912"/>
            </a:xfrm>
          </p:grpSpPr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 flipH="1">
                <a:off x="1008" y="32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 flipH="1">
                <a:off x="1008" y="23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758" y="2743"/>
              <a:ext cx="4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40 mm</a:t>
              </a:r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3200400" y="5105400"/>
            <a:ext cx="1066800" cy="762000"/>
            <a:chOff x="1440" y="3216"/>
            <a:chExt cx="672" cy="480"/>
          </a:xfrm>
        </p:grpSpPr>
        <p:grpSp>
          <p:nvGrpSpPr>
            <p:cNvPr id="15376" name="Group 16"/>
            <p:cNvGrpSpPr>
              <a:grpSpLocks/>
            </p:cNvGrpSpPr>
            <p:nvPr/>
          </p:nvGrpSpPr>
          <p:grpSpPr bwMode="auto">
            <a:xfrm>
              <a:off x="1440" y="3216"/>
              <a:ext cx="672" cy="480"/>
              <a:chOff x="1440" y="3216"/>
              <a:chExt cx="672" cy="480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1440" y="350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1440" y="321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2112" y="321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1584" y="3504"/>
              <a:ext cx="4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30 mm</a:t>
              </a:r>
            </a:p>
          </p:txBody>
        </p:sp>
      </p:grp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267200" y="3733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4267200" y="838200"/>
            <a:ext cx="0" cy="2895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42291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42291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4229100" y="480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3886200" y="369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3552825" y="369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238625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238625" y="4343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238625" y="47339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686175" y="3486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33CC"/>
                </a:solidFill>
                <a:latin typeface="Times New Roman" charset="0"/>
              </a:rPr>
              <a:t>1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3343275" y="3486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33CC"/>
                </a:solidFill>
                <a:latin typeface="Times New Roman" charset="0"/>
              </a:rPr>
              <a:t>2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3200400" y="3733800"/>
            <a:ext cx="13716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V="1">
            <a:off x="3200400" y="3733800"/>
            <a:ext cx="22098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V="1">
            <a:off x="3200400" y="3733800"/>
            <a:ext cx="43434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V="1">
            <a:off x="3200400" y="3048000"/>
            <a:ext cx="1066800" cy="2133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V="1">
            <a:off x="3200400" y="1295400"/>
            <a:ext cx="106680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45720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54102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74676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4057650" y="28003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33CC"/>
                </a:solidFill>
                <a:latin typeface="Times New Roman" charset="0"/>
              </a:rPr>
              <a:t>1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38600" y="10572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33CC"/>
                </a:solidFill>
                <a:latin typeface="Times New Roman" charset="0"/>
              </a:rPr>
              <a:t>2</a:t>
            </a:r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4572000" y="37338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7543800" y="3733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4267200" y="4067175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4267200" y="4457700"/>
            <a:ext cx="1143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4267200" y="4829175"/>
            <a:ext cx="3276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4533900" y="4019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Oval 50"/>
          <p:cNvSpPr>
            <a:spLocks noChangeArrowheads="1"/>
          </p:cNvSpPr>
          <p:nvPr/>
        </p:nvSpPr>
        <p:spPr bwMode="auto">
          <a:xfrm>
            <a:off x="5362575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Oval 51"/>
          <p:cNvSpPr>
            <a:spLocks noChangeArrowheads="1"/>
          </p:cNvSpPr>
          <p:nvPr/>
        </p:nvSpPr>
        <p:spPr bwMode="auto">
          <a:xfrm>
            <a:off x="7505700" y="4791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 flipV="1">
            <a:off x="3914775" y="3048000"/>
            <a:ext cx="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 flipV="1">
            <a:off x="3581400" y="1295400"/>
            <a:ext cx="0" cy="243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 flipH="1">
            <a:off x="3886200" y="30480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 flipH="1">
            <a:off x="3505200" y="1295400"/>
            <a:ext cx="76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6" name="Oval 56"/>
          <p:cNvSpPr>
            <a:spLocks noChangeArrowheads="1"/>
          </p:cNvSpPr>
          <p:nvPr/>
        </p:nvSpPr>
        <p:spPr bwMode="auto">
          <a:xfrm>
            <a:off x="3867150" y="3000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Oval 57"/>
          <p:cNvSpPr>
            <a:spLocks noChangeArrowheads="1"/>
          </p:cNvSpPr>
          <p:nvPr/>
        </p:nvSpPr>
        <p:spPr bwMode="auto">
          <a:xfrm>
            <a:off x="3533775" y="1257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Arc 58"/>
          <p:cNvSpPr>
            <a:spLocks/>
          </p:cNvSpPr>
          <p:nvPr/>
        </p:nvSpPr>
        <p:spPr bwMode="auto">
          <a:xfrm rot="-10809947">
            <a:off x="3554413" y="1030288"/>
            <a:ext cx="1311275" cy="2717800"/>
          </a:xfrm>
          <a:custGeom>
            <a:avLst/>
            <a:gdLst>
              <a:gd name="G0" fmla="+- 0 0 0"/>
              <a:gd name="G1" fmla="+- 19238 0 0"/>
              <a:gd name="G2" fmla="+- 21600 0 0"/>
              <a:gd name="T0" fmla="*/ 9821 w 21600"/>
              <a:gd name="T1" fmla="*/ 0 h 19238"/>
              <a:gd name="T2" fmla="*/ 21600 w 21600"/>
              <a:gd name="T3" fmla="*/ 19238 h 19238"/>
              <a:gd name="T4" fmla="*/ 0 w 21600"/>
              <a:gd name="T5" fmla="*/ 19238 h 19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38" fill="none" extrusionOk="0">
                <a:moveTo>
                  <a:pt x="9821" y="-1"/>
                </a:moveTo>
                <a:cubicBezTo>
                  <a:pt x="17050" y="3690"/>
                  <a:pt x="21600" y="11121"/>
                  <a:pt x="21600" y="19238"/>
                </a:cubicBezTo>
              </a:path>
              <a:path w="21600" h="19238" stroke="0" extrusionOk="0">
                <a:moveTo>
                  <a:pt x="9821" y="-1"/>
                </a:moveTo>
                <a:cubicBezTo>
                  <a:pt x="17050" y="3690"/>
                  <a:pt x="21600" y="11121"/>
                  <a:pt x="21600" y="19238"/>
                </a:cubicBezTo>
                <a:lnTo>
                  <a:pt x="0" y="1923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Arc 59"/>
          <p:cNvSpPr>
            <a:spLocks/>
          </p:cNvSpPr>
          <p:nvPr/>
        </p:nvSpPr>
        <p:spPr bwMode="auto">
          <a:xfrm rot="16271548" flipH="1">
            <a:off x="5240337" y="2420938"/>
            <a:ext cx="1355725" cy="3371850"/>
          </a:xfrm>
          <a:custGeom>
            <a:avLst/>
            <a:gdLst>
              <a:gd name="G0" fmla="+- 0 0 0"/>
              <a:gd name="G1" fmla="+- 21071 0 0"/>
              <a:gd name="G2" fmla="+- 21600 0 0"/>
              <a:gd name="T0" fmla="*/ 4749 w 21600"/>
              <a:gd name="T1" fmla="*/ 0 h 21071"/>
              <a:gd name="T2" fmla="*/ 21600 w 21600"/>
              <a:gd name="T3" fmla="*/ 21071 h 21071"/>
              <a:gd name="T4" fmla="*/ 0 w 21600"/>
              <a:gd name="T5" fmla="*/ 21071 h 2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071" fill="none" extrusionOk="0">
                <a:moveTo>
                  <a:pt x="4749" y="-1"/>
                </a:moveTo>
                <a:cubicBezTo>
                  <a:pt x="14601" y="2220"/>
                  <a:pt x="21600" y="10971"/>
                  <a:pt x="21600" y="21071"/>
                </a:cubicBezTo>
              </a:path>
              <a:path w="21600" h="21071" stroke="0" extrusionOk="0">
                <a:moveTo>
                  <a:pt x="4749" y="-1"/>
                </a:moveTo>
                <a:cubicBezTo>
                  <a:pt x="14601" y="2220"/>
                  <a:pt x="21600" y="10971"/>
                  <a:pt x="21600" y="21071"/>
                </a:cubicBezTo>
                <a:lnTo>
                  <a:pt x="0" y="2107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6321425" y="76200"/>
            <a:ext cx="26146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HYPERBOLA</a:t>
            </a:r>
          </a:p>
          <a:p>
            <a:pPr algn="ctr" eaLnBrk="0" hangingPunct="0"/>
            <a:r>
              <a:rPr lang="en-US" sz="1400" b="1" u="sng">
                <a:solidFill>
                  <a:schemeClr val="accent2"/>
                </a:solidFill>
                <a:latin typeface="Times New Roman" charset="0"/>
              </a:rPr>
              <a:t>THROUGH A POINT </a:t>
            </a:r>
          </a:p>
          <a:p>
            <a:pPr algn="ctr" eaLnBrk="0" hangingPunct="0"/>
            <a:r>
              <a:rPr lang="en-US" sz="1400" b="1" u="sng">
                <a:solidFill>
                  <a:schemeClr val="accent2"/>
                </a:solidFill>
                <a:latin typeface="Times New Roman" charset="0"/>
              </a:rPr>
              <a:t>OF KNOWN CO-ORDINATES</a:t>
            </a:r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609600" y="741363"/>
            <a:ext cx="1752600" cy="614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228600" eaLnBrk="0" hangingPunct="0">
              <a:tabLst>
                <a:tab pos="457200" algn="l"/>
              </a:tabLst>
            </a:pPr>
            <a:r>
              <a:rPr lang="en-US" sz="1400" b="1" i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Solution Steps:</a:t>
            </a:r>
            <a:endParaRPr lang="en-US" sz="14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1)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Extend horizontal line from P to right side.  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2)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Extend vertical line from P upward.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3)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On horizontal line from P, mark some points taking any distance and name them after P-1, 2,3,4 etc.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4)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Join 1-2-3-4 points to pole O. Let them cut part [P-B] also at 1,2,3,4 points.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5)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From horizontal 1,2,3,4 draw vertical lines downwards and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6)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From vertical 1,2,3,4 points  [from P-B] draw horizontal lines.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7)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Line from 1 horizontal and line from 1 vertical will meet at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1</a:t>
            </a:r>
            <a:r>
              <a:rPr lang="en-US" sz="1200">
                <a:latin typeface="Times New Roman" charset="0"/>
                <a:cs typeface="Times New Roman" charset="0"/>
              </a:rPr>
              <a:t>.Similarly mark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2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3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4</a:t>
            </a:r>
            <a:r>
              <a:rPr lang="en-US" sz="1200">
                <a:latin typeface="Times New Roman" charset="0"/>
                <a:cs typeface="Times New Roman" charset="0"/>
              </a:rPr>
              <a:t> points.</a:t>
            </a:r>
          </a:p>
          <a:p>
            <a:pPr indent="-228600" eaLnBrk="0" hangingPunct="0">
              <a:tabLst>
                <a:tab pos="457200" algn="l"/>
              </a:tabLst>
            </a:pPr>
            <a:r>
              <a:rPr lang="en-US" sz="1200">
                <a:latin typeface="Times New Roman" charset="0"/>
                <a:cs typeface="Times New Roman" charset="0"/>
              </a:rPr>
              <a:t>8)</a:t>
            </a:r>
            <a:r>
              <a:rPr lang="en-US" sz="700">
                <a:latin typeface="Times New Roman" charset="0"/>
                <a:cs typeface="Times New Roman" charset="0"/>
              </a:rPr>
              <a:t>      </a:t>
            </a:r>
            <a:r>
              <a:rPr lang="en-US" sz="1200">
                <a:latin typeface="Times New Roman" charset="0"/>
                <a:cs typeface="Times New Roman" charset="0"/>
              </a:rPr>
              <a:t>Repeat the procedure by marking four points on upward vertical line from P and joining all those to pole O. Name this points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6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7</a:t>
            </a:r>
            <a:r>
              <a:rPr lang="en-US" sz="1200">
                <a:latin typeface="Times New Roman" charset="0"/>
                <a:cs typeface="Times New Roman" charset="0"/>
              </a:rPr>
              <a:t>, P</a:t>
            </a:r>
            <a:r>
              <a:rPr lang="en-US" sz="1200" baseline="-30000">
                <a:latin typeface="Times New Roman" charset="0"/>
                <a:cs typeface="Times New Roman" charset="0"/>
              </a:rPr>
              <a:t>8</a:t>
            </a:r>
            <a:r>
              <a:rPr lang="en-US" sz="1200">
                <a:latin typeface="Times New Roman" charset="0"/>
                <a:cs typeface="Times New Roman" charset="0"/>
              </a:rPr>
              <a:t> etc. and join them by smooth curve.</a:t>
            </a:r>
          </a:p>
          <a:p>
            <a:pPr indent="-228600" eaLnBrk="0" hangingPunct="0">
              <a:tabLst>
                <a:tab pos="457200" algn="l"/>
              </a:tabLst>
            </a:pPr>
            <a:endParaRPr lang="en-US" sz="2400">
              <a:latin typeface="Times New Roman" charset="0"/>
            </a:endParaRP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65125" y="163513"/>
            <a:ext cx="468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Problem No.10:</a:t>
            </a:r>
            <a:r>
              <a:rPr lang="en-US" sz="1400">
                <a:latin typeface="Times New Roman" charset="0"/>
              </a:rPr>
              <a:t> Point P is 40 mm and 30 mm from horizontal </a:t>
            </a:r>
          </a:p>
          <a:p>
            <a:pPr eaLnBrk="0" hangingPunct="0"/>
            <a:r>
              <a:rPr lang="en-US" sz="1400">
                <a:latin typeface="Times New Roman" charset="0"/>
              </a:rPr>
              <a:t>and vertical axes respectively.Draw Hyperbola through it. </a:t>
            </a:r>
          </a:p>
        </p:txBody>
      </p:sp>
      <p:grpSp>
        <p:nvGrpSpPr>
          <p:cNvPr id="15423" name="Group 6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5424" name="AutoShape 6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AutoShape 6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AutoShape 6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AutoShape 6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AutoShape 6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AutoShape 6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4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4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 autoUpdateAnimBg="0"/>
      <p:bldP spid="15368" grpId="0" autoUpdateAnimBg="0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utoUpdateAnimBg="0"/>
      <p:bldP spid="15389" grpId="0" autoUpdateAnimBg="0"/>
      <p:bldP spid="15390" grpId="0" autoUpdateAnimBg="0"/>
      <p:bldP spid="15391" grpId="0" autoUpdateAnimBg="0"/>
      <p:bldP spid="15392" grpId="0" autoUpdateAnimBg="0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utoUpdateAnimBg="0"/>
      <p:bldP spid="15399" grpId="0" autoUpdateAnimBg="0"/>
      <p:bldP spid="15400" grpId="0" autoUpdateAnimBg="0"/>
      <p:bldP spid="15401" grpId="0" autoUpdateAnimBg="0"/>
      <p:bldP spid="15402" grpId="0" autoUpdateAnimBg="0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 animBg="1"/>
      <p:bldP spid="15410" grpId="0" animBg="1"/>
      <p:bldP spid="15411" grpId="0" animBg="1"/>
      <p:bldP spid="15412" grpId="0" animBg="1"/>
      <p:bldP spid="15413" grpId="0" animBg="1"/>
      <p:bldP spid="15414" grpId="0" animBg="1"/>
      <p:bldP spid="15415" grpId="0" animBg="1"/>
      <p:bldP spid="15416" grpId="0" animBg="1"/>
      <p:bldP spid="15417" grpId="0" animBg="1"/>
      <p:bldP spid="15418" grpId="0" animBg="1"/>
      <p:bldP spid="15419" grpId="0" animBg="1"/>
      <p:bldP spid="15421" grpId="0" autoUpdateAnimBg="0"/>
      <p:bldP spid="154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086225" y="5195888"/>
            <a:ext cx="4864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492625" y="5162550"/>
            <a:ext cx="4321175" cy="66675"/>
            <a:chOff x="2160" y="3192"/>
            <a:chExt cx="3072" cy="48"/>
          </a:xfrm>
        </p:grpSpPr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2160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2496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83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3168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3504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3840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4176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451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4848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3"/>
            <p:cNvSpPr>
              <a:spLocks noChangeArrowheads="1"/>
            </p:cNvSpPr>
            <p:nvPr/>
          </p:nvSpPr>
          <p:spPr bwMode="auto">
            <a:xfrm>
              <a:off x="5184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843588" y="5600700"/>
            <a:ext cx="158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VOLUME:( M</a:t>
            </a:r>
            <a:r>
              <a:rPr lang="en-US" sz="1600" baseline="30000">
                <a:latin typeface="Times New Roman" charset="0"/>
              </a:rPr>
              <a:t>3 </a:t>
            </a:r>
            <a:r>
              <a:rPr lang="en-US" sz="1600">
                <a:latin typeface="Times New Roman" charset="0"/>
              </a:rPr>
              <a:t>)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032375" y="5735638"/>
            <a:ext cx="811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3505200" y="4278313"/>
            <a:ext cx="0" cy="67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 rot="-5400000">
            <a:off x="2926556" y="3198019"/>
            <a:ext cx="1185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PRESSURE</a:t>
            </a:r>
          </a:p>
          <a:p>
            <a:pPr eaLnBrk="0" hangingPunct="0"/>
            <a:r>
              <a:rPr lang="en-US" sz="1600">
                <a:latin typeface="Times New Roman" charset="0"/>
              </a:rPr>
              <a:t>( Kg/cm</a:t>
            </a:r>
            <a:r>
              <a:rPr lang="en-US" sz="1600" baseline="30000">
                <a:latin typeface="Times New Roman" charset="0"/>
              </a:rPr>
              <a:t>2</a:t>
            </a:r>
            <a:r>
              <a:rPr lang="en-US" sz="1600">
                <a:latin typeface="Times New Roman" charset="0"/>
              </a:rPr>
              <a:t>)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086225" y="941388"/>
            <a:ext cx="0" cy="4254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4062413" y="1076325"/>
            <a:ext cx="66675" cy="4152900"/>
            <a:chOff x="1842" y="288"/>
            <a:chExt cx="48" cy="2952"/>
          </a:xfrm>
        </p:grpSpPr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184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1842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1842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184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24"/>
            <p:cNvSpPr>
              <a:spLocks noChangeArrowheads="1"/>
            </p:cNvSpPr>
            <p:nvPr/>
          </p:nvSpPr>
          <p:spPr bwMode="auto">
            <a:xfrm>
              <a:off x="1842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1842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26"/>
            <p:cNvSpPr>
              <a:spLocks noChangeArrowheads="1"/>
            </p:cNvSpPr>
            <p:nvPr/>
          </p:nvSpPr>
          <p:spPr bwMode="auto">
            <a:xfrm>
              <a:off x="1842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auto">
            <a:xfrm>
              <a:off x="1842" y="11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1842" y="8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1842" y="5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30"/>
            <p:cNvSpPr>
              <a:spLocks noChangeArrowheads="1"/>
            </p:cNvSpPr>
            <p:nvPr/>
          </p:nvSpPr>
          <p:spPr bwMode="auto">
            <a:xfrm>
              <a:off x="1842" y="2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783013" y="51625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0</a:t>
            </a:r>
          </a:p>
        </p:txBody>
      </p: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4424363" y="5187950"/>
            <a:ext cx="4557712" cy="344488"/>
            <a:chOff x="2112" y="3210"/>
            <a:chExt cx="3239" cy="245"/>
          </a:xfrm>
        </p:grpSpPr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</a:t>
              </a:r>
            </a:p>
          </p:txBody>
        </p:sp>
        <p:sp>
          <p:nvSpPr>
            <p:cNvPr id="16418" name="Text Box 34"/>
            <p:cNvSpPr txBox="1">
              <a:spLocks noChangeArrowheads="1"/>
            </p:cNvSpPr>
            <p:nvPr/>
          </p:nvSpPr>
          <p:spPr bwMode="auto">
            <a:xfrm>
              <a:off x="2436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2</a:t>
              </a:r>
            </a:p>
          </p:txBody>
        </p:sp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2759" y="3216"/>
              <a:ext cx="20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3</a:t>
              </a:r>
            </a:p>
          </p:txBody>
        </p:sp>
        <p:sp>
          <p:nvSpPr>
            <p:cNvPr id="16420" name="Text Box 36"/>
            <p:cNvSpPr txBox="1">
              <a:spLocks noChangeArrowheads="1"/>
            </p:cNvSpPr>
            <p:nvPr/>
          </p:nvSpPr>
          <p:spPr bwMode="auto">
            <a:xfrm>
              <a:off x="3084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4</a:t>
              </a:r>
            </a:p>
          </p:txBody>
        </p:sp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3438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5</a:t>
              </a:r>
            </a:p>
          </p:txBody>
        </p:sp>
        <p:sp>
          <p:nvSpPr>
            <p:cNvPr id="16422" name="Text Box 38"/>
            <p:cNvSpPr txBox="1">
              <a:spLocks noChangeArrowheads="1"/>
            </p:cNvSpPr>
            <p:nvPr/>
          </p:nvSpPr>
          <p:spPr bwMode="auto">
            <a:xfrm>
              <a:off x="3768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6</a:t>
              </a:r>
            </a:p>
          </p:txBody>
        </p:sp>
        <p:sp>
          <p:nvSpPr>
            <p:cNvPr id="16423" name="Text Box 39"/>
            <p:cNvSpPr txBox="1">
              <a:spLocks noChangeArrowheads="1"/>
            </p:cNvSpPr>
            <p:nvPr/>
          </p:nvSpPr>
          <p:spPr bwMode="auto">
            <a:xfrm>
              <a:off x="4116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7</a:t>
              </a:r>
            </a:p>
          </p:txBody>
        </p:sp>
        <p:sp>
          <p:nvSpPr>
            <p:cNvPr id="16424" name="Text Box 40"/>
            <p:cNvSpPr txBox="1">
              <a:spLocks noChangeArrowheads="1"/>
            </p:cNvSpPr>
            <p:nvPr/>
          </p:nvSpPr>
          <p:spPr bwMode="auto">
            <a:xfrm>
              <a:off x="4441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8</a:t>
              </a:r>
            </a:p>
          </p:txBody>
        </p:sp>
        <p:sp>
          <p:nvSpPr>
            <p:cNvPr id="16425" name="Text Box 41"/>
            <p:cNvSpPr txBox="1">
              <a:spLocks noChangeArrowheads="1"/>
            </p:cNvSpPr>
            <p:nvPr/>
          </p:nvSpPr>
          <p:spPr bwMode="auto">
            <a:xfrm>
              <a:off x="4782" y="3216"/>
              <a:ext cx="20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9</a:t>
              </a:r>
            </a:p>
          </p:txBody>
        </p:sp>
        <p:sp>
          <p:nvSpPr>
            <p:cNvPr id="16426" name="Text Box 42"/>
            <p:cNvSpPr txBox="1">
              <a:spLocks noChangeArrowheads="1"/>
            </p:cNvSpPr>
            <p:nvPr/>
          </p:nvSpPr>
          <p:spPr bwMode="auto">
            <a:xfrm>
              <a:off x="5076" y="3210"/>
              <a:ext cx="27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10</a:t>
              </a:r>
            </a:p>
          </p:txBody>
        </p:sp>
      </p:grpSp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3729038" y="952500"/>
            <a:ext cx="387350" cy="3983038"/>
            <a:chOff x="1638" y="192"/>
            <a:chExt cx="275" cy="2831"/>
          </a:xfrm>
        </p:grpSpPr>
        <p:sp>
          <p:nvSpPr>
            <p:cNvPr id="16428" name="Text Box 44"/>
            <p:cNvSpPr txBox="1">
              <a:spLocks noChangeArrowheads="1"/>
            </p:cNvSpPr>
            <p:nvPr/>
          </p:nvSpPr>
          <p:spPr bwMode="auto">
            <a:xfrm>
              <a:off x="1680" y="2784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</a:t>
              </a:r>
            </a:p>
          </p:txBody>
        </p:sp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1680" y="249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2</a:t>
              </a:r>
            </a:p>
          </p:txBody>
        </p:sp>
        <p:sp>
          <p:nvSpPr>
            <p:cNvPr id="16430" name="Text Box 46"/>
            <p:cNvSpPr txBox="1">
              <a:spLocks noChangeArrowheads="1"/>
            </p:cNvSpPr>
            <p:nvPr/>
          </p:nvSpPr>
          <p:spPr bwMode="auto">
            <a:xfrm>
              <a:off x="1680" y="2209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3</a:t>
              </a:r>
            </a:p>
          </p:txBody>
        </p:sp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1680" y="1920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4</a:t>
              </a:r>
            </a:p>
          </p:txBody>
        </p: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1680" y="1632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5</a:t>
              </a:r>
            </a:p>
          </p:txBody>
        </p: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1680" y="1344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6</a:t>
              </a:r>
            </a:p>
          </p:txBody>
        </p:sp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1680" y="1056"/>
              <a:ext cx="20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7</a:t>
              </a:r>
            </a:p>
          </p:txBody>
        </p:sp>
        <p:sp>
          <p:nvSpPr>
            <p:cNvPr id="16435" name="Text Box 51"/>
            <p:cNvSpPr txBox="1">
              <a:spLocks noChangeArrowheads="1"/>
            </p:cNvSpPr>
            <p:nvPr/>
          </p:nvSpPr>
          <p:spPr bwMode="auto">
            <a:xfrm>
              <a:off x="1680" y="768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8</a:t>
              </a:r>
            </a:p>
          </p:txBody>
        </p:sp>
        <p:sp>
          <p:nvSpPr>
            <p:cNvPr id="16436" name="Text Box 52"/>
            <p:cNvSpPr txBox="1">
              <a:spLocks noChangeArrowheads="1"/>
            </p:cNvSpPr>
            <p:nvPr/>
          </p:nvSpPr>
          <p:spPr bwMode="auto">
            <a:xfrm>
              <a:off x="1680" y="480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9</a:t>
              </a:r>
            </a:p>
          </p:txBody>
        </p:sp>
        <p:sp>
          <p:nvSpPr>
            <p:cNvPr id="16437" name="Text Box 53"/>
            <p:cNvSpPr txBox="1">
              <a:spLocks noChangeArrowheads="1"/>
            </p:cNvSpPr>
            <p:nvPr/>
          </p:nvSpPr>
          <p:spPr bwMode="auto">
            <a:xfrm>
              <a:off x="1638" y="192"/>
              <a:ext cx="2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charset="0"/>
                </a:rPr>
                <a:t>10</a:t>
              </a:r>
            </a:p>
          </p:txBody>
        </p:sp>
      </p:grp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4086225" y="1119188"/>
            <a:ext cx="5413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 flipV="1">
            <a:off x="4521200" y="941388"/>
            <a:ext cx="0" cy="424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4086225" y="3170238"/>
            <a:ext cx="10810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5006975" y="3170238"/>
            <a:ext cx="0" cy="2025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4086225" y="3575050"/>
            <a:ext cx="11493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3" name="Line 59"/>
          <p:cNvSpPr>
            <a:spLocks noChangeShapeType="1"/>
          </p:cNvSpPr>
          <p:nvPr/>
        </p:nvSpPr>
        <p:spPr bwMode="auto">
          <a:xfrm flipV="1">
            <a:off x="5248275" y="3519488"/>
            <a:ext cx="0" cy="1689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4086225" y="4140200"/>
            <a:ext cx="18923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 flipV="1">
            <a:off x="5961063" y="4114800"/>
            <a:ext cx="0" cy="10810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4086225" y="4359275"/>
            <a:ext cx="23637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V="1">
            <a:off x="6413500" y="4318000"/>
            <a:ext cx="0" cy="877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4019550" y="4748213"/>
            <a:ext cx="47942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 flipV="1">
            <a:off x="8789988" y="4656138"/>
            <a:ext cx="0" cy="539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0" name="Oval 66"/>
          <p:cNvSpPr>
            <a:spLocks noChangeArrowheads="1"/>
          </p:cNvSpPr>
          <p:nvPr/>
        </p:nvSpPr>
        <p:spPr bwMode="auto">
          <a:xfrm>
            <a:off x="4492625" y="10763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Oval 67"/>
          <p:cNvSpPr>
            <a:spLocks noChangeArrowheads="1"/>
          </p:cNvSpPr>
          <p:nvPr/>
        </p:nvSpPr>
        <p:spPr bwMode="auto">
          <a:xfrm>
            <a:off x="4978400" y="3127375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Oval 68"/>
          <p:cNvSpPr>
            <a:spLocks noChangeArrowheads="1"/>
          </p:cNvSpPr>
          <p:nvPr/>
        </p:nvSpPr>
        <p:spPr bwMode="auto">
          <a:xfrm>
            <a:off x="5222875" y="3536950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3" name="Oval 69"/>
          <p:cNvSpPr>
            <a:spLocks noChangeArrowheads="1"/>
          </p:cNvSpPr>
          <p:nvPr/>
        </p:nvSpPr>
        <p:spPr bwMode="auto">
          <a:xfrm>
            <a:off x="5910263" y="4114800"/>
            <a:ext cx="68262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Oval 70"/>
          <p:cNvSpPr>
            <a:spLocks noChangeArrowheads="1"/>
          </p:cNvSpPr>
          <p:nvPr/>
        </p:nvSpPr>
        <p:spPr bwMode="auto">
          <a:xfrm>
            <a:off x="6383338" y="43180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8747125" y="4722813"/>
            <a:ext cx="66675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3698875" y="41402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 flipV="1">
            <a:off x="5248275" y="5183188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Arc 74"/>
          <p:cNvSpPr>
            <a:spLocks/>
          </p:cNvSpPr>
          <p:nvPr/>
        </p:nvSpPr>
        <p:spPr bwMode="auto">
          <a:xfrm rot="-10809947">
            <a:off x="4559300" y="927100"/>
            <a:ext cx="1162050" cy="2628900"/>
          </a:xfrm>
          <a:custGeom>
            <a:avLst/>
            <a:gdLst>
              <a:gd name="G0" fmla="+- 0 0 0"/>
              <a:gd name="G1" fmla="+- 19819 0 0"/>
              <a:gd name="G2" fmla="+- 21600 0 0"/>
              <a:gd name="T0" fmla="*/ 8588 w 21600"/>
              <a:gd name="T1" fmla="*/ 0 h 20999"/>
              <a:gd name="T2" fmla="*/ 21568 w 21600"/>
              <a:gd name="T3" fmla="*/ 20999 h 20999"/>
              <a:gd name="T4" fmla="*/ 0 w 21600"/>
              <a:gd name="T5" fmla="*/ 19819 h 20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99" fill="none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0212"/>
                  <a:pt x="21589" y="20606"/>
                  <a:pt x="21567" y="20998"/>
                </a:cubicBezTo>
              </a:path>
              <a:path w="21600" h="20999" stroke="0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0212"/>
                  <a:pt x="21589" y="20606"/>
                  <a:pt x="21567" y="20998"/>
                </a:cubicBezTo>
                <a:lnTo>
                  <a:pt x="0" y="198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r>
              <a:rPr lang="en-US" sz="2400">
                <a:latin typeface="Times New Roman" charset="0"/>
              </a:rPr>
              <a:t> </a:t>
            </a:r>
          </a:p>
        </p:txBody>
      </p:sp>
      <p:sp>
        <p:nvSpPr>
          <p:cNvPr id="16459" name="Arc 75"/>
          <p:cNvSpPr>
            <a:spLocks/>
          </p:cNvSpPr>
          <p:nvPr/>
        </p:nvSpPr>
        <p:spPr bwMode="auto">
          <a:xfrm rot="6018010" flipV="1">
            <a:off x="6547644" y="2015332"/>
            <a:ext cx="1149350" cy="3890962"/>
          </a:xfrm>
          <a:custGeom>
            <a:avLst/>
            <a:gdLst>
              <a:gd name="G0" fmla="+- 0 0 0"/>
              <a:gd name="G1" fmla="+- 19819 0 0"/>
              <a:gd name="G2" fmla="+- 21600 0 0"/>
              <a:gd name="T0" fmla="*/ 8588 w 21600"/>
              <a:gd name="T1" fmla="*/ 0 h 31120"/>
              <a:gd name="T2" fmla="*/ 18408 w 21600"/>
              <a:gd name="T3" fmla="*/ 31120 h 31120"/>
              <a:gd name="T4" fmla="*/ 0 w 21600"/>
              <a:gd name="T5" fmla="*/ 19819 h 3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120" fill="none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3808"/>
                  <a:pt x="20495" y="27720"/>
                  <a:pt x="18407" y="31119"/>
                </a:cubicBezTo>
              </a:path>
              <a:path w="21600" h="31120" stroke="0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3808"/>
                  <a:pt x="20495" y="27720"/>
                  <a:pt x="18407" y="31119"/>
                </a:cubicBezTo>
                <a:lnTo>
                  <a:pt x="0" y="198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6746875" y="76200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HYPERBOLA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P-V DIAGRAM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152400" y="152400"/>
            <a:ext cx="4138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solidFill>
                  <a:srgbClr val="FF0066"/>
                </a:solidFill>
              </a:rPr>
              <a:t>Problem no.11:</a:t>
            </a:r>
            <a:r>
              <a:rPr lang="en-US" sz="1200"/>
              <a:t> </a:t>
            </a:r>
            <a:r>
              <a:rPr lang="en-US" sz="1200">
                <a:solidFill>
                  <a:schemeClr val="accent2"/>
                </a:solidFill>
              </a:rPr>
              <a:t>A sample of gas is expanded in a cylinder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from 10 unit pressure to 1 unit pressure.Expansion follows 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law PV=Constant.If initial volume being 1 unit, draw the </a:t>
            </a:r>
          </a:p>
          <a:p>
            <a:pPr eaLnBrk="0" hangingPunct="0"/>
            <a:r>
              <a:rPr lang="en-US" sz="1200">
                <a:solidFill>
                  <a:schemeClr val="accent2"/>
                </a:solidFill>
              </a:rPr>
              <a:t>curve of expansion. Also Name the curve.</a:t>
            </a:r>
          </a:p>
        </p:txBody>
      </p:sp>
      <p:grpSp>
        <p:nvGrpSpPr>
          <p:cNvPr id="16462" name="Group 78"/>
          <p:cNvGrpSpPr>
            <a:grpSpLocks/>
          </p:cNvGrpSpPr>
          <p:nvPr/>
        </p:nvGrpSpPr>
        <p:grpSpPr bwMode="auto">
          <a:xfrm>
            <a:off x="212725" y="1027113"/>
            <a:ext cx="3197225" cy="2955925"/>
            <a:chOff x="134" y="647"/>
            <a:chExt cx="2014" cy="1862"/>
          </a:xfrm>
        </p:grpSpPr>
        <p:sp>
          <p:nvSpPr>
            <p:cNvPr id="16463" name="Text Box 79"/>
            <p:cNvSpPr txBox="1">
              <a:spLocks noChangeArrowheads="1"/>
            </p:cNvSpPr>
            <p:nvPr/>
          </p:nvSpPr>
          <p:spPr bwMode="auto">
            <a:xfrm>
              <a:off x="134" y="647"/>
              <a:ext cx="20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Form a table giving few more values of P &amp; V </a:t>
              </a:r>
            </a:p>
          </p:txBody>
        </p:sp>
        <p:grpSp>
          <p:nvGrpSpPr>
            <p:cNvPr id="16464" name="Group 80"/>
            <p:cNvGrpSpPr>
              <a:grpSpLocks/>
            </p:cNvGrpSpPr>
            <p:nvPr/>
          </p:nvGrpSpPr>
          <p:grpSpPr bwMode="auto">
            <a:xfrm>
              <a:off x="576" y="864"/>
              <a:ext cx="816" cy="1073"/>
              <a:chOff x="576" y="1152"/>
              <a:chExt cx="816" cy="1073"/>
            </a:xfrm>
          </p:grpSpPr>
          <p:sp>
            <p:nvSpPr>
              <p:cNvPr id="16465" name="Rectangle 81"/>
              <p:cNvSpPr>
                <a:spLocks noChangeArrowheads="1"/>
              </p:cNvSpPr>
              <p:nvPr/>
            </p:nvSpPr>
            <p:spPr bwMode="auto">
              <a:xfrm>
                <a:off x="576" y="1152"/>
                <a:ext cx="81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Rectangle 82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816" cy="816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67" name="Group 83"/>
              <p:cNvGrpSpPr>
                <a:grpSpLocks/>
              </p:cNvGrpSpPr>
              <p:nvPr/>
            </p:nvGrpSpPr>
            <p:grpSpPr bwMode="auto">
              <a:xfrm>
                <a:off x="614" y="1170"/>
                <a:ext cx="738" cy="1055"/>
                <a:chOff x="614" y="1170"/>
                <a:chExt cx="738" cy="1055"/>
              </a:xfrm>
            </p:grpSpPr>
            <p:grpSp>
              <p:nvGrpSpPr>
                <p:cNvPr id="16468" name="Group 84"/>
                <p:cNvGrpSpPr>
                  <a:grpSpLocks/>
                </p:cNvGrpSpPr>
                <p:nvPr/>
              </p:nvGrpSpPr>
              <p:grpSpPr bwMode="auto">
                <a:xfrm>
                  <a:off x="654" y="1170"/>
                  <a:ext cx="692" cy="299"/>
                  <a:chOff x="672" y="1056"/>
                  <a:chExt cx="692" cy="299"/>
                </a:xfrm>
              </p:grpSpPr>
              <p:sp>
                <p:nvSpPr>
                  <p:cNvPr id="16469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1067"/>
                    <a:ext cx="6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marL="457200" indent="-457200" eaLnBrk="0" hangingPunct="0"/>
                    <a:r>
                      <a:rPr lang="en-US" sz="1200">
                        <a:latin typeface="Times New Roman" charset="0"/>
                      </a:rPr>
                      <a:t>P       V    =   C</a:t>
                    </a:r>
                  </a:p>
                  <a:p>
                    <a:pPr marL="457200" indent="-457200" eaLnBrk="0" hangingPunct="0"/>
                    <a:endParaRPr lang="en-US" sz="1200">
                      <a:latin typeface="Times New Roman" charset="0"/>
                    </a:endParaRPr>
                  </a:p>
                </p:txBody>
              </p:sp>
              <p:sp>
                <p:nvSpPr>
                  <p:cNvPr id="16470" name="Text Box 86"/>
                  <p:cNvSpPr txBox="1">
                    <a:spLocks noChangeArrowheads="1"/>
                  </p:cNvSpPr>
                  <p:nvPr/>
                </p:nvSpPr>
                <p:spPr bwMode="auto">
                  <a:xfrm rot="-2707251">
                    <a:off x="765" y="1039"/>
                    <a:ext cx="19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b="1">
                        <a:latin typeface="Times New Roman" charset="0"/>
                      </a:rPr>
                      <a:t>+</a:t>
                    </a:r>
                  </a:p>
                </p:txBody>
              </p:sp>
            </p:grpSp>
            <p:sp>
              <p:nvSpPr>
                <p:cNvPr id="1647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614" y="1367"/>
                  <a:ext cx="2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5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4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2.5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2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1647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882" y="1362"/>
                  <a:ext cx="2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2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2.5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4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5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</p:txBody>
            </p:sp>
            <p:sp>
              <p:nvSpPr>
                <p:cNvPr id="1647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140" y="1362"/>
                  <a:ext cx="212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10</a:t>
                  </a:r>
                </a:p>
                <a:p>
                  <a:pPr eaLnBrk="0" hangingPunct="0"/>
                  <a:endParaRPr lang="en-US" sz="1200">
                    <a:latin typeface="Times New Roman" charset="0"/>
                  </a:endParaRPr>
                </a:p>
              </p:txBody>
            </p:sp>
            <p:sp>
              <p:nvSpPr>
                <p:cNvPr id="16474" name="Text Box 90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49" y="1339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75" name="Text Box 91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453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76" name="Text Box 92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567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77" name="Text Box 93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688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78" name="Text Box 94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802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79" name="Text Box 95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910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>
                      <a:latin typeface="Times New Roman" charset="0"/>
                    </a:rPr>
                    <a:t>+</a:t>
                  </a:r>
                </a:p>
              </p:txBody>
            </p:sp>
            <p:sp>
              <p:nvSpPr>
                <p:cNvPr id="16480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026" y="1356"/>
                  <a:ext cx="17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  <a:p>
                  <a:pPr eaLnBrk="0" hangingPunct="0"/>
                  <a:r>
                    <a:rPr lang="en-US" sz="1200">
                      <a:latin typeface="Times New Roman" charset="0"/>
                    </a:rPr>
                    <a:t>=</a:t>
                  </a:r>
                </a:p>
              </p:txBody>
            </p:sp>
          </p:grpSp>
        </p:grpSp>
        <p:sp>
          <p:nvSpPr>
            <p:cNvPr id="16481" name="Text Box 97"/>
            <p:cNvSpPr txBox="1">
              <a:spLocks noChangeArrowheads="1"/>
            </p:cNvSpPr>
            <p:nvPr/>
          </p:nvSpPr>
          <p:spPr bwMode="auto">
            <a:xfrm>
              <a:off x="159" y="1876"/>
              <a:ext cx="1735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/>
                <a:t>Now draw a Graph of </a:t>
              </a:r>
            </a:p>
            <a:p>
              <a:pPr algn="ctr" eaLnBrk="0" hangingPunct="0"/>
              <a:r>
                <a:rPr lang="en-US" sz="1200"/>
                <a:t>Pressure against Volume.</a:t>
              </a:r>
            </a:p>
            <a:p>
              <a:pPr algn="ctr" eaLnBrk="0" hangingPunct="0"/>
              <a:r>
                <a:rPr lang="en-US" sz="1200"/>
                <a:t>It is a PV Diagram and it is Hyperbola.</a:t>
              </a:r>
            </a:p>
            <a:p>
              <a:pPr algn="ctr" eaLnBrk="0" hangingPunct="0"/>
              <a:r>
                <a:rPr lang="en-US" sz="1200"/>
                <a:t>Take pressure on vertical axis and </a:t>
              </a:r>
            </a:p>
            <a:p>
              <a:pPr algn="ctr" eaLnBrk="0" hangingPunct="0"/>
              <a:r>
                <a:rPr lang="en-US" sz="1200"/>
                <a:t>Volume on horizontal axis.</a:t>
              </a:r>
            </a:p>
          </p:txBody>
        </p:sp>
      </p:grpSp>
      <p:grpSp>
        <p:nvGrpSpPr>
          <p:cNvPr id="16482" name="Group 98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6483" name="AutoShape 9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4" name="AutoShape 10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5" name="AutoShape 10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" name="AutoShape 10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" name="AutoShape 10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" name="AutoShape 10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98" grpId="0" autoUpdateAnimBg="0"/>
      <p:bldP spid="16399" grpId="0" animBg="1"/>
      <p:bldP spid="16400" grpId="0" animBg="1"/>
      <p:bldP spid="16401" grpId="0" autoUpdateAnimBg="0"/>
      <p:bldP spid="16402" grpId="0" animBg="1"/>
      <p:bldP spid="16415" grpId="0" autoUpdateAnimBg="0"/>
      <p:bldP spid="16438" grpId="0" animBg="1"/>
      <p:bldP spid="16439" grpId="0" animBg="1"/>
      <p:bldP spid="16440" grpId="0" animBg="1"/>
      <p:bldP spid="16441" grpId="0" animBg="1"/>
      <p:bldP spid="16442" grpId="0" animBg="1"/>
      <p:bldP spid="16443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0" grpId="0" animBg="1"/>
      <p:bldP spid="16451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 autoUpdateAnimBg="0"/>
      <p:bldP spid="16459" grpId="0" animBg="1"/>
      <p:bldP spid="164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94225" y="13716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94225" y="3394075"/>
            <a:ext cx="1985963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56565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867275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516890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470525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77215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97475" y="3336925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499100" y="1728788"/>
            <a:ext cx="3175" cy="3330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rot="4234194" flipH="1">
            <a:off x="4992688" y="2543175"/>
            <a:ext cx="1595437" cy="131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rot="-4234194" flipH="1" flipV="1">
            <a:off x="4941094" y="4034631"/>
            <a:ext cx="1749425" cy="131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795963" y="1243013"/>
            <a:ext cx="0" cy="43703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rot="5130196" flipH="1">
            <a:off x="4885532" y="2220118"/>
            <a:ext cx="2114550" cy="1381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rot="16469804" flipH="1" flipV="1">
            <a:off x="4850606" y="4387057"/>
            <a:ext cx="2192337" cy="1333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089650" y="914400"/>
            <a:ext cx="3175" cy="49768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5470525" y="1868488"/>
            <a:ext cx="58738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5762625" y="1243013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6064250" y="862013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470525" y="4851400"/>
            <a:ext cx="58738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5762625" y="5475288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054725" y="5822950"/>
            <a:ext cx="58738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Arc 23"/>
          <p:cNvSpPr>
            <a:spLocks/>
          </p:cNvSpPr>
          <p:nvPr/>
        </p:nvSpPr>
        <p:spPr bwMode="auto">
          <a:xfrm rot="-11194871">
            <a:off x="5311775" y="3336925"/>
            <a:ext cx="1187450" cy="2600325"/>
          </a:xfrm>
          <a:custGeom>
            <a:avLst/>
            <a:gdLst>
              <a:gd name="G0" fmla="+- 0 0 0"/>
              <a:gd name="G1" fmla="+- 19417 0 0"/>
              <a:gd name="G2" fmla="+- 21600 0 0"/>
              <a:gd name="T0" fmla="*/ 9463 w 21600"/>
              <a:gd name="T1" fmla="*/ 0 h 19417"/>
              <a:gd name="T2" fmla="*/ 21600 w 21600"/>
              <a:gd name="T3" fmla="*/ 19417 h 19417"/>
              <a:gd name="T4" fmla="*/ 0 w 21600"/>
              <a:gd name="T5" fmla="*/ 19417 h 19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17" fill="none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</a:path>
              <a:path w="21600" h="19417" stroke="0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  <a:lnTo>
                  <a:pt x="0" y="194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Arc 24"/>
          <p:cNvSpPr>
            <a:spLocks/>
          </p:cNvSpPr>
          <p:nvPr/>
        </p:nvSpPr>
        <p:spPr bwMode="auto">
          <a:xfrm rot="11194871" flipV="1">
            <a:off x="5295900" y="896938"/>
            <a:ext cx="1187450" cy="2601912"/>
          </a:xfrm>
          <a:custGeom>
            <a:avLst/>
            <a:gdLst>
              <a:gd name="G0" fmla="+- 0 0 0"/>
              <a:gd name="G1" fmla="+- 19417 0 0"/>
              <a:gd name="G2" fmla="+- 21600 0 0"/>
              <a:gd name="T0" fmla="*/ 9463 w 21600"/>
              <a:gd name="T1" fmla="*/ 0 h 19417"/>
              <a:gd name="T2" fmla="*/ 21600 w 21600"/>
              <a:gd name="T3" fmla="*/ 19417 h 19417"/>
              <a:gd name="T4" fmla="*/ 0 w 21600"/>
              <a:gd name="T5" fmla="*/ 19417 h 19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17" fill="none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</a:path>
              <a:path w="21600" h="19417" stroke="0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  <a:lnTo>
                  <a:pt x="0" y="194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013450" y="29718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F ( </a:t>
            </a:r>
            <a:r>
              <a:rPr lang="en-US" i="1">
                <a:latin typeface="Times New Roman" charset="0"/>
              </a:rPr>
              <a:t>focus</a:t>
            </a:r>
            <a:r>
              <a:rPr lang="en-US" b="1">
                <a:latin typeface="Times New Roman" charset="0"/>
              </a:rPr>
              <a:t>)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099050" y="315277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V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584700" y="3048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(vertex)</a:t>
            </a:r>
            <a:endParaRPr lang="en-US" sz="1400">
              <a:latin typeface="Times New Roman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413250" y="1066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413250" y="56388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B</a:t>
            </a:r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60706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4565650" y="1676400"/>
            <a:ext cx="914400" cy="274638"/>
            <a:chOff x="2160" y="1056"/>
            <a:chExt cx="576" cy="173"/>
          </a:xfrm>
        </p:grpSpPr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 flipH="1">
              <a:off x="2160" y="12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Text Box 33"/>
            <p:cNvSpPr txBox="1">
              <a:spLocks noChangeArrowheads="1"/>
            </p:cNvSpPr>
            <p:nvPr/>
          </p:nvSpPr>
          <p:spPr bwMode="auto">
            <a:xfrm>
              <a:off x="2256" y="1056"/>
              <a:ext cx="3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30mm</a:t>
              </a:r>
            </a:p>
          </p:txBody>
        </p:sp>
      </p:grpSp>
      <p:sp>
        <p:nvSpPr>
          <p:cNvPr id="17442" name="Text Box 34"/>
          <p:cNvSpPr txBox="1">
            <a:spLocks noChangeArrowheads="1"/>
          </p:cNvSpPr>
          <p:nvPr/>
        </p:nvSpPr>
        <p:spPr bwMode="auto">
          <a:xfrm rot="3613386">
            <a:off x="5406231" y="2359819"/>
            <a:ext cx="574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45mm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7029450" y="0"/>
            <a:ext cx="211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HYPERBOLA</a:t>
            </a:r>
          </a:p>
          <a:p>
            <a:pPr algn="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DIRECTRIX </a:t>
            </a:r>
          </a:p>
          <a:p>
            <a:pPr algn="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 FOCUS METHOD</a:t>
            </a: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0" y="38100"/>
            <a:ext cx="6700838" cy="685800"/>
            <a:chOff x="23" y="48"/>
            <a:chExt cx="4221" cy="432"/>
          </a:xfrm>
        </p:grpSpPr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48" y="48"/>
              <a:ext cx="4128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23" y="48"/>
              <a:ext cx="422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>
                  <a:solidFill>
                    <a:srgbClr val="FF0066"/>
                  </a:solidFill>
                  <a:latin typeface="Times New Roman" charset="0"/>
                </a:rPr>
                <a:t>PROBLEM 12</a:t>
              </a:r>
              <a:r>
                <a:rPr lang="en-US" sz="1400" b="1" i="1">
                  <a:latin typeface="Times New Roman" charset="0"/>
                </a:rPr>
                <a:t>:-</a:t>
              </a:r>
              <a:r>
                <a:rPr lang="en-US" sz="1400">
                  <a:latin typeface="Times New Roman" charset="0"/>
                </a:rPr>
                <a:t>  </a:t>
              </a:r>
              <a:r>
                <a:rPr lang="en-US" sz="1200"/>
                <a:t>POINT </a:t>
              </a:r>
              <a:r>
                <a:rPr lang="en-US" sz="1200" b="1"/>
                <a:t>F</a:t>
              </a:r>
              <a:r>
                <a:rPr lang="en-US" sz="1200"/>
                <a:t> IS 50 MM FROM A LINE </a:t>
              </a:r>
              <a:r>
                <a:rPr lang="en-US" sz="1200" b="1"/>
                <a:t>AB.</a:t>
              </a:r>
              <a:r>
                <a:rPr lang="en-US" sz="1200"/>
                <a:t>A POINT</a:t>
              </a:r>
              <a:r>
                <a:rPr lang="en-US" sz="1200" b="1"/>
                <a:t> P </a:t>
              </a:r>
              <a:r>
                <a:rPr lang="en-US" sz="1200"/>
                <a:t>IS MOVING IN A PLANE </a:t>
              </a:r>
            </a:p>
            <a:p>
              <a:pPr eaLnBrk="0" hangingPunct="0"/>
              <a:r>
                <a:rPr lang="en-US" sz="1200"/>
                <a:t>SUCH THAT THE </a:t>
              </a:r>
              <a:r>
                <a:rPr lang="en-US" sz="1200" b="1" i="1"/>
                <a:t>RATIO</a:t>
              </a:r>
              <a:r>
                <a:rPr lang="en-US" sz="1200"/>
                <a:t> OF IT’S DISTANCES FROM </a:t>
              </a:r>
              <a:r>
                <a:rPr lang="en-US" sz="1200" b="1"/>
                <a:t>F</a:t>
              </a:r>
              <a:r>
                <a:rPr lang="en-US" sz="1200"/>
                <a:t> AND LINE </a:t>
              </a:r>
              <a:r>
                <a:rPr lang="en-US" sz="1200" b="1"/>
                <a:t>AB </a:t>
              </a:r>
              <a:r>
                <a:rPr lang="en-US" sz="1200"/>
                <a:t>REMAINS CONSTANT </a:t>
              </a:r>
            </a:p>
            <a:p>
              <a:pPr eaLnBrk="0" hangingPunct="0"/>
              <a:r>
                <a:rPr lang="en-US" sz="1200"/>
                <a:t>AND EQUALS TO </a:t>
              </a:r>
              <a:r>
                <a:rPr lang="en-US" sz="1200" b="1"/>
                <a:t>2/3  </a:t>
              </a:r>
              <a:r>
                <a:rPr lang="en-US" sz="1200"/>
                <a:t>DRAW LOCUS OF POINT </a:t>
              </a:r>
              <a:r>
                <a:rPr lang="en-US" sz="1200" b="1"/>
                <a:t>P.</a:t>
              </a:r>
              <a:r>
                <a:rPr lang="en-US" sz="1200" b="1">
                  <a:solidFill>
                    <a:srgbClr val="FF0066"/>
                  </a:solidFill>
                </a:rPr>
                <a:t> { ECCENTRICITY = 2/3 }</a:t>
              </a:r>
            </a:p>
          </p:txBody>
        </p:sp>
      </p:grpSp>
      <p:grpSp>
        <p:nvGrpSpPr>
          <p:cNvPr id="17447" name="Group 39"/>
          <p:cNvGrpSpPr>
            <a:grpSpLocks/>
          </p:cNvGrpSpPr>
          <p:nvPr/>
        </p:nvGrpSpPr>
        <p:grpSpPr bwMode="auto">
          <a:xfrm>
            <a:off x="0" y="914400"/>
            <a:ext cx="3505200" cy="4419600"/>
            <a:chOff x="192" y="768"/>
            <a:chExt cx="2208" cy="2784"/>
          </a:xfrm>
        </p:grpSpPr>
        <p:sp>
          <p:nvSpPr>
            <p:cNvPr id="17448" name="AutoShape 40"/>
            <p:cNvSpPr>
              <a:spLocks noChangeArrowheads="1"/>
            </p:cNvSpPr>
            <p:nvPr/>
          </p:nvSpPr>
          <p:spPr bwMode="auto">
            <a:xfrm>
              <a:off x="192" y="768"/>
              <a:ext cx="2208" cy="2784"/>
            </a:xfrm>
            <a:prstGeom prst="wedgeRectCallout">
              <a:avLst>
                <a:gd name="adj1" fmla="val 58968"/>
                <a:gd name="adj2" fmla="val 20870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240" y="864"/>
              <a:ext cx="2160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STEPS: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1 .Draw a vertical line AB and point F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50 mm from it.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2 .Divide 50 mm distance in 5 parts.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3 .Name 2</a:t>
              </a:r>
              <a:r>
                <a:rPr lang="en-US" sz="1400" baseline="30000">
                  <a:solidFill>
                    <a:schemeClr val="accent2"/>
                  </a:solidFill>
                  <a:latin typeface="Times New Roman" charset="0"/>
                </a:rPr>
                <a:t>nd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part from F as V. It is 20mm  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and 30mm from F and AB line resp.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It is first point giving ratio of it’s  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distances from F and AB 2/3 i.e 20/30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4  Form more points giving same ratio such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as 30/45,  40/60,  50/75  etc.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5.Taking 45,60 and 75mm distances from 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line AB, draw three vertical lines to the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right side of it.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6. Now with 30, 40 and 50mm distances in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compass cut these lines above and below,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with F as center.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7. Join these points through V in smooth 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   curve.</a:t>
              </a:r>
            </a:p>
            <a:p>
              <a:pPr eaLnBrk="0" hangingPunct="0"/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This is required locus of P.It is an ELLIPSE.</a:t>
              </a:r>
            </a:p>
          </p:txBody>
        </p:sp>
      </p:grpSp>
      <p:grpSp>
        <p:nvGrpSpPr>
          <p:cNvPr id="17450" name="Group 4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7451" name="AutoShape 4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AutoShape 4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AutoShape 4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AutoShape 4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AutoShape 4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utoUpdateAnimBg="0"/>
      <p:bldP spid="17434" grpId="0" autoUpdateAnimBg="0"/>
      <p:bldP spid="17435" grpId="0" autoUpdateAnimBg="0"/>
      <p:bldP spid="17436" grpId="0" autoUpdateAnimBg="0"/>
      <p:bldP spid="17437" grpId="0" autoUpdateAnimBg="0"/>
      <p:bldP spid="17438" grpId="0" animBg="1"/>
      <p:bldP spid="174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524000" y="2495550"/>
            <a:ext cx="6110288" cy="3676650"/>
            <a:chOff x="1863" y="1236"/>
            <a:chExt cx="3849" cy="2316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3704" y="3340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D</a:t>
              </a:r>
            </a:p>
          </p:txBody>
        </p: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1863" y="1236"/>
              <a:ext cx="3849" cy="2107"/>
              <a:chOff x="1863" y="1236"/>
              <a:chExt cx="3849" cy="2107"/>
            </a:xfrm>
          </p:grpSpPr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2055" y="2383"/>
                <a:ext cx="345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 rot="19625753">
                <a:off x="2154" y="1916"/>
                <a:ext cx="1776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3081" y="233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3330" y="233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auto">
              <a:xfrm>
                <a:off x="2919" y="154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auto">
              <a:xfrm>
                <a:off x="3282" y="146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295" y="1999"/>
                <a:ext cx="2976" cy="3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2583" y="1759"/>
                <a:ext cx="264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445" name="Group 13"/>
              <p:cNvGrpSpPr>
                <a:grpSpLocks/>
              </p:cNvGrpSpPr>
              <p:nvPr/>
            </p:nvGrpSpPr>
            <p:grpSpPr bwMode="auto">
              <a:xfrm>
                <a:off x="2313" y="1462"/>
                <a:ext cx="2976" cy="938"/>
                <a:chOff x="1713" y="3012"/>
                <a:chExt cx="2976" cy="938"/>
              </a:xfrm>
            </p:grpSpPr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4689" y="355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713" y="3552"/>
                  <a:ext cx="2976" cy="38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401" y="3312"/>
                  <a:ext cx="288" cy="62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761" y="3312"/>
                  <a:ext cx="2640" cy="62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4065" y="3168"/>
                  <a:ext cx="624" cy="76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713" y="3120"/>
                  <a:ext cx="2352" cy="81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713" y="3024"/>
                  <a:ext cx="1968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auto">
                <a:xfrm>
                  <a:off x="3672" y="3012"/>
                  <a:ext cx="1008" cy="93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4" name="Group 22"/>
              <p:cNvGrpSpPr>
                <a:grpSpLocks/>
              </p:cNvGrpSpPr>
              <p:nvPr/>
            </p:nvGrpSpPr>
            <p:grpSpPr bwMode="auto">
              <a:xfrm>
                <a:off x="1863" y="1236"/>
                <a:ext cx="3849" cy="2107"/>
                <a:chOff x="1863" y="1236"/>
                <a:chExt cx="3849" cy="2107"/>
              </a:xfrm>
            </p:grpSpPr>
            <p:sp>
              <p:nvSpPr>
                <p:cNvPr id="18455" name="Arc 23"/>
                <p:cNvSpPr>
                  <a:spLocks/>
                </p:cNvSpPr>
                <p:nvPr/>
              </p:nvSpPr>
              <p:spPr bwMode="auto">
                <a:xfrm flipH="1">
                  <a:off x="2103" y="1471"/>
                  <a:ext cx="1680" cy="91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Arc 24"/>
                <p:cNvSpPr>
                  <a:spLocks/>
                </p:cNvSpPr>
                <p:nvPr/>
              </p:nvSpPr>
              <p:spPr bwMode="auto">
                <a:xfrm flipH="1" flipV="1">
                  <a:off x="2095" y="2415"/>
                  <a:ext cx="1728" cy="91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457" name="Group 25"/>
                <p:cNvGrpSpPr>
                  <a:grpSpLocks/>
                </p:cNvGrpSpPr>
                <p:nvPr/>
              </p:nvGrpSpPr>
              <p:grpSpPr bwMode="auto">
                <a:xfrm>
                  <a:off x="1863" y="1236"/>
                  <a:ext cx="3849" cy="2107"/>
                  <a:chOff x="1863" y="1236"/>
                  <a:chExt cx="3849" cy="2107"/>
                </a:xfrm>
              </p:grpSpPr>
              <p:sp>
                <p:nvSpPr>
                  <p:cNvPr id="1845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1423"/>
                    <a:ext cx="0" cy="192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23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2362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765" y="329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5463" y="2356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2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23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5" name="Line 33"/>
                  <p:cNvSpPr>
                    <a:spLocks noChangeShapeType="1"/>
                  </p:cNvSpPr>
                  <p:nvPr/>
                </p:nvSpPr>
                <p:spPr bwMode="auto">
                  <a:xfrm rot="1974247" flipV="1">
                    <a:off x="3639" y="1921"/>
                    <a:ext cx="1776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583" y="233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41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1969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6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547" y="172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0" name="Oval 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98" y="197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1" name="Oval 3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992" y="1729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2" name="Oval 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620" y="1564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3" name="Oval 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48" y="146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4" name="Oval 42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5295" y="278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5" name="Oval 43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998" y="301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6" name="Oval 4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644" y="317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7" name="Oval 45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272" y="32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8" name="Oval 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241" y="2794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79" name="Oval 4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538" y="3022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80" name="Oval 4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892" y="317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81" name="Oval 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264" y="32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999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759"/>
                    <a:ext cx="288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615"/>
                    <a:ext cx="624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919" y="1567"/>
                    <a:ext cx="2352" cy="816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471"/>
                    <a:ext cx="100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303" y="1471"/>
                    <a:ext cx="196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99" y="2383"/>
                    <a:ext cx="23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F</a:t>
                    </a:r>
                    <a:r>
                      <a:rPr lang="en-US" sz="1600" b="1" baseline="-25000">
                        <a:latin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1848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4" y="2383"/>
                    <a:ext cx="23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F</a:t>
                    </a:r>
                    <a:r>
                      <a:rPr lang="en-US" sz="1600" b="1" baseline="-25000">
                        <a:latin typeface="Times New Roman" charset="0"/>
                      </a:rPr>
                      <a:t>2</a:t>
                    </a:r>
                  </a:p>
                </p:txBody>
              </p:sp>
              <p:sp>
                <p:nvSpPr>
                  <p:cNvPr id="1849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25" y="2390"/>
                    <a:ext cx="9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1      2       3       4  </a:t>
                    </a:r>
                  </a:p>
                </p:txBody>
              </p:sp>
              <p:sp>
                <p:nvSpPr>
                  <p:cNvPr id="1849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3" y="2271"/>
                    <a:ext cx="2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A</a:t>
                    </a:r>
                  </a:p>
                </p:txBody>
              </p:sp>
              <p:sp>
                <p:nvSpPr>
                  <p:cNvPr id="1849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11" y="2239"/>
                    <a:ext cx="20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B</a:t>
                    </a:r>
                  </a:p>
                </p:txBody>
              </p:sp>
              <p:sp>
                <p:nvSpPr>
                  <p:cNvPr id="1849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7" y="1236"/>
                    <a:ext cx="2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C</a:t>
                    </a:r>
                  </a:p>
                </p:txBody>
              </p:sp>
              <p:sp>
                <p:nvSpPr>
                  <p:cNvPr id="1849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0" y="1736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p</a:t>
                    </a:r>
                    <a:r>
                      <a:rPr lang="en-US" sz="1400" baseline="-25000">
                        <a:latin typeface="Times New Roman" charset="0"/>
                      </a:rPr>
                      <a:t>1</a:t>
                    </a:r>
                  </a:p>
                </p:txBody>
              </p:sp>
              <p:sp>
                <p:nvSpPr>
                  <p:cNvPr id="1849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1523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p</a:t>
                    </a:r>
                    <a:r>
                      <a:rPr lang="en-US" sz="1400" baseline="-25000">
                        <a:latin typeface="Times New Roman" charset="0"/>
                      </a:rPr>
                      <a:t>2</a:t>
                    </a:r>
                  </a:p>
                </p:txBody>
              </p:sp>
              <p:sp>
                <p:nvSpPr>
                  <p:cNvPr id="18496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1" y="1366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p</a:t>
                    </a:r>
                    <a:r>
                      <a:rPr lang="en-US" sz="1400" baseline="-25000">
                        <a:latin typeface="Times New Roman" charset="0"/>
                      </a:rPr>
                      <a:t>3</a:t>
                    </a:r>
                  </a:p>
                </p:txBody>
              </p:sp>
              <p:sp>
                <p:nvSpPr>
                  <p:cNvPr id="18497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7" y="1247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p</a:t>
                    </a:r>
                    <a:r>
                      <a:rPr lang="en-US" sz="1400" baseline="-25000">
                        <a:latin typeface="Times New Roman" charset="0"/>
                      </a:rPr>
                      <a:t>4</a:t>
                    </a:r>
                  </a:p>
                </p:txBody>
              </p:sp>
              <p:sp>
                <p:nvSpPr>
                  <p:cNvPr id="18498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3" y="2342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1400">
                        <a:latin typeface="Times New Roman" charset="0"/>
                      </a:rPr>
                      <a:t>O</a:t>
                    </a:r>
                  </a:p>
                </p:txBody>
              </p:sp>
              <p:sp>
                <p:nvSpPr>
                  <p:cNvPr id="18499" name="Arc 67"/>
                  <p:cNvSpPr>
                    <a:spLocks/>
                  </p:cNvSpPr>
                  <p:nvPr/>
                </p:nvSpPr>
                <p:spPr bwMode="auto">
                  <a:xfrm flipV="1">
                    <a:off x="3783" y="2415"/>
                    <a:ext cx="1728" cy="91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00" name="Arc 68"/>
                  <p:cNvSpPr>
                    <a:spLocks/>
                  </p:cNvSpPr>
                  <p:nvPr/>
                </p:nvSpPr>
                <p:spPr bwMode="auto">
                  <a:xfrm>
                    <a:off x="3783" y="1471"/>
                    <a:ext cx="1728" cy="91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2881313" y="546735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2605088" y="54102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Q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2224088" y="4343400"/>
            <a:ext cx="685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 flipV="1">
            <a:off x="2909888" y="4343400"/>
            <a:ext cx="39624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 rot="86962" flipV="1">
            <a:off x="2786063" y="4648200"/>
            <a:ext cx="381000" cy="12954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2376488" y="5295900"/>
            <a:ext cx="1600200" cy="673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 rot="1244680">
            <a:off x="2909888" y="5638800"/>
            <a:ext cx="811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Times New Roman" charset="0"/>
              </a:rPr>
              <a:t>TANGENT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 rot="-4271421">
            <a:off x="2593182" y="4888706"/>
            <a:ext cx="763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Times New Roman" charset="0"/>
              </a:rPr>
              <a:t>NORMAL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849313" y="533400"/>
            <a:ext cx="73834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en-US" sz="2800" b="1" i="1">
                <a:solidFill>
                  <a:srgbClr val="FF0066"/>
                </a:solidFill>
                <a:latin typeface="Times New Roman" charset="0"/>
              </a:rPr>
              <a:t>TO DRAW TANGENT &amp; NORMAL </a:t>
            </a:r>
          </a:p>
          <a:p>
            <a:pPr marL="457200" indent="-457200" algn="ctr" eaLnBrk="0" hangingPunct="0"/>
            <a:r>
              <a:rPr lang="en-US" sz="2800" b="1" i="1">
                <a:solidFill>
                  <a:srgbClr val="FF0066"/>
                </a:solidFill>
                <a:latin typeface="Times New Roman" charset="0"/>
              </a:rPr>
              <a:t>TO THE CURVE FROM A GIVEN POINT ( Q )</a:t>
            </a:r>
          </a:p>
          <a:p>
            <a:pPr marL="457200" indent="-457200" algn="ctr" eaLnBrk="0" hangingPunct="0">
              <a:buFontTx/>
              <a:buAutoNum type="arabicPeriod"/>
            </a:pP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JOIN POINT Q TO F</a:t>
            </a:r>
            <a:r>
              <a:rPr lang="en-US" sz="14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 &amp; F</a:t>
            </a:r>
            <a:r>
              <a:rPr lang="en-US" sz="1400" b="1" baseline="-25000">
                <a:solidFill>
                  <a:schemeClr val="accent2"/>
                </a:solidFill>
                <a:latin typeface="Times New Roman" charset="0"/>
              </a:rPr>
              <a:t>2</a:t>
            </a:r>
            <a:endParaRPr lang="en-US" sz="1400" b="1">
              <a:solidFill>
                <a:schemeClr val="accent2"/>
              </a:solidFill>
              <a:latin typeface="Times New Roman" charset="0"/>
            </a:endParaRPr>
          </a:p>
          <a:p>
            <a:pPr marL="457200" indent="-457200" algn="ctr" eaLnBrk="0" hangingPunct="0">
              <a:buFontTx/>
              <a:buAutoNum type="arabicPeriod"/>
            </a:pP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BISECT ANGLE F</a:t>
            </a:r>
            <a:r>
              <a:rPr lang="en-US" sz="1400" b="1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Q F</a:t>
            </a:r>
            <a:r>
              <a:rPr lang="en-US" sz="1400" b="1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   THE ANGLE BISECTOR IS NORMAL</a:t>
            </a:r>
          </a:p>
          <a:p>
            <a:pPr marL="457200" indent="-457200" algn="ctr" eaLnBrk="0" hangingPunct="0">
              <a:buFontTx/>
              <a:buAutoNum type="arabicPeriod"/>
            </a:pPr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A PERPENDICULAR LINE DRAWN TO IT IS TANGENT TO THE CURVE.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6450013" y="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TANGENT &amp; NORMAL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381000" y="15398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FF"/>
                </a:solidFill>
                <a:latin typeface="Times New Roman" charset="0"/>
              </a:rPr>
              <a:t>Problem 13</a:t>
            </a:r>
            <a:r>
              <a:rPr lang="en-US" sz="1200">
                <a:solidFill>
                  <a:srgbClr val="0000FF"/>
                </a:solidFill>
                <a:latin typeface="Times New Roman" charset="0"/>
              </a:rPr>
              <a:t>:</a:t>
            </a:r>
          </a:p>
        </p:txBody>
      </p:sp>
      <p:grpSp>
        <p:nvGrpSpPr>
          <p:cNvPr id="18512" name="Group 8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8513" name="AutoShape 8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1" grpId="0" animBg="1"/>
      <p:bldP spid="18502" grpId="0" autoUpdateAnimBg="0"/>
      <p:bldP spid="18503" grpId="0" animBg="1"/>
      <p:bldP spid="18504" grpId="0" animBg="1"/>
      <p:bldP spid="18505" grpId="0" animBg="1"/>
      <p:bldP spid="18506" grpId="0" animBg="1"/>
      <p:bldP spid="18507" grpId="0" autoUpdateAnimBg="0"/>
      <p:bldP spid="18508" grpId="0" autoUpdateAnimBg="0"/>
      <p:bldP spid="18509" grpId="0" autoUpdateAnimBg="0"/>
      <p:bldP spid="185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345238" y="635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TANGENT &amp; NORMAL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489450" y="1042988"/>
            <a:ext cx="4044950" cy="5026025"/>
            <a:chOff x="2544" y="657"/>
            <a:chExt cx="2548" cy="3166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2759" y="2359"/>
              <a:ext cx="22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3364" y="2322"/>
              <a:ext cx="73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544" y="657"/>
              <a:ext cx="2548" cy="3166"/>
              <a:chOff x="2544" y="657"/>
              <a:chExt cx="2548" cy="3166"/>
            </a:xfrm>
          </p:grpSpPr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4416" y="2148"/>
                <a:ext cx="67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F ( </a:t>
                </a:r>
                <a:r>
                  <a:rPr lang="en-US" i="1">
                    <a:latin typeface="Times New Roman" charset="0"/>
                  </a:rPr>
                  <a:t>focus</a:t>
                </a:r>
                <a:r>
                  <a:rPr lang="en-US" b="1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 rot="-5383553">
                <a:off x="2218" y="1313"/>
                <a:ext cx="883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Times New Roman" charset="0"/>
                  </a:rPr>
                  <a:t>DIRECTRIX</a:t>
                </a:r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2759" y="953"/>
                <a:ext cx="0" cy="2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Oval 10"/>
              <p:cNvSpPr>
                <a:spLocks noChangeArrowheads="1"/>
              </p:cNvSpPr>
              <p:nvPr/>
            </p:nvSpPr>
            <p:spPr bwMode="auto">
              <a:xfrm>
                <a:off x="4325" y="2322"/>
                <a:ext cx="74" cy="7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3449" y="2063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V</a:t>
                </a:r>
              </a:p>
            </p:txBody>
          </p:sp>
          <p:sp>
            <p:nvSpPr>
              <p:cNvPr id="19468" name="Arc 12"/>
              <p:cNvSpPr>
                <a:spLocks/>
              </p:cNvSpPr>
              <p:nvPr/>
            </p:nvSpPr>
            <p:spPr bwMode="auto">
              <a:xfrm rot="236227" flipH="1">
                <a:off x="3740" y="1206"/>
                <a:ext cx="1285" cy="120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3527"/>
                  <a:gd name="T2" fmla="*/ 21514 w 21600"/>
                  <a:gd name="T3" fmla="*/ 23527 h 23527"/>
                  <a:gd name="T4" fmla="*/ 0 w 21600"/>
                  <a:gd name="T5" fmla="*/ 21600 h 23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5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</a:path>
                  <a:path w="21600" h="235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Arc 13"/>
              <p:cNvSpPr>
                <a:spLocks/>
              </p:cNvSpPr>
              <p:nvPr/>
            </p:nvSpPr>
            <p:spPr bwMode="auto">
              <a:xfrm rot="-103428" flipH="1" flipV="1">
                <a:off x="3727" y="2353"/>
                <a:ext cx="1332" cy="12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3527"/>
                  <a:gd name="T2" fmla="*/ 21514 w 21600"/>
                  <a:gd name="T3" fmla="*/ 23527 h 23527"/>
                  <a:gd name="T4" fmla="*/ 0 w 21600"/>
                  <a:gd name="T5" fmla="*/ 21600 h 23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5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</a:path>
                  <a:path w="21600" h="235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Text Box 14"/>
              <p:cNvSpPr txBox="1">
                <a:spLocks noChangeArrowheads="1"/>
              </p:cNvSpPr>
              <p:nvPr/>
            </p:nvSpPr>
            <p:spPr bwMode="auto">
              <a:xfrm>
                <a:off x="3499" y="657"/>
                <a:ext cx="14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 b="1" u="sng">
                    <a:latin typeface="Times New Roman" charset="0"/>
                  </a:rPr>
                  <a:t>ELLIPSE</a:t>
                </a:r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3943" y="953"/>
                <a:ext cx="370" cy="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3131" y="2084"/>
                <a:ext cx="421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>
                    <a:latin typeface="Times New Roman" charset="0"/>
                  </a:rPr>
                  <a:t>(vertex)</a:t>
                </a:r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2544" y="756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A</a:t>
                </a:r>
              </a:p>
            </p:txBody>
          </p:sp>
          <p:sp>
            <p:nvSpPr>
              <p:cNvPr id="19474" name="Text Box 18"/>
              <p:cNvSpPr txBox="1">
                <a:spLocks noChangeArrowheads="1"/>
              </p:cNvSpPr>
              <p:nvPr/>
            </p:nvSpPr>
            <p:spPr bwMode="auto">
              <a:xfrm>
                <a:off x="2545" y="3611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B</a:t>
                </a:r>
              </a:p>
            </p:txBody>
          </p:sp>
        </p:grpSp>
      </p:grp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6699250" y="48768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775450" y="3733800"/>
            <a:ext cx="609600" cy="1219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 flipV="1">
            <a:off x="4779963" y="2366963"/>
            <a:ext cx="2590800" cy="1371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870450" y="2438400"/>
            <a:ext cx="3124200" cy="419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6108700" y="4029075"/>
            <a:ext cx="1828800" cy="1371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870450" y="2133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T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78738" y="648335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T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937250" y="5105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N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842250" y="3886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N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546850" y="49530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Q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6942138" y="371475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9900"/>
                </a:solidFill>
                <a:latin typeface="Times New Roman" charset="0"/>
              </a:rPr>
              <a:t>90</a:t>
            </a:r>
            <a:r>
              <a:rPr lang="en-US" sz="1400" b="1" baseline="30000">
                <a:solidFill>
                  <a:srgbClr val="009900"/>
                </a:solidFill>
                <a:latin typeface="Times New Roman" charset="0"/>
              </a:rPr>
              <a:t>0</a:t>
            </a:r>
          </a:p>
        </p:txBody>
      </p:sp>
      <p:sp>
        <p:nvSpPr>
          <p:cNvPr id="19486" name="Arc 30"/>
          <p:cNvSpPr>
            <a:spLocks/>
          </p:cNvSpPr>
          <p:nvPr/>
        </p:nvSpPr>
        <p:spPr bwMode="auto">
          <a:xfrm rot="13257765">
            <a:off x="6848475" y="3657600"/>
            <a:ext cx="523875" cy="381000"/>
          </a:xfrm>
          <a:custGeom>
            <a:avLst/>
            <a:gdLst>
              <a:gd name="G0" fmla="+- 8104 0 0"/>
              <a:gd name="G1" fmla="+- 21600 0 0"/>
              <a:gd name="G2" fmla="+- 21600 0 0"/>
              <a:gd name="T0" fmla="*/ 0 w 29704"/>
              <a:gd name="T1" fmla="*/ 1578 h 21600"/>
              <a:gd name="T2" fmla="*/ 29704 w 29704"/>
              <a:gd name="T3" fmla="*/ 21600 h 21600"/>
              <a:gd name="T4" fmla="*/ 8104 w 297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87" name="Group 31"/>
          <p:cNvGrpSpPr>
            <a:grpSpLocks/>
          </p:cNvGrpSpPr>
          <p:nvPr/>
        </p:nvGrpSpPr>
        <p:grpSpPr bwMode="auto">
          <a:xfrm>
            <a:off x="228600" y="533400"/>
            <a:ext cx="3886200" cy="990600"/>
            <a:chOff x="76" y="528"/>
            <a:chExt cx="2448" cy="624"/>
          </a:xfrm>
        </p:grpSpPr>
        <p:sp>
          <p:nvSpPr>
            <p:cNvPr id="19488" name="Rectangle 32"/>
            <p:cNvSpPr>
              <a:spLocks noChangeArrowheads="1"/>
            </p:cNvSpPr>
            <p:nvPr/>
          </p:nvSpPr>
          <p:spPr bwMode="auto">
            <a:xfrm>
              <a:off x="96" y="528"/>
              <a:ext cx="2400" cy="624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3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DRAW TANGENT &amp; NORMAL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THE CURVE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FROM A GIVEN POINT ( Q )</a:t>
              </a:r>
            </a:p>
          </p:txBody>
        </p:sp>
      </p:grpSp>
      <p:grpSp>
        <p:nvGrpSpPr>
          <p:cNvPr id="19490" name="Group 34"/>
          <p:cNvGrpSpPr>
            <a:grpSpLocks/>
          </p:cNvGrpSpPr>
          <p:nvPr/>
        </p:nvGrpSpPr>
        <p:grpSpPr bwMode="auto">
          <a:xfrm>
            <a:off x="147638" y="2057400"/>
            <a:ext cx="4119562" cy="2219325"/>
            <a:chOff x="0" y="1296"/>
            <a:chExt cx="2595" cy="1398"/>
          </a:xfrm>
        </p:grpSpPr>
        <p:sp>
          <p:nvSpPr>
            <p:cNvPr id="19491" name="AutoShape 35"/>
            <p:cNvSpPr>
              <a:spLocks noChangeArrowheads="1"/>
            </p:cNvSpPr>
            <p:nvPr/>
          </p:nvSpPr>
          <p:spPr bwMode="auto">
            <a:xfrm>
              <a:off x="0" y="1296"/>
              <a:ext cx="2544" cy="1392"/>
            </a:xfrm>
            <a:prstGeom prst="wedgeRectCallout">
              <a:avLst>
                <a:gd name="adj1" fmla="val 54130"/>
                <a:gd name="adj2" fmla="val 69542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0" y="1296"/>
              <a:ext cx="2595" cy="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1.JOIN POINT 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Q 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TO 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F.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2.CONSTRUCT 900 ANGLE WITH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THIS LINE AT POINT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 F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3.EXTEND THE LINE TO MEET DIRECTRIX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 AT 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T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4. JOIN THIS POINT TO Q AND EXTEND. THIS IS 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TANGENT TO ELLIPSE FROM Q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5.TO THIS TANGENT DRAW PERPENDICULAR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LINE FROM Q. IT IS NORMAL TO CURVE.</a:t>
              </a:r>
            </a:p>
            <a:p>
              <a:pPr eaLnBrk="0" hangingPunct="0"/>
              <a:endParaRPr lang="en-US" sz="1400">
                <a:solidFill>
                  <a:srgbClr val="FF0066"/>
                </a:solidFill>
                <a:latin typeface="Times New Roman" charset="0"/>
              </a:endParaRPr>
            </a:p>
          </p:txBody>
        </p:sp>
      </p:grp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28600" y="21113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FF"/>
                </a:solidFill>
                <a:latin typeface="Times New Roman" charset="0"/>
              </a:rPr>
              <a:t>Problem 14</a:t>
            </a:r>
            <a:r>
              <a:rPr lang="en-US" sz="1200">
                <a:solidFill>
                  <a:srgbClr val="0000FF"/>
                </a:solidFill>
                <a:latin typeface="Times New Roman" charset="0"/>
              </a:rPr>
              <a:t>:</a:t>
            </a:r>
          </a:p>
        </p:txBody>
      </p:sp>
      <p:grpSp>
        <p:nvGrpSpPr>
          <p:cNvPr id="19494" name="Group 38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9495" name="AutoShape 3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AutoShape 4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AutoShape 4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AutoShape 4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AutoShape 4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AutoShape 4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 animBg="1"/>
      <p:bldP spid="19476" grpId="0" animBg="1"/>
      <p:bldP spid="19477" grpId="0" animBg="1"/>
      <p:bldP spid="19478" grpId="0" animBg="1"/>
      <p:bldP spid="19479" grpId="0" animBg="1"/>
      <p:bldP spid="19480" grpId="0" autoUpdateAnimBg="0"/>
      <p:bldP spid="19481" grpId="0" autoUpdateAnimBg="0"/>
      <p:bldP spid="19482" grpId="0" autoUpdateAnimBg="0"/>
      <p:bldP spid="19483" grpId="0" autoUpdateAnimBg="0"/>
      <p:bldP spid="19484" grpId="0" autoUpdateAnimBg="0"/>
      <p:bldP spid="19485" grpId="0" autoUpdateAnimBg="0"/>
      <p:bldP spid="19486" grpId="0" animBg="1"/>
      <p:bldP spid="194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6146800" y="3429000"/>
            <a:ext cx="1066800" cy="1447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 flipV="1">
            <a:off x="4394200" y="1295400"/>
            <a:ext cx="2819400" cy="2133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394200" y="1295400"/>
            <a:ext cx="2286000" cy="4800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5232400" y="4267200"/>
            <a:ext cx="2209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4089400" y="895350"/>
            <a:ext cx="4292600" cy="4972050"/>
            <a:chOff x="1920" y="564"/>
            <a:chExt cx="2704" cy="3132"/>
          </a:xfrm>
        </p:grpSpPr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2965" y="2126"/>
              <a:ext cx="47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88" name="Group 8"/>
            <p:cNvGrpSpPr>
              <a:grpSpLocks/>
            </p:cNvGrpSpPr>
            <p:nvPr/>
          </p:nvGrpSpPr>
          <p:grpSpPr bwMode="auto">
            <a:xfrm>
              <a:off x="1920" y="564"/>
              <a:ext cx="2704" cy="3132"/>
              <a:chOff x="1920" y="564"/>
              <a:chExt cx="2704" cy="3132"/>
            </a:xfrm>
          </p:grpSpPr>
          <p:sp>
            <p:nvSpPr>
              <p:cNvPr id="20489" name="Arc 9"/>
              <p:cNvSpPr>
                <a:spLocks/>
              </p:cNvSpPr>
              <p:nvPr/>
            </p:nvSpPr>
            <p:spPr bwMode="auto">
              <a:xfrm rot="18902664" flipH="1">
                <a:off x="2622" y="1169"/>
                <a:ext cx="2002" cy="216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14"/>
                  <a:gd name="T1" fmla="*/ 0 h 21600"/>
                  <a:gd name="T2" fmla="*/ 21514 w 21514"/>
                  <a:gd name="T3" fmla="*/ 19669 h 21600"/>
                  <a:gd name="T4" fmla="*/ 0 w 215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14" h="21600" fill="none" extrusionOk="0">
                    <a:moveTo>
                      <a:pt x="-1" y="0"/>
                    </a:moveTo>
                    <a:cubicBezTo>
                      <a:pt x="11181" y="0"/>
                      <a:pt x="20513" y="8532"/>
                      <a:pt x="21513" y="19669"/>
                    </a:cubicBezTo>
                  </a:path>
                  <a:path w="21514" h="21600" stroke="0" extrusionOk="0">
                    <a:moveTo>
                      <a:pt x="-1" y="0"/>
                    </a:moveTo>
                    <a:cubicBezTo>
                      <a:pt x="11181" y="0"/>
                      <a:pt x="20513" y="8532"/>
                      <a:pt x="21513" y="1966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2110" y="720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1920" y="864"/>
                <a:ext cx="22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Times New Roman" charset="0"/>
                  </a:rPr>
                  <a:t>A</a:t>
                </a: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920" y="326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Times New Roman" charset="0"/>
                  </a:rPr>
                  <a:t>B</a:t>
                </a:r>
              </a:p>
            </p:txBody>
          </p:sp>
          <p:sp>
            <p:nvSpPr>
              <p:cNvPr id="20493" name="Text Box 13"/>
              <p:cNvSpPr txBox="1">
                <a:spLocks noChangeArrowheads="1"/>
              </p:cNvSpPr>
              <p:nvPr/>
            </p:nvSpPr>
            <p:spPr bwMode="auto">
              <a:xfrm>
                <a:off x="2290" y="564"/>
                <a:ext cx="8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u="sng">
                    <a:latin typeface="Times New Roman" charset="0"/>
                  </a:rPr>
                  <a:t>PARABOLA</a:t>
                </a:r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3012" y="772"/>
                <a:ext cx="332" cy="2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2271" y="1995"/>
                <a:ext cx="57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>
                    <a:latin typeface="Times New Roman" charset="0"/>
                  </a:rPr>
                  <a:t>VERTEX</a:t>
                </a:r>
                <a:endParaRPr lang="en-US" sz="1600" b="1">
                  <a:latin typeface="Times New Roman" charset="0"/>
                </a:endParaRP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3770" y="2039"/>
                <a:ext cx="55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F 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( </a:t>
                </a:r>
                <a:r>
                  <a:rPr lang="en-US" i="1">
                    <a:latin typeface="Times New Roman" charset="0"/>
                  </a:rPr>
                  <a:t>focus</a:t>
                </a:r>
                <a:r>
                  <a:rPr lang="en-US" b="1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2110" y="2157"/>
                <a:ext cx="18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2793" y="1978"/>
                <a:ext cx="2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1">
                    <a:latin typeface="Times New Roman" charset="0"/>
                  </a:rPr>
                  <a:t>V</a:t>
                </a: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auto">
              <a:xfrm>
                <a:off x="3866" y="2126"/>
                <a:ext cx="47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918200" y="4964113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9900"/>
                </a:solidFill>
                <a:latin typeface="Times New Roman" charset="0"/>
              </a:rPr>
              <a:t>Q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359525" y="59547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T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366000" y="4114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N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080000" y="5257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N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394200" y="99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Times New Roman" charset="0"/>
              </a:rPr>
              <a:t>T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737350" y="337661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90</a:t>
            </a:r>
            <a:r>
              <a:rPr lang="en-US" sz="1400" b="1" baseline="30000">
                <a:solidFill>
                  <a:srgbClr val="FF0066"/>
                </a:solidFill>
                <a:latin typeface="Times New Roman" charset="0"/>
              </a:rPr>
              <a:t>0</a:t>
            </a:r>
          </a:p>
        </p:txBody>
      </p:sp>
      <p:sp>
        <p:nvSpPr>
          <p:cNvPr id="20506" name="Arc 26"/>
          <p:cNvSpPr>
            <a:spLocks/>
          </p:cNvSpPr>
          <p:nvPr/>
        </p:nvSpPr>
        <p:spPr bwMode="auto">
          <a:xfrm rot="13257765">
            <a:off x="6604000" y="3233738"/>
            <a:ext cx="523875" cy="381000"/>
          </a:xfrm>
          <a:custGeom>
            <a:avLst/>
            <a:gdLst>
              <a:gd name="G0" fmla="+- 8104 0 0"/>
              <a:gd name="G1" fmla="+- 21600 0 0"/>
              <a:gd name="G2" fmla="+- 21600 0 0"/>
              <a:gd name="T0" fmla="*/ 0 w 29704"/>
              <a:gd name="T1" fmla="*/ 1578 h 21600"/>
              <a:gd name="T2" fmla="*/ 29704 w 29704"/>
              <a:gd name="T3" fmla="*/ 21600 h 21600"/>
              <a:gd name="T4" fmla="*/ 8104 w 297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6084888" y="4905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8" name="Group 28"/>
          <p:cNvGrpSpPr>
            <a:grpSpLocks/>
          </p:cNvGrpSpPr>
          <p:nvPr/>
        </p:nvGrpSpPr>
        <p:grpSpPr bwMode="auto">
          <a:xfrm>
            <a:off x="215900" y="609600"/>
            <a:ext cx="3886200" cy="915988"/>
            <a:chOff x="76" y="545"/>
            <a:chExt cx="2448" cy="577"/>
          </a:xfrm>
        </p:grpSpPr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96" y="576"/>
              <a:ext cx="2352" cy="52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DRAW TANGENT &amp; NORMAL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THE CURVE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FROM A GIVEN POINT ( Q )</a:t>
              </a:r>
            </a:p>
          </p:txBody>
        </p:sp>
      </p:grp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76200" y="1981200"/>
            <a:ext cx="4119563" cy="2295525"/>
            <a:chOff x="48" y="1248"/>
            <a:chExt cx="2595" cy="1446"/>
          </a:xfrm>
        </p:grpSpPr>
        <p:sp>
          <p:nvSpPr>
            <p:cNvPr id="20512" name="AutoShape 32"/>
            <p:cNvSpPr>
              <a:spLocks noChangeArrowheads="1"/>
            </p:cNvSpPr>
            <p:nvPr/>
          </p:nvSpPr>
          <p:spPr bwMode="auto">
            <a:xfrm>
              <a:off x="48" y="1248"/>
              <a:ext cx="2592" cy="1392"/>
            </a:xfrm>
            <a:prstGeom prst="wedgeRectCallout">
              <a:avLst>
                <a:gd name="adj1" fmla="val 59954"/>
                <a:gd name="adj2" fmla="val 69542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48" y="1296"/>
              <a:ext cx="2595" cy="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1.JOIN POINT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 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TO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.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2.CONSTRUCT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90</a:t>
              </a:r>
              <a:r>
                <a:rPr lang="en-US" sz="1400" b="1" baseline="30000">
                  <a:solidFill>
                    <a:schemeClr val="accent2"/>
                  </a:solidFill>
                  <a:latin typeface="Times New Roman" charset="0"/>
                </a:rPr>
                <a:t>0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ANGLE WITH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THIS LINE AT POINT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F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3.EXTEND THE LINE TO MEET DIRECTRIX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 AT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T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4. JOIN THIS POINT TO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Q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AND EXTEND. THIS IS 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TANGENT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TO THE CURVE FROM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Q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5.TO THIS TANGENT DRAW PERPENDICULAR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LINE FROM Q. IT IS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NORMAL 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TO CURVE.</a:t>
              </a:r>
            </a:p>
            <a:p>
              <a:pPr eaLnBrk="0" hangingPunct="0"/>
              <a:endParaRPr lang="en-US" sz="1400">
                <a:solidFill>
                  <a:srgbClr val="FF0066"/>
                </a:solidFill>
                <a:latin typeface="Times New Roman" charset="0"/>
              </a:endParaRPr>
            </a:p>
          </p:txBody>
        </p:sp>
      </p:grp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297613" y="762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PARABOLA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TANGENT &amp; NORMAL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71450" y="24288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FF"/>
                </a:solidFill>
                <a:latin typeface="Times New Roman" charset="0"/>
              </a:rPr>
              <a:t>Problem 15</a:t>
            </a:r>
            <a:r>
              <a:rPr lang="en-US" sz="1200">
                <a:solidFill>
                  <a:srgbClr val="0000FF"/>
                </a:solidFill>
                <a:latin typeface="Times New Roman" charset="0"/>
              </a:rPr>
              <a:t>:</a:t>
            </a:r>
          </a:p>
        </p:txBody>
      </p:sp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0517" name="AutoShape 37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AutoShape 3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AutoShape 3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AutoShape 4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AutoShape 4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AutoShape 4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  <p:bldP spid="20485" grpId="0" animBg="1"/>
      <p:bldP spid="20500" grpId="0" autoUpdateAnimBg="0"/>
      <p:bldP spid="20501" grpId="0" autoUpdateAnimBg="0"/>
      <p:bldP spid="20502" grpId="0" autoUpdateAnimBg="0"/>
      <p:bldP spid="20503" grpId="0" autoUpdateAnimBg="0"/>
      <p:bldP spid="20504" grpId="0" autoUpdateAnimBg="0"/>
      <p:bldP spid="20505" grpId="0" autoUpdateAnimBg="0"/>
      <p:bldP spid="20506" grpId="0" animBg="1"/>
      <p:bldP spid="20507" grpId="0" animBg="1"/>
      <p:bldP spid="205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172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SG" sz="1400">
              <a:latin typeface="Times New Roman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81200" y="381000"/>
            <a:ext cx="48958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9900"/>
                </a:solidFill>
                <a:latin typeface="Times New Roman" charset="0"/>
              </a:rPr>
              <a:t>ENGINEERING CURVES</a:t>
            </a:r>
          </a:p>
          <a:p>
            <a:pPr algn="ctr" eaLnBrk="0" hangingPunct="0"/>
            <a:r>
              <a:rPr lang="en-US" sz="2400" b="1" dirty="0">
                <a:latin typeface="Times New Roman" charset="0"/>
              </a:rPr>
              <a:t>Part- I  {Conic Sections}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1743075"/>
            <a:ext cx="26082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600" b="1" u="sng">
                <a:solidFill>
                  <a:srgbClr val="CC00FF"/>
                </a:solidFill>
                <a:latin typeface="Times New Roman" charset="0"/>
              </a:rPr>
              <a:t>ELLIPSE   </a:t>
            </a:r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  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1.Concentric Circle Method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2.Rectangle Method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3.Oblong Method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4.Arcs of Circle Method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5.Rhombus Metho</a:t>
            </a:r>
          </a:p>
          <a:p>
            <a:pPr marL="457200" indent="-457200" eaLnBrk="0" hangingPunct="0"/>
            <a:endParaRPr lang="en-US" sz="1600" b="1">
              <a:solidFill>
                <a:srgbClr val="CC00FF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CC00FF"/>
                </a:solidFill>
                <a:latin typeface="Times New Roman" charset="0"/>
              </a:rPr>
              <a:t>6.Basic Locus Method</a:t>
            </a: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   (Directrix – focus)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791200" y="1743075"/>
            <a:ext cx="303212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u="sng">
                <a:solidFill>
                  <a:srgbClr val="0000FF"/>
                </a:solidFill>
                <a:latin typeface="Times New Roman" charset="0"/>
              </a:rPr>
              <a:t>HYPERBOLA</a:t>
            </a: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1.Rectangular Hyperbola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  (coordinates given)</a:t>
            </a: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2 Rectangular Hyperbola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  (P-V diagram - Equation given)</a:t>
            </a:r>
          </a:p>
          <a:p>
            <a:pPr eaLnBrk="0" hangingPunct="0"/>
            <a:endParaRPr lang="en-US" sz="1600" b="1">
              <a:solidFill>
                <a:srgbClr val="0000FF"/>
              </a:solidFill>
              <a:latin typeface="Times New Roman" charset="0"/>
            </a:endParaRP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3.Basic Locus Method</a:t>
            </a:r>
          </a:p>
          <a:p>
            <a:pPr eaLnBrk="0" hangingPunct="0"/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   </a:t>
            </a:r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(Directrix – focus)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76600" y="1704975"/>
            <a:ext cx="20986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600" b="1" u="sng">
                <a:solidFill>
                  <a:srgbClr val="FF0066"/>
                </a:solidFill>
                <a:latin typeface="Times New Roman" charset="0"/>
              </a:rPr>
              <a:t>PARABOLA</a:t>
            </a:r>
          </a:p>
          <a:p>
            <a:pPr marL="457200" indent="-457200" eaLnBrk="0" hangingPunct="0"/>
            <a:endParaRPr lang="en-US" sz="1600" b="1" u="sng">
              <a:solidFill>
                <a:srgbClr val="FF0066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1.Rectangle Method</a:t>
            </a:r>
          </a:p>
          <a:p>
            <a:pPr marL="457200" indent="-457200" eaLnBrk="0" hangingPunct="0"/>
            <a:endParaRPr lang="en-US" sz="1600" b="1">
              <a:solidFill>
                <a:srgbClr val="FF0066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2 Method of Tangents</a:t>
            </a: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 ( Triangle Method)</a:t>
            </a:r>
          </a:p>
          <a:p>
            <a:pPr marL="457200" indent="-457200" eaLnBrk="0" hangingPunct="0"/>
            <a:endParaRPr lang="en-US" sz="1600" b="1">
              <a:solidFill>
                <a:srgbClr val="FF0066"/>
              </a:solidFill>
              <a:latin typeface="Times New Roman" charset="0"/>
            </a:endParaRP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3.Basic Locus Method</a:t>
            </a:r>
          </a:p>
          <a:p>
            <a:pPr marL="457200" indent="-457200" eaLnBrk="0" hangingPunct="0"/>
            <a:r>
              <a:rPr lang="en-US" sz="1600" b="1">
                <a:solidFill>
                  <a:srgbClr val="FF0066"/>
                </a:solidFill>
                <a:latin typeface="Times New Roman" charset="0"/>
              </a:rPr>
              <a:t>   (Directrix – focus)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638800" y="4572000"/>
            <a:ext cx="2286000" cy="1143000"/>
            <a:chOff x="3552" y="2880"/>
            <a:chExt cx="1440" cy="720"/>
          </a:xfrm>
        </p:grpSpPr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3552" y="2880"/>
              <a:ext cx="1440" cy="7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3666" y="2970"/>
              <a:ext cx="12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FF0066"/>
                  </a:solidFill>
                  <a:latin typeface="Times New Roman" charset="0"/>
                </a:rPr>
                <a:t>Methods of Drawing</a:t>
              </a:r>
            </a:p>
            <a:p>
              <a:pPr algn="ctr" eaLnBrk="0" hangingPunct="0"/>
              <a:r>
                <a:rPr lang="en-US" sz="1600" b="1">
                  <a:solidFill>
                    <a:srgbClr val="FF0066"/>
                  </a:solidFill>
                  <a:latin typeface="Times New Roman" charset="0"/>
                </a:rPr>
                <a:t>Tangents &amp; Normals</a:t>
              </a:r>
            </a:p>
            <a:p>
              <a:pPr algn="ctr" eaLnBrk="0" hangingPunct="0"/>
              <a:r>
                <a:rPr lang="en-US" sz="1600" b="1">
                  <a:solidFill>
                    <a:srgbClr val="FF0066"/>
                  </a:solidFill>
                  <a:latin typeface="Times New Roman" charset="0"/>
                </a:rPr>
                <a:t>To These Curves.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083" name="AutoShape 1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640263" y="896938"/>
            <a:ext cx="2673350" cy="5046662"/>
            <a:chOff x="2064" y="565"/>
            <a:chExt cx="1684" cy="3179"/>
          </a:xfrm>
        </p:grpSpPr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2178" y="864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2178" y="2138"/>
              <a:ext cx="1251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16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235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254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73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292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2558" y="2102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Arc 11"/>
            <p:cNvSpPr>
              <a:spLocks/>
            </p:cNvSpPr>
            <p:nvPr/>
          </p:nvSpPr>
          <p:spPr bwMode="auto">
            <a:xfrm rot="-11194871">
              <a:off x="2630" y="2102"/>
              <a:ext cx="748" cy="1638"/>
            </a:xfrm>
            <a:custGeom>
              <a:avLst/>
              <a:gdLst>
                <a:gd name="G0" fmla="+- 0 0 0"/>
                <a:gd name="G1" fmla="+- 19417 0 0"/>
                <a:gd name="G2" fmla="+- 21600 0 0"/>
                <a:gd name="T0" fmla="*/ 9463 w 21600"/>
                <a:gd name="T1" fmla="*/ 0 h 19417"/>
                <a:gd name="T2" fmla="*/ 21600 w 21600"/>
                <a:gd name="T3" fmla="*/ 19417 h 19417"/>
                <a:gd name="T4" fmla="*/ 0 w 21600"/>
                <a:gd name="T5" fmla="*/ 19417 h 19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417" fill="none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</a:path>
                <a:path w="21600" h="19417" stroke="0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  <a:lnTo>
                    <a:pt x="0" y="194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Arc 12"/>
            <p:cNvSpPr>
              <a:spLocks/>
            </p:cNvSpPr>
            <p:nvPr/>
          </p:nvSpPr>
          <p:spPr bwMode="auto">
            <a:xfrm rot="11194871" flipV="1">
              <a:off x="2620" y="565"/>
              <a:ext cx="748" cy="1639"/>
            </a:xfrm>
            <a:custGeom>
              <a:avLst/>
              <a:gdLst>
                <a:gd name="G0" fmla="+- 0 0 0"/>
                <a:gd name="G1" fmla="+- 19417 0 0"/>
                <a:gd name="G2" fmla="+- 21600 0 0"/>
                <a:gd name="T0" fmla="*/ 9463 w 21600"/>
                <a:gd name="T1" fmla="*/ 0 h 19417"/>
                <a:gd name="T2" fmla="*/ 21600 w 21600"/>
                <a:gd name="T3" fmla="*/ 19417 h 19417"/>
                <a:gd name="T4" fmla="*/ 0 w 21600"/>
                <a:gd name="T5" fmla="*/ 19417 h 19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417" fill="none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</a:path>
                <a:path w="21600" h="19417" stroke="0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  <a:lnTo>
                    <a:pt x="0" y="194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3072" y="1872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F ( </a:t>
              </a:r>
              <a:r>
                <a:rPr lang="en-US" i="1">
                  <a:latin typeface="Times New Roman" charset="0"/>
                </a:rPr>
                <a:t>focus</a:t>
              </a:r>
              <a:r>
                <a:rPr lang="en-US" b="1">
                  <a:latin typeface="Times New Roman" charset="0"/>
                </a:rPr>
                <a:t>)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2496" y="198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V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172" y="1920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(vertex)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064" y="67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064" y="3552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3108" y="21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953125" y="762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rgbClr val="FF0066"/>
                </a:solidFill>
                <a:latin typeface="Times New Roman" charset="0"/>
              </a:rPr>
              <a:t>HYPERBOLA</a:t>
            </a:r>
          </a:p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Times New Roman" charset="0"/>
              </a:rPr>
              <a:t>TANGENT &amp; NORMAL</a:t>
            </a: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5630863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326063" y="47244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Q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5630863" y="3352800"/>
            <a:ext cx="685800" cy="1447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 flipV="1">
            <a:off x="4792663" y="2590800"/>
            <a:ext cx="1524000" cy="762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868863" y="2590800"/>
            <a:ext cx="1447800" cy="396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5021263" y="3810000"/>
            <a:ext cx="26670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868863" y="47244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N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7612063" y="3657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N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87863" y="24384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T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011863" y="62484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T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878513" y="337185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66"/>
                </a:solidFill>
                <a:latin typeface="Times New Roman" charset="0"/>
              </a:rPr>
              <a:t>90</a:t>
            </a:r>
            <a:r>
              <a:rPr lang="en-US" sz="1400" b="1" baseline="30000">
                <a:solidFill>
                  <a:srgbClr val="FF0066"/>
                </a:solidFill>
                <a:latin typeface="Times New Roman" charset="0"/>
              </a:rPr>
              <a:t>0</a:t>
            </a:r>
          </a:p>
        </p:txBody>
      </p:sp>
      <p:sp>
        <p:nvSpPr>
          <p:cNvPr id="21535" name="Arc 31"/>
          <p:cNvSpPr>
            <a:spLocks/>
          </p:cNvSpPr>
          <p:nvPr/>
        </p:nvSpPr>
        <p:spPr bwMode="auto">
          <a:xfrm rot="13257765">
            <a:off x="5764213" y="3276600"/>
            <a:ext cx="523875" cy="381000"/>
          </a:xfrm>
          <a:custGeom>
            <a:avLst/>
            <a:gdLst>
              <a:gd name="G0" fmla="+- 8104 0 0"/>
              <a:gd name="G1" fmla="+- 21600 0 0"/>
              <a:gd name="G2" fmla="+- 21600 0 0"/>
              <a:gd name="T0" fmla="*/ 0 w 29704"/>
              <a:gd name="T1" fmla="*/ 1578 h 21600"/>
              <a:gd name="T2" fmla="*/ 29704 w 29704"/>
              <a:gd name="T3" fmla="*/ 21600 h 21600"/>
              <a:gd name="T4" fmla="*/ 8104 w 297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244475" y="533400"/>
            <a:ext cx="3886200" cy="923925"/>
            <a:chOff x="76" y="540"/>
            <a:chExt cx="2448" cy="582"/>
          </a:xfrm>
        </p:grpSpPr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96" y="540"/>
              <a:ext cx="2400" cy="57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DRAW TANGENT &amp; NORMAL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TO THE CURVE </a:t>
              </a:r>
            </a:p>
            <a:p>
              <a:pPr marL="457200" indent="-457200" algn="ctr" eaLnBrk="0" hangingPunct="0"/>
              <a:r>
                <a:rPr lang="en-US" b="1">
                  <a:solidFill>
                    <a:srgbClr val="FFFF99"/>
                  </a:solidFill>
                  <a:latin typeface="Times New Roman" charset="0"/>
                </a:rPr>
                <a:t>FROM A GIVEN POINT ( Q )</a:t>
              </a:r>
            </a:p>
          </p:txBody>
        </p:sp>
      </p:grpSp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57150" y="1924050"/>
            <a:ext cx="4191000" cy="2139950"/>
            <a:chOff x="36" y="1212"/>
            <a:chExt cx="2640" cy="1348"/>
          </a:xfrm>
        </p:grpSpPr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>
              <a:off x="36" y="1212"/>
              <a:ext cx="2640" cy="1302"/>
            </a:xfrm>
            <a:prstGeom prst="wedgeRoundRectCallout">
              <a:avLst>
                <a:gd name="adj1" fmla="val 55796"/>
                <a:gd name="adj2" fmla="val 66898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21541" name="Text Box 37"/>
            <p:cNvSpPr txBox="1">
              <a:spLocks noChangeArrowheads="1"/>
            </p:cNvSpPr>
            <p:nvPr/>
          </p:nvSpPr>
          <p:spPr bwMode="auto">
            <a:xfrm>
              <a:off x="48" y="1296"/>
              <a:ext cx="2601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1.JOIN POINT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 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TO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F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.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2.CONSTRUCT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90</a:t>
              </a:r>
              <a:r>
                <a:rPr lang="en-US" sz="1400" baseline="30000">
                  <a:solidFill>
                    <a:schemeClr val="accent2"/>
                  </a:solidFill>
                  <a:latin typeface="Times New Roman" charset="0"/>
                </a:rPr>
                <a:t>0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ANGLE WITH THIS LINE AT 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POINT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F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3.EXTEND THE LINE TO MEET DIRECTRIX AT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T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4. JOIN THIS POINT TO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Q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AND EXTEND. THIS IS 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TANGENT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TO CURVE FROM </a:t>
              </a:r>
              <a:r>
                <a:rPr lang="en-US" sz="1400" b="1">
                  <a:solidFill>
                    <a:schemeClr val="accent2"/>
                  </a:solidFill>
                  <a:latin typeface="Times New Roman" charset="0"/>
                </a:rPr>
                <a:t>Q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5.TO THIS TANGENT DRAW PERPENDICULAR</a:t>
              </a:r>
            </a:p>
            <a:p>
              <a:pPr eaLnBrk="0" hangingPunct="0"/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  LINE FROM </a:t>
              </a:r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Q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. IT IS</a:t>
              </a:r>
              <a:r>
                <a:rPr lang="en-US" sz="1400">
                  <a:solidFill>
                    <a:schemeClr val="accent2"/>
                  </a:solidFill>
                  <a:latin typeface="Times New Roman" charset="0"/>
                </a:rPr>
                <a:t> NORMAL</a:t>
              </a:r>
              <a:r>
                <a:rPr lang="en-US" sz="1400">
                  <a:solidFill>
                    <a:srgbClr val="FF0066"/>
                  </a:solidFill>
                  <a:latin typeface="Times New Roman" charset="0"/>
                </a:rPr>
                <a:t> TO CURVE.</a:t>
              </a:r>
            </a:p>
            <a:p>
              <a:pPr eaLnBrk="0" hangingPunct="0"/>
              <a:endParaRPr lang="en-US" sz="1400">
                <a:solidFill>
                  <a:srgbClr val="FF0066"/>
                </a:solidFill>
                <a:latin typeface="Times New Roman" charset="0"/>
              </a:endParaRPr>
            </a:p>
          </p:txBody>
        </p:sp>
      </p:grp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228600" y="192088"/>
            <a:ext cx="1308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FF"/>
                </a:solidFill>
                <a:latin typeface="Times New Roman" charset="0"/>
              </a:rPr>
              <a:t>Problem 16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1544" name="AutoShape 4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AutoShape 4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AutoShape 4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AutoShape 4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AutoShape 4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AutoShape 4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animBg="1"/>
      <p:bldP spid="21525" grpId="0" autoUpdateAnimBg="0"/>
      <p:bldP spid="21526" grpId="0" animBg="1"/>
      <p:bldP spid="21527" grpId="0" animBg="1"/>
      <p:bldP spid="21528" grpId="0" animBg="1"/>
      <p:bldP spid="21529" grpId="0" animBg="1"/>
      <p:bldP spid="21530" grpId="0" autoUpdateAnimBg="0"/>
      <p:bldP spid="21531" grpId="0" autoUpdateAnimBg="0"/>
      <p:bldP spid="21532" grpId="0" autoUpdateAnimBg="0"/>
      <p:bldP spid="21533" grpId="0" autoUpdateAnimBg="0"/>
      <p:bldP spid="21534" grpId="0" autoUpdateAnimBg="0"/>
      <p:bldP spid="21535" grpId="0" animBg="1"/>
      <p:bldP spid="215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47750" y="273050"/>
            <a:ext cx="72628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u="sng">
                <a:solidFill>
                  <a:schemeClr val="accent2"/>
                </a:solidFill>
                <a:latin typeface="Tahoma" charset="0"/>
              </a:rPr>
              <a:t>CONIC SECTIONS</a:t>
            </a:r>
            <a:r>
              <a:rPr lang="en-US" sz="1400">
                <a:solidFill>
                  <a:srgbClr val="FF0066"/>
                </a:solidFill>
                <a:latin typeface="Tahoma" charset="0"/>
              </a:rPr>
              <a:t> </a:t>
            </a:r>
          </a:p>
          <a:p>
            <a:pPr algn="ctr" eaLnBrk="0" hangingPunct="0"/>
            <a:r>
              <a:rPr lang="en-US" sz="1600" b="1">
                <a:solidFill>
                  <a:schemeClr val="accent2"/>
                </a:solidFill>
                <a:latin typeface="Tahoma" charset="0"/>
              </a:rPr>
              <a:t>ELLIPSE</a:t>
            </a:r>
            <a:r>
              <a:rPr lang="en-US" sz="1600" b="1">
                <a:solidFill>
                  <a:srgbClr val="FF0066"/>
                </a:solidFill>
                <a:latin typeface="Tahoma" charset="0"/>
              </a:rPr>
              <a:t>, </a:t>
            </a:r>
            <a:r>
              <a:rPr lang="en-US" sz="1600" b="1">
                <a:solidFill>
                  <a:schemeClr val="accent2"/>
                </a:solidFill>
                <a:latin typeface="Tahoma" charset="0"/>
              </a:rPr>
              <a:t>PARABOLA</a:t>
            </a:r>
            <a:r>
              <a:rPr lang="en-US" sz="1600" b="1">
                <a:solidFill>
                  <a:srgbClr val="FF0066"/>
                </a:solidFill>
                <a:latin typeface="Tahoma" charset="0"/>
              </a:rPr>
              <a:t> AND </a:t>
            </a:r>
            <a:r>
              <a:rPr lang="en-US" sz="1600" b="1">
                <a:solidFill>
                  <a:schemeClr val="accent2"/>
                </a:solidFill>
                <a:latin typeface="Tahoma" charset="0"/>
              </a:rPr>
              <a:t>HYPERBOLA</a:t>
            </a:r>
            <a:r>
              <a:rPr lang="en-US" sz="1600" b="1">
                <a:solidFill>
                  <a:srgbClr val="FF0066"/>
                </a:solidFill>
                <a:latin typeface="Tahoma" charset="0"/>
              </a:rPr>
              <a:t> ARE CALLED CONIC SECTIONS</a:t>
            </a:r>
          </a:p>
          <a:p>
            <a:pPr algn="ctr"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 BECAUSE </a:t>
            </a:r>
          </a:p>
          <a:p>
            <a:pPr algn="ctr"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THESE CURVES APPEAR ON THE SURFACE OF A CONE </a:t>
            </a:r>
          </a:p>
          <a:p>
            <a:pPr algn="ctr" eaLnBrk="0" hangingPunct="0"/>
            <a:r>
              <a:rPr lang="en-US" sz="1600" b="1">
                <a:solidFill>
                  <a:srgbClr val="FF0066"/>
                </a:solidFill>
                <a:latin typeface="Tahoma" charset="0"/>
              </a:rPr>
              <a:t>WHEN IT IS CUT BY SOME TYPICAL CUTTING PLANES.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830388" y="2659063"/>
            <a:ext cx="1289050" cy="1368425"/>
            <a:chOff x="1201" y="1356"/>
            <a:chExt cx="812" cy="862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1201" y="1974"/>
              <a:ext cx="796" cy="2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 rot="2655357">
              <a:off x="1441" y="1356"/>
              <a:ext cx="172" cy="54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740" y="1469"/>
              <a:ext cx="273" cy="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H="1">
              <a:off x="1214" y="1748"/>
              <a:ext cx="126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1216" y="1966"/>
              <a:ext cx="768" cy="2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H="1">
              <a:off x="1201" y="1798"/>
              <a:ext cx="126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52400" y="3992563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Section Plane</a:t>
            </a:r>
          </a:p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Through Generators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00400" y="3021013"/>
            <a:ext cx="77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Ellipse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 flipV="1">
            <a:off x="2482850" y="3203575"/>
            <a:ext cx="94615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598988" y="4059238"/>
          <a:ext cx="1420812" cy="1951037"/>
        </p:xfrm>
        <a:graphic>
          <a:graphicData uri="http://schemas.openxmlformats.org/presentationml/2006/ole">
            <p:oleObj spid="_x0000_s4109" name="Bitmap Image" r:id="rId3" imgW="638264" imgH="876190" progId="Paint.Picture">
              <p:embed/>
            </p:oleObj>
          </a:graphicData>
        </a:graphic>
      </p:graphicFrame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278188" y="3948113"/>
            <a:ext cx="1430337" cy="1868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3594100" y="4154488"/>
            <a:ext cx="592138" cy="18415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967038" y="5934075"/>
            <a:ext cx="222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Section Plane Parallel </a:t>
            </a:r>
          </a:p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to end generator.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 rot="-3954753">
            <a:off x="4249737" y="4275138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Parabola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419600" y="4724400"/>
            <a:ext cx="509588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7448550" y="2197100"/>
            <a:ext cx="1466850" cy="2108200"/>
            <a:chOff x="5075" y="1056"/>
            <a:chExt cx="685" cy="984"/>
          </a:xfrm>
        </p:grpSpPr>
        <p:graphicFrame>
          <p:nvGraphicFramePr>
            <p:cNvPr id="4116" name="Object 20"/>
            <p:cNvGraphicFramePr>
              <a:graphicFrameLocks noChangeAspect="1"/>
            </p:cNvGraphicFramePr>
            <p:nvPr/>
          </p:nvGraphicFramePr>
          <p:xfrm>
            <a:off x="5075" y="1056"/>
            <a:ext cx="685" cy="984"/>
          </p:xfrm>
          <a:graphic>
            <a:graphicData uri="http://schemas.openxmlformats.org/presentationml/2006/ole">
              <p:oleObj spid="_x0000_s4116" name="Bitmap Image" r:id="rId4" imgW="609524" imgH="876190" progId="Paint.Picture">
                <p:embed/>
              </p:oleObj>
            </a:graphicData>
          </a:graphic>
        </p:graphicFrame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rot="117133">
              <a:off x="5136" y="1956"/>
              <a:ext cx="52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6096000" y="2347913"/>
            <a:ext cx="1336675" cy="1749425"/>
            <a:chOff x="4224" y="1632"/>
            <a:chExt cx="624" cy="816"/>
          </a:xfrm>
        </p:grpSpPr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>
              <a:off x="4224" y="1632"/>
              <a:ext cx="624" cy="8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4536" y="16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870575" y="4067175"/>
            <a:ext cx="1582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Section Plane </a:t>
            </a:r>
          </a:p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Parallel to Axis.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726363" y="4183063"/>
            <a:ext cx="1109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Hyperbola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7605713" y="3919538"/>
            <a:ext cx="2047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6551613" y="2403475"/>
            <a:ext cx="25400" cy="18510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427038" y="2259013"/>
            <a:ext cx="1303337" cy="1752600"/>
            <a:chOff x="317" y="1104"/>
            <a:chExt cx="821" cy="1104"/>
          </a:xfrm>
        </p:grpSpPr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>
              <a:off x="317" y="1104"/>
              <a:ext cx="821" cy="10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728" y="110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994150" y="3911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H="1">
            <a:off x="227013" y="2659063"/>
            <a:ext cx="1403350" cy="11017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3479800" y="1600200"/>
            <a:ext cx="2082800" cy="990600"/>
            <a:chOff x="2208" y="1104"/>
            <a:chExt cx="1312" cy="624"/>
          </a:xfrm>
        </p:grpSpPr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2208" y="1104"/>
              <a:ext cx="1296" cy="62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245" y="1140"/>
              <a:ext cx="127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latin typeface="Arial Black" pitchFamily="34" charset="0"/>
                </a:rPr>
                <a:t>OBSERVE </a:t>
              </a:r>
            </a:p>
            <a:p>
              <a:pPr algn="ctr" eaLnBrk="0" hangingPunct="0"/>
              <a:r>
                <a:rPr lang="en-US" sz="1600">
                  <a:latin typeface="Arial Black" pitchFamily="34" charset="0"/>
                </a:rPr>
                <a:t>ILLUSTRATIONS</a:t>
              </a:r>
            </a:p>
            <a:p>
              <a:pPr algn="ctr" eaLnBrk="0" hangingPunct="0"/>
              <a:r>
                <a:rPr lang="en-US" sz="1600">
                  <a:latin typeface="Arial Black" pitchFamily="34" charset="0"/>
                </a:rPr>
                <a:t>GIVEN BELOW..</a:t>
              </a:r>
            </a:p>
          </p:txBody>
        </p: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134" name="AutoShape 38">
              <a:hlinkClick r:id="rId5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AutoShape 3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AutoShape 4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AutoShape 4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AutoShape 4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AutoShape 4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6" grpId="0" autoUpdateAnimBg="0"/>
      <p:bldP spid="4107" grpId="0" autoUpdateAnimBg="0"/>
      <p:bldP spid="4108" grpId="0" animBg="1"/>
      <p:bldP spid="4110" grpId="0" animBg="1"/>
      <p:bldP spid="4111" grpId="0" animBg="1"/>
      <p:bldP spid="4112" grpId="0" autoUpdateAnimBg="0"/>
      <p:bldP spid="4113" grpId="0" autoUpdateAnimBg="0"/>
      <p:bldP spid="4114" grpId="0" animBg="1"/>
      <p:bldP spid="4121" grpId="0" autoUpdateAnimBg="0"/>
      <p:bldP spid="4122" grpId="0" autoUpdateAnimBg="0"/>
      <p:bldP spid="4123" grpId="0" animBg="1"/>
      <p:bldP spid="4124" grpId="0" animBg="1"/>
      <p:bldP spid="4128" grpId="0" animBg="1"/>
      <p:bldP spid="4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28600"/>
            <a:ext cx="9144000" cy="6515100"/>
            <a:chOff x="0" y="144"/>
            <a:chExt cx="5760" cy="410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2304"/>
              <a:ext cx="5760" cy="14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12" y="144"/>
              <a:ext cx="5712" cy="1728"/>
            </a:xfrm>
            <a:custGeom>
              <a:avLst/>
              <a:gdLst>
                <a:gd name="G0" fmla="+- 3630 0 0"/>
                <a:gd name="G1" fmla="+- 21600 0 3630"/>
                <a:gd name="G2" fmla="*/ 3630 1 2"/>
                <a:gd name="G3" fmla="+- 21600 0 G2"/>
                <a:gd name="G4" fmla="+/ 3630 21600 2"/>
                <a:gd name="G5" fmla="+/ G1 0 2"/>
                <a:gd name="G6" fmla="*/ 21600 21600 3630"/>
                <a:gd name="G7" fmla="*/ G6 1 2"/>
                <a:gd name="G8" fmla="+- 21600 0 G7"/>
                <a:gd name="G9" fmla="*/ 21600 1 2"/>
                <a:gd name="G10" fmla="+- 3630 0 G9"/>
                <a:gd name="G11" fmla="?: G10 G8 0"/>
                <a:gd name="G12" fmla="?: G10 G7 21600"/>
                <a:gd name="T0" fmla="*/ 19785 w 21600"/>
                <a:gd name="T1" fmla="*/ 10800 h 21600"/>
                <a:gd name="T2" fmla="*/ 10800 w 21600"/>
                <a:gd name="T3" fmla="*/ 21600 h 21600"/>
                <a:gd name="T4" fmla="*/ 1815 w 21600"/>
                <a:gd name="T5" fmla="*/ 10800 h 21600"/>
                <a:gd name="T6" fmla="*/ 10800 w 21600"/>
                <a:gd name="T7" fmla="*/ 0 h 21600"/>
                <a:gd name="T8" fmla="*/ 3615 w 21600"/>
                <a:gd name="T9" fmla="*/ 3615 h 21600"/>
                <a:gd name="T10" fmla="*/ 17985 w 21600"/>
                <a:gd name="T11" fmla="*/ 179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30" y="21600"/>
                  </a:lnTo>
                  <a:lnTo>
                    <a:pt x="1797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245" y="175"/>
              <a:ext cx="5299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ctr" eaLnBrk="0" hangingPunct="0"/>
              <a:endParaRPr lang="en-US" sz="2000">
                <a:solidFill>
                  <a:schemeClr val="accent2"/>
                </a:solidFill>
                <a:latin typeface="Times New Roman" charset="0"/>
              </a:endParaRPr>
            </a:p>
            <a:p>
              <a:pPr marL="457200" indent="-457200" algn="ctr" eaLnBrk="0" hangingPunct="0"/>
              <a:r>
                <a:rPr lang="en-US" sz="2000">
                  <a:solidFill>
                    <a:schemeClr val="accent2"/>
                  </a:solidFill>
                  <a:latin typeface="Times New Roman" charset="0"/>
                </a:rPr>
                <a:t>These are the loci of points moving in a plane such that the ratio of it’s distances </a:t>
              </a:r>
            </a:p>
            <a:p>
              <a:pPr marL="457200" indent="-457200" algn="ctr" eaLnBrk="0" hangingPunct="0"/>
              <a:r>
                <a:rPr lang="en-US" sz="2000">
                  <a:solidFill>
                    <a:schemeClr val="accent2"/>
                  </a:solidFill>
                  <a:latin typeface="Times New Roman" charset="0"/>
                </a:rPr>
                <a:t>from a </a:t>
              </a:r>
              <a:r>
                <a:rPr lang="en-US" sz="2000" b="1" i="1">
                  <a:solidFill>
                    <a:schemeClr val="accent2"/>
                  </a:solidFill>
                  <a:latin typeface="Times New Roman" charset="0"/>
                </a:rPr>
                <a:t>fixed point</a:t>
              </a:r>
              <a:r>
                <a:rPr lang="en-US" sz="2000">
                  <a:solidFill>
                    <a:schemeClr val="accent2"/>
                  </a:solidFill>
                  <a:latin typeface="Times New Roman" charset="0"/>
                </a:rPr>
                <a:t> And a </a:t>
              </a:r>
              <a:r>
                <a:rPr lang="en-US" sz="2000" b="1" i="1">
                  <a:solidFill>
                    <a:schemeClr val="accent2"/>
                  </a:solidFill>
                  <a:latin typeface="Times New Roman" charset="0"/>
                </a:rPr>
                <a:t>fixed line</a:t>
              </a:r>
              <a:r>
                <a:rPr lang="en-US" sz="2000">
                  <a:solidFill>
                    <a:schemeClr val="accent2"/>
                  </a:solidFill>
                  <a:latin typeface="Times New Roman" charset="0"/>
                </a:rPr>
                <a:t> always remains constant.</a:t>
              </a:r>
            </a:p>
            <a:p>
              <a:pPr marL="457200" indent="-457200" algn="ctr" eaLnBrk="0" hangingPunct="0"/>
              <a:r>
                <a:rPr lang="en-US" sz="2000">
                  <a:solidFill>
                    <a:schemeClr val="accent2"/>
                  </a:solidFill>
                  <a:latin typeface="Times New Roman" charset="0"/>
                </a:rPr>
                <a:t>The Ratio is called </a:t>
              </a:r>
              <a:r>
                <a:rPr lang="en-US" sz="2000" b="1">
                  <a:solidFill>
                    <a:schemeClr val="accent2"/>
                  </a:solidFill>
                  <a:latin typeface="Times New Roman" charset="0"/>
                </a:rPr>
                <a:t>ECCENTRICITY. (E)</a:t>
              </a:r>
            </a:p>
            <a:p>
              <a:pPr marL="457200" indent="-457200" algn="ctr" eaLnBrk="0" hangingPunct="0">
                <a:buFontTx/>
                <a:buAutoNum type="alphaUcParenR"/>
              </a:pPr>
              <a:r>
                <a:rPr lang="en-US" sz="2000" b="1">
                  <a:latin typeface="Times New Roman" charset="0"/>
                </a:rPr>
                <a:t>For Ellipse        E&lt;1 </a:t>
              </a:r>
            </a:p>
            <a:p>
              <a:pPr marL="457200" indent="-457200" algn="ctr" eaLnBrk="0" hangingPunct="0">
                <a:buFontTx/>
                <a:buAutoNum type="alphaUcParenR"/>
              </a:pPr>
              <a:r>
                <a:rPr lang="en-US" sz="2000" b="1">
                  <a:latin typeface="Times New Roman" charset="0"/>
                </a:rPr>
                <a:t>For Parabola    E=1</a:t>
              </a:r>
            </a:p>
            <a:p>
              <a:pPr marL="457200" indent="-457200" algn="ctr" eaLnBrk="0" hangingPunct="0">
                <a:buFontTx/>
                <a:buAutoNum type="alphaUcParenR"/>
              </a:pPr>
              <a:r>
                <a:rPr lang="en-US" sz="2000" b="1">
                  <a:latin typeface="Times New Roman" charset="0"/>
                </a:rPr>
                <a:t>For Hyperbola E&gt;1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39" y="2273"/>
              <a:ext cx="4715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66"/>
                  </a:solidFill>
                  <a:latin typeface="Times New Roman" charset="0"/>
                </a:rPr>
                <a:t>SECOND DEFINATION OF AN ELLIPSE</a:t>
              </a:r>
              <a:r>
                <a:rPr lang="en-US">
                  <a:latin typeface="Times New Roman" charset="0"/>
                </a:rPr>
                <a:t>:-</a:t>
              </a:r>
            </a:p>
            <a:p>
              <a:pPr algn="ctr" eaLnBrk="0" hangingPunct="0"/>
              <a:r>
                <a:rPr lang="en-US" sz="2400">
                  <a:latin typeface="Times New Roman" charset="0"/>
                </a:rPr>
                <a:t>It is a locus of a point moving in a plane </a:t>
              </a:r>
            </a:p>
            <a:p>
              <a:pPr algn="ctr" eaLnBrk="0" hangingPunct="0"/>
              <a:r>
                <a:rPr lang="en-US" sz="2400">
                  <a:latin typeface="Times New Roman" charset="0"/>
                </a:rPr>
                <a:t>such that the SUM of it’s distances from TWO fixed points </a:t>
              </a:r>
            </a:p>
            <a:p>
              <a:pPr algn="ctr" eaLnBrk="0" hangingPunct="0"/>
              <a:r>
                <a:rPr lang="en-US" sz="2400">
                  <a:latin typeface="Times New Roman" charset="0"/>
                </a:rPr>
                <a:t>always remains constant. </a:t>
              </a:r>
            </a:p>
            <a:p>
              <a:pPr algn="ctr" eaLnBrk="0" hangingPunct="0"/>
              <a:r>
                <a:rPr lang="en-US" sz="2400">
                  <a:latin typeface="Times New Roman" charset="0"/>
                </a:rPr>
                <a:t>{And this </a:t>
              </a:r>
              <a:r>
                <a:rPr lang="en-US" sz="2400" b="1" i="1">
                  <a:latin typeface="Times New Roman" charset="0"/>
                </a:rPr>
                <a:t>sum equals</a:t>
              </a:r>
              <a:r>
                <a:rPr lang="en-US" sz="2400">
                  <a:latin typeface="Times New Roman" charset="0"/>
                </a:rPr>
                <a:t> to the length of </a:t>
              </a:r>
              <a:r>
                <a:rPr lang="en-US" sz="2400" b="1" i="1">
                  <a:latin typeface="Times New Roman" charset="0"/>
                </a:rPr>
                <a:t>major axis</a:t>
              </a:r>
              <a:r>
                <a:rPr lang="en-US" sz="2400">
                  <a:latin typeface="Times New Roman" charset="0"/>
                </a:rPr>
                <a:t>.}</a:t>
              </a:r>
            </a:p>
            <a:p>
              <a:pPr algn="ctr" eaLnBrk="0" hangingPunct="0"/>
              <a:r>
                <a:rPr lang="en-US" sz="2400">
                  <a:latin typeface="Times New Roman" charset="0"/>
                </a:rPr>
                <a:t>These TWO fixed points are FOCUS 1 &amp; FOCUS 2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392" y="1893"/>
              <a:ext cx="2976" cy="39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464" y="1899"/>
              <a:ext cx="28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CC00FF"/>
                  </a:solidFill>
                  <a:latin typeface="Times New Roman" charset="0"/>
                </a:rPr>
                <a:t>Refer Problem nos. 6. 9 &amp; 12</a:t>
              </a:r>
              <a:endParaRPr lang="en-US" sz="2000" b="1">
                <a:latin typeface="Times New Roman" charset="0"/>
              </a:endParaRPr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1585" y="3750"/>
              <a:ext cx="2532" cy="498"/>
              <a:chOff x="1537" y="3582"/>
              <a:chExt cx="2532" cy="498"/>
            </a:xfrm>
          </p:grpSpPr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1584" y="3600"/>
                <a:ext cx="2448" cy="48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1537" y="3582"/>
                <a:ext cx="25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latin typeface="Times New Roman" charset="0"/>
                  </a:rPr>
                  <a:t>Refer Problem no.4</a:t>
                </a:r>
                <a:r>
                  <a:rPr lang="en-US">
                    <a:latin typeface="Times New Roman" charset="0"/>
                  </a:rPr>
                  <a:t>  </a:t>
                </a:r>
              </a:p>
              <a:p>
                <a:pPr algn="ctr" eaLnBrk="0" hangingPunct="0"/>
                <a:r>
                  <a:rPr lang="en-US">
                    <a:latin typeface="Times New Roman" charset="0"/>
                  </a:rPr>
                  <a:t> </a:t>
                </a:r>
                <a:r>
                  <a:rPr lang="en-US" b="1">
                    <a:latin typeface="Tahoma" charset="0"/>
                  </a:rPr>
                  <a:t>Ellipse by Arcs of Circles Method.</a:t>
                </a:r>
              </a:p>
            </p:txBody>
          </p:sp>
        </p:grp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9600" y="212725"/>
            <a:ext cx="821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0066"/>
                </a:solidFill>
                <a:latin typeface="Tahoma" charset="0"/>
              </a:rPr>
              <a:t>COMMON DEFINATION OF ELLIPSE, PARABOLA &amp; HYPERBOLA:</a:t>
            </a:r>
            <a:endParaRPr lang="en-US" sz="1200">
              <a:latin typeface="Times New Roman" charset="0"/>
            </a:endParaRPr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5134" name="AutoShape 1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AutoShape 1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AutoShape 1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1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1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4418013" y="1112838"/>
            <a:ext cx="3971925" cy="397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208588" y="1978025"/>
            <a:ext cx="2354262" cy="23526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418013" y="3135313"/>
            <a:ext cx="397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386513" y="1138238"/>
            <a:ext cx="0" cy="3956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rot="130507">
            <a:off x="4618038" y="2208213"/>
            <a:ext cx="3582987" cy="1890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605338" y="2170113"/>
            <a:ext cx="3582987" cy="1890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rot="5493622" flipH="1" flipV="1">
            <a:off x="4599781" y="2201069"/>
            <a:ext cx="3557588" cy="187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rot="16200000" flipH="1">
            <a:off x="4618832" y="2245518"/>
            <a:ext cx="3581400" cy="18907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692650" y="2120900"/>
            <a:ext cx="0" cy="496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464175" y="140017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354888" y="140017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8139113" y="2170113"/>
            <a:ext cx="0" cy="498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643438" y="3551238"/>
            <a:ext cx="0" cy="4968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5402263" y="4060825"/>
            <a:ext cx="0" cy="796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7318375" y="411162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8113713" y="3651250"/>
            <a:ext cx="0" cy="496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4643438" y="2568575"/>
            <a:ext cx="7953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5414963" y="2108200"/>
            <a:ext cx="396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907213" y="2108200"/>
            <a:ext cx="4984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405688" y="2593975"/>
            <a:ext cx="7953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7416800" y="3725863"/>
            <a:ext cx="696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6894513" y="4222750"/>
            <a:ext cx="4111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H="1">
            <a:off x="5314950" y="4173538"/>
            <a:ext cx="4968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4630738" y="3675063"/>
            <a:ext cx="696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4651375" y="2514600"/>
            <a:ext cx="98425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5414963" y="2058988"/>
            <a:ext cx="98425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7305675" y="2051050"/>
            <a:ext cx="1000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6335713" y="1917700"/>
            <a:ext cx="98425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8085138" y="2540000"/>
            <a:ext cx="1000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8342313" y="3078163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8069263" y="3675063"/>
            <a:ext cx="98425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7264400" y="4173538"/>
            <a:ext cx="100013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6326188" y="4289425"/>
            <a:ext cx="100012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5356225" y="4122738"/>
            <a:ext cx="100013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4592638" y="3617913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4360863" y="3087688"/>
            <a:ext cx="1000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Arc 38"/>
          <p:cNvSpPr>
            <a:spLocks/>
          </p:cNvSpPr>
          <p:nvPr/>
        </p:nvSpPr>
        <p:spPr bwMode="auto">
          <a:xfrm rot="20831958" flipV="1">
            <a:off x="6215063" y="3149600"/>
            <a:ext cx="2282825" cy="1074738"/>
          </a:xfrm>
          <a:custGeom>
            <a:avLst/>
            <a:gdLst>
              <a:gd name="G0" fmla="+- 9399 0 0"/>
              <a:gd name="G1" fmla="+- 21600 0 0"/>
              <a:gd name="G2" fmla="+- 21600 0 0"/>
              <a:gd name="T0" fmla="*/ 0 w 30519"/>
              <a:gd name="T1" fmla="*/ 2152 h 21600"/>
              <a:gd name="T2" fmla="*/ 30519 w 30519"/>
              <a:gd name="T3" fmla="*/ 17073 h 21600"/>
              <a:gd name="T4" fmla="*/ 9399 w 3051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19" h="21600" fill="none" extrusionOk="0">
                <a:moveTo>
                  <a:pt x="0" y="2152"/>
                </a:moveTo>
                <a:cubicBezTo>
                  <a:pt x="2930" y="735"/>
                  <a:pt x="6143" y="-1"/>
                  <a:pt x="9399" y="0"/>
                </a:cubicBezTo>
                <a:cubicBezTo>
                  <a:pt x="19583" y="0"/>
                  <a:pt x="28384" y="7114"/>
                  <a:pt x="30519" y="17072"/>
                </a:cubicBezTo>
              </a:path>
              <a:path w="30519" h="21600" stroke="0" extrusionOk="0">
                <a:moveTo>
                  <a:pt x="0" y="2152"/>
                </a:moveTo>
                <a:cubicBezTo>
                  <a:pt x="2930" y="735"/>
                  <a:pt x="6143" y="-1"/>
                  <a:pt x="9399" y="0"/>
                </a:cubicBezTo>
                <a:cubicBezTo>
                  <a:pt x="19583" y="0"/>
                  <a:pt x="28384" y="7114"/>
                  <a:pt x="30519" y="17072"/>
                </a:cubicBezTo>
                <a:lnTo>
                  <a:pt x="9399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Arc 39"/>
          <p:cNvSpPr>
            <a:spLocks/>
          </p:cNvSpPr>
          <p:nvPr/>
        </p:nvSpPr>
        <p:spPr bwMode="auto">
          <a:xfrm rot="768042" flipH="1" flipV="1">
            <a:off x="4322763" y="3146425"/>
            <a:ext cx="2216150" cy="1076325"/>
          </a:xfrm>
          <a:custGeom>
            <a:avLst/>
            <a:gdLst>
              <a:gd name="G0" fmla="+- 8487 0 0"/>
              <a:gd name="G1" fmla="+- 21600 0 0"/>
              <a:gd name="G2" fmla="+- 21600 0 0"/>
              <a:gd name="T0" fmla="*/ 0 w 29607"/>
              <a:gd name="T1" fmla="*/ 1737 h 21600"/>
              <a:gd name="T2" fmla="*/ 29607 w 29607"/>
              <a:gd name="T3" fmla="*/ 17073 h 21600"/>
              <a:gd name="T4" fmla="*/ 8487 w 29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Arc 40"/>
          <p:cNvSpPr>
            <a:spLocks/>
          </p:cNvSpPr>
          <p:nvPr/>
        </p:nvSpPr>
        <p:spPr bwMode="auto">
          <a:xfrm rot="20831958" flipH="1">
            <a:off x="4311650" y="2108200"/>
            <a:ext cx="2214563" cy="1076325"/>
          </a:xfrm>
          <a:custGeom>
            <a:avLst/>
            <a:gdLst>
              <a:gd name="G0" fmla="+- 8487 0 0"/>
              <a:gd name="G1" fmla="+- 21600 0 0"/>
              <a:gd name="G2" fmla="+- 21600 0 0"/>
              <a:gd name="T0" fmla="*/ 0 w 29607"/>
              <a:gd name="T1" fmla="*/ 1737 h 21600"/>
              <a:gd name="T2" fmla="*/ 29607 w 29607"/>
              <a:gd name="T3" fmla="*/ 17073 h 21600"/>
              <a:gd name="T4" fmla="*/ 8487 w 29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Arc 41"/>
          <p:cNvSpPr>
            <a:spLocks/>
          </p:cNvSpPr>
          <p:nvPr/>
        </p:nvSpPr>
        <p:spPr bwMode="auto">
          <a:xfrm rot="768042">
            <a:off x="6310313" y="2108200"/>
            <a:ext cx="2214562" cy="1076325"/>
          </a:xfrm>
          <a:custGeom>
            <a:avLst/>
            <a:gdLst>
              <a:gd name="G0" fmla="+- 8487 0 0"/>
              <a:gd name="G1" fmla="+- 21600 0 0"/>
              <a:gd name="G2" fmla="+- 21600 0 0"/>
              <a:gd name="T0" fmla="*/ 0 w 29607"/>
              <a:gd name="T1" fmla="*/ 1737 h 21600"/>
              <a:gd name="T2" fmla="*/ 29607 w 29607"/>
              <a:gd name="T3" fmla="*/ 17073 h 21600"/>
              <a:gd name="T4" fmla="*/ 8487 w 29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6384925" y="1909763"/>
            <a:ext cx="0" cy="248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4319588" y="914400"/>
            <a:ext cx="4043362" cy="4452938"/>
            <a:chOff x="1152" y="624"/>
            <a:chExt cx="1950" cy="2148"/>
          </a:xfrm>
        </p:grpSpPr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1200" y="1104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1584" y="720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2</a:t>
              </a:r>
            </a:p>
          </p:txBody>
        </p:sp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2065" y="624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3</a:t>
              </a:r>
            </a:p>
          </p:txBody>
        </p: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2544" y="720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4</a:t>
              </a:r>
            </a:p>
          </p:txBody>
        </p: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2940" y="1104"/>
              <a:ext cx="125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5</a:t>
              </a:r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2976" y="2112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6</a:t>
              </a:r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2544" y="2528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</a:t>
              </a:r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2065" y="2640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8</a:t>
              </a:r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1584" y="2496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9</a:t>
              </a:r>
            </a:p>
          </p:txBody>
        </p:sp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1152" y="2064"/>
              <a:ext cx="1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</p:grpSp>
      <p:grpSp>
        <p:nvGrpSpPr>
          <p:cNvPr id="6198" name="Group 54"/>
          <p:cNvGrpSpPr>
            <a:grpSpLocks/>
          </p:cNvGrpSpPr>
          <p:nvPr/>
        </p:nvGrpSpPr>
        <p:grpSpPr bwMode="auto">
          <a:xfrm>
            <a:off x="4070350" y="1611313"/>
            <a:ext cx="4616450" cy="2960687"/>
            <a:chOff x="1032" y="960"/>
            <a:chExt cx="2226" cy="1428"/>
          </a:xfrm>
        </p:grpSpPr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3120" y="1632"/>
              <a:ext cx="1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B</a:t>
              </a: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1032" y="1599"/>
              <a:ext cx="1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A</a:t>
              </a:r>
            </a:p>
          </p:txBody>
        </p:sp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2064" y="2255"/>
              <a:ext cx="14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D</a:t>
              </a:r>
            </a:p>
          </p:txBody>
        </p:sp>
        <p:sp>
          <p:nvSpPr>
            <p:cNvPr id="6202" name="Text Box 58"/>
            <p:cNvSpPr txBox="1">
              <a:spLocks noChangeArrowheads="1"/>
            </p:cNvSpPr>
            <p:nvPr/>
          </p:nvSpPr>
          <p:spPr bwMode="auto">
            <a:xfrm>
              <a:off x="2064" y="960"/>
              <a:ext cx="13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C</a:t>
              </a:r>
            </a:p>
          </p:txBody>
        </p:sp>
      </p:grpSp>
      <p:grpSp>
        <p:nvGrpSpPr>
          <p:cNvPr id="6203" name="Group 59"/>
          <p:cNvGrpSpPr>
            <a:grpSpLocks/>
          </p:cNvGrpSpPr>
          <p:nvPr/>
        </p:nvGrpSpPr>
        <p:grpSpPr bwMode="auto">
          <a:xfrm>
            <a:off x="5186363" y="1995488"/>
            <a:ext cx="2320925" cy="2368550"/>
            <a:chOff x="1152" y="624"/>
            <a:chExt cx="2052" cy="2278"/>
          </a:xfrm>
        </p:grpSpPr>
        <p:sp>
          <p:nvSpPr>
            <p:cNvPr id="6204" name="Text Box 60"/>
            <p:cNvSpPr txBox="1">
              <a:spLocks noChangeArrowheads="1"/>
            </p:cNvSpPr>
            <p:nvPr/>
          </p:nvSpPr>
          <p:spPr bwMode="auto">
            <a:xfrm>
              <a:off x="1201" y="1102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</a:t>
              </a:r>
            </a:p>
          </p:txBody>
        </p:sp>
        <p:sp>
          <p:nvSpPr>
            <p:cNvPr id="6205" name="Text Box 61"/>
            <p:cNvSpPr txBox="1">
              <a:spLocks noChangeArrowheads="1"/>
            </p:cNvSpPr>
            <p:nvPr/>
          </p:nvSpPr>
          <p:spPr bwMode="auto">
            <a:xfrm>
              <a:off x="1584" y="720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2</a:t>
              </a:r>
            </a:p>
          </p:txBody>
        </p:sp>
        <p:sp>
          <p:nvSpPr>
            <p:cNvPr id="6206" name="Text Box 62"/>
            <p:cNvSpPr txBox="1">
              <a:spLocks noChangeArrowheads="1"/>
            </p:cNvSpPr>
            <p:nvPr/>
          </p:nvSpPr>
          <p:spPr bwMode="auto">
            <a:xfrm>
              <a:off x="2069" y="624"/>
              <a:ext cx="26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 3</a:t>
              </a:r>
            </a:p>
          </p:txBody>
        </p:sp>
        <p:sp>
          <p:nvSpPr>
            <p:cNvPr id="6207" name="Text Box 63"/>
            <p:cNvSpPr txBox="1">
              <a:spLocks noChangeArrowheads="1"/>
            </p:cNvSpPr>
            <p:nvPr/>
          </p:nvSpPr>
          <p:spPr bwMode="auto">
            <a:xfrm>
              <a:off x="2542" y="720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4</a:t>
              </a:r>
            </a:p>
          </p:txBody>
        </p:sp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>
              <a:off x="2942" y="1102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5</a:t>
              </a:r>
            </a:p>
          </p:txBody>
        </p:sp>
        <p:sp>
          <p:nvSpPr>
            <p:cNvPr id="6209" name="Text Box 65"/>
            <p:cNvSpPr txBox="1">
              <a:spLocks noChangeArrowheads="1"/>
            </p:cNvSpPr>
            <p:nvPr/>
          </p:nvSpPr>
          <p:spPr bwMode="auto">
            <a:xfrm>
              <a:off x="2974" y="2113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6</a:t>
              </a:r>
            </a:p>
          </p:txBody>
        </p:sp>
        <p:sp>
          <p:nvSpPr>
            <p:cNvPr id="6210" name="Text Box 66"/>
            <p:cNvSpPr txBox="1">
              <a:spLocks noChangeArrowheads="1"/>
            </p:cNvSpPr>
            <p:nvPr/>
          </p:nvSpPr>
          <p:spPr bwMode="auto">
            <a:xfrm>
              <a:off x="2546" y="2526"/>
              <a:ext cx="2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7</a:t>
              </a:r>
            </a:p>
          </p:txBody>
        </p:sp>
        <p:sp>
          <p:nvSpPr>
            <p:cNvPr id="6211" name="Text Box 67"/>
            <p:cNvSpPr txBox="1">
              <a:spLocks noChangeArrowheads="1"/>
            </p:cNvSpPr>
            <p:nvPr/>
          </p:nvSpPr>
          <p:spPr bwMode="auto">
            <a:xfrm>
              <a:off x="2069" y="2637"/>
              <a:ext cx="29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  8</a:t>
              </a:r>
            </a:p>
          </p:txBody>
        </p:sp>
        <p:sp>
          <p:nvSpPr>
            <p:cNvPr id="6212" name="Text Box 68"/>
            <p:cNvSpPr txBox="1">
              <a:spLocks noChangeArrowheads="1"/>
            </p:cNvSpPr>
            <p:nvPr/>
          </p:nvSpPr>
          <p:spPr bwMode="auto">
            <a:xfrm>
              <a:off x="1584" y="2495"/>
              <a:ext cx="2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9</a:t>
              </a:r>
            </a:p>
          </p:txBody>
        </p:sp>
        <p:sp>
          <p:nvSpPr>
            <p:cNvPr id="6213" name="Text Box 69"/>
            <p:cNvSpPr txBox="1">
              <a:spLocks noChangeArrowheads="1"/>
            </p:cNvSpPr>
            <p:nvPr/>
          </p:nvSpPr>
          <p:spPr bwMode="auto">
            <a:xfrm>
              <a:off x="1152" y="2063"/>
              <a:ext cx="29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</p:grpSp>
      <p:grpSp>
        <p:nvGrpSpPr>
          <p:cNvPr id="6214" name="Group 70"/>
          <p:cNvGrpSpPr>
            <a:grpSpLocks/>
          </p:cNvGrpSpPr>
          <p:nvPr/>
        </p:nvGrpSpPr>
        <p:grpSpPr bwMode="auto">
          <a:xfrm>
            <a:off x="533400" y="1219200"/>
            <a:ext cx="3581400" cy="4210050"/>
            <a:chOff x="240" y="768"/>
            <a:chExt cx="2256" cy="2652"/>
          </a:xfrm>
        </p:grpSpPr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240" y="768"/>
              <a:ext cx="2256" cy="2544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Rectangle 72"/>
            <p:cNvSpPr>
              <a:spLocks noChangeArrowheads="1"/>
            </p:cNvSpPr>
            <p:nvPr/>
          </p:nvSpPr>
          <p:spPr bwMode="auto">
            <a:xfrm>
              <a:off x="240" y="816"/>
              <a:ext cx="2208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Steps: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1. Draw both axes as perpendicular bisectors of each other &amp; name their ends as shown.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2. Taking their intersecting point as a center, draw two concentric circles considering both as respective  diameters.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3. Divide both circles in 12 equal parts &amp; name as shown.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4. From all points of outer circle draw vertical lines downwards and upwards respectively.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5.From all points of inner circle draw horizontal lines to intersect those vertical lines.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6. Mark all intersecting points properly as those are the points on ellipse.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7. Join all these points along with the ends of both axes in smooth possible curve. It is required ellipse.</a:t>
              </a:r>
            </a:p>
            <a:p>
              <a:pPr eaLnBrk="0" hangingPunct="0"/>
              <a:endParaRPr lang="en-US" sz="1400">
                <a:latin typeface="Times New Roman" charset="0"/>
              </a:endParaRPr>
            </a:p>
          </p:txBody>
        </p:sp>
      </p:grp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-47625" y="390525"/>
            <a:ext cx="4800600" cy="825500"/>
            <a:chOff x="240" y="240"/>
            <a:chExt cx="3024" cy="520"/>
          </a:xfrm>
        </p:grpSpPr>
        <p:sp>
          <p:nvSpPr>
            <p:cNvPr id="6218" name="Rectangle 74"/>
            <p:cNvSpPr>
              <a:spLocks noChangeArrowheads="1"/>
            </p:cNvSpPr>
            <p:nvPr/>
          </p:nvSpPr>
          <p:spPr bwMode="auto">
            <a:xfrm>
              <a:off x="348" y="270"/>
              <a:ext cx="2784" cy="48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Text Box 75"/>
            <p:cNvSpPr txBox="1">
              <a:spLocks noChangeArrowheads="1"/>
            </p:cNvSpPr>
            <p:nvPr/>
          </p:nvSpPr>
          <p:spPr bwMode="auto">
            <a:xfrm>
              <a:off x="240" y="240"/>
              <a:ext cx="302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  <a:cs typeface="Times New Roman" charset="0"/>
                </a:rPr>
                <a:t>Problem 1 :-</a:t>
              </a: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Draw ellipse by </a:t>
              </a:r>
              <a:r>
                <a:rPr lang="en-US" sz="1600" b="1">
                  <a:latin typeface="Times New Roman" charset="0"/>
                  <a:cs typeface="Times New Roman" charset="0"/>
                </a:rPr>
                <a:t>concentric circle method</a:t>
              </a:r>
              <a:r>
                <a:rPr lang="en-US" sz="1200" i="1">
                  <a:latin typeface="Times New Roman" charset="0"/>
                  <a:cs typeface="Times New Roman" charset="0"/>
                </a:rPr>
                <a:t>.</a:t>
              </a:r>
              <a:endParaRPr lang="en-US" sz="1200">
                <a:latin typeface="Times New Roman" charset="0"/>
                <a:cs typeface="Times New Roman" charset="0"/>
              </a:endParaRP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Take major axis 100 mm and minor axis 70 mm long.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6019800" y="0"/>
            <a:ext cx="313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BY CONCENTRIC CIRCLE METHOD</a:t>
            </a:r>
          </a:p>
        </p:txBody>
      </p:sp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6222" name="AutoShape 7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AutoShape 7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AutoShape 8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AutoShape 8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AutoShape 8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7" name="AutoShape 8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392488" y="2278063"/>
            <a:ext cx="5195887" cy="315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charset="0"/>
              </a:rPr>
              <a:t>         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395663" y="3854450"/>
            <a:ext cx="51958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994400" y="2184400"/>
            <a:ext cx="0" cy="3248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3395663" y="2278063"/>
            <a:ext cx="2598737" cy="12049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395663" y="2278063"/>
            <a:ext cx="2598737" cy="835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3395663" y="2278063"/>
            <a:ext cx="2598737" cy="461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3487738" y="3390900"/>
            <a:ext cx="2506662" cy="2041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 flipV="1">
            <a:off x="3859213" y="2925763"/>
            <a:ext cx="2041525" cy="2414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 flipV="1">
            <a:off x="4694238" y="2462213"/>
            <a:ext cx="1300162" cy="2970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338513" y="3482975"/>
            <a:ext cx="93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348038" y="3113088"/>
            <a:ext cx="93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360738" y="2740025"/>
            <a:ext cx="92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94038" y="32988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1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94038" y="29257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094038" y="25558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3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94038" y="218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4</a:t>
            </a:r>
          </a:p>
        </p:txBody>
      </p: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4044950" y="3808413"/>
            <a:ext cx="1276350" cy="92075"/>
            <a:chOff x="1872" y="1944"/>
            <a:chExt cx="660" cy="48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87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20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53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22"/>
          <p:cNvGrpSpPr>
            <a:grpSpLocks/>
          </p:cNvGrpSpPr>
          <p:nvPr/>
        </p:nvGrpSpPr>
        <p:grpSpPr bwMode="auto">
          <a:xfrm rot="135648">
            <a:off x="3968750" y="3825875"/>
            <a:ext cx="2128838" cy="360363"/>
            <a:chOff x="1775" y="1903"/>
            <a:chExt cx="1102" cy="187"/>
          </a:xfrm>
        </p:grpSpPr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1775" y="1932"/>
              <a:ext cx="14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2082" y="1920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2388" y="1908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735" y="1903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3327400" y="3808413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3441700" y="3378200"/>
            <a:ext cx="93663" cy="93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3814763" y="2905125"/>
            <a:ext cx="904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4637088" y="2451100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5946775" y="2241550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Arc 32"/>
          <p:cNvSpPr>
            <a:spLocks/>
          </p:cNvSpPr>
          <p:nvPr/>
        </p:nvSpPr>
        <p:spPr bwMode="auto">
          <a:xfrm rot="531138" flipH="1">
            <a:off x="3509963" y="2136775"/>
            <a:ext cx="2952750" cy="1933575"/>
          </a:xfrm>
          <a:custGeom>
            <a:avLst/>
            <a:gdLst>
              <a:gd name="G0" fmla="+- 0 0 0"/>
              <a:gd name="G1" fmla="+- 21185 0 0"/>
              <a:gd name="G2" fmla="+- 21600 0 0"/>
              <a:gd name="T0" fmla="*/ 4214 w 21600"/>
              <a:gd name="T1" fmla="*/ 0 h 21185"/>
              <a:gd name="T2" fmla="*/ 21600 w 21600"/>
              <a:gd name="T3" fmla="*/ 21185 h 21185"/>
              <a:gd name="T4" fmla="*/ 0 w 21600"/>
              <a:gd name="T5" fmla="*/ 21185 h 2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85" fill="none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</a:path>
              <a:path w="21600" h="21185" stroke="0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  <a:lnTo>
                  <a:pt x="0" y="211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8532813" y="2717800"/>
            <a:ext cx="117475" cy="742950"/>
            <a:chOff x="1602" y="1488"/>
            <a:chExt cx="60" cy="384"/>
          </a:xfrm>
        </p:grpSpPr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1602" y="187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1608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1614" y="14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8532813" y="2149475"/>
            <a:ext cx="274637" cy="1419225"/>
            <a:chOff x="4368" y="1152"/>
            <a:chExt cx="141" cy="734"/>
          </a:xfrm>
        </p:grpSpPr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4368" y="1728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4368" y="1536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4368" y="1343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4368" y="1152"/>
              <a:ext cx="14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6515100" y="3770313"/>
            <a:ext cx="2122488" cy="358775"/>
            <a:chOff x="3261" y="1966"/>
            <a:chExt cx="1846" cy="313"/>
          </a:xfrm>
        </p:grpSpPr>
        <p:sp>
          <p:nvSpPr>
            <p:cNvPr id="7211" name="Oval 43"/>
            <p:cNvSpPr>
              <a:spLocks noChangeArrowheads="1"/>
            </p:cNvSpPr>
            <p:nvPr/>
          </p:nvSpPr>
          <p:spPr bwMode="auto">
            <a:xfrm>
              <a:off x="5026" y="2000"/>
              <a:ext cx="81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12" name="Group 44"/>
            <p:cNvGrpSpPr>
              <a:grpSpLocks/>
            </p:cNvGrpSpPr>
            <p:nvPr/>
          </p:nvGrpSpPr>
          <p:grpSpPr bwMode="auto">
            <a:xfrm rot="33623">
              <a:off x="3455" y="2016"/>
              <a:ext cx="1037" cy="74"/>
              <a:chOff x="1872" y="1944"/>
              <a:chExt cx="660" cy="48"/>
            </a:xfrm>
          </p:grpSpPr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>
                <a:off x="187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auto">
              <a:xfrm>
                <a:off x="220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253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6" name="Group 48"/>
            <p:cNvGrpSpPr>
              <a:grpSpLocks/>
            </p:cNvGrpSpPr>
            <p:nvPr/>
          </p:nvGrpSpPr>
          <p:grpSpPr bwMode="auto">
            <a:xfrm rot="101301">
              <a:off x="3261" y="1966"/>
              <a:ext cx="1754" cy="313"/>
              <a:chOff x="1774" y="1902"/>
              <a:chExt cx="1044" cy="186"/>
            </a:xfrm>
          </p:grpSpPr>
          <p:sp>
            <p:nvSpPr>
              <p:cNvPr id="7217" name="Text Box 49"/>
              <p:cNvSpPr txBox="1">
                <a:spLocks noChangeArrowheads="1"/>
              </p:cNvSpPr>
              <p:nvPr/>
            </p:nvSpPr>
            <p:spPr bwMode="auto">
              <a:xfrm>
                <a:off x="1774" y="1931"/>
                <a:ext cx="142" cy="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Times New Roman" charset="0"/>
                  </a:rPr>
                  <a:t>3</a:t>
                </a:r>
              </a:p>
            </p:txBody>
          </p: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2079" y="1919"/>
                <a:ext cx="14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7219" name="Text Box 51"/>
              <p:cNvSpPr txBox="1">
                <a:spLocks noChangeArrowheads="1"/>
              </p:cNvSpPr>
              <p:nvPr/>
            </p:nvSpPr>
            <p:spPr bwMode="auto">
              <a:xfrm>
                <a:off x="2388" y="1906"/>
                <a:ext cx="141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7220" name="Text Box 52"/>
              <p:cNvSpPr txBox="1">
                <a:spLocks noChangeArrowheads="1"/>
              </p:cNvSpPr>
              <p:nvPr/>
            </p:nvSpPr>
            <p:spPr bwMode="auto">
              <a:xfrm>
                <a:off x="2722" y="1902"/>
                <a:ext cx="96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SG" sz="1400" b="1">
                  <a:latin typeface="Times New Roman" charset="0"/>
                </a:endParaRPr>
              </a:p>
            </p:txBody>
          </p:sp>
        </p:grpSp>
      </p:grp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5994400" y="2278063"/>
            <a:ext cx="2597150" cy="12049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5994400" y="2278063"/>
            <a:ext cx="2597150" cy="835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5994400" y="2278063"/>
            <a:ext cx="2597150" cy="461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V="1">
            <a:off x="5994400" y="3390900"/>
            <a:ext cx="2503488" cy="2041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5994400" y="2925763"/>
            <a:ext cx="2133600" cy="2506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 flipV="1">
            <a:off x="5994400" y="2462213"/>
            <a:ext cx="1390650" cy="2970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7292975" y="2462213"/>
            <a:ext cx="92075" cy="93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8034338" y="2925763"/>
            <a:ext cx="93662" cy="93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>
            <a:off x="8407400" y="3390900"/>
            <a:ext cx="90488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Arc 62"/>
          <p:cNvSpPr>
            <a:spLocks/>
          </p:cNvSpPr>
          <p:nvPr/>
        </p:nvSpPr>
        <p:spPr bwMode="auto">
          <a:xfrm rot="-531138">
            <a:off x="5494338" y="2149475"/>
            <a:ext cx="2954337" cy="1931988"/>
          </a:xfrm>
          <a:custGeom>
            <a:avLst/>
            <a:gdLst>
              <a:gd name="G0" fmla="+- 0 0 0"/>
              <a:gd name="G1" fmla="+- 21185 0 0"/>
              <a:gd name="G2" fmla="+- 21600 0 0"/>
              <a:gd name="T0" fmla="*/ 4214 w 21600"/>
              <a:gd name="T1" fmla="*/ 0 h 21185"/>
              <a:gd name="T2" fmla="*/ 21600 w 21600"/>
              <a:gd name="T3" fmla="*/ 21185 h 21185"/>
              <a:gd name="T4" fmla="*/ 0 w 21600"/>
              <a:gd name="T5" fmla="*/ 21185 h 2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85" fill="none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</a:path>
              <a:path w="21600" h="21185" stroke="0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  <a:lnTo>
                  <a:pt x="0" y="211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1" name="Group 63"/>
          <p:cNvGrpSpPr>
            <a:grpSpLocks/>
          </p:cNvGrpSpPr>
          <p:nvPr/>
        </p:nvGrpSpPr>
        <p:grpSpPr bwMode="auto">
          <a:xfrm>
            <a:off x="3097213" y="3716338"/>
            <a:ext cx="5894387" cy="366712"/>
            <a:chOff x="1296" y="1872"/>
            <a:chExt cx="3106" cy="229"/>
          </a:xfrm>
        </p:grpSpPr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1296" y="1872"/>
              <a:ext cx="18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7233" name="Text Box 65"/>
            <p:cNvSpPr txBox="1">
              <a:spLocks noChangeArrowheads="1"/>
            </p:cNvSpPr>
            <p:nvPr/>
          </p:nvSpPr>
          <p:spPr bwMode="auto">
            <a:xfrm>
              <a:off x="4224" y="1872"/>
              <a:ext cx="17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7234" name="Group 66"/>
          <p:cNvGrpSpPr>
            <a:grpSpLocks/>
          </p:cNvGrpSpPr>
          <p:nvPr/>
        </p:nvGrpSpPr>
        <p:grpSpPr bwMode="auto">
          <a:xfrm>
            <a:off x="5867400" y="1992313"/>
            <a:ext cx="417513" cy="3798887"/>
            <a:chOff x="2772" y="912"/>
            <a:chExt cx="216" cy="2019"/>
          </a:xfrm>
        </p:grpSpPr>
        <p:sp>
          <p:nvSpPr>
            <p:cNvPr id="7235" name="Text Box 67"/>
            <p:cNvSpPr txBox="1">
              <a:spLocks noChangeArrowheads="1"/>
            </p:cNvSpPr>
            <p:nvPr/>
          </p:nvSpPr>
          <p:spPr bwMode="auto">
            <a:xfrm>
              <a:off x="2784" y="2736"/>
              <a:ext cx="20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 C</a:t>
              </a:r>
            </a:p>
          </p:txBody>
        </p:sp>
        <p:sp>
          <p:nvSpPr>
            <p:cNvPr id="7236" name="Text Box 68"/>
            <p:cNvSpPr txBox="1">
              <a:spLocks noChangeArrowheads="1"/>
            </p:cNvSpPr>
            <p:nvPr/>
          </p:nvSpPr>
          <p:spPr bwMode="auto">
            <a:xfrm>
              <a:off x="2772" y="912"/>
              <a:ext cx="18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D</a:t>
              </a:r>
            </a:p>
          </p:txBody>
        </p:sp>
      </p:grpSp>
      <p:grpSp>
        <p:nvGrpSpPr>
          <p:cNvPr id="7237" name="Group 69"/>
          <p:cNvGrpSpPr>
            <a:grpSpLocks/>
          </p:cNvGrpSpPr>
          <p:nvPr/>
        </p:nvGrpSpPr>
        <p:grpSpPr bwMode="auto">
          <a:xfrm flipV="1">
            <a:off x="3513138" y="3625850"/>
            <a:ext cx="4938712" cy="1946275"/>
            <a:chOff x="1918" y="915"/>
            <a:chExt cx="3394" cy="1337"/>
          </a:xfrm>
        </p:grpSpPr>
        <p:sp>
          <p:nvSpPr>
            <p:cNvPr id="7238" name="Arc 70"/>
            <p:cNvSpPr>
              <a:spLocks/>
            </p:cNvSpPr>
            <p:nvPr/>
          </p:nvSpPr>
          <p:spPr bwMode="auto">
            <a:xfrm rot="531138" flipH="1">
              <a:off x="1918" y="915"/>
              <a:ext cx="2029" cy="1329"/>
            </a:xfrm>
            <a:custGeom>
              <a:avLst/>
              <a:gdLst>
                <a:gd name="G0" fmla="+- 0 0 0"/>
                <a:gd name="G1" fmla="+- 21185 0 0"/>
                <a:gd name="G2" fmla="+- 21600 0 0"/>
                <a:gd name="T0" fmla="*/ 4214 w 21600"/>
                <a:gd name="T1" fmla="*/ 0 h 21185"/>
                <a:gd name="T2" fmla="*/ 21600 w 21600"/>
                <a:gd name="T3" fmla="*/ 21185 h 21185"/>
                <a:gd name="T4" fmla="*/ 0 w 21600"/>
                <a:gd name="T5" fmla="*/ 21185 h 2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85" fill="none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</a:path>
                <a:path w="21600" h="21185" stroke="0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  <a:lnTo>
                    <a:pt x="0" y="2118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Arc 71"/>
            <p:cNvSpPr>
              <a:spLocks/>
            </p:cNvSpPr>
            <p:nvPr/>
          </p:nvSpPr>
          <p:spPr bwMode="auto">
            <a:xfrm rot="-531138">
              <a:off x="3282" y="924"/>
              <a:ext cx="2030" cy="1328"/>
            </a:xfrm>
            <a:custGeom>
              <a:avLst/>
              <a:gdLst>
                <a:gd name="G0" fmla="+- 0 0 0"/>
                <a:gd name="G1" fmla="+- 21185 0 0"/>
                <a:gd name="G2" fmla="+- 21600 0 0"/>
                <a:gd name="T0" fmla="*/ 4214 w 21600"/>
                <a:gd name="T1" fmla="*/ 0 h 21185"/>
                <a:gd name="T2" fmla="*/ 21600 w 21600"/>
                <a:gd name="T3" fmla="*/ 21185 h 21185"/>
                <a:gd name="T4" fmla="*/ 0 w 21600"/>
                <a:gd name="T5" fmla="*/ 21185 h 2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85" fill="none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</a:path>
                <a:path w="21600" h="21185" stroke="0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  <a:lnTo>
                    <a:pt x="0" y="2118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40" name="Group 72"/>
          <p:cNvGrpSpPr>
            <a:grpSpLocks/>
          </p:cNvGrpSpPr>
          <p:nvPr/>
        </p:nvGrpSpPr>
        <p:grpSpPr bwMode="auto">
          <a:xfrm>
            <a:off x="3581400" y="838200"/>
            <a:ext cx="4648200" cy="838200"/>
            <a:chOff x="1632" y="240"/>
            <a:chExt cx="2928" cy="528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1728" y="258"/>
              <a:ext cx="2784" cy="51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Text Box 74"/>
            <p:cNvSpPr txBox="1">
              <a:spLocks noChangeArrowheads="1"/>
            </p:cNvSpPr>
            <p:nvPr/>
          </p:nvSpPr>
          <p:spPr bwMode="auto">
            <a:xfrm>
              <a:off x="1632" y="240"/>
              <a:ext cx="292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  <a:cs typeface="Times New Roman" charset="0"/>
                </a:rPr>
                <a:t>Problem 2</a:t>
              </a: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Draw ellipse by </a:t>
              </a:r>
              <a:r>
                <a:rPr lang="en-US" sz="1600" b="1">
                  <a:latin typeface="Times New Roman" charset="0"/>
                  <a:cs typeface="Times New Roman" charset="0"/>
                </a:rPr>
                <a:t>Rectangle</a:t>
              </a:r>
              <a:r>
                <a:rPr lang="en-US" sz="1600" i="1">
                  <a:latin typeface="Times New Roman" charset="0"/>
                  <a:cs typeface="Times New Roman" charset="0"/>
                </a:rPr>
                <a:t> method.</a:t>
              </a:r>
              <a:endParaRPr lang="en-US" sz="1600">
                <a:latin typeface="Times New Roman" charset="0"/>
                <a:cs typeface="Times New Roman" charset="0"/>
              </a:endParaRP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Take major axis 100 mm and minor axis 70 mm long.</a:t>
              </a:r>
              <a:endParaRPr lang="en-US" sz="1600">
                <a:latin typeface="Times New Roman" charset="0"/>
              </a:endParaRPr>
            </a:p>
          </p:txBody>
        </p:sp>
      </p:grpSp>
      <p:grpSp>
        <p:nvGrpSpPr>
          <p:cNvPr id="7243" name="Group 75"/>
          <p:cNvGrpSpPr>
            <a:grpSpLocks/>
          </p:cNvGrpSpPr>
          <p:nvPr/>
        </p:nvGrpSpPr>
        <p:grpSpPr bwMode="auto">
          <a:xfrm>
            <a:off x="152400" y="152400"/>
            <a:ext cx="2667000" cy="6477000"/>
            <a:chOff x="96" y="96"/>
            <a:chExt cx="1680" cy="4080"/>
          </a:xfrm>
        </p:grpSpPr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96" y="96"/>
              <a:ext cx="1680" cy="408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144" y="96"/>
              <a:ext cx="1632" cy="4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400" b="1" i="1">
                  <a:latin typeface="Times New Roman" charset="0"/>
                  <a:cs typeface="Times New Roman" charset="0"/>
                </a:rPr>
                <a:t>Steps: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1   Draw a rectangle taking major and minor axes as sides.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2. In this rectangle draw both axes as perpendicular bisectors of each other..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3. For construction, select upper left part of rectangle. Divide vertical small side and horizontal long side into same number of equal parts.( here divided in four parts)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4. Name those as shown..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5. Now join all vertical points 1,2,3,4, to the upper end of minor axis. And all horizontal points i.e.1,2,3,4 to the lower end of minor axis.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6. Then extend C-1 line upto D-1 and mark that point. Similarly extend C-2, C-3, C-4 lines up to D-2, D-3, &amp; D-4 lines. </a:t>
              </a:r>
            </a:p>
            <a:p>
              <a:pPr algn="just" eaLnBrk="0" hangingPunct="0"/>
              <a:r>
                <a:rPr lang="en-US" sz="1400" b="1">
                  <a:latin typeface="Times New Roman" charset="0"/>
                  <a:cs typeface="Times New Roman" charset="0"/>
                </a:rPr>
                <a:t>7.</a:t>
              </a:r>
              <a:r>
                <a:rPr lang="en-US" sz="1400">
                  <a:latin typeface="Times New Roman" charset="0"/>
                  <a:cs typeface="Times New Roman" charset="0"/>
                </a:rPr>
                <a:t> Mark all these points properly and join all along with ends A and D in smooth possible curve. Do similar construction in right side part.along with lower half of the rectangle.Join all points in smooth curve. </a:t>
              </a:r>
            </a:p>
            <a:p>
              <a:pPr algn="just" eaLnBrk="0" hangingPunct="0"/>
              <a:r>
                <a:rPr lang="en-US" sz="1400">
                  <a:latin typeface="Times New Roman" charset="0"/>
                  <a:cs typeface="Times New Roman" charset="0"/>
                </a:rPr>
                <a:t>It is required ellipse.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6794500" y="0"/>
            <a:ext cx="234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BY RECTANGLE METHOD</a:t>
            </a:r>
          </a:p>
        </p:txBody>
      </p:sp>
      <p:grpSp>
        <p:nvGrpSpPr>
          <p:cNvPr id="7247" name="Group 7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7248" name="AutoShape 8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9" name="AutoShape 8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0" name="AutoShape 8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AutoShape 8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2" name="AutoShape 8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3" name="AutoShape 8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54" name="Line 86"/>
          <p:cNvSpPr>
            <a:spLocks noChangeShapeType="1"/>
          </p:cNvSpPr>
          <p:nvPr/>
        </p:nvSpPr>
        <p:spPr bwMode="auto">
          <a:xfrm flipH="1" flipV="1">
            <a:off x="2717800" y="2359025"/>
            <a:ext cx="677863" cy="14954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5" name="Arc 87"/>
          <p:cNvSpPr>
            <a:spLocks/>
          </p:cNvSpPr>
          <p:nvPr/>
        </p:nvSpPr>
        <p:spPr bwMode="auto">
          <a:xfrm flipH="1">
            <a:off x="3176588" y="3556000"/>
            <a:ext cx="211137" cy="292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619"/>
              <a:gd name="T1" fmla="*/ 0 h 21600"/>
              <a:gd name="T2" fmla="*/ 15619 w 15619"/>
              <a:gd name="T3" fmla="*/ 6679 h 21600"/>
              <a:gd name="T4" fmla="*/ 0 w 1561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19" h="21600" fill="none" extrusionOk="0">
                <a:moveTo>
                  <a:pt x="-1" y="0"/>
                </a:moveTo>
                <a:cubicBezTo>
                  <a:pt x="5899" y="0"/>
                  <a:pt x="11543" y="2413"/>
                  <a:pt x="15618" y="6679"/>
                </a:cubicBezTo>
              </a:path>
              <a:path w="15619" h="21600" stroke="0" extrusionOk="0">
                <a:moveTo>
                  <a:pt x="-1" y="0"/>
                </a:moveTo>
                <a:cubicBezTo>
                  <a:pt x="5899" y="0"/>
                  <a:pt x="11543" y="2413"/>
                  <a:pt x="15618" y="66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6" name="Arc 88"/>
          <p:cNvSpPr>
            <a:spLocks/>
          </p:cNvSpPr>
          <p:nvPr/>
        </p:nvSpPr>
        <p:spPr bwMode="auto">
          <a:xfrm flipH="1">
            <a:off x="3065463" y="3287713"/>
            <a:ext cx="201612" cy="292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914"/>
              <a:gd name="T1" fmla="*/ 0 h 21600"/>
              <a:gd name="T2" fmla="*/ 14914 w 14914"/>
              <a:gd name="T3" fmla="*/ 5975 h 21600"/>
              <a:gd name="T4" fmla="*/ 0 w 149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14" h="21600" fill="none" extrusionOk="0">
                <a:moveTo>
                  <a:pt x="-1" y="0"/>
                </a:moveTo>
                <a:cubicBezTo>
                  <a:pt x="5554" y="0"/>
                  <a:pt x="10895" y="2139"/>
                  <a:pt x="14913" y="5975"/>
                </a:cubicBezTo>
              </a:path>
              <a:path w="14914" h="21600" stroke="0" extrusionOk="0">
                <a:moveTo>
                  <a:pt x="-1" y="0"/>
                </a:moveTo>
                <a:cubicBezTo>
                  <a:pt x="5554" y="0"/>
                  <a:pt x="10895" y="2139"/>
                  <a:pt x="14913" y="5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7" name="Arc 89"/>
          <p:cNvSpPr>
            <a:spLocks/>
          </p:cNvSpPr>
          <p:nvPr/>
        </p:nvSpPr>
        <p:spPr bwMode="auto">
          <a:xfrm flipH="1">
            <a:off x="2935288" y="3017838"/>
            <a:ext cx="212725" cy="292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50"/>
              <a:gd name="T1" fmla="*/ 0 h 21600"/>
              <a:gd name="T2" fmla="*/ 15750 w 15750"/>
              <a:gd name="T3" fmla="*/ 6818 h 21600"/>
              <a:gd name="T4" fmla="*/ 0 w 1575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50" h="21600" fill="none" extrusionOk="0">
                <a:moveTo>
                  <a:pt x="-1" y="0"/>
                </a:moveTo>
                <a:cubicBezTo>
                  <a:pt x="5966" y="0"/>
                  <a:pt x="11666" y="2467"/>
                  <a:pt x="15749" y="6818"/>
                </a:cubicBezTo>
              </a:path>
              <a:path w="15750" h="21600" stroke="0" extrusionOk="0">
                <a:moveTo>
                  <a:pt x="-1" y="0"/>
                </a:moveTo>
                <a:cubicBezTo>
                  <a:pt x="5966" y="0"/>
                  <a:pt x="11666" y="2467"/>
                  <a:pt x="15749" y="681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8" name="Arc 90"/>
          <p:cNvSpPr>
            <a:spLocks/>
          </p:cNvSpPr>
          <p:nvPr/>
        </p:nvSpPr>
        <p:spPr bwMode="auto">
          <a:xfrm flipH="1">
            <a:off x="2825750" y="2746375"/>
            <a:ext cx="196850" cy="292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585"/>
              <a:gd name="T1" fmla="*/ 0 h 21600"/>
              <a:gd name="T2" fmla="*/ 14585 w 14585"/>
              <a:gd name="T3" fmla="*/ 5668 h 21600"/>
              <a:gd name="T4" fmla="*/ 0 w 145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85" h="21600" fill="none" extrusionOk="0">
                <a:moveTo>
                  <a:pt x="-1" y="0"/>
                </a:moveTo>
                <a:cubicBezTo>
                  <a:pt x="5399" y="0"/>
                  <a:pt x="10602" y="2022"/>
                  <a:pt x="14585" y="5667"/>
                </a:cubicBezTo>
              </a:path>
              <a:path w="14585" h="21600" stroke="0" extrusionOk="0">
                <a:moveTo>
                  <a:pt x="-1" y="0"/>
                </a:moveTo>
                <a:cubicBezTo>
                  <a:pt x="5399" y="0"/>
                  <a:pt x="10602" y="2022"/>
                  <a:pt x="14585" y="566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 flipV="1">
            <a:off x="2905125" y="2278063"/>
            <a:ext cx="490538" cy="4889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0" name="Line 92"/>
          <p:cNvSpPr>
            <a:spLocks noChangeShapeType="1"/>
          </p:cNvSpPr>
          <p:nvPr/>
        </p:nvSpPr>
        <p:spPr bwMode="auto">
          <a:xfrm flipV="1">
            <a:off x="3022600" y="2720975"/>
            <a:ext cx="373063" cy="3190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1" name="Line 93"/>
          <p:cNvSpPr>
            <a:spLocks noChangeShapeType="1"/>
          </p:cNvSpPr>
          <p:nvPr/>
        </p:nvSpPr>
        <p:spPr bwMode="auto">
          <a:xfrm flipV="1">
            <a:off x="3148013" y="3113088"/>
            <a:ext cx="241300" cy="1952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 flipV="1">
            <a:off x="3268663" y="3482975"/>
            <a:ext cx="127000" cy="952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3" name="Line 95"/>
          <p:cNvSpPr>
            <a:spLocks noChangeShapeType="1"/>
          </p:cNvSpPr>
          <p:nvPr/>
        </p:nvSpPr>
        <p:spPr bwMode="auto">
          <a:xfrm>
            <a:off x="3389313" y="3854450"/>
            <a:ext cx="2392362" cy="923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4" name="Arc 96"/>
          <p:cNvSpPr>
            <a:spLocks/>
          </p:cNvSpPr>
          <p:nvPr/>
        </p:nvSpPr>
        <p:spPr bwMode="auto">
          <a:xfrm flipV="1">
            <a:off x="3394075" y="3851275"/>
            <a:ext cx="434975" cy="279400"/>
          </a:xfrm>
          <a:custGeom>
            <a:avLst/>
            <a:gdLst>
              <a:gd name="G0" fmla="+- 0 0 0"/>
              <a:gd name="G1" fmla="+- 13782 0 0"/>
              <a:gd name="G2" fmla="+- 21600 0 0"/>
              <a:gd name="T0" fmla="*/ 16632 w 21418"/>
              <a:gd name="T1" fmla="*/ 0 h 13782"/>
              <a:gd name="T2" fmla="*/ 21418 w 21418"/>
              <a:gd name="T3" fmla="*/ 10986 h 13782"/>
              <a:gd name="T4" fmla="*/ 0 w 21418"/>
              <a:gd name="T5" fmla="*/ 13782 h 13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18" h="13782" fill="none" extrusionOk="0">
                <a:moveTo>
                  <a:pt x="16631" y="0"/>
                </a:moveTo>
                <a:cubicBezTo>
                  <a:pt x="19231" y="3137"/>
                  <a:pt x="20890" y="6945"/>
                  <a:pt x="21418" y="10985"/>
                </a:cubicBezTo>
              </a:path>
              <a:path w="21418" h="13782" stroke="0" extrusionOk="0">
                <a:moveTo>
                  <a:pt x="16631" y="0"/>
                </a:moveTo>
                <a:cubicBezTo>
                  <a:pt x="19231" y="3137"/>
                  <a:pt x="20890" y="6945"/>
                  <a:pt x="21418" y="10985"/>
                </a:cubicBezTo>
                <a:lnTo>
                  <a:pt x="0" y="13782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5" name="Arc 97"/>
          <p:cNvSpPr>
            <a:spLocks/>
          </p:cNvSpPr>
          <p:nvPr/>
        </p:nvSpPr>
        <p:spPr bwMode="auto">
          <a:xfrm flipV="1">
            <a:off x="3800475" y="4006850"/>
            <a:ext cx="434975" cy="274638"/>
          </a:xfrm>
          <a:custGeom>
            <a:avLst/>
            <a:gdLst>
              <a:gd name="G0" fmla="+- 0 0 0"/>
              <a:gd name="G1" fmla="+- 13513 0 0"/>
              <a:gd name="G2" fmla="+- 21600 0 0"/>
              <a:gd name="T0" fmla="*/ 16851 w 21428"/>
              <a:gd name="T1" fmla="*/ 0 h 13513"/>
              <a:gd name="T2" fmla="*/ 21428 w 21428"/>
              <a:gd name="T3" fmla="*/ 10790 h 13513"/>
              <a:gd name="T4" fmla="*/ 0 w 21428"/>
              <a:gd name="T5" fmla="*/ 13513 h 13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28" h="13513" fill="none" extrusionOk="0">
                <a:moveTo>
                  <a:pt x="16851" y="-1"/>
                </a:moveTo>
                <a:cubicBezTo>
                  <a:pt x="19341" y="3106"/>
                  <a:pt x="20925" y="6840"/>
                  <a:pt x="21427" y="10790"/>
                </a:cubicBezTo>
              </a:path>
              <a:path w="21428" h="13513" stroke="0" extrusionOk="0">
                <a:moveTo>
                  <a:pt x="16851" y="-1"/>
                </a:moveTo>
                <a:cubicBezTo>
                  <a:pt x="19341" y="3106"/>
                  <a:pt x="20925" y="6840"/>
                  <a:pt x="21427" y="10790"/>
                </a:cubicBezTo>
                <a:lnTo>
                  <a:pt x="0" y="13513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6" name="Arc 98"/>
          <p:cNvSpPr>
            <a:spLocks/>
          </p:cNvSpPr>
          <p:nvPr/>
        </p:nvSpPr>
        <p:spPr bwMode="auto">
          <a:xfrm flipV="1">
            <a:off x="4206875" y="4170363"/>
            <a:ext cx="438150" cy="257175"/>
          </a:xfrm>
          <a:custGeom>
            <a:avLst/>
            <a:gdLst>
              <a:gd name="G0" fmla="+- 0 0 0"/>
              <a:gd name="G1" fmla="+- 12705 0 0"/>
              <a:gd name="G2" fmla="+- 21600 0 0"/>
              <a:gd name="T0" fmla="*/ 17468 w 21600"/>
              <a:gd name="T1" fmla="*/ 0 h 12705"/>
              <a:gd name="T2" fmla="*/ 21600 w 21600"/>
              <a:gd name="T3" fmla="*/ 12705 h 12705"/>
              <a:gd name="T4" fmla="*/ 0 w 21600"/>
              <a:gd name="T5" fmla="*/ 12705 h 12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705" fill="none" extrusionOk="0">
                <a:moveTo>
                  <a:pt x="17468" y="-1"/>
                </a:moveTo>
                <a:cubicBezTo>
                  <a:pt x="20153" y="3691"/>
                  <a:pt x="21600" y="8139"/>
                  <a:pt x="21600" y="12705"/>
                </a:cubicBezTo>
              </a:path>
              <a:path w="21600" h="12705" stroke="0" extrusionOk="0">
                <a:moveTo>
                  <a:pt x="17468" y="-1"/>
                </a:moveTo>
                <a:cubicBezTo>
                  <a:pt x="20153" y="3691"/>
                  <a:pt x="21600" y="8139"/>
                  <a:pt x="21600" y="12705"/>
                </a:cubicBezTo>
                <a:lnTo>
                  <a:pt x="0" y="12705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7" name="Arc 99"/>
          <p:cNvSpPr>
            <a:spLocks/>
          </p:cNvSpPr>
          <p:nvPr/>
        </p:nvSpPr>
        <p:spPr bwMode="auto">
          <a:xfrm flipV="1">
            <a:off x="4616450" y="4337050"/>
            <a:ext cx="436563" cy="238125"/>
          </a:xfrm>
          <a:custGeom>
            <a:avLst/>
            <a:gdLst>
              <a:gd name="G0" fmla="+- 0 0 0"/>
              <a:gd name="G1" fmla="+- 11722 0 0"/>
              <a:gd name="G2" fmla="+- 21600 0 0"/>
              <a:gd name="T0" fmla="*/ 18143 w 21554"/>
              <a:gd name="T1" fmla="*/ 0 h 11722"/>
              <a:gd name="T2" fmla="*/ 21554 w 21554"/>
              <a:gd name="T3" fmla="*/ 10318 h 11722"/>
              <a:gd name="T4" fmla="*/ 0 w 21554"/>
              <a:gd name="T5" fmla="*/ 11722 h 1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4" h="11722" fill="none" extrusionOk="0">
                <a:moveTo>
                  <a:pt x="18142" y="0"/>
                </a:moveTo>
                <a:cubicBezTo>
                  <a:pt x="20140" y="3092"/>
                  <a:pt x="21315" y="6644"/>
                  <a:pt x="21554" y="10317"/>
                </a:cubicBezTo>
              </a:path>
              <a:path w="21554" h="11722" stroke="0" extrusionOk="0">
                <a:moveTo>
                  <a:pt x="18142" y="0"/>
                </a:moveTo>
                <a:cubicBezTo>
                  <a:pt x="20140" y="3092"/>
                  <a:pt x="21315" y="6644"/>
                  <a:pt x="21554" y="10317"/>
                </a:cubicBezTo>
                <a:lnTo>
                  <a:pt x="0" y="11722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 flipV="1">
            <a:off x="5026025" y="3848100"/>
            <a:ext cx="968375" cy="638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9" name="Line 101"/>
          <p:cNvSpPr>
            <a:spLocks noChangeShapeType="1"/>
          </p:cNvSpPr>
          <p:nvPr/>
        </p:nvSpPr>
        <p:spPr bwMode="auto">
          <a:xfrm flipV="1">
            <a:off x="4613275" y="3848100"/>
            <a:ext cx="708025" cy="482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" name="Line 102"/>
          <p:cNvSpPr>
            <a:spLocks noChangeShapeType="1"/>
          </p:cNvSpPr>
          <p:nvPr/>
        </p:nvSpPr>
        <p:spPr bwMode="auto">
          <a:xfrm flipV="1">
            <a:off x="4206875" y="3851275"/>
            <a:ext cx="476250" cy="317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" name="Line 103"/>
          <p:cNvSpPr>
            <a:spLocks noChangeShapeType="1"/>
          </p:cNvSpPr>
          <p:nvPr/>
        </p:nvSpPr>
        <p:spPr bwMode="auto">
          <a:xfrm flipV="1">
            <a:off x="3800475" y="3851275"/>
            <a:ext cx="244475" cy="157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7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0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5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utoUpdateAnimBg="0"/>
      <p:bldP spid="7183" grpId="0" autoUpdateAnimBg="0"/>
      <p:bldP spid="7184" grpId="0" autoUpdateAnimBg="0"/>
      <p:bldP spid="7185" grpId="0" autoUpdateAnimBg="0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21" grpId="0" animBg="1"/>
      <p:bldP spid="7222" grpId="0" animBg="1"/>
      <p:bldP spid="7223" grpId="0" animBg="1"/>
      <p:bldP spid="7224" grpId="0" animBg="1"/>
      <p:bldP spid="722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54" grpId="0" animBg="1"/>
      <p:bldP spid="7255" grpId="0" animBg="1"/>
      <p:bldP spid="7256" grpId="0" animBg="1"/>
      <p:bldP spid="7257" grpId="0" animBg="1"/>
      <p:bldP spid="7258" grpId="0" animBg="1"/>
      <p:bldP spid="7259" grpId="0" animBg="1"/>
      <p:bldP spid="7260" grpId="0" animBg="1"/>
      <p:bldP spid="7261" grpId="0" animBg="1"/>
      <p:bldP spid="7262" grpId="0" animBg="1"/>
      <p:bldP spid="7263" grpId="0" animBg="1"/>
      <p:bldP spid="7264" grpId="0" animBg="1"/>
      <p:bldP spid="7265" grpId="0" animBg="1"/>
      <p:bldP spid="7266" grpId="0" animBg="1"/>
      <p:bldP spid="7267" grpId="0" animBg="1"/>
      <p:bldP spid="7268" grpId="0" animBg="1"/>
      <p:bldP spid="7269" grpId="0" animBg="1"/>
      <p:bldP spid="7270" grpId="0" animBg="1"/>
      <p:bldP spid="72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782437">
            <a:off x="4411663" y="2487613"/>
            <a:ext cx="368300" cy="4294187"/>
            <a:chOff x="2767" y="909"/>
            <a:chExt cx="138" cy="1995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2779" y="2734"/>
              <a:ext cx="12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767" y="909"/>
              <a:ext cx="13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D</a:t>
              </a:r>
            </a:p>
          </p:txBody>
        </p:sp>
      </p:grp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758950" y="2962275"/>
            <a:ext cx="5613400" cy="3440113"/>
          </a:xfrm>
          <a:prstGeom prst="parallelogram">
            <a:avLst>
              <a:gd name="adj" fmla="val 233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rot="679073">
            <a:off x="4586288" y="2841625"/>
            <a:ext cx="0" cy="3552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2381250" y="4168775"/>
            <a:ext cx="1852613" cy="2233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2874963" y="3686175"/>
            <a:ext cx="1358900" cy="27162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3660775" y="3143250"/>
            <a:ext cx="573088" cy="32591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233863" y="4168775"/>
            <a:ext cx="2776537" cy="2233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4273550" y="3625850"/>
            <a:ext cx="2435225" cy="27162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4233863" y="3143250"/>
            <a:ext cx="1689100" cy="32591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181225" y="4672013"/>
            <a:ext cx="4829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241550" y="2962275"/>
            <a:ext cx="2655888" cy="1327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2301875" y="2962275"/>
            <a:ext cx="2595563" cy="904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2422525" y="2962275"/>
            <a:ext cx="2474913" cy="422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206625" y="4251325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305050" y="3829050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06650" y="3406775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038350" y="41084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1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143125" y="3702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2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241550" y="3263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3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301875" y="29019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4</a:t>
            </a:r>
          </a:p>
        </p:txBody>
      </p: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2784475" y="4621213"/>
            <a:ext cx="1158875" cy="104775"/>
            <a:chOff x="1391" y="1991"/>
            <a:chExt cx="922" cy="83"/>
          </a:xfrm>
        </p:grpSpPr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1391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852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2313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2630488" y="4624388"/>
            <a:ext cx="2127250" cy="365125"/>
            <a:chOff x="1269" y="1994"/>
            <a:chExt cx="1692" cy="290"/>
          </a:xfrm>
        </p:grpSpPr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 rot="135648">
              <a:off x="1269" y="2024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8222" name="Text Box 30"/>
            <p:cNvSpPr txBox="1">
              <a:spLocks noChangeArrowheads="1"/>
            </p:cNvSpPr>
            <p:nvPr/>
          </p:nvSpPr>
          <p:spPr bwMode="auto">
            <a:xfrm rot="135648">
              <a:off x="1809" y="2042"/>
              <a:ext cx="21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 rot="135648">
              <a:off x="2307" y="2022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 rot="135648">
              <a:off x="2744" y="1994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5068888" y="4621213"/>
            <a:ext cx="1573212" cy="336550"/>
            <a:chOff x="3208" y="1991"/>
            <a:chExt cx="1251" cy="268"/>
          </a:xfrm>
        </p:grpSpPr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 rot="33623">
              <a:off x="3264" y="2001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rot="33623">
              <a:off x="3795" y="1991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 rot="33623">
              <a:off x="4284" y="1996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 rot="101301">
              <a:off x="3208" y="2016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 rot="101301">
              <a:off x="3742" y="2010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 rot="101301">
              <a:off x="4242" y="2005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</p:grp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4897438" y="2962275"/>
            <a:ext cx="2173287" cy="12334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4897438" y="2962275"/>
            <a:ext cx="2293937" cy="844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4897438" y="2962275"/>
            <a:ext cx="2354262" cy="422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1819275" y="4527550"/>
            <a:ext cx="5518150" cy="366713"/>
            <a:chOff x="1296" y="1872"/>
            <a:chExt cx="3118" cy="167"/>
          </a:xfrm>
        </p:grpSpPr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1296" y="1872"/>
              <a:ext cx="1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4224" y="1872"/>
              <a:ext cx="19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charset="0"/>
                </a:rPr>
                <a:t>B</a:t>
              </a:r>
            </a:p>
          </p:txBody>
        </p:sp>
      </p:grpSp>
      <p:sp>
        <p:nvSpPr>
          <p:cNvPr id="8238" name="Arc 46"/>
          <p:cNvSpPr>
            <a:spLocks/>
          </p:cNvSpPr>
          <p:nvPr/>
        </p:nvSpPr>
        <p:spPr bwMode="auto">
          <a:xfrm rot="11647256" flipV="1">
            <a:off x="2405063" y="2792413"/>
            <a:ext cx="3275012" cy="2320925"/>
          </a:xfrm>
          <a:custGeom>
            <a:avLst/>
            <a:gdLst>
              <a:gd name="G0" fmla="+- 0 0 0"/>
              <a:gd name="G1" fmla="+- 20578 0 0"/>
              <a:gd name="G2" fmla="+- 21600 0 0"/>
              <a:gd name="T0" fmla="*/ 6566 w 21600"/>
              <a:gd name="T1" fmla="*/ 0 h 20578"/>
              <a:gd name="T2" fmla="*/ 21600 w 21600"/>
              <a:gd name="T3" fmla="*/ 20578 h 20578"/>
              <a:gd name="T4" fmla="*/ 0 w 21600"/>
              <a:gd name="T5" fmla="*/ 20578 h 20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78" fill="none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</a:path>
              <a:path w="21600" h="20578" stroke="0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  <a:lnTo>
                  <a:pt x="0" y="2057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Arc 47"/>
          <p:cNvSpPr>
            <a:spLocks/>
          </p:cNvSpPr>
          <p:nvPr/>
        </p:nvSpPr>
        <p:spPr bwMode="auto">
          <a:xfrm rot="810450" flipV="1">
            <a:off x="3479800" y="4259263"/>
            <a:ext cx="3273425" cy="2320925"/>
          </a:xfrm>
          <a:custGeom>
            <a:avLst/>
            <a:gdLst>
              <a:gd name="G0" fmla="+- 0 0 0"/>
              <a:gd name="G1" fmla="+- 20578 0 0"/>
              <a:gd name="G2" fmla="+- 21600 0 0"/>
              <a:gd name="T0" fmla="*/ 6566 w 21600"/>
              <a:gd name="T1" fmla="*/ 0 h 20578"/>
              <a:gd name="T2" fmla="*/ 21600 w 21600"/>
              <a:gd name="T3" fmla="*/ 20578 h 20578"/>
              <a:gd name="T4" fmla="*/ 0 w 21600"/>
              <a:gd name="T5" fmla="*/ 20578 h 20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78" fill="none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</a:path>
              <a:path w="21600" h="20578" stroke="0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  <a:lnTo>
                  <a:pt x="0" y="2057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Arc 48"/>
          <p:cNvSpPr>
            <a:spLocks/>
          </p:cNvSpPr>
          <p:nvPr/>
        </p:nvSpPr>
        <p:spPr bwMode="auto">
          <a:xfrm>
            <a:off x="4957763" y="2963863"/>
            <a:ext cx="2052637" cy="162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970"/>
              <a:gd name="T2" fmla="*/ 21335 w 21600"/>
              <a:gd name="T3" fmla="*/ 24970 h 24970"/>
              <a:gd name="T4" fmla="*/ 0 w 21600"/>
              <a:gd name="T5" fmla="*/ 21600 h 24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9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</a:path>
              <a:path w="21600" h="249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Arc 49"/>
          <p:cNvSpPr>
            <a:spLocks/>
          </p:cNvSpPr>
          <p:nvPr/>
        </p:nvSpPr>
        <p:spPr bwMode="auto">
          <a:xfrm flipH="1" flipV="1">
            <a:off x="2141538" y="4702175"/>
            <a:ext cx="2052637" cy="1690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970"/>
              <a:gd name="T2" fmla="*/ 21335 w 21600"/>
              <a:gd name="T3" fmla="*/ 24970 h 24970"/>
              <a:gd name="T4" fmla="*/ 0 w 21600"/>
              <a:gd name="T5" fmla="*/ 21600 h 24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9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</a:path>
              <a:path w="21600" h="249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2130425" y="3203575"/>
            <a:ext cx="1500188" cy="2917825"/>
            <a:chOff x="872" y="864"/>
            <a:chExt cx="1192" cy="2320"/>
          </a:xfrm>
        </p:grpSpPr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 flipH="1">
              <a:off x="912" y="1584"/>
              <a:ext cx="192" cy="8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 flipH="1">
              <a:off x="1056" y="1200"/>
              <a:ext cx="384" cy="163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 flipH="1">
              <a:off x="1522" y="864"/>
              <a:ext cx="542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auto">
            <a:xfrm>
              <a:off x="872" y="23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auto">
            <a:xfrm>
              <a:off x="1040" y="27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auto">
            <a:xfrm>
              <a:off x="1496" y="31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49" name="Group 57"/>
          <p:cNvGrpSpPr>
            <a:grpSpLocks/>
          </p:cNvGrpSpPr>
          <p:nvPr/>
        </p:nvGrpSpPr>
        <p:grpSpPr bwMode="auto">
          <a:xfrm>
            <a:off x="4173538" y="3082925"/>
            <a:ext cx="2836862" cy="3319463"/>
            <a:chOff x="2496" y="768"/>
            <a:chExt cx="2256" cy="2640"/>
          </a:xfrm>
        </p:grpSpPr>
        <p:sp>
          <p:nvSpPr>
            <p:cNvPr id="8250" name="Oval 58"/>
            <p:cNvSpPr>
              <a:spLocks noChangeArrowheads="1"/>
            </p:cNvSpPr>
            <p:nvPr/>
          </p:nvSpPr>
          <p:spPr bwMode="auto">
            <a:xfrm>
              <a:off x="2496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51" name="Group 59"/>
            <p:cNvGrpSpPr>
              <a:grpSpLocks/>
            </p:cNvGrpSpPr>
            <p:nvPr/>
          </p:nvGrpSpPr>
          <p:grpSpPr bwMode="auto">
            <a:xfrm>
              <a:off x="3264" y="768"/>
              <a:ext cx="1488" cy="2592"/>
              <a:chOff x="3264" y="768"/>
              <a:chExt cx="1488" cy="2592"/>
            </a:xfrm>
          </p:grpSpPr>
          <p:sp>
            <p:nvSpPr>
              <p:cNvPr id="8252" name="Line 60"/>
              <p:cNvSpPr>
                <a:spLocks noChangeShapeType="1"/>
              </p:cNvSpPr>
              <p:nvPr/>
            </p:nvSpPr>
            <p:spPr bwMode="auto">
              <a:xfrm flipH="1">
                <a:off x="4515" y="1536"/>
                <a:ext cx="237" cy="100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Line 61"/>
              <p:cNvSpPr>
                <a:spLocks noChangeShapeType="1"/>
              </p:cNvSpPr>
              <p:nvPr/>
            </p:nvSpPr>
            <p:spPr bwMode="auto">
              <a:xfrm flipH="1">
                <a:off x="3289" y="768"/>
                <a:ext cx="599" cy="254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62"/>
              <p:cNvSpPr>
                <a:spLocks noChangeShapeType="1"/>
              </p:cNvSpPr>
              <p:nvPr/>
            </p:nvSpPr>
            <p:spPr bwMode="auto">
              <a:xfrm flipH="1">
                <a:off x="4083" y="1152"/>
                <a:ext cx="429" cy="182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Oval 63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Oval 64"/>
              <p:cNvSpPr>
                <a:spLocks noChangeArrowheads="1"/>
              </p:cNvSpPr>
              <p:nvPr/>
            </p:nvSpPr>
            <p:spPr bwMode="auto">
              <a:xfrm>
                <a:off x="4080" y="29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Oval 65"/>
              <p:cNvSpPr>
                <a:spLocks noChangeArrowheads="1"/>
              </p:cNvSpPr>
              <p:nvPr/>
            </p:nvSpPr>
            <p:spPr bwMode="auto">
              <a:xfrm>
                <a:off x="4512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58" name="Oval 66"/>
          <p:cNvSpPr>
            <a:spLocks noChangeArrowheads="1"/>
          </p:cNvSpPr>
          <p:nvPr/>
        </p:nvSpPr>
        <p:spPr bwMode="auto">
          <a:xfrm>
            <a:off x="2120900" y="4652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>
            <a:off x="2362200" y="4168775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2805113" y="3636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Oval 69"/>
          <p:cNvSpPr>
            <a:spLocks noChangeArrowheads="1"/>
          </p:cNvSpPr>
          <p:nvPr/>
        </p:nvSpPr>
        <p:spPr bwMode="auto">
          <a:xfrm>
            <a:off x="6950075" y="4652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62" name="Group 70"/>
          <p:cNvGrpSpPr>
            <a:grpSpLocks/>
          </p:cNvGrpSpPr>
          <p:nvPr/>
        </p:nvGrpSpPr>
        <p:grpSpPr bwMode="auto">
          <a:xfrm>
            <a:off x="7080250" y="2841625"/>
            <a:ext cx="539750" cy="1481138"/>
            <a:chOff x="4808" y="576"/>
            <a:chExt cx="429" cy="1178"/>
          </a:xfrm>
        </p:grpSpPr>
        <p:grpSp>
          <p:nvGrpSpPr>
            <p:cNvPr id="8263" name="Group 71"/>
            <p:cNvGrpSpPr>
              <a:grpSpLocks/>
            </p:cNvGrpSpPr>
            <p:nvPr/>
          </p:nvGrpSpPr>
          <p:grpSpPr bwMode="auto">
            <a:xfrm rot="644687">
              <a:off x="4843" y="1005"/>
              <a:ext cx="102" cy="671"/>
              <a:chOff x="1602" y="1488"/>
              <a:chExt cx="60" cy="384"/>
            </a:xfrm>
          </p:grpSpPr>
          <p:sp>
            <p:nvSpPr>
              <p:cNvPr id="8264" name="Line 72"/>
              <p:cNvSpPr>
                <a:spLocks noChangeShapeType="1"/>
              </p:cNvSpPr>
              <p:nvPr/>
            </p:nvSpPr>
            <p:spPr bwMode="auto">
              <a:xfrm>
                <a:off x="1602" y="1872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73"/>
              <p:cNvSpPr>
                <a:spLocks noChangeShapeType="1"/>
              </p:cNvSpPr>
              <p:nvPr/>
            </p:nvSpPr>
            <p:spPr bwMode="auto">
              <a:xfrm>
                <a:off x="1608" y="1680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74"/>
              <p:cNvSpPr>
                <a:spLocks noChangeShapeType="1"/>
              </p:cNvSpPr>
              <p:nvPr/>
            </p:nvSpPr>
            <p:spPr bwMode="auto">
              <a:xfrm>
                <a:off x="1614" y="1488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67" name="Text Box 75"/>
            <p:cNvSpPr txBox="1">
              <a:spLocks noChangeArrowheads="1"/>
            </p:cNvSpPr>
            <p:nvPr/>
          </p:nvSpPr>
          <p:spPr bwMode="auto">
            <a:xfrm>
              <a:off x="4808" y="1512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1</a:t>
              </a:r>
            </a:p>
          </p:txBody>
        </p:sp>
        <p:sp>
          <p:nvSpPr>
            <p:cNvPr id="8268" name="Text Box 76"/>
            <p:cNvSpPr txBox="1">
              <a:spLocks noChangeArrowheads="1"/>
            </p:cNvSpPr>
            <p:nvPr/>
          </p:nvSpPr>
          <p:spPr bwMode="auto">
            <a:xfrm>
              <a:off x="4880" y="1200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2</a:t>
              </a:r>
            </a:p>
          </p:txBody>
        </p:sp>
        <p:sp>
          <p:nvSpPr>
            <p:cNvPr id="8269" name="Text Box 77"/>
            <p:cNvSpPr txBox="1">
              <a:spLocks noChangeArrowheads="1"/>
            </p:cNvSpPr>
            <p:nvPr/>
          </p:nvSpPr>
          <p:spPr bwMode="auto">
            <a:xfrm>
              <a:off x="4955" y="864"/>
              <a:ext cx="21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3</a:t>
              </a:r>
            </a:p>
          </p:txBody>
        </p:sp>
        <p:sp>
          <p:nvSpPr>
            <p:cNvPr id="8270" name="Text Box 78"/>
            <p:cNvSpPr txBox="1">
              <a:spLocks noChangeArrowheads="1"/>
            </p:cNvSpPr>
            <p:nvPr/>
          </p:nvSpPr>
          <p:spPr bwMode="auto">
            <a:xfrm>
              <a:off x="5020" y="576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4</a:t>
              </a:r>
            </a:p>
          </p:txBody>
        </p:sp>
      </p:grpSp>
      <p:sp>
        <p:nvSpPr>
          <p:cNvPr id="8271" name="Oval 79"/>
          <p:cNvSpPr>
            <a:spLocks noChangeArrowheads="1"/>
          </p:cNvSpPr>
          <p:nvPr/>
        </p:nvSpPr>
        <p:spPr bwMode="auto">
          <a:xfrm>
            <a:off x="6950075" y="4129088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Oval 80"/>
          <p:cNvSpPr>
            <a:spLocks noChangeArrowheads="1"/>
          </p:cNvSpPr>
          <p:nvPr/>
        </p:nvSpPr>
        <p:spPr bwMode="auto">
          <a:xfrm>
            <a:off x="6667500" y="3595688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Oval 81"/>
          <p:cNvSpPr>
            <a:spLocks noChangeArrowheads="1"/>
          </p:cNvSpPr>
          <p:nvPr/>
        </p:nvSpPr>
        <p:spPr bwMode="auto">
          <a:xfrm>
            <a:off x="5892800" y="3092450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Oval 82"/>
          <p:cNvSpPr>
            <a:spLocks noChangeArrowheads="1"/>
          </p:cNvSpPr>
          <p:nvPr/>
        </p:nvSpPr>
        <p:spPr bwMode="auto">
          <a:xfrm>
            <a:off x="3630613" y="3143250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Oval 83"/>
          <p:cNvSpPr>
            <a:spLocks noChangeArrowheads="1"/>
          </p:cNvSpPr>
          <p:nvPr/>
        </p:nvSpPr>
        <p:spPr bwMode="auto">
          <a:xfrm>
            <a:off x="4876800" y="293211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76" name="Group 84"/>
          <p:cNvGrpSpPr>
            <a:grpSpLocks/>
          </p:cNvGrpSpPr>
          <p:nvPr/>
        </p:nvGrpSpPr>
        <p:grpSpPr bwMode="auto">
          <a:xfrm>
            <a:off x="2133600" y="228600"/>
            <a:ext cx="4648200" cy="1143000"/>
            <a:chOff x="144" y="144"/>
            <a:chExt cx="2928" cy="720"/>
          </a:xfrm>
        </p:grpSpPr>
        <p:sp>
          <p:nvSpPr>
            <p:cNvPr id="8277" name="Rectangle 85"/>
            <p:cNvSpPr>
              <a:spLocks noChangeArrowheads="1"/>
            </p:cNvSpPr>
            <p:nvPr/>
          </p:nvSpPr>
          <p:spPr bwMode="auto">
            <a:xfrm>
              <a:off x="144" y="144"/>
              <a:ext cx="2832" cy="72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Text Box 86"/>
            <p:cNvSpPr txBox="1">
              <a:spLocks noChangeArrowheads="1"/>
            </p:cNvSpPr>
            <p:nvPr/>
          </p:nvSpPr>
          <p:spPr bwMode="auto">
            <a:xfrm>
              <a:off x="144" y="144"/>
              <a:ext cx="292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  <a:cs typeface="Times New Roman" charset="0"/>
                </a:rPr>
                <a:t>Problem 3:-</a:t>
              </a: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Draw ellipse by </a:t>
              </a:r>
              <a:r>
                <a:rPr lang="en-US" sz="1600" b="1">
                  <a:latin typeface="Times New Roman" charset="0"/>
                  <a:cs typeface="Times New Roman" charset="0"/>
                </a:rPr>
                <a:t>Oblong method.</a:t>
              </a:r>
            </a:p>
            <a:p>
              <a:pPr algn="ctr" eaLnBrk="0" hangingPunct="0"/>
              <a:r>
                <a:rPr lang="en-US" sz="1600" i="1">
                  <a:latin typeface="Times New Roman" charset="0"/>
                  <a:cs typeface="Times New Roman" charset="0"/>
                </a:rPr>
                <a:t>Draw a parallelogram of  100 mm and 70 mm long sides with included angle of 75</a:t>
              </a:r>
              <a:r>
                <a:rPr lang="en-US" sz="1600" i="1" baseline="30000">
                  <a:latin typeface="Times New Roman" charset="0"/>
                  <a:cs typeface="Times New Roman" charset="0"/>
                </a:rPr>
                <a:t>0.</a:t>
              </a:r>
              <a:r>
                <a:rPr lang="en-US" sz="1600" i="1">
                  <a:latin typeface="Times New Roman" charset="0"/>
                  <a:cs typeface="Times New Roman" charset="0"/>
                </a:rPr>
                <a:t>Inscribe Ellipse in it.</a:t>
              </a:r>
            </a:p>
          </p:txBody>
        </p:sp>
      </p:grpSp>
      <p:grpSp>
        <p:nvGrpSpPr>
          <p:cNvPr id="8279" name="Group 87"/>
          <p:cNvGrpSpPr>
            <a:grpSpLocks/>
          </p:cNvGrpSpPr>
          <p:nvPr/>
        </p:nvGrpSpPr>
        <p:grpSpPr bwMode="auto">
          <a:xfrm>
            <a:off x="2514600" y="1371600"/>
            <a:ext cx="3733800" cy="1155700"/>
            <a:chOff x="3168" y="144"/>
            <a:chExt cx="2352" cy="728"/>
          </a:xfrm>
        </p:grpSpPr>
        <p:sp>
          <p:nvSpPr>
            <p:cNvPr id="8280" name="Rectangle 88"/>
            <p:cNvSpPr>
              <a:spLocks noChangeArrowheads="1"/>
            </p:cNvSpPr>
            <p:nvPr/>
          </p:nvSpPr>
          <p:spPr bwMode="auto">
            <a:xfrm>
              <a:off x="3168" y="144"/>
              <a:ext cx="2352" cy="72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Text Box 89"/>
            <p:cNvSpPr txBox="1">
              <a:spLocks noChangeArrowheads="1"/>
            </p:cNvSpPr>
            <p:nvPr/>
          </p:nvSpPr>
          <p:spPr bwMode="auto">
            <a:xfrm>
              <a:off x="3397" y="144"/>
              <a:ext cx="1979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STEPS ARE SIMILAR TO 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THE PREVIOUS CASE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(RECTANGLE METHOD)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ONLY IN PLACE OF RECTANGLE, </a:t>
              </a:r>
            </a:p>
            <a:p>
              <a:pPr algn="ctr" eaLnBrk="0" hangingPunct="0"/>
              <a:r>
                <a:rPr lang="en-US" sz="1400" b="1">
                  <a:solidFill>
                    <a:srgbClr val="FF0066"/>
                  </a:solidFill>
                  <a:latin typeface="Times New Roman" charset="0"/>
                </a:rPr>
                <a:t>HERE IS A PARALLELOGRAM.</a:t>
              </a:r>
            </a:p>
          </p:txBody>
        </p:sp>
      </p:grp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7121525" y="0"/>
            <a:ext cx="202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BY OBLONG METHOD</a:t>
            </a:r>
          </a:p>
        </p:txBody>
      </p:sp>
      <p:grpSp>
        <p:nvGrpSpPr>
          <p:cNvPr id="8283" name="Group 91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8284" name="AutoShape 9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AutoShape 9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AutoShape 9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7" name="AutoShape 9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AutoShape 9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AutoShape 9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0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5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0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utoUpdateAnimBg="0"/>
      <p:bldP spid="8213" grpId="0" autoUpdateAnimBg="0"/>
      <p:bldP spid="8214" grpId="0" autoUpdateAnimBg="0"/>
      <p:bldP spid="8215" grpId="0" autoUpdateAnimBg="0"/>
      <p:bldP spid="8232" grpId="0" animBg="1"/>
      <p:bldP spid="8233" grpId="0" animBg="1"/>
      <p:bldP spid="8234" grpId="0" animBg="1"/>
      <p:bldP spid="8238" grpId="0" animBg="1"/>
      <p:bldP spid="8239" grpId="0" animBg="1"/>
      <p:bldP spid="8240" grpId="0" animBg="1"/>
      <p:bldP spid="8241" grpId="0" animBg="1"/>
      <p:bldP spid="8258" grpId="0" animBg="1"/>
      <p:bldP spid="8259" grpId="0" animBg="1"/>
      <p:bldP spid="8260" grpId="0" animBg="1"/>
      <p:bldP spid="8261" grpId="0" animBg="1"/>
      <p:bldP spid="8271" grpId="0" animBg="1"/>
      <p:bldP spid="8272" grpId="0" animBg="1"/>
      <p:bldP spid="8273" grpId="0" animBg="1"/>
      <p:bldP spid="8274" grpId="0" animBg="1"/>
      <p:bldP spid="82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3262313" y="3783013"/>
            <a:ext cx="5486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6005513" y="2259013"/>
            <a:ext cx="0" cy="304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rot="19625753">
            <a:off x="3419475" y="3041650"/>
            <a:ext cx="2819400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629025" y="375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62313" y="3749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976938" y="52308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8672513" y="3740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962650" y="22590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8286750" y="375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rot="1974247" flipV="1">
            <a:off x="5776913" y="3049588"/>
            <a:ext cx="2819400" cy="1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100513" y="3706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495800" y="37163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891088" y="37115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286375" y="3706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3600450" y="312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4043363" y="27352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4633913" y="24590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5210175" y="2320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 flipH="1">
            <a:off x="8410575" y="3135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 flipH="1">
            <a:off x="7924800" y="2744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 flipH="1">
            <a:off x="7334250" y="2482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 flipH="1">
            <a:off x="6743700" y="2330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 flipH="1" flipV="1">
            <a:off x="8405813" y="4421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 flipH="1" flipV="1">
            <a:off x="7934325" y="47831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 flipH="1" flipV="1">
            <a:off x="7372350" y="5045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 flipH="1" flipV="1">
            <a:off x="6781800" y="518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 flipV="1">
            <a:off x="3557588" y="4435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 flipV="1">
            <a:off x="4029075" y="4797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 flipV="1">
            <a:off x="4591050" y="5045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 flipV="1">
            <a:off x="5181600" y="518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V="1">
            <a:off x="3643313" y="3173413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643313" y="3173413"/>
            <a:ext cx="47244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3643313" y="2792413"/>
            <a:ext cx="4572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4100513" y="2792413"/>
            <a:ext cx="41910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3643313" y="2563813"/>
            <a:ext cx="99060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4633913" y="2487613"/>
            <a:ext cx="37338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3643313" y="2335213"/>
            <a:ext cx="16002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5243513" y="2335213"/>
            <a:ext cx="31242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3490913" y="3783013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F</a:t>
            </a:r>
            <a:r>
              <a:rPr lang="en-US" sz="1600" b="1" baseline="-25000">
                <a:latin typeface="Times New Roman" charset="0"/>
              </a:rPr>
              <a:t>1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8181975" y="3783013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F</a:t>
            </a:r>
            <a:r>
              <a:rPr lang="en-US" sz="1600" b="1" baseline="-25000">
                <a:latin typeface="Times New Roman" charset="0"/>
              </a:rPr>
              <a:t>2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008438" y="3794125"/>
            <a:ext cx="151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1      2       3       4  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957513" y="36052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A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8748713" y="3554413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5837238" y="19621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5880100" y="53022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D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365500" y="27559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1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3856038" y="241776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494213" y="21685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3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138738" y="19796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p</a:t>
            </a:r>
            <a:r>
              <a:rPr lang="en-US" sz="1400" baseline="-25000">
                <a:latin typeface="Times New Roman" charset="0"/>
              </a:rPr>
              <a:t>4</a:t>
            </a:r>
          </a:p>
        </p:txBody>
      </p:sp>
      <p:grpSp>
        <p:nvGrpSpPr>
          <p:cNvPr id="9267" name="Group 51"/>
          <p:cNvGrpSpPr>
            <a:grpSpLocks/>
          </p:cNvGrpSpPr>
          <p:nvPr/>
        </p:nvGrpSpPr>
        <p:grpSpPr bwMode="auto">
          <a:xfrm>
            <a:off x="3671888" y="2320925"/>
            <a:ext cx="4724400" cy="1489075"/>
            <a:chOff x="1713" y="3012"/>
            <a:chExt cx="2976" cy="938"/>
          </a:xfrm>
        </p:grpSpPr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 flipH="1" flipV="1">
              <a:off x="4689" y="355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 flipH="1">
              <a:off x="1713" y="3552"/>
              <a:ext cx="2976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 flipH="1" flipV="1">
              <a:off x="4401" y="3312"/>
              <a:ext cx="288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 flipH="1">
              <a:off x="1761" y="3312"/>
              <a:ext cx="2640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 flipH="1" flipV="1">
              <a:off x="4065" y="3168"/>
              <a:ext cx="624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 flipH="1">
              <a:off x="1713" y="3120"/>
              <a:ext cx="2352" cy="8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 flipH="1">
              <a:off x="1713" y="3024"/>
              <a:ext cx="196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3672" y="3012"/>
              <a:ext cx="1008" cy="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416675" y="0"/>
            <a:ext cx="2727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BY ARCS OF CIRCLE METHOD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5989638" y="3717925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charset="0"/>
              </a:rPr>
              <a:t>O</a:t>
            </a:r>
          </a:p>
        </p:txBody>
      </p:sp>
      <p:sp>
        <p:nvSpPr>
          <p:cNvPr id="9278" name="Arc 62"/>
          <p:cNvSpPr>
            <a:spLocks/>
          </p:cNvSpPr>
          <p:nvPr/>
        </p:nvSpPr>
        <p:spPr bwMode="auto">
          <a:xfrm flipH="1">
            <a:off x="3338513" y="2335213"/>
            <a:ext cx="2667000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Arc 63"/>
          <p:cNvSpPr>
            <a:spLocks/>
          </p:cNvSpPr>
          <p:nvPr/>
        </p:nvSpPr>
        <p:spPr bwMode="auto">
          <a:xfrm flipV="1">
            <a:off x="6005513" y="3833813"/>
            <a:ext cx="2743200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Arc 64"/>
          <p:cNvSpPr>
            <a:spLocks/>
          </p:cNvSpPr>
          <p:nvPr/>
        </p:nvSpPr>
        <p:spPr bwMode="auto">
          <a:xfrm flipH="1" flipV="1">
            <a:off x="3325813" y="3833813"/>
            <a:ext cx="2743200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Arc 65"/>
          <p:cNvSpPr>
            <a:spLocks/>
          </p:cNvSpPr>
          <p:nvPr/>
        </p:nvSpPr>
        <p:spPr bwMode="auto">
          <a:xfrm>
            <a:off x="6005513" y="2335213"/>
            <a:ext cx="2743200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0" y="0"/>
            <a:ext cx="3063875" cy="1030288"/>
            <a:chOff x="0" y="0"/>
            <a:chExt cx="2557" cy="649"/>
          </a:xfrm>
        </p:grpSpPr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254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Text Box 68"/>
            <p:cNvSpPr txBox="1">
              <a:spLocks noChangeArrowheads="1"/>
            </p:cNvSpPr>
            <p:nvPr/>
          </p:nvSpPr>
          <p:spPr bwMode="auto">
            <a:xfrm>
              <a:off x="0" y="16"/>
              <a:ext cx="255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imes New Roman" charset="0"/>
                </a:rPr>
                <a:t>PROBLEM 4.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MAJOR AXIS AB &amp; MINOR AXIS CD ARE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100 AMD 70MM LONG RESPECTIVELY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.DRAW ELLIPSE BY ARCS OF CIRLES </a:t>
              </a:r>
            </a:p>
            <a:p>
              <a:pPr eaLnBrk="0" hangingPunct="0"/>
              <a:r>
                <a:rPr lang="en-US" sz="1200">
                  <a:latin typeface="Times New Roman" charset="0"/>
                </a:rPr>
                <a:t>METHOD.</a:t>
              </a:r>
            </a:p>
          </p:txBody>
        </p:sp>
      </p:grpSp>
      <p:grpSp>
        <p:nvGrpSpPr>
          <p:cNvPr id="9285" name="Group 69"/>
          <p:cNvGrpSpPr>
            <a:grpSpLocks/>
          </p:cNvGrpSpPr>
          <p:nvPr/>
        </p:nvGrpSpPr>
        <p:grpSpPr bwMode="auto">
          <a:xfrm>
            <a:off x="0" y="1143000"/>
            <a:ext cx="3124200" cy="4559300"/>
            <a:chOff x="0" y="720"/>
            <a:chExt cx="1968" cy="2872"/>
          </a:xfrm>
        </p:grpSpPr>
        <p:sp>
          <p:nvSpPr>
            <p:cNvPr id="9286" name="AutoShape 70"/>
            <p:cNvSpPr>
              <a:spLocks noChangeArrowheads="1"/>
            </p:cNvSpPr>
            <p:nvPr/>
          </p:nvSpPr>
          <p:spPr bwMode="auto">
            <a:xfrm>
              <a:off x="0" y="720"/>
              <a:ext cx="1872" cy="2736"/>
            </a:xfrm>
            <a:prstGeom prst="wedgeRectCallout">
              <a:avLst>
                <a:gd name="adj1" fmla="val 60097"/>
                <a:gd name="adj2" fmla="val -8514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9287" name="Text Box 71"/>
            <p:cNvSpPr txBox="1">
              <a:spLocks noChangeArrowheads="1"/>
            </p:cNvSpPr>
            <p:nvPr/>
          </p:nvSpPr>
          <p:spPr bwMode="auto">
            <a:xfrm>
              <a:off x="0" y="720"/>
              <a:ext cx="1968" cy="2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latin typeface="Times New Roman" charset="0"/>
                </a:rPr>
                <a:t>STEPS: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1.Draw both axes as usual.Name the       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ends &amp; intersecting point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2.Taking AO distance I.e.half major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axis, from C, mark F</a:t>
              </a:r>
              <a:r>
                <a:rPr lang="en-US" sz="1400" baseline="-25000">
                  <a:latin typeface="Times New Roman" charset="0"/>
                </a:rPr>
                <a:t>1</a:t>
              </a:r>
              <a:r>
                <a:rPr lang="en-US" sz="1400">
                  <a:latin typeface="Times New Roman" charset="0"/>
                </a:rPr>
                <a:t> &amp; F</a:t>
              </a:r>
              <a:r>
                <a:rPr lang="en-US" sz="1400" baseline="-25000">
                  <a:latin typeface="Times New Roman" charset="0"/>
                </a:rPr>
                <a:t>2 </a:t>
              </a:r>
              <a:r>
                <a:rPr lang="en-US" sz="1400">
                  <a:latin typeface="Times New Roman" charset="0"/>
                </a:rPr>
                <a:t>On AB  .   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( focus 1 and 2.)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3.On line F</a:t>
              </a:r>
              <a:r>
                <a:rPr lang="en-US" sz="1400" baseline="-25000">
                  <a:latin typeface="Times New Roman" charset="0"/>
                </a:rPr>
                <a:t>1</a:t>
              </a:r>
              <a:r>
                <a:rPr lang="en-US" sz="1400">
                  <a:latin typeface="Times New Roman" charset="0"/>
                </a:rPr>
                <a:t>- O  taking any distance,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mark points 1,2,3, &amp; 4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4.Taking F</a:t>
              </a:r>
              <a:r>
                <a:rPr lang="en-US" sz="1400" baseline="-25000">
                  <a:latin typeface="Times New Roman" charset="0"/>
                </a:rPr>
                <a:t>1 </a:t>
              </a:r>
              <a:r>
                <a:rPr lang="en-US" sz="1400">
                  <a:latin typeface="Times New Roman" charset="0"/>
                </a:rPr>
                <a:t>center,</a:t>
              </a:r>
              <a:r>
                <a:rPr lang="en-US" sz="1400" baseline="-25000">
                  <a:latin typeface="Times New Roman" charset="0"/>
                </a:rPr>
                <a:t>  </a:t>
              </a:r>
              <a:r>
                <a:rPr lang="en-US" sz="1400">
                  <a:latin typeface="Times New Roman" charset="0"/>
                </a:rPr>
                <a:t>with distance A-1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draw an arc above AB and taking F</a:t>
              </a:r>
              <a:r>
                <a:rPr lang="en-US" sz="1400" baseline="-25000">
                  <a:latin typeface="Times New Roman" charset="0"/>
                </a:rPr>
                <a:t>2   </a:t>
              </a:r>
            </a:p>
            <a:p>
              <a:pPr eaLnBrk="0" hangingPunct="0"/>
              <a:r>
                <a:rPr lang="en-US" sz="1400" baseline="-25000">
                  <a:latin typeface="Times New Roman" charset="0"/>
                </a:rPr>
                <a:t>      </a:t>
              </a:r>
              <a:r>
                <a:rPr lang="en-US" sz="1400">
                  <a:latin typeface="Times New Roman" charset="0"/>
                </a:rPr>
                <a:t>center, with</a:t>
              </a:r>
              <a:r>
                <a:rPr lang="en-US" sz="1400" baseline="-25000">
                  <a:latin typeface="Times New Roman" charset="0"/>
                </a:rPr>
                <a:t> </a:t>
              </a:r>
              <a:r>
                <a:rPr lang="en-US" sz="1400">
                  <a:latin typeface="Times New Roman" charset="0"/>
                </a:rPr>
                <a:t>B-1 distance cut this arc.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Name the point p</a:t>
              </a:r>
              <a:r>
                <a:rPr lang="en-US" sz="1400" baseline="-25000">
                  <a:latin typeface="Times New Roman" charset="0"/>
                </a:rPr>
                <a:t>1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5.Repeat this step with same centers but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taking now A-2 &amp; B-2 distances for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drawing arcs. Name the point p</a:t>
              </a:r>
              <a:r>
                <a:rPr lang="en-US" sz="1400" baseline="-25000">
                  <a:latin typeface="Times New Roman" charset="0"/>
                </a:rPr>
                <a:t>2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6.Similarly get all other P points.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With same steps positions of  P can be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located below AB.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7.Join all points by smooth curve to get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an ellipse/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     </a:t>
              </a:r>
            </a:p>
          </p:txBody>
        </p:sp>
      </p:grpSp>
      <p:grpSp>
        <p:nvGrpSpPr>
          <p:cNvPr id="9288" name="Group 72"/>
          <p:cNvGrpSpPr>
            <a:grpSpLocks/>
          </p:cNvGrpSpPr>
          <p:nvPr/>
        </p:nvGrpSpPr>
        <p:grpSpPr bwMode="auto">
          <a:xfrm>
            <a:off x="3505200" y="704850"/>
            <a:ext cx="5257800" cy="1066800"/>
            <a:chOff x="2496" y="444"/>
            <a:chExt cx="3312" cy="672"/>
          </a:xfrm>
        </p:grpSpPr>
        <p:sp>
          <p:nvSpPr>
            <p:cNvPr id="9289" name="AutoShape 73"/>
            <p:cNvSpPr>
              <a:spLocks noChangeArrowheads="1"/>
            </p:cNvSpPr>
            <p:nvPr/>
          </p:nvSpPr>
          <p:spPr bwMode="auto">
            <a:xfrm>
              <a:off x="2496" y="444"/>
              <a:ext cx="3264" cy="672"/>
            </a:xfrm>
            <a:prstGeom prst="wedgeRoundRectCallout">
              <a:avLst>
                <a:gd name="adj1" fmla="val 2296"/>
                <a:gd name="adj2" fmla="val 68454"/>
                <a:gd name="adj3" fmla="val 16667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9290" name="Text Box 74"/>
            <p:cNvSpPr txBox="1">
              <a:spLocks noChangeArrowheads="1"/>
            </p:cNvSpPr>
            <p:nvPr/>
          </p:nvSpPr>
          <p:spPr bwMode="auto">
            <a:xfrm>
              <a:off x="2544" y="480"/>
              <a:ext cx="326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chemeClr val="accent2"/>
                  </a:solidFill>
                </a:rPr>
                <a:t>As per the definition Ellipse is locus of  point  P  moving in </a:t>
              </a:r>
            </a:p>
            <a:p>
              <a:pPr eaLnBrk="0" hangingPunct="0"/>
              <a:r>
                <a:rPr lang="en-US" sz="1400" b="1">
                  <a:solidFill>
                    <a:schemeClr val="accent2"/>
                  </a:solidFill>
                </a:rPr>
                <a:t>a plane such  that the </a:t>
              </a:r>
              <a:r>
                <a:rPr lang="en-US" sz="1400" b="1">
                  <a:solidFill>
                    <a:srgbClr val="FF0066"/>
                  </a:solidFill>
                </a:rPr>
                <a:t>SUM</a:t>
              </a:r>
              <a:r>
                <a:rPr lang="en-US" sz="1400" b="1">
                  <a:solidFill>
                    <a:schemeClr val="accent2"/>
                  </a:solidFill>
                </a:rPr>
                <a:t> of it’s distances  from  two fixed</a:t>
              </a:r>
            </a:p>
            <a:p>
              <a:pPr eaLnBrk="0" hangingPunct="0"/>
              <a:r>
                <a:rPr lang="en-US" sz="1400" b="1">
                  <a:solidFill>
                    <a:schemeClr val="accent2"/>
                  </a:solidFill>
                </a:rPr>
                <a:t> points (F</a:t>
              </a:r>
              <a:r>
                <a:rPr lang="en-US" sz="1400" b="1" baseline="-25000">
                  <a:solidFill>
                    <a:schemeClr val="accent2"/>
                  </a:solidFill>
                </a:rPr>
                <a:t>1</a:t>
              </a:r>
              <a:r>
                <a:rPr lang="en-US" sz="1400" b="1">
                  <a:solidFill>
                    <a:schemeClr val="accent2"/>
                  </a:solidFill>
                </a:rPr>
                <a:t> &amp; F</a:t>
              </a:r>
              <a:r>
                <a:rPr lang="en-US" sz="1400" b="1" baseline="-25000">
                  <a:solidFill>
                    <a:schemeClr val="accent2"/>
                  </a:solidFill>
                </a:rPr>
                <a:t>2</a:t>
              </a:r>
              <a:r>
                <a:rPr lang="en-US" sz="1400" b="1">
                  <a:solidFill>
                    <a:schemeClr val="accent2"/>
                  </a:solidFill>
                </a:rPr>
                <a:t>) remains constant and equals to the length</a:t>
              </a:r>
            </a:p>
            <a:p>
              <a:pPr eaLnBrk="0" hangingPunct="0"/>
              <a:r>
                <a:rPr lang="en-US" sz="1400" b="1">
                  <a:solidFill>
                    <a:schemeClr val="accent2"/>
                  </a:solidFill>
                </a:rPr>
                <a:t>of major axis AB.(Note A .1+ B .1=A . 2 + B. 2 = AB)</a:t>
              </a:r>
            </a:p>
          </p:txBody>
        </p:sp>
      </p:grpSp>
      <p:grpSp>
        <p:nvGrpSpPr>
          <p:cNvPr id="9291" name="Group 7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9292" name="AutoShape 7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AutoShape 7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AutoShape 7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AutoShape 7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AutoShape 8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AutoShape 8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0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3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8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5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utoUpdateAnimBg="0"/>
      <p:bldP spid="9257" grpId="0" autoUpdateAnimBg="0"/>
      <p:bldP spid="9258" grpId="0" autoUpdateAnimBg="0"/>
      <p:bldP spid="9259" grpId="0" autoUpdateAnimBg="0"/>
      <p:bldP spid="9260" grpId="0" autoUpdateAnimBg="0"/>
      <p:bldP spid="9261" grpId="0" autoUpdateAnimBg="0"/>
      <p:bldP spid="9262" grpId="0" autoUpdateAnimBg="0"/>
      <p:bldP spid="9263" grpId="0" autoUpdateAnimBg="0"/>
      <p:bldP spid="9264" grpId="0" autoUpdateAnimBg="0"/>
      <p:bldP spid="9265" grpId="0" autoUpdateAnimBg="0"/>
      <p:bldP spid="9266" grpId="0" autoUpdateAnimBg="0"/>
      <p:bldP spid="9277" grpId="0" autoUpdateAnimBg="0"/>
      <p:bldP spid="9278" grpId="0" animBg="1"/>
      <p:bldP spid="9279" grpId="0" animBg="1"/>
      <p:bldP spid="9280" grpId="0" animBg="1"/>
      <p:bldP spid="92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992438" y="1401763"/>
            <a:ext cx="5851525" cy="35750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971800" y="3175000"/>
            <a:ext cx="5867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918200" y="1401763"/>
            <a:ext cx="0" cy="3575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397375" y="225107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405313" y="40227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89813" y="40354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31075" y="22606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889625" y="494347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880100" y="13970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438650" y="2276475"/>
            <a:ext cx="1466850" cy="2733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5905500" y="2276475"/>
            <a:ext cx="1466850" cy="2733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4438650" y="1409700"/>
            <a:ext cx="146685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905500" y="1409700"/>
            <a:ext cx="1533525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879975" y="314325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6877050" y="313055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772150" y="5010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638925" y="3009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4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838825" y="1143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2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964113" y="30511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 New Roman" charset="0"/>
              </a:rPr>
              <a:t>3</a:t>
            </a:r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4171950" y="2076450"/>
            <a:ext cx="3581400" cy="2238375"/>
            <a:chOff x="1536" y="1104"/>
            <a:chExt cx="2578" cy="1611"/>
          </a:xfrm>
        </p:grpSpPr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1536" y="1104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A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3810" y="1104"/>
              <a:ext cx="21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B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1536" y="2496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D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889" y="2448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C</a:t>
              </a:r>
            </a:p>
          </p:txBody>
        </p:sp>
      </p:grpSp>
      <p:sp>
        <p:nvSpPr>
          <p:cNvPr id="10266" name="Arc 26"/>
          <p:cNvSpPr>
            <a:spLocks/>
          </p:cNvSpPr>
          <p:nvPr/>
        </p:nvSpPr>
        <p:spPr bwMode="auto">
          <a:xfrm rot="18772881">
            <a:off x="4784725" y="1311276"/>
            <a:ext cx="2479675" cy="2870200"/>
          </a:xfrm>
          <a:custGeom>
            <a:avLst/>
            <a:gdLst>
              <a:gd name="G0" fmla="+- 0 0 0"/>
              <a:gd name="G1" fmla="+- 21240 0 0"/>
              <a:gd name="G2" fmla="+- 21600 0 0"/>
              <a:gd name="T0" fmla="*/ 3928 w 20783"/>
              <a:gd name="T1" fmla="*/ 0 h 21240"/>
              <a:gd name="T2" fmla="*/ 20783 w 20783"/>
              <a:gd name="T3" fmla="*/ 15356 h 21240"/>
              <a:gd name="T4" fmla="*/ 0 w 20783"/>
              <a:gd name="T5" fmla="*/ 21240 h 2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83" h="21240" fill="none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</a:path>
              <a:path w="20783" h="21240" stroke="0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  <a:lnTo>
                  <a:pt x="0" y="212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rc 27"/>
          <p:cNvSpPr>
            <a:spLocks/>
          </p:cNvSpPr>
          <p:nvPr/>
        </p:nvSpPr>
        <p:spPr bwMode="auto">
          <a:xfrm rot="2753914" flipV="1">
            <a:off x="4818856" y="2189957"/>
            <a:ext cx="2478087" cy="2870200"/>
          </a:xfrm>
          <a:custGeom>
            <a:avLst/>
            <a:gdLst>
              <a:gd name="G0" fmla="+- 0 0 0"/>
              <a:gd name="G1" fmla="+- 21240 0 0"/>
              <a:gd name="G2" fmla="+- 21600 0 0"/>
              <a:gd name="T0" fmla="*/ 3928 w 20783"/>
              <a:gd name="T1" fmla="*/ 0 h 21240"/>
              <a:gd name="T2" fmla="*/ 20783 w 20783"/>
              <a:gd name="T3" fmla="*/ 15356 h 21240"/>
              <a:gd name="T4" fmla="*/ 0 w 20783"/>
              <a:gd name="T5" fmla="*/ 21240 h 2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83" h="21240" fill="none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</a:path>
              <a:path w="20783" h="21240" stroke="0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  <a:lnTo>
                  <a:pt x="0" y="212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rc 28"/>
          <p:cNvSpPr>
            <a:spLocks/>
          </p:cNvSpPr>
          <p:nvPr/>
        </p:nvSpPr>
        <p:spPr bwMode="auto">
          <a:xfrm rot="1542945">
            <a:off x="7008813" y="2449513"/>
            <a:ext cx="984250" cy="1500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488"/>
              <a:gd name="T2" fmla="*/ 18034 w 21600"/>
              <a:gd name="T3" fmla="*/ 33488 h 33488"/>
              <a:gd name="T4" fmla="*/ 0 w 21600"/>
              <a:gd name="T5" fmla="*/ 21600 h 3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4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</a:path>
              <a:path w="21600" h="334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Arc 29"/>
          <p:cNvSpPr>
            <a:spLocks/>
          </p:cNvSpPr>
          <p:nvPr/>
        </p:nvSpPr>
        <p:spPr bwMode="auto">
          <a:xfrm rot="20057055" flipH="1">
            <a:off x="3863975" y="2451100"/>
            <a:ext cx="984250" cy="1501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488"/>
              <a:gd name="T2" fmla="*/ 18034 w 21600"/>
              <a:gd name="T3" fmla="*/ 33488 h 33488"/>
              <a:gd name="T4" fmla="*/ 0 w 21600"/>
              <a:gd name="T5" fmla="*/ 21600 h 3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4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</a:path>
              <a:path w="21600" h="334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72300" y="0"/>
            <a:ext cx="2171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 eaLnBrk="0" hangingPunct="0"/>
            <a:r>
              <a:rPr lang="en-US" sz="1400" b="1" i="1">
                <a:solidFill>
                  <a:srgbClr val="FF0000"/>
                </a:solidFill>
                <a:latin typeface="Times New Roman" charset="0"/>
              </a:rPr>
              <a:t>BY RHOMBUS METHOD</a:t>
            </a:r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0" y="0"/>
            <a:ext cx="4025900" cy="762000"/>
            <a:chOff x="0" y="0"/>
            <a:chExt cx="2536" cy="480"/>
          </a:xfrm>
        </p:grpSpPr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2496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253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Times New Roman" charset="0"/>
                </a:rPr>
                <a:t>PROBLEM 5.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DRAW  RHOMBUS OF 100 MM &amp; 70 MM LONG </a:t>
              </a:r>
            </a:p>
            <a:p>
              <a:pPr eaLnBrk="0" hangingPunct="0"/>
              <a:r>
                <a:rPr lang="en-US" sz="1400">
                  <a:latin typeface="Times New Roman" charset="0"/>
                </a:rPr>
                <a:t>DIAGONALS AND INSCRIBE AN ELLIPSE IN IT.</a:t>
              </a:r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0" y="914400"/>
            <a:ext cx="3263900" cy="3505200"/>
            <a:chOff x="0" y="576"/>
            <a:chExt cx="2056" cy="2208"/>
          </a:xfrm>
        </p:grpSpPr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>
              <a:off x="0" y="576"/>
              <a:ext cx="1824" cy="2208"/>
            </a:xfrm>
            <a:prstGeom prst="wedgeRoundRectCallout">
              <a:avLst>
                <a:gd name="adj1" fmla="val 58991"/>
                <a:gd name="adj2" fmla="val 63361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en-SG" sz="1400">
                <a:latin typeface="Times New Roman" charset="0"/>
              </a:endParaRP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30" y="679"/>
              <a:ext cx="2026" cy="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STEPS: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1. Draw rhombus of given 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 dimensions.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2. Mark mid points of all sides &amp;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 name Those A,B,C,&amp; D 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3. Join these points to the ends of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 smaller diagonals.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4. Mark points 1,2,3,4 as four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centers.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5. Taking 1 as center and 1-A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 radius draw an arc AB.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6. Take 2 as center draw an arc CD.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7. Similarly taking 3 &amp; 4 as centers</a:t>
              </a:r>
            </a:p>
            <a:p>
              <a:pPr marL="457200" indent="-457200" eaLnBrk="0" hangingPunct="0"/>
              <a:r>
                <a:rPr lang="en-US" sz="1400">
                  <a:latin typeface="Times New Roman" charset="0"/>
                </a:rPr>
                <a:t>    and 3-D radius draw arcs DA &amp; BC.</a:t>
              </a:r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0278" name="AutoShape 3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AutoShape 3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AutoShape 4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AutoShape 4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AutoShape 4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AutoShape 4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8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utoUpdateAnimBg="0"/>
      <p:bldP spid="10258" grpId="0" autoUpdateAnimBg="0"/>
      <p:bldP spid="10259" grpId="0" autoUpdateAnimBg="0"/>
      <p:bldP spid="10260" grpId="0" autoUpdateAnimBg="0"/>
      <p:bldP spid="10266" grpId="0" animBg="1"/>
      <p:bldP spid="10267" grpId="0" animBg="1"/>
      <p:bldP spid="10268" grpId="0" animBg="1"/>
      <p:bldP spid="10269" grpId="0" animBg="1"/>
    </p:bldLst>
  </p:timing>
</p:sld>
</file>

<file path=ppt/theme/theme1.xml><?xml version="1.0" encoding="utf-8"?>
<a:theme xmlns:a="http://schemas.openxmlformats.org/drawingml/2006/main" name="curves1(thedirectdata.com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2535</Words>
  <Application>Microsoft PowerPoint</Application>
  <PresentationFormat>On-screen Show (4:3)</PresentationFormat>
  <Paragraphs>619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Tahoma</vt:lpstr>
      <vt:lpstr>Arial Black</vt:lpstr>
      <vt:lpstr>curves1(thedirectdata.com)</vt:lpstr>
      <vt:lpstr>Bitmap Image</vt:lpstr>
      <vt:lpstr>ENGINEERING CURVES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CURVES </dc:title>
  <dc:creator>pandianprabu</dc:creator>
  <cp:lastModifiedBy>pandianprabu</cp:lastModifiedBy>
  <cp:revision>1</cp:revision>
  <dcterms:created xsi:type="dcterms:W3CDTF">2015-06-13T06:09:32Z</dcterms:created>
  <dcterms:modified xsi:type="dcterms:W3CDTF">2015-06-13T06:12:08Z</dcterms:modified>
</cp:coreProperties>
</file>