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>
        <p:scale>
          <a:sx n="53" d="100"/>
          <a:sy n="53" d="100"/>
        </p:scale>
        <p:origin x="-163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E1953D-9B2C-4D53-ADEC-CF9C75E3AF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5130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FC066-5DB2-4607-A681-1E3DE24A9A1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700088"/>
            <a:ext cx="4562475" cy="3421062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4513"/>
            <a:ext cx="5029200" cy="41211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C9199-6540-4D9C-B5EB-4220B023AE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767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3D446-FBB3-4A62-84D8-C17393DE0A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040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FD3E9-FBB3-45D0-A1AF-908B6AA74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961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D2EFA-0263-4554-B0EE-544265E944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54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89442-A41D-4418-B3E1-D87DB5F4C1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18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B0F6A-A7EA-4DB9-83BE-7B72ECD0A8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09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111B6-57B6-4A00-BC55-6739C4D71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0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BD165-92DF-44F6-88BD-8298FCB304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168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68318-13CE-4859-9397-DE76D6F950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71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DA1B2-85BE-40CF-AF1A-EE8BDE4BB8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586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CC67C-59F5-4912-8681-5981F650E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61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F5DDD5-60E6-42D1-92E7-72530EE67D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762000" y="1676400"/>
            <a:ext cx="7772400" cy="3429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9200" prstMaterial="legacyPlastic">
              <a:extrusionClr>
                <a:srgbClr val="FF9900"/>
              </a:extrusionClr>
            </a:sp3d>
          </a:bodyPr>
          <a:lstStyle/>
          <a:p>
            <a:pPr algn="ctr"/>
            <a:r>
              <a:rPr lang="en-IN" sz="3600" b="1" kern="10" dirty="0">
                <a:ln w="9525"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Development </a:t>
            </a:r>
          </a:p>
          <a:p>
            <a:pPr algn="ctr"/>
            <a:r>
              <a:rPr lang="en-IN" sz="3600" b="1" kern="10" dirty="0">
                <a:ln w="9525"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of </a:t>
            </a:r>
            <a:r>
              <a:rPr lang="en-IN" sz="3600" b="1" kern="10" dirty="0" smtClean="0">
                <a:ln w="9525"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Surfaces</a:t>
            </a:r>
          </a:p>
          <a:p>
            <a:pPr algn="ctr"/>
            <a:endParaRPr lang="en-IN" sz="3600" b="1" kern="10" dirty="0" smtClean="0">
              <a:ln w="9525"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F0"/>
                </a:solidFill>
                <a:latin typeface="Jokerman" pitchFamily="82" charset="0"/>
              </a:rPr>
              <a:t>VEERAPANDIAN.K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 smtClean="0">
                <a:latin typeface="Jokerman" pitchFamily="82" charset="0"/>
              </a:rPr>
              <a:t>AP/MECH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F0"/>
                </a:solidFill>
                <a:latin typeface="Jokerman" pitchFamily="82" charset="0"/>
              </a:rPr>
              <a:t>SINCET</a:t>
            </a:r>
          </a:p>
          <a:p>
            <a:pPr algn="ctr"/>
            <a:endParaRPr lang="en-IN" sz="3600" b="1" kern="10" dirty="0">
              <a:ln w="9525"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 rot="-5880861">
            <a:off x="2783681" y="-421481"/>
            <a:ext cx="3500438" cy="7239000"/>
          </a:xfrm>
          <a:prstGeom prst="can">
            <a:avLst>
              <a:gd name="adj" fmla="val 653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 rot="-503262">
            <a:off x="1066800" y="1974850"/>
            <a:ext cx="1979613" cy="31242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rot="21391747" flipV="1">
            <a:off x="4270375" y="3160713"/>
            <a:ext cx="3038475" cy="228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 rot="293945">
            <a:off x="3733800" y="3352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293945">
            <a:off x="7391400" y="2819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sp>
        <p:nvSpPr>
          <p:cNvPr id="15367" name="Arc 7"/>
          <p:cNvSpPr>
            <a:spLocks/>
          </p:cNvSpPr>
          <p:nvPr/>
        </p:nvSpPr>
        <p:spPr bwMode="auto">
          <a:xfrm rot="-669970">
            <a:off x="5105400" y="2362200"/>
            <a:ext cx="311150" cy="1819275"/>
          </a:xfrm>
          <a:custGeom>
            <a:avLst/>
            <a:gdLst>
              <a:gd name="G0" fmla="+- 0 0 0"/>
              <a:gd name="G1" fmla="+- 21486 0 0"/>
              <a:gd name="G2" fmla="+- 21600 0 0"/>
              <a:gd name="T0" fmla="*/ 2213 w 21600"/>
              <a:gd name="T1" fmla="*/ 0 h 38785"/>
              <a:gd name="T2" fmla="*/ 12934 w 21600"/>
              <a:gd name="T3" fmla="*/ 38785 h 38785"/>
              <a:gd name="T4" fmla="*/ 0 w 21600"/>
              <a:gd name="T5" fmla="*/ 21486 h 38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785" fill="none" extrusionOk="0">
                <a:moveTo>
                  <a:pt x="2213" y="-1"/>
                </a:moveTo>
                <a:cubicBezTo>
                  <a:pt x="13227" y="1134"/>
                  <a:pt x="21600" y="10413"/>
                  <a:pt x="21600" y="21486"/>
                </a:cubicBezTo>
                <a:cubicBezTo>
                  <a:pt x="21600" y="28296"/>
                  <a:pt x="18388" y="34707"/>
                  <a:pt x="12934" y="38785"/>
                </a:cubicBezTo>
              </a:path>
              <a:path w="21600" h="38785" stroke="0" extrusionOk="0">
                <a:moveTo>
                  <a:pt x="2213" y="-1"/>
                </a:moveTo>
                <a:cubicBezTo>
                  <a:pt x="13227" y="1134"/>
                  <a:pt x="21600" y="10413"/>
                  <a:pt x="21600" y="21486"/>
                </a:cubicBezTo>
                <a:cubicBezTo>
                  <a:pt x="21600" y="28296"/>
                  <a:pt x="18388" y="34707"/>
                  <a:pt x="12934" y="38785"/>
                </a:cubicBezTo>
                <a:lnTo>
                  <a:pt x="0" y="21486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 rot="293945">
            <a:off x="5181600" y="4114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Y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 rot="293945">
            <a:off x="4495800" y="2057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X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057400" y="12954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685800" y="2895600"/>
            <a:ext cx="2971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2057400" y="2819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3048000" y="2057400"/>
            <a:ext cx="487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5374" name="Arc 14"/>
          <p:cNvSpPr>
            <a:spLocks/>
          </p:cNvSpPr>
          <p:nvPr/>
        </p:nvSpPr>
        <p:spPr bwMode="auto">
          <a:xfrm rot="-669970">
            <a:off x="5835650" y="1741488"/>
            <a:ext cx="401638" cy="1979612"/>
          </a:xfrm>
          <a:custGeom>
            <a:avLst/>
            <a:gdLst>
              <a:gd name="G0" fmla="+- 0 0 0"/>
              <a:gd name="G1" fmla="+- 21486 0 0"/>
              <a:gd name="G2" fmla="+- 21600 0 0"/>
              <a:gd name="T0" fmla="*/ 2213 w 21600"/>
              <a:gd name="T1" fmla="*/ 0 h 34295"/>
              <a:gd name="T2" fmla="*/ 17392 w 21600"/>
              <a:gd name="T3" fmla="*/ 34295 h 34295"/>
              <a:gd name="T4" fmla="*/ 0 w 21600"/>
              <a:gd name="T5" fmla="*/ 21486 h 34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295" fill="none" extrusionOk="0">
                <a:moveTo>
                  <a:pt x="2213" y="-1"/>
                </a:moveTo>
                <a:cubicBezTo>
                  <a:pt x="13227" y="1134"/>
                  <a:pt x="21600" y="10413"/>
                  <a:pt x="21600" y="21486"/>
                </a:cubicBezTo>
                <a:cubicBezTo>
                  <a:pt x="21600" y="26095"/>
                  <a:pt x="20125" y="30583"/>
                  <a:pt x="17392" y="34295"/>
                </a:cubicBezTo>
              </a:path>
              <a:path w="21600" h="34295" stroke="0" extrusionOk="0">
                <a:moveTo>
                  <a:pt x="2213" y="-1"/>
                </a:moveTo>
                <a:cubicBezTo>
                  <a:pt x="13227" y="1134"/>
                  <a:pt x="21600" y="10413"/>
                  <a:pt x="21600" y="21486"/>
                </a:cubicBezTo>
                <a:cubicBezTo>
                  <a:pt x="21600" y="26095"/>
                  <a:pt x="20125" y="30583"/>
                  <a:pt x="17392" y="34295"/>
                </a:cubicBezTo>
                <a:lnTo>
                  <a:pt x="0" y="2148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5440363" y="1260475"/>
            <a:ext cx="1265237" cy="1741488"/>
          </a:xfrm>
          <a:custGeom>
            <a:avLst/>
            <a:gdLst>
              <a:gd name="T0" fmla="*/ 0 w 797"/>
              <a:gd name="T1" fmla="*/ 45 h 1097"/>
              <a:gd name="T2" fmla="*/ 766 w 797"/>
              <a:gd name="T3" fmla="*/ 0 h 1097"/>
              <a:gd name="T4" fmla="*/ 795 w 797"/>
              <a:gd name="T5" fmla="*/ 488 h 1097"/>
              <a:gd name="T6" fmla="*/ 797 w 797"/>
              <a:gd name="T7" fmla="*/ 748 h 1097"/>
              <a:gd name="T8" fmla="*/ 779 w 797"/>
              <a:gd name="T9" fmla="*/ 832 h 1097"/>
              <a:gd name="T10" fmla="*/ 744 w 797"/>
              <a:gd name="T11" fmla="*/ 897 h 1097"/>
              <a:gd name="T12" fmla="*/ 710 w 797"/>
              <a:gd name="T13" fmla="*/ 953 h 1097"/>
              <a:gd name="T14" fmla="*/ 635 w 797"/>
              <a:gd name="T15" fmla="*/ 1031 h 1097"/>
              <a:gd name="T16" fmla="*/ 533 w 797"/>
              <a:gd name="T17" fmla="*/ 1097 h 1097"/>
              <a:gd name="T18" fmla="*/ 433 w 797"/>
              <a:gd name="T19" fmla="*/ 1075 h 1097"/>
              <a:gd name="T20" fmla="*/ 281 w 797"/>
              <a:gd name="T21" fmla="*/ 1012 h 1097"/>
              <a:gd name="T22" fmla="*/ 167 w 797"/>
              <a:gd name="T23" fmla="*/ 928 h 1097"/>
              <a:gd name="T24" fmla="*/ 95 w 797"/>
              <a:gd name="T25" fmla="*/ 841 h 1097"/>
              <a:gd name="T26" fmla="*/ 53 w 797"/>
              <a:gd name="T27" fmla="*/ 742 h 1097"/>
              <a:gd name="T28" fmla="*/ 30 w 797"/>
              <a:gd name="T29" fmla="*/ 598 h 1097"/>
              <a:gd name="T30" fmla="*/ 0 w 797"/>
              <a:gd name="T31" fmla="*/ 45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97" h="1097">
                <a:moveTo>
                  <a:pt x="0" y="45"/>
                </a:moveTo>
                <a:lnTo>
                  <a:pt x="766" y="0"/>
                </a:lnTo>
                <a:lnTo>
                  <a:pt x="795" y="488"/>
                </a:lnTo>
                <a:lnTo>
                  <a:pt x="797" y="748"/>
                </a:lnTo>
                <a:lnTo>
                  <a:pt x="779" y="832"/>
                </a:lnTo>
                <a:lnTo>
                  <a:pt x="744" y="897"/>
                </a:lnTo>
                <a:lnTo>
                  <a:pt x="710" y="953"/>
                </a:lnTo>
                <a:lnTo>
                  <a:pt x="635" y="1031"/>
                </a:lnTo>
                <a:lnTo>
                  <a:pt x="533" y="1097"/>
                </a:lnTo>
                <a:lnTo>
                  <a:pt x="433" y="1075"/>
                </a:lnTo>
                <a:lnTo>
                  <a:pt x="281" y="1012"/>
                </a:lnTo>
                <a:lnTo>
                  <a:pt x="167" y="928"/>
                </a:lnTo>
                <a:lnTo>
                  <a:pt x="95" y="841"/>
                </a:lnTo>
                <a:lnTo>
                  <a:pt x="53" y="742"/>
                </a:lnTo>
                <a:lnTo>
                  <a:pt x="30" y="598"/>
                </a:lnTo>
                <a:lnTo>
                  <a:pt x="0" y="45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5429250" y="1066800"/>
            <a:ext cx="1219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1600200" y="182563"/>
            <a:ext cx="6705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charset="0"/>
              </a:rPr>
              <a:t>Offset Nozzle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V="1">
            <a:off x="3089275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2057400" y="1447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133600" y="762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 i="1"/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1066800" y="457200"/>
            <a:ext cx="2743200" cy="762000"/>
          </a:xfrm>
          <a:prstGeom prst="wedgeEllipseCallout">
            <a:avLst>
              <a:gd name="adj1" fmla="val 7931"/>
              <a:gd name="adj2" fmla="val 1068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i="1"/>
              <a:t>Offset Distance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6751638" y="1588"/>
            <a:ext cx="2108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 u="sng">
                <a:solidFill>
                  <a:srgbClr val="339966"/>
                </a:solidFill>
              </a:rPr>
              <a:t>Nozzles on Shell</a:t>
            </a:r>
          </a:p>
        </p:txBody>
      </p:sp>
      <p:sp>
        <p:nvSpPr>
          <p:cNvPr id="15383" name="Oval 23"/>
          <p:cNvSpPr>
            <a:spLocks noChangeArrowheads="1"/>
          </p:cNvSpPr>
          <p:nvPr/>
        </p:nvSpPr>
        <p:spPr bwMode="auto">
          <a:xfrm>
            <a:off x="5543550" y="1123950"/>
            <a:ext cx="9906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5943600" y="3886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6248400" y="3886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6553200" y="3886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6858000" y="3886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162800" y="3886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7467600" y="3886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772400" y="3886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876800" y="355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Arial" charset="0"/>
              </a:rPr>
              <a:t>10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705600" y="3556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Arial" charset="0"/>
              </a:rPr>
              <a:t>4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696200" y="3556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Arial" charset="0"/>
              </a:rPr>
              <a:t>7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352800" y="2590800"/>
            <a:ext cx="498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352800" y="2312988"/>
            <a:ext cx="498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871663" y="1019175"/>
            <a:ext cx="1814512" cy="1708150"/>
          </a:xfrm>
          <a:prstGeom prst="flowChartOr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2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1997075" y="1470025"/>
            <a:ext cx="1557338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347913" y="1141413"/>
            <a:ext cx="912812" cy="147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2003425" y="1470025"/>
            <a:ext cx="1581150" cy="852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1879600" y="1857375"/>
            <a:ext cx="0" cy="311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3575050" y="1455738"/>
            <a:ext cx="0" cy="311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252788" y="1141413"/>
            <a:ext cx="0" cy="311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3690938" y="1878013"/>
            <a:ext cx="0" cy="311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009775" y="1474788"/>
            <a:ext cx="0" cy="311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2347913" y="1141413"/>
            <a:ext cx="0" cy="311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786063" y="2736850"/>
            <a:ext cx="0" cy="258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-1066800" y="3429000"/>
            <a:ext cx="5181600" cy="49530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     </a:t>
            </a: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3733800" y="18288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667000" y="1020763"/>
            <a:ext cx="566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3124200" y="1147763"/>
            <a:ext cx="522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81400" y="1462088"/>
            <a:ext cx="476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2895600" y="2738438"/>
            <a:ext cx="5468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 flipV="1">
            <a:off x="7543800" y="838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V="1">
            <a:off x="5029200" y="762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-914400" y="60198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2695575" y="987425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2987675" y="106203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3336925" y="1320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3</a:t>
            </a:r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flipH="1">
            <a:off x="2339975" y="1144588"/>
            <a:ext cx="912813" cy="147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3500438" y="16843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4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3392488" y="208597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5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3171825" y="237331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6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2713038" y="252888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7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2316163" y="247491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8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1974850" y="22225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9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1755775" y="16637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10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1936750" y="12954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11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2293938" y="10493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12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5984875" y="9906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611938" y="10668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2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7104063" y="133667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7315200" y="17526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7086600" y="20574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6611938" y="23622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6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5973763" y="254952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5562600" y="23622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8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5181600" y="21336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9</a:t>
            </a:r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5181600" y="13716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11</a:t>
            </a: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5562600" y="1066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12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2667000" y="38100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3086100" y="4114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3378200" y="444341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3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3581400" y="45720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4</a:t>
            </a: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3378200" y="464978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5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3079750" y="431958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6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2667000" y="40386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7</a:t>
            </a: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2225675" y="379253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8</a:t>
            </a:r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1882775" y="36830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9</a:t>
            </a:r>
          </a:p>
        </p:txBody>
      </p: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1600200" y="34290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10</a:t>
            </a:r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1844675" y="35052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11</a:t>
            </a:r>
          </a:p>
        </p:txBody>
      </p:sp>
      <p:sp>
        <p:nvSpPr>
          <p:cNvPr id="16453" name="Text Box 69"/>
          <p:cNvSpPr txBox="1">
            <a:spLocks noChangeArrowheads="1"/>
          </p:cNvSpPr>
          <p:nvPr/>
        </p:nvSpPr>
        <p:spPr bwMode="auto">
          <a:xfrm>
            <a:off x="2162175" y="35814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12</a:t>
            </a:r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609600" y="914400"/>
            <a:ext cx="155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Pipe Plan</a:t>
            </a:r>
          </a:p>
        </p:txBody>
      </p:sp>
      <p:sp>
        <p:nvSpPr>
          <p:cNvPr id="16455" name="Line 71"/>
          <p:cNvSpPr>
            <a:spLocks noChangeShapeType="1"/>
          </p:cNvSpPr>
          <p:nvPr/>
        </p:nvSpPr>
        <p:spPr bwMode="auto">
          <a:xfrm>
            <a:off x="6172200" y="838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1905000" y="2971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5562600" y="1524000"/>
            <a:ext cx="1554163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Arial" charset="0"/>
              </a:rPr>
              <a:t>Cut out on Shell</a:t>
            </a:r>
          </a:p>
        </p:txBody>
      </p:sp>
      <p:sp>
        <p:nvSpPr>
          <p:cNvPr id="16458" name="Freeform 74"/>
          <p:cNvSpPr>
            <a:spLocks/>
          </p:cNvSpPr>
          <p:nvPr/>
        </p:nvSpPr>
        <p:spPr bwMode="auto">
          <a:xfrm>
            <a:off x="5029200" y="3886200"/>
            <a:ext cx="3605213" cy="1370013"/>
          </a:xfrm>
          <a:custGeom>
            <a:avLst/>
            <a:gdLst>
              <a:gd name="T0" fmla="*/ 0 w 2271"/>
              <a:gd name="T1" fmla="*/ 299 h 863"/>
              <a:gd name="T2" fmla="*/ 158 w 2271"/>
              <a:gd name="T3" fmla="*/ 307 h 863"/>
              <a:gd name="T4" fmla="*/ 270 w 2271"/>
              <a:gd name="T5" fmla="*/ 342 h 863"/>
              <a:gd name="T6" fmla="*/ 388 w 2271"/>
              <a:gd name="T7" fmla="*/ 380 h 863"/>
              <a:gd name="T8" fmla="*/ 468 w 2271"/>
              <a:gd name="T9" fmla="*/ 428 h 863"/>
              <a:gd name="T10" fmla="*/ 556 w 2271"/>
              <a:gd name="T11" fmla="*/ 484 h 863"/>
              <a:gd name="T12" fmla="*/ 623 w 2271"/>
              <a:gd name="T13" fmla="*/ 541 h 863"/>
              <a:gd name="T14" fmla="*/ 740 w 2271"/>
              <a:gd name="T15" fmla="*/ 636 h 863"/>
              <a:gd name="T16" fmla="*/ 854 w 2271"/>
              <a:gd name="T17" fmla="*/ 718 h 863"/>
              <a:gd name="T18" fmla="*/ 985 w 2271"/>
              <a:gd name="T19" fmla="*/ 796 h 863"/>
              <a:gd name="T20" fmla="*/ 1080 w 2271"/>
              <a:gd name="T21" fmla="*/ 844 h 863"/>
              <a:gd name="T22" fmla="*/ 1182 w 2271"/>
              <a:gd name="T23" fmla="*/ 863 h 863"/>
              <a:gd name="T24" fmla="*/ 1336 w 2271"/>
              <a:gd name="T25" fmla="*/ 841 h 863"/>
              <a:gd name="T26" fmla="*/ 1467 w 2271"/>
              <a:gd name="T27" fmla="*/ 774 h 863"/>
              <a:gd name="T28" fmla="*/ 1572 w 2271"/>
              <a:gd name="T29" fmla="*/ 696 h 863"/>
              <a:gd name="T30" fmla="*/ 1692 w 2271"/>
              <a:gd name="T31" fmla="*/ 564 h 863"/>
              <a:gd name="T32" fmla="*/ 1780 w 2271"/>
              <a:gd name="T33" fmla="*/ 464 h 863"/>
              <a:gd name="T34" fmla="*/ 1868 w 2271"/>
              <a:gd name="T35" fmla="*/ 392 h 863"/>
              <a:gd name="T36" fmla="*/ 1996 w 2271"/>
              <a:gd name="T37" fmla="*/ 336 h 863"/>
              <a:gd name="T38" fmla="*/ 2111 w 2271"/>
              <a:gd name="T39" fmla="*/ 318 h 863"/>
              <a:gd name="T40" fmla="*/ 2271 w 2271"/>
              <a:gd name="T41" fmla="*/ 299 h 863"/>
              <a:gd name="T42" fmla="*/ 2271 w 2271"/>
              <a:gd name="T43" fmla="*/ 0 h 863"/>
              <a:gd name="T44" fmla="*/ 0 w 2271"/>
              <a:gd name="T45" fmla="*/ 0 h 863"/>
              <a:gd name="T46" fmla="*/ 0 w 2271"/>
              <a:gd name="T47" fmla="*/ 299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71" h="863">
                <a:moveTo>
                  <a:pt x="0" y="299"/>
                </a:moveTo>
                <a:lnTo>
                  <a:pt x="158" y="307"/>
                </a:lnTo>
                <a:lnTo>
                  <a:pt x="270" y="342"/>
                </a:lnTo>
                <a:lnTo>
                  <a:pt x="388" y="380"/>
                </a:lnTo>
                <a:lnTo>
                  <a:pt x="468" y="428"/>
                </a:lnTo>
                <a:lnTo>
                  <a:pt x="556" y="484"/>
                </a:lnTo>
                <a:lnTo>
                  <a:pt x="623" y="541"/>
                </a:lnTo>
                <a:lnTo>
                  <a:pt x="740" y="636"/>
                </a:lnTo>
                <a:lnTo>
                  <a:pt x="854" y="718"/>
                </a:lnTo>
                <a:lnTo>
                  <a:pt x="985" y="796"/>
                </a:lnTo>
                <a:lnTo>
                  <a:pt x="1080" y="844"/>
                </a:lnTo>
                <a:lnTo>
                  <a:pt x="1182" y="863"/>
                </a:lnTo>
                <a:lnTo>
                  <a:pt x="1336" y="841"/>
                </a:lnTo>
                <a:lnTo>
                  <a:pt x="1467" y="774"/>
                </a:lnTo>
                <a:lnTo>
                  <a:pt x="1572" y="696"/>
                </a:lnTo>
                <a:lnTo>
                  <a:pt x="1692" y="564"/>
                </a:lnTo>
                <a:lnTo>
                  <a:pt x="1780" y="464"/>
                </a:lnTo>
                <a:lnTo>
                  <a:pt x="1868" y="392"/>
                </a:lnTo>
                <a:lnTo>
                  <a:pt x="1996" y="336"/>
                </a:lnTo>
                <a:lnTo>
                  <a:pt x="2111" y="318"/>
                </a:lnTo>
                <a:lnTo>
                  <a:pt x="2271" y="299"/>
                </a:lnTo>
                <a:lnTo>
                  <a:pt x="2271" y="0"/>
                </a:lnTo>
                <a:lnTo>
                  <a:pt x="0" y="0"/>
                </a:lnTo>
                <a:lnTo>
                  <a:pt x="0" y="299"/>
                </a:lnTo>
                <a:close/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59" name="Line 75"/>
          <p:cNvSpPr>
            <a:spLocks noChangeShapeType="1"/>
          </p:cNvSpPr>
          <p:nvPr/>
        </p:nvSpPr>
        <p:spPr bwMode="auto">
          <a:xfrm>
            <a:off x="53340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60" name="Line 76"/>
          <p:cNvSpPr>
            <a:spLocks noChangeShapeType="1"/>
          </p:cNvSpPr>
          <p:nvPr/>
        </p:nvSpPr>
        <p:spPr bwMode="auto">
          <a:xfrm>
            <a:off x="5638800" y="3886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61" name="Line 77"/>
          <p:cNvSpPr>
            <a:spLocks noChangeShapeType="1"/>
          </p:cNvSpPr>
          <p:nvPr/>
        </p:nvSpPr>
        <p:spPr bwMode="auto">
          <a:xfrm>
            <a:off x="8077200" y="3886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62" name="Line 78"/>
          <p:cNvSpPr>
            <a:spLocks noChangeShapeType="1"/>
          </p:cNvSpPr>
          <p:nvPr/>
        </p:nvSpPr>
        <p:spPr bwMode="auto">
          <a:xfrm>
            <a:off x="8382000" y="3886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5791200" y="3556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Arial" charset="0"/>
              </a:rPr>
              <a:t>1</a:t>
            </a:r>
          </a:p>
        </p:txBody>
      </p: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8575675" y="355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Arial" charset="0"/>
              </a:rPr>
              <a:t>10</a:t>
            </a: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5867400" y="3886200"/>
            <a:ext cx="2362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Arial" charset="0"/>
              </a:rPr>
              <a:t>Development of Nozzle</a:t>
            </a:r>
          </a:p>
        </p:txBody>
      </p:sp>
      <p:sp>
        <p:nvSpPr>
          <p:cNvPr id="16466" name="Arc 82"/>
          <p:cNvSpPr>
            <a:spLocks/>
          </p:cNvSpPr>
          <p:nvPr/>
        </p:nvSpPr>
        <p:spPr bwMode="auto">
          <a:xfrm rot="-1522439">
            <a:off x="1541463" y="3863975"/>
            <a:ext cx="1295400" cy="1663700"/>
          </a:xfrm>
          <a:custGeom>
            <a:avLst/>
            <a:gdLst>
              <a:gd name="G0" fmla="+- 0 0 0"/>
              <a:gd name="G1" fmla="+- 20496 0 0"/>
              <a:gd name="G2" fmla="+- 21600 0 0"/>
              <a:gd name="T0" fmla="*/ 6817 w 21600"/>
              <a:gd name="T1" fmla="*/ 0 h 20496"/>
              <a:gd name="T2" fmla="*/ 21600 w 21600"/>
              <a:gd name="T3" fmla="*/ 20496 h 20496"/>
              <a:gd name="T4" fmla="*/ 0 w 21600"/>
              <a:gd name="T5" fmla="*/ 20496 h 20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496" fill="none" extrusionOk="0">
                <a:moveTo>
                  <a:pt x="6817" y="-1"/>
                </a:moveTo>
                <a:cubicBezTo>
                  <a:pt x="15644" y="2935"/>
                  <a:pt x="21600" y="11193"/>
                  <a:pt x="21600" y="20496"/>
                </a:cubicBezTo>
              </a:path>
              <a:path w="21600" h="20496" stroke="0" extrusionOk="0">
                <a:moveTo>
                  <a:pt x="6817" y="-1"/>
                </a:moveTo>
                <a:cubicBezTo>
                  <a:pt x="15644" y="2935"/>
                  <a:pt x="21600" y="11193"/>
                  <a:pt x="21600" y="20496"/>
                </a:cubicBezTo>
                <a:lnTo>
                  <a:pt x="0" y="20496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2971800" y="5181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Y</a:t>
            </a:r>
          </a:p>
        </p:txBody>
      </p:sp>
      <p:sp>
        <p:nvSpPr>
          <p:cNvPr id="16468" name="Rectangle 84"/>
          <p:cNvSpPr>
            <a:spLocks noChangeArrowheads="1"/>
          </p:cNvSpPr>
          <p:nvPr/>
        </p:nvSpPr>
        <p:spPr bwMode="auto">
          <a:xfrm>
            <a:off x="1219200" y="3886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X</a:t>
            </a:r>
          </a:p>
        </p:txBody>
      </p:sp>
      <p:sp>
        <p:nvSpPr>
          <p:cNvPr id="16469" name="Line 85"/>
          <p:cNvSpPr>
            <a:spLocks noChangeShapeType="1"/>
          </p:cNvSpPr>
          <p:nvPr/>
        </p:nvSpPr>
        <p:spPr bwMode="auto">
          <a:xfrm flipV="1">
            <a:off x="7315200" y="838200"/>
            <a:ext cx="0" cy="2133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70" name="Line 86"/>
          <p:cNvSpPr>
            <a:spLocks noChangeShapeType="1"/>
          </p:cNvSpPr>
          <p:nvPr/>
        </p:nvSpPr>
        <p:spPr bwMode="auto">
          <a:xfrm flipV="1">
            <a:off x="5257800" y="762000"/>
            <a:ext cx="0" cy="2133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71" name="Line 87"/>
          <p:cNvSpPr>
            <a:spLocks noChangeShapeType="1"/>
          </p:cNvSpPr>
          <p:nvPr/>
        </p:nvSpPr>
        <p:spPr bwMode="auto">
          <a:xfrm flipH="1" flipV="1">
            <a:off x="6781800" y="838200"/>
            <a:ext cx="0" cy="2057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72" name="Line 88"/>
          <p:cNvSpPr>
            <a:spLocks noChangeShapeType="1"/>
          </p:cNvSpPr>
          <p:nvPr/>
        </p:nvSpPr>
        <p:spPr bwMode="auto">
          <a:xfrm flipH="1" flipV="1">
            <a:off x="5638800" y="838200"/>
            <a:ext cx="0" cy="20272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73" name="Line 89"/>
          <p:cNvSpPr>
            <a:spLocks noChangeShapeType="1"/>
          </p:cNvSpPr>
          <p:nvPr/>
        </p:nvSpPr>
        <p:spPr bwMode="auto">
          <a:xfrm>
            <a:off x="1524000" y="30480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74" name="AutoShape 90"/>
          <p:cNvSpPr>
            <a:spLocks noChangeArrowheads="1"/>
          </p:cNvSpPr>
          <p:nvPr/>
        </p:nvSpPr>
        <p:spPr bwMode="auto">
          <a:xfrm rot="-5394630">
            <a:off x="5578476" y="442912"/>
            <a:ext cx="1719262" cy="2868613"/>
          </a:xfrm>
          <a:custGeom>
            <a:avLst/>
            <a:gdLst>
              <a:gd name="G0" fmla="+- 10800 0 0"/>
              <a:gd name="G1" fmla="+- 11760766 0 0"/>
              <a:gd name="G2" fmla="+- 0 0 11760766"/>
              <a:gd name="T0" fmla="*/ 0 256 1"/>
              <a:gd name="T1" fmla="*/ 180 256 1"/>
              <a:gd name="G3" fmla="+- 11760766 T0 T1"/>
              <a:gd name="T2" fmla="*/ 0 256 1"/>
              <a:gd name="T3" fmla="*/ 90 256 1"/>
              <a:gd name="G4" fmla="+- 11760766 T2 T3"/>
              <a:gd name="G5" fmla="*/ G4 2 1"/>
              <a:gd name="T4" fmla="*/ 90 256 1"/>
              <a:gd name="T5" fmla="*/ 0 256 1"/>
              <a:gd name="G6" fmla="+- 11760766 T4 T5"/>
              <a:gd name="G7" fmla="*/ G6 2 1"/>
              <a:gd name="G8" fmla="abs 11760766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800"/>
              <a:gd name="G18" fmla="*/ 10800 1 2"/>
              <a:gd name="G19" fmla="+- G18 5400 0"/>
              <a:gd name="G20" fmla="cos G19 11760766"/>
              <a:gd name="G21" fmla="sin G19 11760766"/>
              <a:gd name="G22" fmla="+- G20 10800 0"/>
              <a:gd name="G23" fmla="+- G21 10800 0"/>
              <a:gd name="G24" fmla="+- 10800 0 G20"/>
              <a:gd name="G25" fmla="+- 10800 10800 0"/>
              <a:gd name="G26" fmla="?: G9 G17 G25"/>
              <a:gd name="G27" fmla="?: G9 0 21600"/>
              <a:gd name="G28" fmla="cos 10800 11760766"/>
              <a:gd name="G29" fmla="sin 10800 11760766"/>
              <a:gd name="G30" fmla="sin 10800 11760766"/>
              <a:gd name="G31" fmla="+- G28 10800 0"/>
              <a:gd name="G32" fmla="+- G29 10800 0"/>
              <a:gd name="G33" fmla="+- G30 10800 0"/>
              <a:gd name="G34" fmla="?: G4 0 G31"/>
              <a:gd name="G35" fmla="?: 11760766 G34 0"/>
              <a:gd name="G36" fmla="?: G6 G35 G31"/>
              <a:gd name="G37" fmla="+- 21600 0 G36"/>
              <a:gd name="G38" fmla="?: G4 0 G33"/>
              <a:gd name="G39" fmla="?: 11760766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0 w 21600"/>
              <a:gd name="T15" fmla="*/ 10902 h 21600"/>
              <a:gd name="T16" fmla="*/ 10800 w 21600"/>
              <a:gd name="T17" fmla="*/ 0 h 21600"/>
              <a:gd name="T18" fmla="*/ 21600 w 21600"/>
              <a:gd name="T19" fmla="*/ 1090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0" y="10902"/>
                </a:moveTo>
                <a:cubicBezTo>
                  <a:pt x="0" y="10868"/>
                  <a:pt x="0" y="1083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34"/>
                  <a:pt x="21599" y="10868"/>
                  <a:pt x="21599" y="10902"/>
                </a:cubicBezTo>
                <a:cubicBezTo>
                  <a:pt x="21599" y="10868"/>
                  <a:pt x="21600" y="1083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4"/>
                  <a:pt x="0" y="10868"/>
                  <a:pt x="0" y="10902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75" name="Text Box 91"/>
          <p:cNvSpPr txBox="1">
            <a:spLocks noChangeArrowheads="1"/>
          </p:cNvSpPr>
          <p:nvPr/>
        </p:nvSpPr>
        <p:spPr bwMode="auto">
          <a:xfrm>
            <a:off x="5029200" y="16764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10</a:t>
            </a:r>
          </a:p>
        </p:txBody>
      </p:sp>
      <p:sp>
        <p:nvSpPr>
          <p:cNvPr id="16476" name="AutoShape 92"/>
          <p:cNvSpPr>
            <a:spLocks noChangeArrowheads="1"/>
          </p:cNvSpPr>
          <p:nvPr/>
        </p:nvSpPr>
        <p:spPr bwMode="auto">
          <a:xfrm rot="5289757" flipH="1">
            <a:off x="5243513" y="423863"/>
            <a:ext cx="1704975" cy="2917825"/>
          </a:xfrm>
          <a:custGeom>
            <a:avLst/>
            <a:gdLst>
              <a:gd name="G0" fmla="+- 10800 0 0"/>
              <a:gd name="G1" fmla="+- -11344423 0 0"/>
              <a:gd name="G2" fmla="+- 0 0 -11344423"/>
              <a:gd name="T0" fmla="*/ 0 256 1"/>
              <a:gd name="T1" fmla="*/ 180 256 1"/>
              <a:gd name="G3" fmla="+- -11344423 T0 T1"/>
              <a:gd name="T2" fmla="*/ 0 256 1"/>
              <a:gd name="T3" fmla="*/ 90 256 1"/>
              <a:gd name="G4" fmla="+- -11344423 T2 T3"/>
              <a:gd name="G5" fmla="*/ G4 2 1"/>
              <a:gd name="T4" fmla="*/ 90 256 1"/>
              <a:gd name="T5" fmla="*/ 0 256 1"/>
              <a:gd name="G6" fmla="+- -11344423 T4 T5"/>
              <a:gd name="G7" fmla="*/ G6 2 1"/>
              <a:gd name="G8" fmla="abs -1134442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800"/>
              <a:gd name="G18" fmla="*/ 10800 1 2"/>
              <a:gd name="G19" fmla="+- G18 5400 0"/>
              <a:gd name="G20" fmla="cos G19 -11344423"/>
              <a:gd name="G21" fmla="sin G19 -11344423"/>
              <a:gd name="G22" fmla="+- G20 10800 0"/>
              <a:gd name="G23" fmla="+- G21 10800 0"/>
              <a:gd name="G24" fmla="+- 10800 0 G20"/>
              <a:gd name="G25" fmla="+- 10800 10800 0"/>
              <a:gd name="G26" fmla="?: G9 G17 G25"/>
              <a:gd name="G27" fmla="?: G9 0 21600"/>
              <a:gd name="G28" fmla="cos 10800 -11344423"/>
              <a:gd name="G29" fmla="sin 10800 -11344423"/>
              <a:gd name="G30" fmla="sin 10800 -11344423"/>
              <a:gd name="G31" fmla="+- G28 10800 0"/>
              <a:gd name="G32" fmla="+- G29 10800 0"/>
              <a:gd name="G33" fmla="+- G30 10800 0"/>
              <a:gd name="G34" fmla="?: G4 0 G31"/>
              <a:gd name="G35" fmla="?: -11344423 G34 0"/>
              <a:gd name="G36" fmla="?: G6 G35 G31"/>
              <a:gd name="G37" fmla="+- 21600 0 G36"/>
              <a:gd name="G38" fmla="?: G4 0 G33"/>
              <a:gd name="G39" fmla="?: -1134442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78 w 21600"/>
              <a:gd name="T15" fmla="*/ 9502 h 21600"/>
              <a:gd name="T16" fmla="*/ 10800 w 21600"/>
              <a:gd name="T17" fmla="*/ 0 h 21600"/>
              <a:gd name="T18" fmla="*/ 21522 w 21600"/>
              <a:gd name="T19" fmla="*/ 950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78" y="9502"/>
                </a:moveTo>
                <a:cubicBezTo>
                  <a:pt x="734" y="4079"/>
                  <a:pt x="5336" y="-1"/>
                  <a:pt x="10800" y="0"/>
                </a:cubicBezTo>
                <a:cubicBezTo>
                  <a:pt x="16263" y="0"/>
                  <a:pt x="20865" y="4079"/>
                  <a:pt x="21521" y="9502"/>
                </a:cubicBezTo>
                <a:cubicBezTo>
                  <a:pt x="20865" y="4079"/>
                  <a:pt x="16263" y="-1"/>
                  <a:pt x="10799" y="0"/>
                </a:cubicBezTo>
                <a:cubicBezTo>
                  <a:pt x="5336" y="0"/>
                  <a:pt x="734" y="4079"/>
                  <a:pt x="78" y="9502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77" name="Line 93"/>
          <p:cNvSpPr>
            <a:spLocks noChangeShapeType="1"/>
          </p:cNvSpPr>
          <p:nvPr/>
        </p:nvSpPr>
        <p:spPr bwMode="auto">
          <a:xfrm>
            <a:off x="5105400" y="314325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78" name="Rectangle 94"/>
          <p:cNvSpPr>
            <a:spLocks noChangeArrowheads="1"/>
          </p:cNvSpPr>
          <p:nvPr/>
        </p:nvSpPr>
        <p:spPr bwMode="auto">
          <a:xfrm>
            <a:off x="4648200" y="29908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X</a:t>
            </a:r>
          </a:p>
        </p:txBody>
      </p:sp>
      <p:sp>
        <p:nvSpPr>
          <p:cNvPr id="16479" name="Rectangle 95"/>
          <p:cNvSpPr>
            <a:spLocks noChangeArrowheads="1"/>
          </p:cNvSpPr>
          <p:nvPr/>
        </p:nvSpPr>
        <p:spPr bwMode="auto">
          <a:xfrm>
            <a:off x="7467600" y="29146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Y</a:t>
            </a:r>
          </a:p>
        </p:txBody>
      </p:sp>
      <p:sp>
        <p:nvSpPr>
          <p:cNvPr id="16480" name="Text Box 96"/>
          <p:cNvSpPr txBox="1">
            <a:spLocks noChangeArrowheads="1"/>
          </p:cNvSpPr>
          <p:nvPr/>
        </p:nvSpPr>
        <p:spPr bwMode="auto">
          <a:xfrm>
            <a:off x="1600200" y="152400"/>
            <a:ext cx="670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charset="0"/>
              </a:rPr>
              <a:t>Offset Nozzle Development &amp; Cutout</a:t>
            </a:r>
          </a:p>
        </p:txBody>
      </p:sp>
      <p:sp>
        <p:nvSpPr>
          <p:cNvPr id="16481" name="Text Box 97"/>
          <p:cNvSpPr txBox="1">
            <a:spLocks noChangeArrowheads="1"/>
          </p:cNvSpPr>
          <p:nvPr/>
        </p:nvSpPr>
        <p:spPr bwMode="auto">
          <a:xfrm>
            <a:off x="2895600" y="3048000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N</a:t>
            </a:r>
          </a:p>
        </p:txBody>
      </p:sp>
      <p:sp>
        <p:nvSpPr>
          <p:cNvPr id="16482" name="Text Box 98"/>
          <p:cNvSpPr txBox="1">
            <a:spLocks noChangeArrowheads="1"/>
          </p:cNvSpPr>
          <p:nvPr/>
        </p:nvSpPr>
        <p:spPr bwMode="auto">
          <a:xfrm>
            <a:off x="5257800" y="5562600"/>
            <a:ext cx="1676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N : Nozzle</a:t>
            </a:r>
          </a:p>
        </p:txBody>
      </p:sp>
      <p:sp>
        <p:nvSpPr>
          <p:cNvPr id="16483" name="Text Box 99"/>
          <p:cNvSpPr txBox="1">
            <a:spLocks noChangeArrowheads="1"/>
          </p:cNvSpPr>
          <p:nvPr/>
        </p:nvSpPr>
        <p:spPr bwMode="auto">
          <a:xfrm>
            <a:off x="5257800" y="6019800"/>
            <a:ext cx="3429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C : Cut out on Shell</a:t>
            </a:r>
          </a:p>
        </p:txBody>
      </p:sp>
      <p:sp>
        <p:nvSpPr>
          <p:cNvPr id="16484" name="AutoShape 100"/>
          <p:cNvSpPr>
            <a:spLocks noChangeArrowheads="1"/>
          </p:cNvSpPr>
          <p:nvPr/>
        </p:nvSpPr>
        <p:spPr bwMode="auto">
          <a:xfrm>
            <a:off x="1752600" y="4419600"/>
            <a:ext cx="990600" cy="533400"/>
          </a:xfrm>
          <a:prstGeom prst="wedgeEllipseCallout">
            <a:avLst>
              <a:gd name="adj1" fmla="val 60255"/>
              <a:gd name="adj2" fmla="val -17321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 </a:t>
            </a:r>
            <a:r>
              <a:rPr lang="en-US" b="1">
                <a:latin typeface="Arial" charset="0"/>
              </a:rPr>
              <a:t>C</a:t>
            </a:r>
            <a:endParaRPr lang="en-US"/>
          </a:p>
        </p:txBody>
      </p:sp>
      <p:sp>
        <p:nvSpPr>
          <p:cNvPr id="16485" name="Line 101"/>
          <p:cNvSpPr>
            <a:spLocks noChangeShapeType="1"/>
          </p:cNvSpPr>
          <p:nvPr/>
        </p:nvSpPr>
        <p:spPr bwMode="auto">
          <a:xfrm>
            <a:off x="8686800" y="990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486" name="Rectangle 102"/>
          <p:cNvSpPr>
            <a:spLocks noChangeArrowheads="1"/>
          </p:cNvSpPr>
          <p:nvPr/>
        </p:nvSpPr>
        <p:spPr bwMode="auto">
          <a:xfrm>
            <a:off x="8534400" y="2819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B</a:t>
            </a:r>
          </a:p>
        </p:txBody>
      </p:sp>
      <p:sp>
        <p:nvSpPr>
          <p:cNvPr id="16487" name="Rectangle 103"/>
          <p:cNvSpPr>
            <a:spLocks noChangeArrowheads="1"/>
          </p:cNvSpPr>
          <p:nvPr/>
        </p:nvSpPr>
        <p:spPr bwMode="auto">
          <a:xfrm>
            <a:off x="8458200" y="457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6488" name="Rectangle 104"/>
          <p:cNvSpPr>
            <a:spLocks noChangeArrowheads="1"/>
          </p:cNvSpPr>
          <p:nvPr/>
        </p:nvSpPr>
        <p:spPr bwMode="auto">
          <a:xfrm>
            <a:off x="6751638" y="1588"/>
            <a:ext cx="2108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 u="sng">
                <a:solidFill>
                  <a:srgbClr val="339966"/>
                </a:solidFill>
              </a:rPr>
              <a:t>Nozzles on Shell</a:t>
            </a:r>
          </a:p>
        </p:txBody>
      </p:sp>
      <p:sp>
        <p:nvSpPr>
          <p:cNvPr id="16489" name="Freeform 105"/>
          <p:cNvSpPr>
            <a:spLocks/>
          </p:cNvSpPr>
          <p:nvPr/>
        </p:nvSpPr>
        <p:spPr bwMode="auto">
          <a:xfrm>
            <a:off x="1885950" y="3438525"/>
            <a:ext cx="1809750" cy="1104900"/>
          </a:xfrm>
          <a:custGeom>
            <a:avLst/>
            <a:gdLst>
              <a:gd name="T0" fmla="*/ 0 w 1140"/>
              <a:gd name="T1" fmla="*/ 0 h 696"/>
              <a:gd name="T2" fmla="*/ 144 w 1140"/>
              <a:gd name="T3" fmla="*/ 18 h 696"/>
              <a:gd name="T4" fmla="*/ 270 w 1140"/>
              <a:gd name="T5" fmla="*/ 54 h 696"/>
              <a:gd name="T6" fmla="*/ 468 w 1140"/>
              <a:gd name="T7" fmla="*/ 132 h 696"/>
              <a:gd name="T8" fmla="*/ 636 w 1140"/>
              <a:gd name="T9" fmla="*/ 216 h 696"/>
              <a:gd name="T10" fmla="*/ 822 w 1140"/>
              <a:gd name="T11" fmla="*/ 348 h 696"/>
              <a:gd name="T12" fmla="*/ 984 w 1140"/>
              <a:gd name="T13" fmla="*/ 492 h 696"/>
              <a:gd name="T14" fmla="*/ 1140 w 1140"/>
              <a:gd name="T15" fmla="*/ 696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40" h="696">
                <a:moveTo>
                  <a:pt x="0" y="0"/>
                </a:moveTo>
                <a:cubicBezTo>
                  <a:pt x="24" y="3"/>
                  <a:pt x="99" y="9"/>
                  <a:pt x="144" y="18"/>
                </a:cubicBezTo>
                <a:cubicBezTo>
                  <a:pt x="189" y="27"/>
                  <a:pt x="216" y="35"/>
                  <a:pt x="270" y="54"/>
                </a:cubicBezTo>
                <a:cubicBezTo>
                  <a:pt x="324" y="73"/>
                  <a:pt x="407" y="105"/>
                  <a:pt x="468" y="132"/>
                </a:cubicBezTo>
                <a:cubicBezTo>
                  <a:pt x="529" y="159"/>
                  <a:pt x="577" y="180"/>
                  <a:pt x="636" y="216"/>
                </a:cubicBezTo>
                <a:cubicBezTo>
                  <a:pt x="695" y="252"/>
                  <a:pt x="764" y="302"/>
                  <a:pt x="822" y="348"/>
                </a:cubicBezTo>
                <a:cubicBezTo>
                  <a:pt x="880" y="394"/>
                  <a:pt x="931" y="434"/>
                  <a:pt x="984" y="492"/>
                </a:cubicBezTo>
                <a:cubicBezTo>
                  <a:pt x="1037" y="550"/>
                  <a:pt x="1107" y="653"/>
                  <a:pt x="1140" y="696"/>
                </a:cubicBezTo>
              </a:path>
            </a:pathLst>
          </a:custGeom>
          <a:noFill/>
          <a:ln w="28575" cmpd="sng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90488" y="639763"/>
            <a:ext cx="9047162" cy="5608637"/>
            <a:chOff x="57" y="403"/>
            <a:chExt cx="5699" cy="3533"/>
          </a:xfrm>
        </p:grpSpPr>
        <p:sp>
          <p:nvSpPr>
            <p:cNvPr id="18435" name="Oval 3"/>
            <p:cNvSpPr>
              <a:spLocks noChangeArrowheads="1"/>
            </p:cNvSpPr>
            <p:nvPr/>
          </p:nvSpPr>
          <p:spPr bwMode="auto">
            <a:xfrm>
              <a:off x="2016" y="565"/>
              <a:ext cx="960" cy="91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3840" y="1056"/>
              <a:ext cx="1152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99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 rot="3104078">
              <a:off x="1417" y="753"/>
              <a:ext cx="949" cy="14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97" y="1584"/>
              <a:ext cx="2976" cy="1824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 flipV="1">
              <a:off x="466" y="735"/>
              <a:ext cx="240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3456" y="1584"/>
              <a:ext cx="1920" cy="1824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57" y="2496"/>
              <a:ext cx="5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V="1">
              <a:off x="2448" y="55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V="1">
              <a:off x="2459" y="613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flipV="1">
              <a:off x="2448" y="960"/>
              <a:ext cx="52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2448" y="1056"/>
              <a:ext cx="5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2039" y="499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1</a:t>
              </a: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2330" y="403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2</a:t>
              </a: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2640" y="480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3</a:t>
              </a:r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2762" y="683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4</a:t>
              </a:r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2976" y="864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5</a:t>
              </a:r>
            </a:p>
          </p:txBody>
        </p: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2976" y="1104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6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2784" y="1392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7</a:t>
              </a:r>
            </a:p>
          </p:txBody>
        </p:sp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>
              <a:off x="3072" y="1104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8</a:t>
              </a:r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3072" y="864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9</a:t>
              </a:r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2880" y="624"/>
              <a:ext cx="22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10</a:t>
              </a:r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2736" y="480"/>
              <a:ext cx="22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11</a:t>
              </a:r>
            </a:p>
          </p:txBody>
        </p:sp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>
              <a:off x="2426" y="403"/>
              <a:ext cx="22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12</a:t>
              </a:r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 flipH="1">
              <a:off x="864" y="576"/>
              <a:ext cx="158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 flipH="1">
              <a:off x="1152" y="624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0" name="Line 28"/>
            <p:cNvSpPr>
              <a:spLocks noChangeShapeType="1"/>
            </p:cNvSpPr>
            <p:nvPr/>
          </p:nvSpPr>
          <p:spPr bwMode="auto">
            <a:xfrm flipH="1">
              <a:off x="1824" y="960"/>
              <a:ext cx="115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1" name="Line 29"/>
            <p:cNvSpPr>
              <a:spLocks noChangeShapeType="1"/>
            </p:cNvSpPr>
            <p:nvPr/>
          </p:nvSpPr>
          <p:spPr bwMode="auto">
            <a:xfrm flipH="1">
              <a:off x="2112" y="1200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 flipH="1">
              <a:off x="720" y="1776"/>
              <a:ext cx="4272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 flipH="1" flipV="1">
              <a:off x="816" y="1706"/>
              <a:ext cx="4128" cy="11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 flipH="1">
              <a:off x="624" y="1643"/>
              <a:ext cx="4224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5" name="Freeform 33"/>
            <p:cNvSpPr>
              <a:spLocks/>
            </p:cNvSpPr>
            <p:nvPr/>
          </p:nvSpPr>
          <p:spPr bwMode="auto">
            <a:xfrm>
              <a:off x="989" y="1584"/>
              <a:ext cx="1552" cy="197"/>
            </a:xfrm>
            <a:custGeom>
              <a:avLst/>
              <a:gdLst>
                <a:gd name="T0" fmla="*/ 0 w 1552"/>
                <a:gd name="T1" fmla="*/ 0 h 197"/>
                <a:gd name="T2" fmla="*/ 64 w 1552"/>
                <a:gd name="T3" fmla="*/ 53 h 197"/>
                <a:gd name="T4" fmla="*/ 256 w 1552"/>
                <a:gd name="T5" fmla="*/ 149 h 197"/>
                <a:gd name="T6" fmla="*/ 544 w 1552"/>
                <a:gd name="T7" fmla="*/ 197 h 197"/>
                <a:gd name="T8" fmla="*/ 976 w 1552"/>
                <a:gd name="T9" fmla="*/ 149 h 197"/>
                <a:gd name="T10" fmla="*/ 1360 w 1552"/>
                <a:gd name="T11" fmla="*/ 53 h 197"/>
                <a:gd name="T12" fmla="*/ 1552 w 1552"/>
                <a:gd name="T13" fmla="*/ 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2" h="197">
                  <a:moveTo>
                    <a:pt x="0" y="0"/>
                  </a:moveTo>
                  <a:cubicBezTo>
                    <a:pt x="9" y="9"/>
                    <a:pt x="21" y="28"/>
                    <a:pt x="64" y="53"/>
                  </a:cubicBezTo>
                  <a:cubicBezTo>
                    <a:pt x="107" y="78"/>
                    <a:pt x="176" y="125"/>
                    <a:pt x="256" y="149"/>
                  </a:cubicBezTo>
                  <a:cubicBezTo>
                    <a:pt x="336" y="173"/>
                    <a:pt x="424" y="197"/>
                    <a:pt x="544" y="197"/>
                  </a:cubicBezTo>
                  <a:cubicBezTo>
                    <a:pt x="664" y="197"/>
                    <a:pt x="840" y="173"/>
                    <a:pt x="976" y="149"/>
                  </a:cubicBezTo>
                  <a:cubicBezTo>
                    <a:pt x="1112" y="125"/>
                    <a:pt x="1264" y="77"/>
                    <a:pt x="1360" y="53"/>
                  </a:cubicBezTo>
                  <a:cubicBezTo>
                    <a:pt x="1456" y="29"/>
                    <a:pt x="1520" y="13"/>
                    <a:pt x="1552" y="5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6" name="Oval 34"/>
            <p:cNvSpPr>
              <a:spLocks noChangeArrowheads="1"/>
            </p:cNvSpPr>
            <p:nvPr/>
          </p:nvSpPr>
          <p:spPr bwMode="auto">
            <a:xfrm>
              <a:off x="3840" y="672"/>
              <a:ext cx="1152" cy="7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2832" y="1407"/>
              <a:ext cx="22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2256" y="679"/>
              <a:ext cx="316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>
              <a:off x="2592" y="1056"/>
              <a:ext cx="2976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0" name="Line 38"/>
            <p:cNvSpPr>
              <a:spLocks noChangeShapeType="1"/>
            </p:cNvSpPr>
            <p:nvPr/>
          </p:nvSpPr>
          <p:spPr bwMode="auto">
            <a:xfrm>
              <a:off x="2304" y="742"/>
              <a:ext cx="2976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>
              <a:off x="2433" y="886"/>
              <a:ext cx="2976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2" name="Line 40"/>
            <p:cNvSpPr>
              <a:spLocks noChangeShapeType="1"/>
            </p:cNvSpPr>
            <p:nvPr/>
          </p:nvSpPr>
          <p:spPr bwMode="auto">
            <a:xfrm>
              <a:off x="2703" y="1237"/>
              <a:ext cx="2976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2780" y="1333"/>
              <a:ext cx="2976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4080" y="67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4752" y="67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4922" y="67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3910" y="768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78" name="Text Box 46"/>
            <p:cNvSpPr txBox="1">
              <a:spLocks noChangeArrowheads="1"/>
            </p:cNvSpPr>
            <p:nvPr/>
          </p:nvSpPr>
          <p:spPr bwMode="auto">
            <a:xfrm>
              <a:off x="4368" y="520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1</a:t>
              </a:r>
            </a:p>
          </p:txBody>
        </p:sp>
        <p:sp>
          <p:nvSpPr>
            <p:cNvPr id="18479" name="Text Box 47"/>
            <p:cNvSpPr txBox="1">
              <a:spLocks noChangeArrowheads="1"/>
            </p:cNvSpPr>
            <p:nvPr/>
          </p:nvSpPr>
          <p:spPr bwMode="auto">
            <a:xfrm>
              <a:off x="4716" y="604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2</a:t>
              </a:r>
            </a:p>
          </p:txBody>
        </p:sp>
        <p:sp>
          <p:nvSpPr>
            <p:cNvPr id="18480" name="Text Box 48"/>
            <p:cNvSpPr txBox="1">
              <a:spLocks noChangeArrowheads="1"/>
            </p:cNvSpPr>
            <p:nvPr/>
          </p:nvSpPr>
          <p:spPr bwMode="auto">
            <a:xfrm>
              <a:off x="4896" y="752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3</a:t>
              </a:r>
            </a:p>
          </p:txBody>
        </p:sp>
        <p:sp>
          <p:nvSpPr>
            <p:cNvPr id="18481" name="Text Box 49"/>
            <p:cNvSpPr txBox="1">
              <a:spLocks noChangeArrowheads="1"/>
            </p:cNvSpPr>
            <p:nvPr/>
          </p:nvSpPr>
          <p:spPr bwMode="auto">
            <a:xfrm>
              <a:off x="3722" y="740"/>
              <a:ext cx="22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11</a:t>
              </a:r>
            </a:p>
          </p:txBody>
        </p:sp>
        <p:sp>
          <p:nvSpPr>
            <p:cNvPr id="18482" name="Text Box 50"/>
            <p:cNvSpPr txBox="1">
              <a:spLocks noChangeArrowheads="1"/>
            </p:cNvSpPr>
            <p:nvPr/>
          </p:nvSpPr>
          <p:spPr bwMode="auto">
            <a:xfrm>
              <a:off x="3900" y="612"/>
              <a:ext cx="22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12</a:t>
              </a:r>
            </a:p>
          </p:txBody>
        </p:sp>
        <p:sp>
          <p:nvSpPr>
            <p:cNvPr id="18483" name="Text Box 51"/>
            <p:cNvSpPr txBox="1">
              <a:spLocks noChangeArrowheads="1"/>
            </p:cNvSpPr>
            <p:nvPr/>
          </p:nvSpPr>
          <p:spPr bwMode="auto">
            <a:xfrm>
              <a:off x="4848" y="1219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5</a:t>
              </a:r>
            </a:p>
          </p:txBody>
        </p:sp>
        <p:sp>
          <p:nvSpPr>
            <p:cNvPr id="18484" name="Text Box 52"/>
            <p:cNvSpPr txBox="1">
              <a:spLocks noChangeArrowheads="1"/>
            </p:cNvSpPr>
            <p:nvPr/>
          </p:nvSpPr>
          <p:spPr bwMode="auto">
            <a:xfrm>
              <a:off x="4700" y="1288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6</a:t>
              </a:r>
            </a:p>
          </p:txBody>
        </p:sp>
        <p:sp>
          <p:nvSpPr>
            <p:cNvPr id="18485" name="Text Box 53"/>
            <p:cNvSpPr txBox="1">
              <a:spLocks noChangeArrowheads="1"/>
            </p:cNvSpPr>
            <p:nvPr/>
          </p:nvSpPr>
          <p:spPr bwMode="auto">
            <a:xfrm>
              <a:off x="4320" y="1392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7</a:t>
              </a:r>
            </a:p>
          </p:txBody>
        </p:sp>
        <p:sp>
          <p:nvSpPr>
            <p:cNvPr id="18486" name="Text Box 54"/>
            <p:cNvSpPr txBox="1">
              <a:spLocks noChangeArrowheads="1"/>
            </p:cNvSpPr>
            <p:nvPr/>
          </p:nvSpPr>
          <p:spPr bwMode="auto">
            <a:xfrm>
              <a:off x="3968" y="1288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8</a:t>
              </a:r>
            </a:p>
          </p:txBody>
        </p:sp>
        <p:sp>
          <p:nvSpPr>
            <p:cNvPr id="18487" name="Text Box 55"/>
            <p:cNvSpPr txBox="1">
              <a:spLocks noChangeArrowheads="1"/>
            </p:cNvSpPr>
            <p:nvPr/>
          </p:nvSpPr>
          <p:spPr bwMode="auto">
            <a:xfrm>
              <a:off x="3796" y="1168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9</a:t>
              </a:r>
            </a:p>
          </p:txBody>
        </p:sp>
        <p:sp>
          <p:nvSpPr>
            <p:cNvPr id="18488" name="Text Box 56"/>
            <p:cNvSpPr txBox="1">
              <a:spLocks noChangeArrowheads="1"/>
            </p:cNvSpPr>
            <p:nvPr/>
          </p:nvSpPr>
          <p:spPr bwMode="auto">
            <a:xfrm>
              <a:off x="3648" y="960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 b="1">
                  <a:latin typeface="Arial" charset="0"/>
                </a:rPr>
                <a:t>10</a:t>
              </a:r>
            </a:p>
          </p:txBody>
        </p:sp>
        <p:sp>
          <p:nvSpPr>
            <p:cNvPr id="18489" name="Line 57"/>
            <p:cNvSpPr>
              <a:spLocks noChangeShapeType="1"/>
            </p:cNvSpPr>
            <p:nvPr/>
          </p:nvSpPr>
          <p:spPr bwMode="auto">
            <a:xfrm>
              <a:off x="4416" y="576"/>
              <a:ext cx="0" cy="3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490" name="Text Box 58"/>
            <p:cNvSpPr txBox="1">
              <a:spLocks noChangeArrowheads="1"/>
            </p:cNvSpPr>
            <p:nvPr/>
          </p:nvSpPr>
          <p:spPr bwMode="auto">
            <a:xfrm>
              <a:off x="4984" y="960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4</a:t>
              </a:r>
            </a:p>
          </p:txBody>
        </p:sp>
        <p:sp>
          <p:nvSpPr>
            <p:cNvPr id="18491" name="Text Box 59"/>
            <p:cNvSpPr txBox="1">
              <a:spLocks noChangeArrowheads="1"/>
            </p:cNvSpPr>
            <p:nvPr/>
          </p:nvSpPr>
          <p:spPr bwMode="auto">
            <a:xfrm>
              <a:off x="1824" y="1056"/>
              <a:ext cx="24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N</a:t>
              </a:r>
            </a:p>
          </p:txBody>
        </p:sp>
        <p:sp>
          <p:nvSpPr>
            <p:cNvPr id="18492" name="Text Box 60"/>
            <p:cNvSpPr txBox="1">
              <a:spLocks noChangeArrowheads="1"/>
            </p:cNvSpPr>
            <p:nvPr/>
          </p:nvSpPr>
          <p:spPr bwMode="auto">
            <a:xfrm>
              <a:off x="960" y="3600"/>
              <a:ext cx="1056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N : Nozzle</a:t>
              </a:r>
            </a:p>
          </p:txBody>
        </p:sp>
        <p:sp>
          <p:nvSpPr>
            <p:cNvPr id="18493" name="Text Box 61"/>
            <p:cNvSpPr txBox="1">
              <a:spLocks noChangeArrowheads="1"/>
            </p:cNvSpPr>
            <p:nvPr/>
          </p:nvSpPr>
          <p:spPr bwMode="auto">
            <a:xfrm>
              <a:off x="3264" y="3648"/>
              <a:ext cx="216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C : Cut out on Shell</a:t>
              </a:r>
            </a:p>
          </p:txBody>
        </p:sp>
        <p:sp>
          <p:nvSpPr>
            <p:cNvPr id="18494" name="AutoShape 62"/>
            <p:cNvSpPr>
              <a:spLocks noChangeArrowheads="1"/>
            </p:cNvSpPr>
            <p:nvPr/>
          </p:nvSpPr>
          <p:spPr bwMode="auto">
            <a:xfrm>
              <a:off x="4032" y="1920"/>
              <a:ext cx="624" cy="336"/>
            </a:xfrm>
            <a:prstGeom prst="wedgeEllipseCallout">
              <a:avLst>
                <a:gd name="adj1" fmla="val 32852"/>
                <a:gd name="adj2" fmla="val -137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 </a:t>
              </a:r>
              <a:r>
                <a:rPr lang="en-US" b="1">
                  <a:latin typeface="Arial" charset="0"/>
                </a:rPr>
                <a:t>C</a:t>
              </a:r>
              <a:endParaRPr lang="en-US"/>
            </a:p>
          </p:txBody>
        </p:sp>
      </p:grp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1905000" y="3352800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  <a:latin typeface="Arial" charset="0"/>
              </a:rPr>
              <a:t>Angle</a:t>
            </a:r>
          </a:p>
        </p:txBody>
      </p: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457200" y="4572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charset="0"/>
              </a:rPr>
              <a:t>Angular Nozzle</a:t>
            </a:r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6751638" y="1588"/>
            <a:ext cx="2108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 u="sng">
                <a:solidFill>
                  <a:srgbClr val="339966"/>
                </a:solidFill>
              </a:rPr>
              <a:t>Nozzles on Shell</a:t>
            </a:r>
          </a:p>
        </p:txBody>
      </p:sp>
      <p:sp>
        <p:nvSpPr>
          <p:cNvPr id="18498" name="Freeform 66"/>
          <p:cNvSpPr>
            <a:spLocks/>
          </p:cNvSpPr>
          <p:nvPr/>
        </p:nvSpPr>
        <p:spPr bwMode="auto">
          <a:xfrm>
            <a:off x="6096000" y="2514600"/>
            <a:ext cx="1828800" cy="279400"/>
          </a:xfrm>
          <a:custGeom>
            <a:avLst/>
            <a:gdLst>
              <a:gd name="T0" fmla="*/ 0 w 1152"/>
              <a:gd name="T1" fmla="*/ 176 h 176"/>
              <a:gd name="T2" fmla="*/ 126 w 1152"/>
              <a:gd name="T3" fmla="*/ 116 h 176"/>
              <a:gd name="T4" fmla="*/ 228 w 1152"/>
              <a:gd name="T5" fmla="*/ 68 h 176"/>
              <a:gd name="T6" fmla="*/ 402 w 1152"/>
              <a:gd name="T7" fmla="*/ 26 h 176"/>
              <a:gd name="T8" fmla="*/ 564 w 1152"/>
              <a:gd name="T9" fmla="*/ 2 h 176"/>
              <a:gd name="T10" fmla="*/ 738 w 1152"/>
              <a:gd name="T11" fmla="*/ 14 h 176"/>
              <a:gd name="T12" fmla="*/ 960 w 1152"/>
              <a:gd name="T13" fmla="*/ 68 h 176"/>
              <a:gd name="T14" fmla="*/ 1152 w 1152"/>
              <a:gd name="T15" fmla="*/ 15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2" h="176">
                <a:moveTo>
                  <a:pt x="0" y="176"/>
                </a:moveTo>
                <a:cubicBezTo>
                  <a:pt x="21" y="166"/>
                  <a:pt x="88" y="134"/>
                  <a:pt x="126" y="116"/>
                </a:cubicBezTo>
                <a:cubicBezTo>
                  <a:pt x="164" y="98"/>
                  <a:pt x="182" y="83"/>
                  <a:pt x="228" y="68"/>
                </a:cubicBezTo>
                <a:cubicBezTo>
                  <a:pt x="274" y="53"/>
                  <a:pt x="346" y="37"/>
                  <a:pt x="402" y="26"/>
                </a:cubicBezTo>
                <a:cubicBezTo>
                  <a:pt x="458" y="15"/>
                  <a:pt x="508" y="4"/>
                  <a:pt x="564" y="2"/>
                </a:cubicBezTo>
                <a:cubicBezTo>
                  <a:pt x="620" y="0"/>
                  <a:pt x="672" y="3"/>
                  <a:pt x="738" y="14"/>
                </a:cubicBezTo>
                <a:cubicBezTo>
                  <a:pt x="804" y="25"/>
                  <a:pt x="891" y="45"/>
                  <a:pt x="960" y="68"/>
                </a:cubicBezTo>
                <a:cubicBezTo>
                  <a:pt x="1029" y="91"/>
                  <a:pt x="1112" y="135"/>
                  <a:pt x="1152" y="152"/>
                </a:cubicBezTo>
              </a:path>
            </a:pathLst>
          </a:custGeom>
          <a:noFill/>
          <a:ln w="28575" cmpd="sng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990600" y="355600"/>
            <a:ext cx="4049713" cy="3073400"/>
            <a:chOff x="120" y="208"/>
            <a:chExt cx="5104" cy="3870"/>
          </a:xfrm>
        </p:grpSpPr>
        <p:sp>
          <p:nvSpPr>
            <p:cNvPr id="19459" name="Oval 3"/>
            <p:cNvSpPr>
              <a:spLocks noChangeArrowheads="1"/>
            </p:cNvSpPr>
            <p:nvPr/>
          </p:nvSpPr>
          <p:spPr bwMode="auto">
            <a:xfrm>
              <a:off x="1680" y="1682"/>
              <a:ext cx="823" cy="7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3244" y="2096"/>
              <a:ext cx="988" cy="64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99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 rot="3104078">
              <a:off x="1174" y="1829"/>
              <a:ext cx="800" cy="12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206" y="2541"/>
              <a:ext cx="2552" cy="1537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351" y="1826"/>
              <a:ext cx="2058" cy="15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auto">
            <a:xfrm>
              <a:off x="2915" y="2541"/>
              <a:ext cx="1646" cy="153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V="1">
              <a:off x="2050" y="1673"/>
              <a:ext cx="0" cy="4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V="1">
              <a:off x="2060" y="1723"/>
              <a:ext cx="206" cy="3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 flipV="1">
              <a:off x="2050" y="2015"/>
              <a:ext cx="453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2050" y="2096"/>
              <a:ext cx="453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1669" y="1691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1917" y="1609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2183" y="1675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2289" y="1845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2471" y="1997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2471" y="2201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2307" y="2443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2553" y="2201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2553" y="1997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2415" y="1795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2291" y="1675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2025" y="1609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 flipH="1">
              <a:off x="692" y="1692"/>
              <a:ext cx="1358" cy="10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 flipH="1">
              <a:off x="939" y="1732"/>
              <a:ext cx="1317" cy="10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 flipH="1">
              <a:off x="1515" y="2015"/>
              <a:ext cx="988" cy="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 flipH="1">
              <a:off x="1762" y="2217"/>
              <a:ext cx="700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85" name="Line 29"/>
            <p:cNvSpPr>
              <a:spLocks noChangeShapeType="1"/>
            </p:cNvSpPr>
            <p:nvPr/>
          </p:nvSpPr>
          <p:spPr bwMode="auto">
            <a:xfrm flipH="1">
              <a:off x="569" y="2703"/>
              <a:ext cx="3663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86" name="Line 30"/>
            <p:cNvSpPr>
              <a:spLocks noChangeShapeType="1"/>
            </p:cNvSpPr>
            <p:nvPr/>
          </p:nvSpPr>
          <p:spPr bwMode="auto">
            <a:xfrm flipH="1" flipV="1">
              <a:off x="651" y="2644"/>
              <a:ext cx="3540" cy="9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87" name="Line 31"/>
            <p:cNvSpPr>
              <a:spLocks noChangeShapeType="1"/>
            </p:cNvSpPr>
            <p:nvPr/>
          </p:nvSpPr>
          <p:spPr bwMode="auto">
            <a:xfrm flipH="1">
              <a:off x="486" y="2591"/>
              <a:ext cx="3622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88" name="Freeform 32"/>
            <p:cNvSpPr>
              <a:spLocks/>
            </p:cNvSpPr>
            <p:nvPr/>
          </p:nvSpPr>
          <p:spPr bwMode="auto">
            <a:xfrm>
              <a:off x="811" y="2541"/>
              <a:ext cx="1331" cy="166"/>
            </a:xfrm>
            <a:custGeom>
              <a:avLst/>
              <a:gdLst>
                <a:gd name="T0" fmla="*/ 0 w 1552"/>
                <a:gd name="T1" fmla="*/ 0 h 197"/>
                <a:gd name="T2" fmla="*/ 64 w 1552"/>
                <a:gd name="T3" fmla="*/ 53 h 197"/>
                <a:gd name="T4" fmla="*/ 256 w 1552"/>
                <a:gd name="T5" fmla="*/ 149 h 197"/>
                <a:gd name="T6" fmla="*/ 544 w 1552"/>
                <a:gd name="T7" fmla="*/ 197 h 197"/>
                <a:gd name="T8" fmla="*/ 976 w 1552"/>
                <a:gd name="T9" fmla="*/ 149 h 197"/>
                <a:gd name="T10" fmla="*/ 1360 w 1552"/>
                <a:gd name="T11" fmla="*/ 53 h 197"/>
                <a:gd name="T12" fmla="*/ 1552 w 1552"/>
                <a:gd name="T13" fmla="*/ 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2" h="197">
                  <a:moveTo>
                    <a:pt x="0" y="0"/>
                  </a:moveTo>
                  <a:cubicBezTo>
                    <a:pt x="9" y="9"/>
                    <a:pt x="21" y="28"/>
                    <a:pt x="64" y="53"/>
                  </a:cubicBezTo>
                  <a:cubicBezTo>
                    <a:pt x="107" y="78"/>
                    <a:pt x="176" y="125"/>
                    <a:pt x="256" y="149"/>
                  </a:cubicBezTo>
                  <a:cubicBezTo>
                    <a:pt x="336" y="173"/>
                    <a:pt x="424" y="197"/>
                    <a:pt x="544" y="197"/>
                  </a:cubicBezTo>
                  <a:cubicBezTo>
                    <a:pt x="664" y="197"/>
                    <a:pt x="840" y="173"/>
                    <a:pt x="976" y="149"/>
                  </a:cubicBezTo>
                  <a:cubicBezTo>
                    <a:pt x="1112" y="125"/>
                    <a:pt x="1264" y="77"/>
                    <a:pt x="1360" y="53"/>
                  </a:cubicBezTo>
                  <a:cubicBezTo>
                    <a:pt x="1456" y="29"/>
                    <a:pt x="1520" y="13"/>
                    <a:pt x="1552" y="5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3244" y="1773"/>
              <a:ext cx="988" cy="60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90" name="Line 34"/>
            <p:cNvSpPr>
              <a:spLocks noChangeShapeType="1"/>
            </p:cNvSpPr>
            <p:nvPr/>
          </p:nvSpPr>
          <p:spPr bwMode="auto">
            <a:xfrm>
              <a:off x="2380" y="2392"/>
              <a:ext cx="2084" cy="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91" name="Line 35"/>
            <p:cNvSpPr>
              <a:spLocks noChangeShapeType="1"/>
            </p:cNvSpPr>
            <p:nvPr/>
          </p:nvSpPr>
          <p:spPr bwMode="auto">
            <a:xfrm flipV="1">
              <a:off x="1886" y="1776"/>
              <a:ext cx="2578" cy="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92" name="Line 36"/>
            <p:cNvSpPr>
              <a:spLocks noChangeShapeType="1"/>
            </p:cNvSpPr>
            <p:nvPr/>
          </p:nvSpPr>
          <p:spPr bwMode="auto">
            <a:xfrm>
              <a:off x="2174" y="2096"/>
              <a:ext cx="2386" cy="1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>
              <a:off x="1927" y="1832"/>
              <a:ext cx="255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2037" y="1953"/>
              <a:ext cx="255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95" name="Line 39"/>
            <p:cNvSpPr>
              <a:spLocks noChangeShapeType="1"/>
            </p:cNvSpPr>
            <p:nvPr/>
          </p:nvSpPr>
          <p:spPr bwMode="auto">
            <a:xfrm>
              <a:off x="2269" y="2249"/>
              <a:ext cx="2339" cy="7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96" name="Line 40"/>
            <p:cNvSpPr>
              <a:spLocks noChangeShapeType="1"/>
            </p:cNvSpPr>
            <p:nvPr/>
          </p:nvSpPr>
          <p:spPr bwMode="auto">
            <a:xfrm flipV="1">
              <a:off x="2247" y="2341"/>
              <a:ext cx="2273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>
              <a:off x="3450" y="1773"/>
              <a:ext cx="0" cy="10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4026" y="1773"/>
              <a:ext cx="0" cy="10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4172" y="1773"/>
              <a:ext cx="0" cy="10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00" name="Line 44"/>
            <p:cNvSpPr>
              <a:spLocks noChangeShapeType="1"/>
            </p:cNvSpPr>
            <p:nvPr/>
          </p:nvSpPr>
          <p:spPr bwMode="auto">
            <a:xfrm>
              <a:off x="3304" y="1854"/>
              <a:ext cx="0" cy="10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01" name="Text Box 45"/>
            <p:cNvSpPr txBox="1">
              <a:spLocks noChangeArrowheads="1"/>
            </p:cNvSpPr>
            <p:nvPr/>
          </p:nvSpPr>
          <p:spPr bwMode="auto">
            <a:xfrm>
              <a:off x="3665" y="1709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02" name="Text Box 46"/>
            <p:cNvSpPr txBox="1">
              <a:spLocks noChangeArrowheads="1"/>
            </p:cNvSpPr>
            <p:nvPr/>
          </p:nvSpPr>
          <p:spPr bwMode="auto">
            <a:xfrm>
              <a:off x="3964" y="1779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03" name="Text Box 47"/>
            <p:cNvSpPr txBox="1">
              <a:spLocks noChangeArrowheads="1"/>
            </p:cNvSpPr>
            <p:nvPr/>
          </p:nvSpPr>
          <p:spPr bwMode="auto">
            <a:xfrm>
              <a:off x="4118" y="1903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04" name="Text Box 48"/>
            <p:cNvSpPr txBox="1">
              <a:spLocks noChangeArrowheads="1"/>
            </p:cNvSpPr>
            <p:nvPr/>
          </p:nvSpPr>
          <p:spPr bwMode="auto">
            <a:xfrm>
              <a:off x="3137" y="1893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05" name="Text Box 49"/>
            <p:cNvSpPr txBox="1">
              <a:spLocks noChangeArrowheads="1"/>
            </p:cNvSpPr>
            <p:nvPr/>
          </p:nvSpPr>
          <p:spPr bwMode="auto">
            <a:xfrm>
              <a:off x="3289" y="1785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06" name="Text Box 50"/>
            <p:cNvSpPr txBox="1">
              <a:spLocks noChangeArrowheads="1"/>
            </p:cNvSpPr>
            <p:nvPr/>
          </p:nvSpPr>
          <p:spPr bwMode="auto">
            <a:xfrm>
              <a:off x="4076" y="2297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07" name="Text Box 51"/>
            <p:cNvSpPr txBox="1">
              <a:spLocks noChangeArrowheads="1"/>
            </p:cNvSpPr>
            <p:nvPr/>
          </p:nvSpPr>
          <p:spPr bwMode="auto">
            <a:xfrm>
              <a:off x="3950" y="2355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08" name="Text Box 52"/>
            <p:cNvSpPr txBox="1">
              <a:spLocks noChangeArrowheads="1"/>
            </p:cNvSpPr>
            <p:nvPr/>
          </p:nvSpPr>
          <p:spPr bwMode="auto">
            <a:xfrm>
              <a:off x="3623" y="2443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09" name="Text Box 53"/>
            <p:cNvSpPr txBox="1">
              <a:spLocks noChangeArrowheads="1"/>
            </p:cNvSpPr>
            <p:nvPr/>
          </p:nvSpPr>
          <p:spPr bwMode="auto">
            <a:xfrm>
              <a:off x="3321" y="2355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10" name="Text Box 54"/>
            <p:cNvSpPr txBox="1">
              <a:spLocks noChangeArrowheads="1"/>
            </p:cNvSpPr>
            <p:nvPr/>
          </p:nvSpPr>
          <p:spPr bwMode="auto">
            <a:xfrm>
              <a:off x="3173" y="2255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11" name="Text Box 55"/>
            <p:cNvSpPr txBox="1">
              <a:spLocks noChangeArrowheads="1"/>
            </p:cNvSpPr>
            <p:nvPr/>
          </p:nvSpPr>
          <p:spPr bwMode="auto">
            <a:xfrm>
              <a:off x="3023" y="2015"/>
              <a:ext cx="26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12" name="Text Box 56"/>
            <p:cNvSpPr txBox="1">
              <a:spLocks noChangeArrowheads="1"/>
            </p:cNvSpPr>
            <p:nvPr/>
          </p:nvSpPr>
          <p:spPr bwMode="auto">
            <a:xfrm>
              <a:off x="4194" y="2079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13" name="Text Box 57"/>
            <p:cNvSpPr txBox="1">
              <a:spLocks noChangeArrowheads="1"/>
            </p:cNvSpPr>
            <p:nvPr/>
          </p:nvSpPr>
          <p:spPr bwMode="auto">
            <a:xfrm>
              <a:off x="1515" y="2097"/>
              <a:ext cx="206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latin typeface="Arial" charset="0"/>
              </a:endParaRPr>
            </a:p>
          </p:txBody>
        </p:sp>
        <p:sp>
          <p:nvSpPr>
            <p:cNvPr id="19514" name="Line 58"/>
            <p:cNvSpPr>
              <a:spLocks noChangeShapeType="1"/>
            </p:cNvSpPr>
            <p:nvPr/>
          </p:nvSpPr>
          <p:spPr bwMode="auto">
            <a:xfrm>
              <a:off x="240" y="336"/>
              <a:ext cx="264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15" name="Line 59"/>
            <p:cNvSpPr>
              <a:spLocks noChangeShapeType="1"/>
            </p:cNvSpPr>
            <p:nvPr/>
          </p:nvSpPr>
          <p:spPr bwMode="auto">
            <a:xfrm>
              <a:off x="240" y="33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16" name="Line 60"/>
            <p:cNvSpPr>
              <a:spLocks noChangeShapeType="1"/>
            </p:cNvSpPr>
            <p:nvPr/>
          </p:nvSpPr>
          <p:spPr bwMode="auto">
            <a:xfrm>
              <a:off x="2880" y="33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17" name="Line 61"/>
            <p:cNvSpPr>
              <a:spLocks noChangeShapeType="1"/>
            </p:cNvSpPr>
            <p:nvPr/>
          </p:nvSpPr>
          <p:spPr bwMode="auto">
            <a:xfrm>
              <a:off x="1562" y="33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18" name="Line 62"/>
            <p:cNvSpPr>
              <a:spLocks noChangeShapeType="1"/>
            </p:cNvSpPr>
            <p:nvPr/>
          </p:nvSpPr>
          <p:spPr bwMode="auto">
            <a:xfrm>
              <a:off x="890" y="336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19" name="Line 63"/>
            <p:cNvSpPr>
              <a:spLocks noChangeShapeType="1"/>
            </p:cNvSpPr>
            <p:nvPr/>
          </p:nvSpPr>
          <p:spPr bwMode="auto">
            <a:xfrm>
              <a:off x="2208" y="336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20" name="Text Box 64"/>
            <p:cNvSpPr txBox="1">
              <a:spLocks noChangeArrowheads="1"/>
            </p:cNvSpPr>
            <p:nvPr/>
          </p:nvSpPr>
          <p:spPr bwMode="auto">
            <a:xfrm>
              <a:off x="768" y="270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21" name="Text Box 65"/>
            <p:cNvSpPr txBox="1">
              <a:spLocks noChangeArrowheads="1"/>
            </p:cNvSpPr>
            <p:nvPr/>
          </p:nvSpPr>
          <p:spPr bwMode="auto">
            <a:xfrm>
              <a:off x="2089" y="270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22" name="Text Box 66"/>
            <p:cNvSpPr txBox="1">
              <a:spLocks noChangeArrowheads="1"/>
            </p:cNvSpPr>
            <p:nvPr/>
          </p:nvSpPr>
          <p:spPr bwMode="auto">
            <a:xfrm>
              <a:off x="120" y="270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23" name="Text Box 67"/>
            <p:cNvSpPr txBox="1">
              <a:spLocks noChangeArrowheads="1"/>
            </p:cNvSpPr>
            <p:nvPr/>
          </p:nvSpPr>
          <p:spPr bwMode="auto">
            <a:xfrm>
              <a:off x="1465" y="270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24" name="Text Box 68"/>
            <p:cNvSpPr txBox="1">
              <a:spLocks noChangeArrowheads="1"/>
            </p:cNvSpPr>
            <p:nvPr/>
          </p:nvSpPr>
          <p:spPr bwMode="auto">
            <a:xfrm>
              <a:off x="2761" y="270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25" name="Line 69"/>
            <p:cNvSpPr>
              <a:spLocks noChangeShapeType="1"/>
            </p:cNvSpPr>
            <p:nvPr/>
          </p:nvSpPr>
          <p:spPr bwMode="auto">
            <a:xfrm>
              <a:off x="240" y="576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26" name="Line 70"/>
            <p:cNvSpPr>
              <a:spLocks noChangeShapeType="1"/>
            </p:cNvSpPr>
            <p:nvPr/>
          </p:nvSpPr>
          <p:spPr bwMode="auto">
            <a:xfrm>
              <a:off x="240" y="1104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27" name="Freeform 71"/>
            <p:cNvSpPr>
              <a:spLocks/>
            </p:cNvSpPr>
            <p:nvPr/>
          </p:nvSpPr>
          <p:spPr bwMode="auto">
            <a:xfrm>
              <a:off x="240" y="322"/>
              <a:ext cx="2635" cy="1052"/>
            </a:xfrm>
            <a:custGeom>
              <a:avLst/>
              <a:gdLst>
                <a:gd name="T0" fmla="*/ 0 w 2635"/>
                <a:gd name="T1" fmla="*/ 254 h 1052"/>
                <a:gd name="T2" fmla="*/ 168 w 2635"/>
                <a:gd name="T3" fmla="*/ 445 h 1052"/>
                <a:gd name="T4" fmla="*/ 258 w 2635"/>
                <a:gd name="T5" fmla="*/ 527 h 1052"/>
                <a:gd name="T6" fmla="*/ 324 w 2635"/>
                <a:gd name="T7" fmla="*/ 581 h 1052"/>
                <a:gd name="T8" fmla="*/ 366 w 2635"/>
                <a:gd name="T9" fmla="*/ 617 h 1052"/>
                <a:gd name="T10" fmla="*/ 447 w 2635"/>
                <a:gd name="T11" fmla="*/ 674 h 1052"/>
                <a:gd name="T12" fmla="*/ 510 w 2635"/>
                <a:gd name="T13" fmla="*/ 719 h 1052"/>
                <a:gd name="T14" fmla="*/ 642 w 2635"/>
                <a:gd name="T15" fmla="*/ 806 h 1052"/>
                <a:gd name="T16" fmla="*/ 777 w 2635"/>
                <a:gd name="T17" fmla="*/ 875 h 1052"/>
                <a:gd name="T18" fmla="*/ 930 w 2635"/>
                <a:gd name="T19" fmla="*/ 941 h 1052"/>
                <a:gd name="T20" fmla="*/ 1074 w 2635"/>
                <a:gd name="T21" fmla="*/ 1001 h 1052"/>
                <a:gd name="T22" fmla="*/ 1155 w 2635"/>
                <a:gd name="T23" fmla="*/ 1025 h 1052"/>
                <a:gd name="T24" fmla="*/ 1182 w 2635"/>
                <a:gd name="T25" fmla="*/ 1037 h 1052"/>
                <a:gd name="T26" fmla="*/ 1221 w 2635"/>
                <a:gd name="T27" fmla="*/ 1043 h 1052"/>
                <a:gd name="T28" fmla="*/ 1281 w 2635"/>
                <a:gd name="T29" fmla="*/ 1052 h 1052"/>
                <a:gd name="T30" fmla="*/ 1335 w 2635"/>
                <a:gd name="T31" fmla="*/ 1049 h 1052"/>
                <a:gd name="T32" fmla="*/ 1383 w 2635"/>
                <a:gd name="T33" fmla="*/ 1046 h 1052"/>
                <a:gd name="T34" fmla="*/ 1436 w 2635"/>
                <a:gd name="T35" fmla="*/ 1034 h 1052"/>
                <a:gd name="T36" fmla="*/ 1492 w 2635"/>
                <a:gd name="T37" fmla="*/ 1022 h 1052"/>
                <a:gd name="T38" fmla="*/ 1568 w 2635"/>
                <a:gd name="T39" fmla="*/ 1000 h 1052"/>
                <a:gd name="T40" fmla="*/ 1684 w 2635"/>
                <a:gd name="T41" fmla="*/ 954 h 1052"/>
                <a:gd name="T42" fmla="*/ 1748 w 2635"/>
                <a:gd name="T43" fmla="*/ 926 h 1052"/>
                <a:gd name="T44" fmla="*/ 1852 w 2635"/>
                <a:gd name="T45" fmla="*/ 874 h 1052"/>
                <a:gd name="T46" fmla="*/ 1946 w 2635"/>
                <a:gd name="T47" fmla="*/ 822 h 1052"/>
                <a:gd name="T48" fmla="*/ 2102 w 2635"/>
                <a:gd name="T49" fmla="*/ 722 h 1052"/>
                <a:gd name="T50" fmla="*/ 2202 w 2635"/>
                <a:gd name="T51" fmla="*/ 645 h 1052"/>
                <a:gd name="T52" fmla="*/ 2308 w 2635"/>
                <a:gd name="T53" fmla="*/ 562 h 1052"/>
                <a:gd name="T54" fmla="*/ 2391 w 2635"/>
                <a:gd name="T55" fmla="*/ 489 h 1052"/>
                <a:gd name="T56" fmla="*/ 2514 w 2635"/>
                <a:gd name="T57" fmla="*/ 371 h 1052"/>
                <a:gd name="T58" fmla="*/ 2635 w 2635"/>
                <a:gd name="T59" fmla="*/ 234 h 1052"/>
                <a:gd name="T60" fmla="*/ 2635 w 2635"/>
                <a:gd name="T61" fmla="*/ 0 h 1052"/>
                <a:gd name="T62" fmla="*/ 1 w 2635"/>
                <a:gd name="T63" fmla="*/ 0 h 1052"/>
                <a:gd name="T64" fmla="*/ 0 w 2635"/>
                <a:gd name="T65" fmla="*/ 254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35" h="1052">
                  <a:moveTo>
                    <a:pt x="0" y="254"/>
                  </a:moveTo>
                  <a:lnTo>
                    <a:pt x="168" y="445"/>
                  </a:lnTo>
                  <a:lnTo>
                    <a:pt x="258" y="527"/>
                  </a:lnTo>
                  <a:lnTo>
                    <a:pt x="324" y="581"/>
                  </a:lnTo>
                  <a:lnTo>
                    <a:pt x="366" y="617"/>
                  </a:lnTo>
                  <a:lnTo>
                    <a:pt x="447" y="674"/>
                  </a:lnTo>
                  <a:lnTo>
                    <a:pt x="510" y="719"/>
                  </a:lnTo>
                  <a:lnTo>
                    <a:pt x="642" y="806"/>
                  </a:lnTo>
                  <a:lnTo>
                    <a:pt x="777" y="875"/>
                  </a:lnTo>
                  <a:lnTo>
                    <a:pt x="930" y="941"/>
                  </a:lnTo>
                  <a:lnTo>
                    <a:pt x="1074" y="1001"/>
                  </a:lnTo>
                  <a:lnTo>
                    <a:pt x="1155" y="1025"/>
                  </a:lnTo>
                  <a:lnTo>
                    <a:pt x="1182" y="1037"/>
                  </a:lnTo>
                  <a:lnTo>
                    <a:pt x="1221" y="1043"/>
                  </a:lnTo>
                  <a:lnTo>
                    <a:pt x="1281" y="1052"/>
                  </a:lnTo>
                  <a:lnTo>
                    <a:pt x="1335" y="1049"/>
                  </a:lnTo>
                  <a:lnTo>
                    <a:pt x="1383" y="1046"/>
                  </a:lnTo>
                  <a:lnTo>
                    <a:pt x="1436" y="1034"/>
                  </a:lnTo>
                  <a:lnTo>
                    <a:pt x="1492" y="1022"/>
                  </a:lnTo>
                  <a:lnTo>
                    <a:pt x="1568" y="1000"/>
                  </a:lnTo>
                  <a:lnTo>
                    <a:pt x="1684" y="954"/>
                  </a:lnTo>
                  <a:lnTo>
                    <a:pt x="1748" y="926"/>
                  </a:lnTo>
                  <a:lnTo>
                    <a:pt x="1852" y="874"/>
                  </a:lnTo>
                  <a:lnTo>
                    <a:pt x="1946" y="822"/>
                  </a:lnTo>
                  <a:lnTo>
                    <a:pt x="2102" y="722"/>
                  </a:lnTo>
                  <a:lnTo>
                    <a:pt x="2202" y="645"/>
                  </a:lnTo>
                  <a:lnTo>
                    <a:pt x="2308" y="562"/>
                  </a:lnTo>
                  <a:lnTo>
                    <a:pt x="2391" y="489"/>
                  </a:lnTo>
                  <a:lnTo>
                    <a:pt x="2514" y="371"/>
                  </a:lnTo>
                  <a:lnTo>
                    <a:pt x="2635" y="234"/>
                  </a:lnTo>
                  <a:lnTo>
                    <a:pt x="2635" y="0"/>
                  </a:lnTo>
                  <a:lnTo>
                    <a:pt x="1" y="0"/>
                  </a:lnTo>
                  <a:lnTo>
                    <a:pt x="0" y="254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28" name="Rectangle 72"/>
            <p:cNvSpPr>
              <a:spLocks noChangeArrowheads="1"/>
            </p:cNvSpPr>
            <p:nvPr/>
          </p:nvSpPr>
          <p:spPr bwMode="auto">
            <a:xfrm>
              <a:off x="864" y="480"/>
              <a:ext cx="1489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3333FF"/>
                  </a:solidFill>
                  <a:latin typeface="Arial" charset="0"/>
                </a:rPr>
                <a:t>Development of Nozzle</a:t>
              </a:r>
            </a:p>
          </p:txBody>
        </p:sp>
        <p:sp>
          <p:nvSpPr>
            <p:cNvPr id="19529" name="Line 73"/>
            <p:cNvSpPr>
              <a:spLocks noChangeShapeType="1"/>
            </p:cNvSpPr>
            <p:nvPr/>
          </p:nvSpPr>
          <p:spPr bwMode="auto">
            <a:xfrm>
              <a:off x="3120" y="86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30" name="Line 74"/>
            <p:cNvSpPr>
              <a:spLocks noChangeShapeType="1"/>
            </p:cNvSpPr>
            <p:nvPr/>
          </p:nvSpPr>
          <p:spPr bwMode="auto">
            <a:xfrm>
              <a:off x="3142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31" name="Line 75"/>
            <p:cNvSpPr>
              <a:spLocks noChangeShapeType="1"/>
            </p:cNvSpPr>
            <p:nvPr/>
          </p:nvSpPr>
          <p:spPr bwMode="auto">
            <a:xfrm>
              <a:off x="3264" y="52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32" name="Line 76"/>
            <p:cNvSpPr>
              <a:spLocks noChangeShapeType="1"/>
            </p:cNvSpPr>
            <p:nvPr/>
          </p:nvSpPr>
          <p:spPr bwMode="auto">
            <a:xfrm>
              <a:off x="3456" y="384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33" name="Line 77"/>
            <p:cNvSpPr>
              <a:spLocks noChangeShapeType="1"/>
            </p:cNvSpPr>
            <p:nvPr/>
          </p:nvSpPr>
          <p:spPr bwMode="auto">
            <a:xfrm>
              <a:off x="3696" y="28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34" name="Line 78"/>
            <p:cNvSpPr>
              <a:spLocks noChangeShapeType="1"/>
            </p:cNvSpPr>
            <p:nvPr/>
          </p:nvSpPr>
          <p:spPr bwMode="auto">
            <a:xfrm>
              <a:off x="4032" y="28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35" name="Line 79"/>
            <p:cNvSpPr>
              <a:spLocks noChangeShapeType="1"/>
            </p:cNvSpPr>
            <p:nvPr/>
          </p:nvSpPr>
          <p:spPr bwMode="auto">
            <a:xfrm>
              <a:off x="4464" y="43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36" name="Line 80"/>
            <p:cNvSpPr>
              <a:spLocks noChangeShapeType="1"/>
            </p:cNvSpPr>
            <p:nvPr/>
          </p:nvSpPr>
          <p:spPr bwMode="auto">
            <a:xfrm>
              <a:off x="4674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37" name="Text Box 81"/>
            <p:cNvSpPr txBox="1">
              <a:spLocks noChangeArrowheads="1"/>
            </p:cNvSpPr>
            <p:nvPr/>
          </p:nvSpPr>
          <p:spPr bwMode="auto">
            <a:xfrm>
              <a:off x="2895" y="880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38" name="Text Box 82"/>
            <p:cNvSpPr txBox="1">
              <a:spLocks noChangeArrowheads="1"/>
            </p:cNvSpPr>
            <p:nvPr/>
          </p:nvSpPr>
          <p:spPr bwMode="auto">
            <a:xfrm>
              <a:off x="3135" y="1263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39" name="Text Box 83"/>
            <p:cNvSpPr txBox="1">
              <a:spLocks noChangeArrowheads="1"/>
            </p:cNvSpPr>
            <p:nvPr/>
          </p:nvSpPr>
          <p:spPr bwMode="auto">
            <a:xfrm>
              <a:off x="3327" y="1407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40" name="Text Box 84"/>
            <p:cNvSpPr txBox="1">
              <a:spLocks noChangeArrowheads="1"/>
            </p:cNvSpPr>
            <p:nvPr/>
          </p:nvSpPr>
          <p:spPr bwMode="auto">
            <a:xfrm>
              <a:off x="3567" y="1503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41" name="Text Box 85"/>
            <p:cNvSpPr txBox="1">
              <a:spLocks noChangeArrowheads="1"/>
            </p:cNvSpPr>
            <p:nvPr/>
          </p:nvSpPr>
          <p:spPr bwMode="auto">
            <a:xfrm>
              <a:off x="3951" y="1503"/>
              <a:ext cx="23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42" name="Text Box 86"/>
            <p:cNvSpPr txBox="1">
              <a:spLocks noChangeArrowheads="1"/>
            </p:cNvSpPr>
            <p:nvPr/>
          </p:nvSpPr>
          <p:spPr bwMode="auto">
            <a:xfrm>
              <a:off x="4432" y="1407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43" name="Text Box 87"/>
            <p:cNvSpPr txBox="1">
              <a:spLocks noChangeArrowheads="1"/>
            </p:cNvSpPr>
            <p:nvPr/>
          </p:nvSpPr>
          <p:spPr bwMode="auto">
            <a:xfrm>
              <a:off x="4672" y="784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44" name="Text Box 88"/>
            <p:cNvSpPr txBox="1">
              <a:spLocks noChangeArrowheads="1"/>
            </p:cNvSpPr>
            <p:nvPr/>
          </p:nvSpPr>
          <p:spPr bwMode="auto">
            <a:xfrm>
              <a:off x="4384" y="304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45" name="Text Box 89"/>
            <p:cNvSpPr txBox="1">
              <a:spLocks noChangeArrowheads="1"/>
            </p:cNvSpPr>
            <p:nvPr/>
          </p:nvSpPr>
          <p:spPr bwMode="auto">
            <a:xfrm>
              <a:off x="3903" y="208"/>
              <a:ext cx="23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46" name="Text Box 90"/>
            <p:cNvSpPr txBox="1">
              <a:spLocks noChangeArrowheads="1"/>
            </p:cNvSpPr>
            <p:nvPr/>
          </p:nvSpPr>
          <p:spPr bwMode="auto">
            <a:xfrm>
              <a:off x="3305" y="256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47" name="Text Box 91"/>
            <p:cNvSpPr txBox="1">
              <a:spLocks noChangeArrowheads="1"/>
            </p:cNvSpPr>
            <p:nvPr/>
          </p:nvSpPr>
          <p:spPr bwMode="auto">
            <a:xfrm>
              <a:off x="3161" y="448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48" name="AutoShape 92"/>
            <p:cNvSpPr>
              <a:spLocks noChangeArrowheads="1"/>
            </p:cNvSpPr>
            <p:nvPr/>
          </p:nvSpPr>
          <p:spPr bwMode="auto">
            <a:xfrm rot="-5394630">
              <a:off x="3497" y="14"/>
              <a:ext cx="1007" cy="1695"/>
            </a:xfrm>
            <a:custGeom>
              <a:avLst/>
              <a:gdLst>
                <a:gd name="G0" fmla="+- 10800 0 0"/>
                <a:gd name="G1" fmla="+- -11495921 0 0"/>
                <a:gd name="G2" fmla="+- 0 0 -11495921"/>
                <a:gd name="T0" fmla="*/ 0 256 1"/>
                <a:gd name="T1" fmla="*/ 180 256 1"/>
                <a:gd name="G3" fmla="+- -11495921 T0 T1"/>
                <a:gd name="T2" fmla="*/ 0 256 1"/>
                <a:gd name="T3" fmla="*/ 90 256 1"/>
                <a:gd name="G4" fmla="+- -11495921 T2 T3"/>
                <a:gd name="G5" fmla="*/ G4 2 1"/>
                <a:gd name="T4" fmla="*/ 90 256 1"/>
                <a:gd name="T5" fmla="*/ 0 256 1"/>
                <a:gd name="G6" fmla="+- -11495921 T4 T5"/>
                <a:gd name="G7" fmla="*/ G6 2 1"/>
                <a:gd name="G8" fmla="abs -11495921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495921"/>
                <a:gd name="G21" fmla="sin G19 -11495921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495921"/>
                <a:gd name="G29" fmla="sin 10800 -11495921"/>
                <a:gd name="G30" fmla="sin 10800 -11495921"/>
                <a:gd name="G31" fmla="+- G28 10800 0"/>
                <a:gd name="G32" fmla="+- G29 10800 0"/>
                <a:gd name="G33" fmla="+- G30 10800 0"/>
                <a:gd name="G34" fmla="?: G4 0 G31"/>
                <a:gd name="G35" fmla="?: -11495921 G34 0"/>
                <a:gd name="G36" fmla="?: G6 G35 G31"/>
                <a:gd name="G37" fmla="+- 21600 0 G36"/>
                <a:gd name="G38" fmla="?: G4 0 G33"/>
                <a:gd name="G39" fmla="?: -11495921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4 w 21600"/>
                <a:gd name="T15" fmla="*/ 9936 h 21600"/>
                <a:gd name="T16" fmla="*/ 10800 w 21600"/>
                <a:gd name="T17" fmla="*/ 0 h 21600"/>
                <a:gd name="T18" fmla="*/ 21566 w 21600"/>
                <a:gd name="T19" fmla="*/ 993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4" y="9936"/>
                  </a:moveTo>
                  <a:cubicBezTo>
                    <a:pt x="484" y="4324"/>
                    <a:pt x="5170" y="-1"/>
                    <a:pt x="10800" y="0"/>
                  </a:cubicBezTo>
                  <a:cubicBezTo>
                    <a:pt x="16429" y="0"/>
                    <a:pt x="21115" y="4324"/>
                    <a:pt x="21565" y="9936"/>
                  </a:cubicBezTo>
                  <a:cubicBezTo>
                    <a:pt x="21115" y="4324"/>
                    <a:pt x="16429" y="-1"/>
                    <a:pt x="10799" y="0"/>
                  </a:cubicBezTo>
                  <a:cubicBezTo>
                    <a:pt x="5170" y="0"/>
                    <a:pt x="484" y="4324"/>
                    <a:pt x="34" y="9936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49" name="Text Box 93"/>
            <p:cNvSpPr txBox="1">
              <a:spLocks noChangeArrowheads="1"/>
            </p:cNvSpPr>
            <p:nvPr/>
          </p:nvSpPr>
          <p:spPr bwMode="auto">
            <a:xfrm>
              <a:off x="3545" y="208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50" name="AutoShape 94"/>
            <p:cNvSpPr>
              <a:spLocks noChangeArrowheads="1"/>
            </p:cNvSpPr>
            <p:nvPr/>
          </p:nvSpPr>
          <p:spPr bwMode="auto">
            <a:xfrm rot="5289757" flipH="1">
              <a:off x="3214" y="-46"/>
              <a:ext cx="1074" cy="1838"/>
            </a:xfrm>
            <a:custGeom>
              <a:avLst/>
              <a:gdLst>
                <a:gd name="G0" fmla="+- 10800 0 0"/>
                <a:gd name="G1" fmla="+- -10799048 0 0"/>
                <a:gd name="G2" fmla="+- 0 0 -10799048"/>
                <a:gd name="T0" fmla="*/ 0 256 1"/>
                <a:gd name="T1" fmla="*/ 180 256 1"/>
                <a:gd name="G3" fmla="+- -10799048 T0 T1"/>
                <a:gd name="T2" fmla="*/ 0 256 1"/>
                <a:gd name="T3" fmla="*/ 90 256 1"/>
                <a:gd name="G4" fmla="+- -10799048 T2 T3"/>
                <a:gd name="G5" fmla="*/ G4 2 1"/>
                <a:gd name="T4" fmla="*/ 90 256 1"/>
                <a:gd name="T5" fmla="*/ 0 256 1"/>
                <a:gd name="G6" fmla="+- -10799048 T4 T5"/>
                <a:gd name="G7" fmla="*/ G6 2 1"/>
                <a:gd name="G8" fmla="abs -1079904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0799048"/>
                <a:gd name="G21" fmla="sin G19 -1079904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0799048"/>
                <a:gd name="G29" fmla="sin 10800 -10799048"/>
                <a:gd name="G30" fmla="sin 10800 -10799048"/>
                <a:gd name="G31" fmla="+- G28 10800 0"/>
                <a:gd name="G32" fmla="+- G29 10800 0"/>
                <a:gd name="G33" fmla="+- G30 10800 0"/>
                <a:gd name="G34" fmla="?: G4 0 G31"/>
                <a:gd name="G35" fmla="?: -10799048 G34 0"/>
                <a:gd name="G36" fmla="?: G6 G35 G31"/>
                <a:gd name="G37" fmla="+- 21600 0 G36"/>
                <a:gd name="G38" fmla="?: G4 0 G33"/>
                <a:gd name="G39" fmla="?: -1079904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78 w 21600"/>
                <a:gd name="T15" fmla="*/ 7964 h 21600"/>
                <a:gd name="T16" fmla="*/ 10800 w 21600"/>
                <a:gd name="T17" fmla="*/ 0 h 21600"/>
                <a:gd name="T18" fmla="*/ 21222 w 21600"/>
                <a:gd name="T19" fmla="*/ 796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78" y="7964"/>
                  </a:moveTo>
                  <a:cubicBezTo>
                    <a:pt x="1657" y="3262"/>
                    <a:pt x="5927" y="-1"/>
                    <a:pt x="10800" y="0"/>
                  </a:cubicBezTo>
                  <a:cubicBezTo>
                    <a:pt x="15672" y="0"/>
                    <a:pt x="19942" y="3262"/>
                    <a:pt x="21221" y="7964"/>
                  </a:cubicBezTo>
                  <a:cubicBezTo>
                    <a:pt x="19942" y="3262"/>
                    <a:pt x="15672" y="-1"/>
                    <a:pt x="10799" y="0"/>
                  </a:cubicBezTo>
                  <a:cubicBezTo>
                    <a:pt x="5927" y="0"/>
                    <a:pt x="1657" y="3262"/>
                    <a:pt x="378" y="7964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51" name="Line 95"/>
            <p:cNvSpPr>
              <a:spLocks noChangeShapeType="1"/>
            </p:cNvSpPr>
            <p:nvPr/>
          </p:nvSpPr>
          <p:spPr bwMode="auto">
            <a:xfrm>
              <a:off x="3216" y="158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52" name="Rectangle 96"/>
            <p:cNvSpPr>
              <a:spLocks noChangeArrowheads="1"/>
            </p:cNvSpPr>
            <p:nvPr/>
          </p:nvSpPr>
          <p:spPr bwMode="auto">
            <a:xfrm>
              <a:off x="4992" y="344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53" name="Rectangle 97"/>
            <p:cNvSpPr>
              <a:spLocks noChangeArrowheads="1"/>
            </p:cNvSpPr>
            <p:nvPr/>
          </p:nvSpPr>
          <p:spPr bwMode="auto">
            <a:xfrm>
              <a:off x="4992" y="1687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54" name="Line 98"/>
            <p:cNvSpPr>
              <a:spLocks noChangeShapeType="1"/>
            </p:cNvSpPr>
            <p:nvPr/>
          </p:nvSpPr>
          <p:spPr bwMode="auto">
            <a:xfrm>
              <a:off x="5136" y="336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55" name="Rectangle 99"/>
            <p:cNvSpPr>
              <a:spLocks noChangeArrowheads="1"/>
            </p:cNvSpPr>
            <p:nvPr/>
          </p:nvSpPr>
          <p:spPr bwMode="auto">
            <a:xfrm>
              <a:off x="4704" y="1687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56" name="Line 100"/>
            <p:cNvSpPr>
              <a:spLocks noChangeShapeType="1"/>
            </p:cNvSpPr>
            <p:nvPr/>
          </p:nvSpPr>
          <p:spPr bwMode="auto">
            <a:xfrm>
              <a:off x="3120" y="110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57" name="Line 101"/>
            <p:cNvSpPr>
              <a:spLocks noChangeShapeType="1"/>
            </p:cNvSpPr>
            <p:nvPr/>
          </p:nvSpPr>
          <p:spPr bwMode="auto">
            <a:xfrm>
              <a:off x="3168" y="60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58" name="Line 102"/>
            <p:cNvSpPr>
              <a:spLocks noChangeShapeType="1"/>
            </p:cNvSpPr>
            <p:nvPr/>
          </p:nvSpPr>
          <p:spPr bwMode="auto">
            <a:xfrm>
              <a:off x="3408" y="4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59" name="Line 103"/>
            <p:cNvSpPr>
              <a:spLocks noChangeShapeType="1"/>
            </p:cNvSpPr>
            <p:nvPr/>
          </p:nvSpPr>
          <p:spPr bwMode="auto">
            <a:xfrm>
              <a:off x="3360" y="12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60" name="Line 104"/>
            <p:cNvSpPr>
              <a:spLocks noChangeShapeType="1"/>
            </p:cNvSpPr>
            <p:nvPr/>
          </p:nvSpPr>
          <p:spPr bwMode="auto">
            <a:xfrm>
              <a:off x="3600" y="3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61" name="Line 105"/>
            <p:cNvSpPr>
              <a:spLocks noChangeShapeType="1"/>
            </p:cNvSpPr>
            <p:nvPr/>
          </p:nvSpPr>
          <p:spPr bwMode="auto">
            <a:xfrm>
              <a:off x="3600" y="13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62" name="Line 106"/>
            <p:cNvSpPr>
              <a:spLocks noChangeShapeType="1"/>
            </p:cNvSpPr>
            <p:nvPr/>
          </p:nvSpPr>
          <p:spPr bwMode="auto">
            <a:xfrm>
              <a:off x="3973" y="1381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63" name="Line 107"/>
            <p:cNvSpPr>
              <a:spLocks noChangeShapeType="1"/>
            </p:cNvSpPr>
            <p:nvPr/>
          </p:nvSpPr>
          <p:spPr bwMode="auto">
            <a:xfrm>
              <a:off x="3962" y="34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64" name="Line 108"/>
            <p:cNvSpPr>
              <a:spLocks noChangeShapeType="1"/>
            </p:cNvSpPr>
            <p:nvPr/>
          </p:nvSpPr>
          <p:spPr bwMode="auto">
            <a:xfrm>
              <a:off x="4368" y="5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65" name="Line 109"/>
            <p:cNvSpPr>
              <a:spLocks noChangeShapeType="1"/>
            </p:cNvSpPr>
            <p:nvPr/>
          </p:nvSpPr>
          <p:spPr bwMode="auto">
            <a:xfrm>
              <a:off x="4390" y="12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66" name="Rectangle 110"/>
            <p:cNvSpPr>
              <a:spLocks noChangeArrowheads="1"/>
            </p:cNvSpPr>
            <p:nvPr/>
          </p:nvSpPr>
          <p:spPr bwMode="auto">
            <a:xfrm>
              <a:off x="3503" y="720"/>
              <a:ext cx="865" cy="2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3333FF"/>
                  </a:solidFill>
                  <a:latin typeface="Arial" charset="0"/>
                </a:rPr>
                <a:t>Cut out</a:t>
              </a:r>
            </a:p>
          </p:txBody>
        </p:sp>
        <p:sp>
          <p:nvSpPr>
            <p:cNvPr id="19567" name="Line 111"/>
            <p:cNvSpPr>
              <a:spLocks noChangeShapeType="1"/>
            </p:cNvSpPr>
            <p:nvPr/>
          </p:nvSpPr>
          <p:spPr bwMode="auto">
            <a:xfrm flipV="1">
              <a:off x="1038" y="2538"/>
              <a:ext cx="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68" name="Line 112"/>
            <p:cNvSpPr>
              <a:spLocks noChangeShapeType="1"/>
            </p:cNvSpPr>
            <p:nvPr/>
          </p:nvSpPr>
          <p:spPr bwMode="auto">
            <a:xfrm flipH="1" flipV="1">
              <a:off x="1272" y="2544"/>
              <a:ext cx="0" cy="17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69" name="Line 113"/>
            <p:cNvSpPr>
              <a:spLocks noChangeShapeType="1"/>
            </p:cNvSpPr>
            <p:nvPr/>
          </p:nvSpPr>
          <p:spPr bwMode="auto">
            <a:xfrm flipV="1">
              <a:off x="1632" y="2544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70" name="Line 114"/>
            <p:cNvSpPr>
              <a:spLocks noChangeShapeType="1"/>
            </p:cNvSpPr>
            <p:nvPr/>
          </p:nvSpPr>
          <p:spPr bwMode="auto">
            <a:xfrm flipV="1">
              <a:off x="1968" y="2544"/>
              <a:ext cx="0" cy="4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71" name="Line 115"/>
            <p:cNvSpPr>
              <a:spLocks noChangeShapeType="1"/>
            </p:cNvSpPr>
            <p:nvPr/>
          </p:nvSpPr>
          <p:spPr bwMode="auto">
            <a:xfrm flipV="1">
              <a:off x="960" y="2544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72" name="Line 116"/>
            <p:cNvSpPr>
              <a:spLocks noChangeShapeType="1"/>
            </p:cNvSpPr>
            <p:nvPr/>
          </p:nvSpPr>
          <p:spPr bwMode="auto">
            <a:xfrm flipV="1">
              <a:off x="864" y="2544"/>
              <a:ext cx="0" cy="4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73" name="Rectangle 117"/>
            <p:cNvSpPr>
              <a:spLocks noChangeArrowheads="1"/>
            </p:cNvSpPr>
            <p:nvPr/>
          </p:nvSpPr>
          <p:spPr bwMode="auto">
            <a:xfrm>
              <a:off x="2927" y="1687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latin typeface="Arial" charset="0"/>
              </a:endParaRPr>
            </a:p>
          </p:txBody>
        </p:sp>
        <p:sp>
          <p:nvSpPr>
            <p:cNvPr id="19574" name="Arc 118"/>
            <p:cNvSpPr>
              <a:spLocks/>
            </p:cNvSpPr>
            <p:nvPr/>
          </p:nvSpPr>
          <p:spPr bwMode="auto">
            <a:xfrm rot="-3231286">
              <a:off x="3290" y="2758"/>
              <a:ext cx="838" cy="794"/>
            </a:xfrm>
            <a:custGeom>
              <a:avLst/>
              <a:gdLst>
                <a:gd name="G0" fmla="+- 0 0 0"/>
                <a:gd name="G1" fmla="+- 20496 0 0"/>
                <a:gd name="G2" fmla="+- 21600 0 0"/>
                <a:gd name="T0" fmla="*/ 6817 w 21600"/>
                <a:gd name="T1" fmla="*/ 0 h 20496"/>
                <a:gd name="T2" fmla="*/ 21600 w 21600"/>
                <a:gd name="T3" fmla="*/ 20496 h 20496"/>
                <a:gd name="T4" fmla="*/ 0 w 21600"/>
                <a:gd name="T5" fmla="*/ 20496 h 20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496" fill="none" extrusionOk="0">
                  <a:moveTo>
                    <a:pt x="6817" y="-1"/>
                  </a:moveTo>
                  <a:cubicBezTo>
                    <a:pt x="15644" y="2935"/>
                    <a:pt x="21600" y="11193"/>
                    <a:pt x="21600" y="20496"/>
                  </a:cubicBezTo>
                </a:path>
                <a:path w="21600" h="20496" stroke="0" extrusionOk="0">
                  <a:moveTo>
                    <a:pt x="6817" y="-1"/>
                  </a:moveTo>
                  <a:cubicBezTo>
                    <a:pt x="15644" y="2935"/>
                    <a:pt x="21600" y="11193"/>
                    <a:pt x="21600" y="20496"/>
                  </a:cubicBezTo>
                  <a:lnTo>
                    <a:pt x="0" y="2049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75" name="Rectangle 119"/>
            <p:cNvSpPr>
              <a:spLocks noChangeArrowheads="1"/>
            </p:cNvSpPr>
            <p:nvPr/>
          </p:nvSpPr>
          <p:spPr bwMode="auto">
            <a:xfrm>
              <a:off x="4272" y="3272"/>
              <a:ext cx="244" cy="282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76" name="Rectangle 120"/>
            <p:cNvSpPr>
              <a:spLocks noChangeArrowheads="1"/>
            </p:cNvSpPr>
            <p:nvPr/>
          </p:nvSpPr>
          <p:spPr bwMode="auto">
            <a:xfrm>
              <a:off x="3071" y="3224"/>
              <a:ext cx="244" cy="282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77" name="Line 121"/>
            <p:cNvSpPr>
              <a:spLocks noChangeShapeType="1"/>
            </p:cNvSpPr>
            <p:nvPr/>
          </p:nvSpPr>
          <p:spPr bwMode="auto">
            <a:xfrm>
              <a:off x="816" y="302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578" name="Rectangle 122"/>
            <p:cNvSpPr>
              <a:spLocks noChangeArrowheads="1"/>
            </p:cNvSpPr>
            <p:nvPr/>
          </p:nvSpPr>
          <p:spPr bwMode="auto">
            <a:xfrm>
              <a:off x="2305" y="3128"/>
              <a:ext cx="244" cy="282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79" name="Rectangle 123"/>
            <p:cNvSpPr>
              <a:spLocks noChangeArrowheads="1"/>
            </p:cNvSpPr>
            <p:nvPr/>
          </p:nvSpPr>
          <p:spPr bwMode="auto">
            <a:xfrm>
              <a:off x="528" y="3128"/>
              <a:ext cx="244" cy="282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80" name="Text Box 124"/>
            <p:cNvSpPr txBox="1">
              <a:spLocks noChangeArrowheads="1"/>
            </p:cNvSpPr>
            <p:nvPr/>
          </p:nvSpPr>
          <p:spPr bwMode="auto">
            <a:xfrm>
              <a:off x="658" y="2519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81" name="Text Box 125"/>
            <p:cNvSpPr txBox="1">
              <a:spLocks noChangeArrowheads="1"/>
            </p:cNvSpPr>
            <p:nvPr/>
          </p:nvSpPr>
          <p:spPr bwMode="auto">
            <a:xfrm>
              <a:off x="762" y="2661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82" name="Text Box 126"/>
            <p:cNvSpPr txBox="1">
              <a:spLocks noChangeArrowheads="1"/>
            </p:cNvSpPr>
            <p:nvPr/>
          </p:nvSpPr>
          <p:spPr bwMode="auto">
            <a:xfrm>
              <a:off x="970" y="2711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83" name="Text Box 127"/>
            <p:cNvSpPr txBox="1">
              <a:spLocks noChangeArrowheads="1"/>
            </p:cNvSpPr>
            <p:nvPr/>
          </p:nvSpPr>
          <p:spPr bwMode="auto">
            <a:xfrm>
              <a:off x="1204" y="2747"/>
              <a:ext cx="23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84" name="Text Box 128"/>
            <p:cNvSpPr txBox="1">
              <a:spLocks noChangeArrowheads="1"/>
            </p:cNvSpPr>
            <p:nvPr/>
          </p:nvSpPr>
          <p:spPr bwMode="auto">
            <a:xfrm>
              <a:off x="1535" y="2705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85" name="Text Box 129"/>
            <p:cNvSpPr txBox="1">
              <a:spLocks noChangeArrowheads="1"/>
            </p:cNvSpPr>
            <p:nvPr/>
          </p:nvSpPr>
          <p:spPr bwMode="auto">
            <a:xfrm>
              <a:off x="1883" y="2621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86" name="Text Box 130"/>
            <p:cNvSpPr txBox="1">
              <a:spLocks noChangeArrowheads="1"/>
            </p:cNvSpPr>
            <p:nvPr/>
          </p:nvSpPr>
          <p:spPr bwMode="auto">
            <a:xfrm>
              <a:off x="2075" y="2537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87" name="Text Box 131"/>
            <p:cNvSpPr txBox="1">
              <a:spLocks noChangeArrowheads="1"/>
            </p:cNvSpPr>
            <p:nvPr/>
          </p:nvSpPr>
          <p:spPr bwMode="auto">
            <a:xfrm>
              <a:off x="1841" y="2513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88" name="Text Box 132"/>
            <p:cNvSpPr txBox="1">
              <a:spLocks noChangeArrowheads="1"/>
            </p:cNvSpPr>
            <p:nvPr/>
          </p:nvSpPr>
          <p:spPr bwMode="auto">
            <a:xfrm>
              <a:off x="1523" y="2591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89" name="Text Box 133"/>
            <p:cNvSpPr txBox="1">
              <a:spLocks noChangeArrowheads="1"/>
            </p:cNvSpPr>
            <p:nvPr/>
          </p:nvSpPr>
          <p:spPr bwMode="auto">
            <a:xfrm>
              <a:off x="1050" y="2609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90" name="Text Box 134"/>
            <p:cNvSpPr txBox="1">
              <a:spLocks noChangeArrowheads="1"/>
            </p:cNvSpPr>
            <p:nvPr/>
          </p:nvSpPr>
          <p:spPr bwMode="auto">
            <a:xfrm>
              <a:off x="852" y="2573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91" name="Text Box 135"/>
            <p:cNvSpPr txBox="1">
              <a:spLocks noChangeArrowheads="1"/>
            </p:cNvSpPr>
            <p:nvPr/>
          </p:nvSpPr>
          <p:spPr bwMode="auto">
            <a:xfrm>
              <a:off x="1230" y="2627"/>
              <a:ext cx="23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92" name="Text Box 136"/>
            <p:cNvSpPr txBox="1">
              <a:spLocks noChangeArrowheads="1"/>
            </p:cNvSpPr>
            <p:nvPr/>
          </p:nvSpPr>
          <p:spPr bwMode="auto">
            <a:xfrm>
              <a:off x="3633" y="2515"/>
              <a:ext cx="33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3333FF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593" name="Text Box 137"/>
            <p:cNvSpPr txBox="1">
              <a:spLocks noChangeArrowheads="1"/>
            </p:cNvSpPr>
            <p:nvPr/>
          </p:nvSpPr>
          <p:spPr bwMode="auto">
            <a:xfrm>
              <a:off x="3903" y="2513"/>
              <a:ext cx="23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94" name="Text Box 138"/>
            <p:cNvSpPr txBox="1">
              <a:spLocks noChangeArrowheads="1"/>
            </p:cNvSpPr>
            <p:nvPr/>
          </p:nvSpPr>
          <p:spPr bwMode="auto">
            <a:xfrm>
              <a:off x="4048" y="2561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95" name="Text Box 139"/>
            <p:cNvSpPr txBox="1">
              <a:spLocks noChangeArrowheads="1"/>
            </p:cNvSpPr>
            <p:nvPr/>
          </p:nvSpPr>
          <p:spPr bwMode="auto">
            <a:xfrm>
              <a:off x="4180" y="2651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96" name="Text Box 140"/>
            <p:cNvSpPr txBox="1">
              <a:spLocks noChangeArrowheads="1"/>
            </p:cNvSpPr>
            <p:nvPr/>
          </p:nvSpPr>
          <p:spPr bwMode="auto">
            <a:xfrm>
              <a:off x="4024" y="2675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97" name="Text Box 141"/>
            <p:cNvSpPr txBox="1">
              <a:spLocks noChangeArrowheads="1"/>
            </p:cNvSpPr>
            <p:nvPr/>
          </p:nvSpPr>
          <p:spPr bwMode="auto">
            <a:xfrm>
              <a:off x="3903" y="2609"/>
              <a:ext cx="23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98" name="Text Box 142"/>
            <p:cNvSpPr txBox="1">
              <a:spLocks noChangeArrowheads="1"/>
            </p:cNvSpPr>
            <p:nvPr/>
          </p:nvSpPr>
          <p:spPr bwMode="auto">
            <a:xfrm>
              <a:off x="3675" y="2477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599" name="Text Box 143"/>
            <p:cNvSpPr txBox="1">
              <a:spLocks noChangeArrowheads="1"/>
            </p:cNvSpPr>
            <p:nvPr/>
          </p:nvSpPr>
          <p:spPr bwMode="auto">
            <a:xfrm>
              <a:off x="3369" y="2621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600" name="Text Box 144"/>
            <p:cNvSpPr txBox="1">
              <a:spLocks noChangeArrowheads="1"/>
            </p:cNvSpPr>
            <p:nvPr/>
          </p:nvSpPr>
          <p:spPr bwMode="auto">
            <a:xfrm>
              <a:off x="3228" y="2617"/>
              <a:ext cx="16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 b="1">
                  <a:solidFill>
                    <a:srgbClr val="3333FF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9601" name="Text Box 145"/>
            <p:cNvSpPr txBox="1">
              <a:spLocks noChangeArrowheads="1"/>
            </p:cNvSpPr>
            <p:nvPr/>
          </p:nvSpPr>
          <p:spPr bwMode="auto">
            <a:xfrm>
              <a:off x="3191" y="2579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602" name="Text Box 146"/>
            <p:cNvSpPr txBox="1">
              <a:spLocks noChangeArrowheads="1"/>
            </p:cNvSpPr>
            <p:nvPr/>
          </p:nvSpPr>
          <p:spPr bwMode="auto">
            <a:xfrm>
              <a:off x="3305" y="2513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603" name="Text Box 147"/>
            <p:cNvSpPr txBox="1">
              <a:spLocks noChangeArrowheads="1"/>
            </p:cNvSpPr>
            <p:nvPr/>
          </p:nvSpPr>
          <p:spPr bwMode="auto">
            <a:xfrm>
              <a:off x="3041" y="2669"/>
              <a:ext cx="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" b="1">
                <a:solidFill>
                  <a:srgbClr val="3333FF"/>
                </a:solidFill>
                <a:latin typeface="Arial" charset="0"/>
              </a:endParaRPr>
            </a:p>
          </p:txBody>
        </p:sp>
        <p:sp>
          <p:nvSpPr>
            <p:cNvPr id="19604" name="AutoShape 148"/>
            <p:cNvSpPr>
              <a:spLocks noChangeArrowheads="1"/>
            </p:cNvSpPr>
            <p:nvPr/>
          </p:nvSpPr>
          <p:spPr bwMode="auto">
            <a:xfrm>
              <a:off x="3409" y="2824"/>
              <a:ext cx="535" cy="283"/>
            </a:xfrm>
            <a:prstGeom prst="wedgeEllipseCallout">
              <a:avLst>
                <a:gd name="adj1" fmla="val 32806"/>
                <a:gd name="adj2" fmla="val -13763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 </a:t>
              </a:r>
              <a:endParaRPr lang="en-US" sz="800"/>
            </a:p>
          </p:txBody>
        </p:sp>
        <p:sp>
          <p:nvSpPr>
            <p:cNvPr id="19605" name="Line 149"/>
            <p:cNvSpPr>
              <a:spLocks noChangeShapeType="1"/>
            </p:cNvSpPr>
            <p:nvPr/>
          </p:nvSpPr>
          <p:spPr bwMode="auto">
            <a:xfrm>
              <a:off x="240" y="1374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606" name="Line 150"/>
            <p:cNvSpPr>
              <a:spLocks noChangeShapeType="1"/>
            </p:cNvSpPr>
            <p:nvPr/>
          </p:nvSpPr>
          <p:spPr bwMode="auto">
            <a:xfrm>
              <a:off x="192" y="1314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9607" name="Text Box 151"/>
          <p:cNvSpPr txBox="1">
            <a:spLocks noChangeArrowheads="1"/>
          </p:cNvSpPr>
          <p:nvPr/>
        </p:nvSpPr>
        <p:spPr bwMode="auto">
          <a:xfrm>
            <a:off x="685800" y="0"/>
            <a:ext cx="297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900" b="1">
                <a:solidFill>
                  <a:srgbClr val="FF9900"/>
                </a:solidFill>
                <a:latin typeface="Arial" charset="0"/>
              </a:rPr>
              <a:t>Angular Nozzle</a:t>
            </a:r>
          </a:p>
        </p:txBody>
      </p:sp>
      <p:sp>
        <p:nvSpPr>
          <p:cNvPr id="19608" name="Line 152"/>
          <p:cNvSpPr>
            <a:spLocks noChangeShapeType="1"/>
          </p:cNvSpPr>
          <p:nvPr/>
        </p:nvSpPr>
        <p:spPr bwMode="auto">
          <a:xfrm flipV="1">
            <a:off x="914400" y="2819400"/>
            <a:ext cx="38100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609" name="Line 153"/>
          <p:cNvSpPr>
            <a:spLocks noChangeShapeType="1"/>
          </p:cNvSpPr>
          <p:nvPr/>
        </p:nvSpPr>
        <p:spPr bwMode="auto">
          <a:xfrm>
            <a:off x="3886200" y="1495425"/>
            <a:ext cx="1588" cy="20859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610" name="Rectangle 154"/>
          <p:cNvSpPr>
            <a:spLocks noChangeArrowheads="1"/>
          </p:cNvSpPr>
          <p:nvPr/>
        </p:nvSpPr>
        <p:spPr bwMode="auto">
          <a:xfrm>
            <a:off x="6751638" y="1588"/>
            <a:ext cx="2108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 u="sng">
                <a:solidFill>
                  <a:srgbClr val="339966"/>
                </a:solidFill>
              </a:rPr>
              <a:t>Nozzles on Shell</a:t>
            </a:r>
          </a:p>
        </p:txBody>
      </p:sp>
      <p:sp>
        <p:nvSpPr>
          <p:cNvPr id="19611" name="Freeform 155"/>
          <p:cNvSpPr>
            <a:spLocks/>
          </p:cNvSpPr>
          <p:nvPr/>
        </p:nvSpPr>
        <p:spPr bwMode="auto">
          <a:xfrm>
            <a:off x="3462338" y="2209800"/>
            <a:ext cx="785812" cy="119063"/>
          </a:xfrm>
          <a:custGeom>
            <a:avLst/>
            <a:gdLst>
              <a:gd name="T0" fmla="*/ 0 w 1152"/>
              <a:gd name="T1" fmla="*/ 176 h 176"/>
              <a:gd name="T2" fmla="*/ 126 w 1152"/>
              <a:gd name="T3" fmla="*/ 116 h 176"/>
              <a:gd name="T4" fmla="*/ 228 w 1152"/>
              <a:gd name="T5" fmla="*/ 68 h 176"/>
              <a:gd name="T6" fmla="*/ 402 w 1152"/>
              <a:gd name="T7" fmla="*/ 26 h 176"/>
              <a:gd name="T8" fmla="*/ 564 w 1152"/>
              <a:gd name="T9" fmla="*/ 2 h 176"/>
              <a:gd name="T10" fmla="*/ 738 w 1152"/>
              <a:gd name="T11" fmla="*/ 14 h 176"/>
              <a:gd name="T12" fmla="*/ 960 w 1152"/>
              <a:gd name="T13" fmla="*/ 68 h 176"/>
              <a:gd name="T14" fmla="*/ 1152 w 1152"/>
              <a:gd name="T15" fmla="*/ 15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2" h="176">
                <a:moveTo>
                  <a:pt x="0" y="176"/>
                </a:moveTo>
                <a:cubicBezTo>
                  <a:pt x="21" y="166"/>
                  <a:pt x="88" y="134"/>
                  <a:pt x="126" y="116"/>
                </a:cubicBezTo>
                <a:cubicBezTo>
                  <a:pt x="164" y="98"/>
                  <a:pt x="182" y="83"/>
                  <a:pt x="228" y="68"/>
                </a:cubicBezTo>
                <a:cubicBezTo>
                  <a:pt x="274" y="53"/>
                  <a:pt x="346" y="37"/>
                  <a:pt x="402" y="26"/>
                </a:cubicBezTo>
                <a:cubicBezTo>
                  <a:pt x="458" y="15"/>
                  <a:pt x="508" y="4"/>
                  <a:pt x="564" y="2"/>
                </a:cubicBezTo>
                <a:cubicBezTo>
                  <a:pt x="620" y="0"/>
                  <a:pt x="672" y="3"/>
                  <a:pt x="738" y="14"/>
                </a:cubicBezTo>
                <a:cubicBezTo>
                  <a:pt x="804" y="25"/>
                  <a:pt x="891" y="45"/>
                  <a:pt x="960" y="68"/>
                </a:cubicBezTo>
                <a:cubicBezTo>
                  <a:pt x="1029" y="91"/>
                  <a:pt x="1112" y="135"/>
                  <a:pt x="1152" y="152"/>
                </a:cubicBezTo>
              </a:path>
            </a:pathLst>
          </a:custGeom>
          <a:noFill/>
          <a:ln w="28575" cmpd="sng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612" name="Rectangle 156"/>
          <p:cNvSpPr>
            <a:spLocks noChangeArrowheads="1"/>
          </p:cNvSpPr>
          <p:nvPr/>
        </p:nvSpPr>
        <p:spPr bwMode="auto">
          <a:xfrm>
            <a:off x="990600" y="2286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7</a:t>
            </a:r>
          </a:p>
        </p:txBody>
      </p:sp>
      <p:sp>
        <p:nvSpPr>
          <p:cNvPr id="19613" name="Rectangle 157"/>
          <p:cNvSpPr>
            <a:spLocks noChangeArrowheads="1"/>
          </p:cNvSpPr>
          <p:nvPr/>
        </p:nvSpPr>
        <p:spPr bwMode="auto">
          <a:xfrm>
            <a:off x="1447800" y="22860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10</a:t>
            </a:r>
          </a:p>
        </p:txBody>
      </p:sp>
      <p:sp>
        <p:nvSpPr>
          <p:cNvPr id="19614" name="Rectangle 158"/>
          <p:cNvSpPr>
            <a:spLocks noChangeArrowheads="1"/>
          </p:cNvSpPr>
          <p:nvPr/>
        </p:nvSpPr>
        <p:spPr bwMode="auto">
          <a:xfrm>
            <a:off x="2057400" y="2286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1</a:t>
            </a:r>
          </a:p>
        </p:txBody>
      </p:sp>
      <p:sp>
        <p:nvSpPr>
          <p:cNvPr id="19615" name="Rectangle 159"/>
          <p:cNvSpPr>
            <a:spLocks noChangeArrowheads="1"/>
          </p:cNvSpPr>
          <p:nvPr/>
        </p:nvSpPr>
        <p:spPr bwMode="auto">
          <a:xfrm>
            <a:off x="3048000" y="2286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7</a:t>
            </a:r>
          </a:p>
        </p:txBody>
      </p:sp>
      <p:sp>
        <p:nvSpPr>
          <p:cNvPr id="19616" name="Rectangle 160"/>
          <p:cNvSpPr>
            <a:spLocks noChangeArrowheads="1"/>
          </p:cNvSpPr>
          <p:nvPr/>
        </p:nvSpPr>
        <p:spPr bwMode="auto">
          <a:xfrm>
            <a:off x="2514600" y="2286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4</a:t>
            </a:r>
          </a:p>
        </p:txBody>
      </p:sp>
      <p:sp>
        <p:nvSpPr>
          <p:cNvPr id="19617" name="Rectangle 161"/>
          <p:cNvSpPr>
            <a:spLocks noChangeArrowheads="1"/>
          </p:cNvSpPr>
          <p:nvPr/>
        </p:nvSpPr>
        <p:spPr bwMode="auto">
          <a:xfrm>
            <a:off x="3200400" y="7620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19618" name="Rectangle 162"/>
          <p:cNvSpPr>
            <a:spLocks noChangeArrowheads="1"/>
          </p:cNvSpPr>
          <p:nvPr/>
        </p:nvSpPr>
        <p:spPr bwMode="auto">
          <a:xfrm>
            <a:off x="3314700" y="10414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2</a:t>
            </a:r>
          </a:p>
        </p:txBody>
      </p:sp>
      <p:sp>
        <p:nvSpPr>
          <p:cNvPr id="19619" name="Rectangle 163"/>
          <p:cNvSpPr>
            <a:spLocks noChangeArrowheads="1"/>
          </p:cNvSpPr>
          <p:nvPr/>
        </p:nvSpPr>
        <p:spPr bwMode="auto">
          <a:xfrm>
            <a:off x="3467100" y="11684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19620" name="Rectangle 164"/>
          <p:cNvSpPr>
            <a:spLocks noChangeArrowheads="1"/>
          </p:cNvSpPr>
          <p:nvPr/>
        </p:nvSpPr>
        <p:spPr bwMode="auto">
          <a:xfrm>
            <a:off x="3657600" y="12446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19621" name="Rectangle 165"/>
          <p:cNvSpPr>
            <a:spLocks noChangeArrowheads="1"/>
          </p:cNvSpPr>
          <p:nvPr/>
        </p:nvSpPr>
        <p:spPr bwMode="auto">
          <a:xfrm>
            <a:off x="4394200" y="11176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6</a:t>
            </a:r>
          </a:p>
        </p:txBody>
      </p:sp>
      <p:sp>
        <p:nvSpPr>
          <p:cNvPr id="19622" name="Rectangle 166"/>
          <p:cNvSpPr>
            <a:spLocks noChangeArrowheads="1"/>
          </p:cNvSpPr>
          <p:nvPr/>
        </p:nvSpPr>
        <p:spPr bwMode="auto">
          <a:xfrm>
            <a:off x="3987800" y="12573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19623" name="Rectangle 167"/>
          <p:cNvSpPr>
            <a:spLocks noChangeArrowheads="1"/>
          </p:cNvSpPr>
          <p:nvPr/>
        </p:nvSpPr>
        <p:spPr bwMode="auto">
          <a:xfrm>
            <a:off x="4572000" y="7874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19624" name="Rectangle 168"/>
          <p:cNvSpPr>
            <a:spLocks noChangeArrowheads="1"/>
          </p:cNvSpPr>
          <p:nvPr/>
        </p:nvSpPr>
        <p:spPr bwMode="auto">
          <a:xfrm>
            <a:off x="4851400" y="1333500"/>
            <a:ext cx="2524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Y</a:t>
            </a:r>
          </a:p>
        </p:txBody>
      </p:sp>
      <p:sp>
        <p:nvSpPr>
          <p:cNvPr id="19625" name="Rectangle 169"/>
          <p:cNvSpPr>
            <a:spLocks noChangeArrowheads="1"/>
          </p:cNvSpPr>
          <p:nvPr/>
        </p:nvSpPr>
        <p:spPr bwMode="auto">
          <a:xfrm>
            <a:off x="4572000" y="1358900"/>
            <a:ext cx="2571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B</a:t>
            </a:r>
          </a:p>
        </p:txBody>
      </p:sp>
      <p:sp>
        <p:nvSpPr>
          <p:cNvPr id="19626" name="Rectangle 170"/>
          <p:cNvSpPr>
            <a:spLocks noChangeArrowheads="1"/>
          </p:cNvSpPr>
          <p:nvPr/>
        </p:nvSpPr>
        <p:spPr bwMode="auto">
          <a:xfrm>
            <a:off x="3251200" y="1358900"/>
            <a:ext cx="2571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A</a:t>
            </a:r>
          </a:p>
        </p:txBody>
      </p:sp>
      <p:sp>
        <p:nvSpPr>
          <p:cNvPr id="19627" name="Rectangle 171"/>
          <p:cNvSpPr>
            <a:spLocks noChangeArrowheads="1"/>
          </p:cNvSpPr>
          <p:nvPr/>
        </p:nvSpPr>
        <p:spPr bwMode="auto">
          <a:xfrm>
            <a:off x="4219575" y="2514600"/>
            <a:ext cx="2524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Y</a:t>
            </a:r>
          </a:p>
        </p:txBody>
      </p:sp>
      <p:sp>
        <p:nvSpPr>
          <p:cNvPr id="19628" name="Rectangle 172"/>
          <p:cNvSpPr>
            <a:spLocks noChangeArrowheads="1"/>
          </p:cNvSpPr>
          <p:nvPr/>
        </p:nvSpPr>
        <p:spPr bwMode="auto">
          <a:xfrm>
            <a:off x="4406900" y="4318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8</a:t>
            </a:r>
          </a:p>
        </p:txBody>
      </p:sp>
      <p:sp>
        <p:nvSpPr>
          <p:cNvPr id="19629" name="Rectangle 173"/>
          <p:cNvSpPr>
            <a:spLocks noChangeArrowheads="1"/>
          </p:cNvSpPr>
          <p:nvPr/>
        </p:nvSpPr>
        <p:spPr bwMode="auto">
          <a:xfrm>
            <a:off x="4038600" y="2921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9</a:t>
            </a:r>
          </a:p>
        </p:txBody>
      </p:sp>
      <p:sp>
        <p:nvSpPr>
          <p:cNvPr id="19630" name="Rectangle 174"/>
          <p:cNvSpPr>
            <a:spLocks noChangeArrowheads="1"/>
          </p:cNvSpPr>
          <p:nvPr/>
        </p:nvSpPr>
        <p:spPr bwMode="auto">
          <a:xfrm>
            <a:off x="3733800" y="30480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10</a:t>
            </a:r>
          </a:p>
        </p:txBody>
      </p:sp>
      <p:sp>
        <p:nvSpPr>
          <p:cNvPr id="19631" name="Rectangle 175"/>
          <p:cNvSpPr>
            <a:spLocks noChangeArrowheads="1"/>
          </p:cNvSpPr>
          <p:nvPr/>
        </p:nvSpPr>
        <p:spPr bwMode="auto">
          <a:xfrm>
            <a:off x="3543300" y="35560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11</a:t>
            </a:r>
          </a:p>
        </p:txBody>
      </p:sp>
      <p:sp>
        <p:nvSpPr>
          <p:cNvPr id="19632" name="Rectangle 176"/>
          <p:cNvSpPr>
            <a:spLocks noChangeArrowheads="1"/>
          </p:cNvSpPr>
          <p:nvPr/>
        </p:nvSpPr>
        <p:spPr bwMode="auto">
          <a:xfrm>
            <a:off x="3276600" y="49530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12</a:t>
            </a:r>
          </a:p>
        </p:txBody>
      </p:sp>
      <p:sp>
        <p:nvSpPr>
          <p:cNvPr id="19633" name="Rectangle 177"/>
          <p:cNvSpPr>
            <a:spLocks noChangeArrowheads="1"/>
          </p:cNvSpPr>
          <p:nvPr/>
        </p:nvSpPr>
        <p:spPr bwMode="auto">
          <a:xfrm>
            <a:off x="3810000" y="14478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1</a:t>
            </a:r>
          </a:p>
        </p:txBody>
      </p:sp>
      <p:sp>
        <p:nvSpPr>
          <p:cNvPr id="19634" name="Rectangle 178"/>
          <p:cNvSpPr>
            <a:spLocks noChangeArrowheads="1"/>
          </p:cNvSpPr>
          <p:nvPr/>
        </p:nvSpPr>
        <p:spPr bwMode="auto">
          <a:xfrm>
            <a:off x="4857750" y="276225"/>
            <a:ext cx="2524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X</a:t>
            </a:r>
          </a:p>
        </p:txBody>
      </p:sp>
      <p:sp>
        <p:nvSpPr>
          <p:cNvPr id="19635" name="Rectangle 179"/>
          <p:cNvSpPr>
            <a:spLocks noChangeArrowheads="1"/>
          </p:cNvSpPr>
          <p:nvPr/>
        </p:nvSpPr>
        <p:spPr bwMode="auto">
          <a:xfrm>
            <a:off x="4010025" y="14859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2</a:t>
            </a:r>
          </a:p>
        </p:txBody>
      </p:sp>
      <p:sp>
        <p:nvSpPr>
          <p:cNvPr id="19636" name="Rectangle 180"/>
          <p:cNvSpPr>
            <a:spLocks noChangeArrowheads="1"/>
          </p:cNvSpPr>
          <p:nvPr/>
        </p:nvSpPr>
        <p:spPr bwMode="auto">
          <a:xfrm>
            <a:off x="4143375" y="1590675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3</a:t>
            </a:r>
          </a:p>
        </p:txBody>
      </p:sp>
      <p:sp>
        <p:nvSpPr>
          <p:cNvPr id="19637" name="Rectangle 181"/>
          <p:cNvSpPr>
            <a:spLocks noChangeArrowheads="1"/>
          </p:cNvSpPr>
          <p:nvPr/>
        </p:nvSpPr>
        <p:spPr bwMode="auto">
          <a:xfrm>
            <a:off x="4200525" y="17526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4</a:t>
            </a:r>
          </a:p>
        </p:txBody>
      </p:sp>
      <p:sp>
        <p:nvSpPr>
          <p:cNvPr id="19638" name="Rectangle 182"/>
          <p:cNvSpPr>
            <a:spLocks noChangeArrowheads="1"/>
          </p:cNvSpPr>
          <p:nvPr/>
        </p:nvSpPr>
        <p:spPr bwMode="auto">
          <a:xfrm>
            <a:off x="4048125" y="196215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5</a:t>
            </a:r>
          </a:p>
        </p:txBody>
      </p:sp>
      <p:sp>
        <p:nvSpPr>
          <p:cNvPr id="19639" name="Rectangle 183"/>
          <p:cNvSpPr>
            <a:spLocks noChangeArrowheads="1"/>
          </p:cNvSpPr>
          <p:nvPr/>
        </p:nvSpPr>
        <p:spPr bwMode="auto">
          <a:xfrm>
            <a:off x="3933825" y="2009775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6</a:t>
            </a:r>
          </a:p>
        </p:txBody>
      </p:sp>
      <p:sp>
        <p:nvSpPr>
          <p:cNvPr id="19640" name="Rectangle 184"/>
          <p:cNvSpPr>
            <a:spLocks noChangeArrowheads="1"/>
          </p:cNvSpPr>
          <p:nvPr/>
        </p:nvSpPr>
        <p:spPr bwMode="auto">
          <a:xfrm>
            <a:off x="3562350" y="20193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8</a:t>
            </a:r>
          </a:p>
        </p:txBody>
      </p:sp>
      <p:sp>
        <p:nvSpPr>
          <p:cNvPr id="19641" name="Rectangle 185"/>
          <p:cNvSpPr>
            <a:spLocks noChangeArrowheads="1"/>
          </p:cNvSpPr>
          <p:nvPr/>
        </p:nvSpPr>
        <p:spPr bwMode="auto">
          <a:xfrm>
            <a:off x="3438525" y="196215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9</a:t>
            </a:r>
          </a:p>
        </p:txBody>
      </p:sp>
      <p:sp>
        <p:nvSpPr>
          <p:cNvPr id="19642" name="Rectangle 186"/>
          <p:cNvSpPr>
            <a:spLocks noChangeArrowheads="1"/>
          </p:cNvSpPr>
          <p:nvPr/>
        </p:nvSpPr>
        <p:spPr bwMode="auto">
          <a:xfrm>
            <a:off x="3238500" y="175260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10</a:t>
            </a:r>
          </a:p>
        </p:txBody>
      </p:sp>
      <p:sp>
        <p:nvSpPr>
          <p:cNvPr id="19643" name="Rectangle 187"/>
          <p:cNvSpPr>
            <a:spLocks noChangeArrowheads="1"/>
          </p:cNvSpPr>
          <p:nvPr/>
        </p:nvSpPr>
        <p:spPr bwMode="auto">
          <a:xfrm>
            <a:off x="3429000" y="148590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12</a:t>
            </a:r>
          </a:p>
        </p:txBody>
      </p:sp>
      <p:sp>
        <p:nvSpPr>
          <p:cNvPr id="19644" name="Rectangle 188"/>
          <p:cNvSpPr>
            <a:spLocks noChangeArrowheads="1"/>
          </p:cNvSpPr>
          <p:nvPr/>
        </p:nvSpPr>
        <p:spPr bwMode="auto">
          <a:xfrm>
            <a:off x="3295650" y="160020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11</a:t>
            </a:r>
          </a:p>
        </p:txBody>
      </p:sp>
      <p:sp>
        <p:nvSpPr>
          <p:cNvPr id="19645" name="Rectangle 189"/>
          <p:cNvSpPr>
            <a:spLocks noChangeArrowheads="1"/>
          </p:cNvSpPr>
          <p:nvPr/>
        </p:nvSpPr>
        <p:spPr bwMode="auto">
          <a:xfrm>
            <a:off x="3762375" y="2047875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7</a:t>
            </a:r>
          </a:p>
        </p:txBody>
      </p:sp>
      <p:sp>
        <p:nvSpPr>
          <p:cNvPr id="19646" name="Rectangle 190"/>
          <p:cNvSpPr>
            <a:spLocks noChangeArrowheads="1"/>
          </p:cNvSpPr>
          <p:nvPr/>
        </p:nvSpPr>
        <p:spPr bwMode="auto">
          <a:xfrm>
            <a:off x="3695700" y="2438400"/>
            <a:ext cx="2571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800" b="1">
                <a:latin typeface="Arial" charset="0"/>
              </a:rPr>
              <a:t>C</a:t>
            </a:r>
          </a:p>
        </p:txBody>
      </p:sp>
      <p:sp>
        <p:nvSpPr>
          <p:cNvPr id="19647" name="Rectangle 191"/>
          <p:cNvSpPr>
            <a:spLocks noChangeArrowheads="1"/>
          </p:cNvSpPr>
          <p:nvPr/>
        </p:nvSpPr>
        <p:spPr bwMode="auto">
          <a:xfrm>
            <a:off x="3343275" y="2514600"/>
            <a:ext cx="2524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X</a:t>
            </a:r>
          </a:p>
        </p:txBody>
      </p:sp>
      <p:sp>
        <p:nvSpPr>
          <p:cNvPr id="19648" name="Rectangle 192"/>
          <p:cNvSpPr>
            <a:spLocks noChangeArrowheads="1"/>
          </p:cNvSpPr>
          <p:nvPr/>
        </p:nvSpPr>
        <p:spPr bwMode="auto">
          <a:xfrm>
            <a:off x="2686050" y="2495550"/>
            <a:ext cx="2571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B</a:t>
            </a:r>
          </a:p>
        </p:txBody>
      </p:sp>
      <p:sp>
        <p:nvSpPr>
          <p:cNvPr id="19649" name="Rectangle 193"/>
          <p:cNvSpPr>
            <a:spLocks noChangeArrowheads="1"/>
          </p:cNvSpPr>
          <p:nvPr/>
        </p:nvSpPr>
        <p:spPr bwMode="auto">
          <a:xfrm>
            <a:off x="1333500" y="2505075"/>
            <a:ext cx="2571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A</a:t>
            </a:r>
          </a:p>
        </p:txBody>
      </p:sp>
      <p:sp>
        <p:nvSpPr>
          <p:cNvPr id="19650" name="Rectangle 194"/>
          <p:cNvSpPr>
            <a:spLocks noChangeArrowheads="1"/>
          </p:cNvSpPr>
          <p:nvPr/>
        </p:nvSpPr>
        <p:spPr bwMode="auto">
          <a:xfrm>
            <a:off x="3238500" y="220980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10</a:t>
            </a:r>
          </a:p>
        </p:txBody>
      </p:sp>
      <p:sp>
        <p:nvSpPr>
          <p:cNvPr id="19651" name="Rectangle 195"/>
          <p:cNvSpPr>
            <a:spLocks noChangeArrowheads="1"/>
          </p:cNvSpPr>
          <p:nvPr/>
        </p:nvSpPr>
        <p:spPr bwMode="auto">
          <a:xfrm>
            <a:off x="3429000" y="211455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11</a:t>
            </a:r>
          </a:p>
        </p:txBody>
      </p:sp>
      <p:sp>
        <p:nvSpPr>
          <p:cNvPr id="19652" name="Rectangle 196"/>
          <p:cNvSpPr>
            <a:spLocks noChangeArrowheads="1"/>
          </p:cNvSpPr>
          <p:nvPr/>
        </p:nvSpPr>
        <p:spPr bwMode="auto">
          <a:xfrm>
            <a:off x="3543300" y="209550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12</a:t>
            </a:r>
          </a:p>
        </p:txBody>
      </p:sp>
      <p:sp>
        <p:nvSpPr>
          <p:cNvPr id="19653" name="Rectangle 197"/>
          <p:cNvSpPr>
            <a:spLocks noChangeArrowheads="1"/>
          </p:cNvSpPr>
          <p:nvPr/>
        </p:nvSpPr>
        <p:spPr bwMode="auto">
          <a:xfrm>
            <a:off x="3562350" y="2200275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8</a:t>
            </a:r>
          </a:p>
        </p:txBody>
      </p:sp>
      <p:sp>
        <p:nvSpPr>
          <p:cNvPr id="19654" name="Rectangle 198"/>
          <p:cNvSpPr>
            <a:spLocks noChangeArrowheads="1"/>
          </p:cNvSpPr>
          <p:nvPr/>
        </p:nvSpPr>
        <p:spPr bwMode="auto">
          <a:xfrm>
            <a:off x="3467100" y="222885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9</a:t>
            </a:r>
          </a:p>
        </p:txBody>
      </p:sp>
      <p:sp>
        <p:nvSpPr>
          <p:cNvPr id="19655" name="Rectangle 199"/>
          <p:cNvSpPr>
            <a:spLocks noChangeArrowheads="1"/>
          </p:cNvSpPr>
          <p:nvPr/>
        </p:nvSpPr>
        <p:spPr bwMode="auto">
          <a:xfrm>
            <a:off x="3800475" y="211455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19656" name="Rectangle 200"/>
          <p:cNvSpPr>
            <a:spLocks noChangeArrowheads="1"/>
          </p:cNvSpPr>
          <p:nvPr/>
        </p:nvSpPr>
        <p:spPr bwMode="auto">
          <a:xfrm>
            <a:off x="4210050" y="2219325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19657" name="Rectangle 201"/>
          <p:cNvSpPr>
            <a:spLocks noChangeArrowheads="1"/>
          </p:cNvSpPr>
          <p:nvPr/>
        </p:nvSpPr>
        <p:spPr bwMode="auto">
          <a:xfrm>
            <a:off x="4048125" y="2243138"/>
            <a:ext cx="2413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19658" name="Rectangle 202"/>
          <p:cNvSpPr>
            <a:spLocks noChangeArrowheads="1"/>
          </p:cNvSpPr>
          <p:nvPr/>
        </p:nvSpPr>
        <p:spPr bwMode="auto">
          <a:xfrm>
            <a:off x="3933825" y="2200275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6</a:t>
            </a:r>
          </a:p>
        </p:txBody>
      </p:sp>
      <p:sp>
        <p:nvSpPr>
          <p:cNvPr id="19659" name="Rectangle 203"/>
          <p:cNvSpPr>
            <a:spLocks noChangeArrowheads="1"/>
          </p:cNvSpPr>
          <p:nvPr/>
        </p:nvSpPr>
        <p:spPr bwMode="auto">
          <a:xfrm>
            <a:off x="4048125" y="211455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19660" name="Rectangle 204"/>
          <p:cNvSpPr>
            <a:spLocks noChangeArrowheads="1"/>
          </p:cNvSpPr>
          <p:nvPr/>
        </p:nvSpPr>
        <p:spPr bwMode="auto">
          <a:xfrm>
            <a:off x="3933825" y="2085975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2</a:t>
            </a:r>
          </a:p>
        </p:txBody>
      </p:sp>
      <p:sp>
        <p:nvSpPr>
          <p:cNvPr id="19661" name="Rectangle 205"/>
          <p:cNvSpPr>
            <a:spLocks noChangeArrowheads="1"/>
          </p:cNvSpPr>
          <p:nvPr/>
        </p:nvSpPr>
        <p:spPr bwMode="auto">
          <a:xfrm>
            <a:off x="2790825" y="18669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8</a:t>
            </a:r>
          </a:p>
        </p:txBody>
      </p:sp>
      <p:sp>
        <p:nvSpPr>
          <p:cNvPr id="19662" name="Rectangle 206"/>
          <p:cNvSpPr>
            <a:spLocks noChangeArrowheads="1"/>
          </p:cNvSpPr>
          <p:nvPr/>
        </p:nvSpPr>
        <p:spPr bwMode="auto">
          <a:xfrm>
            <a:off x="2667000" y="18288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6</a:t>
            </a:r>
          </a:p>
        </p:txBody>
      </p:sp>
      <p:sp>
        <p:nvSpPr>
          <p:cNvPr id="19664" name="Rectangle 208"/>
          <p:cNvSpPr>
            <a:spLocks noChangeArrowheads="1"/>
          </p:cNvSpPr>
          <p:nvPr/>
        </p:nvSpPr>
        <p:spPr bwMode="auto">
          <a:xfrm>
            <a:off x="2819400" y="169545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9</a:t>
            </a:r>
          </a:p>
        </p:txBody>
      </p:sp>
      <p:sp>
        <p:nvSpPr>
          <p:cNvPr id="19665" name="Rectangle 209"/>
          <p:cNvSpPr>
            <a:spLocks noChangeArrowheads="1"/>
          </p:cNvSpPr>
          <p:nvPr/>
        </p:nvSpPr>
        <p:spPr bwMode="auto">
          <a:xfrm>
            <a:off x="2724150" y="169545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5</a:t>
            </a:r>
          </a:p>
        </p:txBody>
      </p:sp>
      <p:sp>
        <p:nvSpPr>
          <p:cNvPr id="19666" name="Rectangle 210"/>
          <p:cNvSpPr>
            <a:spLocks noChangeArrowheads="1"/>
          </p:cNvSpPr>
          <p:nvPr/>
        </p:nvSpPr>
        <p:spPr bwMode="auto">
          <a:xfrm>
            <a:off x="2209800" y="1419225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1</a:t>
            </a:r>
          </a:p>
        </p:txBody>
      </p:sp>
      <p:sp>
        <p:nvSpPr>
          <p:cNvPr id="19667" name="Rectangle 211"/>
          <p:cNvSpPr>
            <a:spLocks noChangeArrowheads="1"/>
          </p:cNvSpPr>
          <p:nvPr/>
        </p:nvSpPr>
        <p:spPr bwMode="auto">
          <a:xfrm>
            <a:off x="2400300" y="14859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2</a:t>
            </a:r>
          </a:p>
        </p:txBody>
      </p:sp>
      <p:sp>
        <p:nvSpPr>
          <p:cNvPr id="19668" name="Rectangle 212"/>
          <p:cNvSpPr>
            <a:spLocks noChangeArrowheads="1"/>
          </p:cNvSpPr>
          <p:nvPr/>
        </p:nvSpPr>
        <p:spPr bwMode="auto">
          <a:xfrm>
            <a:off x="2362200" y="137160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12</a:t>
            </a:r>
          </a:p>
        </p:txBody>
      </p:sp>
      <p:sp>
        <p:nvSpPr>
          <p:cNvPr id="19669" name="Rectangle 213"/>
          <p:cNvSpPr>
            <a:spLocks noChangeArrowheads="1"/>
          </p:cNvSpPr>
          <p:nvPr/>
        </p:nvSpPr>
        <p:spPr bwMode="auto">
          <a:xfrm>
            <a:off x="2552700" y="150495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3</a:t>
            </a:r>
          </a:p>
        </p:txBody>
      </p:sp>
      <p:sp>
        <p:nvSpPr>
          <p:cNvPr id="19670" name="Rectangle 214"/>
          <p:cNvSpPr>
            <a:spLocks noChangeArrowheads="1"/>
          </p:cNvSpPr>
          <p:nvPr/>
        </p:nvSpPr>
        <p:spPr bwMode="auto">
          <a:xfrm>
            <a:off x="2571750" y="139065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11</a:t>
            </a:r>
          </a:p>
        </p:txBody>
      </p:sp>
      <p:sp>
        <p:nvSpPr>
          <p:cNvPr id="19671" name="Rectangle 215"/>
          <p:cNvSpPr>
            <a:spLocks noChangeArrowheads="1"/>
          </p:cNvSpPr>
          <p:nvPr/>
        </p:nvSpPr>
        <p:spPr bwMode="auto">
          <a:xfrm>
            <a:off x="2724150" y="150495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10</a:t>
            </a:r>
          </a:p>
        </p:txBody>
      </p:sp>
      <p:sp>
        <p:nvSpPr>
          <p:cNvPr id="19672" name="Rectangle 216"/>
          <p:cNvSpPr>
            <a:spLocks noChangeArrowheads="1"/>
          </p:cNvSpPr>
          <p:nvPr/>
        </p:nvSpPr>
        <p:spPr bwMode="auto">
          <a:xfrm>
            <a:off x="2657475" y="158115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4</a:t>
            </a:r>
          </a:p>
        </p:txBody>
      </p:sp>
      <p:sp>
        <p:nvSpPr>
          <p:cNvPr id="19673" name="Rectangle 217"/>
          <p:cNvSpPr>
            <a:spLocks noChangeArrowheads="1"/>
          </p:cNvSpPr>
          <p:nvPr/>
        </p:nvSpPr>
        <p:spPr bwMode="auto">
          <a:xfrm>
            <a:off x="2667000" y="2028825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latin typeface="Arial" charset="0"/>
              </a:rPr>
              <a:t>7</a:t>
            </a:r>
          </a:p>
        </p:txBody>
      </p:sp>
      <p:sp>
        <p:nvSpPr>
          <p:cNvPr id="19674" name="Rectangle 218"/>
          <p:cNvSpPr>
            <a:spLocks noChangeArrowheads="1"/>
          </p:cNvSpPr>
          <p:nvPr/>
        </p:nvSpPr>
        <p:spPr bwMode="auto">
          <a:xfrm>
            <a:off x="2533650" y="2124075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19675" name="Rectangle 219"/>
          <p:cNvSpPr>
            <a:spLocks noChangeArrowheads="1"/>
          </p:cNvSpPr>
          <p:nvPr/>
        </p:nvSpPr>
        <p:spPr bwMode="auto">
          <a:xfrm>
            <a:off x="1381125" y="20955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19676" name="Rectangle 220"/>
          <p:cNvSpPr>
            <a:spLocks noChangeArrowheads="1"/>
          </p:cNvSpPr>
          <p:nvPr/>
        </p:nvSpPr>
        <p:spPr bwMode="auto">
          <a:xfrm>
            <a:off x="1447800" y="22098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2</a:t>
            </a:r>
          </a:p>
        </p:txBody>
      </p:sp>
      <p:sp>
        <p:nvSpPr>
          <p:cNvPr id="19677" name="Rectangle 221"/>
          <p:cNvSpPr>
            <a:spLocks noChangeArrowheads="1"/>
          </p:cNvSpPr>
          <p:nvPr/>
        </p:nvSpPr>
        <p:spPr bwMode="auto">
          <a:xfrm>
            <a:off x="1524000" y="2124075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12</a:t>
            </a:r>
          </a:p>
        </p:txBody>
      </p:sp>
      <p:sp>
        <p:nvSpPr>
          <p:cNvPr id="19678" name="Rectangle 222"/>
          <p:cNvSpPr>
            <a:spLocks noChangeArrowheads="1"/>
          </p:cNvSpPr>
          <p:nvPr/>
        </p:nvSpPr>
        <p:spPr bwMode="auto">
          <a:xfrm>
            <a:off x="1685925" y="217170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11</a:t>
            </a:r>
          </a:p>
        </p:txBody>
      </p:sp>
      <p:sp>
        <p:nvSpPr>
          <p:cNvPr id="19679" name="Rectangle 223"/>
          <p:cNvSpPr>
            <a:spLocks noChangeArrowheads="1"/>
          </p:cNvSpPr>
          <p:nvPr/>
        </p:nvSpPr>
        <p:spPr bwMode="auto">
          <a:xfrm>
            <a:off x="1600200" y="22860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19680" name="Rectangle 224"/>
          <p:cNvSpPr>
            <a:spLocks noChangeArrowheads="1"/>
          </p:cNvSpPr>
          <p:nvPr/>
        </p:nvSpPr>
        <p:spPr bwMode="auto">
          <a:xfrm>
            <a:off x="1905000" y="2171700"/>
            <a:ext cx="2984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10</a:t>
            </a:r>
          </a:p>
        </p:txBody>
      </p:sp>
      <p:sp>
        <p:nvSpPr>
          <p:cNvPr id="19681" name="Rectangle 225"/>
          <p:cNvSpPr>
            <a:spLocks noChangeArrowheads="1"/>
          </p:cNvSpPr>
          <p:nvPr/>
        </p:nvSpPr>
        <p:spPr bwMode="auto">
          <a:xfrm>
            <a:off x="1790700" y="2314575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19682" name="Rectangle 226"/>
          <p:cNvSpPr>
            <a:spLocks noChangeArrowheads="1"/>
          </p:cNvSpPr>
          <p:nvPr/>
        </p:nvSpPr>
        <p:spPr bwMode="auto">
          <a:xfrm>
            <a:off x="2143125" y="2143125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9</a:t>
            </a:r>
          </a:p>
        </p:txBody>
      </p:sp>
      <p:sp>
        <p:nvSpPr>
          <p:cNvPr id="19683" name="Rectangle 227"/>
          <p:cNvSpPr>
            <a:spLocks noChangeArrowheads="1"/>
          </p:cNvSpPr>
          <p:nvPr/>
        </p:nvSpPr>
        <p:spPr bwMode="auto">
          <a:xfrm>
            <a:off x="2085975" y="22860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19684" name="Rectangle 228"/>
          <p:cNvSpPr>
            <a:spLocks noChangeArrowheads="1"/>
          </p:cNvSpPr>
          <p:nvPr/>
        </p:nvSpPr>
        <p:spPr bwMode="auto">
          <a:xfrm>
            <a:off x="2362200" y="20574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8</a:t>
            </a:r>
          </a:p>
        </p:txBody>
      </p:sp>
      <p:sp>
        <p:nvSpPr>
          <p:cNvPr id="19685" name="Rectangle 229"/>
          <p:cNvSpPr>
            <a:spLocks noChangeArrowheads="1"/>
          </p:cNvSpPr>
          <p:nvPr/>
        </p:nvSpPr>
        <p:spPr bwMode="auto">
          <a:xfrm>
            <a:off x="2362200" y="22098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3333FF"/>
                </a:solidFill>
                <a:latin typeface="Arial" charset="0"/>
              </a:rPr>
              <a:t>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4191000" y="3810000"/>
            <a:ext cx="13716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648200" y="3581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34000" y="3886200"/>
            <a:ext cx="430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6,8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513388" y="4343400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1,5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648200" y="51530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402263" y="4724400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2,4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352800" y="3810000"/>
            <a:ext cx="1524000" cy="1371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57200" y="4495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4267200" y="914400"/>
            <a:ext cx="13716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491" name="Freeform 11"/>
          <p:cNvSpPr>
            <a:spLocks/>
          </p:cNvSpPr>
          <p:nvPr/>
        </p:nvSpPr>
        <p:spPr bwMode="auto">
          <a:xfrm>
            <a:off x="2971800" y="914400"/>
            <a:ext cx="1905000" cy="1295400"/>
          </a:xfrm>
          <a:custGeom>
            <a:avLst/>
            <a:gdLst>
              <a:gd name="T0" fmla="*/ 0 w 912"/>
              <a:gd name="T1" fmla="*/ 0 h 672"/>
              <a:gd name="T2" fmla="*/ 912 w 912"/>
              <a:gd name="T3" fmla="*/ 0 h 672"/>
              <a:gd name="T4" fmla="*/ 912 w 912"/>
              <a:gd name="T5" fmla="*/ 672 h 672"/>
              <a:gd name="T6" fmla="*/ 240 w 912"/>
              <a:gd name="T7" fmla="*/ 672 h 672"/>
              <a:gd name="T8" fmla="*/ 0 w 912"/>
              <a:gd name="T9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" h="672">
                <a:moveTo>
                  <a:pt x="0" y="0"/>
                </a:moveTo>
                <a:lnTo>
                  <a:pt x="912" y="0"/>
                </a:lnTo>
                <a:lnTo>
                  <a:pt x="912" y="672"/>
                </a:lnTo>
                <a:lnTo>
                  <a:pt x="240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6929438" y="1588"/>
            <a:ext cx="21383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 u="sng">
                <a:solidFill>
                  <a:srgbClr val="339966"/>
                </a:solidFill>
              </a:rPr>
              <a:t>Nozzles on Cone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76200" y="76200"/>
            <a:ext cx="5943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>
                <a:solidFill>
                  <a:srgbClr val="D60093"/>
                </a:solidFill>
                <a:latin typeface="Arial" charset="0"/>
              </a:rPr>
              <a:t>Radial Nozzle Development &amp; Cut-out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 flipV="1">
            <a:off x="609600" y="685800"/>
            <a:ext cx="3429000" cy="1905000"/>
          </a:xfrm>
          <a:custGeom>
            <a:avLst/>
            <a:gdLst>
              <a:gd name="G0" fmla="+- 7099 0 0"/>
              <a:gd name="G1" fmla="+- 21600 0 7099"/>
              <a:gd name="G2" fmla="*/ 7099 1 2"/>
              <a:gd name="G3" fmla="+- 21600 0 G2"/>
              <a:gd name="G4" fmla="+/ 7099 21600 2"/>
              <a:gd name="G5" fmla="+/ G1 0 2"/>
              <a:gd name="G6" fmla="*/ 21600 21600 7099"/>
              <a:gd name="G7" fmla="*/ G6 1 2"/>
              <a:gd name="G8" fmla="+- 21600 0 G7"/>
              <a:gd name="G9" fmla="*/ 21600 1 2"/>
              <a:gd name="G10" fmla="+- 7099 0 G9"/>
              <a:gd name="G11" fmla="?: G10 G8 0"/>
              <a:gd name="G12" fmla="?: G10 G7 21600"/>
              <a:gd name="T0" fmla="*/ 18050 w 21600"/>
              <a:gd name="T1" fmla="*/ 10800 h 21600"/>
              <a:gd name="T2" fmla="*/ 10800 w 21600"/>
              <a:gd name="T3" fmla="*/ 21600 h 21600"/>
              <a:gd name="T4" fmla="*/ 3550 w 21600"/>
              <a:gd name="T5" fmla="*/ 10800 h 21600"/>
              <a:gd name="T6" fmla="*/ 10800 w 21600"/>
              <a:gd name="T7" fmla="*/ 0 h 21600"/>
              <a:gd name="T8" fmla="*/ 5350 w 21600"/>
              <a:gd name="T9" fmla="*/ 5350 h 21600"/>
              <a:gd name="T10" fmla="*/ 16250 w 21600"/>
              <a:gd name="T11" fmla="*/ 1625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099" y="21600"/>
                </a:lnTo>
                <a:lnTo>
                  <a:pt x="14501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609600" y="2819400"/>
            <a:ext cx="3429000" cy="3352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CECEC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609600" y="2667000"/>
            <a:ext cx="0" cy="2286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038600" y="2590800"/>
            <a:ext cx="0" cy="2286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2286000" y="155575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2286000" y="1143000"/>
            <a:ext cx="3200400" cy="0"/>
          </a:xfrm>
          <a:prstGeom prst="line">
            <a:avLst/>
          </a:prstGeom>
          <a:noFill/>
          <a:ln w="9525">
            <a:solidFill>
              <a:srgbClr val="CECEC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286000" y="1939925"/>
            <a:ext cx="3276600" cy="0"/>
          </a:xfrm>
          <a:prstGeom prst="line">
            <a:avLst/>
          </a:prstGeom>
          <a:noFill/>
          <a:ln w="9525">
            <a:solidFill>
              <a:srgbClr val="CECEC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286000" y="2192338"/>
            <a:ext cx="1524000" cy="0"/>
          </a:xfrm>
          <a:prstGeom prst="line">
            <a:avLst/>
          </a:prstGeom>
          <a:noFill/>
          <a:ln w="9525">
            <a:solidFill>
              <a:srgbClr val="CECEC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2286000" y="914400"/>
            <a:ext cx="762000" cy="0"/>
          </a:xfrm>
          <a:prstGeom prst="line">
            <a:avLst/>
          </a:prstGeom>
          <a:noFill/>
          <a:ln w="9525">
            <a:solidFill>
              <a:srgbClr val="CECEC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4724400" y="685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5410200" y="914400"/>
            <a:ext cx="430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2,8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589588" y="1371600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3,7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4724400" y="21812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5478463" y="1752600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4,6</a:t>
            </a:r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4876800" y="2209800"/>
            <a:ext cx="0" cy="1676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3810000" y="2286000"/>
            <a:ext cx="0" cy="2209800"/>
          </a:xfrm>
          <a:prstGeom prst="line">
            <a:avLst/>
          </a:prstGeom>
          <a:noFill/>
          <a:ln w="3175">
            <a:solidFill>
              <a:srgbClr val="CECEC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10" name="Oval 30"/>
          <p:cNvSpPr>
            <a:spLocks noChangeArrowheads="1"/>
          </p:cNvSpPr>
          <p:nvPr/>
        </p:nvSpPr>
        <p:spPr bwMode="auto">
          <a:xfrm>
            <a:off x="838200" y="3048000"/>
            <a:ext cx="2971800" cy="28956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CECEC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3675063" y="1905000"/>
            <a:ext cx="0" cy="2590800"/>
          </a:xfrm>
          <a:prstGeom prst="line">
            <a:avLst/>
          </a:prstGeom>
          <a:noFill/>
          <a:ln w="3175">
            <a:solidFill>
              <a:srgbClr val="CECEC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12" name="Oval 32"/>
          <p:cNvSpPr>
            <a:spLocks noChangeArrowheads="1"/>
          </p:cNvSpPr>
          <p:nvPr/>
        </p:nvSpPr>
        <p:spPr bwMode="auto">
          <a:xfrm>
            <a:off x="990600" y="3200400"/>
            <a:ext cx="2667000" cy="2590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CECEC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3429000" y="1524000"/>
            <a:ext cx="0" cy="2971800"/>
          </a:xfrm>
          <a:prstGeom prst="line">
            <a:avLst/>
          </a:prstGeom>
          <a:noFill/>
          <a:ln w="3175">
            <a:solidFill>
              <a:srgbClr val="CECEC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1219200" y="3429000"/>
            <a:ext cx="2209800" cy="21336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CECEC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3200400" y="1219200"/>
            <a:ext cx="0" cy="3276600"/>
          </a:xfrm>
          <a:prstGeom prst="line">
            <a:avLst/>
          </a:prstGeom>
          <a:noFill/>
          <a:ln w="3175">
            <a:solidFill>
              <a:srgbClr val="CECEC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16" name="Oval 36"/>
          <p:cNvSpPr>
            <a:spLocks noChangeArrowheads="1"/>
          </p:cNvSpPr>
          <p:nvPr/>
        </p:nvSpPr>
        <p:spPr bwMode="auto">
          <a:xfrm>
            <a:off x="1447800" y="3657600"/>
            <a:ext cx="1752600" cy="16764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CECEC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3048000" y="914400"/>
            <a:ext cx="0" cy="3581400"/>
          </a:xfrm>
          <a:prstGeom prst="line">
            <a:avLst/>
          </a:prstGeom>
          <a:noFill/>
          <a:ln w="3175">
            <a:solidFill>
              <a:srgbClr val="CECEC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18" name="Oval 38"/>
          <p:cNvSpPr>
            <a:spLocks noChangeArrowheads="1"/>
          </p:cNvSpPr>
          <p:nvPr/>
        </p:nvSpPr>
        <p:spPr bwMode="auto">
          <a:xfrm>
            <a:off x="1600200" y="3810000"/>
            <a:ext cx="1447800" cy="13716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CECEC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2320925" y="544513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20" name="Oval 40"/>
          <p:cNvSpPr>
            <a:spLocks noChangeArrowheads="1"/>
          </p:cNvSpPr>
          <p:nvPr/>
        </p:nvSpPr>
        <p:spPr bwMode="auto">
          <a:xfrm>
            <a:off x="1770063" y="3938588"/>
            <a:ext cx="1143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>
            <a:off x="3133725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3124200" y="3581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20523" name="Oval 43"/>
          <p:cNvSpPr>
            <a:spLocks noChangeArrowheads="1"/>
          </p:cNvSpPr>
          <p:nvPr/>
        </p:nvSpPr>
        <p:spPr bwMode="auto">
          <a:xfrm>
            <a:off x="3148013" y="377825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24" name="Oval 44"/>
          <p:cNvSpPr>
            <a:spLocks noChangeArrowheads="1"/>
          </p:cNvSpPr>
          <p:nvPr/>
        </p:nvSpPr>
        <p:spPr bwMode="auto">
          <a:xfrm>
            <a:off x="3019425" y="44577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25" name="Oval 45"/>
          <p:cNvSpPr>
            <a:spLocks noChangeArrowheads="1"/>
          </p:cNvSpPr>
          <p:nvPr/>
        </p:nvSpPr>
        <p:spPr bwMode="auto">
          <a:xfrm>
            <a:off x="3038475" y="40005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26" name="Oval 46"/>
          <p:cNvSpPr>
            <a:spLocks noChangeArrowheads="1"/>
          </p:cNvSpPr>
          <p:nvPr/>
        </p:nvSpPr>
        <p:spPr bwMode="auto">
          <a:xfrm>
            <a:off x="3578225" y="40005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27" name="Oval 47"/>
          <p:cNvSpPr>
            <a:spLocks noChangeArrowheads="1"/>
          </p:cNvSpPr>
          <p:nvPr/>
        </p:nvSpPr>
        <p:spPr bwMode="auto">
          <a:xfrm>
            <a:off x="3790950" y="44577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28" name="Oval 48"/>
          <p:cNvSpPr>
            <a:spLocks noChangeArrowheads="1"/>
          </p:cNvSpPr>
          <p:nvPr/>
        </p:nvSpPr>
        <p:spPr bwMode="auto">
          <a:xfrm>
            <a:off x="3552825" y="49149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29" name="Oval 49"/>
          <p:cNvSpPr>
            <a:spLocks noChangeArrowheads="1"/>
          </p:cNvSpPr>
          <p:nvPr/>
        </p:nvSpPr>
        <p:spPr bwMode="auto">
          <a:xfrm>
            <a:off x="3038475" y="49149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30" name="Line 50"/>
          <p:cNvSpPr>
            <a:spLocks noChangeShapeType="1"/>
          </p:cNvSpPr>
          <p:nvPr/>
        </p:nvSpPr>
        <p:spPr bwMode="auto">
          <a:xfrm flipH="1">
            <a:off x="3133725" y="518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31" name="Oval 51"/>
          <p:cNvSpPr>
            <a:spLocks noChangeArrowheads="1"/>
          </p:cNvSpPr>
          <p:nvPr/>
        </p:nvSpPr>
        <p:spPr bwMode="auto">
          <a:xfrm>
            <a:off x="3152775" y="5114925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2971800" y="5181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2819400" y="43434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1 </a:t>
            </a:r>
          </a:p>
        </p:txBody>
      </p:sp>
      <p:sp>
        <p:nvSpPr>
          <p:cNvPr id="20534" name="Rectangle 54"/>
          <p:cNvSpPr>
            <a:spLocks noChangeArrowheads="1"/>
          </p:cNvSpPr>
          <p:nvPr/>
        </p:nvSpPr>
        <p:spPr bwMode="auto">
          <a:xfrm>
            <a:off x="2819400" y="4800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2</a:t>
            </a:r>
          </a:p>
        </p:txBody>
      </p: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3495675" y="489585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3813175" y="4343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20537" name="Rectangle 57"/>
          <p:cNvSpPr>
            <a:spLocks noChangeArrowheads="1"/>
          </p:cNvSpPr>
          <p:nvPr/>
        </p:nvSpPr>
        <p:spPr bwMode="auto">
          <a:xfrm>
            <a:off x="3657600" y="3886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6</a:t>
            </a:r>
          </a:p>
        </p:txBody>
      </p:sp>
      <p:sp>
        <p:nvSpPr>
          <p:cNvPr id="20538" name="Rectangle 58"/>
          <p:cNvSpPr>
            <a:spLocks noChangeArrowheads="1"/>
          </p:cNvSpPr>
          <p:nvPr/>
        </p:nvSpPr>
        <p:spPr bwMode="auto">
          <a:xfrm>
            <a:off x="2819400" y="3886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8</a:t>
            </a:r>
          </a:p>
        </p:txBody>
      </p:sp>
      <p:sp>
        <p:nvSpPr>
          <p:cNvPr id="20539" name="Freeform 59"/>
          <p:cNvSpPr>
            <a:spLocks/>
          </p:cNvSpPr>
          <p:nvPr/>
        </p:nvSpPr>
        <p:spPr bwMode="auto">
          <a:xfrm>
            <a:off x="3044825" y="3829050"/>
            <a:ext cx="774700" cy="1333500"/>
          </a:xfrm>
          <a:custGeom>
            <a:avLst/>
            <a:gdLst>
              <a:gd name="T0" fmla="*/ 0 w 488"/>
              <a:gd name="T1" fmla="*/ 407 h 840"/>
              <a:gd name="T2" fmla="*/ 5 w 488"/>
              <a:gd name="T3" fmla="*/ 264 h 840"/>
              <a:gd name="T4" fmla="*/ 20 w 488"/>
              <a:gd name="T5" fmla="*/ 132 h 840"/>
              <a:gd name="T6" fmla="*/ 46 w 488"/>
              <a:gd name="T7" fmla="*/ 36 h 840"/>
              <a:gd name="T8" fmla="*/ 92 w 488"/>
              <a:gd name="T9" fmla="*/ 0 h 840"/>
              <a:gd name="T10" fmla="*/ 243 w 488"/>
              <a:gd name="T11" fmla="*/ 47 h 840"/>
              <a:gd name="T12" fmla="*/ 362 w 488"/>
              <a:gd name="T13" fmla="*/ 132 h 840"/>
              <a:gd name="T14" fmla="*/ 458 w 488"/>
              <a:gd name="T15" fmla="*/ 276 h 840"/>
              <a:gd name="T16" fmla="*/ 488 w 488"/>
              <a:gd name="T17" fmla="*/ 360 h 840"/>
              <a:gd name="T18" fmla="*/ 483 w 488"/>
              <a:gd name="T19" fmla="*/ 465 h 840"/>
              <a:gd name="T20" fmla="*/ 469 w 488"/>
              <a:gd name="T21" fmla="*/ 516 h 840"/>
              <a:gd name="T22" fmla="*/ 425 w 488"/>
              <a:gd name="T23" fmla="*/ 614 h 840"/>
              <a:gd name="T24" fmla="*/ 356 w 488"/>
              <a:gd name="T25" fmla="*/ 708 h 840"/>
              <a:gd name="T26" fmla="*/ 308 w 488"/>
              <a:gd name="T27" fmla="*/ 762 h 840"/>
              <a:gd name="T28" fmla="*/ 212 w 488"/>
              <a:gd name="T29" fmla="*/ 822 h 840"/>
              <a:gd name="T30" fmla="*/ 92 w 488"/>
              <a:gd name="T31" fmla="*/ 840 h 840"/>
              <a:gd name="T32" fmla="*/ 45 w 488"/>
              <a:gd name="T33" fmla="*/ 799 h 840"/>
              <a:gd name="T34" fmla="*/ 29 w 488"/>
              <a:gd name="T35" fmla="*/ 711 h 840"/>
              <a:gd name="T36" fmla="*/ 11 w 488"/>
              <a:gd name="T37" fmla="*/ 567 h 840"/>
              <a:gd name="T38" fmla="*/ 0 w 488"/>
              <a:gd name="T39" fmla="*/ 407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8" h="840">
                <a:moveTo>
                  <a:pt x="0" y="407"/>
                </a:moveTo>
                <a:lnTo>
                  <a:pt x="5" y="264"/>
                </a:lnTo>
                <a:lnTo>
                  <a:pt x="20" y="132"/>
                </a:lnTo>
                <a:lnTo>
                  <a:pt x="46" y="36"/>
                </a:lnTo>
                <a:lnTo>
                  <a:pt x="92" y="0"/>
                </a:lnTo>
                <a:lnTo>
                  <a:pt x="243" y="47"/>
                </a:lnTo>
                <a:lnTo>
                  <a:pt x="362" y="132"/>
                </a:lnTo>
                <a:lnTo>
                  <a:pt x="458" y="276"/>
                </a:lnTo>
                <a:lnTo>
                  <a:pt x="488" y="360"/>
                </a:lnTo>
                <a:lnTo>
                  <a:pt x="483" y="465"/>
                </a:lnTo>
                <a:lnTo>
                  <a:pt x="469" y="516"/>
                </a:lnTo>
                <a:lnTo>
                  <a:pt x="425" y="614"/>
                </a:lnTo>
                <a:lnTo>
                  <a:pt x="356" y="708"/>
                </a:lnTo>
                <a:lnTo>
                  <a:pt x="308" y="762"/>
                </a:lnTo>
                <a:lnTo>
                  <a:pt x="212" y="822"/>
                </a:lnTo>
                <a:lnTo>
                  <a:pt x="92" y="840"/>
                </a:lnTo>
                <a:lnTo>
                  <a:pt x="45" y="799"/>
                </a:lnTo>
                <a:lnTo>
                  <a:pt x="29" y="711"/>
                </a:lnTo>
                <a:lnTo>
                  <a:pt x="11" y="567"/>
                </a:lnTo>
                <a:lnTo>
                  <a:pt x="0" y="40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40" name="Oval 60"/>
          <p:cNvSpPr>
            <a:spLocks noChangeArrowheads="1"/>
          </p:cNvSpPr>
          <p:nvPr/>
        </p:nvSpPr>
        <p:spPr bwMode="auto">
          <a:xfrm>
            <a:off x="3013075" y="873125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41" name="Oval 61"/>
          <p:cNvSpPr>
            <a:spLocks noChangeArrowheads="1"/>
          </p:cNvSpPr>
          <p:nvPr/>
        </p:nvSpPr>
        <p:spPr bwMode="auto">
          <a:xfrm>
            <a:off x="3143250" y="1506538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42" name="Oval 62"/>
          <p:cNvSpPr>
            <a:spLocks noChangeArrowheads="1"/>
          </p:cNvSpPr>
          <p:nvPr/>
        </p:nvSpPr>
        <p:spPr bwMode="auto">
          <a:xfrm>
            <a:off x="3540125" y="19050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43" name="Oval 63"/>
          <p:cNvSpPr>
            <a:spLocks noChangeArrowheads="1"/>
          </p:cNvSpPr>
          <p:nvPr/>
        </p:nvSpPr>
        <p:spPr bwMode="auto">
          <a:xfrm>
            <a:off x="3757613" y="2151063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44" name="Oval 64"/>
          <p:cNvSpPr>
            <a:spLocks noChangeArrowheads="1"/>
          </p:cNvSpPr>
          <p:nvPr/>
        </p:nvSpPr>
        <p:spPr bwMode="auto">
          <a:xfrm>
            <a:off x="3000375" y="11049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45" name="Freeform 65"/>
          <p:cNvSpPr>
            <a:spLocks/>
          </p:cNvSpPr>
          <p:nvPr/>
        </p:nvSpPr>
        <p:spPr bwMode="auto">
          <a:xfrm>
            <a:off x="3035300" y="933450"/>
            <a:ext cx="762000" cy="1263650"/>
          </a:xfrm>
          <a:custGeom>
            <a:avLst/>
            <a:gdLst>
              <a:gd name="T0" fmla="*/ 14 w 480"/>
              <a:gd name="T1" fmla="*/ 0 h 796"/>
              <a:gd name="T2" fmla="*/ 2 w 480"/>
              <a:gd name="T3" fmla="*/ 138 h 796"/>
              <a:gd name="T4" fmla="*/ 8 w 480"/>
              <a:gd name="T5" fmla="*/ 204 h 796"/>
              <a:gd name="T6" fmla="*/ 20 w 480"/>
              <a:gd name="T7" fmla="*/ 270 h 796"/>
              <a:gd name="T8" fmla="*/ 88 w 480"/>
              <a:gd name="T9" fmla="*/ 376 h 796"/>
              <a:gd name="T10" fmla="*/ 156 w 480"/>
              <a:gd name="T11" fmla="*/ 456 h 796"/>
              <a:gd name="T12" fmla="*/ 204 w 480"/>
              <a:gd name="T13" fmla="*/ 500 h 796"/>
              <a:gd name="T14" fmla="*/ 308 w 480"/>
              <a:gd name="T15" fmla="*/ 600 h 796"/>
              <a:gd name="T16" fmla="*/ 480 w 480"/>
              <a:gd name="T17" fmla="*/ 796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0" h="796">
                <a:moveTo>
                  <a:pt x="14" y="0"/>
                </a:moveTo>
                <a:cubicBezTo>
                  <a:pt x="16" y="23"/>
                  <a:pt x="0" y="105"/>
                  <a:pt x="2" y="138"/>
                </a:cubicBezTo>
                <a:cubicBezTo>
                  <a:pt x="1" y="172"/>
                  <a:pt x="5" y="182"/>
                  <a:pt x="8" y="204"/>
                </a:cubicBezTo>
                <a:cubicBezTo>
                  <a:pt x="11" y="226"/>
                  <a:pt x="7" y="241"/>
                  <a:pt x="20" y="270"/>
                </a:cubicBezTo>
                <a:cubicBezTo>
                  <a:pt x="33" y="299"/>
                  <a:pt x="65" y="345"/>
                  <a:pt x="88" y="376"/>
                </a:cubicBezTo>
                <a:cubicBezTo>
                  <a:pt x="128" y="432"/>
                  <a:pt x="137" y="435"/>
                  <a:pt x="156" y="456"/>
                </a:cubicBezTo>
                <a:cubicBezTo>
                  <a:pt x="175" y="477"/>
                  <a:pt x="179" y="476"/>
                  <a:pt x="204" y="500"/>
                </a:cubicBezTo>
                <a:cubicBezTo>
                  <a:pt x="252" y="544"/>
                  <a:pt x="259" y="553"/>
                  <a:pt x="308" y="600"/>
                </a:cubicBezTo>
                <a:cubicBezTo>
                  <a:pt x="354" y="649"/>
                  <a:pt x="451" y="763"/>
                  <a:pt x="480" y="7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46" name="Line 66"/>
          <p:cNvSpPr>
            <a:spLocks noChangeShapeType="1"/>
          </p:cNvSpPr>
          <p:nvPr/>
        </p:nvSpPr>
        <p:spPr bwMode="auto">
          <a:xfrm>
            <a:off x="3048000" y="1143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47" name="Line 67"/>
          <p:cNvSpPr>
            <a:spLocks noChangeShapeType="1"/>
          </p:cNvSpPr>
          <p:nvPr/>
        </p:nvSpPr>
        <p:spPr bwMode="auto">
          <a:xfrm>
            <a:off x="3124200" y="155575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48" name="Line 68"/>
          <p:cNvSpPr>
            <a:spLocks noChangeShapeType="1"/>
          </p:cNvSpPr>
          <p:nvPr/>
        </p:nvSpPr>
        <p:spPr bwMode="auto">
          <a:xfrm>
            <a:off x="3581400" y="19431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49" name="Line 69"/>
          <p:cNvSpPr>
            <a:spLocks noChangeShapeType="1"/>
          </p:cNvSpPr>
          <p:nvPr/>
        </p:nvSpPr>
        <p:spPr bwMode="auto">
          <a:xfrm>
            <a:off x="38100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50" name="Line 70"/>
          <p:cNvSpPr>
            <a:spLocks noChangeShapeType="1"/>
          </p:cNvSpPr>
          <p:nvPr/>
        </p:nvSpPr>
        <p:spPr bwMode="auto">
          <a:xfrm>
            <a:off x="304800" y="44958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51" name="Line 71"/>
          <p:cNvSpPr>
            <a:spLocks noChangeShapeType="1"/>
          </p:cNvSpPr>
          <p:nvPr/>
        </p:nvSpPr>
        <p:spPr bwMode="auto">
          <a:xfrm>
            <a:off x="2327275" y="41322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52" name="Line 72"/>
          <p:cNvSpPr>
            <a:spLocks noChangeShapeType="1"/>
          </p:cNvSpPr>
          <p:nvPr/>
        </p:nvSpPr>
        <p:spPr bwMode="auto">
          <a:xfrm flipH="1">
            <a:off x="3048000" y="4038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553" name="Line 73"/>
          <p:cNvSpPr>
            <a:spLocks noChangeShapeType="1"/>
          </p:cNvSpPr>
          <p:nvPr/>
        </p:nvSpPr>
        <p:spPr bwMode="auto">
          <a:xfrm flipH="1">
            <a:off x="3048000" y="4953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51768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>
                <a:solidFill>
                  <a:srgbClr val="D60093"/>
                </a:solidFill>
                <a:latin typeface="Arial" charset="0"/>
              </a:rPr>
              <a:t>Radial Nozzle Development &amp; Cut-out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929438" y="1588"/>
            <a:ext cx="21383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 u="sng">
                <a:solidFill>
                  <a:srgbClr val="339966"/>
                </a:solidFill>
              </a:rPr>
              <a:t>Nozzles on Cone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52400" y="381000"/>
            <a:ext cx="3697288" cy="4724400"/>
            <a:chOff x="48" y="384"/>
            <a:chExt cx="3115" cy="3888"/>
          </a:xfrm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2091" y="1170"/>
              <a:ext cx="736" cy="7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auto">
            <a:xfrm>
              <a:off x="1397" y="1170"/>
              <a:ext cx="1021" cy="733"/>
            </a:xfrm>
            <a:custGeom>
              <a:avLst/>
              <a:gdLst>
                <a:gd name="T0" fmla="*/ 0 w 912"/>
                <a:gd name="T1" fmla="*/ 0 h 672"/>
                <a:gd name="T2" fmla="*/ 912 w 912"/>
                <a:gd name="T3" fmla="*/ 0 h 672"/>
                <a:gd name="T4" fmla="*/ 912 w 912"/>
                <a:gd name="T5" fmla="*/ 672 h 672"/>
                <a:gd name="T6" fmla="*/ 240 w 912"/>
                <a:gd name="T7" fmla="*/ 672 h 672"/>
                <a:gd name="T8" fmla="*/ 0 w 912"/>
                <a:gd name="T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2" h="672">
                  <a:moveTo>
                    <a:pt x="0" y="0"/>
                  </a:moveTo>
                  <a:lnTo>
                    <a:pt x="912" y="0"/>
                  </a:lnTo>
                  <a:lnTo>
                    <a:pt x="912" y="672"/>
                  </a:lnTo>
                  <a:lnTo>
                    <a:pt x="240" y="6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 flipV="1">
              <a:off x="130" y="1041"/>
              <a:ext cx="1839" cy="1077"/>
            </a:xfrm>
            <a:custGeom>
              <a:avLst/>
              <a:gdLst>
                <a:gd name="G0" fmla="+- 7099 0 0"/>
                <a:gd name="G1" fmla="+- 21600 0 7099"/>
                <a:gd name="G2" fmla="*/ 7099 1 2"/>
                <a:gd name="G3" fmla="+- 21600 0 G2"/>
                <a:gd name="G4" fmla="+/ 7099 21600 2"/>
                <a:gd name="G5" fmla="+/ G1 0 2"/>
                <a:gd name="G6" fmla="*/ 21600 21600 7099"/>
                <a:gd name="G7" fmla="*/ G6 1 2"/>
                <a:gd name="G8" fmla="+- 21600 0 G7"/>
                <a:gd name="G9" fmla="*/ 21600 1 2"/>
                <a:gd name="G10" fmla="+- 7099 0 G9"/>
                <a:gd name="G11" fmla="?: G10 G8 0"/>
                <a:gd name="G12" fmla="?: G10 G7 21600"/>
                <a:gd name="T0" fmla="*/ 18050 w 21600"/>
                <a:gd name="T1" fmla="*/ 10800 h 21600"/>
                <a:gd name="T2" fmla="*/ 10800 w 21600"/>
                <a:gd name="T3" fmla="*/ 21600 h 21600"/>
                <a:gd name="T4" fmla="*/ 3550 w 21600"/>
                <a:gd name="T5" fmla="*/ 10800 h 21600"/>
                <a:gd name="T6" fmla="*/ 10800 w 21600"/>
                <a:gd name="T7" fmla="*/ 0 h 21600"/>
                <a:gd name="T8" fmla="*/ 5350 w 21600"/>
                <a:gd name="T9" fmla="*/ 5350 h 21600"/>
                <a:gd name="T10" fmla="*/ 16250 w 21600"/>
                <a:gd name="T11" fmla="*/ 16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099" y="21600"/>
                  </a:lnTo>
                  <a:lnTo>
                    <a:pt x="145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130" y="2161"/>
              <a:ext cx="0" cy="1293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1969" y="2118"/>
              <a:ext cx="0" cy="1292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V="1">
              <a:off x="1029" y="1533"/>
              <a:ext cx="2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1029" y="1300"/>
              <a:ext cx="1716" cy="0"/>
            </a:xfrm>
            <a:prstGeom prst="line">
              <a:avLst/>
            </a:prstGeom>
            <a:noFill/>
            <a:ln w="9525">
              <a:solidFill>
                <a:srgbClr val="CECEC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1029" y="1750"/>
              <a:ext cx="1757" cy="0"/>
            </a:xfrm>
            <a:prstGeom prst="line">
              <a:avLst/>
            </a:prstGeom>
            <a:noFill/>
            <a:ln w="9525">
              <a:solidFill>
                <a:srgbClr val="CECEC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1029" y="1893"/>
              <a:ext cx="817" cy="0"/>
            </a:xfrm>
            <a:prstGeom prst="line">
              <a:avLst/>
            </a:prstGeom>
            <a:noFill/>
            <a:ln w="9525">
              <a:solidFill>
                <a:srgbClr val="CECEC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>
              <a:off x="1029" y="1170"/>
              <a:ext cx="408" cy="0"/>
            </a:xfrm>
            <a:prstGeom prst="line">
              <a:avLst/>
            </a:prstGeom>
            <a:noFill/>
            <a:ln w="9525">
              <a:solidFill>
                <a:srgbClr val="CECEC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2336" y="1041"/>
              <a:ext cx="239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3333FF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2704" y="1170"/>
              <a:ext cx="363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3333FF"/>
                  </a:solidFill>
                  <a:latin typeface="Arial" charset="0"/>
                </a:rPr>
                <a:t>2,8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2801" y="1429"/>
              <a:ext cx="362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3333FF"/>
                  </a:solidFill>
                  <a:latin typeface="Arial" charset="0"/>
                </a:rPr>
                <a:t>3,7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2335" y="1888"/>
              <a:ext cx="238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3333FF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>
              <a:off x="2742" y="1645"/>
              <a:ext cx="362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3333FF"/>
                  </a:solidFill>
                  <a:latin typeface="Arial" charset="0"/>
                </a:rPr>
                <a:t>4,6</a:t>
              </a:r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2418" y="1903"/>
              <a:ext cx="0" cy="94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1846" y="1946"/>
              <a:ext cx="0" cy="1249"/>
            </a:xfrm>
            <a:prstGeom prst="line">
              <a:avLst/>
            </a:prstGeom>
            <a:noFill/>
            <a:ln w="3175">
              <a:solidFill>
                <a:srgbClr val="CECEC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1774" y="1730"/>
              <a:ext cx="0" cy="1465"/>
            </a:xfrm>
            <a:prstGeom prst="line">
              <a:avLst/>
            </a:prstGeom>
            <a:noFill/>
            <a:ln w="3175">
              <a:solidFill>
                <a:srgbClr val="CECEC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1642" y="1515"/>
              <a:ext cx="0" cy="1680"/>
            </a:xfrm>
            <a:prstGeom prst="line">
              <a:avLst/>
            </a:prstGeom>
            <a:noFill/>
            <a:ln w="3175">
              <a:solidFill>
                <a:srgbClr val="CECEC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>
              <a:off x="1519" y="1343"/>
              <a:ext cx="0" cy="1852"/>
            </a:xfrm>
            <a:prstGeom prst="line">
              <a:avLst/>
            </a:prstGeom>
            <a:noFill/>
            <a:ln w="3175">
              <a:solidFill>
                <a:srgbClr val="CECEC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>
              <a:off x="1437" y="1170"/>
              <a:ext cx="0" cy="2025"/>
            </a:xfrm>
            <a:prstGeom prst="line">
              <a:avLst/>
            </a:prstGeom>
            <a:noFill/>
            <a:ln w="3175">
              <a:solidFill>
                <a:srgbClr val="CECEC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30" name="Line 26"/>
            <p:cNvSpPr>
              <a:spLocks noChangeShapeType="1"/>
            </p:cNvSpPr>
            <p:nvPr/>
          </p:nvSpPr>
          <p:spPr bwMode="auto">
            <a:xfrm>
              <a:off x="1008" y="384"/>
              <a:ext cx="21" cy="3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1531" name="Group 27"/>
            <p:cNvGrpSpPr>
              <a:grpSpLocks/>
            </p:cNvGrpSpPr>
            <p:nvPr/>
          </p:nvGrpSpPr>
          <p:grpSpPr bwMode="auto">
            <a:xfrm>
              <a:off x="48" y="2247"/>
              <a:ext cx="3074" cy="1896"/>
              <a:chOff x="48" y="1719"/>
              <a:chExt cx="3074" cy="1896"/>
            </a:xfrm>
          </p:grpSpPr>
          <p:sp>
            <p:nvSpPr>
              <p:cNvPr id="21532" name="Oval 28"/>
              <p:cNvSpPr>
                <a:spLocks noChangeArrowheads="1"/>
              </p:cNvSpPr>
              <p:nvPr/>
            </p:nvSpPr>
            <p:spPr bwMode="auto">
              <a:xfrm>
                <a:off x="2050" y="2279"/>
                <a:ext cx="736" cy="77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33" name="Rectangle 29"/>
              <p:cNvSpPr>
                <a:spLocks noChangeArrowheads="1"/>
              </p:cNvSpPr>
              <p:nvPr/>
            </p:nvSpPr>
            <p:spPr bwMode="auto">
              <a:xfrm>
                <a:off x="1601" y="2279"/>
                <a:ext cx="817" cy="776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34" name="Oval 30"/>
              <p:cNvSpPr>
                <a:spLocks noChangeArrowheads="1"/>
              </p:cNvSpPr>
              <p:nvPr/>
            </p:nvSpPr>
            <p:spPr bwMode="auto">
              <a:xfrm>
                <a:off x="130" y="1719"/>
                <a:ext cx="1839" cy="189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CECEC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35" name="Oval 31"/>
              <p:cNvSpPr>
                <a:spLocks noChangeArrowheads="1"/>
              </p:cNvSpPr>
              <p:nvPr/>
            </p:nvSpPr>
            <p:spPr bwMode="auto">
              <a:xfrm>
                <a:off x="252" y="1849"/>
                <a:ext cx="1594" cy="163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CECEC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36" name="Oval 32"/>
              <p:cNvSpPr>
                <a:spLocks noChangeArrowheads="1"/>
              </p:cNvSpPr>
              <p:nvPr/>
            </p:nvSpPr>
            <p:spPr bwMode="auto">
              <a:xfrm>
                <a:off x="334" y="1935"/>
                <a:ext cx="1430" cy="1464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CECEC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37" name="Oval 33"/>
              <p:cNvSpPr>
                <a:spLocks noChangeArrowheads="1"/>
              </p:cNvSpPr>
              <p:nvPr/>
            </p:nvSpPr>
            <p:spPr bwMode="auto">
              <a:xfrm>
                <a:off x="457" y="2064"/>
                <a:ext cx="1185" cy="120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CECEC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38" name="Oval 34"/>
              <p:cNvSpPr>
                <a:spLocks noChangeArrowheads="1"/>
              </p:cNvSpPr>
              <p:nvPr/>
            </p:nvSpPr>
            <p:spPr bwMode="auto">
              <a:xfrm>
                <a:off x="579" y="2193"/>
                <a:ext cx="940" cy="948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CECEC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39" name="Oval 35"/>
              <p:cNvSpPr>
                <a:spLocks noChangeArrowheads="1"/>
              </p:cNvSpPr>
              <p:nvPr/>
            </p:nvSpPr>
            <p:spPr bwMode="auto">
              <a:xfrm>
                <a:off x="661" y="2279"/>
                <a:ext cx="776" cy="77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CECEC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40" name="Oval 36"/>
              <p:cNvSpPr>
                <a:spLocks noChangeArrowheads="1"/>
              </p:cNvSpPr>
              <p:nvPr/>
            </p:nvSpPr>
            <p:spPr bwMode="auto">
              <a:xfrm>
                <a:off x="743" y="2366"/>
                <a:ext cx="613" cy="60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41" name="Text Box 37"/>
              <p:cNvSpPr txBox="1">
                <a:spLocks noChangeArrowheads="1"/>
              </p:cNvSpPr>
              <p:nvPr/>
            </p:nvSpPr>
            <p:spPr bwMode="auto">
              <a:xfrm>
                <a:off x="2294" y="2151"/>
                <a:ext cx="238" cy="2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3333FF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21542" name="Text Box 38"/>
              <p:cNvSpPr txBox="1">
                <a:spLocks noChangeArrowheads="1"/>
              </p:cNvSpPr>
              <p:nvPr/>
            </p:nvSpPr>
            <p:spPr bwMode="auto">
              <a:xfrm>
                <a:off x="2664" y="2321"/>
                <a:ext cx="363" cy="2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3333FF"/>
                    </a:solidFill>
                    <a:latin typeface="Arial" charset="0"/>
                  </a:rPr>
                  <a:t>6,8</a:t>
                </a:r>
              </a:p>
            </p:txBody>
          </p:sp>
          <p:sp>
            <p:nvSpPr>
              <p:cNvPr id="21543" name="Text Box 39"/>
              <p:cNvSpPr txBox="1">
                <a:spLocks noChangeArrowheads="1"/>
              </p:cNvSpPr>
              <p:nvPr/>
            </p:nvSpPr>
            <p:spPr bwMode="auto">
              <a:xfrm>
                <a:off x="2759" y="2581"/>
                <a:ext cx="363" cy="2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3333FF"/>
                    </a:solidFill>
                    <a:latin typeface="Arial" charset="0"/>
                  </a:rPr>
                  <a:t>1,5</a:t>
                </a:r>
              </a:p>
            </p:txBody>
          </p:sp>
          <p:sp>
            <p:nvSpPr>
              <p:cNvPr id="21544" name="Text Box 40"/>
              <p:cNvSpPr txBox="1">
                <a:spLocks noChangeArrowheads="1"/>
              </p:cNvSpPr>
              <p:nvPr/>
            </p:nvSpPr>
            <p:spPr bwMode="auto">
              <a:xfrm>
                <a:off x="2294" y="3039"/>
                <a:ext cx="2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3333FF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1545" name="Text Box 41"/>
              <p:cNvSpPr txBox="1">
                <a:spLocks noChangeArrowheads="1"/>
              </p:cNvSpPr>
              <p:nvPr/>
            </p:nvSpPr>
            <p:spPr bwMode="auto">
              <a:xfrm>
                <a:off x="2700" y="2796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3333FF"/>
                    </a:solidFill>
                    <a:latin typeface="Arial" charset="0"/>
                  </a:rPr>
                  <a:t>2,4</a:t>
                </a:r>
              </a:p>
            </p:txBody>
          </p:sp>
          <p:sp>
            <p:nvSpPr>
              <p:cNvPr id="21546" name="Line 42"/>
              <p:cNvSpPr>
                <a:spLocks noChangeShapeType="1"/>
              </p:cNvSpPr>
              <p:nvPr/>
            </p:nvSpPr>
            <p:spPr bwMode="auto">
              <a:xfrm>
                <a:off x="48" y="2667"/>
                <a:ext cx="27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 flipH="1">
                <a:off x="1437" y="2409"/>
                <a:ext cx="12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48" name="Line 44"/>
              <p:cNvSpPr>
                <a:spLocks noChangeShapeType="1"/>
              </p:cNvSpPr>
              <p:nvPr/>
            </p:nvSpPr>
            <p:spPr bwMode="auto">
              <a:xfrm flipH="1">
                <a:off x="1437" y="2926"/>
                <a:ext cx="12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21549" name="Group 45"/>
              <p:cNvGrpSpPr>
                <a:grpSpLocks/>
              </p:cNvGrpSpPr>
              <p:nvPr/>
            </p:nvGrpSpPr>
            <p:grpSpPr bwMode="auto">
              <a:xfrm>
                <a:off x="1297" y="2151"/>
                <a:ext cx="788" cy="1154"/>
                <a:chOff x="1755" y="2257"/>
                <a:chExt cx="926" cy="1285"/>
              </a:xfrm>
            </p:grpSpPr>
            <p:sp>
              <p:nvSpPr>
                <p:cNvPr id="21550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1974" y="2400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55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969" y="2257"/>
                  <a:ext cx="280" cy="2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solidFill>
                        <a:srgbClr val="3333FF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21552" name="Oval 48"/>
                <p:cNvSpPr>
                  <a:spLocks noChangeArrowheads="1"/>
                </p:cNvSpPr>
                <p:nvPr/>
              </p:nvSpPr>
              <p:spPr bwMode="auto">
                <a:xfrm>
                  <a:off x="1983" y="2380"/>
                  <a:ext cx="48" cy="4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553" name="Oval 49"/>
                <p:cNvSpPr>
                  <a:spLocks noChangeArrowheads="1"/>
                </p:cNvSpPr>
                <p:nvPr/>
              </p:nvSpPr>
              <p:spPr bwMode="auto">
                <a:xfrm>
                  <a:off x="1902" y="2808"/>
                  <a:ext cx="48" cy="4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554" name="Oval 50"/>
                <p:cNvSpPr>
                  <a:spLocks noChangeArrowheads="1"/>
                </p:cNvSpPr>
                <p:nvPr/>
              </p:nvSpPr>
              <p:spPr bwMode="auto">
                <a:xfrm>
                  <a:off x="1932" y="2568"/>
                  <a:ext cx="48" cy="4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555" name="Oval 51"/>
                <p:cNvSpPr>
                  <a:spLocks noChangeArrowheads="1"/>
                </p:cNvSpPr>
                <p:nvPr/>
              </p:nvSpPr>
              <p:spPr bwMode="auto">
                <a:xfrm>
                  <a:off x="2254" y="2520"/>
                  <a:ext cx="48" cy="4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556" name="Oval 52"/>
                <p:cNvSpPr>
                  <a:spLocks noChangeArrowheads="1"/>
                </p:cNvSpPr>
                <p:nvPr/>
              </p:nvSpPr>
              <p:spPr bwMode="auto">
                <a:xfrm>
                  <a:off x="2388" y="2808"/>
                  <a:ext cx="48" cy="4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557" name="Oval 53"/>
                <p:cNvSpPr>
                  <a:spLocks noChangeArrowheads="1"/>
                </p:cNvSpPr>
                <p:nvPr/>
              </p:nvSpPr>
              <p:spPr bwMode="auto">
                <a:xfrm>
                  <a:off x="2238" y="3096"/>
                  <a:ext cx="48" cy="4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558" name="Oval 54"/>
                <p:cNvSpPr>
                  <a:spLocks noChangeArrowheads="1"/>
                </p:cNvSpPr>
                <p:nvPr/>
              </p:nvSpPr>
              <p:spPr bwMode="auto">
                <a:xfrm>
                  <a:off x="1914" y="3096"/>
                  <a:ext cx="48" cy="4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559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1974" y="3264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560" name="Oval 56"/>
                <p:cNvSpPr>
                  <a:spLocks noChangeArrowheads="1"/>
                </p:cNvSpPr>
                <p:nvPr/>
              </p:nvSpPr>
              <p:spPr bwMode="auto">
                <a:xfrm>
                  <a:off x="1974" y="3240"/>
                  <a:ext cx="48" cy="4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21561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871" y="3263"/>
                  <a:ext cx="280" cy="2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solidFill>
                        <a:srgbClr val="3333FF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21562" name="Rectangle 58"/>
                <p:cNvSpPr>
                  <a:spLocks noChangeArrowheads="1"/>
                </p:cNvSpPr>
                <p:nvPr/>
              </p:nvSpPr>
              <p:spPr bwMode="auto">
                <a:xfrm>
                  <a:off x="1755" y="2735"/>
                  <a:ext cx="182" cy="2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solidFill>
                        <a:srgbClr val="3333FF"/>
                      </a:solidFill>
                      <a:latin typeface="Arial" charset="0"/>
                    </a:rPr>
                    <a:t>1 </a:t>
                  </a:r>
                </a:p>
              </p:txBody>
            </p:sp>
            <p:sp>
              <p:nvSpPr>
                <p:cNvPr id="21563" name="Rectangle 59"/>
                <p:cNvSpPr>
                  <a:spLocks noChangeArrowheads="1"/>
                </p:cNvSpPr>
                <p:nvPr/>
              </p:nvSpPr>
              <p:spPr bwMode="auto">
                <a:xfrm>
                  <a:off x="1776" y="3024"/>
                  <a:ext cx="280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solidFill>
                        <a:srgbClr val="3333FF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21564" name="Rectangle 60"/>
                <p:cNvSpPr>
                  <a:spLocks noChangeArrowheads="1"/>
                </p:cNvSpPr>
                <p:nvPr/>
              </p:nvSpPr>
              <p:spPr bwMode="auto">
                <a:xfrm>
                  <a:off x="2203" y="3086"/>
                  <a:ext cx="279" cy="2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solidFill>
                        <a:srgbClr val="3333FF"/>
                      </a:solidFill>
                      <a:latin typeface="Arial" charset="0"/>
                    </a:rPr>
                    <a:t>4</a:t>
                  </a:r>
                </a:p>
              </p:txBody>
            </p:sp>
            <p:sp>
              <p:nvSpPr>
                <p:cNvPr id="21565" name="Rectangle 61"/>
                <p:cNvSpPr>
                  <a:spLocks noChangeArrowheads="1"/>
                </p:cNvSpPr>
                <p:nvPr/>
              </p:nvSpPr>
              <p:spPr bwMode="auto">
                <a:xfrm>
                  <a:off x="2401" y="2735"/>
                  <a:ext cx="280" cy="2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solidFill>
                        <a:srgbClr val="3333FF"/>
                      </a:solidFill>
                      <a:latin typeface="Arial" charset="0"/>
                    </a:rPr>
                    <a:t>5</a:t>
                  </a:r>
                </a:p>
              </p:txBody>
            </p:sp>
            <p:sp>
              <p:nvSpPr>
                <p:cNvPr id="21566" name="Rectangle 62"/>
                <p:cNvSpPr>
                  <a:spLocks noChangeArrowheads="1"/>
                </p:cNvSpPr>
                <p:nvPr/>
              </p:nvSpPr>
              <p:spPr bwMode="auto">
                <a:xfrm>
                  <a:off x="1790" y="2498"/>
                  <a:ext cx="280" cy="2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solidFill>
                        <a:srgbClr val="3333FF"/>
                      </a:solidFill>
                      <a:latin typeface="Arial" charset="0"/>
                    </a:rPr>
                    <a:t>6</a:t>
                  </a:r>
                </a:p>
              </p:txBody>
            </p:sp>
            <p:sp>
              <p:nvSpPr>
                <p:cNvPr id="21567" name="Rectangle 63"/>
                <p:cNvSpPr>
                  <a:spLocks noChangeArrowheads="1"/>
                </p:cNvSpPr>
                <p:nvPr/>
              </p:nvSpPr>
              <p:spPr bwMode="auto">
                <a:xfrm>
                  <a:off x="2263" y="2498"/>
                  <a:ext cx="279" cy="2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solidFill>
                        <a:srgbClr val="3333FF"/>
                      </a:solidFill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21568" name="Freeform 64"/>
                <p:cNvSpPr>
                  <a:spLocks/>
                </p:cNvSpPr>
                <p:nvPr/>
              </p:nvSpPr>
              <p:spPr bwMode="auto">
                <a:xfrm>
                  <a:off x="1920" y="2400"/>
                  <a:ext cx="492" cy="873"/>
                </a:xfrm>
                <a:custGeom>
                  <a:avLst/>
                  <a:gdLst>
                    <a:gd name="T0" fmla="*/ 0 w 492"/>
                    <a:gd name="T1" fmla="*/ 409 h 873"/>
                    <a:gd name="T2" fmla="*/ 11 w 492"/>
                    <a:gd name="T3" fmla="*/ 266 h 873"/>
                    <a:gd name="T4" fmla="*/ 33 w 492"/>
                    <a:gd name="T5" fmla="*/ 158 h 873"/>
                    <a:gd name="T6" fmla="*/ 62 w 492"/>
                    <a:gd name="T7" fmla="*/ 40 h 873"/>
                    <a:gd name="T8" fmla="*/ 86 w 492"/>
                    <a:gd name="T9" fmla="*/ 4 h 873"/>
                    <a:gd name="T10" fmla="*/ 130 w 492"/>
                    <a:gd name="T11" fmla="*/ 4 h 873"/>
                    <a:gd name="T12" fmla="*/ 162 w 492"/>
                    <a:gd name="T13" fmla="*/ 0 h 873"/>
                    <a:gd name="T14" fmla="*/ 182 w 492"/>
                    <a:gd name="T15" fmla="*/ 12 h 873"/>
                    <a:gd name="T16" fmla="*/ 202 w 492"/>
                    <a:gd name="T17" fmla="*/ 24 h 873"/>
                    <a:gd name="T18" fmla="*/ 258 w 492"/>
                    <a:gd name="T19" fmla="*/ 60 h 873"/>
                    <a:gd name="T20" fmla="*/ 363 w 492"/>
                    <a:gd name="T21" fmla="*/ 148 h 873"/>
                    <a:gd name="T22" fmla="*/ 399 w 492"/>
                    <a:gd name="T23" fmla="*/ 192 h 873"/>
                    <a:gd name="T24" fmla="*/ 435 w 492"/>
                    <a:gd name="T25" fmla="*/ 232 h 873"/>
                    <a:gd name="T26" fmla="*/ 455 w 492"/>
                    <a:gd name="T27" fmla="*/ 262 h 873"/>
                    <a:gd name="T28" fmla="*/ 471 w 492"/>
                    <a:gd name="T29" fmla="*/ 287 h 873"/>
                    <a:gd name="T30" fmla="*/ 480 w 492"/>
                    <a:gd name="T31" fmla="*/ 321 h 873"/>
                    <a:gd name="T32" fmla="*/ 489 w 492"/>
                    <a:gd name="T33" fmla="*/ 359 h 873"/>
                    <a:gd name="T34" fmla="*/ 492 w 492"/>
                    <a:gd name="T35" fmla="*/ 406 h 873"/>
                    <a:gd name="T36" fmla="*/ 489 w 492"/>
                    <a:gd name="T37" fmla="*/ 447 h 873"/>
                    <a:gd name="T38" fmla="*/ 479 w 492"/>
                    <a:gd name="T39" fmla="*/ 488 h 873"/>
                    <a:gd name="T40" fmla="*/ 463 w 492"/>
                    <a:gd name="T41" fmla="*/ 538 h 873"/>
                    <a:gd name="T42" fmla="*/ 415 w 492"/>
                    <a:gd name="T43" fmla="*/ 634 h 873"/>
                    <a:gd name="T44" fmla="*/ 351 w 492"/>
                    <a:gd name="T45" fmla="*/ 718 h 873"/>
                    <a:gd name="T46" fmla="*/ 291 w 492"/>
                    <a:gd name="T47" fmla="*/ 777 h 873"/>
                    <a:gd name="T48" fmla="*/ 231 w 492"/>
                    <a:gd name="T49" fmla="*/ 819 h 873"/>
                    <a:gd name="T50" fmla="*/ 191 w 492"/>
                    <a:gd name="T51" fmla="*/ 844 h 873"/>
                    <a:gd name="T52" fmla="*/ 155 w 492"/>
                    <a:gd name="T53" fmla="*/ 860 h 873"/>
                    <a:gd name="T54" fmla="*/ 120 w 492"/>
                    <a:gd name="T55" fmla="*/ 871 h 873"/>
                    <a:gd name="T56" fmla="*/ 91 w 492"/>
                    <a:gd name="T57" fmla="*/ 873 h 873"/>
                    <a:gd name="T58" fmla="*/ 51 w 492"/>
                    <a:gd name="T59" fmla="*/ 865 h 873"/>
                    <a:gd name="T60" fmla="*/ 27 w 492"/>
                    <a:gd name="T61" fmla="*/ 802 h 873"/>
                    <a:gd name="T62" fmla="*/ 15 w 492"/>
                    <a:gd name="T63" fmla="*/ 698 h 873"/>
                    <a:gd name="T64" fmla="*/ 15 w 492"/>
                    <a:gd name="T65" fmla="*/ 714 h 873"/>
                    <a:gd name="T66" fmla="*/ 6 w 492"/>
                    <a:gd name="T67" fmla="*/ 648 h 873"/>
                    <a:gd name="T68" fmla="*/ 3 w 492"/>
                    <a:gd name="T69" fmla="*/ 569 h 873"/>
                    <a:gd name="T70" fmla="*/ 0 w 492"/>
                    <a:gd name="T71" fmla="*/ 409 h 8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92" h="873">
                      <a:moveTo>
                        <a:pt x="0" y="409"/>
                      </a:moveTo>
                      <a:lnTo>
                        <a:pt x="11" y="266"/>
                      </a:lnTo>
                      <a:lnTo>
                        <a:pt x="33" y="158"/>
                      </a:lnTo>
                      <a:lnTo>
                        <a:pt x="62" y="40"/>
                      </a:lnTo>
                      <a:lnTo>
                        <a:pt x="86" y="4"/>
                      </a:lnTo>
                      <a:lnTo>
                        <a:pt x="130" y="4"/>
                      </a:lnTo>
                      <a:lnTo>
                        <a:pt x="162" y="0"/>
                      </a:lnTo>
                      <a:lnTo>
                        <a:pt x="182" y="12"/>
                      </a:lnTo>
                      <a:lnTo>
                        <a:pt x="202" y="24"/>
                      </a:lnTo>
                      <a:lnTo>
                        <a:pt x="258" y="60"/>
                      </a:lnTo>
                      <a:lnTo>
                        <a:pt x="363" y="148"/>
                      </a:lnTo>
                      <a:lnTo>
                        <a:pt x="399" y="192"/>
                      </a:lnTo>
                      <a:lnTo>
                        <a:pt x="435" y="232"/>
                      </a:lnTo>
                      <a:lnTo>
                        <a:pt x="455" y="262"/>
                      </a:lnTo>
                      <a:lnTo>
                        <a:pt x="471" y="287"/>
                      </a:lnTo>
                      <a:lnTo>
                        <a:pt x="480" y="321"/>
                      </a:lnTo>
                      <a:lnTo>
                        <a:pt x="489" y="359"/>
                      </a:lnTo>
                      <a:lnTo>
                        <a:pt x="492" y="406"/>
                      </a:lnTo>
                      <a:lnTo>
                        <a:pt x="489" y="447"/>
                      </a:lnTo>
                      <a:lnTo>
                        <a:pt x="479" y="488"/>
                      </a:lnTo>
                      <a:lnTo>
                        <a:pt x="463" y="538"/>
                      </a:lnTo>
                      <a:lnTo>
                        <a:pt x="415" y="634"/>
                      </a:lnTo>
                      <a:lnTo>
                        <a:pt x="351" y="718"/>
                      </a:lnTo>
                      <a:lnTo>
                        <a:pt x="291" y="777"/>
                      </a:lnTo>
                      <a:lnTo>
                        <a:pt x="231" y="819"/>
                      </a:lnTo>
                      <a:lnTo>
                        <a:pt x="191" y="844"/>
                      </a:lnTo>
                      <a:lnTo>
                        <a:pt x="155" y="860"/>
                      </a:lnTo>
                      <a:lnTo>
                        <a:pt x="120" y="871"/>
                      </a:lnTo>
                      <a:lnTo>
                        <a:pt x="91" y="873"/>
                      </a:lnTo>
                      <a:lnTo>
                        <a:pt x="51" y="865"/>
                      </a:lnTo>
                      <a:lnTo>
                        <a:pt x="27" y="802"/>
                      </a:lnTo>
                      <a:lnTo>
                        <a:pt x="15" y="698"/>
                      </a:lnTo>
                      <a:lnTo>
                        <a:pt x="15" y="714"/>
                      </a:lnTo>
                      <a:lnTo>
                        <a:pt x="6" y="648"/>
                      </a:lnTo>
                      <a:lnTo>
                        <a:pt x="3" y="569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DDDDDD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  <p:grpSp>
          <p:nvGrpSpPr>
            <p:cNvPr id="21569" name="Group 65"/>
            <p:cNvGrpSpPr>
              <a:grpSpLocks/>
            </p:cNvGrpSpPr>
            <p:nvPr/>
          </p:nvGrpSpPr>
          <p:grpSpPr bwMode="auto">
            <a:xfrm>
              <a:off x="1419" y="1147"/>
              <a:ext cx="440" cy="766"/>
              <a:chOff x="1898" y="550"/>
              <a:chExt cx="517" cy="853"/>
            </a:xfrm>
          </p:grpSpPr>
          <p:sp>
            <p:nvSpPr>
              <p:cNvPr id="21570" name="Oval 66"/>
              <p:cNvSpPr>
                <a:spLocks noChangeArrowheads="1"/>
              </p:cNvSpPr>
              <p:nvPr/>
            </p:nvSpPr>
            <p:spPr bwMode="auto">
              <a:xfrm>
                <a:off x="1898" y="550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71" name="Oval 67"/>
              <p:cNvSpPr>
                <a:spLocks noChangeArrowheads="1"/>
              </p:cNvSpPr>
              <p:nvPr/>
            </p:nvSpPr>
            <p:spPr bwMode="auto">
              <a:xfrm>
                <a:off x="1980" y="949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72" name="Oval 68"/>
              <p:cNvSpPr>
                <a:spLocks noChangeArrowheads="1"/>
              </p:cNvSpPr>
              <p:nvPr/>
            </p:nvSpPr>
            <p:spPr bwMode="auto">
              <a:xfrm>
                <a:off x="2230" y="1200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73" name="Oval 69"/>
              <p:cNvSpPr>
                <a:spLocks noChangeArrowheads="1"/>
              </p:cNvSpPr>
              <p:nvPr/>
            </p:nvSpPr>
            <p:spPr bwMode="auto">
              <a:xfrm>
                <a:off x="2367" y="1355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74" name="Oval 70"/>
              <p:cNvSpPr>
                <a:spLocks noChangeArrowheads="1"/>
              </p:cNvSpPr>
              <p:nvPr/>
            </p:nvSpPr>
            <p:spPr bwMode="auto">
              <a:xfrm>
                <a:off x="1924" y="701"/>
                <a:ext cx="48" cy="4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75" name="Freeform 71"/>
              <p:cNvSpPr>
                <a:spLocks/>
              </p:cNvSpPr>
              <p:nvPr/>
            </p:nvSpPr>
            <p:spPr bwMode="auto">
              <a:xfrm>
                <a:off x="1932" y="584"/>
                <a:ext cx="460" cy="800"/>
              </a:xfrm>
              <a:custGeom>
                <a:avLst/>
                <a:gdLst>
                  <a:gd name="T0" fmla="*/ 0 w 460"/>
                  <a:gd name="T1" fmla="*/ 0 h 800"/>
                  <a:gd name="T2" fmla="*/ 4 w 460"/>
                  <a:gd name="T3" fmla="*/ 64 h 800"/>
                  <a:gd name="T4" fmla="*/ 8 w 460"/>
                  <a:gd name="T5" fmla="*/ 80 h 800"/>
                  <a:gd name="T6" fmla="*/ 8 w 460"/>
                  <a:gd name="T7" fmla="*/ 144 h 800"/>
                  <a:gd name="T8" fmla="*/ 8 w 460"/>
                  <a:gd name="T9" fmla="*/ 200 h 800"/>
                  <a:gd name="T10" fmla="*/ 20 w 460"/>
                  <a:gd name="T11" fmla="*/ 272 h 800"/>
                  <a:gd name="T12" fmla="*/ 40 w 460"/>
                  <a:gd name="T13" fmla="*/ 324 h 800"/>
                  <a:gd name="T14" fmla="*/ 68 w 460"/>
                  <a:gd name="T15" fmla="*/ 380 h 800"/>
                  <a:gd name="T16" fmla="*/ 136 w 460"/>
                  <a:gd name="T17" fmla="*/ 460 h 800"/>
                  <a:gd name="T18" fmla="*/ 184 w 460"/>
                  <a:gd name="T19" fmla="*/ 504 h 800"/>
                  <a:gd name="T20" fmla="*/ 288 w 460"/>
                  <a:gd name="T21" fmla="*/ 604 h 800"/>
                  <a:gd name="T22" fmla="*/ 392 w 460"/>
                  <a:gd name="T23" fmla="*/ 720 h 800"/>
                  <a:gd name="T24" fmla="*/ 432 w 460"/>
                  <a:gd name="T25" fmla="*/ 764 h 800"/>
                  <a:gd name="T26" fmla="*/ 460 w 460"/>
                  <a:gd name="T27" fmla="*/ 800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0" h="800">
                    <a:moveTo>
                      <a:pt x="0" y="0"/>
                    </a:moveTo>
                    <a:cubicBezTo>
                      <a:pt x="1" y="11"/>
                      <a:pt x="3" y="51"/>
                      <a:pt x="4" y="64"/>
                    </a:cubicBezTo>
                    <a:cubicBezTo>
                      <a:pt x="5" y="77"/>
                      <a:pt x="7" y="67"/>
                      <a:pt x="8" y="80"/>
                    </a:cubicBezTo>
                    <a:cubicBezTo>
                      <a:pt x="9" y="93"/>
                      <a:pt x="8" y="124"/>
                      <a:pt x="8" y="144"/>
                    </a:cubicBezTo>
                    <a:cubicBezTo>
                      <a:pt x="8" y="164"/>
                      <a:pt x="6" y="179"/>
                      <a:pt x="8" y="200"/>
                    </a:cubicBezTo>
                    <a:cubicBezTo>
                      <a:pt x="10" y="221"/>
                      <a:pt x="15" y="251"/>
                      <a:pt x="20" y="272"/>
                    </a:cubicBezTo>
                    <a:cubicBezTo>
                      <a:pt x="25" y="293"/>
                      <a:pt x="32" y="306"/>
                      <a:pt x="40" y="324"/>
                    </a:cubicBezTo>
                    <a:cubicBezTo>
                      <a:pt x="48" y="342"/>
                      <a:pt x="52" y="357"/>
                      <a:pt x="68" y="380"/>
                    </a:cubicBezTo>
                    <a:cubicBezTo>
                      <a:pt x="108" y="436"/>
                      <a:pt x="117" y="439"/>
                      <a:pt x="136" y="460"/>
                    </a:cubicBezTo>
                    <a:cubicBezTo>
                      <a:pt x="155" y="481"/>
                      <a:pt x="159" y="480"/>
                      <a:pt x="184" y="504"/>
                    </a:cubicBezTo>
                    <a:cubicBezTo>
                      <a:pt x="232" y="548"/>
                      <a:pt x="239" y="557"/>
                      <a:pt x="288" y="604"/>
                    </a:cubicBezTo>
                    <a:cubicBezTo>
                      <a:pt x="327" y="641"/>
                      <a:pt x="347" y="690"/>
                      <a:pt x="392" y="720"/>
                    </a:cubicBezTo>
                    <a:cubicBezTo>
                      <a:pt x="401" y="745"/>
                      <a:pt x="412" y="744"/>
                      <a:pt x="432" y="764"/>
                    </a:cubicBezTo>
                    <a:cubicBezTo>
                      <a:pt x="441" y="773"/>
                      <a:pt x="453" y="792"/>
                      <a:pt x="460" y="80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21576" name="Line 72"/>
            <p:cNvSpPr>
              <a:spLocks noChangeShapeType="1"/>
            </p:cNvSpPr>
            <p:nvPr/>
          </p:nvSpPr>
          <p:spPr bwMode="auto">
            <a:xfrm>
              <a:off x="1437" y="1300"/>
              <a:ext cx="9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77" name="Line 73"/>
            <p:cNvSpPr>
              <a:spLocks noChangeShapeType="1"/>
            </p:cNvSpPr>
            <p:nvPr/>
          </p:nvSpPr>
          <p:spPr bwMode="auto">
            <a:xfrm>
              <a:off x="1478" y="1533"/>
              <a:ext cx="9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78" name="Line 74"/>
            <p:cNvSpPr>
              <a:spLocks noChangeShapeType="1"/>
            </p:cNvSpPr>
            <p:nvPr/>
          </p:nvSpPr>
          <p:spPr bwMode="auto">
            <a:xfrm>
              <a:off x="1723" y="1752"/>
              <a:ext cx="6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79" name="Line 75"/>
            <p:cNvSpPr>
              <a:spLocks noChangeShapeType="1"/>
            </p:cNvSpPr>
            <p:nvPr/>
          </p:nvSpPr>
          <p:spPr bwMode="auto">
            <a:xfrm>
              <a:off x="1846" y="1903"/>
              <a:ext cx="5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80" name="Line 76"/>
            <p:cNvSpPr>
              <a:spLocks noChangeShapeType="1"/>
            </p:cNvSpPr>
            <p:nvPr/>
          </p:nvSpPr>
          <p:spPr bwMode="auto">
            <a:xfrm flipV="1">
              <a:off x="746" y="480"/>
              <a:ext cx="262" cy="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81" name="Line 77"/>
            <p:cNvSpPr>
              <a:spLocks noChangeShapeType="1"/>
            </p:cNvSpPr>
            <p:nvPr/>
          </p:nvSpPr>
          <p:spPr bwMode="auto">
            <a:xfrm flipH="1" flipV="1">
              <a:off x="1008" y="480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1582" name="Line 78"/>
          <p:cNvSpPr>
            <a:spLocks noChangeShapeType="1"/>
          </p:cNvSpPr>
          <p:nvPr/>
        </p:nvSpPr>
        <p:spPr bwMode="auto">
          <a:xfrm>
            <a:off x="1295400" y="2590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83" name="Rectangle 79"/>
          <p:cNvSpPr>
            <a:spLocks noChangeArrowheads="1"/>
          </p:cNvSpPr>
          <p:nvPr/>
        </p:nvSpPr>
        <p:spPr bwMode="auto">
          <a:xfrm>
            <a:off x="6477000" y="1752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21584" name="Rectangle 80"/>
          <p:cNvSpPr>
            <a:spLocks noChangeArrowheads="1"/>
          </p:cNvSpPr>
          <p:nvPr/>
        </p:nvSpPr>
        <p:spPr bwMode="auto">
          <a:xfrm>
            <a:off x="5638800" y="2362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21585" name="Rectangle 81"/>
          <p:cNvSpPr>
            <a:spLocks noChangeArrowheads="1"/>
          </p:cNvSpPr>
          <p:nvPr/>
        </p:nvSpPr>
        <p:spPr bwMode="auto">
          <a:xfrm>
            <a:off x="6858000" y="1981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8</a:t>
            </a:r>
          </a:p>
        </p:txBody>
      </p:sp>
      <p:sp>
        <p:nvSpPr>
          <p:cNvPr id="21586" name="Rectangle 82"/>
          <p:cNvSpPr>
            <a:spLocks noChangeArrowheads="1"/>
          </p:cNvSpPr>
          <p:nvPr/>
        </p:nvSpPr>
        <p:spPr bwMode="auto">
          <a:xfrm>
            <a:off x="5791200" y="2819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21587" name="Rectangle 83"/>
          <p:cNvSpPr>
            <a:spLocks noChangeArrowheads="1"/>
          </p:cNvSpPr>
          <p:nvPr/>
        </p:nvSpPr>
        <p:spPr bwMode="auto">
          <a:xfrm>
            <a:off x="6400800" y="3048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6934200" y="2743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6</a:t>
            </a:r>
          </a:p>
        </p:txBody>
      </p:sp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5791200" y="1981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2</a:t>
            </a:r>
          </a:p>
        </p:txBody>
      </p:sp>
      <p:sp>
        <p:nvSpPr>
          <p:cNvPr id="21590" name="Rectangle 86"/>
          <p:cNvSpPr>
            <a:spLocks noChangeArrowheads="1"/>
          </p:cNvSpPr>
          <p:nvPr/>
        </p:nvSpPr>
        <p:spPr bwMode="auto">
          <a:xfrm>
            <a:off x="7086600" y="2286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grpSp>
        <p:nvGrpSpPr>
          <p:cNvPr id="21591" name="Group 87"/>
          <p:cNvGrpSpPr>
            <a:grpSpLocks/>
          </p:cNvGrpSpPr>
          <p:nvPr/>
        </p:nvGrpSpPr>
        <p:grpSpPr bwMode="auto">
          <a:xfrm>
            <a:off x="3429000" y="-2743200"/>
            <a:ext cx="5943600" cy="6705600"/>
            <a:chOff x="1776" y="-1296"/>
            <a:chExt cx="3744" cy="4224"/>
          </a:xfrm>
        </p:grpSpPr>
        <p:sp>
          <p:nvSpPr>
            <p:cNvPr id="21592" name="AutoShape 88"/>
            <p:cNvSpPr>
              <a:spLocks noChangeArrowheads="1"/>
            </p:cNvSpPr>
            <p:nvPr/>
          </p:nvSpPr>
          <p:spPr bwMode="auto">
            <a:xfrm flipV="1">
              <a:off x="1776" y="-1296"/>
              <a:ext cx="3744" cy="3936"/>
            </a:xfrm>
            <a:custGeom>
              <a:avLst/>
              <a:gdLst>
                <a:gd name="G0" fmla="+- 4574 0 0"/>
                <a:gd name="G1" fmla="+- -9786948 0 0"/>
                <a:gd name="G2" fmla="+- 0 0 -9786948"/>
                <a:gd name="T0" fmla="*/ 0 256 1"/>
                <a:gd name="T1" fmla="*/ 180 256 1"/>
                <a:gd name="G3" fmla="+- -9786948 T0 T1"/>
                <a:gd name="T2" fmla="*/ 0 256 1"/>
                <a:gd name="T3" fmla="*/ 90 256 1"/>
                <a:gd name="G4" fmla="+- -9786948 T2 T3"/>
                <a:gd name="G5" fmla="*/ G4 2 1"/>
                <a:gd name="T4" fmla="*/ 90 256 1"/>
                <a:gd name="T5" fmla="*/ 0 256 1"/>
                <a:gd name="G6" fmla="+- -9786948 T4 T5"/>
                <a:gd name="G7" fmla="*/ G6 2 1"/>
                <a:gd name="G8" fmla="abs -978694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4574"/>
                <a:gd name="G18" fmla="*/ 4574 1 2"/>
                <a:gd name="G19" fmla="+- G18 5400 0"/>
                <a:gd name="G20" fmla="cos G19 -9786948"/>
                <a:gd name="G21" fmla="sin G19 -9786948"/>
                <a:gd name="G22" fmla="+- G20 10800 0"/>
                <a:gd name="G23" fmla="+- G21 10800 0"/>
                <a:gd name="G24" fmla="+- 10800 0 G20"/>
                <a:gd name="G25" fmla="+- 4574 10800 0"/>
                <a:gd name="G26" fmla="?: G9 G17 G25"/>
                <a:gd name="G27" fmla="?: G9 0 21600"/>
                <a:gd name="G28" fmla="cos 10800 -9786948"/>
                <a:gd name="G29" fmla="sin 10800 -9786948"/>
                <a:gd name="G30" fmla="sin 4574 -9786948"/>
                <a:gd name="G31" fmla="+- G28 10800 0"/>
                <a:gd name="G32" fmla="+- G29 10800 0"/>
                <a:gd name="G33" fmla="+- G30 10800 0"/>
                <a:gd name="G34" fmla="?: G4 0 G31"/>
                <a:gd name="G35" fmla="?: -9786948 G34 0"/>
                <a:gd name="G36" fmla="?: G6 G35 G31"/>
                <a:gd name="G37" fmla="+- 21600 0 G36"/>
                <a:gd name="G38" fmla="?: G4 0 G33"/>
                <a:gd name="G39" fmla="?: -978694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187 w 21600"/>
                <a:gd name="T15" fmla="*/ 6879 h 21600"/>
                <a:gd name="T16" fmla="*/ 10800 w 21600"/>
                <a:gd name="T17" fmla="*/ 6226 h 21600"/>
                <a:gd name="T18" fmla="*/ 17413 w 21600"/>
                <a:gd name="T19" fmla="*/ 6879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6865" y="8467"/>
                  </a:moveTo>
                  <a:cubicBezTo>
                    <a:pt x="7689" y="7077"/>
                    <a:pt x="9184" y="6225"/>
                    <a:pt x="10800" y="6226"/>
                  </a:cubicBezTo>
                  <a:cubicBezTo>
                    <a:pt x="12415" y="6226"/>
                    <a:pt x="13910" y="7077"/>
                    <a:pt x="14734" y="8467"/>
                  </a:cubicBezTo>
                  <a:lnTo>
                    <a:pt x="20089" y="5292"/>
                  </a:lnTo>
                  <a:cubicBezTo>
                    <a:pt x="18144" y="2011"/>
                    <a:pt x="14613" y="-1"/>
                    <a:pt x="10799" y="0"/>
                  </a:cubicBezTo>
                  <a:cubicBezTo>
                    <a:pt x="6986" y="0"/>
                    <a:pt x="3455" y="2011"/>
                    <a:pt x="1510" y="5292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93" name="Arc 89"/>
            <p:cNvSpPr>
              <a:spLocks/>
            </p:cNvSpPr>
            <p:nvPr/>
          </p:nvSpPr>
          <p:spPr bwMode="auto">
            <a:xfrm rot="-13216513">
              <a:off x="3093" y="868"/>
              <a:ext cx="940" cy="1189"/>
            </a:xfrm>
            <a:custGeom>
              <a:avLst/>
              <a:gdLst>
                <a:gd name="G0" fmla="+- 0 0 0"/>
                <a:gd name="G1" fmla="+- 21403 0 0"/>
                <a:gd name="G2" fmla="+- 21600 0 0"/>
                <a:gd name="T0" fmla="*/ 2911 w 19562"/>
                <a:gd name="T1" fmla="*/ 0 h 21403"/>
                <a:gd name="T2" fmla="*/ 19562 w 19562"/>
                <a:gd name="T3" fmla="*/ 12244 h 21403"/>
                <a:gd name="T4" fmla="*/ 0 w 19562"/>
                <a:gd name="T5" fmla="*/ 21403 h 2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62" h="21403" fill="none" extrusionOk="0">
                  <a:moveTo>
                    <a:pt x="2910" y="0"/>
                  </a:moveTo>
                  <a:cubicBezTo>
                    <a:pt x="10180" y="988"/>
                    <a:pt x="16451" y="5599"/>
                    <a:pt x="19562" y="12243"/>
                  </a:cubicBezTo>
                </a:path>
                <a:path w="19562" h="21403" stroke="0" extrusionOk="0">
                  <a:moveTo>
                    <a:pt x="2910" y="0"/>
                  </a:moveTo>
                  <a:cubicBezTo>
                    <a:pt x="10180" y="988"/>
                    <a:pt x="16451" y="5599"/>
                    <a:pt x="19562" y="12243"/>
                  </a:cubicBezTo>
                  <a:lnTo>
                    <a:pt x="0" y="2140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94" name="Arc 90"/>
            <p:cNvSpPr>
              <a:spLocks/>
            </p:cNvSpPr>
            <p:nvPr/>
          </p:nvSpPr>
          <p:spPr bwMode="auto">
            <a:xfrm rot="-13052886">
              <a:off x="2857" y="651"/>
              <a:ext cx="1373" cy="1701"/>
            </a:xfrm>
            <a:custGeom>
              <a:avLst/>
              <a:gdLst>
                <a:gd name="G0" fmla="+- 0 0 0"/>
                <a:gd name="G1" fmla="+- 21518 0 0"/>
                <a:gd name="G2" fmla="+- 21600 0 0"/>
                <a:gd name="T0" fmla="*/ 1879 w 19203"/>
                <a:gd name="T1" fmla="*/ 0 h 21518"/>
                <a:gd name="T2" fmla="*/ 19203 w 19203"/>
                <a:gd name="T3" fmla="*/ 11628 h 21518"/>
                <a:gd name="T4" fmla="*/ 0 w 19203"/>
                <a:gd name="T5" fmla="*/ 21518 h 21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03" h="21518" fill="none" extrusionOk="0">
                  <a:moveTo>
                    <a:pt x="1879" y="-1"/>
                  </a:moveTo>
                  <a:cubicBezTo>
                    <a:pt x="9266" y="645"/>
                    <a:pt x="15807" y="5035"/>
                    <a:pt x="19202" y="11628"/>
                  </a:cubicBezTo>
                </a:path>
                <a:path w="19203" h="21518" stroke="0" extrusionOk="0">
                  <a:moveTo>
                    <a:pt x="1879" y="-1"/>
                  </a:moveTo>
                  <a:cubicBezTo>
                    <a:pt x="9266" y="645"/>
                    <a:pt x="15807" y="5035"/>
                    <a:pt x="19202" y="11628"/>
                  </a:cubicBezTo>
                  <a:lnTo>
                    <a:pt x="0" y="2151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95" name="Arc 91"/>
            <p:cNvSpPr>
              <a:spLocks/>
            </p:cNvSpPr>
            <p:nvPr/>
          </p:nvSpPr>
          <p:spPr bwMode="auto">
            <a:xfrm rot="-12952514">
              <a:off x="2749" y="887"/>
              <a:ext cx="1562" cy="1705"/>
            </a:xfrm>
            <a:custGeom>
              <a:avLst/>
              <a:gdLst>
                <a:gd name="G0" fmla="+- 0 0 0"/>
                <a:gd name="G1" fmla="+- 21580 0 0"/>
                <a:gd name="G2" fmla="+- 21600 0 0"/>
                <a:gd name="T0" fmla="*/ 938 w 20038"/>
                <a:gd name="T1" fmla="*/ 0 h 21580"/>
                <a:gd name="T2" fmla="*/ 20038 w 20038"/>
                <a:gd name="T3" fmla="*/ 13515 h 21580"/>
                <a:gd name="T4" fmla="*/ 0 w 20038"/>
                <a:gd name="T5" fmla="*/ 21580 h 21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038" h="21580" fill="none" extrusionOk="0">
                  <a:moveTo>
                    <a:pt x="937" y="0"/>
                  </a:moveTo>
                  <a:cubicBezTo>
                    <a:pt x="9404" y="368"/>
                    <a:pt x="16873" y="5653"/>
                    <a:pt x="20037" y="13515"/>
                  </a:cubicBezTo>
                </a:path>
                <a:path w="20038" h="21580" stroke="0" extrusionOk="0">
                  <a:moveTo>
                    <a:pt x="937" y="0"/>
                  </a:moveTo>
                  <a:cubicBezTo>
                    <a:pt x="9404" y="368"/>
                    <a:pt x="16873" y="5653"/>
                    <a:pt x="20037" y="13515"/>
                  </a:cubicBezTo>
                  <a:lnTo>
                    <a:pt x="0" y="2158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96" name="Line 92"/>
            <p:cNvSpPr>
              <a:spLocks noChangeShapeType="1"/>
            </p:cNvSpPr>
            <p:nvPr/>
          </p:nvSpPr>
          <p:spPr bwMode="auto">
            <a:xfrm flipV="1">
              <a:off x="3024" y="672"/>
              <a:ext cx="67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97" name="Line 93"/>
            <p:cNvSpPr>
              <a:spLocks noChangeShapeType="1"/>
            </p:cNvSpPr>
            <p:nvPr/>
          </p:nvSpPr>
          <p:spPr bwMode="auto">
            <a:xfrm>
              <a:off x="3696" y="672"/>
              <a:ext cx="62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98" name="Line 94"/>
            <p:cNvSpPr>
              <a:spLocks noChangeShapeType="1"/>
            </p:cNvSpPr>
            <p:nvPr/>
          </p:nvSpPr>
          <p:spPr bwMode="auto">
            <a:xfrm>
              <a:off x="3696" y="480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1599" name="Group 95"/>
            <p:cNvGrpSpPr>
              <a:grpSpLocks/>
            </p:cNvGrpSpPr>
            <p:nvPr/>
          </p:nvGrpSpPr>
          <p:grpSpPr bwMode="auto">
            <a:xfrm>
              <a:off x="3288" y="1704"/>
              <a:ext cx="816" cy="678"/>
              <a:chOff x="3288" y="1704"/>
              <a:chExt cx="816" cy="678"/>
            </a:xfrm>
          </p:grpSpPr>
          <p:sp>
            <p:nvSpPr>
              <p:cNvPr id="21600" name="Line 96"/>
              <p:cNvSpPr>
                <a:spLocks noChangeShapeType="1"/>
              </p:cNvSpPr>
              <p:nvPr/>
            </p:nvSpPr>
            <p:spPr bwMode="auto">
              <a:xfrm>
                <a:off x="3552" y="17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01" name="Line 97"/>
              <p:cNvSpPr>
                <a:spLocks noChangeShapeType="1"/>
              </p:cNvSpPr>
              <p:nvPr/>
            </p:nvSpPr>
            <p:spPr bwMode="auto">
              <a:xfrm>
                <a:off x="3552" y="235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02" name="Line 98"/>
              <p:cNvSpPr>
                <a:spLocks noChangeShapeType="1"/>
              </p:cNvSpPr>
              <p:nvPr/>
            </p:nvSpPr>
            <p:spPr bwMode="auto">
              <a:xfrm>
                <a:off x="3456" y="1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03" name="Line 99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04" name="Line 100"/>
              <p:cNvSpPr>
                <a:spLocks noChangeShapeType="1"/>
              </p:cNvSpPr>
              <p:nvPr/>
            </p:nvSpPr>
            <p:spPr bwMode="auto">
              <a:xfrm>
                <a:off x="3312" y="192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05" name="Line 101"/>
              <p:cNvSpPr>
                <a:spLocks noChangeShapeType="1"/>
              </p:cNvSpPr>
              <p:nvPr/>
            </p:nvSpPr>
            <p:spPr bwMode="auto">
              <a:xfrm>
                <a:off x="4080" y="192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06" name="Line 102"/>
              <p:cNvSpPr>
                <a:spLocks noChangeShapeType="1"/>
              </p:cNvSpPr>
              <p:nvPr/>
            </p:nvSpPr>
            <p:spPr bwMode="auto">
              <a:xfrm>
                <a:off x="3408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07" name="Line 103"/>
              <p:cNvSpPr>
                <a:spLocks noChangeShapeType="1"/>
              </p:cNvSpPr>
              <p:nvPr/>
            </p:nvSpPr>
            <p:spPr bwMode="auto">
              <a:xfrm>
                <a:off x="3984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08" name="Freeform 104"/>
              <p:cNvSpPr>
                <a:spLocks/>
              </p:cNvSpPr>
              <p:nvPr/>
            </p:nvSpPr>
            <p:spPr bwMode="auto">
              <a:xfrm>
                <a:off x="3304" y="1728"/>
                <a:ext cx="784" cy="624"/>
              </a:xfrm>
              <a:custGeom>
                <a:avLst/>
                <a:gdLst>
                  <a:gd name="T0" fmla="*/ 392 w 784"/>
                  <a:gd name="T1" fmla="*/ 0 h 624"/>
                  <a:gd name="T2" fmla="*/ 632 w 784"/>
                  <a:gd name="T3" fmla="*/ 96 h 624"/>
                  <a:gd name="T4" fmla="*/ 776 w 784"/>
                  <a:gd name="T5" fmla="*/ 288 h 624"/>
                  <a:gd name="T6" fmla="*/ 680 w 784"/>
                  <a:gd name="T7" fmla="*/ 528 h 624"/>
                  <a:gd name="T8" fmla="*/ 392 w 784"/>
                  <a:gd name="T9" fmla="*/ 624 h 624"/>
                  <a:gd name="T10" fmla="*/ 104 w 784"/>
                  <a:gd name="T11" fmla="*/ 528 h 624"/>
                  <a:gd name="T12" fmla="*/ 8 w 784"/>
                  <a:gd name="T13" fmla="*/ 288 h 624"/>
                  <a:gd name="T14" fmla="*/ 152 w 784"/>
                  <a:gd name="T15" fmla="*/ 96 h 624"/>
                  <a:gd name="T16" fmla="*/ 392 w 784"/>
                  <a:gd name="T17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4" h="624">
                    <a:moveTo>
                      <a:pt x="392" y="0"/>
                    </a:moveTo>
                    <a:cubicBezTo>
                      <a:pt x="472" y="0"/>
                      <a:pt x="568" y="48"/>
                      <a:pt x="632" y="96"/>
                    </a:cubicBezTo>
                    <a:cubicBezTo>
                      <a:pt x="696" y="144"/>
                      <a:pt x="768" y="216"/>
                      <a:pt x="776" y="288"/>
                    </a:cubicBezTo>
                    <a:cubicBezTo>
                      <a:pt x="784" y="360"/>
                      <a:pt x="744" y="472"/>
                      <a:pt x="680" y="528"/>
                    </a:cubicBezTo>
                    <a:cubicBezTo>
                      <a:pt x="616" y="584"/>
                      <a:pt x="488" y="624"/>
                      <a:pt x="392" y="624"/>
                    </a:cubicBezTo>
                    <a:cubicBezTo>
                      <a:pt x="296" y="624"/>
                      <a:pt x="168" y="584"/>
                      <a:pt x="104" y="528"/>
                    </a:cubicBezTo>
                    <a:cubicBezTo>
                      <a:pt x="40" y="472"/>
                      <a:pt x="0" y="360"/>
                      <a:pt x="8" y="288"/>
                    </a:cubicBezTo>
                    <a:cubicBezTo>
                      <a:pt x="16" y="216"/>
                      <a:pt x="88" y="144"/>
                      <a:pt x="152" y="96"/>
                    </a:cubicBezTo>
                    <a:cubicBezTo>
                      <a:pt x="216" y="48"/>
                      <a:pt x="312" y="0"/>
                      <a:pt x="392" y="0"/>
                    </a:cubicBezTo>
                    <a:close/>
                  </a:path>
                </a:pathLst>
              </a:custGeom>
              <a:noFill/>
              <a:ln w="28575" cmpd="sng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09" name="Oval 105"/>
              <p:cNvSpPr>
                <a:spLocks noChangeArrowheads="1"/>
              </p:cNvSpPr>
              <p:nvPr/>
            </p:nvSpPr>
            <p:spPr bwMode="auto">
              <a:xfrm>
                <a:off x="3384" y="2238"/>
                <a:ext cx="48" cy="48"/>
              </a:xfrm>
              <a:prstGeom prst="ellipse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10" name="Oval 106"/>
              <p:cNvSpPr>
                <a:spLocks noChangeArrowheads="1"/>
              </p:cNvSpPr>
              <p:nvPr/>
            </p:nvSpPr>
            <p:spPr bwMode="auto">
              <a:xfrm>
                <a:off x="3678" y="2334"/>
                <a:ext cx="48" cy="48"/>
              </a:xfrm>
              <a:prstGeom prst="ellipse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11" name="Oval 107"/>
              <p:cNvSpPr>
                <a:spLocks noChangeArrowheads="1"/>
              </p:cNvSpPr>
              <p:nvPr/>
            </p:nvSpPr>
            <p:spPr bwMode="auto">
              <a:xfrm>
                <a:off x="3960" y="2220"/>
                <a:ext cx="48" cy="48"/>
              </a:xfrm>
              <a:prstGeom prst="ellipse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12" name="Oval 108"/>
              <p:cNvSpPr>
                <a:spLocks noChangeArrowheads="1"/>
              </p:cNvSpPr>
              <p:nvPr/>
            </p:nvSpPr>
            <p:spPr bwMode="auto">
              <a:xfrm>
                <a:off x="4056" y="1980"/>
                <a:ext cx="48" cy="48"/>
              </a:xfrm>
              <a:prstGeom prst="ellipse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13" name="Oval 109"/>
              <p:cNvSpPr>
                <a:spLocks noChangeArrowheads="1"/>
              </p:cNvSpPr>
              <p:nvPr/>
            </p:nvSpPr>
            <p:spPr bwMode="auto">
              <a:xfrm>
                <a:off x="3288" y="1968"/>
                <a:ext cx="48" cy="48"/>
              </a:xfrm>
              <a:prstGeom prst="ellipse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14" name="Oval 110"/>
              <p:cNvSpPr>
                <a:spLocks noChangeArrowheads="1"/>
              </p:cNvSpPr>
              <p:nvPr/>
            </p:nvSpPr>
            <p:spPr bwMode="auto">
              <a:xfrm>
                <a:off x="3432" y="1788"/>
                <a:ext cx="48" cy="48"/>
              </a:xfrm>
              <a:prstGeom prst="ellipse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15" name="Oval 111"/>
              <p:cNvSpPr>
                <a:spLocks noChangeArrowheads="1"/>
              </p:cNvSpPr>
              <p:nvPr/>
            </p:nvSpPr>
            <p:spPr bwMode="auto">
              <a:xfrm>
                <a:off x="3672" y="1704"/>
                <a:ext cx="48" cy="48"/>
              </a:xfrm>
              <a:prstGeom prst="ellipse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616" name="Oval 112"/>
              <p:cNvSpPr>
                <a:spLocks noChangeArrowheads="1"/>
              </p:cNvSpPr>
              <p:nvPr/>
            </p:nvSpPr>
            <p:spPr bwMode="auto">
              <a:xfrm>
                <a:off x="3912" y="1788"/>
                <a:ext cx="48" cy="48"/>
              </a:xfrm>
              <a:prstGeom prst="ellipse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21617" name="Line 113"/>
          <p:cNvSpPr>
            <a:spLocks noChangeShapeType="1"/>
          </p:cNvSpPr>
          <p:nvPr/>
        </p:nvSpPr>
        <p:spPr bwMode="auto">
          <a:xfrm>
            <a:off x="3505200" y="4648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18" name="Line 114"/>
          <p:cNvSpPr>
            <a:spLocks noChangeShapeType="1"/>
          </p:cNvSpPr>
          <p:nvPr/>
        </p:nvSpPr>
        <p:spPr bwMode="auto">
          <a:xfrm>
            <a:off x="3505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19" name="Line 115"/>
          <p:cNvSpPr>
            <a:spLocks noChangeShapeType="1"/>
          </p:cNvSpPr>
          <p:nvPr/>
        </p:nvSpPr>
        <p:spPr bwMode="auto">
          <a:xfrm>
            <a:off x="4038600" y="4648200"/>
            <a:ext cx="0" cy="91440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20" name="Line 116"/>
          <p:cNvSpPr>
            <a:spLocks noChangeShapeType="1"/>
          </p:cNvSpPr>
          <p:nvPr/>
        </p:nvSpPr>
        <p:spPr bwMode="auto">
          <a:xfrm>
            <a:off x="7086600" y="4648200"/>
            <a:ext cx="0" cy="121920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21" name="Line 117"/>
          <p:cNvSpPr>
            <a:spLocks noChangeShapeType="1"/>
          </p:cNvSpPr>
          <p:nvPr/>
        </p:nvSpPr>
        <p:spPr bwMode="auto">
          <a:xfrm>
            <a:off x="4648200" y="4648200"/>
            <a:ext cx="0" cy="121920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22" name="Line 118"/>
          <p:cNvSpPr>
            <a:spLocks noChangeShapeType="1"/>
          </p:cNvSpPr>
          <p:nvPr/>
        </p:nvSpPr>
        <p:spPr bwMode="auto">
          <a:xfrm>
            <a:off x="5867400" y="4648200"/>
            <a:ext cx="0" cy="137160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23" name="Line 119"/>
          <p:cNvSpPr>
            <a:spLocks noChangeShapeType="1"/>
          </p:cNvSpPr>
          <p:nvPr/>
        </p:nvSpPr>
        <p:spPr bwMode="auto">
          <a:xfrm>
            <a:off x="83058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24" name="Line 120"/>
          <p:cNvSpPr>
            <a:spLocks noChangeShapeType="1"/>
          </p:cNvSpPr>
          <p:nvPr/>
        </p:nvSpPr>
        <p:spPr bwMode="auto">
          <a:xfrm>
            <a:off x="7696200" y="4648200"/>
            <a:ext cx="0" cy="91440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25" name="Line 121"/>
          <p:cNvSpPr>
            <a:spLocks noChangeShapeType="1"/>
          </p:cNvSpPr>
          <p:nvPr/>
        </p:nvSpPr>
        <p:spPr bwMode="auto">
          <a:xfrm>
            <a:off x="6477000" y="4648200"/>
            <a:ext cx="0" cy="129540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26" name="Line 122"/>
          <p:cNvSpPr>
            <a:spLocks noChangeShapeType="1"/>
          </p:cNvSpPr>
          <p:nvPr/>
        </p:nvSpPr>
        <p:spPr bwMode="auto">
          <a:xfrm>
            <a:off x="5257800" y="4648200"/>
            <a:ext cx="0" cy="129540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27" name="Text Box 123"/>
          <p:cNvSpPr txBox="1">
            <a:spLocks noChangeArrowheads="1"/>
          </p:cNvSpPr>
          <p:nvPr/>
        </p:nvSpPr>
        <p:spPr bwMode="auto">
          <a:xfrm>
            <a:off x="5737225" y="43910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21628" name="Text Box 124"/>
          <p:cNvSpPr txBox="1">
            <a:spLocks noChangeArrowheads="1"/>
          </p:cNvSpPr>
          <p:nvPr/>
        </p:nvSpPr>
        <p:spPr bwMode="auto">
          <a:xfrm>
            <a:off x="6346825" y="43910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2</a:t>
            </a: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7566025" y="43910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3371850" y="4410075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21631" name="Text Box 127"/>
          <p:cNvSpPr txBox="1">
            <a:spLocks noChangeArrowheads="1"/>
          </p:cNvSpPr>
          <p:nvPr/>
        </p:nvSpPr>
        <p:spPr bwMode="auto">
          <a:xfrm>
            <a:off x="3908425" y="43783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6</a:t>
            </a: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4552950" y="43910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21633" name="Text Box 129"/>
          <p:cNvSpPr txBox="1">
            <a:spLocks noChangeArrowheads="1"/>
          </p:cNvSpPr>
          <p:nvPr/>
        </p:nvSpPr>
        <p:spPr bwMode="auto">
          <a:xfrm>
            <a:off x="5057775" y="440055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8</a:t>
            </a: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8181975" y="4410075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21635" name="Text Box 131"/>
          <p:cNvSpPr txBox="1">
            <a:spLocks noChangeArrowheads="1"/>
          </p:cNvSpPr>
          <p:nvPr/>
        </p:nvSpPr>
        <p:spPr bwMode="auto">
          <a:xfrm>
            <a:off x="6970713" y="441007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21636" name="Line 132"/>
          <p:cNvSpPr>
            <a:spLocks noChangeShapeType="1"/>
          </p:cNvSpPr>
          <p:nvPr/>
        </p:nvSpPr>
        <p:spPr bwMode="auto">
          <a:xfrm>
            <a:off x="3352800" y="5257800"/>
            <a:ext cx="4953000" cy="0"/>
          </a:xfrm>
          <a:prstGeom prst="line">
            <a:avLst/>
          </a:prstGeom>
          <a:noFill/>
          <a:ln w="31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37" name="Line 133"/>
          <p:cNvSpPr>
            <a:spLocks noChangeShapeType="1"/>
          </p:cNvSpPr>
          <p:nvPr/>
        </p:nvSpPr>
        <p:spPr bwMode="auto">
          <a:xfrm>
            <a:off x="3352800" y="5410200"/>
            <a:ext cx="4953000" cy="0"/>
          </a:xfrm>
          <a:prstGeom prst="line">
            <a:avLst/>
          </a:prstGeom>
          <a:noFill/>
          <a:ln w="31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38" name="Line 134"/>
          <p:cNvSpPr>
            <a:spLocks noChangeShapeType="1"/>
          </p:cNvSpPr>
          <p:nvPr/>
        </p:nvSpPr>
        <p:spPr bwMode="auto">
          <a:xfrm>
            <a:off x="3352800" y="5638800"/>
            <a:ext cx="4953000" cy="0"/>
          </a:xfrm>
          <a:prstGeom prst="line">
            <a:avLst/>
          </a:prstGeom>
          <a:noFill/>
          <a:ln w="31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39" name="Line 135"/>
          <p:cNvSpPr>
            <a:spLocks noChangeShapeType="1"/>
          </p:cNvSpPr>
          <p:nvPr/>
        </p:nvSpPr>
        <p:spPr bwMode="auto">
          <a:xfrm>
            <a:off x="3352800" y="5791200"/>
            <a:ext cx="4953000" cy="0"/>
          </a:xfrm>
          <a:prstGeom prst="line">
            <a:avLst/>
          </a:prstGeom>
          <a:noFill/>
          <a:ln w="31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40" name="Freeform 136"/>
          <p:cNvSpPr>
            <a:spLocks/>
          </p:cNvSpPr>
          <p:nvPr/>
        </p:nvSpPr>
        <p:spPr bwMode="auto">
          <a:xfrm>
            <a:off x="3505200" y="5257800"/>
            <a:ext cx="4800600" cy="609600"/>
          </a:xfrm>
          <a:custGeom>
            <a:avLst/>
            <a:gdLst>
              <a:gd name="T0" fmla="*/ 0 w 3024"/>
              <a:gd name="T1" fmla="*/ 0 h 384"/>
              <a:gd name="T2" fmla="*/ 348 w 3024"/>
              <a:gd name="T3" fmla="*/ 102 h 384"/>
              <a:gd name="T4" fmla="*/ 720 w 3024"/>
              <a:gd name="T5" fmla="*/ 240 h 384"/>
              <a:gd name="T6" fmla="*/ 1104 w 3024"/>
              <a:gd name="T7" fmla="*/ 336 h 384"/>
              <a:gd name="T8" fmla="*/ 1488 w 3024"/>
              <a:gd name="T9" fmla="*/ 384 h 384"/>
              <a:gd name="T10" fmla="*/ 1872 w 3024"/>
              <a:gd name="T11" fmla="*/ 336 h 384"/>
              <a:gd name="T12" fmla="*/ 2262 w 3024"/>
              <a:gd name="T13" fmla="*/ 234 h 384"/>
              <a:gd name="T14" fmla="*/ 2652 w 3024"/>
              <a:gd name="T15" fmla="*/ 96 h 384"/>
              <a:gd name="T16" fmla="*/ 3024 w 3024"/>
              <a:gd name="T17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24" h="384">
                <a:moveTo>
                  <a:pt x="0" y="0"/>
                </a:moveTo>
                <a:cubicBezTo>
                  <a:pt x="58" y="17"/>
                  <a:pt x="228" y="62"/>
                  <a:pt x="348" y="102"/>
                </a:cubicBezTo>
                <a:cubicBezTo>
                  <a:pt x="468" y="142"/>
                  <a:pt x="594" y="201"/>
                  <a:pt x="720" y="240"/>
                </a:cubicBezTo>
                <a:cubicBezTo>
                  <a:pt x="846" y="279"/>
                  <a:pt x="976" y="312"/>
                  <a:pt x="1104" y="336"/>
                </a:cubicBezTo>
                <a:cubicBezTo>
                  <a:pt x="1232" y="360"/>
                  <a:pt x="1360" y="384"/>
                  <a:pt x="1488" y="384"/>
                </a:cubicBezTo>
                <a:cubicBezTo>
                  <a:pt x="1616" y="384"/>
                  <a:pt x="1743" y="361"/>
                  <a:pt x="1872" y="336"/>
                </a:cubicBezTo>
                <a:cubicBezTo>
                  <a:pt x="2001" y="311"/>
                  <a:pt x="2132" y="274"/>
                  <a:pt x="2262" y="234"/>
                </a:cubicBezTo>
                <a:cubicBezTo>
                  <a:pt x="2392" y="194"/>
                  <a:pt x="2525" y="135"/>
                  <a:pt x="2652" y="96"/>
                </a:cubicBezTo>
                <a:cubicBezTo>
                  <a:pt x="2779" y="57"/>
                  <a:pt x="2904" y="28"/>
                  <a:pt x="30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641" name="Rectangle 137"/>
          <p:cNvSpPr>
            <a:spLocks noChangeArrowheads="1"/>
          </p:cNvSpPr>
          <p:nvPr/>
        </p:nvSpPr>
        <p:spPr bwMode="auto">
          <a:xfrm>
            <a:off x="4351338" y="4848225"/>
            <a:ext cx="296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FF"/>
                </a:solidFill>
                <a:latin typeface="Arial" charset="0"/>
              </a:rPr>
              <a:t>Development of Nozzle</a:t>
            </a:r>
          </a:p>
        </p:txBody>
      </p:sp>
      <p:sp>
        <p:nvSpPr>
          <p:cNvPr id="21642" name="Rectangle 138"/>
          <p:cNvSpPr>
            <a:spLocks noChangeArrowheads="1"/>
          </p:cNvSpPr>
          <p:nvPr/>
        </p:nvSpPr>
        <p:spPr bwMode="auto">
          <a:xfrm>
            <a:off x="5943600" y="2362200"/>
            <a:ext cx="1073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FF"/>
                </a:solidFill>
                <a:latin typeface="Arial" charset="0"/>
              </a:rPr>
              <a:t>Cut out</a:t>
            </a:r>
          </a:p>
        </p:txBody>
      </p:sp>
      <p:sp>
        <p:nvSpPr>
          <p:cNvPr id="21643" name="Text Box 139"/>
          <p:cNvSpPr txBox="1">
            <a:spLocks noChangeArrowheads="1"/>
          </p:cNvSpPr>
          <p:nvPr/>
        </p:nvSpPr>
        <p:spPr bwMode="auto">
          <a:xfrm>
            <a:off x="1371600" y="35814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</a:t>
            </a:r>
          </a:p>
        </p:txBody>
      </p:sp>
      <p:sp>
        <p:nvSpPr>
          <p:cNvPr id="21644" name="Text Box 140"/>
          <p:cNvSpPr txBox="1">
            <a:spLocks noChangeArrowheads="1"/>
          </p:cNvSpPr>
          <p:nvPr/>
        </p:nvSpPr>
        <p:spPr bwMode="auto">
          <a:xfrm>
            <a:off x="37338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</a:t>
            </a:r>
          </a:p>
        </p:txBody>
      </p:sp>
      <p:sp>
        <p:nvSpPr>
          <p:cNvPr id="21645" name="Text Box 141"/>
          <p:cNvSpPr txBox="1">
            <a:spLocks noChangeArrowheads="1"/>
          </p:cNvSpPr>
          <p:nvPr/>
        </p:nvSpPr>
        <p:spPr bwMode="auto">
          <a:xfrm>
            <a:off x="6324600" y="11430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</a:t>
            </a:r>
          </a:p>
        </p:txBody>
      </p:sp>
      <p:sp>
        <p:nvSpPr>
          <p:cNvPr id="21646" name="Text Box 142"/>
          <p:cNvSpPr txBox="1">
            <a:spLocks noChangeArrowheads="1"/>
          </p:cNvSpPr>
          <p:nvPr/>
        </p:nvSpPr>
        <p:spPr bwMode="auto">
          <a:xfrm>
            <a:off x="6400800" y="38100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304800" y="152400"/>
            <a:ext cx="3814763" cy="4495800"/>
            <a:chOff x="277" y="122"/>
            <a:chExt cx="2403" cy="2832"/>
          </a:xfrm>
        </p:grpSpPr>
        <p:grpSp>
          <p:nvGrpSpPr>
            <p:cNvPr id="23555" name="Group 3"/>
            <p:cNvGrpSpPr>
              <a:grpSpLocks/>
            </p:cNvGrpSpPr>
            <p:nvPr/>
          </p:nvGrpSpPr>
          <p:grpSpPr bwMode="auto">
            <a:xfrm>
              <a:off x="277" y="122"/>
              <a:ext cx="2403" cy="2832"/>
              <a:chOff x="277" y="131"/>
              <a:chExt cx="2403" cy="2832"/>
            </a:xfrm>
          </p:grpSpPr>
          <p:sp>
            <p:nvSpPr>
              <p:cNvPr id="23556" name="Oval 4"/>
              <p:cNvSpPr>
                <a:spLocks noChangeArrowheads="1"/>
              </p:cNvSpPr>
              <p:nvPr/>
            </p:nvSpPr>
            <p:spPr bwMode="auto">
              <a:xfrm>
                <a:off x="472" y="131"/>
                <a:ext cx="650" cy="6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557" name="AutoShape 5"/>
              <p:cNvSpPr>
                <a:spLocks noChangeArrowheads="1"/>
              </p:cNvSpPr>
              <p:nvPr/>
            </p:nvSpPr>
            <p:spPr bwMode="auto">
              <a:xfrm>
                <a:off x="277" y="676"/>
                <a:ext cx="2403" cy="2287"/>
              </a:xfrm>
              <a:custGeom>
                <a:avLst/>
                <a:gdLst>
                  <a:gd name="G0" fmla="+- 10800 0 0"/>
                  <a:gd name="G1" fmla="+- 11771822 0 0"/>
                  <a:gd name="G2" fmla="+- 0 0 11771822"/>
                  <a:gd name="T0" fmla="*/ 0 256 1"/>
                  <a:gd name="T1" fmla="*/ 180 256 1"/>
                  <a:gd name="G3" fmla="+- 11771822 T0 T1"/>
                  <a:gd name="T2" fmla="*/ 0 256 1"/>
                  <a:gd name="T3" fmla="*/ 90 256 1"/>
                  <a:gd name="G4" fmla="+- 11771822 T2 T3"/>
                  <a:gd name="G5" fmla="*/ G4 2 1"/>
                  <a:gd name="T4" fmla="*/ 90 256 1"/>
                  <a:gd name="T5" fmla="*/ 0 256 1"/>
                  <a:gd name="G6" fmla="+- 11771822 T4 T5"/>
                  <a:gd name="G7" fmla="*/ G6 2 1"/>
                  <a:gd name="G8" fmla="abs 11771822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10800"/>
                  <a:gd name="G18" fmla="*/ 10800 1 2"/>
                  <a:gd name="G19" fmla="+- G18 5400 0"/>
                  <a:gd name="G20" fmla="cos G19 11771822"/>
                  <a:gd name="G21" fmla="sin G19 11771822"/>
                  <a:gd name="G22" fmla="+- G20 10800 0"/>
                  <a:gd name="G23" fmla="+- G21 10800 0"/>
                  <a:gd name="G24" fmla="+- 10800 0 G20"/>
                  <a:gd name="G25" fmla="+- 10800 10800 0"/>
                  <a:gd name="G26" fmla="?: G9 G17 G25"/>
                  <a:gd name="G27" fmla="?: G9 0 21600"/>
                  <a:gd name="G28" fmla="cos 10800 11771822"/>
                  <a:gd name="G29" fmla="sin 10800 11771822"/>
                  <a:gd name="G30" fmla="sin 10800 11771822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71822 G34 0"/>
                  <a:gd name="G36" fmla="?: G6 G35 G31"/>
                  <a:gd name="G37" fmla="+- 21600 0 G36"/>
                  <a:gd name="G38" fmla="?: G4 0 G33"/>
                  <a:gd name="G39" fmla="?: 11771822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0 w 21600"/>
                  <a:gd name="T15" fmla="*/ 10870 h 21600"/>
                  <a:gd name="T16" fmla="*/ 10800 w 21600"/>
                  <a:gd name="T17" fmla="*/ 0 h 21600"/>
                  <a:gd name="T18" fmla="*/ 21600 w 21600"/>
                  <a:gd name="T19" fmla="*/ 1087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0" y="10870"/>
                    </a:moveTo>
                    <a:cubicBezTo>
                      <a:pt x="0" y="10847"/>
                      <a:pt x="0" y="10823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823"/>
                      <a:pt x="21599" y="10847"/>
                      <a:pt x="21599" y="10870"/>
                    </a:cubicBezTo>
                    <a:cubicBezTo>
                      <a:pt x="21599" y="10847"/>
                      <a:pt x="21600" y="10823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0823"/>
                      <a:pt x="0" y="10847"/>
                      <a:pt x="0" y="10870"/>
                    </a:cubicBezTo>
                    <a:close/>
                  </a:path>
                </a:pathLst>
              </a:custGeom>
              <a:solidFill>
                <a:srgbClr val="B2B2B2"/>
              </a:solidFill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558" name="Line 6"/>
              <p:cNvSpPr>
                <a:spLocks noChangeShapeType="1"/>
              </p:cNvSpPr>
              <p:nvPr/>
            </p:nvSpPr>
            <p:spPr bwMode="auto">
              <a:xfrm>
                <a:off x="277" y="1821"/>
                <a:ext cx="240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559" name="Line 7"/>
              <p:cNvSpPr>
                <a:spLocks noChangeShapeType="1"/>
              </p:cNvSpPr>
              <p:nvPr/>
            </p:nvSpPr>
            <p:spPr bwMode="auto">
              <a:xfrm flipH="1">
                <a:off x="1474" y="269"/>
                <a:ext cx="0" cy="1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560" name="Line 8"/>
              <p:cNvSpPr>
                <a:spLocks noChangeShapeType="1"/>
              </p:cNvSpPr>
              <p:nvPr/>
            </p:nvSpPr>
            <p:spPr bwMode="auto">
              <a:xfrm>
                <a:off x="472" y="458"/>
                <a:ext cx="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561" name="Freeform 9"/>
              <p:cNvSpPr>
                <a:spLocks/>
              </p:cNvSpPr>
              <p:nvPr/>
            </p:nvSpPr>
            <p:spPr bwMode="auto">
              <a:xfrm>
                <a:off x="472" y="458"/>
                <a:ext cx="650" cy="731"/>
              </a:xfrm>
              <a:custGeom>
                <a:avLst/>
                <a:gdLst>
                  <a:gd name="T0" fmla="*/ 0 w 960"/>
                  <a:gd name="T1" fmla="*/ 0 h 966"/>
                  <a:gd name="T2" fmla="*/ 960 w 960"/>
                  <a:gd name="T3" fmla="*/ 0 h 966"/>
                  <a:gd name="T4" fmla="*/ 960 w 960"/>
                  <a:gd name="T5" fmla="*/ 348 h 966"/>
                  <a:gd name="T6" fmla="*/ 624 w 960"/>
                  <a:gd name="T7" fmla="*/ 480 h 966"/>
                  <a:gd name="T8" fmla="*/ 366 w 960"/>
                  <a:gd name="T9" fmla="*/ 624 h 966"/>
                  <a:gd name="T10" fmla="*/ 174 w 960"/>
                  <a:gd name="T11" fmla="*/ 786 h 966"/>
                  <a:gd name="T12" fmla="*/ 90 w 960"/>
                  <a:gd name="T13" fmla="*/ 870 h 966"/>
                  <a:gd name="T14" fmla="*/ 0 w 960"/>
                  <a:gd name="T15" fmla="*/ 966 h 966"/>
                  <a:gd name="T16" fmla="*/ 0 w 960"/>
                  <a:gd name="T17" fmla="*/ 0 h 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0" h="966">
                    <a:moveTo>
                      <a:pt x="0" y="0"/>
                    </a:moveTo>
                    <a:lnTo>
                      <a:pt x="960" y="0"/>
                    </a:lnTo>
                    <a:lnTo>
                      <a:pt x="960" y="348"/>
                    </a:lnTo>
                    <a:lnTo>
                      <a:pt x="624" y="480"/>
                    </a:lnTo>
                    <a:lnTo>
                      <a:pt x="366" y="624"/>
                    </a:lnTo>
                    <a:lnTo>
                      <a:pt x="174" y="786"/>
                    </a:lnTo>
                    <a:lnTo>
                      <a:pt x="90" y="870"/>
                    </a:lnTo>
                    <a:lnTo>
                      <a:pt x="0" y="9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562" name="Line 10"/>
              <p:cNvSpPr>
                <a:spLocks noChangeShapeType="1"/>
              </p:cNvSpPr>
              <p:nvPr/>
            </p:nvSpPr>
            <p:spPr bwMode="auto">
              <a:xfrm>
                <a:off x="797" y="131"/>
                <a:ext cx="0" cy="763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563" name="Line 11"/>
              <p:cNvSpPr>
                <a:spLocks noChangeShapeType="1"/>
              </p:cNvSpPr>
              <p:nvPr/>
            </p:nvSpPr>
            <p:spPr bwMode="auto">
              <a:xfrm>
                <a:off x="570" y="204"/>
                <a:ext cx="0" cy="871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564" name="Line 12"/>
              <p:cNvSpPr>
                <a:spLocks noChangeShapeType="1"/>
              </p:cNvSpPr>
              <p:nvPr/>
            </p:nvSpPr>
            <p:spPr bwMode="auto">
              <a:xfrm>
                <a:off x="1024" y="204"/>
                <a:ext cx="0" cy="580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565" name="Line 13"/>
              <p:cNvSpPr>
                <a:spLocks noChangeShapeType="1"/>
              </p:cNvSpPr>
              <p:nvPr/>
            </p:nvSpPr>
            <p:spPr bwMode="auto">
              <a:xfrm flipH="1" flipV="1">
                <a:off x="570" y="204"/>
                <a:ext cx="227" cy="254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3566" name="Line 14"/>
              <p:cNvSpPr>
                <a:spLocks noChangeShapeType="1"/>
              </p:cNvSpPr>
              <p:nvPr/>
            </p:nvSpPr>
            <p:spPr bwMode="auto">
              <a:xfrm flipV="1">
                <a:off x="797" y="204"/>
                <a:ext cx="227" cy="254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1008" y="757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805" y="89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565" y="1067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480" y="120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1104" y="7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209800" y="3352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4876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304800" y="3048000"/>
            <a:ext cx="3810000" cy="3657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04800" y="2743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4114800" y="2743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609600" y="1752600"/>
            <a:ext cx="0" cy="3124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762000" y="3581400"/>
            <a:ext cx="2895600" cy="2667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9" name="Oval 27"/>
          <p:cNvSpPr>
            <a:spLocks noChangeArrowheads="1"/>
          </p:cNvSpPr>
          <p:nvPr/>
        </p:nvSpPr>
        <p:spPr bwMode="auto">
          <a:xfrm>
            <a:off x="609600" y="3429000"/>
            <a:ext cx="32004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1147763" y="3910013"/>
            <a:ext cx="2028825" cy="1952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1495425" y="4229100"/>
            <a:ext cx="1371600" cy="13144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1641475" y="4378325"/>
            <a:ext cx="10668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62000" y="1524000"/>
            <a:ext cx="0" cy="3505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1143000" y="1219200"/>
            <a:ext cx="0" cy="396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1495425" y="1066800"/>
            <a:ext cx="0" cy="396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1641475" y="990600"/>
            <a:ext cx="0" cy="419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627063" y="4352925"/>
            <a:ext cx="990600" cy="1049338"/>
          </a:xfrm>
          <a:prstGeom prst="ellips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1319213" y="128588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4,6</a:t>
            </a: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914400" y="17463"/>
            <a:ext cx="430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3,7</a:t>
            </a: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579438" y="146050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2,8</a:t>
            </a: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1624013" y="4921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398463" y="4683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1447800" y="4343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143000" y="5334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609600" y="5181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8</a:t>
            </a: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1219200" y="4114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685800" y="4191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2</a:t>
            </a: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1524000" y="5181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6</a:t>
            </a: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1676400" y="4724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81000" y="4724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6188075" y="3810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5556250" y="3048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6335713" y="249078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5626100" y="3657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2</a:t>
            </a:r>
          </a:p>
        </p:txBody>
      </p:sp>
      <p:sp>
        <p:nvSpPr>
          <p:cNvPr id="23605" name="AutoShape 53"/>
          <p:cNvSpPr>
            <a:spLocks noChangeArrowheads="1"/>
          </p:cNvSpPr>
          <p:nvPr/>
        </p:nvSpPr>
        <p:spPr bwMode="auto">
          <a:xfrm flipV="1">
            <a:off x="3422650" y="-1143000"/>
            <a:ext cx="5949950" cy="5943600"/>
          </a:xfrm>
          <a:custGeom>
            <a:avLst/>
            <a:gdLst>
              <a:gd name="G0" fmla="+- 173 0 0"/>
              <a:gd name="G1" fmla="+- -8310220 0 0"/>
              <a:gd name="G2" fmla="+- 0 0 -8310220"/>
              <a:gd name="T0" fmla="*/ 0 256 1"/>
              <a:gd name="T1" fmla="*/ 180 256 1"/>
              <a:gd name="G3" fmla="+- -8310220 T0 T1"/>
              <a:gd name="T2" fmla="*/ 0 256 1"/>
              <a:gd name="T3" fmla="*/ 90 256 1"/>
              <a:gd name="G4" fmla="+- -8310220 T2 T3"/>
              <a:gd name="G5" fmla="*/ G4 2 1"/>
              <a:gd name="T4" fmla="*/ 90 256 1"/>
              <a:gd name="T5" fmla="*/ 0 256 1"/>
              <a:gd name="G6" fmla="+- -8310220 T4 T5"/>
              <a:gd name="G7" fmla="*/ G6 2 1"/>
              <a:gd name="G8" fmla="abs -831022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73"/>
              <a:gd name="G18" fmla="*/ 173 1 2"/>
              <a:gd name="G19" fmla="+- G18 5400 0"/>
              <a:gd name="G20" fmla="cos G19 -8310220"/>
              <a:gd name="G21" fmla="sin G19 -8310220"/>
              <a:gd name="G22" fmla="+- G20 10800 0"/>
              <a:gd name="G23" fmla="+- G21 10800 0"/>
              <a:gd name="G24" fmla="+- 10800 0 G20"/>
              <a:gd name="G25" fmla="+- 173 10800 0"/>
              <a:gd name="G26" fmla="?: G9 G17 G25"/>
              <a:gd name="G27" fmla="?: G9 0 21600"/>
              <a:gd name="G28" fmla="cos 10800 -8310220"/>
              <a:gd name="G29" fmla="sin 10800 -8310220"/>
              <a:gd name="G30" fmla="sin 173 -8310220"/>
              <a:gd name="G31" fmla="+- G28 10800 0"/>
              <a:gd name="G32" fmla="+- G29 10800 0"/>
              <a:gd name="G33" fmla="+- G30 10800 0"/>
              <a:gd name="G34" fmla="?: G4 0 G31"/>
              <a:gd name="G35" fmla="?: -8310220 G34 0"/>
              <a:gd name="G36" fmla="?: G6 G35 G31"/>
              <a:gd name="G37" fmla="+- 21600 0 G36"/>
              <a:gd name="G38" fmla="?: G4 0 G33"/>
              <a:gd name="G39" fmla="?: -831022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7512 w 21600"/>
              <a:gd name="T15" fmla="*/ 6406 h 21600"/>
              <a:gd name="T16" fmla="*/ 10800 w 21600"/>
              <a:gd name="T17" fmla="*/ 10627 h 21600"/>
              <a:gd name="T18" fmla="*/ 14088 w 21600"/>
              <a:gd name="T19" fmla="*/ 640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696" y="10661"/>
                </a:moveTo>
                <a:cubicBezTo>
                  <a:pt x="10726" y="10639"/>
                  <a:pt x="10762" y="10626"/>
                  <a:pt x="10800" y="10627"/>
                </a:cubicBezTo>
                <a:cubicBezTo>
                  <a:pt x="10837" y="10627"/>
                  <a:pt x="10873" y="10639"/>
                  <a:pt x="10903" y="10661"/>
                </a:cubicBezTo>
                <a:lnTo>
                  <a:pt x="17270" y="2152"/>
                </a:lnTo>
                <a:cubicBezTo>
                  <a:pt x="15402" y="755"/>
                  <a:pt x="13132" y="-1"/>
                  <a:pt x="10799" y="0"/>
                </a:cubicBezTo>
                <a:cubicBezTo>
                  <a:pt x="8467" y="0"/>
                  <a:pt x="6197" y="755"/>
                  <a:pt x="4329" y="215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06" name="Arc 54"/>
          <p:cNvSpPr>
            <a:spLocks/>
          </p:cNvSpPr>
          <p:nvPr/>
        </p:nvSpPr>
        <p:spPr bwMode="auto">
          <a:xfrm rot="-13216513">
            <a:off x="5549900" y="1435100"/>
            <a:ext cx="1420813" cy="1843088"/>
          </a:xfrm>
          <a:custGeom>
            <a:avLst/>
            <a:gdLst>
              <a:gd name="G0" fmla="+- 0 0 0"/>
              <a:gd name="G1" fmla="+- 20890 0 0"/>
              <a:gd name="G2" fmla="+- 21600 0 0"/>
              <a:gd name="T0" fmla="*/ 5493 w 18808"/>
              <a:gd name="T1" fmla="*/ 0 h 20890"/>
              <a:gd name="T2" fmla="*/ 18808 w 18808"/>
              <a:gd name="T3" fmla="*/ 10268 h 20890"/>
              <a:gd name="T4" fmla="*/ 0 w 18808"/>
              <a:gd name="T5" fmla="*/ 20890 h 20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808" h="20890" fill="none" extrusionOk="0">
                <a:moveTo>
                  <a:pt x="5492" y="0"/>
                </a:moveTo>
                <a:cubicBezTo>
                  <a:pt x="11135" y="1483"/>
                  <a:pt x="15938" y="5187"/>
                  <a:pt x="18807" y="10268"/>
                </a:cubicBezTo>
              </a:path>
              <a:path w="18808" h="20890" stroke="0" extrusionOk="0">
                <a:moveTo>
                  <a:pt x="5492" y="0"/>
                </a:moveTo>
                <a:cubicBezTo>
                  <a:pt x="11135" y="1483"/>
                  <a:pt x="15938" y="5187"/>
                  <a:pt x="18807" y="10268"/>
                </a:cubicBezTo>
                <a:lnTo>
                  <a:pt x="0" y="2089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07" name="Arc 55"/>
          <p:cNvSpPr>
            <a:spLocks/>
          </p:cNvSpPr>
          <p:nvPr/>
        </p:nvSpPr>
        <p:spPr bwMode="auto">
          <a:xfrm rot="-13052886">
            <a:off x="5195888" y="1106488"/>
            <a:ext cx="2066925" cy="2614612"/>
          </a:xfrm>
          <a:custGeom>
            <a:avLst/>
            <a:gdLst>
              <a:gd name="G0" fmla="+- 0 0 0"/>
              <a:gd name="G1" fmla="+- 20848 0 0"/>
              <a:gd name="G2" fmla="+- 21600 0 0"/>
              <a:gd name="T0" fmla="*/ 5650 w 18390"/>
              <a:gd name="T1" fmla="*/ 0 h 20848"/>
              <a:gd name="T2" fmla="*/ 18390 w 18390"/>
              <a:gd name="T3" fmla="*/ 9518 h 20848"/>
              <a:gd name="T4" fmla="*/ 0 w 18390"/>
              <a:gd name="T5" fmla="*/ 20848 h 20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390" h="20848" fill="none" extrusionOk="0">
                <a:moveTo>
                  <a:pt x="5649" y="0"/>
                </a:moveTo>
                <a:cubicBezTo>
                  <a:pt x="10952" y="1437"/>
                  <a:pt x="15508" y="4840"/>
                  <a:pt x="18389" y="9518"/>
                </a:cubicBezTo>
              </a:path>
              <a:path w="18390" h="20848" stroke="0" extrusionOk="0">
                <a:moveTo>
                  <a:pt x="5649" y="0"/>
                </a:moveTo>
                <a:cubicBezTo>
                  <a:pt x="10952" y="1437"/>
                  <a:pt x="15508" y="4840"/>
                  <a:pt x="18389" y="9518"/>
                </a:cubicBezTo>
                <a:lnTo>
                  <a:pt x="0" y="2084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08" name="Arc 56"/>
          <p:cNvSpPr>
            <a:spLocks/>
          </p:cNvSpPr>
          <p:nvPr/>
        </p:nvSpPr>
        <p:spPr bwMode="auto">
          <a:xfrm rot="-12952514">
            <a:off x="5143500" y="1516063"/>
            <a:ext cx="2249488" cy="2649537"/>
          </a:xfrm>
          <a:custGeom>
            <a:avLst/>
            <a:gdLst>
              <a:gd name="G0" fmla="+- 0 0 0"/>
              <a:gd name="G1" fmla="+- 21126 0 0"/>
              <a:gd name="G2" fmla="+- 21600 0 0"/>
              <a:gd name="T0" fmla="*/ 4498 w 18313"/>
              <a:gd name="T1" fmla="*/ 0 h 21126"/>
              <a:gd name="T2" fmla="*/ 18313 w 18313"/>
              <a:gd name="T3" fmla="*/ 9672 h 21126"/>
              <a:gd name="T4" fmla="*/ 0 w 18313"/>
              <a:gd name="T5" fmla="*/ 21126 h 2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313" h="21126" fill="none" extrusionOk="0">
                <a:moveTo>
                  <a:pt x="4498" y="-1"/>
                </a:moveTo>
                <a:cubicBezTo>
                  <a:pt x="10223" y="1218"/>
                  <a:pt x="15208" y="4709"/>
                  <a:pt x="18312" y="9672"/>
                </a:cubicBezTo>
              </a:path>
              <a:path w="18313" h="21126" stroke="0" extrusionOk="0">
                <a:moveTo>
                  <a:pt x="4498" y="-1"/>
                </a:moveTo>
                <a:cubicBezTo>
                  <a:pt x="10223" y="1218"/>
                  <a:pt x="15208" y="4709"/>
                  <a:pt x="18312" y="9672"/>
                </a:cubicBezTo>
                <a:lnTo>
                  <a:pt x="0" y="2112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09" name="Line 57"/>
          <p:cNvSpPr>
            <a:spLocks noChangeShapeType="1"/>
          </p:cNvSpPr>
          <p:nvPr/>
        </p:nvSpPr>
        <p:spPr bwMode="auto">
          <a:xfrm>
            <a:off x="6394450" y="1219200"/>
            <a:ext cx="1588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10" name="Line 58"/>
          <p:cNvSpPr>
            <a:spLocks noChangeShapeType="1"/>
          </p:cNvSpPr>
          <p:nvPr/>
        </p:nvSpPr>
        <p:spPr bwMode="auto">
          <a:xfrm>
            <a:off x="6196013" y="2789238"/>
            <a:ext cx="40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11" name="Line 59"/>
          <p:cNvSpPr>
            <a:spLocks noChangeShapeType="1"/>
          </p:cNvSpPr>
          <p:nvPr/>
        </p:nvSpPr>
        <p:spPr bwMode="auto">
          <a:xfrm>
            <a:off x="6196013" y="3992563"/>
            <a:ext cx="40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12" name="Line 60"/>
          <p:cNvSpPr>
            <a:spLocks noChangeShapeType="1"/>
          </p:cNvSpPr>
          <p:nvPr/>
        </p:nvSpPr>
        <p:spPr bwMode="auto">
          <a:xfrm>
            <a:off x="6061075" y="2881313"/>
            <a:ext cx="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13" name="Line 61"/>
          <p:cNvSpPr>
            <a:spLocks noChangeShapeType="1"/>
          </p:cNvSpPr>
          <p:nvPr/>
        </p:nvSpPr>
        <p:spPr bwMode="auto">
          <a:xfrm>
            <a:off x="6734175" y="2881313"/>
            <a:ext cx="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14" name="Line 62"/>
          <p:cNvSpPr>
            <a:spLocks noChangeShapeType="1"/>
          </p:cNvSpPr>
          <p:nvPr/>
        </p:nvSpPr>
        <p:spPr bwMode="auto">
          <a:xfrm>
            <a:off x="5859463" y="3155950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15" name="Line 63"/>
          <p:cNvSpPr>
            <a:spLocks noChangeShapeType="1"/>
          </p:cNvSpPr>
          <p:nvPr/>
        </p:nvSpPr>
        <p:spPr bwMode="auto">
          <a:xfrm>
            <a:off x="6935788" y="3155950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16" name="Line 64"/>
          <p:cNvSpPr>
            <a:spLocks noChangeShapeType="1"/>
          </p:cNvSpPr>
          <p:nvPr/>
        </p:nvSpPr>
        <p:spPr bwMode="auto">
          <a:xfrm>
            <a:off x="5959475" y="3671888"/>
            <a:ext cx="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17" name="Line 65"/>
          <p:cNvSpPr>
            <a:spLocks noChangeShapeType="1"/>
          </p:cNvSpPr>
          <p:nvPr/>
        </p:nvSpPr>
        <p:spPr bwMode="auto">
          <a:xfrm>
            <a:off x="6800850" y="3706813"/>
            <a:ext cx="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18" name="Freeform 66"/>
          <p:cNvSpPr>
            <a:spLocks/>
          </p:cNvSpPr>
          <p:nvPr/>
        </p:nvSpPr>
        <p:spPr bwMode="auto">
          <a:xfrm>
            <a:off x="5848350" y="2789238"/>
            <a:ext cx="1098550" cy="1192212"/>
          </a:xfrm>
          <a:custGeom>
            <a:avLst/>
            <a:gdLst>
              <a:gd name="T0" fmla="*/ 392 w 784"/>
              <a:gd name="T1" fmla="*/ 0 h 624"/>
              <a:gd name="T2" fmla="*/ 632 w 784"/>
              <a:gd name="T3" fmla="*/ 96 h 624"/>
              <a:gd name="T4" fmla="*/ 776 w 784"/>
              <a:gd name="T5" fmla="*/ 288 h 624"/>
              <a:gd name="T6" fmla="*/ 680 w 784"/>
              <a:gd name="T7" fmla="*/ 528 h 624"/>
              <a:gd name="T8" fmla="*/ 392 w 784"/>
              <a:gd name="T9" fmla="*/ 624 h 624"/>
              <a:gd name="T10" fmla="*/ 104 w 784"/>
              <a:gd name="T11" fmla="*/ 528 h 624"/>
              <a:gd name="T12" fmla="*/ 8 w 784"/>
              <a:gd name="T13" fmla="*/ 288 h 624"/>
              <a:gd name="T14" fmla="*/ 152 w 784"/>
              <a:gd name="T15" fmla="*/ 96 h 624"/>
              <a:gd name="T16" fmla="*/ 392 w 784"/>
              <a:gd name="T1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84" h="624">
                <a:moveTo>
                  <a:pt x="392" y="0"/>
                </a:moveTo>
                <a:cubicBezTo>
                  <a:pt x="472" y="0"/>
                  <a:pt x="568" y="48"/>
                  <a:pt x="632" y="96"/>
                </a:cubicBezTo>
                <a:cubicBezTo>
                  <a:pt x="696" y="144"/>
                  <a:pt x="768" y="216"/>
                  <a:pt x="776" y="288"/>
                </a:cubicBezTo>
                <a:cubicBezTo>
                  <a:pt x="784" y="360"/>
                  <a:pt x="744" y="472"/>
                  <a:pt x="680" y="528"/>
                </a:cubicBezTo>
                <a:cubicBezTo>
                  <a:pt x="616" y="584"/>
                  <a:pt x="488" y="624"/>
                  <a:pt x="392" y="624"/>
                </a:cubicBezTo>
                <a:cubicBezTo>
                  <a:pt x="296" y="624"/>
                  <a:pt x="168" y="584"/>
                  <a:pt x="104" y="528"/>
                </a:cubicBezTo>
                <a:cubicBezTo>
                  <a:pt x="40" y="472"/>
                  <a:pt x="0" y="360"/>
                  <a:pt x="8" y="288"/>
                </a:cubicBezTo>
                <a:cubicBezTo>
                  <a:pt x="16" y="216"/>
                  <a:pt x="88" y="144"/>
                  <a:pt x="152" y="96"/>
                </a:cubicBezTo>
                <a:cubicBezTo>
                  <a:pt x="216" y="48"/>
                  <a:pt x="312" y="0"/>
                  <a:pt x="392" y="0"/>
                </a:cubicBezTo>
                <a:close/>
              </a:path>
            </a:pathLst>
          </a:custGeom>
          <a:noFill/>
          <a:ln w="28575" cmpd="sng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19" name="Oval 67"/>
          <p:cNvSpPr>
            <a:spLocks noChangeArrowheads="1"/>
          </p:cNvSpPr>
          <p:nvPr/>
        </p:nvSpPr>
        <p:spPr bwMode="auto">
          <a:xfrm>
            <a:off x="5943600" y="3694113"/>
            <a:ext cx="66675" cy="90487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20" name="Oval 68"/>
          <p:cNvSpPr>
            <a:spLocks noChangeArrowheads="1"/>
          </p:cNvSpPr>
          <p:nvPr/>
        </p:nvSpPr>
        <p:spPr bwMode="auto">
          <a:xfrm>
            <a:off x="6372225" y="3946525"/>
            <a:ext cx="66675" cy="920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21" name="Oval 69"/>
          <p:cNvSpPr>
            <a:spLocks noChangeArrowheads="1"/>
          </p:cNvSpPr>
          <p:nvPr/>
        </p:nvSpPr>
        <p:spPr bwMode="auto">
          <a:xfrm>
            <a:off x="6767513" y="3729038"/>
            <a:ext cx="66675" cy="920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22" name="Oval 70"/>
          <p:cNvSpPr>
            <a:spLocks noChangeArrowheads="1"/>
          </p:cNvSpPr>
          <p:nvPr/>
        </p:nvSpPr>
        <p:spPr bwMode="auto">
          <a:xfrm>
            <a:off x="6902450" y="3270250"/>
            <a:ext cx="66675" cy="920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23" name="Oval 71"/>
          <p:cNvSpPr>
            <a:spLocks noChangeArrowheads="1"/>
          </p:cNvSpPr>
          <p:nvPr/>
        </p:nvSpPr>
        <p:spPr bwMode="auto">
          <a:xfrm>
            <a:off x="5826125" y="3248025"/>
            <a:ext cx="66675" cy="920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24" name="Oval 72"/>
          <p:cNvSpPr>
            <a:spLocks noChangeArrowheads="1"/>
          </p:cNvSpPr>
          <p:nvPr/>
        </p:nvSpPr>
        <p:spPr bwMode="auto">
          <a:xfrm>
            <a:off x="6027738" y="2903538"/>
            <a:ext cx="66675" cy="920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25" name="Oval 73"/>
          <p:cNvSpPr>
            <a:spLocks noChangeArrowheads="1"/>
          </p:cNvSpPr>
          <p:nvPr/>
        </p:nvSpPr>
        <p:spPr bwMode="auto">
          <a:xfrm>
            <a:off x="6364288" y="2743200"/>
            <a:ext cx="66675" cy="920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26" name="Oval 74"/>
          <p:cNvSpPr>
            <a:spLocks noChangeArrowheads="1"/>
          </p:cNvSpPr>
          <p:nvPr/>
        </p:nvSpPr>
        <p:spPr bwMode="auto">
          <a:xfrm>
            <a:off x="6700838" y="2903538"/>
            <a:ext cx="66675" cy="9207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27" name="Text Box 75"/>
          <p:cNvSpPr txBox="1">
            <a:spLocks noChangeArrowheads="1"/>
          </p:cNvSpPr>
          <p:nvPr/>
        </p:nvSpPr>
        <p:spPr bwMode="auto">
          <a:xfrm>
            <a:off x="5784850" y="2667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23628" name="Text Box 76"/>
          <p:cNvSpPr txBox="1">
            <a:spLocks noChangeArrowheads="1"/>
          </p:cNvSpPr>
          <p:nvPr/>
        </p:nvSpPr>
        <p:spPr bwMode="auto">
          <a:xfrm>
            <a:off x="6858000" y="367506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8</a:t>
            </a:r>
          </a:p>
        </p:txBody>
      </p:sp>
      <p:sp>
        <p:nvSpPr>
          <p:cNvPr id="23629" name="Text Box 77"/>
          <p:cNvSpPr txBox="1">
            <a:spLocks noChangeArrowheads="1"/>
          </p:cNvSpPr>
          <p:nvPr/>
        </p:nvSpPr>
        <p:spPr bwMode="auto">
          <a:xfrm>
            <a:off x="7027863" y="31591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6740525" y="264318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6</a:t>
            </a:r>
          </a:p>
        </p:txBody>
      </p:sp>
      <p:sp>
        <p:nvSpPr>
          <p:cNvPr id="23631" name="Rectangle 79"/>
          <p:cNvSpPr>
            <a:spLocks noChangeArrowheads="1"/>
          </p:cNvSpPr>
          <p:nvPr/>
        </p:nvSpPr>
        <p:spPr bwMode="auto">
          <a:xfrm>
            <a:off x="6002338" y="3130550"/>
            <a:ext cx="871537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Arial Narrow" pitchFamily="34" charset="0"/>
              </a:rPr>
              <a:t>Cut Out</a:t>
            </a:r>
          </a:p>
        </p:txBody>
      </p:sp>
      <p:sp>
        <p:nvSpPr>
          <p:cNvPr id="23632" name="Rectangle 80"/>
          <p:cNvSpPr>
            <a:spLocks noChangeArrowheads="1"/>
          </p:cNvSpPr>
          <p:nvPr/>
        </p:nvSpPr>
        <p:spPr bwMode="auto">
          <a:xfrm>
            <a:off x="3657600" y="0"/>
            <a:ext cx="5486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200" b="1">
                <a:solidFill>
                  <a:srgbClr val="6666FF"/>
                </a:solidFill>
                <a:latin typeface="Arial" charset="0"/>
              </a:rPr>
              <a:t> Offset Nozzle on Hemispherical D’end</a:t>
            </a:r>
            <a:endParaRPr lang="en-US" sz="2200" b="1">
              <a:solidFill>
                <a:srgbClr val="D60093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304800" y="152400"/>
            <a:ext cx="3814763" cy="4495800"/>
            <a:chOff x="277" y="122"/>
            <a:chExt cx="2403" cy="2832"/>
          </a:xfrm>
        </p:grpSpPr>
        <p:grpSp>
          <p:nvGrpSpPr>
            <p:cNvPr id="24579" name="Group 3"/>
            <p:cNvGrpSpPr>
              <a:grpSpLocks/>
            </p:cNvGrpSpPr>
            <p:nvPr/>
          </p:nvGrpSpPr>
          <p:grpSpPr bwMode="auto">
            <a:xfrm>
              <a:off x="277" y="122"/>
              <a:ext cx="2403" cy="2832"/>
              <a:chOff x="277" y="131"/>
              <a:chExt cx="2403" cy="2832"/>
            </a:xfrm>
          </p:grpSpPr>
          <p:sp>
            <p:nvSpPr>
              <p:cNvPr id="24580" name="Oval 4"/>
              <p:cNvSpPr>
                <a:spLocks noChangeArrowheads="1"/>
              </p:cNvSpPr>
              <p:nvPr/>
            </p:nvSpPr>
            <p:spPr bwMode="auto">
              <a:xfrm>
                <a:off x="472" y="131"/>
                <a:ext cx="650" cy="6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581" name="AutoShape 5"/>
              <p:cNvSpPr>
                <a:spLocks noChangeArrowheads="1"/>
              </p:cNvSpPr>
              <p:nvPr/>
            </p:nvSpPr>
            <p:spPr bwMode="auto">
              <a:xfrm>
                <a:off x="277" y="676"/>
                <a:ext cx="2403" cy="2287"/>
              </a:xfrm>
              <a:custGeom>
                <a:avLst/>
                <a:gdLst>
                  <a:gd name="G0" fmla="+- 10800 0 0"/>
                  <a:gd name="G1" fmla="+- 11771822 0 0"/>
                  <a:gd name="G2" fmla="+- 0 0 11771822"/>
                  <a:gd name="T0" fmla="*/ 0 256 1"/>
                  <a:gd name="T1" fmla="*/ 180 256 1"/>
                  <a:gd name="G3" fmla="+- 11771822 T0 T1"/>
                  <a:gd name="T2" fmla="*/ 0 256 1"/>
                  <a:gd name="T3" fmla="*/ 90 256 1"/>
                  <a:gd name="G4" fmla="+- 11771822 T2 T3"/>
                  <a:gd name="G5" fmla="*/ G4 2 1"/>
                  <a:gd name="T4" fmla="*/ 90 256 1"/>
                  <a:gd name="T5" fmla="*/ 0 256 1"/>
                  <a:gd name="G6" fmla="+- 11771822 T4 T5"/>
                  <a:gd name="G7" fmla="*/ G6 2 1"/>
                  <a:gd name="G8" fmla="abs 11771822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10800"/>
                  <a:gd name="G18" fmla="*/ 10800 1 2"/>
                  <a:gd name="G19" fmla="+- G18 5400 0"/>
                  <a:gd name="G20" fmla="cos G19 11771822"/>
                  <a:gd name="G21" fmla="sin G19 11771822"/>
                  <a:gd name="G22" fmla="+- G20 10800 0"/>
                  <a:gd name="G23" fmla="+- G21 10800 0"/>
                  <a:gd name="G24" fmla="+- 10800 0 G20"/>
                  <a:gd name="G25" fmla="+- 10800 10800 0"/>
                  <a:gd name="G26" fmla="?: G9 G17 G25"/>
                  <a:gd name="G27" fmla="?: G9 0 21600"/>
                  <a:gd name="G28" fmla="cos 10800 11771822"/>
                  <a:gd name="G29" fmla="sin 10800 11771822"/>
                  <a:gd name="G30" fmla="sin 10800 11771822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71822 G34 0"/>
                  <a:gd name="G36" fmla="?: G6 G35 G31"/>
                  <a:gd name="G37" fmla="+- 21600 0 G36"/>
                  <a:gd name="G38" fmla="?: G4 0 G33"/>
                  <a:gd name="G39" fmla="?: 11771822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0 w 21600"/>
                  <a:gd name="T15" fmla="*/ 10870 h 21600"/>
                  <a:gd name="T16" fmla="*/ 10800 w 21600"/>
                  <a:gd name="T17" fmla="*/ 0 h 21600"/>
                  <a:gd name="T18" fmla="*/ 21600 w 21600"/>
                  <a:gd name="T19" fmla="*/ 1087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0" y="10870"/>
                    </a:moveTo>
                    <a:cubicBezTo>
                      <a:pt x="0" y="10847"/>
                      <a:pt x="0" y="10823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823"/>
                      <a:pt x="21599" y="10847"/>
                      <a:pt x="21599" y="10870"/>
                    </a:cubicBezTo>
                    <a:cubicBezTo>
                      <a:pt x="21599" y="10847"/>
                      <a:pt x="21600" y="10823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0823"/>
                      <a:pt x="0" y="10847"/>
                      <a:pt x="0" y="10870"/>
                    </a:cubicBezTo>
                    <a:close/>
                  </a:path>
                </a:pathLst>
              </a:custGeom>
              <a:solidFill>
                <a:srgbClr val="B2B2B2"/>
              </a:solidFill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582" name="Line 6"/>
              <p:cNvSpPr>
                <a:spLocks noChangeShapeType="1"/>
              </p:cNvSpPr>
              <p:nvPr/>
            </p:nvSpPr>
            <p:spPr bwMode="auto">
              <a:xfrm>
                <a:off x="277" y="1821"/>
                <a:ext cx="240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583" name="Line 7"/>
              <p:cNvSpPr>
                <a:spLocks noChangeShapeType="1"/>
              </p:cNvSpPr>
              <p:nvPr/>
            </p:nvSpPr>
            <p:spPr bwMode="auto">
              <a:xfrm flipH="1">
                <a:off x="1474" y="269"/>
                <a:ext cx="0" cy="1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584" name="Line 8"/>
              <p:cNvSpPr>
                <a:spLocks noChangeShapeType="1"/>
              </p:cNvSpPr>
              <p:nvPr/>
            </p:nvSpPr>
            <p:spPr bwMode="auto">
              <a:xfrm>
                <a:off x="472" y="458"/>
                <a:ext cx="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585" name="Freeform 9"/>
              <p:cNvSpPr>
                <a:spLocks/>
              </p:cNvSpPr>
              <p:nvPr/>
            </p:nvSpPr>
            <p:spPr bwMode="auto">
              <a:xfrm>
                <a:off x="472" y="458"/>
                <a:ext cx="650" cy="731"/>
              </a:xfrm>
              <a:custGeom>
                <a:avLst/>
                <a:gdLst>
                  <a:gd name="T0" fmla="*/ 0 w 960"/>
                  <a:gd name="T1" fmla="*/ 0 h 966"/>
                  <a:gd name="T2" fmla="*/ 960 w 960"/>
                  <a:gd name="T3" fmla="*/ 0 h 966"/>
                  <a:gd name="T4" fmla="*/ 960 w 960"/>
                  <a:gd name="T5" fmla="*/ 348 h 966"/>
                  <a:gd name="T6" fmla="*/ 624 w 960"/>
                  <a:gd name="T7" fmla="*/ 480 h 966"/>
                  <a:gd name="T8" fmla="*/ 366 w 960"/>
                  <a:gd name="T9" fmla="*/ 624 h 966"/>
                  <a:gd name="T10" fmla="*/ 174 w 960"/>
                  <a:gd name="T11" fmla="*/ 786 h 966"/>
                  <a:gd name="T12" fmla="*/ 90 w 960"/>
                  <a:gd name="T13" fmla="*/ 870 h 966"/>
                  <a:gd name="T14" fmla="*/ 0 w 960"/>
                  <a:gd name="T15" fmla="*/ 966 h 966"/>
                  <a:gd name="T16" fmla="*/ 0 w 960"/>
                  <a:gd name="T17" fmla="*/ 0 h 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0" h="966">
                    <a:moveTo>
                      <a:pt x="0" y="0"/>
                    </a:moveTo>
                    <a:lnTo>
                      <a:pt x="960" y="0"/>
                    </a:lnTo>
                    <a:lnTo>
                      <a:pt x="960" y="348"/>
                    </a:lnTo>
                    <a:lnTo>
                      <a:pt x="624" y="480"/>
                    </a:lnTo>
                    <a:lnTo>
                      <a:pt x="366" y="624"/>
                    </a:lnTo>
                    <a:lnTo>
                      <a:pt x="174" y="786"/>
                    </a:lnTo>
                    <a:lnTo>
                      <a:pt x="90" y="870"/>
                    </a:lnTo>
                    <a:lnTo>
                      <a:pt x="0" y="9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>
                <a:off x="797" y="131"/>
                <a:ext cx="0" cy="763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587" name="Line 11"/>
              <p:cNvSpPr>
                <a:spLocks noChangeShapeType="1"/>
              </p:cNvSpPr>
              <p:nvPr/>
            </p:nvSpPr>
            <p:spPr bwMode="auto">
              <a:xfrm>
                <a:off x="570" y="204"/>
                <a:ext cx="0" cy="871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588" name="Line 12"/>
              <p:cNvSpPr>
                <a:spLocks noChangeShapeType="1"/>
              </p:cNvSpPr>
              <p:nvPr/>
            </p:nvSpPr>
            <p:spPr bwMode="auto">
              <a:xfrm>
                <a:off x="1024" y="204"/>
                <a:ext cx="0" cy="580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589" name="Line 13"/>
              <p:cNvSpPr>
                <a:spLocks noChangeShapeType="1"/>
              </p:cNvSpPr>
              <p:nvPr/>
            </p:nvSpPr>
            <p:spPr bwMode="auto">
              <a:xfrm flipH="1" flipV="1">
                <a:off x="570" y="204"/>
                <a:ext cx="227" cy="254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590" name="Line 14"/>
              <p:cNvSpPr>
                <a:spLocks noChangeShapeType="1"/>
              </p:cNvSpPr>
              <p:nvPr/>
            </p:nvSpPr>
            <p:spPr bwMode="auto">
              <a:xfrm flipV="1">
                <a:off x="797" y="204"/>
                <a:ext cx="227" cy="254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>
              <a:off x="1008" y="757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>
              <a:off x="805" y="89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565" y="1067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>
              <a:off x="480" y="120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>
              <a:off x="1104" y="7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2209800" y="3352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228600" y="4876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304800" y="3048000"/>
            <a:ext cx="3810000" cy="3657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04800" y="2743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4114800" y="2743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609600" y="1752600"/>
            <a:ext cx="0" cy="3124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762000" y="3581400"/>
            <a:ext cx="2895600" cy="2667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609600" y="3429000"/>
            <a:ext cx="32004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1147763" y="3910013"/>
            <a:ext cx="2028825" cy="1952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1495425" y="4229100"/>
            <a:ext cx="1371600" cy="13144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1641475" y="4378325"/>
            <a:ext cx="10668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1641475" y="990600"/>
            <a:ext cx="0" cy="419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08" name="Oval 32"/>
          <p:cNvSpPr>
            <a:spLocks noChangeArrowheads="1"/>
          </p:cNvSpPr>
          <p:nvPr/>
        </p:nvSpPr>
        <p:spPr bwMode="auto">
          <a:xfrm>
            <a:off x="627063" y="4352925"/>
            <a:ext cx="990600" cy="1049338"/>
          </a:xfrm>
          <a:prstGeom prst="ellipse">
            <a:avLst/>
          </a:prstGeom>
          <a:noFill/>
          <a:ln w="1270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1319213" y="128588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4,6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914400" y="17463"/>
            <a:ext cx="430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3,7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579438" y="146050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2,8</a:t>
            </a: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1624013" y="4921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398463" y="4683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1447800" y="4343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1143000" y="5334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609600" y="5181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8</a:t>
            </a:r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1219200" y="4114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685800" y="4191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2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524000" y="5181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6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676400" y="4724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381000" y="4724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24622" name="AutoShape 46"/>
          <p:cNvSpPr>
            <a:spLocks noChangeArrowheads="1"/>
          </p:cNvSpPr>
          <p:nvPr/>
        </p:nvSpPr>
        <p:spPr bwMode="auto">
          <a:xfrm>
            <a:off x="4648200" y="1003300"/>
            <a:ext cx="3814763" cy="3644900"/>
          </a:xfrm>
          <a:custGeom>
            <a:avLst/>
            <a:gdLst>
              <a:gd name="G0" fmla="+- 10800 0 0"/>
              <a:gd name="G1" fmla="+- 11771822 0 0"/>
              <a:gd name="G2" fmla="+- 0 0 11771822"/>
              <a:gd name="T0" fmla="*/ 0 256 1"/>
              <a:gd name="T1" fmla="*/ 180 256 1"/>
              <a:gd name="G3" fmla="+- 11771822 T0 T1"/>
              <a:gd name="T2" fmla="*/ 0 256 1"/>
              <a:gd name="T3" fmla="*/ 90 256 1"/>
              <a:gd name="G4" fmla="+- 11771822 T2 T3"/>
              <a:gd name="G5" fmla="*/ G4 2 1"/>
              <a:gd name="T4" fmla="*/ 90 256 1"/>
              <a:gd name="T5" fmla="*/ 0 256 1"/>
              <a:gd name="G6" fmla="+- 11771822 T4 T5"/>
              <a:gd name="G7" fmla="*/ G6 2 1"/>
              <a:gd name="G8" fmla="abs 1177182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800"/>
              <a:gd name="G18" fmla="*/ 10800 1 2"/>
              <a:gd name="G19" fmla="+- G18 5400 0"/>
              <a:gd name="G20" fmla="cos G19 11771822"/>
              <a:gd name="G21" fmla="sin G19 11771822"/>
              <a:gd name="G22" fmla="+- G20 10800 0"/>
              <a:gd name="G23" fmla="+- G21 10800 0"/>
              <a:gd name="G24" fmla="+- 10800 0 G20"/>
              <a:gd name="G25" fmla="+- 10800 10800 0"/>
              <a:gd name="G26" fmla="?: G9 G17 G25"/>
              <a:gd name="G27" fmla="?: G9 0 21600"/>
              <a:gd name="G28" fmla="cos 10800 11771822"/>
              <a:gd name="G29" fmla="sin 10800 11771822"/>
              <a:gd name="G30" fmla="sin 10800 11771822"/>
              <a:gd name="G31" fmla="+- G28 10800 0"/>
              <a:gd name="G32" fmla="+- G29 10800 0"/>
              <a:gd name="G33" fmla="+- G30 10800 0"/>
              <a:gd name="G34" fmla="?: G4 0 G31"/>
              <a:gd name="G35" fmla="?: 11771822 G34 0"/>
              <a:gd name="G36" fmla="?: G6 G35 G31"/>
              <a:gd name="G37" fmla="+- 21600 0 G36"/>
              <a:gd name="G38" fmla="?: G4 0 G33"/>
              <a:gd name="G39" fmla="?: 1177182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0 w 21600"/>
              <a:gd name="T15" fmla="*/ 10870 h 21600"/>
              <a:gd name="T16" fmla="*/ 10800 w 21600"/>
              <a:gd name="T17" fmla="*/ 0 h 21600"/>
              <a:gd name="T18" fmla="*/ 21600 w 21600"/>
              <a:gd name="T19" fmla="*/ 1087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0" y="10870"/>
                </a:moveTo>
                <a:cubicBezTo>
                  <a:pt x="0" y="10847"/>
                  <a:pt x="0" y="10823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23"/>
                  <a:pt x="21599" y="10847"/>
                  <a:pt x="21599" y="10870"/>
                </a:cubicBezTo>
                <a:cubicBezTo>
                  <a:pt x="21599" y="10847"/>
                  <a:pt x="21600" y="10823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23"/>
                  <a:pt x="0" y="10847"/>
                  <a:pt x="0" y="10870"/>
                </a:cubicBezTo>
                <a:close/>
              </a:path>
            </a:pathLst>
          </a:custGeom>
          <a:solidFill>
            <a:srgbClr val="B2B2B2"/>
          </a:solidFill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4648200" y="2854325"/>
            <a:ext cx="3814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 flipH="1">
            <a:off x="6548438" y="381000"/>
            <a:ext cx="0" cy="3028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5" name="Line 49"/>
          <p:cNvSpPr>
            <a:spLocks noChangeShapeType="1"/>
          </p:cNvSpPr>
          <p:nvPr/>
        </p:nvSpPr>
        <p:spPr bwMode="auto">
          <a:xfrm>
            <a:off x="6019800" y="685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6" name="Oval 50"/>
          <p:cNvSpPr>
            <a:spLocks noChangeArrowheads="1"/>
          </p:cNvSpPr>
          <p:nvPr/>
        </p:nvSpPr>
        <p:spPr bwMode="auto">
          <a:xfrm>
            <a:off x="6518275" y="10541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7" name="Oval 51"/>
          <p:cNvSpPr>
            <a:spLocks noChangeArrowheads="1"/>
          </p:cNvSpPr>
          <p:nvPr/>
        </p:nvSpPr>
        <p:spPr bwMode="auto">
          <a:xfrm>
            <a:off x="6515100" y="18288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8" name="Oval 52"/>
          <p:cNvSpPr>
            <a:spLocks noChangeArrowheads="1"/>
          </p:cNvSpPr>
          <p:nvPr/>
        </p:nvSpPr>
        <p:spPr bwMode="auto">
          <a:xfrm>
            <a:off x="6769100" y="11303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9" name="Line 53"/>
          <p:cNvSpPr>
            <a:spLocks noChangeShapeType="1"/>
          </p:cNvSpPr>
          <p:nvPr/>
        </p:nvSpPr>
        <p:spPr bwMode="auto">
          <a:xfrm rot="-5400000">
            <a:off x="6543675" y="904875"/>
            <a:ext cx="0" cy="5334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 rot="-5400000">
            <a:off x="6553200" y="1209675"/>
            <a:ext cx="0" cy="9144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31" name="Oval 55"/>
          <p:cNvSpPr>
            <a:spLocks noChangeArrowheads="1"/>
          </p:cNvSpPr>
          <p:nvPr/>
        </p:nvSpPr>
        <p:spPr bwMode="auto">
          <a:xfrm>
            <a:off x="6235700" y="11303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32" name="Line 56"/>
          <p:cNvSpPr>
            <a:spLocks noChangeShapeType="1"/>
          </p:cNvSpPr>
          <p:nvPr/>
        </p:nvSpPr>
        <p:spPr bwMode="auto">
          <a:xfrm rot="-5400000">
            <a:off x="6553200" y="876300"/>
            <a:ext cx="0" cy="9906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33" name="Oval 57"/>
          <p:cNvSpPr>
            <a:spLocks noChangeArrowheads="1"/>
          </p:cNvSpPr>
          <p:nvPr/>
        </p:nvSpPr>
        <p:spPr bwMode="auto">
          <a:xfrm>
            <a:off x="6959600" y="16256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34" name="Oval 58"/>
          <p:cNvSpPr>
            <a:spLocks noChangeArrowheads="1"/>
          </p:cNvSpPr>
          <p:nvPr/>
        </p:nvSpPr>
        <p:spPr bwMode="auto">
          <a:xfrm>
            <a:off x="6064250" y="16256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35" name="Oval 59"/>
          <p:cNvSpPr>
            <a:spLocks noChangeArrowheads="1"/>
          </p:cNvSpPr>
          <p:nvPr/>
        </p:nvSpPr>
        <p:spPr bwMode="auto">
          <a:xfrm>
            <a:off x="6019800" y="13335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36" name="Oval 60"/>
          <p:cNvSpPr>
            <a:spLocks noChangeArrowheads="1"/>
          </p:cNvSpPr>
          <p:nvPr/>
        </p:nvSpPr>
        <p:spPr bwMode="auto">
          <a:xfrm>
            <a:off x="6997700" y="132715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6248400" y="1143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7086600" y="121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7010400" y="1524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8</a:t>
            </a: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5813425" y="1524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2</a:t>
            </a:r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6781800" y="990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6</a:t>
            </a:r>
          </a:p>
        </p:txBody>
      </p:sp>
      <p:sp>
        <p:nvSpPr>
          <p:cNvPr id="24642" name="Rectangle 66"/>
          <p:cNvSpPr>
            <a:spLocks noChangeArrowheads="1"/>
          </p:cNvSpPr>
          <p:nvPr/>
        </p:nvSpPr>
        <p:spPr bwMode="auto">
          <a:xfrm>
            <a:off x="6400800" y="762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24643" name="Text Box 67"/>
          <p:cNvSpPr txBox="1">
            <a:spLocks noChangeArrowheads="1"/>
          </p:cNvSpPr>
          <p:nvPr/>
        </p:nvSpPr>
        <p:spPr bwMode="auto">
          <a:xfrm>
            <a:off x="6553200" y="1828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24644" name="Freeform 68"/>
          <p:cNvSpPr>
            <a:spLocks/>
          </p:cNvSpPr>
          <p:nvPr/>
        </p:nvSpPr>
        <p:spPr bwMode="auto">
          <a:xfrm>
            <a:off x="6016625" y="1084263"/>
            <a:ext cx="1049338" cy="784225"/>
          </a:xfrm>
          <a:custGeom>
            <a:avLst/>
            <a:gdLst>
              <a:gd name="T0" fmla="*/ 342 w 661"/>
              <a:gd name="T1" fmla="*/ 1 h 494"/>
              <a:gd name="T2" fmla="*/ 507 w 661"/>
              <a:gd name="T3" fmla="*/ 45 h 494"/>
              <a:gd name="T4" fmla="*/ 641 w 661"/>
              <a:gd name="T5" fmla="*/ 181 h 494"/>
              <a:gd name="T6" fmla="*/ 626 w 661"/>
              <a:gd name="T7" fmla="*/ 361 h 494"/>
              <a:gd name="T8" fmla="*/ 506 w 661"/>
              <a:gd name="T9" fmla="*/ 453 h 494"/>
              <a:gd name="T10" fmla="*/ 338 w 661"/>
              <a:gd name="T11" fmla="*/ 493 h 494"/>
              <a:gd name="T12" fmla="*/ 186 w 661"/>
              <a:gd name="T13" fmla="*/ 461 h 494"/>
              <a:gd name="T14" fmla="*/ 58 w 661"/>
              <a:gd name="T15" fmla="*/ 369 h 494"/>
              <a:gd name="T16" fmla="*/ 16 w 661"/>
              <a:gd name="T17" fmla="*/ 189 h 494"/>
              <a:gd name="T18" fmla="*/ 154 w 661"/>
              <a:gd name="T19" fmla="*/ 53 h 494"/>
              <a:gd name="T20" fmla="*/ 342 w 661"/>
              <a:gd name="T21" fmla="*/ 1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1" h="494">
                <a:moveTo>
                  <a:pt x="342" y="1"/>
                </a:moveTo>
                <a:cubicBezTo>
                  <a:pt x="401" y="0"/>
                  <a:pt x="457" y="15"/>
                  <a:pt x="507" y="45"/>
                </a:cubicBezTo>
                <a:cubicBezTo>
                  <a:pt x="557" y="75"/>
                  <a:pt x="621" y="128"/>
                  <a:pt x="641" y="181"/>
                </a:cubicBezTo>
                <a:cubicBezTo>
                  <a:pt x="661" y="234"/>
                  <a:pt x="648" y="316"/>
                  <a:pt x="626" y="361"/>
                </a:cubicBezTo>
                <a:cubicBezTo>
                  <a:pt x="604" y="406"/>
                  <a:pt x="554" y="431"/>
                  <a:pt x="506" y="453"/>
                </a:cubicBezTo>
                <a:cubicBezTo>
                  <a:pt x="458" y="475"/>
                  <a:pt x="391" y="492"/>
                  <a:pt x="338" y="493"/>
                </a:cubicBezTo>
                <a:cubicBezTo>
                  <a:pt x="285" y="494"/>
                  <a:pt x="233" y="482"/>
                  <a:pt x="186" y="461"/>
                </a:cubicBezTo>
                <a:cubicBezTo>
                  <a:pt x="139" y="440"/>
                  <a:pt x="86" y="414"/>
                  <a:pt x="58" y="369"/>
                </a:cubicBezTo>
                <a:cubicBezTo>
                  <a:pt x="30" y="324"/>
                  <a:pt x="0" y="242"/>
                  <a:pt x="16" y="189"/>
                </a:cubicBezTo>
                <a:cubicBezTo>
                  <a:pt x="32" y="136"/>
                  <a:pt x="100" y="84"/>
                  <a:pt x="154" y="53"/>
                </a:cubicBezTo>
                <a:cubicBezTo>
                  <a:pt x="208" y="22"/>
                  <a:pt x="283" y="2"/>
                  <a:pt x="342" y="1"/>
                </a:cubicBezTo>
                <a:close/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45" name="Line 69"/>
          <p:cNvSpPr>
            <a:spLocks noChangeShapeType="1"/>
          </p:cNvSpPr>
          <p:nvPr/>
        </p:nvSpPr>
        <p:spPr bwMode="auto">
          <a:xfrm>
            <a:off x="6026150" y="685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46" name="Line 70"/>
          <p:cNvSpPr>
            <a:spLocks noChangeShapeType="1"/>
          </p:cNvSpPr>
          <p:nvPr/>
        </p:nvSpPr>
        <p:spPr bwMode="auto">
          <a:xfrm>
            <a:off x="7061200" y="685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47" name="Line 71"/>
          <p:cNvSpPr>
            <a:spLocks noChangeShapeType="1"/>
          </p:cNvSpPr>
          <p:nvPr/>
        </p:nvSpPr>
        <p:spPr bwMode="auto">
          <a:xfrm>
            <a:off x="6096000" y="68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48" name="Line 72"/>
          <p:cNvSpPr>
            <a:spLocks noChangeShapeType="1"/>
          </p:cNvSpPr>
          <p:nvPr/>
        </p:nvSpPr>
        <p:spPr bwMode="auto">
          <a:xfrm>
            <a:off x="6985000" y="68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49" name="Line 73"/>
          <p:cNvSpPr>
            <a:spLocks noChangeShapeType="1"/>
          </p:cNvSpPr>
          <p:nvPr/>
        </p:nvSpPr>
        <p:spPr bwMode="auto">
          <a:xfrm>
            <a:off x="6261100" y="68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50" name="Line 74"/>
          <p:cNvSpPr>
            <a:spLocks noChangeShapeType="1"/>
          </p:cNvSpPr>
          <p:nvPr/>
        </p:nvSpPr>
        <p:spPr bwMode="auto">
          <a:xfrm>
            <a:off x="6819900" y="660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51" name="Line 75"/>
          <p:cNvSpPr>
            <a:spLocks noChangeShapeType="1"/>
          </p:cNvSpPr>
          <p:nvPr/>
        </p:nvSpPr>
        <p:spPr bwMode="auto">
          <a:xfrm>
            <a:off x="6553200" y="685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52" name="Rectangle 76"/>
          <p:cNvSpPr>
            <a:spLocks noChangeArrowheads="1"/>
          </p:cNvSpPr>
          <p:nvPr/>
        </p:nvSpPr>
        <p:spPr bwMode="auto">
          <a:xfrm>
            <a:off x="5791200" y="121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24653" name="Line 77"/>
          <p:cNvSpPr>
            <a:spLocks noChangeShapeType="1"/>
          </p:cNvSpPr>
          <p:nvPr/>
        </p:nvSpPr>
        <p:spPr bwMode="auto">
          <a:xfrm>
            <a:off x="4683125" y="4038600"/>
            <a:ext cx="407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54" name="Oval 78"/>
          <p:cNvSpPr>
            <a:spLocks noChangeArrowheads="1"/>
          </p:cNvSpPr>
          <p:nvPr/>
        </p:nvSpPr>
        <p:spPr bwMode="auto">
          <a:xfrm>
            <a:off x="1257300" y="43561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55" name="Oval 79"/>
          <p:cNvSpPr>
            <a:spLocks noChangeArrowheads="1"/>
          </p:cNvSpPr>
          <p:nvPr/>
        </p:nvSpPr>
        <p:spPr bwMode="auto">
          <a:xfrm>
            <a:off x="1511300" y="45847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56" name="Oval 80"/>
          <p:cNvSpPr>
            <a:spLocks noChangeArrowheads="1"/>
          </p:cNvSpPr>
          <p:nvPr/>
        </p:nvSpPr>
        <p:spPr bwMode="auto">
          <a:xfrm>
            <a:off x="1587500" y="48387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57" name="Oval 81"/>
          <p:cNvSpPr>
            <a:spLocks noChangeArrowheads="1"/>
          </p:cNvSpPr>
          <p:nvPr/>
        </p:nvSpPr>
        <p:spPr bwMode="auto">
          <a:xfrm>
            <a:off x="1511300" y="50927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58" name="Oval 82"/>
          <p:cNvSpPr>
            <a:spLocks noChangeArrowheads="1"/>
          </p:cNvSpPr>
          <p:nvPr/>
        </p:nvSpPr>
        <p:spPr bwMode="auto">
          <a:xfrm>
            <a:off x="1244600" y="53340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59" name="Oval 83"/>
          <p:cNvSpPr>
            <a:spLocks noChangeArrowheads="1"/>
          </p:cNvSpPr>
          <p:nvPr/>
        </p:nvSpPr>
        <p:spPr bwMode="auto">
          <a:xfrm>
            <a:off x="800100" y="52705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60" name="Oval 84"/>
          <p:cNvSpPr>
            <a:spLocks noChangeArrowheads="1"/>
          </p:cNvSpPr>
          <p:nvPr/>
        </p:nvSpPr>
        <p:spPr bwMode="auto">
          <a:xfrm>
            <a:off x="825500" y="43942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61" name="Oval 85"/>
          <p:cNvSpPr>
            <a:spLocks noChangeArrowheads="1"/>
          </p:cNvSpPr>
          <p:nvPr/>
        </p:nvSpPr>
        <p:spPr bwMode="auto">
          <a:xfrm>
            <a:off x="584200" y="4826000"/>
            <a:ext cx="76200" cy="76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62" name="Line 86"/>
          <p:cNvSpPr>
            <a:spLocks noChangeShapeType="1"/>
          </p:cNvSpPr>
          <p:nvPr/>
        </p:nvSpPr>
        <p:spPr bwMode="auto">
          <a:xfrm>
            <a:off x="3810000" y="18669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63" name="Line 87"/>
          <p:cNvSpPr>
            <a:spLocks noChangeShapeType="1"/>
          </p:cNvSpPr>
          <p:nvPr/>
        </p:nvSpPr>
        <p:spPr bwMode="auto">
          <a:xfrm>
            <a:off x="4683125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64" name="Line 88"/>
          <p:cNvSpPr>
            <a:spLocks noChangeShapeType="1"/>
          </p:cNvSpPr>
          <p:nvPr/>
        </p:nvSpPr>
        <p:spPr bwMode="auto">
          <a:xfrm>
            <a:off x="5216525" y="4038600"/>
            <a:ext cx="0" cy="990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65" name="Line 89"/>
          <p:cNvSpPr>
            <a:spLocks noChangeShapeType="1"/>
          </p:cNvSpPr>
          <p:nvPr/>
        </p:nvSpPr>
        <p:spPr bwMode="auto">
          <a:xfrm>
            <a:off x="5749925" y="4038600"/>
            <a:ext cx="0" cy="14478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66" name="Line 90"/>
          <p:cNvSpPr>
            <a:spLocks noChangeShapeType="1"/>
          </p:cNvSpPr>
          <p:nvPr/>
        </p:nvSpPr>
        <p:spPr bwMode="auto">
          <a:xfrm>
            <a:off x="6257925" y="4038600"/>
            <a:ext cx="0" cy="1371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67" name="Line 91"/>
          <p:cNvSpPr>
            <a:spLocks noChangeShapeType="1"/>
          </p:cNvSpPr>
          <p:nvPr/>
        </p:nvSpPr>
        <p:spPr bwMode="auto">
          <a:xfrm>
            <a:off x="8763000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68" name="Line 92"/>
          <p:cNvSpPr>
            <a:spLocks noChangeShapeType="1"/>
          </p:cNvSpPr>
          <p:nvPr/>
        </p:nvSpPr>
        <p:spPr bwMode="auto">
          <a:xfrm>
            <a:off x="6816725" y="4038600"/>
            <a:ext cx="0" cy="12954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69" name="Line 93"/>
          <p:cNvSpPr>
            <a:spLocks noChangeShapeType="1"/>
          </p:cNvSpPr>
          <p:nvPr/>
        </p:nvSpPr>
        <p:spPr bwMode="auto">
          <a:xfrm>
            <a:off x="7315200" y="4038600"/>
            <a:ext cx="0" cy="12192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70" name="Rectangle 94"/>
          <p:cNvSpPr>
            <a:spLocks noChangeArrowheads="1"/>
          </p:cNvSpPr>
          <p:nvPr/>
        </p:nvSpPr>
        <p:spPr bwMode="auto">
          <a:xfrm>
            <a:off x="8112125" y="3733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24671" name="Rectangle 95"/>
          <p:cNvSpPr>
            <a:spLocks noChangeArrowheads="1"/>
          </p:cNvSpPr>
          <p:nvPr/>
        </p:nvSpPr>
        <p:spPr bwMode="auto">
          <a:xfrm>
            <a:off x="5064125" y="3733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6</a:t>
            </a:r>
          </a:p>
        </p:txBody>
      </p:sp>
      <p:sp>
        <p:nvSpPr>
          <p:cNvPr id="24672" name="Rectangle 96"/>
          <p:cNvSpPr>
            <a:spLocks noChangeArrowheads="1"/>
          </p:cNvSpPr>
          <p:nvPr/>
        </p:nvSpPr>
        <p:spPr bwMode="auto">
          <a:xfrm>
            <a:off x="7143750" y="3733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2</a:t>
            </a:r>
          </a:p>
        </p:txBody>
      </p:sp>
      <p:sp>
        <p:nvSpPr>
          <p:cNvPr id="24673" name="Rectangle 97"/>
          <p:cNvSpPr>
            <a:spLocks noChangeArrowheads="1"/>
          </p:cNvSpPr>
          <p:nvPr/>
        </p:nvSpPr>
        <p:spPr bwMode="auto">
          <a:xfrm>
            <a:off x="4495800" y="375126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24674" name="Text Box 98"/>
          <p:cNvSpPr txBox="1">
            <a:spLocks noChangeArrowheads="1"/>
          </p:cNvSpPr>
          <p:nvPr/>
        </p:nvSpPr>
        <p:spPr bwMode="auto">
          <a:xfrm>
            <a:off x="6588125" y="3733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24675" name="Text Box 99"/>
          <p:cNvSpPr txBox="1">
            <a:spLocks noChangeArrowheads="1"/>
          </p:cNvSpPr>
          <p:nvPr/>
        </p:nvSpPr>
        <p:spPr bwMode="auto">
          <a:xfrm>
            <a:off x="6130925" y="3733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8</a:t>
            </a:r>
          </a:p>
        </p:txBody>
      </p:sp>
      <p:sp>
        <p:nvSpPr>
          <p:cNvPr id="24676" name="Text Box 100"/>
          <p:cNvSpPr txBox="1">
            <a:spLocks noChangeArrowheads="1"/>
          </p:cNvSpPr>
          <p:nvPr/>
        </p:nvSpPr>
        <p:spPr bwMode="auto">
          <a:xfrm>
            <a:off x="7654925" y="3733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24677" name="Rectangle 101"/>
          <p:cNvSpPr>
            <a:spLocks noChangeArrowheads="1"/>
          </p:cNvSpPr>
          <p:nvPr/>
        </p:nvSpPr>
        <p:spPr bwMode="auto">
          <a:xfrm>
            <a:off x="5597525" y="3733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24678" name="Line 102"/>
          <p:cNvSpPr>
            <a:spLocks noChangeShapeType="1"/>
          </p:cNvSpPr>
          <p:nvPr/>
        </p:nvSpPr>
        <p:spPr bwMode="auto">
          <a:xfrm>
            <a:off x="7848600" y="4038600"/>
            <a:ext cx="0" cy="11430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79" name="Line 103"/>
          <p:cNvSpPr>
            <a:spLocks noChangeShapeType="1"/>
          </p:cNvSpPr>
          <p:nvPr/>
        </p:nvSpPr>
        <p:spPr bwMode="auto">
          <a:xfrm>
            <a:off x="8305800" y="4038600"/>
            <a:ext cx="0" cy="8382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80" name="Line 104"/>
          <p:cNvSpPr>
            <a:spLocks noChangeShapeType="1"/>
          </p:cNvSpPr>
          <p:nvPr/>
        </p:nvSpPr>
        <p:spPr bwMode="auto">
          <a:xfrm>
            <a:off x="4572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81" name="Line 105"/>
          <p:cNvSpPr>
            <a:spLocks noChangeShapeType="1"/>
          </p:cNvSpPr>
          <p:nvPr/>
        </p:nvSpPr>
        <p:spPr bwMode="auto">
          <a:xfrm>
            <a:off x="5629275" y="50101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82" name="Line 106"/>
          <p:cNvSpPr>
            <a:spLocks noChangeShapeType="1"/>
          </p:cNvSpPr>
          <p:nvPr/>
        </p:nvSpPr>
        <p:spPr bwMode="auto">
          <a:xfrm>
            <a:off x="5095875" y="48291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83" name="Line 107"/>
          <p:cNvSpPr>
            <a:spLocks noChangeShapeType="1"/>
          </p:cNvSpPr>
          <p:nvPr/>
        </p:nvSpPr>
        <p:spPr bwMode="auto">
          <a:xfrm>
            <a:off x="61722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84" name="Line 108"/>
          <p:cNvSpPr>
            <a:spLocks noChangeShapeType="1"/>
          </p:cNvSpPr>
          <p:nvPr/>
        </p:nvSpPr>
        <p:spPr bwMode="auto">
          <a:xfrm>
            <a:off x="7210425" y="51530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85" name="Line 109"/>
          <p:cNvSpPr>
            <a:spLocks noChangeShapeType="1"/>
          </p:cNvSpPr>
          <p:nvPr/>
        </p:nvSpPr>
        <p:spPr bwMode="auto">
          <a:xfrm>
            <a:off x="67056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86" name="Line 110"/>
          <p:cNvSpPr>
            <a:spLocks noChangeShapeType="1"/>
          </p:cNvSpPr>
          <p:nvPr/>
        </p:nvSpPr>
        <p:spPr bwMode="auto">
          <a:xfrm>
            <a:off x="7743825" y="49815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87" name="Line 111"/>
          <p:cNvSpPr>
            <a:spLocks noChangeShapeType="1"/>
          </p:cNvSpPr>
          <p:nvPr/>
        </p:nvSpPr>
        <p:spPr bwMode="auto">
          <a:xfrm>
            <a:off x="82296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88" name="Line 112"/>
          <p:cNvSpPr>
            <a:spLocks noChangeShapeType="1"/>
          </p:cNvSpPr>
          <p:nvPr/>
        </p:nvSpPr>
        <p:spPr bwMode="auto">
          <a:xfrm>
            <a:off x="86868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89" name="Freeform 113"/>
          <p:cNvSpPr>
            <a:spLocks/>
          </p:cNvSpPr>
          <p:nvPr/>
        </p:nvSpPr>
        <p:spPr bwMode="auto">
          <a:xfrm>
            <a:off x="4648200" y="4572000"/>
            <a:ext cx="4114800" cy="681038"/>
          </a:xfrm>
          <a:custGeom>
            <a:avLst/>
            <a:gdLst>
              <a:gd name="T0" fmla="*/ 0 w 2592"/>
              <a:gd name="T1" fmla="*/ 0 h 429"/>
              <a:gd name="T2" fmla="*/ 366 w 2592"/>
              <a:gd name="T3" fmla="*/ 162 h 429"/>
              <a:gd name="T4" fmla="*/ 684 w 2592"/>
              <a:gd name="T5" fmla="*/ 275 h 429"/>
              <a:gd name="T6" fmla="*/ 696 w 2592"/>
              <a:gd name="T7" fmla="*/ 276 h 429"/>
              <a:gd name="T8" fmla="*/ 1026 w 2592"/>
              <a:gd name="T9" fmla="*/ 384 h 429"/>
              <a:gd name="T10" fmla="*/ 1362 w 2592"/>
              <a:gd name="T11" fmla="*/ 426 h 429"/>
              <a:gd name="T12" fmla="*/ 1680 w 2592"/>
              <a:gd name="T13" fmla="*/ 366 h 429"/>
              <a:gd name="T14" fmla="*/ 2028 w 2592"/>
              <a:gd name="T15" fmla="*/ 252 h 429"/>
              <a:gd name="T16" fmla="*/ 2304 w 2592"/>
              <a:gd name="T17" fmla="*/ 144 h 429"/>
              <a:gd name="T18" fmla="*/ 2592 w 2592"/>
              <a:gd name="T19" fmla="*/ 0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92" h="429">
                <a:moveTo>
                  <a:pt x="0" y="0"/>
                </a:moveTo>
                <a:cubicBezTo>
                  <a:pt x="61" y="27"/>
                  <a:pt x="252" y="116"/>
                  <a:pt x="366" y="162"/>
                </a:cubicBezTo>
                <a:cubicBezTo>
                  <a:pt x="480" y="208"/>
                  <a:pt x="629" y="256"/>
                  <a:pt x="684" y="275"/>
                </a:cubicBezTo>
                <a:cubicBezTo>
                  <a:pt x="739" y="294"/>
                  <a:pt x="639" y="258"/>
                  <a:pt x="696" y="276"/>
                </a:cubicBezTo>
                <a:cubicBezTo>
                  <a:pt x="753" y="294"/>
                  <a:pt x="915" y="359"/>
                  <a:pt x="1026" y="384"/>
                </a:cubicBezTo>
                <a:cubicBezTo>
                  <a:pt x="1137" y="409"/>
                  <a:pt x="1253" y="429"/>
                  <a:pt x="1362" y="426"/>
                </a:cubicBezTo>
                <a:cubicBezTo>
                  <a:pt x="1471" y="423"/>
                  <a:pt x="1569" y="395"/>
                  <a:pt x="1680" y="366"/>
                </a:cubicBezTo>
                <a:cubicBezTo>
                  <a:pt x="1791" y="337"/>
                  <a:pt x="1924" y="289"/>
                  <a:pt x="2028" y="252"/>
                </a:cubicBezTo>
                <a:cubicBezTo>
                  <a:pt x="2132" y="215"/>
                  <a:pt x="2210" y="186"/>
                  <a:pt x="2304" y="144"/>
                </a:cubicBezTo>
                <a:cubicBezTo>
                  <a:pt x="2398" y="102"/>
                  <a:pt x="2544" y="24"/>
                  <a:pt x="25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90" name="Rectangle 114"/>
          <p:cNvSpPr>
            <a:spLocks noChangeArrowheads="1"/>
          </p:cNvSpPr>
          <p:nvPr/>
        </p:nvSpPr>
        <p:spPr bwMode="auto">
          <a:xfrm>
            <a:off x="8610600" y="3733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24691" name="Rectangle 115"/>
          <p:cNvSpPr>
            <a:spLocks noChangeArrowheads="1"/>
          </p:cNvSpPr>
          <p:nvPr/>
        </p:nvSpPr>
        <p:spPr bwMode="auto">
          <a:xfrm>
            <a:off x="5638800" y="4267200"/>
            <a:ext cx="2236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 Narrow" pitchFamily="34" charset="0"/>
              </a:rPr>
              <a:t>Development of Nozzle</a:t>
            </a:r>
          </a:p>
        </p:txBody>
      </p:sp>
      <p:sp>
        <p:nvSpPr>
          <p:cNvPr id="24692" name="Rectangle 116"/>
          <p:cNvSpPr>
            <a:spLocks noChangeArrowheads="1"/>
          </p:cNvSpPr>
          <p:nvPr/>
        </p:nvSpPr>
        <p:spPr bwMode="auto">
          <a:xfrm>
            <a:off x="3657600" y="0"/>
            <a:ext cx="5486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200" b="1">
                <a:solidFill>
                  <a:srgbClr val="6666FF"/>
                </a:solidFill>
                <a:latin typeface="Arial" charset="0"/>
              </a:rPr>
              <a:t> Offset Nozzle on Hemispherical D’end</a:t>
            </a:r>
            <a:endParaRPr lang="en-US" sz="2200" b="1">
              <a:solidFill>
                <a:srgbClr val="D60093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3048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charset="0"/>
              </a:rPr>
              <a:t>Parts Used in Manufacturing of Equipment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3352800"/>
            <a:ext cx="3657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3   Dished Ends / Plate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1  Cylindrical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" y="2743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2  Conical 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62000" y="11430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339966"/>
                </a:solidFill>
                <a:latin typeface="Arial" charset="0"/>
              </a:rPr>
              <a:t>Main Parts of Equipment Boundary</a:t>
            </a:r>
          </a:p>
        </p:txBody>
      </p: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6400800" y="1143000"/>
            <a:ext cx="2133600" cy="4460875"/>
            <a:chOff x="4032" y="720"/>
            <a:chExt cx="1296" cy="2810"/>
          </a:xfrm>
        </p:grpSpPr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4224" y="720"/>
              <a:ext cx="912" cy="912"/>
            </a:xfrm>
            <a:custGeom>
              <a:avLst/>
              <a:gdLst>
                <a:gd name="G0" fmla="+- 853 0 0"/>
                <a:gd name="G1" fmla="+- 11690859 0 0"/>
                <a:gd name="G2" fmla="+- 0 0 11690859"/>
                <a:gd name="T0" fmla="*/ 0 256 1"/>
                <a:gd name="T1" fmla="*/ 180 256 1"/>
                <a:gd name="G3" fmla="+- 11690859 T0 T1"/>
                <a:gd name="T2" fmla="*/ 0 256 1"/>
                <a:gd name="T3" fmla="*/ 90 256 1"/>
                <a:gd name="G4" fmla="+- 11690859 T2 T3"/>
                <a:gd name="G5" fmla="*/ G4 2 1"/>
                <a:gd name="T4" fmla="*/ 90 256 1"/>
                <a:gd name="T5" fmla="*/ 0 256 1"/>
                <a:gd name="G6" fmla="+- 11690859 T4 T5"/>
                <a:gd name="G7" fmla="*/ G6 2 1"/>
                <a:gd name="G8" fmla="abs 11690859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53"/>
                <a:gd name="G18" fmla="*/ 853 1 2"/>
                <a:gd name="G19" fmla="+- G18 5400 0"/>
                <a:gd name="G20" fmla="cos G19 11690859"/>
                <a:gd name="G21" fmla="sin G19 11690859"/>
                <a:gd name="G22" fmla="+- G20 10800 0"/>
                <a:gd name="G23" fmla="+- G21 10800 0"/>
                <a:gd name="G24" fmla="+- 10800 0 G20"/>
                <a:gd name="G25" fmla="+- 853 10800 0"/>
                <a:gd name="G26" fmla="?: G9 G17 G25"/>
                <a:gd name="G27" fmla="?: G9 0 21600"/>
                <a:gd name="G28" fmla="cos 10800 11690859"/>
                <a:gd name="G29" fmla="sin 10800 11690859"/>
                <a:gd name="G30" fmla="sin 853 11690859"/>
                <a:gd name="G31" fmla="+- G28 10800 0"/>
                <a:gd name="G32" fmla="+- G29 10800 0"/>
                <a:gd name="G33" fmla="+- G30 10800 0"/>
                <a:gd name="G34" fmla="?: G4 0 G31"/>
                <a:gd name="G35" fmla="?: 11690859 G34 0"/>
                <a:gd name="G36" fmla="?: G6 G35 G31"/>
                <a:gd name="G37" fmla="+- 21600 0 G36"/>
                <a:gd name="G38" fmla="?: G4 0 G33"/>
                <a:gd name="G39" fmla="?: 11690859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975 w 21600"/>
                <a:gd name="T15" fmla="*/ 10963 h 21600"/>
                <a:gd name="T16" fmla="*/ 10800 w 21600"/>
                <a:gd name="T17" fmla="*/ 9947 h 21600"/>
                <a:gd name="T18" fmla="*/ 16625 w 21600"/>
                <a:gd name="T19" fmla="*/ 10963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947" y="10823"/>
                  </a:moveTo>
                  <a:cubicBezTo>
                    <a:pt x="9947" y="10815"/>
                    <a:pt x="9947" y="10807"/>
                    <a:pt x="9947" y="10800"/>
                  </a:cubicBezTo>
                  <a:cubicBezTo>
                    <a:pt x="9947" y="10328"/>
                    <a:pt x="10328" y="9947"/>
                    <a:pt x="10800" y="9947"/>
                  </a:cubicBezTo>
                  <a:cubicBezTo>
                    <a:pt x="11271" y="9947"/>
                    <a:pt x="11653" y="10328"/>
                    <a:pt x="11653" y="10800"/>
                  </a:cubicBezTo>
                  <a:cubicBezTo>
                    <a:pt x="11653" y="10807"/>
                    <a:pt x="11652" y="10815"/>
                    <a:pt x="11652" y="10823"/>
                  </a:cubicBezTo>
                  <a:lnTo>
                    <a:pt x="21595" y="11103"/>
                  </a:lnTo>
                  <a:cubicBezTo>
                    <a:pt x="21598" y="11002"/>
                    <a:pt x="21600" y="10901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901"/>
                    <a:pt x="1" y="11002"/>
                    <a:pt x="4" y="1110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 rot="-10818441">
              <a:off x="4032" y="1704"/>
              <a:ext cx="1295" cy="576"/>
            </a:xfrm>
            <a:custGeom>
              <a:avLst/>
              <a:gdLst>
                <a:gd name="G0" fmla="+- 3240 0 0"/>
                <a:gd name="G1" fmla="+- 21600 0 3240"/>
                <a:gd name="G2" fmla="*/ 3240 1 2"/>
                <a:gd name="G3" fmla="+- 21600 0 G2"/>
                <a:gd name="G4" fmla="+/ 3240 21600 2"/>
                <a:gd name="G5" fmla="+/ G1 0 2"/>
                <a:gd name="G6" fmla="*/ 21600 21600 3240"/>
                <a:gd name="G7" fmla="*/ G6 1 2"/>
                <a:gd name="G8" fmla="+- 21600 0 G7"/>
                <a:gd name="G9" fmla="*/ 21600 1 2"/>
                <a:gd name="G10" fmla="+- 3240 0 G9"/>
                <a:gd name="G11" fmla="?: G10 G8 0"/>
                <a:gd name="G12" fmla="?: G10 G7 21600"/>
                <a:gd name="T0" fmla="*/ 19980 w 21600"/>
                <a:gd name="T1" fmla="*/ 10800 h 21600"/>
                <a:gd name="T2" fmla="*/ 10800 w 21600"/>
                <a:gd name="T3" fmla="*/ 21600 h 21600"/>
                <a:gd name="T4" fmla="*/ 1620 w 21600"/>
                <a:gd name="T5" fmla="*/ 10800 h 21600"/>
                <a:gd name="T6" fmla="*/ 10800 w 21600"/>
                <a:gd name="T7" fmla="*/ 0 h 21600"/>
                <a:gd name="T8" fmla="*/ 3420 w 21600"/>
                <a:gd name="T9" fmla="*/ 3420 h 21600"/>
                <a:gd name="T10" fmla="*/ 18180 w 21600"/>
                <a:gd name="T11" fmla="*/ 181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240" y="21600"/>
                  </a:lnTo>
                  <a:lnTo>
                    <a:pt x="183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78" name="AutoShape 10"/>
            <p:cNvSpPr>
              <a:spLocks noChangeArrowheads="1"/>
            </p:cNvSpPr>
            <p:nvPr/>
          </p:nvSpPr>
          <p:spPr bwMode="auto">
            <a:xfrm rot="-10800000">
              <a:off x="4032" y="2618"/>
              <a:ext cx="1296" cy="912"/>
            </a:xfrm>
            <a:custGeom>
              <a:avLst/>
              <a:gdLst>
                <a:gd name="G0" fmla="+- 334 0 0"/>
                <a:gd name="G1" fmla="+- 11538314 0 0"/>
                <a:gd name="G2" fmla="+- 0 0 11538314"/>
                <a:gd name="T0" fmla="*/ 0 256 1"/>
                <a:gd name="T1" fmla="*/ 180 256 1"/>
                <a:gd name="G3" fmla="+- 11538314 T0 T1"/>
                <a:gd name="T2" fmla="*/ 0 256 1"/>
                <a:gd name="T3" fmla="*/ 90 256 1"/>
                <a:gd name="G4" fmla="+- 11538314 T2 T3"/>
                <a:gd name="G5" fmla="*/ G4 2 1"/>
                <a:gd name="T4" fmla="*/ 90 256 1"/>
                <a:gd name="T5" fmla="*/ 0 256 1"/>
                <a:gd name="G6" fmla="+- 11538314 T4 T5"/>
                <a:gd name="G7" fmla="*/ G6 2 1"/>
                <a:gd name="G8" fmla="abs 11538314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334"/>
                <a:gd name="G18" fmla="*/ 334 1 2"/>
                <a:gd name="G19" fmla="+- G18 5400 0"/>
                <a:gd name="G20" fmla="cos G19 11538314"/>
                <a:gd name="G21" fmla="sin G19 11538314"/>
                <a:gd name="G22" fmla="+- G20 10800 0"/>
                <a:gd name="G23" fmla="+- G21 10800 0"/>
                <a:gd name="G24" fmla="+- 10800 0 G20"/>
                <a:gd name="G25" fmla="+- 334 10800 0"/>
                <a:gd name="G26" fmla="?: G9 G17 G25"/>
                <a:gd name="G27" fmla="?: G9 0 21600"/>
                <a:gd name="G28" fmla="cos 10800 11538314"/>
                <a:gd name="G29" fmla="sin 10800 11538314"/>
                <a:gd name="G30" fmla="sin 334 11538314"/>
                <a:gd name="G31" fmla="+- G28 10800 0"/>
                <a:gd name="G32" fmla="+- G29 10800 0"/>
                <a:gd name="G33" fmla="+- G30 10800 0"/>
                <a:gd name="G34" fmla="?: G4 0 G31"/>
                <a:gd name="G35" fmla="?: 11538314 G34 0"/>
                <a:gd name="G36" fmla="?: G6 G35 G31"/>
                <a:gd name="G37" fmla="+- 21600 0 G36"/>
                <a:gd name="G38" fmla="?: G4 0 G33"/>
                <a:gd name="G39" fmla="?: 11538314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5246 w 21600"/>
                <a:gd name="T15" fmla="*/ 11182 h 21600"/>
                <a:gd name="T16" fmla="*/ 10800 w 21600"/>
                <a:gd name="T17" fmla="*/ 10466 h 21600"/>
                <a:gd name="T18" fmla="*/ 16354 w 21600"/>
                <a:gd name="T19" fmla="*/ 11182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466" y="10822"/>
                  </a:moveTo>
                  <a:cubicBezTo>
                    <a:pt x="10466" y="10815"/>
                    <a:pt x="10466" y="10807"/>
                    <a:pt x="10466" y="10800"/>
                  </a:cubicBezTo>
                  <a:cubicBezTo>
                    <a:pt x="10466" y="10615"/>
                    <a:pt x="10615" y="10466"/>
                    <a:pt x="10800" y="10466"/>
                  </a:cubicBezTo>
                  <a:cubicBezTo>
                    <a:pt x="10984" y="10466"/>
                    <a:pt x="11134" y="10615"/>
                    <a:pt x="11134" y="10800"/>
                  </a:cubicBezTo>
                  <a:cubicBezTo>
                    <a:pt x="11134" y="10807"/>
                    <a:pt x="11133" y="10815"/>
                    <a:pt x="11133" y="10822"/>
                  </a:cubicBezTo>
                  <a:lnTo>
                    <a:pt x="21574" y="11541"/>
                  </a:lnTo>
                  <a:cubicBezTo>
                    <a:pt x="21591" y="11295"/>
                    <a:pt x="21600" y="110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047"/>
                    <a:pt x="8" y="11295"/>
                    <a:pt x="25" y="115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4032" y="2282"/>
              <a:ext cx="1296" cy="8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4224" y="1178"/>
              <a:ext cx="912" cy="5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4464" y="1178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4752" y="1706"/>
              <a:ext cx="14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4416" y="228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09600" y="4495800"/>
            <a:ext cx="4953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Arial" charset="0"/>
              </a:rPr>
              <a:t>To make this parts, we should mark as per developed surface area,  cut and form shape as required.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Arial" charset="0"/>
              </a:rPr>
              <a:t>Parts Used in Manufacturing of Equipment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2209800"/>
            <a:ext cx="3352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6666FF"/>
                </a:solidFill>
                <a:latin typeface="Arial" charset="0"/>
              </a:rPr>
              <a:t>(A)  Types of Nozzle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6666FF"/>
                </a:solidFill>
                <a:latin typeface="Arial" charset="0"/>
              </a:rPr>
              <a:t>1  Radial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6666FF"/>
                </a:solidFill>
                <a:latin typeface="Arial" charset="0"/>
              </a:rPr>
              <a:t>2  Offset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6666FF"/>
                </a:solidFill>
                <a:latin typeface="Arial" charset="0"/>
              </a:rPr>
              <a:t>3  Tangential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6666FF"/>
                </a:solidFill>
                <a:latin typeface="Arial" charset="0"/>
              </a:rPr>
              <a:t>4  Angular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693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Nozzle, Manway, and other piping connections are Intersecting parts of an Equipment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343400" y="2247900"/>
            <a:ext cx="39624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6666FF"/>
                </a:solidFill>
                <a:latin typeface="Arial" charset="0"/>
              </a:rPr>
              <a:t>(B)  Nozzle Set-up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6666FF"/>
                </a:solidFill>
                <a:latin typeface="Arial" charset="0"/>
              </a:rPr>
              <a:t>1  Set 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6666FF"/>
                </a:solidFill>
                <a:latin typeface="Arial" charset="0"/>
              </a:rPr>
              <a:t>2  Set Through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267200" y="3965575"/>
            <a:ext cx="4419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6666FF"/>
                </a:solidFill>
                <a:latin typeface="Arial" charset="0"/>
              </a:rPr>
              <a:t>(C)  Function of Nozzles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6666FF"/>
                </a:solidFill>
                <a:latin typeface="Arial" charset="0"/>
              </a:rPr>
              <a:t>1  Manway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6666FF"/>
                </a:solidFill>
                <a:latin typeface="Arial" charset="0"/>
              </a:rPr>
              <a:t>2  Inlet / Outlet - Service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6666FF"/>
                </a:solidFill>
                <a:latin typeface="Arial" charset="0"/>
              </a:rPr>
              <a:t>3  Instrument Connection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6666FF"/>
                </a:solidFill>
                <a:latin typeface="Arial" charset="0"/>
              </a:rPr>
              <a:t>4  Liquid Level Indicator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143000" y="1219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CC33"/>
                </a:solidFill>
                <a:latin typeface="Arial" charset="0"/>
              </a:rPr>
              <a:t>Radial Nozzle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 rot="-10800000">
            <a:off x="1211263" y="3184525"/>
            <a:ext cx="2625725" cy="2606675"/>
          </a:xfrm>
          <a:custGeom>
            <a:avLst/>
            <a:gdLst>
              <a:gd name="G0" fmla="+- 9735 0 0"/>
              <a:gd name="G1" fmla="+- 6996853 0 0"/>
              <a:gd name="G2" fmla="+- 0 0 6996853"/>
              <a:gd name="T0" fmla="*/ 0 256 1"/>
              <a:gd name="T1" fmla="*/ 180 256 1"/>
              <a:gd name="G3" fmla="+- 6996853 T0 T1"/>
              <a:gd name="T2" fmla="*/ 0 256 1"/>
              <a:gd name="T3" fmla="*/ 90 256 1"/>
              <a:gd name="G4" fmla="+- 6996853 T2 T3"/>
              <a:gd name="G5" fmla="*/ G4 2 1"/>
              <a:gd name="T4" fmla="*/ 90 256 1"/>
              <a:gd name="T5" fmla="*/ 0 256 1"/>
              <a:gd name="G6" fmla="+- 6996853 T4 T5"/>
              <a:gd name="G7" fmla="*/ G6 2 1"/>
              <a:gd name="G8" fmla="abs 699685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35"/>
              <a:gd name="G18" fmla="*/ 9735 1 2"/>
              <a:gd name="G19" fmla="+- G18 5400 0"/>
              <a:gd name="G20" fmla="cos G19 6996853"/>
              <a:gd name="G21" fmla="sin G19 6996853"/>
              <a:gd name="G22" fmla="+- G20 10800 0"/>
              <a:gd name="G23" fmla="+- G21 10800 0"/>
              <a:gd name="G24" fmla="+- 10800 0 G20"/>
              <a:gd name="G25" fmla="+- 9735 10800 0"/>
              <a:gd name="G26" fmla="?: G9 G17 G25"/>
              <a:gd name="G27" fmla="?: G9 0 21600"/>
              <a:gd name="G28" fmla="cos 10800 6996853"/>
              <a:gd name="G29" fmla="sin 10800 6996853"/>
              <a:gd name="G30" fmla="sin 9735 6996853"/>
              <a:gd name="G31" fmla="+- G28 10800 0"/>
              <a:gd name="G32" fmla="+- G29 10800 0"/>
              <a:gd name="G33" fmla="+- G30 10800 0"/>
              <a:gd name="G34" fmla="?: G4 0 G31"/>
              <a:gd name="G35" fmla="?: 6996853 G34 0"/>
              <a:gd name="G36" fmla="?: G6 G35 G31"/>
              <a:gd name="G37" fmla="+- 21600 0 G36"/>
              <a:gd name="G38" fmla="?: G4 0 G33"/>
              <a:gd name="G39" fmla="?: 699685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7838 w 21600"/>
              <a:gd name="T15" fmla="*/ 20631 h 21600"/>
              <a:gd name="T16" fmla="*/ 10800 w 21600"/>
              <a:gd name="T17" fmla="*/ 1065 h 21600"/>
              <a:gd name="T18" fmla="*/ 13762 w 21600"/>
              <a:gd name="T19" fmla="*/ 2063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7992" y="20121"/>
                </a:moveTo>
                <a:cubicBezTo>
                  <a:pt x="3879" y="18882"/>
                  <a:pt x="1065" y="15095"/>
                  <a:pt x="1065" y="10800"/>
                </a:cubicBezTo>
                <a:cubicBezTo>
                  <a:pt x="1065" y="5423"/>
                  <a:pt x="5423" y="1065"/>
                  <a:pt x="10800" y="1065"/>
                </a:cubicBezTo>
                <a:cubicBezTo>
                  <a:pt x="16176" y="1065"/>
                  <a:pt x="20535" y="5423"/>
                  <a:pt x="20535" y="10800"/>
                </a:cubicBezTo>
                <a:cubicBezTo>
                  <a:pt x="20535" y="15095"/>
                  <a:pt x="17720" y="18882"/>
                  <a:pt x="13607" y="20121"/>
                </a:cubicBezTo>
                <a:lnTo>
                  <a:pt x="13914" y="21141"/>
                </a:lnTo>
                <a:cubicBezTo>
                  <a:pt x="18477" y="19766"/>
                  <a:pt x="21600" y="155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5564"/>
                  <a:pt x="3122" y="19766"/>
                  <a:pt x="7685" y="2114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rgbClr val="96969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736725" y="2405063"/>
            <a:ext cx="1574800" cy="974725"/>
            <a:chOff x="2016" y="2880"/>
            <a:chExt cx="720" cy="576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2208" y="2976"/>
              <a:ext cx="48" cy="480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496" y="2976"/>
              <a:ext cx="48" cy="480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016" y="2880"/>
              <a:ext cx="720" cy="9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9224" name="AutoShape 8"/>
          <p:cNvSpPr>
            <a:spLocks noChangeArrowheads="1"/>
          </p:cNvSpPr>
          <p:nvPr/>
        </p:nvSpPr>
        <p:spPr bwMode="auto">
          <a:xfrm rot="-12069245">
            <a:off x="5105400" y="3170238"/>
            <a:ext cx="2725738" cy="2670175"/>
          </a:xfrm>
          <a:custGeom>
            <a:avLst/>
            <a:gdLst>
              <a:gd name="G0" fmla="+- 9833 0 0"/>
              <a:gd name="G1" fmla="+- 6920002 0 0"/>
              <a:gd name="G2" fmla="+- 0 0 6920002"/>
              <a:gd name="T0" fmla="*/ 0 256 1"/>
              <a:gd name="T1" fmla="*/ 180 256 1"/>
              <a:gd name="G3" fmla="+- 6920002 T0 T1"/>
              <a:gd name="T2" fmla="*/ 0 256 1"/>
              <a:gd name="T3" fmla="*/ 90 256 1"/>
              <a:gd name="G4" fmla="+- 6920002 T2 T3"/>
              <a:gd name="G5" fmla="*/ G4 2 1"/>
              <a:gd name="T4" fmla="*/ 90 256 1"/>
              <a:gd name="T5" fmla="*/ 0 256 1"/>
              <a:gd name="G6" fmla="+- 6920002 T4 T5"/>
              <a:gd name="G7" fmla="*/ G6 2 1"/>
              <a:gd name="G8" fmla="abs 692000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833"/>
              <a:gd name="G18" fmla="*/ 9833 1 2"/>
              <a:gd name="G19" fmla="+- G18 5400 0"/>
              <a:gd name="G20" fmla="cos G19 6920002"/>
              <a:gd name="G21" fmla="sin G19 6920002"/>
              <a:gd name="G22" fmla="+- G20 10800 0"/>
              <a:gd name="G23" fmla="+- G21 10800 0"/>
              <a:gd name="G24" fmla="+- 10800 0 G20"/>
              <a:gd name="G25" fmla="+- 9833 10800 0"/>
              <a:gd name="G26" fmla="?: G9 G17 G25"/>
              <a:gd name="G27" fmla="?: G9 0 21600"/>
              <a:gd name="G28" fmla="cos 10800 6920002"/>
              <a:gd name="G29" fmla="sin 10800 6920002"/>
              <a:gd name="G30" fmla="sin 9833 6920002"/>
              <a:gd name="G31" fmla="+- G28 10800 0"/>
              <a:gd name="G32" fmla="+- G29 10800 0"/>
              <a:gd name="G33" fmla="+- G30 10800 0"/>
              <a:gd name="G34" fmla="?: G4 0 G31"/>
              <a:gd name="G35" fmla="?: 6920002 G34 0"/>
              <a:gd name="G36" fmla="?: G6 G35 G31"/>
              <a:gd name="G37" fmla="+- 21600 0 G36"/>
              <a:gd name="G38" fmla="?: G4 0 G33"/>
              <a:gd name="G39" fmla="?: 692000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8027 w 21600"/>
              <a:gd name="T15" fmla="*/ 20737 h 21600"/>
              <a:gd name="T16" fmla="*/ 10800 w 21600"/>
              <a:gd name="T17" fmla="*/ 967 h 21600"/>
              <a:gd name="T18" fmla="*/ 13573 w 21600"/>
              <a:gd name="T19" fmla="*/ 2073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8157" y="20271"/>
                </a:moveTo>
                <a:cubicBezTo>
                  <a:pt x="3906" y="19085"/>
                  <a:pt x="967" y="15212"/>
                  <a:pt x="967" y="10800"/>
                </a:cubicBezTo>
                <a:cubicBezTo>
                  <a:pt x="967" y="5369"/>
                  <a:pt x="5369" y="967"/>
                  <a:pt x="10800" y="967"/>
                </a:cubicBezTo>
                <a:cubicBezTo>
                  <a:pt x="16230" y="967"/>
                  <a:pt x="20633" y="5369"/>
                  <a:pt x="20633" y="10800"/>
                </a:cubicBezTo>
                <a:cubicBezTo>
                  <a:pt x="20633" y="15212"/>
                  <a:pt x="17693" y="19085"/>
                  <a:pt x="13442" y="20271"/>
                </a:cubicBezTo>
                <a:lnTo>
                  <a:pt x="13702" y="21202"/>
                </a:lnTo>
                <a:cubicBezTo>
                  <a:pt x="18371" y="19899"/>
                  <a:pt x="21600" y="1564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5646"/>
                  <a:pt x="3228" y="19899"/>
                  <a:pt x="7897" y="21202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rgbClr val="96969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607050" y="2379663"/>
            <a:ext cx="107950" cy="1185862"/>
          </a:xfrm>
          <a:prstGeom prst="rect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rgbClr val="96969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 flipH="1">
            <a:off x="6284913" y="2430463"/>
            <a:ext cx="107950" cy="871537"/>
          </a:xfrm>
          <a:prstGeom prst="rect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rgbClr val="96969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214938" y="2362200"/>
            <a:ext cx="1606550" cy="173038"/>
          </a:xfrm>
          <a:prstGeom prst="rect">
            <a:avLst/>
          </a:prstGeom>
          <a:solidFill>
            <a:srgbClr val="4D4D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rgbClr val="96969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5997575" y="2152650"/>
            <a:ext cx="33338" cy="16716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prstDash val="dashDot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876800" y="1219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CC33"/>
                </a:solidFill>
                <a:latin typeface="Arial" charset="0"/>
              </a:rPr>
              <a:t>Offset Nozzle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609600" y="4419600"/>
            <a:ext cx="3962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V="1">
            <a:off x="2514600" y="2209800"/>
            <a:ext cx="0" cy="36893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6477000" y="18288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6002338" y="1752600"/>
            <a:ext cx="0" cy="1905000"/>
          </a:xfrm>
          <a:prstGeom prst="line">
            <a:avLst/>
          </a:prstGeom>
          <a:noFill/>
          <a:ln w="0">
            <a:solidFill>
              <a:srgbClr val="000000"/>
            </a:solidFill>
            <a:prstDash val="dashDot"/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2514600" y="381000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charset="0"/>
              </a:rPr>
              <a:t>Types of Nozzle</a:t>
            </a: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4953000" y="4495800"/>
            <a:ext cx="3962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990600" y="10668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Tangential Nozzle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514600" y="381000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charset="0"/>
              </a:rPr>
              <a:t>Types of Nozzle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105400" y="1143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Angular Nozzle </a:t>
            </a: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4953000" y="1905000"/>
            <a:ext cx="3657600" cy="3276600"/>
            <a:chOff x="2880" y="1262"/>
            <a:chExt cx="2688" cy="2434"/>
          </a:xfrm>
        </p:grpSpPr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 flipV="1">
              <a:off x="2880" y="2112"/>
              <a:ext cx="912" cy="96"/>
            </a:xfrm>
            <a:prstGeom prst="rect">
              <a:avLst/>
            </a:prstGeom>
            <a:solidFill>
              <a:srgbClr val="4D4D4D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880" y="3600"/>
              <a:ext cx="2592" cy="96"/>
            </a:xfrm>
            <a:prstGeom prst="rect">
              <a:avLst/>
            </a:prstGeom>
            <a:solidFill>
              <a:srgbClr val="4D4D4D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2880" y="2160"/>
              <a:ext cx="0" cy="1488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5472" y="2112"/>
              <a:ext cx="0" cy="1584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 rot="2429280">
              <a:off x="4032" y="1262"/>
              <a:ext cx="101" cy="1037"/>
            </a:xfrm>
            <a:prstGeom prst="rect">
              <a:avLst/>
            </a:prstGeom>
            <a:solidFill>
              <a:srgbClr val="4D4D4D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 rot="2429280">
              <a:off x="4122" y="1558"/>
              <a:ext cx="1012" cy="109"/>
            </a:xfrm>
            <a:prstGeom prst="rect">
              <a:avLst/>
            </a:prstGeom>
            <a:solidFill>
              <a:srgbClr val="4D4D4D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 rot="2344328" flipH="1">
              <a:off x="4434" y="1329"/>
              <a:ext cx="21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 flipV="1">
              <a:off x="4512" y="2112"/>
              <a:ext cx="960" cy="96"/>
            </a:xfrm>
            <a:prstGeom prst="rect">
              <a:avLst/>
            </a:prstGeom>
            <a:solidFill>
              <a:srgbClr val="4D4D4D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 rot="2429280" flipH="1">
              <a:off x="4633" y="1786"/>
              <a:ext cx="96" cy="432"/>
            </a:xfrm>
            <a:prstGeom prst="rect">
              <a:avLst/>
            </a:prstGeom>
            <a:solidFill>
              <a:srgbClr val="4D4D4D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2880" y="2832"/>
              <a:ext cx="2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0256" name="AutoShape 16"/>
          <p:cNvSpPr>
            <a:spLocks noChangeArrowheads="1"/>
          </p:cNvSpPr>
          <p:nvPr/>
        </p:nvSpPr>
        <p:spPr bwMode="auto">
          <a:xfrm rot="7583135">
            <a:off x="1234282" y="2678906"/>
            <a:ext cx="2859088" cy="2867025"/>
          </a:xfrm>
          <a:custGeom>
            <a:avLst/>
            <a:gdLst>
              <a:gd name="G0" fmla="+- 9549 0 0"/>
              <a:gd name="G1" fmla="+- 7738923 0 0"/>
              <a:gd name="G2" fmla="+- 0 0 7738923"/>
              <a:gd name="T0" fmla="*/ 0 256 1"/>
              <a:gd name="T1" fmla="*/ 180 256 1"/>
              <a:gd name="G3" fmla="+- 7738923 T0 T1"/>
              <a:gd name="T2" fmla="*/ 0 256 1"/>
              <a:gd name="T3" fmla="*/ 90 256 1"/>
              <a:gd name="G4" fmla="+- 7738923 T2 T3"/>
              <a:gd name="G5" fmla="*/ G4 2 1"/>
              <a:gd name="T4" fmla="*/ 90 256 1"/>
              <a:gd name="T5" fmla="*/ 0 256 1"/>
              <a:gd name="G6" fmla="+- 7738923 T4 T5"/>
              <a:gd name="G7" fmla="*/ G6 2 1"/>
              <a:gd name="G8" fmla="abs 773892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549"/>
              <a:gd name="G18" fmla="*/ 9549 1 2"/>
              <a:gd name="G19" fmla="+- G18 5400 0"/>
              <a:gd name="G20" fmla="cos G19 7738923"/>
              <a:gd name="G21" fmla="sin G19 7738923"/>
              <a:gd name="G22" fmla="+- G20 10800 0"/>
              <a:gd name="G23" fmla="+- G21 10800 0"/>
              <a:gd name="G24" fmla="+- 10800 0 G20"/>
              <a:gd name="G25" fmla="+- 9549 10800 0"/>
              <a:gd name="G26" fmla="?: G9 G17 G25"/>
              <a:gd name="G27" fmla="?: G9 0 21600"/>
              <a:gd name="G28" fmla="cos 10800 7738923"/>
              <a:gd name="G29" fmla="sin 10800 7738923"/>
              <a:gd name="G30" fmla="sin 9549 7738923"/>
              <a:gd name="G31" fmla="+- G28 10800 0"/>
              <a:gd name="G32" fmla="+- G29 10800 0"/>
              <a:gd name="G33" fmla="+- G30 10800 0"/>
              <a:gd name="G34" fmla="?: G4 0 G31"/>
              <a:gd name="G35" fmla="?: 7738923 G34 0"/>
              <a:gd name="G36" fmla="?: G6 G35 G31"/>
              <a:gd name="G37" fmla="+- 21600 0 G36"/>
              <a:gd name="G38" fmla="?: G4 0 G33"/>
              <a:gd name="G39" fmla="?: 773892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009 w 21600"/>
              <a:gd name="T15" fmla="*/ 19776 h 21600"/>
              <a:gd name="T16" fmla="*/ 10800 w 21600"/>
              <a:gd name="T17" fmla="*/ 1251 h 21600"/>
              <a:gd name="T18" fmla="*/ 15591 w 21600"/>
              <a:gd name="T19" fmla="*/ 1977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304" y="19224"/>
                </a:moveTo>
                <a:cubicBezTo>
                  <a:pt x="3193" y="17564"/>
                  <a:pt x="1251" y="14325"/>
                  <a:pt x="1251" y="10800"/>
                </a:cubicBezTo>
                <a:cubicBezTo>
                  <a:pt x="1251" y="5526"/>
                  <a:pt x="5526" y="1251"/>
                  <a:pt x="10800" y="1251"/>
                </a:cubicBezTo>
                <a:cubicBezTo>
                  <a:pt x="16073" y="1251"/>
                  <a:pt x="20349" y="5526"/>
                  <a:pt x="20349" y="10800"/>
                </a:cubicBezTo>
                <a:cubicBezTo>
                  <a:pt x="20349" y="14325"/>
                  <a:pt x="18406" y="17564"/>
                  <a:pt x="15295" y="19224"/>
                </a:cubicBezTo>
                <a:lnTo>
                  <a:pt x="15884" y="20328"/>
                </a:lnTo>
                <a:cubicBezTo>
                  <a:pt x="19402" y="18450"/>
                  <a:pt x="21600" y="1478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4787"/>
                  <a:pt x="2197" y="18450"/>
                  <a:pt x="5715" y="20328"/>
                </a:cubicBezTo>
                <a:close/>
              </a:path>
            </a:pathLst>
          </a:custGeom>
          <a:solidFill>
            <a:srgbClr val="4D4D4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762000" y="405765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1239838" y="2116138"/>
            <a:ext cx="146050" cy="1909762"/>
          </a:xfrm>
          <a:prstGeom prst="rect">
            <a:avLst/>
          </a:prstGeom>
          <a:solidFill>
            <a:srgbClr val="4D4D4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 flipH="1">
            <a:off x="2011363" y="2155825"/>
            <a:ext cx="138112" cy="790575"/>
          </a:xfrm>
          <a:prstGeom prst="rect">
            <a:avLst/>
          </a:prstGeom>
          <a:solidFill>
            <a:srgbClr val="4D4D4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963613" y="2058988"/>
            <a:ext cx="1462087" cy="163512"/>
          </a:xfrm>
          <a:prstGeom prst="rect">
            <a:avLst/>
          </a:prstGeom>
          <a:solidFill>
            <a:srgbClr val="4D4D4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rot="21515047" flipH="1">
            <a:off x="1703388" y="1828800"/>
            <a:ext cx="30162" cy="15763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2667000" y="2547938"/>
            <a:ext cx="0" cy="30908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84225" y="838200"/>
            <a:ext cx="302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Set Through Nozzle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04800" y="4114800"/>
            <a:ext cx="85344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6324600" y="1143000"/>
            <a:ext cx="0" cy="541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227638" y="838200"/>
            <a:ext cx="2163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Set on Nozzle</a:t>
            </a: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685800" y="1600200"/>
            <a:ext cx="3352800" cy="4038600"/>
            <a:chOff x="432" y="864"/>
            <a:chExt cx="2256" cy="2928"/>
          </a:xfrm>
        </p:grpSpPr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1824" y="876"/>
              <a:ext cx="114" cy="81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1272" name="AutoShape 8"/>
            <p:cNvSpPr>
              <a:spLocks noChangeArrowheads="1"/>
            </p:cNvSpPr>
            <p:nvPr/>
          </p:nvSpPr>
          <p:spPr bwMode="auto">
            <a:xfrm rot="-10751678">
              <a:off x="432" y="1488"/>
              <a:ext cx="2256" cy="2304"/>
            </a:xfrm>
            <a:custGeom>
              <a:avLst/>
              <a:gdLst>
                <a:gd name="G0" fmla="+- 9680 0 0"/>
                <a:gd name="G1" fmla="+- 7375851 0 0"/>
                <a:gd name="G2" fmla="+- 0 0 7375851"/>
                <a:gd name="T0" fmla="*/ 0 256 1"/>
                <a:gd name="T1" fmla="*/ 180 256 1"/>
                <a:gd name="G3" fmla="+- 7375851 T0 T1"/>
                <a:gd name="T2" fmla="*/ 0 256 1"/>
                <a:gd name="T3" fmla="*/ 90 256 1"/>
                <a:gd name="G4" fmla="+- 7375851 T2 T3"/>
                <a:gd name="G5" fmla="*/ G4 2 1"/>
                <a:gd name="T4" fmla="*/ 90 256 1"/>
                <a:gd name="T5" fmla="*/ 0 256 1"/>
                <a:gd name="G6" fmla="+- 7375851 T4 T5"/>
                <a:gd name="G7" fmla="*/ G6 2 1"/>
                <a:gd name="G8" fmla="abs 7375851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680"/>
                <a:gd name="G18" fmla="*/ 9680 1 2"/>
                <a:gd name="G19" fmla="+- G18 5400 0"/>
                <a:gd name="G20" fmla="cos G19 7375851"/>
                <a:gd name="G21" fmla="sin G19 7375851"/>
                <a:gd name="G22" fmla="+- G20 10800 0"/>
                <a:gd name="G23" fmla="+- G21 10800 0"/>
                <a:gd name="G24" fmla="+- 10800 0 G20"/>
                <a:gd name="G25" fmla="+- 9680 10800 0"/>
                <a:gd name="G26" fmla="?: G9 G17 G25"/>
                <a:gd name="G27" fmla="?: G9 0 21600"/>
                <a:gd name="G28" fmla="cos 10800 7375851"/>
                <a:gd name="G29" fmla="sin 10800 7375851"/>
                <a:gd name="G30" fmla="sin 9680 7375851"/>
                <a:gd name="G31" fmla="+- G28 10800 0"/>
                <a:gd name="G32" fmla="+- G29 10800 0"/>
                <a:gd name="G33" fmla="+- G30 10800 0"/>
                <a:gd name="G34" fmla="?: G4 0 G31"/>
                <a:gd name="G35" fmla="?: 7375851 G34 0"/>
                <a:gd name="G36" fmla="?: G6 G35 G31"/>
                <a:gd name="G37" fmla="+- 21600 0 G36"/>
                <a:gd name="G38" fmla="?: G4 0 G33"/>
                <a:gd name="G39" fmla="?: 7375851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873 w 21600"/>
                <a:gd name="T15" fmla="*/ 20257 h 21600"/>
                <a:gd name="T16" fmla="*/ 10800 w 21600"/>
                <a:gd name="T17" fmla="*/ 1120 h 21600"/>
                <a:gd name="T18" fmla="*/ 14727 w 21600"/>
                <a:gd name="T19" fmla="*/ 2025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7088" y="19740"/>
                  </a:moveTo>
                  <a:cubicBezTo>
                    <a:pt x="3475" y="18240"/>
                    <a:pt x="1120" y="14712"/>
                    <a:pt x="1120" y="10800"/>
                  </a:cubicBezTo>
                  <a:cubicBezTo>
                    <a:pt x="1120" y="5453"/>
                    <a:pt x="5453" y="1120"/>
                    <a:pt x="10800" y="1120"/>
                  </a:cubicBezTo>
                  <a:cubicBezTo>
                    <a:pt x="16146" y="1120"/>
                    <a:pt x="20480" y="5453"/>
                    <a:pt x="20480" y="10800"/>
                  </a:cubicBezTo>
                  <a:cubicBezTo>
                    <a:pt x="20480" y="14712"/>
                    <a:pt x="18124" y="18240"/>
                    <a:pt x="14511" y="19740"/>
                  </a:cubicBezTo>
                  <a:lnTo>
                    <a:pt x="14941" y="20774"/>
                  </a:lnTo>
                  <a:cubicBezTo>
                    <a:pt x="18972" y="19100"/>
                    <a:pt x="21600" y="151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5164"/>
                    <a:pt x="2627" y="19100"/>
                    <a:pt x="6658" y="2077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1218" y="864"/>
              <a:ext cx="126" cy="81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960" y="864"/>
              <a:ext cx="1248" cy="9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362200" y="914400"/>
            <a:ext cx="0" cy="5486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4572000" y="1641475"/>
            <a:ext cx="3429000" cy="4149725"/>
            <a:chOff x="2880" y="842"/>
            <a:chExt cx="2160" cy="2614"/>
          </a:xfrm>
        </p:grpSpPr>
        <p:sp>
          <p:nvSpPr>
            <p:cNvPr id="11277" name="AutoShape 13"/>
            <p:cNvSpPr>
              <a:spLocks noChangeArrowheads="1"/>
            </p:cNvSpPr>
            <p:nvPr/>
          </p:nvSpPr>
          <p:spPr bwMode="auto">
            <a:xfrm rot="-10751678">
              <a:off x="2880" y="1451"/>
              <a:ext cx="2160" cy="2005"/>
            </a:xfrm>
            <a:custGeom>
              <a:avLst/>
              <a:gdLst>
                <a:gd name="G0" fmla="+- 9763 0 0"/>
                <a:gd name="G1" fmla="+- 7303378 0 0"/>
                <a:gd name="G2" fmla="+- 0 0 7303378"/>
                <a:gd name="T0" fmla="*/ 0 256 1"/>
                <a:gd name="T1" fmla="*/ 180 256 1"/>
                <a:gd name="G3" fmla="+- 7303378 T0 T1"/>
                <a:gd name="T2" fmla="*/ 0 256 1"/>
                <a:gd name="T3" fmla="*/ 90 256 1"/>
                <a:gd name="G4" fmla="+- 7303378 T2 T3"/>
                <a:gd name="G5" fmla="*/ G4 2 1"/>
                <a:gd name="T4" fmla="*/ 90 256 1"/>
                <a:gd name="T5" fmla="*/ 0 256 1"/>
                <a:gd name="G6" fmla="+- 7303378 T4 T5"/>
                <a:gd name="G7" fmla="*/ G6 2 1"/>
                <a:gd name="G8" fmla="abs 73033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763"/>
                <a:gd name="G18" fmla="*/ 9763 1 2"/>
                <a:gd name="G19" fmla="+- G18 5400 0"/>
                <a:gd name="G20" fmla="cos G19 7303378"/>
                <a:gd name="G21" fmla="sin G19 7303378"/>
                <a:gd name="G22" fmla="+- G20 10800 0"/>
                <a:gd name="G23" fmla="+- G21 10800 0"/>
                <a:gd name="G24" fmla="+- 10800 0 G20"/>
                <a:gd name="G25" fmla="+- 9763 10800 0"/>
                <a:gd name="G26" fmla="?: G9 G17 G25"/>
                <a:gd name="G27" fmla="?: G9 0 21600"/>
                <a:gd name="G28" fmla="cos 10800 7303378"/>
                <a:gd name="G29" fmla="sin 10800 7303378"/>
                <a:gd name="G30" fmla="sin 9763 7303378"/>
                <a:gd name="G31" fmla="+- G28 10800 0"/>
                <a:gd name="G32" fmla="+- G29 10800 0"/>
                <a:gd name="G33" fmla="+- G30 10800 0"/>
                <a:gd name="G34" fmla="?: G4 0 G31"/>
                <a:gd name="G35" fmla="?: 7303378 G34 0"/>
                <a:gd name="G36" fmla="?: G6 G35 G31"/>
                <a:gd name="G37" fmla="+- 21600 0 G36"/>
                <a:gd name="G38" fmla="?: G4 0 G33"/>
                <a:gd name="G39" fmla="?: 73033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7041 w 21600"/>
                <a:gd name="T15" fmla="*/ 20370 h 21600"/>
                <a:gd name="T16" fmla="*/ 10800 w 21600"/>
                <a:gd name="T17" fmla="*/ 1037 h 21600"/>
                <a:gd name="T18" fmla="*/ 14559 w 21600"/>
                <a:gd name="T19" fmla="*/ 2037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7231" y="19887"/>
                  </a:moveTo>
                  <a:cubicBezTo>
                    <a:pt x="3494" y="18419"/>
                    <a:pt x="1037" y="14814"/>
                    <a:pt x="1037" y="10800"/>
                  </a:cubicBezTo>
                  <a:cubicBezTo>
                    <a:pt x="1037" y="5408"/>
                    <a:pt x="5408" y="1037"/>
                    <a:pt x="10800" y="1037"/>
                  </a:cubicBezTo>
                  <a:cubicBezTo>
                    <a:pt x="16191" y="1037"/>
                    <a:pt x="20563" y="5408"/>
                    <a:pt x="20563" y="10800"/>
                  </a:cubicBezTo>
                  <a:cubicBezTo>
                    <a:pt x="20563" y="14814"/>
                    <a:pt x="18105" y="18419"/>
                    <a:pt x="14368" y="19887"/>
                  </a:cubicBezTo>
                  <a:lnTo>
                    <a:pt x="14747" y="20852"/>
                  </a:lnTo>
                  <a:cubicBezTo>
                    <a:pt x="18881" y="19229"/>
                    <a:pt x="21600" y="15240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5240"/>
                    <a:pt x="2718" y="19229"/>
                    <a:pt x="6852" y="20852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3265" y="842"/>
              <a:ext cx="1425" cy="8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3431" y="886"/>
              <a:ext cx="138" cy="610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576 h 672"/>
                <a:gd name="T4" fmla="*/ 144 w 240"/>
                <a:gd name="T5" fmla="*/ 672 h 672"/>
                <a:gd name="T6" fmla="*/ 240 w 240"/>
                <a:gd name="T7" fmla="*/ 672 h 672"/>
                <a:gd name="T8" fmla="*/ 240 w 240"/>
                <a:gd name="T9" fmla="*/ 0 h 672"/>
                <a:gd name="T10" fmla="*/ 0 w 240"/>
                <a:gd name="T11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576"/>
                  </a:lnTo>
                  <a:lnTo>
                    <a:pt x="144" y="672"/>
                  </a:lnTo>
                  <a:lnTo>
                    <a:pt x="240" y="672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 flipH="1">
              <a:off x="4351" y="899"/>
              <a:ext cx="138" cy="611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576 h 672"/>
                <a:gd name="T4" fmla="*/ 144 w 240"/>
                <a:gd name="T5" fmla="*/ 672 h 672"/>
                <a:gd name="T6" fmla="*/ 240 w 240"/>
                <a:gd name="T7" fmla="*/ 672 h 672"/>
                <a:gd name="T8" fmla="*/ 240 w 240"/>
                <a:gd name="T9" fmla="*/ 0 h 672"/>
                <a:gd name="T10" fmla="*/ 0 w 240"/>
                <a:gd name="T11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576"/>
                  </a:lnTo>
                  <a:lnTo>
                    <a:pt x="144" y="672"/>
                  </a:lnTo>
                  <a:lnTo>
                    <a:pt x="240" y="672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3569" y="1364"/>
              <a:ext cx="782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9999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3569" y="1451"/>
              <a:ext cx="782" cy="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2590800" y="304800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charset="0"/>
              </a:rPr>
              <a:t>Nozzle Set-up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443288" y="2405063"/>
            <a:ext cx="5426075" cy="3984625"/>
            <a:chOff x="2180" y="1691"/>
            <a:chExt cx="3418" cy="2510"/>
          </a:xfrm>
        </p:grpSpPr>
        <p:sp>
          <p:nvSpPr>
            <p:cNvPr id="12291" name="AutoShape 3"/>
            <p:cNvSpPr>
              <a:spLocks noChangeArrowheads="1"/>
            </p:cNvSpPr>
            <p:nvPr/>
          </p:nvSpPr>
          <p:spPr bwMode="auto">
            <a:xfrm rot="-5758360">
              <a:off x="3043" y="1598"/>
              <a:ext cx="1797" cy="3312"/>
            </a:xfrm>
            <a:prstGeom prst="can">
              <a:avLst>
                <a:gd name="adj" fmla="val 62263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2292" name="Oval 4"/>
            <p:cNvSpPr>
              <a:spLocks noChangeArrowheads="1"/>
            </p:cNvSpPr>
            <p:nvPr/>
          </p:nvSpPr>
          <p:spPr bwMode="auto">
            <a:xfrm rot="-383668">
              <a:off x="2361" y="2526"/>
              <a:ext cx="990" cy="1675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 rot="293945">
              <a:off x="2180" y="3128"/>
              <a:ext cx="13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2294" name="Group 6"/>
            <p:cNvGrpSpPr>
              <a:grpSpLocks/>
            </p:cNvGrpSpPr>
            <p:nvPr/>
          </p:nvGrpSpPr>
          <p:grpSpPr bwMode="auto">
            <a:xfrm rot="40003">
              <a:off x="3600" y="1691"/>
              <a:ext cx="864" cy="757"/>
              <a:chOff x="2256" y="816"/>
              <a:chExt cx="864" cy="757"/>
            </a:xfrm>
          </p:grpSpPr>
          <p:sp>
            <p:nvSpPr>
              <p:cNvPr id="12295" name="AutoShape 7"/>
              <p:cNvSpPr>
                <a:spLocks noChangeArrowheads="1"/>
              </p:cNvSpPr>
              <p:nvPr/>
            </p:nvSpPr>
            <p:spPr bwMode="auto">
              <a:xfrm rot="-189017">
                <a:off x="2256" y="816"/>
                <a:ext cx="864" cy="757"/>
              </a:xfrm>
              <a:prstGeom prst="can">
                <a:avLst>
                  <a:gd name="adj" fmla="val 25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296" name="Oval 8"/>
              <p:cNvSpPr>
                <a:spLocks noChangeArrowheads="1"/>
              </p:cNvSpPr>
              <p:nvPr/>
            </p:nvSpPr>
            <p:spPr bwMode="auto">
              <a:xfrm rot="-118101">
                <a:off x="2326" y="838"/>
                <a:ext cx="720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rot="293945" flipV="1">
              <a:off x="3472" y="2742"/>
              <a:ext cx="1056" cy="24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 rot="293945">
              <a:off x="3315" y="2843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 rot="293945">
              <a:off x="4539" y="261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2300" name="Arc 12"/>
            <p:cNvSpPr>
              <a:spLocks/>
            </p:cNvSpPr>
            <p:nvPr/>
          </p:nvSpPr>
          <p:spPr bwMode="auto">
            <a:xfrm rot="-803679">
              <a:off x="3557" y="2431"/>
              <a:ext cx="318" cy="1097"/>
            </a:xfrm>
            <a:custGeom>
              <a:avLst/>
              <a:gdLst>
                <a:gd name="G0" fmla="+- 0 0 0"/>
                <a:gd name="G1" fmla="+- 19825 0 0"/>
                <a:gd name="G2" fmla="+- 21600 0 0"/>
                <a:gd name="T0" fmla="*/ 8575 w 21600"/>
                <a:gd name="T1" fmla="*/ 0 h 37124"/>
                <a:gd name="T2" fmla="*/ 12934 w 21600"/>
                <a:gd name="T3" fmla="*/ 37124 h 37124"/>
                <a:gd name="T4" fmla="*/ 0 w 21600"/>
                <a:gd name="T5" fmla="*/ 19825 h 37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7124" fill="none" extrusionOk="0">
                  <a:moveTo>
                    <a:pt x="8574" y="0"/>
                  </a:moveTo>
                  <a:cubicBezTo>
                    <a:pt x="16481" y="3419"/>
                    <a:pt x="21600" y="11210"/>
                    <a:pt x="21600" y="19825"/>
                  </a:cubicBezTo>
                  <a:cubicBezTo>
                    <a:pt x="21600" y="26635"/>
                    <a:pt x="18388" y="33046"/>
                    <a:pt x="12934" y="37124"/>
                  </a:cubicBezTo>
                </a:path>
                <a:path w="21600" h="37124" stroke="0" extrusionOk="0">
                  <a:moveTo>
                    <a:pt x="8574" y="0"/>
                  </a:moveTo>
                  <a:cubicBezTo>
                    <a:pt x="16481" y="3419"/>
                    <a:pt x="21600" y="11210"/>
                    <a:pt x="21600" y="19825"/>
                  </a:cubicBezTo>
                  <a:cubicBezTo>
                    <a:pt x="21600" y="26635"/>
                    <a:pt x="18388" y="33046"/>
                    <a:pt x="12934" y="37124"/>
                  </a:cubicBezTo>
                  <a:lnTo>
                    <a:pt x="0" y="19825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 rot="293945">
              <a:off x="3740" y="3505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 rot="293945">
              <a:off x="3304" y="240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X</a:t>
              </a:r>
            </a:p>
          </p:txBody>
        </p:sp>
      </p:grpSp>
      <p:grpSp>
        <p:nvGrpSpPr>
          <p:cNvPr id="12303" name="Group 15"/>
          <p:cNvGrpSpPr>
            <a:grpSpLocks/>
          </p:cNvGrpSpPr>
          <p:nvPr/>
        </p:nvGrpSpPr>
        <p:grpSpPr bwMode="auto">
          <a:xfrm>
            <a:off x="609600" y="914400"/>
            <a:ext cx="3581400" cy="3429000"/>
            <a:chOff x="720" y="480"/>
            <a:chExt cx="2064" cy="2016"/>
          </a:xfrm>
        </p:grpSpPr>
        <p:sp>
          <p:nvSpPr>
            <p:cNvPr id="12304" name="Oval 16"/>
            <p:cNvSpPr>
              <a:spLocks noChangeArrowheads="1"/>
            </p:cNvSpPr>
            <p:nvPr/>
          </p:nvSpPr>
          <p:spPr bwMode="auto">
            <a:xfrm>
              <a:off x="720" y="480"/>
              <a:ext cx="2064" cy="20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2305" name="Oval 17"/>
            <p:cNvSpPr>
              <a:spLocks noChangeArrowheads="1"/>
            </p:cNvSpPr>
            <p:nvPr/>
          </p:nvSpPr>
          <p:spPr bwMode="auto">
            <a:xfrm>
              <a:off x="768" y="528"/>
              <a:ext cx="1968" cy="19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676400" y="550863"/>
            <a:ext cx="1447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752600" y="539750"/>
            <a:ext cx="1295400" cy="603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2362200" y="2286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0" y="25146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667000" y="1752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Shell</a:t>
            </a:r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1600200" y="938213"/>
            <a:ext cx="1600200" cy="627062"/>
          </a:xfrm>
          <a:custGeom>
            <a:avLst/>
            <a:gdLst>
              <a:gd name="G0" fmla="+- 1779 0 0"/>
              <a:gd name="G1" fmla="+- 11739495 0 0"/>
              <a:gd name="G2" fmla="+- 0 0 11739495"/>
              <a:gd name="T0" fmla="*/ 0 256 1"/>
              <a:gd name="T1" fmla="*/ 180 256 1"/>
              <a:gd name="G3" fmla="+- 11739495 T0 T1"/>
              <a:gd name="T2" fmla="*/ 0 256 1"/>
              <a:gd name="T3" fmla="*/ 90 256 1"/>
              <a:gd name="G4" fmla="+- 11739495 T2 T3"/>
              <a:gd name="G5" fmla="*/ G4 2 1"/>
              <a:gd name="T4" fmla="*/ 90 256 1"/>
              <a:gd name="T5" fmla="*/ 0 256 1"/>
              <a:gd name="G6" fmla="+- 11739495 T4 T5"/>
              <a:gd name="G7" fmla="*/ G6 2 1"/>
              <a:gd name="G8" fmla="abs 1173949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779"/>
              <a:gd name="G18" fmla="*/ 1779 1 2"/>
              <a:gd name="G19" fmla="+- G18 5400 0"/>
              <a:gd name="G20" fmla="cos G19 11739495"/>
              <a:gd name="G21" fmla="sin G19 11739495"/>
              <a:gd name="G22" fmla="+- G20 10800 0"/>
              <a:gd name="G23" fmla="+- G21 10800 0"/>
              <a:gd name="G24" fmla="+- 10800 0 G20"/>
              <a:gd name="G25" fmla="+- 1779 10800 0"/>
              <a:gd name="G26" fmla="?: G9 G17 G25"/>
              <a:gd name="G27" fmla="?: G9 0 21600"/>
              <a:gd name="G28" fmla="cos 10800 11739495"/>
              <a:gd name="G29" fmla="sin 10800 11739495"/>
              <a:gd name="G30" fmla="sin 1779 11739495"/>
              <a:gd name="G31" fmla="+- G28 10800 0"/>
              <a:gd name="G32" fmla="+- G29 10800 0"/>
              <a:gd name="G33" fmla="+- G30 10800 0"/>
              <a:gd name="G34" fmla="?: G4 0 G31"/>
              <a:gd name="G35" fmla="?: 11739495 G34 0"/>
              <a:gd name="G36" fmla="?: G6 G35 G31"/>
              <a:gd name="G37" fmla="+- 21600 0 G36"/>
              <a:gd name="G38" fmla="?: G4 0 G33"/>
              <a:gd name="G39" fmla="?: 1173949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10 w 21600"/>
              <a:gd name="T15" fmla="*/ 10895 h 21600"/>
              <a:gd name="T16" fmla="*/ 10800 w 21600"/>
              <a:gd name="T17" fmla="*/ 9021 h 21600"/>
              <a:gd name="T18" fmla="*/ 17090 w 21600"/>
              <a:gd name="T19" fmla="*/ 108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021" y="10826"/>
                </a:moveTo>
                <a:cubicBezTo>
                  <a:pt x="9021" y="10817"/>
                  <a:pt x="9021" y="10808"/>
                  <a:pt x="9021" y="10800"/>
                </a:cubicBezTo>
                <a:cubicBezTo>
                  <a:pt x="9021" y="9817"/>
                  <a:pt x="9817" y="9021"/>
                  <a:pt x="10800" y="9021"/>
                </a:cubicBezTo>
                <a:cubicBezTo>
                  <a:pt x="11782" y="9021"/>
                  <a:pt x="12579" y="9817"/>
                  <a:pt x="12579" y="10800"/>
                </a:cubicBezTo>
                <a:cubicBezTo>
                  <a:pt x="12579" y="10808"/>
                  <a:pt x="12578" y="10817"/>
                  <a:pt x="12578" y="10826"/>
                </a:cubicBezTo>
                <a:lnTo>
                  <a:pt x="21598" y="10963"/>
                </a:lnTo>
                <a:cubicBezTo>
                  <a:pt x="21599" y="10909"/>
                  <a:pt x="21600" y="1085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54"/>
                  <a:pt x="0" y="10909"/>
                  <a:pt x="1" y="109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562600" y="6858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charset="0"/>
              </a:rPr>
              <a:t>Radial Nozzle</a:t>
            </a: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rot="293945">
            <a:off x="4318000" y="3262313"/>
            <a:ext cx="303213" cy="3508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3810000" y="45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4343400" y="457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751638" y="1588"/>
            <a:ext cx="2108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 u="sng">
                <a:solidFill>
                  <a:srgbClr val="339966"/>
                </a:solidFill>
              </a:rPr>
              <a:t>Nozzles on Shell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733800" y="914400"/>
            <a:ext cx="1676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Nozzle Projection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5943600" y="3886200"/>
            <a:ext cx="0" cy="914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6248400" y="3886200"/>
            <a:ext cx="0" cy="914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6553200" y="3886200"/>
            <a:ext cx="0" cy="914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6858000" y="3886200"/>
            <a:ext cx="0" cy="914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162800" y="3886200"/>
            <a:ext cx="0" cy="914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7467600" y="3886200"/>
            <a:ext cx="0" cy="914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772400" y="3886200"/>
            <a:ext cx="0" cy="914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620000" y="357505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10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791200" y="35814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705600" y="35925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7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352800" y="2590800"/>
            <a:ext cx="498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3352800" y="2312988"/>
            <a:ext cx="498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1871663" y="1019175"/>
            <a:ext cx="1814512" cy="1708150"/>
          </a:xfrm>
          <a:prstGeom prst="flowChartOr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2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1997075" y="1470025"/>
            <a:ext cx="1557338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347913" y="1141413"/>
            <a:ext cx="912812" cy="147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003425" y="1470025"/>
            <a:ext cx="1581150" cy="852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1879600" y="1857375"/>
            <a:ext cx="0" cy="311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3575050" y="1455738"/>
            <a:ext cx="0" cy="311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3252788" y="1141413"/>
            <a:ext cx="0" cy="311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3690938" y="1878013"/>
            <a:ext cx="0" cy="311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2009775" y="1474788"/>
            <a:ext cx="0" cy="311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2347913" y="1141413"/>
            <a:ext cx="0" cy="311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2786063" y="2736850"/>
            <a:ext cx="0" cy="258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1138238" y="3398838"/>
            <a:ext cx="3352800" cy="314325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      </a:t>
            </a: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3733800" y="18288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2667000" y="1020763"/>
            <a:ext cx="566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3124200" y="1147763"/>
            <a:ext cx="522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3581400" y="1462088"/>
            <a:ext cx="476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2895600" y="2738438"/>
            <a:ext cx="5468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H="1" flipV="1">
            <a:off x="7616825" y="838200"/>
            <a:ext cx="3175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 flipV="1">
            <a:off x="5486400" y="777875"/>
            <a:ext cx="4763" cy="219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45" name="Oval 33"/>
          <p:cNvSpPr>
            <a:spLocks noChangeArrowheads="1"/>
          </p:cNvSpPr>
          <p:nvPr/>
        </p:nvSpPr>
        <p:spPr bwMode="auto">
          <a:xfrm>
            <a:off x="5502275" y="1046163"/>
            <a:ext cx="2125663" cy="16287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669925" y="4876800"/>
            <a:ext cx="44719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2695575" y="987425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2987675" y="106203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3336925" y="1320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3</a:t>
            </a:r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 flipH="1">
            <a:off x="2339975" y="1144588"/>
            <a:ext cx="912813" cy="147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3500438" y="16843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4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3392488" y="208597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5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3171825" y="237331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6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2713038" y="252888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7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2316163" y="247491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8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1974850" y="22225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9</a:t>
            </a: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1755775" y="16637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10</a:t>
            </a: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1936750" y="12954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11</a:t>
            </a: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2293938" y="10493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FF00"/>
                </a:solidFill>
                <a:latin typeface="Arial" charset="0"/>
              </a:rPr>
              <a:t>12</a:t>
            </a:r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6427788" y="99695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1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6881813" y="107632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2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7281863" y="134937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3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7427913" y="173196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7281863" y="210026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5</a:t>
            </a:r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6916738" y="237331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6</a:t>
            </a: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6442075" y="248285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5965825" y="237331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8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5600700" y="214153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9</a:t>
            </a: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5419725" y="17319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10</a:t>
            </a: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5565775" y="134937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11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5930900" y="107632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33FF"/>
                </a:solidFill>
                <a:latin typeface="Arial" charset="0"/>
              </a:rPr>
              <a:t>12</a:t>
            </a:r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2632075" y="3444875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3373" name="Text Box 61"/>
          <p:cNvSpPr txBox="1">
            <a:spLocks noChangeArrowheads="1"/>
          </p:cNvSpPr>
          <p:nvPr/>
        </p:nvSpPr>
        <p:spPr bwMode="auto">
          <a:xfrm>
            <a:off x="3105150" y="347503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  <p:sp>
        <p:nvSpPr>
          <p:cNvPr id="13374" name="Text Box 62"/>
          <p:cNvSpPr txBox="1">
            <a:spLocks noChangeArrowheads="1"/>
          </p:cNvSpPr>
          <p:nvPr/>
        </p:nvSpPr>
        <p:spPr bwMode="auto">
          <a:xfrm>
            <a:off x="3397250" y="35353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3</a:t>
            </a:r>
          </a:p>
        </p:txBody>
      </p:sp>
      <p:sp>
        <p:nvSpPr>
          <p:cNvPr id="13375" name="Text Box 63"/>
          <p:cNvSpPr txBox="1">
            <a:spLocks noChangeArrowheads="1"/>
          </p:cNvSpPr>
          <p:nvPr/>
        </p:nvSpPr>
        <p:spPr bwMode="auto">
          <a:xfrm>
            <a:off x="3560763" y="36449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4</a:t>
            </a:r>
          </a:p>
        </p:txBody>
      </p: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3397250" y="374173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5</a:t>
            </a:r>
          </a:p>
        </p:txBody>
      </p: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3098800" y="3679825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6</a:t>
            </a:r>
          </a:p>
        </p:txBody>
      </p:sp>
      <p:sp>
        <p:nvSpPr>
          <p:cNvPr id="13378" name="Text Box 66"/>
          <p:cNvSpPr txBox="1">
            <a:spLocks noChangeArrowheads="1"/>
          </p:cNvSpPr>
          <p:nvPr/>
        </p:nvSpPr>
        <p:spPr bwMode="auto">
          <a:xfrm>
            <a:off x="2640013" y="366236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7</a:t>
            </a:r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2211388" y="367982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8</a:t>
            </a:r>
          </a:p>
        </p:txBody>
      </p: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1901825" y="371475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9</a:t>
            </a:r>
          </a:p>
        </p:txBody>
      </p: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1709738" y="364648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10</a:t>
            </a:r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1863725" y="353695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11</a:t>
            </a:r>
          </a:p>
        </p:txBody>
      </p:sp>
      <p:sp>
        <p:nvSpPr>
          <p:cNvPr id="13383" name="Text Box 71"/>
          <p:cNvSpPr txBox="1">
            <a:spLocks noChangeArrowheads="1"/>
          </p:cNvSpPr>
          <p:nvPr/>
        </p:nvSpPr>
        <p:spPr bwMode="auto">
          <a:xfrm>
            <a:off x="2147888" y="346868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00"/>
                </a:solidFill>
                <a:latin typeface="Arial" charset="0"/>
              </a:rPr>
              <a:t>12</a:t>
            </a:r>
          </a:p>
        </p:txBody>
      </p:sp>
      <p:sp>
        <p:nvSpPr>
          <p:cNvPr id="13384" name="Rectangle 72"/>
          <p:cNvSpPr>
            <a:spLocks noChangeArrowheads="1"/>
          </p:cNvSpPr>
          <p:nvPr/>
        </p:nvSpPr>
        <p:spPr bwMode="auto">
          <a:xfrm>
            <a:off x="609600" y="914400"/>
            <a:ext cx="155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Pipe Plan</a:t>
            </a:r>
          </a:p>
        </p:txBody>
      </p:sp>
      <p:sp>
        <p:nvSpPr>
          <p:cNvPr id="13385" name="Text Box 73"/>
          <p:cNvSpPr txBox="1">
            <a:spLocks noChangeArrowheads="1"/>
          </p:cNvSpPr>
          <p:nvPr/>
        </p:nvSpPr>
        <p:spPr bwMode="auto">
          <a:xfrm>
            <a:off x="1600200" y="182563"/>
            <a:ext cx="6705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latin typeface="Arial" charset="0"/>
              </a:rPr>
              <a:t>Radial Nozzle Development &amp; Cutout</a:t>
            </a:r>
          </a:p>
        </p:txBody>
      </p:sp>
      <p:sp>
        <p:nvSpPr>
          <p:cNvPr id="13386" name="Line 74"/>
          <p:cNvSpPr>
            <a:spLocks noChangeShapeType="1"/>
          </p:cNvSpPr>
          <p:nvPr/>
        </p:nvSpPr>
        <p:spPr bwMode="auto">
          <a:xfrm>
            <a:off x="6553200" y="838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87" name="Line 75"/>
          <p:cNvSpPr>
            <a:spLocks noChangeShapeType="1"/>
          </p:cNvSpPr>
          <p:nvPr/>
        </p:nvSpPr>
        <p:spPr bwMode="auto">
          <a:xfrm>
            <a:off x="1865313" y="2971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88" name="Line 76"/>
          <p:cNvSpPr>
            <a:spLocks noChangeShapeType="1"/>
          </p:cNvSpPr>
          <p:nvPr/>
        </p:nvSpPr>
        <p:spPr bwMode="auto">
          <a:xfrm>
            <a:off x="5181600" y="1828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89" name="Rectangle 77"/>
          <p:cNvSpPr>
            <a:spLocks noChangeArrowheads="1"/>
          </p:cNvSpPr>
          <p:nvPr/>
        </p:nvSpPr>
        <p:spPr bwMode="auto">
          <a:xfrm>
            <a:off x="5867400" y="14430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Arial" charset="0"/>
              </a:rPr>
              <a:t>Cut out on Shell</a:t>
            </a:r>
          </a:p>
        </p:txBody>
      </p:sp>
      <p:sp>
        <p:nvSpPr>
          <p:cNvPr id="13390" name="Line 78"/>
          <p:cNvSpPr>
            <a:spLocks noChangeShapeType="1"/>
          </p:cNvSpPr>
          <p:nvPr/>
        </p:nvSpPr>
        <p:spPr bwMode="auto">
          <a:xfrm>
            <a:off x="2814638" y="3352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91" name="Freeform 79"/>
          <p:cNvSpPr>
            <a:spLocks/>
          </p:cNvSpPr>
          <p:nvPr/>
        </p:nvSpPr>
        <p:spPr bwMode="auto">
          <a:xfrm>
            <a:off x="5029200" y="3886200"/>
            <a:ext cx="3657600" cy="736600"/>
          </a:xfrm>
          <a:custGeom>
            <a:avLst/>
            <a:gdLst>
              <a:gd name="T0" fmla="*/ 0 w 2304"/>
              <a:gd name="T1" fmla="*/ 299 h 464"/>
              <a:gd name="T2" fmla="*/ 160 w 2304"/>
              <a:gd name="T3" fmla="*/ 307 h 464"/>
              <a:gd name="T4" fmla="*/ 274 w 2304"/>
              <a:gd name="T5" fmla="*/ 342 h 464"/>
              <a:gd name="T6" fmla="*/ 465 w 2304"/>
              <a:gd name="T7" fmla="*/ 433 h 464"/>
              <a:gd name="T8" fmla="*/ 560 w 2304"/>
              <a:gd name="T9" fmla="*/ 456 h 464"/>
              <a:gd name="T10" fmla="*/ 668 w 2304"/>
              <a:gd name="T11" fmla="*/ 456 h 464"/>
              <a:gd name="T12" fmla="*/ 792 w 2304"/>
              <a:gd name="T13" fmla="*/ 416 h 464"/>
              <a:gd name="T14" fmla="*/ 896 w 2304"/>
              <a:gd name="T15" fmla="*/ 360 h 464"/>
              <a:gd name="T16" fmla="*/ 976 w 2304"/>
              <a:gd name="T17" fmla="*/ 316 h 464"/>
              <a:gd name="T18" fmla="*/ 1076 w 2304"/>
              <a:gd name="T19" fmla="*/ 292 h 464"/>
              <a:gd name="T20" fmla="*/ 1132 w 2304"/>
              <a:gd name="T21" fmla="*/ 280 h 464"/>
              <a:gd name="T22" fmla="*/ 1196 w 2304"/>
              <a:gd name="T23" fmla="*/ 280 h 464"/>
              <a:gd name="T24" fmla="*/ 1224 w 2304"/>
              <a:gd name="T25" fmla="*/ 288 h 464"/>
              <a:gd name="T26" fmla="*/ 1264 w 2304"/>
              <a:gd name="T27" fmla="*/ 292 h 464"/>
              <a:gd name="T28" fmla="*/ 1284 w 2304"/>
              <a:gd name="T29" fmla="*/ 300 h 464"/>
              <a:gd name="T30" fmla="*/ 1308 w 2304"/>
              <a:gd name="T31" fmla="*/ 304 h 464"/>
              <a:gd name="T32" fmla="*/ 1332 w 2304"/>
              <a:gd name="T33" fmla="*/ 312 h 464"/>
              <a:gd name="T34" fmla="*/ 1352 w 2304"/>
              <a:gd name="T35" fmla="*/ 316 h 464"/>
              <a:gd name="T36" fmla="*/ 1364 w 2304"/>
              <a:gd name="T37" fmla="*/ 328 h 464"/>
              <a:gd name="T38" fmla="*/ 1488 w 2304"/>
              <a:gd name="T39" fmla="*/ 384 h 464"/>
              <a:gd name="T40" fmla="*/ 1596 w 2304"/>
              <a:gd name="T41" fmla="*/ 436 h 464"/>
              <a:gd name="T42" fmla="*/ 1648 w 2304"/>
              <a:gd name="T43" fmla="*/ 456 h 464"/>
              <a:gd name="T44" fmla="*/ 1688 w 2304"/>
              <a:gd name="T45" fmla="*/ 464 h 464"/>
              <a:gd name="T46" fmla="*/ 1736 w 2304"/>
              <a:gd name="T47" fmla="*/ 464 h 464"/>
              <a:gd name="T48" fmla="*/ 1776 w 2304"/>
              <a:gd name="T49" fmla="*/ 456 h 464"/>
              <a:gd name="T50" fmla="*/ 1832 w 2304"/>
              <a:gd name="T51" fmla="*/ 444 h 464"/>
              <a:gd name="T52" fmla="*/ 1908 w 2304"/>
              <a:gd name="T53" fmla="*/ 412 h 464"/>
              <a:gd name="T54" fmla="*/ 2008 w 2304"/>
              <a:gd name="T55" fmla="*/ 364 h 464"/>
              <a:gd name="T56" fmla="*/ 2142 w 2304"/>
              <a:gd name="T57" fmla="*/ 318 h 464"/>
              <a:gd name="T58" fmla="*/ 2224 w 2304"/>
              <a:gd name="T59" fmla="*/ 300 h 464"/>
              <a:gd name="T60" fmla="*/ 2268 w 2304"/>
              <a:gd name="T61" fmla="*/ 296 h 464"/>
              <a:gd name="T62" fmla="*/ 2304 w 2304"/>
              <a:gd name="T63" fmla="*/ 292 h 464"/>
              <a:gd name="T64" fmla="*/ 2304 w 2304"/>
              <a:gd name="T65" fmla="*/ 0 h 464"/>
              <a:gd name="T66" fmla="*/ 0 w 2304"/>
              <a:gd name="T67" fmla="*/ 0 h 464"/>
              <a:gd name="T68" fmla="*/ 0 w 2304"/>
              <a:gd name="T69" fmla="*/ 299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04" h="464">
                <a:moveTo>
                  <a:pt x="0" y="299"/>
                </a:moveTo>
                <a:lnTo>
                  <a:pt x="160" y="307"/>
                </a:lnTo>
                <a:lnTo>
                  <a:pt x="274" y="342"/>
                </a:lnTo>
                <a:lnTo>
                  <a:pt x="465" y="433"/>
                </a:lnTo>
                <a:lnTo>
                  <a:pt x="560" y="456"/>
                </a:lnTo>
                <a:lnTo>
                  <a:pt x="668" y="456"/>
                </a:lnTo>
                <a:lnTo>
                  <a:pt x="792" y="416"/>
                </a:lnTo>
                <a:lnTo>
                  <a:pt x="896" y="360"/>
                </a:lnTo>
                <a:lnTo>
                  <a:pt x="976" y="316"/>
                </a:lnTo>
                <a:lnTo>
                  <a:pt x="1076" y="292"/>
                </a:lnTo>
                <a:lnTo>
                  <a:pt x="1132" y="280"/>
                </a:lnTo>
                <a:lnTo>
                  <a:pt x="1196" y="280"/>
                </a:lnTo>
                <a:lnTo>
                  <a:pt x="1224" y="288"/>
                </a:lnTo>
                <a:lnTo>
                  <a:pt x="1264" y="292"/>
                </a:lnTo>
                <a:lnTo>
                  <a:pt x="1284" y="300"/>
                </a:lnTo>
                <a:lnTo>
                  <a:pt x="1308" y="304"/>
                </a:lnTo>
                <a:lnTo>
                  <a:pt x="1332" y="312"/>
                </a:lnTo>
                <a:lnTo>
                  <a:pt x="1352" y="316"/>
                </a:lnTo>
                <a:lnTo>
                  <a:pt x="1364" y="328"/>
                </a:lnTo>
                <a:lnTo>
                  <a:pt x="1488" y="384"/>
                </a:lnTo>
                <a:lnTo>
                  <a:pt x="1596" y="436"/>
                </a:lnTo>
                <a:lnTo>
                  <a:pt x="1648" y="456"/>
                </a:lnTo>
                <a:lnTo>
                  <a:pt x="1688" y="464"/>
                </a:lnTo>
                <a:lnTo>
                  <a:pt x="1736" y="464"/>
                </a:lnTo>
                <a:lnTo>
                  <a:pt x="1776" y="456"/>
                </a:lnTo>
                <a:lnTo>
                  <a:pt x="1832" y="444"/>
                </a:lnTo>
                <a:lnTo>
                  <a:pt x="1908" y="412"/>
                </a:lnTo>
                <a:lnTo>
                  <a:pt x="2008" y="364"/>
                </a:lnTo>
                <a:lnTo>
                  <a:pt x="2142" y="318"/>
                </a:lnTo>
                <a:lnTo>
                  <a:pt x="2224" y="300"/>
                </a:lnTo>
                <a:lnTo>
                  <a:pt x="2268" y="296"/>
                </a:lnTo>
                <a:lnTo>
                  <a:pt x="2304" y="292"/>
                </a:lnTo>
                <a:lnTo>
                  <a:pt x="2304" y="0"/>
                </a:lnTo>
                <a:lnTo>
                  <a:pt x="0" y="0"/>
                </a:lnTo>
                <a:lnTo>
                  <a:pt x="0" y="29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92" name="Line 80"/>
          <p:cNvSpPr>
            <a:spLocks noChangeShapeType="1"/>
          </p:cNvSpPr>
          <p:nvPr/>
        </p:nvSpPr>
        <p:spPr bwMode="auto">
          <a:xfrm>
            <a:off x="5334000" y="3886200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93" name="Line 81"/>
          <p:cNvSpPr>
            <a:spLocks noChangeShapeType="1"/>
          </p:cNvSpPr>
          <p:nvPr/>
        </p:nvSpPr>
        <p:spPr bwMode="auto">
          <a:xfrm>
            <a:off x="5638800" y="3886200"/>
            <a:ext cx="0" cy="914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94" name="Line 82"/>
          <p:cNvSpPr>
            <a:spLocks noChangeShapeType="1"/>
          </p:cNvSpPr>
          <p:nvPr/>
        </p:nvSpPr>
        <p:spPr bwMode="auto">
          <a:xfrm>
            <a:off x="8077200" y="3886200"/>
            <a:ext cx="0" cy="914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95" name="Line 83"/>
          <p:cNvSpPr>
            <a:spLocks noChangeShapeType="1"/>
          </p:cNvSpPr>
          <p:nvPr/>
        </p:nvSpPr>
        <p:spPr bwMode="auto">
          <a:xfrm>
            <a:off x="8382000" y="3886200"/>
            <a:ext cx="0" cy="914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396" name="Text Box 84"/>
          <p:cNvSpPr txBox="1">
            <a:spLocks noChangeArrowheads="1"/>
          </p:cNvSpPr>
          <p:nvPr/>
        </p:nvSpPr>
        <p:spPr bwMode="auto">
          <a:xfrm>
            <a:off x="4953000" y="3557588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13397" name="Text Box 85"/>
          <p:cNvSpPr txBox="1">
            <a:spLocks noChangeArrowheads="1"/>
          </p:cNvSpPr>
          <p:nvPr/>
        </p:nvSpPr>
        <p:spPr bwMode="auto">
          <a:xfrm>
            <a:off x="8575675" y="35814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13398" name="Rectangle 86"/>
          <p:cNvSpPr>
            <a:spLocks noChangeArrowheads="1"/>
          </p:cNvSpPr>
          <p:nvPr/>
        </p:nvSpPr>
        <p:spPr bwMode="auto">
          <a:xfrm>
            <a:off x="5334000" y="3886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Arial" charset="0"/>
              </a:rPr>
              <a:t>Nozzle Development</a:t>
            </a:r>
          </a:p>
        </p:txBody>
      </p:sp>
      <p:sp>
        <p:nvSpPr>
          <p:cNvPr id="13399" name="Arc 87"/>
          <p:cNvSpPr>
            <a:spLocks/>
          </p:cNvSpPr>
          <p:nvPr/>
        </p:nvSpPr>
        <p:spPr bwMode="auto">
          <a:xfrm rot="-2686960">
            <a:off x="2103438" y="3597275"/>
            <a:ext cx="1600200" cy="1752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400" name="Rectangle 88"/>
          <p:cNvSpPr>
            <a:spLocks noChangeArrowheads="1"/>
          </p:cNvSpPr>
          <p:nvPr/>
        </p:nvSpPr>
        <p:spPr bwMode="auto">
          <a:xfrm>
            <a:off x="3886200" y="4495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Y</a:t>
            </a:r>
          </a:p>
        </p:txBody>
      </p:sp>
      <p:sp>
        <p:nvSpPr>
          <p:cNvPr id="13401" name="Rectangle 89"/>
          <p:cNvSpPr>
            <a:spLocks noChangeArrowheads="1"/>
          </p:cNvSpPr>
          <p:nvPr/>
        </p:nvSpPr>
        <p:spPr bwMode="auto">
          <a:xfrm>
            <a:off x="1447800" y="4495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X</a:t>
            </a:r>
          </a:p>
        </p:txBody>
      </p:sp>
      <p:sp>
        <p:nvSpPr>
          <p:cNvPr id="13402" name="Line 90"/>
          <p:cNvSpPr>
            <a:spLocks noChangeShapeType="1"/>
          </p:cNvSpPr>
          <p:nvPr/>
        </p:nvSpPr>
        <p:spPr bwMode="auto">
          <a:xfrm flipH="1" flipV="1">
            <a:off x="7466013" y="838200"/>
            <a:ext cx="1587" cy="2133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403" name="Line 91"/>
          <p:cNvSpPr>
            <a:spLocks noChangeShapeType="1"/>
          </p:cNvSpPr>
          <p:nvPr/>
        </p:nvSpPr>
        <p:spPr bwMode="auto">
          <a:xfrm flipV="1">
            <a:off x="5638800" y="762000"/>
            <a:ext cx="9525" cy="2133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404" name="Line 92"/>
          <p:cNvSpPr>
            <a:spLocks noChangeShapeType="1"/>
          </p:cNvSpPr>
          <p:nvPr/>
        </p:nvSpPr>
        <p:spPr bwMode="auto">
          <a:xfrm flipH="1" flipV="1">
            <a:off x="7086600" y="838200"/>
            <a:ext cx="0" cy="2057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405" name="Line 93"/>
          <p:cNvSpPr>
            <a:spLocks noChangeShapeType="1"/>
          </p:cNvSpPr>
          <p:nvPr/>
        </p:nvSpPr>
        <p:spPr bwMode="auto">
          <a:xfrm flipH="1" flipV="1">
            <a:off x="6061075" y="838200"/>
            <a:ext cx="0" cy="20272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406" name="Text Box 94"/>
          <p:cNvSpPr txBox="1">
            <a:spLocks noChangeArrowheads="1"/>
          </p:cNvSpPr>
          <p:nvPr/>
        </p:nvSpPr>
        <p:spPr bwMode="auto">
          <a:xfrm>
            <a:off x="1946275" y="2989263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N</a:t>
            </a:r>
          </a:p>
        </p:txBody>
      </p:sp>
      <p:sp>
        <p:nvSpPr>
          <p:cNvPr id="13407" name="Text Box 95"/>
          <p:cNvSpPr txBox="1">
            <a:spLocks noChangeArrowheads="1"/>
          </p:cNvSpPr>
          <p:nvPr/>
        </p:nvSpPr>
        <p:spPr bwMode="auto">
          <a:xfrm>
            <a:off x="5105400" y="5257800"/>
            <a:ext cx="1676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N : Nozzle</a:t>
            </a:r>
          </a:p>
        </p:txBody>
      </p:sp>
      <p:sp>
        <p:nvSpPr>
          <p:cNvPr id="13408" name="Text Box 96"/>
          <p:cNvSpPr txBox="1">
            <a:spLocks noChangeArrowheads="1"/>
          </p:cNvSpPr>
          <p:nvPr/>
        </p:nvSpPr>
        <p:spPr bwMode="auto">
          <a:xfrm>
            <a:off x="5181600" y="5791200"/>
            <a:ext cx="3429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C : Cut out on Shell</a:t>
            </a:r>
          </a:p>
        </p:txBody>
      </p:sp>
      <p:sp>
        <p:nvSpPr>
          <p:cNvPr id="13409" name="AutoShape 97"/>
          <p:cNvSpPr>
            <a:spLocks noChangeArrowheads="1"/>
          </p:cNvSpPr>
          <p:nvPr/>
        </p:nvSpPr>
        <p:spPr bwMode="auto">
          <a:xfrm>
            <a:off x="2286000" y="4191000"/>
            <a:ext cx="990600" cy="533400"/>
          </a:xfrm>
          <a:prstGeom prst="wedgeEllipseCallout">
            <a:avLst>
              <a:gd name="adj1" fmla="val 35097"/>
              <a:gd name="adj2" fmla="val -193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 </a:t>
            </a:r>
            <a:r>
              <a:rPr lang="en-US" b="1">
                <a:latin typeface="Arial" charset="0"/>
              </a:rPr>
              <a:t>C</a:t>
            </a:r>
            <a:endParaRPr lang="en-US"/>
          </a:p>
        </p:txBody>
      </p:sp>
      <p:sp>
        <p:nvSpPr>
          <p:cNvPr id="13410" name="Line 98"/>
          <p:cNvSpPr>
            <a:spLocks noChangeShapeType="1"/>
          </p:cNvSpPr>
          <p:nvPr/>
        </p:nvSpPr>
        <p:spPr bwMode="auto">
          <a:xfrm>
            <a:off x="5556250" y="3160713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411" name="Rectangle 99"/>
          <p:cNvSpPr>
            <a:spLocks noChangeArrowheads="1"/>
          </p:cNvSpPr>
          <p:nvPr/>
        </p:nvSpPr>
        <p:spPr bwMode="auto">
          <a:xfrm>
            <a:off x="5099050" y="30083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5050"/>
                </a:solidFill>
                <a:latin typeface="Arial" charset="0"/>
              </a:rPr>
              <a:t>X</a:t>
            </a:r>
          </a:p>
        </p:txBody>
      </p:sp>
      <p:sp>
        <p:nvSpPr>
          <p:cNvPr id="13412" name="Rectangle 100"/>
          <p:cNvSpPr>
            <a:spLocks noChangeArrowheads="1"/>
          </p:cNvSpPr>
          <p:nvPr/>
        </p:nvSpPr>
        <p:spPr bwMode="auto">
          <a:xfrm>
            <a:off x="7918450" y="29321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5050"/>
                </a:solidFill>
                <a:latin typeface="Arial" charset="0"/>
              </a:rPr>
              <a:t>Y</a:t>
            </a:r>
          </a:p>
        </p:txBody>
      </p:sp>
      <p:sp>
        <p:nvSpPr>
          <p:cNvPr id="13413" name="Line 101"/>
          <p:cNvSpPr>
            <a:spLocks noChangeShapeType="1"/>
          </p:cNvSpPr>
          <p:nvPr/>
        </p:nvSpPr>
        <p:spPr bwMode="auto">
          <a:xfrm>
            <a:off x="8686800" y="990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414" name="Rectangle 102"/>
          <p:cNvSpPr>
            <a:spLocks noChangeArrowheads="1"/>
          </p:cNvSpPr>
          <p:nvPr/>
        </p:nvSpPr>
        <p:spPr bwMode="auto">
          <a:xfrm>
            <a:off x="8534400" y="2819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5050"/>
                </a:solidFill>
                <a:latin typeface="Arial" charset="0"/>
              </a:rPr>
              <a:t>B</a:t>
            </a:r>
          </a:p>
        </p:txBody>
      </p:sp>
      <p:sp>
        <p:nvSpPr>
          <p:cNvPr id="13415" name="Rectangle 103"/>
          <p:cNvSpPr>
            <a:spLocks noChangeArrowheads="1"/>
          </p:cNvSpPr>
          <p:nvPr/>
        </p:nvSpPr>
        <p:spPr bwMode="auto">
          <a:xfrm>
            <a:off x="8458200" y="457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5050"/>
                </a:solidFill>
                <a:latin typeface="Arial" charset="0"/>
              </a:rPr>
              <a:t>A</a:t>
            </a:r>
          </a:p>
        </p:txBody>
      </p:sp>
      <p:sp>
        <p:nvSpPr>
          <p:cNvPr id="13416" name="Rectangle 104"/>
          <p:cNvSpPr>
            <a:spLocks noChangeArrowheads="1"/>
          </p:cNvSpPr>
          <p:nvPr/>
        </p:nvSpPr>
        <p:spPr bwMode="auto">
          <a:xfrm>
            <a:off x="6751638" y="1588"/>
            <a:ext cx="2108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 u="sng">
                <a:solidFill>
                  <a:srgbClr val="339966"/>
                </a:solidFill>
              </a:rPr>
              <a:t>Nozzles on Shell</a:t>
            </a:r>
          </a:p>
        </p:txBody>
      </p:sp>
      <p:sp>
        <p:nvSpPr>
          <p:cNvPr id="13417" name="Freeform 105"/>
          <p:cNvSpPr>
            <a:spLocks/>
          </p:cNvSpPr>
          <p:nvPr/>
        </p:nvSpPr>
        <p:spPr bwMode="auto">
          <a:xfrm>
            <a:off x="1866900" y="3378200"/>
            <a:ext cx="1828800" cy="279400"/>
          </a:xfrm>
          <a:custGeom>
            <a:avLst/>
            <a:gdLst>
              <a:gd name="T0" fmla="*/ 0 w 1152"/>
              <a:gd name="T1" fmla="*/ 176 h 176"/>
              <a:gd name="T2" fmla="*/ 126 w 1152"/>
              <a:gd name="T3" fmla="*/ 116 h 176"/>
              <a:gd name="T4" fmla="*/ 228 w 1152"/>
              <a:gd name="T5" fmla="*/ 68 h 176"/>
              <a:gd name="T6" fmla="*/ 402 w 1152"/>
              <a:gd name="T7" fmla="*/ 26 h 176"/>
              <a:gd name="T8" fmla="*/ 564 w 1152"/>
              <a:gd name="T9" fmla="*/ 2 h 176"/>
              <a:gd name="T10" fmla="*/ 738 w 1152"/>
              <a:gd name="T11" fmla="*/ 14 h 176"/>
              <a:gd name="T12" fmla="*/ 960 w 1152"/>
              <a:gd name="T13" fmla="*/ 68 h 176"/>
              <a:gd name="T14" fmla="*/ 1152 w 1152"/>
              <a:gd name="T15" fmla="*/ 15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2" h="176">
                <a:moveTo>
                  <a:pt x="0" y="176"/>
                </a:moveTo>
                <a:cubicBezTo>
                  <a:pt x="21" y="166"/>
                  <a:pt x="88" y="134"/>
                  <a:pt x="126" y="116"/>
                </a:cubicBezTo>
                <a:cubicBezTo>
                  <a:pt x="164" y="98"/>
                  <a:pt x="182" y="83"/>
                  <a:pt x="228" y="68"/>
                </a:cubicBezTo>
                <a:cubicBezTo>
                  <a:pt x="274" y="53"/>
                  <a:pt x="346" y="37"/>
                  <a:pt x="402" y="26"/>
                </a:cubicBezTo>
                <a:cubicBezTo>
                  <a:pt x="458" y="15"/>
                  <a:pt x="508" y="4"/>
                  <a:pt x="564" y="2"/>
                </a:cubicBezTo>
                <a:cubicBezTo>
                  <a:pt x="620" y="0"/>
                  <a:pt x="672" y="3"/>
                  <a:pt x="738" y="14"/>
                </a:cubicBezTo>
                <a:cubicBezTo>
                  <a:pt x="804" y="25"/>
                  <a:pt x="891" y="45"/>
                  <a:pt x="960" y="68"/>
                </a:cubicBezTo>
                <a:cubicBezTo>
                  <a:pt x="1029" y="91"/>
                  <a:pt x="1112" y="135"/>
                  <a:pt x="1152" y="152"/>
                </a:cubicBezTo>
              </a:path>
            </a:pathLst>
          </a:custGeom>
          <a:noFill/>
          <a:ln w="28575" cmpd="sng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884238" y="2062163"/>
            <a:ext cx="3581400" cy="3429000"/>
            <a:chOff x="720" y="480"/>
            <a:chExt cx="2064" cy="2016"/>
          </a:xfrm>
        </p:grpSpPr>
        <p:sp>
          <p:nvSpPr>
            <p:cNvPr id="14339" name="Oval 3"/>
            <p:cNvSpPr>
              <a:spLocks noChangeArrowheads="1"/>
            </p:cNvSpPr>
            <p:nvPr/>
          </p:nvSpPr>
          <p:spPr bwMode="auto">
            <a:xfrm>
              <a:off x="720" y="480"/>
              <a:ext cx="2064" cy="20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4340" name="Oval 4"/>
            <p:cNvSpPr>
              <a:spLocks noChangeArrowheads="1"/>
            </p:cNvSpPr>
            <p:nvPr/>
          </p:nvSpPr>
          <p:spPr bwMode="auto">
            <a:xfrm>
              <a:off x="768" y="528"/>
              <a:ext cx="1968" cy="19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667000" y="1241425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029200" y="2209800"/>
            <a:ext cx="2163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Nozzle Projection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371600" y="2900363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Shell</a:t>
            </a: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3206750" y="1752600"/>
            <a:ext cx="979488" cy="1238250"/>
          </a:xfrm>
          <a:custGeom>
            <a:avLst/>
            <a:gdLst>
              <a:gd name="T0" fmla="*/ 2 w 617"/>
              <a:gd name="T1" fmla="*/ 0 h 780"/>
              <a:gd name="T2" fmla="*/ 617 w 617"/>
              <a:gd name="T3" fmla="*/ 0 h 780"/>
              <a:gd name="T4" fmla="*/ 614 w 617"/>
              <a:gd name="T5" fmla="*/ 780 h 780"/>
              <a:gd name="T6" fmla="*/ 519 w 617"/>
              <a:gd name="T7" fmla="*/ 643 h 780"/>
              <a:gd name="T8" fmla="*/ 414 w 617"/>
              <a:gd name="T9" fmla="*/ 530 h 780"/>
              <a:gd name="T10" fmla="*/ 305 w 617"/>
              <a:gd name="T11" fmla="*/ 454 h 780"/>
              <a:gd name="T12" fmla="*/ 214 w 617"/>
              <a:gd name="T13" fmla="*/ 401 h 780"/>
              <a:gd name="T14" fmla="*/ 114 w 617"/>
              <a:gd name="T15" fmla="*/ 347 h 780"/>
              <a:gd name="T16" fmla="*/ 0 w 617"/>
              <a:gd name="T17" fmla="*/ 303 h 780"/>
              <a:gd name="T18" fmla="*/ 2 w 617"/>
              <a:gd name="T19" fmla="*/ 0 h 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7" h="780">
                <a:moveTo>
                  <a:pt x="2" y="0"/>
                </a:moveTo>
                <a:lnTo>
                  <a:pt x="617" y="0"/>
                </a:lnTo>
                <a:lnTo>
                  <a:pt x="614" y="780"/>
                </a:lnTo>
                <a:lnTo>
                  <a:pt x="519" y="643"/>
                </a:lnTo>
                <a:lnTo>
                  <a:pt x="414" y="530"/>
                </a:lnTo>
                <a:lnTo>
                  <a:pt x="305" y="454"/>
                </a:lnTo>
                <a:lnTo>
                  <a:pt x="214" y="401"/>
                </a:lnTo>
                <a:lnTo>
                  <a:pt x="114" y="347"/>
                </a:lnTo>
                <a:lnTo>
                  <a:pt x="0" y="303"/>
                </a:lnTo>
                <a:lnTo>
                  <a:pt x="2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346450" y="17573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4038600" y="1757363"/>
            <a:ext cx="4763" cy="1062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733800" y="1241425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655638" y="3810000"/>
            <a:ext cx="4906962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09600" y="228600"/>
            <a:ext cx="411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charset="0"/>
              </a:rPr>
              <a:t>Offset  Nozzle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2667000" y="1371600"/>
            <a:ext cx="106680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732088" y="990600"/>
            <a:ext cx="121920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Offset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Arial" charset="0"/>
              </a:rPr>
              <a:t>Dist 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343400" y="175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4876800" y="1752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751638" y="1588"/>
            <a:ext cx="2108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 u="sng">
                <a:solidFill>
                  <a:srgbClr val="339966"/>
                </a:solidFill>
              </a:rPr>
              <a:t>Nozzles on Shell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vlopment-of-Surfaces-in-Details-engineering108.com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Devlopment-of-Surfaces-in-Details-engineering108.com</Template>
  <TotalTime>1</TotalTime>
  <Words>596</Words>
  <Application>Microsoft Office PowerPoint</Application>
  <PresentationFormat>On-screen Show (4:3)</PresentationFormat>
  <Paragraphs>401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Devlopment-of-Surfaces-in-Details-engineering108.com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pandianprabu</dc:creator>
  <cp:lastModifiedBy>pandianprabu</cp:lastModifiedBy>
  <cp:revision>1</cp:revision>
  <dcterms:created xsi:type="dcterms:W3CDTF">2015-06-13T06:18:04Z</dcterms:created>
  <dcterms:modified xsi:type="dcterms:W3CDTF">2015-06-13T06:19:06Z</dcterms:modified>
</cp:coreProperties>
</file>