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80" r:id="rId16"/>
    <p:sldId id="281" r:id="rId17"/>
    <p:sldId id="270" r:id="rId18"/>
    <p:sldId id="271" r:id="rId19"/>
    <p:sldId id="272" r:id="rId20"/>
    <p:sldId id="273" r:id="rId21"/>
    <p:sldId id="274" r:id="rId22"/>
    <p:sldId id="279"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581" autoAdjust="0"/>
    <p:restoredTop sz="94660"/>
  </p:normalViewPr>
  <p:slideViewPr>
    <p:cSldViewPr>
      <p:cViewPr varScale="1">
        <p:scale>
          <a:sx n="68" d="100"/>
          <a:sy n="68" d="100"/>
        </p:scale>
        <p:origin x="-12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9140445-8FA4-4EAB-BDCF-B7B2F17BF46C}" type="datetimeFigureOut">
              <a:rPr lang="en-US"/>
              <a:pPr>
                <a:defRPr/>
              </a:pPr>
              <a:t>13-Jun-15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B508086-B493-4AB9-922D-EBB08325DC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eaLnBrk="1" hangingPunct="1">
                <a:defRPr/>
              </a:pPr>
              <a:endParaRPr lang="en-US" sz="2400">
                <a:latin typeface="Times New Roman" pitchFamily="18" charset="0"/>
              </a:endParaRPr>
            </a:p>
          </p:txBody>
        </p:sp>
      </p:grpSp>
      <p:sp>
        <p:nvSpPr>
          <p:cNvPr id="15372"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p>
        </p:txBody>
      </p:sp>
      <p:sp>
        <p:nvSpPr>
          <p:cNvPr id="15373"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US"/>
              <a:t>Click to edit Master subtitle style</a:t>
            </a:r>
          </a:p>
        </p:txBody>
      </p:sp>
      <p:sp>
        <p:nvSpPr>
          <p:cNvPr id="11" name="Rectangle 9"/>
          <p:cNvSpPr>
            <a:spLocks noGrp="1" noChangeArrowheads="1"/>
          </p:cNvSpPr>
          <p:nvPr>
            <p:ph type="dt" sz="half" idx="10"/>
          </p:nvPr>
        </p:nvSpPr>
        <p:spPr/>
        <p:txBody>
          <a:bodyPr/>
          <a:lstStyle>
            <a:lvl1pPr>
              <a:defRPr/>
            </a:lvl1pPr>
          </a:lstStyle>
          <a:p>
            <a:pPr>
              <a:defRPr/>
            </a:pPr>
            <a:endParaRPr lang="en-US"/>
          </a:p>
        </p:txBody>
      </p:sp>
      <p:sp>
        <p:nvSpPr>
          <p:cNvPr id="12" name="Rectangle 10"/>
          <p:cNvSpPr>
            <a:spLocks noGrp="1" noChangeArrowheads="1"/>
          </p:cNvSpPr>
          <p:nvPr>
            <p:ph type="ftr" sz="quarter" idx="11"/>
          </p:nvPr>
        </p:nvSpPr>
        <p:spPr/>
        <p:txBody>
          <a:bodyPr/>
          <a:lstStyle>
            <a:lvl1pPr>
              <a:defRPr/>
            </a:lvl1pPr>
          </a:lstStyle>
          <a:p>
            <a:pPr>
              <a:defRPr/>
            </a:pPr>
            <a:endParaRPr lang="en-US"/>
          </a:p>
        </p:txBody>
      </p:sp>
      <p:sp>
        <p:nvSpPr>
          <p:cNvPr id="13" name="Rectangle 11"/>
          <p:cNvSpPr>
            <a:spLocks noGrp="1" noChangeArrowheads="1"/>
          </p:cNvSpPr>
          <p:nvPr>
            <p:ph type="sldNum" sz="quarter" idx="12"/>
          </p:nvPr>
        </p:nvSpPr>
        <p:spPr/>
        <p:txBody>
          <a:bodyPr/>
          <a:lstStyle>
            <a:lvl1pPr>
              <a:defRPr/>
            </a:lvl1pPr>
          </a:lstStyle>
          <a:p>
            <a:pPr>
              <a:defRPr/>
            </a:pPr>
            <a:fld id="{370FD42E-AB31-43B5-B26D-E70C43E4A8A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6450C604-4FDA-4105-A35A-C7290202432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EF3DF19-5A6B-44F2-943A-21DC978E99E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86F7A021-76E5-4C4A-A7DC-332E6947801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B1ACD7DB-9920-46EB-BF59-C9658BC8E09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D868E301-0C65-4C52-B8F7-B5DFB8D44D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4C124F9-96A4-42A7-9215-4196A69559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27AB9233-DA5C-4A32-92F9-8F05516C91F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61B943DE-3D4D-48A4-9E14-0907EE57DFA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8CFDA430-93AA-43EC-A665-A1AAB05C638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5B224316-9B38-45FD-A49B-63DE2A94890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F1EDFDDB-B28A-423A-B8FF-EDA78058788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1071563" y="304800"/>
            <a:ext cx="7615237" cy="1106488"/>
            <a:chOff x="675" y="192"/>
            <a:chExt cx="4797" cy="697"/>
          </a:xfrm>
        </p:grpSpPr>
        <p:sp>
          <p:nvSpPr>
            <p:cNvPr id="14339"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14340"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14341"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14342"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14343"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eaLnBrk="1" hangingPunct="1">
                <a:defRPr/>
              </a:pPr>
              <a:endParaRPr lang="en-US" sz="2400">
                <a:latin typeface="Times New Roman" pitchFamily="18" charset="0"/>
              </a:endParaRPr>
            </a:p>
          </p:txBody>
        </p:sp>
      </p:grpSp>
      <p:sp>
        <p:nvSpPr>
          <p:cNvPr id="14344"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5"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p>
        </p:txBody>
      </p:sp>
      <p:sp>
        <p:nvSpPr>
          <p:cNvPr id="14346"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14347"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663CEF0C-B319-4640-974A-0C422BEC798E}" type="slidenum">
              <a:rPr lang="en-US"/>
              <a:pPr>
                <a:defRPr/>
              </a:pPr>
              <a:t>‹#›</a:t>
            </a:fld>
            <a:endParaRPr lang="en-US"/>
          </a:p>
        </p:txBody>
      </p:sp>
      <p:sp>
        <p:nvSpPr>
          <p:cNvPr id="14348"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10"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48"/>
                                        </p:tgtEl>
                                        <p:attrNameLst>
                                          <p:attrName>style.visibility</p:attrName>
                                        </p:attrNameLst>
                                      </p:cBhvr>
                                      <p:to>
                                        <p:strVal val="visible"/>
                                      </p:to>
                                    </p:set>
                                    <p:animEffect transition="in" filter="fade">
                                      <p:cBhvr>
                                        <p:cTn id="7" dur="2000"/>
                                        <p:tgtEl>
                                          <p:spTgt spid="143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44">
                                            <p:txEl>
                                              <p:pRg st="0" end="0"/>
                                            </p:txEl>
                                          </p:spTgt>
                                        </p:tgtEl>
                                        <p:attrNameLst>
                                          <p:attrName>style.visibility</p:attrName>
                                        </p:attrNameLst>
                                      </p:cBhvr>
                                      <p:to>
                                        <p:strVal val="visible"/>
                                      </p:to>
                                    </p:set>
                                    <p:animEffect transition="in" filter="fade">
                                      <p:cBhvr>
                                        <p:cTn id="12" dur="2000"/>
                                        <p:tgtEl>
                                          <p:spTgt spid="14344">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344">
                                            <p:txEl>
                                              <p:pRg st="1" end="1"/>
                                            </p:txEl>
                                          </p:spTgt>
                                        </p:tgtEl>
                                        <p:attrNameLst>
                                          <p:attrName>style.visibility</p:attrName>
                                        </p:attrNameLst>
                                      </p:cBhvr>
                                      <p:to>
                                        <p:strVal val="visible"/>
                                      </p:to>
                                    </p:set>
                                    <p:animEffect transition="in" filter="fade">
                                      <p:cBhvr>
                                        <p:cTn id="15" dur="2000"/>
                                        <p:tgtEl>
                                          <p:spTgt spid="14344">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344">
                                            <p:txEl>
                                              <p:pRg st="2" end="2"/>
                                            </p:txEl>
                                          </p:spTgt>
                                        </p:tgtEl>
                                        <p:attrNameLst>
                                          <p:attrName>style.visibility</p:attrName>
                                        </p:attrNameLst>
                                      </p:cBhvr>
                                      <p:to>
                                        <p:strVal val="visible"/>
                                      </p:to>
                                    </p:set>
                                    <p:animEffect transition="in" filter="fade">
                                      <p:cBhvr>
                                        <p:cTn id="18" dur="2000"/>
                                        <p:tgtEl>
                                          <p:spTgt spid="14344">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344">
                                            <p:txEl>
                                              <p:pRg st="3" end="3"/>
                                            </p:txEl>
                                          </p:spTgt>
                                        </p:tgtEl>
                                        <p:attrNameLst>
                                          <p:attrName>style.visibility</p:attrName>
                                        </p:attrNameLst>
                                      </p:cBhvr>
                                      <p:to>
                                        <p:strVal val="visible"/>
                                      </p:to>
                                    </p:set>
                                    <p:animEffect transition="in" filter="fade">
                                      <p:cBhvr>
                                        <p:cTn id="21" dur="2000"/>
                                        <p:tgtEl>
                                          <p:spTgt spid="14344">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344">
                                            <p:txEl>
                                              <p:pRg st="4" end="4"/>
                                            </p:txEl>
                                          </p:spTgt>
                                        </p:tgtEl>
                                        <p:attrNameLst>
                                          <p:attrName>style.visibility</p:attrName>
                                        </p:attrNameLst>
                                      </p:cBhvr>
                                      <p:to>
                                        <p:strVal val="visible"/>
                                      </p:to>
                                    </p:set>
                                    <p:animEffect transition="in" filter="fade">
                                      <p:cBhvr>
                                        <p:cTn id="24" dur="2000"/>
                                        <p:tgtEl>
                                          <p:spTgt spid="1434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build="p">
        <p:tmplLst>
          <p:tmpl lvl="1">
            <p:tnLst>
              <p:par>
                <p:cTn presetID="10" presetClass="entr" presetSubtype="0" fill="hold" nodeType="clickEffect">
                  <p:stCondLst>
                    <p:cond delay="0"/>
                  </p:stCondLst>
                  <p:childTnLst>
                    <p:set>
                      <p:cBhvr>
                        <p:cTn dur="1" fill="hold">
                          <p:stCondLst>
                            <p:cond delay="0"/>
                          </p:stCondLst>
                        </p:cTn>
                        <p:tgtEl>
                          <p:spTgt spid="14344"/>
                        </p:tgtEl>
                        <p:attrNameLst>
                          <p:attrName>style.visibility</p:attrName>
                        </p:attrNameLst>
                      </p:cBhvr>
                      <p:to>
                        <p:strVal val="visible"/>
                      </p:to>
                    </p:set>
                    <p:animEffect transition="in" filter="fade">
                      <p:cBhvr>
                        <p:cTn dur="2000"/>
                        <p:tgtEl>
                          <p:spTgt spid="14344"/>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4344"/>
                        </p:tgtEl>
                        <p:attrNameLst>
                          <p:attrName>style.visibility</p:attrName>
                        </p:attrNameLst>
                      </p:cBhvr>
                      <p:to>
                        <p:strVal val="visible"/>
                      </p:to>
                    </p:set>
                    <p:animEffect transition="in" filter="fade">
                      <p:cBhvr>
                        <p:cTn dur="2000"/>
                        <p:tgtEl>
                          <p:spTgt spid="14344"/>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4344"/>
                        </p:tgtEl>
                        <p:attrNameLst>
                          <p:attrName>style.visibility</p:attrName>
                        </p:attrNameLst>
                      </p:cBhvr>
                      <p:to>
                        <p:strVal val="visible"/>
                      </p:to>
                    </p:set>
                    <p:animEffect transition="in" filter="fade">
                      <p:cBhvr>
                        <p:cTn dur="2000"/>
                        <p:tgtEl>
                          <p:spTgt spid="14344"/>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4344"/>
                        </p:tgtEl>
                        <p:attrNameLst>
                          <p:attrName>style.visibility</p:attrName>
                        </p:attrNameLst>
                      </p:cBhvr>
                      <p:to>
                        <p:strVal val="visible"/>
                      </p:to>
                    </p:set>
                    <p:animEffect transition="in" filter="fade">
                      <p:cBhvr>
                        <p:cTn dur="2000"/>
                        <p:tgtEl>
                          <p:spTgt spid="14344"/>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4344"/>
                        </p:tgtEl>
                        <p:attrNameLst>
                          <p:attrName>style.visibility</p:attrName>
                        </p:attrNameLst>
                      </p:cBhvr>
                      <p:to>
                        <p:strVal val="visible"/>
                      </p:to>
                    </p:set>
                    <p:animEffect transition="in" filter="fade">
                      <p:cBhvr>
                        <p:cTn dur="2000"/>
                        <p:tgtEl>
                          <p:spTgt spid="14344"/>
                        </p:tgtEl>
                      </p:cBhvr>
                    </p:animEffect>
                  </p:childTnLst>
                </p:cTn>
              </p:par>
            </p:tnLst>
          </p:tmpl>
        </p:tmplLst>
      </p:bldP>
      <p:bldP spid="14348" grpId="0"/>
    </p:bld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143000" y="4924425"/>
            <a:ext cx="7772400" cy="1933575"/>
          </a:xfrm>
        </p:spPr>
        <p:txBody>
          <a:bodyPr/>
          <a:lstStyle/>
          <a:p>
            <a:pPr fontAlgn="auto">
              <a:spcAft>
                <a:spcPts val="0"/>
              </a:spcAft>
              <a:defRPr/>
            </a:pPr>
            <a:r>
              <a:rPr lang="en-US" dirty="0" smtClean="0"/>
              <a:t>CYCLOIDS</a:t>
            </a:r>
            <a:br>
              <a:rPr lang="en-US" dirty="0" smtClean="0"/>
            </a:br>
            <a:r>
              <a:rPr lang="en-US" dirty="0" smtClean="0"/>
              <a:t/>
            </a:r>
            <a:br>
              <a:rPr lang="en-US" dirty="0" smtClean="0"/>
            </a:br>
            <a:r>
              <a:rPr lang="en-US" b="1" dirty="0" smtClean="0">
                <a:solidFill>
                  <a:srgbClr val="00B0F0"/>
                </a:solidFill>
                <a:latin typeface="Jokerman" pitchFamily="82" charset="0"/>
              </a:rPr>
              <a:t>VEERAPANDIAN.K</a:t>
            </a:r>
            <a:br>
              <a:rPr lang="en-US" b="1" dirty="0" smtClean="0">
                <a:solidFill>
                  <a:srgbClr val="00B0F0"/>
                </a:solidFill>
                <a:latin typeface="Jokerman" pitchFamily="82" charset="0"/>
              </a:rPr>
            </a:br>
            <a:r>
              <a:rPr lang="en-US" sz="2400" b="1" dirty="0" smtClean="0">
                <a:solidFill>
                  <a:schemeClr val="tx1"/>
                </a:solidFill>
                <a:latin typeface="Jokerman" pitchFamily="82" charset="0"/>
              </a:rPr>
              <a:t>AP/MECH</a:t>
            </a:r>
            <a:br>
              <a:rPr lang="en-US" sz="2400" b="1" dirty="0" smtClean="0">
                <a:solidFill>
                  <a:schemeClr val="tx1"/>
                </a:solidFill>
                <a:latin typeface="Jokerman" pitchFamily="82" charset="0"/>
              </a:rPr>
            </a:br>
            <a:r>
              <a:rPr lang="en-US" b="1" dirty="0" smtClean="0">
                <a:solidFill>
                  <a:srgbClr val="00B0F0"/>
                </a:solidFill>
                <a:latin typeface="Jokerman" pitchFamily="82" charset="0"/>
              </a:rPr>
              <a:t>SINCET</a:t>
            </a:r>
            <a:br>
              <a:rPr lang="en-US" b="1" dirty="0" smtClean="0">
                <a:solidFill>
                  <a:srgbClr val="00B0F0"/>
                </a:solidFill>
                <a:latin typeface="Jokerman" pitchFamily="82" charset="0"/>
              </a:rPr>
            </a:br>
            <a:r>
              <a:rPr lang="en-US" dirty="0" smtClean="0"/>
              <a:t/>
            </a:r>
            <a:br>
              <a:rPr lang="en-US" dirty="0" smtClean="0"/>
            </a:b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2514600"/>
            <a:ext cx="8229600" cy="1143000"/>
          </a:xfrm>
        </p:spPr>
        <p:txBody>
          <a:bodyPr/>
          <a:lstStyle/>
          <a:p>
            <a:pPr algn="r" eaLnBrk="1" hangingPunct="1"/>
            <a:r>
              <a:rPr lang="en-US" smtClean="0"/>
              <a:t>EPICYCLOIDS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t>What is Epicycloid? </a:t>
            </a:r>
          </a:p>
        </p:txBody>
      </p:sp>
      <p:sp>
        <p:nvSpPr>
          <p:cNvPr id="1028" name="Rectangle 3"/>
          <p:cNvSpPr>
            <a:spLocks noGrp="1" noChangeArrowheads="1"/>
          </p:cNvSpPr>
          <p:nvPr>
            <p:ph type="body" sz="half" idx="1"/>
          </p:nvPr>
        </p:nvSpPr>
        <p:spPr>
          <a:xfrm>
            <a:off x="457200" y="1600200"/>
            <a:ext cx="7696200" cy="1295400"/>
          </a:xfrm>
        </p:spPr>
        <p:txBody>
          <a:bodyPr/>
          <a:lstStyle/>
          <a:p>
            <a:pPr eaLnBrk="1" hangingPunct="1">
              <a:lnSpc>
                <a:spcPct val="90000"/>
              </a:lnSpc>
            </a:pPr>
            <a:r>
              <a:rPr lang="en-US" sz="2800" smtClean="0"/>
              <a:t>The cycloid is called the epicycloid when the generating circle rolls along another circle outside (directing circle)</a:t>
            </a:r>
          </a:p>
        </p:txBody>
      </p:sp>
      <p:graphicFrame>
        <p:nvGraphicFramePr>
          <p:cNvPr id="26630" name="Object 6"/>
          <p:cNvGraphicFramePr>
            <a:graphicFrameLocks noChangeAspect="1"/>
          </p:cNvGraphicFramePr>
          <p:nvPr>
            <p:ph sz="half" idx="2"/>
          </p:nvPr>
        </p:nvGraphicFramePr>
        <p:xfrm>
          <a:off x="838200" y="3048000"/>
          <a:ext cx="6858000" cy="2362200"/>
        </p:xfrm>
        <a:graphic>
          <a:graphicData uri="http://schemas.openxmlformats.org/presentationml/2006/ole">
            <p:oleObj spid="_x0000_s1026" r:id="rId3" imgW="6238875" imgH="3905250" progId="AutoCAD.Drawing.15">
              <p:embed/>
            </p:oleObj>
          </a:graphicData>
        </a:graphic>
      </p:graphicFrame>
      <p:sp>
        <p:nvSpPr>
          <p:cNvPr id="1029" name="Text Box 8"/>
          <p:cNvSpPr txBox="1">
            <a:spLocks noChangeArrowheads="1"/>
          </p:cNvSpPr>
          <p:nvPr/>
        </p:nvSpPr>
        <p:spPr bwMode="auto">
          <a:xfrm>
            <a:off x="914400" y="5410200"/>
            <a:ext cx="7086600" cy="366713"/>
          </a:xfrm>
          <a:prstGeom prst="rect">
            <a:avLst/>
          </a:prstGeom>
          <a:noFill/>
          <a:ln w="9525">
            <a:noFill/>
            <a:miter lim="800000"/>
            <a:headEnd/>
            <a:tailEnd/>
          </a:ln>
        </p:spPr>
        <p:txBody>
          <a:bodyPr>
            <a:spAutoFit/>
          </a:bodyPr>
          <a:lstStyle/>
          <a:p>
            <a:endParaRPr lang="en-US"/>
          </a:p>
        </p:txBody>
      </p:sp>
      <p:sp>
        <p:nvSpPr>
          <p:cNvPr id="1030" name="Text Box 9"/>
          <p:cNvSpPr txBox="1">
            <a:spLocks noChangeArrowheads="1"/>
          </p:cNvSpPr>
          <p:nvPr/>
        </p:nvSpPr>
        <p:spPr bwMode="auto">
          <a:xfrm>
            <a:off x="1143000" y="5638800"/>
            <a:ext cx="6629400" cy="822325"/>
          </a:xfrm>
          <a:prstGeom prst="rect">
            <a:avLst/>
          </a:prstGeom>
          <a:noFill/>
          <a:ln w="9525">
            <a:noFill/>
            <a:miter lim="800000"/>
            <a:headEnd/>
            <a:tailEnd/>
          </a:ln>
        </p:spPr>
        <p:txBody>
          <a:bodyPr>
            <a:spAutoFit/>
          </a:bodyPr>
          <a:lstStyle/>
          <a:p>
            <a:r>
              <a:rPr lang="en-GB" sz="2400">
                <a:solidFill>
                  <a:schemeClr val="tx2"/>
                </a:solidFill>
              </a:rPr>
              <a:t>The curve traced by a point on a circle which rolls on the outside of a circular base surface.</a:t>
            </a:r>
            <a:endParaRPr lang="en-US" sz="240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30"/>
                                        </p:tgtEl>
                                        <p:attrNameLst>
                                          <p:attrName>style.visibility</p:attrName>
                                        </p:attrNameLst>
                                      </p:cBhvr>
                                      <p:to>
                                        <p:strVal val="visible"/>
                                      </p:to>
                                    </p:set>
                                    <p:anim calcmode="lin" valueType="num">
                                      <p:cBhvr additive="base">
                                        <p:cTn id="7" dur="500" fill="hold"/>
                                        <p:tgtEl>
                                          <p:spTgt spid="26630"/>
                                        </p:tgtEl>
                                        <p:attrNameLst>
                                          <p:attrName>ppt_x</p:attrName>
                                        </p:attrNameLst>
                                      </p:cBhvr>
                                      <p:tavLst>
                                        <p:tav tm="0">
                                          <p:val>
                                            <p:strVal val="#ppt_x"/>
                                          </p:val>
                                        </p:tav>
                                        <p:tav tm="100000">
                                          <p:val>
                                            <p:strVal val="#ppt_x"/>
                                          </p:val>
                                        </p:tav>
                                      </p:tavLst>
                                    </p:anim>
                                    <p:anim calcmode="lin" valueType="num">
                                      <p:cBhvr additive="base">
                                        <p:cTn id="8" dur="500" fill="hold"/>
                                        <p:tgtEl>
                                          <p:spTgt spid="266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457200"/>
            <a:ext cx="8229600" cy="1143000"/>
          </a:xfrm>
        </p:spPr>
        <p:txBody>
          <a:bodyPr/>
          <a:lstStyle/>
          <a:p>
            <a:pPr eaLnBrk="1" hangingPunct="1"/>
            <a:r>
              <a:rPr lang="en-US" sz="3400" smtClean="0"/>
              <a:t>Construction of </a:t>
            </a:r>
            <a:r>
              <a:rPr lang="en-US" sz="3400" b="1" smtClean="0"/>
              <a:t>Epicycloid</a:t>
            </a:r>
            <a:br>
              <a:rPr lang="en-US" sz="3400" b="1" smtClean="0"/>
            </a:br>
            <a:endParaRPr lang="en-US" sz="2600" smtClean="0"/>
          </a:p>
        </p:txBody>
      </p:sp>
      <p:sp>
        <p:nvSpPr>
          <p:cNvPr id="16387" name="Rectangle 3"/>
          <p:cNvSpPr>
            <a:spLocks noGrp="1" noChangeArrowheads="1"/>
          </p:cNvSpPr>
          <p:nvPr>
            <p:ph type="body" idx="1"/>
          </p:nvPr>
        </p:nvSpPr>
        <p:spPr>
          <a:xfrm>
            <a:off x="4572000" y="2438400"/>
            <a:ext cx="4191000" cy="3505200"/>
          </a:xfrm>
        </p:spPr>
        <p:txBody>
          <a:bodyPr/>
          <a:lstStyle/>
          <a:p>
            <a:pPr eaLnBrk="1" hangingPunct="1"/>
            <a:r>
              <a:rPr lang="en-GB" sz="2400" smtClean="0"/>
              <a:t>Steps 1: </a:t>
            </a:r>
            <a:r>
              <a:rPr lang="en-GB" sz="2000" smtClean="0"/>
              <a:t> </a:t>
            </a:r>
            <a:r>
              <a:rPr lang="en-GB" sz="2400" smtClean="0"/>
              <a:t>Draw and</a:t>
            </a:r>
            <a:r>
              <a:rPr lang="en-GB" sz="2000" smtClean="0"/>
              <a:t> </a:t>
            </a:r>
            <a:r>
              <a:rPr lang="en-GB" sz="2400" smtClean="0"/>
              <a:t>divide rolling circle into 12 equal divisions.</a:t>
            </a:r>
          </a:p>
          <a:p>
            <a:pPr eaLnBrk="1" hangingPunct="1"/>
            <a:r>
              <a:rPr lang="en-GB" sz="2400" smtClean="0"/>
              <a:t>Step 2: Transfer the 12 divisions on to the base surface.</a:t>
            </a:r>
            <a:r>
              <a:rPr lang="en-AU" sz="2400" smtClean="0"/>
              <a:t> </a:t>
            </a:r>
            <a:endParaRPr lang="en-US" sz="2400" smtClean="0"/>
          </a:p>
        </p:txBody>
      </p:sp>
      <p:pic>
        <p:nvPicPr>
          <p:cNvPr id="30724" name="Picture 4"/>
          <p:cNvPicPr>
            <a:picLocks noChangeAspect="1" noChangeArrowheads="1"/>
          </p:cNvPicPr>
          <p:nvPr/>
        </p:nvPicPr>
        <p:blipFill>
          <a:blip r:embed="rId2"/>
          <a:srcRect l="23402" t="12878" r="25493" b="14775"/>
          <a:stretch>
            <a:fillRect/>
          </a:stretch>
        </p:blipFill>
        <p:spPr bwMode="auto">
          <a:xfrm>
            <a:off x="228600" y="2438400"/>
            <a:ext cx="4114800" cy="3200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0724"/>
                                        </p:tgtEl>
                                        <p:attrNameLst>
                                          <p:attrName>style.visibility</p:attrName>
                                        </p:attrNameLst>
                                      </p:cBhvr>
                                      <p:to>
                                        <p:strVal val="visible"/>
                                      </p:to>
                                    </p:set>
                                    <p:anim calcmode="lin" valueType="num">
                                      <p:cBhvr additive="base">
                                        <p:cTn id="7" dur="500" fill="hold"/>
                                        <p:tgtEl>
                                          <p:spTgt spid="30724"/>
                                        </p:tgtEl>
                                        <p:attrNameLst>
                                          <p:attrName>ppt_x</p:attrName>
                                        </p:attrNameLst>
                                      </p:cBhvr>
                                      <p:tavLst>
                                        <p:tav tm="0">
                                          <p:val>
                                            <p:strVal val="0-#ppt_w/2"/>
                                          </p:val>
                                        </p:tav>
                                        <p:tav tm="100000">
                                          <p:val>
                                            <p:strVal val="#ppt_x"/>
                                          </p:val>
                                        </p:tav>
                                      </p:tavLst>
                                    </p:anim>
                                    <p:anim calcmode="lin" valueType="num">
                                      <p:cBhvr additive="base">
                                        <p:cTn id="8" dur="500" fill="hold"/>
                                        <p:tgtEl>
                                          <p:spTgt spid="307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4724400" y="1752600"/>
            <a:ext cx="4038600" cy="3657600"/>
          </a:xfrm>
        </p:spPr>
        <p:txBody>
          <a:bodyPr/>
          <a:lstStyle/>
          <a:p>
            <a:pPr eaLnBrk="1" hangingPunct="1"/>
            <a:r>
              <a:rPr lang="en-GB" sz="2800" smtClean="0"/>
              <a:t>Step 3: Mark the 12 positions of the circle – centre (C1,C2, …) as the circle rolls on the base surface.</a:t>
            </a:r>
          </a:p>
          <a:p>
            <a:pPr eaLnBrk="1" hangingPunct="1"/>
            <a:r>
              <a:rPr lang="en-GB" sz="2800" smtClean="0"/>
              <a:t>Step 4: Project the positions of the point from the circle.</a:t>
            </a:r>
            <a:r>
              <a:rPr lang="en-AU" sz="2800" smtClean="0"/>
              <a:t> </a:t>
            </a:r>
          </a:p>
          <a:p>
            <a:pPr eaLnBrk="1" hangingPunct="1">
              <a:spcBef>
                <a:spcPct val="50000"/>
              </a:spcBef>
              <a:buClrTx/>
              <a:buFontTx/>
              <a:buNone/>
            </a:pPr>
            <a:endParaRPr lang="en-GB" sz="2800" smtClean="0"/>
          </a:p>
          <a:p>
            <a:pPr eaLnBrk="1" hangingPunct="1"/>
            <a:endParaRPr lang="en-US" sz="2800" b="1" smtClean="0"/>
          </a:p>
        </p:txBody>
      </p:sp>
      <p:pic>
        <p:nvPicPr>
          <p:cNvPr id="31748" name="Picture 4"/>
          <p:cNvPicPr>
            <a:picLocks noChangeAspect="1" noChangeArrowheads="1"/>
          </p:cNvPicPr>
          <p:nvPr/>
        </p:nvPicPr>
        <p:blipFill>
          <a:blip r:embed="rId2"/>
          <a:srcRect l="23402" t="10327" r="25493" b="14494"/>
          <a:stretch>
            <a:fillRect/>
          </a:stretch>
        </p:blipFill>
        <p:spPr bwMode="auto">
          <a:xfrm>
            <a:off x="228600" y="1828800"/>
            <a:ext cx="4419600" cy="3733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1748"/>
                                        </p:tgtEl>
                                        <p:attrNameLst>
                                          <p:attrName>style.visibility</p:attrName>
                                        </p:attrNameLst>
                                      </p:cBhvr>
                                      <p:to>
                                        <p:strVal val="visible"/>
                                      </p:to>
                                    </p:set>
                                    <p:anim calcmode="lin" valueType="num">
                                      <p:cBhvr additive="base">
                                        <p:cTn id="7" dur="500" fill="hold"/>
                                        <p:tgtEl>
                                          <p:spTgt spid="31748"/>
                                        </p:tgtEl>
                                        <p:attrNameLst>
                                          <p:attrName>ppt_x</p:attrName>
                                        </p:attrNameLst>
                                      </p:cBhvr>
                                      <p:tavLst>
                                        <p:tav tm="0">
                                          <p:val>
                                            <p:strVal val="0-#ppt_w/2"/>
                                          </p:val>
                                        </p:tav>
                                        <p:tav tm="100000">
                                          <p:val>
                                            <p:strVal val="#ppt_x"/>
                                          </p:val>
                                        </p:tav>
                                      </p:tavLst>
                                    </p:anim>
                                    <p:anim calcmode="lin" valueType="num">
                                      <p:cBhvr additive="base">
                                        <p:cTn id="8" dur="500" fill="hold"/>
                                        <p:tgtEl>
                                          <p:spTgt spid="317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5257800" y="1981200"/>
            <a:ext cx="3581400" cy="3810000"/>
          </a:xfrm>
        </p:spPr>
        <p:txBody>
          <a:bodyPr/>
          <a:lstStyle/>
          <a:p>
            <a:pPr eaLnBrk="1" hangingPunct="1"/>
            <a:r>
              <a:rPr lang="en-GB" sz="2400" smtClean="0"/>
              <a:t>Step 5: Using the radius of the circle and from the marked centres C1,C2,C3 etc cut ff the arcs through 1,2,3</a:t>
            </a:r>
            <a:endParaRPr lang="en-GB" smtClean="0"/>
          </a:p>
          <a:p>
            <a:pPr eaLnBrk="1" hangingPunct="1"/>
            <a:r>
              <a:rPr lang="en-GB" sz="2400" smtClean="0"/>
              <a:t>Step 6: Darken the curve.</a:t>
            </a:r>
            <a:endParaRPr lang="en-US" sz="2400" smtClean="0"/>
          </a:p>
        </p:txBody>
      </p:sp>
      <p:pic>
        <p:nvPicPr>
          <p:cNvPr id="32772" name="Picture 4"/>
          <p:cNvPicPr>
            <a:picLocks noChangeAspect="1" noChangeArrowheads="1"/>
          </p:cNvPicPr>
          <p:nvPr/>
        </p:nvPicPr>
        <p:blipFill>
          <a:blip r:embed="rId2"/>
          <a:srcRect l="23402" t="12573" r="25493" b="15591"/>
          <a:stretch>
            <a:fillRect/>
          </a:stretch>
        </p:blipFill>
        <p:spPr bwMode="auto">
          <a:xfrm>
            <a:off x="304800" y="1828800"/>
            <a:ext cx="5257800" cy="3810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additive="base">
                                        <p:cTn id="7" dur="500" fill="hold"/>
                                        <p:tgtEl>
                                          <p:spTgt spid="32772"/>
                                        </p:tgtEl>
                                        <p:attrNameLst>
                                          <p:attrName>ppt_x</p:attrName>
                                        </p:attrNameLst>
                                      </p:cBhvr>
                                      <p:tavLst>
                                        <p:tav tm="0">
                                          <p:val>
                                            <p:strVal val="0-#ppt_w/2"/>
                                          </p:val>
                                        </p:tav>
                                        <p:tav tm="100000">
                                          <p:val>
                                            <p:strVal val="#ppt_x"/>
                                          </p:val>
                                        </p:tav>
                                      </p:tavLst>
                                    </p:anim>
                                    <p:anim calcmode="lin" valueType="num">
                                      <p:cBhvr additive="base">
                                        <p:cTn id="8" dur="500" fill="hold"/>
                                        <p:tgtEl>
                                          <p:spTgt spid="327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57200" y="762000"/>
            <a:ext cx="8229600" cy="644525"/>
          </a:xfrm>
        </p:spPr>
        <p:txBody>
          <a:bodyPr/>
          <a:lstStyle/>
          <a:p>
            <a:pPr>
              <a:lnSpc>
                <a:spcPct val="80000"/>
              </a:lnSpc>
            </a:pPr>
            <a:r>
              <a:rPr lang="en-US" sz="2000" b="1" smtClean="0"/>
              <a:t>Draw an epicycloid of rolling circle diameter 40 mm which rolls outside another circle (base circle) of 150mm diameter for one revolution</a:t>
            </a:r>
          </a:p>
        </p:txBody>
      </p:sp>
      <p:pic>
        <p:nvPicPr>
          <p:cNvPr id="19459" name="Picture 4"/>
          <p:cNvPicPr>
            <a:picLocks noChangeAspect="1" noChangeArrowheads="1"/>
          </p:cNvPicPr>
          <p:nvPr/>
        </p:nvPicPr>
        <p:blipFill>
          <a:blip r:embed="rId2"/>
          <a:srcRect/>
          <a:stretch>
            <a:fillRect/>
          </a:stretch>
        </p:blipFill>
        <p:spPr bwMode="auto">
          <a:xfrm>
            <a:off x="1143000" y="1828800"/>
            <a:ext cx="6550025"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457200" y="609600"/>
            <a:ext cx="8229600" cy="5521325"/>
          </a:xfrm>
        </p:spPr>
        <p:txBody>
          <a:bodyPr/>
          <a:lstStyle/>
          <a:p>
            <a:pPr>
              <a:lnSpc>
                <a:spcPct val="90000"/>
              </a:lnSpc>
            </a:pPr>
            <a:r>
              <a:rPr lang="en-US" sz="2000" b="1" smtClean="0"/>
              <a:t>Step 1: Draw an arc PQ with radius75 mm and centre O, subtending and angle 96</a:t>
            </a:r>
            <a:r>
              <a:rPr lang="en-US" sz="2000" b="1" smtClean="0">
                <a:cs typeface="Arial" charset="0"/>
              </a:rPr>
              <a:t>º. P</a:t>
            </a:r>
            <a:r>
              <a:rPr lang="en-US" sz="2000" b="1" smtClean="0"/>
              <a:t> is the generating point. On OP produced mark PC = 20mm. Draw a circle with centre C and radius 20 mm.</a:t>
            </a:r>
          </a:p>
          <a:p>
            <a:pPr>
              <a:lnSpc>
                <a:spcPct val="90000"/>
              </a:lnSpc>
            </a:pPr>
            <a:r>
              <a:rPr lang="en-US" sz="2000" b="1" smtClean="0"/>
              <a:t>Step 2 : Divide rolling diameter in to12 equal parts and name them as 1,2,3,4… 12 in Clock Wise direction.</a:t>
            </a:r>
          </a:p>
          <a:p>
            <a:pPr>
              <a:lnSpc>
                <a:spcPct val="90000"/>
              </a:lnSpc>
            </a:pPr>
            <a:r>
              <a:rPr lang="en-US" sz="2000" b="1" smtClean="0"/>
              <a:t>Step 3 : With O as centre draw concentric arcs passing through1,2,3,…,12.</a:t>
            </a:r>
          </a:p>
          <a:p>
            <a:pPr>
              <a:lnSpc>
                <a:spcPct val="90000"/>
              </a:lnSpc>
            </a:pPr>
            <a:r>
              <a:rPr lang="en-US" sz="2000" b="1" smtClean="0"/>
              <a:t>Step 4 : With O as centre and OC as radius, draw an arc to represent locus of centre.</a:t>
            </a:r>
          </a:p>
          <a:p>
            <a:pPr>
              <a:lnSpc>
                <a:spcPct val="90000"/>
              </a:lnSpc>
            </a:pPr>
            <a:r>
              <a:rPr lang="en-US" sz="2000" b="1" smtClean="0"/>
              <a:t>Step 5 : Divide arc PQ in to 12 equal parts and name them as1’, 2’, …., 12’.</a:t>
            </a:r>
          </a:p>
          <a:p>
            <a:pPr>
              <a:lnSpc>
                <a:spcPct val="90000"/>
              </a:lnSpc>
            </a:pPr>
            <a:r>
              <a:rPr lang="en-US" sz="2000" b="1" smtClean="0"/>
              <a:t>Step 6 : JoinO1’, O2’, …and produce them to cut the locus of centers atC1, C2, ….</a:t>
            </a:r>
          </a:p>
          <a:p>
            <a:pPr>
              <a:lnSpc>
                <a:spcPct val="90000"/>
              </a:lnSpc>
            </a:pPr>
            <a:r>
              <a:rPr lang="en-US" sz="2000" b="1" smtClean="0"/>
              <a:t>Step 7 : Taking C1 as centre, and radius equal to 20 mm, draw an arc cutting the arc through1 at P1. Similarly obtain pointsP2, P3,…., P12.</a:t>
            </a:r>
            <a:r>
              <a:rPr lang="en-US" sz="2400" b="1" smtClean="0"/>
              <a:t> </a:t>
            </a:r>
          </a:p>
          <a:p>
            <a:pPr>
              <a:lnSpc>
                <a:spcPct val="90000"/>
              </a:lnSpc>
              <a:buFont typeface="Wingdings" pitchFamily="2" charset="2"/>
              <a:buNone/>
            </a:pPr>
            <a:endParaRPr lang="en-US" sz="2800" b="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819400"/>
            <a:ext cx="8229600" cy="1143000"/>
          </a:xfrm>
        </p:spPr>
        <p:txBody>
          <a:bodyPr/>
          <a:lstStyle/>
          <a:p>
            <a:pPr algn="r" eaLnBrk="1" hangingPunct="1"/>
            <a:r>
              <a:rPr lang="en-US" smtClean="0"/>
              <a:t>HYPOCYCLOIDS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609600"/>
            <a:ext cx="8229600" cy="1143000"/>
          </a:xfrm>
        </p:spPr>
        <p:txBody>
          <a:bodyPr/>
          <a:lstStyle/>
          <a:p>
            <a:pPr eaLnBrk="1" hangingPunct="1">
              <a:defRPr/>
            </a:pPr>
            <a:r>
              <a:rPr lang="en-NZ" sz="3400" b="1" dirty="0" smtClean="0">
                <a:solidFill>
                  <a:schemeClr val="tx1"/>
                </a:solidFill>
                <a:effectLst>
                  <a:outerShdw blurRad="38100" dist="38100" dir="2700000" algn="tl">
                    <a:srgbClr val="C0C0C0"/>
                  </a:outerShdw>
                </a:effectLst>
              </a:rPr>
              <a:t>CONSTRUCTION OF A HYPOCYCLOID</a:t>
            </a:r>
            <a:br>
              <a:rPr lang="en-NZ" sz="3400" b="1" dirty="0" smtClean="0">
                <a:solidFill>
                  <a:schemeClr val="tx1"/>
                </a:solidFill>
                <a:effectLst>
                  <a:outerShdw blurRad="38100" dist="38100" dir="2700000" algn="tl">
                    <a:srgbClr val="C0C0C0"/>
                  </a:outerShdw>
                </a:effectLst>
              </a:rPr>
            </a:br>
            <a:r>
              <a:rPr lang="en-GB" sz="2400" b="1" dirty="0" smtClean="0">
                <a:cs typeface="Times New Roman" pitchFamily="18" charset="0"/>
              </a:rPr>
              <a:t>The curve traced by a point on a circle which rolls on the inside of a circular base surface.</a:t>
            </a:r>
            <a:r>
              <a:rPr lang="en-GB" sz="3600" b="1" dirty="0" smtClean="0">
                <a:cs typeface="Times New Roman" pitchFamily="18" charset="0"/>
              </a:rPr>
              <a:t/>
            </a:r>
            <a:br>
              <a:rPr lang="en-GB" sz="3600" b="1" dirty="0" smtClean="0">
                <a:cs typeface="Times New Roman" pitchFamily="18" charset="0"/>
              </a:rPr>
            </a:br>
            <a:endParaRPr lang="en-US" sz="3400" b="1" dirty="0" smtClean="0">
              <a:solidFill>
                <a:schemeClr val="tx1"/>
              </a:solidFill>
              <a:effectLst>
                <a:outerShdw blurRad="38100" dist="38100" dir="2700000" algn="tl">
                  <a:srgbClr val="C0C0C0"/>
                </a:outerShdw>
              </a:effectLst>
            </a:endParaRPr>
          </a:p>
        </p:txBody>
      </p:sp>
      <p:graphicFrame>
        <p:nvGraphicFramePr>
          <p:cNvPr id="34828" name="Object 12"/>
          <p:cNvGraphicFramePr>
            <a:graphicFrameLocks noChangeAspect="1"/>
          </p:cNvGraphicFramePr>
          <p:nvPr>
            <p:ph idx="1"/>
          </p:nvPr>
        </p:nvGraphicFramePr>
        <p:xfrm>
          <a:off x="381000" y="1905000"/>
          <a:ext cx="4491038" cy="4114800"/>
        </p:xfrm>
        <a:graphic>
          <a:graphicData uri="http://schemas.openxmlformats.org/presentationml/2006/ole">
            <p:oleObj spid="_x0000_s2050" r:id="rId3" imgW="6238875" imgH="3905250" progId="AutoCAD.Drawing.15">
              <p:embed/>
            </p:oleObj>
          </a:graphicData>
        </a:graphic>
      </p:graphicFrame>
      <p:sp>
        <p:nvSpPr>
          <p:cNvPr id="2052" name="Text Box 14"/>
          <p:cNvSpPr txBox="1">
            <a:spLocks noChangeArrowheads="1"/>
          </p:cNvSpPr>
          <p:nvPr/>
        </p:nvSpPr>
        <p:spPr bwMode="auto">
          <a:xfrm>
            <a:off x="6537325" y="2932113"/>
            <a:ext cx="1768475" cy="366712"/>
          </a:xfrm>
          <a:prstGeom prst="rect">
            <a:avLst/>
          </a:prstGeom>
          <a:noFill/>
          <a:ln w="9525">
            <a:noFill/>
            <a:miter lim="800000"/>
            <a:headEnd/>
            <a:tailEnd/>
          </a:ln>
        </p:spPr>
        <p:txBody>
          <a:bodyPr>
            <a:spAutoFit/>
          </a:bodyPr>
          <a:lstStyle/>
          <a:p>
            <a:endParaRPr lang="en-US"/>
          </a:p>
        </p:txBody>
      </p:sp>
      <p:sp>
        <p:nvSpPr>
          <p:cNvPr id="2053" name="Rectangle 17"/>
          <p:cNvSpPr>
            <a:spLocks noChangeArrowheads="1"/>
          </p:cNvSpPr>
          <p:nvPr/>
        </p:nvSpPr>
        <p:spPr bwMode="auto">
          <a:xfrm>
            <a:off x="5105400" y="2590800"/>
            <a:ext cx="3733800" cy="3046413"/>
          </a:xfrm>
          <a:prstGeom prst="rect">
            <a:avLst/>
          </a:prstGeom>
          <a:noFill/>
          <a:ln w="9525">
            <a:noFill/>
            <a:miter lim="800000"/>
            <a:headEnd/>
            <a:tailEnd/>
          </a:ln>
        </p:spPr>
        <p:txBody>
          <a:bodyPr>
            <a:spAutoFit/>
          </a:bodyPr>
          <a:lstStyle/>
          <a:p>
            <a:r>
              <a:rPr lang="en-GB" sz="2400"/>
              <a:t>Step 1: Divide rolling circle into 12 equal divisions.</a:t>
            </a:r>
          </a:p>
          <a:p>
            <a:endParaRPr lang="en-GB" sz="2400"/>
          </a:p>
          <a:p>
            <a:r>
              <a:rPr lang="en-GB" sz="2400"/>
              <a:t>Step 2: </a:t>
            </a:r>
            <a:r>
              <a:rPr lang="en-GB" sz="2400">
                <a:cs typeface="Times New Roman" pitchFamily="18" charset="0"/>
              </a:rPr>
              <a:t>Transfer the 12 divisions on to the base surface.</a:t>
            </a:r>
          </a:p>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4828"/>
                                        </p:tgtEl>
                                        <p:attrNameLst>
                                          <p:attrName>style.visibility</p:attrName>
                                        </p:attrNameLst>
                                      </p:cBhvr>
                                      <p:to>
                                        <p:strVal val="visible"/>
                                      </p:to>
                                    </p:set>
                                    <p:anim calcmode="lin" valueType="num">
                                      <p:cBhvr additive="base">
                                        <p:cTn id="7" dur="500" fill="hold"/>
                                        <p:tgtEl>
                                          <p:spTgt spid="34828"/>
                                        </p:tgtEl>
                                        <p:attrNameLst>
                                          <p:attrName>ppt_x</p:attrName>
                                        </p:attrNameLst>
                                      </p:cBhvr>
                                      <p:tavLst>
                                        <p:tav tm="0">
                                          <p:val>
                                            <p:strVal val="0-#ppt_w/2"/>
                                          </p:val>
                                        </p:tav>
                                        <p:tav tm="100000">
                                          <p:val>
                                            <p:strVal val="#ppt_x"/>
                                          </p:val>
                                        </p:tav>
                                      </p:tavLst>
                                    </p:anim>
                                    <p:anim calcmode="lin" valueType="num">
                                      <p:cBhvr additive="base">
                                        <p:cTn id="8" dur="500" fill="hold"/>
                                        <p:tgtEl>
                                          <p:spTgt spid="348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5029200" y="2057400"/>
            <a:ext cx="3657600" cy="3200400"/>
          </a:xfrm>
        </p:spPr>
        <p:txBody>
          <a:bodyPr/>
          <a:lstStyle/>
          <a:p>
            <a:pPr eaLnBrk="1" hangingPunct="1"/>
            <a:r>
              <a:rPr lang="en-GB" sz="2400" smtClean="0">
                <a:cs typeface="Times New Roman" pitchFamily="18" charset="0"/>
              </a:rPr>
              <a:t>Step 3: Mark the 12 positions of the circle – centre (C1,C2, …) as the circle rolls on the base surface.</a:t>
            </a:r>
          </a:p>
          <a:p>
            <a:pPr eaLnBrk="1" hangingPunct="1"/>
            <a:r>
              <a:rPr lang="en-GB" sz="2400" smtClean="0">
                <a:cs typeface="Times New Roman" pitchFamily="18" charset="0"/>
              </a:rPr>
              <a:t>Step 4: Project the positions of the point from the circle.</a:t>
            </a:r>
          </a:p>
          <a:p>
            <a:pPr eaLnBrk="1" hangingPunct="1"/>
            <a:endParaRPr lang="en-US" sz="2400" smtClean="0"/>
          </a:p>
        </p:txBody>
      </p:sp>
      <p:graphicFrame>
        <p:nvGraphicFramePr>
          <p:cNvPr id="41986" name="Object 2"/>
          <p:cNvGraphicFramePr>
            <a:graphicFrameLocks noChangeAspect="1"/>
          </p:cNvGraphicFramePr>
          <p:nvPr/>
        </p:nvGraphicFramePr>
        <p:xfrm>
          <a:off x="228600" y="1600200"/>
          <a:ext cx="5029200" cy="4495800"/>
        </p:xfrm>
        <a:graphic>
          <a:graphicData uri="http://schemas.openxmlformats.org/presentationml/2006/ole">
            <p:oleObj spid="_x0000_s3074" r:id="rId3" imgW="6048375" imgH="3648075" progId="AutoCAD.Drawing.15">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0-#ppt_w/2"/>
                                          </p:val>
                                        </p:tav>
                                        <p:tav tm="100000">
                                          <p:val>
                                            <p:strVal val="#ppt_x"/>
                                          </p:val>
                                        </p:tav>
                                      </p:tavLst>
                                    </p:anim>
                                    <p:anim calcmode="lin" valueType="num">
                                      <p:cBhvr additive="base">
                                        <p:cTn id="8" dur="500" fill="hold"/>
                                        <p:tgtEl>
                                          <p:spTgt spid="419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What is a Cycloid?</a:t>
            </a:r>
          </a:p>
        </p:txBody>
      </p:sp>
      <p:sp>
        <p:nvSpPr>
          <p:cNvPr id="7171" name="Rectangle 3"/>
          <p:cNvSpPr>
            <a:spLocks noGrp="1" noChangeArrowheads="1"/>
          </p:cNvSpPr>
          <p:nvPr>
            <p:ph type="body" idx="1"/>
          </p:nvPr>
        </p:nvSpPr>
        <p:spPr>
          <a:xfrm>
            <a:off x="457200" y="1295400"/>
            <a:ext cx="8229600" cy="4530725"/>
          </a:xfrm>
        </p:spPr>
        <p:txBody>
          <a:bodyPr/>
          <a:lstStyle/>
          <a:p>
            <a:pPr eaLnBrk="1" hangingPunct="1">
              <a:lnSpc>
                <a:spcPct val="90000"/>
              </a:lnSpc>
            </a:pPr>
            <a:r>
              <a:rPr lang="en-US" sz="2800" smtClean="0"/>
              <a:t>A </a:t>
            </a:r>
            <a:r>
              <a:rPr lang="en-US" sz="2800" b="1" smtClean="0"/>
              <a:t>cycloid</a:t>
            </a:r>
            <a:r>
              <a:rPr lang="en-US" sz="2800" smtClean="0"/>
              <a:t> is a curve generated by a point on the circumference of a circle as the circle rolls along a straight line without slipping </a:t>
            </a:r>
          </a:p>
          <a:p>
            <a:pPr eaLnBrk="1" hangingPunct="1">
              <a:lnSpc>
                <a:spcPct val="90000"/>
              </a:lnSpc>
            </a:pPr>
            <a:r>
              <a:rPr lang="en-US" sz="2800" smtClean="0"/>
              <a:t>The moving circle is called a </a:t>
            </a:r>
            <a:r>
              <a:rPr lang="en-US" sz="2800" b="1" smtClean="0"/>
              <a:t>generating circle</a:t>
            </a:r>
            <a:r>
              <a:rPr lang="en-US" sz="2800" smtClean="0"/>
              <a:t> and the straight line is called a </a:t>
            </a:r>
            <a:r>
              <a:rPr lang="en-US" sz="2800" b="1" smtClean="0"/>
              <a:t>directing line</a:t>
            </a:r>
            <a:r>
              <a:rPr lang="en-US" sz="2800" smtClean="0"/>
              <a:t> or </a:t>
            </a:r>
            <a:r>
              <a:rPr lang="en-US" sz="2800" b="1" smtClean="0"/>
              <a:t>base line</a:t>
            </a:r>
            <a:r>
              <a:rPr lang="en-US" sz="2800" smtClean="0"/>
              <a:t>.</a:t>
            </a:r>
          </a:p>
          <a:p>
            <a:pPr eaLnBrk="1" hangingPunct="1">
              <a:lnSpc>
                <a:spcPct val="90000"/>
              </a:lnSpc>
            </a:pPr>
            <a:r>
              <a:rPr lang="en-US" sz="2800" smtClean="0"/>
              <a:t>The point on the generating circle which traces the curve is called the </a:t>
            </a:r>
            <a:r>
              <a:rPr lang="en-US" sz="2800" b="1" smtClean="0"/>
              <a:t>generating point</a:t>
            </a:r>
            <a:r>
              <a:rPr lang="en-US" sz="2800" smtClean="0"/>
              <a:t>.</a:t>
            </a:r>
          </a:p>
        </p:txBody>
      </p:sp>
      <p:pic>
        <p:nvPicPr>
          <p:cNvPr id="17412" name="Picture 4" descr="cycloidgif"/>
          <p:cNvPicPr>
            <a:picLocks noChangeAspect="1" noChangeArrowheads="1" noCrop="1"/>
          </p:cNvPicPr>
          <p:nvPr/>
        </p:nvPicPr>
        <p:blipFill>
          <a:blip r:embed="rId2"/>
          <a:srcRect/>
          <a:stretch>
            <a:fillRect/>
          </a:stretch>
        </p:blipFill>
        <p:spPr bwMode="auto">
          <a:xfrm>
            <a:off x="990600" y="4876800"/>
            <a:ext cx="7696200" cy="1409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additive="base">
                                        <p:cTn id="7" dur="500" fill="hold"/>
                                        <p:tgtEl>
                                          <p:spTgt spid="17412"/>
                                        </p:tgtEl>
                                        <p:attrNameLst>
                                          <p:attrName>ppt_x</p:attrName>
                                        </p:attrNameLst>
                                      </p:cBhvr>
                                      <p:tavLst>
                                        <p:tav tm="0">
                                          <p:val>
                                            <p:strVal val="#ppt_x"/>
                                          </p:val>
                                        </p:tav>
                                        <p:tav tm="100000">
                                          <p:val>
                                            <p:strVal val="#ppt_x"/>
                                          </p:val>
                                        </p:tav>
                                      </p:tavLst>
                                    </p:anim>
                                    <p:anim calcmode="lin" valueType="num">
                                      <p:cBhvr additive="base">
                                        <p:cTn id="8"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5562600" y="2057400"/>
            <a:ext cx="3124200" cy="3733800"/>
          </a:xfrm>
        </p:spPr>
        <p:txBody>
          <a:bodyPr/>
          <a:lstStyle/>
          <a:p>
            <a:pPr eaLnBrk="1" hangingPunct="1"/>
            <a:r>
              <a:rPr lang="en-GB" sz="2400" smtClean="0">
                <a:cs typeface="Times New Roman" pitchFamily="18" charset="0"/>
              </a:rPr>
              <a:t>Step 5: Using the radius of the circle and from the marked centres step off the position of the point.</a:t>
            </a:r>
          </a:p>
          <a:p>
            <a:pPr eaLnBrk="1" hangingPunct="1"/>
            <a:r>
              <a:rPr lang="en-GB" sz="2400" smtClean="0">
                <a:cs typeface="Times New Roman" pitchFamily="18" charset="0"/>
              </a:rPr>
              <a:t>Step 6: Darken the curve.</a:t>
            </a:r>
          </a:p>
          <a:p>
            <a:pPr eaLnBrk="1" hangingPunct="1"/>
            <a:endParaRPr lang="en-US" sz="2400" smtClean="0"/>
          </a:p>
        </p:txBody>
      </p:sp>
      <p:pic>
        <p:nvPicPr>
          <p:cNvPr id="4" name="Picture 2"/>
          <p:cNvPicPr>
            <a:picLocks noChangeAspect="1" noChangeArrowheads="1"/>
          </p:cNvPicPr>
          <p:nvPr/>
        </p:nvPicPr>
        <p:blipFill>
          <a:blip r:embed="rId2"/>
          <a:srcRect l="27031" t="14514" r="30029" b="32837"/>
          <a:stretch>
            <a:fillRect/>
          </a:stretch>
        </p:blipFill>
        <p:spPr bwMode="auto">
          <a:xfrm>
            <a:off x="381000" y="1600200"/>
            <a:ext cx="4648200" cy="4267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p:txBody>
          <a:bodyPr/>
          <a:lstStyle/>
          <a:p>
            <a:pPr eaLnBrk="1" hangingPunct="1"/>
            <a:r>
              <a:rPr lang="en-US" smtClean="0"/>
              <a:t>Applications of cycloid curves: </a:t>
            </a:r>
          </a:p>
          <a:p>
            <a:pPr eaLnBrk="1" hangingPunct="1"/>
            <a:endParaRPr lang="en-US" smtClean="0"/>
          </a:p>
          <a:p>
            <a:pPr eaLnBrk="1" hangingPunct="1"/>
            <a:r>
              <a:rPr lang="en-US" smtClean="0"/>
              <a:t>Cycloid curves are used in the design of gear tooth profiles.</a:t>
            </a:r>
          </a:p>
          <a:p>
            <a:pPr eaLnBrk="1" hangingPunct="1"/>
            <a:endParaRPr lang="en-US" smtClean="0"/>
          </a:p>
          <a:p>
            <a:pPr eaLnBrk="1" hangingPunct="1"/>
            <a:r>
              <a:rPr lang="en-US" smtClean="0"/>
              <a:t>It is also used in the design of conveyor of mould boxes in foundry shops.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6553200" y="1600200"/>
            <a:ext cx="2590800" cy="4530725"/>
          </a:xfrm>
        </p:spPr>
        <p:txBody>
          <a:bodyPr/>
          <a:lstStyle/>
          <a:p>
            <a:pPr>
              <a:lnSpc>
                <a:spcPct val="80000"/>
              </a:lnSpc>
            </a:pPr>
            <a:r>
              <a:rPr lang="en-US" sz="2800" b="1" smtClean="0"/>
              <a:t>Cycloid curves are commonly used in kinematics (motion studies) and in mechanisms that work with rolling contact.</a:t>
            </a:r>
            <a:endParaRPr lang="en-US" sz="2800" smtClean="0"/>
          </a:p>
        </p:txBody>
      </p:sp>
      <p:pic>
        <p:nvPicPr>
          <p:cNvPr id="24579" name="Picture 4"/>
          <p:cNvPicPr>
            <a:picLocks noChangeAspect="1" noChangeArrowheads="1"/>
          </p:cNvPicPr>
          <p:nvPr/>
        </p:nvPicPr>
        <p:blipFill>
          <a:blip r:embed="rId2"/>
          <a:srcRect/>
          <a:stretch>
            <a:fillRect/>
          </a:stretch>
        </p:blipFill>
        <p:spPr bwMode="auto">
          <a:xfrm>
            <a:off x="228600" y="1600200"/>
            <a:ext cx="6264275"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400" b="1" smtClean="0"/>
              <a:t>Construction of a Cycloid</a:t>
            </a:r>
            <a:br>
              <a:rPr lang="en-US" sz="3400" b="1" smtClean="0"/>
            </a:br>
            <a:endParaRPr lang="en-US" sz="3400" b="1" smtClean="0"/>
          </a:p>
        </p:txBody>
      </p:sp>
      <p:sp>
        <p:nvSpPr>
          <p:cNvPr id="8195" name="Rectangle 3"/>
          <p:cNvSpPr>
            <a:spLocks noGrp="1" noChangeArrowheads="1"/>
          </p:cNvSpPr>
          <p:nvPr>
            <p:ph type="body" idx="1"/>
          </p:nvPr>
        </p:nvSpPr>
        <p:spPr>
          <a:xfrm>
            <a:off x="457200" y="5257800"/>
            <a:ext cx="8229600" cy="1177925"/>
          </a:xfrm>
        </p:spPr>
        <p:txBody>
          <a:bodyPr/>
          <a:lstStyle/>
          <a:p>
            <a:pPr eaLnBrk="1" hangingPunct="1"/>
            <a:r>
              <a:rPr lang="en-US" sz="2800" smtClean="0"/>
              <a:t>Step 1:Draw the generating circle and base line equal to circumference of generating circle.</a:t>
            </a:r>
            <a:r>
              <a:rPr lang="en-US" smtClean="0"/>
              <a:t> </a:t>
            </a:r>
          </a:p>
        </p:txBody>
      </p:sp>
      <p:pic>
        <p:nvPicPr>
          <p:cNvPr id="8196" name="Picture 4" descr="cycloid6"/>
          <p:cNvPicPr>
            <a:picLocks noChangeAspect="1" noChangeArrowheads="1"/>
          </p:cNvPicPr>
          <p:nvPr/>
        </p:nvPicPr>
        <p:blipFill>
          <a:blip r:embed="rId2"/>
          <a:srcRect/>
          <a:stretch>
            <a:fillRect/>
          </a:stretch>
        </p:blipFill>
        <p:spPr bwMode="auto">
          <a:xfrm>
            <a:off x="914400" y="2235200"/>
            <a:ext cx="7315200" cy="233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4876800"/>
            <a:ext cx="8229600" cy="1254125"/>
          </a:xfrm>
        </p:spPr>
        <p:txBody>
          <a:bodyPr/>
          <a:lstStyle/>
          <a:p>
            <a:pPr eaLnBrk="1" hangingPunct="1">
              <a:lnSpc>
                <a:spcPct val="90000"/>
              </a:lnSpc>
            </a:pPr>
            <a:r>
              <a:rPr lang="en-US" sz="2400" smtClean="0"/>
              <a:t>Step 2: Divide the circle and base line into an equal number of parts. Also erect the perpendicular lines from the divisions of line.</a:t>
            </a:r>
          </a:p>
        </p:txBody>
      </p:sp>
      <p:pic>
        <p:nvPicPr>
          <p:cNvPr id="9219" name="Picture 4" descr="cycloid1"/>
          <p:cNvPicPr>
            <a:picLocks noChangeAspect="1" noChangeArrowheads="1"/>
          </p:cNvPicPr>
          <p:nvPr/>
        </p:nvPicPr>
        <p:blipFill>
          <a:blip r:embed="rId2"/>
          <a:srcRect/>
          <a:stretch>
            <a:fillRect/>
          </a:stretch>
        </p:blipFill>
        <p:spPr bwMode="auto">
          <a:xfrm>
            <a:off x="685800" y="1828800"/>
            <a:ext cx="80010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cycloid7"/>
          <p:cNvPicPr>
            <a:picLocks noChangeAspect="1" noChangeArrowheads="1"/>
          </p:cNvPicPr>
          <p:nvPr/>
        </p:nvPicPr>
        <p:blipFill>
          <a:blip r:embed="rId2"/>
          <a:srcRect/>
          <a:stretch>
            <a:fillRect/>
          </a:stretch>
        </p:blipFill>
        <p:spPr bwMode="auto">
          <a:xfrm>
            <a:off x="609600" y="1752600"/>
            <a:ext cx="8077200" cy="2667000"/>
          </a:xfrm>
          <a:prstGeom prst="rect">
            <a:avLst/>
          </a:prstGeom>
          <a:noFill/>
          <a:ln w="9525">
            <a:noFill/>
            <a:miter lim="800000"/>
            <a:headEnd/>
            <a:tailEnd/>
          </a:ln>
        </p:spPr>
      </p:pic>
      <p:sp>
        <p:nvSpPr>
          <p:cNvPr id="10243" name="Rectangle 5"/>
          <p:cNvSpPr>
            <a:spLocks noGrp="1" noChangeArrowheads="1"/>
          </p:cNvSpPr>
          <p:nvPr>
            <p:ph type="body" idx="1"/>
          </p:nvPr>
        </p:nvSpPr>
        <p:spPr>
          <a:xfrm>
            <a:off x="457200" y="5105400"/>
            <a:ext cx="8229600" cy="1254125"/>
          </a:xfrm>
          <a:noFill/>
        </p:spPr>
        <p:txBody>
          <a:bodyPr/>
          <a:lstStyle/>
          <a:p>
            <a:pPr eaLnBrk="1" hangingPunct="1">
              <a:lnSpc>
                <a:spcPct val="80000"/>
              </a:lnSpc>
            </a:pPr>
            <a:r>
              <a:rPr lang="en-US" sz="2400" smtClean="0"/>
              <a:t>Step 3: With your compass set to the radius of the circle and centers as C1,C2,C3, etc cut the arcs on the lines from circle through 1,2,3, etc.</a:t>
            </a:r>
            <a:r>
              <a:rPr lang="en-US" sz="280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57200" y="5410200"/>
            <a:ext cx="8229600" cy="720725"/>
          </a:xfrm>
        </p:spPr>
        <p:txBody>
          <a:bodyPr/>
          <a:lstStyle/>
          <a:p>
            <a:pPr eaLnBrk="1" hangingPunct="1">
              <a:lnSpc>
                <a:spcPct val="80000"/>
              </a:lnSpc>
            </a:pPr>
            <a:r>
              <a:rPr lang="en-US" sz="2400" smtClean="0"/>
              <a:t>Step 4: Locate the points which are produced by cutting arcs and join them by a smooth curve.</a:t>
            </a:r>
          </a:p>
        </p:txBody>
      </p:sp>
      <p:pic>
        <p:nvPicPr>
          <p:cNvPr id="11267" name="Picture 4" descr="cycloid2"/>
          <p:cNvPicPr>
            <a:picLocks noChangeAspect="1" noChangeArrowheads="1"/>
          </p:cNvPicPr>
          <p:nvPr/>
        </p:nvPicPr>
        <p:blipFill>
          <a:blip r:embed="rId2"/>
          <a:srcRect/>
          <a:stretch>
            <a:fillRect/>
          </a:stretch>
        </p:blipFill>
        <p:spPr bwMode="auto">
          <a:xfrm>
            <a:off x="762000" y="2057400"/>
            <a:ext cx="76962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533400" y="5334000"/>
            <a:ext cx="8229600" cy="1143000"/>
          </a:xfrm>
        </p:spPr>
        <p:txBody>
          <a:bodyPr/>
          <a:lstStyle/>
          <a:p>
            <a:pPr eaLnBrk="1" hangingPunct="1">
              <a:lnSpc>
                <a:spcPct val="80000"/>
              </a:lnSpc>
            </a:pPr>
            <a:r>
              <a:rPr lang="en-US" sz="2400" smtClean="0"/>
              <a:t>By joining these new points you will have created the locus of the point P for the circle as it rotates along the straight line without slipping.</a:t>
            </a:r>
            <a:r>
              <a:rPr lang="en-US" sz="2800" smtClean="0"/>
              <a:t> </a:t>
            </a:r>
          </a:p>
        </p:txBody>
      </p:sp>
      <p:pic>
        <p:nvPicPr>
          <p:cNvPr id="12291" name="Picture 4" descr="cycloid3"/>
          <p:cNvPicPr>
            <a:picLocks noChangeAspect="1" noChangeArrowheads="1"/>
          </p:cNvPicPr>
          <p:nvPr/>
        </p:nvPicPr>
        <p:blipFill>
          <a:blip r:embed="rId2"/>
          <a:srcRect/>
          <a:stretch>
            <a:fillRect/>
          </a:stretch>
        </p:blipFill>
        <p:spPr bwMode="auto">
          <a:xfrm>
            <a:off x="838200" y="2209800"/>
            <a:ext cx="76200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7200" y="5181600"/>
            <a:ext cx="8229600" cy="949325"/>
          </a:xfrm>
        </p:spPr>
        <p:txBody>
          <a:bodyPr/>
          <a:lstStyle/>
          <a:p>
            <a:pPr eaLnBrk="1" hangingPunct="1"/>
            <a:r>
              <a:rPr lang="en-US" sz="2400" smtClean="0"/>
              <a:t>And your final result is a </a:t>
            </a:r>
            <a:r>
              <a:rPr lang="en-US" sz="2400" b="1" smtClean="0"/>
              <a:t>Cycloid</a:t>
            </a:r>
            <a:r>
              <a:rPr lang="en-US" sz="2400" smtClean="0"/>
              <a:t>.</a:t>
            </a:r>
          </a:p>
        </p:txBody>
      </p:sp>
      <p:pic>
        <p:nvPicPr>
          <p:cNvPr id="13315" name="Picture 5" descr="cycloid5"/>
          <p:cNvPicPr>
            <a:picLocks noChangeAspect="1" noChangeArrowheads="1"/>
          </p:cNvPicPr>
          <p:nvPr/>
        </p:nvPicPr>
        <p:blipFill>
          <a:blip r:embed="rId2"/>
          <a:srcRect/>
          <a:stretch>
            <a:fillRect/>
          </a:stretch>
        </p:blipFill>
        <p:spPr bwMode="auto">
          <a:xfrm>
            <a:off x="1066800" y="2362200"/>
            <a:ext cx="70104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2800" smtClean="0"/>
              <a:t>Construction of a </a:t>
            </a:r>
            <a:r>
              <a:rPr lang="en-US" sz="2800" b="1" smtClean="0"/>
              <a:t>Tangent</a:t>
            </a:r>
            <a:r>
              <a:rPr lang="en-US" sz="2800" smtClean="0"/>
              <a:t> and a </a:t>
            </a:r>
            <a:r>
              <a:rPr lang="en-US" sz="2800" b="1" smtClean="0"/>
              <a:t>Normal</a:t>
            </a:r>
            <a:r>
              <a:rPr lang="en-US" sz="2800" smtClean="0"/>
              <a:t> to a point on a Cycloid.</a:t>
            </a:r>
            <a:br>
              <a:rPr lang="en-US" sz="2800" smtClean="0"/>
            </a:br>
            <a:endParaRPr lang="en-US" sz="2800" smtClean="0"/>
          </a:p>
        </p:txBody>
      </p:sp>
      <p:sp>
        <p:nvSpPr>
          <p:cNvPr id="14339" name="Rectangle 3"/>
          <p:cNvSpPr>
            <a:spLocks noGrp="1" noChangeArrowheads="1"/>
          </p:cNvSpPr>
          <p:nvPr>
            <p:ph type="body" idx="1"/>
          </p:nvPr>
        </p:nvSpPr>
        <p:spPr>
          <a:xfrm>
            <a:off x="457200" y="4572000"/>
            <a:ext cx="8229600" cy="2016125"/>
          </a:xfrm>
          <a:noFill/>
        </p:spPr>
        <p:txBody>
          <a:bodyPr/>
          <a:lstStyle/>
          <a:p>
            <a:pPr eaLnBrk="1" hangingPunct="1"/>
            <a:r>
              <a:rPr lang="en-US" sz="2000" smtClean="0"/>
              <a:t>Mark any point P1 on the curve and with the radius of the circle mark on the centre line of the rotating circle. From that point draw horizontal line which meets the base line at some point. Now join both the points with a line which is the required normal and draw a perpendicular to normal, tangent is obtained.</a:t>
            </a:r>
            <a:endParaRPr lang="en-US" sz="2800" smtClean="0"/>
          </a:p>
        </p:txBody>
      </p:sp>
      <p:pic>
        <p:nvPicPr>
          <p:cNvPr id="14340" name="Picture 4" descr="cycloidtannorm"/>
          <p:cNvPicPr>
            <a:picLocks noChangeAspect="1" noChangeArrowheads="1"/>
          </p:cNvPicPr>
          <p:nvPr/>
        </p:nvPicPr>
        <p:blipFill>
          <a:blip r:embed="rId2"/>
          <a:srcRect/>
          <a:stretch>
            <a:fillRect/>
          </a:stretch>
        </p:blipFill>
        <p:spPr bwMode="auto">
          <a:xfrm>
            <a:off x="914400" y="1447800"/>
            <a:ext cx="74676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197</TotalTime>
  <Words>770</Words>
  <Application>Microsoft Office PowerPoint</Application>
  <PresentationFormat>On-screen Show (4:3)</PresentationFormat>
  <Paragraphs>48</Paragraphs>
  <Slides>22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Wingdings</vt:lpstr>
      <vt:lpstr>Calibri</vt:lpstr>
      <vt:lpstr>Times New Roman</vt:lpstr>
      <vt:lpstr>Watermark</vt:lpstr>
      <vt:lpstr>AutoCAD.Drawing.15</vt:lpstr>
      <vt:lpstr>CYCLOIDS  VEERAPANDIAN.K AP/MECH SINCET   </vt:lpstr>
      <vt:lpstr>What is a Cycloid?</vt:lpstr>
      <vt:lpstr>Construction of a Cycloid </vt:lpstr>
      <vt:lpstr>Slide 4</vt:lpstr>
      <vt:lpstr>Slide 5</vt:lpstr>
      <vt:lpstr>Slide 6</vt:lpstr>
      <vt:lpstr>Slide 7</vt:lpstr>
      <vt:lpstr>Slide 8</vt:lpstr>
      <vt:lpstr>Construction of a Tangent and a Normal to a point on a Cycloid. </vt:lpstr>
      <vt:lpstr>EPICYCLOIDS</vt:lpstr>
      <vt:lpstr>What is Epicycloid? </vt:lpstr>
      <vt:lpstr>Construction of Epicycloid </vt:lpstr>
      <vt:lpstr>Slide 13</vt:lpstr>
      <vt:lpstr>Slide 14</vt:lpstr>
      <vt:lpstr>Slide 15</vt:lpstr>
      <vt:lpstr>Slide 16</vt:lpstr>
      <vt:lpstr>HYPOCYCLOIDS</vt:lpstr>
      <vt:lpstr>CONSTRUCTION OF A HYPOCYCLOID The curve traced by a point on a circle which rolls on the inside of a circular base surface. </vt:lpstr>
      <vt:lpstr>Slide 19</vt:lpstr>
      <vt:lpstr>Slide 20</vt:lpstr>
      <vt:lpstr>Slide 21</vt:lpstr>
      <vt:lpstr>Slide 22</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CYCLOIDS</dc:title>
  <dc:creator>.</dc:creator>
  <cp:lastModifiedBy>pandianprabu</cp:lastModifiedBy>
  <cp:revision>42</cp:revision>
  <dcterms:created xsi:type="dcterms:W3CDTF">2009-11-25T17:15:56Z</dcterms:created>
  <dcterms:modified xsi:type="dcterms:W3CDTF">2015-06-13T06:16:16Z</dcterms:modified>
</cp:coreProperties>
</file>