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08"/>
  </p:notesMasterIdLst>
  <p:sldIdLst>
    <p:sldId id="256" r:id="rId2"/>
    <p:sldId id="262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70" r:id="rId70"/>
    <p:sldId id="352" r:id="rId71"/>
    <p:sldId id="353" r:id="rId72"/>
    <p:sldId id="354" r:id="rId73"/>
    <p:sldId id="355" r:id="rId74"/>
    <p:sldId id="356" r:id="rId75"/>
    <p:sldId id="357" r:id="rId76"/>
    <p:sldId id="371" r:id="rId77"/>
    <p:sldId id="369" r:id="rId78"/>
    <p:sldId id="265" r:id="rId79"/>
    <p:sldId id="267" r:id="rId80"/>
    <p:sldId id="268" r:id="rId81"/>
    <p:sldId id="269" r:id="rId82"/>
    <p:sldId id="270" r:id="rId83"/>
    <p:sldId id="271" r:id="rId84"/>
    <p:sldId id="272" r:id="rId85"/>
    <p:sldId id="273" r:id="rId86"/>
    <p:sldId id="274" r:id="rId87"/>
    <p:sldId id="275" r:id="rId88"/>
    <p:sldId id="276" r:id="rId89"/>
    <p:sldId id="277" r:id="rId90"/>
    <p:sldId id="278" r:id="rId91"/>
    <p:sldId id="279" r:id="rId92"/>
    <p:sldId id="280" r:id="rId93"/>
    <p:sldId id="281" r:id="rId94"/>
    <p:sldId id="282" r:id="rId95"/>
    <p:sldId id="283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72" r:id="rId10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24" autoAdjust="0"/>
    <p:restoredTop sz="94624" autoAdjust="0"/>
  </p:normalViewPr>
  <p:slideViewPr>
    <p:cSldViewPr>
      <p:cViewPr>
        <p:scale>
          <a:sx n="64" d="100"/>
          <a:sy n="64" d="100"/>
        </p:scale>
        <p:origin x="-153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6F9FDA-D795-443D-921F-A5867FDF8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77A03-84FA-4104-8668-196D9504072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EBAA2-E7CA-4556-BC6B-A73CF59A7FD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A7AD4-F930-4713-89E6-A7D0448BD61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5A951-127C-40B3-83ED-D62E8B5E636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53DF7-37EE-45CB-A5F3-20C5D136E61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18BC1-94B6-480C-853A-8F6FCFD77DE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7CEC6-F2B5-4C2A-B9F2-A8F01C6A102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23147-B759-4208-B419-7967B695543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0B201-8E28-4474-ADDE-83BECA514A2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4A7B7-D450-4D4B-92B6-4C93681A59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BDDC8-6696-42E0-A110-7C7ABBDEBB2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2C214-1057-42EE-B92E-875588D424E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F09EF-952B-4ED9-9FF6-EC03D0208DB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F6CA3-FC44-42CF-9B2C-2C08F4D1153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7C5EB-DE66-4C48-A937-DFA0F359C9C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8F0C5-8B19-489B-9B8D-C82511B8C55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025E3-3F90-41FE-A0CF-D46E677A796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E9EA1-A85C-4987-8C1E-5BB5561FF7A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6E094-E453-4231-8C28-2A26256BAD2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966B1-F440-4164-A5A9-084FF8F4358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13CBD-2135-42E7-8D1B-0092DF49B87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C176C-903A-4C61-9874-04A5C648058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EB62F-A229-4A59-A043-154E91F4E9A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06C86-B2CF-4B70-AF81-B07EFD59C8A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4D299-07FF-458B-8258-AE4A742CBCA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BC64D-D176-4EF9-8905-1E3D676EBBE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90E14-E2F2-4053-8D68-356269EB77E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29118-8634-4600-80D9-732215D32D9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4D452-20A6-47CC-8096-BAA4969E3E8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111A-BEC1-490F-8EA9-EA098672A25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D9264-B6B7-488C-A5C2-13B8D7F1392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F44EE-278B-42C8-96C0-226C714D376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8923A-B41E-4E9B-BDC7-463E169F273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75ECE-CC29-444F-9D44-1DD6479427B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D2220-E791-4548-A3B0-B9289C232AF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739A4-904C-49A0-A3CC-925112B8EC3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D5DC8-A6DA-4E37-AA73-213C20D4D02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98524-BF91-4573-9A79-6820F288118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5A313-2930-434E-A56D-6218EC02E25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A2E06-9492-4C6A-AC77-9C750350332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D31B3-5C12-47CB-B4F4-0622B3193F40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0BBC8-D194-40AD-B2B9-E135D7F17DF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E555-D77A-4BB8-9E09-7FCC92C8DB0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4FFA5-F897-44DC-8240-3E0EFA9ABCD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10F37-FB4C-40C4-8536-E103E3200EB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87596-1AB3-4AB1-8E7E-C4757274BFC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B5F1F-6819-427C-AFA0-5FA59E959D0D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A5C15-6886-4051-8855-505FE6D98B10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6A203-5AE3-41E4-A32A-8DB477ACBCF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4A0CF-4FF9-4269-8A3A-14135EB307F2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F42BF-0DE2-4ABD-885D-80422800790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FB86C-2026-4FB7-938A-ADC94CCDA816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5EF94-C972-4921-92D5-09B97F3323B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9B27B-2A2F-4CD5-BF0C-AF54FDCA7CF2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DBD64-CBF1-4065-94E0-64C311F09D98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C1E6-C7FA-4FA4-A373-B5EB86318C8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466B3-B8FB-4DA2-81AD-53B92A864ED9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FFBFF-4987-4A77-B2D5-825B39F5F86C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E9B16-0C38-48EA-9F86-2D29D0343E2F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EF738-39D4-4D38-9DB9-BC21534AE8FA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EE76B-F4E3-4E9A-8032-745F7A9C81ED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CC1A1-9A5D-464A-AF14-89CF68148D05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02475-172A-46CA-BB68-B21BDCF4124A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90F59-A6FD-4EAD-A50B-69936680CC3F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5B081-1743-4B66-85E3-256E11784A5C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5257D-A6CF-47E8-944A-C4621493EA5D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ED61B-7CA7-4655-9042-D6796041E46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A8C5-5434-4DA2-8BE9-17F2910EDFFD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6A60D-A308-4517-90EA-7C06FFAE5BBE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46370-A240-43F2-8A61-DB4D7ED626A4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2ED72-CFC8-4D52-ACB4-700BAD14B583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89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FA423-0E10-408C-98B3-6788927FDBEC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88502-869A-46EF-AFE8-F188EACBCFA6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91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27DF2-6CCA-4EF4-8C2F-8FF1D80F0884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92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FDA99-4B4A-48DC-A27D-B20829DBC4BE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93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26BD7-1FB0-4646-BEBE-4ED1C0D0504F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94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64722-B6B5-4386-AAAB-76F9AF18CF6F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95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09D0F-7759-4DCD-ACD8-90A8B323F8B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3870E-E285-401A-8165-DDB11A3D6B4F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96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1F27C-C6BE-40C9-95E1-117856D87E7D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97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7922E-EC17-4374-A01E-018D70CCF85D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98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C9C1F-23E1-412D-82A5-B43E2A9FE9E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99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BEEF0-B89D-4072-9219-7CEA9687AD1C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00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04646-6DC9-4820-88F4-1D7D98BF3DC9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01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608E6-3F0E-4025-9E32-A71C0049F238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02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05113-49AB-4D48-9F1D-39F46A16F4D7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3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DEA60-D193-419E-B339-51C06E755421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DCC64-39F0-4D10-B500-93200CD6B5B0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002AA-9EB5-45C2-8FDA-050D3A3B341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854F8-E9CD-4C74-BFD0-C38E7C401415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85929-D51C-41C1-942B-D86C2C05DCE4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04EE1-430E-454E-BEB1-59BF005CE312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089F4-40E3-4427-836B-49C04C258021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FE225-12E9-4CE2-AEDA-F1E6D2BF3C82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003CA-27A0-4ABF-BE9F-145B901BCAC0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09267-D075-4531-88DC-4E386CDC682B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D1614-3496-48B7-8DB9-4732589BB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B088-EACE-44D4-90FD-DFF6A4814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7CF-A2C6-4A54-BB09-57F9C7BA2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02E7-02AE-498D-BBDF-4823BEEB8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9073A-E06D-4F05-9009-E86FA6E0F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FD0C-E881-4C56-A409-C15EC7CB4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AEE9-21DF-4519-A76E-591E8BE59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8A46-2531-4D41-B02A-21AAC3120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32DABA-8BEF-4FB5-B632-3EE7D96CB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7739-0B2D-4431-AA64-270A89D83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5A5DD7-5A83-441D-AE3C-FF29CB49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50FCBE-E276-435F-B2F2-D00152EE4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9" r:id="rId2"/>
    <p:sldLayoutId id="2147483797" r:id="rId3"/>
    <p:sldLayoutId id="2147483790" r:id="rId4"/>
    <p:sldLayoutId id="2147483791" r:id="rId5"/>
    <p:sldLayoutId id="2147483792" r:id="rId6"/>
    <p:sldLayoutId id="2147483798" r:id="rId7"/>
    <p:sldLayoutId id="2147483793" r:id="rId8"/>
    <p:sldLayoutId id="2147483799" r:id="rId9"/>
    <p:sldLayoutId id="2147483794" r:id="rId10"/>
    <p:sldLayoutId id="21474837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hlink"/>
                </a:solidFill>
                <a:latin typeface="Arial" charset="0"/>
                <a:ea typeface="ＭＳ Ｐゴシック" pitchFamily="124" charset="-128"/>
              </a:rPr>
              <a:t>Geometry for </a:t>
            </a:r>
            <a:r>
              <a:rPr lang="en-US" sz="4800" dirty="0" smtClean="0">
                <a:solidFill>
                  <a:schemeClr val="hlink"/>
                </a:solidFill>
                <a:latin typeface="Arial" charset="0"/>
                <a:ea typeface="ＭＳ Ｐゴシック" pitchFamily="124" charset="-128"/>
              </a:rPr>
              <a:t>BOARD Drafting</a:t>
            </a:r>
            <a:endParaRPr lang="en-US" sz="4800" dirty="0">
              <a:solidFill>
                <a:schemeClr val="hlink"/>
              </a:solidFill>
              <a:latin typeface="Arial" charset="0"/>
              <a:ea typeface="ＭＳ Ｐゴシック" pitchFamily="12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34340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B0F0"/>
                </a:solidFill>
                <a:latin typeface="Jokerman" pitchFamily="82" charset="0"/>
              </a:rPr>
              <a:t>VEERAPANDIAN.K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Jokerman" pitchFamily="82" charset="0"/>
              </a:rPr>
              <a:t>AP/MECH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  <a:latin typeface="Jokerman" pitchFamily="82" charset="0"/>
              </a:rPr>
              <a:t>SINCET</a:t>
            </a:r>
            <a:endParaRPr lang="en-US" b="1" dirty="0">
              <a:solidFill>
                <a:srgbClr val="00B0F0"/>
              </a:solidFill>
              <a:latin typeface="Jokerm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5-8 </a:t>
            </a:r>
          </a:p>
        </p:txBody>
      </p:sp>
      <p:pic>
        <p:nvPicPr>
          <p:cNvPr id="15364" name="Picture 4" descr="C05-07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80375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6-30</a:t>
            </a:r>
          </a:p>
        </p:txBody>
      </p:sp>
      <p:pic>
        <p:nvPicPr>
          <p:cNvPr id="107523" name="Picture 4" descr="C06-31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71800"/>
            <a:ext cx="41703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362200" y="457200"/>
            <a:ext cx="5821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Creating a Multiview Drawing</a:t>
            </a:r>
          </a:p>
          <a:p>
            <a:r>
              <a:rPr lang="en-US" sz="3200">
                <a:solidFill>
                  <a:srgbClr val="170D5C"/>
                </a:solidFill>
              </a:rPr>
              <a:t>Using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6-31</a:t>
            </a:r>
          </a:p>
        </p:txBody>
      </p:sp>
      <p:pic>
        <p:nvPicPr>
          <p:cNvPr id="108547" name="Picture 4" descr="C06-32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2054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2362200" y="457200"/>
            <a:ext cx="5821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Creating a Multiview Drawing</a:t>
            </a:r>
          </a:p>
          <a:p>
            <a:r>
              <a:rPr lang="en-US" sz="3200">
                <a:solidFill>
                  <a:srgbClr val="170D5C"/>
                </a:solidFill>
              </a:rPr>
              <a:t>Using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6-32</a:t>
            </a:r>
          </a:p>
        </p:txBody>
      </p:sp>
      <p:pic>
        <p:nvPicPr>
          <p:cNvPr id="109571" name="Picture 4" descr="C06-33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743200"/>
            <a:ext cx="48006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362200" y="457200"/>
            <a:ext cx="5821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Creating a Multiview Drawing</a:t>
            </a:r>
          </a:p>
          <a:p>
            <a:r>
              <a:rPr lang="en-US" sz="3200">
                <a:solidFill>
                  <a:srgbClr val="170D5C"/>
                </a:solidFill>
              </a:rPr>
              <a:t>Using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6-33</a:t>
            </a:r>
          </a:p>
        </p:txBody>
      </p:sp>
      <p:pic>
        <p:nvPicPr>
          <p:cNvPr id="110595" name="Picture 4" descr="C06-34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819400"/>
            <a:ext cx="36576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6-34</a:t>
            </a:r>
          </a:p>
        </p:txBody>
      </p:sp>
      <p:pic>
        <p:nvPicPr>
          <p:cNvPr id="111619" name="Picture 4" descr="C06-35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19400"/>
            <a:ext cx="2705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362200" y="457200"/>
            <a:ext cx="5821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Creating a Multiview Drawing</a:t>
            </a:r>
          </a:p>
          <a:p>
            <a:r>
              <a:rPr lang="en-US" sz="3200">
                <a:solidFill>
                  <a:srgbClr val="170D5C"/>
                </a:solidFill>
              </a:rPr>
              <a:t>Using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6-35</a:t>
            </a:r>
          </a:p>
        </p:txBody>
      </p:sp>
      <p:pic>
        <p:nvPicPr>
          <p:cNvPr id="112643" name="Picture 4" descr="C06_36_P_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667000"/>
            <a:ext cx="51816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362200" y="457200"/>
            <a:ext cx="5821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Creating a Multiview Drawing</a:t>
            </a:r>
          </a:p>
          <a:p>
            <a:r>
              <a:rPr lang="en-US" sz="3200">
                <a:solidFill>
                  <a:srgbClr val="170D5C"/>
                </a:solidFill>
              </a:rPr>
              <a:t>Using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All Drafting</a:t>
            </a:r>
            <a:endParaRPr lang="en-US" sz="4000" smtClean="0"/>
          </a:p>
          <a:p>
            <a:pPr lvl="1"/>
            <a:r>
              <a:rPr lang="en-US" smtClean="0"/>
              <a:t>Math Packet</a:t>
            </a:r>
            <a:endParaRPr lang="en-US" sz="3600" smtClean="0"/>
          </a:p>
          <a:p>
            <a:pPr lvl="1"/>
            <a:r>
              <a:rPr lang="en-US" smtClean="0"/>
              <a:t>Page 204-205 (#1-7)</a:t>
            </a:r>
            <a:endParaRPr lang="en-US" sz="3600" smtClean="0"/>
          </a:p>
          <a:p>
            <a:pPr lvl="1"/>
            <a:r>
              <a:rPr lang="en-US" smtClean="0"/>
              <a:t>Drafting 1-2</a:t>
            </a:r>
            <a:endParaRPr lang="en-US" sz="3600" smtClean="0"/>
          </a:p>
          <a:p>
            <a:pPr lvl="1"/>
            <a:r>
              <a:rPr lang="en-US" smtClean="0"/>
              <a:t>Page 206 (1,2,4,5,11,14)</a:t>
            </a:r>
            <a:endParaRPr lang="en-US" sz="3600" smtClean="0"/>
          </a:p>
          <a:p>
            <a:pPr lvl="1"/>
            <a:r>
              <a:rPr lang="en-US" smtClean="0"/>
              <a:t>Design Problem (1)</a:t>
            </a:r>
            <a:endParaRPr lang="en-US" sz="3600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5-9 </a:t>
            </a:r>
          </a:p>
        </p:txBody>
      </p:sp>
      <p:pic>
        <p:nvPicPr>
          <p:cNvPr id="16388" name="Picture 4" descr="C05-08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2743200"/>
            <a:ext cx="79248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5-10 </a:t>
            </a:r>
          </a:p>
        </p:txBody>
      </p:sp>
      <p:pic>
        <p:nvPicPr>
          <p:cNvPr id="17412" name="Picture 4" descr="C05-09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82026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5-11</a:t>
            </a:r>
          </a:p>
        </p:txBody>
      </p:sp>
      <p:pic>
        <p:nvPicPr>
          <p:cNvPr id="18436" name="Picture 4" descr="C05-10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43200"/>
            <a:ext cx="880903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334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90600" y="59436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5-12 </a:t>
            </a:r>
          </a:p>
        </p:txBody>
      </p:sp>
      <p:pic>
        <p:nvPicPr>
          <p:cNvPr id="19460" name="Picture 4" descr="C05-12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79740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183563" cy="4187825"/>
          </a:xfrm>
        </p:spPr>
        <p:txBody>
          <a:bodyPr/>
          <a:lstStyle/>
          <a:p>
            <a:r>
              <a:rPr lang="en-US" smtClean="0"/>
              <a:t>Constructing a perpendicular to a given line through a point is not one the given line.  METHOD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57200" y="6858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42672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5-13 </a:t>
            </a:r>
          </a:p>
        </p:txBody>
      </p:sp>
      <p:pic>
        <p:nvPicPr>
          <p:cNvPr id="20484" name="Picture 4" descr="C05-13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00600"/>
            <a:ext cx="83756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ontent Placeholder 5"/>
          <p:cNvSpPr>
            <a:spLocks noGrp="1"/>
          </p:cNvSpPr>
          <p:nvPr>
            <p:ph idx="1"/>
          </p:nvPr>
        </p:nvSpPr>
        <p:spPr>
          <a:xfrm>
            <a:off x="960438" y="1828800"/>
            <a:ext cx="8183562" cy="4187825"/>
          </a:xfrm>
        </p:spPr>
        <p:txBody>
          <a:bodyPr/>
          <a:lstStyle/>
          <a:p>
            <a:r>
              <a:rPr lang="en-US" smtClean="0"/>
              <a:t>Using a compass to construct a line parallel to a given line through a given point. METHOD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81000" y="4572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3400" y="53340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5-14 </a:t>
            </a:r>
          </a:p>
        </p:txBody>
      </p:sp>
      <p:pic>
        <p:nvPicPr>
          <p:cNvPr id="21508" name="Picture 4" descr="C05-14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85772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838200" y="16764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Using a compass to construct a line parallel to a given line through a given point. METHOD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1000" y="3810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45720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5-15 </a:t>
            </a:r>
          </a:p>
        </p:txBody>
      </p:sp>
      <p:pic>
        <p:nvPicPr>
          <p:cNvPr id="22532" name="Picture 4" descr="C05-15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86868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ontent Placeholder 5"/>
          <p:cNvSpPr>
            <a:spLocks noGrp="1"/>
          </p:cNvSpPr>
          <p:nvPr>
            <p:ph idx="1"/>
          </p:nvPr>
        </p:nvSpPr>
        <p:spPr>
          <a:xfrm>
            <a:off x="960438" y="1600200"/>
            <a:ext cx="8183562" cy="4187825"/>
          </a:xfrm>
        </p:spPr>
        <p:txBody>
          <a:bodyPr/>
          <a:lstStyle/>
          <a:p>
            <a:r>
              <a:rPr lang="en-US" smtClean="0"/>
              <a:t>Using a compass to construct a line parallel to a given line through a given point. METHOD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5-16</a:t>
            </a:r>
          </a:p>
        </p:txBody>
      </p:sp>
      <p:pic>
        <p:nvPicPr>
          <p:cNvPr id="23556" name="Picture 4" descr="C05-17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82200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Copy an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5-17 </a:t>
            </a:r>
          </a:p>
        </p:txBody>
      </p:sp>
      <p:pic>
        <p:nvPicPr>
          <p:cNvPr id="24580" name="Picture 4" descr="C05-18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838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an isosceles triangle. METHOD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Vocabulary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Geometry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Geometric Construction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Vertex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Bisect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Perpendicular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Parallel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Polygon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Inscribe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Circumscribe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Regular Polygon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Ellipse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5-18</a:t>
            </a:r>
          </a:p>
        </p:txBody>
      </p:sp>
      <p:pic>
        <p:nvPicPr>
          <p:cNvPr id="25604" name="Picture 4" descr="C05-19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86661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an equilateral  triangle. METHOD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5-19 </a:t>
            </a:r>
          </a:p>
        </p:txBody>
      </p:sp>
      <p:pic>
        <p:nvPicPr>
          <p:cNvPr id="26628" name="Picture 4" descr="C05-21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20988"/>
            <a:ext cx="866457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 right triangle given the length of two sides. METHOD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5800" y="51054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5-20 </a:t>
            </a:r>
          </a:p>
        </p:txBody>
      </p:sp>
      <p:pic>
        <p:nvPicPr>
          <p:cNvPr id="27652" name="Picture 4" descr="C05-22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8763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685800" y="16002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 right triangle given the length of one side and the length of the hypotenuse. METHOD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5-21 </a:t>
            </a:r>
          </a:p>
        </p:txBody>
      </p:sp>
      <p:pic>
        <p:nvPicPr>
          <p:cNvPr id="28676" name="Picture 4" descr="C05-24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8610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an triangle. METHOD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5-22 </a:t>
            </a:r>
          </a:p>
        </p:txBody>
      </p:sp>
      <p:pic>
        <p:nvPicPr>
          <p:cNvPr id="29700" name="Picture 4" descr="C05-25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32113"/>
            <a:ext cx="8763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 circle given three points that lie on the circle. METHOD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533400" y="4572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59436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5-23 </a:t>
            </a:r>
          </a:p>
        </p:txBody>
      </p:sp>
      <p:pic>
        <p:nvPicPr>
          <p:cNvPr id="30724" name="Picture 4" descr="C05-26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19400"/>
            <a:ext cx="567213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371600" y="16002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 line tangent to a circle through a given point on the circle. METHOD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304800" y="3810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60198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5-24 </a:t>
            </a:r>
          </a:p>
        </p:txBody>
      </p:sp>
      <p:pic>
        <p:nvPicPr>
          <p:cNvPr id="31748" name="Picture 4" descr="C05-27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743200"/>
            <a:ext cx="496093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371600" y="13716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 line tangent to a circle through a given point on the circle. METHOD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457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6576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5-25 </a:t>
            </a:r>
          </a:p>
        </p:txBody>
      </p:sp>
      <p:pic>
        <p:nvPicPr>
          <p:cNvPr id="32772" name="Picture 4" descr="C05-28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8686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143000" y="16002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 line tangent to a circle through a given point outside the circle. METHOD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5-26 </a:t>
            </a:r>
          </a:p>
        </p:txBody>
      </p:sp>
      <p:pic>
        <p:nvPicPr>
          <p:cNvPr id="33796" name="Picture 4" descr="C05-29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88820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an exterior common tangent to two circles of unequal radii. METHOD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5-27 </a:t>
            </a:r>
          </a:p>
        </p:txBody>
      </p:sp>
      <p:pic>
        <p:nvPicPr>
          <p:cNvPr id="34820" name="Picture 4" descr="C05-30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88884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an exterior common tangent to two circles of unequal radii. METHOD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435100" y="857250"/>
            <a:ext cx="4810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chemeClr val="bg1"/>
                </a:solidFill>
                <a:latin typeface="Arial" charset="0"/>
                <a:ea typeface="ＭＳ Ｐゴシック" pitchFamily="124" charset="-128"/>
              </a:rPr>
              <a:t>5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514600" y="762000"/>
            <a:ext cx="467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hlink"/>
                </a:solidFill>
                <a:latin typeface="Arial" charset="0"/>
                <a:ea typeface="ＭＳ Ｐゴシック" pitchFamily="124" charset="-128"/>
              </a:rPr>
              <a:t>Geometry for Drafting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85800" y="2438400"/>
            <a:ext cx="78200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sz="24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Chapter Objectives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800100" algn="l"/>
              </a:tabLst>
            </a:pPr>
            <a:r>
              <a:rPr lang="en-US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 Identify </a:t>
            </a: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geometric shapes and constructions used by drafters.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800100" algn="l"/>
              </a:tabLst>
            </a:pP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 </a:t>
            </a:r>
            <a:r>
              <a:rPr lang="en-US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Construct </a:t>
            </a: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various geometric shapes.  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800100" algn="l"/>
              </a:tabLst>
            </a:pP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 </a:t>
            </a:r>
            <a:r>
              <a:rPr lang="en-US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Solve</a:t>
            </a: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 technical and mathematical problems through geometric </a:t>
            </a:r>
            <a:b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</a:b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	constructions using drafting instruments.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800100" algn="l"/>
              </a:tabLst>
            </a:pP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 </a:t>
            </a:r>
            <a:r>
              <a:rPr lang="en-US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Solve</a:t>
            </a: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 technical and mathematical problems through geometric </a:t>
            </a:r>
            <a:b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</a:b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	constructions using a CAD system.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800100" algn="l"/>
              </a:tabLst>
            </a:pP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 </a:t>
            </a:r>
            <a:r>
              <a:rPr lang="en-US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Use</a:t>
            </a:r>
            <a:r>
              <a:rPr lang="en-US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 geometry to reduce or enlarge a drawing or to change its proportions.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724400" y="1371600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5-28 </a:t>
            </a:r>
          </a:p>
        </p:txBody>
      </p:sp>
      <p:pic>
        <p:nvPicPr>
          <p:cNvPr id="35844" name="Picture 4" descr="C05-31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81200"/>
            <a:ext cx="61309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52400" y="1447800"/>
            <a:ext cx="2743200" cy="45720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an arc tangent to two straight lines at an acute angle, an obtuse angle, and a right angle.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5-29 </a:t>
            </a:r>
          </a:p>
        </p:txBody>
      </p:sp>
      <p:pic>
        <p:nvPicPr>
          <p:cNvPr id="36868" name="Picture 4" descr="C05-32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87423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0" y="5181600"/>
            <a:ext cx="8991600" cy="14478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an arc tangent to two given arcs.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5-30 </a:t>
            </a:r>
          </a:p>
        </p:txBody>
      </p:sp>
      <p:pic>
        <p:nvPicPr>
          <p:cNvPr id="37892" name="Picture 4" descr="C05-33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743200"/>
            <a:ext cx="7924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52400" y="1447800"/>
            <a:ext cx="8991600" cy="16002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an arch tangent to line and an arc.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5-31 </a:t>
            </a:r>
          </a:p>
        </p:txBody>
      </p:sp>
      <p:pic>
        <p:nvPicPr>
          <p:cNvPr id="38916" name="Picture 4" descr="C05-35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819400"/>
            <a:ext cx="27051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52400" y="1447800"/>
            <a:ext cx="8991600" cy="16002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 square given the length of a side.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5-32 </a:t>
            </a:r>
          </a:p>
        </p:txBody>
      </p:sp>
      <p:pic>
        <p:nvPicPr>
          <p:cNvPr id="39940" name="Picture 4" descr="C05-36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895600"/>
            <a:ext cx="285273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52400" y="1447800"/>
            <a:ext cx="8991600" cy="1600200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Constructing a square inscribed with in a circle.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5-33 </a:t>
            </a:r>
          </a:p>
        </p:txBody>
      </p:sp>
      <p:pic>
        <p:nvPicPr>
          <p:cNvPr id="40964" name="Picture 4" descr="C05-37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71800"/>
            <a:ext cx="26416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5-34 </a:t>
            </a:r>
          </a:p>
        </p:txBody>
      </p:sp>
      <p:pic>
        <p:nvPicPr>
          <p:cNvPr id="41988" name="Picture 4" descr="C05-38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6413"/>
            <a:ext cx="85344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5-35 </a:t>
            </a:r>
          </a:p>
        </p:txBody>
      </p:sp>
      <p:pic>
        <p:nvPicPr>
          <p:cNvPr id="43012" name="Picture 4" descr="C05-39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2661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5-36 </a:t>
            </a:r>
          </a:p>
        </p:txBody>
      </p:sp>
      <p:pic>
        <p:nvPicPr>
          <p:cNvPr id="44036" name="Picture 4" descr="C05-40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743200"/>
            <a:ext cx="42418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5-37 </a:t>
            </a:r>
          </a:p>
        </p:txBody>
      </p:sp>
      <p:pic>
        <p:nvPicPr>
          <p:cNvPr id="45060" name="Picture 4" descr="C05-41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590800"/>
            <a:ext cx="3171825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838200" y="228600"/>
            <a:ext cx="7408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5-2 </a:t>
            </a:r>
          </a:p>
        </p:txBody>
      </p:sp>
      <p:pic>
        <p:nvPicPr>
          <p:cNvPr id="9220" name="Picture 4" descr="C05-02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33600"/>
            <a:ext cx="41148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ontent Placeholder 7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5-38 </a:t>
            </a:r>
          </a:p>
        </p:txBody>
      </p:sp>
      <p:pic>
        <p:nvPicPr>
          <p:cNvPr id="46084" name="Picture 4" descr="C05-42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19400"/>
            <a:ext cx="37020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5-39 </a:t>
            </a:r>
          </a:p>
        </p:txBody>
      </p:sp>
      <p:pic>
        <p:nvPicPr>
          <p:cNvPr id="47108" name="Picture 4" descr="C05-43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667000"/>
            <a:ext cx="3529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5-40 </a:t>
            </a:r>
          </a:p>
        </p:txBody>
      </p:sp>
      <p:pic>
        <p:nvPicPr>
          <p:cNvPr id="48132" name="Picture 4" descr="C05-44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14600"/>
            <a:ext cx="37417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5-41 </a:t>
            </a:r>
          </a:p>
        </p:txBody>
      </p:sp>
      <p:pic>
        <p:nvPicPr>
          <p:cNvPr id="49156" name="Picture 4" descr="C05-45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19400"/>
            <a:ext cx="3254375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5-42 </a:t>
            </a:r>
          </a:p>
        </p:txBody>
      </p:sp>
      <p:pic>
        <p:nvPicPr>
          <p:cNvPr id="50180" name="Picture 4" descr="C05-46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19400"/>
            <a:ext cx="87661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5-43 </a:t>
            </a:r>
          </a:p>
        </p:txBody>
      </p:sp>
      <p:pic>
        <p:nvPicPr>
          <p:cNvPr id="51204" name="Picture 4" descr="C05-47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85915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5-44 </a:t>
            </a:r>
          </a:p>
        </p:txBody>
      </p:sp>
      <p:pic>
        <p:nvPicPr>
          <p:cNvPr id="52228" name="Picture 4" descr="C05-48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19400"/>
            <a:ext cx="856773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5-45 </a:t>
            </a:r>
          </a:p>
        </p:txBody>
      </p:sp>
      <p:pic>
        <p:nvPicPr>
          <p:cNvPr id="53252" name="Picture 4" descr="C05-50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19400"/>
            <a:ext cx="40306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5-46 </a:t>
            </a:r>
          </a:p>
        </p:txBody>
      </p:sp>
      <p:pic>
        <p:nvPicPr>
          <p:cNvPr id="54276" name="Picture 4" descr="C05-51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95600"/>
            <a:ext cx="378618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Chapter 6: </a:t>
            </a:r>
            <a:r>
              <a:rPr lang="en-US" dirty="0" err="1" smtClean="0"/>
              <a:t>Multiview</a:t>
            </a:r>
            <a:r>
              <a:rPr lang="en-US" dirty="0" smtClean="0"/>
              <a:t> Drawings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5-3 </a:t>
            </a:r>
          </a:p>
        </p:txBody>
      </p:sp>
      <p:pic>
        <p:nvPicPr>
          <p:cNvPr id="10244" name="Picture 4" descr="C05-03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37020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2600325" y="901700"/>
            <a:ext cx="36941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Multiview Drawing</a:t>
            </a:r>
          </a:p>
        </p:txBody>
      </p:sp>
      <p:sp>
        <p:nvSpPr>
          <p:cNvPr id="56323" name="Rectangle 8"/>
          <p:cNvSpPr>
            <a:spLocks noChangeArrowheads="1"/>
          </p:cNvSpPr>
          <p:nvPr/>
        </p:nvSpPr>
        <p:spPr bwMode="auto">
          <a:xfrm>
            <a:off x="1371600" y="2362200"/>
            <a:ext cx="60928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Chapter Objectives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 Explain orthographic projection.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 Describe first- and third-angle projection.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 Determine the number of views needed to describe fully </a:t>
            </a:r>
            <a:br>
              <a:rPr lang="en-US">
                <a:solidFill>
                  <a:srgbClr val="464646"/>
                </a:solidFill>
              </a:rPr>
            </a:br>
            <a:r>
              <a:rPr lang="en-US">
                <a:solidFill>
                  <a:srgbClr val="464646"/>
                </a:solidFill>
              </a:rPr>
              <a:t>	the shape and size of an object.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 Locate multiple views on a drawing.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 Create the various views of an object. 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 Develop a multiview drawing using board drafting.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 Develop a multiview drawing using CAD.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r>
              <a:rPr lang="en-US">
                <a:solidFill>
                  <a:srgbClr val="464646"/>
                </a:solidFill>
              </a:rPr>
              <a:t> Explain the advantages of using solid models in CAD.</a:t>
            </a: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endParaRPr lang="en-US">
              <a:solidFill>
                <a:srgbClr val="464646"/>
              </a:solidFill>
            </a:endParaRP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endParaRPr lang="en-US">
              <a:solidFill>
                <a:srgbClr val="464646"/>
              </a:solidFill>
            </a:endParaRPr>
          </a:p>
          <a:p>
            <a:pPr>
              <a:buClr>
                <a:srgbClr val="FF2C14"/>
              </a:buClr>
              <a:buFontTx/>
              <a:buChar char="•"/>
              <a:tabLst>
                <a:tab pos="1314450" algn="l"/>
              </a:tabLst>
            </a:pPr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57347" name="Rectangle 38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 </a:t>
            </a:r>
          </a:p>
        </p:txBody>
      </p:sp>
      <p:pic>
        <p:nvPicPr>
          <p:cNvPr id="57348" name="Picture 41" descr="C06-02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43200"/>
            <a:ext cx="52641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7350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246188" y="2286000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</a:t>
            </a:r>
          </a:p>
        </p:txBody>
      </p:sp>
      <p:pic>
        <p:nvPicPr>
          <p:cNvPr id="58372" name="Picture 4" descr="C06-03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19400"/>
            <a:ext cx="54991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8374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6-3 </a:t>
            </a:r>
          </a:p>
        </p:txBody>
      </p:sp>
      <p:pic>
        <p:nvPicPr>
          <p:cNvPr id="59396" name="Picture 4" descr="C06-04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44196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9398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6-4 </a:t>
            </a:r>
          </a:p>
        </p:txBody>
      </p:sp>
      <p:pic>
        <p:nvPicPr>
          <p:cNvPr id="60420" name="Picture 4" descr="C06-05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362200"/>
            <a:ext cx="392747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0422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6-5 </a:t>
            </a:r>
          </a:p>
        </p:txBody>
      </p:sp>
      <p:pic>
        <p:nvPicPr>
          <p:cNvPr id="61444" name="Picture 4" descr="C06-06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14600"/>
            <a:ext cx="467836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144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6-6 </a:t>
            </a:r>
          </a:p>
        </p:txBody>
      </p:sp>
      <p:pic>
        <p:nvPicPr>
          <p:cNvPr id="62468" name="Picture 4" descr="C06-07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0"/>
            <a:ext cx="33734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2470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6-7 </a:t>
            </a:r>
          </a:p>
        </p:txBody>
      </p:sp>
      <p:pic>
        <p:nvPicPr>
          <p:cNvPr id="63492" name="Picture 4" descr="C06-08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743200"/>
            <a:ext cx="467836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3494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6-8 </a:t>
            </a:r>
          </a:p>
        </p:txBody>
      </p:sp>
      <p:pic>
        <p:nvPicPr>
          <p:cNvPr id="64516" name="Picture 4" descr="C06-09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133600"/>
            <a:ext cx="330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4518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6-9 </a:t>
            </a:r>
          </a:p>
        </p:txBody>
      </p:sp>
      <p:pic>
        <p:nvPicPr>
          <p:cNvPr id="65540" name="Picture 4" descr="C06-10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013" y="2008188"/>
            <a:ext cx="4090987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5542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 </a:t>
            </a:r>
          </a:p>
        </p:txBody>
      </p:sp>
      <p:pic>
        <p:nvPicPr>
          <p:cNvPr id="11268" name="Picture 4" descr="C05-04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90800"/>
            <a:ext cx="42767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6-10 </a:t>
            </a:r>
          </a:p>
        </p:txBody>
      </p:sp>
      <p:pic>
        <p:nvPicPr>
          <p:cNvPr id="66564" name="Picture 4" descr="C06-12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048000"/>
            <a:ext cx="31464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656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6-11 </a:t>
            </a:r>
          </a:p>
        </p:txBody>
      </p:sp>
      <p:pic>
        <p:nvPicPr>
          <p:cNvPr id="67588" name="Picture 4" descr="C06-13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4449763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7590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6-12 </a:t>
            </a:r>
          </a:p>
        </p:txBody>
      </p:sp>
      <p:pic>
        <p:nvPicPr>
          <p:cNvPr id="68612" name="Picture 4" descr="C06-14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971800"/>
            <a:ext cx="47672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8614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6-13</a:t>
            </a:r>
          </a:p>
        </p:txBody>
      </p:sp>
      <p:pic>
        <p:nvPicPr>
          <p:cNvPr id="69636" name="Picture 4" descr="C06-16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819400"/>
            <a:ext cx="5105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6-14</a:t>
            </a:r>
          </a:p>
        </p:txBody>
      </p:sp>
      <p:pic>
        <p:nvPicPr>
          <p:cNvPr id="70660" name="Picture 4" descr="C06-17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743200"/>
            <a:ext cx="45720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6-15</a:t>
            </a:r>
          </a:p>
        </p:txBody>
      </p:sp>
      <p:pic>
        <p:nvPicPr>
          <p:cNvPr id="71684" name="Picture 4" descr="C06-18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90800"/>
            <a:ext cx="378301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6-16</a:t>
            </a:r>
          </a:p>
        </p:txBody>
      </p:sp>
      <p:pic>
        <p:nvPicPr>
          <p:cNvPr id="72708" name="Picture 4" descr="C06-19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70104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6-17</a:t>
            </a:r>
          </a:p>
        </p:txBody>
      </p:sp>
      <p:pic>
        <p:nvPicPr>
          <p:cNvPr id="73732" name="Picture 4" descr="C06-20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67000"/>
            <a:ext cx="4386263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6-18 </a:t>
            </a:r>
          </a:p>
        </p:txBody>
      </p:sp>
      <p:pic>
        <p:nvPicPr>
          <p:cNvPr id="74756" name="Picture 4" descr="C06-21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05000"/>
            <a:ext cx="441325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C06-21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-46038"/>
            <a:ext cx="6318250" cy="647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 </a:t>
            </a:r>
          </a:p>
        </p:txBody>
      </p:sp>
      <p:pic>
        <p:nvPicPr>
          <p:cNvPr id="12292" name="Picture 4" descr="C05-05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19400"/>
            <a:ext cx="738822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6-19 </a:t>
            </a:r>
          </a:p>
        </p:txBody>
      </p:sp>
      <p:pic>
        <p:nvPicPr>
          <p:cNvPr id="76804" name="Picture 4" descr="C06-22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667000"/>
            <a:ext cx="505936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6-20 </a:t>
            </a:r>
          </a:p>
        </p:txBody>
      </p:sp>
      <p:pic>
        <p:nvPicPr>
          <p:cNvPr id="77828" name="Picture 4" descr="C06-23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200400"/>
            <a:ext cx="7010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6-21 </a:t>
            </a:r>
          </a:p>
        </p:txBody>
      </p:sp>
      <p:pic>
        <p:nvPicPr>
          <p:cNvPr id="78852" name="Picture 4" descr="C06-24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3190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6-22 </a:t>
            </a:r>
          </a:p>
        </p:txBody>
      </p:sp>
      <p:pic>
        <p:nvPicPr>
          <p:cNvPr id="79876" name="Picture 4" descr="C06-25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67000"/>
            <a:ext cx="3392488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6-23 </a:t>
            </a:r>
          </a:p>
        </p:txBody>
      </p:sp>
      <p:pic>
        <p:nvPicPr>
          <p:cNvPr id="80900" name="Picture 4" descr="C06-26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895600"/>
            <a:ext cx="611505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362200" y="762000"/>
            <a:ext cx="584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Understanding Orthographic </a:t>
            </a:r>
          </a:p>
          <a:p>
            <a:r>
              <a:rPr lang="en-US" sz="3200">
                <a:solidFill>
                  <a:srgbClr val="170D5C"/>
                </a:solidFill>
              </a:rPr>
              <a:t>Projection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246188" y="2286000"/>
            <a:ext cx="160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6-24 </a:t>
            </a:r>
          </a:p>
        </p:txBody>
      </p:sp>
      <p:pic>
        <p:nvPicPr>
          <p:cNvPr id="81924" name="Picture 4" descr="C06-27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435225"/>
            <a:ext cx="46482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All Drafting</a:t>
            </a:r>
            <a:endParaRPr lang="en-US" sz="4000" smtClean="0"/>
          </a:p>
          <a:p>
            <a:pPr lvl="1"/>
            <a:r>
              <a:rPr lang="en-US" smtClean="0"/>
              <a:t>Math Packet</a:t>
            </a:r>
            <a:endParaRPr lang="en-US" sz="3600" smtClean="0"/>
          </a:p>
          <a:p>
            <a:pPr lvl="1"/>
            <a:r>
              <a:rPr lang="en-US" smtClean="0"/>
              <a:t>Page 204-205 (#1-7)</a:t>
            </a:r>
            <a:endParaRPr lang="en-US" sz="3600" smtClean="0"/>
          </a:p>
          <a:p>
            <a:pPr lvl="1"/>
            <a:r>
              <a:rPr lang="en-US" smtClean="0"/>
              <a:t>Drafting 1-2</a:t>
            </a:r>
            <a:endParaRPr lang="en-US" sz="3600" smtClean="0"/>
          </a:p>
          <a:p>
            <a:pPr lvl="1"/>
            <a:r>
              <a:rPr lang="en-US" smtClean="0"/>
              <a:t>Page 206 (1,2,4,5,11,14)</a:t>
            </a:r>
            <a:endParaRPr lang="en-US" sz="3600" smtClean="0"/>
          </a:p>
          <a:p>
            <a:pPr lvl="1"/>
            <a:r>
              <a:rPr lang="en-US" smtClean="0"/>
              <a:t>Design Problem (1)</a:t>
            </a:r>
            <a:endParaRPr lang="en-US" sz="3600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Applied Geometry for CAD Systems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Vocabulary</a:t>
            </a:r>
          </a:p>
          <a:p>
            <a:pPr lvl="1"/>
            <a:r>
              <a:rPr lang="en-US" smtClean="0"/>
              <a:t>Object Snap</a:t>
            </a:r>
          </a:p>
          <a:p>
            <a:pPr lvl="1"/>
            <a:r>
              <a:rPr lang="en-US" smtClean="0"/>
              <a:t>Ogee Curve</a:t>
            </a:r>
          </a:p>
          <a:p>
            <a:pPr lvl="1"/>
            <a:r>
              <a:rPr lang="en-US" smtClean="0"/>
              <a:t>Intervals</a:t>
            </a:r>
          </a:p>
          <a:p>
            <a:pPr lvl="1"/>
            <a:r>
              <a:rPr lang="en-US" smtClean="0"/>
              <a:t>Specify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Chapter 5.2	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What do object snaps allow a drafter to do?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Midpoint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Nearest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Endpoint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Center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Intersection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Quadrant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Perpendicular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Tangent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5-48</a:t>
            </a:r>
          </a:p>
        </p:txBody>
      </p:sp>
      <p:pic>
        <p:nvPicPr>
          <p:cNvPr id="86020" name="Picture 4" descr="C05-53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743200"/>
            <a:ext cx="5029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5-6 </a:t>
            </a:r>
          </a:p>
        </p:txBody>
      </p:sp>
      <p:pic>
        <p:nvPicPr>
          <p:cNvPr id="13316" name="Picture 4" descr="C05-16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75993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5-49</a:t>
            </a:r>
          </a:p>
        </p:txBody>
      </p:sp>
      <p:pic>
        <p:nvPicPr>
          <p:cNvPr id="87044" name="Picture 4" descr="C05-58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76600"/>
            <a:ext cx="758031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5-50</a:t>
            </a:r>
          </a:p>
        </p:txBody>
      </p:sp>
      <p:pic>
        <p:nvPicPr>
          <p:cNvPr id="88068" name="Picture 4" descr="C05-54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971800"/>
            <a:ext cx="4953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5-51</a:t>
            </a:r>
          </a:p>
        </p:txBody>
      </p:sp>
      <p:pic>
        <p:nvPicPr>
          <p:cNvPr id="89092" name="Picture 4" descr="C05-56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95600"/>
            <a:ext cx="41497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5-52</a:t>
            </a:r>
          </a:p>
        </p:txBody>
      </p:sp>
      <p:pic>
        <p:nvPicPr>
          <p:cNvPr id="90116" name="Picture 4" descr="C05-57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276600"/>
            <a:ext cx="55022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5-53</a:t>
            </a:r>
          </a:p>
        </p:txBody>
      </p:sp>
      <p:pic>
        <p:nvPicPr>
          <p:cNvPr id="91140" name="Picture 4" descr="C05-70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95600"/>
            <a:ext cx="26781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5-54</a:t>
            </a:r>
          </a:p>
        </p:txBody>
      </p:sp>
      <p:pic>
        <p:nvPicPr>
          <p:cNvPr id="92164" name="Picture 4" descr="C05-71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743200"/>
            <a:ext cx="25146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5-55</a:t>
            </a:r>
          </a:p>
        </p:txBody>
      </p:sp>
      <p:pic>
        <p:nvPicPr>
          <p:cNvPr id="93188" name="Picture 4" descr="C05-72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819400"/>
            <a:ext cx="453866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5-56</a:t>
            </a:r>
          </a:p>
        </p:txBody>
      </p:sp>
      <p:pic>
        <p:nvPicPr>
          <p:cNvPr id="94212" name="Picture 4" descr="C05-59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971800"/>
            <a:ext cx="41338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5-57</a:t>
            </a:r>
          </a:p>
        </p:txBody>
      </p:sp>
      <p:pic>
        <p:nvPicPr>
          <p:cNvPr id="95236" name="Picture 4" descr="C05-60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95600"/>
            <a:ext cx="81534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5-58</a:t>
            </a:r>
          </a:p>
        </p:txBody>
      </p:sp>
      <p:pic>
        <p:nvPicPr>
          <p:cNvPr id="96260" name="Picture 4" descr="C05-62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819400"/>
            <a:ext cx="44878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362200" y="5334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Board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Drafting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46188" y="22860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5-7 </a:t>
            </a:r>
          </a:p>
        </p:txBody>
      </p:sp>
      <p:pic>
        <p:nvPicPr>
          <p:cNvPr id="14340" name="Picture 4" descr="C05-06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838517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5-59</a:t>
            </a:r>
          </a:p>
        </p:txBody>
      </p:sp>
      <p:pic>
        <p:nvPicPr>
          <p:cNvPr id="97284" name="Picture 4" descr="C05-65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819400"/>
            <a:ext cx="46894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5-60</a:t>
            </a:r>
          </a:p>
        </p:txBody>
      </p:sp>
      <p:pic>
        <p:nvPicPr>
          <p:cNvPr id="98308" name="Picture 4" descr="C05-66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743200"/>
            <a:ext cx="314483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5-61</a:t>
            </a:r>
          </a:p>
        </p:txBody>
      </p:sp>
      <p:pic>
        <p:nvPicPr>
          <p:cNvPr id="99332" name="Picture 4" descr="C05-67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048000"/>
            <a:ext cx="36449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5-62</a:t>
            </a:r>
          </a:p>
        </p:txBody>
      </p:sp>
      <p:pic>
        <p:nvPicPr>
          <p:cNvPr id="100356" name="Picture 4" descr="C05-68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362200"/>
            <a:ext cx="377031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5-63</a:t>
            </a:r>
          </a:p>
        </p:txBody>
      </p:sp>
      <p:pic>
        <p:nvPicPr>
          <p:cNvPr id="101380" name="Picture 4" descr="C05-69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556260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362200" y="533400"/>
            <a:ext cx="544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Applied Geometry for CAD </a:t>
            </a:r>
          </a:p>
          <a:p>
            <a:r>
              <a:rPr lang="en-US" sz="3200" b="1">
                <a:solidFill>
                  <a:srgbClr val="170D5C"/>
                </a:solidFill>
                <a:latin typeface="Arial" charset="0"/>
                <a:ea typeface="ＭＳ Ｐゴシック" pitchFamily="124" charset="-128"/>
              </a:rPr>
              <a:t>Systems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64646"/>
                </a:solidFill>
                <a:latin typeface="Arial" charset="0"/>
                <a:ea typeface="ＭＳ Ｐゴシック" pitchFamily="124" charset="-128"/>
              </a:rPr>
              <a:t>Figure 5-64</a:t>
            </a:r>
          </a:p>
        </p:txBody>
      </p:sp>
      <p:pic>
        <p:nvPicPr>
          <p:cNvPr id="102404" name="Picture 4" descr="C05-73-C-82510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819400"/>
            <a:ext cx="4462463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Chapter 6.2: </a:t>
            </a:r>
            <a:r>
              <a:rPr lang="en-US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Multiview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62200" y="457200"/>
            <a:ext cx="5821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Creating a Multiview Drawing</a:t>
            </a:r>
          </a:p>
          <a:p>
            <a:r>
              <a:rPr lang="en-US" sz="3200">
                <a:solidFill>
                  <a:srgbClr val="170D5C"/>
                </a:solidFill>
              </a:rPr>
              <a:t>Using CAD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6-27</a:t>
            </a:r>
          </a:p>
        </p:txBody>
      </p:sp>
      <p:pic>
        <p:nvPicPr>
          <p:cNvPr id="104452" name="Picture 5" descr="C06-28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19400"/>
            <a:ext cx="45481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6-28</a:t>
            </a:r>
          </a:p>
        </p:txBody>
      </p:sp>
      <p:pic>
        <p:nvPicPr>
          <p:cNvPr id="105475" name="Picture 4" descr="C06-29-C-825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28800"/>
            <a:ext cx="2395538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2362200" y="457200"/>
            <a:ext cx="5821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Creating a Multiview Drawing</a:t>
            </a:r>
          </a:p>
          <a:p>
            <a:r>
              <a:rPr lang="en-US" sz="3200">
                <a:solidFill>
                  <a:srgbClr val="170D5C"/>
                </a:solidFill>
              </a:rPr>
              <a:t>Using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1246188" y="228600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64646"/>
                </a:solidFill>
              </a:rPr>
              <a:t>Figure 6-29</a:t>
            </a:r>
          </a:p>
        </p:txBody>
      </p:sp>
      <p:pic>
        <p:nvPicPr>
          <p:cNvPr id="106499" name="Picture 5" descr="C06-01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124200"/>
            <a:ext cx="43830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2362200" y="457200"/>
            <a:ext cx="5821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0D5C"/>
                </a:solidFill>
              </a:rPr>
              <a:t>Creating a Multiview Drawing</a:t>
            </a:r>
          </a:p>
          <a:p>
            <a:r>
              <a:rPr lang="en-US" sz="3200">
                <a:solidFill>
                  <a:srgbClr val="170D5C"/>
                </a:solidFill>
              </a:rPr>
              <a:t>Using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1160</Words>
  <Application>Microsoft Office PowerPoint</Application>
  <PresentationFormat>On-screen Show (4:3)</PresentationFormat>
  <Paragraphs>465</Paragraphs>
  <Slides>106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3" baseType="lpstr">
      <vt:lpstr>Tahoma</vt:lpstr>
      <vt:lpstr>Arial</vt:lpstr>
      <vt:lpstr>Verdana</vt:lpstr>
      <vt:lpstr>Wingdings 2</vt:lpstr>
      <vt:lpstr>Wingdings</vt:lpstr>
      <vt:lpstr>ＭＳ Ｐゴシック</vt:lpstr>
      <vt:lpstr>Aspect</vt:lpstr>
      <vt:lpstr>Geometry for BOARD Drafting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Chapter 6: Multiview Drawings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Applied Geometry for CAD Systems</vt:lpstr>
      <vt:lpstr>Chapter 5.2 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Chapter 6.2: Multiview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</vt:vector>
  </TitlesOfParts>
  <Company>South-Western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gkb1103</dc:creator>
  <cp:lastModifiedBy>pandianprabu</cp:lastModifiedBy>
  <cp:revision>14</cp:revision>
  <dcterms:created xsi:type="dcterms:W3CDTF">2010-11-01T12:27:37Z</dcterms:created>
  <dcterms:modified xsi:type="dcterms:W3CDTF">2015-06-13T06:07:17Z</dcterms:modified>
</cp:coreProperties>
</file>