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73" r:id="rId4"/>
    <p:sldId id="281" r:id="rId5"/>
    <p:sldId id="282" r:id="rId6"/>
    <p:sldId id="283" r:id="rId7"/>
    <p:sldId id="285" r:id="rId8"/>
    <p:sldId id="286" r:id="rId9"/>
    <p:sldId id="287" r:id="rId10"/>
    <p:sldId id="288" r:id="rId11"/>
    <p:sldId id="289" r:id="rId12"/>
    <p:sldId id="298" r:id="rId13"/>
    <p:sldId id="295" r:id="rId14"/>
    <p:sldId id="297" r:id="rId15"/>
    <p:sldId id="296" r:id="rId16"/>
    <p:sldId id="290" r:id="rId17"/>
    <p:sldId id="291" r:id="rId18"/>
    <p:sldId id="292" r:id="rId19"/>
    <p:sldId id="293" r:id="rId20"/>
    <p:sldId id="294" r:id="rId21"/>
    <p:sldId id="280" r:id="rId22"/>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48" autoAdjust="0"/>
    <p:restoredTop sz="94775" autoAdjust="0"/>
  </p:normalViewPr>
  <p:slideViewPr>
    <p:cSldViewPr>
      <p:cViewPr varScale="1">
        <p:scale>
          <a:sx n="69" d="100"/>
          <a:sy n="69" d="100"/>
        </p:scale>
        <p:origin x="-12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96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3556" name="Rectangle 4"/>
          <p:cNvSpPr>
            <a:spLocks noRo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97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DCB3EC-73A9-4492-B29D-433ABBCE993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DCB3EC-73A9-4492-B29D-433ABBCE9935}" type="slidenum">
              <a:rPr lang="en-GB" smtClean="0"/>
              <a:pPr>
                <a:defRPr/>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5299DC-7736-422F-B229-5109A14028B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B9C9447-0DF0-48AB-8F52-885B585B074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82B49B-9A31-4AC7-BB7B-BE72EA18A0C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A17631-DF82-40F0-AD5E-94BEDC1AE13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A1F9E78-6742-495C-AFBF-59F03B0C424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8CFEAA-CAB7-4798-A61C-28E384A51BB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145703-3FA7-48BC-BBC5-7BC29002C4A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9F067D3-068A-466A-B94A-3CD541031EF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4022C29-2F10-4279-8B6B-B524FC996C8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DB4CE1-C850-412F-9012-0177C64E03F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F35CF63-DE72-45A3-AABF-99E362EA93F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69EE56-8183-4D83-A4CD-3602D0A4F2B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97D678-97C2-4D07-8FCE-30462A95539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A07E00-6747-4689-B662-378D5DACD2FD}" type="slidenum">
              <a:rPr lang="en-GB"/>
              <a:pPr>
                <a:defRPr/>
              </a:pPr>
              <a:t>‹#›</a:t>
            </a:fld>
            <a:endParaRPr lang="en-GB"/>
          </a:p>
        </p:txBody>
      </p:sp>
      <p:pic>
        <p:nvPicPr>
          <p:cNvPr id="1031" name="Picture 11"/>
          <p:cNvPicPr>
            <a:picLocks noChangeAspect="1" noChangeArrowheads="1"/>
          </p:cNvPicPr>
          <p:nvPr userDrawn="1"/>
        </p:nvPicPr>
        <p:blipFill>
          <a:blip r:embed="rId15">
            <a:lum bright="80000" contrast="-80000"/>
          </a:blip>
          <a:srcRect/>
          <a:stretch>
            <a:fillRect/>
          </a:stretch>
        </p:blipFill>
        <p:spPr bwMode="auto">
          <a:xfrm>
            <a:off x="0" y="0"/>
            <a:ext cx="9144000" cy="6858000"/>
          </a:xfrm>
          <a:prstGeom prst="rect">
            <a:avLst/>
          </a:prstGeom>
          <a:noFill/>
          <a:ln w="9525">
            <a:noFill/>
            <a:miter lim="800000"/>
            <a:headEnd/>
            <a:tailEnd/>
          </a:ln>
        </p:spPr>
      </p:pic>
      <p:sp>
        <p:nvSpPr>
          <p:cNvPr id="1036" name="Text Box 12"/>
          <p:cNvSpPr txBox="1">
            <a:spLocks noChangeArrowheads="1"/>
          </p:cNvSpPr>
          <p:nvPr userDrawn="1"/>
        </p:nvSpPr>
        <p:spPr bwMode="auto">
          <a:xfrm>
            <a:off x="0" y="0"/>
            <a:ext cx="9144000" cy="304800"/>
          </a:xfrm>
          <a:prstGeom prst="rect">
            <a:avLst/>
          </a:prstGeom>
          <a:solidFill>
            <a:schemeClr val="accent1">
              <a:alpha val="30000"/>
            </a:schemeClr>
          </a:solidFill>
          <a:ln w="9525">
            <a:noFill/>
            <a:miter lim="800000"/>
            <a:headEnd/>
            <a:tailEnd/>
          </a:ln>
          <a:effectLst/>
        </p:spPr>
        <p:txBody>
          <a:bodyPr>
            <a:spAutoFit/>
          </a:bodyPr>
          <a:lstStyle/>
          <a:p>
            <a:pPr>
              <a:spcBef>
                <a:spcPct val="50000"/>
              </a:spcBef>
              <a:defRPr/>
            </a:pPr>
            <a:r>
              <a:rPr lang="en-IE" sz="1400" b="1" dirty="0"/>
              <a:t>Lecture 2</a:t>
            </a:r>
            <a:r>
              <a:rPr lang="en-IE" sz="1400" dirty="0"/>
              <a:t>   </a:t>
            </a:r>
            <a:fld id="{D49C0751-AB7A-4473-B737-B986E4928072}" type="datetime2">
              <a:rPr lang="en-IE" sz="1400"/>
              <a:pPr>
                <a:spcBef>
                  <a:spcPct val="50000"/>
                </a:spcBef>
                <a:defRPr/>
              </a:pPr>
              <a:t>Saturday, 13 June 2015</a:t>
            </a:fld>
            <a:r>
              <a:rPr lang="en-IE" sz="1400" dirty="0"/>
              <a:t>				                                      </a:t>
            </a:r>
            <a:fld id="{9687FFAA-D11A-4435-9EC1-A92533E7AD28}" type="slidenum">
              <a:rPr lang="en-IE" sz="1400"/>
              <a:pPr>
                <a:spcBef>
                  <a:spcPct val="50000"/>
                </a:spcBef>
                <a:defRPr/>
              </a:pPr>
              <a:t>‹#›</a:t>
            </a:fld>
            <a:endParaRPr lang="en-GB"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88" y="1341438"/>
            <a:ext cx="9142412" cy="1655762"/>
          </a:xfrm>
        </p:spPr>
        <p:txBody>
          <a:bodyPr/>
          <a:lstStyle/>
          <a:p>
            <a:pPr eaLnBrk="1" hangingPunct="1"/>
            <a:r>
              <a:rPr lang="en-IE" sz="4800" b="1" dirty="0" smtClean="0">
                <a:solidFill>
                  <a:schemeClr val="tx1"/>
                </a:solidFill>
              </a:rPr>
              <a:t>ENGINEERING GRAPHICS</a:t>
            </a:r>
            <a:r>
              <a:rPr lang="en-IE" b="1" dirty="0" smtClean="0">
                <a:solidFill>
                  <a:schemeClr val="tx1"/>
                </a:solidFill>
              </a:rPr>
              <a:t/>
            </a:r>
            <a:br>
              <a:rPr lang="en-IE" b="1" dirty="0" smtClean="0">
                <a:solidFill>
                  <a:schemeClr val="tx1"/>
                </a:solidFill>
              </a:rPr>
            </a:br>
            <a:r>
              <a:rPr lang="en-IE" sz="4800" b="1" dirty="0" smtClean="0">
                <a:solidFill>
                  <a:schemeClr val="accent2"/>
                </a:solidFill>
              </a:rPr>
              <a:t/>
            </a:r>
            <a:br>
              <a:rPr lang="en-IE" sz="4800" b="1" dirty="0" smtClean="0">
                <a:solidFill>
                  <a:schemeClr val="accent2"/>
                </a:solidFill>
              </a:rPr>
            </a:br>
            <a:endParaRPr lang="en-GB" sz="4800" b="1" dirty="0" smtClean="0">
              <a:solidFill>
                <a:schemeClr val="accent2"/>
              </a:solidFill>
            </a:endParaRPr>
          </a:p>
        </p:txBody>
      </p:sp>
      <p:sp>
        <p:nvSpPr>
          <p:cNvPr id="2051" name="Rectangle 3"/>
          <p:cNvSpPr>
            <a:spLocks noGrp="1" noChangeArrowheads="1"/>
          </p:cNvSpPr>
          <p:nvPr>
            <p:ph type="subTitle" idx="1"/>
          </p:nvPr>
        </p:nvSpPr>
        <p:spPr>
          <a:xfrm>
            <a:off x="0" y="2928934"/>
            <a:ext cx="9144000" cy="3092454"/>
          </a:xfrm>
        </p:spPr>
        <p:txBody>
          <a:bodyPr/>
          <a:lstStyle/>
          <a:p>
            <a:pPr eaLnBrk="1" hangingPunct="1">
              <a:lnSpc>
                <a:spcPct val="80000"/>
              </a:lnSpc>
            </a:pPr>
            <a:endParaRPr lang="en-IE" sz="2000" i="1" dirty="0" smtClean="0"/>
          </a:p>
          <a:p>
            <a:pPr eaLnBrk="1" hangingPunct="1">
              <a:lnSpc>
                <a:spcPct val="80000"/>
              </a:lnSpc>
            </a:pPr>
            <a:r>
              <a:rPr lang="en-IE" sz="3600" b="1" dirty="0" smtClean="0"/>
              <a:t>Basic Construction</a:t>
            </a:r>
          </a:p>
          <a:p>
            <a:pPr eaLnBrk="1" hangingPunct="1">
              <a:lnSpc>
                <a:spcPct val="80000"/>
              </a:lnSpc>
            </a:pPr>
            <a:endParaRPr lang="en-IE" sz="3600" b="1" i="1" dirty="0" smtClean="0"/>
          </a:p>
          <a:p>
            <a:pPr fontAlgn="auto">
              <a:spcAft>
                <a:spcPts val="0"/>
              </a:spcAft>
              <a:defRPr/>
            </a:pPr>
            <a:r>
              <a:rPr lang="en-US" sz="3600" b="1" dirty="0" smtClean="0">
                <a:solidFill>
                  <a:srgbClr val="00B0F0"/>
                </a:solidFill>
                <a:latin typeface="Jokerman" pitchFamily="82" charset="0"/>
              </a:rPr>
              <a:t>VEERAPANDIAN.K</a:t>
            </a:r>
          </a:p>
          <a:p>
            <a:pPr fontAlgn="auto">
              <a:spcAft>
                <a:spcPts val="0"/>
              </a:spcAft>
              <a:defRPr/>
            </a:pPr>
            <a:r>
              <a:rPr lang="en-US" sz="1800" b="1" dirty="0" smtClean="0">
                <a:latin typeface="Jokerman" pitchFamily="82" charset="0"/>
              </a:rPr>
              <a:t>AP/MECH</a:t>
            </a:r>
          </a:p>
          <a:p>
            <a:pPr fontAlgn="auto">
              <a:spcAft>
                <a:spcPts val="0"/>
              </a:spcAft>
              <a:defRPr/>
            </a:pPr>
            <a:r>
              <a:rPr lang="en-US" sz="3600" b="1" dirty="0" smtClean="0">
                <a:solidFill>
                  <a:srgbClr val="00B0F0"/>
                </a:solidFill>
                <a:latin typeface="Jokerman" pitchFamily="82" charset="0"/>
              </a:rPr>
              <a:t>SINCET</a:t>
            </a:r>
          </a:p>
          <a:p>
            <a:pPr eaLnBrk="1" hangingPunct="1">
              <a:lnSpc>
                <a:spcPct val="80000"/>
              </a:lnSpc>
            </a:pPr>
            <a:endParaRPr lang="en-IE" sz="3600" b="1" i="1" dirty="0" smtClean="0"/>
          </a:p>
          <a:p>
            <a:pPr eaLnBrk="1" hangingPunct="1">
              <a:lnSpc>
                <a:spcPct val="80000"/>
              </a:lnSpc>
            </a:pPr>
            <a:endParaRPr lang="en-IE" sz="28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457200" y="571500"/>
            <a:ext cx="8229600" cy="1143000"/>
          </a:xfrm>
        </p:spPr>
        <p:txBody>
          <a:bodyPr/>
          <a:lstStyle/>
          <a:p>
            <a:pPr eaLnBrk="1" hangingPunct="1"/>
            <a:r>
              <a:rPr lang="en-IE" sz="3200" b="1" smtClean="0"/>
              <a:t>Draw a Hexagon</a:t>
            </a:r>
            <a:br>
              <a:rPr lang="en-IE" sz="3200" b="1" smtClean="0"/>
            </a:br>
            <a:endParaRPr lang="en-IE" sz="3200" smtClean="0"/>
          </a:p>
        </p:txBody>
      </p:sp>
      <p:sp>
        <p:nvSpPr>
          <p:cNvPr id="28674" name="Rectangle 2"/>
          <p:cNvSpPr>
            <a:spLocks noGrp="1" noChangeArrowheads="1"/>
          </p:cNvSpPr>
          <p:nvPr>
            <p:ph type="body" sz="half" idx="1"/>
          </p:nvPr>
        </p:nvSpPr>
        <p:spPr/>
        <p:txBody>
          <a:bodyPr/>
          <a:lstStyle/>
          <a:p>
            <a:pPr marL="609600" indent="-609600" eaLnBrk="1" hangingPunct="1">
              <a:lnSpc>
                <a:spcPct val="150000"/>
              </a:lnSpc>
              <a:buFontTx/>
              <a:buNone/>
              <a:defRPr/>
            </a:pPr>
            <a:endParaRPr lang="en-IE" sz="1050" b="1" dirty="0" smtClean="0"/>
          </a:p>
        </p:txBody>
      </p:sp>
      <p:sp>
        <p:nvSpPr>
          <p:cNvPr id="11268" name="Content Placeholder 6"/>
          <p:cNvSpPr>
            <a:spLocks noGrp="1"/>
          </p:cNvSpPr>
          <p:nvPr>
            <p:ph sz="half" idx="2"/>
          </p:nvPr>
        </p:nvSpPr>
        <p:spPr/>
        <p:txBody>
          <a:bodyPr/>
          <a:lstStyle/>
          <a:p>
            <a:pPr eaLnBrk="1" hangingPunct="1"/>
            <a:r>
              <a:rPr lang="en-IE" sz="2400" smtClean="0"/>
              <a:t>To draw a regular hexagon given the distance across flats Draw a circle having a diameter equal to the distance across flats. </a:t>
            </a:r>
          </a:p>
          <a:p>
            <a:pPr eaLnBrk="1" hangingPunct="1"/>
            <a:r>
              <a:rPr lang="en-IE" sz="2400" smtClean="0"/>
              <a:t>Draw tangents to this circle with a 60° set square to produce the hexagon. </a:t>
            </a:r>
          </a:p>
          <a:p>
            <a:pPr eaLnBrk="1" hangingPunct="1"/>
            <a:endParaRPr lang="en-IE" smtClean="0"/>
          </a:p>
          <a:p>
            <a:pPr eaLnBrk="1" hangingPunct="1"/>
            <a:endParaRPr lang="en-IE"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9154" name="Picture 2"/>
          <p:cNvPicPr>
            <a:picLocks noChangeAspect="1" noChangeArrowheads="1"/>
          </p:cNvPicPr>
          <p:nvPr/>
        </p:nvPicPr>
        <p:blipFill>
          <a:blip r:embed="rId2"/>
          <a:srcRect/>
          <a:stretch>
            <a:fillRect/>
          </a:stretch>
        </p:blipFill>
        <p:spPr bwMode="auto">
          <a:xfrm>
            <a:off x="500063" y="2214563"/>
            <a:ext cx="3929062" cy="3000375"/>
          </a:xfrm>
          <a:prstGeom prst="rect">
            <a:avLst/>
          </a:prstGeom>
          <a:noFill/>
          <a:ln w="9525">
            <a:solidFill>
              <a:schemeClr val="accent4"/>
            </a:solidFill>
            <a:miter lim="800000"/>
            <a:headEnd/>
            <a:tailEnd/>
          </a:ln>
          <a:effectLst/>
        </p:spPr>
      </p:pic>
      <p:cxnSp>
        <p:nvCxnSpPr>
          <p:cNvPr id="9" name="Straight Arrow Connector 8"/>
          <p:cNvCxnSpPr/>
          <p:nvPr/>
        </p:nvCxnSpPr>
        <p:spPr>
          <a:xfrm rot="16200000" flipH="1">
            <a:off x="1089025" y="3660775"/>
            <a:ext cx="2786063" cy="365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714375" y="2286000"/>
            <a:ext cx="3484563" cy="2905125"/>
          </a:xfrm>
          <a:prstGeom prst="rect">
            <a:avLst/>
          </a:prstGeom>
          <a:noFill/>
          <a:ln w="9525">
            <a:solidFill>
              <a:schemeClr val="tx2"/>
            </a:solidFill>
            <a:miter lim="800000"/>
            <a:headEnd/>
            <a:tailEnd/>
          </a:ln>
        </p:spPr>
      </p:pic>
      <p:sp>
        <p:nvSpPr>
          <p:cNvPr id="12291" name="Title 5"/>
          <p:cNvSpPr>
            <a:spLocks noGrp="1"/>
          </p:cNvSpPr>
          <p:nvPr>
            <p:ph type="title"/>
          </p:nvPr>
        </p:nvSpPr>
        <p:spPr>
          <a:xfrm>
            <a:off x="457200" y="571500"/>
            <a:ext cx="8229600" cy="1143000"/>
          </a:xfrm>
        </p:spPr>
        <p:txBody>
          <a:bodyPr/>
          <a:lstStyle/>
          <a:p>
            <a:pPr eaLnBrk="1" hangingPunct="1"/>
            <a:r>
              <a:rPr lang="en-IE" sz="3200" b="1" smtClean="0"/>
              <a:t>Draw a Hexagon</a:t>
            </a:r>
            <a:br>
              <a:rPr lang="en-IE" sz="3200" b="1" smtClean="0"/>
            </a:br>
            <a:endParaRPr lang="en-IE" sz="3200" smtClean="0"/>
          </a:p>
        </p:txBody>
      </p:sp>
      <p:sp>
        <p:nvSpPr>
          <p:cNvPr id="12292" name="Content Placeholder 6"/>
          <p:cNvSpPr>
            <a:spLocks noGrp="1"/>
          </p:cNvSpPr>
          <p:nvPr>
            <p:ph sz="half" idx="2"/>
          </p:nvPr>
        </p:nvSpPr>
        <p:spPr/>
        <p:txBody>
          <a:bodyPr/>
          <a:lstStyle/>
          <a:p>
            <a:pPr eaLnBrk="1" hangingPunct="1"/>
            <a:r>
              <a:rPr lang="en-IE" sz="2400" smtClean="0"/>
              <a:t>To draw a regular hexagon given the distance across corners, draw a circle having a diameter equal to the distance across corners </a:t>
            </a:r>
          </a:p>
          <a:p>
            <a:pPr eaLnBrk="1" hangingPunct="1"/>
            <a:r>
              <a:rPr lang="en-IE" sz="2400" smtClean="0"/>
              <a:t>Step off the radius round it to give six equally spaced points.</a:t>
            </a:r>
          </a:p>
          <a:p>
            <a:pPr eaLnBrk="1" hangingPunct="1"/>
            <a:r>
              <a:rPr lang="en-IE" sz="2400" smtClean="0"/>
              <a:t>Join these points to form the hexagon. </a:t>
            </a:r>
          </a:p>
          <a:p>
            <a:pPr eaLnBrk="1" hangingPunct="1"/>
            <a:endParaRPr lang="en-IE" sz="2400" smtClean="0"/>
          </a:p>
          <a:p>
            <a:pPr eaLnBrk="1" hangingPunct="1"/>
            <a:endParaRPr lang="en-IE" smtClean="0"/>
          </a:p>
          <a:p>
            <a:pPr eaLnBrk="1" hangingPunct="1"/>
            <a:endParaRPr lang="en-IE"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cxnSp>
        <p:nvCxnSpPr>
          <p:cNvPr id="9" name="Straight Arrow Connector 8"/>
          <p:cNvCxnSpPr/>
          <p:nvPr/>
        </p:nvCxnSpPr>
        <p:spPr>
          <a:xfrm rot="16200000" flipH="1">
            <a:off x="1160462" y="3660776"/>
            <a:ext cx="2786063" cy="3651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13" y="3357563"/>
            <a:ext cx="8715375" cy="3300412"/>
          </a:xfrm>
          <a:prstGeom prst="rect">
            <a:avLst/>
          </a:prstGeom>
          <a:solidFill>
            <a:schemeClr val="bg1"/>
          </a:solidFill>
        </p:spPr>
        <p:txBody>
          <a:bodyPr>
            <a:spAutoFit/>
          </a:bodyPr>
          <a:lstStyle/>
          <a:p>
            <a:pPr>
              <a:defRPr/>
            </a:pPr>
            <a:endParaRPr lang="en-IE" dirty="0"/>
          </a:p>
          <a:p>
            <a:pPr>
              <a:spcAft>
                <a:spcPts val="500"/>
              </a:spcAft>
              <a:defRPr/>
            </a:pPr>
            <a:endParaRPr lang="en-IE" dirty="0"/>
          </a:p>
          <a:p>
            <a:pPr marL="342900" indent="-342900">
              <a:spcAft>
                <a:spcPts val="500"/>
              </a:spcAft>
              <a:buFont typeface="+mj-lt"/>
              <a:buAutoNum type="arabicPeriod"/>
              <a:defRPr/>
            </a:pPr>
            <a:r>
              <a:rPr lang="en-IE" sz="2000" dirty="0"/>
              <a:t>Draw the axes AB and CD and draw circles (called auxiliary circles) on them as diameters. </a:t>
            </a:r>
          </a:p>
          <a:p>
            <a:pPr marL="342900" indent="-342900">
              <a:spcAft>
                <a:spcPts val="500"/>
              </a:spcAft>
              <a:buFont typeface="+mj-lt"/>
              <a:buAutoNum type="arabicPeriod"/>
              <a:defRPr/>
            </a:pPr>
            <a:r>
              <a:rPr lang="en-IE" sz="2000" dirty="0"/>
              <a:t>Divide the circles into a number of equal parts, by radial lines through O. Each of the radial lines intersect the major and minor auxiliary circle.</a:t>
            </a:r>
          </a:p>
          <a:p>
            <a:pPr marL="342900" indent="-342900">
              <a:spcAft>
                <a:spcPts val="500"/>
              </a:spcAft>
              <a:buFont typeface="+mj-lt"/>
              <a:buAutoNum type="arabicPeriod"/>
              <a:defRPr/>
            </a:pPr>
            <a:r>
              <a:rPr lang="en-IE" sz="2000" dirty="0"/>
              <a:t>Through the points where radial lines cut the major auxiliary circles drop vertical perpendiculars, and through the points where the radial lines cut the minor auxiliary circle draw horizontals to cut the verticals. These intersections are points on the ellipse. </a:t>
            </a:r>
          </a:p>
        </p:txBody>
      </p:sp>
      <p:sp>
        <p:nvSpPr>
          <p:cNvPr id="13315" name="Title 1"/>
          <p:cNvSpPr>
            <a:spLocks noGrp="1"/>
          </p:cNvSpPr>
          <p:nvPr>
            <p:ph type="title"/>
          </p:nvPr>
        </p:nvSpPr>
        <p:spPr>
          <a:xfrm>
            <a:off x="642938" y="214313"/>
            <a:ext cx="8229600" cy="857250"/>
          </a:xfrm>
        </p:spPr>
        <p:txBody>
          <a:bodyPr/>
          <a:lstStyle/>
          <a:p>
            <a:pPr eaLnBrk="1" hangingPunct="1"/>
            <a:r>
              <a:rPr lang="en-IE" sz="3200" b="1" smtClean="0"/>
              <a:t>Ellipse Construction</a:t>
            </a:r>
          </a:p>
        </p:txBody>
      </p:sp>
      <p:pic>
        <p:nvPicPr>
          <p:cNvPr id="13316" name="Picture 2"/>
          <p:cNvPicPr>
            <a:picLocks noGrp="1" noChangeAspect="1" noChangeArrowheads="1"/>
          </p:cNvPicPr>
          <p:nvPr>
            <p:ph idx="1"/>
          </p:nvPr>
        </p:nvPicPr>
        <p:blipFill>
          <a:blip r:embed="rId2"/>
          <a:srcRect/>
          <a:stretch>
            <a:fillRect/>
          </a:stretch>
        </p:blipFill>
        <p:spPr>
          <a:xfrm>
            <a:off x="1100138" y="1000125"/>
            <a:ext cx="6596062" cy="2876550"/>
          </a:xfrm>
          <a:noFill/>
          <a:ln>
            <a:solidFill>
              <a:schemeClr val="tx2"/>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nchor="t"/>
          <a:lstStyle/>
          <a:p>
            <a:pPr algn="l" eaLnBrk="1" hangingPunct="1"/>
            <a:r>
              <a:rPr lang="en-IE" sz="3200" b="1" smtClean="0"/>
              <a:t>CYCLOID</a:t>
            </a:r>
            <a:endParaRPr lang="en-GB" sz="3200" b="1" smtClean="0"/>
          </a:p>
        </p:txBody>
      </p:sp>
      <p:sp>
        <p:nvSpPr>
          <p:cNvPr id="14339" name="Rectangle 3"/>
          <p:cNvSpPr>
            <a:spLocks noGrp="1" noChangeArrowheads="1"/>
          </p:cNvSpPr>
          <p:nvPr>
            <p:ph type="body" idx="1"/>
          </p:nvPr>
        </p:nvSpPr>
        <p:spPr>
          <a:xfrm>
            <a:off x="457200" y="4941888"/>
            <a:ext cx="8229600" cy="1184275"/>
          </a:xfrm>
          <a:noFill/>
        </p:spPr>
        <p:txBody>
          <a:bodyPr/>
          <a:lstStyle/>
          <a:p>
            <a:pPr eaLnBrk="1" hangingPunct="1"/>
            <a:r>
              <a:rPr lang="en-GB" smtClean="0"/>
              <a:t>The </a:t>
            </a:r>
            <a:r>
              <a:rPr lang="en-GB" b="1" smtClean="0"/>
              <a:t>cycloid</a:t>
            </a:r>
            <a:r>
              <a:rPr lang="en-GB" smtClean="0"/>
              <a:t> is the locus of a point on the rim of a circle rolling along a straight line. </a:t>
            </a:r>
            <a:endParaRPr lang="en-IE" smtClean="0"/>
          </a:p>
        </p:txBody>
      </p:sp>
      <p:pic>
        <p:nvPicPr>
          <p:cNvPr id="14340" name="Picture 4"/>
          <p:cNvPicPr>
            <a:picLocks noChangeAspect="1" noChangeArrowheads="1"/>
          </p:cNvPicPr>
          <p:nvPr/>
        </p:nvPicPr>
        <p:blipFill>
          <a:blip r:embed="rId2"/>
          <a:srcRect/>
          <a:stretch>
            <a:fillRect/>
          </a:stretch>
        </p:blipFill>
        <p:spPr bwMode="auto">
          <a:xfrm>
            <a:off x="971550" y="1335088"/>
            <a:ext cx="7158038" cy="281463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9875"/>
            <a:ext cx="8229600" cy="1143000"/>
          </a:xfrm>
          <a:noFill/>
        </p:spPr>
        <p:txBody>
          <a:bodyPr anchor="t"/>
          <a:lstStyle/>
          <a:p>
            <a:pPr algn="l" eaLnBrk="1" hangingPunct="1"/>
            <a:r>
              <a:rPr lang="en-IE" sz="3200" b="1" smtClean="0"/>
              <a:t>HYPOCYCLOID</a:t>
            </a:r>
            <a:endParaRPr lang="en-GB" sz="3200" b="1" smtClean="0"/>
          </a:p>
        </p:txBody>
      </p:sp>
      <p:pic>
        <p:nvPicPr>
          <p:cNvPr id="15363" name="Picture 6"/>
          <p:cNvPicPr>
            <a:picLocks noChangeAspect="1" noChangeArrowheads="1"/>
          </p:cNvPicPr>
          <p:nvPr/>
        </p:nvPicPr>
        <p:blipFill>
          <a:blip r:embed="rId2">
            <a:lum bright="-20000" contrast="40000"/>
          </a:blip>
          <a:srcRect/>
          <a:stretch>
            <a:fillRect/>
          </a:stretch>
        </p:blipFill>
        <p:spPr bwMode="auto">
          <a:xfrm>
            <a:off x="755650" y="1125538"/>
            <a:ext cx="7691438" cy="2703512"/>
          </a:xfrm>
          <a:prstGeom prst="rect">
            <a:avLst/>
          </a:prstGeom>
          <a:noFill/>
          <a:ln w="9525">
            <a:solidFill>
              <a:schemeClr val="tx1"/>
            </a:solidFill>
            <a:miter lim="800000"/>
            <a:headEnd/>
            <a:tailEnd/>
          </a:ln>
        </p:spPr>
      </p:pic>
      <p:sp>
        <p:nvSpPr>
          <p:cNvPr id="15364" name="Text Box 7"/>
          <p:cNvSpPr txBox="1">
            <a:spLocks noChangeArrowheads="1"/>
          </p:cNvSpPr>
          <p:nvPr/>
        </p:nvSpPr>
        <p:spPr bwMode="auto">
          <a:xfrm>
            <a:off x="395288" y="4365625"/>
            <a:ext cx="7993062" cy="2041525"/>
          </a:xfrm>
          <a:prstGeom prst="rect">
            <a:avLst/>
          </a:prstGeom>
          <a:noFill/>
          <a:ln w="9525" algn="ctr">
            <a:noFill/>
            <a:miter lim="800000"/>
            <a:headEnd/>
            <a:tailEnd/>
          </a:ln>
        </p:spPr>
        <p:txBody>
          <a:bodyPr>
            <a:spAutoFit/>
          </a:bodyPr>
          <a:lstStyle/>
          <a:p>
            <a:pPr>
              <a:spcBef>
                <a:spcPct val="50000"/>
              </a:spcBef>
            </a:pPr>
            <a:r>
              <a:rPr lang="en-IE" sz="3200">
                <a:latin typeface="Verdana" pitchFamily="34" charset="0"/>
              </a:rPr>
              <a:t>The curve produced by fixed point P on the circumference of a small circle of radius </a:t>
            </a:r>
            <a:r>
              <a:rPr lang="en-IE" sz="3200" i="1">
                <a:latin typeface="Lucida Handwriting" pitchFamily="66" charset="0"/>
              </a:rPr>
              <a:t>a</a:t>
            </a:r>
            <a:r>
              <a:rPr lang="en-IE" sz="3200">
                <a:latin typeface="Verdana" pitchFamily="34" charset="0"/>
              </a:rPr>
              <a:t>  rolling around the inside of a large circle of radius </a:t>
            </a:r>
            <a:r>
              <a:rPr lang="en-IE" sz="3200">
                <a:latin typeface="Lucida Handwriting" pitchFamily="66" charset="0"/>
              </a:rPr>
              <a:t>b</a:t>
            </a:r>
            <a:r>
              <a:rPr lang="en-IE" sz="3200">
                <a:latin typeface="Verdana" pitchFamily="34" charset="0"/>
              </a:rPr>
              <a:t>.</a:t>
            </a:r>
            <a:endParaRPr lang="en-GB" sz="320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nchor="t"/>
          <a:lstStyle/>
          <a:p>
            <a:pPr algn="l" eaLnBrk="1" hangingPunct="1"/>
            <a:r>
              <a:rPr lang="en-IE" sz="3200" b="1" smtClean="0"/>
              <a:t>EPICYCLOID</a:t>
            </a:r>
            <a:endParaRPr lang="en-GB" sz="3200" b="1" smtClean="0"/>
          </a:p>
        </p:txBody>
      </p:sp>
      <p:sp>
        <p:nvSpPr>
          <p:cNvPr id="16387" name="Rectangle 3"/>
          <p:cNvSpPr>
            <a:spLocks noGrp="1" noChangeArrowheads="1"/>
          </p:cNvSpPr>
          <p:nvPr>
            <p:ph type="body" idx="1"/>
          </p:nvPr>
        </p:nvSpPr>
        <p:spPr>
          <a:xfrm>
            <a:off x="0" y="5229225"/>
            <a:ext cx="9144000" cy="1517650"/>
          </a:xfrm>
          <a:noFill/>
        </p:spPr>
        <p:txBody>
          <a:bodyPr/>
          <a:lstStyle/>
          <a:p>
            <a:pPr eaLnBrk="1" hangingPunct="1">
              <a:lnSpc>
                <a:spcPct val="90000"/>
              </a:lnSpc>
              <a:buFontTx/>
              <a:buNone/>
            </a:pPr>
            <a:r>
              <a:rPr lang="en-IE" smtClean="0"/>
              <a:t>  The path traced out by a point P on the edge of a circle of radius </a:t>
            </a:r>
            <a:r>
              <a:rPr lang="en-IE" i="1" smtClean="0">
                <a:latin typeface="Lucida Handwriting" pitchFamily="66" charset="0"/>
              </a:rPr>
              <a:t>a</a:t>
            </a:r>
            <a:r>
              <a:rPr lang="en-IE" smtClean="0"/>
              <a:t>  rolling on the outside of a circle of radius </a:t>
            </a:r>
            <a:r>
              <a:rPr lang="en-IE" i="1" smtClean="0">
                <a:latin typeface="Lucida Handwriting" pitchFamily="66" charset="0"/>
              </a:rPr>
              <a:t>b</a:t>
            </a:r>
            <a:r>
              <a:rPr lang="en-IE" smtClean="0"/>
              <a:t>. </a:t>
            </a:r>
          </a:p>
        </p:txBody>
      </p:sp>
      <p:pic>
        <p:nvPicPr>
          <p:cNvPr id="16388" name="Picture 5"/>
          <p:cNvPicPr>
            <a:picLocks noChangeAspect="1" noChangeArrowheads="1"/>
          </p:cNvPicPr>
          <p:nvPr/>
        </p:nvPicPr>
        <p:blipFill>
          <a:blip r:embed="rId2">
            <a:lum bright="-20000" contrast="34000"/>
          </a:blip>
          <a:srcRect/>
          <a:stretch>
            <a:fillRect/>
          </a:stretch>
        </p:blipFill>
        <p:spPr bwMode="auto">
          <a:xfrm>
            <a:off x="2109788" y="765175"/>
            <a:ext cx="4924425" cy="43624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333375"/>
            <a:ext cx="9324975" cy="579438"/>
          </a:xfrm>
          <a:prstGeom prst="rect">
            <a:avLst/>
          </a:prstGeom>
          <a:noFill/>
          <a:ln w="9525">
            <a:noFill/>
            <a:miter lim="800000"/>
            <a:headEnd/>
            <a:tailEnd/>
          </a:ln>
        </p:spPr>
        <p:txBody>
          <a:bodyPr>
            <a:spAutoFit/>
          </a:bodyPr>
          <a:lstStyle/>
          <a:p>
            <a:pPr>
              <a:spcBef>
                <a:spcPct val="50000"/>
              </a:spcBef>
            </a:pPr>
            <a:r>
              <a:rPr lang="en-IE" sz="3200" b="1">
                <a:latin typeface="Verdana" pitchFamily="34" charset="0"/>
              </a:rPr>
              <a:t>Involute of a line </a:t>
            </a:r>
            <a:r>
              <a:rPr lang="en-IE" sz="3200">
                <a:latin typeface="Verdana" pitchFamily="34" charset="0"/>
              </a:rPr>
              <a:t>(AB)</a:t>
            </a:r>
            <a:r>
              <a:rPr lang="en-IE" sz="3200" b="1">
                <a:latin typeface="Verdana" pitchFamily="34" charset="0"/>
              </a:rPr>
              <a:t>:</a:t>
            </a:r>
            <a:endParaRPr lang="en-GB" sz="3200" b="1">
              <a:latin typeface="Verdana" pitchFamily="34" charset="0"/>
            </a:endParaRPr>
          </a:p>
        </p:txBody>
      </p:sp>
      <p:sp>
        <p:nvSpPr>
          <p:cNvPr id="17411" name="Line 5"/>
          <p:cNvSpPr>
            <a:spLocks noChangeShapeType="1"/>
          </p:cNvSpPr>
          <p:nvPr/>
        </p:nvSpPr>
        <p:spPr bwMode="auto">
          <a:xfrm>
            <a:off x="1403350" y="3357563"/>
            <a:ext cx="6192838" cy="0"/>
          </a:xfrm>
          <a:prstGeom prst="line">
            <a:avLst/>
          </a:prstGeom>
          <a:noFill/>
          <a:ln w="9525">
            <a:solidFill>
              <a:schemeClr val="tx1"/>
            </a:solidFill>
            <a:round/>
            <a:headEnd/>
            <a:tailEnd/>
          </a:ln>
        </p:spPr>
        <p:txBody>
          <a:bodyPr/>
          <a:lstStyle/>
          <a:p>
            <a:endParaRPr lang="en-US"/>
          </a:p>
        </p:txBody>
      </p:sp>
      <p:grpSp>
        <p:nvGrpSpPr>
          <p:cNvPr id="2" name="Group 10"/>
          <p:cNvGrpSpPr>
            <a:grpSpLocks/>
          </p:cNvGrpSpPr>
          <p:nvPr/>
        </p:nvGrpSpPr>
        <p:grpSpPr bwMode="auto">
          <a:xfrm>
            <a:off x="3995738" y="3357563"/>
            <a:ext cx="1223962" cy="346075"/>
            <a:chOff x="2517" y="2115"/>
            <a:chExt cx="771" cy="218"/>
          </a:xfrm>
        </p:grpSpPr>
        <p:sp>
          <p:nvSpPr>
            <p:cNvPr id="17421" name="Line 6"/>
            <p:cNvSpPr>
              <a:spLocks noChangeShapeType="1"/>
            </p:cNvSpPr>
            <p:nvPr/>
          </p:nvSpPr>
          <p:spPr bwMode="auto">
            <a:xfrm>
              <a:off x="2608" y="2115"/>
              <a:ext cx="635" cy="0"/>
            </a:xfrm>
            <a:prstGeom prst="line">
              <a:avLst/>
            </a:prstGeom>
            <a:noFill/>
            <a:ln w="25400">
              <a:solidFill>
                <a:srgbClr val="FF6600"/>
              </a:solidFill>
              <a:round/>
              <a:headEnd/>
              <a:tailEnd/>
            </a:ln>
          </p:spPr>
          <p:txBody>
            <a:bodyPr/>
            <a:lstStyle/>
            <a:p>
              <a:endParaRPr lang="en-US"/>
            </a:p>
          </p:txBody>
        </p:sp>
        <p:sp>
          <p:nvSpPr>
            <p:cNvPr id="17422" name="Text Box 9"/>
            <p:cNvSpPr txBox="1">
              <a:spLocks noChangeArrowheads="1"/>
            </p:cNvSpPr>
            <p:nvPr/>
          </p:nvSpPr>
          <p:spPr bwMode="auto">
            <a:xfrm>
              <a:off x="2517" y="2160"/>
              <a:ext cx="771" cy="173"/>
            </a:xfrm>
            <a:prstGeom prst="rect">
              <a:avLst/>
            </a:prstGeom>
            <a:noFill/>
            <a:ln w="9525">
              <a:noFill/>
              <a:miter lim="800000"/>
              <a:headEnd/>
              <a:tailEnd/>
            </a:ln>
          </p:spPr>
          <p:txBody>
            <a:bodyPr>
              <a:spAutoFit/>
            </a:bodyPr>
            <a:lstStyle/>
            <a:p>
              <a:pPr>
                <a:spcBef>
                  <a:spcPct val="50000"/>
                </a:spcBef>
              </a:pPr>
              <a:r>
                <a:rPr lang="en-IE" sz="1200"/>
                <a:t>A	B</a:t>
              </a:r>
              <a:endParaRPr lang="en-GB" sz="1200"/>
            </a:p>
          </p:txBody>
        </p:sp>
      </p:grpSp>
      <p:sp>
        <p:nvSpPr>
          <p:cNvPr id="2060" name="Oval 12"/>
          <p:cNvSpPr>
            <a:spLocks noChangeArrowheads="1"/>
          </p:cNvSpPr>
          <p:nvPr/>
        </p:nvSpPr>
        <p:spPr bwMode="auto">
          <a:xfrm>
            <a:off x="5076825" y="3309938"/>
            <a:ext cx="71438" cy="71437"/>
          </a:xfrm>
          <a:prstGeom prst="ellipse">
            <a:avLst/>
          </a:prstGeom>
          <a:solidFill>
            <a:srgbClr val="000000"/>
          </a:solidFill>
          <a:ln w="9525">
            <a:solidFill>
              <a:schemeClr val="tx1"/>
            </a:solidFill>
            <a:round/>
            <a:headEnd/>
            <a:tailEnd/>
          </a:ln>
        </p:spPr>
        <p:txBody>
          <a:bodyPr wrap="none" anchor="ctr"/>
          <a:lstStyle/>
          <a:p>
            <a:endParaRPr lang="en-IE"/>
          </a:p>
        </p:txBody>
      </p:sp>
      <p:cxnSp>
        <p:nvCxnSpPr>
          <p:cNvPr id="2066" name="AutoShape 18"/>
          <p:cNvCxnSpPr>
            <a:cxnSpLocks noChangeShapeType="1"/>
            <a:stCxn id="17421" idx="0"/>
            <a:endCxn id="17419" idx="1"/>
          </p:cNvCxnSpPr>
          <p:nvPr/>
        </p:nvCxnSpPr>
        <p:spPr bwMode="auto">
          <a:xfrm rot="-5400000">
            <a:off x="5110162" y="2351088"/>
            <a:ext cx="23813" cy="1963738"/>
          </a:xfrm>
          <a:prstGeom prst="curvedConnector3">
            <a:avLst>
              <a:gd name="adj1" fmla="val 3426667"/>
            </a:avLst>
          </a:prstGeom>
          <a:noFill/>
          <a:ln w="25400">
            <a:solidFill>
              <a:srgbClr val="FF6600"/>
            </a:solidFill>
            <a:round/>
            <a:headEnd/>
            <a:tailEnd/>
          </a:ln>
        </p:spPr>
      </p:cxnSp>
      <p:grpSp>
        <p:nvGrpSpPr>
          <p:cNvPr id="3" name="Group 20"/>
          <p:cNvGrpSpPr>
            <a:grpSpLocks/>
          </p:cNvGrpSpPr>
          <p:nvPr/>
        </p:nvGrpSpPr>
        <p:grpSpPr bwMode="auto">
          <a:xfrm>
            <a:off x="6011863" y="3309938"/>
            <a:ext cx="288925" cy="406400"/>
            <a:chOff x="3787" y="2085"/>
            <a:chExt cx="182" cy="256"/>
          </a:xfrm>
        </p:grpSpPr>
        <p:sp>
          <p:nvSpPr>
            <p:cNvPr id="17419" name="Oval 14"/>
            <p:cNvSpPr>
              <a:spLocks noChangeArrowheads="1"/>
            </p:cNvSpPr>
            <p:nvPr/>
          </p:nvSpPr>
          <p:spPr bwMode="auto">
            <a:xfrm>
              <a:off x="3838" y="2085"/>
              <a:ext cx="45" cy="45"/>
            </a:xfrm>
            <a:prstGeom prst="ellipse">
              <a:avLst/>
            </a:prstGeom>
            <a:solidFill>
              <a:srgbClr val="000000"/>
            </a:solidFill>
            <a:ln w="9525">
              <a:solidFill>
                <a:schemeClr val="tx1"/>
              </a:solidFill>
              <a:round/>
              <a:headEnd/>
              <a:tailEnd/>
            </a:ln>
          </p:spPr>
          <p:txBody>
            <a:bodyPr wrap="none" anchor="ctr"/>
            <a:lstStyle/>
            <a:p>
              <a:endParaRPr lang="en-IE"/>
            </a:p>
          </p:txBody>
        </p:sp>
        <p:sp>
          <p:nvSpPr>
            <p:cNvPr id="17420" name="Text Box 19"/>
            <p:cNvSpPr txBox="1">
              <a:spLocks noChangeArrowheads="1"/>
            </p:cNvSpPr>
            <p:nvPr/>
          </p:nvSpPr>
          <p:spPr bwMode="auto">
            <a:xfrm>
              <a:off x="3787" y="2168"/>
              <a:ext cx="182" cy="173"/>
            </a:xfrm>
            <a:prstGeom prst="rect">
              <a:avLst/>
            </a:prstGeom>
            <a:noFill/>
            <a:ln w="9525" algn="ctr">
              <a:noFill/>
              <a:miter lim="800000"/>
              <a:headEnd/>
              <a:tailEnd/>
            </a:ln>
          </p:spPr>
          <p:txBody>
            <a:bodyPr>
              <a:spAutoFit/>
            </a:bodyPr>
            <a:lstStyle/>
            <a:p>
              <a:pPr>
                <a:spcBef>
                  <a:spcPct val="50000"/>
                </a:spcBef>
              </a:pPr>
              <a:r>
                <a:rPr lang="en-IE" sz="1200"/>
                <a:t>C</a:t>
              </a:r>
              <a:endParaRPr lang="en-GB" sz="1200"/>
            </a:p>
          </p:txBody>
        </p:sp>
      </p:grpSp>
      <p:sp>
        <p:nvSpPr>
          <p:cNvPr id="17416" name="Line 21"/>
          <p:cNvSpPr>
            <a:spLocks noChangeShapeType="1"/>
          </p:cNvSpPr>
          <p:nvPr/>
        </p:nvSpPr>
        <p:spPr bwMode="auto">
          <a:xfrm>
            <a:off x="2195513" y="3357563"/>
            <a:ext cx="1944687" cy="0"/>
          </a:xfrm>
          <a:prstGeom prst="line">
            <a:avLst/>
          </a:prstGeom>
          <a:noFill/>
          <a:ln w="9525">
            <a:solidFill>
              <a:schemeClr val="tx1"/>
            </a:solidFill>
            <a:round/>
            <a:headEnd/>
            <a:tailEnd/>
          </a:ln>
        </p:spPr>
        <p:txBody>
          <a:bodyPr/>
          <a:lstStyle/>
          <a:p>
            <a:endParaRPr lang="en-US"/>
          </a:p>
        </p:txBody>
      </p:sp>
      <p:sp>
        <p:nvSpPr>
          <p:cNvPr id="2070" name="Oval 22"/>
          <p:cNvSpPr>
            <a:spLocks noChangeArrowheads="1"/>
          </p:cNvSpPr>
          <p:nvPr/>
        </p:nvSpPr>
        <p:spPr bwMode="auto">
          <a:xfrm>
            <a:off x="2197100" y="3309938"/>
            <a:ext cx="71438" cy="71437"/>
          </a:xfrm>
          <a:prstGeom prst="ellipse">
            <a:avLst/>
          </a:prstGeom>
          <a:solidFill>
            <a:srgbClr val="000000"/>
          </a:solidFill>
          <a:ln w="9525">
            <a:solidFill>
              <a:schemeClr val="tx1"/>
            </a:solidFill>
            <a:round/>
            <a:headEnd/>
            <a:tailEnd/>
          </a:ln>
        </p:spPr>
        <p:txBody>
          <a:bodyPr wrap="none" anchor="ctr"/>
          <a:lstStyle/>
          <a:p>
            <a:endParaRPr lang="en-IE"/>
          </a:p>
        </p:txBody>
      </p:sp>
      <p:cxnSp>
        <p:nvCxnSpPr>
          <p:cNvPr id="2071" name="AutoShape 23"/>
          <p:cNvCxnSpPr>
            <a:cxnSpLocks noChangeShapeType="1"/>
            <a:stCxn id="17419" idx="3"/>
            <a:endCxn id="2070" idx="4"/>
          </p:cNvCxnSpPr>
          <p:nvPr/>
        </p:nvCxnSpPr>
        <p:spPr bwMode="auto">
          <a:xfrm rot="5400000">
            <a:off x="4163220" y="1440656"/>
            <a:ext cx="11112" cy="3870325"/>
          </a:xfrm>
          <a:prstGeom prst="curvedConnector3">
            <a:avLst>
              <a:gd name="adj1" fmla="val 17099991"/>
            </a:avLst>
          </a:prstGeom>
          <a:noFill/>
          <a:ln w="25400">
            <a:solidFill>
              <a:srgbClr val="FF66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5888"/>
            <a:ext cx="8229600" cy="1143000"/>
          </a:xfrm>
          <a:noFill/>
        </p:spPr>
        <p:txBody>
          <a:bodyPr anchor="t"/>
          <a:lstStyle/>
          <a:p>
            <a:pPr algn="l" eaLnBrk="1" hangingPunct="1"/>
            <a:r>
              <a:rPr lang="en-IE" sz="3200" b="1" smtClean="0"/>
              <a:t>What is an </a:t>
            </a:r>
            <a:r>
              <a:rPr lang="en-IE" sz="3200" b="1" i="1" smtClean="0"/>
              <a:t> involute</a:t>
            </a:r>
            <a:r>
              <a:rPr lang="en-IE" sz="4000" b="1" i="1" smtClean="0"/>
              <a:t> </a:t>
            </a:r>
            <a:r>
              <a:rPr lang="en-IE" sz="5400" b="1" smtClean="0"/>
              <a:t>??</a:t>
            </a:r>
            <a:endParaRPr lang="en-GB" sz="5400" b="1" smtClean="0"/>
          </a:p>
        </p:txBody>
      </p:sp>
      <p:sp>
        <p:nvSpPr>
          <p:cNvPr id="18435" name="Rectangle 4"/>
          <p:cNvSpPr>
            <a:spLocks noGrp="1" noChangeArrowheads="1"/>
          </p:cNvSpPr>
          <p:nvPr>
            <p:ph type="body" sz="half" idx="1"/>
          </p:nvPr>
        </p:nvSpPr>
        <p:spPr>
          <a:xfrm>
            <a:off x="457200" y="1557338"/>
            <a:ext cx="8147050" cy="4679950"/>
          </a:xfrm>
          <a:noFill/>
        </p:spPr>
        <p:txBody>
          <a:bodyPr/>
          <a:lstStyle/>
          <a:p>
            <a:pPr eaLnBrk="1" hangingPunct="1">
              <a:lnSpc>
                <a:spcPct val="80000"/>
              </a:lnSpc>
            </a:pPr>
            <a:r>
              <a:rPr lang="en-GB" sz="2800" smtClean="0">
                <a:solidFill>
                  <a:srgbClr val="000000"/>
                </a:solidFill>
              </a:rPr>
              <a:t>Attach a string to a point on a curve. </a:t>
            </a:r>
          </a:p>
          <a:p>
            <a:pPr eaLnBrk="1" hangingPunct="1">
              <a:lnSpc>
                <a:spcPct val="80000"/>
              </a:lnSpc>
              <a:buFontTx/>
              <a:buNone/>
            </a:pPr>
            <a:endParaRPr lang="en-GB" sz="2800" smtClean="0">
              <a:solidFill>
                <a:srgbClr val="000000"/>
              </a:solidFill>
            </a:endParaRPr>
          </a:p>
          <a:p>
            <a:pPr eaLnBrk="1" hangingPunct="1">
              <a:lnSpc>
                <a:spcPct val="80000"/>
              </a:lnSpc>
            </a:pPr>
            <a:r>
              <a:rPr lang="en-GB" sz="2800" smtClean="0">
                <a:solidFill>
                  <a:srgbClr val="000000"/>
                </a:solidFill>
              </a:rPr>
              <a:t>Make the string a tangent to the curve at the point of attachment. </a:t>
            </a:r>
          </a:p>
          <a:p>
            <a:pPr eaLnBrk="1" hangingPunct="1">
              <a:lnSpc>
                <a:spcPct val="80000"/>
              </a:lnSpc>
              <a:buFontTx/>
              <a:buNone/>
            </a:pPr>
            <a:endParaRPr lang="en-GB" sz="2800" smtClean="0">
              <a:solidFill>
                <a:srgbClr val="000000"/>
              </a:solidFill>
            </a:endParaRPr>
          </a:p>
          <a:p>
            <a:pPr eaLnBrk="1" hangingPunct="1">
              <a:lnSpc>
                <a:spcPct val="80000"/>
              </a:lnSpc>
            </a:pPr>
            <a:r>
              <a:rPr lang="en-GB" sz="2800" smtClean="0">
                <a:solidFill>
                  <a:srgbClr val="000000"/>
                </a:solidFill>
              </a:rPr>
              <a:t>Then wind the string up, keeping it always taut. The </a:t>
            </a:r>
            <a:r>
              <a:rPr lang="en-GB" sz="2800" smtClean="0">
                <a:cs typeface="Arial" charset="0"/>
              </a:rPr>
              <a:t>locus </a:t>
            </a:r>
            <a:r>
              <a:rPr lang="en-GB" sz="2800" smtClean="0">
                <a:solidFill>
                  <a:srgbClr val="000000"/>
                </a:solidFill>
              </a:rPr>
              <a:t>of points traced out by the end of the string is called the </a:t>
            </a:r>
            <a:r>
              <a:rPr lang="en-GB" sz="2800" i="1" smtClean="0">
                <a:solidFill>
                  <a:srgbClr val="0000FF"/>
                </a:solidFill>
              </a:rPr>
              <a:t>involute</a:t>
            </a:r>
            <a:r>
              <a:rPr lang="en-GB" sz="2800" smtClean="0">
                <a:solidFill>
                  <a:srgbClr val="000000"/>
                </a:solidFill>
              </a:rPr>
              <a:t> of the original curve.</a:t>
            </a:r>
          </a:p>
          <a:p>
            <a:pPr eaLnBrk="1" hangingPunct="1">
              <a:lnSpc>
                <a:spcPct val="80000"/>
              </a:lnSpc>
            </a:pPr>
            <a:endParaRPr lang="en-GB" sz="2800" smtClean="0">
              <a:solidFill>
                <a:srgbClr val="000000"/>
              </a:solidFill>
            </a:endParaRPr>
          </a:p>
          <a:p>
            <a:pPr eaLnBrk="1" hangingPunct="1">
              <a:lnSpc>
                <a:spcPct val="80000"/>
              </a:lnSpc>
            </a:pPr>
            <a:r>
              <a:rPr lang="en-GB" sz="2800" smtClean="0">
                <a:solidFill>
                  <a:srgbClr val="000000"/>
                </a:solidFill>
              </a:rPr>
              <a:t>The original curve is called the </a:t>
            </a:r>
            <a:r>
              <a:rPr lang="en-GB" sz="2800" i="1" smtClean="0">
                <a:solidFill>
                  <a:srgbClr val="0000FF"/>
                </a:solidFill>
              </a:rPr>
              <a:t>evolute</a:t>
            </a:r>
            <a:r>
              <a:rPr lang="en-GB" sz="2800" smtClean="0">
                <a:solidFill>
                  <a:srgbClr val="000000"/>
                </a:solidFill>
              </a:rPr>
              <a:t> of its involute. </a:t>
            </a:r>
            <a:endParaRPr lang="en-GB"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chor="t"/>
          <a:lstStyle/>
          <a:p>
            <a:pPr eaLnBrk="1" hangingPunct="1"/>
            <a:r>
              <a:rPr lang="en-IE" smtClean="0"/>
              <a:t>Example: Circle</a:t>
            </a:r>
            <a:endParaRPr lang="en-GB" smtClean="0"/>
          </a:p>
        </p:txBody>
      </p:sp>
      <p:pic>
        <p:nvPicPr>
          <p:cNvPr id="19459" name="Picture 5" descr="Involute"/>
          <p:cNvPicPr>
            <a:picLocks noChangeAspect="1" noChangeArrowheads="1"/>
          </p:cNvPicPr>
          <p:nvPr/>
        </p:nvPicPr>
        <p:blipFill>
          <a:blip r:embed="rId2">
            <a:lum bright="-22000" contrast="44000"/>
          </a:blip>
          <a:srcRect/>
          <a:stretch>
            <a:fillRect/>
          </a:stretch>
        </p:blipFill>
        <p:spPr bwMode="auto">
          <a:xfrm>
            <a:off x="1258888" y="1773238"/>
            <a:ext cx="6740525" cy="3979862"/>
          </a:xfrm>
          <a:prstGeom prst="rect">
            <a:avLst/>
          </a:prstGeom>
          <a:solidFill>
            <a:schemeClr val="bg1"/>
          </a:solidFill>
          <a:ln w="9525">
            <a:solidFill>
              <a:schemeClr val="tx1"/>
            </a:solidFill>
            <a:miter lim="800000"/>
            <a:headEnd/>
            <a:tailEnd/>
          </a:ln>
        </p:spPr>
      </p:pic>
      <p:graphicFrame>
        <p:nvGraphicFramePr>
          <p:cNvPr id="5135" name="Group 15"/>
          <p:cNvGraphicFramePr>
            <a:graphicFrameLocks noGrp="1"/>
          </p:cNvGraphicFramePr>
          <p:nvPr/>
        </p:nvGraphicFramePr>
        <p:xfrm>
          <a:off x="2886075" y="2433638"/>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chor="t"/>
          <a:lstStyle/>
          <a:p>
            <a:pPr eaLnBrk="1" hangingPunct="1"/>
            <a:r>
              <a:rPr lang="en-IE" smtClean="0"/>
              <a:t>Example: Triangle</a:t>
            </a:r>
            <a:endParaRPr lang="en-GB" smtClean="0"/>
          </a:p>
        </p:txBody>
      </p:sp>
      <p:graphicFrame>
        <p:nvGraphicFramePr>
          <p:cNvPr id="7172" name="Group 4"/>
          <p:cNvGraphicFramePr>
            <a:graphicFrameLocks noGrp="1"/>
          </p:cNvGraphicFramePr>
          <p:nvPr/>
        </p:nvGraphicFramePr>
        <p:xfrm>
          <a:off x="2886075" y="2433638"/>
          <a:ext cx="208280" cy="518160"/>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20485" name="Picture 12" descr="14276_121_1"/>
          <p:cNvPicPr>
            <a:picLocks noChangeAspect="1" noChangeArrowheads="1"/>
          </p:cNvPicPr>
          <p:nvPr/>
        </p:nvPicPr>
        <p:blipFill>
          <a:blip r:embed="rId2">
            <a:lum bright="-20000" contrast="40000"/>
          </a:blip>
          <a:srcRect/>
          <a:stretch>
            <a:fillRect/>
          </a:stretch>
        </p:blipFill>
        <p:spPr bwMode="auto">
          <a:xfrm>
            <a:off x="2411413" y="1412875"/>
            <a:ext cx="4048125" cy="4703763"/>
          </a:xfrm>
          <a:prstGeom prst="rect">
            <a:avLst/>
          </a:prstGeom>
          <a:noFill/>
          <a:ln w="9525">
            <a:solidFill>
              <a:schemeClr val="tx1"/>
            </a:solidFill>
            <a:miter lim="800000"/>
            <a:headEnd/>
            <a:tailEnd/>
          </a:ln>
        </p:spPr>
      </p:pic>
      <p:sp>
        <p:nvSpPr>
          <p:cNvPr id="7181" name="Oval 13"/>
          <p:cNvSpPr>
            <a:spLocks noChangeArrowheads="1"/>
          </p:cNvSpPr>
          <p:nvPr/>
        </p:nvSpPr>
        <p:spPr bwMode="auto">
          <a:xfrm>
            <a:off x="4067175" y="4221163"/>
            <a:ext cx="217488" cy="215900"/>
          </a:xfrm>
          <a:prstGeom prst="ellipse">
            <a:avLst/>
          </a:prstGeom>
          <a:solidFill>
            <a:srgbClr val="FF0000"/>
          </a:solidFill>
          <a:ln w="9525" algn="ctr">
            <a:solidFill>
              <a:srgbClr val="FF0000"/>
            </a:solidFill>
            <a:round/>
            <a:headEnd/>
            <a:tailEnd/>
          </a:ln>
        </p:spPr>
        <p:txBody>
          <a:bodyPr wrap="none" anchor="ctr"/>
          <a:lstStyle/>
          <a:p>
            <a:endParaRPr lang="en-IE"/>
          </a:p>
        </p:txBody>
      </p:sp>
      <p:sp>
        <p:nvSpPr>
          <p:cNvPr id="7182" name="Oval 14"/>
          <p:cNvSpPr>
            <a:spLocks noChangeArrowheads="1"/>
          </p:cNvSpPr>
          <p:nvPr/>
        </p:nvSpPr>
        <p:spPr bwMode="auto">
          <a:xfrm>
            <a:off x="4498975" y="3789363"/>
            <a:ext cx="217488" cy="215900"/>
          </a:xfrm>
          <a:prstGeom prst="ellipse">
            <a:avLst/>
          </a:prstGeom>
          <a:solidFill>
            <a:srgbClr val="FF0000"/>
          </a:solidFill>
          <a:ln w="9525" algn="ctr">
            <a:solidFill>
              <a:srgbClr val="FF0000"/>
            </a:solidFill>
            <a:round/>
            <a:headEnd/>
            <a:tailEnd/>
          </a:ln>
        </p:spPr>
        <p:txBody>
          <a:bodyPr wrap="none" anchor="ctr"/>
          <a:lstStyle/>
          <a:p>
            <a:endParaRPr lang="en-IE"/>
          </a:p>
        </p:txBody>
      </p:sp>
      <p:sp>
        <p:nvSpPr>
          <p:cNvPr id="7183" name="Oval 15"/>
          <p:cNvSpPr>
            <a:spLocks noChangeArrowheads="1"/>
          </p:cNvSpPr>
          <p:nvPr/>
        </p:nvSpPr>
        <p:spPr bwMode="auto">
          <a:xfrm>
            <a:off x="4786313" y="4221163"/>
            <a:ext cx="217487" cy="215900"/>
          </a:xfrm>
          <a:prstGeom prst="ellipse">
            <a:avLst/>
          </a:prstGeom>
          <a:solidFill>
            <a:srgbClr val="FF0000"/>
          </a:solidFill>
          <a:ln w="9525" algn="ctr">
            <a:solidFill>
              <a:srgbClr val="FF0000"/>
            </a:solidFill>
            <a:round/>
            <a:headEnd/>
            <a:tailEnd/>
          </a:ln>
        </p:spPr>
        <p:txBody>
          <a:bodyPr wrap="none" anchor="ctr"/>
          <a:lstStyle/>
          <a:p>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P spid="7182" grpId="0" animBg="1"/>
      <p:bldP spid="7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620713"/>
            <a:ext cx="8229600" cy="4525962"/>
          </a:xfrm>
        </p:spPr>
        <p:txBody>
          <a:bodyPr/>
          <a:lstStyle/>
          <a:p>
            <a:pPr marL="609600" indent="-609600" eaLnBrk="1" hangingPunct="1">
              <a:lnSpc>
                <a:spcPct val="150000"/>
              </a:lnSpc>
              <a:buFontTx/>
              <a:buNone/>
            </a:pPr>
            <a:r>
              <a:rPr lang="en-IE" b="1" smtClean="0"/>
              <a:t>Drawing Parallel Lines</a:t>
            </a:r>
          </a:p>
        </p:txBody>
      </p:sp>
      <p:sp>
        <p:nvSpPr>
          <p:cNvPr id="27651"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3076" name="Picture 5"/>
          <p:cNvPicPr>
            <a:picLocks noChangeAspect="1" noChangeArrowheads="1"/>
          </p:cNvPicPr>
          <p:nvPr/>
        </p:nvPicPr>
        <p:blipFill>
          <a:blip r:embed="rId2">
            <a:lum bright="-12000" contrast="18000"/>
          </a:blip>
          <a:srcRect/>
          <a:stretch>
            <a:fillRect/>
          </a:stretch>
        </p:blipFill>
        <p:spPr bwMode="auto">
          <a:xfrm>
            <a:off x="552450" y="2338388"/>
            <a:ext cx="8040688" cy="21812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nchor="t"/>
          <a:lstStyle/>
          <a:p>
            <a:pPr algn="l" eaLnBrk="1" hangingPunct="1"/>
            <a:r>
              <a:rPr lang="en-IE" sz="3200" b="1" smtClean="0"/>
              <a:t>Archimedean Spiral</a:t>
            </a:r>
            <a:endParaRPr lang="en-GB" sz="3200" b="1" smtClean="0"/>
          </a:p>
        </p:txBody>
      </p:sp>
      <p:sp>
        <p:nvSpPr>
          <p:cNvPr id="21507" name="Rectangle 3"/>
          <p:cNvSpPr>
            <a:spLocks noGrp="1" noChangeArrowheads="1"/>
          </p:cNvSpPr>
          <p:nvPr>
            <p:ph type="body" idx="1"/>
          </p:nvPr>
        </p:nvSpPr>
        <p:spPr>
          <a:xfrm>
            <a:off x="457200" y="4621213"/>
            <a:ext cx="8229600" cy="1760537"/>
          </a:xfrm>
          <a:noFill/>
        </p:spPr>
        <p:txBody>
          <a:bodyPr/>
          <a:lstStyle/>
          <a:p>
            <a:pPr eaLnBrk="1" hangingPunct="1"/>
            <a:r>
              <a:rPr lang="en-IE" smtClean="0"/>
              <a:t>Spiral of Archimedes is a spiral with polar equation</a:t>
            </a:r>
            <a:endParaRPr lang="en-GB" smtClean="0"/>
          </a:p>
        </p:txBody>
      </p:sp>
      <p:pic>
        <p:nvPicPr>
          <p:cNvPr id="21508" name="Picture 4"/>
          <p:cNvPicPr>
            <a:picLocks noChangeAspect="1" noChangeArrowheads="1"/>
          </p:cNvPicPr>
          <p:nvPr/>
        </p:nvPicPr>
        <p:blipFill>
          <a:blip r:embed="rId2">
            <a:lum bright="-20000" contrast="30000"/>
          </a:blip>
          <a:srcRect/>
          <a:stretch>
            <a:fillRect/>
          </a:stretch>
        </p:blipFill>
        <p:spPr bwMode="auto">
          <a:xfrm>
            <a:off x="468313" y="1339850"/>
            <a:ext cx="3851275" cy="2593975"/>
          </a:xfrm>
          <a:prstGeom prst="rect">
            <a:avLst/>
          </a:prstGeom>
          <a:noFill/>
          <a:ln w="9525">
            <a:solidFill>
              <a:schemeClr val="tx1"/>
            </a:solidFill>
            <a:miter lim="800000"/>
            <a:headEnd/>
            <a:tailEnd/>
          </a:ln>
        </p:spPr>
      </p:pic>
      <p:pic>
        <p:nvPicPr>
          <p:cNvPr id="21509" name="Picture 5"/>
          <p:cNvPicPr>
            <a:picLocks noChangeAspect="1" noChangeArrowheads="1"/>
          </p:cNvPicPr>
          <p:nvPr/>
        </p:nvPicPr>
        <p:blipFill>
          <a:blip r:embed="rId3">
            <a:lum bright="-12000" contrast="18000"/>
          </a:blip>
          <a:srcRect/>
          <a:stretch>
            <a:fillRect/>
          </a:stretch>
        </p:blipFill>
        <p:spPr bwMode="auto">
          <a:xfrm>
            <a:off x="5795963" y="1250950"/>
            <a:ext cx="2857500" cy="27543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algn="l" eaLnBrk="1" hangingPunct="1"/>
            <a:r>
              <a:rPr lang="en-IE" sz="3200" b="1" smtClean="0"/>
              <a:t>Try this!</a:t>
            </a:r>
            <a:endParaRPr lang="en-GB" sz="3200" b="1" smtClean="0"/>
          </a:p>
        </p:txBody>
      </p:sp>
      <p:sp>
        <p:nvSpPr>
          <p:cNvPr id="22531" name="Rectangle 3"/>
          <p:cNvSpPr>
            <a:spLocks noChangeArrowheads="1"/>
          </p:cNvSpPr>
          <p:nvPr/>
        </p:nvSpPr>
        <p:spPr bwMode="auto">
          <a:xfrm>
            <a:off x="323850" y="981075"/>
            <a:ext cx="8820150" cy="5257800"/>
          </a:xfrm>
          <a:prstGeom prst="rect">
            <a:avLst/>
          </a:prstGeom>
          <a:noFill/>
          <a:ln w="9525">
            <a:noFill/>
            <a:miter lim="800000"/>
            <a:headEnd/>
            <a:tailEnd/>
          </a:ln>
        </p:spPr>
        <p:txBody>
          <a:bodyPr/>
          <a:lstStyle/>
          <a:p>
            <a:pPr marL="342900" indent="-342900">
              <a:lnSpc>
                <a:spcPct val="150000"/>
              </a:lnSpc>
              <a:spcBef>
                <a:spcPct val="20000"/>
              </a:spcBef>
              <a:buFontTx/>
              <a:buChar char="•"/>
            </a:pPr>
            <a:endParaRPr lang="en-US" sz="3200">
              <a:latin typeface="Verdana" pitchFamily="34" charset="0"/>
            </a:endParaRPr>
          </a:p>
        </p:txBody>
      </p:sp>
      <p:pic>
        <p:nvPicPr>
          <p:cNvPr id="5" name="Picture 5"/>
          <p:cNvPicPr>
            <a:picLocks noChangeAspect="1" noChangeArrowheads="1"/>
          </p:cNvPicPr>
          <p:nvPr/>
        </p:nvPicPr>
        <p:blipFill>
          <a:blip r:embed="rId2">
            <a:lum bright="-12000" contrast="24000"/>
          </a:blip>
          <a:srcRect/>
          <a:stretch>
            <a:fillRect/>
          </a:stretch>
        </p:blipFill>
        <p:spPr bwMode="auto">
          <a:xfrm>
            <a:off x="107950" y="928688"/>
            <a:ext cx="8878888" cy="5775325"/>
          </a:xfrm>
          <a:prstGeom prst="rect">
            <a:avLst/>
          </a:prstGeom>
          <a:noFill/>
          <a:ln w="22225">
            <a:solidFill>
              <a:schemeClr val="tx1"/>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620713"/>
            <a:ext cx="8229600" cy="4525962"/>
          </a:xfrm>
        </p:spPr>
        <p:txBody>
          <a:bodyPr/>
          <a:lstStyle/>
          <a:p>
            <a:pPr marL="609600" indent="-609600" eaLnBrk="1" hangingPunct="1">
              <a:lnSpc>
                <a:spcPct val="150000"/>
              </a:lnSpc>
              <a:buFontTx/>
              <a:buNone/>
            </a:pPr>
            <a:r>
              <a:rPr lang="en-IE" b="1" smtClean="0"/>
              <a:t>Drawing Perpendicular Lines</a:t>
            </a:r>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100" name="Picture 5"/>
          <p:cNvPicPr>
            <a:picLocks noChangeAspect="1" noChangeArrowheads="1"/>
          </p:cNvPicPr>
          <p:nvPr/>
        </p:nvPicPr>
        <p:blipFill>
          <a:blip r:embed="rId2">
            <a:lum bright="-18000" contrast="30000"/>
          </a:blip>
          <a:srcRect/>
          <a:stretch>
            <a:fillRect/>
          </a:stretch>
        </p:blipFill>
        <p:spPr bwMode="auto">
          <a:xfrm>
            <a:off x="506413" y="2224088"/>
            <a:ext cx="8132762" cy="24098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620713"/>
            <a:ext cx="8186738" cy="5737225"/>
          </a:xfrm>
          <a:solidFill>
            <a:schemeClr val="bg1"/>
          </a:solidFill>
        </p:spPr>
        <p:txBody>
          <a:bodyPr/>
          <a:lstStyle/>
          <a:p>
            <a:pPr marL="609600" indent="-609600" eaLnBrk="1" hangingPunct="1">
              <a:lnSpc>
                <a:spcPct val="150000"/>
              </a:lnSpc>
              <a:buFontTx/>
              <a:buNone/>
              <a:defRPr/>
            </a:pPr>
            <a:r>
              <a:rPr lang="en-IE" b="1" dirty="0" smtClean="0"/>
              <a:t>Bisection of A Line</a:t>
            </a:r>
          </a:p>
          <a:p>
            <a:pPr marL="609600" indent="-609600" eaLnBrk="1" hangingPunct="1">
              <a:lnSpc>
                <a:spcPct val="150000"/>
              </a:lnSpc>
              <a:buFontTx/>
              <a:buNone/>
              <a:defRPr/>
            </a:pPr>
            <a:endParaRPr lang="en-IE" sz="1050" b="1" dirty="0" smtClean="0"/>
          </a:p>
          <a:p>
            <a:pPr marL="457200" indent="-457200" eaLnBrk="1" hangingPunct="1">
              <a:buFont typeface="+mj-lt"/>
              <a:buAutoNum type="arabicPeriod"/>
              <a:defRPr/>
            </a:pPr>
            <a:r>
              <a:rPr lang="en-IE" sz="2000" dirty="0" smtClean="0"/>
              <a:t>Place your compass point on A and stretch the compass MORE THAN half way to point B.</a:t>
            </a:r>
          </a:p>
          <a:p>
            <a:pPr marL="457200" indent="-457200" eaLnBrk="1" hangingPunct="1">
              <a:buFont typeface="+mj-lt"/>
              <a:buAutoNum type="arabicPeriod"/>
              <a:defRPr/>
            </a:pPr>
            <a:r>
              <a:rPr lang="en-IE" sz="2000" dirty="0" smtClean="0"/>
              <a:t>With this length, swing a large arc that will go BOTH above and below segment AB.  </a:t>
            </a:r>
          </a:p>
          <a:p>
            <a:pPr marL="457200" indent="-457200" eaLnBrk="1" hangingPunct="1">
              <a:buFont typeface="+mj-lt"/>
              <a:buAutoNum type="arabicPeriod"/>
              <a:defRPr/>
            </a:pPr>
            <a:r>
              <a:rPr lang="en-IE" sz="2000" dirty="0" smtClean="0"/>
              <a:t>Without changing the span on the compass, place the compass point on B and swing the arc again.  The new arc should intersect the previous one above and below the segment AB.</a:t>
            </a:r>
          </a:p>
          <a:p>
            <a:pPr marL="457200" indent="-457200" eaLnBrk="1" hangingPunct="1">
              <a:buFont typeface="+mj-lt"/>
              <a:buAutoNum type="arabicPeriod"/>
              <a:defRPr/>
            </a:pPr>
            <a:r>
              <a:rPr lang="en-IE" sz="2000" dirty="0" smtClean="0"/>
              <a:t>With your scale/ruler, connect the two points of intersection with a straight line.</a:t>
            </a:r>
          </a:p>
          <a:p>
            <a:pPr marL="457200" indent="-457200" eaLnBrk="1" hangingPunct="1">
              <a:buFont typeface="+mj-lt"/>
              <a:buAutoNum type="arabicPeriod"/>
              <a:defRPr/>
            </a:pPr>
            <a:r>
              <a:rPr lang="en-IE" sz="2000" dirty="0" smtClean="0"/>
              <a:t>This new straight line bisects segment AB.  Label the point where the new line and AB cross as C.</a:t>
            </a:r>
          </a:p>
          <a:p>
            <a:pPr marL="457200" indent="-457200" eaLnBrk="1" hangingPunct="1">
              <a:buFont typeface="+mj-lt"/>
              <a:buAutoNum type="arabicPeriod"/>
              <a:defRPr/>
            </a:pPr>
            <a:r>
              <a:rPr lang="en-IE" sz="2000" dirty="0" smtClean="0"/>
              <a:t>Segment AB has now been bisected and AC = CB. </a:t>
            </a:r>
            <a:r>
              <a:rPr lang="en-IE" dirty="0" smtClean="0"/>
              <a:t> </a:t>
            </a:r>
          </a:p>
          <a:p>
            <a:pPr marL="609600" indent="-609600" eaLnBrk="1" hangingPunct="1">
              <a:lnSpc>
                <a:spcPct val="150000"/>
              </a:lnSpc>
              <a:buFontTx/>
              <a:buNone/>
              <a:defRPr/>
            </a:pPr>
            <a:endParaRPr lang="en-IE" b="1" dirty="0"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grpSp>
        <p:nvGrpSpPr>
          <p:cNvPr id="2" name="Group 10"/>
          <p:cNvGrpSpPr>
            <a:grpSpLocks/>
          </p:cNvGrpSpPr>
          <p:nvPr/>
        </p:nvGrpSpPr>
        <p:grpSpPr bwMode="auto">
          <a:xfrm>
            <a:off x="7205663" y="1047750"/>
            <a:ext cx="1223962" cy="346075"/>
            <a:chOff x="2517" y="2115"/>
            <a:chExt cx="771" cy="218"/>
          </a:xfrm>
        </p:grpSpPr>
        <p:sp>
          <p:nvSpPr>
            <p:cNvPr id="5127" name="Line 6"/>
            <p:cNvSpPr>
              <a:spLocks noChangeShapeType="1"/>
            </p:cNvSpPr>
            <p:nvPr/>
          </p:nvSpPr>
          <p:spPr bwMode="auto">
            <a:xfrm>
              <a:off x="2608" y="2115"/>
              <a:ext cx="635" cy="0"/>
            </a:xfrm>
            <a:prstGeom prst="line">
              <a:avLst/>
            </a:prstGeom>
            <a:noFill/>
            <a:ln w="25400">
              <a:solidFill>
                <a:srgbClr val="FF6600"/>
              </a:solidFill>
              <a:round/>
              <a:headEnd/>
              <a:tailEnd/>
            </a:ln>
          </p:spPr>
          <p:txBody>
            <a:bodyPr/>
            <a:lstStyle/>
            <a:p>
              <a:endParaRPr lang="en-US"/>
            </a:p>
          </p:txBody>
        </p:sp>
        <p:sp>
          <p:nvSpPr>
            <p:cNvPr id="5128" name="Text Box 9"/>
            <p:cNvSpPr txBox="1">
              <a:spLocks noChangeArrowheads="1"/>
            </p:cNvSpPr>
            <p:nvPr/>
          </p:nvSpPr>
          <p:spPr bwMode="auto">
            <a:xfrm>
              <a:off x="2517" y="2160"/>
              <a:ext cx="771" cy="173"/>
            </a:xfrm>
            <a:prstGeom prst="rect">
              <a:avLst/>
            </a:prstGeom>
            <a:noFill/>
            <a:ln w="9525">
              <a:noFill/>
              <a:miter lim="800000"/>
              <a:headEnd/>
              <a:tailEnd/>
            </a:ln>
          </p:spPr>
          <p:txBody>
            <a:bodyPr>
              <a:spAutoFit/>
            </a:bodyPr>
            <a:lstStyle/>
            <a:p>
              <a:pPr>
                <a:spcBef>
                  <a:spcPct val="50000"/>
                </a:spcBef>
              </a:pPr>
              <a:r>
                <a:rPr lang="en-IE" sz="1200"/>
                <a:t>A	B</a:t>
              </a:r>
              <a:endParaRPr lang="en-GB" sz="1200"/>
            </a:p>
          </p:txBody>
        </p:sp>
      </p:grpSp>
      <p:sp>
        <p:nvSpPr>
          <p:cNvPr id="8" name="Oval 12"/>
          <p:cNvSpPr>
            <a:spLocks noChangeArrowheads="1"/>
          </p:cNvSpPr>
          <p:nvPr/>
        </p:nvSpPr>
        <p:spPr bwMode="auto">
          <a:xfrm>
            <a:off x="8286750" y="1000125"/>
            <a:ext cx="71438" cy="71438"/>
          </a:xfrm>
          <a:prstGeom prst="ellipse">
            <a:avLst/>
          </a:prstGeom>
          <a:solidFill>
            <a:srgbClr val="000000"/>
          </a:solidFill>
          <a:ln w="9525">
            <a:solidFill>
              <a:schemeClr val="tx1"/>
            </a:solidFill>
            <a:round/>
            <a:headEnd/>
            <a:tailEnd/>
          </a:ln>
        </p:spPr>
        <p:txBody>
          <a:bodyPr wrap="none" anchor="ctr"/>
          <a:lstStyle/>
          <a:p>
            <a:endParaRPr lang="en-IE"/>
          </a:p>
        </p:txBody>
      </p:sp>
      <p:sp>
        <p:nvSpPr>
          <p:cNvPr id="10" name="Oval 12"/>
          <p:cNvSpPr>
            <a:spLocks noChangeArrowheads="1"/>
          </p:cNvSpPr>
          <p:nvPr/>
        </p:nvSpPr>
        <p:spPr bwMode="auto">
          <a:xfrm>
            <a:off x="7286625" y="1000125"/>
            <a:ext cx="71438" cy="71438"/>
          </a:xfrm>
          <a:prstGeom prst="ellipse">
            <a:avLst/>
          </a:prstGeom>
          <a:solidFill>
            <a:srgbClr val="000000"/>
          </a:solidFill>
          <a:ln w="9525">
            <a:solidFill>
              <a:schemeClr val="tx1"/>
            </a:solidFill>
            <a:round/>
            <a:headEnd/>
            <a:tailEnd/>
          </a:ln>
        </p:spPr>
        <p:txBody>
          <a:bodyPr wrap="none" anchor="ctr"/>
          <a:lstStyle/>
          <a:p>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57188" y="620713"/>
            <a:ext cx="8501062" cy="5737225"/>
          </a:xfrm>
          <a:solidFill>
            <a:schemeClr val="bg1"/>
          </a:solidFill>
        </p:spPr>
        <p:txBody>
          <a:bodyPr/>
          <a:lstStyle/>
          <a:p>
            <a:pPr marL="609600" indent="-609600" eaLnBrk="1" hangingPunct="1">
              <a:lnSpc>
                <a:spcPct val="150000"/>
              </a:lnSpc>
              <a:buFontTx/>
              <a:buNone/>
              <a:defRPr/>
            </a:pPr>
            <a:r>
              <a:rPr lang="en-IE" b="1" dirty="0" smtClean="0"/>
              <a:t>Divide A Line into Multiple Sections</a:t>
            </a:r>
          </a:p>
          <a:p>
            <a:pPr marL="609600" indent="-609600" eaLnBrk="1" hangingPunct="1">
              <a:lnSpc>
                <a:spcPct val="150000"/>
              </a:lnSpc>
              <a:buFontTx/>
              <a:buNone/>
              <a:defRPr/>
            </a:pPr>
            <a:endParaRPr lang="en-IE" sz="1050" b="1" dirty="0" smtClean="0"/>
          </a:p>
          <a:p>
            <a:pPr marL="457200" indent="-457200" eaLnBrk="1" hangingPunct="1">
              <a:buFont typeface="+mj-lt"/>
              <a:buAutoNum type="arabicPeriod"/>
              <a:defRPr/>
            </a:pPr>
            <a:r>
              <a:rPr lang="en-IE" sz="2000" dirty="0" smtClean="0"/>
              <a:t>From one end of the given line AB (say, A) draw a line AC at a convenient angle</a:t>
            </a:r>
          </a:p>
          <a:p>
            <a:pPr marL="457200" indent="-457200" eaLnBrk="1" hangingPunct="1">
              <a:buFont typeface="+mj-lt"/>
              <a:buAutoNum type="arabicPeriod"/>
              <a:defRPr/>
            </a:pPr>
            <a:r>
              <a:rPr lang="en-IE" sz="2000" dirty="0" smtClean="0"/>
              <a:t>Using a scale/ruler divide the BC into the required number of parts making them of any suitable length. </a:t>
            </a:r>
          </a:p>
          <a:p>
            <a:pPr marL="457200" indent="-457200" eaLnBrk="1" hangingPunct="1">
              <a:buFont typeface="+mj-lt"/>
              <a:buAutoNum type="arabicPeriod"/>
              <a:defRPr/>
            </a:pPr>
            <a:r>
              <a:rPr lang="en-IE" sz="2000" dirty="0" smtClean="0"/>
              <a:t>Join the last point on line AC (say, C) to B </a:t>
            </a:r>
          </a:p>
          <a:p>
            <a:pPr marL="457200" indent="-457200" eaLnBrk="1" hangingPunct="1">
              <a:buFont typeface="+mj-lt"/>
              <a:buAutoNum type="arabicPeriod"/>
              <a:defRPr/>
            </a:pPr>
            <a:r>
              <a:rPr lang="en-IE" sz="2000" dirty="0" smtClean="0"/>
              <a:t>Draw construction lines through the other points on the line AB which are parallel to CB</a:t>
            </a:r>
            <a:endParaRPr lang="en-IE" b="1" dirty="0"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5060" name="Picture 4"/>
          <p:cNvPicPr>
            <a:picLocks noChangeAspect="1" noChangeArrowheads="1"/>
          </p:cNvPicPr>
          <p:nvPr/>
        </p:nvPicPr>
        <p:blipFill>
          <a:blip r:embed="rId2"/>
          <a:srcRect/>
          <a:stretch>
            <a:fillRect/>
          </a:stretch>
        </p:blipFill>
        <p:spPr bwMode="auto">
          <a:xfrm>
            <a:off x="2357438" y="4295775"/>
            <a:ext cx="3819525" cy="1847850"/>
          </a:xfrm>
          <a:prstGeom prst="rect">
            <a:avLst/>
          </a:prstGeom>
          <a:noFill/>
          <a:ln w="9525">
            <a:solidFill>
              <a:schemeClr val="accent4"/>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620713"/>
            <a:ext cx="8186738" cy="6237287"/>
          </a:xfrm>
          <a:solidFill>
            <a:schemeClr val="bg1"/>
          </a:solidFill>
        </p:spPr>
        <p:txBody>
          <a:bodyPr/>
          <a:lstStyle/>
          <a:p>
            <a:pPr marL="609600" indent="-609600" eaLnBrk="1" hangingPunct="1">
              <a:lnSpc>
                <a:spcPct val="150000"/>
              </a:lnSpc>
              <a:buFontTx/>
              <a:buNone/>
              <a:defRPr/>
            </a:pPr>
            <a:r>
              <a:rPr lang="en-IE" b="1" dirty="0" smtClean="0"/>
              <a:t>Bisection of An Angle</a:t>
            </a:r>
          </a:p>
          <a:p>
            <a:pPr marL="457200" indent="-457200" eaLnBrk="1" hangingPunct="1">
              <a:buFont typeface="+mj-lt"/>
              <a:buAutoNum type="arabicPeriod"/>
              <a:defRPr/>
            </a:pPr>
            <a:r>
              <a:rPr lang="en-IE" sz="2000" dirty="0" smtClean="0"/>
              <a:t>Place the point of the compass on the vertex of angle BAC (point A).</a:t>
            </a:r>
          </a:p>
          <a:p>
            <a:pPr marL="457200" indent="-457200" eaLnBrk="1" hangingPunct="1">
              <a:buFont typeface="+mj-lt"/>
              <a:buAutoNum type="arabicPeriod"/>
              <a:defRPr/>
            </a:pPr>
            <a:r>
              <a:rPr lang="en-IE" sz="2000" dirty="0" smtClean="0"/>
              <a:t>Stretch the compass to any length so long as it stays ON the angle.</a:t>
            </a:r>
          </a:p>
          <a:p>
            <a:pPr marL="457200" indent="-457200" eaLnBrk="1" hangingPunct="1">
              <a:buFont typeface="+mj-lt"/>
              <a:buAutoNum type="arabicPeriod"/>
              <a:defRPr/>
            </a:pPr>
            <a:r>
              <a:rPr lang="en-IE" sz="2000" dirty="0" smtClean="0"/>
              <a:t>Swing an arc with the pencil that crosses both sides of angle ABC.  This will create two intersection points (E and F) with the sides of the angle.</a:t>
            </a:r>
          </a:p>
          <a:p>
            <a:pPr marL="457200" indent="-457200" eaLnBrk="1" hangingPunct="1">
              <a:buFont typeface="+mj-lt"/>
              <a:buAutoNum type="arabicPeriod"/>
              <a:defRPr/>
            </a:pPr>
            <a:r>
              <a:rPr lang="en-IE" sz="2000" dirty="0" smtClean="0"/>
              <a:t>Place the compass point on E, stretch your compass to a sufficient length and draw another arc inside the angle - you do not need to cross the sides of the angle.</a:t>
            </a:r>
          </a:p>
          <a:p>
            <a:pPr marL="457200" indent="-457200" eaLnBrk="1" hangingPunct="1">
              <a:buFont typeface="+mj-lt"/>
              <a:buAutoNum type="arabicPeriod"/>
              <a:defRPr/>
            </a:pPr>
            <a:r>
              <a:rPr lang="en-IE" sz="2000" dirty="0" smtClean="0"/>
              <a:t>Without changing the width of the compass, place the point of the compass on F and make a similar arc.  These two small arcs in the interior of the angle should be crossing each other. </a:t>
            </a:r>
          </a:p>
          <a:p>
            <a:pPr marL="457200" indent="-457200" eaLnBrk="1" hangingPunct="1">
              <a:buFont typeface="+mj-lt"/>
              <a:buAutoNum type="arabicPeriod"/>
              <a:defRPr/>
            </a:pPr>
            <a:r>
              <a:rPr lang="en-IE" sz="2000" dirty="0" smtClean="0"/>
              <a:t>Connect the point of intersection of the two small arcs to the vertex A of the angle with a straight line.</a:t>
            </a:r>
          </a:p>
          <a:p>
            <a:pPr marL="457200" indent="-457200" eaLnBrk="1" hangingPunct="1">
              <a:buFont typeface="+mj-lt"/>
              <a:buAutoNum type="arabicPeriod"/>
              <a:defRPr/>
            </a:pPr>
            <a:r>
              <a:rPr lang="en-IE" sz="2000" dirty="0" smtClean="0"/>
              <a:t> </a:t>
            </a:r>
            <a:r>
              <a:rPr lang="en-IE" dirty="0" smtClean="0"/>
              <a:t> </a:t>
            </a:r>
          </a:p>
          <a:p>
            <a:pPr marL="609600" indent="-609600" eaLnBrk="1" hangingPunct="1">
              <a:lnSpc>
                <a:spcPct val="150000"/>
              </a:lnSpc>
              <a:buFontTx/>
              <a:buNone/>
              <a:defRPr/>
            </a:pPr>
            <a:endParaRPr lang="en-IE" b="1" dirty="0"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4034" name="Picture 2"/>
          <p:cNvPicPr>
            <a:picLocks noChangeAspect="1" noChangeArrowheads="1"/>
          </p:cNvPicPr>
          <p:nvPr/>
        </p:nvPicPr>
        <p:blipFill>
          <a:blip r:embed="rId2">
            <a:lum bright="-10000" contrast="20000"/>
          </a:blip>
          <a:srcRect/>
          <a:stretch>
            <a:fillRect/>
          </a:stretch>
        </p:blipFill>
        <p:spPr bwMode="auto">
          <a:xfrm>
            <a:off x="3362325" y="1619250"/>
            <a:ext cx="2419350" cy="361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57188" y="620713"/>
            <a:ext cx="8501062" cy="5737225"/>
          </a:xfrm>
        </p:spPr>
        <p:txBody>
          <a:bodyPr/>
          <a:lstStyle/>
          <a:p>
            <a:pPr marL="609600" indent="-609600" eaLnBrk="1" hangingPunct="1">
              <a:lnSpc>
                <a:spcPct val="150000"/>
              </a:lnSpc>
              <a:buFontTx/>
              <a:buNone/>
              <a:defRPr/>
            </a:pPr>
            <a:r>
              <a:rPr lang="en-IE" b="1" dirty="0" smtClean="0"/>
              <a:t>Find the Centre of an Arc</a:t>
            </a:r>
          </a:p>
          <a:p>
            <a:pPr marL="609600" indent="-609600" eaLnBrk="1" hangingPunct="1">
              <a:lnSpc>
                <a:spcPct val="150000"/>
              </a:lnSpc>
              <a:buFontTx/>
              <a:buNone/>
              <a:defRPr/>
            </a:pPr>
            <a:endParaRPr lang="en-IE" sz="1050" b="1" dirty="0" smtClean="0"/>
          </a:p>
          <a:p>
            <a:pPr marL="457200" indent="-457200" eaLnBrk="1" hangingPunct="1">
              <a:buFont typeface="+mj-lt"/>
              <a:buAutoNum type="arabicPeriod"/>
              <a:defRPr/>
            </a:pPr>
            <a:r>
              <a:rPr lang="en-IE" sz="2000" dirty="0" smtClean="0"/>
              <a:t>Select three points A, B and C on the arc and join AB and BC</a:t>
            </a:r>
          </a:p>
          <a:p>
            <a:pPr marL="457200" indent="-457200" eaLnBrk="1" hangingPunct="1">
              <a:buFont typeface="+mj-lt"/>
              <a:buAutoNum type="arabicPeriod"/>
              <a:defRPr/>
            </a:pPr>
            <a:r>
              <a:rPr lang="en-IE" sz="2000" dirty="0" smtClean="0"/>
              <a:t>Bisect AB and BC.</a:t>
            </a:r>
          </a:p>
          <a:p>
            <a:pPr marL="457200" indent="-457200" eaLnBrk="1" hangingPunct="1">
              <a:buFont typeface="+mj-lt"/>
              <a:buAutoNum type="arabicPeriod"/>
              <a:defRPr/>
            </a:pPr>
            <a:r>
              <a:rPr lang="en-IE" sz="2000" dirty="0" smtClean="0"/>
              <a:t>Fine the intersection point of the bisecting lines/bisectors. That is the centre of the arc.</a:t>
            </a:r>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6082" name="Picture 2"/>
          <p:cNvPicPr>
            <a:picLocks noChangeAspect="1" noChangeArrowheads="1"/>
          </p:cNvPicPr>
          <p:nvPr/>
        </p:nvPicPr>
        <p:blipFill>
          <a:blip r:embed="rId2"/>
          <a:srcRect/>
          <a:stretch>
            <a:fillRect/>
          </a:stretch>
        </p:blipFill>
        <p:spPr bwMode="auto">
          <a:xfrm>
            <a:off x="2357438" y="3286125"/>
            <a:ext cx="4486275" cy="3267075"/>
          </a:xfrm>
          <a:prstGeom prst="rect">
            <a:avLst/>
          </a:prstGeom>
          <a:noFill/>
          <a:ln w="9525">
            <a:solidFill>
              <a:schemeClr val="accent4"/>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57188" y="620713"/>
            <a:ext cx="8501062" cy="5737225"/>
          </a:xfrm>
        </p:spPr>
        <p:txBody>
          <a:bodyPr/>
          <a:lstStyle/>
          <a:p>
            <a:pPr marL="609600" indent="-609600" eaLnBrk="1" hangingPunct="1">
              <a:lnSpc>
                <a:spcPct val="150000"/>
              </a:lnSpc>
              <a:buFontTx/>
              <a:buNone/>
              <a:defRPr/>
            </a:pPr>
            <a:r>
              <a:rPr lang="en-IE" b="1" dirty="0" smtClean="0"/>
              <a:t>Inscribe a Circle in a Triangle</a:t>
            </a:r>
          </a:p>
          <a:p>
            <a:pPr marL="609600" indent="-609600" eaLnBrk="1" hangingPunct="1">
              <a:lnSpc>
                <a:spcPct val="150000"/>
              </a:lnSpc>
              <a:buFontTx/>
              <a:buNone/>
              <a:defRPr/>
            </a:pPr>
            <a:endParaRPr lang="en-IE" sz="1050" b="1" dirty="0" smtClean="0"/>
          </a:p>
          <a:p>
            <a:pPr marL="457200" indent="-457200" eaLnBrk="1" hangingPunct="1">
              <a:buFont typeface="+mj-lt"/>
              <a:buAutoNum type="arabicPeriod"/>
              <a:defRPr/>
            </a:pPr>
            <a:r>
              <a:rPr lang="en-IE" sz="2000" dirty="0" smtClean="0"/>
              <a:t>Bisect angle ABC and angle BAC.</a:t>
            </a:r>
          </a:p>
          <a:p>
            <a:pPr marL="457200" indent="-457200" eaLnBrk="1" hangingPunct="1">
              <a:buFont typeface="+mj-lt"/>
              <a:buAutoNum type="arabicPeriod"/>
              <a:defRPr/>
            </a:pPr>
            <a:r>
              <a:rPr lang="en-IE" sz="2000" dirty="0" smtClean="0"/>
              <a:t>Fine the intersection point of the bisecting lines/bisectors. That is the centre of the circle.</a:t>
            </a:r>
          </a:p>
          <a:p>
            <a:pPr marL="457200" indent="-457200" eaLnBrk="1" hangingPunct="1">
              <a:buFont typeface="+mj-lt"/>
              <a:buAutoNum type="arabicPeriod"/>
              <a:defRPr/>
            </a:pPr>
            <a:r>
              <a:rPr lang="en-IE" sz="2000" dirty="0" smtClean="0"/>
              <a:t>The radius of the circle is the length of a perpendicular line on any of the sides of the triangle drawn from the centre of the circle.</a:t>
            </a:r>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7106" name="Picture 2"/>
          <p:cNvPicPr>
            <a:picLocks noChangeAspect="1" noChangeArrowheads="1"/>
          </p:cNvPicPr>
          <p:nvPr/>
        </p:nvPicPr>
        <p:blipFill>
          <a:blip r:embed="rId2"/>
          <a:srcRect/>
          <a:stretch>
            <a:fillRect/>
          </a:stretch>
        </p:blipFill>
        <p:spPr bwMode="auto">
          <a:xfrm>
            <a:off x="2714625" y="3571875"/>
            <a:ext cx="3724275" cy="3146425"/>
          </a:xfrm>
          <a:prstGeom prst="rect">
            <a:avLst/>
          </a:prstGeom>
          <a:noFill/>
          <a:ln w="9525">
            <a:solidFill>
              <a:schemeClr val="accent4"/>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571500"/>
            <a:ext cx="8229600" cy="1143000"/>
          </a:xfrm>
        </p:spPr>
        <p:txBody>
          <a:bodyPr/>
          <a:lstStyle/>
          <a:p>
            <a:pPr eaLnBrk="1" hangingPunct="1"/>
            <a:r>
              <a:rPr lang="en-IE" sz="3200" b="1" smtClean="0"/>
              <a:t>Circumscribe a Circle on a Triangle</a:t>
            </a:r>
            <a:br>
              <a:rPr lang="en-IE" sz="3200" b="1" smtClean="0"/>
            </a:br>
            <a:endParaRPr lang="en-IE" sz="3200" smtClean="0"/>
          </a:p>
        </p:txBody>
      </p:sp>
      <p:sp>
        <p:nvSpPr>
          <p:cNvPr id="28674" name="Rectangle 2"/>
          <p:cNvSpPr>
            <a:spLocks noGrp="1" noChangeArrowheads="1"/>
          </p:cNvSpPr>
          <p:nvPr>
            <p:ph type="body" sz="half" idx="1"/>
          </p:nvPr>
        </p:nvSpPr>
        <p:spPr>
          <a:solidFill>
            <a:schemeClr val="bg1"/>
          </a:solidFill>
        </p:spPr>
        <p:txBody>
          <a:bodyPr/>
          <a:lstStyle/>
          <a:p>
            <a:pPr marL="609600" indent="-609600" eaLnBrk="1" hangingPunct="1">
              <a:lnSpc>
                <a:spcPct val="150000"/>
              </a:lnSpc>
              <a:buFontTx/>
              <a:buNone/>
              <a:defRPr/>
            </a:pPr>
            <a:endParaRPr lang="en-IE" sz="1050" b="1" dirty="0" smtClean="0"/>
          </a:p>
          <a:p>
            <a:pPr marL="457200" indent="-457200" eaLnBrk="1" hangingPunct="1">
              <a:buFont typeface="+mj-lt"/>
              <a:buAutoNum type="arabicPeriod"/>
              <a:defRPr/>
            </a:pPr>
            <a:r>
              <a:rPr lang="en-IE" sz="2000" dirty="0" smtClean="0"/>
              <a:t>Bisect sides AC and BC.</a:t>
            </a:r>
          </a:p>
          <a:p>
            <a:pPr marL="457200" indent="-457200" eaLnBrk="1" hangingPunct="1">
              <a:buFont typeface="+mj-lt"/>
              <a:buAutoNum type="arabicPeriod"/>
              <a:defRPr/>
            </a:pPr>
            <a:r>
              <a:rPr lang="en-IE" sz="2000" dirty="0" smtClean="0"/>
              <a:t>Fine the intersection point of the bisecting lines/bisectors. That is the centre of the circle.</a:t>
            </a:r>
          </a:p>
          <a:p>
            <a:pPr marL="457200" indent="-457200" eaLnBrk="1" hangingPunct="1">
              <a:buFont typeface="+mj-lt"/>
              <a:buAutoNum type="arabicPeriod"/>
              <a:defRPr/>
            </a:pPr>
            <a:r>
              <a:rPr lang="en-IE" sz="2000" dirty="0" smtClean="0"/>
              <a:t>The radius of the circle is the length of a line joining any one of the vertices of the triangle to the centre of the circle.</a:t>
            </a:r>
          </a:p>
        </p:txBody>
      </p:sp>
      <p:sp>
        <p:nvSpPr>
          <p:cNvPr id="10244" name="Content Placeholder 6"/>
          <p:cNvSpPr>
            <a:spLocks noGrp="1"/>
          </p:cNvSpPr>
          <p:nvPr>
            <p:ph sz="half" idx="2"/>
          </p:nvPr>
        </p:nvSpPr>
        <p:spPr/>
        <p:txBody>
          <a:bodyPr/>
          <a:lstStyle/>
          <a:p>
            <a:pPr eaLnBrk="1" hangingPunct="1"/>
            <a:endParaRPr lang="en-IE" smtClean="0"/>
          </a:p>
        </p:txBody>
      </p:sp>
      <p:sp>
        <p:nvSpPr>
          <p:cNvPr id="28675" name="Text Box 3"/>
          <p:cNvSpPr txBox="1">
            <a:spLocks noChangeArrowheads="1"/>
          </p:cNvSpPr>
          <p:nvPr/>
        </p:nvSpPr>
        <p:spPr bwMode="auto">
          <a:xfrm>
            <a:off x="0" y="260350"/>
            <a:ext cx="9144000" cy="274638"/>
          </a:xfrm>
          <a:prstGeom prst="rect">
            <a:avLst/>
          </a:prstGeom>
          <a:gradFill rotWithShape="1">
            <a:gsLst>
              <a:gs pos="0">
                <a:schemeClr val="accent1"/>
              </a:gs>
              <a:gs pos="50000">
                <a:schemeClr val="accent1">
                  <a:gamma/>
                  <a:shade val="57255"/>
                  <a:invGamma/>
                </a:schemeClr>
              </a:gs>
              <a:gs pos="100000">
                <a:schemeClr val="accent1"/>
              </a:gs>
            </a:gsLst>
            <a:lin ang="0" scaled="1"/>
          </a:gradFill>
          <a:ln w="9525">
            <a:noFill/>
            <a:miter lim="800000"/>
            <a:headEnd/>
            <a:tailEnd/>
          </a:ln>
          <a:effectLst/>
        </p:spPr>
        <p:txBody>
          <a:bodyPr lIns="0" tIns="0" rIns="0" bIns="0">
            <a:spAutoFit/>
          </a:bodyPr>
          <a:lstStyle/>
          <a:p>
            <a:pPr>
              <a:spcBef>
                <a:spcPct val="50000"/>
              </a:spcBef>
              <a:defRPr/>
            </a:pPr>
            <a:r>
              <a:rPr lang="en-IE" b="1" dirty="0"/>
              <a:t>        DRAWING LINES					                  	</a:t>
            </a:r>
            <a:endParaRPr lang="en-GB" b="1" dirty="0"/>
          </a:p>
        </p:txBody>
      </p:sp>
      <p:pic>
        <p:nvPicPr>
          <p:cNvPr id="48130" name="Picture 2"/>
          <p:cNvPicPr>
            <a:picLocks noChangeAspect="1" noChangeArrowheads="1"/>
          </p:cNvPicPr>
          <p:nvPr/>
        </p:nvPicPr>
        <p:blipFill>
          <a:blip r:embed="rId2"/>
          <a:srcRect/>
          <a:stretch>
            <a:fillRect/>
          </a:stretch>
        </p:blipFill>
        <p:spPr bwMode="auto">
          <a:xfrm>
            <a:off x="4965700" y="1714500"/>
            <a:ext cx="3535363" cy="3932238"/>
          </a:xfrm>
          <a:prstGeom prst="rect">
            <a:avLst/>
          </a:prstGeom>
          <a:noFill/>
          <a:ln w="9525">
            <a:solidFill>
              <a:schemeClr val="accent4"/>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60"/>
      </a:dk1>
      <a:lt1>
        <a:srgbClr val="FFFFFF"/>
      </a:lt1>
      <a:dk2>
        <a:srgbClr val="000060"/>
      </a:dk2>
      <a:lt2>
        <a:srgbClr val="808080"/>
      </a:lt2>
      <a:accent1>
        <a:srgbClr val="99CCFF"/>
      </a:accent1>
      <a:accent2>
        <a:srgbClr val="CCCCFF"/>
      </a:accent2>
      <a:accent3>
        <a:srgbClr val="FFFFFF"/>
      </a:accent3>
      <a:accent4>
        <a:srgbClr val="000051"/>
      </a:accent4>
      <a:accent5>
        <a:srgbClr val="CAE2FF"/>
      </a:accent5>
      <a:accent6>
        <a:srgbClr val="B9B9E7"/>
      </a:accent6>
      <a:hlink>
        <a:srgbClr val="3333CC"/>
      </a:hlink>
      <a:folHlink>
        <a:srgbClr val="AF67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0"/>
        </a:dk1>
        <a:lt1>
          <a:srgbClr val="FFFFFF"/>
        </a:lt1>
        <a:dk2>
          <a:srgbClr val="000060"/>
        </a:dk2>
        <a:lt2>
          <a:srgbClr val="808080"/>
        </a:lt2>
        <a:accent1>
          <a:srgbClr val="99CCFF"/>
        </a:accent1>
        <a:accent2>
          <a:srgbClr val="CCCCFF"/>
        </a:accent2>
        <a:accent3>
          <a:srgbClr val="FFFFFF"/>
        </a:accent3>
        <a:accent4>
          <a:srgbClr val="000051"/>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12502</TotalTime>
  <Words>732</Words>
  <Application>Microsoft Office PowerPoint</Application>
  <PresentationFormat>On-screen Show (4:3)</PresentationFormat>
  <Paragraphs>94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Verdana</vt:lpstr>
      <vt:lpstr>Lucida Handwriting</vt:lpstr>
      <vt:lpstr>Default Design</vt:lpstr>
      <vt:lpstr>ENGINEERING GRAPHICS  </vt:lpstr>
      <vt:lpstr>Slide 2</vt:lpstr>
      <vt:lpstr>Slide 3</vt:lpstr>
      <vt:lpstr>Slide 4</vt:lpstr>
      <vt:lpstr>Slide 5</vt:lpstr>
      <vt:lpstr>Slide 6</vt:lpstr>
      <vt:lpstr>Slide 7</vt:lpstr>
      <vt:lpstr>Slide 8</vt:lpstr>
      <vt:lpstr>Circumscribe a Circle on a Triangle </vt:lpstr>
      <vt:lpstr>Draw a Hexagon </vt:lpstr>
      <vt:lpstr>Draw a Hexagon </vt:lpstr>
      <vt:lpstr>Ellipse Construction</vt:lpstr>
      <vt:lpstr>CYCLOID</vt:lpstr>
      <vt:lpstr>HYPOCYCLOID</vt:lpstr>
      <vt:lpstr>EPICYCLOID</vt:lpstr>
      <vt:lpstr>Slide 16</vt:lpstr>
      <vt:lpstr>What is an  involute ??</vt:lpstr>
      <vt:lpstr>Example: Circle</vt:lpstr>
      <vt:lpstr>Example: Triangle</vt:lpstr>
      <vt:lpstr>Archimedean Spiral</vt:lpstr>
      <vt:lpstr>Try this!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GRAPHICS 1E7</dc:title>
  <dc:creator>username</dc:creator>
  <cp:lastModifiedBy>pandianprabu</cp:lastModifiedBy>
  <cp:revision>100</cp:revision>
  <dcterms:created xsi:type="dcterms:W3CDTF">2007-09-10T18:37:52Z</dcterms:created>
  <dcterms:modified xsi:type="dcterms:W3CDTF">2015-06-13T05:59:26Z</dcterms:modified>
</cp:coreProperties>
</file>