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78" r:id="rId4"/>
    <p:sldId id="279" r:id="rId5"/>
    <p:sldId id="261" r:id="rId6"/>
    <p:sldId id="262" r:id="rId7"/>
    <p:sldId id="263" r:id="rId8"/>
    <p:sldId id="264" r:id="rId9"/>
    <p:sldId id="265" r:id="rId10"/>
    <p:sldId id="272" r:id="rId11"/>
    <p:sldId id="266" r:id="rId12"/>
    <p:sldId id="267" r:id="rId13"/>
    <p:sldId id="268" r:id="rId14"/>
    <p:sldId id="274" r:id="rId15"/>
    <p:sldId id="269" r:id="rId16"/>
    <p:sldId id="275" r:id="rId17"/>
    <p:sldId id="276" r:id="rId18"/>
    <p:sldId id="277" r:id="rId19"/>
    <p:sldId id="280"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1/11/2023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slideLayout" Target="../slideLayouts/slideLayout2.xml"/><Relationship Id="rId1" Type="http://schemas.openxmlformats.org/officeDocument/2006/relationships/video" Target="file:///F:\V-I-G-N-E-S-H\PPT\AHP\Internal%20gear%20pump(480P).mp4"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slideLayout" Target="../slideLayouts/slideLayout2.xml"/><Relationship Id="rId1" Type="http://schemas.openxmlformats.org/officeDocument/2006/relationships/video" Target="file:///C:\Users\user\AppData\Local\Microsoft\Windows\INetCache\IE\FY3D61KX\External_Gear_Pump_Working_Animation(1080P_HD)%5bTrim%5d%5b1%5d.mp4"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en.wikipedia.org/wiki/Pump" TargetMode="External"/><Relationship Id="rId2" Type="http://schemas.openxmlformats.org/officeDocument/2006/relationships/slideLayout" Target="../slideLayouts/slideLayout2.xml"/><Relationship Id="rId1" Type="http://schemas.openxmlformats.org/officeDocument/2006/relationships/video" Target="file:///F:\V-I-G-N-E-S-H\PPT\AHP\Rotary%20Vane%20Pump%20working%20animation%20with%20detail%20explanation%20_%20TS7STUDYZONE(360P)%5bMute%5d%5bTrim%5d%5bTrim%5d.mp4" TargetMode="External"/><Relationship Id="rId6" Type="http://schemas.openxmlformats.org/officeDocument/2006/relationships/image" Target="../media/image32.png"/><Relationship Id="rId5" Type="http://schemas.openxmlformats.org/officeDocument/2006/relationships/hyperlink" Target="https://en.wikipedia.org/wiki/Rotor_(turbine)" TargetMode="External"/><Relationship Id="rId4" Type="http://schemas.openxmlformats.org/officeDocument/2006/relationships/hyperlink" Target="https://en.wiktionary.org/wiki/vane"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en.wikipedia.org/wiki/Positive_displacement_pump" TargetMode="External"/><Relationship Id="rId2" Type="http://schemas.openxmlformats.org/officeDocument/2006/relationships/slideLayout" Target="../slideLayouts/slideLayout2.xml"/><Relationship Id="rId1" Type="http://schemas.openxmlformats.org/officeDocument/2006/relationships/video" Target="file:///F:\V-I-G-N-E-S-H\PPT\AHP\The%20Lobe%20Pump%20--%20--(720P_HD)%5bMute%5d.mp4" TargetMode="External"/><Relationship Id="rId5" Type="http://schemas.openxmlformats.org/officeDocument/2006/relationships/image" Target="../media/image32.png"/><Relationship Id="rId4" Type="http://schemas.openxmlformats.org/officeDocument/2006/relationships/hyperlink" Target="https://en.wikipedia.org/wiki/Gear_pump"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en.wikipedia.org/wiki/Piston" TargetMode="External"/><Relationship Id="rId7" Type="http://schemas.openxmlformats.org/officeDocument/2006/relationships/image" Target="../media/image32.png"/><Relationship Id="rId2" Type="http://schemas.openxmlformats.org/officeDocument/2006/relationships/slideLayout" Target="../slideLayouts/slideLayout2.xml"/><Relationship Id="rId1" Type="http://schemas.openxmlformats.org/officeDocument/2006/relationships/video" Target="file:///F:\V-I-G-N-E-S-H\PPT\AHP\Axial%20Piston%20Pump%20_3dmodeling%20_3d%20_mechanical%20_engineering%20_pump%20_animation(720P_HD).mp4" TargetMode="External"/><Relationship Id="rId6" Type="http://schemas.openxmlformats.org/officeDocument/2006/relationships/hyperlink" Target="https://en.wikipedia.org/wiki/Air_conditioning" TargetMode="External"/><Relationship Id="rId5" Type="http://schemas.openxmlformats.org/officeDocument/2006/relationships/hyperlink" Target="https://en.wikipedia.org/wiki/Hydraulic_machinery" TargetMode="External"/><Relationship Id="rId4" Type="http://schemas.openxmlformats.org/officeDocument/2006/relationships/hyperlink" Target="https://en.wikipedia.org/wiki/Cylinder_block"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en.wikipedia.org/wiki/Hydraulic_pump" TargetMode="External"/><Relationship Id="rId2" Type="http://schemas.openxmlformats.org/officeDocument/2006/relationships/slideLayout" Target="../slideLayouts/slideLayout2.xml"/><Relationship Id="rId1" Type="http://schemas.openxmlformats.org/officeDocument/2006/relationships/video" Target="file:///F:\V-I-G-N-E-S-H\PPT\AHP\Radial%20Piston%20Pump%20Working%20Animation%20With%20Detail%20Explanation%20_%20TS7STUDYZONE(480P)%5bMute%5d%5bTrim%5d.mp4" TargetMode="External"/><Relationship Id="rId4" Type="http://schemas.openxmlformats.org/officeDocument/2006/relationships/image" Target="../media/image32.png"/></Relationships>
</file>

<file path=ppt/slides/_rels/slide17.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slideLayout" Target="../slideLayouts/slideLayout2.xml"/><Relationship Id="rId1" Type="http://schemas.openxmlformats.org/officeDocument/2006/relationships/video" Target="file:///F:\V-I-G-N-E-S-H\PPT\AHP\balanced%20vane%20pump(720P_HD)%5bTrim%5d%5bTrim%5d.mp4"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slideLayout" Target="../slideLayouts/slideLayout2.xml"/><Relationship Id="rId1" Type="http://schemas.openxmlformats.org/officeDocument/2006/relationships/video" Target="file:///C:\Users\user\AppData\Local\Microsoft\Windows\INetCache\IE\42I0PP3N\Rotary_Vane_Pump_Working_Animation(1080P_HD)%5bTrim%5d%5b1%5d.mp4" TargetMode="External"/></Relationships>
</file>

<file path=ppt/slides/_rels/slide19.xml.rels><?xml version="1.0" encoding="UTF-8" standalone="yes"?>
<Relationships xmlns="http://schemas.openxmlformats.org/package/2006/relationships"><Relationship Id="rId2" Type="http://schemas.openxmlformats.org/officeDocument/2006/relationships/image" Target="../media/image34.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image" Target="../media/image16.png"/><Relationship Id="rId18" Type="http://schemas.openxmlformats.org/officeDocument/2006/relationships/image" Target="../media/image21.png"/><Relationship Id="rId26" Type="http://schemas.openxmlformats.org/officeDocument/2006/relationships/image" Target="../media/image29.png"/><Relationship Id="rId3" Type="http://schemas.openxmlformats.org/officeDocument/2006/relationships/image" Target="../media/image6.png"/><Relationship Id="rId21" Type="http://schemas.openxmlformats.org/officeDocument/2006/relationships/image" Target="../media/image24.png"/><Relationship Id="rId7" Type="http://schemas.openxmlformats.org/officeDocument/2006/relationships/image" Target="../media/image10.png"/><Relationship Id="rId12" Type="http://schemas.openxmlformats.org/officeDocument/2006/relationships/image" Target="../media/image15.png"/><Relationship Id="rId17" Type="http://schemas.openxmlformats.org/officeDocument/2006/relationships/image" Target="../media/image20.png"/><Relationship Id="rId25" Type="http://schemas.openxmlformats.org/officeDocument/2006/relationships/image" Target="../media/image28.png"/><Relationship Id="rId2" Type="http://schemas.openxmlformats.org/officeDocument/2006/relationships/image" Target="../media/image5.jpeg"/><Relationship Id="rId16" Type="http://schemas.openxmlformats.org/officeDocument/2006/relationships/image" Target="../media/image19.png"/><Relationship Id="rId20" Type="http://schemas.openxmlformats.org/officeDocument/2006/relationships/image" Target="../media/image23.png"/><Relationship Id="rId1" Type="http://schemas.openxmlformats.org/officeDocument/2006/relationships/slideLayout" Target="../slideLayouts/slideLayout2.xml"/><Relationship Id="rId6" Type="http://schemas.openxmlformats.org/officeDocument/2006/relationships/image" Target="../media/image9.png"/><Relationship Id="rId11" Type="http://schemas.openxmlformats.org/officeDocument/2006/relationships/image" Target="../media/image14.png"/><Relationship Id="rId24" Type="http://schemas.openxmlformats.org/officeDocument/2006/relationships/image" Target="../media/image27.png"/><Relationship Id="rId5" Type="http://schemas.openxmlformats.org/officeDocument/2006/relationships/image" Target="../media/image8.png"/><Relationship Id="rId15" Type="http://schemas.openxmlformats.org/officeDocument/2006/relationships/image" Target="../media/image18.png"/><Relationship Id="rId23" Type="http://schemas.openxmlformats.org/officeDocument/2006/relationships/image" Target="../media/image26.png"/><Relationship Id="rId28" Type="http://schemas.openxmlformats.org/officeDocument/2006/relationships/image" Target="../media/image31.png"/><Relationship Id="rId10" Type="http://schemas.openxmlformats.org/officeDocument/2006/relationships/image" Target="../media/image13.png"/><Relationship Id="rId19" Type="http://schemas.openxmlformats.org/officeDocument/2006/relationships/image" Target="../media/image22.png"/><Relationship Id="rId4" Type="http://schemas.openxmlformats.org/officeDocument/2006/relationships/image" Target="../media/image7.jpeg"/><Relationship Id="rId9" Type="http://schemas.openxmlformats.org/officeDocument/2006/relationships/image" Target="../media/image12.png"/><Relationship Id="rId14" Type="http://schemas.openxmlformats.org/officeDocument/2006/relationships/image" Target="../media/image17.png"/><Relationship Id="rId22" Type="http://schemas.openxmlformats.org/officeDocument/2006/relationships/image" Target="../media/image25.png"/><Relationship Id="rId27" Type="http://schemas.openxmlformats.org/officeDocument/2006/relationships/image" Target="../media/image30.png"/></Relationships>
</file>

<file path=ppt/slides/_rels/slide9.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slideLayout" Target="../slideLayouts/slideLayout2.xml"/><Relationship Id="rId1" Type="http://schemas.openxmlformats.org/officeDocument/2006/relationships/video" Target="file:///F:\V-I-G-N-E-S-H\PPT\AHP\Basic%20Hydraulic%20System%20Circuit%20Diagram%20and%20Working%20Animation(1080P_HD)%5bTrim%5d%5bTrim%5d%5bMute%5d.mp4"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0" y="1600200"/>
            <a:ext cx="9144000" cy="5029200"/>
          </a:xfrm>
        </p:spPr>
        <p:txBody>
          <a:bodyPr>
            <a:normAutofit/>
          </a:bodyPr>
          <a:lstStyle/>
          <a:p>
            <a:pPr algn="ctr">
              <a:lnSpc>
                <a:spcPct val="170000"/>
              </a:lnSpc>
            </a:pPr>
            <a:endParaRPr lang="en-US" sz="1800" b="1" dirty="0" smtClean="0">
              <a:latin typeface="Times New Roman" pitchFamily="18" charset="0"/>
              <a:cs typeface="Times New Roman" pitchFamily="18" charset="0"/>
            </a:endParaRPr>
          </a:p>
          <a:p>
            <a:pPr algn="ctr">
              <a:lnSpc>
                <a:spcPct val="170000"/>
              </a:lnSpc>
              <a:buNone/>
            </a:pPr>
            <a:r>
              <a:rPr lang="en-US" sz="2200" b="1" dirty="0" smtClean="0">
                <a:solidFill>
                  <a:srgbClr val="C00000"/>
                </a:solidFill>
                <a:latin typeface="Times New Roman" pitchFamily="18" charset="0"/>
                <a:cs typeface="Times New Roman" pitchFamily="18" charset="0"/>
              </a:rPr>
              <a:t>ME3492-HYDRAULICS AND PNEUMATICS</a:t>
            </a:r>
          </a:p>
          <a:p>
            <a:pPr algn="ctr">
              <a:lnSpc>
                <a:spcPct val="170000"/>
              </a:lnSpc>
              <a:buNone/>
            </a:pPr>
            <a:r>
              <a:rPr lang="en-US" sz="2200" b="1" dirty="0" smtClean="0">
                <a:solidFill>
                  <a:srgbClr val="C00000"/>
                </a:solidFill>
                <a:latin typeface="Times New Roman" pitchFamily="18" charset="0"/>
                <a:cs typeface="Times New Roman" pitchFamily="18" charset="0"/>
              </a:rPr>
              <a:t>BE-MECHANICAL-II YEAR &amp; III SEMESTER</a:t>
            </a:r>
          </a:p>
          <a:p>
            <a:pPr>
              <a:lnSpc>
                <a:spcPct val="170000"/>
              </a:lnSpc>
            </a:pPr>
            <a:endParaRPr lang="en-US" sz="1800" b="1" dirty="0" smtClean="0">
              <a:latin typeface="Times New Roman" pitchFamily="18" charset="0"/>
              <a:cs typeface="Times New Roman" pitchFamily="18" charset="0"/>
            </a:endParaRPr>
          </a:p>
          <a:p>
            <a:pPr>
              <a:lnSpc>
                <a:spcPct val="120000"/>
              </a:lnSpc>
              <a:buNone/>
            </a:pPr>
            <a:r>
              <a:rPr lang="en-US" sz="1800" b="1" dirty="0" smtClean="0">
                <a:latin typeface="Times New Roman" pitchFamily="18" charset="0"/>
                <a:cs typeface="Times New Roman" pitchFamily="18" charset="0"/>
              </a:rPr>
              <a:t>PRESENTED BY,</a:t>
            </a:r>
          </a:p>
          <a:p>
            <a:pPr>
              <a:lnSpc>
                <a:spcPct val="120000"/>
              </a:lnSpc>
              <a:buNone/>
            </a:pPr>
            <a:r>
              <a:rPr lang="en-US" sz="1800" b="1" dirty="0" smtClean="0">
                <a:latin typeface="Times New Roman" pitchFamily="18" charset="0"/>
                <a:cs typeface="Times New Roman" pitchFamily="18" charset="0"/>
              </a:rPr>
              <a:t>S.VIGNESH, ME</a:t>
            </a:r>
          </a:p>
          <a:p>
            <a:pPr>
              <a:lnSpc>
                <a:spcPct val="120000"/>
              </a:lnSpc>
              <a:buNone/>
            </a:pPr>
            <a:r>
              <a:rPr lang="en-US" sz="1800" b="1" dirty="0" smtClean="0">
                <a:latin typeface="Times New Roman" pitchFamily="18" charset="0"/>
                <a:cs typeface="Times New Roman" pitchFamily="18" charset="0"/>
              </a:rPr>
              <a:t>ASSISTANT PROFESSOR,</a:t>
            </a:r>
          </a:p>
          <a:p>
            <a:pPr>
              <a:lnSpc>
                <a:spcPct val="120000"/>
              </a:lnSpc>
              <a:buNone/>
            </a:pPr>
            <a:r>
              <a:rPr lang="en-US" sz="1800" b="1" dirty="0" smtClean="0">
                <a:latin typeface="Times New Roman" pitchFamily="18" charset="0"/>
                <a:cs typeface="Times New Roman" pitchFamily="18" charset="0"/>
              </a:rPr>
              <a:t>DEPARTMENT OF MECHANICAL ENGINEERING,</a:t>
            </a:r>
          </a:p>
          <a:p>
            <a:pPr>
              <a:lnSpc>
                <a:spcPct val="120000"/>
              </a:lnSpc>
              <a:buNone/>
            </a:pPr>
            <a:r>
              <a:rPr lang="en-US" sz="1800" b="1" dirty="0" smtClean="0">
                <a:latin typeface="Times New Roman" pitchFamily="18" charset="0"/>
                <a:cs typeface="Times New Roman" pitchFamily="18" charset="0"/>
              </a:rPr>
              <a:t>SIR ISSAC  NEWTON COLLEGE OF ENGINEERING AND TECHNOLOGY,</a:t>
            </a:r>
          </a:p>
          <a:p>
            <a:pPr>
              <a:lnSpc>
                <a:spcPct val="170000"/>
              </a:lnSpc>
              <a:buNone/>
            </a:pPr>
            <a:r>
              <a:rPr lang="en-US" sz="1800" b="1" dirty="0" smtClean="0">
                <a:latin typeface="Times New Roman" pitchFamily="18" charset="0"/>
                <a:cs typeface="Times New Roman" pitchFamily="18" charset="0"/>
              </a:rPr>
              <a:t>NAGAPATTINAM</a:t>
            </a:r>
            <a:r>
              <a:rPr lang="en-US" sz="1800" b="1" dirty="0" smtClean="0">
                <a:solidFill>
                  <a:schemeClr val="bg1"/>
                </a:solidFill>
                <a:latin typeface="Times New Roman" pitchFamily="18" charset="0"/>
                <a:cs typeface="Times New Roman" pitchFamily="18" charset="0"/>
              </a:rPr>
              <a:t>BY</a:t>
            </a:r>
          </a:p>
          <a:p>
            <a:endParaRPr lang="en-US" dirty="0"/>
          </a:p>
        </p:txBody>
      </p:sp>
      <p:pic>
        <p:nvPicPr>
          <p:cNvPr id="4" name="Picture 3" descr="C:\Users\user\AppData\Local\Microsoft\Windows\INetCache\Content.Word\1671437823061.jpg"/>
          <p:cNvPicPr/>
          <p:nvPr/>
        </p:nvPicPr>
        <p:blipFill>
          <a:blip r:embed="rId2">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6se="http://schemas.microsoft.com/office/word/2015/wordml/symex" xmlns:w15="http://schemas.microsoft.com/office/word/2012/wordml"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cx1="http://schemas.microsoft.com/office/drawing/2015/9/8/chartex" xmlns:cx="http://schemas.microsoft.com/office/drawing/2014/chartex"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a:off x="533400" y="152400"/>
            <a:ext cx="8229600" cy="1981200"/>
          </a:xfrm>
          <a:prstGeom prst="rect">
            <a:avLst/>
          </a:prstGeom>
          <a:noFill/>
          <a:ln>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6">
                    <a:lumMod val="75000"/>
                  </a:schemeClr>
                </a:solidFill>
                <a:latin typeface="Times New Roman" pitchFamily="18" charset="0"/>
                <a:cs typeface="Times New Roman" pitchFamily="18" charset="0"/>
              </a:rPr>
              <a:t>HYDRAULIC PUMP</a:t>
            </a:r>
            <a:endParaRPr lang="en-US" b="1" dirty="0">
              <a:solidFill>
                <a:schemeClr val="accent6">
                  <a:lumMod val="75000"/>
                </a:schemeClr>
              </a:solidFill>
              <a:latin typeface="Times New Roman" pitchFamily="18" charset="0"/>
              <a:cs typeface="Times New Roman" pitchFamily="18" charset="0"/>
            </a:endParaRPr>
          </a:p>
        </p:txBody>
      </p:sp>
      <p:pic>
        <p:nvPicPr>
          <p:cNvPr id="6" name="Content Placeholder 5" descr="d4d366475562db027152802afc479e90.jpg"/>
          <p:cNvPicPr>
            <a:picLocks noGrp="1" noChangeAspect="1"/>
          </p:cNvPicPr>
          <p:nvPr>
            <p:ph idx="1"/>
          </p:nvPr>
        </p:nvPicPr>
        <p:blipFill>
          <a:blip r:embed="rId2"/>
          <a:stretch>
            <a:fillRect/>
          </a:stretch>
        </p:blipFill>
        <p:spPr>
          <a:xfrm>
            <a:off x="990600" y="1447800"/>
            <a:ext cx="7619999" cy="4876800"/>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smtClean="0">
                <a:solidFill>
                  <a:srgbClr val="C00000"/>
                </a:solidFill>
                <a:latin typeface="Times New Roman" pitchFamily="18" charset="0"/>
                <a:cs typeface="Times New Roman" pitchFamily="18" charset="0"/>
              </a:rPr>
              <a:t>INTERNAL GEAR PUMP</a:t>
            </a: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sz="2200" dirty="0" smtClean="0">
                <a:latin typeface="Times New Roman" pitchFamily="18" charset="0"/>
                <a:cs typeface="Times New Roman" pitchFamily="18" charset="0"/>
              </a:rPr>
              <a:t> A gear pump is </a:t>
            </a:r>
            <a:r>
              <a:rPr lang="en-US" sz="2200" b="1" dirty="0" smtClean="0">
                <a:latin typeface="Times New Roman" pitchFamily="18" charset="0"/>
                <a:cs typeface="Times New Roman" pitchFamily="18" charset="0"/>
              </a:rPr>
              <a:t>a type of positive displacement (PD) pump</a:t>
            </a:r>
            <a:r>
              <a:rPr lang="en-US" sz="2200" dirty="0" smtClean="0">
                <a:latin typeface="Times New Roman" pitchFamily="18" charset="0"/>
                <a:cs typeface="Times New Roman" pitchFamily="18" charset="0"/>
              </a:rPr>
              <a:t>. Gear pumps use the actions of rotating cogs or gears to transfer fluids. The rotating gears develop a liquid seal with the pump casing and create suction at the pump inlet</a:t>
            </a:r>
            <a:endParaRPr lang="en-US" sz="2200" b="1" dirty="0">
              <a:latin typeface="Times New Roman" pitchFamily="18" charset="0"/>
              <a:cs typeface="Times New Roman" pitchFamily="18" charset="0"/>
            </a:endParaRPr>
          </a:p>
        </p:txBody>
      </p:sp>
      <p:pic>
        <p:nvPicPr>
          <p:cNvPr id="4" name="Internal gear pump(480P).mp4">
            <a:hlinkClick r:id="" action="ppaction://media"/>
          </p:cNvPr>
          <p:cNvPicPr>
            <a:picLocks noGrp="1" noRot="1" noChangeAspect="1"/>
          </p:cNvPicPr>
          <p:nvPr>
            <p:ph idx="1"/>
            <a:videoFile r:link="rId1"/>
          </p:nvPr>
        </p:nvPicPr>
        <p:blipFill>
          <a:blip r:embed="rId3"/>
          <a:stretch>
            <a:fillRect/>
          </a:stretch>
        </p:blipFill>
        <p:spPr>
          <a:xfrm>
            <a:off x="1219200" y="2209800"/>
            <a:ext cx="7010400" cy="439578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30362"/>
          </a:xfrm>
        </p:spPr>
        <p:txBody>
          <a:bodyPr>
            <a:normAutofit fontScale="90000"/>
          </a:bodyPr>
          <a:lstStyle/>
          <a:p>
            <a:pPr algn="l"/>
            <a:r>
              <a:rPr lang="en-US" sz="3300" dirty="0" smtClean="0">
                <a:solidFill>
                  <a:srgbClr val="C00000"/>
                </a:solidFill>
                <a:latin typeface="Times New Roman" pitchFamily="18" charset="0"/>
                <a:cs typeface="Times New Roman" pitchFamily="18" charset="0"/>
              </a:rPr>
              <a:t>EXTERNAL GEAR PUMP</a:t>
            </a:r>
            <a:r>
              <a:rPr lang="en-US" dirty="0" smtClean="0"/>
              <a:t/>
            </a:r>
            <a:br>
              <a:rPr lang="en-US" dirty="0" smtClean="0"/>
            </a:br>
            <a:r>
              <a:rPr lang="en-US" sz="2200" dirty="0" smtClean="0">
                <a:latin typeface="Times New Roman" pitchFamily="18" charset="0"/>
                <a:cs typeface="Times New Roman" pitchFamily="18" charset="0"/>
              </a:rPr>
              <a:t>External gear pump </a:t>
            </a:r>
            <a:r>
              <a:rPr lang="en-US" sz="2200" b="1" dirty="0" smtClean="0">
                <a:latin typeface="Times New Roman" pitchFamily="18" charset="0"/>
                <a:cs typeface="Times New Roman" pitchFamily="18" charset="0"/>
              </a:rPr>
              <a:t>consists of two identical, interlocking gears supported by separate shafts</a:t>
            </a:r>
            <a:r>
              <a:rPr lang="en-US" sz="2200" dirty="0" smtClean="0">
                <a:latin typeface="Times New Roman" pitchFamily="18" charset="0"/>
                <a:cs typeface="Times New Roman" pitchFamily="18" charset="0"/>
              </a:rPr>
              <a:t>. Generally, one gear is driven by a motor and this drives the other gear (the idler). In some cases, both shafts may be driven by motors. The shafts are supported by bearings on each side of the casing</a:t>
            </a:r>
            <a:endParaRPr lang="en-US" sz="2200" dirty="0">
              <a:latin typeface="Times New Roman" pitchFamily="18" charset="0"/>
              <a:cs typeface="Times New Roman" pitchFamily="18" charset="0"/>
            </a:endParaRPr>
          </a:p>
        </p:txBody>
      </p:sp>
      <p:pic>
        <p:nvPicPr>
          <p:cNvPr id="6" name="External_Gear_Pump_Working_Animation(1080P_HD)[Trim][1].mp4">
            <a:hlinkClick r:id="" action="ppaction://media"/>
          </p:cNvPr>
          <p:cNvPicPr>
            <a:picLocks noGrp="1" noRot="1" noChangeAspect="1"/>
          </p:cNvPicPr>
          <p:nvPr>
            <p:ph idx="1"/>
            <a:videoFile r:link="rId1"/>
          </p:nvPr>
        </p:nvPicPr>
        <p:blipFill>
          <a:blip r:embed="rId3"/>
          <a:stretch>
            <a:fillRect/>
          </a:stretch>
        </p:blipFill>
        <p:spPr>
          <a:xfrm>
            <a:off x="914400" y="2209800"/>
            <a:ext cx="7772400" cy="46482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6"/>
                </p:tgtEl>
              </p:cMediaNode>
            </p:video>
            <p:seq concurrent="1" nextAc="seek">
              <p:cTn id="8" restart="whenNotActive" fill="hold" evtFilter="cancelBubble" nodeType="interactiveSeq">
                <p:stCondLst>
                  <p:cond evt="onClick" delay="0">
                    <p:tgtEl>
                      <p:spTgt spid="6"/>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6"/>
                                        </p:tgtEl>
                                      </p:cBhvr>
                                    </p:cmd>
                                  </p:childTnLst>
                                </p:cTn>
                              </p:par>
                            </p:childTnLst>
                          </p:cTn>
                        </p:par>
                      </p:childTnLst>
                    </p:cTn>
                  </p:par>
                </p:childTnLst>
              </p:cTn>
              <p:nextCondLst>
                <p:cond evt="onClick" delay="0">
                  <p:tgtEl>
                    <p:spTgt spid="6"/>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82762"/>
          </a:xfrm>
        </p:spPr>
        <p:txBody>
          <a:bodyPr>
            <a:normAutofit fontScale="90000"/>
          </a:bodyPr>
          <a:lstStyle/>
          <a:p>
            <a:pPr algn="l">
              <a:spcBef>
                <a:spcPts val="0"/>
              </a:spcBef>
            </a:pPr>
            <a:r>
              <a:rPr lang="en-US" sz="3300" dirty="0" smtClean="0">
                <a:solidFill>
                  <a:srgbClr val="C00000"/>
                </a:solidFill>
                <a:latin typeface="Times New Roman" pitchFamily="18" charset="0"/>
                <a:cs typeface="Times New Roman" pitchFamily="18" charset="0"/>
              </a:rPr>
              <a:t>ROTARY VANE PUMP</a:t>
            </a:r>
            <a:r>
              <a:rPr lang="en-US" sz="2200" dirty="0" smtClean="0">
                <a:latin typeface="Times New Roman" pitchFamily="18" charset="0"/>
                <a:cs typeface="Times New Roman" pitchFamily="18" charset="0"/>
              </a:rPr>
              <a:t/>
            </a:r>
            <a:br>
              <a:rPr lang="en-US" sz="2200" dirty="0" smtClean="0">
                <a:latin typeface="Times New Roman" pitchFamily="18" charset="0"/>
                <a:cs typeface="Times New Roman" pitchFamily="18" charset="0"/>
              </a:rPr>
            </a:br>
            <a:r>
              <a:rPr lang="en-US" sz="2200" dirty="0" smtClean="0">
                <a:latin typeface="Times New Roman" pitchFamily="18" charset="0"/>
                <a:cs typeface="Times New Roman" pitchFamily="18" charset="0"/>
              </a:rPr>
              <a:t>A </a:t>
            </a:r>
            <a:r>
              <a:rPr lang="en-US" sz="2200" b="1" dirty="0" smtClean="0">
                <a:latin typeface="Times New Roman" pitchFamily="18" charset="0"/>
                <a:cs typeface="Times New Roman" pitchFamily="18" charset="0"/>
              </a:rPr>
              <a:t>rotary vane pump</a:t>
            </a:r>
            <a:r>
              <a:rPr lang="en-US" sz="2200" dirty="0" smtClean="0">
                <a:latin typeface="Times New Roman" pitchFamily="18" charset="0"/>
                <a:cs typeface="Times New Roman" pitchFamily="18" charset="0"/>
              </a:rPr>
              <a:t> is a type of </a:t>
            </a:r>
            <a:r>
              <a:rPr lang="en-US" sz="2200" dirty="0" smtClean="0">
                <a:latin typeface="Times New Roman" pitchFamily="18" charset="0"/>
                <a:cs typeface="Times New Roman" pitchFamily="18" charset="0"/>
                <a:hlinkClick r:id="rId3" tooltip="Pump"/>
              </a:rPr>
              <a:t>positive-displacement pump</a:t>
            </a:r>
            <a:r>
              <a:rPr lang="en-US" sz="2200" dirty="0" smtClean="0">
                <a:latin typeface="Times New Roman" pitchFamily="18" charset="0"/>
                <a:cs typeface="Times New Roman" pitchFamily="18" charset="0"/>
              </a:rPr>
              <a:t> that consists of </a:t>
            </a:r>
            <a:r>
              <a:rPr lang="en-US" sz="2200" dirty="0" smtClean="0">
                <a:latin typeface="Times New Roman" pitchFamily="18" charset="0"/>
                <a:cs typeface="Times New Roman" pitchFamily="18" charset="0"/>
                <a:hlinkClick r:id="rId4" tooltip="wikt:vane"/>
              </a:rPr>
              <a:t>vanes</a:t>
            </a:r>
            <a:r>
              <a:rPr lang="en-US" sz="2200" dirty="0" smtClean="0">
                <a:latin typeface="Times New Roman" pitchFamily="18" charset="0"/>
                <a:cs typeface="Times New Roman" pitchFamily="18" charset="0"/>
              </a:rPr>
              <a:t> mounted to a </a:t>
            </a:r>
            <a:r>
              <a:rPr lang="en-US" sz="2200" dirty="0" smtClean="0">
                <a:latin typeface="Times New Roman" pitchFamily="18" charset="0"/>
                <a:cs typeface="Times New Roman" pitchFamily="18" charset="0"/>
                <a:hlinkClick r:id="rId5" tooltip="Rotor (turbine)"/>
              </a:rPr>
              <a:t>rotor</a:t>
            </a:r>
            <a:r>
              <a:rPr lang="en-US" sz="2200" dirty="0" smtClean="0">
                <a:latin typeface="Times New Roman" pitchFamily="18" charset="0"/>
                <a:cs typeface="Times New Roman" pitchFamily="18" charset="0"/>
              </a:rPr>
              <a:t> that rotates inside a cavity. In some cases these vanes can have variable length and/or be tensioned to maintain contact with the walls as the pump rotates</a:t>
            </a:r>
            <a:r>
              <a:rPr lang="en-US" dirty="0" smtClean="0"/>
              <a:t>.</a:t>
            </a:r>
            <a:endParaRPr lang="en-US" dirty="0"/>
          </a:p>
        </p:txBody>
      </p:sp>
      <p:pic>
        <p:nvPicPr>
          <p:cNvPr id="4" name="Rotary Vane Pump working animation with detail explanation _ TS7STUDYZONE(360P)[Mute][Trim][Trim].mp4">
            <a:hlinkClick r:id="" action="ppaction://media"/>
          </p:cNvPr>
          <p:cNvPicPr>
            <a:picLocks noGrp="1" noRot="1" noChangeAspect="1"/>
          </p:cNvPicPr>
          <p:nvPr>
            <p:ph idx="1"/>
            <a:videoFile r:link="rId1"/>
          </p:nvPr>
        </p:nvPicPr>
        <p:blipFill>
          <a:blip r:embed="rId6"/>
          <a:stretch>
            <a:fillRect/>
          </a:stretch>
        </p:blipFill>
        <p:spPr>
          <a:xfrm>
            <a:off x="1600200" y="2133600"/>
            <a:ext cx="6705600" cy="452913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828800"/>
          </a:xfrm>
        </p:spPr>
        <p:txBody>
          <a:bodyPr>
            <a:normAutofit fontScale="90000"/>
          </a:bodyPr>
          <a:lstStyle/>
          <a:p>
            <a:pPr algn="just"/>
            <a:r>
              <a:rPr lang="en-US" dirty="0" smtClean="0">
                <a:solidFill>
                  <a:srgbClr val="C00000"/>
                </a:solidFill>
                <a:latin typeface="Times New Roman" pitchFamily="18" charset="0"/>
                <a:cs typeface="Times New Roman" pitchFamily="18" charset="0"/>
              </a:rPr>
              <a:t>LOBEPUMP</a:t>
            </a:r>
            <a:r>
              <a:rPr lang="en-US" dirty="0" smtClean="0"/>
              <a:t/>
            </a:r>
            <a:br>
              <a:rPr lang="en-US" dirty="0" smtClean="0"/>
            </a:br>
            <a:r>
              <a:rPr lang="en-US" dirty="0" smtClean="0"/>
              <a:t> </a:t>
            </a:r>
            <a:r>
              <a:rPr lang="en-US" sz="2200" dirty="0" smtClean="0">
                <a:latin typeface="Times New Roman" pitchFamily="18" charset="0"/>
                <a:cs typeface="Times New Roman" pitchFamily="18" charset="0"/>
              </a:rPr>
              <a:t>A </a:t>
            </a:r>
            <a:r>
              <a:rPr lang="en-US" sz="2200" b="1" dirty="0" smtClean="0">
                <a:latin typeface="Times New Roman" pitchFamily="18" charset="0"/>
                <a:cs typeface="Times New Roman" pitchFamily="18" charset="0"/>
              </a:rPr>
              <a:t>lobe pump</a:t>
            </a:r>
            <a:r>
              <a:rPr lang="en-US" sz="2200" dirty="0" smtClean="0">
                <a:latin typeface="Times New Roman" pitchFamily="18" charset="0"/>
                <a:cs typeface="Times New Roman" pitchFamily="18" charset="0"/>
              </a:rPr>
              <a:t>, or </a:t>
            </a:r>
            <a:r>
              <a:rPr lang="en-US" sz="2200" b="1" dirty="0" smtClean="0">
                <a:latin typeface="Times New Roman" pitchFamily="18" charset="0"/>
                <a:cs typeface="Times New Roman" pitchFamily="18" charset="0"/>
              </a:rPr>
              <a:t>rotary lobe pump</a:t>
            </a:r>
            <a:r>
              <a:rPr lang="en-US" sz="2200" dirty="0" smtClean="0">
                <a:latin typeface="Times New Roman" pitchFamily="18" charset="0"/>
                <a:cs typeface="Times New Roman" pitchFamily="18" charset="0"/>
              </a:rPr>
              <a:t>, is a type of </a:t>
            </a:r>
            <a:r>
              <a:rPr lang="en-US" sz="2200" dirty="0" smtClean="0">
                <a:latin typeface="Times New Roman" pitchFamily="18" charset="0"/>
                <a:cs typeface="Times New Roman" pitchFamily="18" charset="0"/>
                <a:hlinkClick r:id="rId3" tooltip="Positive displacement pump"/>
              </a:rPr>
              <a:t>positive displacement pump</a:t>
            </a:r>
            <a:r>
              <a:rPr lang="en-US" sz="2200" dirty="0" smtClean="0">
                <a:latin typeface="Times New Roman" pitchFamily="18" charset="0"/>
                <a:cs typeface="Times New Roman" pitchFamily="18" charset="0"/>
              </a:rPr>
              <a:t>. It is similar to a </a:t>
            </a:r>
            <a:r>
              <a:rPr lang="en-US" sz="2200" dirty="0" smtClean="0">
                <a:latin typeface="Times New Roman" pitchFamily="18" charset="0"/>
                <a:cs typeface="Times New Roman" pitchFamily="18" charset="0"/>
                <a:hlinkClick r:id="rId4" tooltip="Gear pump"/>
              </a:rPr>
              <a:t>gear pump</a:t>
            </a:r>
            <a:r>
              <a:rPr lang="en-US" sz="2200" dirty="0" smtClean="0">
                <a:latin typeface="Times New Roman" pitchFamily="18" charset="0"/>
                <a:cs typeface="Times New Roman" pitchFamily="18" charset="0"/>
              </a:rPr>
              <a:t> except the lobes are designed to almost meet, rather than touch and turn each other.</a:t>
            </a:r>
            <a:endParaRPr lang="en-US" sz="2200" dirty="0">
              <a:latin typeface="Times New Roman" pitchFamily="18" charset="0"/>
              <a:cs typeface="Times New Roman" pitchFamily="18" charset="0"/>
            </a:endParaRPr>
          </a:p>
        </p:txBody>
      </p:sp>
      <p:pic>
        <p:nvPicPr>
          <p:cNvPr id="4" name="The Lobe Pump -- --(720P_HD)[Mute].mp4">
            <a:hlinkClick r:id="" action="ppaction://media"/>
          </p:cNvPr>
          <p:cNvPicPr>
            <a:picLocks noGrp="1" noRot="1" noChangeAspect="1"/>
          </p:cNvPicPr>
          <p:nvPr>
            <p:ph idx="1"/>
            <a:videoFile r:link="rId1"/>
          </p:nvPr>
        </p:nvPicPr>
        <p:blipFill>
          <a:blip r:embed="rId5"/>
          <a:stretch>
            <a:fillRect/>
          </a:stretch>
        </p:blipFill>
        <p:spPr>
          <a:xfrm>
            <a:off x="914400" y="2438400"/>
            <a:ext cx="7772400" cy="407193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30362"/>
          </a:xfrm>
        </p:spPr>
        <p:txBody>
          <a:bodyPr>
            <a:normAutofit fontScale="90000"/>
          </a:bodyPr>
          <a:lstStyle/>
          <a:p>
            <a:pPr algn="l"/>
            <a:r>
              <a:rPr lang="en-US" dirty="0" smtClean="0">
                <a:solidFill>
                  <a:srgbClr val="C00000"/>
                </a:solidFill>
                <a:latin typeface="Times New Roman" pitchFamily="18" charset="0"/>
                <a:cs typeface="Times New Roman" pitchFamily="18" charset="0"/>
              </a:rPr>
              <a:t>AXIAL PISTON PUMP</a:t>
            </a:r>
            <a:r>
              <a:rPr lang="en-US" dirty="0" smtClean="0"/>
              <a:t/>
            </a:r>
            <a:br>
              <a:rPr lang="en-US" dirty="0" smtClean="0"/>
            </a:br>
            <a:r>
              <a:rPr lang="en-US" sz="2200" dirty="0" smtClean="0">
                <a:latin typeface="Times New Roman" pitchFamily="18" charset="0"/>
                <a:cs typeface="Times New Roman" pitchFamily="18" charset="0"/>
              </a:rPr>
              <a:t> An </a:t>
            </a:r>
            <a:r>
              <a:rPr lang="en-US" sz="2200" b="1" dirty="0" smtClean="0">
                <a:latin typeface="Times New Roman" pitchFamily="18" charset="0"/>
                <a:cs typeface="Times New Roman" pitchFamily="18" charset="0"/>
              </a:rPr>
              <a:t>axial piston pump</a:t>
            </a:r>
            <a:r>
              <a:rPr lang="en-US" sz="2200" dirty="0" smtClean="0">
                <a:latin typeface="Times New Roman" pitchFamily="18" charset="0"/>
                <a:cs typeface="Times New Roman" pitchFamily="18" charset="0"/>
              </a:rPr>
              <a:t> is a positive displacement pump that has a number of </a:t>
            </a:r>
            <a:r>
              <a:rPr lang="en-US" sz="2200" dirty="0" smtClean="0">
                <a:latin typeface="Times New Roman" pitchFamily="18" charset="0"/>
                <a:cs typeface="Times New Roman" pitchFamily="18" charset="0"/>
                <a:hlinkClick r:id="rId3" tooltip="Piston"/>
              </a:rPr>
              <a:t>pistons</a:t>
            </a:r>
            <a:r>
              <a:rPr lang="en-US" sz="2200" dirty="0" smtClean="0">
                <a:latin typeface="Times New Roman" pitchFamily="18" charset="0"/>
                <a:cs typeface="Times New Roman" pitchFamily="18" charset="0"/>
              </a:rPr>
              <a:t> in a circular array within a </a:t>
            </a:r>
            <a:r>
              <a:rPr lang="en-US" sz="2200" i="1" dirty="0" smtClean="0">
                <a:latin typeface="Times New Roman" pitchFamily="18" charset="0"/>
                <a:cs typeface="Times New Roman" pitchFamily="18" charset="0"/>
                <a:hlinkClick r:id="rId4" tooltip="Cylinder block"/>
              </a:rPr>
              <a:t>cylinder block</a:t>
            </a:r>
            <a:r>
              <a:rPr lang="en-US" sz="2200" dirty="0" smtClean="0">
                <a:latin typeface="Times New Roman" pitchFamily="18" charset="0"/>
                <a:cs typeface="Times New Roman" pitchFamily="18" charset="0"/>
              </a:rPr>
              <a:t>. It can be used as a stand-alone pump, a </a:t>
            </a:r>
            <a:r>
              <a:rPr lang="en-US" sz="2200" dirty="0" smtClean="0">
                <a:latin typeface="Times New Roman" pitchFamily="18" charset="0"/>
                <a:cs typeface="Times New Roman" pitchFamily="18" charset="0"/>
                <a:hlinkClick r:id="rId5" tooltip="Hydraulic machinery"/>
              </a:rPr>
              <a:t>hydraulic motor</a:t>
            </a:r>
            <a:r>
              <a:rPr lang="en-US" sz="2200" dirty="0" smtClean="0">
                <a:latin typeface="Times New Roman" pitchFamily="18" charset="0"/>
                <a:cs typeface="Times New Roman" pitchFamily="18" charset="0"/>
              </a:rPr>
              <a:t> or an automotive </a:t>
            </a:r>
            <a:r>
              <a:rPr lang="en-US" sz="2200" dirty="0" smtClean="0">
                <a:latin typeface="Times New Roman" pitchFamily="18" charset="0"/>
                <a:cs typeface="Times New Roman" pitchFamily="18" charset="0"/>
                <a:hlinkClick r:id="rId6" tooltip="Air conditioning"/>
              </a:rPr>
              <a:t>air conditioning</a:t>
            </a:r>
            <a:r>
              <a:rPr lang="en-US" sz="2200" dirty="0" smtClean="0">
                <a:latin typeface="Times New Roman" pitchFamily="18" charset="0"/>
                <a:cs typeface="Times New Roman" pitchFamily="18" charset="0"/>
              </a:rPr>
              <a:t> compressor.</a:t>
            </a:r>
            <a:endParaRPr lang="en-US" sz="2200" dirty="0">
              <a:latin typeface="Times New Roman" pitchFamily="18" charset="0"/>
              <a:cs typeface="Times New Roman" pitchFamily="18" charset="0"/>
            </a:endParaRPr>
          </a:p>
        </p:txBody>
      </p:sp>
      <p:pic>
        <p:nvPicPr>
          <p:cNvPr id="4" name="Axial Piston Pump _3dmodeling _3d _mechanical _engineering _pump _animation(720P_HD).mp4">
            <a:hlinkClick r:id="" action="ppaction://media"/>
          </p:cNvPr>
          <p:cNvPicPr>
            <a:picLocks noGrp="1" noRot="1" noChangeAspect="1"/>
          </p:cNvPicPr>
          <p:nvPr>
            <p:ph idx="1"/>
            <a:videoFile r:link="rId1"/>
          </p:nvPr>
        </p:nvPicPr>
        <p:blipFill>
          <a:blip r:embed="rId7"/>
          <a:stretch>
            <a:fillRect/>
          </a:stretch>
        </p:blipFill>
        <p:spPr>
          <a:xfrm>
            <a:off x="685800" y="2133600"/>
            <a:ext cx="8001000" cy="44196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49362"/>
          </a:xfrm>
        </p:spPr>
        <p:txBody>
          <a:bodyPr>
            <a:normAutofit fontScale="90000"/>
          </a:bodyPr>
          <a:lstStyle/>
          <a:p>
            <a:pPr algn="l"/>
            <a:r>
              <a:rPr lang="en-US" sz="3000" dirty="0" smtClean="0">
                <a:solidFill>
                  <a:srgbClr val="C00000"/>
                </a:solidFill>
                <a:latin typeface="Times New Roman" pitchFamily="18" charset="0"/>
                <a:cs typeface="Times New Roman" pitchFamily="18" charset="0"/>
              </a:rPr>
              <a:t>RADIAL PISTON PUMP</a:t>
            </a:r>
            <a:br>
              <a:rPr lang="en-US" sz="3000" dirty="0" smtClean="0">
                <a:solidFill>
                  <a:srgbClr val="C00000"/>
                </a:solidFill>
                <a:latin typeface="Times New Roman" pitchFamily="18" charset="0"/>
                <a:cs typeface="Times New Roman" pitchFamily="18" charset="0"/>
              </a:rPr>
            </a:br>
            <a:r>
              <a:rPr lang="en-US" sz="2200" dirty="0" smtClean="0">
                <a:latin typeface="Times New Roman" pitchFamily="18" charset="0"/>
                <a:cs typeface="Times New Roman" pitchFamily="18" charset="0"/>
              </a:rPr>
              <a:t>A </a:t>
            </a:r>
            <a:r>
              <a:rPr lang="en-US" sz="2200" b="1" dirty="0" smtClean="0">
                <a:latin typeface="Times New Roman" pitchFamily="18" charset="0"/>
                <a:cs typeface="Times New Roman" pitchFamily="18" charset="0"/>
              </a:rPr>
              <a:t>radial piston pump</a:t>
            </a:r>
            <a:r>
              <a:rPr lang="en-US" sz="2200" dirty="0" smtClean="0">
                <a:latin typeface="Times New Roman" pitchFamily="18" charset="0"/>
                <a:cs typeface="Times New Roman" pitchFamily="18" charset="0"/>
              </a:rPr>
              <a:t> is a form of </a:t>
            </a:r>
            <a:r>
              <a:rPr lang="en-US" sz="2200" dirty="0" smtClean="0">
                <a:latin typeface="Times New Roman" pitchFamily="18" charset="0"/>
                <a:cs typeface="Times New Roman" pitchFamily="18" charset="0"/>
                <a:hlinkClick r:id="rId3" tooltip="Hydraulic pump"/>
              </a:rPr>
              <a:t>hydraulic pump</a:t>
            </a:r>
            <a:r>
              <a:rPr lang="en-US" sz="2200" dirty="0" smtClean="0">
                <a:latin typeface="Times New Roman" pitchFamily="18" charset="0"/>
                <a:cs typeface="Times New Roman" pitchFamily="18" charset="0"/>
              </a:rPr>
              <a:t>. The working pistons extend in a radial direction symmetrically around the drive shaft, in contrast to the axial piston pump</a:t>
            </a:r>
            <a:r>
              <a:rPr lang="en-US" sz="3200" dirty="0" smtClean="0"/>
              <a:t>.</a:t>
            </a:r>
            <a:endParaRPr lang="en-US" sz="3000" dirty="0">
              <a:solidFill>
                <a:srgbClr val="C00000"/>
              </a:solidFill>
              <a:latin typeface="Times New Roman" pitchFamily="18" charset="0"/>
              <a:cs typeface="Times New Roman" pitchFamily="18" charset="0"/>
            </a:endParaRPr>
          </a:p>
        </p:txBody>
      </p:sp>
      <p:pic>
        <p:nvPicPr>
          <p:cNvPr id="4" name="Radial Piston Pump Working Animation With Detail Explanation _ TS7STUDYZONE(480P)[Mute][Trim].mp4">
            <a:hlinkClick r:id="" action="ppaction://media"/>
          </p:cNvPr>
          <p:cNvPicPr>
            <a:picLocks noGrp="1" noRot="1" noChangeAspect="1"/>
          </p:cNvPicPr>
          <p:nvPr>
            <p:ph idx="1"/>
            <a:videoFile r:link="rId1"/>
          </p:nvPr>
        </p:nvPicPr>
        <p:blipFill>
          <a:blip r:embed="rId4"/>
          <a:stretch>
            <a:fillRect/>
          </a:stretch>
        </p:blipFill>
        <p:spPr>
          <a:xfrm>
            <a:off x="1752599" y="1676400"/>
            <a:ext cx="5734051" cy="430053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3000" dirty="0" smtClean="0">
                <a:solidFill>
                  <a:srgbClr val="C00000"/>
                </a:solidFill>
                <a:latin typeface="Times New Roman" pitchFamily="18" charset="0"/>
                <a:cs typeface="Times New Roman" pitchFamily="18" charset="0"/>
              </a:rPr>
              <a:t>BALANCED VANE PUMP</a:t>
            </a:r>
            <a:br>
              <a:rPr lang="en-US" sz="3000" dirty="0" smtClean="0">
                <a:solidFill>
                  <a:srgbClr val="C00000"/>
                </a:solidFill>
                <a:latin typeface="Times New Roman" pitchFamily="18" charset="0"/>
                <a:cs typeface="Times New Roman" pitchFamily="18" charset="0"/>
              </a:rPr>
            </a:br>
            <a:r>
              <a:rPr lang="en-US" sz="2200" dirty="0" smtClean="0">
                <a:latin typeface="Times New Roman" pitchFamily="18" charset="0"/>
                <a:cs typeface="Times New Roman" pitchFamily="18" charset="0"/>
              </a:rPr>
              <a:t>Balanced vane pumps are </a:t>
            </a:r>
            <a:r>
              <a:rPr lang="en-US" sz="2200" b="1" dirty="0" smtClean="0">
                <a:latin typeface="Times New Roman" pitchFamily="18" charset="0"/>
                <a:cs typeface="Times New Roman" pitchFamily="18" charset="0"/>
              </a:rPr>
              <a:t>fixed displacement pumps consisting of a two-lobe cam ring with two pressure and suction quadrants opposite each other</a:t>
            </a:r>
            <a:r>
              <a:rPr lang="en-US" sz="2200" dirty="0" smtClean="0">
                <a:latin typeface="Times New Roman" pitchFamily="18" charset="0"/>
                <a:cs typeface="Times New Roman" pitchFamily="18" charset="0"/>
              </a:rPr>
              <a:t>, as shown in Fig. 1. Thus, the rotor is hydraulically balanced and bearing loads are reduced greatly. It is driven by the prime mover and carries the vanes in radial slot</a:t>
            </a:r>
            <a:r>
              <a:rPr lang="en-US" sz="3200" dirty="0" smtClean="0"/>
              <a:t>.</a:t>
            </a:r>
            <a:endParaRPr lang="en-US" sz="3000" dirty="0">
              <a:solidFill>
                <a:srgbClr val="C00000"/>
              </a:solidFill>
              <a:latin typeface="Times New Roman" pitchFamily="18" charset="0"/>
              <a:cs typeface="Times New Roman" pitchFamily="18" charset="0"/>
            </a:endParaRPr>
          </a:p>
        </p:txBody>
      </p:sp>
      <p:pic>
        <p:nvPicPr>
          <p:cNvPr id="4" name="balanced vane pump(720P_HD)[Trim][Trim].mp4">
            <a:hlinkClick r:id="" action="ppaction://media"/>
          </p:cNvPr>
          <p:cNvPicPr>
            <a:picLocks noGrp="1" noRot="1" noChangeAspect="1"/>
          </p:cNvPicPr>
          <p:nvPr>
            <p:ph idx="1"/>
            <a:videoFile r:link="rId1"/>
          </p:nvPr>
        </p:nvPicPr>
        <p:blipFill>
          <a:blip r:embed="rId3"/>
          <a:stretch>
            <a:fillRect/>
          </a:stretch>
        </p:blipFill>
        <p:spPr>
          <a:xfrm>
            <a:off x="1066800" y="2438400"/>
            <a:ext cx="6781800" cy="386238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3000" dirty="0" smtClean="0">
                <a:solidFill>
                  <a:srgbClr val="C00000"/>
                </a:solidFill>
                <a:latin typeface="Times New Roman" pitchFamily="18" charset="0"/>
                <a:cs typeface="Times New Roman" pitchFamily="18" charset="0"/>
              </a:rPr>
              <a:t>UNBALANCED VANE PUMP</a:t>
            </a:r>
            <a:br>
              <a:rPr lang="en-US" sz="3000" dirty="0" smtClean="0">
                <a:solidFill>
                  <a:srgbClr val="C00000"/>
                </a:solidFill>
                <a:latin typeface="Times New Roman" pitchFamily="18" charset="0"/>
                <a:cs typeface="Times New Roman" pitchFamily="18" charset="0"/>
              </a:rPr>
            </a:br>
            <a:r>
              <a:rPr lang="en-US" sz="2200" b="1" dirty="0" smtClean="0">
                <a:latin typeface="Times New Roman" pitchFamily="18" charset="0"/>
                <a:cs typeface="Times New Roman" pitchFamily="18" charset="0"/>
              </a:rPr>
              <a:t>No leakage exists between the housing and the vane tip</a:t>
            </a:r>
            <a:r>
              <a:rPr lang="en-US" sz="2200" dirty="0" smtClean="0">
                <a:latin typeface="Times New Roman" pitchFamily="18" charset="0"/>
                <a:cs typeface="Times New Roman" pitchFamily="18" charset="0"/>
              </a:rPr>
              <a:t>. Due to pressure variations between the intake and exhaust ports, a side thrust is formed on the rotor shaft. The bearing life is reduced due to the lateral force on the shaft.</a:t>
            </a:r>
            <a:endParaRPr lang="en-US" sz="2200" dirty="0">
              <a:solidFill>
                <a:srgbClr val="C00000"/>
              </a:solidFill>
              <a:latin typeface="Times New Roman" pitchFamily="18" charset="0"/>
              <a:cs typeface="Times New Roman" pitchFamily="18" charset="0"/>
            </a:endParaRPr>
          </a:p>
        </p:txBody>
      </p:sp>
      <p:pic>
        <p:nvPicPr>
          <p:cNvPr id="5" name="Rotary_Vane_Pump_Working_Animation(1080P_HD)[Trim][1].mp4">
            <a:hlinkClick r:id="" action="ppaction://media"/>
          </p:cNvPr>
          <p:cNvPicPr>
            <a:picLocks noGrp="1" noRot="1" noChangeAspect="1"/>
          </p:cNvPicPr>
          <p:nvPr>
            <p:ph idx="1"/>
            <a:videoFile r:link="rId1"/>
          </p:nvPr>
        </p:nvPicPr>
        <p:blipFill>
          <a:blip r:embed="rId3"/>
          <a:stretch>
            <a:fillRect/>
          </a:stretch>
        </p:blipFill>
        <p:spPr>
          <a:xfrm>
            <a:off x="1752600" y="1905000"/>
            <a:ext cx="5943600" cy="44196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3" name="Picture 2" descr="General-Queries_0.jpg"/>
          <p:cNvPicPr>
            <a:picLocks noChangeAspect="1"/>
          </p:cNvPicPr>
          <p:nvPr/>
        </p:nvPicPr>
        <p:blipFill>
          <a:blip r:embed="rId2"/>
          <a:stretch>
            <a:fillRect/>
          </a:stretch>
        </p:blipFill>
        <p:spPr>
          <a:xfrm>
            <a:off x="990600" y="1238250"/>
            <a:ext cx="7162800" cy="43815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smtClean="0">
                <a:solidFill>
                  <a:srgbClr val="C00000"/>
                </a:solidFill>
                <a:latin typeface="Times New Roman" pitchFamily="18" charset="0"/>
                <a:cs typeface="Times New Roman" pitchFamily="18" charset="0"/>
              </a:rPr>
              <a:t>UNIT-I FLUID POWER  PRINCIPLES AND HYDRAULIC PUMPS</a:t>
            </a:r>
            <a:endParaRPr lang="en-US" sz="3000"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55000" lnSpcReduction="20000"/>
          </a:bodyPr>
          <a:lstStyle/>
          <a:p>
            <a:pPr algn="just">
              <a:buNone/>
            </a:pPr>
            <a:r>
              <a:rPr lang="en-US" sz="6200" b="1" dirty="0" smtClean="0">
                <a:latin typeface="Times New Roman" pitchFamily="18" charset="0"/>
                <a:cs typeface="Times New Roman" pitchFamily="18" charset="0"/>
              </a:rPr>
              <a:t>	</a:t>
            </a:r>
            <a:endParaRPr lang="en-US" sz="5100" b="1" dirty="0" smtClean="0">
              <a:solidFill>
                <a:schemeClr val="tx2">
                  <a:lumMod val="75000"/>
                </a:schemeClr>
              </a:solidFill>
              <a:latin typeface="Times New Roman" pitchFamily="18" charset="0"/>
              <a:cs typeface="Times New Roman" pitchFamily="18" charset="0"/>
            </a:endParaRPr>
          </a:p>
          <a:p>
            <a:pPr algn="just">
              <a:buNone/>
            </a:pPr>
            <a:r>
              <a:rPr lang="en-US" sz="5100" dirty="0" smtClean="0">
                <a:solidFill>
                  <a:schemeClr val="tx2">
                    <a:lumMod val="75000"/>
                  </a:schemeClr>
                </a:solidFill>
                <a:latin typeface="Times New Roman" pitchFamily="18" charset="0"/>
                <a:cs typeface="Times New Roman" pitchFamily="18" charset="0"/>
              </a:rPr>
              <a:t>    </a:t>
            </a:r>
            <a:r>
              <a:rPr lang="en-US" sz="5100" dirty="0" smtClean="0">
                <a:latin typeface="Times New Roman" pitchFamily="18" charset="0"/>
                <a:cs typeface="Times New Roman" pitchFamily="18" charset="0"/>
              </a:rPr>
              <a:t>Introduction to Fluid power – Advantages and Applications – Fluid power systems – Types of fluids - Properties of fluids and selection – Basics of Hydraulics – Pascal’s Law – Principles of flow  Friction loss – Work, Power and Torque- Problems, Sources of Hydraulic power: Pumping Theory-– Pump Classification – Construction, Working, Design, Advantages, Disadvantages, Performance, Selection criteria of pumps – Fixed and Variable displacement pumps – Problems</a:t>
            </a:r>
            <a:r>
              <a:rPr lang="en-US" sz="5100" dirty="0" smtClean="0">
                <a:solidFill>
                  <a:schemeClr val="tx2">
                    <a:lumMod val="75000"/>
                  </a:schemeClr>
                </a:solidFill>
                <a:latin typeface="Times New Roman" pitchFamily="18" charset="0"/>
                <a:cs typeface="Times New Roman" pitchFamily="18" charset="0"/>
              </a:rPr>
              <a:t>.</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IN" sz="3000" dirty="0" smtClean="0">
                <a:solidFill>
                  <a:srgbClr val="C00000"/>
                </a:solidFill>
                <a:latin typeface="Times New Roman" pitchFamily="18" charset="0"/>
                <a:cs typeface="Times New Roman" pitchFamily="18" charset="0"/>
              </a:rPr>
              <a:t>COURSE OBJECTIVES</a:t>
            </a:r>
            <a:endParaRPr lang="en-US" sz="3000"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pPr lvl="1">
              <a:buFont typeface="Wingdings" pitchFamily="2" charset="2"/>
              <a:buChar char="v"/>
            </a:pPr>
            <a:r>
              <a:rPr lang="en-US" sz="3000" dirty="0" smtClean="0">
                <a:latin typeface="Times New Roman" pitchFamily="18" charset="0"/>
                <a:cs typeface="Times New Roman" pitchFamily="18" charset="0"/>
              </a:rPr>
              <a:t>To provide the knowledge on the working principles of fluid power systems.</a:t>
            </a:r>
          </a:p>
          <a:p>
            <a:pPr lvl="1">
              <a:buFont typeface="Wingdings" pitchFamily="2" charset="2"/>
              <a:buChar char="v"/>
            </a:pPr>
            <a:r>
              <a:rPr lang="en-US" sz="3000" dirty="0" smtClean="0">
                <a:latin typeface="Times New Roman" pitchFamily="18" charset="0"/>
                <a:cs typeface="Times New Roman" pitchFamily="18" charset="0"/>
              </a:rPr>
              <a:t>To study the fluids and components used in modern industrial fluid power system.</a:t>
            </a:r>
          </a:p>
          <a:p>
            <a:pPr lvl="1">
              <a:buFont typeface="Wingdings" pitchFamily="2" charset="2"/>
              <a:buChar char="v"/>
            </a:pPr>
            <a:r>
              <a:rPr lang="en-US" sz="3000" dirty="0" smtClean="0">
                <a:latin typeface="Times New Roman" pitchFamily="18" charset="0"/>
                <a:cs typeface="Times New Roman" pitchFamily="18" charset="0"/>
              </a:rPr>
              <a:t>To develop the design, construction and operation of fluid power circuits.</a:t>
            </a:r>
          </a:p>
          <a:p>
            <a:pPr lvl="1">
              <a:buFont typeface="Wingdings" pitchFamily="2" charset="2"/>
              <a:buChar char="v"/>
            </a:pPr>
            <a:r>
              <a:rPr lang="en-US" sz="3000" dirty="0" smtClean="0">
                <a:latin typeface="Times New Roman" pitchFamily="18" charset="0"/>
                <a:cs typeface="Times New Roman" pitchFamily="18" charset="0"/>
              </a:rPr>
              <a:t>To learn the working principles of pneumatic power system and its components.</a:t>
            </a:r>
          </a:p>
          <a:p>
            <a:pPr lvl="1">
              <a:buFont typeface="Wingdings" pitchFamily="2" charset="2"/>
              <a:buChar char="v"/>
            </a:pPr>
            <a:r>
              <a:rPr lang="en-US" sz="3000" dirty="0" smtClean="0">
                <a:latin typeface="Times New Roman" pitchFamily="18" charset="0"/>
                <a:cs typeface="Times New Roman" pitchFamily="18" charset="0"/>
              </a:rPr>
              <a:t>To provide the knowledge of trouble shooting methods in fluid power systems.</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smtClean="0">
                <a:solidFill>
                  <a:srgbClr val="C00000"/>
                </a:solidFill>
                <a:latin typeface="Times New Roman" pitchFamily="18" charset="0"/>
                <a:cs typeface="Times New Roman" pitchFamily="18" charset="0"/>
              </a:rPr>
              <a:t>COURSE OUTCOMES</a:t>
            </a:r>
            <a:r>
              <a:rPr lang="en-US" sz="3000" b="1" dirty="0" smtClean="0">
                <a:solidFill>
                  <a:srgbClr val="C00000"/>
                </a:solidFill>
                <a:latin typeface="Times New Roman" pitchFamily="18" charset="0"/>
                <a:cs typeface="Times New Roman" pitchFamily="18" charset="0"/>
              </a:rPr>
              <a:t>:</a:t>
            </a:r>
            <a:endParaRPr lang="en-US" sz="3000" b="1"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10000"/>
          </a:bodyPr>
          <a:lstStyle/>
          <a:p>
            <a:pPr>
              <a:buFont typeface="Wingdings" pitchFamily="2" charset="2"/>
              <a:buChar char="v"/>
            </a:pPr>
            <a:r>
              <a:rPr lang="en-US" sz="3300" dirty="0" smtClean="0">
                <a:latin typeface="Times New Roman" pitchFamily="18" charset="0"/>
                <a:cs typeface="Times New Roman" pitchFamily="18" charset="0"/>
              </a:rPr>
              <a:t>At </a:t>
            </a:r>
            <a:r>
              <a:rPr lang="en-US" sz="3300" dirty="0" smtClean="0">
                <a:latin typeface="Times New Roman" pitchFamily="18" charset="0"/>
                <a:cs typeface="Times New Roman" pitchFamily="18" charset="0"/>
              </a:rPr>
              <a:t>the end of the course the students would be able to</a:t>
            </a:r>
          </a:p>
          <a:p>
            <a:pPr lvl="0">
              <a:buFont typeface="Wingdings" pitchFamily="2" charset="2"/>
              <a:buChar char="v"/>
            </a:pPr>
            <a:r>
              <a:rPr lang="en-US" sz="3300" dirty="0" smtClean="0">
                <a:latin typeface="Times New Roman" pitchFamily="18" charset="0"/>
                <a:cs typeface="Times New Roman" pitchFamily="18" charset="0"/>
              </a:rPr>
              <a:t>Apply the working principles of fluid power systems and hydraulic pumps.</a:t>
            </a:r>
          </a:p>
          <a:p>
            <a:pPr lvl="0">
              <a:buFont typeface="Wingdings" pitchFamily="2" charset="2"/>
              <a:buChar char="v"/>
            </a:pPr>
            <a:r>
              <a:rPr lang="en-US" sz="3300" dirty="0" smtClean="0">
                <a:latin typeface="Times New Roman" pitchFamily="18" charset="0"/>
                <a:cs typeface="Times New Roman" pitchFamily="18" charset="0"/>
              </a:rPr>
              <a:t>Apply the working principles of hydraulic actuators and control components.</a:t>
            </a:r>
          </a:p>
          <a:p>
            <a:pPr lvl="0">
              <a:buFont typeface="Wingdings" pitchFamily="2" charset="2"/>
              <a:buChar char="v"/>
            </a:pPr>
            <a:r>
              <a:rPr lang="en-US" sz="3300" dirty="0" smtClean="0">
                <a:latin typeface="Times New Roman" pitchFamily="18" charset="0"/>
                <a:cs typeface="Times New Roman" pitchFamily="18" charset="0"/>
              </a:rPr>
              <a:t>Design and develop hydraulic circuits and systems.</a:t>
            </a:r>
          </a:p>
          <a:p>
            <a:pPr lvl="0">
              <a:buFont typeface="Wingdings" pitchFamily="2" charset="2"/>
              <a:buChar char="v"/>
            </a:pPr>
            <a:r>
              <a:rPr lang="en-US" sz="3300" dirty="0" smtClean="0">
                <a:latin typeface="Times New Roman" pitchFamily="18" charset="0"/>
                <a:cs typeface="Times New Roman" pitchFamily="18" charset="0"/>
              </a:rPr>
              <a:t>Apply the working principles of pneumatic circuits and power system and its components.</a:t>
            </a:r>
          </a:p>
          <a:p>
            <a:pPr lvl="0">
              <a:buFont typeface="Wingdings" pitchFamily="2" charset="2"/>
              <a:buChar char="v"/>
            </a:pPr>
            <a:r>
              <a:rPr lang="en-US" sz="3300" dirty="0" smtClean="0">
                <a:latin typeface="Times New Roman" pitchFamily="18" charset="0"/>
                <a:cs typeface="Times New Roman" pitchFamily="18" charset="0"/>
              </a:rPr>
              <a:t>Identify various troubles shooting methods in fluid power systems.</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solidFill>
                  <a:schemeClr val="accent1">
                    <a:lumMod val="75000"/>
                  </a:schemeClr>
                </a:solidFill>
                <a:latin typeface="Times New Roman" pitchFamily="18" charset="0"/>
                <a:cs typeface="Times New Roman" pitchFamily="18" charset="0"/>
              </a:rPr>
              <a:t>OBJECTIVES</a:t>
            </a:r>
            <a:endParaRPr lang="en-US" b="1" dirty="0">
              <a:solidFill>
                <a:schemeClr val="accent1">
                  <a:lumMod val="75000"/>
                </a:schemeClr>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62500" lnSpcReduction="20000"/>
          </a:bodyPr>
          <a:lstStyle/>
          <a:p>
            <a:pPr marL="346710" indent="-137160" algn="just">
              <a:lnSpc>
                <a:spcPct val="100000"/>
              </a:lnSpc>
              <a:spcBef>
                <a:spcPts val="1110"/>
              </a:spcBef>
              <a:buClr>
                <a:srgbClr val="FD8536"/>
              </a:buClr>
              <a:buSzPct val="70833"/>
              <a:buFont typeface="Wingdings" pitchFamily="2" charset="2"/>
              <a:buChar char="v"/>
              <a:tabLst>
                <a:tab pos="346710" algn="l"/>
              </a:tabLst>
            </a:pPr>
            <a:r>
              <a:rPr lang="en-US" sz="3500" spc="25" dirty="0" smtClean="0">
                <a:latin typeface="Times New Roman" pitchFamily="18" charset="0"/>
                <a:cs typeface="Times New Roman" pitchFamily="18" charset="0"/>
              </a:rPr>
              <a:t>Knowledge</a:t>
            </a:r>
            <a:r>
              <a:rPr lang="en-US" sz="3500" spc="130" dirty="0" smtClean="0">
                <a:latin typeface="Times New Roman" pitchFamily="18" charset="0"/>
                <a:cs typeface="Times New Roman" pitchFamily="18" charset="0"/>
              </a:rPr>
              <a:t> </a:t>
            </a:r>
            <a:r>
              <a:rPr lang="en-US" sz="3500" spc="10" dirty="0" smtClean="0">
                <a:latin typeface="Times New Roman" pitchFamily="18" charset="0"/>
                <a:cs typeface="Times New Roman" pitchFamily="18" charset="0"/>
              </a:rPr>
              <a:t>On </a:t>
            </a:r>
            <a:r>
              <a:rPr lang="en-US" sz="3500" spc="125" dirty="0" smtClean="0">
                <a:latin typeface="Times New Roman" pitchFamily="18" charset="0"/>
                <a:cs typeface="Times New Roman" pitchFamily="18" charset="0"/>
              </a:rPr>
              <a:t> </a:t>
            </a:r>
            <a:r>
              <a:rPr lang="en-US" sz="3500" spc="45" dirty="0" smtClean="0">
                <a:latin typeface="Times New Roman" pitchFamily="18" charset="0"/>
                <a:cs typeface="Times New Roman" pitchFamily="18" charset="0"/>
              </a:rPr>
              <a:t>The </a:t>
            </a:r>
            <a:r>
              <a:rPr lang="en-US" sz="3500" spc="110" dirty="0" smtClean="0">
                <a:latin typeface="Times New Roman" pitchFamily="18" charset="0"/>
                <a:cs typeface="Times New Roman" pitchFamily="18" charset="0"/>
              </a:rPr>
              <a:t> </a:t>
            </a:r>
            <a:r>
              <a:rPr lang="en-US" sz="3500" spc="35" dirty="0" smtClean="0">
                <a:latin typeface="Times New Roman" pitchFamily="18" charset="0"/>
                <a:cs typeface="Times New Roman" pitchFamily="18" charset="0"/>
              </a:rPr>
              <a:t>Applications </a:t>
            </a:r>
            <a:r>
              <a:rPr lang="en-US" sz="3500" spc="110" dirty="0" smtClean="0">
                <a:latin typeface="Times New Roman" pitchFamily="18" charset="0"/>
                <a:cs typeface="Times New Roman" pitchFamily="18" charset="0"/>
              </a:rPr>
              <a:t> </a:t>
            </a:r>
            <a:r>
              <a:rPr lang="en-US" sz="3500" spc="-5" dirty="0" smtClean="0">
                <a:latin typeface="Times New Roman" pitchFamily="18" charset="0"/>
                <a:cs typeface="Times New Roman" pitchFamily="18" charset="0"/>
              </a:rPr>
              <a:t>Of</a:t>
            </a:r>
            <a:r>
              <a:rPr lang="en-US" sz="3500" spc="415" dirty="0" smtClean="0">
                <a:latin typeface="Times New Roman" pitchFamily="18" charset="0"/>
                <a:cs typeface="Times New Roman" pitchFamily="18" charset="0"/>
              </a:rPr>
              <a:t> </a:t>
            </a:r>
            <a:r>
              <a:rPr lang="en-US" sz="3500" b="1" spc="100" dirty="0" smtClean="0">
                <a:latin typeface="Times New Roman" pitchFamily="18" charset="0"/>
                <a:cs typeface="Times New Roman" pitchFamily="18" charset="0"/>
              </a:rPr>
              <a:t>Fluid</a:t>
            </a:r>
            <a:r>
              <a:rPr lang="en-US" sz="3500" b="1" spc="415" dirty="0" smtClean="0">
                <a:latin typeface="Times New Roman" pitchFamily="18" charset="0"/>
                <a:cs typeface="Times New Roman" pitchFamily="18" charset="0"/>
              </a:rPr>
              <a:t> </a:t>
            </a:r>
            <a:r>
              <a:rPr lang="en-US" sz="3500" b="1" spc="85" dirty="0" smtClean="0">
                <a:latin typeface="Times New Roman" pitchFamily="18" charset="0"/>
                <a:cs typeface="Times New Roman" pitchFamily="18" charset="0"/>
              </a:rPr>
              <a:t>Power</a:t>
            </a:r>
            <a:r>
              <a:rPr lang="en-US" sz="3500" b="1" spc="420" dirty="0" smtClean="0">
                <a:latin typeface="Times New Roman" pitchFamily="18" charset="0"/>
                <a:cs typeface="Times New Roman" pitchFamily="18" charset="0"/>
              </a:rPr>
              <a:t> </a:t>
            </a:r>
            <a:r>
              <a:rPr lang="en-US" sz="3500" spc="55" dirty="0" smtClean="0">
                <a:latin typeface="Times New Roman" pitchFamily="18" charset="0"/>
                <a:cs typeface="Times New Roman" pitchFamily="18" charset="0"/>
              </a:rPr>
              <a:t>In</a:t>
            </a:r>
            <a:endParaRPr lang="en-US" sz="3500" dirty="0" smtClean="0">
              <a:latin typeface="Times New Roman" pitchFamily="18" charset="0"/>
              <a:cs typeface="Times New Roman" pitchFamily="18" charset="0"/>
            </a:endParaRPr>
          </a:p>
          <a:p>
            <a:pPr marL="346075" algn="just">
              <a:lnSpc>
                <a:spcPct val="100000"/>
              </a:lnSpc>
              <a:spcBef>
                <a:spcPts val="720"/>
              </a:spcBef>
              <a:buNone/>
            </a:pPr>
            <a:r>
              <a:rPr lang="en-US" sz="3500" b="1" spc="85" dirty="0" smtClean="0">
                <a:latin typeface="Times New Roman" pitchFamily="18" charset="0"/>
                <a:cs typeface="Times New Roman" pitchFamily="18" charset="0"/>
              </a:rPr>
              <a:t>Power</a:t>
            </a:r>
            <a:r>
              <a:rPr lang="en-US" sz="3500" b="1" spc="65" dirty="0" smtClean="0">
                <a:latin typeface="Times New Roman" pitchFamily="18" charset="0"/>
                <a:cs typeface="Times New Roman" pitchFamily="18" charset="0"/>
              </a:rPr>
              <a:t> </a:t>
            </a:r>
            <a:r>
              <a:rPr lang="en-US" sz="3500" b="1" spc="65" dirty="0" smtClean="0">
                <a:latin typeface="Times New Roman" pitchFamily="18" charset="0"/>
                <a:cs typeface="Times New Roman" pitchFamily="18" charset="0"/>
              </a:rPr>
              <a:t>Transmission</a:t>
            </a:r>
            <a:r>
              <a:rPr lang="en-US" sz="3500" b="1" spc="75" dirty="0" smtClean="0">
                <a:latin typeface="Times New Roman" pitchFamily="18" charset="0"/>
                <a:cs typeface="Times New Roman" pitchFamily="18" charset="0"/>
              </a:rPr>
              <a:t> </a:t>
            </a:r>
            <a:r>
              <a:rPr lang="en-US" sz="3500" b="1" spc="65" dirty="0" smtClean="0">
                <a:latin typeface="Times New Roman" pitchFamily="18" charset="0"/>
                <a:cs typeface="Times New Roman" pitchFamily="18" charset="0"/>
              </a:rPr>
              <a:t>System</a:t>
            </a:r>
            <a:r>
              <a:rPr lang="en-US" sz="3500" spc="65" dirty="0" smtClean="0">
                <a:latin typeface="Times New Roman" pitchFamily="18" charset="0"/>
                <a:cs typeface="Times New Roman" pitchFamily="18" charset="0"/>
              </a:rPr>
              <a:t>. </a:t>
            </a:r>
            <a:endParaRPr lang="en-US" sz="3500" spc="85" dirty="0" smtClean="0">
              <a:latin typeface="Times New Roman" pitchFamily="18" charset="0"/>
              <a:cs typeface="Times New Roman" pitchFamily="18" charset="0"/>
            </a:endParaRPr>
          </a:p>
          <a:p>
            <a:pPr marL="346075" algn="just">
              <a:lnSpc>
                <a:spcPct val="100000"/>
              </a:lnSpc>
              <a:spcBef>
                <a:spcPts val="720"/>
              </a:spcBef>
              <a:buNone/>
            </a:pPr>
            <a:endParaRPr lang="en-US" sz="3500" dirty="0" smtClean="0">
              <a:latin typeface="Times New Roman" pitchFamily="18" charset="0"/>
              <a:cs typeface="Times New Roman" pitchFamily="18" charset="0"/>
            </a:endParaRPr>
          </a:p>
          <a:p>
            <a:pPr marL="346075" marR="189230" indent="-137160" algn="just">
              <a:lnSpc>
                <a:spcPct val="150000"/>
              </a:lnSpc>
              <a:spcBef>
                <a:spcPts val="300"/>
              </a:spcBef>
              <a:buClr>
                <a:srgbClr val="FD8536"/>
              </a:buClr>
              <a:buSzPct val="70833"/>
              <a:buFont typeface="Wingdings" pitchFamily="2" charset="2"/>
              <a:buChar char="v"/>
              <a:tabLst>
                <a:tab pos="346710" algn="l"/>
              </a:tabLst>
            </a:pPr>
            <a:r>
              <a:rPr lang="en-US" sz="3500" spc="25" dirty="0" smtClean="0">
                <a:latin typeface="Times New Roman" pitchFamily="18" charset="0"/>
                <a:cs typeface="Times New Roman" pitchFamily="18" charset="0"/>
              </a:rPr>
              <a:t>To</a:t>
            </a:r>
            <a:r>
              <a:rPr lang="en-US" sz="3500" spc="30" dirty="0" smtClean="0">
                <a:latin typeface="Times New Roman" pitchFamily="18" charset="0"/>
                <a:cs typeface="Times New Roman" pitchFamily="18" charset="0"/>
              </a:rPr>
              <a:t> </a:t>
            </a:r>
            <a:r>
              <a:rPr lang="en-US" sz="3500" spc="40" dirty="0" smtClean="0">
                <a:latin typeface="Times New Roman" pitchFamily="18" charset="0"/>
                <a:cs typeface="Times New Roman" pitchFamily="18" charset="0"/>
              </a:rPr>
              <a:t>Study</a:t>
            </a:r>
            <a:r>
              <a:rPr lang="en-US" sz="3500" spc="45" dirty="0" smtClean="0">
                <a:latin typeface="Times New Roman" pitchFamily="18" charset="0"/>
                <a:cs typeface="Times New Roman" pitchFamily="18" charset="0"/>
              </a:rPr>
              <a:t> The</a:t>
            </a:r>
            <a:r>
              <a:rPr lang="en-US" sz="3500" spc="50" dirty="0" smtClean="0">
                <a:latin typeface="Times New Roman" pitchFamily="18" charset="0"/>
                <a:cs typeface="Times New Roman" pitchFamily="18" charset="0"/>
              </a:rPr>
              <a:t> Fundamental</a:t>
            </a:r>
            <a:r>
              <a:rPr lang="en-US" sz="3500" spc="55" dirty="0" smtClean="0">
                <a:latin typeface="Times New Roman" pitchFamily="18" charset="0"/>
                <a:cs typeface="Times New Roman" pitchFamily="18" charset="0"/>
              </a:rPr>
              <a:t> </a:t>
            </a:r>
            <a:r>
              <a:rPr lang="en-US" sz="3500" spc="35" dirty="0" smtClean="0">
                <a:latin typeface="Times New Roman" pitchFamily="18" charset="0"/>
                <a:cs typeface="Times New Roman" pitchFamily="18" charset="0"/>
              </a:rPr>
              <a:t>Principles,</a:t>
            </a:r>
            <a:r>
              <a:rPr lang="en-US" sz="3500" spc="40" dirty="0" smtClean="0">
                <a:latin typeface="Times New Roman" pitchFamily="18" charset="0"/>
                <a:cs typeface="Times New Roman" pitchFamily="18" charset="0"/>
              </a:rPr>
              <a:t> </a:t>
            </a:r>
            <a:r>
              <a:rPr lang="en-US" sz="3500" spc="35" dirty="0" smtClean="0">
                <a:latin typeface="Times New Roman" pitchFamily="18" charset="0"/>
                <a:cs typeface="Times New Roman" pitchFamily="18" charset="0"/>
              </a:rPr>
              <a:t>Design</a:t>
            </a:r>
            <a:r>
              <a:rPr lang="en-US" sz="3500" spc="40" dirty="0" smtClean="0">
                <a:latin typeface="Times New Roman" pitchFamily="18" charset="0"/>
                <a:cs typeface="Times New Roman" pitchFamily="18" charset="0"/>
              </a:rPr>
              <a:t> </a:t>
            </a:r>
            <a:r>
              <a:rPr lang="en-US" sz="3500" spc="50" dirty="0" smtClean="0">
                <a:latin typeface="Times New Roman" pitchFamily="18" charset="0"/>
                <a:cs typeface="Times New Roman" pitchFamily="18" charset="0"/>
              </a:rPr>
              <a:t>And </a:t>
            </a:r>
            <a:r>
              <a:rPr lang="en-US" sz="3500" spc="55" dirty="0" smtClean="0">
                <a:latin typeface="Times New Roman" pitchFamily="18" charset="0"/>
                <a:cs typeface="Times New Roman" pitchFamily="18" charset="0"/>
              </a:rPr>
              <a:t> </a:t>
            </a:r>
            <a:r>
              <a:rPr lang="en-US" sz="3500" spc="25" dirty="0" smtClean="0">
                <a:latin typeface="Times New Roman" pitchFamily="18" charset="0"/>
                <a:cs typeface="Times New Roman" pitchFamily="18" charset="0"/>
              </a:rPr>
              <a:t>Operation </a:t>
            </a:r>
            <a:r>
              <a:rPr lang="en-US" sz="3500" spc="-5" dirty="0" smtClean="0">
                <a:latin typeface="Times New Roman" pitchFamily="18" charset="0"/>
                <a:cs typeface="Times New Roman" pitchFamily="18" charset="0"/>
              </a:rPr>
              <a:t>Of </a:t>
            </a:r>
            <a:r>
              <a:rPr lang="en-US" sz="3500" b="1" spc="80" dirty="0" smtClean="0">
                <a:latin typeface="Times New Roman" pitchFamily="18" charset="0"/>
                <a:cs typeface="Times New Roman" pitchFamily="18" charset="0"/>
              </a:rPr>
              <a:t>Hydraulic </a:t>
            </a:r>
            <a:r>
              <a:rPr lang="en-US" sz="3500" b="1" spc="90" dirty="0" smtClean="0">
                <a:latin typeface="Times New Roman" pitchFamily="18" charset="0"/>
                <a:cs typeface="Times New Roman" pitchFamily="18" charset="0"/>
              </a:rPr>
              <a:t>And </a:t>
            </a:r>
            <a:r>
              <a:rPr lang="en-US" sz="3500" b="1" spc="80" dirty="0" smtClean="0">
                <a:latin typeface="Times New Roman" pitchFamily="18" charset="0"/>
                <a:cs typeface="Times New Roman" pitchFamily="18" charset="0"/>
              </a:rPr>
              <a:t>Pneumatic Machines</a:t>
            </a:r>
            <a:r>
              <a:rPr lang="en-US" sz="3500" spc="80" dirty="0" smtClean="0">
                <a:latin typeface="Times New Roman" pitchFamily="18" charset="0"/>
                <a:cs typeface="Times New Roman" pitchFamily="18" charset="0"/>
              </a:rPr>
              <a:t>, </a:t>
            </a:r>
            <a:r>
              <a:rPr lang="en-US" sz="3500" spc="85" dirty="0" smtClean="0">
                <a:latin typeface="Times New Roman" pitchFamily="18" charset="0"/>
                <a:cs typeface="Times New Roman" pitchFamily="18" charset="0"/>
              </a:rPr>
              <a:t> </a:t>
            </a:r>
            <a:r>
              <a:rPr lang="en-US" sz="3500" spc="20" dirty="0" smtClean="0">
                <a:latin typeface="Times New Roman" pitchFamily="18" charset="0"/>
                <a:cs typeface="Times New Roman" pitchFamily="18" charset="0"/>
              </a:rPr>
              <a:t>Components</a:t>
            </a:r>
            <a:r>
              <a:rPr lang="en-US" sz="3500" spc="25" dirty="0" smtClean="0">
                <a:latin typeface="Times New Roman" pitchFamily="18" charset="0"/>
                <a:cs typeface="Times New Roman" pitchFamily="18" charset="0"/>
              </a:rPr>
              <a:t> </a:t>
            </a:r>
            <a:r>
              <a:rPr lang="en-US" sz="3500" spc="50" dirty="0" smtClean="0">
                <a:latin typeface="Times New Roman" pitchFamily="18" charset="0"/>
                <a:cs typeface="Times New Roman" pitchFamily="18" charset="0"/>
              </a:rPr>
              <a:t>And</a:t>
            </a:r>
            <a:r>
              <a:rPr lang="en-US" sz="3500" spc="55" dirty="0" smtClean="0">
                <a:latin typeface="Times New Roman" pitchFamily="18" charset="0"/>
                <a:cs typeface="Times New Roman" pitchFamily="18" charset="0"/>
              </a:rPr>
              <a:t> </a:t>
            </a:r>
            <a:r>
              <a:rPr lang="en-US" sz="3500" spc="40" dirty="0" smtClean="0">
                <a:latin typeface="Times New Roman" pitchFamily="18" charset="0"/>
                <a:cs typeface="Times New Roman" pitchFamily="18" charset="0"/>
              </a:rPr>
              <a:t>Systems</a:t>
            </a:r>
            <a:r>
              <a:rPr lang="en-US" sz="3500" spc="45" dirty="0" smtClean="0">
                <a:latin typeface="Times New Roman" pitchFamily="18" charset="0"/>
                <a:cs typeface="Times New Roman" pitchFamily="18" charset="0"/>
              </a:rPr>
              <a:t> </a:t>
            </a:r>
            <a:r>
              <a:rPr lang="en-US" sz="3500" spc="50" dirty="0" smtClean="0">
                <a:latin typeface="Times New Roman" pitchFamily="18" charset="0"/>
                <a:cs typeface="Times New Roman" pitchFamily="18" charset="0"/>
              </a:rPr>
              <a:t>And</a:t>
            </a:r>
            <a:r>
              <a:rPr lang="en-US" sz="3500" spc="55" dirty="0" smtClean="0">
                <a:latin typeface="Times New Roman" pitchFamily="18" charset="0"/>
                <a:cs typeface="Times New Roman" pitchFamily="18" charset="0"/>
              </a:rPr>
              <a:t> </a:t>
            </a:r>
            <a:r>
              <a:rPr lang="en-US" sz="3500" spc="45" dirty="0" smtClean="0">
                <a:latin typeface="Times New Roman" pitchFamily="18" charset="0"/>
                <a:cs typeface="Times New Roman" pitchFamily="18" charset="0"/>
              </a:rPr>
              <a:t>Their</a:t>
            </a:r>
            <a:r>
              <a:rPr lang="en-US" sz="3500" spc="50" dirty="0" smtClean="0">
                <a:latin typeface="Times New Roman" pitchFamily="18" charset="0"/>
                <a:cs typeface="Times New Roman" pitchFamily="18" charset="0"/>
              </a:rPr>
              <a:t> </a:t>
            </a:r>
            <a:r>
              <a:rPr lang="en-US" sz="3500" spc="35" dirty="0" smtClean="0">
                <a:latin typeface="Times New Roman" pitchFamily="18" charset="0"/>
                <a:cs typeface="Times New Roman" pitchFamily="18" charset="0"/>
              </a:rPr>
              <a:t>Application</a:t>
            </a:r>
            <a:r>
              <a:rPr lang="en-US" sz="3500" spc="40" dirty="0" smtClean="0">
                <a:latin typeface="Times New Roman" pitchFamily="18" charset="0"/>
                <a:cs typeface="Times New Roman" pitchFamily="18" charset="0"/>
              </a:rPr>
              <a:t> </a:t>
            </a:r>
            <a:r>
              <a:rPr lang="en-US" sz="3500" spc="55" dirty="0" smtClean="0">
                <a:latin typeface="Times New Roman" pitchFamily="18" charset="0"/>
                <a:cs typeface="Times New Roman" pitchFamily="18" charset="0"/>
              </a:rPr>
              <a:t>In </a:t>
            </a:r>
            <a:r>
              <a:rPr lang="en-US" sz="3500" spc="60" dirty="0" smtClean="0">
                <a:latin typeface="Times New Roman" pitchFamily="18" charset="0"/>
                <a:cs typeface="Times New Roman" pitchFamily="18" charset="0"/>
              </a:rPr>
              <a:t> </a:t>
            </a:r>
            <a:r>
              <a:rPr lang="en-US" sz="3500" spc="25" dirty="0" smtClean="0">
                <a:latin typeface="Times New Roman" pitchFamily="18" charset="0"/>
                <a:cs typeface="Times New Roman" pitchFamily="18" charset="0"/>
              </a:rPr>
              <a:t>Recent</a:t>
            </a:r>
            <a:r>
              <a:rPr lang="en-US" sz="3500" spc="55" dirty="0" smtClean="0">
                <a:latin typeface="Times New Roman" pitchFamily="18" charset="0"/>
                <a:cs typeface="Times New Roman" pitchFamily="18" charset="0"/>
              </a:rPr>
              <a:t> </a:t>
            </a:r>
            <a:r>
              <a:rPr lang="en-US" sz="3500" spc="45" dirty="0" smtClean="0">
                <a:latin typeface="Times New Roman" pitchFamily="18" charset="0"/>
                <a:cs typeface="Times New Roman" pitchFamily="18" charset="0"/>
              </a:rPr>
              <a:t>Automation</a:t>
            </a:r>
            <a:r>
              <a:rPr lang="en-US" sz="3500" spc="55" dirty="0" smtClean="0">
                <a:latin typeface="Times New Roman" pitchFamily="18" charset="0"/>
                <a:cs typeface="Times New Roman" pitchFamily="18" charset="0"/>
              </a:rPr>
              <a:t> </a:t>
            </a:r>
            <a:r>
              <a:rPr lang="en-US" sz="3500" spc="35" dirty="0" smtClean="0">
                <a:latin typeface="Times New Roman" pitchFamily="18" charset="0"/>
                <a:cs typeface="Times New Roman" pitchFamily="18" charset="0"/>
              </a:rPr>
              <a:t>Revolution.</a:t>
            </a:r>
            <a:endParaRPr lang="en-US" sz="3500" dirty="0" smtClean="0">
              <a:latin typeface="Times New Roman" pitchFamily="18" charset="0"/>
              <a:cs typeface="Times New Roman" pitchFamily="18" charset="0"/>
            </a:endParaRPr>
          </a:p>
          <a:p>
            <a:pPr marL="346710" indent="-137160" algn="just">
              <a:lnSpc>
                <a:spcPct val="100000"/>
              </a:lnSpc>
              <a:spcBef>
                <a:spcPts val="1019"/>
              </a:spcBef>
              <a:buClr>
                <a:srgbClr val="FD8536"/>
              </a:buClr>
              <a:buSzPct val="70833"/>
              <a:buFont typeface="Wingdings" pitchFamily="2" charset="2"/>
              <a:buChar char="v"/>
              <a:tabLst>
                <a:tab pos="346710" algn="l"/>
              </a:tabLst>
            </a:pPr>
            <a:r>
              <a:rPr lang="en-US" sz="3500" spc="55" dirty="0" smtClean="0">
                <a:latin typeface="Times New Roman" pitchFamily="18" charset="0"/>
                <a:cs typeface="Times New Roman" pitchFamily="18" charset="0"/>
              </a:rPr>
              <a:t>Understanding  </a:t>
            </a:r>
            <a:r>
              <a:rPr lang="en-US" sz="3500" spc="155" dirty="0" smtClean="0">
                <a:latin typeface="Times New Roman" pitchFamily="18" charset="0"/>
                <a:cs typeface="Times New Roman" pitchFamily="18" charset="0"/>
              </a:rPr>
              <a:t> </a:t>
            </a:r>
            <a:r>
              <a:rPr lang="en-US" sz="3500" spc="-5" dirty="0" smtClean="0">
                <a:latin typeface="Times New Roman" pitchFamily="18" charset="0"/>
                <a:cs typeface="Times New Roman" pitchFamily="18" charset="0"/>
              </a:rPr>
              <a:t>Of</a:t>
            </a:r>
            <a:r>
              <a:rPr lang="en-US" sz="3500" spc="550" dirty="0" smtClean="0">
                <a:latin typeface="Times New Roman" pitchFamily="18" charset="0"/>
                <a:cs typeface="Times New Roman" pitchFamily="18" charset="0"/>
              </a:rPr>
              <a:t> </a:t>
            </a:r>
            <a:r>
              <a:rPr lang="en-US" sz="3500" spc="40" dirty="0" smtClean="0">
                <a:latin typeface="Times New Roman" pitchFamily="18" charset="0"/>
                <a:cs typeface="Times New Roman" pitchFamily="18" charset="0"/>
              </a:rPr>
              <a:t>The  </a:t>
            </a:r>
            <a:r>
              <a:rPr lang="en-US" sz="3500" spc="200" dirty="0" smtClean="0">
                <a:latin typeface="Times New Roman" pitchFamily="18" charset="0"/>
                <a:cs typeface="Times New Roman" pitchFamily="18" charset="0"/>
              </a:rPr>
              <a:t> </a:t>
            </a:r>
            <a:r>
              <a:rPr lang="en-US" sz="3500" b="1" spc="70" dirty="0" smtClean="0">
                <a:latin typeface="Times New Roman" pitchFamily="18" charset="0"/>
                <a:cs typeface="Times New Roman" pitchFamily="18" charset="0"/>
              </a:rPr>
              <a:t>Fluids  </a:t>
            </a:r>
            <a:r>
              <a:rPr lang="en-US" sz="3500" b="1" spc="130" dirty="0" smtClean="0">
                <a:latin typeface="Times New Roman" pitchFamily="18" charset="0"/>
                <a:cs typeface="Times New Roman" pitchFamily="18" charset="0"/>
              </a:rPr>
              <a:t> </a:t>
            </a:r>
            <a:r>
              <a:rPr lang="en-US" sz="3500" b="1" spc="90" dirty="0" smtClean="0">
                <a:latin typeface="Times New Roman" pitchFamily="18" charset="0"/>
                <a:cs typeface="Times New Roman" pitchFamily="18" charset="0"/>
              </a:rPr>
              <a:t>And </a:t>
            </a:r>
            <a:r>
              <a:rPr lang="en-US" sz="3500" b="1" spc="430" dirty="0" smtClean="0">
                <a:latin typeface="Times New Roman" pitchFamily="18" charset="0"/>
                <a:cs typeface="Times New Roman" pitchFamily="18" charset="0"/>
              </a:rPr>
              <a:t> </a:t>
            </a:r>
            <a:r>
              <a:rPr lang="en-US" sz="3500" b="1" spc="70" dirty="0" smtClean="0">
                <a:latin typeface="Times New Roman" pitchFamily="18" charset="0"/>
                <a:cs typeface="Times New Roman" pitchFamily="18" charset="0"/>
              </a:rPr>
              <a:t>Components</a:t>
            </a:r>
            <a:endParaRPr lang="en-US" sz="3500" dirty="0" smtClean="0">
              <a:latin typeface="Times New Roman" pitchFamily="18" charset="0"/>
              <a:cs typeface="Times New Roman" pitchFamily="18" charset="0"/>
            </a:endParaRPr>
          </a:p>
          <a:p>
            <a:pPr marL="346075" algn="just">
              <a:lnSpc>
                <a:spcPct val="100000"/>
              </a:lnSpc>
              <a:spcBef>
                <a:spcPts val="720"/>
              </a:spcBef>
              <a:buNone/>
            </a:pPr>
            <a:r>
              <a:rPr lang="en-US" sz="3500" spc="40" dirty="0" smtClean="0">
                <a:latin typeface="Times New Roman" pitchFamily="18" charset="0"/>
                <a:cs typeface="Times New Roman" pitchFamily="18" charset="0"/>
              </a:rPr>
              <a:t>Utilized</a:t>
            </a:r>
            <a:r>
              <a:rPr lang="en-US" sz="3500" spc="30" dirty="0" smtClean="0">
                <a:latin typeface="Times New Roman" pitchFamily="18" charset="0"/>
                <a:cs typeface="Times New Roman" pitchFamily="18" charset="0"/>
              </a:rPr>
              <a:t> </a:t>
            </a:r>
            <a:r>
              <a:rPr lang="en-US" sz="3500" spc="55" dirty="0" smtClean="0">
                <a:latin typeface="Times New Roman" pitchFamily="18" charset="0"/>
                <a:cs typeface="Times New Roman" pitchFamily="18" charset="0"/>
              </a:rPr>
              <a:t>In</a:t>
            </a:r>
            <a:r>
              <a:rPr lang="en-US" sz="3500" spc="45" dirty="0" smtClean="0">
                <a:latin typeface="Times New Roman" pitchFamily="18" charset="0"/>
                <a:cs typeface="Times New Roman" pitchFamily="18" charset="0"/>
              </a:rPr>
              <a:t> </a:t>
            </a:r>
            <a:r>
              <a:rPr lang="en-US" sz="3500" spc="25" dirty="0" smtClean="0">
                <a:latin typeface="Times New Roman" pitchFamily="18" charset="0"/>
                <a:cs typeface="Times New Roman" pitchFamily="18" charset="0"/>
              </a:rPr>
              <a:t>Modern</a:t>
            </a:r>
            <a:r>
              <a:rPr lang="en-US" sz="3500" spc="85" dirty="0" smtClean="0">
                <a:latin typeface="Times New Roman" pitchFamily="18" charset="0"/>
                <a:cs typeface="Times New Roman" pitchFamily="18" charset="0"/>
              </a:rPr>
              <a:t> </a:t>
            </a:r>
            <a:r>
              <a:rPr lang="en-US" sz="3500" spc="45" dirty="0" smtClean="0">
                <a:latin typeface="Times New Roman" pitchFamily="18" charset="0"/>
                <a:cs typeface="Times New Roman" pitchFamily="18" charset="0"/>
              </a:rPr>
              <a:t>Industrial</a:t>
            </a:r>
            <a:r>
              <a:rPr lang="en-US" sz="3500" spc="40" dirty="0" smtClean="0">
                <a:latin typeface="Times New Roman" pitchFamily="18" charset="0"/>
                <a:cs typeface="Times New Roman" pitchFamily="18" charset="0"/>
              </a:rPr>
              <a:t> </a:t>
            </a:r>
            <a:r>
              <a:rPr lang="en-US" sz="3500" spc="45" dirty="0" smtClean="0">
                <a:latin typeface="Times New Roman" pitchFamily="18" charset="0"/>
                <a:cs typeface="Times New Roman" pitchFamily="18" charset="0"/>
              </a:rPr>
              <a:t>Fluid</a:t>
            </a:r>
            <a:r>
              <a:rPr lang="en-US" sz="3500" spc="50" dirty="0" smtClean="0">
                <a:latin typeface="Times New Roman" pitchFamily="18" charset="0"/>
                <a:cs typeface="Times New Roman" pitchFamily="18" charset="0"/>
              </a:rPr>
              <a:t> </a:t>
            </a:r>
            <a:r>
              <a:rPr lang="en-US" sz="3500" spc="5" dirty="0" smtClean="0">
                <a:latin typeface="Times New Roman" pitchFamily="18" charset="0"/>
                <a:cs typeface="Times New Roman" pitchFamily="18" charset="0"/>
              </a:rPr>
              <a:t>Power</a:t>
            </a:r>
            <a:r>
              <a:rPr lang="en-US" sz="3500" spc="70" dirty="0" smtClean="0">
                <a:latin typeface="Times New Roman" pitchFamily="18" charset="0"/>
                <a:cs typeface="Times New Roman" pitchFamily="18" charset="0"/>
              </a:rPr>
              <a:t> </a:t>
            </a:r>
            <a:r>
              <a:rPr lang="en-US" sz="3500" spc="45" dirty="0" smtClean="0">
                <a:latin typeface="Times New Roman" pitchFamily="18" charset="0"/>
                <a:cs typeface="Times New Roman" pitchFamily="18" charset="0"/>
              </a:rPr>
              <a:t>System.</a:t>
            </a:r>
            <a:endParaRPr lang="en-US" sz="3500" dirty="0" smtClean="0">
              <a:latin typeface="Times New Roman" pitchFamily="18" charset="0"/>
              <a:cs typeface="Times New Roman" pitchFamily="18" charset="0"/>
            </a:endParaRPr>
          </a:p>
          <a:p>
            <a:pPr marL="346075" marR="191135" indent="-137160" algn="just">
              <a:lnSpc>
                <a:spcPct val="150000"/>
              </a:lnSpc>
              <a:spcBef>
                <a:spcPts val="300"/>
              </a:spcBef>
              <a:buClr>
                <a:srgbClr val="FD8536"/>
              </a:buClr>
              <a:buSzPct val="70833"/>
              <a:buFont typeface="Wingdings" pitchFamily="2" charset="2"/>
              <a:buChar char="v"/>
              <a:tabLst>
                <a:tab pos="346710" algn="l"/>
              </a:tabLst>
            </a:pPr>
            <a:r>
              <a:rPr lang="en-US" sz="3500" spc="25" dirty="0" smtClean="0">
                <a:latin typeface="Times New Roman" pitchFamily="18" charset="0"/>
                <a:cs typeface="Times New Roman" pitchFamily="18" charset="0"/>
              </a:rPr>
              <a:t>To </a:t>
            </a:r>
            <a:r>
              <a:rPr lang="en-US" sz="3500" spc="40" dirty="0" smtClean="0">
                <a:latin typeface="Times New Roman" pitchFamily="18" charset="0"/>
                <a:cs typeface="Times New Roman" pitchFamily="18" charset="0"/>
              </a:rPr>
              <a:t>Desi</a:t>
            </a:r>
            <a:r>
              <a:rPr lang="en-US" spc="40" dirty="0" smtClean="0">
                <a:latin typeface="Times New Roman" pitchFamily="18" charset="0"/>
                <a:cs typeface="Times New Roman" pitchFamily="18" charset="0"/>
              </a:rPr>
              <a:t>gn, </a:t>
            </a:r>
            <a:r>
              <a:rPr lang="en-US" spc="25" dirty="0" smtClean="0">
                <a:latin typeface="Times New Roman" pitchFamily="18" charset="0"/>
                <a:cs typeface="Times New Roman" pitchFamily="18" charset="0"/>
              </a:rPr>
              <a:t>Construction </a:t>
            </a:r>
            <a:r>
              <a:rPr lang="en-US" spc="50" dirty="0" smtClean="0">
                <a:latin typeface="Times New Roman" pitchFamily="18" charset="0"/>
                <a:cs typeface="Times New Roman" pitchFamily="18" charset="0"/>
              </a:rPr>
              <a:t>And </a:t>
            </a:r>
            <a:r>
              <a:rPr lang="en-US" spc="25" dirty="0" smtClean="0">
                <a:latin typeface="Times New Roman" pitchFamily="18" charset="0"/>
                <a:cs typeface="Times New Roman" pitchFamily="18" charset="0"/>
              </a:rPr>
              <a:t>Operation </a:t>
            </a:r>
            <a:r>
              <a:rPr lang="en-US" spc="-5" dirty="0" smtClean="0">
                <a:latin typeface="Times New Roman" pitchFamily="18" charset="0"/>
                <a:cs typeface="Times New Roman" pitchFamily="18" charset="0"/>
              </a:rPr>
              <a:t>Of </a:t>
            </a:r>
            <a:r>
              <a:rPr lang="en-US" b="1" spc="70" dirty="0" smtClean="0">
                <a:latin typeface="Times New Roman" pitchFamily="18" charset="0"/>
                <a:cs typeface="Times New Roman" pitchFamily="18" charset="0"/>
              </a:rPr>
              <a:t>Fluid </a:t>
            </a:r>
            <a:r>
              <a:rPr lang="en-US" b="1" spc="65" dirty="0" smtClean="0">
                <a:latin typeface="Times New Roman" pitchFamily="18" charset="0"/>
                <a:cs typeface="Times New Roman" pitchFamily="18" charset="0"/>
              </a:rPr>
              <a:t>Power </a:t>
            </a:r>
            <a:r>
              <a:rPr lang="en-US" b="1" spc="70" dirty="0" smtClean="0">
                <a:latin typeface="Times New Roman" pitchFamily="18" charset="0"/>
                <a:cs typeface="Times New Roman" pitchFamily="18" charset="0"/>
              </a:rPr>
              <a:t> </a:t>
            </a:r>
            <a:r>
              <a:rPr lang="en-US" b="1" spc="80" dirty="0" smtClean="0">
                <a:latin typeface="Times New Roman" pitchFamily="18" charset="0"/>
                <a:cs typeface="Times New Roman" pitchFamily="18" charset="0"/>
              </a:rPr>
              <a:t>Circuits</a:t>
            </a:r>
            <a:r>
              <a:rPr lang="en-US" spc="80" dirty="0" smtClean="0">
                <a:latin typeface="Times New Roman" pitchFamily="18" charset="0"/>
                <a:cs typeface="Times New Roman" pitchFamily="18" charset="0"/>
              </a:rPr>
              <a: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162560" algn="l">
              <a:lnSpc>
                <a:spcPct val="100000"/>
              </a:lnSpc>
              <a:spcBef>
                <a:spcPts val="100"/>
              </a:spcBef>
            </a:pPr>
            <a:r>
              <a:rPr lang="en-US" b="1" spc="210" dirty="0" smtClean="0">
                <a:solidFill>
                  <a:srgbClr val="FF0000"/>
                </a:solidFill>
                <a:latin typeface="Cambria"/>
                <a:cs typeface="Cambria"/>
              </a:rPr>
              <a:t>FLUID</a:t>
            </a:r>
            <a:r>
              <a:rPr lang="en-US" b="1" spc="65" dirty="0" smtClean="0">
                <a:solidFill>
                  <a:srgbClr val="FF0000"/>
                </a:solidFill>
                <a:latin typeface="Cambria"/>
                <a:cs typeface="Cambria"/>
              </a:rPr>
              <a:t> </a:t>
            </a:r>
            <a:r>
              <a:rPr lang="en-US" b="1" spc="155" dirty="0" smtClean="0">
                <a:solidFill>
                  <a:srgbClr val="FF0000"/>
                </a:solidFill>
                <a:latin typeface="Cambria"/>
                <a:cs typeface="Cambria"/>
              </a:rPr>
              <a:t>POWER:</a:t>
            </a:r>
            <a:endParaRPr lang="en-US" dirty="0" smtClean="0">
              <a:latin typeface="Cambria"/>
              <a:cs typeface="Cambria"/>
            </a:endParaRPr>
          </a:p>
        </p:txBody>
      </p:sp>
      <p:sp>
        <p:nvSpPr>
          <p:cNvPr id="3" name="Content Placeholder 2"/>
          <p:cNvSpPr>
            <a:spLocks noGrp="1"/>
          </p:cNvSpPr>
          <p:nvPr>
            <p:ph idx="1"/>
          </p:nvPr>
        </p:nvSpPr>
        <p:spPr>
          <a:xfrm>
            <a:off x="457200" y="1600200"/>
            <a:ext cx="8229600" cy="4876800"/>
          </a:xfrm>
        </p:spPr>
        <p:txBody>
          <a:bodyPr>
            <a:normAutofit/>
          </a:bodyPr>
          <a:lstStyle/>
          <a:p>
            <a:pPr marL="375920" indent="-137795">
              <a:lnSpc>
                <a:spcPct val="100000"/>
              </a:lnSpc>
              <a:buClr>
                <a:srgbClr val="FD8536"/>
              </a:buClr>
              <a:buSzPct val="70833"/>
              <a:buFont typeface="Wingdings"/>
              <a:buChar char=""/>
              <a:tabLst>
                <a:tab pos="376555" algn="l"/>
              </a:tabLst>
            </a:pPr>
            <a:r>
              <a:rPr lang="en-US" sz="2800" spc="55" dirty="0" smtClean="0">
                <a:latin typeface="Times New Roman" pitchFamily="18" charset="0"/>
                <a:cs typeface="Times New Roman" pitchFamily="18" charset="0"/>
              </a:rPr>
              <a:t>The</a:t>
            </a:r>
            <a:r>
              <a:rPr lang="en-US" sz="2800" spc="40" dirty="0" smtClean="0">
                <a:latin typeface="Times New Roman" pitchFamily="18" charset="0"/>
                <a:cs typeface="Times New Roman" pitchFamily="18" charset="0"/>
              </a:rPr>
              <a:t> </a:t>
            </a:r>
            <a:r>
              <a:rPr lang="en-US" sz="2800" spc="20" dirty="0" smtClean="0">
                <a:latin typeface="Times New Roman" pitchFamily="18" charset="0"/>
                <a:cs typeface="Times New Roman" pitchFamily="18" charset="0"/>
              </a:rPr>
              <a:t>Common</a:t>
            </a:r>
            <a:r>
              <a:rPr lang="en-US" sz="2800" spc="70" dirty="0" smtClean="0">
                <a:latin typeface="Times New Roman" pitchFamily="18" charset="0"/>
                <a:cs typeface="Times New Roman" pitchFamily="18" charset="0"/>
              </a:rPr>
              <a:t> </a:t>
            </a:r>
            <a:r>
              <a:rPr lang="en-US" sz="2800" spc="30" dirty="0" smtClean="0">
                <a:latin typeface="Times New Roman" pitchFamily="18" charset="0"/>
                <a:cs typeface="Times New Roman" pitchFamily="18" charset="0"/>
              </a:rPr>
              <a:t>Methods</a:t>
            </a:r>
            <a:r>
              <a:rPr lang="en-US" sz="2800" spc="65" dirty="0" smtClean="0">
                <a:latin typeface="Times New Roman" pitchFamily="18" charset="0"/>
                <a:cs typeface="Times New Roman" pitchFamily="18" charset="0"/>
              </a:rPr>
              <a:t> </a:t>
            </a:r>
            <a:r>
              <a:rPr lang="en-US" sz="2800" spc="-5" dirty="0" smtClean="0">
                <a:latin typeface="Times New Roman" pitchFamily="18" charset="0"/>
                <a:cs typeface="Times New Roman" pitchFamily="18" charset="0"/>
              </a:rPr>
              <a:t>Of</a:t>
            </a:r>
            <a:r>
              <a:rPr lang="en-US" sz="2800" spc="65" dirty="0" smtClean="0">
                <a:latin typeface="Times New Roman" pitchFamily="18" charset="0"/>
                <a:cs typeface="Times New Roman" pitchFamily="18" charset="0"/>
              </a:rPr>
              <a:t> </a:t>
            </a:r>
            <a:r>
              <a:rPr lang="en-US" sz="2800" spc="5" dirty="0" smtClean="0">
                <a:latin typeface="Times New Roman" pitchFamily="18" charset="0"/>
                <a:cs typeface="Times New Roman" pitchFamily="18" charset="0"/>
              </a:rPr>
              <a:t>Power</a:t>
            </a:r>
            <a:r>
              <a:rPr lang="en-US" sz="2800" spc="65" dirty="0" smtClean="0">
                <a:latin typeface="Times New Roman" pitchFamily="18" charset="0"/>
                <a:cs typeface="Times New Roman" pitchFamily="18" charset="0"/>
              </a:rPr>
              <a:t> </a:t>
            </a:r>
            <a:r>
              <a:rPr lang="en-US" sz="2800" spc="40" dirty="0" smtClean="0">
                <a:latin typeface="Times New Roman" pitchFamily="18" charset="0"/>
                <a:cs typeface="Times New Roman" pitchFamily="18" charset="0"/>
              </a:rPr>
              <a:t>Transmission</a:t>
            </a:r>
            <a:r>
              <a:rPr lang="en-US" sz="2800" spc="55" dirty="0" smtClean="0">
                <a:latin typeface="Times New Roman" pitchFamily="18" charset="0"/>
                <a:cs typeface="Times New Roman" pitchFamily="18" charset="0"/>
              </a:rPr>
              <a:t> </a:t>
            </a:r>
            <a:r>
              <a:rPr lang="en-US" sz="2800" spc="40" dirty="0" smtClean="0">
                <a:latin typeface="Times New Roman" pitchFamily="18" charset="0"/>
                <a:cs typeface="Times New Roman" pitchFamily="18" charset="0"/>
              </a:rPr>
              <a:t>are</a:t>
            </a:r>
            <a:endParaRPr lang="en-US" sz="2800" dirty="0" smtClean="0">
              <a:latin typeface="Times New Roman" pitchFamily="18" charset="0"/>
              <a:cs typeface="Times New Roman" pitchFamily="18" charset="0"/>
            </a:endParaRPr>
          </a:p>
          <a:p>
            <a:pPr marL="695960" marR="2284095">
              <a:lnSpc>
                <a:spcPts val="3660"/>
              </a:lnSpc>
              <a:spcBef>
                <a:spcPts val="170"/>
              </a:spcBef>
            </a:pPr>
            <a:r>
              <a:rPr lang="en-US" sz="2800" spc="60" dirty="0" smtClean="0">
                <a:latin typeface="Times New Roman" pitchFamily="18" charset="0"/>
                <a:cs typeface="Times New Roman" pitchFamily="18" charset="0"/>
              </a:rPr>
              <a:t>Electrical, </a:t>
            </a:r>
            <a:r>
              <a:rPr lang="en-US" sz="2800" spc="65" dirty="0" smtClean="0">
                <a:latin typeface="Times New Roman" pitchFamily="18" charset="0"/>
                <a:cs typeface="Times New Roman" pitchFamily="18" charset="0"/>
              </a:rPr>
              <a:t> Mechanical,</a:t>
            </a:r>
            <a:r>
              <a:rPr lang="en-US" sz="2800" spc="5" dirty="0" smtClean="0">
                <a:latin typeface="Times New Roman" pitchFamily="18" charset="0"/>
                <a:cs typeface="Times New Roman" pitchFamily="18" charset="0"/>
              </a:rPr>
              <a:t> </a:t>
            </a:r>
            <a:r>
              <a:rPr lang="en-US" sz="2800" spc="60" dirty="0" smtClean="0">
                <a:latin typeface="Times New Roman" pitchFamily="18" charset="0"/>
                <a:cs typeface="Times New Roman" pitchFamily="18" charset="0"/>
              </a:rPr>
              <a:t>and </a:t>
            </a:r>
            <a:r>
              <a:rPr lang="en-US" sz="2800" spc="-290" dirty="0" smtClean="0">
                <a:latin typeface="Times New Roman" pitchFamily="18" charset="0"/>
                <a:cs typeface="Times New Roman" pitchFamily="18" charset="0"/>
              </a:rPr>
              <a:t> </a:t>
            </a:r>
            <a:r>
              <a:rPr lang="en-US" sz="2800" b="1" spc="114" dirty="0" smtClean="0">
                <a:solidFill>
                  <a:srgbClr val="FF0000"/>
                </a:solidFill>
                <a:latin typeface="Times New Roman" pitchFamily="18" charset="0"/>
                <a:cs typeface="Times New Roman" pitchFamily="18" charset="0"/>
              </a:rPr>
              <a:t>Fluid</a:t>
            </a:r>
            <a:r>
              <a:rPr lang="en-US" sz="2800" b="1" spc="55" dirty="0" smtClean="0">
                <a:solidFill>
                  <a:srgbClr val="FF0000"/>
                </a:solidFill>
                <a:latin typeface="Times New Roman" pitchFamily="18" charset="0"/>
                <a:cs typeface="Times New Roman" pitchFamily="18" charset="0"/>
              </a:rPr>
              <a:t> </a:t>
            </a:r>
            <a:r>
              <a:rPr lang="en-US" sz="2800" b="1" spc="85" dirty="0" smtClean="0">
                <a:solidFill>
                  <a:srgbClr val="FF0000"/>
                </a:solidFill>
                <a:latin typeface="Times New Roman" pitchFamily="18" charset="0"/>
                <a:cs typeface="Times New Roman" pitchFamily="18" charset="0"/>
              </a:rPr>
              <a:t>Power</a:t>
            </a:r>
            <a:r>
              <a:rPr lang="en-US" sz="2800" spc="85"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pic>
        <p:nvPicPr>
          <p:cNvPr id="4" name="object 11"/>
          <p:cNvPicPr>
            <a:picLocks/>
          </p:cNvPicPr>
          <p:nvPr/>
        </p:nvPicPr>
        <p:blipFill>
          <a:blip r:embed="rId2" cstate="print"/>
          <a:stretch>
            <a:fillRect/>
          </a:stretch>
        </p:blipFill>
        <p:spPr>
          <a:xfrm>
            <a:off x="1066800" y="3657600"/>
            <a:ext cx="3276600" cy="2590800"/>
          </a:xfrm>
          <a:prstGeom prst="rect">
            <a:avLst/>
          </a:prstGeom>
        </p:spPr>
      </p:pic>
      <p:pic>
        <p:nvPicPr>
          <p:cNvPr id="5" name="object 10"/>
          <p:cNvPicPr>
            <a:picLocks/>
          </p:cNvPicPr>
          <p:nvPr/>
        </p:nvPicPr>
        <p:blipFill>
          <a:blip r:embed="rId3" cstate="print"/>
          <a:stretch>
            <a:fillRect/>
          </a:stretch>
        </p:blipFill>
        <p:spPr>
          <a:xfrm>
            <a:off x="6019800" y="2209800"/>
            <a:ext cx="2971800" cy="1905000"/>
          </a:xfrm>
          <a:prstGeom prst="rect">
            <a:avLst/>
          </a:prstGeom>
        </p:spPr>
      </p:pic>
      <p:pic>
        <p:nvPicPr>
          <p:cNvPr id="6" name="object 12"/>
          <p:cNvPicPr>
            <a:picLocks/>
          </p:cNvPicPr>
          <p:nvPr/>
        </p:nvPicPr>
        <p:blipFill>
          <a:blip r:embed="rId4" cstate="print"/>
          <a:stretch>
            <a:fillRect/>
          </a:stretch>
        </p:blipFill>
        <p:spPr>
          <a:xfrm>
            <a:off x="4800600" y="4114800"/>
            <a:ext cx="4038600" cy="242570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132715" algn="l">
              <a:lnSpc>
                <a:spcPct val="100000"/>
              </a:lnSpc>
              <a:spcBef>
                <a:spcPts val="770"/>
              </a:spcBef>
            </a:pPr>
            <a:r>
              <a:rPr lang="en-US" b="1" spc="195" dirty="0" smtClean="0">
                <a:solidFill>
                  <a:srgbClr val="FF0000"/>
                </a:solidFill>
                <a:latin typeface="Cambria"/>
                <a:cs typeface="Cambria"/>
              </a:rPr>
              <a:t>FLUID</a:t>
            </a:r>
            <a:r>
              <a:rPr lang="en-US" b="1" spc="45" dirty="0" smtClean="0">
                <a:solidFill>
                  <a:srgbClr val="FF0000"/>
                </a:solidFill>
                <a:latin typeface="Cambria"/>
                <a:cs typeface="Cambria"/>
              </a:rPr>
              <a:t> </a:t>
            </a:r>
            <a:r>
              <a:rPr lang="en-US" b="1" spc="150" dirty="0" smtClean="0">
                <a:solidFill>
                  <a:srgbClr val="FF0000"/>
                </a:solidFill>
                <a:latin typeface="Cambria"/>
                <a:cs typeface="Cambria"/>
              </a:rPr>
              <a:t>POWER:</a:t>
            </a:r>
            <a:endParaRPr lang="en-US" dirty="0" smtClean="0">
              <a:latin typeface="Cambria"/>
              <a:cs typeface="Cambria"/>
            </a:endParaRPr>
          </a:p>
        </p:txBody>
      </p:sp>
      <p:sp>
        <p:nvSpPr>
          <p:cNvPr id="3" name="Content Placeholder 2"/>
          <p:cNvSpPr>
            <a:spLocks noGrp="1"/>
          </p:cNvSpPr>
          <p:nvPr>
            <p:ph idx="1"/>
          </p:nvPr>
        </p:nvSpPr>
        <p:spPr>
          <a:xfrm>
            <a:off x="457200" y="1219200"/>
            <a:ext cx="8686800" cy="5638800"/>
          </a:xfrm>
        </p:spPr>
        <p:txBody>
          <a:bodyPr>
            <a:normAutofit/>
          </a:bodyPr>
          <a:lstStyle/>
          <a:p>
            <a:pPr marL="270510" indent="-137795">
              <a:lnSpc>
                <a:spcPct val="100000"/>
              </a:lnSpc>
              <a:spcBef>
                <a:spcPts val="434"/>
              </a:spcBef>
              <a:buClr>
                <a:srgbClr val="FD8536"/>
              </a:buClr>
              <a:buSzPct val="70000"/>
              <a:buFont typeface="Wingdings" pitchFamily="2" charset="2"/>
              <a:buChar char="v"/>
              <a:tabLst>
                <a:tab pos="270510" algn="l"/>
              </a:tabLst>
            </a:pPr>
            <a:r>
              <a:rPr lang="en-US" sz="2800" spc="65" dirty="0" smtClean="0">
                <a:latin typeface="Times New Roman" pitchFamily="18" charset="0"/>
                <a:cs typeface="Times New Roman" pitchFamily="18" charset="0"/>
              </a:rPr>
              <a:t>It</a:t>
            </a:r>
            <a:r>
              <a:rPr lang="en-US" sz="2800" spc="105" dirty="0" smtClean="0">
                <a:latin typeface="Times New Roman" pitchFamily="18" charset="0"/>
                <a:cs typeface="Times New Roman" pitchFamily="18" charset="0"/>
              </a:rPr>
              <a:t> </a:t>
            </a:r>
            <a:r>
              <a:rPr lang="en-US" sz="2800" spc="50" dirty="0" smtClean="0">
                <a:latin typeface="Times New Roman" pitchFamily="18" charset="0"/>
                <a:cs typeface="Times New Roman" pitchFamily="18" charset="0"/>
              </a:rPr>
              <a:t>may</a:t>
            </a:r>
            <a:r>
              <a:rPr lang="en-US" sz="2800" spc="125"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be</a:t>
            </a:r>
            <a:r>
              <a:rPr lang="en-US" sz="2800" spc="110" dirty="0" smtClean="0">
                <a:latin typeface="Times New Roman" pitchFamily="18" charset="0"/>
                <a:cs typeface="Times New Roman" pitchFamily="18" charset="0"/>
              </a:rPr>
              <a:t> </a:t>
            </a:r>
            <a:r>
              <a:rPr lang="en-US" sz="2800" spc="25" dirty="0" smtClean="0">
                <a:latin typeface="Times New Roman" pitchFamily="18" charset="0"/>
                <a:cs typeface="Times New Roman" pitchFamily="18" charset="0"/>
              </a:rPr>
              <a:t>defined</a:t>
            </a:r>
            <a:r>
              <a:rPr lang="en-US" sz="2800" spc="114" dirty="0" smtClean="0">
                <a:latin typeface="Times New Roman" pitchFamily="18" charset="0"/>
                <a:cs typeface="Times New Roman" pitchFamily="18" charset="0"/>
              </a:rPr>
              <a:t> </a:t>
            </a:r>
            <a:r>
              <a:rPr lang="en-US" sz="2800" spc="45" dirty="0" smtClean="0">
                <a:latin typeface="Times New Roman" pitchFamily="18" charset="0"/>
                <a:cs typeface="Times New Roman" pitchFamily="18" charset="0"/>
              </a:rPr>
              <a:t>as</a:t>
            </a:r>
            <a:r>
              <a:rPr lang="en-US" sz="2800" spc="110" dirty="0" smtClean="0">
                <a:latin typeface="Times New Roman" pitchFamily="18" charset="0"/>
                <a:cs typeface="Times New Roman" pitchFamily="18" charset="0"/>
              </a:rPr>
              <a:t> </a:t>
            </a:r>
            <a:r>
              <a:rPr lang="en-US" sz="2800" spc="35" dirty="0" smtClean="0">
                <a:latin typeface="Times New Roman" pitchFamily="18" charset="0"/>
                <a:cs typeface="Times New Roman" pitchFamily="18" charset="0"/>
              </a:rPr>
              <a:t>the</a:t>
            </a:r>
            <a:r>
              <a:rPr lang="en-US" sz="2800" spc="120" dirty="0" smtClean="0">
                <a:latin typeface="Times New Roman" pitchFamily="18" charset="0"/>
                <a:cs typeface="Times New Roman" pitchFamily="18" charset="0"/>
              </a:rPr>
              <a:t> </a:t>
            </a:r>
            <a:r>
              <a:rPr lang="en-US" sz="2800" spc="20" dirty="0" smtClean="0">
                <a:latin typeface="Times New Roman" pitchFamily="18" charset="0"/>
                <a:cs typeface="Times New Roman" pitchFamily="18" charset="0"/>
              </a:rPr>
              <a:t>technology</a:t>
            </a:r>
            <a:r>
              <a:rPr lang="en-US" sz="2800" spc="105" dirty="0" smtClean="0">
                <a:latin typeface="Times New Roman" pitchFamily="18" charset="0"/>
                <a:cs typeface="Times New Roman" pitchFamily="18" charset="0"/>
              </a:rPr>
              <a:t> </a:t>
            </a:r>
            <a:r>
              <a:rPr lang="en-US" sz="2800" spc="50" dirty="0" smtClean="0">
                <a:latin typeface="Times New Roman" pitchFamily="18" charset="0"/>
                <a:cs typeface="Times New Roman" pitchFamily="18" charset="0"/>
              </a:rPr>
              <a:t>that</a:t>
            </a:r>
            <a:r>
              <a:rPr lang="en-US" sz="2800" spc="110" dirty="0" smtClean="0">
                <a:latin typeface="Times New Roman" pitchFamily="18" charset="0"/>
                <a:cs typeface="Times New Roman" pitchFamily="18" charset="0"/>
              </a:rPr>
              <a:t> </a:t>
            </a:r>
            <a:r>
              <a:rPr lang="en-US" sz="2800" spc="30" dirty="0" smtClean="0">
                <a:latin typeface="Times New Roman" pitchFamily="18" charset="0"/>
                <a:cs typeface="Times New Roman" pitchFamily="18" charset="0"/>
              </a:rPr>
              <a:t>deals</a:t>
            </a:r>
            <a:r>
              <a:rPr lang="en-US" sz="2800" spc="120" dirty="0" smtClean="0">
                <a:latin typeface="Times New Roman" pitchFamily="18" charset="0"/>
                <a:cs typeface="Times New Roman" pitchFamily="18" charset="0"/>
              </a:rPr>
              <a:t> </a:t>
            </a:r>
            <a:r>
              <a:rPr lang="en-US" sz="2800" spc="30" dirty="0" smtClean="0">
                <a:latin typeface="Times New Roman" pitchFamily="18" charset="0"/>
                <a:cs typeface="Times New Roman" pitchFamily="18" charset="0"/>
              </a:rPr>
              <a:t>with</a:t>
            </a:r>
            <a:r>
              <a:rPr lang="en-US" sz="2800" spc="110" dirty="0" smtClean="0">
                <a:latin typeface="Times New Roman" pitchFamily="18" charset="0"/>
                <a:cs typeface="Times New Roman" pitchFamily="18" charset="0"/>
              </a:rPr>
              <a:t> </a:t>
            </a:r>
            <a:r>
              <a:rPr lang="en-US" sz="2800" spc="35" dirty="0" smtClean="0">
                <a:latin typeface="Times New Roman" pitchFamily="18" charset="0"/>
                <a:cs typeface="Times New Roman" pitchFamily="18" charset="0"/>
              </a:rPr>
              <a:t>the</a:t>
            </a:r>
            <a:r>
              <a:rPr lang="en-US" sz="2800" spc="125" dirty="0" smtClean="0">
                <a:latin typeface="Times New Roman" pitchFamily="18" charset="0"/>
                <a:cs typeface="Times New Roman" pitchFamily="18" charset="0"/>
              </a:rPr>
              <a:t> </a:t>
            </a:r>
            <a:r>
              <a:rPr lang="en-US" sz="2800" spc="30" dirty="0" smtClean="0">
                <a:latin typeface="Times New Roman" pitchFamily="18" charset="0"/>
                <a:cs typeface="Times New Roman" pitchFamily="18" charset="0"/>
              </a:rPr>
              <a:t>generation,</a:t>
            </a:r>
            <a:endParaRPr lang="en-US" sz="2800" dirty="0" smtClean="0">
              <a:latin typeface="Times New Roman" pitchFamily="18" charset="0"/>
              <a:cs typeface="Times New Roman" pitchFamily="18" charset="0"/>
            </a:endParaRPr>
          </a:p>
          <a:p>
            <a:pPr marL="269875">
              <a:lnSpc>
                <a:spcPct val="100000"/>
              </a:lnSpc>
              <a:spcBef>
                <a:spcPts val="600"/>
              </a:spcBef>
              <a:buFont typeface="Wingdings" pitchFamily="2" charset="2"/>
              <a:buChar char="v"/>
            </a:pPr>
            <a:r>
              <a:rPr lang="en-US" sz="2800" spc="15" dirty="0" smtClean="0">
                <a:latin typeface="Times New Roman" pitchFamily="18" charset="0"/>
                <a:cs typeface="Times New Roman" pitchFamily="18" charset="0"/>
              </a:rPr>
              <a:t>Control</a:t>
            </a:r>
            <a:r>
              <a:rPr lang="en-US" sz="2800" spc="35" dirty="0" smtClean="0">
                <a:latin typeface="Times New Roman" pitchFamily="18" charset="0"/>
                <a:cs typeface="Times New Roman" pitchFamily="18" charset="0"/>
              </a:rPr>
              <a:t> </a:t>
            </a:r>
            <a:r>
              <a:rPr lang="en-US" sz="2800" spc="40" dirty="0" smtClean="0">
                <a:latin typeface="Times New Roman" pitchFamily="18" charset="0"/>
                <a:cs typeface="Times New Roman" pitchFamily="18" charset="0"/>
              </a:rPr>
              <a:t>and</a:t>
            </a:r>
            <a:r>
              <a:rPr lang="en-US" sz="2800" spc="60" dirty="0" smtClean="0">
                <a:latin typeface="Times New Roman" pitchFamily="18" charset="0"/>
                <a:cs typeface="Times New Roman" pitchFamily="18" charset="0"/>
              </a:rPr>
              <a:t> </a:t>
            </a:r>
            <a:r>
              <a:rPr lang="en-US" sz="2800" spc="30" dirty="0" smtClean="0">
                <a:latin typeface="Times New Roman" pitchFamily="18" charset="0"/>
                <a:cs typeface="Times New Roman" pitchFamily="18" charset="0"/>
              </a:rPr>
              <a:t>transmission</a:t>
            </a:r>
            <a:r>
              <a:rPr lang="en-US" sz="2800" spc="85"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of</a:t>
            </a:r>
            <a:r>
              <a:rPr lang="en-US" sz="2800" spc="45" dirty="0" smtClean="0">
                <a:latin typeface="Times New Roman" pitchFamily="18" charset="0"/>
                <a:cs typeface="Times New Roman" pitchFamily="18" charset="0"/>
              </a:rPr>
              <a:t> </a:t>
            </a:r>
            <a:r>
              <a:rPr lang="en-US" sz="2800" spc="5" dirty="0" smtClean="0">
                <a:latin typeface="Times New Roman" pitchFamily="18" charset="0"/>
                <a:cs typeface="Times New Roman" pitchFamily="18" charset="0"/>
              </a:rPr>
              <a:t>power</a:t>
            </a:r>
            <a:r>
              <a:rPr lang="en-US" sz="2800" spc="35" dirty="0" smtClean="0">
                <a:latin typeface="Times New Roman" pitchFamily="18" charset="0"/>
                <a:cs typeface="Times New Roman" pitchFamily="18" charset="0"/>
              </a:rPr>
              <a:t> </a:t>
            </a:r>
            <a:r>
              <a:rPr lang="en-US" sz="2800" spc="40" dirty="0" smtClean="0">
                <a:latin typeface="Times New Roman" pitchFamily="18" charset="0"/>
                <a:cs typeface="Times New Roman" pitchFamily="18" charset="0"/>
              </a:rPr>
              <a:t>using</a:t>
            </a:r>
            <a:r>
              <a:rPr lang="en-US" sz="2800" spc="60" dirty="0" smtClean="0">
                <a:latin typeface="Times New Roman" pitchFamily="18" charset="0"/>
                <a:cs typeface="Times New Roman" pitchFamily="18" charset="0"/>
              </a:rPr>
              <a:t> </a:t>
            </a:r>
            <a:r>
              <a:rPr lang="en-US" sz="2800" spc="25" dirty="0" smtClean="0">
                <a:latin typeface="Times New Roman" pitchFamily="18" charset="0"/>
                <a:cs typeface="Times New Roman" pitchFamily="18" charset="0"/>
              </a:rPr>
              <a:t>pressurized</a:t>
            </a:r>
            <a:r>
              <a:rPr lang="en-US" sz="2800" spc="50" dirty="0" smtClean="0">
                <a:latin typeface="Times New Roman" pitchFamily="18" charset="0"/>
                <a:cs typeface="Times New Roman" pitchFamily="18" charset="0"/>
              </a:rPr>
              <a:t> </a:t>
            </a:r>
            <a:r>
              <a:rPr lang="en-US" sz="2800" spc="40" dirty="0" smtClean="0">
                <a:latin typeface="Times New Roman" pitchFamily="18" charset="0"/>
                <a:cs typeface="Times New Roman" pitchFamily="18" charset="0"/>
              </a:rPr>
              <a:t>fluids.</a:t>
            </a:r>
            <a:endParaRPr lang="en-US" sz="2800" dirty="0" smtClean="0">
              <a:latin typeface="Times New Roman" pitchFamily="18" charset="0"/>
              <a:cs typeface="Times New Roman" pitchFamily="18" charset="0"/>
            </a:endParaRPr>
          </a:p>
          <a:p>
            <a:pPr marL="269875" marR="77470" indent="-137160">
              <a:lnSpc>
                <a:spcPct val="150000"/>
              </a:lnSpc>
              <a:spcBef>
                <a:spcPts val="300"/>
              </a:spcBef>
              <a:buClr>
                <a:srgbClr val="FD8536"/>
              </a:buClr>
              <a:buSzPct val="70000"/>
              <a:buFont typeface="Wingdings" pitchFamily="2" charset="2"/>
              <a:buChar char="v"/>
              <a:tabLst>
                <a:tab pos="270510" algn="l"/>
              </a:tabLst>
            </a:pPr>
            <a:r>
              <a:rPr lang="en-US" sz="2800" spc="65" dirty="0" smtClean="0">
                <a:latin typeface="Times New Roman" pitchFamily="18" charset="0"/>
                <a:cs typeface="Times New Roman" pitchFamily="18" charset="0"/>
              </a:rPr>
              <a:t>Use a </a:t>
            </a:r>
            <a:r>
              <a:rPr lang="en-US" sz="2800" spc="35" dirty="0" smtClean="0">
                <a:latin typeface="Times New Roman" pitchFamily="18" charset="0"/>
                <a:cs typeface="Times New Roman" pitchFamily="18" charset="0"/>
              </a:rPr>
              <a:t>fluid</a:t>
            </a:r>
            <a:r>
              <a:rPr lang="en-US" sz="2800" spc="40" dirty="0" smtClean="0">
                <a:latin typeface="Times New Roman" pitchFamily="18" charset="0"/>
                <a:cs typeface="Times New Roman" pitchFamily="18" charset="0"/>
              </a:rPr>
              <a:t> </a:t>
            </a:r>
            <a:r>
              <a:rPr lang="en-US" sz="2800" spc="15" dirty="0" smtClean="0">
                <a:latin typeface="Times New Roman" pitchFamily="18" charset="0"/>
                <a:cs typeface="Times New Roman" pitchFamily="18" charset="0"/>
              </a:rPr>
              <a:t>(liquid</a:t>
            </a:r>
            <a:r>
              <a:rPr lang="en-US" sz="2800" spc="2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or</a:t>
            </a:r>
            <a:r>
              <a:rPr lang="en-US" sz="2800" spc="5" dirty="0" smtClean="0">
                <a:latin typeface="Times New Roman" pitchFamily="18" charset="0"/>
                <a:cs typeface="Times New Roman" pitchFamily="18" charset="0"/>
              </a:rPr>
              <a:t> </a:t>
            </a:r>
            <a:r>
              <a:rPr lang="en-US" sz="2800" spc="15" dirty="0" smtClean="0">
                <a:latin typeface="Times New Roman" pitchFamily="18" charset="0"/>
                <a:cs typeface="Times New Roman" pitchFamily="18" charset="0"/>
              </a:rPr>
              <a:t>gas)</a:t>
            </a:r>
            <a:r>
              <a:rPr lang="en-US" sz="2800" spc="20" dirty="0" smtClean="0">
                <a:latin typeface="Times New Roman" pitchFamily="18" charset="0"/>
                <a:cs typeface="Times New Roman" pitchFamily="18" charset="0"/>
              </a:rPr>
              <a:t> </a:t>
            </a:r>
            <a:r>
              <a:rPr lang="en-US" sz="2800" spc="5" dirty="0" smtClean="0">
                <a:latin typeface="Times New Roman" pitchFamily="18" charset="0"/>
                <a:cs typeface="Times New Roman" pitchFamily="18" charset="0"/>
              </a:rPr>
              <a:t>to</a:t>
            </a:r>
            <a:r>
              <a:rPr lang="en-US" sz="2800" spc="10" dirty="0" smtClean="0">
                <a:latin typeface="Times New Roman" pitchFamily="18" charset="0"/>
                <a:cs typeface="Times New Roman" pitchFamily="18" charset="0"/>
              </a:rPr>
              <a:t> </a:t>
            </a:r>
            <a:r>
              <a:rPr lang="en-US" sz="2800" spc="40" dirty="0" smtClean="0">
                <a:latin typeface="Times New Roman" pitchFamily="18" charset="0"/>
                <a:cs typeface="Times New Roman" pitchFamily="18" charset="0"/>
              </a:rPr>
              <a:t>transmit</a:t>
            </a:r>
            <a:r>
              <a:rPr lang="en-US" sz="2800" spc="45" dirty="0" smtClean="0">
                <a:latin typeface="Times New Roman" pitchFamily="18" charset="0"/>
                <a:cs typeface="Times New Roman" pitchFamily="18" charset="0"/>
              </a:rPr>
              <a:t> </a:t>
            </a:r>
            <a:r>
              <a:rPr lang="en-US" sz="2800" spc="5" dirty="0" smtClean="0">
                <a:latin typeface="Times New Roman" pitchFamily="18" charset="0"/>
                <a:cs typeface="Times New Roman" pitchFamily="18" charset="0"/>
              </a:rPr>
              <a:t>power</a:t>
            </a:r>
            <a:r>
              <a:rPr lang="en-US" sz="2800" spc="10" dirty="0" smtClean="0">
                <a:latin typeface="Times New Roman" pitchFamily="18" charset="0"/>
                <a:cs typeface="Times New Roman" pitchFamily="18" charset="0"/>
              </a:rPr>
              <a:t> </a:t>
            </a:r>
            <a:r>
              <a:rPr lang="en-US" sz="2800" spc="15" dirty="0" smtClean="0">
                <a:latin typeface="Times New Roman" pitchFamily="18" charset="0"/>
                <a:cs typeface="Times New Roman" pitchFamily="18" charset="0"/>
              </a:rPr>
              <a:t>from</a:t>
            </a:r>
            <a:r>
              <a:rPr lang="en-US" sz="2800" spc="20" dirty="0" smtClean="0">
                <a:latin typeface="Times New Roman" pitchFamily="18" charset="0"/>
                <a:cs typeface="Times New Roman" pitchFamily="18" charset="0"/>
              </a:rPr>
              <a:t> </a:t>
            </a:r>
            <a:r>
              <a:rPr lang="en-US" sz="2800" spc="10" dirty="0" smtClean="0">
                <a:latin typeface="Times New Roman" pitchFamily="18" charset="0"/>
                <a:cs typeface="Times New Roman" pitchFamily="18" charset="0"/>
              </a:rPr>
              <a:t>one</a:t>
            </a:r>
            <a:r>
              <a:rPr lang="en-US" sz="2800" spc="15" dirty="0" smtClean="0">
                <a:latin typeface="Times New Roman" pitchFamily="18" charset="0"/>
                <a:cs typeface="Times New Roman" pitchFamily="18" charset="0"/>
              </a:rPr>
              <a:t> </a:t>
            </a:r>
            <a:r>
              <a:rPr lang="en-US" sz="2800" spc="20" dirty="0" smtClean="0">
                <a:latin typeface="Times New Roman" pitchFamily="18" charset="0"/>
                <a:cs typeface="Times New Roman" pitchFamily="18" charset="0"/>
              </a:rPr>
              <a:t>location</a:t>
            </a:r>
            <a:r>
              <a:rPr lang="en-US" sz="2800" spc="25" dirty="0" smtClean="0">
                <a:latin typeface="Times New Roman" pitchFamily="18" charset="0"/>
                <a:cs typeface="Times New Roman" pitchFamily="18" charset="0"/>
              </a:rPr>
              <a:t> </a:t>
            </a:r>
            <a:r>
              <a:rPr lang="en-US" sz="2800" spc="5" dirty="0" smtClean="0">
                <a:latin typeface="Times New Roman" pitchFamily="18" charset="0"/>
                <a:cs typeface="Times New Roman" pitchFamily="18" charset="0"/>
              </a:rPr>
              <a:t>to </a:t>
            </a:r>
            <a:r>
              <a:rPr lang="en-US" sz="2800" spc="-215" dirty="0" smtClean="0">
                <a:latin typeface="Times New Roman" pitchFamily="18" charset="0"/>
                <a:cs typeface="Times New Roman" pitchFamily="18" charset="0"/>
              </a:rPr>
              <a:t> </a:t>
            </a:r>
            <a:r>
              <a:rPr lang="en-US" sz="2800" spc="35" dirty="0" smtClean="0">
                <a:latin typeface="Times New Roman" pitchFamily="18" charset="0"/>
                <a:cs typeface="Times New Roman" pitchFamily="18" charset="0"/>
              </a:rPr>
              <a:t>another.</a:t>
            </a:r>
            <a:endParaRPr lang="en-US" sz="2800" dirty="0" smtClean="0">
              <a:latin typeface="Times New Roman" pitchFamily="18" charset="0"/>
              <a:cs typeface="Times New Roman" pitchFamily="18" charset="0"/>
            </a:endParaRPr>
          </a:p>
          <a:p>
            <a:pPr marL="271780" marR="1572895" indent="-139065">
              <a:lnSpc>
                <a:spcPct val="125000"/>
              </a:lnSpc>
              <a:spcBef>
                <a:spcPts val="229"/>
              </a:spcBef>
              <a:buClr>
                <a:srgbClr val="FD8536"/>
              </a:buClr>
              <a:buSzPct val="70000"/>
              <a:buFont typeface="Wingdings" pitchFamily="2" charset="2"/>
              <a:buChar char="v"/>
              <a:tabLst>
                <a:tab pos="270510" algn="l"/>
              </a:tabLst>
            </a:pPr>
            <a:r>
              <a:rPr lang="en-US" sz="2800" spc="40" dirty="0" smtClean="0">
                <a:latin typeface="Times New Roman" pitchFamily="18" charset="0"/>
                <a:cs typeface="Times New Roman" pitchFamily="18" charset="0"/>
              </a:rPr>
              <a:t>Hydraulics</a:t>
            </a:r>
            <a:r>
              <a:rPr lang="en-US" sz="2800" spc="45" dirty="0" smtClean="0">
                <a:latin typeface="Times New Roman" pitchFamily="18" charset="0"/>
                <a:cs typeface="Times New Roman" pitchFamily="18" charset="0"/>
              </a:rPr>
              <a:t> </a:t>
            </a:r>
            <a:r>
              <a:rPr lang="en-US" sz="2800" spc="-5" dirty="0" smtClean="0">
                <a:latin typeface="Times New Roman" pitchFamily="18" charset="0"/>
                <a:cs typeface="Times New Roman" pitchFamily="18" charset="0"/>
              </a:rPr>
              <a:t>-</a:t>
            </a:r>
            <a:r>
              <a:rPr lang="en-US" sz="2800" spc="55" dirty="0" smtClean="0">
                <a:latin typeface="Times New Roman" pitchFamily="18" charset="0"/>
                <a:cs typeface="Times New Roman" pitchFamily="18" charset="0"/>
              </a:rPr>
              <a:t> </a:t>
            </a:r>
            <a:r>
              <a:rPr lang="en-US" sz="2800" spc="25" dirty="0" smtClean="0">
                <a:latin typeface="Times New Roman" pitchFamily="18" charset="0"/>
                <a:cs typeface="Times New Roman" pitchFamily="18" charset="0"/>
              </a:rPr>
              <a:t>liquid</a:t>
            </a:r>
            <a:r>
              <a:rPr lang="en-US" sz="2800" spc="70" dirty="0" smtClean="0">
                <a:latin typeface="Times New Roman" pitchFamily="18" charset="0"/>
                <a:cs typeface="Times New Roman" pitchFamily="18" charset="0"/>
              </a:rPr>
              <a:t> </a:t>
            </a:r>
            <a:r>
              <a:rPr lang="en-US" sz="2800" spc="30" dirty="0" smtClean="0">
                <a:latin typeface="Times New Roman" pitchFamily="18" charset="0"/>
                <a:cs typeface="Times New Roman" pitchFamily="18" charset="0"/>
              </a:rPr>
              <a:t>(usually</a:t>
            </a:r>
            <a:r>
              <a:rPr lang="en-US" sz="2800" spc="60" dirty="0" smtClean="0">
                <a:latin typeface="Times New Roman" pitchFamily="18" charset="0"/>
                <a:cs typeface="Times New Roman" pitchFamily="18" charset="0"/>
              </a:rPr>
              <a:t> </a:t>
            </a:r>
            <a:r>
              <a:rPr lang="en-US" sz="2800" spc="10" dirty="0" smtClean="0">
                <a:latin typeface="Times New Roman" pitchFamily="18" charset="0"/>
                <a:cs typeface="Times New Roman" pitchFamily="18" charset="0"/>
              </a:rPr>
              <a:t>oil), </a:t>
            </a:r>
          </a:p>
          <a:p>
            <a:pPr marL="271780" marR="1572895" indent="-139065">
              <a:lnSpc>
                <a:spcPct val="125000"/>
              </a:lnSpc>
              <a:spcBef>
                <a:spcPts val="229"/>
              </a:spcBef>
              <a:buClr>
                <a:srgbClr val="FD8536"/>
              </a:buClr>
              <a:buSzPct val="70000"/>
              <a:buNone/>
              <a:tabLst>
                <a:tab pos="270510" algn="l"/>
              </a:tabLst>
            </a:pPr>
            <a:r>
              <a:rPr lang="en-US" sz="2800" spc="15" dirty="0" smtClean="0">
                <a:latin typeface="Times New Roman" pitchFamily="18" charset="0"/>
                <a:cs typeface="Times New Roman" pitchFamily="18" charset="0"/>
              </a:rPr>
              <a:t> </a:t>
            </a:r>
            <a:r>
              <a:rPr lang="en-US" sz="2800" spc="40" dirty="0" smtClean="0">
                <a:latin typeface="Times New Roman" pitchFamily="18" charset="0"/>
                <a:cs typeface="Times New Roman" pitchFamily="18" charset="0"/>
              </a:rPr>
              <a:t>Pneumatics</a:t>
            </a:r>
            <a:r>
              <a:rPr lang="en-US" sz="2800" spc="65" dirty="0" smtClean="0">
                <a:latin typeface="Times New Roman" pitchFamily="18" charset="0"/>
                <a:cs typeface="Times New Roman" pitchFamily="18" charset="0"/>
              </a:rPr>
              <a:t> </a:t>
            </a:r>
            <a:r>
              <a:rPr lang="en-US" sz="2800" spc="-5" dirty="0" smtClean="0">
                <a:latin typeface="Times New Roman" pitchFamily="18" charset="0"/>
                <a:cs typeface="Times New Roman" pitchFamily="18" charset="0"/>
              </a:rPr>
              <a:t>-</a:t>
            </a:r>
            <a:r>
              <a:rPr lang="en-US" sz="2800" spc="60" dirty="0" smtClean="0">
                <a:latin typeface="Times New Roman" pitchFamily="18" charset="0"/>
                <a:cs typeface="Times New Roman" pitchFamily="18" charset="0"/>
              </a:rPr>
              <a:t> </a:t>
            </a:r>
            <a:r>
              <a:rPr lang="en-US" sz="2800" spc="45" dirty="0" smtClean="0">
                <a:latin typeface="Times New Roman" pitchFamily="18" charset="0"/>
                <a:cs typeface="Times New Roman" pitchFamily="18" charset="0"/>
              </a:rPr>
              <a:t>gas </a:t>
            </a:r>
            <a:r>
              <a:rPr lang="en-US" sz="2800" spc="30" dirty="0" smtClean="0">
                <a:latin typeface="Times New Roman" pitchFamily="18" charset="0"/>
                <a:cs typeface="Times New Roman" pitchFamily="18" charset="0"/>
              </a:rPr>
              <a:t>(usually</a:t>
            </a:r>
            <a:r>
              <a:rPr lang="en-US" sz="2800" spc="75" dirty="0" smtClean="0">
                <a:latin typeface="Times New Roman" pitchFamily="18" charset="0"/>
                <a:cs typeface="Times New Roman" pitchFamily="18" charset="0"/>
              </a:rPr>
              <a:t> </a:t>
            </a:r>
            <a:r>
              <a:rPr lang="en-US" sz="2800" spc="15" dirty="0" smtClean="0">
                <a:latin typeface="Times New Roman" pitchFamily="18" charset="0"/>
                <a:cs typeface="Times New Roman" pitchFamily="18" charset="0"/>
              </a:rPr>
              <a:t>compressed</a:t>
            </a:r>
            <a:r>
              <a:rPr lang="en-US" sz="2800" spc="50" dirty="0" smtClean="0">
                <a:latin typeface="Times New Roman" pitchFamily="18" charset="0"/>
                <a:cs typeface="Times New Roman" pitchFamily="18" charset="0"/>
              </a:rPr>
              <a:t> </a:t>
            </a:r>
            <a:r>
              <a:rPr lang="en-US" sz="2800" spc="25" dirty="0" smtClean="0">
                <a:latin typeface="Times New Roman" pitchFamily="18" charset="0"/>
                <a:cs typeface="Times New Roman" pitchFamily="18" charset="0"/>
              </a:rPr>
              <a:t>air).</a:t>
            </a:r>
            <a:endParaRPr lang="en-US" sz="2800"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latin typeface="Times New Roman" pitchFamily="18" charset="0"/>
                <a:cs typeface="Times New Roman" pitchFamily="18" charset="0"/>
              </a:rPr>
              <a:t>HYDRAULIC SYSYEM</a:t>
            </a:r>
            <a:endParaRPr lang="en-US" b="1" dirty="0">
              <a:latin typeface="Times New Roman" pitchFamily="18" charset="0"/>
              <a:cs typeface="Times New Roman" pitchFamily="18" charset="0"/>
            </a:endParaRPr>
          </a:p>
        </p:txBody>
      </p:sp>
      <p:grpSp>
        <p:nvGrpSpPr>
          <p:cNvPr id="4" name="object 24"/>
          <p:cNvGrpSpPr>
            <a:grpSpLocks noGrp="1"/>
          </p:cNvGrpSpPr>
          <p:nvPr>
            <p:ph idx="1"/>
          </p:nvPr>
        </p:nvGrpSpPr>
        <p:grpSpPr>
          <a:xfrm>
            <a:off x="457200" y="1600200"/>
            <a:ext cx="8229600" cy="4525963"/>
            <a:chOff x="1493519" y="5617464"/>
            <a:chExt cx="4572000" cy="3429000"/>
          </a:xfrm>
        </p:grpSpPr>
        <p:pic>
          <p:nvPicPr>
            <p:cNvPr id="5" name="object 25"/>
            <p:cNvPicPr>
              <a:picLocks/>
            </p:cNvPicPr>
            <p:nvPr/>
          </p:nvPicPr>
          <p:blipFill>
            <a:blip r:embed="rId2" cstate="print"/>
            <a:stretch>
              <a:fillRect/>
            </a:stretch>
          </p:blipFill>
          <p:spPr>
            <a:xfrm>
              <a:off x="1493519" y="6112763"/>
              <a:ext cx="3034283" cy="1866900"/>
            </a:xfrm>
            <a:prstGeom prst="rect">
              <a:avLst/>
            </a:prstGeom>
          </p:spPr>
        </p:pic>
        <p:pic>
          <p:nvPicPr>
            <p:cNvPr id="6" name="object 26"/>
            <p:cNvPicPr>
              <a:picLocks/>
            </p:cNvPicPr>
            <p:nvPr/>
          </p:nvPicPr>
          <p:blipFill>
            <a:blip r:embed="rId3" cstate="print"/>
            <a:stretch>
              <a:fillRect/>
            </a:stretch>
          </p:blipFill>
          <p:spPr>
            <a:xfrm>
              <a:off x="1493519" y="6106667"/>
              <a:ext cx="3040380" cy="1880616"/>
            </a:xfrm>
            <a:prstGeom prst="rect">
              <a:avLst/>
            </a:prstGeom>
          </p:spPr>
        </p:pic>
        <p:sp>
          <p:nvSpPr>
            <p:cNvPr id="7" name="object 27"/>
            <p:cNvSpPr/>
            <p:nvPr/>
          </p:nvSpPr>
          <p:spPr>
            <a:xfrm>
              <a:off x="1493520" y="6106667"/>
              <a:ext cx="3040380" cy="1880870"/>
            </a:xfrm>
            <a:custGeom>
              <a:avLst/>
              <a:gdLst/>
              <a:ahLst/>
              <a:cxnLst/>
              <a:rect l="l" t="t" r="r" b="b"/>
              <a:pathLst>
                <a:path w="3040379" h="1880870">
                  <a:moveTo>
                    <a:pt x="3034284" y="6096"/>
                  </a:moveTo>
                  <a:lnTo>
                    <a:pt x="0" y="6096"/>
                  </a:lnTo>
                  <a:lnTo>
                    <a:pt x="0" y="0"/>
                  </a:lnTo>
                  <a:lnTo>
                    <a:pt x="3040380" y="0"/>
                  </a:lnTo>
                  <a:lnTo>
                    <a:pt x="3040380" y="3048"/>
                  </a:lnTo>
                  <a:lnTo>
                    <a:pt x="3034284" y="3048"/>
                  </a:lnTo>
                  <a:lnTo>
                    <a:pt x="3034284" y="6096"/>
                  </a:lnTo>
                  <a:close/>
                </a:path>
                <a:path w="3040379" h="1880870">
                  <a:moveTo>
                    <a:pt x="3034284" y="1877568"/>
                  </a:moveTo>
                  <a:lnTo>
                    <a:pt x="3034284" y="3048"/>
                  </a:lnTo>
                  <a:lnTo>
                    <a:pt x="3037331" y="6096"/>
                  </a:lnTo>
                  <a:lnTo>
                    <a:pt x="3040380" y="6096"/>
                  </a:lnTo>
                  <a:lnTo>
                    <a:pt x="3040380" y="1872996"/>
                  </a:lnTo>
                  <a:lnTo>
                    <a:pt x="3037331" y="1872996"/>
                  </a:lnTo>
                  <a:lnTo>
                    <a:pt x="3034284" y="1877568"/>
                  </a:lnTo>
                  <a:close/>
                </a:path>
                <a:path w="3040379" h="1880870">
                  <a:moveTo>
                    <a:pt x="3040380" y="6096"/>
                  </a:moveTo>
                  <a:lnTo>
                    <a:pt x="3037331" y="6096"/>
                  </a:lnTo>
                  <a:lnTo>
                    <a:pt x="3034284" y="3048"/>
                  </a:lnTo>
                  <a:lnTo>
                    <a:pt x="3040380" y="3048"/>
                  </a:lnTo>
                  <a:lnTo>
                    <a:pt x="3040380" y="6096"/>
                  </a:lnTo>
                  <a:close/>
                </a:path>
                <a:path w="3040379" h="1880870">
                  <a:moveTo>
                    <a:pt x="3040380" y="1880616"/>
                  </a:moveTo>
                  <a:lnTo>
                    <a:pt x="0" y="1880616"/>
                  </a:lnTo>
                  <a:lnTo>
                    <a:pt x="0" y="1872996"/>
                  </a:lnTo>
                  <a:lnTo>
                    <a:pt x="3034284" y="1872996"/>
                  </a:lnTo>
                  <a:lnTo>
                    <a:pt x="3034284" y="1877568"/>
                  </a:lnTo>
                  <a:lnTo>
                    <a:pt x="3040380" y="1877568"/>
                  </a:lnTo>
                  <a:lnTo>
                    <a:pt x="3040380" y="1880616"/>
                  </a:lnTo>
                  <a:close/>
                </a:path>
                <a:path w="3040379" h="1880870">
                  <a:moveTo>
                    <a:pt x="3040380" y="1877568"/>
                  </a:moveTo>
                  <a:lnTo>
                    <a:pt x="3034284" y="1877568"/>
                  </a:lnTo>
                  <a:lnTo>
                    <a:pt x="3037331" y="1872996"/>
                  </a:lnTo>
                  <a:lnTo>
                    <a:pt x="3040380" y="1872996"/>
                  </a:lnTo>
                  <a:lnTo>
                    <a:pt x="3040380" y="1877568"/>
                  </a:lnTo>
                  <a:close/>
                </a:path>
              </a:pathLst>
            </a:custGeom>
            <a:solidFill>
              <a:srgbClr val="FF0000"/>
            </a:solidFill>
          </p:spPr>
          <p:txBody>
            <a:bodyPr wrap="square" lIns="0" tIns="0" rIns="0" bIns="0" rtlCol="0"/>
            <a:lstStyle/>
            <a:p>
              <a:endParaRPr/>
            </a:p>
          </p:txBody>
        </p:sp>
        <p:pic>
          <p:nvPicPr>
            <p:cNvPr id="8" name="object 28"/>
            <p:cNvPicPr>
              <a:picLocks/>
            </p:cNvPicPr>
            <p:nvPr/>
          </p:nvPicPr>
          <p:blipFill>
            <a:blip r:embed="rId4" cstate="print"/>
            <a:stretch>
              <a:fillRect/>
            </a:stretch>
          </p:blipFill>
          <p:spPr>
            <a:xfrm>
              <a:off x="3931919" y="7560563"/>
              <a:ext cx="2133600" cy="1485900"/>
            </a:xfrm>
            <a:prstGeom prst="rect">
              <a:avLst/>
            </a:prstGeom>
          </p:spPr>
        </p:pic>
        <p:sp>
          <p:nvSpPr>
            <p:cNvPr id="9" name="object 29"/>
            <p:cNvSpPr/>
            <p:nvPr/>
          </p:nvSpPr>
          <p:spPr>
            <a:xfrm>
              <a:off x="3913632" y="7542276"/>
              <a:ext cx="2152015" cy="1503680"/>
            </a:xfrm>
            <a:custGeom>
              <a:avLst/>
              <a:gdLst/>
              <a:ahLst/>
              <a:cxnLst/>
              <a:rect l="l" t="t" r="r" b="b"/>
              <a:pathLst>
                <a:path w="2152015" h="1503679">
                  <a:moveTo>
                    <a:pt x="2151888" y="0"/>
                  </a:moveTo>
                  <a:lnTo>
                    <a:pt x="0" y="0"/>
                  </a:lnTo>
                  <a:lnTo>
                    <a:pt x="0" y="8890"/>
                  </a:lnTo>
                  <a:lnTo>
                    <a:pt x="0" y="17780"/>
                  </a:lnTo>
                  <a:lnTo>
                    <a:pt x="0" y="1503680"/>
                  </a:lnTo>
                  <a:lnTo>
                    <a:pt x="18288" y="1503680"/>
                  </a:lnTo>
                  <a:lnTo>
                    <a:pt x="18288" y="18288"/>
                  </a:lnTo>
                  <a:lnTo>
                    <a:pt x="2151888" y="18288"/>
                  </a:lnTo>
                  <a:lnTo>
                    <a:pt x="2151888" y="9144"/>
                  </a:lnTo>
                  <a:lnTo>
                    <a:pt x="18288" y="9144"/>
                  </a:lnTo>
                  <a:lnTo>
                    <a:pt x="14097" y="13335"/>
                  </a:lnTo>
                  <a:lnTo>
                    <a:pt x="14097" y="8890"/>
                  </a:lnTo>
                  <a:lnTo>
                    <a:pt x="2151888" y="8890"/>
                  </a:lnTo>
                  <a:lnTo>
                    <a:pt x="2151888" y="0"/>
                  </a:lnTo>
                  <a:close/>
                </a:path>
              </a:pathLst>
            </a:custGeom>
            <a:solidFill>
              <a:srgbClr val="000000"/>
            </a:solidFill>
          </p:spPr>
          <p:txBody>
            <a:bodyPr wrap="square" lIns="0" tIns="0" rIns="0" bIns="0" rtlCol="0"/>
            <a:lstStyle/>
            <a:p>
              <a:endParaRPr/>
            </a:p>
          </p:txBody>
        </p:sp>
        <p:pic>
          <p:nvPicPr>
            <p:cNvPr id="10" name="object 30"/>
            <p:cNvPicPr>
              <a:picLocks/>
            </p:cNvPicPr>
            <p:nvPr/>
          </p:nvPicPr>
          <p:blipFill>
            <a:blip r:embed="rId4" cstate="print"/>
            <a:stretch>
              <a:fillRect/>
            </a:stretch>
          </p:blipFill>
          <p:spPr>
            <a:xfrm>
              <a:off x="3931919" y="7560563"/>
              <a:ext cx="2133600" cy="1485900"/>
            </a:xfrm>
            <a:prstGeom prst="rect">
              <a:avLst/>
            </a:prstGeom>
          </p:spPr>
        </p:pic>
        <p:sp>
          <p:nvSpPr>
            <p:cNvPr id="11" name="object 31"/>
            <p:cNvSpPr/>
            <p:nvPr/>
          </p:nvSpPr>
          <p:spPr>
            <a:xfrm>
              <a:off x="3913632" y="7542276"/>
              <a:ext cx="2152015" cy="1503680"/>
            </a:xfrm>
            <a:custGeom>
              <a:avLst/>
              <a:gdLst/>
              <a:ahLst/>
              <a:cxnLst/>
              <a:rect l="l" t="t" r="r" b="b"/>
              <a:pathLst>
                <a:path w="2152015" h="1503679">
                  <a:moveTo>
                    <a:pt x="2151888" y="0"/>
                  </a:moveTo>
                  <a:lnTo>
                    <a:pt x="0" y="0"/>
                  </a:lnTo>
                  <a:lnTo>
                    <a:pt x="0" y="8890"/>
                  </a:lnTo>
                  <a:lnTo>
                    <a:pt x="0" y="17780"/>
                  </a:lnTo>
                  <a:lnTo>
                    <a:pt x="0" y="1503680"/>
                  </a:lnTo>
                  <a:lnTo>
                    <a:pt x="18288" y="1503680"/>
                  </a:lnTo>
                  <a:lnTo>
                    <a:pt x="18288" y="18288"/>
                  </a:lnTo>
                  <a:lnTo>
                    <a:pt x="2151888" y="18288"/>
                  </a:lnTo>
                  <a:lnTo>
                    <a:pt x="2151888" y="9144"/>
                  </a:lnTo>
                  <a:lnTo>
                    <a:pt x="18288" y="9144"/>
                  </a:lnTo>
                  <a:lnTo>
                    <a:pt x="14097" y="13335"/>
                  </a:lnTo>
                  <a:lnTo>
                    <a:pt x="14097" y="8890"/>
                  </a:lnTo>
                  <a:lnTo>
                    <a:pt x="2151888" y="8890"/>
                  </a:lnTo>
                  <a:lnTo>
                    <a:pt x="2151888" y="0"/>
                  </a:lnTo>
                  <a:close/>
                </a:path>
              </a:pathLst>
            </a:custGeom>
            <a:solidFill>
              <a:srgbClr val="000000"/>
            </a:solidFill>
          </p:spPr>
          <p:txBody>
            <a:bodyPr wrap="square" lIns="0" tIns="0" rIns="0" bIns="0" rtlCol="0"/>
            <a:lstStyle/>
            <a:p>
              <a:endParaRPr/>
            </a:p>
          </p:txBody>
        </p:sp>
        <p:sp>
          <p:nvSpPr>
            <p:cNvPr id="12" name="object 32"/>
            <p:cNvSpPr/>
            <p:nvPr/>
          </p:nvSpPr>
          <p:spPr>
            <a:xfrm>
              <a:off x="1563623" y="8049767"/>
              <a:ext cx="2338070" cy="935990"/>
            </a:xfrm>
            <a:custGeom>
              <a:avLst/>
              <a:gdLst/>
              <a:ahLst/>
              <a:cxnLst/>
              <a:rect l="l" t="t" r="r" b="b"/>
              <a:pathLst>
                <a:path w="2338070" h="935990">
                  <a:moveTo>
                    <a:pt x="2334768" y="935736"/>
                  </a:moveTo>
                  <a:lnTo>
                    <a:pt x="3048" y="935736"/>
                  </a:lnTo>
                  <a:lnTo>
                    <a:pt x="0" y="934212"/>
                  </a:lnTo>
                  <a:lnTo>
                    <a:pt x="0" y="3048"/>
                  </a:lnTo>
                  <a:lnTo>
                    <a:pt x="3048" y="0"/>
                  </a:lnTo>
                  <a:lnTo>
                    <a:pt x="2334768" y="0"/>
                  </a:lnTo>
                  <a:lnTo>
                    <a:pt x="2337816" y="3048"/>
                  </a:lnTo>
                  <a:lnTo>
                    <a:pt x="2337816" y="6096"/>
                  </a:lnTo>
                  <a:lnTo>
                    <a:pt x="13716" y="6096"/>
                  </a:lnTo>
                  <a:lnTo>
                    <a:pt x="6096" y="13716"/>
                  </a:lnTo>
                  <a:lnTo>
                    <a:pt x="13716" y="13716"/>
                  </a:lnTo>
                  <a:lnTo>
                    <a:pt x="13716" y="923544"/>
                  </a:lnTo>
                  <a:lnTo>
                    <a:pt x="6096" y="923544"/>
                  </a:lnTo>
                  <a:lnTo>
                    <a:pt x="13716" y="929640"/>
                  </a:lnTo>
                  <a:lnTo>
                    <a:pt x="2337816" y="929640"/>
                  </a:lnTo>
                  <a:lnTo>
                    <a:pt x="2337816" y="934212"/>
                  </a:lnTo>
                  <a:lnTo>
                    <a:pt x="2334768" y="935736"/>
                  </a:lnTo>
                  <a:close/>
                </a:path>
                <a:path w="2338070" h="935990">
                  <a:moveTo>
                    <a:pt x="13716" y="13716"/>
                  </a:moveTo>
                  <a:lnTo>
                    <a:pt x="6096" y="13716"/>
                  </a:lnTo>
                  <a:lnTo>
                    <a:pt x="13716" y="6096"/>
                  </a:lnTo>
                  <a:lnTo>
                    <a:pt x="13716" y="13716"/>
                  </a:lnTo>
                  <a:close/>
                </a:path>
                <a:path w="2338070" h="935990">
                  <a:moveTo>
                    <a:pt x="2324100" y="13716"/>
                  </a:moveTo>
                  <a:lnTo>
                    <a:pt x="13716" y="13716"/>
                  </a:lnTo>
                  <a:lnTo>
                    <a:pt x="13716" y="6096"/>
                  </a:lnTo>
                  <a:lnTo>
                    <a:pt x="2324100" y="6096"/>
                  </a:lnTo>
                  <a:lnTo>
                    <a:pt x="2324100" y="13716"/>
                  </a:lnTo>
                  <a:close/>
                </a:path>
                <a:path w="2338070" h="935990">
                  <a:moveTo>
                    <a:pt x="2324100" y="929640"/>
                  </a:moveTo>
                  <a:lnTo>
                    <a:pt x="2324100" y="6096"/>
                  </a:lnTo>
                  <a:lnTo>
                    <a:pt x="2330196" y="13716"/>
                  </a:lnTo>
                  <a:lnTo>
                    <a:pt x="2337816" y="13716"/>
                  </a:lnTo>
                  <a:lnTo>
                    <a:pt x="2337816" y="923544"/>
                  </a:lnTo>
                  <a:lnTo>
                    <a:pt x="2330196" y="923544"/>
                  </a:lnTo>
                  <a:lnTo>
                    <a:pt x="2324100" y="929640"/>
                  </a:lnTo>
                  <a:close/>
                </a:path>
                <a:path w="2338070" h="935990">
                  <a:moveTo>
                    <a:pt x="2337816" y="13716"/>
                  </a:moveTo>
                  <a:lnTo>
                    <a:pt x="2330196" y="13716"/>
                  </a:lnTo>
                  <a:lnTo>
                    <a:pt x="2324100" y="6096"/>
                  </a:lnTo>
                  <a:lnTo>
                    <a:pt x="2337816" y="6096"/>
                  </a:lnTo>
                  <a:lnTo>
                    <a:pt x="2337816" y="13716"/>
                  </a:lnTo>
                  <a:close/>
                </a:path>
                <a:path w="2338070" h="935990">
                  <a:moveTo>
                    <a:pt x="13716" y="929640"/>
                  </a:moveTo>
                  <a:lnTo>
                    <a:pt x="6096" y="923544"/>
                  </a:lnTo>
                  <a:lnTo>
                    <a:pt x="13716" y="923544"/>
                  </a:lnTo>
                  <a:lnTo>
                    <a:pt x="13716" y="929640"/>
                  </a:lnTo>
                  <a:close/>
                </a:path>
                <a:path w="2338070" h="935990">
                  <a:moveTo>
                    <a:pt x="2324100" y="929640"/>
                  </a:moveTo>
                  <a:lnTo>
                    <a:pt x="13716" y="929640"/>
                  </a:lnTo>
                  <a:lnTo>
                    <a:pt x="13716" y="923544"/>
                  </a:lnTo>
                  <a:lnTo>
                    <a:pt x="2324100" y="923544"/>
                  </a:lnTo>
                  <a:lnTo>
                    <a:pt x="2324100" y="929640"/>
                  </a:lnTo>
                  <a:close/>
                </a:path>
                <a:path w="2338070" h="935990">
                  <a:moveTo>
                    <a:pt x="2337816" y="929640"/>
                  </a:moveTo>
                  <a:lnTo>
                    <a:pt x="2324100" y="929640"/>
                  </a:lnTo>
                  <a:lnTo>
                    <a:pt x="2330196" y="923544"/>
                  </a:lnTo>
                  <a:lnTo>
                    <a:pt x="2337816" y="923544"/>
                  </a:lnTo>
                  <a:lnTo>
                    <a:pt x="2337816" y="929640"/>
                  </a:lnTo>
                  <a:close/>
                </a:path>
              </a:pathLst>
            </a:custGeom>
            <a:solidFill>
              <a:srgbClr val="F4CD2D"/>
            </a:solidFill>
          </p:spPr>
          <p:txBody>
            <a:bodyPr wrap="square" lIns="0" tIns="0" rIns="0" bIns="0" rtlCol="0"/>
            <a:lstStyle/>
            <a:p>
              <a:endParaRPr/>
            </a:p>
          </p:txBody>
        </p:sp>
        <p:pic>
          <p:nvPicPr>
            <p:cNvPr id="13" name="object 33"/>
            <p:cNvPicPr>
              <a:picLocks/>
            </p:cNvPicPr>
            <p:nvPr/>
          </p:nvPicPr>
          <p:blipFill>
            <a:blip r:embed="rId5" cstate="print"/>
            <a:stretch>
              <a:fillRect/>
            </a:stretch>
          </p:blipFill>
          <p:spPr>
            <a:xfrm>
              <a:off x="1851659" y="8243315"/>
              <a:ext cx="70104" cy="70103"/>
            </a:xfrm>
            <a:prstGeom prst="rect">
              <a:avLst/>
            </a:prstGeom>
          </p:spPr>
        </p:pic>
        <p:pic>
          <p:nvPicPr>
            <p:cNvPr id="14" name="object 34"/>
            <p:cNvPicPr>
              <a:picLocks/>
            </p:cNvPicPr>
            <p:nvPr/>
          </p:nvPicPr>
          <p:blipFill>
            <a:blip r:embed="rId6" cstate="print"/>
            <a:stretch>
              <a:fillRect/>
            </a:stretch>
          </p:blipFill>
          <p:spPr>
            <a:xfrm>
              <a:off x="1848612" y="8240267"/>
              <a:ext cx="76200" cy="76200"/>
            </a:xfrm>
            <a:prstGeom prst="rect">
              <a:avLst/>
            </a:prstGeom>
          </p:spPr>
        </p:pic>
        <p:pic>
          <p:nvPicPr>
            <p:cNvPr id="15" name="object 35"/>
            <p:cNvPicPr>
              <a:picLocks/>
            </p:cNvPicPr>
            <p:nvPr/>
          </p:nvPicPr>
          <p:blipFill>
            <a:blip r:embed="rId7" cstate="print"/>
            <a:stretch>
              <a:fillRect/>
            </a:stretch>
          </p:blipFill>
          <p:spPr>
            <a:xfrm>
              <a:off x="2025395" y="8234172"/>
              <a:ext cx="890015" cy="100583"/>
            </a:xfrm>
            <a:prstGeom prst="rect">
              <a:avLst/>
            </a:prstGeom>
          </p:spPr>
        </p:pic>
        <p:pic>
          <p:nvPicPr>
            <p:cNvPr id="16" name="object 36"/>
            <p:cNvPicPr>
              <a:picLocks/>
            </p:cNvPicPr>
            <p:nvPr/>
          </p:nvPicPr>
          <p:blipFill>
            <a:blip r:embed="rId8" cstate="print"/>
            <a:stretch>
              <a:fillRect/>
            </a:stretch>
          </p:blipFill>
          <p:spPr>
            <a:xfrm>
              <a:off x="1845563" y="8360664"/>
              <a:ext cx="79248" cy="77723"/>
            </a:xfrm>
            <a:prstGeom prst="rect">
              <a:avLst/>
            </a:prstGeom>
          </p:spPr>
        </p:pic>
        <p:pic>
          <p:nvPicPr>
            <p:cNvPr id="17" name="object 37"/>
            <p:cNvPicPr>
              <a:picLocks/>
            </p:cNvPicPr>
            <p:nvPr/>
          </p:nvPicPr>
          <p:blipFill>
            <a:blip r:embed="rId9" cstate="print"/>
            <a:stretch>
              <a:fillRect/>
            </a:stretch>
          </p:blipFill>
          <p:spPr>
            <a:xfrm>
              <a:off x="2103119" y="8386571"/>
              <a:ext cx="38099" cy="48767"/>
            </a:xfrm>
            <a:prstGeom prst="rect">
              <a:avLst/>
            </a:prstGeom>
          </p:spPr>
        </p:pic>
        <p:pic>
          <p:nvPicPr>
            <p:cNvPr id="18" name="object 38"/>
            <p:cNvPicPr>
              <a:picLocks/>
            </p:cNvPicPr>
            <p:nvPr/>
          </p:nvPicPr>
          <p:blipFill>
            <a:blip r:embed="rId10" cstate="print"/>
            <a:stretch>
              <a:fillRect/>
            </a:stretch>
          </p:blipFill>
          <p:spPr>
            <a:xfrm>
              <a:off x="2193036" y="8386571"/>
              <a:ext cx="132587" cy="48767"/>
            </a:xfrm>
            <a:prstGeom prst="rect">
              <a:avLst/>
            </a:prstGeom>
          </p:spPr>
        </p:pic>
        <p:pic>
          <p:nvPicPr>
            <p:cNvPr id="19" name="object 39"/>
            <p:cNvPicPr>
              <a:picLocks/>
            </p:cNvPicPr>
            <p:nvPr/>
          </p:nvPicPr>
          <p:blipFill>
            <a:blip r:embed="rId11" cstate="print"/>
            <a:stretch>
              <a:fillRect/>
            </a:stretch>
          </p:blipFill>
          <p:spPr>
            <a:xfrm>
              <a:off x="2028444" y="8360663"/>
              <a:ext cx="67055" cy="73151"/>
            </a:xfrm>
            <a:prstGeom prst="rect">
              <a:avLst/>
            </a:prstGeom>
          </p:spPr>
        </p:pic>
        <p:pic>
          <p:nvPicPr>
            <p:cNvPr id="20" name="object 40"/>
            <p:cNvPicPr>
              <a:picLocks/>
            </p:cNvPicPr>
            <p:nvPr/>
          </p:nvPicPr>
          <p:blipFill>
            <a:blip r:embed="rId12" cstate="print"/>
            <a:stretch>
              <a:fillRect/>
            </a:stretch>
          </p:blipFill>
          <p:spPr>
            <a:xfrm>
              <a:off x="2025395" y="8359139"/>
              <a:ext cx="307848" cy="97536"/>
            </a:xfrm>
            <a:prstGeom prst="rect">
              <a:avLst/>
            </a:prstGeom>
          </p:spPr>
        </p:pic>
        <p:pic>
          <p:nvPicPr>
            <p:cNvPr id="21" name="object 41"/>
            <p:cNvPicPr>
              <a:picLocks/>
            </p:cNvPicPr>
            <p:nvPr/>
          </p:nvPicPr>
          <p:blipFill>
            <a:blip r:embed="rId13" cstate="print"/>
            <a:stretch>
              <a:fillRect/>
            </a:stretch>
          </p:blipFill>
          <p:spPr>
            <a:xfrm>
              <a:off x="1847088" y="8482584"/>
              <a:ext cx="77724" cy="77723"/>
            </a:xfrm>
            <a:prstGeom prst="rect">
              <a:avLst/>
            </a:prstGeom>
          </p:spPr>
        </p:pic>
        <p:pic>
          <p:nvPicPr>
            <p:cNvPr id="22" name="object 42"/>
            <p:cNvPicPr>
              <a:picLocks/>
            </p:cNvPicPr>
            <p:nvPr/>
          </p:nvPicPr>
          <p:blipFill>
            <a:blip r:embed="rId14" cstate="print"/>
            <a:stretch>
              <a:fillRect/>
            </a:stretch>
          </p:blipFill>
          <p:spPr>
            <a:xfrm>
              <a:off x="2025395" y="8481060"/>
              <a:ext cx="681228" cy="79247"/>
            </a:xfrm>
            <a:prstGeom prst="rect">
              <a:avLst/>
            </a:prstGeom>
          </p:spPr>
        </p:pic>
        <p:pic>
          <p:nvPicPr>
            <p:cNvPr id="23" name="object 43"/>
            <p:cNvPicPr>
              <a:picLocks/>
            </p:cNvPicPr>
            <p:nvPr/>
          </p:nvPicPr>
          <p:blipFill>
            <a:blip r:embed="rId15" cstate="print"/>
            <a:stretch>
              <a:fillRect/>
            </a:stretch>
          </p:blipFill>
          <p:spPr>
            <a:xfrm>
              <a:off x="1847087" y="8607551"/>
              <a:ext cx="74675" cy="71628"/>
            </a:xfrm>
            <a:prstGeom prst="rect">
              <a:avLst/>
            </a:prstGeom>
          </p:spPr>
        </p:pic>
        <p:pic>
          <p:nvPicPr>
            <p:cNvPr id="24" name="object 44"/>
            <p:cNvPicPr>
              <a:picLocks/>
            </p:cNvPicPr>
            <p:nvPr/>
          </p:nvPicPr>
          <p:blipFill>
            <a:blip r:embed="rId16" cstate="print"/>
            <a:stretch>
              <a:fillRect/>
            </a:stretch>
          </p:blipFill>
          <p:spPr>
            <a:xfrm>
              <a:off x="1844040" y="8604504"/>
              <a:ext cx="80772" cy="77724"/>
            </a:xfrm>
            <a:prstGeom prst="rect">
              <a:avLst/>
            </a:prstGeom>
          </p:spPr>
        </p:pic>
        <p:pic>
          <p:nvPicPr>
            <p:cNvPr id="25" name="object 45"/>
            <p:cNvPicPr>
              <a:picLocks/>
            </p:cNvPicPr>
            <p:nvPr/>
          </p:nvPicPr>
          <p:blipFill>
            <a:blip r:embed="rId17" cstate="print"/>
            <a:stretch>
              <a:fillRect/>
            </a:stretch>
          </p:blipFill>
          <p:spPr>
            <a:xfrm>
              <a:off x="2205227" y="8628887"/>
              <a:ext cx="160020" cy="50292"/>
            </a:xfrm>
            <a:prstGeom prst="rect">
              <a:avLst/>
            </a:prstGeom>
          </p:spPr>
        </p:pic>
        <p:pic>
          <p:nvPicPr>
            <p:cNvPr id="26" name="object 46"/>
            <p:cNvPicPr>
              <a:picLocks/>
            </p:cNvPicPr>
            <p:nvPr/>
          </p:nvPicPr>
          <p:blipFill>
            <a:blip r:embed="rId18" cstate="print"/>
            <a:stretch>
              <a:fillRect/>
            </a:stretch>
          </p:blipFill>
          <p:spPr>
            <a:xfrm>
              <a:off x="2020823" y="8604503"/>
              <a:ext cx="129539" cy="74676"/>
            </a:xfrm>
            <a:prstGeom prst="rect">
              <a:avLst/>
            </a:prstGeom>
          </p:spPr>
        </p:pic>
        <p:pic>
          <p:nvPicPr>
            <p:cNvPr id="27" name="object 47"/>
            <p:cNvPicPr>
              <a:picLocks/>
            </p:cNvPicPr>
            <p:nvPr/>
          </p:nvPicPr>
          <p:blipFill>
            <a:blip r:embed="rId19" cstate="print"/>
            <a:stretch>
              <a:fillRect/>
            </a:stretch>
          </p:blipFill>
          <p:spPr>
            <a:xfrm>
              <a:off x="2017775" y="8601455"/>
              <a:ext cx="350520" cy="80772"/>
            </a:xfrm>
            <a:prstGeom prst="rect">
              <a:avLst/>
            </a:prstGeom>
          </p:spPr>
        </p:pic>
        <p:pic>
          <p:nvPicPr>
            <p:cNvPr id="28" name="object 48"/>
            <p:cNvPicPr>
              <a:picLocks/>
            </p:cNvPicPr>
            <p:nvPr/>
          </p:nvPicPr>
          <p:blipFill>
            <a:blip r:embed="rId20" cstate="print"/>
            <a:stretch>
              <a:fillRect/>
            </a:stretch>
          </p:blipFill>
          <p:spPr>
            <a:xfrm>
              <a:off x="1845563" y="8726423"/>
              <a:ext cx="79248" cy="77724"/>
            </a:xfrm>
            <a:prstGeom prst="rect">
              <a:avLst/>
            </a:prstGeom>
          </p:spPr>
        </p:pic>
        <p:pic>
          <p:nvPicPr>
            <p:cNvPr id="29" name="object 49"/>
            <p:cNvPicPr>
              <a:picLocks/>
            </p:cNvPicPr>
            <p:nvPr/>
          </p:nvPicPr>
          <p:blipFill>
            <a:blip r:embed="rId21" cstate="print"/>
            <a:stretch>
              <a:fillRect/>
            </a:stretch>
          </p:blipFill>
          <p:spPr>
            <a:xfrm>
              <a:off x="2025395" y="8724899"/>
              <a:ext cx="59790" cy="70103"/>
            </a:xfrm>
            <a:prstGeom prst="rect">
              <a:avLst/>
            </a:prstGeom>
          </p:spPr>
        </p:pic>
        <p:pic>
          <p:nvPicPr>
            <p:cNvPr id="30" name="object 50"/>
            <p:cNvPicPr>
              <a:picLocks/>
            </p:cNvPicPr>
            <p:nvPr/>
          </p:nvPicPr>
          <p:blipFill>
            <a:blip r:embed="rId22" cstate="print"/>
            <a:stretch>
              <a:fillRect/>
            </a:stretch>
          </p:blipFill>
          <p:spPr>
            <a:xfrm>
              <a:off x="2017775" y="8721852"/>
              <a:ext cx="524256" cy="82296"/>
            </a:xfrm>
            <a:prstGeom prst="rect">
              <a:avLst/>
            </a:prstGeom>
          </p:spPr>
        </p:pic>
        <p:pic>
          <p:nvPicPr>
            <p:cNvPr id="31" name="object 51"/>
            <p:cNvPicPr>
              <a:picLocks/>
            </p:cNvPicPr>
            <p:nvPr/>
          </p:nvPicPr>
          <p:blipFill>
            <a:blip r:embed="rId23" cstate="print"/>
            <a:stretch>
              <a:fillRect/>
            </a:stretch>
          </p:blipFill>
          <p:spPr>
            <a:xfrm>
              <a:off x="1845563" y="8848344"/>
              <a:ext cx="79248" cy="77723"/>
            </a:xfrm>
            <a:prstGeom prst="rect">
              <a:avLst/>
            </a:prstGeom>
          </p:spPr>
        </p:pic>
        <p:pic>
          <p:nvPicPr>
            <p:cNvPr id="32" name="object 52"/>
            <p:cNvPicPr>
              <a:picLocks/>
            </p:cNvPicPr>
            <p:nvPr/>
          </p:nvPicPr>
          <p:blipFill>
            <a:blip r:embed="rId24" cstate="print"/>
            <a:stretch>
              <a:fillRect/>
            </a:stretch>
          </p:blipFill>
          <p:spPr>
            <a:xfrm>
              <a:off x="2244851" y="8872728"/>
              <a:ext cx="36576" cy="50291"/>
            </a:xfrm>
            <a:prstGeom prst="rect">
              <a:avLst/>
            </a:prstGeom>
          </p:spPr>
        </p:pic>
        <p:pic>
          <p:nvPicPr>
            <p:cNvPr id="33" name="object 53"/>
            <p:cNvPicPr>
              <a:picLocks/>
            </p:cNvPicPr>
            <p:nvPr/>
          </p:nvPicPr>
          <p:blipFill>
            <a:blip r:embed="rId25" cstate="print"/>
            <a:stretch>
              <a:fillRect/>
            </a:stretch>
          </p:blipFill>
          <p:spPr>
            <a:xfrm>
              <a:off x="2135123" y="8874251"/>
              <a:ext cx="38099" cy="48767"/>
            </a:xfrm>
            <a:prstGeom prst="rect">
              <a:avLst/>
            </a:prstGeom>
          </p:spPr>
        </p:pic>
        <p:pic>
          <p:nvPicPr>
            <p:cNvPr id="34" name="object 54"/>
            <p:cNvPicPr>
              <a:picLocks/>
            </p:cNvPicPr>
            <p:nvPr/>
          </p:nvPicPr>
          <p:blipFill>
            <a:blip r:embed="rId26" cstate="print"/>
            <a:stretch>
              <a:fillRect/>
            </a:stretch>
          </p:blipFill>
          <p:spPr>
            <a:xfrm>
              <a:off x="2026919" y="8848344"/>
              <a:ext cx="65531" cy="73151"/>
            </a:xfrm>
            <a:prstGeom prst="rect">
              <a:avLst/>
            </a:prstGeom>
          </p:spPr>
        </p:pic>
        <p:pic>
          <p:nvPicPr>
            <p:cNvPr id="35" name="object 55"/>
            <p:cNvPicPr>
              <a:picLocks/>
            </p:cNvPicPr>
            <p:nvPr/>
          </p:nvPicPr>
          <p:blipFill>
            <a:blip r:embed="rId27" cstate="print"/>
            <a:stretch>
              <a:fillRect/>
            </a:stretch>
          </p:blipFill>
          <p:spPr>
            <a:xfrm>
              <a:off x="2023872" y="8845296"/>
              <a:ext cx="316991" cy="80771"/>
            </a:xfrm>
            <a:prstGeom prst="rect">
              <a:avLst/>
            </a:prstGeom>
          </p:spPr>
        </p:pic>
        <p:pic>
          <p:nvPicPr>
            <p:cNvPr id="36" name="object 56"/>
            <p:cNvPicPr>
              <a:picLocks/>
            </p:cNvPicPr>
            <p:nvPr/>
          </p:nvPicPr>
          <p:blipFill>
            <a:blip r:embed="rId28" cstate="print"/>
            <a:stretch>
              <a:fillRect/>
            </a:stretch>
          </p:blipFill>
          <p:spPr>
            <a:xfrm>
              <a:off x="2307336" y="8843772"/>
              <a:ext cx="836675" cy="100583"/>
            </a:xfrm>
            <a:prstGeom prst="rect">
              <a:avLst/>
            </a:prstGeom>
          </p:spPr>
        </p:pic>
        <p:sp>
          <p:nvSpPr>
            <p:cNvPr id="37" name="object 57"/>
            <p:cNvSpPr/>
            <p:nvPr/>
          </p:nvSpPr>
          <p:spPr>
            <a:xfrm>
              <a:off x="1499615" y="5623560"/>
              <a:ext cx="4558665" cy="3415665"/>
            </a:xfrm>
            <a:custGeom>
              <a:avLst/>
              <a:gdLst/>
              <a:ahLst/>
              <a:cxnLst/>
              <a:rect l="l" t="t" r="r" b="b"/>
              <a:pathLst>
                <a:path w="4558665" h="3415665">
                  <a:moveTo>
                    <a:pt x="4558283" y="0"/>
                  </a:moveTo>
                  <a:lnTo>
                    <a:pt x="0" y="0"/>
                  </a:lnTo>
                  <a:lnTo>
                    <a:pt x="0" y="3415283"/>
                  </a:lnTo>
                  <a:lnTo>
                    <a:pt x="4558283" y="3415283"/>
                  </a:lnTo>
                  <a:lnTo>
                    <a:pt x="4558283" y="0"/>
                  </a:lnTo>
                  <a:close/>
                </a:path>
              </a:pathLst>
            </a:custGeom>
            <a:ln w="12192">
              <a:solidFill>
                <a:srgbClr val="000000"/>
              </a:solidFill>
            </a:ln>
          </p:spPr>
          <p:txBody>
            <a:bodyPr wrap="square" lIns="0" tIns="0" rIns="0" bIns="0" rtlCol="0"/>
            <a:lstStyle/>
            <a:p>
              <a:endParaRPr/>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smtClean="0">
                <a:solidFill>
                  <a:srgbClr val="FF0000"/>
                </a:solidFill>
                <a:latin typeface="Times New Roman" pitchFamily="18" charset="0"/>
                <a:cs typeface="Times New Roman" pitchFamily="18" charset="0"/>
              </a:rPr>
              <a:t>HYDRAULIC SYSYEM</a:t>
            </a:r>
            <a:r>
              <a:rPr lang="en-US" dirty="0" smtClean="0">
                <a:solidFill>
                  <a:srgbClr val="FF0000"/>
                </a:solidFill>
                <a:latin typeface="Times New Roman" pitchFamily="18" charset="0"/>
                <a:cs typeface="Times New Roman" pitchFamily="18" charset="0"/>
              </a:rPr>
              <a:t> </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sz="2200" dirty="0" smtClean="0">
                <a:latin typeface="Times New Roman" pitchFamily="18" charset="0"/>
                <a:cs typeface="Times New Roman" pitchFamily="18" charset="0"/>
              </a:rPr>
              <a:t>Hydraulics is </a:t>
            </a:r>
            <a:r>
              <a:rPr lang="en-US" sz="2200" b="1" dirty="0" smtClean="0">
                <a:latin typeface="Times New Roman" pitchFamily="18" charset="0"/>
                <a:cs typeface="Times New Roman" pitchFamily="18" charset="0"/>
              </a:rPr>
              <a:t>a mechanical function that operates through the force of liquid pressure</a:t>
            </a:r>
            <a:r>
              <a:rPr lang="en-US" sz="2200" dirty="0" smtClean="0">
                <a:latin typeface="Times New Roman" pitchFamily="18" charset="0"/>
                <a:cs typeface="Times New Roman" pitchFamily="18" charset="0"/>
              </a:rPr>
              <a:t>. In hydraulics-based systems, mechanical movement is produced by contained, pumped liquid, typically through hydraulic cylinders moving pistons.</a:t>
            </a:r>
            <a:endParaRPr lang="en-US" sz="2200" dirty="0">
              <a:latin typeface="Times New Roman" pitchFamily="18" charset="0"/>
              <a:cs typeface="Times New Roman" pitchFamily="18" charset="0"/>
            </a:endParaRPr>
          </a:p>
        </p:txBody>
      </p:sp>
      <p:pic>
        <p:nvPicPr>
          <p:cNvPr id="4" name="Basic Hydraulic System Circuit Diagram and Working Animation(1080P_HD)[Trim][Trim][Mute].mp4">
            <a:hlinkClick r:id="" action="ppaction://media"/>
          </p:cNvPr>
          <p:cNvPicPr>
            <a:picLocks noGrp="1" noRot="1" noChangeAspect="1"/>
          </p:cNvPicPr>
          <p:nvPr>
            <p:ph idx="1"/>
            <a:videoFile r:link="rId1"/>
          </p:nvPr>
        </p:nvPicPr>
        <p:blipFill>
          <a:blip r:embed="rId3"/>
          <a:stretch>
            <a:fillRect/>
          </a:stretch>
        </p:blipFill>
        <p:spPr>
          <a:xfrm>
            <a:off x="838200" y="1981200"/>
            <a:ext cx="7772400" cy="4572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TotalTime>
  <Words>345</Words>
  <Application>Microsoft Office PowerPoint</Application>
  <PresentationFormat>On-screen Show (4:3)</PresentationFormat>
  <Paragraphs>54</Paragraphs>
  <Slides>19</Slides>
  <Notes>0</Notes>
  <HiddenSlides>0</HiddenSlides>
  <MMClips>9</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Slide 1</vt:lpstr>
      <vt:lpstr>UNIT-I FLUID POWER  PRINCIPLES AND HYDRAULIC PUMPS</vt:lpstr>
      <vt:lpstr>COURSE OBJECTIVES</vt:lpstr>
      <vt:lpstr>COURSE OUTCOMES:</vt:lpstr>
      <vt:lpstr>OBJECTIVES</vt:lpstr>
      <vt:lpstr>FLUID POWER:</vt:lpstr>
      <vt:lpstr>FLUID POWER:</vt:lpstr>
      <vt:lpstr>HYDRAULIC SYSYEM</vt:lpstr>
      <vt:lpstr>HYDRAULIC SYSYEM  Hydraulics is a mechanical function that operates through the force of liquid pressure. In hydraulics-based systems, mechanical movement is produced by contained, pumped liquid, typically through hydraulic cylinders moving pistons.</vt:lpstr>
      <vt:lpstr>HYDRAULIC PUMP</vt:lpstr>
      <vt:lpstr>INTERNAL GEAR PUMP  A gear pump is a type of positive displacement (PD) pump. Gear pumps use the actions of rotating cogs or gears to transfer fluids. The rotating gears develop a liquid seal with the pump casing and create suction at the pump inlet</vt:lpstr>
      <vt:lpstr>EXTERNAL GEAR PUMP External gear pump consists of two identical, interlocking gears supported by separate shafts. Generally, one gear is driven by a motor and this drives the other gear (the idler). In some cases, both shafts may be driven by motors. The shafts are supported by bearings on each side of the casing</vt:lpstr>
      <vt:lpstr>ROTARY VANE PUMP A rotary vane pump is a type of positive-displacement pump that consists of vanes mounted to a rotor that rotates inside a cavity. In some cases these vanes can have variable length and/or be tensioned to maintain contact with the walls as the pump rotates.</vt:lpstr>
      <vt:lpstr>LOBEPUMP  A lobe pump, or rotary lobe pump, is a type of positive displacement pump. It is similar to a gear pump except the lobes are designed to almost meet, rather than touch and turn each other.</vt:lpstr>
      <vt:lpstr>AXIAL PISTON PUMP  An axial piston pump is a positive displacement pump that has a number of pistons in a circular array within a cylinder block. It can be used as a stand-alone pump, a hydraulic motor or an automotive air conditioning compressor.</vt:lpstr>
      <vt:lpstr>RADIAL PISTON PUMP A radial piston pump is a form of hydraulic pump. The working pistons extend in a radial direction symmetrically around the drive shaft, in contrast to the axial piston pump.</vt:lpstr>
      <vt:lpstr>BALANCED VANE PUMP Balanced vane pumps are fixed displacement pumps consisting of a two-lobe cam ring with two pressure and suction quadrants opposite each other, as shown in Fig. 1. Thus, the rotor is hydraulically balanced and bearing loads are reduced greatly. It is driven by the prime mover and carries the vanes in radial slot.</vt:lpstr>
      <vt:lpstr>UNBALANCED VANE PUMP No leakage exists between the housing and the vane tip. Due to pressure variations between the intake and exhaust ports, a side thrust is formed on the rotor shaft. The bearing life is reduced due to the lateral force on the shaft.</vt:lpstr>
      <vt:lpstr>Slide 19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MECHANICAL ENGINEER</dc:creator>
  <cp:lastModifiedBy>user</cp:lastModifiedBy>
  <cp:revision>19</cp:revision>
  <dcterms:created xsi:type="dcterms:W3CDTF">2006-08-16T00:00:00Z</dcterms:created>
  <dcterms:modified xsi:type="dcterms:W3CDTF">2023-01-11T09:32:44Z</dcterms:modified>
</cp:coreProperties>
</file>