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pD8nVK/1udbmC8PoJ5iuYQ" hashData="1COwftjcK/c01gkJsXYhqubdQ/4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6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A.U.MEENAKSH</a:t>
            </a:r>
            <a:r>
              <a:rPr dirty="0"/>
              <a:t>I</a:t>
            </a:r>
            <a:r>
              <a:rPr spc="-5" dirty="0"/>
              <a:t> SUNDARESWARAN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05-Oct-23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 u="sng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A.U.MEENAKSH</a:t>
            </a:r>
            <a:r>
              <a:rPr dirty="0"/>
              <a:t>I</a:t>
            </a:r>
            <a:r>
              <a:rPr spc="-5" dirty="0"/>
              <a:t> SUNDARESWARAN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05-Oct-23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 u="sng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A.U.MEENAKSH</a:t>
            </a:r>
            <a:r>
              <a:rPr dirty="0"/>
              <a:t>I</a:t>
            </a:r>
            <a:r>
              <a:rPr spc="-5" dirty="0"/>
              <a:t> SUNDARESWARAN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05-Oct-23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 u="sng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A.U.MEENAKSH</a:t>
            </a:r>
            <a:r>
              <a:rPr dirty="0"/>
              <a:t>I</a:t>
            </a:r>
            <a:r>
              <a:rPr spc="-5" dirty="0"/>
              <a:t> SUNDARESWARAN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05-Oct-23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A.U.MEENAKSH</a:t>
            </a:r>
            <a:r>
              <a:rPr dirty="0"/>
              <a:t>I</a:t>
            </a:r>
            <a:r>
              <a:rPr spc="-5" dirty="0"/>
              <a:t> SUNDARESWARAN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05-Oct-23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334760"/>
          </a:xfrm>
          <a:custGeom>
            <a:avLst/>
            <a:gdLst/>
            <a:ahLst/>
            <a:cxnLst/>
            <a:rect l="l" t="t" r="r" b="b"/>
            <a:pathLst>
              <a:path w="12192000" h="6334760">
                <a:moveTo>
                  <a:pt x="0" y="6334315"/>
                </a:moveTo>
                <a:lnTo>
                  <a:pt x="12192000" y="6334315"/>
                </a:lnTo>
                <a:lnTo>
                  <a:pt x="12192000" y="0"/>
                </a:lnTo>
                <a:lnTo>
                  <a:pt x="0" y="0"/>
                </a:lnTo>
                <a:lnTo>
                  <a:pt x="0" y="6334315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1998" y="457200"/>
                </a:moveTo>
                <a:lnTo>
                  <a:pt x="0" y="457200"/>
                </a:lnTo>
                <a:lnTo>
                  <a:pt x="0" y="0"/>
                </a:lnTo>
                <a:lnTo>
                  <a:pt x="12191998" y="0"/>
                </a:lnTo>
                <a:lnTo>
                  <a:pt x="12191998" y="457200"/>
                </a:lnTo>
                <a:close/>
              </a:path>
            </a:pathLst>
          </a:custGeom>
          <a:solidFill>
            <a:srgbClr val="6B7C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" y="6334315"/>
            <a:ext cx="12192000" cy="66675"/>
          </a:xfrm>
          <a:custGeom>
            <a:avLst/>
            <a:gdLst/>
            <a:ahLst/>
            <a:cxnLst/>
            <a:rect l="l" t="t" r="r" b="b"/>
            <a:pathLst>
              <a:path w="12192000" h="66675">
                <a:moveTo>
                  <a:pt x="12191998" y="66484"/>
                </a:moveTo>
                <a:lnTo>
                  <a:pt x="0" y="66484"/>
                </a:lnTo>
                <a:lnTo>
                  <a:pt x="0" y="0"/>
                </a:lnTo>
                <a:lnTo>
                  <a:pt x="12191998" y="0"/>
                </a:lnTo>
                <a:lnTo>
                  <a:pt x="12191998" y="66484"/>
                </a:lnTo>
                <a:close/>
              </a:path>
            </a:pathLst>
          </a:custGeom>
          <a:solidFill>
            <a:srgbClr val="93A1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8808" y="320339"/>
            <a:ext cx="10154383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 u="sng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6732" y="2867135"/>
            <a:ext cx="6072505" cy="2525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56212" y="6582333"/>
            <a:ext cx="1683384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A.U.MEENAKSH</a:t>
            </a:r>
            <a:r>
              <a:rPr dirty="0"/>
              <a:t>I</a:t>
            </a:r>
            <a:r>
              <a:rPr spc="-5" dirty="0"/>
              <a:t> SUNDARESWARAN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05-Oct-23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46423" y="6574446"/>
            <a:ext cx="212090" cy="15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334760"/>
          </a:xfrm>
          <a:custGeom>
            <a:avLst/>
            <a:gdLst/>
            <a:ahLst/>
            <a:cxnLst/>
            <a:rect l="l" t="t" r="r" b="b"/>
            <a:pathLst>
              <a:path w="12192000" h="6334760">
                <a:moveTo>
                  <a:pt x="0" y="6334315"/>
                </a:moveTo>
                <a:lnTo>
                  <a:pt x="12192000" y="6334315"/>
                </a:lnTo>
                <a:lnTo>
                  <a:pt x="12192000" y="0"/>
                </a:lnTo>
                <a:lnTo>
                  <a:pt x="0" y="0"/>
                </a:lnTo>
                <a:lnTo>
                  <a:pt x="0" y="6334315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98323"/>
            <a:ext cx="12192000" cy="2540"/>
          </a:xfrm>
          <a:custGeom>
            <a:avLst/>
            <a:gdLst/>
            <a:ahLst/>
            <a:cxnLst/>
            <a:rect l="l" t="t" r="r" b="b"/>
            <a:pathLst>
              <a:path w="12192000" h="2539">
                <a:moveTo>
                  <a:pt x="0" y="2476"/>
                </a:moveTo>
                <a:lnTo>
                  <a:pt x="12192000" y="2476"/>
                </a:lnTo>
                <a:lnTo>
                  <a:pt x="12192000" y="0"/>
                </a:lnTo>
                <a:lnTo>
                  <a:pt x="0" y="0"/>
                </a:lnTo>
                <a:lnTo>
                  <a:pt x="0" y="2476"/>
                </a:lnTo>
                <a:close/>
              </a:path>
            </a:pathLst>
          </a:custGeom>
          <a:solidFill>
            <a:srgbClr val="3F3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5" y="6334315"/>
            <a:ext cx="12192000" cy="523875"/>
            <a:chOff x="15" y="6334315"/>
            <a:chExt cx="12192000" cy="523875"/>
          </a:xfrm>
        </p:grpSpPr>
        <p:sp>
          <p:nvSpPr>
            <p:cNvPr id="5" name="object 5"/>
            <p:cNvSpPr/>
            <p:nvPr/>
          </p:nvSpPr>
          <p:spPr>
            <a:xfrm>
              <a:off x="3175" y="6400800"/>
              <a:ext cx="12188825" cy="457200"/>
            </a:xfrm>
            <a:custGeom>
              <a:avLst/>
              <a:gdLst/>
              <a:ahLst/>
              <a:cxnLst/>
              <a:rect l="l" t="t" r="r" b="b"/>
              <a:pathLst>
                <a:path w="12188825" h="457200">
                  <a:moveTo>
                    <a:pt x="12188825" y="457200"/>
                  </a:moveTo>
                  <a:lnTo>
                    <a:pt x="0" y="457200"/>
                  </a:lnTo>
                  <a:lnTo>
                    <a:pt x="0" y="0"/>
                  </a:lnTo>
                  <a:lnTo>
                    <a:pt x="12188825" y="0"/>
                  </a:lnTo>
                  <a:lnTo>
                    <a:pt x="12188825" y="457200"/>
                  </a:lnTo>
                  <a:close/>
                </a:path>
              </a:pathLst>
            </a:custGeom>
            <a:solidFill>
              <a:srgbClr val="6B7C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" y="6334315"/>
              <a:ext cx="12188825" cy="64135"/>
            </a:xfrm>
            <a:custGeom>
              <a:avLst/>
              <a:gdLst/>
              <a:ahLst/>
              <a:cxnLst/>
              <a:rect l="l" t="t" r="r" b="b"/>
              <a:pathLst>
                <a:path w="12188825" h="64135">
                  <a:moveTo>
                    <a:pt x="12188822" y="64008"/>
                  </a:moveTo>
                  <a:lnTo>
                    <a:pt x="0" y="64008"/>
                  </a:lnTo>
                  <a:lnTo>
                    <a:pt x="0" y="0"/>
                  </a:lnTo>
                  <a:lnTo>
                    <a:pt x="12188822" y="0"/>
                  </a:lnTo>
                  <a:lnTo>
                    <a:pt x="12188822" y="64008"/>
                  </a:lnTo>
                  <a:close/>
                </a:path>
              </a:pathLst>
            </a:custGeom>
            <a:solidFill>
              <a:srgbClr val="93A1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207658" y="4343400"/>
            <a:ext cx="9875520" cy="0"/>
          </a:xfrm>
          <a:custGeom>
            <a:avLst/>
            <a:gdLst/>
            <a:ahLst/>
            <a:cxnLst/>
            <a:rect l="l" t="t" r="r" b="b"/>
            <a:pathLst>
              <a:path w="9875520">
                <a:moveTo>
                  <a:pt x="0" y="0"/>
                </a:moveTo>
                <a:lnTo>
                  <a:pt x="9875517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19718" y="2266873"/>
            <a:ext cx="10359390" cy="1717039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2700" marR="5080" indent="4157979">
              <a:lnSpc>
                <a:spcPts val="6120"/>
              </a:lnSpc>
              <a:spcBef>
                <a:spcPts val="1205"/>
              </a:spcBef>
            </a:pPr>
            <a:r>
              <a:rPr sz="6000" u="none" spc="-155" dirty="0"/>
              <a:t>UNIT</a:t>
            </a:r>
            <a:r>
              <a:rPr sz="6000" u="none" spc="-60" dirty="0"/>
              <a:t> </a:t>
            </a:r>
            <a:r>
              <a:rPr sz="6000" u="none" spc="-190" dirty="0"/>
              <a:t>II </a:t>
            </a:r>
            <a:r>
              <a:rPr sz="6000" u="none" spc="-185" dirty="0"/>
              <a:t> </a:t>
            </a:r>
            <a:r>
              <a:rPr sz="6000" u="none" spc="-165" dirty="0"/>
              <a:t>COMPRESSION</a:t>
            </a:r>
            <a:r>
              <a:rPr sz="6000" u="none" spc="-45" dirty="0"/>
              <a:t> </a:t>
            </a:r>
            <a:r>
              <a:rPr sz="6000" u="none" spc="-165" dirty="0"/>
              <a:t>IGNITION</a:t>
            </a:r>
            <a:r>
              <a:rPr sz="6000" u="none" spc="-55" dirty="0"/>
              <a:t> </a:t>
            </a:r>
            <a:r>
              <a:rPr sz="6000" u="none" spc="-155" dirty="0"/>
              <a:t>ENGINES</a:t>
            </a:r>
            <a:endParaRPr sz="6000"/>
          </a:p>
        </p:txBody>
      </p:sp>
      <p:pic>
        <p:nvPicPr>
          <p:cNvPr id="9" name="Picture 8" descr="VEERA NAME TA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4724400"/>
            <a:ext cx="379622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1" y="173784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1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1292" y="514956"/>
            <a:ext cx="66998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5" dirty="0"/>
              <a:t>PERIO</a:t>
            </a:r>
            <a:r>
              <a:rPr u="none" spc="-120" dirty="0"/>
              <a:t>D</a:t>
            </a:r>
            <a:r>
              <a:rPr u="none" spc="-110" dirty="0"/>
              <a:t> </a:t>
            </a:r>
            <a:r>
              <a:rPr u="none" spc="-114" dirty="0"/>
              <a:t>O</a:t>
            </a:r>
            <a:r>
              <a:rPr u="none" spc="-45" dirty="0"/>
              <a:t>F</a:t>
            </a:r>
            <a:r>
              <a:rPr u="none" spc="-105" dirty="0"/>
              <a:t> </a:t>
            </a:r>
            <a:r>
              <a:rPr u="none" spc="-135" dirty="0"/>
              <a:t>AFTE</a:t>
            </a:r>
            <a:r>
              <a:rPr u="none" spc="-90" dirty="0"/>
              <a:t>R</a:t>
            </a:r>
            <a:r>
              <a:rPr u="none" spc="-105" dirty="0"/>
              <a:t> </a:t>
            </a:r>
            <a:r>
              <a:rPr u="none" spc="-160" dirty="0"/>
              <a:t>BURNING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8494" y="2364907"/>
            <a:ext cx="6408420" cy="30968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4139" marR="5080" indent="-91440" algn="just">
              <a:lnSpc>
                <a:spcPts val="2590"/>
              </a:lnSpc>
              <a:spcBef>
                <a:spcPts val="425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Usually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period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starts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point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maximum cycle temperature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and continues</a:t>
            </a:r>
            <a:r>
              <a:rPr sz="2400" b="1" spc="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over </a:t>
            </a:r>
            <a:r>
              <a:rPr sz="2400" b="1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part of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 expansion stroke.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B5AE52"/>
              </a:buClr>
              <a:buFont typeface="Wingdings"/>
              <a:buChar char=""/>
            </a:pPr>
            <a:endParaRPr sz="2400">
              <a:latin typeface="Calibri"/>
              <a:cs typeface="Calibri"/>
            </a:endParaRPr>
          </a:p>
          <a:p>
            <a:pPr marL="290195" indent="-278130">
              <a:lnSpc>
                <a:spcPct val="100000"/>
              </a:lnSpc>
              <a:spcBef>
                <a:spcPts val="2090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Rate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after-burning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depends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2400">
              <a:latin typeface="Calibri"/>
              <a:cs typeface="Calibri"/>
            </a:endParaRPr>
          </a:p>
          <a:p>
            <a:pPr marL="468630" lvl="1" indent="-255904">
              <a:lnSpc>
                <a:spcPct val="100000"/>
              </a:lnSpc>
              <a:spcBef>
                <a:spcPts val="85"/>
              </a:spcBef>
              <a:buClr>
                <a:srgbClr val="B5AE52"/>
              </a:buClr>
              <a:buSzPct val="97727"/>
              <a:buFont typeface="Wingdings"/>
              <a:buChar char=""/>
              <a:tabLst>
                <a:tab pos="469265" algn="l"/>
              </a:tabLst>
            </a:pP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velocity</a:t>
            </a:r>
            <a:r>
              <a:rPr sz="22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2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diffusion</a:t>
            </a:r>
            <a:r>
              <a:rPr sz="22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endParaRPr sz="2200">
              <a:latin typeface="Calibri"/>
              <a:cs typeface="Calibri"/>
            </a:endParaRPr>
          </a:p>
          <a:p>
            <a:pPr marL="396240" marR="32384" lvl="1" indent="-182880">
              <a:lnSpc>
                <a:spcPts val="2380"/>
              </a:lnSpc>
              <a:spcBef>
                <a:spcPts val="620"/>
              </a:spcBef>
              <a:buClr>
                <a:srgbClr val="B5AE52"/>
              </a:buClr>
              <a:buSzPct val="97727"/>
              <a:buFont typeface="Wingdings"/>
              <a:buChar char=""/>
              <a:tabLst>
                <a:tab pos="469265" algn="l"/>
                <a:tab pos="3003550" algn="l"/>
                <a:tab pos="5723255" algn="l"/>
              </a:tabLst>
            </a:pP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Turbulen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t 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mixin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g 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f	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unburn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t 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d 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partiall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y	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burnt  fuel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with the air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72300" y="1866900"/>
            <a:ext cx="4995075" cy="4380928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1" y="173784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1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0229" y="514956"/>
            <a:ext cx="85509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35" dirty="0"/>
              <a:t>FLAM</a:t>
            </a:r>
            <a:r>
              <a:rPr u="none" spc="-65" dirty="0"/>
              <a:t>E</a:t>
            </a:r>
            <a:r>
              <a:rPr u="none" spc="-110" dirty="0"/>
              <a:t> </a:t>
            </a:r>
            <a:r>
              <a:rPr u="none" spc="-170" dirty="0"/>
              <a:t>FORMATIO</a:t>
            </a:r>
            <a:r>
              <a:rPr u="none" spc="-120" dirty="0"/>
              <a:t>N</a:t>
            </a:r>
            <a:r>
              <a:rPr u="none" spc="-110" dirty="0"/>
              <a:t> </a:t>
            </a:r>
            <a:r>
              <a:rPr u="none" spc="-114" dirty="0"/>
              <a:t>I</a:t>
            </a:r>
            <a:r>
              <a:rPr u="none" spc="-150" dirty="0"/>
              <a:t>N</a:t>
            </a:r>
            <a:r>
              <a:rPr u="none" spc="-105" dirty="0"/>
              <a:t> </a:t>
            </a:r>
            <a:r>
              <a:rPr u="none" spc="-204" dirty="0"/>
              <a:t>A</a:t>
            </a:r>
            <a:r>
              <a:rPr u="none" spc="-105" dirty="0"/>
              <a:t> </a:t>
            </a:r>
            <a:r>
              <a:rPr u="none" spc="-110" dirty="0"/>
              <a:t>C</a:t>
            </a:r>
            <a:r>
              <a:rPr u="none" spc="-30" dirty="0"/>
              <a:t>I</a:t>
            </a:r>
            <a:r>
              <a:rPr u="none" spc="-105" dirty="0"/>
              <a:t> </a:t>
            </a:r>
            <a:r>
              <a:rPr u="none" spc="-114" dirty="0"/>
              <a:t>ENGINE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800" y="2222500"/>
            <a:ext cx="10114140" cy="334699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1" y="173784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1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56192" y="514956"/>
            <a:ext cx="713485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45" dirty="0"/>
              <a:t>COMBUSTIO</a:t>
            </a:r>
            <a:r>
              <a:rPr u="none" spc="-100" dirty="0"/>
              <a:t>N</a:t>
            </a:r>
            <a:r>
              <a:rPr u="none" spc="-105" dirty="0"/>
              <a:t> </a:t>
            </a:r>
            <a:r>
              <a:rPr u="none" spc="-114" dirty="0"/>
              <a:t>I</a:t>
            </a:r>
            <a:r>
              <a:rPr u="none" spc="-150" dirty="0"/>
              <a:t>N</a:t>
            </a:r>
            <a:r>
              <a:rPr u="none" spc="-105" dirty="0"/>
              <a:t> </a:t>
            </a:r>
            <a:r>
              <a:rPr u="none" spc="-204" dirty="0"/>
              <a:t>A</a:t>
            </a:r>
            <a:r>
              <a:rPr u="none" spc="-105" dirty="0"/>
              <a:t> </a:t>
            </a:r>
            <a:r>
              <a:rPr u="none" spc="-110" dirty="0"/>
              <a:t>C</a:t>
            </a:r>
            <a:r>
              <a:rPr u="none" spc="-30" dirty="0"/>
              <a:t>I</a:t>
            </a:r>
            <a:r>
              <a:rPr u="none" spc="-105" dirty="0"/>
              <a:t> </a:t>
            </a:r>
            <a:r>
              <a:rPr u="none" spc="-114" dirty="0"/>
              <a:t>ENGINE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2200" y="1854200"/>
            <a:ext cx="10058400" cy="438340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1" y="173784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1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79942" y="514956"/>
            <a:ext cx="80721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40" dirty="0"/>
              <a:t>PHENOMENON</a:t>
            </a:r>
            <a:r>
              <a:rPr u="none" spc="-120" dirty="0"/>
              <a:t> </a:t>
            </a:r>
            <a:r>
              <a:rPr u="none" spc="-80" dirty="0"/>
              <a:t>OF</a:t>
            </a:r>
            <a:r>
              <a:rPr u="none" spc="-114" dirty="0"/>
              <a:t> </a:t>
            </a:r>
            <a:r>
              <a:rPr u="none" spc="-105" dirty="0"/>
              <a:t>DIESEL</a:t>
            </a:r>
            <a:r>
              <a:rPr u="none" spc="-114" dirty="0"/>
              <a:t> </a:t>
            </a:r>
            <a:r>
              <a:rPr u="none" spc="-175" dirty="0"/>
              <a:t>KNOCK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13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96983" y="1912508"/>
            <a:ext cx="10320020" cy="40652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21590" algn="just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Knocking is violent gas vibration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audible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sound produced by extreme pressure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differentials leading to the very rapid rise during the early part of uncontrolled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second phase of combustion.</a:t>
            </a:r>
            <a:endParaRPr sz="2400">
              <a:latin typeface="Calibri"/>
              <a:cs typeface="Calibri"/>
            </a:endParaRPr>
          </a:p>
          <a:p>
            <a:pPr marL="290195" indent="-278130" algn="just">
              <a:lnSpc>
                <a:spcPct val="100000"/>
              </a:lnSpc>
              <a:spcBef>
                <a:spcPts val="1030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C.I. engines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injection</a:t>
            </a:r>
            <a:r>
              <a:rPr sz="24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takes place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over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definite interval of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time.</a:t>
            </a:r>
            <a:endParaRPr sz="2400">
              <a:latin typeface="Calibri"/>
              <a:cs typeface="Calibri"/>
            </a:endParaRPr>
          </a:p>
          <a:p>
            <a:pPr marL="104139" marR="17145" indent="-91440" algn="just">
              <a:lnSpc>
                <a:spcPts val="2590"/>
              </a:lnSpc>
              <a:spcBef>
                <a:spcPts val="1430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Consequently,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first few droplets injected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passing through the ignition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lag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period,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additional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droplets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being injected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into the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chamber.</a:t>
            </a:r>
            <a:endParaRPr sz="2400">
              <a:latin typeface="Calibri"/>
              <a:cs typeface="Calibri"/>
            </a:endParaRPr>
          </a:p>
          <a:p>
            <a:pPr marL="104139" marR="59690" indent="-91440" algn="just">
              <a:lnSpc>
                <a:spcPts val="2590"/>
              </a:lnSpc>
              <a:spcBef>
                <a:spcPts val="1405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If the ignition delay is longer, the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actual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burning of the first few droplets is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delayed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greater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quantity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fuel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droplets gets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accumulated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in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chamber.</a:t>
            </a:r>
            <a:endParaRPr sz="2400">
              <a:latin typeface="Calibri"/>
              <a:cs typeface="Calibri"/>
            </a:endParaRPr>
          </a:p>
          <a:p>
            <a:pPr marL="104139" marR="5080" indent="-91440" algn="just">
              <a:lnSpc>
                <a:spcPts val="2590"/>
              </a:lnSpc>
              <a:spcBef>
                <a:spcPts val="1400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Whe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n </a:t>
            </a:r>
            <a:r>
              <a:rPr sz="2400" spc="-20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400" spc="-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actual </a:t>
            </a:r>
            <a:r>
              <a:rPr sz="2400" spc="-2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burnin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g </a:t>
            </a:r>
            <a:r>
              <a:rPr sz="2400" spc="-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commence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spc="-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2400" spc="-2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400" spc="-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additional </a:t>
            </a:r>
            <a:r>
              <a:rPr sz="2400" spc="-2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fue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l </a:t>
            </a:r>
            <a:r>
              <a:rPr sz="2400" spc="-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ca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n </a:t>
            </a:r>
            <a:r>
              <a:rPr sz="2400" spc="-2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caus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400" spc="-20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2400" spc="-2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rapid  rate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pressure</a:t>
            </a:r>
            <a:r>
              <a:rPr sz="24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rise.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1" y="173784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1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9592" y="514956"/>
            <a:ext cx="86131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35" dirty="0"/>
              <a:t>FACTORS</a:t>
            </a:r>
            <a:r>
              <a:rPr u="none" spc="-125" dirty="0"/>
              <a:t> </a:t>
            </a:r>
            <a:r>
              <a:rPr u="none" spc="-105" dirty="0"/>
              <a:t>AFFECTING</a:t>
            </a:r>
            <a:r>
              <a:rPr u="none" spc="-114" dirty="0"/>
              <a:t> </a:t>
            </a:r>
            <a:r>
              <a:rPr u="none" spc="-105" dirty="0"/>
              <a:t>DIESEL</a:t>
            </a:r>
            <a:r>
              <a:rPr u="none" spc="60" dirty="0"/>
              <a:t> </a:t>
            </a:r>
            <a:r>
              <a:rPr u="none" spc="-175" dirty="0"/>
              <a:t>KNOCK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14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96983" y="2064511"/>
            <a:ext cx="9674860" cy="329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775" indent="-346710">
              <a:lnSpc>
                <a:spcPct val="100000"/>
              </a:lnSpc>
              <a:spcBef>
                <a:spcPts val="100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low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pressure due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worn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out piston,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rings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bad valves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B5AE52"/>
              </a:buClr>
              <a:buFont typeface="Wingdings"/>
              <a:buChar char=""/>
            </a:pPr>
            <a:endParaRPr sz="2300">
              <a:latin typeface="Calibri"/>
              <a:cs typeface="Calibri"/>
            </a:endParaRPr>
          </a:p>
          <a:p>
            <a:pPr marL="358775" indent="-346710">
              <a:lnSpc>
                <a:spcPct val="100000"/>
              </a:lnSpc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Low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cetane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number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fuel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B5AE52"/>
              </a:buClr>
              <a:buFont typeface="Wingdings"/>
              <a:buChar char=""/>
            </a:pPr>
            <a:endParaRPr sz="2300">
              <a:latin typeface="Calibri"/>
              <a:cs typeface="Calibri"/>
            </a:endParaRPr>
          </a:p>
          <a:p>
            <a:pPr marL="358775" indent="-346710">
              <a:lnSpc>
                <a:spcPct val="100000"/>
              </a:lnSpc>
              <a:spcBef>
                <a:spcPts val="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Poorly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atomized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fuel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spray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preventing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early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B5AE52"/>
              </a:buClr>
              <a:buFont typeface="Wingdings"/>
              <a:buChar char=""/>
            </a:pPr>
            <a:endParaRPr sz="2300">
              <a:latin typeface="Calibri"/>
              <a:cs typeface="Calibri"/>
            </a:endParaRPr>
          </a:p>
          <a:p>
            <a:pPr marL="358775" indent="-346710">
              <a:lnSpc>
                <a:spcPct val="100000"/>
              </a:lnSpc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Coarse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droplet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formation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due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malfunctioning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injector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parts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like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spring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B5AE52"/>
              </a:buClr>
              <a:buFont typeface="Wingdings"/>
              <a:buChar char=""/>
            </a:pPr>
            <a:endParaRPr sz="2300">
              <a:latin typeface="Calibri"/>
              <a:cs typeface="Calibri"/>
            </a:endParaRPr>
          </a:p>
          <a:p>
            <a:pPr marL="358775" indent="-346710">
              <a:lnSpc>
                <a:spcPct val="100000"/>
              </a:lnSpc>
              <a:spcBef>
                <a:spcPts val="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Low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intake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temperature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pressure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air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0831" y="320339"/>
            <a:ext cx="9992360" cy="137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11125" algn="ctr">
              <a:lnSpc>
                <a:spcPts val="5330"/>
              </a:lnSpc>
              <a:spcBef>
                <a:spcPts val="100"/>
              </a:spcBef>
            </a:pPr>
            <a:r>
              <a:rPr u="none" spc="-135" dirty="0"/>
              <a:t>METHODS</a:t>
            </a:r>
            <a:r>
              <a:rPr u="none" spc="-114" dirty="0"/>
              <a:t> </a:t>
            </a:r>
            <a:r>
              <a:rPr u="none" spc="-80" dirty="0"/>
              <a:t>OF</a:t>
            </a:r>
            <a:r>
              <a:rPr u="none" spc="-110" dirty="0"/>
              <a:t> </a:t>
            </a:r>
            <a:r>
              <a:rPr u="none" spc="-130" dirty="0"/>
              <a:t>CONTROLING</a:t>
            </a:r>
            <a:r>
              <a:rPr u="none" spc="-110" dirty="0"/>
              <a:t> </a:t>
            </a:r>
            <a:r>
              <a:rPr u="none" spc="-114" dirty="0"/>
              <a:t>DIESEL</a:t>
            </a:r>
          </a:p>
          <a:p>
            <a:pPr algn="ctr">
              <a:lnSpc>
                <a:spcPts val="5330"/>
              </a:lnSpc>
              <a:tabLst>
                <a:tab pos="4084320" algn="l"/>
                <a:tab pos="9966325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65" dirty="0"/>
              <a:t>KNOCK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07418" y="2232523"/>
            <a:ext cx="11354435" cy="370268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50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Using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better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fuel: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B5AE52"/>
              </a:buClr>
              <a:buFont typeface="Wingdings"/>
              <a:buChar char=""/>
            </a:pPr>
            <a:endParaRPr sz="3300">
              <a:latin typeface="Calibri"/>
              <a:cs typeface="Calibri"/>
            </a:endParaRPr>
          </a:p>
          <a:p>
            <a:pPr marL="213360">
              <a:lnSpc>
                <a:spcPct val="100000"/>
              </a:lnSpc>
            </a:pPr>
            <a:r>
              <a:rPr sz="2250" spc="-55" dirty="0">
                <a:solidFill>
                  <a:srgbClr val="B5AE52"/>
                </a:solidFill>
                <a:latin typeface="Wingdings"/>
                <a:cs typeface="Wingdings"/>
              </a:rPr>
              <a:t>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Higher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CN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fuel has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lower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delay period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reduces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knocking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tendency.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50">
              <a:latin typeface="Calibri"/>
              <a:cs typeface="Calibri"/>
            </a:endParaRPr>
          </a:p>
          <a:p>
            <a:pPr marL="290195" indent="-278130">
              <a:lnSpc>
                <a:spcPct val="100000"/>
              </a:lnSpc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Controlling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Rate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Fuel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Supply: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600">
              <a:latin typeface="Calibri"/>
              <a:cs typeface="Calibri"/>
            </a:endParaRPr>
          </a:p>
          <a:p>
            <a:pPr marL="396240" marR="5080" indent="-182880">
              <a:lnSpc>
                <a:spcPts val="2380"/>
              </a:lnSpc>
            </a:pPr>
            <a:r>
              <a:rPr sz="2250" spc="-120" dirty="0">
                <a:solidFill>
                  <a:srgbClr val="B5AE52"/>
                </a:solidFill>
                <a:latin typeface="Wingdings"/>
                <a:cs typeface="Wingdings"/>
              </a:rPr>
              <a:t></a:t>
            </a:r>
            <a:r>
              <a:rPr sz="2200" spc="-12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200" spc="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injecting</a:t>
            </a:r>
            <a:r>
              <a:rPr sz="2200" spc="1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less</a:t>
            </a:r>
            <a:r>
              <a:rPr sz="2200" spc="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fuel</a:t>
            </a:r>
            <a:r>
              <a:rPr sz="2200" spc="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200" spc="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beginning</a:t>
            </a:r>
            <a:r>
              <a:rPr sz="2200" spc="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200" spc="1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then</a:t>
            </a:r>
            <a:r>
              <a:rPr sz="2200" spc="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sz="2200" spc="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fuel</a:t>
            </a:r>
            <a:r>
              <a:rPr sz="2200" spc="1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amount</a:t>
            </a:r>
            <a:r>
              <a:rPr sz="2200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200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combustion</a:t>
            </a:r>
            <a:r>
              <a:rPr sz="2200" spc="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chamber </a:t>
            </a:r>
            <a:r>
              <a:rPr sz="2200" spc="-48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detonation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can be controlled to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certain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extent.</a:t>
            </a:r>
            <a:endParaRPr sz="2200">
              <a:latin typeface="Calibri"/>
              <a:cs typeface="Calibri"/>
            </a:endParaRPr>
          </a:p>
          <a:p>
            <a:pPr marL="213360">
              <a:lnSpc>
                <a:spcPct val="100000"/>
              </a:lnSpc>
              <a:spcBef>
                <a:spcPts val="245"/>
              </a:spcBef>
            </a:pPr>
            <a:r>
              <a:rPr sz="2250" spc="-90" dirty="0">
                <a:solidFill>
                  <a:srgbClr val="B5AE52"/>
                </a:solidFill>
                <a:latin typeface="Wingdings"/>
                <a:cs typeface="Wingdings"/>
              </a:rPr>
              <a:t></a:t>
            </a:r>
            <a:r>
              <a:rPr sz="2200" spc="-90" dirty="0">
                <a:solidFill>
                  <a:srgbClr val="FFFFFF"/>
                </a:solidFill>
                <a:latin typeface="Calibri"/>
                <a:cs typeface="Calibri"/>
              </a:rPr>
              <a:t>Cam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shape of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suitable profile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can be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designed for this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purpose.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0831" y="320339"/>
            <a:ext cx="9992360" cy="137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11125" algn="ctr">
              <a:lnSpc>
                <a:spcPts val="5330"/>
              </a:lnSpc>
              <a:spcBef>
                <a:spcPts val="100"/>
              </a:spcBef>
            </a:pPr>
            <a:r>
              <a:rPr u="none" spc="-135" dirty="0"/>
              <a:t>METHODS</a:t>
            </a:r>
            <a:r>
              <a:rPr u="none" spc="-114" dirty="0"/>
              <a:t> </a:t>
            </a:r>
            <a:r>
              <a:rPr u="none" spc="-80" dirty="0"/>
              <a:t>OF</a:t>
            </a:r>
            <a:r>
              <a:rPr u="none" spc="-110" dirty="0"/>
              <a:t> </a:t>
            </a:r>
            <a:r>
              <a:rPr u="none" spc="-130" dirty="0"/>
              <a:t>CONTROLING</a:t>
            </a:r>
            <a:r>
              <a:rPr u="none" spc="-110" dirty="0"/>
              <a:t> </a:t>
            </a:r>
            <a:r>
              <a:rPr u="none" spc="-114" dirty="0"/>
              <a:t>DIESEL</a:t>
            </a:r>
          </a:p>
          <a:p>
            <a:pPr algn="ctr">
              <a:lnSpc>
                <a:spcPts val="5330"/>
              </a:lnSpc>
              <a:tabLst>
                <a:tab pos="4084320" algn="l"/>
                <a:tab pos="9966325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65" dirty="0"/>
              <a:t>KNOCK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49792" y="2420330"/>
            <a:ext cx="11330940" cy="274891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50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Knock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reducing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fuel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injector: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600">
              <a:latin typeface="Calibri"/>
              <a:cs typeface="Calibri"/>
            </a:endParaRPr>
          </a:p>
          <a:p>
            <a:pPr marL="396240" marR="49530" indent="-182880">
              <a:lnSpc>
                <a:spcPts val="2590"/>
              </a:lnSpc>
              <a:tabLst>
                <a:tab pos="1024255" algn="l"/>
                <a:tab pos="1705610" algn="l"/>
                <a:tab pos="2088514" algn="l"/>
                <a:tab pos="3170555" algn="l"/>
                <a:tab pos="4093210" algn="l"/>
                <a:tab pos="4636770" algn="l"/>
                <a:tab pos="5678805" algn="l"/>
                <a:tab pos="6842759" algn="l"/>
                <a:tab pos="7202170" algn="l"/>
                <a:tab pos="8408035" algn="l"/>
                <a:tab pos="9268460" algn="l"/>
                <a:tab pos="9812020" algn="l"/>
              </a:tabLst>
            </a:pPr>
            <a:r>
              <a:rPr sz="2450" spc="-509" dirty="0">
                <a:solidFill>
                  <a:srgbClr val="B5AE52"/>
                </a:solidFill>
                <a:latin typeface="Wingdings"/>
                <a:cs typeface="Wingdings"/>
              </a:rPr>
              <a:t>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Thi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typ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injecto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r	avoids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sudde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n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increas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n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pressur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insid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  chamber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because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accumulated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fuel.</a:t>
            </a:r>
            <a:endParaRPr sz="2400">
              <a:latin typeface="Calibri"/>
              <a:cs typeface="Calibri"/>
            </a:endParaRPr>
          </a:p>
          <a:p>
            <a:pPr marL="396240" marR="5080" indent="-182880">
              <a:lnSpc>
                <a:spcPts val="2590"/>
              </a:lnSpc>
              <a:spcBef>
                <a:spcPts val="605"/>
              </a:spcBef>
            </a:pPr>
            <a:r>
              <a:rPr sz="2450" spc="-105" dirty="0">
                <a:solidFill>
                  <a:srgbClr val="B5AE52"/>
                </a:solidFill>
                <a:latin typeface="Wingdings"/>
                <a:cs typeface="Wingdings"/>
              </a:rPr>
              <a:t></a:t>
            </a:r>
            <a:r>
              <a:rPr sz="2400" spc="-10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4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40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4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done</a:t>
            </a:r>
            <a:r>
              <a:rPr sz="24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4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arranging</a:t>
            </a:r>
            <a:r>
              <a:rPr sz="24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injector</a:t>
            </a:r>
            <a:r>
              <a:rPr sz="24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r>
              <a:rPr sz="24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4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sz="24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small</a:t>
            </a:r>
            <a:r>
              <a:rPr sz="24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amount</a:t>
            </a:r>
            <a:r>
              <a:rPr sz="24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fuel</a:t>
            </a:r>
            <a:r>
              <a:rPr sz="24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4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injected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first.</a:t>
            </a:r>
            <a:endParaRPr sz="2400">
              <a:latin typeface="Calibri"/>
              <a:cs typeface="Calibri"/>
            </a:endParaRPr>
          </a:p>
          <a:p>
            <a:pPr marL="213360">
              <a:lnSpc>
                <a:spcPct val="100000"/>
              </a:lnSpc>
              <a:spcBef>
                <a:spcPts val="225"/>
              </a:spcBef>
            </a:pPr>
            <a:r>
              <a:rPr sz="2450" spc="-105" dirty="0">
                <a:solidFill>
                  <a:srgbClr val="B5AE52"/>
                </a:solidFill>
                <a:latin typeface="Wingdings"/>
                <a:cs typeface="Wingdings"/>
              </a:rPr>
              <a:t></a:t>
            </a:r>
            <a:r>
              <a:rPr sz="2400" spc="-10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can be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achieved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4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using two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more injectors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arranging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in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out of phase.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0831" y="320339"/>
            <a:ext cx="9992360" cy="137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11125" algn="ctr">
              <a:lnSpc>
                <a:spcPts val="5330"/>
              </a:lnSpc>
              <a:spcBef>
                <a:spcPts val="100"/>
              </a:spcBef>
            </a:pPr>
            <a:r>
              <a:rPr u="none" spc="-135" dirty="0"/>
              <a:t>METHODS</a:t>
            </a:r>
            <a:r>
              <a:rPr u="none" spc="-114" dirty="0"/>
              <a:t> </a:t>
            </a:r>
            <a:r>
              <a:rPr u="none" spc="-80" dirty="0"/>
              <a:t>OF</a:t>
            </a:r>
            <a:r>
              <a:rPr u="none" spc="-110" dirty="0"/>
              <a:t> </a:t>
            </a:r>
            <a:r>
              <a:rPr u="none" spc="-130" dirty="0"/>
              <a:t>CONTROLING</a:t>
            </a:r>
            <a:r>
              <a:rPr u="none" spc="-110" dirty="0"/>
              <a:t> </a:t>
            </a:r>
            <a:r>
              <a:rPr u="none" spc="-114" dirty="0"/>
              <a:t>DIESEL</a:t>
            </a:r>
          </a:p>
          <a:p>
            <a:pPr algn="ctr">
              <a:lnSpc>
                <a:spcPts val="5330"/>
              </a:lnSpc>
              <a:tabLst>
                <a:tab pos="4084320" algn="l"/>
                <a:tab pos="9966325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65" dirty="0"/>
              <a:t>KNOCK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67905" y="2132891"/>
            <a:ext cx="11748770" cy="231076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50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using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Ignition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accelerators: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Calibri"/>
              <a:cs typeface="Calibri"/>
            </a:endParaRPr>
          </a:p>
          <a:p>
            <a:pPr marL="213360">
              <a:lnSpc>
                <a:spcPct val="100000"/>
              </a:lnSpc>
            </a:pPr>
            <a:r>
              <a:rPr sz="2250" spc="-55" dirty="0">
                <a:solidFill>
                  <a:srgbClr val="B5AE52"/>
                </a:solidFill>
                <a:latin typeface="Wingdings"/>
                <a:cs typeface="Wingdings"/>
              </a:rPr>
              <a:t>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Cetane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Number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increased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adding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chemical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called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dopes.</a:t>
            </a:r>
            <a:endParaRPr sz="2200">
              <a:latin typeface="Calibri"/>
              <a:cs typeface="Calibri"/>
            </a:endParaRPr>
          </a:p>
          <a:p>
            <a:pPr marL="396240" marR="5080" indent="-182880">
              <a:lnSpc>
                <a:spcPts val="2380"/>
              </a:lnSpc>
              <a:spcBef>
                <a:spcPts val="620"/>
              </a:spcBef>
            </a:pPr>
            <a:r>
              <a:rPr sz="2250" spc="-90" dirty="0">
                <a:solidFill>
                  <a:srgbClr val="B5AE52"/>
                </a:solidFill>
                <a:latin typeface="Wingdings"/>
                <a:cs typeface="Wingdings"/>
              </a:rPr>
              <a:t></a:t>
            </a:r>
            <a:r>
              <a:rPr sz="2200" spc="-9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two</a:t>
            </a:r>
            <a:r>
              <a:rPr sz="2200" spc="4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chemical</a:t>
            </a:r>
            <a:r>
              <a:rPr sz="2200" spc="40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dopes</a:t>
            </a:r>
            <a:r>
              <a:rPr sz="2200" spc="40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200" spc="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used</a:t>
            </a:r>
            <a:r>
              <a:rPr sz="2200" spc="4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200" spc="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ethyl-nitrate</a:t>
            </a:r>
            <a:r>
              <a:rPr sz="2200" spc="4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200" spc="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amyle</a:t>
            </a:r>
            <a:r>
              <a:rPr sz="2200" spc="4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2200" spc="4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nitrate</a:t>
            </a:r>
            <a:r>
              <a:rPr sz="2200" spc="4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200" spc="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concentration</a:t>
            </a:r>
            <a:r>
              <a:rPr sz="2200" spc="4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200" spc="4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8.8 </a:t>
            </a:r>
            <a:r>
              <a:rPr sz="2200" spc="-48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gm/Litre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7.7 gm/Litre.</a:t>
            </a:r>
            <a:endParaRPr sz="2200">
              <a:latin typeface="Calibri"/>
              <a:cs typeface="Calibri"/>
            </a:endParaRPr>
          </a:p>
          <a:p>
            <a:pPr marL="213360">
              <a:lnSpc>
                <a:spcPct val="100000"/>
              </a:lnSpc>
              <a:spcBef>
                <a:spcPts val="245"/>
              </a:spcBef>
            </a:pPr>
            <a:r>
              <a:rPr sz="2250" spc="-90" dirty="0">
                <a:solidFill>
                  <a:srgbClr val="B5AE52"/>
                </a:solidFill>
                <a:latin typeface="Wingdings"/>
                <a:cs typeface="Wingdings"/>
              </a:rPr>
              <a:t></a:t>
            </a:r>
            <a:r>
              <a:rPr sz="2200" spc="-90" dirty="0">
                <a:solidFill>
                  <a:srgbClr val="FFFFFF"/>
                </a:solidFill>
                <a:latin typeface="Calibri"/>
                <a:cs typeface="Calibri"/>
              </a:rPr>
              <a:t>But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these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two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increase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NOx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emissions.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0831" y="320339"/>
            <a:ext cx="9992360" cy="137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5410" algn="ctr">
              <a:lnSpc>
                <a:spcPts val="5330"/>
              </a:lnSpc>
              <a:spcBef>
                <a:spcPts val="100"/>
              </a:spcBef>
            </a:pPr>
            <a:r>
              <a:rPr u="none" spc="-165" dirty="0"/>
              <a:t>COMPARISIO</a:t>
            </a:r>
            <a:r>
              <a:rPr u="none" spc="-130" dirty="0"/>
              <a:t>N</a:t>
            </a:r>
            <a:r>
              <a:rPr u="none" spc="-105" dirty="0"/>
              <a:t> </a:t>
            </a:r>
            <a:r>
              <a:rPr u="none" spc="-114" dirty="0"/>
              <a:t>O</a:t>
            </a:r>
            <a:r>
              <a:rPr u="none" spc="-45" dirty="0"/>
              <a:t>F</a:t>
            </a:r>
            <a:r>
              <a:rPr u="none" spc="-105" dirty="0"/>
              <a:t> </a:t>
            </a:r>
            <a:r>
              <a:rPr u="none" spc="-195" dirty="0"/>
              <a:t>S</a:t>
            </a:r>
            <a:r>
              <a:rPr u="none" spc="-75" dirty="0"/>
              <a:t>I</a:t>
            </a:r>
            <a:r>
              <a:rPr u="none" spc="-110" dirty="0"/>
              <a:t> </a:t>
            </a:r>
            <a:r>
              <a:rPr u="none" spc="-195" dirty="0"/>
              <a:t>AN</a:t>
            </a:r>
            <a:r>
              <a:rPr u="none" spc="-140" dirty="0"/>
              <a:t>D</a:t>
            </a:r>
            <a:r>
              <a:rPr u="none" spc="-105" dirty="0"/>
              <a:t> </a:t>
            </a:r>
            <a:r>
              <a:rPr u="none" spc="-110" dirty="0"/>
              <a:t>C</a:t>
            </a:r>
            <a:r>
              <a:rPr u="none" spc="-30" dirty="0"/>
              <a:t>I</a:t>
            </a:r>
            <a:r>
              <a:rPr u="none" spc="-105" dirty="0"/>
              <a:t> </a:t>
            </a:r>
            <a:r>
              <a:rPr u="none" spc="-120" dirty="0"/>
              <a:t>ENGINE</a:t>
            </a:r>
          </a:p>
          <a:p>
            <a:pPr algn="ctr">
              <a:lnSpc>
                <a:spcPts val="5330"/>
              </a:lnSpc>
              <a:tabLst>
                <a:tab pos="4084320" algn="l"/>
                <a:tab pos="9966325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65" dirty="0"/>
              <a:t>KNOCK	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2200" y="2082800"/>
            <a:ext cx="10058400" cy="36957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0831" y="320339"/>
            <a:ext cx="9992360" cy="137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5410" algn="ctr">
              <a:lnSpc>
                <a:spcPts val="5330"/>
              </a:lnSpc>
              <a:spcBef>
                <a:spcPts val="100"/>
              </a:spcBef>
            </a:pPr>
            <a:r>
              <a:rPr u="none" spc="-165" dirty="0"/>
              <a:t>COMPARISIO</a:t>
            </a:r>
            <a:r>
              <a:rPr u="none" spc="-130" dirty="0"/>
              <a:t>N</a:t>
            </a:r>
            <a:r>
              <a:rPr u="none" spc="-105" dirty="0"/>
              <a:t> </a:t>
            </a:r>
            <a:r>
              <a:rPr u="none" spc="-114" dirty="0"/>
              <a:t>O</a:t>
            </a:r>
            <a:r>
              <a:rPr u="none" spc="-45" dirty="0"/>
              <a:t>F</a:t>
            </a:r>
            <a:r>
              <a:rPr u="none" spc="-105" dirty="0"/>
              <a:t> </a:t>
            </a:r>
            <a:r>
              <a:rPr u="none" spc="-195" dirty="0"/>
              <a:t>S</a:t>
            </a:r>
            <a:r>
              <a:rPr u="none" spc="-75" dirty="0"/>
              <a:t>I</a:t>
            </a:r>
            <a:r>
              <a:rPr u="none" spc="-110" dirty="0"/>
              <a:t> </a:t>
            </a:r>
            <a:r>
              <a:rPr u="none" spc="-195" dirty="0"/>
              <a:t>AN</a:t>
            </a:r>
            <a:r>
              <a:rPr u="none" spc="-140" dirty="0"/>
              <a:t>D</a:t>
            </a:r>
            <a:r>
              <a:rPr u="none" spc="-105" dirty="0"/>
              <a:t> </a:t>
            </a:r>
            <a:r>
              <a:rPr u="none" spc="-110" dirty="0"/>
              <a:t>C</a:t>
            </a:r>
            <a:r>
              <a:rPr u="none" spc="-30" dirty="0"/>
              <a:t>I</a:t>
            </a:r>
            <a:r>
              <a:rPr u="none" spc="-105" dirty="0"/>
              <a:t> </a:t>
            </a:r>
            <a:r>
              <a:rPr u="none" spc="-120" dirty="0"/>
              <a:t>ENGINE</a:t>
            </a:r>
          </a:p>
          <a:p>
            <a:pPr algn="ctr">
              <a:lnSpc>
                <a:spcPts val="5330"/>
              </a:lnSpc>
              <a:tabLst>
                <a:tab pos="4084320" algn="l"/>
                <a:tab pos="9966325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65" dirty="0"/>
              <a:t>KNOCK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5223" y="1833907"/>
            <a:ext cx="10689590" cy="38874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4139" marR="5080" indent="-91440" algn="just">
              <a:lnSpc>
                <a:spcPts val="2590"/>
              </a:lnSpc>
              <a:spcBef>
                <a:spcPts val="425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 order to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avoid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knocking in SI engine, it is necessary to prevent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auto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ignition of the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end gas to take place. In CI engine, the earliest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auto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ignition is necessary to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avoid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knocking.</a:t>
            </a:r>
            <a:endParaRPr sz="2400">
              <a:latin typeface="Calibri"/>
              <a:cs typeface="Calibri"/>
            </a:endParaRPr>
          </a:p>
          <a:p>
            <a:pPr marL="104139" marR="11430" indent="-91440" algn="just">
              <a:lnSpc>
                <a:spcPts val="2590"/>
              </a:lnSpc>
              <a:spcBef>
                <a:spcPts val="1405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knocking in SI engine takes place in homogeneous mixture, therefore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rate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pressure rise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maximum pressure is considerably high. In case of CI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engine,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mixture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 not homogenous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hence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rate of pressure is</a:t>
            </a:r>
            <a:r>
              <a:rPr sz="24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lower than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 SI engine.</a:t>
            </a:r>
            <a:endParaRPr sz="2400">
              <a:latin typeface="Calibri"/>
              <a:cs typeface="Calibri"/>
            </a:endParaRPr>
          </a:p>
          <a:p>
            <a:pPr marL="104139" marR="12065" indent="-91440" algn="just">
              <a:lnSpc>
                <a:spcPts val="2590"/>
              </a:lnSpc>
              <a:spcBef>
                <a:spcPts val="1410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 CI engine only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air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 compressed, therefore there is no question of Pre-ignition in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CI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engines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in SI engines.</a:t>
            </a:r>
            <a:endParaRPr sz="2400">
              <a:latin typeface="Calibri"/>
              <a:cs typeface="Calibri"/>
            </a:endParaRPr>
          </a:p>
          <a:p>
            <a:pPr marL="104139" marR="13970" indent="-91440" algn="just">
              <a:lnSpc>
                <a:spcPts val="2590"/>
              </a:lnSpc>
              <a:spcBef>
                <a:spcPts val="1400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SI fuels should have long delay period to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avoid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knocking. CI fuels should have short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delay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period to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avoid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knocking.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8430" y="942131"/>
            <a:ext cx="94234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/>
              <a:t>STAGES</a:t>
            </a:r>
            <a:r>
              <a:rPr spc="-120" dirty="0"/>
              <a:t> </a:t>
            </a:r>
            <a:r>
              <a:rPr spc="-80" dirty="0"/>
              <a:t>OF</a:t>
            </a:r>
            <a:r>
              <a:rPr spc="-110" dirty="0"/>
              <a:t> </a:t>
            </a:r>
            <a:r>
              <a:rPr spc="-140" dirty="0"/>
              <a:t>COMBUSTION</a:t>
            </a:r>
            <a:r>
              <a:rPr spc="-110" dirty="0"/>
              <a:t> </a:t>
            </a:r>
            <a:r>
              <a:rPr spc="-135" dirty="0"/>
              <a:t>IN</a:t>
            </a:r>
            <a:r>
              <a:rPr spc="-110" dirty="0"/>
              <a:t> </a:t>
            </a:r>
            <a:r>
              <a:rPr spc="-70" dirty="0"/>
              <a:t>CI</a:t>
            </a:r>
            <a:r>
              <a:rPr spc="-110" dirty="0"/>
              <a:t> </a:t>
            </a:r>
            <a:r>
              <a:rPr spc="-114" dirty="0"/>
              <a:t>ENGINE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6607" y="1833907"/>
            <a:ext cx="6493510" cy="32569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  <a:tabLst>
                <a:tab pos="612140" algn="l"/>
                <a:tab pos="2213610" algn="l"/>
                <a:tab pos="2581910" algn="l"/>
                <a:tab pos="2957830" algn="l"/>
                <a:tab pos="3933825" algn="l"/>
                <a:tab pos="4260850" algn="l"/>
                <a:tab pos="5768975" algn="l"/>
                <a:tab pos="616839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n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n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engin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considere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d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be  taking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place in four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phases: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 marL="358775" indent="-346710">
              <a:lnSpc>
                <a:spcPct val="100000"/>
              </a:lnSpc>
              <a:spcBef>
                <a:spcPts val="2140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Ignition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Delay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period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/Pre-flame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</a:t>
            </a:r>
            <a:endParaRPr sz="2400">
              <a:latin typeface="Calibri"/>
              <a:cs typeface="Calibri"/>
            </a:endParaRPr>
          </a:p>
          <a:p>
            <a:pPr marL="358775" indent="-346710">
              <a:lnSpc>
                <a:spcPct val="100000"/>
              </a:lnSpc>
              <a:spcBef>
                <a:spcPts val="1110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Uncontrolled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</a:t>
            </a:r>
            <a:endParaRPr sz="2400">
              <a:latin typeface="Calibri"/>
              <a:cs typeface="Calibri"/>
            </a:endParaRPr>
          </a:p>
          <a:p>
            <a:pPr marL="358775" indent="-346710">
              <a:lnSpc>
                <a:spcPct val="100000"/>
              </a:lnSpc>
              <a:spcBef>
                <a:spcPts val="111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Controlled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</a:t>
            </a:r>
            <a:endParaRPr sz="2400">
              <a:latin typeface="Calibri"/>
              <a:cs typeface="Calibri"/>
            </a:endParaRPr>
          </a:p>
          <a:p>
            <a:pPr marL="358775" indent="-346710">
              <a:lnSpc>
                <a:spcPct val="100000"/>
              </a:lnSpc>
              <a:spcBef>
                <a:spcPts val="1110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After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burning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12000" y="1841500"/>
            <a:ext cx="4816678" cy="439065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1" y="173784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1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0380" y="891359"/>
            <a:ext cx="102977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30" dirty="0"/>
              <a:t>DIREC</a:t>
            </a:r>
            <a:r>
              <a:rPr u="none" spc="-70" dirty="0"/>
              <a:t>T</a:t>
            </a:r>
            <a:r>
              <a:rPr u="none" spc="-110" dirty="0"/>
              <a:t> </a:t>
            </a:r>
            <a:r>
              <a:rPr u="none" spc="-195" dirty="0"/>
              <a:t>AN</a:t>
            </a:r>
            <a:r>
              <a:rPr u="none" spc="-140" dirty="0"/>
              <a:t>D</a:t>
            </a:r>
            <a:r>
              <a:rPr u="none" spc="-105" dirty="0"/>
              <a:t> </a:t>
            </a:r>
            <a:r>
              <a:rPr u="none" spc="-130" dirty="0"/>
              <a:t>INDIREC</a:t>
            </a:r>
            <a:r>
              <a:rPr u="none" spc="-80" dirty="0"/>
              <a:t>T</a:t>
            </a:r>
            <a:r>
              <a:rPr u="none" spc="-105" dirty="0"/>
              <a:t> </a:t>
            </a:r>
            <a:r>
              <a:rPr u="none" spc="-125" dirty="0"/>
              <a:t>INJECTIO</a:t>
            </a:r>
            <a:r>
              <a:rPr u="none" spc="-95" dirty="0"/>
              <a:t>N</a:t>
            </a:r>
            <a:r>
              <a:rPr u="none" spc="-105" dirty="0"/>
              <a:t> </a:t>
            </a:r>
            <a:r>
              <a:rPr u="none" spc="-160" dirty="0"/>
              <a:t>SYSTEMS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2300" y="1841500"/>
            <a:ext cx="11218456" cy="439129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4491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100"/>
              </a:spcBef>
              <a:tabLst>
                <a:tab pos="1044575" algn="l"/>
                <a:tab pos="10140950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20" dirty="0"/>
              <a:t>DIRECT INJECTION</a:t>
            </a:r>
            <a:r>
              <a:rPr spc="-114" dirty="0"/>
              <a:t> </a:t>
            </a:r>
            <a:r>
              <a:rPr spc="-105" dirty="0"/>
              <a:t>DIESEL</a:t>
            </a:r>
            <a:r>
              <a:rPr spc="-120" dirty="0"/>
              <a:t> </a:t>
            </a:r>
            <a:r>
              <a:rPr spc="-105" dirty="0"/>
              <a:t>ENGINE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67905" y="2232523"/>
            <a:ext cx="11764645" cy="37795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4139" marR="40640" indent="-91440">
              <a:lnSpc>
                <a:spcPts val="2590"/>
              </a:lnSpc>
              <a:spcBef>
                <a:spcPts val="42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436245" algn="l"/>
                <a:tab pos="436880" algn="l"/>
                <a:tab pos="1329055" algn="l"/>
                <a:tab pos="2551430" algn="l"/>
                <a:tab pos="3422015" algn="l"/>
                <a:tab pos="4525645" algn="l"/>
                <a:tab pos="5268595" algn="l"/>
                <a:tab pos="6486525" algn="l"/>
                <a:tab pos="7771130" algn="l"/>
                <a:tab pos="8164830" algn="l"/>
                <a:tab pos="8725535" algn="l"/>
                <a:tab pos="9294495" algn="l"/>
                <a:tab pos="9694545" algn="l"/>
                <a:tab pos="1025525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Direc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injectio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n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diese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l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engine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hav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injector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mounte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d	at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  chamber.</a:t>
            </a:r>
            <a:endParaRPr sz="2400">
              <a:latin typeface="Calibri"/>
              <a:cs typeface="Calibri"/>
            </a:endParaRPr>
          </a:p>
          <a:p>
            <a:pPr marL="358775" indent="-346710">
              <a:lnSpc>
                <a:spcPct val="100000"/>
              </a:lnSpc>
              <a:spcBef>
                <a:spcPts val="107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injectors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activated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using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two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methods</a:t>
            </a:r>
            <a:endParaRPr sz="2400">
              <a:latin typeface="Calibri"/>
              <a:cs typeface="Calibri"/>
            </a:endParaRPr>
          </a:p>
          <a:p>
            <a:pPr marL="530860" lvl="1" indent="-318135">
              <a:lnSpc>
                <a:spcPct val="100000"/>
              </a:lnSpc>
              <a:spcBef>
                <a:spcPts val="145"/>
              </a:spcBef>
              <a:buClr>
                <a:srgbClr val="B5AE52"/>
              </a:buClr>
              <a:buSzPct val="102272"/>
              <a:buFont typeface="Wingdings"/>
              <a:buChar char=""/>
              <a:tabLst>
                <a:tab pos="531495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hydraulic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pressure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from the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fuel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pump</a:t>
            </a:r>
            <a:endParaRPr sz="2200">
              <a:latin typeface="Calibri"/>
              <a:cs typeface="Calibri"/>
            </a:endParaRPr>
          </a:p>
          <a:p>
            <a:pPr marL="530860" lvl="1" indent="-318135">
              <a:lnSpc>
                <a:spcPct val="100000"/>
              </a:lnSpc>
              <a:spcBef>
                <a:spcPts val="335"/>
              </a:spcBef>
              <a:buClr>
                <a:srgbClr val="B5AE52"/>
              </a:buClr>
              <a:buSzPct val="102272"/>
              <a:buFont typeface="Wingdings"/>
              <a:buChar char=""/>
              <a:tabLst>
                <a:tab pos="531495" algn="l"/>
              </a:tabLst>
            </a:pP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electronic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signal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engine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controller.</a:t>
            </a:r>
            <a:endParaRPr sz="2200">
              <a:latin typeface="Calibri"/>
              <a:cs typeface="Calibri"/>
            </a:endParaRPr>
          </a:p>
          <a:p>
            <a:pPr marL="358775" indent="-346710">
              <a:lnSpc>
                <a:spcPct val="100000"/>
              </a:lnSpc>
              <a:spcBef>
                <a:spcPts val="130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Hydraulic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pressure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activated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injectors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produce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harsh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engine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noise.</a:t>
            </a:r>
            <a:endParaRPr sz="2400">
              <a:latin typeface="Calibri"/>
              <a:cs typeface="Calibri"/>
            </a:endParaRPr>
          </a:p>
          <a:p>
            <a:pPr marL="358775" indent="-346710">
              <a:lnSpc>
                <a:spcPct val="100000"/>
              </a:lnSpc>
              <a:spcBef>
                <a:spcPts val="111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Fuel consumption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about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15 to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20%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lower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than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indirect injection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diesels.</a:t>
            </a:r>
            <a:endParaRPr sz="2400">
              <a:latin typeface="Calibri"/>
              <a:cs typeface="Calibri"/>
            </a:endParaRPr>
          </a:p>
          <a:p>
            <a:pPr marL="104139" marR="5080" indent="-91440">
              <a:lnSpc>
                <a:spcPts val="2380"/>
              </a:lnSpc>
              <a:spcBef>
                <a:spcPts val="1435"/>
              </a:spcBef>
              <a:buClr>
                <a:srgbClr val="B5AE52"/>
              </a:buClr>
              <a:buSzPct val="102272"/>
              <a:buFont typeface="Wingdings"/>
              <a:buChar char=""/>
              <a:tabLst>
                <a:tab pos="37084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Electronic</a:t>
            </a:r>
            <a:r>
              <a:rPr sz="2200" spc="3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control</a:t>
            </a:r>
            <a:r>
              <a:rPr sz="2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fuel</a:t>
            </a:r>
            <a:r>
              <a:rPr sz="2200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injection</a:t>
            </a:r>
            <a:r>
              <a:rPr sz="2200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transformed</a:t>
            </a:r>
            <a:r>
              <a:rPr sz="2200" spc="3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direct</a:t>
            </a:r>
            <a:r>
              <a:rPr sz="2200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injection</a:t>
            </a:r>
            <a:r>
              <a:rPr sz="2200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engine</a:t>
            </a:r>
            <a:r>
              <a:rPr sz="2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200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allowing</a:t>
            </a:r>
            <a:r>
              <a:rPr sz="2200" spc="3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much </a:t>
            </a:r>
            <a:r>
              <a:rPr sz="2200" spc="-48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greater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control over the combustion.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4491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100"/>
              </a:spcBef>
              <a:tabLst>
                <a:tab pos="782320" algn="l"/>
                <a:tab pos="10140950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25" dirty="0"/>
              <a:t>INDIRECT</a:t>
            </a:r>
            <a:r>
              <a:rPr spc="-120" dirty="0"/>
              <a:t> INJECTION</a:t>
            </a:r>
            <a:r>
              <a:rPr spc="-114" dirty="0"/>
              <a:t> </a:t>
            </a:r>
            <a:r>
              <a:rPr spc="-105" dirty="0"/>
              <a:t>DIESEL</a:t>
            </a:r>
            <a:r>
              <a:rPr spc="-125" dirty="0"/>
              <a:t> </a:t>
            </a:r>
            <a:r>
              <a:rPr spc="-105" dirty="0"/>
              <a:t>ENGINE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67905" y="2232523"/>
            <a:ext cx="11798935" cy="37376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4139" marR="5080" indent="-91440" algn="just">
              <a:lnSpc>
                <a:spcPts val="2590"/>
              </a:lnSpc>
              <a:spcBef>
                <a:spcPts val="42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6195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An indirect injection diesel engine delivers fuel into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 off the combustion chamber,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called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pre-chamber or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ante-chamber,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where combustion begins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then spreads into the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main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</a:t>
            </a:r>
            <a:r>
              <a:rPr sz="24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assisted</a:t>
            </a:r>
            <a:r>
              <a:rPr sz="24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by turbulence created in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chamber.</a:t>
            </a:r>
            <a:endParaRPr sz="2400">
              <a:latin typeface="Calibri"/>
              <a:cs typeface="Calibri"/>
            </a:endParaRPr>
          </a:p>
          <a:p>
            <a:pPr marL="104139" marR="60960" indent="-91440">
              <a:lnSpc>
                <a:spcPts val="2590"/>
              </a:lnSpc>
              <a:spcBef>
                <a:spcPts val="140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290830" algn="l"/>
                <a:tab pos="920750" algn="l"/>
                <a:tab pos="1925320" algn="l"/>
                <a:tab pos="2840355" algn="l"/>
                <a:tab pos="3332479" algn="l"/>
                <a:tab pos="3610610" algn="l"/>
                <a:tab pos="5021580" algn="l"/>
                <a:tab pos="6057265" algn="l"/>
                <a:tab pos="7149465" algn="l"/>
                <a:tab pos="8195945" algn="l"/>
                <a:tab pos="8794115" algn="l"/>
                <a:tab pos="9945370" algn="l"/>
                <a:tab pos="1154112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Thi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syste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	allows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fo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r	a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smoother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,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quiete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r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runnin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g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engine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,	and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becaus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n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 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assisted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turbulence.</a:t>
            </a:r>
            <a:endParaRPr sz="2400">
              <a:latin typeface="Calibri"/>
              <a:cs typeface="Calibri"/>
            </a:endParaRPr>
          </a:p>
          <a:p>
            <a:pPr marL="290195" indent="-278130">
              <a:lnSpc>
                <a:spcPct val="100000"/>
              </a:lnSpc>
              <a:spcBef>
                <a:spcPts val="1030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Injector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pressures can be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lower,</a:t>
            </a:r>
            <a:r>
              <a:rPr sz="24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about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100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bar,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using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single orifice tapered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jet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injector.</a:t>
            </a:r>
            <a:endParaRPr sz="2400">
              <a:latin typeface="Calibri"/>
              <a:cs typeface="Calibri"/>
            </a:endParaRPr>
          </a:p>
          <a:p>
            <a:pPr marL="104139" marR="72390" indent="-91440">
              <a:lnSpc>
                <a:spcPts val="2590"/>
              </a:lnSpc>
              <a:spcBef>
                <a:spcPts val="1430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290830" algn="l"/>
                <a:tab pos="894080" algn="l"/>
                <a:tab pos="2645410" algn="l"/>
                <a:tab pos="3254375" algn="l"/>
                <a:tab pos="3810635" algn="l"/>
                <a:tab pos="5595620" algn="l"/>
                <a:tab pos="5991225" algn="l"/>
                <a:tab pos="7388859" algn="l"/>
                <a:tab pos="8091170" algn="l"/>
                <a:tab pos="8701405" algn="l"/>
                <a:tab pos="9105265" algn="l"/>
                <a:tab pos="9661525" algn="l"/>
                <a:tab pos="1082738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pre-chambe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r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ha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d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disadvantag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f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increasin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g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hea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los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engine'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cooling  system,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reduced the efficiency.</a:t>
            </a:r>
            <a:endParaRPr sz="2400">
              <a:latin typeface="Calibri"/>
              <a:cs typeface="Calibri"/>
            </a:endParaRPr>
          </a:p>
          <a:p>
            <a:pPr marL="290195" indent="-278130">
              <a:lnSpc>
                <a:spcPct val="100000"/>
              </a:lnSpc>
              <a:spcBef>
                <a:spcPts val="102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emissions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comparatively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lower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than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direct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injection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engines.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1" y="173784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1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0380" y="891359"/>
            <a:ext cx="102977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30" dirty="0"/>
              <a:t>DIREC</a:t>
            </a:r>
            <a:r>
              <a:rPr u="none" spc="-70" dirty="0"/>
              <a:t>T</a:t>
            </a:r>
            <a:r>
              <a:rPr u="none" spc="-110" dirty="0"/>
              <a:t> </a:t>
            </a:r>
            <a:r>
              <a:rPr u="none" spc="-195" dirty="0"/>
              <a:t>AN</a:t>
            </a:r>
            <a:r>
              <a:rPr u="none" spc="-140" dirty="0"/>
              <a:t>D</a:t>
            </a:r>
            <a:r>
              <a:rPr u="none" spc="-105" dirty="0"/>
              <a:t> </a:t>
            </a:r>
            <a:r>
              <a:rPr u="none" spc="-130" dirty="0"/>
              <a:t>INDIREC</a:t>
            </a:r>
            <a:r>
              <a:rPr u="none" spc="-80" dirty="0"/>
              <a:t>T</a:t>
            </a:r>
            <a:r>
              <a:rPr u="none" spc="-105" dirty="0"/>
              <a:t> </a:t>
            </a:r>
            <a:r>
              <a:rPr u="none" spc="-125" dirty="0"/>
              <a:t>INJECTIO</a:t>
            </a:r>
            <a:r>
              <a:rPr u="none" spc="-95" dirty="0"/>
              <a:t>N</a:t>
            </a:r>
            <a:r>
              <a:rPr u="none" spc="-105" dirty="0"/>
              <a:t> </a:t>
            </a:r>
            <a:r>
              <a:rPr u="none" spc="-160" dirty="0"/>
              <a:t>SYSTEMS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2200" y="1841500"/>
            <a:ext cx="10115207" cy="4259453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23</a:t>
            </a:fld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4491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100"/>
              </a:spcBef>
              <a:tabLst>
                <a:tab pos="795020" algn="l"/>
                <a:tab pos="10140950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50" dirty="0"/>
              <a:t>TYPES</a:t>
            </a:r>
            <a:r>
              <a:rPr spc="-120" dirty="0"/>
              <a:t> </a:t>
            </a:r>
            <a:r>
              <a:rPr spc="-80" dirty="0"/>
              <a:t>OF</a:t>
            </a:r>
            <a:r>
              <a:rPr spc="-114" dirty="0"/>
              <a:t> </a:t>
            </a:r>
            <a:r>
              <a:rPr spc="-140" dirty="0"/>
              <a:t>COMBUSTION</a:t>
            </a:r>
            <a:r>
              <a:rPr spc="-114" dirty="0"/>
              <a:t> </a:t>
            </a:r>
            <a:r>
              <a:rPr spc="-140" dirty="0"/>
              <a:t>CHAMBERS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67905" y="2501381"/>
            <a:ext cx="8608060" cy="2009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775" indent="-346710">
              <a:lnSpc>
                <a:spcPct val="100000"/>
              </a:lnSpc>
              <a:spcBef>
                <a:spcPts val="100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engine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classified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into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two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categories: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B5AE52"/>
              </a:buClr>
              <a:buFont typeface="Wingdings"/>
              <a:buChar char=""/>
            </a:pPr>
            <a:endParaRPr sz="3350">
              <a:latin typeface="Calibri"/>
              <a:cs typeface="Calibri"/>
            </a:endParaRPr>
          </a:p>
          <a:p>
            <a:pPr marL="530860" lvl="1" indent="-318135">
              <a:lnSpc>
                <a:spcPct val="100000"/>
              </a:lnSpc>
              <a:spcBef>
                <a:spcPts val="5"/>
              </a:spcBef>
              <a:buClr>
                <a:srgbClr val="B5AE52"/>
              </a:buClr>
              <a:buSzPct val="102272"/>
              <a:buFont typeface="Wingdings"/>
              <a:buChar char=""/>
              <a:tabLst>
                <a:tab pos="531495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OPEN INJECTION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(DI)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TYPE</a:t>
            </a:r>
            <a:endParaRPr sz="2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B5AE52"/>
              </a:buClr>
              <a:buFont typeface="Wingdings"/>
              <a:buChar char=""/>
            </a:pPr>
            <a:endParaRPr sz="2700">
              <a:latin typeface="Calibri"/>
              <a:cs typeface="Calibri"/>
            </a:endParaRPr>
          </a:p>
          <a:p>
            <a:pPr marL="530860" lvl="1" indent="-318135">
              <a:lnSpc>
                <a:spcPct val="100000"/>
              </a:lnSpc>
              <a:buClr>
                <a:srgbClr val="B5AE52"/>
              </a:buClr>
              <a:buSzPct val="102272"/>
              <a:buFont typeface="Wingdings"/>
              <a:buChar char=""/>
              <a:tabLst>
                <a:tab pos="531495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INDIRECT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INJECTION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(IDI)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TYPE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>
              <a:lnSpc>
                <a:spcPts val="5330"/>
              </a:lnSpc>
              <a:spcBef>
                <a:spcPts val="100"/>
              </a:spcBef>
            </a:pPr>
            <a:r>
              <a:rPr u="none" spc="-125" dirty="0"/>
              <a:t>OPEN</a:t>
            </a:r>
            <a:r>
              <a:rPr u="none" spc="-114" dirty="0"/>
              <a:t> </a:t>
            </a:r>
            <a:r>
              <a:rPr u="none" spc="-120" dirty="0"/>
              <a:t>INJECTION</a:t>
            </a:r>
            <a:r>
              <a:rPr u="none" spc="-110" dirty="0"/>
              <a:t> </a:t>
            </a:r>
            <a:r>
              <a:rPr u="none" spc="-135" dirty="0"/>
              <a:t>(DI)</a:t>
            </a:r>
            <a:r>
              <a:rPr u="none" spc="-45" dirty="0"/>
              <a:t> </a:t>
            </a:r>
            <a:r>
              <a:rPr u="none" spc="-145" dirty="0"/>
              <a:t>TYPE</a:t>
            </a:r>
            <a:r>
              <a:rPr u="none" spc="-110" dirty="0"/>
              <a:t> </a:t>
            </a:r>
            <a:r>
              <a:rPr u="none" spc="-145" dirty="0"/>
              <a:t>COMBUSTION</a:t>
            </a:r>
          </a:p>
          <a:p>
            <a:pPr marL="174625">
              <a:lnSpc>
                <a:spcPts val="5330"/>
              </a:lnSpc>
              <a:tabLst>
                <a:tab pos="3875404" algn="l"/>
                <a:tab pos="10140950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40" dirty="0"/>
              <a:t>CHAMBER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67905" y="2100403"/>
            <a:ext cx="11779885" cy="3971290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358775" indent="-346710">
              <a:lnSpc>
                <a:spcPct val="100000"/>
              </a:lnSpc>
              <a:spcBef>
                <a:spcPts val="1140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type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also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called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Open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chamber.</a:t>
            </a:r>
            <a:endParaRPr sz="2400">
              <a:latin typeface="Calibri"/>
              <a:cs typeface="Calibri"/>
            </a:endParaRPr>
          </a:p>
          <a:p>
            <a:pPr marL="104139" marR="5080" indent="-91440">
              <a:lnSpc>
                <a:spcPts val="2590"/>
              </a:lnSpc>
              <a:spcBef>
                <a:spcPts val="1440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8544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400" spc="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400" spc="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type</a:t>
            </a:r>
            <a:r>
              <a:rPr sz="2400" spc="2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entire</a:t>
            </a:r>
            <a:r>
              <a:rPr sz="2400" spc="2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volume</a:t>
            </a:r>
            <a:r>
              <a:rPr sz="2400" spc="2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</a:t>
            </a:r>
            <a:r>
              <a:rPr sz="2400" spc="2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</a:t>
            </a:r>
            <a:r>
              <a:rPr sz="2400" spc="2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400" spc="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located</a:t>
            </a:r>
            <a:r>
              <a:rPr sz="2400" spc="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400" spc="20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main</a:t>
            </a:r>
            <a:r>
              <a:rPr sz="2400" spc="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cylinder</a:t>
            </a:r>
            <a:r>
              <a:rPr sz="2400" spc="2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fuel is injected into this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volume.</a:t>
            </a:r>
            <a:endParaRPr sz="2400">
              <a:latin typeface="Calibri"/>
              <a:cs typeface="Calibri"/>
            </a:endParaRPr>
          </a:p>
          <a:p>
            <a:pPr marL="358775" indent="-346710">
              <a:lnSpc>
                <a:spcPct val="100000"/>
              </a:lnSpc>
              <a:spcBef>
                <a:spcPts val="107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following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different types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open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injection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type combustion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chambers,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B5AE52"/>
              </a:buClr>
              <a:buFont typeface="Wingdings"/>
              <a:buChar char=""/>
            </a:pPr>
            <a:endParaRPr sz="3350">
              <a:latin typeface="Calibri"/>
              <a:cs typeface="Calibri"/>
            </a:endParaRPr>
          </a:p>
          <a:p>
            <a:pPr marL="560070" lvl="1" indent="-347345">
              <a:lnSpc>
                <a:spcPct val="100000"/>
              </a:lnSpc>
              <a:buClr>
                <a:srgbClr val="B5AE52"/>
              </a:buClr>
              <a:buSzPct val="102083"/>
              <a:buFont typeface="Wingdings"/>
              <a:buChar char=""/>
              <a:tabLst>
                <a:tab pos="56070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Shallow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Depth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</a:t>
            </a:r>
            <a:endParaRPr sz="2400">
              <a:latin typeface="Calibri"/>
              <a:cs typeface="Calibri"/>
            </a:endParaRPr>
          </a:p>
          <a:p>
            <a:pPr marL="560070" lvl="1" indent="-347345">
              <a:lnSpc>
                <a:spcPct val="100000"/>
              </a:lnSpc>
              <a:spcBef>
                <a:spcPts val="310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56070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Hemispherical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</a:t>
            </a:r>
            <a:endParaRPr sz="2400">
              <a:latin typeface="Calibri"/>
              <a:cs typeface="Calibri"/>
            </a:endParaRPr>
          </a:p>
          <a:p>
            <a:pPr marL="560070" lvl="1" indent="-347345">
              <a:lnSpc>
                <a:spcPct val="100000"/>
              </a:lnSpc>
              <a:spcBef>
                <a:spcPts val="31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56070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Cylindrical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</a:t>
            </a:r>
            <a:endParaRPr sz="2400">
              <a:latin typeface="Calibri"/>
              <a:cs typeface="Calibri"/>
            </a:endParaRPr>
          </a:p>
          <a:p>
            <a:pPr marL="560070" lvl="1" indent="-347345">
              <a:lnSpc>
                <a:spcPct val="100000"/>
              </a:lnSpc>
              <a:spcBef>
                <a:spcPts val="310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56070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Toroidal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4491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100"/>
              </a:spcBef>
              <a:tabLst>
                <a:tab pos="1734820" algn="l"/>
                <a:tab pos="10140950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45" dirty="0"/>
              <a:t>SHALLOW</a:t>
            </a:r>
            <a:r>
              <a:rPr spc="-120" dirty="0"/>
              <a:t> DEPTH </a:t>
            </a:r>
            <a:r>
              <a:rPr spc="-140" dirty="0"/>
              <a:t>CHAMBER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6732" y="2340891"/>
            <a:ext cx="5648960" cy="27222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4139" marR="54610" indent="-91440" algn="just">
              <a:lnSpc>
                <a:spcPts val="2590"/>
              </a:lnSpc>
              <a:spcBef>
                <a:spcPts val="42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416559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 shallow depth chamber the depth of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cavity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provided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piston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quite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small.</a:t>
            </a:r>
            <a:endParaRPr sz="2400">
              <a:latin typeface="Calibri"/>
              <a:cs typeface="Calibri"/>
            </a:endParaRPr>
          </a:p>
          <a:p>
            <a:pPr marL="104139" marR="24130" indent="-91440" algn="just">
              <a:lnSpc>
                <a:spcPts val="2590"/>
              </a:lnSpc>
              <a:spcBef>
                <a:spcPts val="140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8544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This chamber is usually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adopted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for large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engines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running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low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speeds.</a:t>
            </a:r>
            <a:endParaRPr sz="2400">
              <a:latin typeface="Calibri"/>
              <a:cs typeface="Calibri"/>
            </a:endParaRPr>
          </a:p>
          <a:p>
            <a:pPr marL="104139" marR="5080" indent="-91440" algn="just">
              <a:lnSpc>
                <a:spcPts val="2590"/>
              </a:lnSpc>
              <a:spcBef>
                <a:spcPts val="140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6512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Since the cavity diameter is very large, the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squish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 negligible.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77000" y="1841500"/>
            <a:ext cx="4729797" cy="422752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4491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100"/>
              </a:spcBef>
              <a:tabLst>
                <a:tab pos="1851025" algn="l"/>
                <a:tab pos="10140950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30" dirty="0"/>
              <a:t>HEMISPHERICAL</a:t>
            </a:r>
            <a:r>
              <a:rPr spc="-135" dirty="0"/>
              <a:t> </a:t>
            </a:r>
            <a:r>
              <a:rPr spc="-140" dirty="0"/>
              <a:t>CHAMBER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6732" y="2340891"/>
            <a:ext cx="5927725" cy="2063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775" indent="-346710" algn="just">
              <a:lnSpc>
                <a:spcPct val="100000"/>
              </a:lnSpc>
              <a:spcBef>
                <a:spcPts val="100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also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gives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small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squish.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B5AE52"/>
              </a:buClr>
              <a:buFont typeface="Wingdings"/>
              <a:buChar char=""/>
            </a:pPr>
            <a:endParaRPr sz="2800">
              <a:latin typeface="Calibri"/>
              <a:cs typeface="Calibri"/>
            </a:endParaRPr>
          </a:p>
          <a:p>
            <a:pPr marL="104139" marR="5080" indent="-91440" algn="just">
              <a:lnSpc>
                <a:spcPts val="2590"/>
              </a:lnSpc>
              <a:spcBef>
                <a:spcPts val="201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8671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Howeve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spc="-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400" spc="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2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dept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400" spc="2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spc="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diamete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spc="2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rati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spc="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fo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spc="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cylindrical chamber can be varied to give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any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desired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squish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to give</a:t>
            </a:r>
            <a:r>
              <a:rPr sz="24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better performance.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1600" y="1841500"/>
            <a:ext cx="4757089" cy="422752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4491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100"/>
              </a:spcBef>
              <a:tabLst>
                <a:tab pos="2258695" algn="l"/>
                <a:tab pos="10140950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45" dirty="0"/>
              <a:t>CYLINDRICAL</a:t>
            </a:r>
            <a:r>
              <a:rPr spc="-125" dirty="0"/>
              <a:t> </a:t>
            </a:r>
            <a:r>
              <a:rPr spc="-140" dirty="0"/>
              <a:t>CHAMBER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6732" y="2340891"/>
            <a:ext cx="5652770" cy="27222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4139" marR="5080" indent="-91440" algn="just">
              <a:lnSpc>
                <a:spcPts val="2590"/>
              </a:lnSpc>
              <a:spcBef>
                <a:spcPts val="42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6131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This design was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attempted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 recent diesel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engines.</a:t>
            </a:r>
            <a:endParaRPr sz="2400">
              <a:latin typeface="Calibri"/>
              <a:cs typeface="Calibri"/>
            </a:endParaRPr>
          </a:p>
          <a:p>
            <a:pPr marL="104139" marR="70485" indent="-91440" algn="just">
              <a:lnSpc>
                <a:spcPts val="2590"/>
              </a:lnSpc>
              <a:spcBef>
                <a:spcPts val="140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429259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a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modification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cylindrical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 in the form of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truncated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cone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base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angle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30°.</a:t>
            </a:r>
            <a:endParaRPr sz="2400">
              <a:latin typeface="Calibri"/>
              <a:cs typeface="Calibri"/>
            </a:endParaRPr>
          </a:p>
          <a:p>
            <a:pPr marL="104139" marR="43180" indent="-91440" algn="just">
              <a:lnSpc>
                <a:spcPts val="2590"/>
              </a:lnSpc>
              <a:spcBef>
                <a:spcPts val="140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40005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Squish can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also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be varied by varying the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depth.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77000" y="1841500"/>
            <a:ext cx="4729797" cy="422752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4491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100"/>
              </a:spcBef>
              <a:tabLst>
                <a:tab pos="2567940" algn="l"/>
                <a:tab pos="10140950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75" dirty="0"/>
              <a:t>TOROIDA</a:t>
            </a:r>
            <a:r>
              <a:rPr spc="-20" dirty="0"/>
              <a:t>L</a:t>
            </a:r>
            <a:r>
              <a:rPr spc="-105" dirty="0"/>
              <a:t> </a:t>
            </a:r>
            <a:r>
              <a:rPr spc="-140" dirty="0"/>
              <a:t>CHAMBE</a:t>
            </a:r>
            <a:r>
              <a:rPr spc="-150" dirty="0"/>
              <a:t>R</a:t>
            </a:r>
            <a:r>
              <a:rPr dirty="0"/>
              <a:t>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6732" y="2340891"/>
            <a:ext cx="5642610" cy="239268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4139" marR="5080" indent="-91440" algn="just">
              <a:lnSpc>
                <a:spcPts val="2590"/>
              </a:lnSpc>
              <a:spcBef>
                <a:spcPts val="42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7401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idea behind this shape is to provide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powerful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squish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along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air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movement.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B5AE52"/>
              </a:buClr>
              <a:buFont typeface="Wingdings"/>
              <a:buChar char=""/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B5AE52"/>
              </a:buClr>
              <a:buFont typeface="Wingdings"/>
              <a:buChar char=""/>
            </a:pPr>
            <a:endParaRPr sz="2000">
              <a:latin typeface="Calibri"/>
              <a:cs typeface="Calibri"/>
            </a:endParaRPr>
          </a:p>
          <a:p>
            <a:pPr marL="104139" marR="36195" indent="-91440" algn="just">
              <a:lnSpc>
                <a:spcPts val="2590"/>
              </a:lnSpc>
              <a:spcBef>
                <a:spcPts val="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4051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cone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angle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spray for this type of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 150°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to 160°.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77000" y="1841500"/>
            <a:ext cx="4729797" cy="422752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1" y="173784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1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0392" y="514956"/>
            <a:ext cx="58610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45" dirty="0"/>
              <a:t>IGNITIO</a:t>
            </a:r>
            <a:r>
              <a:rPr u="none" spc="-125" dirty="0"/>
              <a:t>N</a:t>
            </a:r>
            <a:r>
              <a:rPr u="none" spc="-105" dirty="0"/>
              <a:t> </a:t>
            </a:r>
            <a:r>
              <a:rPr u="none" spc="-180" dirty="0"/>
              <a:t>DELA</a:t>
            </a:r>
            <a:r>
              <a:rPr u="none" spc="-114" dirty="0"/>
              <a:t>Y</a:t>
            </a:r>
            <a:r>
              <a:rPr u="none" spc="-110" dirty="0"/>
              <a:t> </a:t>
            </a:r>
            <a:r>
              <a:rPr u="none" spc="-155" dirty="0"/>
              <a:t>PERIOD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1950" y="2237326"/>
            <a:ext cx="5897880" cy="2712085"/>
          </a:xfrm>
          <a:prstGeom prst="rect">
            <a:avLst/>
          </a:prstGeom>
        </p:spPr>
        <p:txBody>
          <a:bodyPr vert="horz" wrap="square" lIns="0" tIns="15367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210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Point</a:t>
            </a:r>
            <a:r>
              <a:rPr sz="2400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  <a:p>
            <a:pPr marL="12700" marR="1963420" algn="just">
              <a:lnSpc>
                <a:spcPct val="138600"/>
              </a:lnSpc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represents the time of injection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Point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endParaRPr sz="2400">
              <a:latin typeface="Calibri"/>
              <a:cs typeface="Calibri"/>
            </a:endParaRPr>
          </a:p>
          <a:p>
            <a:pPr marL="12700" marR="5080" algn="just">
              <a:lnSpc>
                <a:spcPts val="2590"/>
              </a:lnSpc>
              <a:spcBef>
                <a:spcPts val="1440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Represents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time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at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pressure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curve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(caused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combustion)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first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separates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compression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61100" y="1866900"/>
            <a:ext cx="5704763" cy="440822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3</a:t>
            </a:fld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0831" y="320339"/>
            <a:ext cx="9992360" cy="137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7314" algn="ctr">
              <a:lnSpc>
                <a:spcPts val="5330"/>
              </a:lnSpc>
              <a:spcBef>
                <a:spcPts val="100"/>
              </a:spcBef>
            </a:pPr>
            <a:r>
              <a:rPr u="none" spc="-125" dirty="0"/>
              <a:t>INDIRECT</a:t>
            </a:r>
            <a:r>
              <a:rPr u="none" spc="-120" dirty="0"/>
              <a:t> INJECTION</a:t>
            </a:r>
            <a:r>
              <a:rPr u="none" spc="-114" dirty="0"/>
              <a:t> </a:t>
            </a:r>
            <a:r>
              <a:rPr u="none" spc="-140" dirty="0"/>
              <a:t>(IDI)</a:t>
            </a:r>
            <a:r>
              <a:rPr u="none" spc="-120" dirty="0"/>
              <a:t> </a:t>
            </a:r>
            <a:r>
              <a:rPr u="none" spc="-160" dirty="0"/>
              <a:t>TYPE</a:t>
            </a:r>
          </a:p>
          <a:p>
            <a:pPr algn="ctr">
              <a:lnSpc>
                <a:spcPts val="5330"/>
              </a:lnSpc>
              <a:tabLst>
                <a:tab pos="1936750" algn="l"/>
                <a:tab pos="9966325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40" dirty="0"/>
              <a:t>COMBUSTION</a:t>
            </a:r>
            <a:r>
              <a:rPr spc="-135" dirty="0"/>
              <a:t> </a:t>
            </a:r>
            <a:r>
              <a:rPr spc="-140" dirty="0"/>
              <a:t>CHAMBER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67905" y="2460437"/>
            <a:ext cx="11805920" cy="30283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4139" marR="5080" indent="-91440">
              <a:lnSpc>
                <a:spcPts val="2590"/>
              </a:lnSpc>
              <a:spcBef>
                <a:spcPts val="42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8354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400" spc="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400" spc="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type</a:t>
            </a:r>
            <a:r>
              <a:rPr sz="2400" spc="20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spc="1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</a:t>
            </a:r>
            <a:r>
              <a:rPr sz="2400" spc="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chambers,</a:t>
            </a:r>
            <a:r>
              <a:rPr sz="2400" spc="2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</a:t>
            </a:r>
            <a:r>
              <a:rPr sz="2400" spc="20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space</a:t>
            </a:r>
            <a:r>
              <a:rPr sz="2400" spc="1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400" spc="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divided</a:t>
            </a:r>
            <a:r>
              <a:rPr sz="2400" spc="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into</a:t>
            </a:r>
            <a:r>
              <a:rPr sz="2400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two</a:t>
            </a:r>
            <a:r>
              <a:rPr sz="2400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Calibri"/>
                <a:cs typeface="Calibri"/>
              </a:rPr>
              <a:t>parts,</a:t>
            </a:r>
            <a:r>
              <a:rPr sz="2400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one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part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 the main cylinder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the other part in the cylinder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20" dirty="0">
                <a:solidFill>
                  <a:srgbClr val="FFFFFF"/>
                </a:solidFill>
                <a:latin typeface="Calibri"/>
                <a:cs typeface="Calibri"/>
              </a:rPr>
              <a:t>head.</a:t>
            </a:r>
            <a:endParaRPr sz="2400">
              <a:latin typeface="Calibri"/>
              <a:cs typeface="Calibri"/>
            </a:endParaRPr>
          </a:p>
          <a:p>
            <a:pPr marL="358775" indent="-346710">
              <a:lnSpc>
                <a:spcPct val="100000"/>
              </a:lnSpc>
              <a:spcBef>
                <a:spcPts val="107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5941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fuel injection</a:t>
            </a:r>
            <a:r>
              <a:rPr sz="24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effected usually into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part of chamber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located in the</a:t>
            </a:r>
            <a:r>
              <a:rPr sz="24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cylinder head.</a:t>
            </a:r>
            <a:endParaRPr sz="2400">
              <a:latin typeface="Calibri"/>
              <a:cs typeface="Calibri"/>
            </a:endParaRPr>
          </a:p>
          <a:p>
            <a:pPr marL="358775" indent="-346075">
              <a:lnSpc>
                <a:spcPct val="100000"/>
              </a:lnSpc>
              <a:spcBef>
                <a:spcPts val="111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5877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following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the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some of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examples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 indirect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injection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type combustion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chamber,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B5AE52"/>
              </a:buClr>
              <a:buFont typeface="Wingdings"/>
              <a:buChar char=""/>
            </a:pPr>
            <a:endParaRPr sz="3300">
              <a:latin typeface="Calibri"/>
              <a:cs typeface="Calibri"/>
            </a:endParaRPr>
          </a:p>
          <a:p>
            <a:pPr marL="491490" lvl="1" indent="-278765">
              <a:lnSpc>
                <a:spcPct val="100000"/>
              </a:lnSpc>
              <a:buClr>
                <a:srgbClr val="B5AE52"/>
              </a:buClr>
              <a:buSzPct val="97916"/>
              <a:buFont typeface="Wingdings"/>
              <a:buChar char=""/>
              <a:tabLst>
                <a:tab pos="49212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Ricardo’s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Swirl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</a:t>
            </a:r>
            <a:endParaRPr sz="2400">
              <a:latin typeface="Calibri"/>
              <a:cs typeface="Calibri"/>
            </a:endParaRPr>
          </a:p>
          <a:p>
            <a:pPr marL="491490" lvl="1" indent="-278765">
              <a:lnSpc>
                <a:spcPct val="100000"/>
              </a:lnSpc>
              <a:spcBef>
                <a:spcPts val="250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49212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Pre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4491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100"/>
              </a:spcBef>
              <a:tabLst>
                <a:tab pos="1687830" algn="l"/>
                <a:tab pos="10140950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65" dirty="0"/>
              <a:t>RICARDO’</a:t>
            </a:r>
            <a:r>
              <a:rPr spc="-100" dirty="0"/>
              <a:t>S</a:t>
            </a:r>
            <a:r>
              <a:rPr spc="-105" dirty="0"/>
              <a:t> </a:t>
            </a:r>
            <a:r>
              <a:rPr spc="-180" dirty="0"/>
              <a:t>SWIR</a:t>
            </a:r>
            <a:r>
              <a:rPr spc="-20" dirty="0"/>
              <a:t>L</a:t>
            </a:r>
            <a:r>
              <a:rPr spc="-110" dirty="0"/>
              <a:t> </a:t>
            </a:r>
            <a:r>
              <a:rPr spc="-140" dirty="0"/>
              <a:t>CHAMBE</a:t>
            </a:r>
            <a:r>
              <a:rPr spc="-150" dirty="0"/>
              <a:t>R</a:t>
            </a:r>
            <a:r>
              <a:rPr dirty="0"/>
              <a:t>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6732" y="2278981"/>
            <a:ext cx="5978525" cy="33807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04139" marR="5080" indent="-91440" algn="just">
              <a:lnSpc>
                <a:spcPct val="80000"/>
              </a:lnSpc>
              <a:spcBef>
                <a:spcPts val="67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7465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Swirl chamber consists of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spherical shaped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 separated from the engine cylinder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and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located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 the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cylinder 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head.</a:t>
            </a:r>
            <a:endParaRPr sz="2400">
              <a:latin typeface="Calibri"/>
              <a:cs typeface="Calibri"/>
            </a:endParaRPr>
          </a:p>
          <a:p>
            <a:pPr marL="104139" marR="40005" indent="-91440" algn="just">
              <a:lnSpc>
                <a:spcPct val="79700"/>
              </a:lnSpc>
              <a:spcBef>
                <a:spcPts val="1370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 to this chamber,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about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50% of the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air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transferred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during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compression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stroke.</a:t>
            </a:r>
            <a:endParaRPr sz="2400">
              <a:latin typeface="Calibri"/>
              <a:cs typeface="Calibri"/>
            </a:endParaRPr>
          </a:p>
          <a:p>
            <a:pPr marL="104139" marR="8255" indent="-91440" algn="just">
              <a:lnSpc>
                <a:spcPct val="79900"/>
              </a:lnSpc>
              <a:spcBef>
                <a:spcPts val="136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29083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throat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connects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spc="5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cylinder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enters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a 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tangential direction so that the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air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coming into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given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a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strong</a:t>
            </a:r>
            <a:r>
              <a:rPr sz="2400" spc="5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rotary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movement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inside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swirl chamber.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27800" y="1841500"/>
            <a:ext cx="4632045" cy="422752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31</a:t>
            </a:fld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4491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100"/>
              </a:spcBef>
              <a:tabLst>
                <a:tab pos="1687830" algn="l"/>
                <a:tab pos="10140950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65" dirty="0"/>
              <a:t>RICARDO’</a:t>
            </a:r>
            <a:r>
              <a:rPr spc="-100" dirty="0"/>
              <a:t>S</a:t>
            </a:r>
            <a:r>
              <a:rPr spc="-105" dirty="0"/>
              <a:t> </a:t>
            </a:r>
            <a:r>
              <a:rPr spc="-180" dirty="0"/>
              <a:t>SWIR</a:t>
            </a:r>
            <a:r>
              <a:rPr spc="-20" dirty="0"/>
              <a:t>L</a:t>
            </a:r>
            <a:r>
              <a:rPr spc="-110" dirty="0"/>
              <a:t> </a:t>
            </a:r>
            <a:r>
              <a:rPr spc="-140" dirty="0"/>
              <a:t>CHAMBE</a:t>
            </a:r>
            <a:r>
              <a:rPr spc="-150" dirty="0"/>
              <a:t>R</a:t>
            </a:r>
            <a:r>
              <a:rPr dirty="0"/>
              <a:t>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6732" y="2340891"/>
            <a:ext cx="5971540" cy="305117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4139" marR="5080" indent="-91440" algn="just">
              <a:lnSpc>
                <a:spcPts val="2590"/>
              </a:lnSpc>
              <a:spcBef>
                <a:spcPts val="42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42799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After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combustion,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products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rush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back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into the cylinder through same throat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at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much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higher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velocity.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B5AE52"/>
              </a:buClr>
              <a:buFont typeface="Wingdings"/>
              <a:buChar char=""/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B5AE52"/>
              </a:buClr>
              <a:buFont typeface="Wingdings"/>
              <a:buChar char=""/>
            </a:pPr>
            <a:endParaRPr sz="2000">
              <a:latin typeface="Calibri"/>
              <a:cs typeface="Calibri"/>
            </a:endParaRPr>
          </a:p>
          <a:p>
            <a:pPr marL="104139" marR="10795" indent="-91440" algn="just">
              <a:lnSpc>
                <a:spcPts val="2590"/>
              </a:lnSpc>
              <a:spcBef>
                <a:spcPts val="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use of single hole of larger diameter for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fuel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spray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nozzle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often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important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consideration for the choice of swirl chamber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engine.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27800" y="1841500"/>
            <a:ext cx="4632045" cy="422752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32</a:t>
            </a:fld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4491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100"/>
              </a:spcBef>
              <a:tabLst>
                <a:tab pos="1589405" algn="l"/>
                <a:tab pos="10140950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30" dirty="0"/>
              <a:t>PRE </a:t>
            </a:r>
            <a:r>
              <a:rPr spc="-140" dirty="0"/>
              <a:t>COMBUSTION</a:t>
            </a:r>
            <a:r>
              <a:rPr spc="-120" dirty="0"/>
              <a:t> </a:t>
            </a:r>
            <a:r>
              <a:rPr spc="-140" dirty="0"/>
              <a:t>CHAMBER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6732" y="2340891"/>
            <a:ext cx="59645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9255" indent="-377190">
              <a:lnSpc>
                <a:spcPct val="100000"/>
              </a:lnSpc>
              <a:spcBef>
                <a:spcPts val="100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8989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Typical</a:t>
            </a:r>
            <a:r>
              <a:rPr sz="2400" spc="2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pre-combustion</a:t>
            </a:r>
            <a:r>
              <a:rPr sz="2400" spc="2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chamber</a:t>
            </a:r>
            <a:r>
              <a:rPr sz="2400" spc="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consists</a:t>
            </a:r>
            <a:r>
              <a:rPr sz="2400" spc="2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8172" y="2670075"/>
            <a:ext cx="58286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4515" algn="l"/>
                <a:tab pos="2479040" algn="l"/>
                <a:tab pos="4029710" algn="l"/>
                <a:tab pos="4537710" algn="l"/>
                <a:tab pos="5197475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	anti-chamber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connecte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d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o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main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140"/>
              </a:spcBef>
            </a:pPr>
            <a:r>
              <a:rPr spc="-5" dirty="0"/>
              <a:t>chamber</a:t>
            </a:r>
            <a:r>
              <a:rPr spc="5" dirty="0"/>
              <a:t> </a:t>
            </a:r>
            <a:r>
              <a:rPr spc="-5" dirty="0"/>
              <a:t>through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spc="-5" dirty="0"/>
              <a:t>number</a:t>
            </a:r>
            <a:r>
              <a:rPr spc="-10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spc="-5" dirty="0"/>
              <a:t>small</a:t>
            </a:r>
            <a:r>
              <a:rPr spc="5" dirty="0"/>
              <a:t> </a:t>
            </a:r>
            <a:r>
              <a:rPr spc="-5" dirty="0"/>
              <a:t>holes.</a:t>
            </a:r>
          </a:p>
          <a:p>
            <a:pPr marL="104139" marR="116839" indent="-91440" algn="just">
              <a:lnSpc>
                <a:spcPts val="2590"/>
              </a:lnSpc>
              <a:spcBef>
                <a:spcPts val="1440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417830" algn="l"/>
              </a:tabLst>
            </a:pPr>
            <a:r>
              <a:rPr spc="-5" dirty="0"/>
              <a:t>The pre-combustion chamber is located in </a:t>
            </a:r>
            <a:r>
              <a:rPr dirty="0"/>
              <a:t> </a:t>
            </a:r>
            <a:r>
              <a:rPr spc="-5" dirty="0"/>
              <a:t>the cylinder head </a:t>
            </a:r>
            <a:r>
              <a:rPr dirty="0"/>
              <a:t>and </a:t>
            </a:r>
            <a:r>
              <a:rPr spc="-5" dirty="0"/>
              <a:t>its volume </a:t>
            </a:r>
            <a:r>
              <a:rPr dirty="0"/>
              <a:t>accounts </a:t>
            </a:r>
            <a:r>
              <a:rPr spc="-5" dirty="0"/>
              <a:t>for </a:t>
            </a:r>
            <a:r>
              <a:rPr dirty="0"/>
              <a:t> about</a:t>
            </a:r>
            <a:r>
              <a:rPr spc="-10" dirty="0"/>
              <a:t> </a:t>
            </a:r>
            <a:r>
              <a:rPr spc="-5" dirty="0"/>
              <a:t>40%</a:t>
            </a:r>
            <a:r>
              <a:rPr spc="-10" dirty="0"/>
              <a:t>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the total combustion</a:t>
            </a:r>
            <a:r>
              <a:rPr spc="10" dirty="0"/>
              <a:t> </a:t>
            </a:r>
            <a:r>
              <a:rPr spc="-5" dirty="0"/>
              <a:t>space.</a:t>
            </a:r>
          </a:p>
          <a:p>
            <a:pPr marL="104139" marR="5080" indent="-91440" algn="just">
              <a:lnSpc>
                <a:spcPts val="2590"/>
              </a:lnSpc>
              <a:spcBef>
                <a:spcPts val="140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290830" algn="l"/>
              </a:tabLst>
            </a:pPr>
            <a:r>
              <a:rPr spc="-5" dirty="0"/>
              <a:t>During</a:t>
            </a:r>
            <a:r>
              <a:rPr dirty="0"/>
              <a:t> </a:t>
            </a:r>
            <a:r>
              <a:rPr spc="-5" dirty="0"/>
              <a:t>the</a:t>
            </a:r>
            <a:r>
              <a:rPr dirty="0"/>
              <a:t> </a:t>
            </a:r>
            <a:r>
              <a:rPr spc="-5" dirty="0"/>
              <a:t>compression</a:t>
            </a:r>
            <a:r>
              <a:rPr dirty="0"/>
              <a:t> </a:t>
            </a:r>
            <a:r>
              <a:rPr spc="-5" dirty="0"/>
              <a:t>stroke</a:t>
            </a:r>
            <a:r>
              <a:rPr dirty="0"/>
              <a:t> </a:t>
            </a:r>
            <a:r>
              <a:rPr spc="-5" dirty="0"/>
              <a:t>the</a:t>
            </a:r>
            <a:r>
              <a:rPr dirty="0"/>
              <a:t> </a:t>
            </a:r>
            <a:r>
              <a:rPr spc="-5" dirty="0"/>
              <a:t>piston </a:t>
            </a:r>
            <a:r>
              <a:rPr dirty="0"/>
              <a:t> </a:t>
            </a:r>
            <a:r>
              <a:rPr spc="-5" dirty="0"/>
              <a:t>forces</a:t>
            </a:r>
            <a:r>
              <a:rPr spc="-20" dirty="0"/>
              <a:t> </a:t>
            </a:r>
            <a:r>
              <a:rPr spc="-5" dirty="0"/>
              <a:t>the</a:t>
            </a:r>
            <a:r>
              <a:rPr spc="-15" dirty="0"/>
              <a:t> </a:t>
            </a:r>
            <a:r>
              <a:rPr dirty="0"/>
              <a:t>air</a:t>
            </a:r>
            <a:r>
              <a:rPr spc="-20" dirty="0"/>
              <a:t> </a:t>
            </a:r>
            <a:r>
              <a:rPr spc="-5" dirty="0"/>
              <a:t>into</a:t>
            </a:r>
            <a:r>
              <a:rPr spc="-15" dirty="0"/>
              <a:t> </a:t>
            </a:r>
            <a:r>
              <a:rPr spc="-5" dirty="0"/>
              <a:t>the</a:t>
            </a:r>
            <a:r>
              <a:rPr spc="-20" dirty="0"/>
              <a:t> </a:t>
            </a:r>
            <a:r>
              <a:rPr spc="-5" dirty="0"/>
              <a:t>pre-combustion</a:t>
            </a:r>
            <a:r>
              <a:rPr spc="-15" dirty="0"/>
              <a:t> </a:t>
            </a:r>
            <a:r>
              <a:rPr spc="-5" dirty="0"/>
              <a:t>chamber.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27800" y="1841500"/>
            <a:ext cx="4632045" cy="432305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33</a:t>
            </a:fld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4491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100"/>
              </a:spcBef>
              <a:tabLst>
                <a:tab pos="1589405" algn="l"/>
                <a:tab pos="10140950" algn="l"/>
              </a:tabLst>
            </a:pPr>
            <a:r>
              <a:rPr dirty="0">
                <a:latin typeface="Times New Roman"/>
                <a:cs typeface="Times New Roman"/>
              </a:rPr>
              <a:t> 	</a:t>
            </a:r>
            <a:r>
              <a:rPr spc="-130" dirty="0"/>
              <a:t>PRE </a:t>
            </a:r>
            <a:r>
              <a:rPr spc="-140" dirty="0"/>
              <a:t>COMBUSTION</a:t>
            </a:r>
            <a:r>
              <a:rPr spc="-120" dirty="0"/>
              <a:t> </a:t>
            </a:r>
            <a:r>
              <a:rPr spc="-140" dirty="0"/>
              <a:t>CHAMBER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6732" y="2340891"/>
            <a:ext cx="5991225" cy="305117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4139" marR="5080" indent="-91440" algn="just">
              <a:lnSpc>
                <a:spcPts val="2590"/>
              </a:lnSpc>
              <a:spcBef>
                <a:spcPts val="425"/>
              </a:spcBef>
              <a:buClr>
                <a:srgbClr val="B5AE52"/>
              </a:buClr>
              <a:buSzPct val="102083"/>
              <a:buFont typeface="Wingdings"/>
              <a:buChar char=""/>
              <a:tabLst>
                <a:tab pos="3632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fuel is injected into the pre-chamber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 is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initiated.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B5AE52"/>
              </a:buClr>
              <a:buFont typeface="Wingdings"/>
              <a:buChar char=""/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B5AE52"/>
              </a:buClr>
              <a:buFont typeface="Wingdings"/>
              <a:buChar char=""/>
            </a:pPr>
            <a:endParaRPr sz="2000">
              <a:latin typeface="Calibri"/>
              <a:cs typeface="Calibri"/>
            </a:endParaRPr>
          </a:p>
          <a:p>
            <a:pPr marL="104139" marR="16510" indent="-91440" algn="just">
              <a:lnSpc>
                <a:spcPts val="2590"/>
              </a:lnSpc>
              <a:buClr>
                <a:srgbClr val="B5AE52"/>
              </a:buClr>
              <a:buSzPct val="102083"/>
              <a:buFont typeface="Wingdings"/>
              <a:buChar char=""/>
              <a:tabLst>
                <a:tab pos="29083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 resulting pressure rise forces the flaming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droplets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together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some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air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their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combustion products to rush out into the main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cylinder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at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high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velocity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through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small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holes.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27800" y="1841500"/>
            <a:ext cx="4632045" cy="4323054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34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1" y="173784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1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0392" y="514956"/>
            <a:ext cx="58610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45" dirty="0"/>
              <a:t>IGNITIO</a:t>
            </a:r>
            <a:r>
              <a:rPr u="none" spc="-125" dirty="0"/>
              <a:t>N</a:t>
            </a:r>
            <a:r>
              <a:rPr u="none" spc="-105" dirty="0"/>
              <a:t> </a:t>
            </a:r>
            <a:r>
              <a:rPr u="none" spc="-180" dirty="0"/>
              <a:t>DELA</a:t>
            </a:r>
            <a:r>
              <a:rPr u="none" spc="-114" dirty="0"/>
              <a:t>Y</a:t>
            </a:r>
            <a:r>
              <a:rPr u="none" spc="-110" dirty="0"/>
              <a:t> </a:t>
            </a:r>
            <a:r>
              <a:rPr u="none" spc="-155" dirty="0"/>
              <a:t>PERIOD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8494" y="2364907"/>
            <a:ext cx="6430645" cy="322897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just">
              <a:lnSpc>
                <a:spcPts val="2590"/>
              </a:lnSpc>
              <a:spcBef>
                <a:spcPts val="425"/>
              </a:spcBef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Ignition delay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(0.7-3ms) period is counted from the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start of injection to the point where the pressure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time curve separates from the compression curve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indicated</a:t>
            </a:r>
            <a:r>
              <a:rPr sz="2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start of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combustion.</a:t>
            </a:r>
            <a:endParaRPr sz="2400">
              <a:latin typeface="Calibri"/>
              <a:cs typeface="Calibri"/>
            </a:endParaRPr>
          </a:p>
          <a:p>
            <a:pPr marL="12700" marR="36195">
              <a:lnSpc>
                <a:spcPts val="2590"/>
              </a:lnSpc>
              <a:spcBef>
                <a:spcPts val="1410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ignition</a:t>
            </a:r>
            <a:r>
              <a:rPr sz="2400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delay</a:t>
            </a:r>
            <a:r>
              <a:rPr sz="24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period</a:t>
            </a:r>
            <a:r>
              <a:rPr sz="24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400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400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divided</a:t>
            </a:r>
            <a:r>
              <a:rPr sz="24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into</a:t>
            </a:r>
            <a:r>
              <a:rPr sz="2400" spc="3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two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parts,</a:t>
            </a:r>
            <a:endParaRPr sz="2400">
              <a:latin typeface="Calibri"/>
              <a:cs typeface="Calibri"/>
            </a:endParaRPr>
          </a:p>
          <a:p>
            <a:pPr marL="233679" indent="-221615">
              <a:lnSpc>
                <a:spcPct val="100000"/>
              </a:lnSpc>
              <a:spcBef>
                <a:spcPts val="1075"/>
              </a:spcBef>
              <a:buAutoNum type="romanUcPeriod"/>
              <a:tabLst>
                <a:tab pos="23431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Physical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delay</a:t>
            </a:r>
            <a:endParaRPr sz="2400">
              <a:latin typeface="Calibri"/>
              <a:cs typeface="Calibri"/>
            </a:endParaRPr>
          </a:p>
          <a:p>
            <a:pPr marL="309880" indent="-297815">
              <a:lnSpc>
                <a:spcPct val="100000"/>
              </a:lnSpc>
              <a:spcBef>
                <a:spcPts val="1110"/>
              </a:spcBef>
              <a:buAutoNum type="romanUcPeriod"/>
              <a:tabLst>
                <a:tab pos="310515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Chemical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delay.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72300" y="1866900"/>
            <a:ext cx="4995075" cy="4367288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1" y="173784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1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0392" y="514956"/>
            <a:ext cx="58610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45" dirty="0"/>
              <a:t>IGNITIO</a:t>
            </a:r>
            <a:r>
              <a:rPr u="none" spc="-125" dirty="0"/>
              <a:t>N</a:t>
            </a:r>
            <a:r>
              <a:rPr u="none" spc="-105" dirty="0"/>
              <a:t> </a:t>
            </a:r>
            <a:r>
              <a:rPr u="none" spc="-180" dirty="0"/>
              <a:t>DELA</a:t>
            </a:r>
            <a:r>
              <a:rPr u="none" spc="-114" dirty="0"/>
              <a:t>Y</a:t>
            </a:r>
            <a:r>
              <a:rPr u="none" spc="-110" dirty="0"/>
              <a:t> </a:t>
            </a:r>
            <a:r>
              <a:rPr u="none" spc="-155" dirty="0"/>
              <a:t>PERIOD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10632" y="2242096"/>
            <a:ext cx="9738360" cy="358267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505"/>
              </a:spcBef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physical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delay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depends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2600">
              <a:latin typeface="Calibri"/>
              <a:cs typeface="Calibri"/>
            </a:endParaRPr>
          </a:p>
          <a:p>
            <a:pPr marL="313055" indent="-300990">
              <a:lnSpc>
                <a:spcPts val="2905"/>
              </a:lnSpc>
              <a:spcBef>
                <a:spcPts val="415"/>
              </a:spcBef>
              <a:buClr>
                <a:srgbClr val="B5AE52"/>
              </a:buClr>
              <a:buSzPct val="98076"/>
              <a:buFont typeface="Wingdings"/>
              <a:buChar char=""/>
              <a:tabLst>
                <a:tab pos="313690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type</a:t>
            </a:r>
            <a:r>
              <a:rPr sz="26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fuel,</a:t>
            </a:r>
            <a:endParaRPr sz="2600">
              <a:latin typeface="Calibri"/>
              <a:cs typeface="Calibri"/>
            </a:endParaRPr>
          </a:p>
          <a:p>
            <a:pPr marL="396240" lvl="1" indent="-183515">
              <a:lnSpc>
                <a:spcPts val="2680"/>
              </a:lnSpc>
              <a:buClr>
                <a:srgbClr val="B5AE52"/>
              </a:buClr>
              <a:buSzPct val="101923"/>
              <a:buChar char="◦"/>
              <a:tabLst>
                <a:tab pos="396875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light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fuel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physical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delay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small</a:t>
            </a:r>
            <a:endParaRPr sz="2600">
              <a:latin typeface="Calibri"/>
              <a:cs typeface="Calibri"/>
            </a:endParaRPr>
          </a:p>
          <a:p>
            <a:pPr marL="396240" lvl="1" indent="-183515">
              <a:lnSpc>
                <a:spcPts val="2950"/>
              </a:lnSpc>
              <a:buClr>
                <a:srgbClr val="B5AE52"/>
              </a:buClr>
              <a:buSzPct val="101923"/>
              <a:buChar char="◦"/>
              <a:tabLst>
                <a:tab pos="396875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heavy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viscous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fuels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physical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delay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high</a:t>
            </a:r>
            <a:endParaRPr sz="2600">
              <a:latin typeface="Calibri"/>
              <a:cs typeface="Calibri"/>
            </a:endParaRPr>
          </a:p>
          <a:p>
            <a:pPr marL="313055" indent="-300990">
              <a:lnSpc>
                <a:spcPts val="2905"/>
              </a:lnSpc>
              <a:spcBef>
                <a:spcPts val="615"/>
              </a:spcBef>
              <a:buClr>
                <a:srgbClr val="B5AE52"/>
              </a:buClr>
              <a:buSzPct val="98076"/>
              <a:buFont typeface="Wingdings"/>
              <a:buChar char=""/>
              <a:tabLst>
                <a:tab pos="313690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Injection</a:t>
            </a:r>
            <a:r>
              <a:rPr sz="26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Pressure</a:t>
            </a:r>
            <a:endParaRPr sz="2600">
              <a:latin typeface="Calibri"/>
              <a:cs typeface="Calibri"/>
            </a:endParaRPr>
          </a:p>
          <a:p>
            <a:pPr marL="396240" lvl="1" indent="-183515">
              <a:lnSpc>
                <a:spcPts val="2845"/>
              </a:lnSpc>
              <a:buClr>
                <a:srgbClr val="B5AE52"/>
              </a:buClr>
              <a:buSzPct val="101923"/>
              <a:buChar char="◦"/>
              <a:tabLst>
                <a:tab pos="396875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physical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delay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greatly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reduced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using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high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injection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pressures</a:t>
            </a:r>
            <a:endParaRPr sz="2600">
              <a:latin typeface="Calibri"/>
              <a:cs typeface="Calibri"/>
            </a:endParaRPr>
          </a:p>
          <a:p>
            <a:pPr marL="313055" indent="-300990">
              <a:lnSpc>
                <a:spcPts val="2905"/>
              </a:lnSpc>
              <a:spcBef>
                <a:spcPts val="610"/>
              </a:spcBef>
              <a:buClr>
                <a:srgbClr val="B5AE52"/>
              </a:buClr>
              <a:buSzPct val="98076"/>
              <a:buFont typeface="Wingdings"/>
              <a:buChar char=""/>
              <a:tabLst>
                <a:tab pos="313690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Combustion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chamber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temperatures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Turbulence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facilitate</a:t>
            </a:r>
            <a:endParaRPr sz="2600">
              <a:latin typeface="Calibri"/>
              <a:cs typeface="Calibri"/>
            </a:endParaRPr>
          </a:p>
          <a:p>
            <a:pPr marL="396240" lvl="1" indent="-183515">
              <a:lnSpc>
                <a:spcPts val="2680"/>
              </a:lnSpc>
              <a:buClr>
                <a:srgbClr val="B5AE52"/>
              </a:buClr>
              <a:buSzPct val="101923"/>
              <a:buChar char="◦"/>
              <a:tabLst>
                <a:tab pos="396875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break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jet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endParaRPr sz="2600">
              <a:latin typeface="Calibri"/>
              <a:cs typeface="Calibri"/>
            </a:endParaRPr>
          </a:p>
          <a:p>
            <a:pPr marL="396240" lvl="1" indent="-183515">
              <a:lnSpc>
                <a:spcPts val="2950"/>
              </a:lnSpc>
              <a:buClr>
                <a:srgbClr val="B5AE52"/>
              </a:buClr>
              <a:buSzPct val="101923"/>
              <a:buChar char="◦"/>
              <a:tabLst>
                <a:tab pos="396875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Improving</a:t>
            </a:r>
            <a:r>
              <a:rPr sz="26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evaporation.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1" y="173784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1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0392" y="514956"/>
            <a:ext cx="58610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45" dirty="0"/>
              <a:t>IGNITIO</a:t>
            </a:r>
            <a:r>
              <a:rPr u="none" spc="-125" dirty="0"/>
              <a:t>N</a:t>
            </a:r>
            <a:r>
              <a:rPr u="none" spc="-105" dirty="0"/>
              <a:t> </a:t>
            </a:r>
            <a:r>
              <a:rPr u="none" spc="-180" dirty="0"/>
              <a:t>DELA</a:t>
            </a:r>
            <a:r>
              <a:rPr u="none" spc="-114" dirty="0"/>
              <a:t>Y</a:t>
            </a:r>
            <a:r>
              <a:rPr u="none" spc="-110" dirty="0"/>
              <a:t> </a:t>
            </a:r>
            <a:r>
              <a:rPr u="none" spc="-155" dirty="0"/>
              <a:t>PERIOD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96983" y="2014228"/>
            <a:ext cx="9046845" cy="3078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Chemical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delay</a:t>
            </a:r>
            <a:r>
              <a:rPr sz="2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depends,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700">
              <a:latin typeface="Calibri"/>
              <a:cs typeface="Calibri"/>
            </a:endParaRPr>
          </a:p>
          <a:p>
            <a:pPr marL="396240" indent="-183515">
              <a:lnSpc>
                <a:spcPct val="100000"/>
              </a:lnSpc>
              <a:buClr>
                <a:srgbClr val="B5AE52"/>
              </a:buClr>
              <a:buSzPct val="101923"/>
              <a:buChar char="◦"/>
              <a:tabLst>
                <a:tab pos="396875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temperature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surroundings</a:t>
            </a:r>
            <a:endParaRPr sz="2600">
              <a:latin typeface="Calibri"/>
              <a:cs typeface="Calibri"/>
            </a:endParaRPr>
          </a:p>
          <a:p>
            <a:pPr marL="396240" indent="-183515">
              <a:lnSpc>
                <a:spcPct val="100000"/>
              </a:lnSpc>
              <a:spcBef>
                <a:spcPts val="285"/>
              </a:spcBef>
              <a:buClr>
                <a:srgbClr val="B5AE52"/>
              </a:buClr>
              <a:buSzPct val="101923"/>
              <a:buChar char="◦"/>
              <a:tabLst>
                <a:tab pos="396875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high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temperatures,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chemical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reactions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faster</a:t>
            </a:r>
            <a:endParaRPr sz="2600">
              <a:latin typeface="Calibri"/>
              <a:cs typeface="Calibri"/>
            </a:endParaRPr>
          </a:p>
          <a:p>
            <a:pPr marL="396240" marR="5080" indent="-182880">
              <a:lnSpc>
                <a:spcPts val="2810"/>
              </a:lnSpc>
              <a:spcBef>
                <a:spcPts val="640"/>
              </a:spcBef>
              <a:buClr>
                <a:srgbClr val="B5AE52"/>
              </a:buClr>
              <a:buSzPct val="101923"/>
              <a:buChar char="◦"/>
              <a:tabLst>
                <a:tab pos="396875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In most CI engines the ignition lag is shorter than the duration of </a:t>
            </a:r>
            <a:r>
              <a:rPr sz="2600" spc="-5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injection.</a:t>
            </a:r>
            <a:endParaRPr sz="2600">
              <a:latin typeface="Calibri"/>
              <a:cs typeface="Calibri"/>
            </a:endParaRPr>
          </a:p>
          <a:p>
            <a:pPr marL="396240" indent="-183515">
              <a:lnSpc>
                <a:spcPct val="100000"/>
              </a:lnSpc>
              <a:spcBef>
                <a:spcPts val="245"/>
              </a:spcBef>
              <a:buClr>
                <a:srgbClr val="B5AE52"/>
              </a:buClr>
              <a:buSzPct val="101923"/>
              <a:buChar char="◦"/>
              <a:tabLst>
                <a:tab pos="396875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Generally,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chemical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delay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larger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than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physical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delay.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1" y="173784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1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7967" y="591708"/>
            <a:ext cx="9196705" cy="68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300" u="none" spc="-145" dirty="0"/>
              <a:t>PERIO</a:t>
            </a:r>
            <a:r>
              <a:rPr sz="4300" u="none" spc="-105" dirty="0"/>
              <a:t>D</a:t>
            </a:r>
            <a:r>
              <a:rPr sz="4300" u="none" spc="-110" dirty="0"/>
              <a:t> O</a:t>
            </a:r>
            <a:r>
              <a:rPr sz="4300" u="none" spc="-40" dirty="0"/>
              <a:t>F</a:t>
            </a:r>
            <a:r>
              <a:rPr sz="4300" u="none" spc="-105" dirty="0"/>
              <a:t> </a:t>
            </a:r>
            <a:r>
              <a:rPr sz="4300" u="none" spc="-120" dirty="0"/>
              <a:t>UNCONTROLLE</a:t>
            </a:r>
            <a:r>
              <a:rPr sz="4300" u="none" spc="-70" dirty="0"/>
              <a:t>D</a:t>
            </a:r>
            <a:r>
              <a:rPr sz="4300" u="none" spc="-110" dirty="0"/>
              <a:t> </a:t>
            </a:r>
            <a:r>
              <a:rPr sz="4300" u="none" spc="-135" dirty="0"/>
              <a:t>COMBUSTION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328494" y="2364907"/>
            <a:ext cx="6433820" cy="27222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4139" marR="67310" indent="-91440" algn="just">
              <a:lnSpc>
                <a:spcPts val="2590"/>
              </a:lnSpc>
              <a:spcBef>
                <a:spcPts val="425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uncontrolled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combustion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also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called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period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rapid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combustion,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400" b="1" spc="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which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 pressure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rise is rapid.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B5AE52"/>
              </a:buClr>
              <a:buFont typeface="Wingdings"/>
              <a:buChar char=""/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B5AE52"/>
              </a:buClr>
              <a:buFont typeface="Wingdings"/>
              <a:buChar char=""/>
            </a:pPr>
            <a:endParaRPr sz="2000">
              <a:latin typeface="Calibri"/>
              <a:cs typeface="Calibri"/>
            </a:endParaRPr>
          </a:p>
          <a:p>
            <a:pPr marL="104139" marR="5080" indent="-91440" algn="just">
              <a:lnSpc>
                <a:spcPts val="2590"/>
              </a:lnSpc>
              <a:spcBef>
                <a:spcPts val="5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 period of rapid combustion is counted from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 beginning of the combustion to the point of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maximum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pressure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on the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indicator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diagram.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34200" y="1917700"/>
            <a:ext cx="4995075" cy="4317288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1" y="173784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1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56042" y="514956"/>
            <a:ext cx="95326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5" dirty="0"/>
              <a:t>PERIO</a:t>
            </a:r>
            <a:r>
              <a:rPr u="none" spc="-120" dirty="0"/>
              <a:t>D</a:t>
            </a:r>
            <a:r>
              <a:rPr u="none" spc="-110" dirty="0"/>
              <a:t> </a:t>
            </a:r>
            <a:r>
              <a:rPr u="none" spc="-114" dirty="0"/>
              <a:t>O</a:t>
            </a:r>
            <a:r>
              <a:rPr u="none" spc="-45" dirty="0"/>
              <a:t>F</a:t>
            </a:r>
            <a:r>
              <a:rPr u="none" spc="-105" dirty="0"/>
              <a:t> </a:t>
            </a:r>
            <a:r>
              <a:rPr u="none" spc="-120" dirty="0"/>
              <a:t>CONTROLLE</a:t>
            </a:r>
            <a:r>
              <a:rPr u="none" spc="-75" dirty="0"/>
              <a:t>D</a:t>
            </a:r>
            <a:r>
              <a:rPr u="none" spc="-105" dirty="0"/>
              <a:t> </a:t>
            </a:r>
            <a:r>
              <a:rPr u="none" spc="-145" dirty="0"/>
              <a:t>COMBUSTION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8494" y="2364907"/>
            <a:ext cx="6433185" cy="33807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4139" marR="69215" indent="-91440" algn="just">
              <a:lnSpc>
                <a:spcPts val="2590"/>
              </a:lnSpc>
              <a:spcBef>
                <a:spcPts val="425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temperature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pressure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second </a:t>
            </a:r>
            <a:r>
              <a:rPr sz="2400" b="1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stage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is already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quite high.</a:t>
            </a:r>
            <a:endParaRPr sz="2400">
              <a:latin typeface="Calibri"/>
              <a:cs typeface="Calibri"/>
            </a:endParaRPr>
          </a:p>
          <a:p>
            <a:pPr marL="104139" marR="17780" indent="-91440" algn="just">
              <a:lnSpc>
                <a:spcPts val="2590"/>
              </a:lnSpc>
              <a:spcBef>
                <a:spcPts val="1405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Hence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fuel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droplets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injected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during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second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stage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burn faster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with reduced ignition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delay as soon as they find the necessary oxygen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and any further pressure rise is controlled by the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injection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rate.</a:t>
            </a:r>
            <a:endParaRPr sz="2400">
              <a:latin typeface="Calibri"/>
              <a:cs typeface="Calibri"/>
            </a:endParaRPr>
          </a:p>
          <a:p>
            <a:pPr marL="104139" marR="5080" indent="-91440" algn="just">
              <a:lnSpc>
                <a:spcPts val="2590"/>
              </a:lnSpc>
              <a:spcBef>
                <a:spcPts val="1410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 period of controlled combustion is assumed </a:t>
            </a:r>
            <a:r>
              <a:rPr sz="2400" b="1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end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at maximum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cycle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temperature.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72300" y="1866900"/>
            <a:ext cx="4995075" cy="4380928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531" y="1737842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1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1292" y="514956"/>
            <a:ext cx="66998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55" dirty="0"/>
              <a:t>PERIO</a:t>
            </a:r>
            <a:r>
              <a:rPr u="none" spc="-120" dirty="0"/>
              <a:t>D</a:t>
            </a:r>
            <a:r>
              <a:rPr u="none" spc="-110" dirty="0"/>
              <a:t> </a:t>
            </a:r>
            <a:r>
              <a:rPr u="none" spc="-114" dirty="0"/>
              <a:t>O</a:t>
            </a:r>
            <a:r>
              <a:rPr u="none" spc="-45" dirty="0"/>
              <a:t>F</a:t>
            </a:r>
            <a:r>
              <a:rPr u="none" spc="-105" dirty="0"/>
              <a:t> </a:t>
            </a:r>
            <a:r>
              <a:rPr u="none" spc="-135" dirty="0"/>
              <a:t>AFTE</a:t>
            </a:r>
            <a:r>
              <a:rPr u="none" spc="-90" dirty="0"/>
              <a:t>R</a:t>
            </a:r>
            <a:r>
              <a:rPr u="none" spc="-105" dirty="0"/>
              <a:t> </a:t>
            </a:r>
            <a:r>
              <a:rPr u="none" spc="-160" dirty="0"/>
              <a:t>BURNING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8494" y="2364907"/>
            <a:ext cx="6440805" cy="272224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4139" marR="5080" indent="-91440" algn="just">
              <a:lnSpc>
                <a:spcPts val="2590"/>
              </a:lnSpc>
              <a:spcBef>
                <a:spcPts val="425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Combustion does not cease with the completion </a:t>
            </a:r>
            <a:r>
              <a:rPr sz="2400" b="1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 injection process.</a:t>
            </a:r>
            <a:endParaRPr sz="2400">
              <a:latin typeface="Calibri"/>
              <a:cs typeface="Calibri"/>
            </a:endParaRPr>
          </a:p>
          <a:p>
            <a:pPr marL="104139" marR="44450" indent="-91440" algn="just">
              <a:lnSpc>
                <a:spcPts val="2590"/>
              </a:lnSpc>
              <a:spcBef>
                <a:spcPts val="1405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 unburnt and partially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burnt fuel particles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left in the combustion chamber start burning as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soon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they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come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into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contact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oxygen.</a:t>
            </a:r>
            <a:endParaRPr sz="2400">
              <a:latin typeface="Calibri"/>
              <a:cs typeface="Calibri"/>
            </a:endParaRPr>
          </a:p>
          <a:p>
            <a:pPr marL="104139" marR="76835" indent="-91440" algn="just">
              <a:lnSpc>
                <a:spcPts val="2590"/>
              </a:lnSpc>
              <a:spcBef>
                <a:spcPts val="1405"/>
              </a:spcBef>
              <a:buClr>
                <a:srgbClr val="B5AE52"/>
              </a:buClr>
              <a:buSzPct val="97916"/>
              <a:buFont typeface="Wingdings"/>
              <a:buChar char=""/>
              <a:tabLst>
                <a:tab pos="290830" algn="l"/>
              </a:tabLst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continues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a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certain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duration </a:t>
            </a:r>
            <a:r>
              <a:rPr sz="2400" b="1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called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the after-burning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period.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72300" y="1866900"/>
            <a:ext cx="4995075" cy="4380928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pPr marL="38100">
                <a:lnSpc>
                  <a:spcPts val="1100"/>
                </a:lnSpc>
              </a:pPr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1492</Words>
  <Application>Microsoft Office PowerPoint</Application>
  <PresentationFormat>Custom</PresentationFormat>
  <Paragraphs>213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UNIT II  COMPRESSION IGNITION ENGINES</vt:lpstr>
      <vt:lpstr>STAGES OF COMBUSTION IN CI ENGINE</vt:lpstr>
      <vt:lpstr>IGNITION DELAY PERIOD</vt:lpstr>
      <vt:lpstr>IGNITION DELAY PERIOD</vt:lpstr>
      <vt:lpstr>IGNITION DELAY PERIOD</vt:lpstr>
      <vt:lpstr>IGNITION DELAY PERIOD</vt:lpstr>
      <vt:lpstr>PERIOD OF UNCONTROLLED COMBUSTION</vt:lpstr>
      <vt:lpstr>PERIOD OF CONTROLLED COMBUSTION</vt:lpstr>
      <vt:lpstr>PERIOD OF AFTER BURNING</vt:lpstr>
      <vt:lpstr>PERIOD OF AFTER BURNING</vt:lpstr>
      <vt:lpstr>FLAME FORMATION IN A CI ENGINE</vt:lpstr>
      <vt:lpstr>COMBUSTION IN A CI ENGINE</vt:lpstr>
      <vt:lpstr>PHENOMENON OF DIESEL KNOCK</vt:lpstr>
      <vt:lpstr>FACTORS AFFECTING DIESEL KNOCK</vt:lpstr>
      <vt:lpstr>METHODS OF CONTROLING DIESEL   KNOCK </vt:lpstr>
      <vt:lpstr>METHODS OF CONTROLING DIESEL   KNOCK </vt:lpstr>
      <vt:lpstr>METHODS OF CONTROLING DIESEL   KNOCK </vt:lpstr>
      <vt:lpstr>COMPARISION OF SI AND CI ENGINE   KNOCK </vt:lpstr>
      <vt:lpstr>COMPARISION OF SI AND CI ENGINE   KNOCK </vt:lpstr>
      <vt:lpstr>DIRECT AND INDIRECT INJECTION SYSTEMS</vt:lpstr>
      <vt:lpstr>  DIRECT INJECTION DIESEL ENGINE </vt:lpstr>
      <vt:lpstr>  INDIRECT INJECTION DIESEL ENGINE </vt:lpstr>
      <vt:lpstr>DIRECT AND INDIRECT INJECTION SYSTEMS</vt:lpstr>
      <vt:lpstr>  TYPES OF COMBUSTION CHAMBERS </vt:lpstr>
      <vt:lpstr>OPEN INJECTION (DI) TYPE COMBUSTION   CHAMBER </vt:lpstr>
      <vt:lpstr>  SHALLOW DEPTH CHAMBER </vt:lpstr>
      <vt:lpstr>  HEMISPHERICAL CHAMBER </vt:lpstr>
      <vt:lpstr>  CYLINDRICAL CHAMBER </vt:lpstr>
      <vt:lpstr>  TOROIDAL CHAMBER </vt:lpstr>
      <vt:lpstr>INDIRECT INJECTION (IDI) TYPE   COMBUSTION CHAMBER </vt:lpstr>
      <vt:lpstr>  RICARDO’S SWIRL CHAMBER </vt:lpstr>
      <vt:lpstr>  RICARDO’S SWIRL CHAMBER </vt:lpstr>
      <vt:lpstr>  PRE COMBUSTION CHAMBER </vt:lpstr>
      <vt:lpstr>  PRE COMBUSTION CHAMBER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  COMPRESSION IGNITION ENGINES</dc:title>
  <dc:creator>Prakash raj</dc:creator>
  <cp:lastModifiedBy>welcome</cp:lastModifiedBy>
  <cp:revision>2</cp:revision>
  <dcterms:created xsi:type="dcterms:W3CDTF">2023-10-05T16:28:45Z</dcterms:created>
  <dcterms:modified xsi:type="dcterms:W3CDTF">2023-10-05T16:34:07Z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Zamzar</vt:lpwstr>
  </property>
  <property fmtid="{D5CDD505-2E9C-101B-9397-08002B2CF9AE}" pid="3" name="LastSaved">
    <vt:filetime>2023-10-05T00:00:00Z</vt:filetime>
  </property>
</Properties>
</file>