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</p:sldIdLst>
  <p:sldSz cx="6070600" cy="4552950"/>
  <p:notesSz cx="6070600" cy="4552950"/>
  <p:defaultTextStyle>
    <a:defPPr>
      <a:defRPr kern="0"/>
    </a:defPPr>
  </p:defaultTextStyle>
  <p:modifyVerifier cryptProviderType="rsaFull" cryptAlgorithmClass="hash" cryptAlgorithmType="typeAny" cryptAlgorithmSid="4" spinCount="50000" saltData="FX87yHUiIXzRy285suNQ9Q" hashData="BPId4bqnVM3W+F54yK9kU5h55pI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3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35505" y="1544637"/>
            <a:ext cx="2552700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1542" y="2549652"/>
            <a:ext cx="4253865" cy="1138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28-Nov-23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28-Nov-23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90875" y="3171825"/>
            <a:ext cx="2809875" cy="1524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09925" y="1457325"/>
            <a:ext cx="2800350" cy="1714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03847" y="1047178"/>
            <a:ext cx="2643473" cy="3004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129629" y="1047178"/>
            <a:ext cx="2643473" cy="3004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28-Nov-23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28-Nov-23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28-Nov-23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3499" y="-17462"/>
            <a:ext cx="566991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569" y="1052512"/>
            <a:ext cx="5313680" cy="2426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66163" y="4234243"/>
            <a:ext cx="1944624" cy="2276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03847" y="4234243"/>
            <a:ext cx="1397698" cy="2276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28-Nov-23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75404" y="4234243"/>
            <a:ext cx="1397698" cy="2276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jpeg"/><Relationship Id="rId5" Type="http://schemas.openxmlformats.org/officeDocument/2006/relationships/image" Target="../media/image49.png"/><Relationship Id="rId4" Type="http://schemas.openxmlformats.org/officeDocument/2006/relationships/image" Target="../media/image48.jpe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5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6076950" cy="3810000"/>
            <a:chOff x="0" y="0"/>
            <a:chExt cx="6076950" cy="3810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142875"/>
              <a:ext cx="5343525" cy="366712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6076950" cy="849629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44725" y="2437510"/>
            <a:ext cx="16554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dirty="0">
                <a:latin typeface="Tahoma"/>
                <a:cs typeface="Tahoma"/>
              </a:rPr>
              <a:t>UNIT</a:t>
            </a:r>
            <a:r>
              <a:rPr sz="3600" i="0" spc="-35" dirty="0">
                <a:latin typeface="Tahoma"/>
                <a:cs typeface="Tahoma"/>
              </a:rPr>
              <a:t> </a:t>
            </a:r>
            <a:r>
              <a:rPr sz="3600" i="0" spc="-25" dirty="0">
                <a:latin typeface="Tahoma"/>
                <a:cs typeface="Tahoma"/>
              </a:rPr>
              <a:t>IV</a:t>
            </a:r>
            <a:endParaRPr sz="36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4025" y="3838575"/>
            <a:ext cx="2590800" cy="676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75" y="1055687"/>
            <a:ext cx="5883910" cy="73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854" indent="-236854" algn="ctr">
              <a:lnSpc>
                <a:spcPct val="100000"/>
              </a:lnSpc>
              <a:spcBef>
                <a:spcPts val="100"/>
              </a:spcBef>
              <a:buClr>
                <a:srgbClr val="F00800"/>
              </a:buClr>
              <a:buChar char="•"/>
              <a:tabLst>
                <a:tab pos="236854" algn="l"/>
                <a:tab pos="2265680" algn="l"/>
                <a:tab pos="2510790" algn="l"/>
                <a:tab pos="3575685" algn="l"/>
                <a:tab pos="4244975" algn="l"/>
                <a:tab pos="5182870" algn="l"/>
              </a:tabLst>
            </a:pPr>
            <a:r>
              <a:rPr sz="2350" spc="-10" dirty="0">
                <a:solidFill>
                  <a:srgbClr val="D1070A"/>
                </a:solidFill>
                <a:latin typeface="Calibri"/>
                <a:cs typeface="Calibri"/>
              </a:rPr>
              <a:t>Thermoplastics</a:t>
            </a:r>
            <a:r>
              <a:rPr sz="2350" dirty="0">
                <a:solidFill>
                  <a:srgbClr val="D1070A"/>
                </a:solidFill>
                <a:latin typeface="Calibri"/>
                <a:cs typeface="Calibri"/>
              </a:rPr>
              <a:t>	</a:t>
            </a:r>
            <a:r>
              <a:rPr sz="2350" spc="-50" dirty="0">
                <a:solidFill>
                  <a:srgbClr val="B38059"/>
                </a:solidFill>
                <a:latin typeface="Calibri"/>
                <a:cs typeface="Calibri"/>
              </a:rPr>
              <a:t>-</a:t>
            </a:r>
            <a:r>
              <a:rPr sz="2350" dirty="0">
                <a:solidFill>
                  <a:srgbClr val="B38059"/>
                </a:solidFill>
                <a:latin typeface="Calibri"/>
                <a:cs typeface="Calibri"/>
              </a:rPr>
              <a:t>	</a:t>
            </a:r>
            <a:r>
              <a:rPr sz="2350" spc="-10" dirty="0">
                <a:solidFill>
                  <a:srgbClr val="13629C"/>
                </a:solidFill>
                <a:latin typeface="Calibri"/>
                <a:cs typeface="Calibri"/>
              </a:rPr>
              <a:t>plastics</a:t>
            </a:r>
            <a:r>
              <a:rPr sz="2350" dirty="0">
                <a:solidFill>
                  <a:srgbClr val="13629C"/>
                </a:solidFill>
                <a:latin typeface="Calibri"/>
                <a:cs typeface="Calibri"/>
              </a:rPr>
              <a:t>	</a:t>
            </a:r>
            <a:r>
              <a:rPr sz="2350" spc="-20" dirty="0">
                <a:solidFill>
                  <a:srgbClr val="0F70BF"/>
                </a:solidFill>
                <a:latin typeface="Calibri"/>
                <a:cs typeface="Calibri"/>
              </a:rPr>
              <a:t>that</a:t>
            </a:r>
            <a:r>
              <a:rPr sz="2350" dirty="0">
                <a:solidFill>
                  <a:srgbClr val="0F70BF"/>
                </a:solidFill>
                <a:latin typeface="Calibri"/>
                <a:cs typeface="Calibri"/>
              </a:rPr>
              <a:t>	</a:t>
            </a:r>
            <a:r>
              <a:rPr sz="2350" spc="-10" dirty="0">
                <a:solidFill>
                  <a:srgbClr val="0360A7"/>
                </a:solidFill>
                <a:latin typeface="Calibri"/>
                <a:cs typeface="Calibri"/>
              </a:rPr>
              <a:t>soften</a:t>
            </a:r>
            <a:r>
              <a:rPr sz="2350" dirty="0">
                <a:solidFill>
                  <a:srgbClr val="0360A7"/>
                </a:solidFill>
                <a:latin typeface="Calibri"/>
                <a:cs typeface="Calibri"/>
              </a:rPr>
              <a:t>	</a:t>
            </a:r>
            <a:r>
              <a:rPr sz="2350" spc="-20" dirty="0">
                <a:solidFill>
                  <a:srgbClr val="0C75C1"/>
                </a:solidFill>
                <a:latin typeface="Calibri"/>
                <a:cs typeface="Calibri"/>
              </a:rPr>
              <a:t>when</a:t>
            </a:r>
            <a:endParaRPr sz="2350">
              <a:latin typeface="Calibri"/>
              <a:cs typeface="Calibri"/>
            </a:endParaRPr>
          </a:p>
          <a:p>
            <a:pPr marL="60325" algn="ctr">
              <a:lnSpc>
                <a:spcPct val="100000"/>
              </a:lnSpc>
              <a:spcBef>
                <a:spcPts val="5"/>
              </a:spcBef>
            </a:pPr>
            <a:r>
              <a:rPr sz="2300" dirty="0">
                <a:solidFill>
                  <a:srgbClr val="1564A1"/>
                </a:solidFill>
                <a:latin typeface="Calibri"/>
                <a:cs typeface="Calibri"/>
              </a:rPr>
              <a:t>heated</a:t>
            </a:r>
            <a:r>
              <a:rPr sz="2300" spc="114" dirty="0">
                <a:solidFill>
                  <a:srgbClr val="1564A1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86DB5"/>
                </a:solidFill>
                <a:latin typeface="Calibri"/>
                <a:cs typeface="Calibri"/>
              </a:rPr>
              <a:t>and</a:t>
            </a:r>
            <a:r>
              <a:rPr sz="2300" spc="15" dirty="0">
                <a:solidFill>
                  <a:srgbClr val="186DB5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677C1"/>
                </a:solidFill>
                <a:latin typeface="Calibri"/>
                <a:cs typeface="Calibri"/>
              </a:rPr>
              <a:t>become</a:t>
            </a:r>
            <a:r>
              <a:rPr sz="2300" spc="210" dirty="0">
                <a:solidFill>
                  <a:srgbClr val="1677C1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15B93"/>
                </a:solidFill>
                <a:latin typeface="Calibri"/>
                <a:cs typeface="Calibri"/>
              </a:rPr>
              <a:t>firm</a:t>
            </a:r>
            <a:r>
              <a:rPr sz="2300" spc="80" dirty="0">
                <a:solidFill>
                  <a:srgbClr val="115B93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16EB3"/>
                </a:solidFill>
                <a:latin typeface="Calibri"/>
                <a:cs typeface="Calibri"/>
              </a:rPr>
              <a:t>again</a:t>
            </a:r>
            <a:r>
              <a:rPr sz="2300" spc="75" dirty="0">
                <a:solidFill>
                  <a:srgbClr val="116EB3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577BF"/>
                </a:solidFill>
                <a:latin typeface="Calibri"/>
                <a:cs typeface="Calibri"/>
              </a:rPr>
              <a:t>when</a:t>
            </a:r>
            <a:r>
              <a:rPr sz="2300" spc="135" dirty="0">
                <a:solidFill>
                  <a:srgbClr val="1577BF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166BAA"/>
                </a:solidFill>
                <a:latin typeface="Calibri"/>
                <a:cs typeface="Calibri"/>
              </a:rPr>
              <a:t>cooled.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75" y="2265362"/>
            <a:ext cx="4165600" cy="73596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47015" marR="5080" indent="-234950">
              <a:lnSpc>
                <a:spcPts val="2780"/>
              </a:lnSpc>
              <a:spcBef>
                <a:spcPts val="225"/>
              </a:spcBef>
              <a:buChar char="•"/>
              <a:tabLst>
                <a:tab pos="247015" algn="l"/>
                <a:tab pos="248920" algn="l"/>
                <a:tab pos="1313180" algn="l"/>
                <a:tab pos="1989455" algn="l"/>
                <a:tab pos="2266315" algn="l"/>
                <a:tab pos="2628265" algn="l"/>
                <a:tab pos="3142615" algn="l"/>
                <a:tab pos="3426460" algn="l"/>
              </a:tabLst>
            </a:pPr>
            <a:r>
              <a:rPr sz="2350" dirty="0">
                <a:solidFill>
                  <a:srgbClr val="FB0505"/>
                </a:solidFill>
                <a:latin typeface="Calibri"/>
                <a:cs typeface="Calibri"/>
              </a:rPr>
              <a:t>	</a:t>
            </a:r>
            <a:r>
              <a:rPr sz="2350" spc="-10" dirty="0">
                <a:solidFill>
                  <a:srgbClr val="F00807"/>
                </a:solidFill>
                <a:latin typeface="Calibri"/>
                <a:cs typeface="Calibri"/>
              </a:rPr>
              <a:t>Thermosets</a:t>
            </a:r>
            <a:r>
              <a:rPr sz="2350" dirty="0">
                <a:solidFill>
                  <a:srgbClr val="F00807"/>
                </a:solidFill>
                <a:latin typeface="Calibri"/>
                <a:cs typeface="Calibri"/>
              </a:rPr>
              <a:t>		</a:t>
            </a:r>
            <a:r>
              <a:rPr sz="2350" spc="-10" dirty="0">
                <a:solidFill>
                  <a:srgbClr val="0C70BC"/>
                </a:solidFill>
                <a:latin typeface="Calibri"/>
                <a:cs typeface="Calibri"/>
              </a:rPr>
              <a:t>plastics</a:t>
            </a:r>
            <a:r>
              <a:rPr sz="2350" dirty="0">
                <a:solidFill>
                  <a:srgbClr val="0C70BC"/>
                </a:solidFill>
                <a:latin typeface="Calibri"/>
                <a:cs typeface="Calibri"/>
              </a:rPr>
              <a:t>	</a:t>
            </a:r>
            <a:r>
              <a:rPr sz="2350" spc="-20" dirty="0">
                <a:solidFill>
                  <a:srgbClr val="1562A5"/>
                </a:solidFill>
                <a:latin typeface="Calibri"/>
                <a:cs typeface="Calibri"/>
              </a:rPr>
              <a:t>that </a:t>
            </a:r>
            <a:r>
              <a:rPr sz="2350" spc="-10" dirty="0">
                <a:solidFill>
                  <a:srgbClr val="0E77C3"/>
                </a:solidFill>
                <a:latin typeface="Calibri"/>
                <a:cs typeface="Calibri"/>
              </a:rPr>
              <a:t>heated</a:t>
            </a:r>
            <a:r>
              <a:rPr sz="2350" dirty="0">
                <a:solidFill>
                  <a:srgbClr val="0E77C3"/>
                </a:solidFill>
                <a:latin typeface="Calibri"/>
                <a:cs typeface="Calibri"/>
              </a:rPr>
              <a:t>	</a:t>
            </a:r>
            <a:r>
              <a:rPr sz="2350" spc="-25" dirty="0">
                <a:solidFill>
                  <a:srgbClr val="136EB5"/>
                </a:solidFill>
                <a:latin typeface="Calibri"/>
                <a:cs typeface="Calibri"/>
              </a:rPr>
              <a:t>and</a:t>
            </a:r>
            <a:r>
              <a:rPr sz="2350" dirty="0">
                <a:solidFill>
                  <a:srgbClr val="136EB5"/>
                </a:solidFill>
                <a:latin typeface="Calibri"/>
                <a:cs typeface="Calibri"/>
              </a:rPr>
              <a:t>	</a:t>
            </a:r>
            <a:r>
              <a:rPr sz="2350" spc="-25" dirty="0">
                <a:solidFill>
                  <a:srgbClr val="1F7BC1"/>
                </a:solidFill>
                <a:latin typeface="Calibri"/>
                <a:cs typeface="Calibri"/>
              </a:rPr>
              <a:t>can</a:t>
            </a:r>
            <a:r>
              <a:rPr sz="2350" dirty="0">
                <a:solidFill>
                  <a:srgbClr val="1F7BC1"/>
                </a:solidFill>
                <a:latin typeface="Calibri"/>
                <a:cs typeface="Calibri"/>
              </a:rPr>
              <a:t>	</a:t>
            </a:r>
            <a:r>
              <a:rPr sz="2350" spc="-25" dirty="0">
                <a:solidFill>
                  <a:srgbClr val="0A6BB3"/>
                </a:solidFill>
                <a:latin typeface="Calibri"/>
                <a:cs typeface="Calibri"/>
              </a:rPr>
              <a:t>be</a:t>
            </a:r>
            <a:r>
              <a:rPr sz="2350" dirty="0">
                <a:solidFill>
                  <a:srgbClr val="0A6BB3"/>
                </a:solidFill>
                <a:latin typeface="Calibri"/>
                <a:cs typeface="Calibri"/>
              </a:rPr>
              <a:t>	</a:t>
            </a:r>
            <a:r>
              <a:rPr sz="2350" spc="-10" dirty="0">
                <a:solidFill>
                  <a:srgbClr val="1C6EAF"/>
                </a:solidFill>
                <a:latin typeface="Calibri"/>
                <a:cs typeface="Calibri"/>
              </a:rPr>
              <a:t>molded,</a:t>
            </a:r>
            <a:endParaRPr sz="23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5071" y="2265362"/>
            <a:ext cx="795655" cy="73596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11454" marR="5080" indent="-199390">
              <a:lnSpc>
                <a:spcPts val="2780"/>
              </a:lnSpc>
              <a:spcBef>
                <a:spcPts val="225"/>
              </a:spcBef>
            </a:pPr>
            <a:r>
              <a:rPr sz="2350" spc="-10" dirty="0">
                <a:solidFill>
                  <a:srgbClr val="0C609C"/>
                </a:solidFill>
                <a:latin typeface="Calibri"/>
                <a:cs typeface="Calibri"/>
              </a:rPr>
              <a:t>soften </a:t>
            </a:r>
            <a:r>
              <a:rPr sz="2350" spc="-25" dirty="0">
                <a:solidFill>
                  <a:srgbClr val="166EB1"/>
                </a:solidFill>
                <a:latin typeface="Calibri"/>
                <a:cs typeface="Calibri"/>
              </a:rPr>
              <a:t>but</a:t>
            </a:r>
            <a:endParaRPr sz="23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279" y="2976562"/>
            <a:ext cx="472821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0075" algn="l"/>
                <a:tab pos="2674620" algn="l"/>
                <a:tab pos="3325495" algn="l"/>
              </a:tabLst>
            </a:pPr>
            <a:r>
              <a:rPr sz="2300" spc="-10" dirty="0">
                <a:solidFill>
                  <a:srgbClr val="0F6EA8"/>
                </a:solidFill>
                <a:latin typeface="Calibri"/>
                <a:cs typeface="Calibri"/>
              </a:rPr>
              <a:t>permanently.</a:t>
            </a:r>
            <a:r>
              <a:rPr sz="2300" dirty="0">
                <a:solidFill>
                  <a:srgbClr val="0F6EA8"/>
                </a:solidFill>
                <a:latin typeface="Calibri"/>
                <a:cs typeface="Calibri"/>
              </a:rPr>
              <a:t>	</a:t>
            </a:r>
            <a:r>
              <a:rPr sz="2300" spc="-20" dirty="0">
                <a:solidFill>
                  <a:srgbClr val="136EB5"/>
                </a:solidFill>
                <a:latin typeface="Calibri"/>
                <a:cs typeface="Calibri"/>
              </a:rPr>
              <a:t>They</a:t>
            </a:r>
            <a:r>
              <a:rPr sz="2300" dirty="0">
                <a:solidFill>
                  <a:srgbClr val="136EB5"/>
                </a:solidFill>
                <a:latin typeface="Calibri"/>
                <a:cs typeface="Calibri"/>
              </a:rPr>
              <a:t>	</a:t>
            </a:r>
            <a:r>
              <a:rPr sz="2300" spc="40" dirty="0">
                <a:solidFill>
                  <a:srgbClr val="0C70BD"/>
                </a:solidFill>
                <a:latin typeface="Calibri"/>
                <a:cs typeface="Calibri"/>
              </a:rPr>
              <a:t>will</a:t>
            </a:r>
            <a:r>
              <a:rPr sz="2300" dirty="0">
                <a:solidFill>
                  <a:srgbClr val="0C70BD"/>
                </a:solidFill>
                <a:latin typeface="Calibri"/>
                <a:cs typeface="Calibri"/>
              </a:rPr>
              <a:t>	</a:t>
            </a:r>
            <a:r>
              <a:rPr sz="2300" spc="-10" dirty="0">
                <a:solidFill>
                  <a:srgbClr val="117ECC"/>
                </a:solidFill>
                <a:latin typeface="Calibri"/>
                <a:cs typeface="Calibri"/>
              </a:rPr>
              <a:t>decompose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22780" y="2265362"/>
            <a:ext cx="908685" cy="10871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indent="194945" algn="r">
              <a:lnSpc>
                <a:spcPts val="2780"/>
              </a:lnSpc>
              <a:spcBef>
                <a:spcPts val="219"/>
              </a:spcBef>
            </a:pPr>
            <a:r>
              <a:rPr sz="2350" spc="-20" dirty="0">
                <a:solidFill>
                  <a:srgbClr val="1C7EC8"/>
                </a:solidFill>
                <a:latin typeface="Calibri"/>
                <a:cs typeface="Calibri"/>
              </a:rPr>
              <a:t>when </a:t>
            </a:r>
            <a:r>
              <a:rPr sz="2350" spc="-10" dirty="0">
                <a:solidFill>
                  <a:srgbClr val="156DAC"/>
                </a:solidFill>
                <a:latin typeface="Calibri"/>
                <a:cs typeface="Calibri"/>
              </a:rPr>
              <a:t>harden </a:t>
            </a:r>
            <a:r>
              <a:rPr sz="2300" spc="-20" dirty="0">
                <a:solidFill>
                  <a:srgbClr val="2F90D6"/>
                </a:solidFill>
                <a:latin typeface="Calibri"/>
                <a:cs typeface="Calibri"/>
              </a:rPr>
              <a:t>when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8585" y="3328987"/>
            <a:ext cx="5651500" cy="10915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1270" algn="just">
              <a:lnSpc>
                <a:spcPct val="101000"/>
              </a:lnSpc>
              <a:spcBef>
                <a:spcPts val="70"/>
              </a:spcBef>
            </a:pPr>
            <a:r>
              <a:rPr sz="2300" dirty="0">
                <a:solidFill>
                  <a:srgbClr val="036BBA"/>
                </a:solidFill>
                <a:latin typeface="Calibri"/>
                <a:cs typeface="Calibri"/>
              </a:rPr>
              <a:t>reheated.</a:t>
            </a:r>
            <a:r>
              <a:rPr sz="2300" spc="165" dirty="0">
                <a:solidFill>
                  <a:srgbClr val="036BBA"/>
                </a:solidFill>
                <a:latin typeface="Calibri"/>
                <a:cs typeface="Calibri"/>
              </a:rPr>
              <a:t>  </a:t>
            </a:r>
            <a:r>
              <a:rPr sz="2300" dirty="0">
                <a:solidFill>
                  <a:srgbClr val="0E77C6"/>
                </a:solidFill>
                <a:latin typeface="Calibri"/>
                <a:cs typeface="Calibri"/>
              </a:rPr>
              <a:t>An</a:t>
            </a:r>
            <a:r>
              <a:rPr sz="2300" spc="80" dirty="0">
                <a:solidFill>
                  <a:srgbClr val="0E77C6"/>
                </a:solidFill>
                <a:latin typeface="Calibri"/>
                <a:cs typeface="Calibri"/>
              </a:rPr>
              <a:t>  </a:t>
            </a:r>
            <a:r>
              <a:rPr sz="2300" dirty="0">
                <a:solidFill>
                  <a:srgbClr val="11629E"/>
                </a:solidFill>
                <a:latin typeface="Calibri"/>
                <a:cs typeface="Calibri"/>
              </a:rPr>
              <a:t>example</a:t>
            </a:r>
            <a:r>
              <a:rPr sz="2300" spc="175" dirty="0">
                <a:solidFill>
                  <a:srgbClr val="11629E"/>
                </a:solidFill>
                <a:latin typeface="Calibri"/>
                <a:cs typeface="Calibri"/>
              </a:rPr>
              <a:t>  </a:t>
            </a:r>
            <a:r>
              <a:rPr sz="2300" dirty="0">
                <a:solidFill>
                  <a:srgbClr val="1A6EAC"/>
                </a:solidFill>
                <a:latin typeface="Calibri"/>
                <a:cs typeface="Calibri"/>
              </a:rPr>
              <a:t>is</a:t>
            </a:r>
            <a:r>
              <a:rPr sz="2300" spc="95" dirty="0">
                <a:solidFill>
                  <a:srgbClr val="1A6EAC"/>
                </a:solidFill>
                <a:latin typeface="Calibri"/>
                <a:cs typeface="Calibri"/>
              </a:rPr>
              <a:t>  </a:t>
            </a:r>
            <a:r>
              <a:rPr sz="2300" dirty="0">
                <a:solidFill>
                  <a:srgbClr val="0567AE"/>
                </a:solidFill>
                <a:latin typeface="Calibri"/>
                <a:cs typeface="Calibri"/>
              </a:rPr>
              <a:t>Bakelite,</a:t>
            </a:r>
            <a:r>
              <a:rPr sz="2300" spc="120" dirty="0">
                <a:solidFill>
                  <a:srgbClr val="0567AE"/>
                </a:solidFill>
                <a:latin typeface="Calibri"/>
                <a:cs typeface="Calibri"/>
              </a:rPr>
              <a:t>  </a:t>
            </a:r>
            <a:r>
              <a:rPr sz="2300" dirty="0">
                <a:solidFill>
                  <a:srgbClr val="0C69B3"/>
                </a:solidFill>
                <a:latin typeface="Calibri"/>
                <a:cs typeface="Calibri"/>
              </a:rPr>
              <a:t>which</a:t>
            </a:r>
            <a:r>
              <a:rPr sz="2300" spc="75" dirty="0">
                <a:solidFill>
                  <a:srgbClr val="0C69B3"/>
                </a:solidFill>
                <a:latin typeface="Calibri"/>
                <a:cs typeface="Calibri"/>
              </a:rPr>
              <a:t>  </a:t>
            </a:r>
            <a:r>
              <a:rPr sz="2300" spc="-25" dirty="0">
                <a:solidFill>
                  <a:srgbClr val="1A679A"/>
                </a:solidFill>
                <a:latin typeface="Calibri"/>
                <a:cs typeface="Calibri"/>
              </a:rPr>
              <a:t>is </a:t>
            </a:r>
            <a:r>
              <a:rPr sz="2300" dirty="0">
                <a:solidFill>
                  <a:srgbClr val="1374B8"/>
                </a:solidFill>
                <a:latin typeface="Calibri"/>
                <a:cs typeface="Calibri"/>
              </a:rPr>
              <a:t>used</a:t>
            </a:r>
            <a:r>
              <a:rPr sz="2300" spc="405" dirty="0">
                <a:solidFill>
                  <a:srgbClr val="1374B8"/>
                </a:solidFill>
                <a:latin typeface="Calibri"/>
                <a:cs typeface="Calibri"/>
              </a:rPr>
              <a:t> </a:t>
            </a:r>
            <a:r>
              <a:rPr sz="2300" spc="65" dirty="0">
                <a:solidFill>
                  <a:srgbClr val="1D6EAF"/>
                </a:solidFill>
                <a:latin typeface="Calibri"/>
                <a:cs typeface="Calibri"/>
              </a:rPr>
              <a:t>in</a:t>
            </a:r>
            <a:r>
              <a:rPr sz="2300" spc="310" dirty="0">
                <a:solidFill>
                  <a:srgbClr val="1D6EAF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170C4"/>
                </a:solidFill>
                <a:latin typeface="Calibri"/>
                <a:cs typeface="Calibri"/>
              </a:rPr>
              <a:t>toasters,</a:t>
            </a:r>
            <a:r>
              <a:rPr sz="2300" spc="550" dirty="0">
                <a:solidFill>
                  <a:srgbClr val="0170C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175C8"/>
                </a:solidFill>
                <a:latin typeface="Calibri"/>
                <a:cs typeface="Calibri"/>
              </a:rPr>
              <a:t>handles</a:t>
            </a:r>
            <a:r>
              <a:rPr sz="2300" spc="490" dirty="0">
                <a:solidFill>
                  <a:srgbClr val="1175C8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370C4"/>
                </a:solidFill>
                <a:latin typeface="Calibri"/>
                <a:cs typeface="Calibri"/>
              </a:rPr>
              <a:t>for</a:t>
            </a:r>
            <a:r>
              <a:rPr sz="2300" spc="370" dirty="0">
                <a:solidFill>
                  <a:srgbClr val="0370C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F64A3"/>
                </a:solidFill>
                <a:latin typeface="Calibri"/>
                <a:cs typeface="Calibri"/>
              </a:rPr>
              <a:t>pots</a:t>
            </a:r>
            <a:r>
              <a:rPr sz="2300" spc="465" dirty="0">
                <a:solidFill>
                  <a:srgbClr val="0F64A3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675B5"/>
                </a:solidFill>
                <a:latin typeface="Calibri"/>
                <a:cs typeface="Calibri"/>
              </a:rPr>
              <a:t>and</a:t>
            </a:r>
            <a:r>
              <a:rPr sz="2300" spc="395" dirty="0">
                <a:solidFill>
                  <a:srgbClr val="1675B5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1166A5"/>
                </a:solidFill>
                <a:latin typeface="Calibri"/>
                <a:cs typeface="Calibri"/>
              </a:rPr>
              <a:t>pans, </a:t>
            </a:r>
            <a:r>
              <a:rPr sz="2350" dirty="0">
                <a:solidFill>
                  <a:srgbClr val="1370B5"/>
                </a:solidFill>
                <a:latin typeface="Calibri"/>
                <a:cs typeface="Calibri"/>
              </a:rPr>
              <a:t>dishes,</a:t>
            </a:r>
            <a:r>
              <a:rPr sz="2350" spc="75" dirty="0">
                <a:solidFill>
                  <a:srgbClr val="1370B5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15B97"/>
                </a:solidFill>
                <a:latin typeface="Calibri"/>
                <a:cs typeface="Calibri"/>
              </a:rPr>
              <a:t>electrical</a:t>
            </a:r>
            <a:r>
              <a:rPr sz="2350" spc="95" dirty="0">
                <a:solidFill>
                  <a:srgbClr val="015B9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56BB1"/>
                </a:solidFill>
                <a:latin typeface="Calibri"/>
                <a:cs typeface="Calibri"/>
              </a:rPr>
              <a:t>outlets</a:t>
            </a:r>
            <a:r>
              <a:rPr sz="2350" spc="55" dirty="0">
                <a:solidFill>
                  <a:srgbClr val="156BB1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367A8"/>
                </a:solidFill>
                <a:latin typeface="Calibri"/>
                <a:cs typeface="Calibri"/>
              </a:rPr>
              <a:t>and</a:t>
            </a:r>
            <a:r>
              <a:rPr sz="2350" spc="-85" dirty="0">
                <a:solidFill>
                  <a:srgbClr val="1367A8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369B1"/>
                </a:solidFill>
                <a:latin typeface="Calibri"/>
                <a:cs typeface="Calibri"/>
              </a:rPr>
              <a:t>billiard</a:t>
            </a:r>
            <a:r>
              <a:rPr sz="2350" spc="-25" dirty="0">
                <a:solidFill>
                  <a:srgbClr val="1369B1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1674BA"/>
                </a:solidFill>
                <a:latin typeface="Calibri"/>
                <a:cs typeface="Calibri"/>
              </a:rPr>
              <a:t>balls.</a:t>
            </a:r>
            <a:endParaRPr sz="2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499" y="-17462"/>
            <a:ext cx="56699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dirty="0">
                <a:solidFill>
                  <a:srgbClr val="F20A0A"/>
                </a:solidFill>
                <a:latin typeface="Calibri"/>
                <a:cs typeface="Calibri"/>
              </a:rPr>
              <a:t>Terminology</a:t>
            </a:r>
            <a:r>
              <a:rPr sz="3600" i="0" spc="170" dirty="0">
                <a:solidFill>
                  <a:srgbClr val="F20A0A"/>
                </a:solidFill>
                <a:latin typeface="Calibri"/>
                <a:cs typeface="Calibri"/>
              </a:rPr>
              <a:t> </a:t>
            </a:r>
            <a:r>
              <a:rPr sz="3600" i="0" dirty="0">
                <a:solidFill>
                  <a:srgbClr val="ED0503"/>
                </a:solidFill>
                <a:latin typeface="Calibri"/>
                <a:cs typeface="Calibri"/>
              </a:rPr>
              <a:t>used</a:t>
            </a:r>
            <a:r>
              <a:rPr sz="3600" i="0" spc="-20" dirty="0">
                <a:solidFill>
                  <a:srgbClr val="ED0503"/>
                </a:solidFill>
                <a:latin typeface="Calibri"/>
                <a:cs typeface="Calibri"/>
              </a:rPr>
              <a:t> </a:t>
            </a:r>
            <a:r>
              <a:rPr sz="3600" i="0" spc="75" dirty="0">
                <a:solidFill>
                  <a:srgbClr val="E40307"/>
                </a:solidFill>
                <a:latin typeface="Calibri"/>
                <a:cs typeface="Calibri"/>
              </a:rPr>
              <a:t>in</a:t>
            </a:r>
            <a:r>
              <a:rPr sz="3600" i="0" spc="-105" dirty="0">
                <a:solidFill>
                  <a:srgbClr val="E40307"/>
                </a:solidFill>
                <a:latin typeface="Calibri"/>
                <a:cs typeface="Calibri"/>
              </a:rPr>
              <a:t> </a:t>
            </a:r>
            <a:r>
              <a:rPr sz="3600" i="0" spc="-10" dirty="0">
                <a:solidFill>
                  <a:srgbClr val="E60A08"/>
                </a:solidFill>
                <a:latin typeface="Calibri"/>
                <a:cs typeface="Calibri"/>
              </a:rPr>
              <a:t>polymers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506" y="522036"/>
            <a:ext cx="5714365" cy="3818890"/>
          </a:xfrm>
          <a:prstGeom prst="rect">
            <a:avLst/>
          </a:prstGeom>
        </p:spPr>
        <p:txBody>
          <a:bodyPr vert="horz" wrap="square" lIns="0" tIns="200025" rIns="0" bIns="0" rtlCol="0">
            <a:spAutoFit/>
          </a:bodyPr>
          <a:lstStyle/>
          <a:p>
            <a:pPr marL="293370" indent="-293370">
              <a:lnSpc>
                <a:spcPct val="100000"/>
              </a:lnSpc>
              <a:spcBef>
                <a:spcPts val="1575"/>
              </a:spcBef>
              <a:buSzPct val="96551"/>
              <a:buAutoNum type="arabicPeriod"/>
              <a:tabLst>
                <a:tab pos="293370" algn="l"/>
              </a:tabLst>
            </a:pPr>
            <a:r>
              <a:rPr sz="2900" spc="-10" dirty="0">
                <a:solidFill>
                  <a:srgbClr val="0574C6"/>
                </a:solidFill>
                <a:latin typeface="Calibri"/>
                <a:cs typeface="Calibri"/>
              </a:rPr>
              <a:t>Monomer</a:t>
            </a:r>
            <a:endParaRPr sz="2900">
              <a:latin typeface="Calibri"/>
              <a:cs typeface="Calibri"/>
            </a:endParaRPr>
          </a:p>
          <a:p>
            <a:pPr marL="242570" marR="8255" indent="27305">
              <a:lnSpc>
                <a:spcPct val="122100"/>
              </a:lnSpc>
              <a:spcBef>
                <a:spcPts val="525"/>
              </a:spcBef>
              <a:tabLst>
                <a:tab pos="993140" algn="l"/>
                <a:tab pos="1537970" algn="l"/>
                <a:tab pos="2357755" algn="l"/>
                <a:tab pos="2832100" algn="l"/>
                <a:tab pos="3252470" algn="l"/>
                <a:tab pos="4031615" algn="l"/>
                <a:tab pos="4643120" algn="l"/>
              </a:tabLst>
            </a:pPr>
            <a:r>
              <a:rPr sz="2150" spc="-20" dirty="0">
                <a:latin typeface="Calibri"/>
                <a:cs typeface="Calibri"/>
              </a:rPr>
              <a:t>They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5" dirty="0">
                <a:latin typeface="Calibri"/>
                <a:cs typeface="Calibri"/>
              </a:rPr>
              <a:t>are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0" dirty="0">
                <a:latin typeface="Calibri"/>
                <a:cs typeface="Calibri"/>
              </a:rPr>
              <a:t>made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5" dirty="0">
                <a:latin typeface="Calibri"/>
                <a:cs typeface="Calibri"/>
              </a:rPr>
              <a:t>up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5" dirty="0">
                <a:latin typeface="Calibri"/>
                <a:cs typeface="Calibri"/>
              </a:rPr>
              <a:t>of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10" dirty="0">
                <a:latin typeface="Calibri"/>
                <a:cs typeface="Calibri"/>
              </a:rPr>
              <a:t>small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5" dirty="0">
                <a:latin typeface="Calibri"/>
                <a:cs typeface="Calibri"/>
              </a:rPr>
              <a:t>and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0" dirty="0">
                <a:latin typeface="Calibri"/>
                <a:cs typeface="Calibri"/>
              </a:rPr>
              <a:t>repeating </a:t>
            </a:r>
            <a:r>
              <a:rPr sz="2150" dirty="0">
                <a:latin typeface="Calibri"/>
                <a:cs typeface="Calibri"/>
              </a:rPr>
              <a:t>molecular</a:t>
            </a:r>
            <a:r>
              <a:rPr sz="2150" spc="10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units</a:t>
            </a:r>
            <a:r>
              <a:rPr sz="2150" spc="3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known</a:t>
            </a:r>
            <a:r>
              <a:rPr sz="2150" spc="7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as</a:t>
            </a:r>
            <a:r>
              <a:rPr sz="2150" spc="-4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Monomers</a:t>
            </a:r>
            <a:endParaRPr sz="2150">
              <a:latin typeface="Calibri"/>
              <a:cs typeface="Calibri"/>
            </a:endParaRPr>
          </a:p>
          <a:p>
            <a:pPr marL="429895" indent="-368935">
              <a:lnSpc>
                <a:spcPct val="100000"/>
              </a:lnSpc>
              <a:spcBef>
                <a:spcPts val="1585"/>
              </a:spcBef>
              <a:buClr>
                <a:srgbClr val="0572CA"/>
              </a:buClr>
              <a:buAutoNum type="arabicPeriod" startAt="2"/>
              <a:tabLst>
                <a:tab pos="429895" algn="l"/>
              </a:tabLst>
            </a:pPr>
            <a:r>
              <a:rPr sz="2900" spc="-10" dirty="0">
                <a:solidFill>
                  <a:srgbClr val="056DBA"/>
                </a:solidFill>
                <a:latin typeface="Calibri"/>
                <a:cs typeface="Calibri"/>
              </a:rPr>
              <a:t>Polymer</a:t>
            </a:r>
            <a:endParaRPr sz="2900">
              <a:latin typeface="Calibri"/>
              <a:cs typeface="Calibri"/>
            </a:endParaRPr>
          </a:p>
          <a:p>
            <a:pPr marL="290195" marR="5080" indent="12065">
              <a:lnSpc>
                <a:spcPts val="2550"/>
              </a:lnSpc>
              <a:spcBef>
                <a:spcPts val="640"/>
              </a:spcBef>
              <a:tabLst>
                <a:tab pos="821690" algn="l"/>
                <a:tab pos="1137920" algn="l"/>
                <a:tab pos="2023745" algn="l"/>
                <a:tab pos="3239135" algn="l"/>
                <a:tab pos="4243070" algn="l"/>
                <a:tab pos="4700270" algn="l"/>
              </a:tabLst>
            </a:pPr>
            <a:r>
              <a:rPr sz="2150" spc="-20" dirty="0">
                <a:latin typeface="Calibri"/>
                <a:cs typeface="Calibri"/>
              </a:rPr>
              <a:t>it's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50" dirty="0">
                <a:latin typeface="Calibri"/>
                <a:cs typeface="Calibri"/>
              </a:rPr>
              <a:t>a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10" dirty="0">
                <a:latin typeface="Calibri"/>
                <a:cs typeface="Calibri"/>
              </a:rPr>
              <a:t>macro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10" dirty="0">
                <a:latin typeface="Calibri"/>
                <a:cs typeface="Calibri"/>
              </a:rPr>
              <a:t>molecule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10" dirty="0">
                <a:latin typeface="Calibri"/>
                <a:cs typeface="Calibri"/>
              </a:rPr>
              <a:t>formed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5" dirty="0">
                <a:latin typeface="Calibri"/>
                <a:cs typeface="Calibri"/>
              </a:rPr>
              <a:t>by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5" dirty="0">
                <a:latin typeface="Calibri"/>
                <a:cs typeface="Calibri"/>
              </a:rPr>
              <a:t>repeated </a:t>
            </a:r>
            <a:r>
              <a:rPr sz="2150" dirty="0">
                <a:latin typeface="Calibri"/>
                <a:cs typeface="Calibri"/>
              </a:rPr>
              <a:t>linking</a:t>
            </a:r>
            <a:r>
              <a:rPr sz="2150" spc="15" dirty="0">
                <a:latin typeface="Calibri"/>
                <a:cs typeface="Calibri"/>
              </a:rPr>
              <a:t> </a:t>
            </a:r>
            <a:r>
              <a:rPr sz="2150" spc="55" dirty="0">
                <a:latin typeface="Calibri"/>
                <a:cs typeface="Calibri"/>
              </a:rPr>
              <a:t>nf</a:t>
            </a:r>
            <a:r>
              <a:rPr sz="2150" spc="-3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many</a:t>
            </a:r>
            <a:r>
              <a:rPr sz="2150" spc="6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monomers</a:t>
            </a:r>
            <a:endParaRPr sz="2150">
              <a:latin typeface="Calibri"/>
              <a:cs typeface="Calibri"/>
            </a:endParaRPr>
          </a:p>
          <a:p>
            <a:pPr marL="434340" indent="-370840">
              <a:lnSpc>
                <a:spcPts val="3479"/>
              </a:lnSpc>
              <a:spcBef>
                <a:spcPts val="1165"/>
              </a:spcBef>
              <a:buClr>
                <a:srgbClr val="0877C8"/>
              </a:buClr>
              <a:buAutoNum type="arabicPeriod" startAt="3"/>
              <a:tabLst>
                <a:tab pos="434340" algn="l"/>
              </a:tabLst>
            </a:pPr>
            <a:r>
              <a:rPr sz="2900" spc="-10" dirty="0">
                <a:solidFill>
                  <a:srgbClr val="0C7BC8"/>
                </a:solidFill>
                <a:latin typeface="Calibri"/>
                <a:cs typeface="Calibri"/>
              </a:rPr>
              <a:t>polymerization</a:t>
            </a:r>
            <a:endParaRPr sz="2900">
              <a:latin typeface="Calibri"/>
              <a:cs typeface="Calibri"/>
            </a:endParaRPr>
          </a:p>
          <a:p>
            <a:pPr marL="368300">
              <a:lnSpc>
                <a:spcPts val="2640"/>
              </a:lnSpc>
            </a:pPr>
            <a:r>
              <a:rPr sz="2200" dirty="0">
                <a:latin typeface="Calibri"/>
                <a:cs typeface="Calibri"/>
              </a:rPr>
              <a:t>it's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25" dirty="0">
                <a:latin typeface="Calibri"/>
                <a:cs typeface="Calibri"/>
              </a:rPr>
              <a:t> process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forming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polymer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dirty="0">
                <a:solidFill>
                  <a:srgbClr val="F20A0A"/>
                </a:solidFill>
                <a:latin typeface="Calibri"/>
                <a:cs typeface="Calibri"/>
              </a:rPr>
              <a:t>Terminology</a:t>
            </a:r>
            <a:r>
              <a:rPr sz="3600" i="0" spc="170" dirty="0">
                <a:solidFill>
                  <a:srgbClr val="F20A0A"/>
                </a:solidFill>
                <a:latin typeface="Calibri"/>
                <a:cs typeface="Calibri"/>
              </a:rPr>
              <a:t> </a:t>
            </a:r>
            <a:r>
              <a:rPr sz="3600" i="0" dirty="0">
                <a:solidFill>
                  <a:srgbClr val="ED0503"/>
                </a:solidFill>
                <a:latin typeface="Calibri"/>
                <a:cs typeface="Calibri"/>
              </a:rPr>
              <a:t>used</a:t>
            </a:r>
            <a:r>
              <a:rPr sz="3600" i="0" spc="-20" dirty="0">
                <a:solidFill>
                  <a:srgbClr val="ED0503"/>
                </a:solidFill>
                <a:latin typeface="Calibri"/>
                <a:cs typeface="Calibri"/>
              </a:rPr>
              <a:t> </a:t>
            </a:r>
            <a:r>
              <a:rPr sz="3600" i="0" spc="75" dirty="0">
                <a:solidFill>
                  <a:srgbClr val="E40307"/>
                </a:solidFill>
                <a:latin typeface="Calibri"/>
                <a:cs typeface="Calibri"/>
              </a:rPr>
              <a:t>in</a:t>
            </a:r>
            <a:r>
              <a:rPr sz="3600" i="0" spc="-105" dirty="0">
                <a:solidFill>
                  <a:srgbClr val="E40307"/>
                </a:solidFill>
                <a:latin typeface="Calibri"/>
                <a:cs typeface="Calibri"/>
              </a:rPr>
              <a:t> </a:t>
            </a:r>
            <a:r>
              <a:rPr sz="3600" i="0" spc="-10" dirty="0">
                <a:solidFill>
                  <a:srgbClr val="E60C0A"/>
                </a:solidFill>
                <a:latin typeface="Calibri"/>
                <a:cs typeface="Calibri"/>
              </a:rPr>
              <a:t>polymers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0887" y="598487"/>
            <a:ext cx="2315845" cy="429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50" dirty="0">
                <a:solidFill>
                  <a:srgbClr val="1380D4"/>
                </a:solidFill>
                <a:latin typeface="Calibri"/>
                <a:cs typeface="Calibri"/>
              </a:rPr>
              <a:t>4. </a:t>
            </a:r>
            <a:r>
              <a:rPr sz="2650" spc="-10" dirty="0">
                <a:solidFill>
                  <a:srgbClr val="0F70B5"/>
                </a:solidFill>
                <a:latin typeface="Calibri"/>
                <a:cs typeface="Calibri"/>
              </a:rPr>
              <a:t>homopolymer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277" y="1328737"/>
            <a:ext cx="3255645" cy="35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325" algn="l"/>
                <a:tab pos="1468120" algn="l"/>
                <a:tab pos="2155190" algn="l"/>
              </a:tabLst>
            </a:pPr>
            <a:r>
              <a:rPr sz="2150" spc="-10" dirty="0">
                <a:latin typeface="Calibri"/>
                <a:cs typeface="Calibri"/>
              </a:rPr>
              <a:t>linkages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5" dirty="0">
                <a:latin typeface="Calibri"/>
                <a:cs typeface="Calibri"/>
              </a:rPr>
              <a:t>to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0" dirty="0">
                <a:latin typeface="Calibri"/>
                <a:cs typeface="Calibri"/>
              </a:rPr>
              <a:t>each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10" dirty="0">
                <a:latin typeface="Calibri"/>
                <a:cs typeface="Calibri"/>
              </a:rPr>
              <a:t>monomer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743" y="1004887"/>
            <a:ext cx="457390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65"/>
              </a:lnSpc>
              <a:spcBef>
                <a:spcPts val="100"/>
              </a:spcBef>
              <a:tabLst>
                <a:tab pos="385445" algn="l"/>
                <a:tab pos="1366520" algn="l"/>
                <a:tab pos="1804670" algn="l"/>
                <a:tab pos="2723515" algn="l"/>
                <a:tab pos="3427729" algn="l"/>
              </a:tabLst>
            </a:pPr>
            <a:r>
              <a:rPr sz="2150" spc="-25" dirty="0">
                <a:latin typeface="Calibri"/>
                <a:cs typeface="Calibri"/>
              </a:rPr>
              <a:t>It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10" dirty="0">
                <a:latin typeface="Calibri"/>
                <a:cs typeface="Calibri"/>
              </a:rPr>
              <a:t>consist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5" dirty="0">
                <a:latin typeface="Calibri"/>
                <a:cs typeface="Calibri"/>
              </a:rPr>
              <a:t>of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10" dirty="0">
                <a:latin typeface="Calibri"/>
                <a:cs typeface="Calibri"/>
              </a:rPr>
              <a:t>chains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0" dirty="0">
                <a:latin typeface="Calibri"/>
                <a:cs typeface="Calibri"/>
              </a:rPr>
              <a:t>with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10" dirty="0">
                <a:latin typeface="Calibri"/>
                <a:cs typeface="Calibri"/>
              </a:rPr>
              <a:t>identical</a:t>
            </a:r>
            <a:endParaRPr sz="2150">
              <a:latin typeface="Calibri"/>
              <a:cs typeface="Calibri"/>
            </a:endParaRPr>
          </a:p>
          <a:p>
            <a:pPr marL="3425825">
              <a:lnSpc>
                <a:spcPts val="2565"/>
              </a:lnSpc>
              <a:tabLst>
                <a:tab pos="4109720" algn="l"/>
              </a:tabLst>
            </a:pPr>
            <a:r>
              <a:rPr sz="2150" spc="-10" dirty="0">
                <a:latin typeface="Calibri"/>
                <a:cs typeface="Calibri"/>
              </a:rPr>
              <a:t>unit.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0" dirty="0">
                <a:latin typeface="Calibri"/>
                <a:cs typeface="Calibri"/>
              </a:rPr>
              <a:t>This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81802" y="1004887"/>
            <a:ext cx="933450" cy="67691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37160" marR="5080" indent="-125095">
              <a:lnSpc>
                <a:spcPts val="2550"/>
              </a:lnSpc>
              <a:spcBef>
                <a:spcPts val="210"/>
              </a:spcBef>
            </a:pPr>
            <a:r>
              <a:rPr sz="2150" spc="-10" dirty="0">
                <a:latin typeface="Calibri"/>
                <a:cs typeface="Calibri"/>
              </a:rPr>
              <a:t>bonding usually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3418" y="1652587"/>
            <a:ext cx="2051050" cy="676910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700" marR="5080">
              <a:lnSpc>
                <a:spcPts val="2550"/>
              </a:lnSpc>
              <a:spcBef>
                <a:spcPts val="209"/>
              </a:spcBef>
              <a:tabLst>
                <a:tab pos="1016000" algn="l"/>
                <a:tab pos="1663700" algn="l"/>
              </a:tabLst>
            </a:pPr>
            <a:r>
              <a:rPr sz="2150" spc="-10" dirty="0">
                <a:latin typeface="Calibri"/>
                <a:cs typeface="Calibri"/>
              </a:rPr>
              <a:t>implies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0" dirty="0">
                <a:latin typeface="Calibri"/>
                <a:cs typeface="Calibri"/>
              </a:rPr>
              <a:t>that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5" dirty="0">
                <a:latin typeface="Calibri"/>
                <a:cs typeface="Calibri"/>
              </a:rPr>
              <a:t>the </a:t>
            </a:r>
            <a:r>
              <a:rPr sz="2150" spc="-10" dirty="0">
                <a:latin typeface="Calibri"/>
                <a:cs typeface="Calibri"/>
              </a:rPr>
              <a:t>identical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7202" y="1652587"/>
            <a:ext cx="3465195" cy="676910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700" marR="5080" indent="133350">
              <a:lnSpc>
                <a:spcPts val="2550"/>
              </a:lnSpc>
              <a:spcBef>
                <a:spcPts val="209"/>
              </a:spcBef>
              <a:tabLst>
                <a:tab pos="1272540" algn="l"/>
                <a:tab pos="1631314" algn="l"/>
                <a:tab pos="2231390" algn="l"/>
                <a:tab pos="2447290" algn="l"/>
                <a:tab pos="3173095" algn="l"/>
              </a:tabLst>
            </a:pPr>
            <a:r>
              <a:rPr sz="2150" spc="-10" dirty="0">
                <a:latin typeface="Calibri"/>
                <a:cs typeface="Calibri"/>
              </a:rPr>
              <a:t>polymer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5" dirty="0">
                <a:latin typeface="Calibri"/>
                <a:cs typeface="Calibri"/>
              </a:rPr>
              <a:t>is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0" dirty="0">
                <a:latin typeface="Calibri"/>
                <a:cs typeface="Calibri"/>
              </a:rPr>
              <a:t>made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0" dirty="0">
                <a:latin typeface="Calibri"/>
                <a:cs typeface="Calibri"/>
              </a:rPr>
              <a:t>from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30" dirty="0">
                <a:latin typeface="Calibri"/>
                <a:cs typeface="Calibri"/>
              </a:rPr>
              <a:t>all </a:t>
            </a:r>
            <a:r>
              <a:rPr sz="2150" spc="-10" dirty="0">
                <a:latin typeface="Calibri"/>
                <a:cs typeface="Calibri"/>
              </a:rPr>
              <a:t>monomer</a:t>
            </a:r>
            <a:r>
              <a:rPr sz="2150" dirty="0">
                <a:latin typeface="Calibri"/>
                <a:cs typeface="Calibri"/>
              </a:rPr>
              <a:t>			</a:t>
            </a:r>
            <a:r>
              <a:rPr sz="2150" spc="-10" dirty="0">
                <a:latin typeface="Calibri"/>
                <a:cs typeface="Calibri"/>
              </a:rPr>
              <a:t>molecules.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0059" y="2184885"/>
            <a:ext cx="5307965" cy="231775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1005"/>
              </a:spcBef>
            </a:pPr>
            <a:r>
              <a:rPr sz="2150" dirty="0">
                <a:latin typeface="Calibri"/>
                <a:cs typeface="Calibri"/>
              </a:rPr>
              <a:t>These</a:t>
            </a:r>
            <a:r>
              <a:rPr sz="2150" spc="-1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may</a:t>
            </a:r>
            <a:r>
              <a:rPr sz="2150" spc="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be</a:t>
            </a:r>
            <a:r>
              <a:rPr sz="2150" spc="-8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represented</a:t>
            </a:r>
            <a:r>
              <a:rPr sz="2150" spc="8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as</a:t>
            </a:r>
            <a:r>
              <a:rPr sz="2150" spc="-3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: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-[A-A-A-A-A-</a:t>
            </a:r>
            <a:r>
              <a:rPr sz="2150" spc="-25" dirty="0">
                <a:latin typeface="Calibri"/>
                <a:cs typeface="Calibri"/>
              </a:rPr>
              <a:t>A]-</a:t>
            </a:r>
            <a:endParaRPr sz="2150">
              <a:latin typeface="Calibri"/>
              <a:cs typeface="Calibri"/>
            </a:endParaRPr>
          </a:p>
          <a:p>
            <a:pPr marL="19050">
              <a:lnSpc>
                <a:spcPts val="3165"/>
              </a:lnSpc>
              <a:spcBef>
                <a:spcPts val="1120"/>
              </a:spcBef>
            </a:pPr>
            <a:r>
              <a:rPr sz="2650" dirty="0">
                <a:solidFill>
                  <a:srgbClr val="1370BD"/>
                </a:solidFill>
                <a:latin typeface="Calibri"/>
                <a:cs typeface="Calibri"/>
              </a:rPr>
              <a:t>5.</a:t>
            </a:r>
            <a:r>
              <a:rPr sz="2650" spc="-10" dirty="0">
                <a:solidFill>
                  <a:srgbClr val="1370BD"/>
                </a:solidFill>
                <a:latin typeface="Calibri"/>
                <a:cs typeface="Calibri"/>
              </a:rPr>
              <a:t> </a:t>
            </a:r>
            <a:r>
              <a:rPr sz="2650" spc="-10" dirty="0">
                <a:solidFill>
                  <a:srgbClr val="0A70B8"/>
                </a:solidFill>
                <a:latin typeface="Calibri"/>
                <a:cs typeface="Calibri"/>
              </a:rPr>
              <a:t>Copolymers</a:t>
            </a:r>
            <a:endParaRPr sz="2650">
              <a:latin typeface="Calibri"/>
              <a:cs typeface="Calibri"/>
            </a:endParaRPr>
          </a:p>
          <a:p>
            <a:pPr marL="15240" marR="5080" indent="-3175">
              <a:lnSpc>
                <a:spcPts val="2550"/>
              </a:lnSpc>
              <a:spcBef>
                <a:spcPts val="145"/>
              </a:spcBef>
            </a:pPr>
            <a:r>
              <a:rPr sz="2200" dirty="0">
                <a:latin typeface="Calibri"/>
                <a:cs typeface="Calibri"/>
              </a:rPr>
              <a:t>It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consist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chains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with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two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more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linkages </a:t>
            </a:r>
            <a:r>
              <a:rPr sz="2200" dirty="0">
                <a:latin typeface="Calibri"/>
                <a:cs typeface="Calibri"/>
              </a:rPr>
              <a:t>usually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implying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two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more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different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types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of monomer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units.</a:t>
            </a:r>
            <a:endParaRPr sz="2200">
              <a:latin typeface="Calibri"/>
              <a:cs typeface="Calibri"/>
            </a:endParaRPr>
          </a:p>
          <a:p>
            <a:pPr marL="24130">
              <a:lnSpc>
                <a:spcPts val="2480"/>
              </a:lnSpc>
            </a:pPr>
            <a:r>
              <a:rPr sz="2200" spc="-25" dirty="0">
                <a:latin typeface="Calibri"/>
                <a:cs typeface="Calibri"/>
              </a:rPr>
              <a:t>These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may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represented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as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:</a:t>
            </a:r>
            <a:r>
              <a:rPr sz="2200" spc="-20" dirty="0">
                <a:latin typeface="Calibri"/>
                <a:cs typeface="Calibri"/>
              </a:rPr>
              <a:t> -[A-B-A-B-A-</a:t>
            </a:r>
            <a:r>
              <a:rPr sz="2200" spc="-25" dirty="0">
                <a:latin typeface="Calibri"/>
                <a:cs typeface="Calibri"/>
              </a:rPr>
              <a:t>B]-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499" y="-65087"/>
            <a:ext cx="56699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dirty="0">
                <a:solidFill>
                  <a:srgbClr val="F20508"/>
                </a:solidFill>
                <a:latin typeface="Calibri"/>
                <a:cs typeface="Calibri"/>
              </a:rPr>
              <a:t>Terminology</a:t>
            </a:r>
            <a:r>
              <a:rPr sz="3600" i="0" spc="170" dirty="0">
                <a:solidFill>
                  <a:srgbClr val="F20508"/>
                </a:solidFill>
                <a:latin typeface="Calibri"/>
                <a:cs typeface="Calibri"/>
              </a:rPr>
              <a:t> </a:t>
            </a:r>
            <a:r>
              <a:rPr sz="3600" i="0" dirty="0">
                <a:solidFill>
                  <a:srgbClr val="F00708"/>
                </a:solidFill>
                <a:latin typeface="Calibri"/>
                <a:cs typeface="Calibri"/>
              </a:rPr>
              <a:t>used</a:t>
            </a:r>
            <a:r>
              <a:rPr sz="3600" i="0" spc="-20" dirty="0">
                <a:solidFill>
                  <a:srgbClr val="F00708"/>
                </a:solidFill>
                <a:latin typeface="Calibri"/>
                <a:cs typeface="Calibri"/>
              </a:rPr>
              <a:t> </a:t>
            </a:r>
            <a:r>
              <a:rPr sz="3600" i="0" spc="75" dirty="0">
                <a:solidFill>
                  <a:srgbClr val="E6070A"/>
                </a:solidFill>
                <a:latin typeface="Calibri"/>
                <a:cs typeface="Calibri"/>
              </a:rPr>
              <a:t>in</a:t>
            </a:r>
            <a:r>
              <a:rPr sz="3600" i="0" spc="-105" dirty="0">
                <a:solidFill>
                  <a:srgbClr val="E6070A"/>
                </a:solidFill>
                <a:latin typeface="Calibri"/>
                <a:cs typeface="Calibri"/>
              </a:rPr>
              <a:t> </a:t>
            </a:r>
            <a:r>
              <a:rPr sz="3600" i="0" spc="-10" dirty="0">
                <a:solidFill>
                  <a:srgbClr val="E90A05"/>
                </a:solidFill>
                <a:latin typeface="Calibri"/>
                <a:cs typeface="Calibri"/>
              </a:rPr>
              <a:t>polymers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869" y="655637"/>
            <a:ext cx="5582285" cy="3851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205" indent="-304165">
              <a:lnSpc>
                <a:spcPct val="100000"/>
              </a:lnSpc>
              <a:spcBef>
                <a:spcPts val="100"/>
              </a:spcBef>
              <a:buClr>
                <a:srgbClr val="0369BC"/>
              </a:buClr>
              <a:buAutoNum type="arabicPeriod" startAt="6"/>
              <a:tabLst>
                <a:tab pos="370205" algn="l"/>
              </a:tabLst>
            </a:pPr>
            <a:r>
              <a:rPr sz="2350" dirty="0">
                <a:solidFill>
                  <a:srgbClr val="136DA7"/>
                </a:solidFill>
                <a:latin typeface="Calibri"/>
                <a:cs typeface="Calibri"/>
              </a:rPr>
              <a:t>Degree</a:t>
            </a:r>
            <a:r>
              <a:rPr sz="2350" spc="114" dirty="0">
                <a:solidFill>
                  <a:srgbClr val="136DA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364A1"/>
                </a:solidFill>
                <a:latin typeface="Calibri"/>
                <a:cs typeface="Calibri"/>
              </a:rPr>
              <a:t>of</a:t>
            </a:r>
            <a:r>
              <a:rPr sz="2350" spc="30" dirty="0">
                <a:solidFill>
                  <a:srgbClr val="1364A1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0560A3"/>
                </a:solidFill>
                <a:latin typeface="Calibri"/>
                <a:cs typeface="Calibri"/>
              </a:rPr>
              <a:t>polymerization</a:t>
            </a:r>
            <a:endParaRPr sz="2350">
              <a:latin typeface="Calibri"/>
              <a:cs typeface="Calibri"/>
            </a:endParaRPr>
          </a:p>
          <a:p>
            <a:pPr marL="902335" algn="ctr">
              <a:lnSpc>
                <a:spcPct val="100000"/>
              </a:lnSpc>
              <a:spcBef>
                <a:spcPts val="80"/>
              </a:spcBef>
            </a:pPr>
            <a:r>
              <a:rPr sz="2150" dirty="0">
                <a:latin typeface="Calibri"/>
                <a:cs typeface="Calibri"/>
              </a:rPr>
              <a:t>molecular</a:t>
            </a:r>
            <a:r>
              <a:rPr sz="2150" spc="40" dirty="0">
                <a:latin typeface="Calibri"/>
                <a:cs typeface="Calibri"/>
              </a:rPr>
              <a:t> </a:t>
            </a:r>
            <a:r>
              <a:rPr sz="2150" spc="-30" dirty="0">
                <a:latin typeface="Calibri"/>
                <a:cs typeface="Calibri"/>
              </a:rPr>
              <a:t>weight</a:t>
            </a:r>
            <a:r>
              <a:rPr sz="2150" spc="-9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of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</a:t>
            </a:r>
            <a:r>
              <a:rPr sz="2150" spc="-4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polymer</a:t>
            </a:r>
            <a:endParaRPr sz="2150">
              <a:latin typeface="Calibri"/>
              <a:cs typeface="Calibri"/>
            </a:endParaRPr>
          </a:p>
          <a:p>
            <a:pPr marL="963294" algn="ctr">
              <a:lnSpc>
                <a:spcPct val="100000"/>
              </a:lnSpc>
              <a:spcBef>
                <a:spcPts val="320"/>
              </a:spcBef>
              <a:tabLst>
                <a:tab pos="1311275" algn="l"/>
              </a:tabLst>
            </a:pPr>
            <a:r>
              <a:rPr sz="2100" spc="-50" dirty="0">
                <a:latin typeface="Calibri"/>
                <a:cs typeface="Calibri"/>
              </a:rPr>
              <a:t>"</a:t>
            </a:r>
            <a:r>
              <a:rPr sz="2100" dirty="0">
                <a:latin typeface="Calibri"/>
                <a:cs typeface="Calibri"/>
              </a:rPr>
              <a:t>	molecular</a:t>
            </a:r>
            <a:r>
              <a:rPr sz="2100" spc="7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weight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of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70" dirty="0">
                <a:latin typeface="Calibri"/>
                <a:cs typeface="Calibri"/>
              </a:rPr>
              <a:t>a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single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monomer</a:t>
            </a:r>
            <a:endParaRPr sz="2100">
              <a:latin typeface="Calibri"/>
              <a:cs typeface="Calibri"/>
            </a:endParaRPr>
          </a:p>
          <a:p>
            <a:pPr marL="370840" indent="-303530">
              <a:lnSpc>
                <a:spcPct val="100000"/>
              </a:lnSpc>
              <a:spcBef>
                <a:spcPts val="455"/>
              </a:spcBef>
              <a:buClr>
                <a:srgbClr val="1169AE"/>
              </a:buClr>
              <a:buAutoNum type="arabicPeriod" startAt="7"/>
              <a:tabLst>
                <a:tab pos="370840" algn="l"/>
              </a:tabLst>
            </a:pPr>
            <a:r>
              <a:rPr sz="2350" dirty="0">
                <a:solidFill>
                  <a:srgbClr val="1170B1"/>
                </a:solidFill>
                <a:latin typeface="Calibri"/>
                <a:cs typeface="Calibri"/>
              </a:rPr>
              <a:t>High</a:t>
            </a:r>
            <a:r>
              <a:rPr sz="2350" spc="155" dirty="0">
                <a:solidFill>
                  <a:srgbClr val="1170B1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0160A5"/>
                </a:solidFill>
                <a:latin typeface="Calibri"/>
                <a:cs typeface="Calibri"/>
              </a:rPr>
              <a:t>polymer</a:t>
            </a:r>
            <a:endParaRPr sz="2350">
              <a:latin typeface="Calibri"/>
              <a:cs typeface="Calibri"/>
            </a:endParaRPr>
          </a:p>
          <a:p>
            <a:pPr marL="64769" marR="78740" indent="35560">
              <a:lnSpc>
                <a:spcPts val="2550"/>
              </a:lnSpc>
              <a:spcBef>
                <a:spcPts val="1540"/>
              </a:spcBef>
              <a:tabLst>
                <a:tab pos="1054100" algn="l"/>
              </a:tabLst>
            </a:pPr>
            <a:r>
              <a:rPr sz="2200" dirty="0">
                <a:latin typeface="Calibri"/>
                <a:cs typeface="Calibri"/>
              </a:rPr>
              <a:t>Solid</a:t>
            </a:r>
            <a:r>
              <a:rPr sz="2200" spc="2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polymer</a:t>
            </a:r>
            <a:r>
              <a:rPr sz="2200" spc="3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which</a:t>
            </a:r>
            <a:r>
              <a:rPr sz="2200" spc="229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have</a:t>
            </a:r>
            <a:r>
              <a:rPr sz="2200" spc="2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very</a:t>
            </a:r>
            <a:r>
              <a:rPr sz="2200" spc="2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high</a:t>
            </a:r>
            <a:r>
              <a:rPr sz="2200" spc="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molecular weights</a:t>
            </a:r>
            <a:r>
              <a:rPr sz="2200" dirty="0">
                <a:latin typeface="Calibri"/>
                <a:cs typeface="Calibri"/>
              </a:rPr>
              <a:t>	(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10000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1000000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g/mol)</a:t>
            </a:r>
            <a:endParaRPr sz="2200">
              <a:latin typeface="Calibri"/>
              <a:cs typeface="Calibri"/>
            </a:endParaRPr>
          </a:p>
          <a:p>
            <a:pPr marL="314960" indent="-302260">
              <a:lnSpc>
                <a:spcPct val="100000"/>
              </a:lnSpc>
              <a:spcBef>
                <a:spcPts val="1340"/>
              </a:spcBef>
              <a:buClr>
                <a:srgbClr val="1670AF"/>
              </a:buClr>
              <a:buAutoNum type="arabicPeriod" startAt="8"/>
              <a:tabLst>
                <a:tab pos="314960" algn="l"/>
              </a:tabLst>
            </a:pPr>
            <a:r>
              <a:rPr sz="2350" dirty="0">
                <a:solidFill>
                  <a:srgbClr val="0760A3"/>
                </a:solidFill>
                <a:latin typeface="Calibri"/>
                <a:cs typeface="Calibri"/>
              </a:rPr>
              <a:t>Oligo</a:t>
            </a:r>
            <a:r>
              <a:rPr sz="2350" spc="250" dirty="0">
                <a:solidFill>
                  <a:srgbClr val="0760A3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0A67AC"/>
                </a:solidFill>
                <a:latin typeface="Calibri"/>
                <a:cs typeface="Calibri"/>
              </a:rPr>
              <a:t>polymer</a:t>
            </a:r>
            <a:endParaRPr sz="2350">
              <a:latin typeface="Calibri"/>
              <a:cs typeface="Calibri"/>
            </a:endParaRPr>
          </a:p>
          <a:p>
            <a:pPr marL="12700" marR="5080" indent="38735">
              <a:lnSpc>
                <a:spcPts val="2550"/>
              </a:lnSpc>
              <a:spcBef>
                <a:spcPts val="150"/>
              </a:spcBef>
            </a:pPr>
            <a:r>
              <a:rPr sz="2150" dirty="0">
                <a:latin typeface="Calibri"/>
                <a:cs typeface="Calibri"/>
              </a:rPr>
              <a:t>They</a:t>
            </a:r>
            <a:r>
              <a:rPr sz="2150" spc="5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are</a:t>
            </a:r>
            <a:r>
              <a:rPr sz="2150" spc="-3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liquid</a:t>
            </a:r>
            <a:r>
              <a:rPr sz="2150" spc="30" dirty="0">
                <a:latin typeface="Calibri"/>
                <a:cs typeface="Calibri"/>
              </a:rPr>
              <a:t> </a:t>
            </a:r>
            <a:r>
              <a:rPr sz="2150" spc="70" dirty="0">
                <a:latin typeface="Calibri"/>
                <a:cs typeface="Calibri"/>
              </a:rPr>
              <a:t>/</a:t>
            </a:r>
            <a:r>
              <a:rPr sz="2150" spc="-3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gas polymers</a:t>
            </a:r>
            <a:r>
              <a:rPr sz="2150" spc="5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with</a:t>
            </a:r>
            <a:r>
              <a:rPr sz="2150" spc="-1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very</a:t>
            </a:r>
            <a:r>
              <a:rPr sz="2150" spc="5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short </a:t>
            </a:r>
            <a:r>
              <a:rPr sz="2150" dirty="0">
                <a:latin typeface="Calibri"/>
                <a:cs typeface="Calibri"/>
              </a:rPr>
              <a:t>chains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(</a:t>
            </a:r>
            <a:r>
              <a:rPr sz="2150" spc="1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having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the</a:t>
            </a:r>
            <a:r>
              <a:rPr sz="2150" spc="-5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molecular</a:t>
            </a:r>
            <a:r>
              <a:rPr sz="2150" spc="18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weight</a:t>
            </a:r>
            <a:r>
              <a:rPr sz="2150" spc="15" dirty="0">
                <a:latin typeface="Calibri"/>
                <a:cs typeface="Calibri"/>
              </a:rPr>
              <a:t> </a:t>
            </a:r>
            <a:r>
              <a:rPr sz="2150" spc="50" dirty="0">
                <a:latin typeface="Calibri"/>
                <a:cs typeface="Calibri"/>
              </a:rPr>
              <a:t>en</a:t>
            </a:r>
            <a:r>
              <a:rPr sz="2150" spc="-7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the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order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100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g/mol)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9525" y="2314575"/>
            <a:ext cx="2124075" cy="141922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71900" y="781050"/>
            <a:ext cx="2162175" cy="8763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9190" y="-47625"/>
            <a:ext cx="3455035" cy="44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50" i="0" spc="-25" dirty="0">
                <a:latin typeface="Calibri"/>
                <a:cs typeface="Calibri"/>
              </a:rPr>
              <a:t>Types</a:t>
            </a:r>
            <a:r>
              <a:rPr sz="2750" i="0" spc="-65" dirty="0">
                <a:latin typeface="Calibri"/>
                <a:cs typeface="Calibri"/>
              </a:rPr>
              <a:t> </a:t>
            </a:r>
            <a:r>
              <a:rPr sz="2750" i="0" dirty="0">
                <a:latin typeface="Calibri"/>
                <a:cs typeface="Calibri"/>
              </a:rPr>
              <a:t>of</a:t>
            </a:r>
            <a:r>
              <a:rPr sz="2750" i="0" spc="-160" dirty="0">
                <a:latin typeface="Calibri"/>
                <a:cs typeface="Calibri"/>
              </a:rPr>
              <a:t> </a:t>
            </a:r>
            <a:r>
              <a:rPr sz="2750" i="0" spc="-20" dirty="0">
                <a:latin typeface="Calibri"/>
                <a:cs typeface="Calibri"/>
              </a:rPr>
              <a:t>homo</a:t>
            </a:r>
            <a:r>
              <a:rPr sz="2750" i="0" spc="-85" dirty="0">
                <a:latin typeface="Calibri"/>
                <a:cs typeface="Calibri"/>
              </a:rPr>
              <a:t> </a:t>
            </a:r>
            <a:r>
              <a:rPr sz="2750" i="0" spc="-10" dirty="0">
                <a:latin typeface="Calibri"/>
                <a:cs typeface="Calibri"/>
              </a:rPr>
              <a:t>polymers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142" y="374015"/>
            <a:ext cx="3498850" cy="328104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243840" indent="-231140" algn="just">
              <a:lnSpc>
                <a:spcPct val="100000"/>
              </a:lnSpc>
              <a:spcBef>
                <a:spcPts val="690"/>
              </a:spcBef>
              <a:buClr>
                <a:srgbClr val="0F77C1"/>
              </a:buClr>
              <a:buChar char="•"/>
              <a:tabLst>
                <a:tab pos="243840" algn="l"/>
              </a:tabLst>
            </a:pPr>
            <a:r>
              <a:rPr sz="2100" dirty="0">
                <a:solidFill>
                  <a:srgbClr val="0067B8"/>
                </a:solidFill>
                <a:latin typeface="Calibri"/>
                <a:cs typeface="Calibri"/>
              </a:rPr>
              <a:t>Linear</a:t>
            </a:r>
            <a:r>
              <a:rPr sz="2100" spc="145" dirty="0">
                <a:solidFill>
                  <a:srgbClr val="0067B8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015DA1"/>
                </a:solidFill>
                <a:latin typeface="Calibri"/>
                <a:cs typeface="Calibri"/>
              </a:rPr>
              <a:t>polymer</a:t>
            </a:r>
            <a:endParaRPr sz="2100">
              <a:latin typeface="Calibri"/>
              <a:cs typeface="Calibri"/>
            </a:endParaRPr>
          </a:p>
          <a:p>
            <a:pPr marL="243204" marR="7620" indent="19050" algn="just">
              <a:lnSpc>
                <a:spcPct val="100200"/>
              </a:lnSpc>
              <a:spcBef>
                <a:spcPts val="590"/>
              </a:spcBef>
            </a:pPr>
            <a:r>
              <a:rPr sz="2100" dirty="0">
                <a:latin typeface="Calibri"/>
                <a:cs typeface="Calibri"/>
              </a:rPr>
              <a:t>Here</a:t>
            </a:r>
            <a:r>
              <a:rPr sz="2100" spc="484" dirty="0">
                <a:latin typeface="Calibri"/>
                <a:cs typeface="Calibri"/>
              </a:rPr>
              <a:t>  </a:t>
            </a:r>
            <a:r>
              <a:rPr sz="2100" dirty="0">
                <a:latin typeface="Calibri"/>
                <a:cs typeface="Calibri"/>
              </a:rPr>
              <a:t>the</a:t>
            </a:r>
            <a:r>
              <a:rPr sz="2100" spc="190" dirty="0">
                <a:latin typeface="Calibri"/>
                <a:cs typeface="Calibri"/>
              </a:rPr>
              <a:t>   </a:t>
            </a:r>
            <a:r>
              <a:rPr sz="2100" dirty="0">
                <a:latin typeface="Calibri"/>
                <a:cs typeface="Calibri"/>
              </a:rPr>
              <a:t>mer</a:t>
            </a:r>
            <a:r>
              <a:rPr sz="2100" spc="495" dirty="0">
                <a:latin typeface="Calibri"/>
                <a:cs typeface="Calibri"/>
              </a:rPr>
              <a:t>  </a:t>
            </a:r>
            <a:r>
              <a:rPr sz="2100" dirty="0">
                <a:latin typeface="Calibri"/>
                <a:cs typeface="Calibri"/>
              </a:rPr>
              <a:t>units</a:t>
            </a:r>
            <a:r>
              <a:rPr sz="2100" spc="195" dirty="0">
                <a:latin typeface="Calibri"/>
                <a:cs typeface="Calibri"/>
              </a:rPr>
              <a:t>   </a:t>
            </a:r>
            <a:r>
              <a:rPr sz="2100" spc="-25" dirty="0">
                <a:latin typeface="Calibri"/>
                <a:cs typeface="Calibri"/>
              </a:rPr>
              <a:t>are </a:t>
            </a:r>
            <a:r>
              <a:rPr sz="2100" dirty="0">
                <a:latin typeface="Calibri"/>
                <a:cs typeface="Calibri"/>
              </a:rPr>
              <a:t>joined</a:t>
            </a:r>
            <a:r>
              <a:rPr sz="2100" spc="1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to</a:t>
            </a:r>
            <a:r>
              <a:rPr sz="2100" spc="8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end</a:t>
            </a:r>
            <a:r>
              <a:rPr sz="2100" spc="9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to</a:t>
            </a:r>
            <a:r>
              <a:rPr sz="2100" spc="9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end</a:t>
            </a:r>
            <a:r>
              <a:rPr sz="2100" spc="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in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single </a:t>
            </a:r>
            <a:r>
              <a:rPr sz="2150" spc="-10" dirty="0">
                <a:latin typeface="Calibri"/>
                <a:cs typeface="Calibri"/>
              </a:rPr>
              <a:t>chain.</a:t>
            </a:r>
            <a:endParaRPr sz="2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5"/>
              </a:spcBef>
            </a:pPr>
            <a:endParaRPr sz="2100">
              <a:latin typeface="Calibri"/>
              <a:cs typeface="Calibri"/>
            </a:endParaRPr>
          </a:p>
          <a:p>
            <a:pPr marL="243840" indent="-231140" algn="just">
              <a:lnSpc>
                <a:spcPct val="100000"/>
              </a:lnSpc>
              <a:buClr>
                <a:srgbClr val="0179D1"/>
              </a:buClr>
              <a:buChar char="•"/>
              <a:tabLst>
                <a:tab pos="243840" algn="l"/>
              </a:tabLst>
            </a:pPr>
            <a:r>
              <a:rPr sz="2100" dirty="0">
                <a:solidFill>
                  <a:srgbClr val="0064B5"/>
                </a:solidFill>
                <a:latin typeface="Calibri"/>
                <a:cs typeface="Calibri"/>
              </a:rPr>
              <a:t>Branched</a:t>
            </a:r>
            <a:r>
              <a:rPr sz="2100" spc="165" dirty="0">
                <a:solidFill>
                  <a:srgbClr val="0064B5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0072C4"/>
                </a:solidFill>
                <a:latin typeface="Calibri"/>
                <a:cs typeface="Calibri"/>
              </a:rPr>
              <a:t>polymer</a:t>
            </a:r>
            <a:endParaRPr sz="2100">
              <a:latin typeface="Calibri"/>
              <a:cs typeface="Calibri"/>
            </a:endParaRPr>
          </a:p>
          <a:p>
            <a:pPr marL="243840" marR="5080" indent="17145" algn="just">
              <a:lnSpc>
                <a:spcPts val="2550"/>
              </a:lnSpc>
              <a:spcBef>
                <a:spcPts val="615"/>
              </a:spcBef>
            </a:pPr>
            <a:r>
              <a:rPr sz="2200" dirty="0">
                <a:latin typeface="Calibri"/>
                <a:cs typeface="Calibri"/>
              </a:rPr>
              <a:t>Here</a:t>
            </a:r>
            <a:r>
              <a:rPr sz="2200" spc="1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1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side</a:t>
            </a:r>
            <a:r>
              <a:rPr sz="2200" spc="1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branch</a:t>
            </a:r>
            <a:r>
              <a:rPr sz="2200" spc="254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chains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4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connected</a:t>
            </a:r>
            <a:r>
              <a:rPr sz="2200" spc="3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4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46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main </a:t>
            </a:r>
            <a:r>
              <a:rPr sz="2200" spc="-10" dirty="0">
                <a:latin typeface="Calibri"/>
                <a:cs typeface="Calibri"/>
              </a:rPr>
              <a:t>chain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0475" y="2609850"/>
            <a:ext cx="2276475" cy="15621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14725" y="657225"/>
            <a:ext cx="2495550" cy="100012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9143" y="-87312"/>
            <a:ext cx="34512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spc="-35" dirty="0">
                <a:latin typeface="Calibri"/>
                <a:cs typeface="Calibri"/>
              </a:rPr>
              <a:t>Types</a:t>
            </a:r>
            <a:r>
              <a:rPr sz="2800" i="0" spc="-120" dirty="0">
                <a:latin typeface="Calibri"/>
                <a:cs typeface="Calibri"/>
              </a:rPr>
              <a:t> </a:t>
            </a:r>
            <a:r>
              <a:rPr sz="2800" i="0" dirty="0">
                <a:latin typeface="Calibri"/>
                <a:cs typeface="Calibri"/>
              </a:rPr>
              <a:t>of</a:t>
            </a:r>
            <a:r>
              <a:rPr sz="2800" i="0" spc="-160" dirty="0">
                <a:latin typeface="Calibri"/>
                <a:cs typeface="Calibri"/>
              </a:rPr>
              <a:t> </a:t>
            </a:r>
            <a:r>
              <a:rPr sz="2800" i="0" spc="-60" dirty="0">
                <a:latin typeface="Calibri"/>
                <a:cs typeface="Calibri"/>
              </a:rPr>
              <a:t>homo </a:t>
            </a:r>
            <a:r>
              <a:rPr sz="2800" i="0" spc="-40" dirty="0">
                <a:latin typeface="Calibri"/>
                <a:cs typeface="Calibri"/>
              </a:rPr>
              <a:t>polymers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767" y="525462"/>
            <a:ext cx="25781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65" indent="-240665">
              <a:lnSpc>
                <a:spcPct val="100000"/>
              </a:lnSpc>
              <a:spcBef>
                <a:spcPts val="100"/>
              </a:spcBef>
              <a:buClr>
                <a:srgbClr val="0375CF"/>
              </a:buClr>
              <a:buChar char="•"/>
              <a:tabLst>
                <a:tab pos="253365" algn="l"/>
              </a:tabLst>
            </a:pPr>
            <a:r>
              <a:rPr sz="2100" dirty="0">
                <a:solidFill>
                  <a:srgbClr val="0067C1"/>
                </a:solidFill>
                <a:latin typeface="Calibri"/>
                <a:cs typeface="Calibri"/>
              </a:rPr>
              <a:t>Cross</a:t>
            </a:r>
            <a:r>
              <a:rPr sz="2100" spc="45" dirty="0">
                <a:solidFill>
                  <a:srgbClr val="0067C1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562AA"/>
                </a:solidFill>
                <a:latin typeface="Calibri"/>
                <a:cs typeface="Calibri"/>
              </a:rPr>
              <a:t>linked</a:t>
            </a:r>
            <a:r>
              <a:rPr sz="2100" spc="55" dirty="0">
                <a:solidFill>
                  <a:srgbClr val="0562AA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0067BA"/>
                </a:solidFill>
                <a:latin typeface="Calibri"/>
                <a:cs typeface="Calibri"/>
              </a:rPr>
              <a:t>polymer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6776" y="884237"/>
            <a:ext cx="638175" cy="337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50" spc="-10" dirty="0">
                <a:latin typeface="Calibri"/>
                <a:cs typeface="Calibri"/>
              </a:rPr>
              <a:t>linear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252" y="884237"/>
            <a:ext cx="711835" cy="634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>
              <a:lnSpc>
                <a:spcPts val="2370"/>
              </a:lnSpc>
              <a:spcBef>
                <a:spcPts val="100"/>
              </a:spcBef>
            </a:pPr>
            <a:r>
              <a:rPr sz="2050" spc="-20" dirty="0">
                <a:latin typeface="Calibri"/>
                <a:cs typeface="Calibri"/>
              </a:rPr>
              <a:t>Here</a:t>
            </a:r>
            <a:endParaRPr sz="2050">
              <a:latin typeface="Calibri"/>
              <a:cs typeface="Calibri"/>
            </a:endParaRPr>
          </a:p>
          <a:p>
            <a:pPr marL="12700">
              <a:lnSpc>
                <a:spcPts val="2425"/>
              </a:lnSpc>
            </a:pPr>
            <a:r>
              <a:rPr sz="2100" spc="-10" dirty="0">
                <a:latin typeface="Calibri"/>
                <a:cs typeface="Calibri"/>
              </a:rPr>
              <a:t>chains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23527" y="1173162"/>
            <a:ext cx="81597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1660" algn="l"/>
              </a:tabLst>
            </a:pPr>
            <a:r>
              <a:rPr sz="2100" spc="-25" dirty="0">
                <a:latin typeface="Calibri"/>
                <a:cs typeface="Calibri"/>
              </a:rPr>
              <a:t>one</a:t>
            </a:r>
            <a:r>
              <a:rPr sz="2100" dirty="0">
                <a:latin typeface="Calibri"/>
                <a:cs typeface="Calibri"/>
              </a:rPr>
              <a:t>	</a:t>
            </a:r>
            <a:r>
              <a:rPr sz="2100" spc="-25" dirty="0">
                <a:latin typeface="Calibri"/>
                <a:cs typeface="Calibri"/>
              </a:rPr>
              <a:t>to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2709" y="1462087"/>
            <a:ext cx="890905" cy="35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50" spc="-20" dirty="0">
                <a:latin typeface="Calibri"/>
                <a:cs typeface="Calibri"/>
              </a:rPr>
              <a:t>another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5155" y="884237"/>
            <a:ext cx="1489710" cy="930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370"/>
              </a:lnSpc>
              <a:spcBef>
                <a:spcPts val="100"/>
              </a:spcBef>
              <a:tabLst>
                <a:tab pos="535305" algn="l"/>
              </a:tabLst>
            </a:pPr>
            <a:r>
              <a:rPr sz="2050" spc="-25" dirty="0">
                <a:latin typeface="Calibri"/>
                <a:cs typeface="Calibri"/>
              </a:rPr>
              <a:t>the</a:t>
            </a:r>
            <a:r>
              <a:rPr sz="2050" dirty="0">
                <a:latin typeface="Calibri"/>
                <a:cs typeface="Calibri"/>
              </a:rPr>
              <a:t>	</a:t>
            </a:r>
            <a:r>
              <a:rPr sz="2050" spc="-10" dirty="0">
                <a:latin typeface="Calibri"/>
                <a:cs typeface="Calibri"/>
              </a:rPr>
              <a:t>adjacent</a:t>
            </a:r>
            <a:endParaRPr sz="2050">
              <a:latin typeface="Calibri"/>
              <a:cs typeface="Calibri"/>
            </a:endParaRPr>
          </a:p>
          <a:p>
            <a:pPr marR="27305" algn="ctr">
              <a:lnSpc>
                <a:spcPts val="2305"/>
              </a:lnSpc>
              <a:tabLst>
                <a:tab pos="512445" algn="l"/>
              </a:tabLst>
            </a:pPr>
            <a:r>
              <a:rPr sz="2100" spc="-25" dirty="0">
                <a:latin typeface="Calibri"/>
                <a:cs typeface="Calibri"/>
              </a:rPr>
              <a:t>are</a:t>
            </a:r>
            <a:r>
              <a:rPr sz="2100" dirty="0">
                <a:latin typeface="Calibri"/>
                <a:cs typeface="Calibri"/>
              </a:rPr>
              <a:t>	</a:t>
            </a:r>
            <a:r>
              <a:rPr sz="2100" spc="-10" dirty="0">
                <a:latin typeface="Calibri"/>
                <a:cs typeface="Calibri"/>
              </a:rPr>
              <a:t>joined</a:t>
            </a:r>
            <a:endParaRPr sz="2100">
              <a:latin typeface="Calibri"/>
              <a:cs typeface="Calibri"/>
            </a:endParaRPr>
          </a:p>
          <a:p>
            <a:pPr marL="163830" algn="ctr">
              <a:lnSpc>
                <a:spcPts val="2460"/>
              </a:lnSpc>
            </a:pPr>
            <a:r>
              <a:rPr sz="2150" spc="-25" dirty="0">
                <a:latin typeface="Calibri"/>
                <a:cs typeface="Calibri"/>
              </a:rPr>
              <a:t>at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30714" y="1462087"/>
            <a:ext cx="799465" cy="35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50" spc="-35" dirty="0">
                <a:latin typeface="Calibri"/>
                <a:cs typeface="Calibri"/>
              </a:rPr>
              <a:t>various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0767" y="1727683"/>
            <a:ext cx="3247390" cy="254508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46379" algn="just">
              <a:lnSpc>
                <a:spcPct val="100000"/>
              </a:lnSpc>
              <a:spcBef>
                <a:spcPts val="355"/>
              </a:spcBef>
            </a:pPr>
            <a:r>
              <a:rPr sz="2050" dirty="0">
                <a:latin typeface="Calibri"/>
                <a:cs typeface="Calibri"/>
              </a:rPr>
              <a:t>positions</a:t>
            </a:r>
            <a:r>
              <a:rPr sz="2050" spc="13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by</a:t>
            </a:r>
            <a:r>
              <a:rPr sz="2050" spc="18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covalant</a:t>
            </a:r>
            <a:r>
              <a:rPr sz="2050" spc="19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bond</a:t>
            </a:r>
            <a:endParaRPr sz="2050">
              <a:latin typeface="Calibri"/>
              <a:cs typeface="Calibri"/>
            </a:endParaRPr>
          </a:p>
          <a:p>
            <a:pPr marL="243840" indent="-231140" algn="just">
              <a:lnSpc>
                <a:spcPct val="100000"/>
              </a:lnSpc>
              <a:spcBef>
                <a:spcPts val="265"/>
              </a:spcBef>
              <a:buClr>
                <a:srgbClr val="0A77C4"/>
              </a:buClr>
              <a:buChar char="•"/>
              <a:tabLst>
                <a:tab pos="243840" algn="l"/>
              </a:tabLst>
            </a:pPr>
            <a:r>
              <a:rPr sz="2100" dirty="0">
                <a:solidFill>
                  <a:srgbClr val="036EBC"/>
                </a:solidFill>
                <a:latin typeface="Calibri"/>
                <a:cs typeface="Calibri"/>
              </a:rPr>
              <a:t>Network</a:t>
            </a:r>
            <a:r>
              <a:rPr sz="2100" spc="220" dirty="0">
                <a:solidFill>
                  <a:srgbClr val="036EBC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0A67B5"/>
                </a:solidFill>
                <a:latin typeface="Calibri"/>
                <a:cs typeface="Calibri"/>
              </a:rPr>
              <a:t>polymers</a:t>
            </a:r>
            <a:endParaRPr sz="2100">
              <a:latin typeface="Calibri"/>
              <a:cs typeface="Calibri"/>
            </a:endParaRPr>
          </a:p>
          <a:p>
            <a:pPr marL="245110" marR="5080" indent="17145" algn="just">
              <a:lnSpc>
                <a:spcPct val="89400"/>
              </a:lnSpc>
              <a:spcBef>
                <a:spcPts val="600"/>
              </a:spcBef>
              <a:tabLst>
                <a:tab pos="2218690" algn="l"/>
              </a:tabLst>
            </a:pPr>
            <a:r>
              <a:rPr sz="2100" dirty="0">
                <a:latin typeface="Calibri"/>
                <a:cs typeface="Calibri"/>
              </a:rPr>
              <a:t>It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has</a:t>
            </a:r>
            <a:r>
              <a:rPr sz="2100" spc="8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three</a:t>
            </a:r>
            <a:r>
              <a:rPr sz="2100" spc="1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active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covalent </a:t>
            </a:r>
            <a:r>
              <a:rPr sz="2200" dirty="0">
                <a:latin typeface="Calibri"/>
                <a:cs typeface="Calibri"/>
              </a:rPr>
              <a:t>bonds</a:t>
            </a:r>
            <a:r>
              <a:rPr sz="2200" spc="24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(trifunctional</a:t>
            </a:r>
            <a:r>
              <a:rPr sz="2200" spc="175" dirty="0">
                <a:latin typeface="Calibri"/>
                <a:cs typeface="Calibri"/>
              </a:rPr>
              <a:t>  </a:t>
            </a:r>
            <a:r>
              <a:rPr sz="2200" spc="-45" dirty="0">
                <a:latin typeface="Calibri"/>
                <a:cs typeface="Calibri"/>
              </a:rPr>
              <a:t>mer </a:t>
            </a:r>
            <a:r>
              <a:rPr sz="2100" dirty="0">
                <a:latin typeface="Calibri"/>
                <a:cs typeface="Calibri"/>
              </a:rPr>
              <a:t>units)</a:t>
            </a:r>
            <a:r>
              <a:rPr sz="2100" spc="295" dirty="0">
                <a:latin typeface="Calibri"/>
                <a:cs typeface="Calibri"/>
              </a:rPr>
              <a:t>   </a:t>
            </a:r>
            <a:r>
              <a:rPr sz="2100" dirty="0">
                <a:latin typeface="Calibri"/>
                <a:cs typeface="Calibri"/>
              </a:rPr>
              <a:t>which</a:t>
            </a:r>
            <a:r>
              <a:rPr sz="2100" spc="95" dirty="0">
                <a:latin typeface="Calibri"/>
                <a:cs typeface="Calibri"/>
              </a:rPr>
              <a:t>  </a:t>
            </a:r>
            <a:r>
              <a:rPr sz="2100" dirty="0">
                <a:latin typeface="Calibri"/>
                <a:cs typeface="Calibri"/>
              </a:rPr>
              <a:t>form</a:t>
            </a:r>
            <a:r>
              <a:rPr sz="2100" spc="100" dirty="0">
                <a:latin typeface="Calibri"/>
                <a:cs typeface="Calibri"/>
              </a:rPr>
              <a:t>  </a:t>
            </a:r>
            <a:r>
              <a:rPr sz="2100" spc="-10" dirty="0">
                <a:latin typeface="Calibri"/>
                <a:cs typeface="Calibri"/>
              </a:rPr>
              <a:t>these </a:t>
            </a:r>
            <a:r>
              <a:rPr sz="2150" spc="-10" dirty="0">
                <a:latin typeface="Calibri"/>
                <a:cs typeface="Calibri"/>
              </a:rPr>
              <a:t>dimensional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35" dirty="0">
                <a:latin typeface="Calibri"/>
                <a:cs typeface="Calibri"/>
              </a:rPr>
              <a:t>networks </a:t>
            </a:r>
            <a:r>
              <a:rPr sz="2100" dirty="0">
                <a:latin typeface="Calibri"/>
                <a:cs typeface="Calibri"/>
              </a:rPr>
              <a:t>instead</a:t>
            </a:r>
            <a:r>
              <a:rPr sz="2100" spc="3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of</a:t>
            </a:r>
            <a:r>
              <a:rPr sz="2100" spc="29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the</a:t>
            </a:r>
            <a:r>
              <a:rPr sz="2100" spc="29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linear</a:t>
            </a:r>
            <a:r>
              <a:rPr sz="2100" spc="28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chain </a:t>
            </a:r>
            <a:r>
              <a:rPr sz="2150" spc="-20" dirty="0">
                <a:latin typeface="Calibri"/>
                <a:cs typeface="Calibri"/>
              </a:rPr>
              <a:t>frame</a:t>
            </a:r>
            <a:r>
              <a:rPr sz="2150" spc="-25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work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600" y="3648075"/>
            <a:ext cx="3238500" cy="3333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90725" y="2247900"/>
            <a:ext cx="3848100" cy="2286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36381" y="7937"/>
            <a:ext cx="377317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i="0" spc="-95" dirty="0">
                <a:solidFill>
                  <a:srgbClr val="CF1F00"/>
                </a:solidFill>
                <a:latin typeface="Calibri"/>
                <a:cs typeface="Calibri"/>
              </a:rPr>
              <a:t>Types</a:t>
            </a:r>
            <a:r>
              <a:rPr sz="3700" i="0" spc="-70" dirty="0">
                <a:solidFill>
                  <a:srgbClr val="CF1F00"/>
                </a:solidFill>
                <a:latin typeface="Calibri"/>
                <a:cs typeface="Calibri"/>
              </a:rPr>
              <a:t> </a:t>
            </a:r>
            <a:r>
              <a:rPr sz="3700" i="0" dirty="0">
                <a:solidFill>
                  <a:srgbClr val="E21300"/>
                </a:solidFill>
                <a:latin typeface="Calibri"/>
                <a:cs typeface="Calibri"/>
              </a:rPr>
              <a:t>of</a:t>
            </a:r>
            <a:r>
              <a:rPr sz="3700" i="0" spc="-120" dirty="0">
                <a:solidFill>
                  <a:srgbClr val="E21300"/>
                </a:solidFill>
                <a:latin typeface="Calibri"/>
                <a:cs typeface="Calibri"/>
              </a:rPr>
              <a:t> </a:t>
            </a:r>
            <a:r>
              <a:rPr sz="3700" i="0" spc="-80" dirty="0">
                <a:solidFill>
                  <a:srgbClr val="DD0F00"/>
                </a:solidFill>
                <a:latin typeface="Calibri"/>
                <a:cs typeface="Calibri"/>
              </a:rPr>
              <a:t>copolymers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298" y="746745"/>
            <a:ext cx="5899785" cy="261175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280035" indent="-265430">
              <a:lnSpc>
                <a:spcPct val="100000"/>
              </a:lnSpc>
              <a:spcBef>
                <a:spcPts val="570"/>
              </a:spcBef>
              <a:buClr>
                <a:srgbClr val="0F6EAC"/>
              </a:buClr>
              <a:buAutoNum type="arabicPeriod"/>
              <a:tabLst>
                <a:tab pos="280035" algn="l"/>
              </a:tabLst>
            </a:pPr>
            <a:r>
              <a:rPr sz="2100" dirty="0">
                <a:solidFill>
                  <a:srgbClr val="1166A1"/>
                </a:solidFill>
                <a:latin typeface="Calibri"/>
                <a:cs typeface="Calibri"/>
              </a:rPr>
              <a:t>Random</a:t>
            </a:r>
            <a:r>
              <a:rPr sz="2100" spc="250" dirty="0">
                <a:solidFill>
                  <a:srgbClr val="1166A1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0159A1"/>
                </a:solidFill>
                <a:latin typeface="Calibri"/>
                <a:cs typeface="Calibri"/>
              </a:rPr>
              <a:t>copolymers</a:t>
            </a:r>
            <a:endParaRPr sz="2100">
              <a:latin typeface="Calibri"/>
              <a:cs typeface="Calibri"/>
            </a:endParaRPr>
          </a:p>
          <a:p>
            <a:pPr marL="243840" marR="5080" indent="7620">
              <a:lnSpc>
                <a:spcPts val="2550"/>
              </a:lnSpc>
              <a:spcBef>
                <a:spcPts val="650"/>
              </a:spcBef>
            </a:pPr>
            <a:r>
              <a:rPr sz="2200" spc="-25" dirty="0">
                <a:latin typeface="Calibri"/>
                <a:cs typeface="Calibri"/>
              </a:rPr>
              <a:t>Here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2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different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units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randomly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dispersed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along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chain</a:t>
            </a:r>
            <a:endParaRPr sz="2200">
              <a:latin typeface="Calibri"/>
              <a:cs typeface="Calibri"/>
            </a:endParaRPr>
          </a:p>
          <a:p>
            <a:pPr marL="1890395">
              <a:lnSpc>
                <a:spcPts val="2170"/>
              </a:lnSpc>
            </a:pPr>
            <a:r>
              <a:rPr sz="2150" spc="-60" dirty="0">
                <a:latin typeface="Calibri"/>
                <a:cs typeface="Calibri"/>
              </a:rPr>
              <a:t>Random</a:t>
            </a:r>
            <a:r>
              <a:rPr sz="2150" spc="-2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Copolymers</a:t>
            </a:r>
            <a:endParaRPr sz="2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95"/>
              </a:spcBef>
            </a:pPr>
            <a:endParaRPr sz="2150">
              <a:latin typeface="Calibri"/>
              <a:cs typeface="Calibri"/>
            </a:endParaRPr>
          </a:p>
          <a:p>
            <a:pPr marL="288925" indent="-276225">
              <a:lnSpc>
                <a:spcPts val="2565"/>
              </a:lnSpc>
              <a:buClr>
                <a:srgbClr val="0C70BF"/>
              </a:buClr>
              <a:buAutoNum type="arabicPeriod" startAt="2"/>
              <a:tabLst>
                <a:tab pos="288925" algn="l"/>
              </a:tabLst>
            </a:pPr>
            <a:r>
              <a:rPr sz="2150" dirty="0">
                <a:solidFill>
                  <a:srgbClr val="1F7CBA"/>
                </a:solidFill>
                <a:latin typeface="Calibri"/>
                <a:cs typeface="Calibri"/>
              </a:rPr>
              <a:t>Alternating</a:t>
            </a:r>
            <a:r>
              <a:rPr sz="2150" spc="50" dirty="0">
                <a:solidFill>
                  <a:srgbClr val="1F7CBA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2372AE"/>
                </a:solidFill>
                <a:latin typeface="Calibri"/>
                <a:cs typeface="Calibri"/>
              </a:rPr>
              <a:t>copolymer</a:t>
            </a:r>
            <a:endParaRPr sz="2150">
              <a:latin typeface="Calibri"/>
              <a:cs typeface="Calibri"/>
            </a:endParaRPr>
          </a:p>
          <a:p>
            <a:pPr marL="482600">
              <a:lnSpc>
                <a:spcPts val="2565"/>
              </a:lnSpc>
            </a:pPr>
            <a:r>
              <a:rPr sz="2150" dirty="0">
                <a:latin typeface="Calibri"/>
                <a:cs typeface="Calibri"/>
              </a:rPr>
              <a:t>The</a:t>
            </a:r>
            <a:r>
              <a:rPr sz="2150" spc="-8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2</a:t>
            </a:r>
            <a:r>
              <a:rPr sz="2150" spc="-9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mer</a:t>
            </a:r>
            <a:r>
              <a:rPr sz="2150" spc="-4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units</a:t>
            </a:r>
            <a:r>
              <a:rPr sz="2150" spc="-3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placed</a:t>
            </a:r>
            <a:r>
              <a:rPr sz="2150" spc="-4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alternatively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6381" y="7937"/>
            <a:ext cx="377317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i="0" spc="-95" dirty="0">
                <a:solidFill>
                  <a:srgbClr val="CF1F00"/>
                </a:solidFill>
                <a:latin typeface="Calibri"/>
                <a:cs typeface="Calibri"/>
              </a:rPr>
              <a:t>Types</a:t>
            </a:r>
            <a:r>
              <a:rPr sz="3700" i="0" spc="-70" dirty="0">
                <a:solidFill>
                  <a:srgbClr val="CF1F00"/>
                </a:solidFill>
                <a:latin typeface="Calibri"/>
                <a:cs typeface="Calibri"/>
              </a:rPr>
              <a:t> </a:t>
            </a:r>
            <a:r>
              <a:rPr sz="3700" i="0" dirty="0">
                <a:solidFill>
                  <a:srgbClr val="E21300"/>
                </a:solidFill>
                <a:latin typeface="Calibri"/>
                <a:cs typeface="Calibri"/>
              </a:rPr>
              <a:t>of</a:t>
            </a:r>
            <a:r>
              <a:rPr sz="3700" i="0" spc="-120" dirty="0">
                <a:solidFill>
                  <a:srgbClr val="E21300"/>
                </a:solidFill>
                <a:latin typeface="Calibri"/>
                <a:cs typeface="Calibri"/>
              </a:rPr>
              <a:t> </a:t>
            </a:r>
            <a:r>
              <a:rPr sz="3700" i="0" spc="-80" dirty="0">
                <a:solidFill>
                  <a:srgbClr val="DF0E00"/>
                </a:solidFill>
                <a:latin typeface="Calibri"/>
                <a:cs typeface="Calibri"/>
              </a:rPr>
              <a:t>copolymers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8046" y="700087"/>
            <a:ext cx="2638425" cy="3493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6375" indent="-204470" algn="just">
              <a:lnSpc>
                <a:spcPct val="100000"/>
              </a:lnSpc>
              <a:spcBef>
                <a:spcPts val="100"/>
              </a:spcBef>
              <a:buSzPct val="95000"/>
              <a:buAutoNum type="arabicPeriod" startAt="3"/>
              <a:tabLst>
                <a:tab pos="206375" algn="l"/>
              </a:tabLst>
            </a:pPr>
            <a:r>
              <a:rPr sz="2000" dirty="0">
                <a:solidFill>
                  <a:srgbClr val="0C67A5"/>
                </a:solidFill>
                <a:latin typeface="Calibri"/>
                <a:cs typeface="Calibri"/>
              </a:rPr>
              <a:t>Block</a:t>
            </a:r>
            <a:r>
              <a:rPr sz="2000" spc="75" dirty="0">
                <a:solidFill>
                  <a:srgbClr val="0C67A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85B97"/>
                </a:solidFill>
                <a:latin typeface="Calibri"/>
                <a:cs typeface="Calibri"/>
              </a:rPr>
              <a:t>copolymer</a:t>
            </a:r>
            <a:endParaRPr sz="2000">
              <a:latin typeface="Calibri"/>
              <a:cs typeface="Calibri"/>
            </a:endParaRPr>
          </a:p>
          <a:p>
            <a:pPr marL="14604" marR="5715" indent="1905" algn="just">
              <a:lnSpc>
                <a:spcPct val="81700"/>
              </a:lnSpc>
              <a:spcBef>
                <a:spcPts val="475"/>
              </a:spcBef>
            </a:pPr>
            <a:r>
              <a:rPr sz="1950" dirty="0">
                <a:latin typeface="Calibri"/>
                <a:cs typeface="Calibri"/>
              </a:rPr>
              <a:t>Identical</a:t>
            </a:r>
            <a:r>
              <a:rPr sz="1950" spc="420" dirty="0">
                <a:latin typeface="Calibri"/>
                <a:cs typeface="Calibri"/>
              </a:rPr>
              <a:t>    </a:t>
            </a:r>
            <a:r>
              <a:rPr sz="1950" dirty="0">
                <a:latin typeface="Calibri"/>
                <a:cs typeface="Calibri"/>
              </a:rPr>
              <a:t>mers</a:t>
            </a:r>
            <a:r>
              <a:rPr sz="1950" spc="434" dirty="0">
                <a:latin typeface="Calibri"/>
                <a:cs typeface="Calibri"/>
              </a:rPr>
              <a:t>    </a:t>
            </a:r>
            <a:r>
              <a:rPr sz="1950" spc="-25" dirty="0">
                <a:latin typeface="Calibri"/>
                <a:cs typeface="Calibri"/>
              </a:rPr>
              <a:t>are </a:t>
            </a:r>
            <a:r>
              <a:rPr sz="1950" dirty="0">
                <a:latin typeface="Calibri"/>
                <a:cs typeface="Calibri"/>
              </a:rPr>
              <a:t>clustered</a:t>
            </a:r>
            <a:r>
              <a:rPr sz="1950" spc="28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in</a:t>
            </a:r>
            <a:r>
              <a:rPr sz="1950" spc="22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blocks</a:t>
            </a:r>
            <a:r>
              <a:rPr sz="1950" spc="26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along </a:t>
            </a:r>
            <a:r>
              <a:rPr sz="1950" dirty="0">
                <a:latin typeface="Calibri"/>
                <a:cs typeface="Calibri"/>
              </a:rPr>
              <a:t>the</a:t>
            </a:r>
            <a:r>
              <a:rPr sz="1950" spc="4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chain.</a:t>
            </a:r>
            <a:endParaRPr sz="19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Calibri"/>
              <a:cs typeface="Calibri"/>
            </a:endParaRPr>
          </a:p>
          <a:p>
            <a:pPr marL="200025" indent="-200025" algn="just">
              <a:lnSpc>
                <a:spcPts val="2375"/>
              </a:lnSpc>
              <a:buSzPct val="92500"/>
              <a:buAutoNum type="arabicPeriod" startAt="4"/>
              <a:tabLst>
                <a:tab pos="200025" algn="l"/>
              </a:tabLst>
            </a:pPr>
            <a:r>
              <a:rPr sz="2000" dirty="0">
                <a:solidFill>
                  <a:srgbClr val="1679BC"/>
                </a:solidFill>
                <a:latin typeface="Calibri"/>
                <a:cs typeface="Calibri"/>
              </a:rPr>
              <a:t>Graft</a:t>
            </a:r>
            <a:r>
              <a:rPr sz="2000" spc="-10" dirty="0">
                <a:solidFill>
                  <a:srgbClr val="1679B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C5BAA"/>
                </a:solidFill>
                <a:latin typeface="Calibri"/>
                <a:cs typeface="Calibri"/>
              </a:rPr>
              <a:t>copolymer</a:t>
            </a:r>
            <a:endParaRPr sz="2000">
              <a:latin typeface="Calibri"/>
              <a:cs typeface="Calibri"/>
            </a:endParaRPr>
          </a:p>
          <a:p>
            <a:pPr marL="13970" marR="5080" indent="1270" algn="just">
              <a:lnSpc>
                <a:spcPct val="78700"/>
              </a:lnSpc>
              <a:spcBef>
                <a:spcPts val="500"/>
              </a:spcBef>
              <a:tabLst>
                <a:tab pos="1269365" algn="l"/>
                <a:tab pos="2109470" algn="l"/>
              </a:tabLst>
            </a:pPr>
            <a:r>
              <a:rPr sz="2050" dirty="0">
                <a:latin typeface="Calibri"/>
                <a:cs typeface="Calibri"/>
              </a:rPr>
              <a:t>In</a:t>
            </a:r>
            <a:r>
              <a:rPr sz="2050" spc="190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this</a:t>
            </a:r>
            <a:r>
              <a:rPr sz="2050" spc="185" dirty="0">
                <a:latin typeface="Calibri"/>
                <a:cs typeface="Calibri"/>
              </a:rPr>
              <a:t>  </a:t>
            </a:r>
            <a:r>
              <a:rPr sz="2050" dirty="0">
                <a:solidFill>
                  <a:srgbClr val="0F0F0F"/>
                </a:solidFill>
                <a:latin typeface="Calibri"/>
                <a:cs typeface="Calibri"/>
              </a:rPr>
              <a:t>,</a:t>
            </a:r>
            <a:r>
              <a:rPr sz="2050" spc="170" dirty="0">
                <a:solidFill>
                  <a:srgbClr val="0F0F0F"/>
                </a:solidFill>
                <a:latin typeface="Calibri"/>
                <a:cs typeface="Calibri"/>
              </a:rPr>
              <a:t>  </a:t>
            </a:r>
            <a:r>
              <a:rPr sz="2050" spc="-35" dirty="0">
                <a:latin typeface="Calibri"/>
                <a:cs typeface="Calibri"/>
              </a:rPr>
              <a:t>homopolymer </a:t>
            </a:r>
            <a:r>
              <a:rPr sz="2000" dirty="0">
                <a:latin typeface="Calibri"/>
                <a:cs typeface="Calibri"/>
              </a:rPr>
              <a:t>side</a:t>
            </a:r>
            <a:r>
              <a:rPr sz="2000" spc="34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branches</a:t>
            </a:r>
            <a:r>
              <a:rPr sz="2000" spc="41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340" dirty="0">
                <a:latin typeface="Calibri"/>
                <a:cs typeface="Calibri"/>
              </a:rPr>
              <a:t>  </a:t>
            </a:r>
            <a:r>
              <a:rPr sz="2000" spc="-25" dirty="0">
                <a:latin typeface="Calibri"/>
                <a:cs typeface="Calibri"/>
              </a:rPr>
              <a:t>one </a:t>
            </a:r>
            <a:r>
              <a:rPr sz="2050" dirty="0">
                <a:latin typeface="Calibri"/>
                <a:cs typeface="Calibri"/>
              </a:rPr>
              <a:t>type</a:t>
            </a:r>
            <a:r>
              <a:rPr sz="2050" spc="29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may</a:t>
            </a:r>
            <a:r>
              <a:rPr sz="2050" spc="37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be</a:t>
            </a:r>
            <a:r>
              <a:rPr sz="2050" spc="3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grafted</a:t>
            </a:r>
            <a:r>
              <a:rPr sz="2050" spc="409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homopolymer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main </a:t>
            </a:r>
            <a:r>
              <a:rPr sz="2050" spc="-10" dirty="0">
                <a:latin typeface="Calibri"/>
                <a:cs typeface="Calibri"/>
              </a:rPr>
              <a:t>chains</a:t>
            </a:r>
            <a:r>
              <a:rPr sz="2050" dirty="0">
                <a:latin typeface="Calibri"/>
                <a:cs typeface="Calibri"/>
              </a:rPr>
              <a:t>	that</a:t>
            </a:r>
            <a:r>
              <a:rPr sz="2050" spc="440" dirty="0">
                <a:latin typeface="Calibri"/>
                <a:cs typeface="Calibri"/>
              </a:rPr>
              <a:t>     </a:t>
            </a:r>
            <a:r>
              <a:rPr sz="2050" spc="-30" dirty="0">
                <a:latin typeface="Calibri"/>
                <a:cs typeface="Calibri"/>
              </a:rPr>
              <a:t>are </a:t>
            </a:r>
            <a:r>
              <a:rPr sz="2000" dirty="0">
                <a:latin typeface="Calibri"/>
                <a:cs typeface="Calibri"/>
              </a:rPr>
              <a:t>composed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2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different </a:t>
            </a:r>
            <a:r>
              <a:rPr sz="2050" spc="-20" dirty="0">
                <a:latin typeface="Calibri"/>
                <a:cs typeface="Calibri"/>
              </a:rPr>
              <a:t>mer.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71167" y="1138237"/>
            <a:ext cx="1364615" cy="261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65" dirty="0">
                <a:latin typeface="Calibri"/>
                <a:cs typeface="Calibri"/>
              </a:rPr>
              <a:t>Bloc[‹</a:t>
            </a:r>
            <a:r>
              <a:rPr sz="1550" spc="5" dirty="0">
                <a:latin typeface="Calibri"/>
                <a:cs typeface="Calibri"/>
              </a:rPr>
              <a:t> </a:t>
            </a:r>
            <a:r>
              <a:rPr sz="1550" spc="-55" dirty="0">
                <a:latin typeface="Calibri"/>
                <a:cs typeface="Calibri"/>
              </a:rPr>
              <a:t>Copolymers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0377" y="2843212"/>
            <a:ext cx="1598930" cy="261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latin typeface="Calibri"/>
                <a:cs typeface="Calibri"/>
              </a:rPr>
              <a:t>Gradient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spc="-65" dirty="0">
                <a:latin typeface="Calibri"/>
                <a:cs typeface="Calibri"/>
              </a:rPr>
              <a:t>Copolyrners</a:t>
            </a:r>
            <a:endParaRPr sz="1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52900" y="4019550"/>
            <a:ext cx="1028700" cy="16192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27125">
              <a:lnSpc>
                <a:spcPct val="100000"/>
              </a:lnSpc>
              <a:spcBef>
                <a:spcPts val="100"/>
              </a:spcBef>
            </a:pPr>
            <a:r>
              <a:rPr sz="3250" i="0" spc="-10" dirty="0">
                <a:solidFill>
                  <a:srgbClr val="CF1C00"/>
                </a:solidFill>
                <a:latin typeface="Calibri"/>
                <a:cs typeface="Calibri"/>
              </a:rPr>
              <a:t>Types</a:t>
            </a:r>
            <a:r>
              <a:rPr sz="3250" i="0" spc="-70" dirty="0">
                <a:solidFill>
                  <a:srgbClr val="CF1C00"/>
                </a:solidFill>
                <a:latin typeface="Calibri"/>
                <a:cs typeface="Calibri"/>
              </a:rPr>
              <a:t> </a:t>
            </a:r>
            <a:r>
              <a:rPr sz="3250" i="0" dirty="0">
                <a:solidFill>
                  <a:srgbClr val="D41D00"/>
                </a:solidFill>
                <a:latin typeface="Calibri"/>
                <a:cs typeface="Calibri"/>
              </a:rPr>
              <a:t>of</a:t>
            </a:r>
            <a:r>
              <a:rPr sz="3250" i="0" spc="-80" dirty="0">
                <a:solidFill>
                  <a:srgbClr val="D41D00"/>
                </a:solidFill>
                <a:latin typeface="Calibri"/>
                <a:cs typeface="Calibri"/>
              </a:rPr>
              <a:t> </a:t>
            </a:r>
            <a:r>
              <a:rPr sz="3250" i="0" spc="-10" dirty="0">
                <a:solidFill>
                  <a:srgbClr val="D41C00"/>
                </a:solidFill>
                <a:latin typeface="Calibri"/>
                <a:cs typeface="Calibri"/>
              </a:rPr>
              <a:t>copolymers</a:t>
            </a:r>
            <a:endParaRPr sz="3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4594" y="597621"/>
            <a:ext cx="5551170" cy="175260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30"/>
              </a:spcBef>
            </a:pPr>
            <a:r>
              <a:rPr sz="2000" dirty="0">
                <a:solidFill>
                  <a:srgbClr val="1A70AF"/>
                </a:solidFill>
                <a:latin typeface="Cambria"/>
                <a:cs typeface="Cambria"/>
              </a:rPr>
              <a:t>5.</a:t>
            </a:r>
            <a:r>
              <a:rPr sz="2000" spc="70" dirty="0">
                <a:solidFill>
                  <a:srgbClr val="1A70AF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216B93"/>
                </a:solidFill>
                <a:latin typeface="Cambria"/>
                <a:cs typeface="Cambria"/>
              </a:rPr>
              <a:t>Isomerism:</a:t>
            </a:r>
            <a:endParaRPr sz="2000">
              <a:latin typeface="Cambria"/>
              <a:cs typeface="Cambria"/>
            </a:endParaRPr>
          </a:p>
          <a:p>
            <a:pPr marL="250190" marR="17780" indent="64769" algn="just">
              <a:lnSpc>
                <a:spcPts val="2550"/>
              </a:lnSpc>
              <a:spcBef>
                <a:spcPts val="635"/>
              </a:spcBef>
            </a:pPr>
            <a:r>
              <a:rPr sz="2200" dirty="0">
                <a:latin typeface="Calibri"/>
                <a:cs typeface="Calibri"/>
              </a:rPr>
              <a:t>It</a:t>
            </a:r>
            <a:r>
              <a:rPr sz="2200" spc="1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1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1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phenomenon</a:t>
            </a:r>
            <a:r>
              <a:rPr sz="2200" spc="2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wherein</a:t>
            </a:r>
            <a:r>
              <a:rPr sz="2200" spc="1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different</a:t>
            </a:r>
            <a:r>
              <a:rPr sz="2200" spc="22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atomic </a:t>
            </a:r>
            <a:r>
              <a:rPr sz="2200" dirty="0">
                <a:latin typeface="Calibri"/>
                <a:cs typeface="Calibri"/>
              </a:rPr>
              <a:t>configurations</a:t>
            </a:r>
            <a:r>
              <a:rPr sz="2200" spc="340" dirty="0">
                <a:latin typeface="Calibri"/>
                <a:cs typeface="Calibri"/>
              </a:rPr>
              <a:t>   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8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possible</a:t>
            </a:r>
            <a:r>
              <a:rPr sz="2200" spc="15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7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80" dirty="0">
                <a:latin typeface="Calibri"/>
                <a:cs typeface="Calibri"/>
              </a:rPr>
              <a:t>  </a:t>
            </a:r>
            <a:r>
              <a:rPr sz="2200" spc="-20" dirty="0">
                <a:latin typeface="Calibri"/>
                <a:cs typeface="Calibri"/>
              </a:rPr>
              <a:t>same </a:t>
            </a:r>
            <a:r>
              <a:rPr sz="2200" dirty="0">
                <a:latin typeface="Calibri"/>
                <a:cs typeface="Calibri"/>
              </a:rPr>
              <a:t>configuration.</a:t>
            </a:r>
            <a:r>
              <a:rPr sz="2200" spc="12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16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example,</a:t>
            </a:r>
            <a:r>
              <a:rPr sz="2200" spc="21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there</a:t>
            </a:r>
            <a:r>
              <a:rPr sz="2200" spc="18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165" dirty="0">
                <a:latin typeface="Calibri"/>
                <a:cs typeface="Calibri"/>
              </a:rPr>
              <a:t>  </a:t>
            </a:r>
            <a:r>
              <a:rPr sz="2200" spc="-25" dirty="0">
                <a:latin typeface="Calibri"/>
                <a:cs typeface="Calibri"/>
              </a:rPr>
              <a:t>two </a:t>
            </a:r>
            <a:r>
              <a:rPr sz="2200" spc="-50" dirty="0">
                <a:latin typeface="Calibri"/>
                <a:cs typeface="Calibri"/>
              </a:rPr>
              <a:t>isomers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for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butane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(CtH</a:t>
            </a:r>
            <a:r>
              <a:rPr sz="2100" spc="-30" baseline="-21825" dirty="0">
                <a:latin typeface="Calibri"/>
                <a:cs typeface="Calibri"/>
              </a:rPr>
              <a:t>1</a:t>
            </a:r>
            <a:r>
              <a:rPr sz="2175" spc="-30" baseline="-21072" dirty="0">
                <a:latin typeface="Calibri"/>
                <a:cs typeface="Calibri"/>
              </a:rPr>
              <a:t>0</a:t>
            </a:r>
            <a:r>
              <a:rPr sz="2200" spc="-20" dirty="0">
                <a:latin typeface="Calibri"/>
                <a:cs typeface="Calibri"/>
              </a:rPr>
              <a:t>)</a:t>
            </a:r>
            <a:r>
              <a:rPr sz="2200" spc="-1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shown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Fig.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5244" y="2908300"/>
            <a:ext cx="155321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8790" algn="l"/>
                <a:tab pos="935990" algn="l"/>
                <a:tab pos="1393190" algn="l"/>
              </a:tabLst>
            </a:pPr>
            <a:r>
              <a:rPr sz="1750" spc="-50" dirty="0">
                <a:solidFill>
                  <a:srgbClr val="2D2D2D"/>
                </a:solidFill>
                <a:latin typeface="Cambria"/>
                <a:cs typeface="Cambria"/>
              </a:rPr>
              <a:t>H</a:t>
            </a:r>
            <a:r>
              <a:rPr sz="1750" dirty="0">
                <a:solidFill>
                  <a:srgbClr val="2D2D2D"/>
                </a:solidFill>
                <a:latin typeface="Cambria"/>
                <a:cs typeface="Cambria"/>
              </a:rPr>
              <a:t>	</a:t>
            </a:r>
            <a:r>
              <a:rPr sz="1750" spc="-50" dirty="0">
                <a:solidFill>
                  <a:srgbClr val="131313"/>
                </a:solidFill>
                <a:latin typeface="Cambria"/>
                <a:cs typeface="Cambria"/>
              </a:rPr>
              <a:t>H</a:t>
            </a:r>
            <a:r>
              <a:rPr sz="1750" dirty="0">
                <a:solidFill>
                  <a:srgbClr val="131313"/>
                </a:solidFill>
                <a:latin typeface="Cambria"/>
                <a:cs typeface="Cambria"/>
              </a:rPr>
              <a:t>	</a:t>
            </a:r>
            <a:r>
              <a:rPr sz="1750" spc="-50" dirty="0">
                <a:solidFill>
                  <a:srgbClr val="0C0C0C"/>
                </a:solidFill>
                <a:latin typeface="Cambria"/>
                <a:cs typeface="Cambria"/>
              </a:rPr>
              <a:t>H</a:t>
            </a:r>
            <a:r>
              <a:rPr sz="1750" dirty="0">
                <a:solidFill>
                  <a:srgbClr val="0C0C0C"/>
                </a:solidFill>
                <a:latin typeface="Cambria"/>
                <a:cs typeface="Cambria"/>
              </a:rPr>
              <a:t>	</a:t>
            </a:r>
            <a:r>
              <a:rPr sz="1750" spc="-50" dirty="0">
                <a:solidFill>
                  <a:srgbClr val="1C1C1C"/>
                </a:solidFill>
                <a:latin typeface="Cambria"/>
                <a:cs typeface="Cambria"/>
              </a:rPr>
              <a:t>H</a:t>
            </a:r>
            <a:endParaRPr sz="175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59970" y="2659062"/>
            <a:ext cx="1998345" cy="106172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479425" marR="457200" indent="-9525" algn="ctr">
              <a:lnSpc>
                <a:spcPts val="1950"/>
              </a:lnSpc>
              <a:spcBef>
                <a:spcPts val="490"/>
              </a:spcBef>
              <a:tabLst>
                <a:tab pos="1393825" algn="l"/>
              </a:tabLst>
            </a:pPr>
            <a:r>
              <a:rPr sz="1950" spc="285" dirty="0">
                <a:solidFill>
                  <a:srgbClr val="3B3B3B"/>
                </a:solidFill>
                <a:latin typeface="Consolas"/>
                <a:cs typeface="Consolas"/>
              </a:rPr>
              <a:t>H-C—</a:t>
            </a:r>
            <a:r>
              <a:rPr sz="1950" spc="260" dirty="0">
                <a:solidFill>
                  <a:srgbClr val="3B3B3B"/>
                </a:solidFill>
                <a:latin typeface="Consolas"/>
                <a:cs typeface="Consolas"/>
              </a:rPr>
              <a:t>.0 </a:t>
            </a:r>
            <a:r>
              <a:rPr sz="1950" spc="-50" dirty="0">
                <a:solidFill>
                  <a:srgbClr val="1F1F1F"/>
                </a:solidFill>
                <a:latin typeface="Consolas"/>
                <a:cs typeface="Consolas"/>
              </a:rPr>
              <a:t>H</a:t>
            </a:r>
            <a:r>
              <a:rPr sz="1950" dirty="0">
                <a:solidFill>
                  <a:srgbClr val="1F1F1F"/>
                </a:solidFill>
                <a:latin typeface="Consolas"/>
                <a:cs typeface="Consolas"/>
              </a:rPr>
              <a:t>	</a:t>
            </a:r>
            <a:r>
              <a:rPr sz="1950" spc="-50" dirty="0">
                <a:solidFill>
                  <a:srgbClr val="505050"/>
                </a:solidFill>
                <a:latin typeface="Consolas"/>
                <a:cs typeface="Consolas"/>
              </a:rPr>
              <a:t>H</a:t>
            </a:r>
            <a:endParaRPr sz="1950">
              <a:latin typeface="Consolas"/>
              <a:cs typeface="Consolas"/>
            </a:endParaRPr>
          </a:p>
          <a:p>
            <a:pPr algn="ctr">
              <a:lnSpc>
                <a:spcPct val="100000"/>
              </a:lnSpc>
              <a:spcBef>
                <a:spcPts val="1710"/>
              </a:spcBef>
            </a:pPr>
            <a:r>
              <a:rPr sz="1800" spc="-100" dirty="0">
                <a:solidFill>
                  <a:srgbClr val="1A1A1A"/>
                </a:solidFill>
                <a:latin typeface="Cambria"/>
                <a:cs typeface="Cambria"/>
              </a:rPr>
              <a:t>H</a:t>
            </a:r>
            <a:r>
              <a:rPr sz="1800" spc="-20" dirty="0">
                <a:solidFill>
                  <a:srgbClr val="1A1A1A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3F3F3F"/>
                </a:solidFill>
                <a:latin typeface="Cambria"/>
                <a:cs typeface="Cambria"/>
              </a:rPr>
              <a:t>—</a:t>
            </a:r>
            <a:r>
              <a:rPr sz="1800" spc="-5" dirty="0">
                <a:solidFill>
                  <a:srgbClr val="3F3F3F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464646"/>
                </a:solidFill>
                <a:latin typeface="Cambria"/>
                <a:cs typeface="Cambria"/>
              </a:rPr>
              <a:t>C</a:t>
            </a:r>
            <a:r>
              <a:rPr sz="1800" spc="10" dirty="0">
                <a:solidFill>
                  <a:srgbClr val="464646"/>
                </a:solidFill>
                <a:latin typeface="Cambria"/>
                <a:cs typeface="Cambria"/>
              </a:rPr>
              <a:t> </a:t>
            </a:r>
            <a:r>
              <a:rPr sz="1800" spc="-270" dirty="0">
                <a:solidFill>
                  <a:srgbClr val="4D4D4D"/>
                </a:solidFill>
                <a:latin typeface="Cambria"/>
                <a:cs typeface="Cambria"/>
              </a:rPr>
              <a:t>—</a:t>
            </a:r>
            <a:r>
              <a:rPr sz="1800" spc="145" dirty="0">
                <a:solidFill>
                  <a:srgbClr val="4D4D4D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45454"/>
                </a:solidFill>
                <a:latin typeface="Cambria"/>
                <a:cs typeface="Cambria"/>
              </a:rPr>
              <a:t>C</a:t>
            </a:r>
            <a:r>
              <a:rPr sz="1800" spc="-60" dirty="0">
                <a:solidFill>
                  <a:srgbClr val="545454"/>
                </a:solidFill>
                <a:latin typeface="Cambria"/>
                <a:cs typeface="Cambria"/>
              </a:rPr>
              <a:t> </a:t>
            </a:r>
            <a:r>
              <a:rPr sz="1800" spc="-110" dirty="0">
                <a:solidFill>
                  <a:srgbClr val="484848"/>
                </a:solidFill>
                <a:latin typeface="Cambria"/>
                <a:cs typeface="Cambria"/>
              </a:rPr>
              <a:t>—</a:t>
            </a:r>
            <a:r>
              <a:rPr sz="1800" spc="-15" dirty="0">
                <a:solidFill>
                  <a:srgbClr val="48484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25252"/>
                </a:solidFill>
                <a:latin typeface="Cambria"/>
                <a:cs typeface="Cambria"/>
              </a:rPr>
              <a:t>C </a:t>
            </a:r>
            <a:r>
              <a:rPr sz="1800" spc="-200" dirty="0">
                <a:solidFill>
                  <a:srgbClr val="565656"/>
                </a:solidFill>
                <a:latin typeface="Cambria"/>
                <a:cs typeface="Cambria"/>
              </a:rPr>
              <a:t>—</a:t>
            </a:r>
            <a:r>
              <a:rPr sz="1800" spc="75" dirty="0">
                <a:solidFill>
                  <a:srgbClr val="565656"/>
                </a:solidFill>
                <a:latin typeface="Cambria"/>
                <a:cs typeface="Cambria"/>
              </a:rPr>
              <a:t> </a:t>
            </a:r>
            <a:r>
              <a:rPr sz="1800" spc="-50" dirty="0">
                <a:solidFill>
                  <a:srgbClr val="343434"/>
                </a:solidFill>
                <a:latin typeface="Cambria"/>
                <a:cs typeface="Cambria"/>
              </a:rPr>
              <a:t>N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37284" y="3201987"/>
            <a:ext cx="64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6E6E6E"/>
                </a:solidFill>
                <a:latin typeface="Cambria"/>
                <a:cs typeface="Cambria"/>
              </a:rPr>
              <a:t>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8144" y="3421062"/>
            <a:ext cx="2465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D2D2D"/>
                </a:solidFill>
                <a:latin typeface="Cambria"/>
                <a:cs typeface="Cambria"/>
              </a:rPr>
              <a:t>H</a:t>
            </a:r>
            <a:r>
              <a:rPr sz="1800" spc="-95" dirty="0">
                <a:solidFill>
                  <a:srgbClr val="2D2D2D"/>
                </a:solidFill>
                <a:latin typeface="Cambria"/>
                <a:cs typeface="Cambria"/>
              </a:rPr>
              <a:t> </a:t>
            </a:r>
            <a:r>
              <a:rPr sz="1800" spc="-110" dirty="0">
                <a:solidFill>
                  <a:srgbClr val="4F4F4F"/>
                </a:solidFill>
                <a:latin typeface="Cambria"/>
                <a:cs typeface="Cambria"/>
              </a:rPr>
              <a:t>—</a:t>
            </a:r>
            <a:r>
              <a:rPr sz="1800" spc="-15" dirty="0">
                <a:solidFill>
                  <a:srgbClr val="4F4F4F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4B4B4B"/>
                </a:solidFill>
                <a:latin typeface="Cambria"/>
                <a:cs typeface="Cambria"/>
              </a:rPr>
              <a:t>C</a:t>
            </a:r>
            <a:r>
              <a:rPr sz="1800" spc="220" dirty="0">
                <a:solidFill>
                  <a:srgbClr val="4B4B4B"/>
                </a:solidFill>
                <a:latin typeface="Cambria"/>
                <a:cs typeface="Cambria"/>
              </a:rPr>
              <a:t> </a:t>
            </a:r>
            <a:r>
              <a:rPr sz="1800" spc="-110" dirty="0">
                <a:solidFill>
                  <a:srgbClr val="626262"/>
                </a:solidFill>
                <a:latin typeface="Cambria"/>
                <a:cs typeface="Cambria"/>
              </a:rPr>
              <a:t>—</a:t>
            </a:r>
            <a:r>
              <a:rPr sz="1800" spc="-15" dirty="0">
                <a:solidFill>
                  <a:srgbClr val="626262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181818"/>
                </a:solidFill>
                <a:latin typeface="Cambria"/>
                <a:cs typeface="Cambria"/>
              </a:rPr>
              <a:t>C</a:t>
            </a:r>
            <a:r>
              <a:rPr sz="1800" spc="215" dirty="0">
                <a:solidFill>
                  <a:srgbClr val="181818"/>
                </a:solidFill>
                <a:latin typeface="Cambria"/>
                <a:cs typeface="Cambria"/>
              </a:rPr>
              <a:t> </a:t>
            </a:r>
            <a:r>
              <a:rPr sz="1800" spc="-110" dirty="0">
                <a:solidFill>
                  <a:srgbClr val="505050"/>
                </a:solidFill>
                <a:latin typeface="Cambria"/>
                <a:cs typeface="Cambria"/>
              </a:rPr>
              <a:t>—</a:t>
            </a:r>
            <a:r>
              <a:rPr sz="1800" spc="-15" dirty="0">
                <a:solidFill>
                  <a:srgbClr val="505050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3F3F3F"/>
                </a:solidFill>
                <a:latin typeface="Cambria"/>
                <a:cs typeface="Cambria"/>
              </a:rPr>
              <a:t>C</a:t>
            </a:r>
            <a:r>
              <a:rPr sz="1800" dirty="0">
                <a:solidFill>
                  <a:srgbClr val="3F3F3F"/>
                </a:solidFill>
                <a:latin typeface="Cambria"/>
                <a:cs typeface="Cambria"/>
              </a:rPr>
              <a:t> </a:t>
            </a:r>
            <a:r>
              <a:rPr sz="1800" spc="-204" dirty="0">
                <a:solidFill>
                  <a:srgbClr val="424242"/>
                </a:solidFill>
                <a:latin typeface="Cambria"/>
                <a:cs typeface="Cambria"/>
              </a:rPr>
              <a:t>—</a:t>
            </a:r>
            <a:r>
              <a:rPr sz="1800" spc="25" dirty="0">
                <a:solidFill>
                  <a:srgbClr val="424242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494949"/>
                </a:solidFill>
                <a:latin typeface="Cambria"/>
                <a:cs typeface="Cambria"/>
              </a:rPr>
              <a:t>U</a:t>
            </a:r>
            <a:r>
              <a:rPr sz="1800" spc="-20" dirty="0">
                <a:solidFill>
                  <a:srgbClr val="494949"/>
                </a:solidFill>
                <a:latin typeface="Cambria"/>
                <a:cs typeface="Cambria"/>
              </a:rPr>
              <a:t> </a:t>
            </a:r>
            <a:r>
              <a:rPr sz="1800" spc="-110" dirty="0">
                <a:solidFill>
                  <a:srgbClr val="464646"/>
                </a:solidFill>
                <a:latin typeface="Cambria"/>
                <a:cs typeface="Cambria"/>
              </a:rPr>
              <a:t>—</a:t>
            </a:r>
            <a:r>
              <a:rPr sz="1800" spc="-20" dirty="0">
                <a:solidFill>
                  <a:srgbClr val="464646"/>
                </a:solidFill>
                <a:latin typeface="Cambria"/>
                <a:cs typeface="Cambria"/>
              </a:rPr>
              <a:t> </a:t>
            </a:r>
            <a:r>
              <a:rPr sz="1800" spc="-145" dirty="0">
                <a:solidFill>
                  <a:srgbClr val="1C1C1C"/>
                </a:solidFill>
                <a:latin typeface="Cambria"/>
                <a:cs typeface="Cambria"/>
              </a:rPr>
              <a:t>H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4296" y="3648075"/>
            <a:ext cx="1551940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">
              <a:lnSpc>
                <a:spcPts val="2205"/>
              </a:lnSpc>
              <a:spcBef>
                <a:spcPts val="100"/>
              </a:spcBef>
              <a:tabLst>
                <a:tab pos="523875" algn="l"/>
                <a:tab pos="1438275" algn="l"/>
              </a:tabLst>
            </a:pPr>
            <a:r>
              <a:rPr sz="2150" spc="-520" dirty="0">
                <a:solidFill>
                  <a:srgbClr val="6D6D6D"/>
                </a:solidFill>
                <a:latin typeface="Cambria"/>
                <a:cs typeface="Cambria"/>
              </a:rPr>
              <a:t>I</a:t>
            </a:r>
            <a:r>
              <a:rPr sz="2150" dirty="0">
                <a:solidFill>
                  <a:srgbClr val="6D6D6D"/>
                </a:solidFill>
                <a:latin typeface="Cambria"/>
                <a:cs typeface="Cambria"/>
              </a:rPr>
              <a:t>	</a:t>
            </a:r>
            <a:r>
              <a:rPr sz="2150" spc="-640" dirty="0">
                <a:solidFill>
                  <a:srgbClr val="707070"/>
                </a:solidFill>
                <a:latin typeface="Cambria"/>
                <a:cs typeface="Cambria"/>
              </a:rPr>
              <a:t>I</a:t>
            </a:r>
            <a:r>
              <a:rPr sz="2150" dirty="0">
                <a:solidFill>
                  <a:srgbClr val="707070"/>
                </a:solidFill>
                <a:latin typeface="Cambria"/>
                <a:cs typeface="Cambria"/>
              </a:rPr>
              <a:t>	</a:t>
            </a:r>
            <a:r>
              <a:rPr sz="2150" spc="-520" dirty="0">
                <a:solidFill>
                  <a:srgbClr val="545454"/>
                </a:solidFill>
                <a:latin typeface="Cambria"/>
                <a:cs typeface="Cambria"/>
              </a:rPr>
              <a:t>I</a:t>
            </a:r>
            <a:endParaRPr sz="2150">
              <a:latin typeface="Cambria"/>
              <a:cs typeface="Cambria"/>
            </a:endParaRPr>
          </a:p>
          <a:p>
            <a:pPr marL="12700">
              <a:lnSpc>
                <a:spcPts val="2085"/>
              </a:lnSpc>
              <a:tabLst>
                <a:tab pos="478790" algn="l"/>
                <a:tab pos="926465" algn="l"/>
                <a:tab pos="1393190" algn="l"/>
              </a:tabLst>
            </a:pPr>
            <a:r>
              <a:rPr sz="2050" spc="-50" dirty="0">
                <a:solidFill>
                  <a:srgbClr val="1C1C1C"/>
                </a:solidFill>
                <a:latin typeface="Courier New"/>
                <a:cs typeface="Courier New"/>
              </a:rPr>
              <a:t>H</a:t>
            </a:r>
            <a:r>
              <a:rPr sz="2050" dirty="0">
                <a:solidFill>
                  <a:srgbClr val="1C1C1C"/>
                </a:solidFill>
                <a:latin typeface="Courier New"/>
                <a:cs typeface="Courier New"/>
              </a:rPr>
              <a:t>	</a:t>
            </a:r>
            <a:r>
              <a:rPr sz="2050" spc="-50" dirty="0">
                <a:solidFill>
                  <a:srgbClr val="262626"/>
                </a:solidFill>
                <a:latin typeface="Courier New"/>
                <a:cs typeface="Courier New"/>
              </a:rPr>
              <a:t>H</a:t>
            </a:r>
            <a:r>
              <a:rPr sz="2050" dirty="0">
                <a:solidFill>
                  <a:srgbClr val="262626"/>
                </a:solidFill>
                <a:latin typeface="Courier New"/>
                <a:cs typeface="Courier New"/>
              </a:rPr>
              <a:t>	</a:t>
            </a:r>
            <a:r>
              <a:rPr sz="2050" spc="-50" dirty="0">
                <a:solidFill>
                  <a:srgbClr val="212121"/>
                </a:solidFill>
                <a:latin typeface="Courier New"/>
                <a:cs typeface="Courier New"/>
              </a:rPr>
              <a:t>H</a:t>
            </a:r>
            <a:r>
              <a:rPr sz="2050" dirty="0">
                <a:solidFill>
                  <a:srgbClr val="212121"/>
                </a:solidFill>
                <a:latin typeface="Courier New"/>
                <a:cs typeface="Courier New"/>
              </a:rPr>
              <a:t>	</a:t>
            </a:r>
            <a:r>
              <a:rPr sz="2050" spc="-50" dirty="0">
                <a:solidFill>
                  <a:srgbClr val="1F1F1F"/>
                </a:solidFill>
                <a:latin typeface="Courier New"/>
                <a:cs typeface="Courier New"/>
              </a:rPr>
              <a:t>H</a:t>
            </a:r>
            <a:endParaRPr sz="20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972" y="646112"/>
            <a:ext cx="5688965" cy="367665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44475" marR="10160" indent="-231775" algn="just">
              <a:lnSpc>
                <a:spcPts val="2550"/>
              </a:lnSpc>
              <a:spcBef>
                <a:spcPts val="260"/>
              </a:spcBef>
              <a:buClr>
                <a:srgbClr val="1A87E1"/>
              </a:buClr>
              <a:buChar char="•"/>
              <a:tabLst>
                <a:tab pos="244475" algn="l"/>
              </a:tabLst>
            </a:pPr>
            <a:r>
              <a:rPr sz="2200" spc="-10" dirty="0">
                <a:solidFill>
                  <a:srgbClr val="0E5D9A"/>
                </a:solidFill>
                <a:latin typeface="Calibri"/>
                <a:cs typeface="Calibri"/>
              </a:rPr>
              <a:t>Polymerization</a:t>
            </a:r>
            <a:r>
              <a:rPr sz="2200" spc="-80" dirty="0">
                <a:solidFill>
                  <a:srgbClr val="0E5D9A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165989"/>
                </a:solidFill>
                <a:latin typeface="Calibri"/>
                <a:cs typeface="Calibri"/>
              </a:rPr>
              <a:t>may</a:t>
            </a:r>
            <a:r>
              <a:rPr sz="2200" spc="-100" dirty="0">
                <a:solidFill>
                  <a:srgbClr val="165989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A569C"/>
                </a:solidFill>
                <a:latin typeface="Calibri"/>
                <a:cs typeface="Calibri"/>
              </a:rPr>
              <a:t>be</a:t>
            </a:r>
            <a:r>
              <a:rPr sz="2200" spc="-60" dirty="0">
                <a:solidFill>
                  <a:srgbClr val="0A569C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1C75B8"/>
                </a:solidFill>
                <a:latin typeface="Calibri"/>
                <a:cs typeface="Calibri"/>
              </a:rPr>
              <a:t>defined</a:t>
            </a:r>
            <a:r>
              <a:rPr sz="2200" dirty="0">
                <a:solidFill>
                  <a:srgbClr val="1C75B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1F6BA0"/>
                </a:solidFill>
                <a:latin typeface="Calibri"/>
                <a:cs typeface="Calibri"/>
              </a:rPr>
              <a:t>as</a:t>
            </a:r>
            <a:r>
              <a:rPr sz="2200" spc="-125" dirty="0">
                <a:solidFill>
                  <a:srgbClr val="1F6BA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1D67A8"/>
                </a:solidFill>
                <a:latin typeface="Calibri"/>
                <a:cs typeface="Calibri"/>
              </a:rPr>
              <a:t>the</a:t>
            </a:r>
            <a:r>
              <a:rPr sz="2200" spc="-95" dirty="0">
                <a:solidFill>
                  <a:srgbClr val="1D67A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364AC"/>
                </a:solidFill>
                <a:latin typeface="Calibri"/>
                <a:cs typeface="Calibri"/>
              </a:rPr>
              <a:t>process </a:t>
            </a:r>
            <a:r>
              <a:rPr sz="2200" spc="-25" dirty="0">
                <a:solidFill>
                  <a:srgbClr val="0366A1"/>
                </a:solidFill>
                <a:latin typeface="Calibri"/>
                <a:cs typeface="Calibri"/>
              </a:rPr>
              <a:t>of </a:t>
            </a:r>
            <a:r>
              <a:rPr sz="2200" dirty="0">
                <a:solidFill>
                  <a:srgbClr val="004B85"/>
                </a:solidFill>
                <a:latin typeface="Calibri"/>
                <a:cs typeface="Calibri"/>
              </a:rPr>
              <a:t>growing</a:t>
            </a:r>
            <a:r>
              <a:rPr sz="2200" spc="330" dirty="0">
                <a:solidFill>
                  <a:srgbClr val="004B85"/>
                </a:solidFill>
                <a:latin typeface="Calibri"/>
                <a:cs typeface="Calibri"/>
              </a:rPr>
              <a:t>  </a:t>
            </a:r>
            <a:r>
              <a:rPr sz="2200" dirty="0">
                <a:solidFill>
                  <a:srgbClr val="155485"/>
                </a:solidFill>
                <a:latin typeface="Calibri"/>
                <a:cs typeface="Calibri"/>
              </a:rPr>
              <a:t>large</a:t>
            </a:r>
            <a:r>
              <a:rPr sz="2200" spc="310" dirty="0">
                <a:solidFill>
                  <a:srgbClr val="155485"/>
                </a:solidFill>
                <a:latin typeface="Calibri"/>
                <a:cs typeface="Calibri"/>
              </a:rPr>
              <a:t>  </a:t>
            </a:r>
            <a:r>
              <a:rPr sz="2200" dirty="0">
                <a:solidFill>
                  <a:srgbClr val="1A669C"/>
                </a:solidFill>
                <a:latin typeface="Calibri"/>
                <a:cs typeface="Calibri"/>
              </a:rPr>
              <a:t>molecules</a:t>
            </a:r>
            <a:r>
              <a:rPr sz="2200" spc="300" dirty="0">
                <a:solidFill>
                  <a:srgbClr val="1A669C"/>
                </a:solidFill>
                <a:latin typeface="Calibri"/>
                <a:cs typeface="Calibri"/>
              </a:rPr>
              <a:t>  </a:t>
            </a:r>
            <a:r>
              <a:rPr sz="2200" dirty="0">
                <a:solidFill>
                  <a:srgbClr val="1D6DA5"/>
                </a:solidFill>
                <a:latin typeface="Calibri"/>
                <a:cs typeface="Calibri"/>
              </a:rPr>
              <a:t>from</a:t>
            </a:r>
            <a:r>
              <a:rPr sz="2200" spc="290" dirty="0">
                <a:solidFill>
                  <a:srgbClr val="1D6DA5"/>
                </a:solidFill>
                <a:latin typeface="Calibri"/>
                <a:cs typeface="Calibri"/>
              </a:rPr>
              <a:t>  </a:t>
            </a:r>
            <a:r>
              <a:rPr sz="2200" dirty="0">
                <a:solidFill>
                  <a:srgbClr val="236EAA"/>
                </a:solidFill>
                <a:latin typeface="Calibri"/>
                <a:cs typeface="Calibri"/>
              </a:rPr>
              <a:t>small</a:t>
            </a:r>
            <a:r>
              <a:rPr sz="2200" spc="275" dirty="0">
                <a:solidFill>
                  <a:srgbClr val="236EAA"/>
                </a:solidFill>
                <a:latin typeface="Calibri"/>
                <a:cs typeface="Calibri"/>
              </a:rPr>
              <a:t>  </a:t>
            </a:r>
            <a:r>
              <a:rPr sz="2200" spc="-10" dirty="0">
                <a:solidFill>
                  <a:srgbClr val="1D6BA3"/>
                </a:solidFill>
                <a:latin typeface="Calibri"/>
                <a:cs typeface="Calibri"/>
              </a:rPr>
              <a:t>ones. </a:t>
            </a:r>
            <a:r>
              <a:rPr sz="2200" spc="-10" dirty="0">
                <a:solidFill>
                  <a:srgbClr val="DB0E11"/>
                </a:solidFill>
                <a:latin typeface="Calibri"/>
                <a:cs typeface="Calibri"/>
              </a:rPr>
              <a:t>Polymerization</a:t>
            </a:r>
            <a:r>
              <a:rPr sz="2200" spc="-145" dirty="0">
                <a:solidFill>
                  <a:srgbClr val="DB0E11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C61818"/>
                </a:solidFill>
                <a:latin typeface="Calibri"/>
                <a:cs typeface="Calibri"/>
              </a:rPr>
              <a:t>links</a:t>
            </a:r>
            <a:r>
              <a:rPr sz="2200" spc="-40" dirty="0">
                <a:solidFill>
                  <a:srgbClr val="C61818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DB1A16"/>
                </a:solidFill>
                <a:latin typeface="Calibri"/>
                <a:cs typeface="Calibri"/>
              </a:rPr>
              <a:t>together</a:t>
            </a:r>
            <a:r>
              <a:rPr sz="2200" spc="65" dirty="0">
                <a:solidFill>
                  <a:srgbClr val="DB1A16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C10F16"/>
                </a:solidFill>
                <a:latin typeface="Calibri"/>
                <a:cs typeface="Calibri"/>
              </a:rPr>
              <a:t>monomers.</a:t>
            </a:r>
            <a:endParaRPr sz="2200">
              <a:latin typeface="Calibri"/>
              <a:cs typeface="Calibri"/>
            </a:endParaRPr>
          </a:p>
          <a:p>
            <a:pPr marL="244475" marR="5080" indent="-231775" algn="just">
              <a:lnSpc>
                <a:spcPts val="2550"/>
              </a:lnSpc>
              <a:spcBef>
                <a:spcPts val="525"/>
              </a:spcBef>
              <a:buClr>
                <a:srgbClr val="006DC1"/>
              </a:buClr>
              <a:buChar char="•"/>
              <a:tabLst>
                <a:tab pos="244475" algn="l"/>
              </a:tabLst>
            </a:pPr>
            <a:r>
              <a:rPr sz="2200" spc="-10" dirty="0">
                <a:solidFill>
                  <a:srgbClr val="0060A3"/>
                </a:solidFill>
                <a:latin typeface="Calibri"/>
                <a:cs typeface="Calibri"/>
              </a:rPr>
              <a:t>MonDmers</a:t>
            </a:r>
            <a:r>
              <a:rPr sz="2200" spc="110" dirty="0">
                <a:solidFill>
                  <a:srgbClr val="0060A3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A70B5"/>
                </a:solidFill>
                <a:latin typeface="Calibri"/>
                <a:cs typeface="Calibri"/>
              </a:rPr>
              <a:t>are</a:t>
            </a:r>
            <a:r>
              <a:rPr sz="2200" spc="20" dirty="0">
                <a:solidFill>
                  <a:srgbClr val="0A70B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56BAF"/>
                </a:solidFill>
                <a:latin typeface="Calibri"/>
                <a:cs typeface="Calibri"/>
              </a:rPr>
              <a:t>molecules</a:t>
            </a:r>
            <a:r>
              <a:rPr sz="2200" spc="185" dirty="0">
                <a:solidFill>
                  <a:srgbClr val="056BA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1177BF"/>
                </a:solidFill>
                <a:latin typeface="Calibri"/>
                <a:cs typeface="Calibri"/>
              </a:rPr>
              <a:t>which</a:t>
            </a:r>
            <a:r>
              <a:rPr sz="2200" spc="125" dirty="0">
                <a:solidFill>
                  <a:srgbClr val="1177B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C62A5"/>
                </a:solidFill>
                <a:latin typeface="Calibri"/>
                <a:cs typeface="Calibri"/>
              </a:rPr>
              <a:t>combined</a:t>
            </a:r>
            <a:r>
              <a:rPr sz="2200" spc="165" dirty="0">
                <a:solidFill>
                  <a:srgbClr val="0C62A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0F70BC"/>
                </a:solidFill>
                <a:latin typeface="Calibri"/>
                <a:cs typeface="Calibri"/>
              </a:rPr>
              <a:t>end </a:t>
            </a:r>
            <a:r>
              <a:rPr sz="2200" dirty="0">
                <a:solidFill>
                  <a:srgbClr val="0A69A5"/>
                </a:solidFill>
                <a:latin typeface="Calibri"/>
                <a:cs typeface="Calibri"/>
              </a:rPr>
              <a:t>to</a:t>
            </a:r>
            <a:r>
              <a:rPr sz="2200" spc="165" dirty="0">
                <a:solidFill>
                  <a:srgbClr val="0A69A5"/>
                </a:solidFill>
                <a:latin typeface="Calibri"/>
                <a:cs typeface="Calibri"/>
              </a:rPr>
              <a:t>  </a:t>
            </a:r>
            <a:r>
              <a:rPr sz="2200" dirty="0">
                <a:solidFill>
                  <a:srgbClr val="1570BC"/>
                </a:solidFill>
                <a:latin typeface="Calibri"/>
                <a:cs typeface="Calibri"/>
              </a:rPr>
              <a:t>end</a:t>
            </a:r>
            <a:r>
              <a:rPr sz="2200" spc="170" dirty="0">
                <a:solidFill>
                  <a:srgbClr val="1570BC"/>
                </a:solidFill>
                <a:latin typeface="Calibri"/>
                <a:cs typeface="Calibri"/>
              </a:rPr>
              <a:t>  </a:t>
            </a:r>
            <a:r>
              <a:rPr sz="2200" dirty="0">
                <a:solidFill>
                  <a:srgbClr val="0C79CC"/>
                </a:solidFill>
                <a:latin typeface="Calibri"/>
                <a:cs typeface="Calibri"/>
              </a:rPr>
              <a:t>to</a:t>
            </a:r>
            <a:r>
              <a:rPr sz="2200" spc="190" dirty="0">
                <a:solidFill>
                  <a:srgbClr val="0C79CC"/>
                </a:solidFill>
                <a:latin typeface="Calibri"/>
                <a:cs typeface="Calibri"/>
              </a:rPr>
              <a:t>  </a:t>
            </a:r>
            <a:r>
              <a:rPr sz="2200" dirty="0">
                <a:solidFill>
                  <a:srgbClr val="16629A"/>
                </a:solidFill>
                <a:latin typeface="Calibri"/>
                <a:cs typeface="Calibri"/>
              </a:rPr>
              <a:t>form</a:t>
            </a:r>
            <a:r>
              <a:rPr sz="2200" spc="175" dirty="0">
                <a:solidFill>
                  <a:srgbClr val="16629A"/>
                </a:solidFill>
                <a:latin typeface="Calibri"/>
                <a:cs typeface="Calibri"/>
              </a:rPr>
              <a:t>  </a:t>
            </a:r>
            <a:r>
              <a:rPr sz="2200" dirty="0">
                <a:solidFill>
                  <a:srgbClr val="166BAC"/>
                </a:solidFill>
                <a:latin typeface="Calibri"/>
                <a:cs typeface="Calibri"/>
              </a:rPr>
              <a:t>large</a:t>
            </a:r>
            <a:r>
              <a:rPr sz="2200" spc="200" dirty="0">
                <a:solidFill>
                  <a:srgbClr val="166BAC"/>
                </a:solidFill>
                <a:latin typeface="Calibri"/>
                <a:cs typeface="Calibri"/>
              </a:rPr>
              <a:t>  </a:t>
            </a:r>
            <a:r>
              <a:rPr sz="2200" dirty="0">
                <a:solidFill>
                  <a:srgbClr val="1364A3"/>
                </a:solidFill>
                <a:latin typeface="Calibri"/>
                <a:cs typeface="Calibri"/>
              </a:rPr>
              <a:t>molecules</a:t>
            </a:r>
            <a:r>
              <a:rPr sz="2200" spc="190" dirty="0">
                <a:solidFill>
                  <a:srgbClr val="1364A3"/>
                </a:solidFill>
                <a:latin typeface="Calibri"/>
                <a:cs typeface="Calibri"/>
              </a:rPr>
              <a:t>  </a:t>
            </a:r>
            <a:r>
              <a:rPr sz="2200" dirty="0">
                <a:solidFill>
                  <a:srgbClr val="136DAC"/>
                </a:solidFill>
                <a:latin typeface="Calibri"/>
                <a:cs typeface="Calibri"/>
              </a:rPr>
              <a:t>known</a:t>
            </a:r>
            <a:r>
              <a:rPr sz="2200" spc="185" dirty="0">
                <a:solidFill>
                  <a:srgbClr val="136DAC"/>
                </a:solidFill>
                <a:latin typeface="Calibri"/>
                <a:cs typeface="Calibri"/>
              </a:rPr>
              <a:t>  </a:t>
            </a:r>
            <a:r>
              <a:rPr sz="2200" spc="-25" dirty="0">
                <a:solidFill>
                  <a:srgbClr val="1869A3"/>
                </a:solidFill>
                <a:latin typeface="Calibri"/>
                <a:cs typeface="Calibri"/>
              </a:rPr>
              <a:t>as </a:t>
            </a:r>
            <a:r>
              <a:rPr sz="2200" dirty="0">
                <a:solidFill>
                  <a:srgbClr val="186095"/>
                </a:solidFill>
                <a:latin typeface="Calibri"/>
                <a:cs typeface="Calibri"/>
              </a:rPr>
              <a:t>polymer.</a:t>
            </a:r>
            <a:r>
              <a:rPr sz="2200" spc="280" dirty="0">
                <a:solidFill>
                  <a:srgbClr val="18609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F6093"/>
                </a:solidFill>
                <a:latin typeface="Calibri"/>
                <a:cs typeface="Calibri"/>
              </a:rPr>
              <a:t>They</a:t>
            </a:r>
            <a:r>
              <a:rPr sz="2200" spc="240" dirty="0">
                <a:solidFill>
                  <a:srgbClr val="0F6093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80BF"/>
                </a:solidFill>
                <a:latin typeface="Calibri"/>
                <a:cs typeface="Calibri"/>
              </a:rPr>
              <a:t>are</a:t>
            </a:r>
            <a:r>
              <a:rPr sz="2200" spc="165" dirty="0">
                <a:solidFill>
                  <a:srgbClr val="2F80B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1864A3"/>
                </a:solidFill>
                <a:latin typeface="Calibri"/>
                <a:cs typeface="Calibri"/>
              </a:rPr>
              <a:t>three</a:t>
            </a:r>
            <a:r>
              <a:rPr sz="2200" spc="245" dirty="0">
                <a:solidFill>
                  <a:srgbClr val="1864A3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1A67A8"/>
                </a:solidFill>
                <a:latin typeface="Calibri"/>
                <a:cs typeface="Calibri"/>
              </a:rPr>
              <a:t>general</a:t>
            </a:r>
            <a:r>
              <a:rPr sz="2200" spc="285" dirty="0">
                <a:solidFill>
                  <a:srgbClr val="1A67A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1F6DA5"/>
                </a:solidFill>
                <a:latin typeface="Calibri"/>
                <a:cs typeface="Calibri"/>
              </a:rPr>
              <a:t>methods</a:t>
            </a:r>
            <a:r>
              <a:rPr sz="2200" spc="285" dirty="0">
                <a:solidFill>
                  <a:srgbClr val="1F6DA5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115D9C"/>
                </a:solidFill>
                <a:latin typeface="Calibri"/>
                <a:cs typeface="Calibri"/>
              </a:rPr>
              <a:t>(or) </a:t>
            </a:r>
            <a:r>
              <a:rPr sz="2200" spc="-20" dirty="0">
                <a:solidFill>
                  <a:srgbClr val="1A679E"/>
                </a:solidFill>
                <a:latin typeface="Calibri"/>
                <a:cs typeface="Calibri"/>
              </a:rPr>
              <a:t>mechanism</a:t>
            </a:r>
            <a:r>
              <a:rPr sz="2200" spc="-30" dirty="0">
                <a:solidFill>
                  <a:srgbClr val="1A679E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1867A5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1867A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15649E"/>
                </a:solidFill>
                <a:latin typeface="Calibri"/>
                <a:cs typeface="Calibri"/>
              </a:rPr>
              <a:t>polymerization.</a:t>
            </a:r>
            <a:endParaRPr sz="2200">
              <a:latin typeface="Calibri"/>
              <a:cs typeface="Calibri"/>
            </a:endParaRPr>
          </a:p>
          <a:p>
            <a:pPr marL="246379" indent="-233679">
              <a:lnSpc>
                <a:spcPct val="100000"/>
              </a:lnSpc>
              <a:spcBef>
                <a:spcPts val="615"/>
              </a:spcBef>
              <a:buFont typeface="Calibri"/>
              <a:buChar char="•"/>
              <a:tabLst>
                <a:tab pos="246379" algn="l"/>
              </a:tabLst>
            </a:pPr>
            <a:r>
              <a:rPr sz="2250" b="1" dirty="0">
                <a:latin typeface="Calibri"/>
                <a:cs typeface="Calibri"/>
              </a:rPr>
              <a:t>Addition</a:t>
            </a:r>
            <a:r>
              <a:rPr sz="2250" b="1" spc="340" dirty="0">
                <a:latin typeface="Calibri"/>
                <a:cs typeface="Calibri"/>
              </a:rPr>
              <a:t> </a:t>
            </a:r>
            <a:r>
              <a:rPr sz="2250" b="1" spc="55" dirty="0">
                <a:latin typeface="Calibri"/>
                <a:cs typeface="Calibri"/>
              </a:rPr>
              <a:t>of</a:t>
            </a:r>
            <a:r>
              <a:rPr sz="2250" b="1" spc="125" dirty="0">
                <a:latin typeface="Calibri"/>
                <a:cs typeface="Calibri"/>
              </a:rPr>
              <a:t> </a:t>
            </a:r>
            <a:r>
              <a:rPr sz="2250" b="1" spc="-10" dirty="0">
                <a:latin typeface="Calibri"/>
                <a:cs typeface="Calibri"/>
              </a:rPr>
              <a:t>polymerization</a:t>
            </a:r>
            <a:endParaRPr sz="2250">
              <a:latin typeface="Calibri"/>
              <a:cs typeface="Calibri"/>
            </a:endParaRPr>
          </a:p>
          <a:p>
            <a:pPr marL="248285" indent="-235585">
              <a:lnSpc>
                <a:spcPct val="100000"/>
              </a:lnSpc>
              <a:spcBef>
                <a:spcPts val="750"/>
              </a:spcBef>
              <a:buFont typeface="Calibri"/>
              <a:buChar char="•"/>
              <a:tabLst>
                <a:tab pos="248285" algn="l"/>
              </a:tabLst>
            </a:pPr>
            <a:r>
              <a:rPr sz="2250" b="1" dirty="0">
                <a:latin typeface="Calibri"/>
                <a:cs typeface="Calibri"/>
              </a:rPr>
              <a:t>Condensation</a:t>
            </a:r>
            <a:r>
              <a:rPr sz="2250" b="1" spc="550" dirty="0">
                <a:latin typeface="Calibri"/>
                <a:cs typeface="Calibri"/>
              </a:rPr>
              <a:t> </a:t>
            </a:r>
            <a:r>
              <a:rPr sz="2250" b="1" spc="55" dirty="0">
                <a:latin typeface="Calibri"/>
                <a:cs typeface="Calibri"/>
              </a:rPr>
              <a:t>of</a:t>
            </a:r>
            <a:r>
              <a:rPr sz="2250" b="1" spc="225" dirty="0">
                <a:latin typeface="Calibri"/>
                <a:cs typeface="Calibri"/>
              </a:rPr>
              <a:t> </a:t>
            </a:r>
            <a:r>
              <a:rPr sz="2250" b="1" spc="-10" dirty="0">
                <a:latin typeface="Calibri"/>
                <a:cs typeface="Calibri"/>
              </a:rPr>
              <a:t>polymerization</a:t>
            </a:r>
            <a:endParaRPr sz="2250">
              <a:latin typeface="Calibri"/>
              <a:cs typeface="Calibri"/>
            </a:endParaRPr>
          </a:p>
          <a:p>
            <a:pPr marL="248285" indent="-235585">
              <a:lnSpc>
                <a:spcPct val="100000"/>
              </a:lnSpc>
              <a:spcBef>
                <a:spcPts val="750"/>
              </a:spcBef>
              <a:buFont typeface="Calibri"/>
              <a:buChar char="•"/>
              <a:tabLst>
                <a:tab pos="248285" algn="l"/>
              </a:tabLst>
            </a:pPr>
            <a:r>
              <a:rPr sz="2250" b="1" spc="45" dirty="0">
                <a:latin typeface="Calibri"/>
                <a:cs typeface="Calibri"/>
              </a:rPr>
              <a:t>Copolymerization</a:t>
            </a:r>
            <a:endParaRPr sz="22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970" y="1015047"/>
            <a:ext cx="5532120" cy="272796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244475" indent="-231140">
              <a:lnSpc>
                <a:spcPct val="100000"/>
              </a:lnSpc>
              <a:spcBef>
                <a:spcPts val="520"/>
              </a:spcBef>
              <a:buClr>
                <a:srgbClr val="EF0700"/>
              </a:buClr>
              <a:buChar char="•"/>
              <a:tabLst>
                <a:tab pos="244475" algn="l"/>
              </a:tabLst>
            </a:pPr>
            <a:r>
              <a:rPr sz="2100" dirty="0">
                <a:solidFill>
                  <a:srgbClr val="C11111"/>
                </a:solidFill>
                <a:latin typeface="Calibri"/>
                <a:cs typeface="Calibri"/>
              </a:rPr>
              <a:t>Polymers</a:t>
            </a:r>
            <a:r>
              <a:rPr sz="2100" spc="55" dirty="0">
                <a:solidFill>
                  <a:srgbClr val="C11111"/>
                </a:solidFill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are</a:t>
            </a:r>
            <a:r>
              <a:rPr sz="2100" spc="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used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in</a:t>
            </a:r>
            <a:r>
              <a:rPr sz="2100" spc="-5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number</a:t>
            </a:r>
            <a:r>
              <a:rPr sz="2100" spc="5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of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applications</a:t>
            </a:r>
            <a:r>
              <a:rPr sz="2100" spc="8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---</a:t>
            </a:r>
            <a:r>
              <a:rPr sz="2100" spc="-50" dirty="0">
                <a:latin typeface="Calibri"/>
                <a:cs typeface="Calibri"/>
              </a:rPr>
              <a:t>-</a:t>
            </a:r>
            <a:endParaRPr sz="2100">
              <a:latin typeface="Calibri"/>
              <a:cs typeface="Calibri"/>
            </a:endParaRPr>
          </a:p>
          <a:p>
            <a:pPr marL="243204" indent="-230504">
              <a:lnSpc>
                <a:spcPct val="100000"/>
              </a:lnSpc>
              <a:spcBef>
                <a:spcPts val="430"/>
              </a:spcBef>
              <a:buClr>
                <a:srgbClr val="7031A7"/>
              </a:buClr>
              <a:buChar char="•"/>
              <a:tabLst>
                <a:tab pos="243204" algn="l"/>
              </a:tabLst>
            </a:pPr>
            <a:r>
              <a:rPr sz="2150" spc="-10" dirty="0">
                <a:solidFill>
                  <a:srgbClr val="5D2F7E"/>
                </a:solidFill>
                <a:latin typeface="Calibri"/>
                <a:cs typeface="Calibri"/>
              </a:rPr>
              <a:t>toys,</a:t>
            </a:r>
            <a:endParaRPr sz="2150">
              <a:latin typeface="Calibri"/>
              <a:cs typeface="Calibri"/>
            </a:endParaRPr>
          </a:p>
          <a:p>
            <a:pPr marL="304165" indent="-291465">
              <a:lnSpc>
                <a:spcPct val="100000"/>
              </a:lnSpc>
              <a:spcBef>
                <a:spcPts val="495"/>
              </a:spcBef>
              <a:buClr>
                <a:srgbClr val="7531A8"/>
              </a:buClr>
              <a:buChar char="•"/>
              <a:tabLst>
                <a:tab pos="304165" algn="l"/>
              </a:tabLst>
            </a:pPr>
            <a:r>
              <a:rPr sz="2150" dirty="0">
                <a:solidFill>
                  <a:srgbClr val="623689"/>
                </a:solidFill>
                <a:latin typeface="Calibri"/>
                <a:cs typeface="Calibri"/>
              </a:rPr>
              <a:t>home</a:t>
            </a:r>
            <a:r>
              <a:rPr sz="2150" spc="65" dirty="0">
                <a:solidFill>
                  <a:srgbClr val="623689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663889"/>
                </a:solidFill>
                <a:latin typeface="Calibri"/>
                <a:cs typeface="Calibri"/>
              </a:rPr>
              <a:t>appliances,</a:t>
            </a:r>
            <a:endParaRPr sz="2150">
              <a:latin typeface="Calibri"/>
              <a:cs typeface="Calibri"/>
            </a:endParaRPr>
          </a:p>
          <a:p>
            <a:pPr marL="246379" indent="-233679">
              <a:lnSpc>
                <a:spcPct val="100000"/>
              </a:lnSpc>
              <a:spcBef>
                <a:spcPts val="445"/>
              </a:spcBef>
              <a:buClr>
                <a:srgbClr val="722AA3"/>
              </a:buClr>
              <a:buChar char="•"/>
              <a:tabLst>
                <a:tab pos="246379" algn="l"/>
              </a:tabLst>
            </a:pPr>
            <a:r>
              <a:rPr sz="2200" spc="-20" dirty="0">
                <a:solidFill>
                  <a:srgbClr val="562380"/>
                </a:solidFill>
                <a:latin typeface="Calibri"/>
                <a:cs typeface="Calibri"/>
              </a:rPr>
              <a:t>structural</a:t>
            </a:r>
            <a:r>
              <a:rPr sz="2200" spc="-55" dirty="0">
                <a:solidFill>
                  <a:srgbClr val="56238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D2D82"/>
                </a:solidFill>
                <a:latin typeface="Calibri"/>
                <a:cs typeface="Calibri"/>
              </a:rPr>
              <a:t>and</a:t>
            </a:r>
            <a:r>
              <a:rPr sz="2200" spc="-90" dirty="0">
                <a:solidFill>
                  <a:srgbClr val="5D2D82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7238A1"/>
                </a:solidFill>
                <a:latin typeface="Calibri"/>
                <a:cs typeface="Calibri"/>
              </a:rPr>
              <a:t>decorative</a:t>
            </a:r>
            <a:r>
              <a:rPr sz="2200" spc="30" dirty="0">
                <a:solidFill>
                  <a:srgbClr val="7238A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D2D77"/>
                </a:solidFill>
                <a:latin typeface="Calibri"/>
                <a:cs typeface="Calibri"/>
              </a:rPr>
              <a:t>items,</a:t>
            </a:r>
            <a:endParaRPr sz="2200">
              <a:latin typeface="Calibri"/>
              <a:cs typeface="Calibri"/>
            </a:endParaRPr>
          </a:p>
          <a:p>
            <a:pPr marL="302895" indent="-290195">
              <a:lnSpc>
                <a:spcPct val="100000"/>
              </a:lnSpc>
              <a:spcBef>
                <a:spcPts val="434"/>
              </a:spcBef>
              <a:buClr>
                <a:srgbClr val="6D289E"/>
              </a:buClr>
              <a:buChar char="•"/>
              <a:tabLst>
                <a:tab pos="302895" algn="l"/>
              </a:tabLst>
            </a:pPr>
            <a:r>
              <a:rPr sz="2200" spc="-10" dirty="0">
                <a:solidFill>
                  <a:srgbClr val="5D2F82"/>
                </a:solidFill>
                <a:latin typeface="Calibri"/>
                <a:cs typeface="Calibri"/>
              </a:rPr>
              <a:t>coatings,</a:t>
            </a:r>
            <a:r>
              <a:rPr sz="2200" spc="-85" dirty="0">
                <a:solidFill>
                  <a:srgbClr val="5D2F82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643889"/>
                </a:solidFill>
                <a:latin typeface="Calibri"/>
                <a:cs typeface="Calibri"/>
              </a:rPr>
              <a:t>paints,</a:t>
            </a:r>
            <a:r>
              <a:rPr sz="2200" spc="-35" dirty="0">
                <a:solidFill>
                  <a:srgbClr val="643889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673D9E"/>
                </a:solidFill>
                <a:latin typeface="Calibri"/>
                <a:cs typeface="Calibri"/>
              </a:rPr>
              <a:t>adhesives,</a:t>
            </a:r>
            <a:endParaRPr sz="2200">
              <a:latin typeface="Calibri"/>
              <a:cs typeface="Calibri"/>
            </a:endParaRPr>
          </a:p>
          <a:p>
            <a:pPr marL="245110" indent="-232410">
              <a:lnSpc>
                <a:spcPct val="100000"/>
              </a:lnSpc>
              <a:spcBef>
                <a:spcPts val="434"/>
              </a:spcBef>
              <a:buClr>
                <a:srgbClr val="6928A0"/>
              </a:buClr>
              <a:buChar char="•"/>
              <a:tabLst>
                <a:tab pos="245110" algn="l"/>
              </a:tabLst>
            </a:pPr>
            <a:r>
              <a:rPr sz="2200" spc="-10" dirty="0">
                <a:solidFill>
                  <a:srgbClr val="542A74"/>
                </a:solidFill>
                <a:latin typeface="Calibri"/>
                <a:cs typeface="Calibri"/>
              </a:rPr>
              <a:t>automobile </a:t>
            </a:r>
            <a:r>
              <a:rPr sz="2200" spc="-10" dirty="0">
                <a:solidFill>
                  <a:srgbClr val="723F8E"/>
                </a:solidFill>
                <a:latin typeface="Calibri"/>
                <a:cs typeface="Calibri"/>
              </a:rPr>
              <a:t>tyres</a:t>
            </a:r>
            <a:endParaRPr sz="2200">
              <a:latin typeface="Calibri"/>
              <a:cs typeface="Calibri"/>
            </a:endParaRPr>
          </a:p>
          <a:p>
            <a:pPr marL="244475" indent="-231140">
              <a:lnSpc>
                <a:spcPct val="100000"/>
              </a:lnSpc>
              <a:spcBef>
                <a:spcPts val="495"/>
              </a:spcBef>
              <a:buClr>
                <a:srgbClr val="6B2899"/>
              </a:buClr>
              <a:buChar char="•"/>
              <a:tabLst>
                <a:tab pos="244475" algn="l"/>
              </a:tabLst>
            </a:pPr>
            <a:r>
              <a:rPr sz="2100" dirty="0">
                <a:solidFill>
                  <a:srgbClr val="572480"/>
                </a:solidFill>
                <a:latin typeface="Calibri"/>
                <a:cs typeface="Calibri"/>
              </a:rPr>
              <a:t>Feams</a:t>
            </a:r>
            <a:r>
              <a:rPr sz="2100" spc="190" dirty="0">
                <a:solidFill>
                  <a:srgbClr val="57248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693893"/>
                </a:solidFill>
                <a:latin typeface="Calibri"/>
                <a:cs typeface="Calibri"/>
              </a:rPr>
              <a:t>and</a:t>
            </a:r>
            <a:r>
              <a:rPr sz="2100" spc="90" dirty="0">
                <a:solidFill>
                  <a:srgbClr val="693893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6E4297"/>
                </a:solidFill>
                <a:latin typeface="Calibri"/>
                <a:cs typeface="Calibri"/>
              </a:rPr>
              <a:t>packing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4200" y="3371850"/>
            <a:ext cx="180975" cy="9144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91000" y="3371850"/>
            <a:ext cx="247650" cy="90487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38325" y="4114800"/>
            <a:ext cx="28575" cy="1714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19200" y="3752850"/>
            <a:ext cx="1609725" cy="16192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3475">
              <a:lnSpc>
                <a:spcPct val="100000"/>
              </a:lnSpc>
              <a:spcBef>
                <a:spcPts val="100"/>
              </a:spcBef>
            </a:pPr>
            <a:r>
              <a:rPr sz="2750" i="0" dirty="0">
                <a:latin typeface="Calibri"/>
                <a:cs typeface="Calibri"/>
              </a:rPr>
              <a:t>Addition</a:t>
            </a:r>
            <a:r>
              <a:rPr sz="2750" i="0" spc="-120" dirty="0">
                <a:latin typeface="Calibri"/>
                <a:cs typeface="Calibri"/>
              </a:rPr>
              <a:t> </a:t>
            </a:r>
            <a:r>
              <a:rPr sz="2750" i="0" spc="-10" dirty="0">
                <a:latin typeface="Calibri"/>
                <a:cs typeface="Calibri"/>
              </a:rPr>
              <a:t>polymerisation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733" y="563562"/>
            <a:ext cx="5780405" cy="256667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35585" marR="5080" indent="-223520" algn="just">
              <a:lnSpc>
                <a:spcPct val="102899"/>
              </a:lnSpc>
              <a:spcBef>
                <a:spcPts val="35"/>
              </a:spcBef>
              <a:buChar char="•"/>
              <a:tabLst>
                <a:tab pos="235585" algn="l"/>
                <a:tab pos="244475" algn="l"/>
              </a:tabLst>
            </a:pPr>
            <a:r>
              <a:rPr sz="1800" dirty="0">
                <a:solidFill>
                  <a:srgbClr val="FF1516"/>
                </a:solidFill>
                <a:latin typeface="Calibri"/>
                <a:cs typeface="Calibri"/>
              </a:rPr>
              <a:t>	</a:t>
            </a:r>
            <a:r>
              <a:rPr sz="1800" dirty="0">
                <a:solidFill>
                  <a:srgbClr val="D4070A"/>
                </a:solidFill>
                <a:latin typeface="Calibri"/>
                <a:cs typeface="Calibri"/>
              </a:rPr>
              <a:t>Definition:</a:t>
            </a:r>
            <a:r>
              <a:rPr sz="1800" spc="235" dirty="0">
                <a:solidFill>
                  <a:srgbClr val="D4070A"/>
                </a:solidFill>
                <a:latin typeface="Calibri"/>
                <a:cs typeface="Calibri"/>
              </a:rPr>
              <a:t>   </a:t>
            </a:r>
            <a:r>
              <a:rPr sz="1800" spc="50" dirty="0">
                <a:solidFill>
                  <a:srgbClr val="031846"/>
                </a:solidFill>
                <a:latin typeface="Calibri"/>
                <a:cs typeface="Calibri"/>
              </a:rPr>
              <a:t>A</a:t>
            </a:r>
            <a:r>
              <a:rPr sz="1800" spc="480" dirty="0">
                <a:solidFill>
                  <a:srgbClr val="031846"/>
                </a:solidFill>
                <a:latin typeface="Calibri"/>
                <a:cs typeface="Calibri"/>
              </a:rPr>
              <a:t>  </a:t>
            </a:r>
            <a:r>
              <a:rPr sz="1800" dirty="0">
                <a:solidFill>
                  <a:srgbClr val="000338"/>
                </a:solidFill>
                <a:latin typeface="Calibri"/>
                <a:cs typeface="Calibri"/>
              </a:rPr>
              <a:t>chemical</a:t>
            </a:r>
            <a:r>
              <a:rPr sz="1800" spc="195" dirty="0">
                <a:solidFill>
                  <a:srgbClr val="000338"/>
                </a:solidFill>
                <a:latin typeface="Calibri"/>
                <a:cs typeface="Calibri"/>
              </a:rPr>
              <a:t>   </a:t>
            </a:r>
            <a:r>
              <a:rPr sz="1800" dirty="0">
                <a:solidFill>
                  <a:srgbClr val="05133D"/>
                </a:solidFill>
                <a:latin typeface="Calibri"/>
                <a:cs typeface="Calibri"/>
              </a:rPr>
              <a:t>reaction</a:t>
            </a:r>
            <a:r>
              <a:rPr sz="1800" spc="225" dirty="0">
                <a:solidFill>
                  <a:srgbClr val="05133D"/>
                </a:solidFill>
                <a:latin typeface="Calibri"/>
                <a:cs typeface="Calibri"/>
              </a:rPr>
              <a:t>   </a:t>
            </a:r>
            <a:r>
              <a:rPr sz="1800" dirty="0">
                <a:solidFill>
                  <a:srgbClr val="000523"/>
                </a:solidFill>
                <a:latin typeface="Calibri"/>
                <a:cs typeface="Calibri"/>
              </a:rPr>
              <a:t>in</a:t>
            </a:r>
            <a:r>
              <a:rPr sz="1800" spc="480" dirty="0">
                <a:solidFill>
                  <a:srgbClr val="000523"/>
                </a:solidFill>
                <a:latin typeface="Calibri"/>
                <a:cs typeface="Calibri"/>
              </a:rPr>
              <a:t>  </a:t>
            </a:r>
            <a:r>
              <a:rPr sz="1800" dirty="0">
                <a:solidFill>
                  <a:srgbClr val="0C1A4F"/>
                </a:solidFill>
                <a:latin typeface="Calibri"/>
                <a:cs typeface="Calibri"/>
              </a:rPr>
              <a:t>which</a:t>
            </a:r>
            <a:r>
              <a:rPr sz="1800" spc="495" dirty="0">
                <a:solidFill>
                  <a:srgbClr val="0C1A4F"/>
                </a:solidFill>
                <a:latin typeface="Calibri"/>
                <a:cs typeface="Calibri"/>
              </a:rPr>
              <a:t>  </a:t>
            </a:r>
            <a:r>
              <a:rPr sz="1800" spc="-10" dirty="0">
                <a:solidFill>
                  <a:srgbClr val="011346"/>
                </a:solidFill>
                <a:latin typeface="Calibri"/>
                <a:cs typeface="Calibri"/>
              </a:rPr>
              <a:t>simple </a:t>
            </a:r>
            <a:r>
              <a:rPr sz="1800" dirty="0">
                <a:solidFill>
                  <a:srgbClr val="000F3D"/>
                </a:solidFill>
                <a:latin typeface="Calibri"/>
                <a:cs typeface="Calibri"/>
              </a:rPr>
              <a:t>molecules</a:t>
            </a:r>
            <a:r>
              <a:rPr sz="1800" spc="345" dirty="0">
                <a:solidFill>
                  <a:srgbClr val="000F3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2A"/>
                </a:solidFill>
                <a:latin typeface="Calibri"/>
                <a:cs typeface="Calibri"/>
              </a:rPr>
              <a:t>(monomers)</a:t>
            </a:r>
            <a:r>
              <a:rPr sz="1800" spc="320" dirty="0">
                <a:solidFill>
                  <a:srgbClr val="0000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11144"/>
                </a:solidFill>
                <a:latin typeface="Calibri"/>
                <a:cs typeface="Calibri"/>
              </a:rPr>
              <a:t>are</a:t>
            </a:r>
            <a:r>
              <a:rPr sz="1800" spc="240" dirty="0">
                <a:solidFill>
                  <a:srgbClr val="01114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71C46"/>
                </a:solidFill>
                <a:latin typeface="Calibri"/>
                <a:cs typeface="Calibri"/>
              </a:rPr>
              <a:t>added</a:t>
            </a:r>
            <a:r>
              <a:rPr sz="1800" spc="215" dirty="0">
                <a:solidFill>
                  <a:srgbClr val="071C46"/>
                </a:solidFill>
                <a:latin typeface="Calibri"/>
                <a:cs typeface="Calibri"/>
              </a:rPr>
              <a:t> </a:t>
            </a:r>
            <a:r>
              <a:rPr sz="1800" spc="50" dirty="0">
                <a:solidFill>
                  <a:srgbClr val="132157"/>
                </a:solidFill>
                <a:latin typeface="Calibri"/>
                <a:cs typeface="Calibri"/>
              </a:rPr>
              <a:t>to</a:t>
            </a:r>
            <a:r>
              <a:rPr sz="1800" spc="145" dirty="0">
                <a:solidFill>
                  <a:srgbClr val="13215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10A3D"/>
                </a:solidFill>
                <a:latin typeface="Calibri"/>
                <a:cs typeface="Calibri"/>
              </a:rPr>
              <a:t>each</a:t>
            </a:r>
            <a:r>
              <a:rPr sz="1800" spc="225" dirty="0">
                <a:solidFill>
                  <a:srgbClr val="010A3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53D"/>
                </a:solidFill>
                <a:latin typeface="Calibri"/>
                <a:cs typeface="Calibri"/>
              </a:rPr>
              <a:t>other</a:t>
            </a:r>
            <a:r>
              <a:rPr sz="1800" spc="215" dirty="0">
                <a:solidFill>
                  <a:srgbClr val="00053D"/>
                </a:solidFill>
                <a:latin typeface="Calibri"/>
                <a:cs typeface="Calibri"/>
              </a:rPr>
              <a:t> </a:t>
            </a:r>
            <a:r>
              <a:rPr sz="1800" spc="50" dirty="0">
                <a:solidFill>
                  <a:srgbClr val="00133F"/>
                </a:solidFill>
                <a:latin typeface="Calibri"/>
                <a:cs typeface="Calibri"/>
              </a:rPr>
              <a:t>to</a:t>
            </a:r>
            <a:r>
              <a:rPr sz="1800" spc="200" dirty="0">
                <a:solidFill>
                  <a:srgbClr val="00133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10C38"/>
                </a:solidFill>
                <a:latin typeface="Calibri"/>
                <a:cs typeface="Calibri"/>
              </a:rPr>
              <a:t>form </a:t>
            </a:r>
            <a:r>
              <a:rPr sz="1750" dirty="0">
                <a:solidFill>
                  <a:srgbClr val="071544"/>
                </a:solidFill>
                <a:latin typeface="Calibri"/>
                <a:cs typeface="Calibri"/>
              </a:rPr>
              <a:t>long-chain</a:t>
            </a:r>
            <a:r>
              <a:rPr sz="1750" spc="254" dirty="0">
                <a:solidFill>
                  <a:srgbClr val="071544"/>
                </a:solidFill>
                <a:latin typeface="Calibri"/>
                <a:cs typeface="Calibri"/>
              </a:rPr>
              <a:t>  </a:t>
            </a:r>
            <a:r>
              <a:rPr sz="1750" dirty="0">
                <a:solidFill>
                  <a:srgbClr val="051546"/>
                </a:solidFill>
                <a:latin typeface="Calibri"/>
                <a:cs typeface="Calibri"/>
              </a:rPr>
              <a:t>molecules</a:t>
            </a:r>
            <a:r>
              <a:rPr sz="1750" spc="325" dirty="0">
                <a:solidFill>
                  <a:srgbClr val="051546"/>
                </a:solidFill>
                <a:latin typeface="Calibri"/>
                <a:cs typeface="Calibri"/>
              </a:rPr>
              <a:t>  </a:t>
            </a:r>
            <a:r>
              <a:rPr sz="1750" dirty="0">
                <a:solidFill>
                  <a:srgbClr val="03113B"/>
                </a:solidFill>
                <a:latin typeface="Calibri"/>
                <a:cs typeface="Calibri"/>
              </a:rPr>
              <a:t>(polymers)</a:t>
            </a:r>
            <a:r>
              <a:rPr sz="1750" spc="340" dirty="0">
                <a:solidFill>
                  <a:srgbClr val="03113B"/>
                </a:solidFill>
                <a:latin typeface="Calibri"/>
                <a:cs typeface="Calibri"/>
              </a:rPr>
              <a:t>  </a:t>
            </a:r>
            <a:r>
              <a:rPr sz="1750" dirty="0">
                <a:solidFill>
                  <a:srgbClr val="A55D26"/>
                </a:solidFill>
                <a:latin typeface="Calibri"/>
                <a:cs typeface="Calibri"/>
              </a:rPr>
              <a:t>without</a:t>
            </a:r>
            <a:r>
              <a:rPr sz="1750" spc="320" dirty="0">
                <a:solidFill>
                  <a:srgbClr val="A55D26"/>
                </a:solidFill>
                <a:latin typeface="Calibri"/>
                <a:cs typeface="Calibri"/>
              </a:rPr>
              <a:t>  </a:t>
            </a:r>
            <a:r>
              <a:rPr sz="1750" dirty="0">
                <a:solidFill>
                  <a:srgbClr val="804213"/>
                </a:solidFill>
                <a:latin typeface="Calibri"/>
                <a:cs typeface="Calibri"/>
              </a:rPr>
              <a:t>by-</a:t>
            </a:r>
            <a:r>
              <a:rPr sz="1750" spc="-10" dirty="0">
                <a:solidFill>
                  <a:srgbClr val="804213"/>
                </a:solidFill>
                <a:latin typeface="Calibri"/>
                <a:cs typeface="Calibri"/>
              </a:rPr>
              <a:t>products. </a:t>
            </a:r>
            <a:r>
              <a:rPr sz="1800" dirty="0">
                <a:solidFill>
                  <a:srgbClr val="000C36"/>
                </a:solidFill>
                <a:latin typeface="Calibri"/>
                <a:cs typeface="Calibri"/>
              </a:rPr>
              <a:t>The</a:t>
            </a:r>
            <a:r>
              <a:rPr sz="1800" spc="260" dirty="0">
                <a:solidFill>
                  <a:srgbClr val="000C36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82A"/>
                </a:solidFill>
                <a:latin typeface="Calibri"/>
                <a:cs typeface="Calibri"/>
              </a:rPr>
              <a:t>molecules</a:t>
            </a:r>
            <a:r>
              <a:rPr sz="1800" spc="370" dirty="0">
                <a:solidFill>
                  <a:srgbClr val="00082A"/>
                </a:solidFill>
                <a:latin typeface="Calibri"/>
                <a:cs typeface="Calibri"/>
              </a:rPr>
              <a:t> </a:t>
            </a:r>
            <a:r>
              <a:rPr sz="1800" spc="50" dirty="0">
                <a:solidFill>
                  <a:srgbClr val="000738"/>
                </a:solidFill>
                <a:latin typeface="Calibri"/>
                <a:cs typeface="Calibri"/>
              </a:rPr>
              <a:t>of</a:t>
            </a:r>
            <a:r>
              <a:rPr sz="1800" spc="295" dirty="0">
                <a:solidFill>
                  <a:srgbClr val="0007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338"/>
                </a:solidFill>
                <a:latin typeface="Calibri"/>
                <a:cs typeface="Calibri"/>
              </a:rPr>
              <a:t>the</a:t>
            </a:r>
            <a:r>
              <a:rPr sz="1800" spc="260" dirty="0">
                <a:solidFill>
                  <a:srgbClr val="0003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2F"/>
                </a:solidFill>
                <a:latin typeface="Calibri"/>
                <a:cs typeface="Calibri"/>
              </a:rPr>
              <a:t>monomer</a:t>
            </a:r>
            <a:r>
              <a:rPr sz="1800" spc="370" dirty="0">
                <a:solidFill>
                  <a:srgbClr val="00002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51641"/>
                </a:solidFill>
                <a:latin typeface="Calibri"/>
                <a:cs typeface="Calibri"/>
              </a:rPr>
              <a:t>join</a:t>
            </a:r>
            <a:r>
              <a:rPr sz="1800" spc="325" dirty="0">
                <a:solidFill>
                  <a:srgbClr val="05164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81C5B"/>
                </a:solidFill>
                <a:latin typeface="Calibri"/>
                <a:cs typeface="Calibri"/>
              </a:rPr>
              <a:t>together</a:t>
            </a:r>
            <a:r>
              <a:rPr sz="1800" spc="350" dirty="0">
                <a:solidFill>
                  <a:srgbClr val="081C5B"/>
                </a:solidFill>
                <a:latin typeface="Calibri"/>
                <a:cs typeface="Calibri"/>
              </a:rPr>
              <a:t> </a:t>
            </a:r>
            <a:r>
              <a:rPr sz="1800" spc="50" dirty="0">
                <a:solidFill>
                  <a:srgbClr val="00083A"/>
                </a:solidFill>
                <a:latin typeface="Calibri"/>
                <a:cs typeface="Calibri"/>
              </a:rPr>
              <a:t>to</a:t>
            </a:r>
            <a:r>
              <a:rPr sz="1800" spc="265" dirty="0">
                <a:solidFill>
                  <a:srgbClr val="0008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7113F"/>
                </a:solidFill>
                <a:latin typeface="Calibri"/>
                <a:cs typeface="Calibri"/>
              </a:rPr>
              <a:t>form</a:t>
            </a:r>
            <a:r>
              <a:rPr sz="1800" spc="285" dirty="0">
                <a:solidFill>
                  <a:srgbClr val="07113F"/>
                </a:solidFill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rgbClr val="07153B"/>
                </a:solidFill>
                <a:latin typeface="Calibri"/>
                <a:cs typeface="Calibri"/>
              </a:rPr>
              <a:t>a </a:t>
            </a:r>
            <a:r>
              <a:rPr sz="1850" dirty="0">
                <a:solidFill>
                  <a:srgbClr val="000F46"/>
                </a:solidFill>
                <a:latin typeface="Calibri"/>
                <a:cs typeface="Calibri"/>
              </a:rPr>
              <a:t>polymeric</a:t>
            </a:r>
            <a:r>
              <a:rPr sz="1850" spc="45" dirty="0">
                <a:solidFill>
                  <a:srgbClr val="000F46"/>
                </a:solidFill>
                <a:latin typeface="Calibri"/>
                <a:cs typeface="Calibri"/>
              </a:rPr>
              <a:t>  </a:t>
            </a:r>
            <a:r>
              <a:rPr sz="1850" dirty="0">
                <a:solidFill>
                  <a:srgbClr val="051A44"/>
                </a:solidFill>
                <a:latin typeface="Calibri"/>
                <a:cs typeface="Calibri"/>
              </a:rPr>
              <a:t>product</a:t>
            </a:r>
            <a:r>
              <a:rPr sz="1850" spc="475" dirty="0">
                <a:solidFill>
                  <a:srgbClr val="051A44"/>
                </a:solidFill>
                <a:latin typeface="Calibri"/>
                <a:cs typeface="Calibri"/>
              </a:rPr>
              <a:t> </a:t>
            </a:r>
            <a:r>
              <a:rPr sz="1850" spc="60" dirty="0">
                <a:solidFill>
                  <a:srgbClr val="0C1A3D"/>
                </a:solidFill>
                <a:latin typeface="Calibri"/>
                <a:cs typeface="Calibri"/>
              </a:rPr>
              <a:t>in</a:t>
            </a:r>
            <a:r>
              <a:rPr sz="1850" spc="350" dirty="0">
                <a:solidFill>
                  <a:srgbClr val="0C1A3D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21366B"/>
                </a:solidFill>
                <a:latin typeface="Calibri"/>
                <a:cs typeface="Calibri"/>
              </a:rPr>
              <a:t>which</a:t>
            </a:r>
            <a:r>
              <a:rPr sz="1850" spc="459" dirty="0">
                <a:solidFill>
                  <a:srgbClr val="21366B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00013F"/>
                </a:solidFill>
                <a:latin typeface="Calibri"/>
                <a:cs typeface="Calibri"/>
              </a:rPr>
              <a:t>the</a:t>
            </a:r>
            <a:r>
              <a:rPr sz="1850" spc="335" dirty="0">
                <a:solidFill>
                  <a:srgbClr val="00013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00082D"/>
                </a:solidFill>
                <a:latin typeface="Calibri"/>
                <a:cs typeface="Calibri"/>
              </a:rPr>
              <a:t>molecular</a:t>
            </a:r>
            <a:r>
              <a:rPr sz="1850" spc="75" dirty="0">
                <a:solidFill>
                  <a:srgbClr val="00082D"/>
                </a:solidFill>
                <a:latin typeface="Calibri"/>
                <a:cs typeface="Calibri"/>
              </a:rPr>
              <a:t>  </a:t>
            </a:r>
            <a:r>
              <a:rPr sz="1850" dirty="0">
                <a:solidFill>
                  <a:srgbClr val="030F3B"/>
                </a:solidFill>
                <a:latin typeface="Calibri"/>
                <a:cs typeface="Calibri"/>
              </a:rPr>
              <a:t>formula</a:t>
            </a:r>
            <a:r>
              <a:rPr sz="1850" spc="480" dirty="0">
                <a:solidFill>
                  <a:srgbClr val="030F3B"/>
                </a:solidFill>
                <a:latin typeface="Calibri"/>
                <a:cs typeface="Calibri"/>
              </a:rPr>
              <a:t> </a:t>
            </a:r>
            <a:r>
              <a:rPr sz="1850" spc="-25" dirty="0">
                <a:solidFill>
                  <a:srgbClr val="010836"/>
                </a:solidFill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011138"/>
                </a:solidFill>
                <a:latin typeface="Calibri"/>
                <a:cs typeface="Calibri"/>
              </a:rPr>
              <a:t>the</a:t>
            </a:r>
            <a:r>
              <a:rPr sz="1800" spc="380" dirty="0">
                <a:solidFill>
                  <a:srgbClr val="011138"/>
                </a:solidFill>
                <a:latin typeface="Calibri"/>
                <a:cs typeface="Calibri"/>
              </a:rPr>
              <a:t>  </a:t>
            </a:r>
            <a:r>
              <a:rPr sz="1800" dirty="0">
                <a:solidFill>
                  <a:srgbClr val="0C183D"/>
                </a:solidFill>
                <a:latin typeface="Calibri"/>
                <a:cs typeface="Calibri"/>
              </a:rPr>
              <a:t>repeating</a:t>
            </a:r>
            <a:r>
              <a:rPr sz="1800" spc="459" dirty="0">
                <a:solidFill>
                  <a:srgbClr val="0C183D"/>
                </a:solidFill>
                <a:latin typeface="Calibri"/>
                <a:cs typeface="Calibri"/>
              </a:rPr>
              <a:t>  </a:t>
            </a:r>
            <a:r>
              <a:rPr sz="1800" dirty="0">
                <a:solidFill>
                  <a:srgbClr val="00083B"/>
                </a:solidFill>
                <a:latin typeface="Calibri"/>
                <a:cs typeface="Calibri"/>
              </a:rPr>
              <a:t>unit</a:t>
            </a:r>
            <a:r>
              <a:rPr sz="1800" spc="400" dirty="0">
                <a:solidFill>
                  <a:srgbClr val="00083B"/>
                </a:solidFill>
                <a:latin typeface="Calibri"/>
                <a:cs typeface="Calibri"/>
              </a:rPr>
              <a:t>  </a:t>
            </a:r>
            <a:r>
              <a:rPr sz="1800" dirty="0">
                <a:solidFill>
                  <a:srgbClr val="031138"/>
                </a:solidFill>
                <a:latin typeface="Calibri"/>
                <a:cs typeface="Calibri"/>
              </a:rPr>
              <a:t>is</a:t>
            </a:r>
            <a:r>
              <a:rPr sz="1800" spc="380" dirty="0">
                <a:solidFill>
                  <a:srgbClr val="031138"/>
                </a:solidFill>
                <a:latin typeface="Calibri"/>
                <a:cs typeface="Calibri"/>
              </a:rPr>
              <a:t>  </a:t>
            </a:r>
            <a:r>
              <a:rPr sz="1800" dirty="0">
                <a:solidFill>
                  <a:srgbClr val="0A133B"/>
                </a:solidFill>
                <a:latin typeface="Calibri"/>
                <a:cs typeface="Calibri"/>
              </a:rPr>
              <a:t>identical</a:t>
            </a:r>
            <a:r>
              <a:rPr sz="1800" spc="380" dirty="0">
                <a:solidFill>
                  <a:srgbClr val="0A133B"/>
                </a:solidFill>
                <a:latin typeface="Calibri"/>
                <a:cs typeface="Calibri"/>
              </a:rPr>
              <a:t>  </a:t>
            </a:r>
            <a:r>
              <a:rPr sz="1800" spc="50" dirty="0">
                <a:solidFill>
                  <a:srgbClr val="1C3166"/>
                </a:solidFill>
                <a:latin typeface="Calibri"/>
                <a:cs typeface="Calibri"/>
              </a:rPr>
              <a:t>with</a:t>
            </a:r>
            <a:r>
              <a:rPr sz="1800" spc="370" dirty="0">
                <a:solidFill>
                  <a:srgbClr val="1C3166"/>
                </a:solidFill>
                <a:latin typeface="Calibri"/>
                <a:cs typeface="Calibri"/>
              </a:rPr>
              <a:t>  </a:t>
            </a:r>
            <a:r>
              <a:rPr sz="1800" dirty="0">
                <a:solidFill>
                  <a:srgbClr val="000A2D"/>
                </a:solidFill>
                <a:latin typeface="Calibri"/>
                <a:cs typeface="Calibri"/>
              </a:rPr>
              <a:t>that</a:t>
            </a:r>
            <a:r>
              <a:rPr sz="1800" spc="434" dirty="0">
                <a:solidFill>
                  <a:srgbClr val="000A2D"/>
                </a:solidFill>
                <a:latin typeface="Calibri"/>
                <a:cs typeface="Calibri"/>
              </a:rPr>
              <a:t>  </a:t>
            </a:r>
            <a:r>
              <a:rPr sz="1800" dirty="0">
                <a:solidFill>
                  <a:srgbClr val="000A38"/>
                </a:solidFill>
                <a:latin typeface="Calibri"/>
                <a:cs typeface="Calibri"/>
              </a:rPr>
              <a:t>of</a:t>
            </a:r>
            <a:r>
              <a:rPr sz="1800" spc="405" dirty="0">
                <a:solidFill>
                  <a:srgbClr val="000A38"/>
                </a:solidFill>
                <a:latin typeface="Calibri"/>
                <a:cs typeface="Calibri"/>
              </a:rPr>
              <a:t>  </a:t>
            </a:r>
            <a:r>
              <a:rPr sz="1800" spc="-25" dirty="0">
                <a:solidFill>
                  <a:srgbClr val="00032B"/>
                </a:solidFill>
                <a:latin typeface="Calibri"/>
                <a:cs typeface="Calibri"/>
              </a:rPr>
              <a:t>the </a:t>
            </a:r>
            <a:r>
              <a:rPr sz="1850" dirty="0">
                <a:solidFill>
                  <a:srgbClr val="081344"/>
                </a:solidFill>
                <a:latin typeface="Calibri"/>
                <a:cs typeface="Calibri"/>
              </a:rPr>
              <a:t>monomer.</a:t>
            </a:r>
            <a:r>
              <a:rPr sz="1850" spc="180" dirty="0">
                <a:solidFill>
                  <a:srgbClr val="081344"/>
                </a:solidFill>
                <a:latin typeface="Calibri"/>
                <a:cs typeface="Calibri"/>
              </a:rPr>
              <a:t>  </a:t>
            </a:r>
            <a:r>
              <a:rPr sz="1850" dirty="0">
                <a:solidFill>
                  <a:srgbClr val="132144"/>
                </a:solidFill>
                <a:latin typeface="Calibri"/>
                <a:cs typeface="Calibri"/>
              </a:rPr>
              <a:t>The</a:t>
            </a:r>
            <a:r>
              <a:rPr sz="1850" spc="90" dirty="0">
                <a:solidFill>
                  <a:srgbClr val="132144"/>
                </a:solidFill>
                <a:latin typeface="Calibri"/>
                <a:cs typeface="Calibri"/>
              </a:rPr>
              <a:t>  </a:t>
            </a:r>
            <a:r>
              <a:rPr sz="1850" dirty="0">
                <a:solidFill>
                  <a:srgbClr val="000834"/>
                </a:solidFill>
                <a:latin typeface="Calibri"/>
                <a:cs typeface="Calibri"/>
              </a:rPr>
              <a:t>molecular</a:t>
            </a:r>
            <a:r>
              <a:rPr sz="1850" spc="180" dirty="0">
                <a:solidFill>
                  <a:srgbClr val="000834"/>
                </a:solidFill>
                <a:latin typeface="Calibri"/>
                <a:cs typeface="Calibri"/>
              </a:rPr>
              <a:t>  </a:t>
            </a:r>
            <a:r>
              <a:rPr sz="1850" dirty="0">
                <a:solidFill>
                  <a:srgbClr val="23366E"/>
                </a:solidFill>
                <a:latin typeface="Calibri"/>
                <a:cs typeface="Calibri"/>
              </a:rPr>
              <a:t>weight</a:t>
            </a:r>
            <a:r>
              <a:rPr sz="1850" spc="120" dirty="0">
                <a:solidFill>
                  <a:srgbClr val="23366E"/>
                </a:solidFill>
                <a:latin typeface="Calibri"/>
                <a:cs typeface="Calibri"/>
              </a:rPr>
              <a:t>  </a:t>
            </a:r>
            <a:r>
              <a:rPr sz="1850" dirty="0">
                <a:solidFill>
                  <a:srgbClr val="000531"/>
                </a:solidFill>
                <a:latin typeface="Calibri"/>
                <a:cs typeface="Calibri"/>
              </a:rPr>
              <a:t>of</a:t>
            </a:r>
            <a:r>
              <a:rPr sz="1850" spc="100" dirty="0">
                <a:solidFill>
                  <a:srgbClr val="000531"/>
                </a:solidFill>
                <a:latin typeface="Calibri"/>
                <a:cs typeface="Calibri"/>
              </a:rPr>
              <a:t>  </a:t>
            </a:r>
            <a:r>
              <a:rPr sz="1850" dirty="0">
                <a:solidFill>
                  <a:srgbClr val="0F2362"/>
                </a:solidFill>
                <a:latin typeface="Calibri"/>
                <a:cs typeface="Calibri"/>
              </a:rPr>
              <a:t>the</a:t>
            </a:r>
            <a:r>
              <a:rPr sz="1850" spc="80" dirty="0">
                <a:solidFill>
                  <a:srgbClr val="0F2362"/>
                </a:solidFill>
                <a:latin typeface="Calibri"/>
                <a:cs typeface="Calibri"/>
              </a:rPr>
              <a:t>  </a:t>
            </a:r>
            <a:r>
              <a:rPr sz="1850" dirty="0">
                <a:solidFill>
                  <a:srgbClr val="000A44"/>
                </a:solidFill>
                <a:latin typeface="Calibri"/>
                <a:cs typeface="Calibri"/>
              </a:rPr>
              <a:t>polymer</a:t>
            </a:r>
            <a:r>
              <a:rPr sz="1850" spc="165" dirty="0">
                <a:solidFill>
                  <a:srgbClr val="000A44"/>
                </a:solidFill>
                <a:latin typeface="Calibri"/>
                <a:cs typeface="Calibri"/>
              </a:rPr>
              <a:t>  </a:t>
            </a:r>
            <a:r>
              <a:rPr sz="1850" spc="-25" dirty="0">
                <a:solidFill>
                  <a:srgbClr val="00052D"/>
                </a:solidFill>
                <a:latin typeface="Calibri"/>
                <a:cs typeface="Calibri"/>
              </a:rPr>
              <a:t>so </a:t>
            </a:r>
            <a:r>
              <a:rPr sz="1800" dirty="0">
                <a:solidFill>
                  <a:srgbClr val="000024"/>
                </a:solidFill>
                <a:latin typeface="Calibri"/>
                <a:cs typeface="Calibri"/>
              </a:rPr>
              <a:t>formed</a:t>
            </a:r>
            <a:r>
              <a:rPr sz="1800" spc="355" dirty="0">
                <a:solidFill>
                  <a:srgbClr val="00002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A31"/>
                </a:solidFill>
                <a:latin typeface="Calibri"/>
                <a:cs typeface="Calibri"/>
              </a:rPr>
              <a:t>is</a:t>
            </a:r>
            <a:r>
              <a:rPr sz="1800" spc="260" dirty="0">
                <a:solidFill>
                  <a:srgbClr val="000A3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71846"/>
                </a:solidFill>
                <a:latin typeface="Calibri"/>
                <a:cs typeface="Calibri"/>
              </a:rPr>
              <a:t>thus</a:t>
            </a:r>
            <a:r>
              <a:rPr sz="1800" spc="295" dirty="0">
                <a:solidFill>
                  <a:srgbClr val="071846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38"/>
                </a:solidFill>
                <a:latin typeface="Calibri"/>
                <a:cs typeface="Calibri"/>
              </a:rPr>
              <a:t>the</a:t>
            </a:r>
            <a:r>
              <a:rPr sz="1800" spc="285" dirty="0">
                <a:solidFill>
                  <a:srgbClr val="0000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31856"/>
                </a:solidFill>
                <a:latin typeface="Calibri"/>
                <a:cs typeface="Calibri"/>
              </a:rPr>
              <a:t>total</a:t>
            </a:r>
            <a:r>
              <a:rPr sz="1800" spc="254" dirty="0">
                <a:solidFill>
                  <a:srgbClr val="031856"/>
                </a:solidFill>
                <a:latin typeface="Calibri"/>
                <a:cs typeface="Calibri"/>
              </a:rPr>
              <a:t> </a:t>
            </a:r>
            <a:r>
              <a:rPr sz="1800" spc="50" dirty="0">
                <a:solidFill>
                  <a:srgbClr val="1F284F"/>
                </a:solidFill>
                <a:latin typeface="Calibri"/>
                <a:cs typeface="Calibri"/>
              </a:rPr>
              <a:t>of</a:t>
            </a:r>
            <a:r>
              <a:rPr sz="1800" spc="280" dirty="0">
                <a:solidFill>
                  <a:srgbClr val="1F284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2A"/>
                </a:solidFill>
                <a:latin typeface="Calibri"/>
                <a:cs typeface="Calibri"/>
              </a:rPr>
              <a:t>the</a:t>
            </a:r>
            <a:r>
              <a:rPr sz="1800" spc="250" dirty="0">
                <a:solidFill>
                  <a:srgbClr val="00002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72F"/>
                </a:solidFill>
                <a:latin typeface="Calibri"/>
                <a:cs typeface="Calibri"/>
              </a:rPr>
              <a:t>molecular</a:t>
            </a:r>
            <a:r>
              <a:rPr sz="1800" spc="365" dirty="0">
                <a:solidFill>
                  <a:srgbClr val="00072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316D"/>
                </a:solidFill>
                <a:latin typeface="Calibri"/>
                <a:cs typeface="Calibri"/>
              </a:rPr>
              <a:t>weights</a:t>
            </a:r>
            <a:r>
              <a:rPr sz="1800" spc="415" dirty="0">
                <a:solidFill>
                  <a:srgbClr val="21316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52F"/>
                </a:solidFill>
                <a:latin typeface="Calibri"/>
                <a:cs typeface="Calibri"/>
              </a:rPr>
              <a:t>of</a:t>
            </a:r>
            <a:r>
              <a:rPr sz="1800" spc="235" dirty="0">
                <a:solidFill>
                  <a:srgbClr val="00052F"/>
                </a:solidFill>
                <a:latin typeface="Calibri"/>
                <a:cs typeface="Calibri"/>
              </a:rPr>
              <a:t> </a:t>
            </a:r>
            <a:r>
              <a:rPr sz="1800" spc="25" dirty="0">
                <a:solidFill>
                  <a:srgbClr val="000A3A"/>
                </a:solidFill>
                <a:latin typeface="Calibri"/>
                <a:cs typeface="Calibri"/>
              </a:rPr>
              <a:t>all </a:t>
            </a:r>
            <a:r>
              <a:rPr sz="1800" dirty="0">
                <a:solidFill>
                  <a:srgbClr val="051644"/>
                </a:solidFill>
                <a:latin typeface="Calibri"/>
                <a:cs typeface="Calibri"/>
              </a:rPr>
              <a:t>of</a:t>
            </a:r>
            <a:r>
              <a:rPr sz="1800" spc="170" dirty="0">
                <a:solidFill>
                  <a:srgbClr val="05164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E41"/>
                </a:solidFill>
                <a:latin typeface="Calibri"/>
                <a:cs typeface="Calibri"/>
              </a:rPr>
              <a:t>the</a:t>
            </a:r>
            <a:r>
              <a:rPr sz="1800" spc="190" dirty="0">
                <a:solidFill>
                  <a:srgbClr val="000E4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544"/>
                </a:solidFill>
                <a:latin typeface="Calibri"/>
                <a:cs typeface="Calibri"/>
              </a:rPr>
              <a:t>combined</a:t>
            </a:r>
            <a:r>
              <a:rPr sz="1800" spc="160" dirty="0">
                <a:solidFill>
                  <a:srgbClr val="00154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31C"/>
                </a:solidFill>
                <a:latin typeface="Calibri"/>
                <a:cs typeface="Calibri"/>
              </a:rPr>
              <a:t>monomer</a:t>
            </a:r>
            <a:r>
              <a:rPr sz="1800" spc="215" dirty="0">
                <a:solidFill>
                  <a:srgbClr val="00031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0133"/>
                </a:solidFill>
                <a:latin typeface="Calibri"/>
                <a:cs typeface="Calibri"/>
              </a:rPr>
              <a:t>units.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36446" y="3328987"/>
            <a:ext cx="7334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878787"/>
                </a:solidFill>
                <a:latin typeface="Cambria"/>
                <a:cs typeface="Cambria"/>
              </a:rPr>
              <a:t>Heat</a:t>
            </a:r>
            <a:r>
              <a:rPr sz="1100" spc="95" dirty="0">
                <a:solidFill>
                  <a:srgbClr val="878787"/>
                </a:solidFill>
                <a:latin typeface="Cambria"/>
                <a:cs typeface="Cambria"/>
              </a:rPr>
              <a:t> </a:t>
            </a:r>
            <a:r>
              <a:rPr sz="1100" spc="-10" dirty="0">
                <a:solidFill>
                  <a:srgbClr val="242424"/>
                </a:solidFill>
                <a:latin typeface="Cambria"/>
                <a:cs typeface="Cambria"/>
              </a:rPr>
              <a:t>.Ligliy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6195" y="3214687"/>
            <a:ext cx="1625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500" spc="-470" dirty="0">
                <a:solidFill>
                  <a:srgbClr val="212121"/>
                </a:solidFill>
                <a:latin typeface="Courier New"/>
                <a:cs typeface="Courier New"/>
              </a:rPr>
              <a:t>H</a:t>
            </a:r>
            <a:r>
              <a:rPr sz="3000" spc="-705" baseline="-41666" dirty="0">
                <a:solidFill>
                  <a:srgbClr val="161616"/>
                </a:solidFill>
                <a:latin typeface="Cambria"/>
                <a:cs typeface="Cambria"/>
              </a:rPr>
              <a:t>I</a:t>
            </a:r>
            <a:endParaRPr sz="3000" baseline="-41666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47670" y="3405187"/>
            <a:ext cx="1905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50" spc="-1560" baseline="55555" dirty="0">
                <a:solidFill>
                  <a:srgbClr val="161616"/>
                </a:solidFill>
                <a:latin typeface="Courier New"/>
                <a:cs typeface="Courier New"/>
              </a:rPr>
              <a:t>H</a:t>
            </a:r>
            <a:r>
              <a:rPr sz="2000" spc="-250" dirty="0">
                <a:solidFill>
                  <a:srgbClr val="646464"/>
                </a:solidFill>
                <a:latin typeface="Cambria"/>
                <a:cs typeface="Cambria"/>
              </a:rPr>
              <a:t>I"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99797" y="3690937"/>
            <a:ext cx="636270" cy="59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00"/>
              </a:lnSpc>
              <a:spcBef>
                <a:spcPts val="100"/>
              </a:spcBef>
            </a:pPr>
            <a:r>
              <a:rPr sz="1250" spc="-100" dirty="0">
                <a:solidFill>
                  <a:srgbClr val="1F1F1F"/>
                </a:solidFill>
                <a:latin typeface="Cambria"/>
                <a:cs typeface="Cambria"/>
              </a:rPr>
              <a:t>—</a:t>
            </a:r>
            <a:r>
              <a:rPr sz="1250" dirty="0">
                <a:solidFill>
                  <a:srgbClr val="1F1F1F"/>
                </a:solidFill>
                <a:latin typeface="Cambria"/>
                <a:cs typeface="Cambria"/>
              </a:rPr>
              <a:t>C'—</a:t>
            </a:r>
            <a:r>
              <a:rPr sz="1250" spc="170" dirty="0">
                <a:solidFill>
                  <a:srgbClr val="1F1F1F"/>
                </a:solidFill>
                <a:latin typeface="Cambria"/>
                <a:cs typeface="Cambria"/>
              </a:rPr>
              <a:t> </a:t>
            </a:r>
            <a:r>
              <a:rPr sz="1250" spc="-25" dirty="0">
                <a:solidFill>
                  <a:srgbClr val="212121"/>
                </a:solidFill>
                <a:latin typeface="Cambria"/>
                <a:cs typeface="Cambria"/>
              </a:rPr>
              <a:t>C'</a:t>
            </a:r>
            <a:endParaRPr sz="1250">
              <a:latin typeface="Cambria"/>
              <a:cs typeface="Cambria"/>
            </a:endParaRPr>
          </a:p>
          <a:p>
            <a:pPr marL="185420">
              <a:lnSpc>
                <a:spcPts val="1920"/>
              </a:lnSpc>
              <a:tabLst>
                <a:tab pos="506730" algn="l"/>
              </a:tabLst>
            </a:pPr>
            <a:r>
              <a:rPr sz="1950" spc="-575" dirty="0">
                <a:solidFill>
                  <a:srgbClr val="1A1A1A"/>
                </a:solidFill>
                <a:latin typeface="Cambria"/>
                <a:cs typeface="Cambria"/>
              </a:rPr>
              <a:t>I</a:t>
            </a:r>
            <a:r>
              <a:rPr sz="1950" dirty="0">
                <a:solidFill>
                  <a:srgbClr val="1A1A1A"/>
                </a:solidFill>
                <a:latin typeface="Cambria"/>
                <a:cs typeface="Cambria"/>
              </a:rPr>
              <a:t>	</a:t>
            </a:r>
            <a:r>
              <a:rPr sz="1950" spc="-415" dirty="0">
                <a:solidFill>
                  <a:srgbClr val="565656"/>
                </a:solidFill>
                <a:latin typeface="Cambria"/>
                <a:cs typeface="Cambria"/>
              </a:rPr>
              <a:t>Ï</a:t>
            </a:r>
            <a:endParaRPr sz="1950">
              <a:latin typeface="Cambria"/>
              <a:cs typeface="Cambria"/>
            </a:endParaRPr>
          </a:p>
          <a:p>
            <a:pPr marL="172085">
              <a:lnSpc>
                <a:spcPts val="1280"/>
              </a:lnSpc>
              <a:tabLst>
                <a:tab pos="505459" algn="l"/>
              </a:tabLst>
            </a:pPr>
            <a:r>
              <a:rPr sz="1250" spc="-545" dirty="0">
                <a:solidFill>
                  <a:srgbClr val="0F0F0F"/>
                </a:solidFill>
                <a:latin typeface="Cambria"/>
                <a:cs typeface="Cambria"/>
              </a:rPr>
              <a:t>H</a:t>
            </a:r>
            <a:r>
              <a:rPr sz="1250" dirty="0">
                <a:solidFill>
                  <a:srgbClr val="0F0F0F"/>
                </a:solidFill>
                <a:latin typeface="Cambria"/>
                <a:cs typeface="Cambria"/>
              </a:rPr>
              <a:t>	</a:t>
            </a:r>
            <a:r>
              <a:rPr sz="1250" spc="-545" dirty="0">
                <a:solidFill>
                  <a:srgbClr val="111111"/>
                </a:solidFill>
                <a:latin typeface="Cambria"/>
                <a:cs typeface="Cambria"/>
              </a:rPr>
              <a:t>H</a:t>
            </a:r>
            <a:endParaRPr sz="12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1225" y="3667125"/>
            <a:ext cx="2028825" cy="14763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66959" y="-77787"/>
            <a:ext cx="235966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i="0" spc="-100" dirty="0">
                <a:latin typeface="Arial MT"/>
                <a:cs typeface="Arial MT"/>
              </a:rPr>
              <a:t>Copolymerization:</a:t>
            </a:r>
            <a:endParaRPr sz="25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30" y="341312"/>
            <a:ext cx="470281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410" indent="-219710">
              <a:lnSpc>
                <a:spcPct val="100000"/>
              </a:lnSpc>
              <a:spcBef>
                <a:spcPts val="100"/>
              </a:spcBef>
              <a:buChar char="•"/>
              <a:tabLst>
                <a:tab pos="232410" algn="l"/>
                <a:tab pos="2390140" algn="l"/>
                <a:tab pos="2741295" algn="l"/>
                <a:tab pos="3809365" algn="l"/>
                <a:tab pos="4465955" algn="l"/>
              </a:tabLst>
            </a:pPr>
            <a:r>
              <a:rPr sz="2200" spc="-10" dirty="0">
                <a:latin typeface="Arial MT"/>
                <a:cs typeface="Arial MT"/>
              </a:rPr>
              <a:t>Copolymerization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-25" dirty="0">
                <a:latin typeface="Arial MT"/>
                <a:cs typeface="Arial MT"/>
              </a:rPr>
              <a:t>is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-10" dirty="0">
                <a:latin typeface="Arial MT"/>
                <a:cs typeface="Arial MT"/>
              </a:rPr>
              <a:t>another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-20" dirty="0">
                <a:latin typeface="Arial MT"/>
                <a:cs typeface="Arial MT"/>
              </a:rPr>
              <a:t>kind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-25" dirty="0">
                <a:latin typeface="Arial MT"/>
                <a:cs typeface="Arial MT"/>
              </a:rPr>
              <a:t>of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11152" y="341312"/>
            <a:ext cx="94551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60" dirty="0">
                <a:latin typeface="Arial MT"/>
                <a:cs typeface="Arial MT"/>
              </a:rPr>
              <a:t>addition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100" y="671512"/>
            <a:ext cx="4923155" cy="678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40"/>
              </a:lnSpc>
              <a:spcBef>
                <a:spcPts val="100"/>
              </a:spcBef>
              <a:tabLst>
                <a:tab pos="2067560" algn="l"/>
                <a:tab pos="3002915" algn="l"/>
                <a:tab pos="4515485" algn="l"/>
              </a:tabLst>
            </a:pPr>
            <a:r>
              <a:rPr sz="2150" spc="-10" dirty="0">
                <a:latin typeface="Arial MT"/>
                <a:cs typeface="Arial MT"/>
              </a:rPr>
              <a:t>polymerization.</a:t>
            </a:r>
            <a:r>
              <a:rPr sz="2150" dirty="0">
                <a:latin typeface="Arial MT"/>
                <a:cs typeface="Arial MT"/>
              </a:rPr>
              <a:t>	</a:t>
            </a:r>
            <a:r>
              <a:rPr sz="2150" spc="-20" dirty="0">
                <a:latin typeface="Arial MT"/>
                <a:cs typeface="Arial MT"/>
              </a:rPr>
              <a:t>Many</a:t>
            </a:r>
            <a:r>
              <a:rPr sz="2150" dirty="0">
                <a:latin typeface="Arial MT"/>
                <a:cs typeface="Arial MT"/>
              </a:rPr>
              <a:t>	</a:t>
            </a:r>
            <a:r>
              <a:rPr sz="2150" spc="-10" dirty="0">
                <a:latin typeface="Arial MT"/>
                <a:cs typeface="Arial MT"/>
              </a:rPr>
              <a:t>monomers</a:t>
            </a:r>
            <a:r>
              <a:rPr sz="2150" dirty="0">
                <a:latin typeface="Arial MT"/>
                <a:cs typeface="Arial MT"/>
              </a:rPr>
              <a:t>	</a:t>
            </a:r>
            <a:r>
              <a:rPr sz="2150" spc="-20" dirty="0">
                <a:latin typeface="Arial MT"/>
                <a:cs typeface="Arial MT"/>
              </a:rPr>
              <a:t>will</a:t>
            </a:r>
            <a:endParaRPr sz="2150">
              <a:latin typeface="Arial MT"/>
              <a:cs typeface="Arial MT"/>
            </a:endParaRPr>
          </a:p>
          <a:p>
            <a:pPr marL="4374515">
              <a:lnSpc>
                <a:spcPts val="2600"/>
              </a:lnSpc>
            </a:pPr>
            <a:r>
              <a:rPr sz="2200" spc="-25" dirty="0">
                <a:latin typeface="Arial MT"/>
                <a:cs typeface="Arial MT"/>
              </a:rPr>
              <a:t>but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53829" y="671512"/>
            <a:ext cx="421005" cy="678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>
              <a:lnSpc>
                <a:spcPts val="2540"/>
              </a:lnSpc>
              <a:spcBef>
                <a:spcPts val="100"/>
              </a:spcBef>
            </a:pPr>
            <a:r>
              <a:rPr sz="2150" spc="-25" dirty="0">
                <a:latin typeface="Arial MT"/>
                <a:cs typeface="Arial MT"/>
              </a:rPr>
              <a:t>not</a:t>
            </a:r>
            <a:endParaRPr sz="2150">
              <a:latin typeface="Arial MT"/>
              <a:cs typeface="Arial MT"/>
            </a:endParaRPr>
          </a:p>
          <a:p>
            <a:pPr marL="12700">
              <a:lnSpc>
                <a:spcPts val="2600"/>
              </a:lnSpc>
            </a:pPr>
            <a:r>
              <a:rPr sz="2200" spc="-20" dirty="0">
                <a:latin typeface="Arial MT"/>
                <a:cs typeface="Arial MT"/>
              </a:rPr>
              <a:t>will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1660" y="989012"/>
            <a:ext cx="1506855" cy="68453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1905">
              <a:lnSpc>
                <a:spcPts val="2550"/>
              </a:lnSpc>
              <a:spcBef>
                <a:spcPts val="260"/>
              </a:spcBef>
            </a:pPr>
            <a:r>
              <a:rPr sz="2200" spc="-25" dirty="0">
                <a:latin typeface="Arial MT"/>
                <a:cs typeface="Arial MT"/>
              </a:rPr>
              <a:t>polymerize </a:t>
            </a:r>
            <a:r>
              <a:rPr sz="2200" spc="-120" dirty="0">
                <a:latin typeface="Arial MT"/>
                <a:cs typeface="Arial MT"/>
              </a:rPr>
              <a:t>copolymerize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48629" y="989012"/>
            <a:ext cx="875030" cy="684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5"/>
              </a:lnSpc>
              <a:spcBef>
                <a:spcPts val="100"/>
              </a:spcBef>
            </a:pPr>
            <a:r>
              <a:rPr sz="2200" spc="-20" dirty="0">
                <a:latin typeface="Arial MT"/>
                <a:cs typeface="Arial MT"/>
              </a:rPr>
              <a:t>with</a:t>
            </a:r>
            <a:endParaRPr sz="2200">
              <a:latin typeface="Arial MT"/>
              <a:cs typeface="Arial MT"/>
            </a:endParaRPr>
          </a:p>
          <a:p>
            <a:pPr marL="365125">
              <a:lnSpc>
                <a:spcPts val="2595"/>
              </a:lnSpc>
            </a:pPr>
            <a:r>
              <a:rPr sz="2200" spc="-20" dirty="0">
                <a:latin typeface="Arial MT"/>
                <a:cs typeface="Arial MT"/>
              </a:rPr>
              <a:t>with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8463" y="989012"/>
            <a:ext cx="2981960" cy="684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5"/>
              </a:lnSpc>
              <a:spcBef>
                <a:spcPts val="100"/>
              </a:spcBef>
            </a:pPr>
            <a:r>
              <a:rPr sz="2200" spc="-45" dirty="0">
                <a:latin typeface="Arial MT"/>
                <a:cs typeface="Arial MT"/>
              </a:rPr>
              <a:t>themselves,</a:t>
            </a:r>
            <a:endParaRPr sz="2200">
              <a:latin typeface="Arial MT"/>
              <a:cs typeface="Arial MT"/>
            </a:endParaRPr>
          </a:p>
          <a:p>
            <a:pPr marL="474980">
              <a:lnSpc>
                <a:spcPts val="2595"/>
              </a:lnSpc>
              <a:tabLst>
                <a:tab pos="1616075" algn="l"/>
              </a:tabLst>
            </a:pPr>
            <a:r>
              <a:rPr sz="2200" spc="-10" dirty="0">
                <a:latin typeface="Arial MT"/>
                <a:cs typeface="Arial MT"/>
              </a:rPr>
              <a:t>other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-135" dirty="0">
                <a:latin typeface="Arial MT"/>
                <a:cs typeface="Arial MT"/>
              </a:rPr>
              <a:t>compounds.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8973" y="1643062"/>
            <a:ext cx="5606415" cy="1000760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7145" marR="5080" indent="-5080" algn="just">
              <a:lnSpc>
                <a:spcPts val="2550"/>
              </a:lnSpc>
              <a:spcBef>
                <a:spcPts val="209"/>
              </a:spcBef>
            </a:pPr>
            <a:r>
              <a:rPr sz="2150" spc="-65" dirty="0">
                <a:latin typeface="Arial MT"/>
                <a:cs typeface="Arial MT"/>
              </a:rPr>
              <a:t>Copolymerization</a:t>
            </a:r>
            <a:r>
              <a:rPr sz="2150" spc="-20" dirty="0">
                <a:latin typeface="Arial MT"/>
                <a:cs typeface="Arial MT"/>
              </a:rPr>
              <a:t> </a:t>
            </a:r>
            <a:r>
              <a:rPr sz="2150" dirty="0">
                <a:latin typeface="Arial MT"/>
                <a:cs typeface="Arial MT"/>
              </a:rPr>
              <a:t>is</a:t>
            </a:r>
            <a:r>
              <a:rPr sz="2150" spc="100" dirty="0">
                <a:latin typeface="Arial MT"/>
                <a:cs typeface="Arial MT"/>
              </a:rPr>
              <a:t> </a:t>
            </a:r>
            <a:r>
              <a:rPr sz="2150" dirty="0">
                <a:latin typeface="Arial MT"/>
                <a:cs typeface="Arial MT"/>
              </a:rPr>
              <a:t>the</a:t>
            </a:r>
            <a:r>
              <a:rPr sz="2150" spc="50" dirty="0">
                <a:latin typeface="Arial MT"/>
                <a:cs typeface="Arial MT"/>
              </a:rPr>
              <a:t> </a:t>
            </a:r>
            <a:r>
              <a:rPr sz="2150" dirty="0">
                <a:latin typeface="Arial MT"/>
                <a:cs typeface="Arial MT"/>
              </a:rPr>
              <a:t>addition</a:t>
            </a:r>
            <a:r>
              <a:rPr sz="2150" spc="75" dirty="0">
                <a:latin typeface="Arial MT"/>
                <a:cs typeface="Arial MT"/>
              </a:rPr>
              <a:t> </a:t>
            </a:r>
            <a:r>
              <a:rPr sz="2150" spc="-25" dirty="0">
                <a:latin typeface="Arial MT"/>
                <a:cs typeface="Arial MT"/>
              </a:rPr>
              <a:t>polymerization </a:t>
            </a:r>
            <a:r>
              <a:rPr sz="2150" dirty="0">
                <a:latin typeface="Arial MT"/>
                <a:cs typeface="Arial MT"/>
              </a:rPr>
              <a:t>of</a:t>
            </a:r>
            <a:r>
              <a:rPr sz="2150" spc="-85" dirty="0">
                <a:latin typeface="Arial MT"/>
                <a:cs typeface="Arial MT"/>
              </a:rPr>
              <a:t> </a:t>
            </a:r>
            <a:r>
              <a:rPr sz="2150" dirty="0">
                <a:latin typeface="Arial MT"/>
                <a:cs typeface="Arial MT"/>
              </a:rPr>
              <a:t>two</a:t>
            </a:r>
            <a:r>
              <a:rPr sz="2150" spc="-65" dirty="0">
                <a:latin typeface="Arial MT"/>
                <a:cs typeface="Arial MT"/>
              </a:rPr>
              <a:t> </a:t>
            </a:r>
            <a:r>
              <a:rPr sz="2150" dirty="0">
                <a:latin typeface="Arial MT"/>
                <a:cs typeface="Arial MT"/>
              </a:rPr>
              <a:t>or</a:t>
            </a:r>
            <a:r>
              <a:rPr sz="2150" spc="-55" dirty="0">
                <a:latin typeface="Arial MT"/>
                <a:cs typeface="Arial MT"/>
              </a:rPr>
              <a:t> </a:t>
            </a:r>
            <a:r>
              <a:rPr sz="2150" spc="-40" dirty="0">
                <a:latin typeface="Arial MT"/>
                <a:cs typeface="Arial MT"/>
              </a:rPr>
              <a:t>more</a:t>
            </a:r>
            <a:r>
              <a:rPr sz="2150" spc="-25" dirty="0">
                <a:latin typeface="Arial MT"/>
                <a:cs typeface="Arial MT"/>
              </a:rPr>
              <a:t> </a:t>
            </a:r>
            <a:r>
              <a:rPr sz="2150" spc="-10" dirty="0">
                <a:latin typeface="Arial MT"/>
                <a:cs typeface="Arial MT"/>
              </a:rPr>
              <a:t>different</a:t>
            </a:r>
            <a:r>
              <a:rPr sz="2150" spc="55" dirty="0">
                <a:latin typeface="Arial MT"/>
                <a:cs typeface="Arial MT"/>
              </a:rPr>
              <a:t> </a:t>
            </a:r>
            <a:r>
              <a:rPr sz="2150" spc="-95" dirty="0">
                <a:latin typeface="Arial MT"/>
                <a:cs typeface="Arial MT"/>
              </a:rPr>
              <a:t>monomers.</a:t>
            </a:r>
            <a:r>
              <a:rPr sz="2150" spc="-10" dirty="0">
                <a:latin typeface="Arial MT"/>
                <a:cs typeface="Arial MT"/>
              </a:rPr>
              <a:t> </a:t>
            </a:r>
            <a:r>
              <a:rPr sz="2150" spc="-155" dirty="0">
                <a:latin typeface="Arial MT"/>
                <a:cs typeface="Arial MT"/>
              </a:rPr>
              <a:t>Examples</a:t>
            </a:r>
            <a:r>
              <a:rPr sz="2150" spc="5" dirty="0">
                <a:latin typeface="Arial MT"/>
                <a:cs typeface="Arial MT"/>
              </a:rPr>
              <a:t> </a:t>
            </a:r>
            <a:r>
              <a:rPr sz="2150" spc="-25" dirty="0">
                <a:latin typeface="Arial MT"/>
                <a:cs typeface="Arial MT"/>
              </a:rPr>
              <a:t>of </a:t>
            </a:r>
            <a:r>
              <a:rPr sz="2150" spc="-75" dirty="0">
                <a:latin typeface="Arial MT"/>
                <a:cs typeface="Arial MT"/>
              </a:rPr>
              <a:t>butadiene-</a:t>
            </a:r>
            <a:r>
              <a:rPr sz="2150" spc="-70" dirty="0">
                <a:latin typeface="Arial MT"/>
                <a:cs typeface="Arial MT"/>
              </a:rPr>
              <a:t>styrene,</a:t>
            </a:r>
            <a:r>
              <a:rPr sz="2150" spc="-245" dirty="0">
                <a:latin typeface="Arial MT"/>
                <a:cs typeface="Arial MT"/>
              </a:rPr>
              <a:t> </a:t>
            </a:r>
            <a:r>
              <a:rPr sz="2150" spc="-180" dirty="0">
                <a:latin typeface="Arial MT"/>
                <a:cs typeface="Arial MT"/>
              </a:rPr>
              <a:t>a</a:t>
            </a:r>
            <a:r>
              <a:rPr sz="2150" spc="-110" dirty="0">
                <a:latin typeface="Arial MT"/>
                <a:cs typeface="Arial MT"/>
              </a:rPr>
              <a:t> </a:t>
            </a:r>
            <a:r>
              <a:rPr sz="2150" spc="-50" dirty="0">
                <a:latin typeface="Arial MT"/>
                <a:cs typeface="Arial MT"/>
              </a:rPr>
              <a:t>rubber</a:t>
            </a:r>
            <a:r>
              <a:rPr sz="2150" spc="100" dirty="0">
                <a:latin typeface="Arial MT"/>
                <a:cs typeface="Arial MT"/>
              </a:rPr>
              <a:t> </a:t>
            </a:r>
            <a:r>
              <a:rPr sz="2150" spc="-170" dirty="0">
                <a:latin typeface="Arial MT"/>
                <a:cs typeface="Arial MT"/>
              </a:rPr>
              <a:t>used</a:t>
            </a:r>
            <a:r>
              <a:rPr sz="2150" dirty="0">
                <a:latin typeface="Arial MT"/>
                <a:cs typeface="Arial MT"/>
              </a:rPr>
              <a:t> </a:t>
            </a:r>
            <a:r>
              <a:rPr sz="2150" spc="-10" dirty="0">
                <a:latin typeface="Arial MT"/>
                <a:cs typeface="Arial MT"/>
              </a:rPr>
              <a:t>in</a:t>
            </a:r>
            <a:r>
              <a:rPr sz="2150" spc="-155" dirty="0">
                <a:latin typeface="Arial MT"/>
                <a:cs typeface="Arial MT"/>
              </a:rPr>
              <a:t> </a:t>
            </a:r>
            <a:r>
              <a:rPr sz="2150" spc="-10" dirty="0">
                <a:latin typeface="Arial MT"/>
                <a:cs typeface="Arial MT"/>
              </a:rPr>
              <a:t>tires.</a:t>
            </a:r>
            <a:endParaRPr sz="21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434" y="-30162"/>
            <a:ext cx="42513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spc="-50" dirty="0">
                <a:latin typeface="Calibri"/>
                <a:cs typeface="Calibri"/>
              </a:rPr>
              <a:t>Condensation</a:t>
            </a:r>
            <a:r>
              <a:rPr sz="2800" i="0" dirty="0">
                <a:latin typeface="Calibri"/>
                <a:cs typeface="Calibri"/>
              </a:rPr>
              <a:t> </a:t>
            </a:r>
            <a:r>
              <a:rPr sz="2800" i="0" spc="-25" dirty="0">
                <a:latin typeface="Calibri"/>
                <a:cs typeface="Calibri"/>
              </a:rPr>
              <a:t>polymerization: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142" y="554037"/>
            <a:ext cx="57238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840" indent="-231140">
              <a:lnSpc>
                <a:spcPct val="100000"/>
              </a:lnSpc>
              <a:spcBef>
                <a:spcPts val="100"/>
              </a:spcBef>
              <a:buClr>
                <a:srgbClr val="FB0A03"/>
              </a:buClr>
              <a:buChar char="•"/>
              <a:tabLst>
                <a:tab pos="243840" algn="l"/>
                <a:tab pos="1309370" algn="l"/>
                <a:tab pos="1804035" algn="l"/>
                <a:tab pos="2359660" algn="l"/>
                <a:tab pos="3761104" algn="l"/>
                <a:tab pos="4769485" algn="l"/>
                <a:tab pos="5468620" algn="l"/>
              </a:tabLst>
            </a:pPr>
            <a:r>
              <a:rPr sz="2100" spc="-10" dirty="0">
                <a:solidFill>
                  <a:srgbClr val="B51F1C"/>
                </a:solidFill>
                <a:latin typeface="Calibri"/>
                <a:cs typeface="Calibri"/>
              </a:rPr>
              <a:t>Bakelite,</a:t>
            </a:r>
            <a:r>
              <a:rPr sz="2100" dirty="0">
                <a:solidFill>
                  <a:srgbClr val="B51F1C"/>
                </a:solidFill>
                <a:latin typeface="Calibri"/>
                <a:cs typeface="Calibri"/>
              </a:rPr>
              <a:t>	</a:t>
            </a:r>
            <a:r>
              <a:rPr sz="2100" spc="-25" dirty="0">
                <a:solidFill>
                  <a:srgbClr val="CC080F"/>
                </a:solidFill>
                <a:latin typeface="Calibri"/>
                <a:cs typeface="Calibri"/>
              </a:rPr>
              <a:t>the</a:t>
            </a:r>
            <a:r>
              <a:rPr sz="2100" dirty="0">
                <a:solidFill>
                  <a:srgbClr val="CC080F"/>
                </a:solidFill>
                <a:latin typeface="Calibri"/>
                <a:cs typeface="Calibri"/>
              </a:rPr>
              <a:t>	</a:t>
            </a:r>
            <a:r>
              <a:rPr sz="2100" spc="-20" dirty="0">
                <a:solidFill>
                  <a:srgbClr val="D4150C"/>
                </a:solidFill>
                <a:latin typeface="Calibri"/>
                <a:cs typeface="Calibri"/>
              </a:rPr>
              <a:t>first</a:t>
            </a:r>
            <a:r>
              <a:rPr sz="2100" dirty="0">
                <a:solidFill>
                  <a:srgbClr val="D4150C"/>
                </a:solidFill>
                <a:latin typeface="Calibri"/>
                <a:cs typeface="Calibri"/>
              </a:rPr>
              <a:t>	</a:t>
            </a:r>
            <a:r>
              <a:rPr sz="2100" spc="-10" dirty="0">
                <a:solidFill>
                  <a:srgbClr val="CA1C1D"/>
                </a:solidFill>
                <a:latin typeface="Calibri"/>
                <a:cs typeface="Calibri"/>
              </a:rPr>
              <a:t>commercial</a:t>
            </a:r>
            <a:r>
              <a:rPr sz="2100" dirty="0">
                <a:solidFill>
                  <a:srgbClr val="CA1C1D"/>
                </a:solidFill>
                <a:latin typeface="Calibri"/>
                <a:cs typeface="Calibri"/>
              </a:rPr>
              <a:t>	</a:t>
            </a:r>
            <a:r>
              <a:rPr sz="2100" spc="-10" dirty="0">
                <a:solidFill>
                  <a:srgbClr val="CD0A0C"/>
                </a:solidFill>
                <a:latin typeface="Calibri"/>
                <a:cs typeface="Calibri"/>
              </a:rPr>
              <a:t>plastics,</a:t>
            </a:r>
            <a:r>
              <a:rPr sz="2100" dirty="0">
                <a:solidFill>
                  <a:srgbClr val="CD0A0C"/>
                </a:solidFill>
                <a:latin typeface="Calibri"/>
                <a:cs typeface="Calibri"/>
              </a:rPr>
              <a:t>	</a:t>
            </a:r>
            <a:r>
              <a:rPr sz="2100" spc="-20" dirty="0">
                <a:solidFill>
                  <a:srgbClr val="C1181F"/>
                </a:solidFill>
                <a:latin typeface="Calibri"/>
                <a:cs typeface="Calibri"/>
              </a:rPr>
              <a:t>owes</a:t>
            </a:r>
            <a:r>
              <a:rPr sz="2100" dirty="0">
                <a:solidFill>
                  <a:srgbClr val="C1181F"/>
                </a:solidFill>
                <a:latin typeface="Calibri"/>
                <a:cs typeface="Calibri"/>
              </a:rPr>
              <a:t>	</a:t>
            </a:r>
            <a:r>
              <a:rPr sz="2100" spc="-25" dirty="0">
                <a:solidFill>
                  <a:srgbClr val="953D3A"/>
                </a:solidFill>
                <a:latin typeface="Calibri"/>
                <a:cs typeface="Calibri"/>
              </a:rPr>
              <a:t>its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142" y="877887"/>
            <a:ext cx="1988185" cy="1059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110">
              <a:lnSpc>
                <a:spcPct val="100000"/>
              </a:lnSpc>
              <a:spcBef>
                <a:spcPts val="100"/>
              </a:spcBef>
              <a:tabLst>
                <a:tab pos="1137920" algn="l"/>
                <a:tab pos="1623695" algn="l"/>
              </a:tabLst>
            </a:pPr>
            <a:r>
              <a:rPr sz="2100" spc="-10" dirty="0">
                <a:solidFill>
                  <a:srgbClr val="D12631"/>
                </a:solidFill>
                <a:latin typeface="Calibri"/>
                <a:cs typeface="Calibri"/>
              </a:rPr>
              <a:t>origin</a:t>
            </a:r>
            <a:r>
              <a:rPr sz="2100" dirty="0">
                <a:solidFill>
                  <a:srgbClr val="D12631"/>
                </a:solidFill>
                <a:latin typeface="Calibri"/>
                <a:cs typeface="Calibri"/>
              </a:rPr>
              <a:t>	</a:t>
            </a:r>
            <a:r>
              <a:rPr sz="2100" spc="-25" dirty="0">
                <a:solidFill>
                  <a:srgbClr val="CA262F"/>
                </a:solidFill>
                <a:latin typeface="Calibri"/>
                <a:cs typeface="Calibri"/>
              </a:rPr>
              <a:t>to</a:t>
            </a:r>
            <a:r>
              <a:rPr sz="2100" dirty="0">
                <a:solidFill>
                  <a:srgbClr val="CA262F"/>
                </a:solidFill>
                <a:latin typeface="Calibri"/>
                <a:cs typeface="Calibri"/>
              </a:rPr>
              <a:t>	</a:t>
            </a:r>
            <a:r>
              <a:rPr sz="2100" spc="-25" dirty="0">
                <a:solidFill>
                  <a:srgbClr val="BA131F"/>
                </a:solidFill>
                <a:latin typeface="Calibri"/>
                <a:cs typeface="Calibri"/>
              </a:rPr>
              <a:t>the</a:t>
            </a:r>
            <a:endParaRPr sz="2100">
              <a:latin typeface="Calibri"/>
              <a:cs typeface="Calibri"/>
            </a:endParaRPr>
          </a:p>
          <a:p>
            <a:pPr marL="246379">
              <a:lnSpc>
                <a:spcPct val="100000"/>
              </a:lnSpc>
              <a:spcBef>
                <a:spcPts val="80"/>
              </a:spcBef>
            </a:pPr>
            <a:r>
              <a:rPr sz="2050" spc="-10" dirty="0">
                <a:solidFill>
                  <a:srgbClr val="C11816"/>
                </a:solidFill>
                <a:latin typeface="Calibri"/>
                <a:cs typeface="Calibri"/>
              </a:rPr>
              <a:t>polymerization.</a:t>
            </a:r>
            <a:endParaRPr sz="20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565"/>
              </a:spcBef>
              <a:buClr>
                <a:srgbClr val="F90A03"/>
              </a:buClr>
              <a:buChar char="•"/>
              <a:tabLst>
                <a:tab pos="243840" algn="l"/>
              </a:tabLst>
            </a:pPr>
            <a:r>
              <a:rPr sz="2100" spc="-10" dirty="0">
                <a:solidFill>
                  <a:srgbClr val="AC181C"/>
                </a:solidFill>
                <a:latin typeface="Calibri"/>
                <a:cs typeface="Calibri"/>
              </a:rPr>
              <a:t>Condensation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8126" y="877887"/>
            <a:ext cx="3707129" cy="1059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495" algn="r">
              <a:lnSpc>
                <a:spcPct val="100000"/>
              </a:lnSpc>
              <a:spcBef>
                <a:spcPts val="100"/>
              </a:spcBef>
              <a:tabLst>
                <a:tab pos="1093470" algn="l"/>
                <a:tab pos="1988820" algn="l"/>
              </a:tabLst>
            </a:pPr>
            <a:r>
              <a:rPr sz="2100" spc="-10" dirty="0">
                <a:solidFill>
                  <a:srgbClr val="89282A"/>
                </a:solidFill>
                <a:latin typeface="Calibri"/>
                <a:cs typeface="Calibri"/>
              </a:rPr>
              <a:t>process</a:t>
            </a:r>
            <a:r>
              <a:rPr sz="2100" dirty="0">
                <a:solidFill>
                  <a:srgbClr val="89282A"/>
                </a:solidFill>
                <a:latin typeface="Calibri"/>
                <a:cs typeface="Calibri"/>
              </a:rPr>
              <a:t>	</a:t>
            </a:r>
            <a:r>
              <a:rPr sz="2100" spc="-10" dirty="0">
                <a:solidFill>
                  <a:srgbClr val="C31F1D"/>
                </a:solidFill>
                <a:latin typeface="Calibri"/>
                <a:cs typeface="Calibri"/>
              </a:rPr>
              <a:t>called</a:t>
            </a:r>
            <a:r>
              <a:rPr sz="2100" dirty="0">
                <a:solidFill>
                  <a:srgbClr val="C31F1D"/>
                </a:solidFill>
                <a:latin typeface="Calibri"/>
                <a:cs typeface="Calibri"/>
              </a:rPr>
              <a:t>	</a:t>
            </a:r>
            <a:r>
              <a:rPr sz="2100" spc="-10" dirty="0">
                <a:solidFill>
                  <a:srgbClr val="DD3431"/>
                </a:solidFill>
                <a:latin typeface="Calibri"/>
                <a:cs typeface="Calibri"/>
              </a:rPr>
              <a:t>condensation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endParaRPr sz="21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1903095" algn="l"/>
                <a:tab pos="2869565" algn="l"/>
                <a:tab pos="3329940" algn="l"/>
              </a:tabLst>
            </a:pPr>
            <a:r>
              <a:rPr sz="2100" spc="-10" dirty="0">
                <a:solidFill>
                  <a:srgbClr val="C13D4D"/>
                </a:solidFill>
                <a:latin typeface="Calibri"/>
                <a:cs typeface="Calibri"/>
              </a:rPr>
              <a:t>polymerization</a:t>
            </a:r>
            <a:r>
              <a:rPr sz="2100" dirty="0">
                <a:solidFill>
                  <a:srgbClr val="C13D4D"/>
                </a:solidFill>
                <a:latin typeface="Calibri"/>
                <a:cs typeface="Calibri"/>
              </a:rPr>
              <a:t>	</a:t>
            </a:r>
            <a:r>
              <a:rPr sz="2100" spc="-10" dirty="0">
                <a:solidFill>
                  <a:srgbClr val="C14948"/>
                </a:solidFill>
                <a:latin typeface="Calibri"/>
                <a:cs typeface="Calibri"/>
              </a:rPr>
              <a:t>occurs</a:t>
            </a:r>
            <a:r>
              <a:rPr sz="2100" dirty="0">
                <a:solidFill>
                  <a:srgbClr val="C14948"/>
                </a:solidFill>
                <a:latin typeface="Calibri"/>
                <a:cs typeface="Calibri"/>
              </a:rPr>
              <a:t>	</a:t>
            </a:r>
            <a:r>
              <a:rPr sz="2100" spc="-25" dirty="0">
                <a:solidFill>
                  <a:srgbClr val="B15452"/>
                </a:solidFill>
                <a:latin typeface="Calibri"/>
                <a:cs typeface="Calibri"/>
              </a:rPr>
              <a:t>in</a:t>
            </a:r>
            <a:r>
              <a:rPr sz="2100" dirty="0">
                <a:solidFill>
                  <a:srgbClr val="B15452"/>
                </a:solidFill>
                <a:latin typeface="Calibri"/>
                <a:cs typeface="Calibri"/>
              </a:rPr>
              <a:t>	</a:t>
            </a:r>
            <a:r>
              <a:rPr sz="2100" spc="-25" dirty="0">
                <a:solidFill>
                  <a:srgbClr val="B32B2B"/>
                </a:solidFill>
                <a:latin typeface="Calibri"/>
                <a:cs typeface="Calibri"/>
              </a:rPr>
              <a:t>the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217" y="1916112"/>
            <a:ext cx="5810885" cy="203136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80035" marR="43180" algn="just">
              <a:lnSpc>
                <a:spcPct val="101899"/>
              </a:lnSpc>
              <a:spcBef>
                <a:spcPts val="50"/>
              </a:spcBef>
            </a:pPr>
            <a:r>
              <a:rPr sz="2100" dirty="0">
                <a:solidFill>
                  <a:srgbClr val="B52F33"/>
                </a:solidFill>
                <a:latin typeface="Calibri"/>
                <a:cs typeface="Calibri"/>
              </a:rPr>
              <a:t>combination</a:t>
            </a:r>
            <a:r>
              <a:rPr sz="2100" spc="475" dirty="0">
                <a:solidFill>
                  <a:srgbClr val="B52F33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B83B36"/>
                </a:solidFill>
                <a:latin typeface="Calibri"/>
                <a:cs typeface="Calibri"/>
              </a:rPr>
              <a:t>of</a:t>
            </a:r>
            <a:r>
              <a:rPr sz="2100" spc="320" dirty="0">
                <a:solidFill>
                  <a:srgbClr val="B83B36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B83634"/>
                </a:solidFill>
                <a:latin typeface="Calibri"/>
                <a:cs typeface="Calibri"/>
              </a:rPr>
              <a:t>a</a:t>
            </a:r>
            <a:r>
              <a:rPr sz="2100" spc="275" dirty="0">
                <a:solidFill>
                  <a:srgbClr val="B83634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BC282B"/>
                </a:solidFill>
                <a:latin typeface="Calibri"/>
                <a:cs typeface="Calibri"/>
              </a:rPr>
              <a:t>compound</a:t>
            </a:r>
            <a:r>
              <a:rPr sz="2100" spc="425" dirty="0">
                <a:solidFill>
                  <a:srgbClr val="BC282B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B31621"/>
                </a:solidFill>
                <a:latin typeface="Calibri"/>
                <a:cs typeface="Calibri"/>
              </a:rPr>
              <a:t>with</a:t>
            </a:r>
            <a:r>
              <a:rPr sz="2100" spc="265" dirty="0">
                <a:solidFill>
                  <a:srgbClr val="B31621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C47267"/>
                </a:solidFill>
                <a:latin typeface="Calibri"/>
                <a:cs typeface="Calibri"/>
              </a:rPr>
              <a:t>itself</a:t>
            </a:r>
            <a:r>
              <a:rPr sz="2100" spc="270" dirty="0">
                <a:solidFill>
                  <a:srgbClr val="C47267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B32B28"/>
                </a:solidFill>
                <a:latin typeface="Calibri"/>
                <a:cs typeface="Calibri"/>
              </a:rPr>
              <a:t>or</a:t>
            </a:r>
            <a:r>
              <a:rPr sz="2100" spc="325" dirty="0">
                <a:solidFill>
                  <a:srgbClr val="B32B28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C8484B"/>
                </a:solidFill>
                <a:latin typeface="Calibri"/>
                <a:cs typeface="Calibri"/>
              </a:rPr>
              <a:t>other </a:t>
            </a:r>
            <a:r>
              <a:rPr sz="2100" dirty="0">
                <a:solidFill>
                  <a:srgbClr val="B53134"/>
                </a:solidFill>
                <a:latin typeface="Calibri"/>
                <a:cs typeface="Calibri"/>
              </a:rPr>
              <a:t>compounds,</a:t>
            </a:r>
            <a:r>
              <a:rPr sz="2100" spc="520" dirty="0">
                <a:solidFill>
                  <a:srgbClr val="B53134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D85B60"/>
                </a:solidFill>
                <a:latin typeface="Calibri"/>
                <a:cs typeface="Calibri"/>
              </a:rPr>
              <a:t>accompanied</a:t>
            </a:r>
            <a:r>
              <a:rPr sz="2100" spc="470" dirty="0">
                <a:solidFill>
                  <a:srgbClr val="D85B60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C64446"/>
                </a:solidFill>
                <a:latin typeface="Calibri"/>
                <a:cs typeface="Calibri"/>
              </a:rPr>
              <a:t>by</a:t>
            </a:r>
            <a:r>
              <a:rPr sz="2100" spc="365" dirty="0">
                <a:solidFill>
                  <a:srgbClr val="C64446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DA444F"/>
                </a:solidFill>
                <a:latin typeface="Calibri"/>
                <a:cs typeface="Calibri"/>
              </a:rPr>
              <a:t>the</a:t>
            </a:r>
            <a:r>
              <a:rPr sz="2100" spc="335" dirty="0">
                <a:solidFill>
                  <a:srgbClr val="DA444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B81C1F"/>
                </a:solidFill>
                <a:latin typeface="Calibri"/>
                <a:cs typeface="Calibri"/>
              </a:rPr>
              <a:t>elimination</a:t>
            </a:r>
            <a:r>
              <a:rPr sz="2100" spc="484" dirty="0">
                <a:solidFill>
                  <a:srgbClr val="B81C1F"/>
                </a:solidFill>
                <a:latin typeface="Calibri"/>
                <a:cs typeface="Calibri"/>
              </a:rPr>
              <a:t> </a:t>
            </a:r>
            <a:r>
              <a:rPr sz="2100" spc="-25" dirty="0">
                <a:solidFill>
                  <a:srgbClr val="A8161A"/>
                </a:solidFill>
                <a:latin typeface="Calibri"/>
                <a:cs typeface="Calibri"/>
              </a:rPr>
              <a:t>of </a:t>
            </a:r>
            <a:r>
              <a:rPr sz="2100" dirty="0">
                <a:solidFill>
                  <a:srgbClr val="BF4F52"/>
                </a:solidFill>
                <a:latin typeface="Calibri"/>
                <a:cs typeface="Calibri"/>
              </a:rPr>
              <a:t>some</a:t>
            </a:r>
            <a:r>
              <a:rPr sz="2100" spc="30" dirty="0">
                <a:solidFill>
                  <a:srgbClr val="BF4F52"/>
                </a:solidFill>
                <a:latin typeface="Calibri"/>
                <a:cs typeface="Calibri"/>
              </a:rPr>
              <a:t>  </a:t>
            </a:r>
            <a:r>
              <a:rPr sz="2100" dirty="0">
                <a:solidFill>
                  <a:srgbClr val="A1343B"/>
                </a:solidFill>
                <a:latin typeface="Calibri"/>
                <a:cs typeface="Calibri"/>
              </a:rPr>
              <a:t>simple</a:t>
            </a:r>
            <a:r>
              <a:rPr sz="2100" spc="490" dirty="0">
                <a:solidFill>
                  <a:srgbClr val="A1343B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CA3D44"/>
                </a:solidFill>
                <a:latin typeface="Calibri"/>
                <a:cs typeface="Calibri"/>
              </a:rPr>
              <a:t>compound</a:t>
            </a:r>
            <a:r>
              <a:rPr sz="2100" spc="25" dirty="0">
                <a:solidFill>
                  <a:srgbClr val="CA3D44"/>
                </a:solidFill>
                <a:latin typeface="Calibri"/>
                <a:cs typeface="Calibri"/>
              </a:rPr>
              <a:t>  </a:t>
            </a:r>
            <a:r>
              <a:rPr sz="2100" dirty="0">
                <a:solidFill>
                  <a:srgbClr val="BC3134"/>
                </a:solidFill>
                <a:latin typeface="Calibri"/>
                <a:cs typeface="Calibri"/>
              </a:rPr>
              <a:t>as</a:t>
            </a:r>
            <a:r>
              <a:rPr sz="2100" spc="430" dirty="0">
                <a:solidFill>
                  <a:srgbClr val="BC3134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B10F0C"/>
                </a:solidFill>
                <a:latin typeface="Calibri"/>
                <a:cs typeface="Calibri"/>
              </a:rPr>
              <a:t>H</a:t>
            </a:r>
            <a:r>
              <a:rPr sz="2100" baseline="-21825" dirty="0">
                <a:solidFill>
                  <a:srgbClr val="B10F0C"/>
                </a:solidFill>
                <a:latin typeface="Calibri"/>
                <a:cs typeface="Calibri"/>
              </a:rPr>
              <a:t>2</a:t>
            </a:r>
            <a:r>
              <a:rPr sz="2100" dirty="0">
                <a:solidFill>
                  <a:srgbClr val="B10F0C"/>
                </a:solidFill>
                <a:latin typeface="Calibri"/>
                <a:cs typeface="Calibri"/>
              </a:rPr>
              <a:t>O,</a:t>
            </a:r>
            <a:r>
              <a:rPr sz="2100" spc="340" dirty="0">
                <a:solidFill>
                  <a:srgbClr val="B10F0C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B11D28"/>
                </a:solidFill>
                <a:latin typeface="Calibri"/>
                <a:cs typeface="Calibri"/>
              </a:rPr>
              <a:t>HCI</a:t>
            </a:r>
            <a:r>
              <a:rPr sz="2100" spc="480" dirty="0">
                <a:solidFill>
                  <a:srgbClr val="B11D28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AE0F1F"/>
                </a:solidFill>
                <a:latin typeface="Calibri"/>
                <a:cs typeface="Calibri"/>
              </a:rPr>
              <a:t>,etc</a:t>
            </a:r>
            <a:r>
              <a:rPr sz="2100" spc="475" dirty="0">
                <a:solidFill>
                  <a:srgbClr val="AE0F1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830A11"/>
                </a:solidFill>
                <a:latin typeface="Calibri"/>
                <a:cs typeface="Calibri"/>
              </a:rPr>
              <a:t>.,as</a:t>
            </a:r>
            <a:r>
              <a:rPr sz="2100" spc="459" dirty="0">
                <a:solidFill>
                  <a:srgbClr val="830A11"/>
                </a:solidFill>
                <a:latin typeface="Calibri"/>
                <a:cs typeface="Calibri"/>
              </a:rPr>
              <a:t> </a:t>
            </a:r>
            <a:r>
              <a:rPr sz="2100" spc="20" dirty="0">
                <a:solidFill>
                  <a:srgbClr val="C84954"/>
                </a:solidFill>
                <a:latin typeface="Calibri"/>
                <a:cs typeface="Calibri"/>
              </a:rPr>
              <a:t>a </a:t>
            </a:r>
            <a:r>
              <a:rPr sz="2050" dirty="0">
                <a:solidFill>
                  <a:srgbClr val="AF181A"/>
                </a:solidFill>
                <a:latin typeface="Calibri"/>
                <a:cs typeface="Calibri"/>
              </a:rPr>
              <a:t>result</a:t>
            </a:r>
            <a:r>
              <a:rPr sz="2050" spc="135" dirty="0">
                <a:solidFill>
                  <a:srgbClr val="AF181A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B12121"/>
                </a:solidFill>
                <a:latin typeface="Calibri"/>
                <a:cs typeface="Calibri"/>
              </a:rPr>
              <a:t>of</a:t>
            </a:r>
            <a:r>
              <a:rPr sz="2050" spc="30" dirty="0">
                <a:solidFill>
                  <a:srgbClr val="B12121"/>
                </a:solidFill>
                <a:latin typeface="Calibri"/>
                <a:cs typeface="Calibri"/>
              </a:rPr>
              <a:t> </a:t>
            </a:r>
            <a:r>
              <a:rPr sz="2050" spc="-10" dirty="0">
                <a:solidFill>
                  <a:srgbClr val="C31821"/>
                </a:solidFill>
                <a:latin typeface="Calibri"/>
                <a:cs typeface="Calibri"/>
              </a:rPr>
              <a:t>polymerization.</a:t>
            </a:r>
            <a:endParaRPr sz="2050">
              <a:latin typeface="Calibri"/>
              <a:cs typeface="Calibri"/>
            </a:endParaRPr>
          </a:p>
          <a:p>
            <a:pPr marL="276860" marR="60960" indent="-239395" algn="just">
              <a:lnSpc>
                <a:spcPct val="101200"/>
              </a:lnSpc>
              <a:spcBef>
                <a:spcPts val="535"/>
              </a:spcBef>
              <a:buChar char="•"/>
              <a:tabLst>
                <a:tab pos="276860" algn="l"/>
                <a:tab pos="278130" algn="l"/>
              </a:tabLst>
            </a:pPr>
            <a:r>
              <a:rPr sz="2100" dirty="0">
                <a:latin typeface="Calibri"/>
                <a:cs typeface="Calibri"/>
              </a:rPr>
              <a:t>	Phenol</a:t>
            </a:r>
            <a:r>
              <a:rPr sz="2100" spc="5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+</a:t>
            </a:r>
            <a:r>
              <a:rPr sz="2100" spc="49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Formaldehyde</a:t>
            </a:r>
            <a:r>
              <a:rPr sz="2100" spc="315" dirty="0"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467CB5"/>
                </a:solidFill>
                <a:latin typeface="Calibri"/>
                <a:cs typeface="Calibri"/>
              </a:rPr>
              <a:t>•g•</a:t>
            </a:r>
            <a:r>
              <a:rPr sz="2100" spc="380" dirty="0">
                <a:solidFill>
                  <a:srgbClr val="467CB5"/>
                </a:solidFill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Water</a:t>
            </a:r>
            <a:r>
              <a:rPr sz="2100" spc="490" dirty="0">
                <a:latin typeface="Calibri"/>
                <a:cs typeface="Calibri"/>
              </a:rPr>
              <a:t> </a:t>
            </a:r>
            <a:r>
              <a:rPr sz="2100" spc="50" dirty="0">
                <a:latin typeface="Calibri"/>
                <a:cs typeface="Calibri"/>
              </a:rPr>
              <a:t>+</a:t>
            </a:r>
            <a:r>
              <a:rPr sz="2100" spc="430" dirty="0">
                <a:latin typeface="Calibri"/>
                <a:cs typeface="Calibri"/>
              </a:rPr>
              <a:t>   </a:t>
            </a:r>
            <a:r>
              <a:rPr sz="2100" spc="-10" dirty="0">
                <a:latin typeface="Calibri"/>
                <a:cs typeface="Calibri"/>
              </a:rPr>
              <a:t>Phenol- formaldehyde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911" y="4027487"/>
            <a:ext cx="375856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8925" indent="-238125">
              <a:lnSpc>
                <a:spcPct val="100000"/>
              </a:lnSpc>
              <a:spcBef>
                <a:spcPts val="100"/>
              </a:spcBef>
              <a:buChar char="•"/>
              <a:tabLst>
                <a:tab pos="288925" algn="l"/>
                <a:tab pos="3081655" algn="l"/>
              </a:tabLst>
            </a:pPr>
            <a:r>
              <a:rPr sz="2850" spc="135" baseline="7309" dirty="0">
                <a:latin typeface="Calibri"/>
                <a:cs typeface="Calibri"/>
              </a:rPr>
              <a:t>C</a:t>
            </a:r>
            <a:r>
              <a:rPr sz="2100" spc="135" baseline="-17857" dirty="0">
                <a:latin typeface="Calibri"/>
                <a:cs typeface="Calibri"/>
              </a:rPr>
              <a:t>6</a:t>
            </a:r>
            <a:r>
              <a:rPr sz="2850" spc="135" baseline="-7309" dirty="0">
                <a:latin typeface="Calibri"/>
                <a:cs typeface="Calibri"/>
              </a:rPr>
              <a:t>^</a:t>
            </a:r>
            <a:r>
              <a:rPr sz="2850" spc="742" baseline="-7309" dirty="0">
                <a:latin typeface="Calibri"/>
                <a:cs typeface="Calibri"/>
              </a:rPr>
              <a:t> </a:t>
            </a:r>
            <a:r>
              <a:rPr sz="1900" spc="120" dirty="0">
                <a:latin typeface="Calibri"/>
                <a:cs typeface="Calibri"/>
              </a:rPr>
              <a:t>OH</a:t>
            </a:r>
            <a:r>
              <a:rPr sz="1900" spc="114" dirty="0">
                <a:latin typeface="Calibri"/>
                <a:cs typeface="Calibri"/>
              </a:rPr>
              <a:t> </a:t>
            </a:r>
            <a:r>
              <a:rPr sz="1900" spc="65" dirty="0">
                <a:latin typeface="Calibri"/>
                <a:cs typeface="Calibri"/>
              </a:rPr>
              <a:t>+</a:t>
            </a:r>
            <a:r>
              <a:rPr sz="1900" spc="95" dirty="0">
                <a:latin typeface="Calibri"/>
                <a:cs typeface="Calibri"/>
              </a:rPr>
              <a:t> </a:t>
            </a:r>
            <a:r>
              <a:rPr sz="1900" spc="40" dirty="0">
                <a:latin typeface="Calibri"/>
                <a:cs typeface="Calibri"/>
              </a:rPr>
              <a:t>CH</a:t>
            </a:r>
            <a:r>
              <a:rPr sz="2100" spc="60" baseline="-17857" dirty="0">
                <a:latin typeface="Calibri"/>
                <a:cs typeface="Calibri"/>
              </a:rPr>
              <a:t>2</a:t>
            </a:r>
            <a:r>
              <a:rPr sz="1900" spc="40" dirty="0">
                <a:latin typeface="Calibri"/>
                <a:cs typeface="Calibri"/>
              </a:rPr>
              <a:t>O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50" dirty="0">
                <a:latin typeface="Calibri"/>
                <a:cs typeface="Calibri"/>
              </a:rPr>
              <a:t>H</a:t>
            </a:r>
            <a:r>
              <a:rPr sz="2100" spc="75" baseline="-17857" dirty="0">
                <a:latin typeface="Calibri"/>
                <a:cs typeface="Calibri"/>
              </a:rPr>
              <a:t>2</a:t>
            </a:r>
            <a:r>
              <a:rPr sz="1900" spc="50" dirty="0">
                <a:latin typeface="Calibri"/>
                <a:cs typeface="Calibri"/>
              </a:rPr>
              <a:t>O</a:t>
            </a:r>
            <a:r>
              <a:rPr sz="1900" spc="145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+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0497" y="4084637"/>
            <a:ext cx="127381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850" spc="82" baseline="14619" dirty="0">
                <a:latin typeface="Calibri"/>
                <a:cs typeface="Calibri"/>
              </a:rPr>
              <a:t>C</a:t>
            </a:r>
            <a:r>
              <a:rPr sz="1400" spc="55" dirty="0">
                <a:latin typeface="Calibri"/>
                <a:cs typeface="Calibri"/>
              </a:rPr>
              <a:t>1</a:t>
            </a:r>
            <a:r>
              <a:rPr sz="1900" spc="55" dirty="0">
                <a:latin typeface="Calibri"/>
                <a:cs typeface="Calibri"/>
              </a:rPr>
              <a:t>3’10(</a:t>
            </a:r>
            <a:r>
              <a:rPr sz="2850" spc="82" baseline="14619" dirty="0">
                <a:latin typeface="Calibri"/>
                <a:cs typeface="Calibri"/>
              </a:rPr>
              <a:t>OH</a:t>
            </a:r>
            <a:r>
              <a:rPr sz="1900" spc="55" dirty="0">
                <a:latin typeface="Calibri"/>
                <a:cs typeface="Calibri"/>
              </a:rPr>
              <a:t>)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8523" y="4027487"/>
            <a:ext cx="15494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0" dirty="0">
                <a:latin typeface="Calibri"/>
                <a:cs typeface="Calibri"/>
              </a:rPr>
              <a:t>n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5485" y="1417637"/>
            <a:ext cx="4105910" cy="92265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751205" marR="5080" indent="-739140">
              <a:lnSpc>
                <a:spcPts val="3529"/>
              </a:lnSpc>
              <a:spcBef>
                <a:spcPts val="204"/>
              </a:spcBef>
            </a:pPr>
            <a:r>
              <a:rPr sz="2950" i="0" spc="-10" dirty="0">
                <a:latin typeface="Calibri"/>
                <a:cs typeface="Calibri"/>
              </a:rPr>
              <a:t>Properties</a:t>
            </a:r>
            <a:r>
              <a:rPr sz="2950" i="0" spc="-50" dirty="0">
                <a:latin typeface="Calibri"/>
                <a:cs typeface="Calibri"/>
              </a:rPr>
              <a:t> </a:t>
            </a:r>
            <a:r>
              <a:rPr sz="2950" i="0" dirty="0">
                <a:latin typeface="Calibri"/>
                <a:cs typeface="Calibri"/>
              </a:rPr>
              <a:t>and</a:t>
            </a:r>
            <a:r>
              <a:rPr sz="2950" i="0" spc="-80" dirty="0">
                <a:latin typeface="Calibri"/>
                <a:cs typeface="Calibri"/>
              </a:rPr>
              <a:t> </a:t>
            </a:r>
            <a:r>
              <a:rPr sz="2950" i="0" spc="-40" dirty="0">
                <a:latin typeface="Calibri"/>
                <a:cs typeface="Calibri"/>
              </a:rPr>
              <a:t>applications </a:t>
            </a:r>
            <a:r>
              <a:rPr sz="2950" i="0" dirty="0">
                <a:latin typeface="Calibri"/>
                <a:cs typeface="Calibri"/>
              </a:rPr>
              <a:t>of</a:t>
            </a:r>
            <a:r>
              <a:rPr sz="2950" i="0" spc="25" dirty="0">
                <a:latin typeface="Calibri"/>
                <a:cs typeface="Calibri"/>
              </a:rPr>
              <a:t> </a:t>
            </a:r>
            <a:r>
              <a:rPr sz="2950" i="0" spc="-10" dirty="0">
                <a:latin typeface="Calibri"/>
                <a:cs typeface="Calibri"/>
              </a:rPr>
              <a:t>thermoplastics</a:t>
            </a:r>
            <a:endParaRPr sz="2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4926" y="-46037"/>
            <a:ext cx="2400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0" spc="-35" dirty="0">
                <a:latin typeface="Calibri"/>
                <a:cs typeface="Calibri"/>
              </a:rPr>
              <a:t>Polyethylene</a:t>
            </a:r>
            <a:r>
              <a:rPr sz="2700" i="0" spc="15" dirty="0">
                <a:latin typeface="Calibri"/>
                <a:cs typeface="Calibri"/>
              </a:rPr>
              <a:t> </a:t>
            </a:r>
            <a:r>
              <a:rPr sz="2700" i="0" spc="-20" dirty="0">
                <a:latin typeface="Calibri"/>
                <a:cs typeface="Calibri"/>
              </a:rPr>
              <a:t>(PE)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824" y="541337"/>
            <a:ext cx="5681980" cy="358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65" indent="-230504">
              <a:lnSpc>
                <a:spcPct val="100000"/>
              </a:lnSpc>
              <a:spcBef>
                <a:spcPts val="100"/>
              </a:spcBef>
              <a:buClr>
                <a:srgbClr val="ED0000"/>
              </a:buClr>
              <a:buChar char="•"/>
              <a:tabLst>
                <a:tab pos="253365" algn="l"/>
              </a:tabLst>
            </a:pPr>
            <a:r>
              <a:rPr sz="1450" dirty="0">
                <a:solidFill>
                  <a:srgbClr val="FF5E60"/>
                </a:solidFill>
                <a:latin typeface="Calibri"/>
                <a:cs typeface="Calibri"/>
              </a:rPr>
              <a:t>Polyethylene</a:t>
            </a:r>
            <a:r>
              <a:rPr sz="1450" spc="265" dirty="0">
                <a:solidFill>
                  <a:srgbClr val="FF5E60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9E4238"/>
                </a:solidFill>
                <a:latin typeface="Calibri"/>
                <a:cs typeface="Calibri"/>
              </a:rPr>
              <a:t>is</a:t>
            </a:r>
            <a:r>
              <a:rPr sz="1450" spc="75" dirty="0">
                <a:solidFill>
                  <a:srgbClr val="9E4238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B81A1D"/>
                </a:solidFill>
                <a:latin typeface="Calibri"/>
                <a:cs typeface="Calibri"/>
              </a:rPr>
              <a:t>made</a:t>
            </a:r>
            <a:r>
              <a:rPr sz="1450" spc="120" dirty="0">
                <a:solidFill>
                  <a:srgbClr val="B81A1D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CD0000"/>
                </a:solidFill>
                <a:latin typeface="Calibri"/>
                <a:cs typeface="Calibri"/>
              </a:rPr>
              <a:t>from</a:t>
            </a:r>
            <a:r>
              <a:rPr sz="1450" spc="160" dirty="0">
                <a:solidFill>
                  <a:srgbClr val="CD0000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DD263D"/>
                </a:solidFill>
                <a:latin typeface="Calibri"/>
                <a:cs typeface="Calibri"/>
              </a:rPr>
              <a:t>petroleum</a:t>
            </a:r>
            <a:r>
              <a:rPr sz="1450" spc="200" dirty="0">
                <a:solidFill>
                  <a:srgbClr val="DD263D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94F57"/>
                </a:solidFill>
                <a:latin typeface="Calibri"/>
                <a:cs typeface="Calibri"/>
              </a:rPr>
              <a:t>or</a:t>
            </a:r>
            <a:r>
              <a:rPr sz="1450" spc="120" dirty="0">
                <a:solidFill>
                  <a:srgbClr val="F94F57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C16054"/>
                </a:solidFill>
                <a:latin typeface="Calibri"/>
                <a:cs typeface="Calibri"/>
              </a:rPr>
              <a:t>natural</a:t>
            </a:r>
            <a:r>
              <a:rPr sz="1450" spc="150" dirty="0">
                <a:solidFill>
                  <a:srgbClr val="C16054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CF2D3D"/>
                </a:solidFill>
                <a:latin typeface="Calibri"/>
                <a:cs typeface="Calibri"/>
              </a:rPr>
              <a:t>gas</a:t>
            </a:r>
            <a:r>
              <a:rPr sz="1450" spc="80" dirty="0">
                <a:solidFill>
                  <a:srgbClr val="CF2D3D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C4211F"/>
                </a:solidFill>
                <a:latin typeface="Calibri"/>
                <a:cs typeface="Calibri"/>
              </a:rPr>
              <a:t>Raw</a:t>
            </a:r>
            <a:r>
              <a:rPr sz="1450" spc="135" dirty="0">
                <a:solidFill>
                  <a:srgbClr val="C4211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DD2D3B"/>
                </a:solidFill>
                <a:latin typeface="Calibri"/>
                <a:cs typeface="Calibri"/>
              </a:rPr>
              <a:t>product</a:t>
            </a:r>
            <a:r>
              <a:rPr sz="1450" spc="-175" dirty="0">
                <a:solidFill>
                  <a:srgbClr val="DD2D3B"/>
                </a:solidFill>
                <a:latin typeface="Calibri"/>
                <a:cs typeface="Calibri"/>
              </a:rPr>
              <a:t> </a:t>
            </a:r>
            <a:r>
              <a:rPr sz="1450" spc="-25" dirty="0">
                <a:solidFill>
                  <a:srgbClr val="A1212D"/>
                </a:solidFill>
                <a:latin typeface="Calibri"/>
                <a:cs typeface="Calibri"/>
              </a:rPr>
              <a:t>s.</a:t>
            </a:r>
            <a:endParaRPr sz="1450">
              <a:latin typeface="Calibri"/>
              <a:cs typeface="Calibri"/>
            </a:endParaRPr>
          </a:p>
          <a:p>
            <a:pPr marL="248285" marR="10160" indent="-236220">
              <a:lnSpc>
                <a:spcPct val="149200"/>
              </a:lnSpc>
              <a:spcBef>
                <a:spcPts val="395"/>
              </a:spcBef>
              <a:buChar char="•"/>
              <a:tabLst>
                <a:tab pos="250825" algn="l"/>
              </a:tabLst>
            </a:pPr>
            <a:r>
              <a:rPr sz="1550" dirty="0">
                <a:latin typeface="Calibri"/>
                <a:cs typeface="Calibri"/>
              </a:rPr>
              <a:t>The</a:t>
            </a:r>
            <a:r>
              <a:rPr sz="1550" spc="-3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early</a:t>
            </a:r>
            <a:r>
              <a:rPr sz="1550" spc="-3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processes</a:t>
            </a:r>
            <a:r>
              <a:rPr sz="1550" dirty="0">
                <a:latin typeface="Calibri"/>
                <a:cs typeface="Calibri"/>
              </a:rPr>
              <a:t> for</a:t>
            </a:r>
            <a:r>
              <a:rPr sz="1550" spc="-35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production</a:t>
            </a:r>
            <a:r>
              <a:rPr sz="1550" spc="55" dirty="0">
                <a:latin typeface="Calibri"/>
                <a:cs typeface="Calibri"/>
              </a:rPr>
              <a:t> </a:t>
            </a:r>
            <a:r>
              <a:rPr sz="1550" spc="-20" dirty="0">
                <a:latin typeface="Calibri"/>
                <a:cs typeface="Calibri"/>
              </a:rPr>
              <a:t>involved</a:t>
            </a:r>
            <a:r>
              <a:rPr sz="1550" spc="40" dirty="0">
                <a:latin typeface="Calibri"/>
                <a:cs typeface="Calibri"/>
              </a:rPr>
              <a:t> </a:t>
            </a:r>
            <a:r>
              <a:rPr sz="1550" spc="-20" dirty="0">
                <a:latin typeface="Calibri"/>
                <a:cs typeface="Calibri"/>
              </a:rPr>
              <a:t>extremely</a:t>
            </a:r>
            <a:r>
              <a:rPr sz="1550" spc="1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high</a:t>
            </a:r>
            <a:r>
              <a:rPr sz="1550" spc="25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pressure 	</a:t>
            </a:r>
            <a:r>
              <a:rPr sz="1550" dirty="0">
                <a:latin typeface="Calibri"/>
                <a:cs typeface="Calibri"/>
              </a:rPr>
              <a:t>and</a:t>
            </a:r>
            <a:r>
              <a:rPr sz="1550" spc="-90" dirty="0">
                <a:latin typeface="Calibri"/>
                <a:cs typeface="Calibri"/>
              </a:rPr>
              <a:t> </a:t>
            </a:r>
            <a:r>
              <a:rPr sz="1550" spc="-30" dirty="0">
                <a:latin typeface="Calibri"/>
                <a:cs typeface="Calibri"/>
              </a:rPr>
              <a:t>temperature</a:t>
            </a:r>
            <a:r>
              <a:rPr sz="1550" spc="110" dirty="0">
                <a:latin typeface="Calibri"/>
                <a:cs typeface="Calibri"/>
              </a:rPr>
              <a:t> </a:t>
            </a:r>
            <a:r>
              <a:rPr sz="1550" dirty="0">
                <a:solidFill>
                  <a:srgbClr val="131313"/>
                </a:solidFill>
                <a:latin typeface="Calibri"/>
                <a:cs typeface="Calibri"/>
              </a:rPr>
              <a:t>as</a:t>
            </a:r>
            <a:r>
              <a:rPr sz="1550" spc="-50" dirty="0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high</a:t>
            </a:r>
            <a:r>
              <a:rPr sz="1550" spc="-30" dirty="0">
                <a:latin typeface="Calibri"/>
                <a:cs typeface="Calibri"/>
              </a:rPr>
              <a:t> </a:t>
            </a:r>
            <a:r>
              <a:rPr sz="1550" dirty="0">
                <a:solidFill>
                  <a:srgbClr val="1C1C1C"/>
                </a:solidFill>
                <a:latin typeface="Calibri"/>
                <a:cs typeface="Calibri"/>
              </a:rPr>
              <a:t>as</a:t>
            </a:r>
            <a:r>
              <a:rPr sz="1550" spc="-90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400</a:t>
            </a:r>
            <a:r>
              <a:rPr sz="1550" spc="-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low</a:t>
            </a:r>
            <a:r>
              <a:rPr sz="1550" spc="-4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density</a:t>
            </a:r>
            <a:r>
              <a:rPr sz="1550" spc="2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Polyethylene.</a:t>
            </a:r>
            <a:endParaRPr sz="1550">
              <a:latin typeface="Calibri"/>
              <a:cs typeface="Calibri"/>
            </a:endParaRPr>
          </a:p>
          <a:p>
            <a:pPr marL="252729" indent="-240029">
              <a:lnSpc>
                <a:spcPct val="100000"/>
              </a:lnSpc>
              <a:spcBef>
                <a:spcPts val="1250"/>
              </a:spcBef>
              <a:buChar char="•"/>
              <a:tabLst>
                <a:tab pos="252729" algn="l"/>
                <a:tab pos="654050" algn="l"/>
                <a:tab pos="1590040" algn="l"/>
                <a:tab pos="2063750" algn="l"/>
                <a:tab pos="2891155" algn="l"/>
                <a:tab pos="3422015" algn="l"/>
                <a:tab pos="4165600" algn="l"/>
                <a:tab pos="4635500" algn="l"/>
                <a:tab pos="5098415" algn="l"/>
              </a:tabLst>
            </a:pPr>
            <a:r>
              <a:rPr sz="1550" spc="-20" dirty="0">
                <a:latin typeface="Calibri"/>
                <a:cs typeface="Calibri"/>
              </a:rPr>
              <a:t>It‘s</a:t>
            </a:r>
            <a:r>
              <a:rPr sz="1550" dirty="0">
                <a:latin typeface="Calibri"/>
                <a:cs typeface="Calibri"/>
              </a:rPr>
              <a:t>	</a:t>
            </a:r>
            <a:r>
              <a:rPr sz="1550" spc="-10" dirty="0">
                <a:latin typeface="Calibri"/>
                <a:cs typeface="Calibri"/>
              </a:rPr>
              <a:t>produced</a:t>
            </a:r>
            <a:r>
              <a:rPr sz="1550" dirty="0">
                <a:latin typeface="Calibri"/>
                <a:cs typeface="Calibri"/>
              </a:rPr>
              <a:t>	</a:t>
            </a:r>
            <a:r>
              <a:rPr sz="1550" spc="-25" dirty="0">
                <a:latin typeface="Calibri"/>
                <a:cs typeface="Calibri"/>
              </a:rPr>
              <a:t>two</a:t>
            </a:r>
            <a:r>
              <a:rPr sz="1550" dirty="0">
                <a:latin typeface="Calibri"/>
                <a:cs typeface="Calibri"/>
              </a:rPr>
              <a:t>	</a:t>
            </a:r>
            <a:r>
              <a:rPr sz="1550" spc="-10" dirty="0">
                <a:latin typeface="Calibri"/>
                <a:cs typeface="Calibri"/>
              </a:rPr>
              <a:t>process.</a:t>
            </a:r>
            <a:r>
              <a:rPr sz="1550" dirty="0">
                <a:latin typeface="Calibri"/>
                <a:cs typeface="Calibri"/>
              </a:rPr>
              <a:t>	</a:t>
            </a:r>
            <a:r>
              <a:rPr sz="1550" spc="-20" dirty="0">
                <a:latin typeface="Calibri"/>
                <a:cs typeface="Calibri"/>
              </a:rPr>
              <a:t>High</a:t>
            </a:r>
            <a:r>
              <a:rPr sz="1550" dirty="0">
                <a:latin typeface="Calibri"/>
                <a:cs typeface="Calibri"/>
              </a:rPr>
              <a:t>	</a:t>
            </a:r>
            <a:r>
              <a:rPr sz="1550" spc="-10" dirty="0">
                <a:latin typeface="Calibri"/>
                <a:cs typeface="Calibri"/>
              </a:rPr>
              <a:t>density</a:t>
            </a:r>
            <a:r>
              <a:rPr sz="1550" dirty="0">
                <a:latin typeface="Calibri"/>
                <a:cs typeface="Calibri"/>
              </a:rPr>
              <a:t>	</a:t>
            </a:r>
            <a:r>
              <a:rPr sz="1550" spc="-25" dirty="0">
                <a:latin typeface="Calibri"/>
                <a:cs typeface="Calibri"/>
              </a:rPr>
              <a:t>and</a:t>
            </a:r>
            <a:r>
              <a:rPr sz="1550" dirty="0">
                <a:latin typeface="Calibri"/>
                <a:cs typeface="Calibri"/>
              </a:rPr>
              <a:t>	</a:t>
            </a:r>
            <a:r>
              <a:rPr sz="1550" spc="-25" dirty="0">
                <a:latin typeface="Calibri"/>
                <a:cs typeface="Calibri"/>
              </a:rPr>
              <a:t>low</a:t>
            </a:r>
            <a:r>
              <a:rPr sz="1550" dirty="0">
                <a:latin typeface="Calibri"/>
                <a:cs typeface="Calibri"/>
              </a:rPr>
              <a:t>	</a:t>
            </a:r>
            <a:r>
              <a:rPr sz="1550" spc="-10" dirty="0">
                <a:latin typeface="Calibri"/>
                <a:cs typeface="Calibri"/>
              </a:rPr>
              <a:t>density</a:t>
            </a:r>
            <a:endParaRPr sz="1550">
              <a:latin typeface="Calibri"/>
              <a:cs typeface="Calibri"/>
            </a:endParaRPr>
          </a:p>
          <a:p>
            <a:pPr marL="253365">
              <a:lnSpc>
                <a:spcPct val="100000"/>
              </a:lnSpc>
              <a:spcBef>
                <a:spcPts val="930"/>
              </a:spcBef>
            </a:pPr>
            <a:r>
              <a:rPr sz="1500" spc="-10" dirty="0">
                <a:latin typeface="Calibri"/>
                <a:cs typeface="Calibri"/>
              </a:rPr>
              <a:t>Polyethylene.</a:t>
            </a:r>
            <a:endParaRPr sz="1500">
              <a:latin typeface="Calibri"/>
              <a:cs typeface="Calibri"/>
            </a:endParaRPr>
          </a:p>
          <a:p>
            <a:pPr marL="251460" marR="5080" indent="-239395" algn="just">
              <a:lnSpc>
                <a:spcPct val="148500"/>
              </a:lnSpc>
              <a:spcBef>
                <a:spcPts val="395"/>
              </a:spcBef>
              <a:buChar char="•"/>
              <a:tabLst>
                <a:tab pos="254635" algn="l"/>
              </a:tabLst>
            </a:pPr>
            <a:r>
              <a:rPr sz="1550" dirty="0">
                <a:latin typeface="Calibri"/>
                <a:cs typeface="Calibri"/>
              </a:rPr>
              <a:t>High</a:t>
            </a:r>
            <a:r>
              <a:rPr sz="1550" spc="85" dirty="0">
                <a:latin typeface="Calibri"/>
                <a:cs typeface="Calibri"/>
              </a:rPr>
              <a:t>  </a:t>
            </a:r>
            <a:r>
              <a:rPr sz="1550" dirty="0">
                <a:latin typeface="Calibri"/>
                <a:cs typeface="Calibri"/>
              </a:rPr>
              <a:t>density</a:t>
            </a:r>
            <a:r>
              <a:rPr sz="1550" spc="125" dirty="0">
                <a:latin typeface="Calibri"/>
                <a:cs typeface="Calibri"/>
              </a:rPr>
              <a:t>  </a:t>
            </a:r>
            <a:r>
              <a:rPr sz="1550" dirty="0">
                <a:latin typeface="Calibri"/>
                <a:cs typeface="Calibri"/>
              </a:rPr>
              <a:t>Polyethylene</a:t>
            </a:r>
            <a:r>
              <a:rPr sz="1550" spc="165" dirty="0">
                <a:latin typeface="Calibri"/>
                <a:cs typeface="Calibri"/>
              </a:rPr>
              <a:t>  </a:t>
            </a:r>
            <a:r>
              <a:rPr sz="1550" dirty="0">
                <a:latin typeface="Calibri"/>
                <a:cs typeface="Calibri"/>
              </a:rPr>
              <a:t>is</a:t>
            </a:r>
            <a:r>
              <a:rPr sz="1550" spc="105" dirty="0">
                <a:latin typeface="Calibri"/>
                <a:cs typeface="Calibri"/>
              </a:rPr>
              <a:t>  </a:t>
            </a:r>
            <a:r>
              <a:rPr sz="1550" dirty="0">
                <a:latin typeface="Calibri"/>
                <a:cs typeface="Calibri"/>
              </a:rPr>
              <a:t>made</a:t>
            </a:r>
            <a:r>
              <a:rPr sz="1550" spc="120" dirty="0">
                <a:latin typeface="Calibri"/>
                <a:cs typeface="Calibri"/>
              </a:rPr>
              <a:t>  </a:t>
            </a:r>
            <a:r>
              <a:rPr sz="1550" dirty="0">
                <a:solidFill>
                  <a:srgbClr val="111111"/>
                </a:solidFill>
                <a:latin typeface="Calibri"/>
                <a:cs typeface="Calibri"/>
              </a:rPr>
              <a:t>by</a:t>
            </a:r>
            <a:r>
              <a:rPr sz="1550" spc="95" dirty="0">
                <a:solidFill>
                  <a:srgbClr val="111111"/>
                </a:solidFill>
                <a:latin typeface="Calibri"/>
                <a:cs typeface="Calibri"/>
              </a:rPr>
              <a:t>  </a:t>
            </a:r>
            <a:r>
              <a:rPr sz="1550" dirty="0">
                <a:latin typeface="Calibri"/>
                <a:cs typeface="Calibri"/>
              </a:rPr>
              <a:t>low</a:t>
            </a:r>
            <a:r>
              <a:rPr sz="1550" spc="130" dirty="0">
                <a:latin typeface="Calibri"/>
                <a:cs typeface="Calibri"/>
              </a:rPr>
              <a:t>  </a:t>
            </a:r>
            <a:r>
              <a:rPr sz="1550" dirty="0">
                <a:latin typeface="Calibri"/>
                <a:cs typeface="Calibri"/>
              </a:rPr>
              <a:t>pressure</a:t>
            </a:r>
            <a:r>
              <a:rPr sz="1550" spc="165" dirty="0">
                <a:latin typeface="Calibri"/>
                <a:cs typeface="Calibri"/>
              </a:rPr>
              <a:t>  </a:t>
            </a:r>
            <a:r>
              <a:rPr sz="1550" dirty="0">
                <a:latin typeface="Calibri"/>
                <a:cs typeface="Calibri"/>
              </a:rPr>
              <a:t>and</a:t>
            </a:r>
            <a:r>
              <a:rPr sz="1550" spc="95" dirty="0">
                <a:latin typeface="Calibri"/>
                <a:cs typeface="Calibri"/>
              </a:rPr>
              <a:t>  </a:t>
            </a:r>
            <a:r>
              <a:rPr sz="1550" spc="-25" dirty="0">
                <a:solidFill>
                  <a:srgbClr val="131313"/>
                </a:solidFill>
                <a:latin typeface="Calibri"/>
                <a:cs typeface="Calibri"/>
              </a:rPr>
              <a:t>low 	</a:t>
            </a:r>
            <a:r>
              <a:rPr sz="1550" dirty="0">
                <a:latin typeface="Calibri"/>
                <a:cs typeface="Calibri"/>
              </a:rPr>
              <a:t>temperature.</a:t>
            </a:r>
            <a:r>
              <a:rPr sz="1550" spc="37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</a:t>
            </a:r>
            <a:r>
              <a:rPr sz="1550" spc="29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current</a:t>
            </a:r>
            <a:r>
              <a:rPr sz="1550" spc="32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trend</a:t>
            </a:r>
            <a:r>
              <a:rPr sz="1550" spc="3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is</a:t>
            </a:r>
            <a:r>
              <a:rPr sz="1550" spc="24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to</a:t>
            </a:r>
            <a:r>
              <a:rPr sz="1550" spc="29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use</a:t>
            </a:r>
            <a:r>
              <a:rPr sz="1550" spc="32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these</a:t>
            </a:r>
            <a:r>
              <a:rPr sz="1550" spc="3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latter</a:t>
            </a:r>
            <a:r>
              <a:rPr sz="1550" spc="29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processes 	</a:t>
            </a:r>
            <a:r>
              <a:rPr sz="1500" dirty="0">
                <a:latin typeface="Calibri"/>
                <a:cs typeface="Calibri"/>
              </a:rPr>
              <a:t>because</a:t>
            </a:r>
            <a:r>
              <a:rPr sz="1500" spc="100" dirty="0"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0F0F0F"/>
                </a:solidFill>
                <a:latin typeface="Calibri"/>
                <a:cs typeface="Calibri"/>
              </a:rPr>
              <a:t>of</a:t>
            </a:r>
            <a:r>
              <a:rPr sz="1500" spc="10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their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lower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energy </a:t>
            </a:r>
            <a:r>
              <a:rPr sz="1500" spc="-10" dirty="0">
                <a:latin typeface="Calibri"/>
                <a:cs typeface="Calibri"/>
              </a:rPr>
              <a:t>requirements.</a:t>
            </a:r>
            <a:endParaRPr sz="1500">
              <a:latin typeface="Calibri"/>
              <a:cs typeface="Calibri"/>
            </a:endParaRPr>
          </a:p>
          <a:p>
            <a:pPr marL="247015" marR="6350" indent="-234315" algn="just">
              <a:lnSpc>
                <a:spcPct val="150000"/>
              </a:lnSpc>
              <a:spcBef>
                <a:spcPts val="450"/>
              </a:spcBef>
              <a:buChar char="•"/>
              <a:tabLst>
                <a:tab pos="254635" algn="l"/>
              </a:tabLst>
            </a:pPr>
            <a:r>
              <a:rPr sz="1500" dirty="0">
                <a:latin typeface="Calibri"/>
                <a:cs typeface="Calibri"/>
              </a:rPr>
              <a:t>The</a:t>
            </a:r>
            <a:r>
              <a:rPr sz="1500" spc="80" dirty="0">
                <a:latin typeface="Calibri"/>
                <a:cs typeface="Calibri"/>
              </a:rPr>
              <a:t>  </a:t>
            </a:r>
            <a:r>
              <a:rPr sz="1500" dirty="0">
                <a:latin typeface="Calibri"/>
                <a:cs typeface="Calibri"/>
              </a:rPr>
              <a:t>most</a:t>
            </a:r>
            <a:r>
              <a:rPr sz="1500" spc="105" dirty="0">
                <a:latin typeface="Calibri"/>
                <a:cs typeface="Calibri"/>
              </a:rPr>
              <a:t>  </a:t>
            </a:r>
            <a:r>
              <a:rPr sz="1500" dirty="0">
                <a:latin typeface="Calibri"/>
                <a:cs typeface="Calibri"/>
              </a:rPr>
              <a:t>recent</a:t>
            </a:r>
            <a:r>
              <a:rPr sz="1500" spc="80" dirty="0">
                <a:latin typeface="Calibri"/>
                <a:cs typeface="Calibri"/>
              </a:rPr>
              <a:t>  </a:t>
            </a:r>
            <a:r>
              <a:rPr sz="1500" dirty="0">
                <a:latin typeface="Calibri"/>
                <a:cs typeface="Calibri"/>
              </a:rPr>
              <a:t>processes</a:t>
            </a:r>
            <a:r>
              <a:rPr sz="1500" spc="80" dirty="0">
                <a:latin typeface="Calibri"/>
                <a:cs typeface="Calibri"/>
              </a:rPr>
              <a:t>  </a:t>
            </a:r>
            <a:r>
              <a:rPr sz="1500" dirty="0">
                <a:latin typeface="Calibri"/>
                <a:cs typeface="Calibri"/>
              </a:rPr>
              <a:t>produces'</a:t>
            </a:r>
            <a:r>
              <a:rPr sz="1500" spc="130" dirty="0">
                <a:latin typeface="Calibri"/>
                <a:cs typeface="Calibri"/>
              </a:rPr>
              <a:t>  </a:t>
            </a:r>
            <a:r>
              <a:rPr sz="1500" dirty="0">
                <a:latin typeface="Calibri"/>
                <a:cs typeface="Calibri"/>
              </a:rPr>
              <a:t>Polyethylene</a:t>
            </a:r>
            <a:r>
              <a:rPr sz="1500" spc="95" dirty="0">
                <a:latin typeface="Calibri"/>
                <a:cs typeface="Calibri"/>
              </a:rPr>
              <a:t>  </a:t>
            </a:r>
            <a:r>
              <a:rPr sz="1500" dirty="0">
                <a:solidFill>
                  <a:srgbClr val="0F0F0F"/>
                </a:solidFill>
                <a:latin typeface="Calibri"/>
                <a:cs typeface="Calibri"/>
              </a:rPr>
              <a:t>grade</a:t>
            </a:r>
            <a:r>
              <a:rPr sz="1500" spc="85" dirty="0">
                <a:solidFill>
                  <a:srgbClr val="0F0F0F"/>
                </a:solidFill>
                <a:latin typeface="Calibri"/>
                <a:cs typeface="Calibri"/>
              </a:rPr>
              <a:t>  </a:t>
            </a:r>
            <a:r>
              <a:rPr sz="1500" spc="-10" dirty="0">
                <a:latin typeface="Calibri"/>
                <a:cs typeface="Calibri"/>
              </a:rPr>
              <a:t>called 	</a:t>
            </a:r>
            <a:r>
              <a:rPr sz="1500" dirty="0">
                <a:latin typeface="Calibri"/>
                <a:cs typeface="Calibri"/>
              </a:rPr>
              <a:t>linear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low-</a:t>
            </a:r>
            <a:r>
              <a:rPr sz="1500" dirty="0">
                <a:latin typeface="Calibri"/>
                <a:cs typeface="Calibri"/>
              </a:rPr>
              <a:t>density</a:t>
            </a:r>
            <a:r>
              <a:rPr sz="1500" spc="13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Polyethylene</a:t>
            </a:r>
            <a:r>
              <a:rPr sz="1500" spc="9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(LLDPE).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750695">
              <a:lnSpc>
                <a:spcPct val="100000"/>
              </a:lnSpc>
              <a:spcBef>
                <a:spcPts val="100"/>
              </a:spcBef>
            </a:pPr>
            <a:r>
              <a:rPr sz="2550" i="0" dirty="0">
                <a:latin typeface="Calibri"/>
                <a:cs typeface="Calibri"/>
              </a:rPr>
              <a:t>Properties</a:t>
            </a:r>
            <a:r>
              <a:rPr sz="2550" i="0" spc="250" dirty="0">
                <a:latin typeface="Calibri"/>
                <a:cs typeface="Calibri"/>
              </a:rPr>
              <a:t> </a:t>
            </a:r>
            <a:r>
              <a:rPr sz="2550" i="0" dirty="0">
                <a:latin typeface="Calibri"/>
                <a:cs typeface="Calibri"/>
              </a:rPr>
              <a:t>of</a:t>
            </a:r>
            <a:r>
              <a:rPr sz="2550" i="0" spc="80" dirty="0">
                <a:latin typeface="Calibri"/>
                <a:cs typeface="Calibri"/>
              </a:rPr>
              <a:t> </a:t>
            </a:r>
            <a:r>
              <a:rPr sz="2550" i="0" spc="-25" dirty="0">
                <a:latin typeface="Calibri"/>
                <a:cs typeface="Calibri"/>
              </a:rPr>
              <a:t>PE</a:t>
            </a:r>
            <a:endParaRPr sz="255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110" marR="5080" indent="-232410">
              <a:lnSpc>
                <a:spcPct val="105200"/>
              </a:lnSpc>
              <a:spcBef>
                <a:spcPts val="100"/>
              </a:spcBef>
              <a:buChar char="•"/>
              <a:tabLst>
                <a:tab pos="245745" algn="l"/>
              </a:tabLst>
            </a:pPr>
            <a:r>
              <a:rPr sz="2050" dirty="0"/>
              <a:t>They</a:t>
            </a:r>
            <a:r>
              <a:rPr sz="2050" spc="95" dirty="0"/>
              <a:t> </a:t>
            </a:r>
            <a:r>
              <a:rPr sz="2050" dirty="0"/>
              <a:t>have</a:t>
            </a:r>
            <a:r>
              <a:rPr sz="2050" spc="95" dirty="0"/>
              <a:t> </a:t>
            </a:r>
            <a:r>
              <a:rPr sz="2050" dirty="0"/>
              <a:t>excellent</a:t>
            </a:r>
            <a:r>
              <a:rPr sz="2050" spc="155" dirty="0"/>
              <a:t> </a:t>
            </a:r>
            <a:r>
              <a:rPr sz="2050" dirty="0"/>
              <a:t>resistance</a:t>
            </a:r>
            <a:r>
              <a:rPr sz="2050" spc="140" dirty="0"/>
              <a:t> </a:t>
            </a:r>
            <a:r>
              <a:rPr sz="2050" dirty="0"/>
              <a:t>to most</a:t>
            </a:r>
            <a:r>
              <a:rPr sz="2050" spc="175" dirty="0"/>
              <a:t> </a:t>
            </a:r>
            <a:r>
              <a:rPr sz="2050" spc="-10" dirty="0"/>
              <a:t>solvent </a:t>
            </a:r>
            <a:r>
              <a:rPr sz="2050" dirty="0"/>
              <a:t>and</a:t>
            </a:r>
            <a:r>
              <a:rPr sz="2050" spc="100" dirty="0"/>
              <a:t> </a:t>
            </a:r>
            <a:r>
              <a:rPr sz="2050" spc="-10" dirty="0"/>
              <a:t>chemicals.</a:t>
            </a:r>
            <a:endParaRPr sz="2050"/>
          </a:p>
          <a:p>
            <a:pPr marL="243204" indent="-230504">
              <a:lnSpc>
                <a:spcPct val="100000"/>
              </a:lnSpc>
              <a:spcBef>
                <a:spcPts val="575"/>
              </a:spcBef>
              <a:buChar char="•"/>
              <a:tabLst>
                <a:tab pos="243840" algn="l"/>
              </a:tabLst>
            </a:pPr>
            <a:r>
              <a:rPr sz="2050" dirty="0"/>
              <a:t>It</a:t>
            </a:r>
            <a:r>
              <a:rPr sz="2050" spc="30" dirty="0"/>
              <a:t> </a:t>
            </a:r>
            <a:r>
              <a:rPr sz="2050" dirty="0"/>
              <a:t>has</a:t>
            </a:r>
            <a:r>
              <a:rPr sz="2050" spc="105" dirty="0"/>
              <a:t> </a:t>
            </a:r>
            <a:r>
              <a:rPr sz="2050" dirty="0"/>
              <a:t>a</a:t>
            </a:r>
            <a:r>
              <a:rPr sz="2050" spc="65" dirty="0"/>
              <a:t> </a:t>
            </a:r>
            <a:r>
              <a:rPr sz="2050" dirty="0"/>
              <a:t>good</a:t>
            </a:r>
            <a:r>
              <a:rPr sz="2050" spc="135" dirty="0"/>
              <a:t> </a:t>
            </a:r>
            <a:r>
              <a:rPr sz="2050" dirty="0"/>
              <a:t>flexibility</a:t>
            </a:r>
            <a:r>
              <a:rPr sz="2050" spc="225" dirty="0"/>
              <a:t> </a:t>
            </a:r>
            <a:r>
              <a:rPr sz="2050" spc="-10" dirty="0"/>
              <a:t>property.</a:t>
            </a:r>
            <a:endParaRPr sz="2050"/>
          </a:p>
          <a:p>
            <a:pPr marL="245110" indent="-232410">
              <a:lnSpc>
                <a:spcPct val="100000"/>
              </a:lnSpc>
              <a:spcBef>
                <a:spcPts val="615"/>
              </a:spcBef>
              <a:buChar char="•"/>
              <a:tabLst>
                <a:tab pos="245745" algn="l"/>
              </a:tabLst>
            </a:pPr>
            <a:r>
              <a:rPr sz="2050" dirty="0"/>
              <a:t>They</a:t>
            </a:r>
            <a:r>
              <a:rPr sz="2050" spc="135" dirty="0"/>
              <a:t> </a:t>
            </a:r>
            <a:r>
              <a:rPr sz="2050" dirty="0"/>
              <a:t>are</a:t>
            </a:r>
            <a:r>
              <a:rPr sz="2050" spc="75" dirty="0"/>
              <a:t> </a:t>
            </a:r>
            <a:r>
              <a:rPr sz="2050" dirty="0"/>
              <a:t>non-</a:t>
            </a:r>
            <a:r>
              <a:rPr sz="2050" spc="-10" dirty="0"/>
              <a:t>toxic.</a:t>
            </a:r>
            <a:endParaRPr sz="2050"/>
          </a:p>
          <a:p>
            <a:pPr marL="245110" indent="-232410">
              <a:lnSpc>
                <a:spcPct val="100000"/>
              </a:lnSpc>
              <a:spcBef>
                <a:spcPts val="565"/>
              </a:spcBef>
              <a:buChar char="•"/>
              <a:tabLst>
                <a:tab pos="245745" algn="l"/>
              </a:tabLst>
            </a:pPr>
            <a:r>
              <a:rPr sz="2100" dirty="0"/>
              <a:t>They</a:t>
            </a:r>
            <a:r>
              <a:rPr sz="2100" spc="-25" dirty="0"/>
              <a:t> </a:t>
            </a:r>
            <a:r>
              <a:rPr sz="2100" dirty="0"/>
              <a:t>possess</a:t>
            </a:r>
            <a:r>
              <a:rPr sz="2100" spc="50" dirty="0"/>
              <a:t> </a:t>
            </a:r>
            <a:r>
              <a:rPr sz="2100" dirty="0"/>
              <a:t>good</a:t>
            </a:r>
            <a:r>
              <a:rPr sz="2100" spc="-35" dirty="0"/>
              <a:t> </a:t>
            </a:r>
            <a:r>
              <a:rPr sz="2100" dirty="0"/>
              <a:t>electrical</a:t>
            </a:r>
            <a:r>
              <a:rPr sz="2100" spc="60" dirty="0"/>
              <a:t> </a:t>
            </a:r>
            <a:r>
              <a:rPr sz="2100" spc="-10" dirty="0"/>
              <a:t>insulation</a:t>
            </a:r>
            <a:endParaRPr sz="2100"/>
          </a:p>
          <a:p>
            <a:pPr marL="247650">
              <a:lnSpc>
                <a:spcPct val="100000"/>
              </a:lnSpc>
              <a:spcBef>
                <a:spcPts val="180"/>
              </a:spcBef>
            </a:pPr>
            <a:r>
              <a:rPr sz="1950" spc="40" dirty="0"/>
              <a:t>properties.</a:t>
            </a:r>
            <a:endParaRPr sz="195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686560">
              <a:lnSpc>
                <a:spcPct val="100000"/>
              </a:lnSpc>
              <a:spcBef>
                <a:spcPts val="100"/>
              </a:spcBef>
            </a:pPr>
            <a:r>
              <a:rPr sz="2700" i="0" spc="-30" dirty="0">
                <a:latin typeface="Calibri"/>
                <a:cs typeface="Calibri"/>
              </a:rPr>
              <a:t>Application</a:t>
            </a:r>
            <a:r>
              <a:rPr sz="2700" i="0" spc="50" dirty="0">
                <a:latin typeface="Calibri"/>
                <a:cs typeface="Calibri"/>
              </a:rPr>
              <a:t> </a:t>
            </a:r>
            <a:r>
              <a:rPr sz="2700" i="0" dirty="0">
                <a:latin typeface="Calibri"/>
                <a:cs typeface="Calibri"/>
              </a:rPr>
              <a:t>of</a:t>
            </a:r>
            <a:r>
              <a:rPr sz="2700" i="0" spc="-130" dirty="0">
                <a:latin typeface="Calibri"/>
                <a:cs typeface="Calibri"/>
              </a:rPr>
              <a:t> </a:t>
            </a:r>
            <a:r>
              <a:rPr sz="2700" i="0" spc="-25" dirty="0">
                <a:latin typeface="Calibri"/>
                <a:cs typeface="Calibri"/>
              </a:rPr>
              <a:t>PE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766" y="998537"/>
            <a:ext cx="5254625" cy="283337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243840" marR="24765" indent="-231140">
              <a:lnSpc>
                <a:spcPct val="79300"/>
              </a:lnSpc>
              <a:spcBef>
                <a:spcPts val="610"/>
              </a:spcBef>
              <a:buChar char="•"/>
              <a:tabLst>
                <a:tab pos="246379" algn="l"/>
              </a:tabLst>
            </a:pPr>
            <a:r>
              <a:rPr sz="2050" spc="-50" dirty="0">
                <a:latin typeface="Calibri"/>
                <a:cs typeface="Calibri"/>
              </a:rPr>
              <a:t>Polyethylene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used</a:t>
            </a:r>
            <a:r>
              <a:rPr sz="2050" spc="-4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in</a:t>
            </a:r>
            <a:r>
              <a:rPr sz="2050" spc="-90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packaging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film,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coating</a:t>
            </a:r>
            <a:r>
              <a:rPr sz="2050" spc="-35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and 	</a:t>
            </a:r>
            <a:r>
              <a:rPr sz="2050" spc="-10" dirty="0">
                <a:latin typeface="Calibri"/>
                <a:cs typeface="Calibri"/>
              </a:rPr>
              <a:t>laminations.</a:t>
            </a:r>
            <a:endParaRPr sz="2050">
              <a:latin typeface="Calibri"/>
              <a:cs typeface="Calibri"/>
            </a:endParaRPr>
          </a:p>
          <a:p>
            <a:pPr marL="243840" indent="-231140">
              <a:lnSpc>
                <a:spcPts val="2315"/>
              </a:lnSpc>
              <a:buChar char="•"/>
              <a:tabLst>
                <a:tab pos="243840" algn="l"/>
              </a:tabLst>
            </a:pPr>
            <a:r>
              <a:rPr sz="2050" dirty="0">
                <a:latin typeface="Calibri"/>
                <a:cs typeface="Calibri"/>
              </a:rPr>
              <a:t>It</a:t>
            </a:r>
            <a:r>
              <a:rPr sz="2050" spc="-8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used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to</a:t>
            </a:r>
            <a:r>
              <a:rPr sz="2050" spc="-95" dirty="0">
                <a:latin typeface="Calibri"/>
                <a:cs typeface="Calibri"/>
              </a:rPr>
              <a:t> </a:t>
            </a:r>
            <a:r>
              <a:rPr sz="2050" spc="-35" dirty="0">
                <a:latin typeface="Calibri"/>
                <a:cs typeface="Calibri"/>
              </a:rPr>
              <a:t>produced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50" dirty="0">
                <a:latin typeface="Calibri"/>
                <a:cs typeface="Calibri"/>
              </a:rPr>
              <a:t>gaskets</a:t>
            </a:r>
            <a:r>
              <a:rPr sz="2050" spc="-6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and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seals.</a:t>
            </a:r>
            <a:endParaRPr sz="2050">
              <a:latin typeface="Calibri"/>
              <a:cs typeface="Calibri"/>
            </a:endParaRPr>
          </a:p>
          <a:p>
            <a:pPr marL="248285" indent="-235585">
              <a:lnSpc>
                <a:spcPts val="2380"/>
              </a:lnSpc>
              <a:buChar char="•"/>
              <a:tabLst>
                <a:tab pos="248285" algn="l"/>
              </a:tabLst>
            </a:pPr>
            <a:r>
              <a:rPr sz="2050" spc="-55" dirty="0">
                <a:latin typeface="Calibri"/>
                <a:cs typeface="Calibri"/>
              </a:rPr>
              <a:t>Wrapping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for</a:t>
            </a:r>
            <a:r>
              <a:rPr sz="2050" spc="-100" dirty="0">
                <a:latin typeface="Calibri"/>
                <a:cs typeface="Calibri"/>
              </a:rPr>
              <a:t> </a:t>
            </a:r>
            <a:r>
              <a:rPr sz="2050" spc="-35" dirty="0">
                <a:latin typeface="Calibri"/>
                <a:cs typeface="Calibri"/>
              </a:rPr>
              <a:t>textile</a:t>
            </a:r>
            <a:r>
              <a:rPr sz="2050" spc="-4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products.</a:t>
            </a:r>
            <a:endParaRPr sz="2050">
              <a:latin typeface="Calibri"/>
              <a:cs typeface="Calibri"/>
            </a:endParaRPr>
          </a:p>
          <a:p>
            <a:pPr marL="243840" indent="-231140">
              <a:lnSpc>
                <a:spcPts val="2400"/>
              </a:lnSpc>
              <a:buChar char="•"/>
              <a:tabLst>
                <a:tab pos="243840" algn="l"/>
              </a:tabLst>
            </a:pPr>
            <a:r>
              <a:rPr sz="2050" dirty="0">
                <a:latin typeface="Calibri"/>
                <a:cs typeface="Calibri"/>
              </a:rPr>
              <a:t>It</a:t>
            </a:r>
            <a:r>
              <a:rPr sz="2050" spc="-12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is</a:t>
            </a:r>
            <a:r>
              <a:rPr sz="2050" spc="-11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used</a:t>
            </a:r>
            <a:r>
              <a:rPr sz="2050" spc="-7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for</a:t>
            </a:r>
            <a:r>
              <a:rPr sz="2050" spc="-60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Cable</a:t>
            </a:r>
            <a:r>
              <a:rPr sz="2050" spc="-65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coating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and</a:t>
            </a:r>
            <a:r>
              <a:rPr sz="2050" spc="-50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insulation</a:t>
            </a:r>
            <a:r>
              <a:rPr sz="2050" spc="4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tapes.</a:t>
            </a:r>
            <a:endParaRPr sz="2050">
              <a:latin typeface="Calibri"/>
              <a:cs typeface="Calibri"/>
            </a:endParaRPr>
          </a:p>
          <a:p>
            <a:pPr marL="244475" marR="5080" indent="-232410">
              <a:lnSpc>
                <a:spcPct val="79300"/>
              </a:lnSpc>
              <a:spcBef>
                <a:spcPts val="475"/>
              </a:spcBef>
              <a:buChar char="•"/>
              <a:tabLst>
                <a:tab pos="244475" algn="l"/>
              </a:tabLst>
            </a:pPr>
            <a:r>
              <a:rPr sz="2050" spc="-35" dirty="0">
                <a:latin typeface="Calibri"/>
                <a:cs typeface="Calibri"/>
              </a:rPr>
              <a:t>They</a:t>
            </a:r>
            <a:r>
              <a:rPr sz="2050" spc="-8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are</a:t>
            </a:r>
            <a:r>
              <a:rPr sz="2050" spc="-10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used</a:t>
            </a:r>
            <a:r>
              <a:rPr sz="2050" spc="-10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for</a:t>
            </a:r>
            <a:r>
              <a:rPr sz="2050" spc="-85" dirty="0">
                <a:latin typeface="Calibri"/>
                <a:cs typeface="Calibri"/>
              </a:rPr>
              <a:t> </a:t>
            </a:r>
            <a:r>
              <a:rPr sz="2050" spc="-35" dirty="0">
                <a:latin typeface="Calibri"/>
                <a:cs typeface="Calibri"/>
              </a:rPr>
              <a:t>transporting</a:t>
            </a:r>
            <a:r>
              <a:rPr sz="2050" spc="50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water </a:t>
            </a:r>
            <a:r>
              <a:rPr sz="2050" spc="-10" dirty="0">
                <a:latin typeface="Calibri"/>
                <a:cs typeface="Calibri"/>
              </a:rPr>
              <a:t>and</a:t>
            </a:r>
            <a:r>
              <a:rPr sz="2050" spc="-105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various </a:t>
            </a:r>
            <a:r>
              <a:rPr sz="2050" spc="-10" dirty="0">
                <a:latin typeface="Calibri"/>
                <a:cs typeface="Calibri"/>
              </a:rPr>
              <a:t>other</a:t>
            </a:r>
            <a:r>
              <a:rPr sz="2050" spc="-6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chemicals.</a:t>
            </a:r>
            <a:endParaRPr sz="2050">
              <a:latin typeface="Calibri"/>
              <a:cs typeface="Calibri"/>
            </a:endParaRPr>
          </a:p>
          <a:p>
            <a:pPr marL="244475" marR="264160" indent="-232410">
              <a:lnSpc>
                <a:spcPct val="78500"/>
              </a:lnSpc>
              <a:spcBef>
                <a:spcPts val="434"/>
              </a:spcBef>
              <a:buChar char="•"/>
              <a:tabLst>
                <a:tab pos="244475" algn="l"/>
              </a:tabLst>
            </a:pPr>
            <a:r>
              <a:rPr sz="2050" spc="-45" dirty="0">
                <a:latin typeface="Calibri"/>
                <a:cs typeface="Calibri"/>
              </a:rPr>
              <a:t>Polyethylene</a:t>
            </a:r>
            <a:r>
              <a:rPr sz="2050" spc="50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containers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are</a:t>
            </a:r>
            <a:r>
              <a:rPr sz="2050" spc="-9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used</a:t>
            </a:r>
            <a:r>
              <a:rPr sz="2050" spc="-7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as</a:t>
            </a:r>
            <a:r>
              <a:rPr sz="2050" spc="-100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packaging </a:t>
            </a:r>
            <a:r>
              <a:rPr sz="2050" spc="-35" dirty="0">
                <a:latin typeface="Calibri"/>
                <a:cs typeface="Calibri"/>
              </a:rPr>
              <a:t>material</a:t>
            </a:r>
            <a:r>
              <a:rPr sz="2050" spc="45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for</a:t>
            </a:r>
            <a:r>
              <a:rPr sz="2050" spc="-65" dirty="0">
                <a:latin typeface="Calibri"/>
                <a:cs typeface="Calibri"/>
              </a:rPr>
              <a:t> </a:t>
            </a:r>
            <a:r>
              <a:rPr sz="2050" spc="-35" dirty="0">
                <a:latin typeface="Calibri"/>
                <a:cs typeface="Calibri"/>
              </a:rPr>
              <a:t>pharmaceuticals,</a:t>
            </a:r>
            <a:r>
              <a:rPr sz="2050" spc="-8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corrosive </a:t>
            </a:r>
            <a:r>
              <a:rPr sz="2050" spc="-40" dirty="0">
                <a:latin typeface="Calibri"/>
                <a:cs typeface="Calibri"/>
              </a:rPr>
              <a:t>chemicals,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and</a:t>
            </a:r>
            <a:r>
              <a:rPr sz="2050" spc="-11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cosmetics.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548765">
              <a:lnSpc>
                <a:spcPct val="100000"/>
              </a:lnSpc>
              <a:spcBef>
                <a:spcPts val="100"/>
              </a:spcBef>
            </a:pPr>
            <a:r>
              <a:rPr sz="2700" i="0" spc="-35" dirty="0">
                <a:latin typeface="Calibri"/>
                <a:cs typeface="Calibri"/>
              </a:rPr>
              <a:t>Polypropylene</a:t>
            </a:r>
            <a:r>
              <a:rPr sz="2700" i="0" spc="15" dirty="0">
                <a:latin typeface="Calibri"/>
                <a:cs typeface="Calibri"/>
              </a:rPr>
              <a:t> </a:t>
            </a:r>
            <a:r>
              <a:rPr sz="2700" i="0" spc="-20" dirty="0">
                <a:latin typeface="Calibri"/>
                <a:cs typeface="Calibri"/>
              </a:rPr>
              <a:t>(PP)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7831" y="1062037"/>
            <a:ext cx="5311140" cy="2609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65" indent="-240665">
              <a:lnSpc>
                <a:spcPct val="100000"/>
              </a:lnSpc>
              <a:spcBef>
                <a:spcPts val="100"/>
              </a:spcBef>
              <a:buChar char="•"/>
              <a:tabLst>
                <a:tab pos="253365" algn="l"/>
              </a:tabLst>
            </a:pPr>
            <a:r>
              <a:rPr sz="1700" spc="-35" dirty="0">
                <a:latin typeface="Calibri"/>
                <a:cs typeface="Calibri"/>
              </a:rPr>
              <a:t>Polypropylene</a:t>
            </a:r>
            <a:r>
              <a:rPr sz="1700" spc="6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is</a:t>
            </a:r>
            <a:r>
              <a:rPr sz="1700" spc="-90" dirty="0">
                <a:latin typeface="Calibri"/>
                <a:cs typeface="Calibri"/>
              </a:rPr>
              <a:t> </a:t>
            </a:r>
            <a:r>
              <a:rPr sz="1700" spc="-35" dirty="0">
                <a:latin typeface="Calibri"/>
                <a:cs typeface="Calibri"/>
              </a:rPr>
              <a:t>formed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35" dirty="0">
                <a:latin typeface="Calibri"/>
                <a:cs typeface="Calibri"/>
              </a:rPr>
              <a:t> manomer</a:t>
            </a:r>
            <a:r>
              <a:rPr sz="1700" spc="1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propane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55"/>
              </a:spcBef>
              <a:buFont typeface="Calibri"/>
              <a:buChar char="•"/>
            </a:pPr>
            <a:endParaRPr sz="1700">
              <a:latin typeface="Calibri"/>
              <a:cs typeface="Calibri"/>
            </a:endParaRPr>
          </a:p>
          <a:p>
            <a:pPr marL="305435" indent="-292100">
              <a:lnSpc>
                <a:spcPct val="100000"/>
              </a:lnSpc>
              <a:spcBef>
                <a:spcPts val="5"/>
              </a:spcBef>
              <a:buChar char="•"/>
              <a:tabLst>
                <a:tab pos="305435" algn="l"/>
              </a:tabLst>
            </a:pPr>
            <a:r>
              <a:rPr sz="1650" dirty="0">
                <a:latin typeface="Calibri"/>
                <a:cs typeface="Calibri"/>
              </a:rPr>
              <a:t>i.e.,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Propylene.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60"/>
              </a:spcBef>
              <a:buFont typeface="Calibri"/>
              <a:buChar char="•"/>
            </a:pPr>
            <a:endParaRPr sz="1650">
              <a:latin typeface="Calibri"/>
              <a:cs typeface="Calibri"/>
            </a:endParaRPr>
          </a:p>
          <a:p>
            <a:pPr marL="257810" marR="5080" indent="-244475">
              <a:lnSpc>
                <a:spcPct val="102299"/>
              </a:lnSpc>
              <a:buChar char="•"/>
              <a:tabLst>
                <a:tab pos="257810" algn="l"/>
                <a:tab pos="301625" algn="l"/>
              </a:tabLst>
            </a:pPr>
            <a:r>
              <a:rPr sz="1650" dirty="0">
                <a:latin typeface="Calibri"/>
                <a:cs typeface="Calibri"/>
              </a:rPr>
              <a:t>	</a:t>
            </a:r>
            <a:r>
              <a:rPr sz="1650" spc="-20" dirty="0">
                <a:latin typeface="Calibri"/>
                <a:cs typeface="Calibri"/>
              </a:rPr>
              <a:t>Polypropylene</a:t>
            </a:r>
            <a:r>
              <a:rPr sz="1650" spc="13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has</a:t>
            </a:r>
            <a:r>
              <a:rPr sz="1650" spc="1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becomes</a:t>
            </a:r>
            <a:r>
              <a:rPr sz="1650" spc="5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</a:t>
            </a:r>
            <a:r>
              <a:rPr sz="1650" spc="-6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major</a:t>
            </a:r>
            <a:r>
              <a:rPr sz="1650" spc="-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plastics,</a:t>
            </a:r>
            <a:r>
              <a:rPr sz="1650" spc="-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especially</a:t>
            </a:r>
            <a:r>
              <a:rPr sz="1650" spc="105" dirty="0">
                <a:latin typeface="Calibri"/>
                <a:cs typeface="Calibri"/>
              </a:rPr>
              <a:t> </a:t>
            </a:r>
            <a:r>
              <a:rPr sz="1650" spc="-25" dirty="0">
                <a:latin typeface="Calibri"/>
                <a:cs typeface="Calibri"/>
              </a:rPr>
              <a:t>for </a:t>
            </a:r>
            <a:r>
              <a:rPr sz="1650" dirty="0">
                <a:latin typeface="Calibri"/>
                <a:cs typeface="Calibri"/>
              </a:rPr>
              <a:t>injection</a:t>
            </a:r>
            <a:r>
              <a:rPr sz="1650" spc="-30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molding.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25"/>
              </a:spcBef>
              <a:buFont typeface="Calibri"/>
              <a:buChar char="•"/>
            </a:pPr>
            <a:endParaRPr sz="1650">
              <a:latin typeface="Calibri"/>
              <a:cs typeface="Calibri"/>
            </a:endParaRPr>
          </a:p>
          <a:p>
            <a:pPr marL="252729" marR="100330" indent="-240665">
              <a:lnSpc>
                <a:spcPts val="1989"/>
              </a:lnSpc>
              <a:buChar char="•"/>
              <a:tabLst>
                <a:tab pos="254635" algn="l"/>
              </a:tabLst>
            </a:pPr>
            <a:r>
              <a:rPr sz="1750" dirty="0">
                <a:latin typeface="Calibri"/>
                <a:cs typeface="Calibri"/>
              </a:rPr>
              <a:t>It</a:t>
            </a:r>
            <a:r>
              <a:rPr sz="1750" spc="-85" dirty="0">
                <a:latin typeface="Calibri"/>
                <a:cs typeface="Calibri"/>
              </a:rPr>
              <a:t> </a:t>
            </a:r>
            <a:r>
              <a:rPr sz="1750" spc="-10" dirty="0">
                <a:latin typeface="Calibri"/>
                <a:cs typeface="Calibri"/>
              </a:rPr>
              <a:t>is</a:t>
            </a:r>
            <a:r>
              <a:rPr sz="1750" spc="-55" dirty="0">
                <a:latin typeface="Calibri"/>
                <a:cs typeface="Calibri"/>
              </a:rPr>
              <a:t> </a:t>
            </a:r>
            <a:r>
              <a:rPr sz="1750" spc="-50" dirty="0">
                <a:latin typeface="Calibri"/>
                <a:cs typeface="Calibri"/>
              </a:rPr>
              <a:t>similar</a:t>
            </a:r>
            <a:r>
              <a:rPr sz="1750" spc="10" dirty="0">
                <a:latin typeface="Calibri"/>
                <a:cs typeface="Calibri"/>
              </a:rPr>
              <a:t> </a:t>
            </a:r>
            <a:r>
              <a:rPr sz="1750" spc="-60" dirty="0">
                <a:latin typeface="Calibri"/>
                <a:cs typeface="Calibri"/>
              </a:rPr>
              <a:t>to</a:t>
            </a:r>
            <a:r>
              <a:rPr sz="1750" spc="-45" dirty="0">
                <a:latin typeface="Calibri"/>
                <a:cs typeface="Calibri"/>
              </a:rPr>
              <a:t> </a:t>
            </a:r>
            <a:r>
              <a:rPr sz="1750" spc="-50" dirty="0">
                <a:latin typeface="Calibri"/>
                <a:cs typeface="Calibri"/>
              </a:rPr>
              <a:t>high </a:t>
            </a:r>
            <a:r>
              <a:rPr sz="1750" spc="-45" dirty="0">
                <a:latin typeface="Calibri"/>
                <a:cs typeface="Calibri"/>
              </a:rPr>
              <a:t>density</a:t>
            </a:r>
            <a:r>
              <a:rPr sz="1750" spc="60" dirty="0">
                <a:latin typeface="Calibri"/>
                <a:cs typeface="Calibri"/>
              </a:rPr>
              <a:t> </a:t>
            </a:r>
            <a:r>
              <a:rPr sz="1750" spc="-65" dirty="0">
                <a:latin typeface="Calibri"/>
                <a:cs typeface="Calibri"/>
              </a:rPr>
              <a:t>polyethylene</a:t>
            </a:r>
            <a:r>
              <a:rPr sz="1750" spc="80" dirty="0">
                <a:latin typeface="Calibri"/>
                <a:cs typeface="Calibri"/>
              </a:rPr>
              <a:t> </a:t>
            </a:r>
            <a:r>
              <a:rPr sz="1750" spc="-40" dirty="0">
                <a:latin typeface="Calibri"/>
                <a:cs typeface="Calibri"/>
              </a:rPr>
              <a:t>(HDPE).</a:t>
            </a:r>
            <a:r>
              <a:rPr sz="1750" spc="-50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It</a:t>
            </a:r>
            <a:r>
              <a:rPr sz="1750" spc="-80" dirty="0">
                <a:latin typeface="Calibri"/>
                <a:cs typeface="Calibri"/>
              </a:rPr>
              <a:t> </a:t>
            </a:r>
            <a:r>
              <a:rPr sz="1750" spc="-25" dirty="0">
                <a:solidFill>
                  <a:srgbClr val="0E0E0E"/>
                </a:solidFill>
                <a:latin typeface="Calibri"/>
                <a:cs typeface="Calibri"/>
              </a:rPr>
              <a:t>is 	</a:t>
            </a:r>
            <a:r>
              <a:rPr sz="1750" spc="-50" dirty="0">
                <a:latin typeface="Calibri"/>
                <a:cs typeface="Calibri"/>
              </a:rPr>
              <a:t>lightest </a:t>
            </a:r>
            <a:r>
              <a:rPr sz="1750" spc="-10" dirty="0">
                <a:latin typeface="Calibri"/>
                <a:cs typeface="Calibri"/>
              </a:rPr>
              <a:t>of</a:t>
            </a:r>
            <a:r>
              <a:rPr sz="1750" spc="-85" dirty="0">
                <a:latin typeface="Calibri"/>
                <a:cs typeface="Calibri"/>
              </a:rPr>
              <a:t> </a:t>
            </a:r>
            <a:r>
              <a:rPr sz="1750" spc="-20" dirty="0">
                <a:latin typeface="Calibri"/>
                <a:cs typeface="Calibri"/>
              </a:rPr>
              <a:t>the</a:t>
            </a:r>
            <a:r>
              <a:rPr sz="1750" spc="-30" dirty="0">
                <a:latin typeface="Calibri"/>
                <a:cs typeface="Calibri"/>
              </a:rPr>
              <a:t> </a:t>
            </a:r>
            <a:r>
              <a:rPr sz="1750" spc="-50" dirty="0">
                <a:latin typeface="Calibri"/>
                <a:cs typeface="Calibri"/>
              </a:rPr>
              <a:t>plastics </a:t>
            </a:r>
            <a:r>
              <a:rPr sz="1750" spc="-45" dirty="0">
                <a:latin typeface="Calibri"/>
                <a:cs typeface="Calibri"/>
              </a:rPr>
              <a:t>and</a:t>
            </a:r>
            <a:r>
              <a:rPr sz="1750" spc="-55" dirty="0">
                <a:latin typeface="Calibri"/>
                <a:cs typeface="Calibri"/>
              </a:rPr>
              <a:t> strength</a:t>
            </a:r>
            <a:r>
              <a:rPr sz="1750" spc="45" dirty="0">
                <a:latin typeface="Calibri"/>
                <a:cs typeface="Calibri"/>
              </a:rPr>
              <a:t> </a:t>
            </a:r>
            <a:r>
              <a:rPr sz="1750" spc="-50" dirty="0">
                <a:latin typeface="Calibri"/>
                <a:cs typeface="Calibri"/>
              </a:rPr>
              <a:t>to </a:t>
            </a:r>
            <a:r>
              <a:rPr sz="1750" spc="-65" dirty="0">
                <a:latin typeface="Calibri"/>
                <a:cs typeface="Calibri"/>
              </a:rPr>
              <a:t>weight</a:t>
            </a:r>
            <a:r>
              <a:rPr sz="1750" spc="-30" dirty="0">
                <a:latin typeface="Calibri"/>
                <a:cs typeface="Calibri"/>
              </a:rPr>
              <a:t> </a:t>
            </a:r>
            <a:r>
              <a:rPr sz="1750" spc="-50" dirty="0">
                <a:latin typeface="Calibri"/>
                <a:cs typeface="Calibri"/>
              </a:rPr>
              <a:t>ratio</a:t>
            </a:r>
            <a:r>
              <a:rPr sz="1750" spc="-45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is</a:t>
            </a:r>
            <a:r>
              <a:rPr sz="1750" spc="-100" dirty="0">
                <a:latin typeface="Calibri"/>
                <a:cs typeface="Calibri"/>
              </a:rPr>
              <a:t> </a:t>
            </a:r>
            <a:r>
              <a:rPr sz="1750" spc="-10" dirty="0">
                <a:latin typeface="Calibri"/>
                <a:cs typeface="Calibri"/>
              </a:rPr>
              <a:t>high.</a:t>
            </a:r>
            <a:endParaRPr sz="1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739264">
              <a:lnSpc>
                <a:spcPct val="100000"/>
              </a:lnSpc>
              <a:spcBef>
                <a:spcPts val="100"/>
              </a:spcBef>
            </a:pPr>
            <a:r>
              <a:rPr sz="2700" i="0" spc="-20" dirty="0">
                <a:latin typeface="Calibri"/>
                <a:cs typeface="Calibri"/>
              </a:rPr>
              <a:t>Properties </a:t>
            </a:r>
            <a:r>
              <a:rPr sz="2700" i="0" dirty="0">
                <a:latin typeface="Calibri"/>
                <a:cs typeface="Calibri"/>
              </a:rPr>
              <a:t>of</a:t>
            </a:r>
            <a:r>
              <a:rPr sz="2700" i="0" spc="-85" dirty="0">
                <a:latin typeface="Calibri"/>
                <a:cs typeface="Calibri"/>
              </a:rPr>
              <a:t> </a:t>
            </a:r>
            <a:r>
              <a:rPr sz="2700" i="0" spc="-25" dirty="0">
                <a:latin typeface="Calibri"/>
                <a:cs typeface="Calibri"/>
              </a:rPr>
              <a:t>PP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766" y="996632"/>
            <a:ext cx="5231765" cy="297815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44475" indent="-231775">
              <a:lnSpc>
                <a:spcPct val="100000"/>
              </a:lnSpc>
              <a:spcBef>
                <a:spcPts val="300"/>
              </a:spcBef>
              <a:buChar char="•"/>
              <a:tabLst>
                <a:tab pos="244475" algn="l"/>
              </a:tabLst>
            </a:pPr>
            <a:r>
              <a:rPr sz="2050" spc="-35" dirty="0">
                <a:latin typeface="Calibri"/>
                <a:cs typeface="Calibri"/>
              </a:rPr>
              <a:t>They</a:t>
            </a:r>
            <a:r>
              <a:rPr sz="2050" spc="-8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are</a:t>
            </a:r>
            <a:r>
              <a:rPr sz="2050" spc="-9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high</a:t>
            </a:r>
            <a:r>
              <a:rPr sz="2050" spc="-95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melting</a:t>
            </a:r>
            <a:r>
              <a:rPr sz="2050" spc="-4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point.</a:t>
            </a:r>
            <a:endParaRPr sz="2050">
              <a:latin typeface="Calibri"/>
              <a:cs typeface="Calibri"/>
            </a:endParaRPr>
          </a:p>
          <a:p>
            <a:pPr marL="244475" indent="-231775">
              <a:lnSpc>
                <a:spcPct val="100000"/>
              </a:lnSpc>
              <a:spcBef>
                <a:spcPts val="204"/>
              </a:spcBef>
              <a:buChar char="•"/>
              <a:tabLst>
                <a:tab pos="244475" algn="l"/>
              </a:tabLst>
            </a:pPr>
            <a:r>
              <a:rPr sz="2050" spc="-35" dirty="0">
                <a:latin typeface="Calibri"/>
                <a:cs typeface="Calibri"/>
              </a:rPr>
              <a:t>They</a:t>
            </a:r>
            <a:r>
              <a:rPr sz="2050" spc="-8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are</a:t>
            </a:r>
            <a:r>
              <a:rPr sz="2050" spc="-100" dirty="0">
                <a:latin typeface="Calibri"/>
                <a:cs typeface="Calibri"/>
              </a:rPr>
              <a:t> </a:t>
            </a:r>
            <a:r>
              <a:rPr sz="2050" spc="-35" dirty="0">
                <a:latin typeface="Calibri"/>
                <a:cs typeface="Calibri"/>
              </a:rPr>
              <a:t>lighter</a:t>
            </a:r>
            <a:r>
              <a:rPr sz="2050" spc="-2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weight.</a:t>
            </a:r>
            <a:endParaRPr sz="20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165"/>
              </a:spcBef>
              <a:buChar char="•"/>
              <a:tabLst>
                <a:tab pos="243840" algn="l"/>
              </a:tabLst>
            </a:pPr>
            <a:r>
              <a:rPr sz="2050" dirty="0">
                <a:latin typeface="Calibri"/>
                <a:cs typeface="Calibri"/>
              </a:rPr>
              <a:t>It</a:t>
            </a:r>
            <a:r>
              <a:rPr sz="2050" spc="-90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has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excellent</a:t>
            </a:r>
            <a:r>
              <a:rPr sz="2050" spc="60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fatigue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resistance.</a:t>
            </a:r>
            <a:endParaRPr sz="2050">
              <a:latin typeface="Calibri"/>
              <a:cs typeface="Calibri"/>
            </a:endParaRPr>
          </a:p>
          <a:p>
            <a:pPr marL="244475" indent="-231775">
              <a:lnSpc>
                <a:spcPct val="100000"/>
              </a:lnSpc>
              <a:spcBef>
                <a:spcPts val="165"/>
              </a:spcBef>
              <a:buChar char="•"/>
              <a:tabLst>
                <a:tab pos="244475" algn="l"/>
              </a:tabLst>
            </a:pPr>
            <a:r>
              <a:rPr sz="2050" spc="-30" dirty="0">
                <a:latin typeface="Calibri"/>
                <a:cs typeface="Calibri"/>
              </a:rPr>
              <a:t>They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are</a:t>
            </a:r>
            <a:r>
              <a:rPr sz="2050" spc="-105" dirty="0">
                <a:latin typeface="Calibri"/>
                <a:cs typeface="Calibri"/>
              </a:rPr>
              <a:t> </a:t>
            </a:r>
            <a:r>
              <a:rPr sz="2050" spc="-60" dirty="0">
                <a:latin typeface="Calibri"/>
                <a:cs typeface="Calibri"/>
              </a:rPr>
              <a:t>stiffer,</a:t>
            </a:r>
            <a:r>
              <a:rPr sz="2050" spc="-55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hardener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and</a:t>
            </a:r>
            <a:r>
              <a:rPr sz="2050" spc="-10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stronger.</a:t>
            </a:r>
            <a:endParaRPr sz="20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165"/>
              </a:spcBef>
              <a:buChar char="•"/>
              <a:tabLst>
                <a:tab pos="243840" algn="l"/>
              </a:tabLst>
            </a:pPr>
            <a:r>
              <a:rPr sz="2050" dirty="0">
                <a:latin typeface="Calibri"/>
                <a:cs typeface="Calibri"/>
              </a:rPr>
              <a:t>It</a:t>
            </a:r>
            <a:r>
              <a:rPr sz="2050" spc="-9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has</a:t>
            </a:r>
            <a:r>
              <a:rPr sz="2050" spc="-40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good</a:t>
            </a:r>
            <a:r>
              <a:rPr sz="2050" spc="-55" dirty="0">
                <a:latin typeface="Calibri"/>
                <a:cs typeface="Calibri"/>
              </a:rPr>
              <a:t> </a:t>
            </a:r>
            <a:r>
              <a:rPr sz="2050" spc="-35" dirty="0">
                <a:latin typeface="Calibri"/>
                <a:cs typeface="Calibri"/>
              </a:rPr>
              <a:t>chemical</a:t>
            </a:r>
            <a:r>
              <a:rPr sz="2050" spc="-2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and</a:t>
            </a:r>
            <a:r>
              <a:rPr sz="2050" spc="-90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thermal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resistance.</a:t>
            </a:r>
            <a:endParaRPr sz="20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165"/>
              </a:spcBef>
              <a:buChar char="•"/>
              <a:tabLst>
                <a:tab pos="243840" algn="l"/>
              </a:tabLst>
            </a:pPr>
            <a:r>
              <a:rPr sz="2050" dirty="0">
                <a:latin typeface="Calibri"/>
                <a:cs typeface="Calibri"/>
              </a:rPr>
              <a:t>Low</a:t>
            </a:r>
            <a:r>
              <a:rPr sz="2050" spc="-6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density.</a:t>
            </a:r>
            <a:endParaRPr sz="2050">
              <a:latin typeface="Calibri"/>
              <a:cs typeface="Calibri"/>
            </a:endParaRPr>
          </a:p>
          <a:p>
            <a:pPr marL="244475" marR="316230" indent="-232410">
              <a:lnSpc>
                <a:spcPts val="2180"/>
              </a:lnSpc>
              <a:spcBef>
                <a:spcPts val="470"/>
              </a:spcBef>
              <a:buChar char="•"/>
              <a:tabLst>
                <a:tab pos="245745" algn="l"/>
              </a:tabLst>
            </a:pPr>
            <a:r>
              <a:rPr sz="2050" spc="-10" dirty="0">
                <a:latin typeface="Calibri"/>
                <a:cs typeface="Calibri"/>
              </a:rPr>
              <a:t>Good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surface</a:t>
            </a:r>
            <a:r>
              <a:rPr sz="2050" spc="-20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hardness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and</a:t>
            </a:r>
            <a:r>
              <a:rPr sz="2050" spc="-8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good</a:t>
            </a:r>
            <a:r>
              <a:rPr sz="2050" spc="-95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dimensional 	</a:t>
            </a:r>
            <a:r>
              <a:rPr sz="2050" spc="-10" dirty="0">
                <a:latin typeface="Calibri"/>
                <a:cs typeface="Calibri"/>
              </a:rPr>
              <a:t>stability.</a:t>
            </a:r>
            <a:endParaRPr sz="2050">
              <a:latin typeface="Calibri"/>
              <a:cs typeface="Calibri"/>
            </a:endParaRPr>
          </a:p>
          <a:p>
            <a:pPr marL="244475" indent="-231775">
              <a:lnSpc>
                <a:spcPct val="100000"/>
              </a:lnSpc>
              <a:spcBef>
                <a:spcPts val="135"/>
              </a:spcBef>
              <a:buChar char="•"/>
              <a:tabLst>
                <a:tab pos="244475" algn="l"/>
              </a:tabLst>
            </a:pPr>
            <a:r>
              <a:rPr sz="2050" spc="-10" dirty="0">
                <a:latin typeface="Calibri"/>
                <a:cs typeface="Calibri"/>
              </a:rPr>
              <a:t>Good</a:t>
            </a:r>
            <a:r>
              <a:rPr sz="2050" spc="-80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resistance</a:t>
            </a:r>
            <a:r>
              <a:rPr sz="2050" spc="40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against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moisture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and</a:t>
            </a:r>
            <a:r>
              <a:rPr sz="2050" spc="-11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chemicals.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677035">
              <a:lnSpc>
                <a:spcPct val="100000"/>
              </a:lnSpc>
              <a:spcBef>
                <a:spcPts val="100"/>
              </a:spcBef>
            </a:pPr>
            <a:r>
              <a:rPr sz="2700" i="0" spc="-30" dirty="0">
                <a:latin typeface="Calibri"/>
                <a:cs typeface="Calibri"/>
              </a:rPr>
              <a:t>Application</a:t>
            </a:r>
            <a:r>
              <a:rPr sz="2700" i="0" spc="80" dirty="0">
                <a:latin typeface="Calibri"/>
                <a:cs typeface="Calibri"/>
              </a:rPr>
              <a:t> </a:t>
            </a:r>
            <a:r>
              <a:rPr sz="2700" i="0" dirty="0">
                <a:latin typeface="Calibri"/>
                <a:cs typeface="Calibri"/>
              </a:rPr>
              <a:t>of</a:t>
            </a:r>
            <a:r>
              <a:rPr sz="2700" i="0" spc="-85" dirty="0">
                <a:latin typeface="Calibri"/>
                <a:cs typeface="Calibri"/>
              </a:rPr>
              <a:t> </a:t>
            </a:r>
            <a:r>
              <a:rPr sz="2700" i="0" spc="-25" dirty="0">
                <a:latin typeface="Calibri"/>
                <a:cs typeface="Calibri"/>
              </a:rPr>
              <a:t>PP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569" y="989647"/>
            <a:ext cx="5220970" cy="1978025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252729" indent="-240029">
              <a:lnSpc>
                <a:spcPct val="100000"/>
              </a:lnSpc>
              <a:spcBef>
                <a:spcPts val="595"/>
              </a:spcBef>
              <a:buChar char="•"/>
              <a:tabLst>
                <a:tab pos="252729" algn="l"/>
              </a:tabLst>
            </a:pPr>
            <a:r>
              <a:rPr sz="2150" spc="-30" dirty="0">
                <a:latin typeface="Calibri"/>
                <a:cs typeface="Calibri"/>
              </a:rPr>
              <a:t>Automotive</a:t>
            </a:r>
            <a:r>
              <a:rPr sz="2150" spc="1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house</a:t>
            </a:r>
            <a:r>
              <a:rPr sz="215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ware.</a:t>
            </a:r>
            <a:endParaRPr sz="21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495"/>
              </a:spcBef>
              <a:buChar char="•"/>
              <a:tabLst>
                <a:tab pos="243840" algn="l"/>
              </a:tabLst>
            </a:pPr>
            <a:r>
              <a:rPr sz="2150" dirty="0">
                <a:latin typeface="Calibri"/>
                <a:cs typeface="Calibri"/>
              </a:rPr>
              <a:t>Fiber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products </a:t>
            </a:r>
            <a:r>
              <a:rPr sz="2150" dirty="0">
                <a:latin typeface="Calibri"/>
                <a:cs typeface="Calibri"/>
              </a:rPr>
              <a:t>for</a:t>
            </a:r>
            <a:r>
              <a:rPr sz="2150" spc="-9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carpeting.</a:t>
            </a:r>
            <a:endParaRPr sz="2150">
              <a:latin typeface="Calibri"/>
              <a:cs typeface="Calibri"/>
            </a:endParaRPr>
          </a:p>
          <a:p>
            <a:pPr marL="248920" indent="-236220">
              <a:lnSpc>
                <a:spcPct val="100000"/>
              </a:lnSpc>
              <a:spcBef>
                <a:spcPts val="495"/>
              </a:spcBef>
              <a:buChar char="•"/>
              <a:tabLst>
                <a:tab pos="248920" algn="l"/>
              </a:tabLst>
            </a:pPr>
            <a:r>
              <a:rPr sz="2150" dirty="0">
                <a:latin typeface="Calibri"/>
                <a:cs typeface="Calibri"/>
              </a:rPr>
              <a:t>it</a:t>
            </a:r>
            <a:r>
              <a:rPr sz="2150" spc="-9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is</a:t>
            </a:r>
            <a:r>
              <a:rPr sz="2150" spc="-6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also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used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for</a:t>
            </a:r>
            <a:r>
              <a:rPr sz="2150" spc="-3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hinges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components.</a:t>
            </a:r>
            <a:endParaRPr sz="21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495"/>
              </a:spcBef>
              <a:buChar char="•"/>
              <a:tabLst>
                <a:tab pos="243840" algn="l"/>
              </a:tabLst>
            </a:pPr>
            <a:r>
              <a:rPr sz="2150" spc="-10" dirty="0">
                <a:latin typeface="Calibri"/>
                <a:cs typeface="Calibri"/>
              </a:rPr>
              <a:t>Laboratory</a:t>
            </a:r>
            <a:r>
              <a:rPr sz="2150" spc="20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ware</a:t>
            </a:r>
            <a:r>
              <a:rPr sz="2150" spc="-9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bottles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of</a:t>
            </a:r>
            <a:r>
              <a:rPr sz="2150" spc="-8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various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types.</a:t>
            </a:r>
            <a:endParaRPr sz="2150">
              <a:latin typeface="Calibri"/>
              <a:cs typeface="Calibri"/>
            </a:endParaRPr>
          </a:p>
          <a:p>
            <a:pPr marL="247650" indent="-234950">
              <a:lnSpc>
                <a:spcPct val="100000"/>
              </a:lnSpc>
              <a:spcBef>
                <a:spcPts val="495"/>
              </a:spcBef>
              <a:buChar char="•"/>
              <a:tabLst>
                <a:tab pos="247650" algn="l"/>
              </a:tabLst>
            </a:pPr>
            <a:r>
              <a:rPr sz="2150" spc="-10" dirty="0">
                <a:latin typeface="Calibri"/>
                <a:cs typeface="Calibri"/>
              </a:rPr>
              <a:t>Shoes,</a:t>
            </a:r>
            <a:r>
              <a:rPr sz="2150" spc="-10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textile</a:t>
            </a:r>
            <a:r>
              <a:rPr sz="2150" spc="-35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cones</a:t>
            </a:r>
            <a:r>
              <a:rPr sz="2150" spc="-5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bobbins,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toys.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" y="2562225"/>
            <a:ext cx="4200525" cy="17049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4825" y="1066800"/>
            <a:ext cx="1343025" cy="14192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48100" y="2038350"/>
            <a:ext cx="2171700" cy="29527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71825" y="857250"/>
            <a:ext cx="238125" cy="66675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3200400" y="47625"/>
            <a:ext cx="1085850" cy="523875"/>
            <a:chOff x="3200400" y="47625"/>
            <a:chExt cx="1085850" cy="523875"/>
          </a:xfrm>
        </p:grpSpPr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09925" y="390525"/>
              <a:ext cx="171450" cy="1809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00400" y="47625"/>
              <a:ext cx="276225" cy="3048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86150" y="304800"/>
              <a:ext cx="800100" cy="219075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19360" y="50800"/>
            <a:ext cx="26606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5" dirty="0">
                <a:solidFill>
                  <a:srgbClr val="D11C00"/>
                </a:solidFill>
                <a:latin typeface="Calibri"/>
                <a:cs typeface="Calibri"/>
              </a:rPr>
              <a:t>Large</a:t>
            </a:r>
            <a:r>
              <a:rPr sz="2800" spc="-75" dirty="0">
                <a:solidFill>
                  <a:srgbClr val="D11C00"/>
                </a:solidFill>
                <a:latin typeface="Calibri"/>
                <a:cs typeface="Calibri"/>
              </a:rPr>
              <a:t> </a:t>
            </a:r>
            <a:r>
              <a:rPr sz="2800" spc="-60" dirty="0">
                <a:solidFill>
                  <a:srgbClr val="CD3800"/>
                </a:solidFill>
                <a:latin typeface="Calibri"/>
                <a:cs typeface="Calibri"/>
              </a:rPr>
              <a:t>size</a:t>
            </a:r>
            <a:r>
              <a:rPr sz="2800" spc="-100" dirty="0">
                <a:solidFill>
                  <a:srgbClr val="CD3800"/>
                </a:solidFill>
                <a:latin typeface="Calibri"/>
                <a:cs typeface="Calibri"/>
              </a:rPr>
              <a:t> </a:t>
            </a:r>
            <a:r>
              <a:rPr sz="2800" spc="-85" dirty="0">
                <a:solidFill>
                  <a:srgbClr val="E83105"/>
                </a:solidFill>
                <a:latin typeface="Calibri"/>
                <a:cs typeface="Calibri"/>
              </a:rPr>
              <a:t>molecule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07793" y="1071562"/>
            <a:ext cx="7969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5" dirty="0">
                <a:solidFill>
                  <a:srgbClr val="131313"/>
                </a:solidFill>
                <a:latin typeface="Calibri"/>
                <a:cs typeface="Calibri"/>
              </a:rPr>
              <a:t>monom</a:t>
            </a:r>
            <a:r>
              <a:rPr sz="2100" spc="-112" baseline="3968" dirty="0">
                <a:solidFill>
                  <a:srgbClr val="131313"/>
                </a:solidFill>
                <a:latin typeface="Calibri"/>
                <a:cs typeface="Calibri"/>
              </a:rPr>
              <a:t>er</a:t>
            </a:r>
            <a:r>
              <a:rPr sz="2100" spc="-60" baseline="3968" dirty="0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sz="2100" spc="-75" baseline="1984" dirty="0">
                <a:latin typeface="Calibri"/>
                <a:cs typeface="Calibri"/>
              </a:rPr>
              <a:t>2</a:t>
            </a:r>
            <a:endParaRPr sz="2100" baseline="1984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0651" y="115887"/>
            <a:ext cx="221996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0" spc="-35" dirty="0">
                <a:latin typeface="Calibri"/>
                <a:cs typeface="Calibri"/>
              </a:rPr>
              <a:t>Polystyrene</a:t>
            </a:r>
            <a:r>
              <a:rPr sz="2700" i="0" spc="15" dirty="0">
                <a:latin typeface="Calibri"/>
                <a:cs typeface="Calibri"/>
              </a:rPr>
              <a:t> </a:t>
            </a:r>
            <a:r>
              <a:rPr sz="2700" i="0" spc="-15" dirty="0">
                <a:latin typeface="Calibri"/>
                <a:cs typeface="Calibri"/>
              </a:rPr>
              <a:t>(PS)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766" y="1022350"/>
            <a:ext cx="5382895" cy="282765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4475" marR="560070" indent="-232410">
              <a:lnSpc>
                <a:spcPts val="2140"/>
              </a:lnSpc>
              <a:spcBef>
                <a:spcPts val="434"/>
              </a:spcBef>
              <a:buChar char="•"/>
              <a:tabLst>
                <a:tab pos="252095" algn="l"/>
              </a:tabLst>
            </a:pPr>
            <a:r>
              <a:rPr sz="2050" dirty="0">
                <a:latin typeface="Calibri"/>
                <a:cs typeface="Calibri"/>
              </a:rPr>
              <a:t>This</a:t>
            </a:r>
            <a:r>
              <a:rPr sz="2050" spc="-120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plastics </a:t>
            </a:r>
            <a:r>
              <a:rPr sz="2050" spc="-30" dirty="0">
                <a:latin typeface="Calibri"/>
                <a:cs typeface="Calibri"/>
              </a:rPr>
              <a:t>account </a:t>
            </a:r>
            <a:r>
              <a:rPr sz="2050" dirty="0">
                <a:latin typeface="Calibri"/>
                <a:cs typeface="Calibri"/>
              </a:rPr>
              <a:t>for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about</a:t>
            </a:r>
            <a:r>
              <a:rPr sz="2050" spc="-5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20%</a:t>
            </a:r>
            <a:r>
              <a:rPr sz="2050" spc="-7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of</a:t>
            </a:r>
            <a:r>
              <a:rPr sz="2050" spc="-12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all</a:t>
            </a:r>
            <a:r>
              <a:rPr sz="2050" spc="-114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the 	</a:t>
            </a:r>
            <a:r>
              <a:rPr sz="2050" spc="-40" dirty="0">
                <a:latin typeface="Calibri"/>
                <a:cs typeface="Calibri"/>
              </a:rPr>
              <a:t>thermoplastics</a:t>
            </a:r>
            <a:r>
              <a:rPr sz="2050" spc="-8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in</a:t>
            </a:r>
            <a:r>
              <a:rPr sz="2050" spc="-65" dirty="0">
                <a:latin typeface="Calibri"/>
                <a:cs typeface="Calibri"/>
              </a:rPr>
              <a:t> </a:t>
            </a:r>
            <a:r>
              <a:rPr sz="2050" spc="-50" dirty="0">
                <a:latin typeface="Calibri"/>
                <a:cs typeface="Calibri"/>
              </a:rPr>
              <a:t>commercials</a:t>
            </a:r>
            <a:r>
              <a:rPr sz="2050" spc="11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use.</a:t>
            </a:r>
            <a:endParaRPr sz="20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195"/>
              </a:spcBef>
              <a:buChar char="•"/>
              <a:tabLst>
                <a:tab pos="243840" algn="l"/>
              </a:tabLst>
            </a:pPr>
            <a:r>
              <a:rPr sz="2000" spc="-25" dirty="0">
                <a:latin typeface="Calibri"/>
                <a:cs typeface="Calibri"/>
              </a:rPr>
              <a:t>Polystyrene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made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ethyl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benzene.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35"/>
              </a:spcBef>
              <a:buFont typeface="Calibri"/>
              <a:buChar char="•"/>
            </a:pPr>
            <a:endParaRPr sz="2000">
              <a:latin typeface="Calibri"/>
              <a:cs typeface="Calibri"/>
            </a:endParaRPr>
          </a:p>
          <a:p>
            <a:pPr marL="244475" marR="339725" indent="-232410">
              <a:lnSpc>
                <a:spcPts val="2140"/>
              </a:lnSpc>
              <a:buChar char="•"/>
              <a:tabLst>
                <a:tab pos="244475" algn="l"/>
                <a:tab pos="251460" algn="l"/>
              </a:tabLst>
            </a:pPr>
            <a:r>
              <a:rPr sz="2050" dirty="0">
                <a:latin typeface="Calibri"/>
                <a:cs typeface="Calibri"/>
              </a:rPr>
              <a:t>	</a:t>
            </a:r>
            <a:r>
              <a:rPr sz="2050" spc="-114" dirty="0">
                <a:latin typeface="Calibri"/>
                <a:cs typeface="Calibri"/>
              </a:rPr>
              <a:t>A</a:t>
            </a:r>
            <a:r>
              <a:rPr sz="2050" spc="-3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large</a:t>
            </a:r>
            <a:r>
              <a:rPr sz="2050" spc="-100" dirty="0">
                <a:latin typeface="Calibri"/>
                <a:cs typeface="Calibri"/>
              </a:rPr>
              <a:t> </a:t>
            </a:r>
            <a:r>
              <a:rPr sz="2050" spc="-55" dirty="0">
                <a:latin typeface="Calibri"/>
                <a:cs typeface="Calibri"/>
              </a:rPr>
              <a:t>benzene</a:t>
            </a:r>
            <a:r>
              <a:rPr sz="2050" spc="-6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ring</a:t>
            </a:r>
            <a:r>
              <a:rPr sz="2050" spc="-35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replaces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-114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hydrogen</a:t>
            </a:r>
            <a:r>
              <a:rPr sz="2050" spc="4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atom </a:t>
            </a:r>
            <a:r>
              <a:rPr sz="2050" dirty="0">
                <a:latin typeface="Calibri"/>
                <a:cs typeface="Calibri"/>
              </a:rPr>
              <a:t>on</a:t>
            </a:r>
            <a:r>
              <a:rPr sz="2050" spc="-10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an</a:t>
            </a:r>
            <a:r>
              <a:rPr sz="2050" spc="-95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ethylene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molecule.</a:t>
            </a:r>
            <a:endParaRPr sz="2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70"/>
              </a:spcBef>
              <a:buFont typeface="Calibri"/>
              <a:buChar char="•"/>
            </a:pPr>
            <a:endParaRPr sz="2050">
              <a:latin typeface="Calibri"/>
              <a:cs typeface="Calibri"/>
            </a:endParaRPr>
          </a:p>
          <a:p>
            <a:pPr marL="243840" marR="5080" indent="-231140">
              <a:lnSpc>
                <a:spcPts val="2180"/>
              </a:lnSpc>
              <a:spcBef>
                <a:spcPts val="5"/>
              </a:spcBef>
              <a:buChar char="•"/>
              <a:tabLst>
                <a:tab pos="252095" algn="l"/>
              </a:tabLst>
            </a:pPr>
            <a:r>
              <a:rPr sz="2000" spc="-30" dirty="0">
                <a:latin typeface="Calibri"/>
                <a:cs typeface="Calibri"/>
              </a:rPr>
              <a:t>Polystyrenes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predominantly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amorphous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a 	</a:t>
            </a:r>
            <a:r>
              <a:rPr sz="2000" spc="-10" dirty="0">
                <a:latin typeface="Calibri"/>
                <a:cs typeface="Calibri"/>
              </a:rPr>
              <a:t>tactic.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748789">
              <a:lnSpc>
                <a:spcPct val="100000"/>
              </a:lnSpc>
              <a:spcBef>
                <a:spcPts val="100"/>
              </a:spcBef>
            </a:pPr>
            <a:r>
              <a:rPr sz="2700" i="0" spc="-20" dirty="0">
                <a:latin typeface="Calibri"/>
                <a:cs typeface="Calibri"/>
              </a:rPr>
              <a:t>Properties </a:t>
            </a:r>
            <a:r>
              <a:rPr sz="2700" i="0" dirty="0">
                <a:latin typeface="Calibri"/>
                <a:cs typeface="Calibri"/>
              </a:rPr>
              <a:t>of</a:t>
            </a:r>
            <a:r>
              <a:rPr sz="2700" i="0" spc="-85" dirty="0">
                <a:latin typeface="Calibri"/>
                <a:cs typeface="Calibri"/>
              </a:rPr>
              <a:t> </a:t>
            </a:r>
            <a:r>
              <a:rPr sz="2700" i="0" spc="-25" dirty="0">
                <a:latin typeface="Calibri"/>
                <a:cs typeface="Calibri"/>
              </a:rPr>
              <a:t>PS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766" y="1002370"/>
            <a:ext cx="5162550" cy="291528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3840" indent="-231140">
              <a:lnSpc>
                <a:spcPct val="100000"/>
              </a:lnSpc>
              <a:spcBef>
                <a:spcPts val="305"/>
              </a:spcBef>
              <a:buChar char="•"/>
              <a:tabLst>
                <a:tab pos="243840" algn="l"/>
              </a:tabLst>
            </a:pPr>
            <a:r>
              <a:rPr sz="2000" dirty="0">
                <a:latin typeface="Calibri"/>
                <a:cs typeface="Calibri"/>
              </a:rPr>
              <a:t>PS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possesses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dimensional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stability</a:t>
            </a:r>
            <a:endParaRPr sz="2000">
              <a:latin typeface="Calibri"/>
              <a:cs typeface="Calibri"/>
            </a:endParaRPr>
          </a:p>
          <a:p>
            <a:pPr marL="243840" marR="5080" indent="-231140">
              <a:lnSpc>
                <a:spcPts val="2100"/>
              </a:lnSpc>
              <a:spcBef>
                <a:spcPts val="585"/>
              </a:spcBef>
              <a:buChar char="•"/>
              <a:tabLst>
                <a:tab pos="246379" algn="l"/>
              </a:tabLst>
            </a:pPr>
            <a:r>
              <a:rPr sz="2050" dirty="0">
                <a:latin typeface="Calibri"/>
                <a:cs typeface="Calibri"/>
              </a:rPr>
              <a:t>Low</a:t>
            </a:r>
            <a:r>
              <a:rPr sz="2050" spc="-12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mould</a:t>
            </a:r>
            <a:r>
              <a:rPr sz="2050" spc="-55" dirty="0">
                <a:latin typeface="Calibri"/>
                <a:cs typeface="Calibri"/>
              </a:rPr>
              <a:t> </a:t>
            </a:r>
            <a:r>
              <a:rPr sz="2050" spc="-50" dirty="0">
                <a:latin typeface="Calibri"/>
                <a:cs typeface="Calibri"/>
              </a:rPr>
              <a:t>shrinkage</a:t>
            </a:r>
            <a:r>
              <a:rPr sz="2050" spc="55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and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can</a:t>
            </a:r>
            <a:r>
              <a:rPr sz="2050" spc="-9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be</a:t>
            </a:r>
            <a:r>
              <a:rPr sz="2050" spc="-114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processed</a:t>
            </a:r>
            <a:r>
              <a:rPr sz="2050" spc="-3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at</a:t>
            </a:r>
            <a:r>
              <a:rPr sz="2050" spc="-95" dirty="0">
                <a:latin typeface="Calibri"/>
                <a:cs typeface="Calibri"/>
              </a:rPr>
              <a:t> </a:t>
            </a:r>
            <a:r>
              <a:rPr sz="2050" spc="-50" dirty="0">
                <a:latin typeface="Calibri"/>
                <a:cs typeface="Calibri"/>
              </a:rPr>
              <a:t>a 	</a:t>
            </a:r>
            <a:r>
              <a:rPr sz="2050" dirty="0">
                <a:latin typeface="Calibri"/>
                <a:cs typeface="Calibri"/>
              </a:rPr>
              <a:t>low</a:t>
            </a:r>
            <a:r>
              <a:rPr sz="2050" spc="-5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cost.</a:t>
            </a:r>
            <a:endParaRPr sz="20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190"/>
              </a:spcBef>
              <a:buChar char="•"/>
              <a:tabLst>
                <a:tab pos="243840" algn="l"/>
              </a:tabLst>
            </a:pPr>
            <a:r>
              <a:rPr sz="2050" spc="-30" dirty="0">
                <a:latin typeface="Calibri"/>
                <a:cs typeface="Calibri"/>
              </a:rPr>
              <a:t>Dielectric</a:t>
            </a:r>
            <a:r>
              <a:rPr sz="2050" spc="25" dirty="0">
                <a:latin typeface="Calibri"/>
                <a:cs typeface="Calibri"/>
              </a:rPr>
              <a:t> </a:t>
            </a:r>
            <a:r>
              <a:rPr sz="2050" spc="-50" dirty="0">
                <a:latin typeface="Calibri"/>
                <a:cs typeface="Calibri"/>
              </a:rPr>
              <a:t>resistance</a:t>
            </a:r>
            <a:r>
              <a:rPr sz="2050" spc="5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is</a:t>
            </a:r>
            <a:r>
              <a:rPr sz="2050" spc="-9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satisfactory.</a:t>
            </a:r>
            <a:endParaRPr sz="2050">
              <a:latin typeface="Calibri"/>
              <a:cs typeface="Calibri"/>
            </a:endParaRPr>
          </a:p>
          <a:p>
            <a:pPr marL="247015" indent="-234315">
              <a:lnSpc>
                <a:spcPct val="100000"/>
              </a:lnSpc>
              <a:spcBef>
                <a:spcPts val="165"/>
              </a:spcBef>
              <a:buChar char="•"/>
              <a:tabLst>
                <a:tab pos="247015" algn="l"/>
              </a:tabLst>
            </a:pPr>
            <a:r>
              <a:rPr sz="2050" spc="-30" dirty="0">
                <a:latin typeface="Calibri"/>
                <a:cs typeface="Calibri"/>
              </a:rPr>
              <a:t>Surface</a:t>
            </a:r>
            <a:r>
              <a:rPr sz="2050" spc="-70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hardness</a:t>
            </a:r>
            <a:r>
              <a:rPr sz="2050" spc="2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of</a:t>
            </a:r>
            <a:r>
              <a:rPr sz="2050" spc="-114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PS</a:t>
            </a:r>
            <a:r>
              <a:rPr sz="2050" spc="-5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is</a:t>
            </a:r>
            <a:r>
              <a:rPr sz="2050" spc="-100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better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than</a:t>
            </a:r>
            <a:r>
              <a:rPr sz="2050" spc="-65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PP.</a:t>
            </a:r>
            <a:endParaRPr sz="2050">
              <a:latin typeface="Calibri"/>
              <a:cs typeface="Calibri"/>
            </a:endParaRPr>
          </a:p>
          <a:p>
            <a:pPr marL="243840" marR="470534" indent="-231775">
              <a:lnSpc>
                <a:spcPts val="2100"/>
              </a:lnSpc>
              <a:spcBef>
                <a:spcPts val="575"/>
              </a:spcBef>
              <a:buChar char="•"/>
              <a:tabLst>
                <a:tab pos="252095" algn="l"/>
              </a:tabLst>
            </a:pPr>
            <a:r>
              <a:rPr sz="2050" spc="-45" dirty="0">
                <a:latin typeface="Calibri"/>
                <a:cs typeface="Calibri"/>
              </a:rPr>
              <a:t>Mechanical</a:t>
            </a:r>
            <a:r>
              <a:rPr sz="2050" spc="50" dirty="0">
                <a:latin typeface="Calibri"/>
                <a:cs typeface="Calibri"/>
              </a:rPr>
              <a:t> </a:t>
            </a:r>
            <a:r>
              <a:rPr sz="2050" spc="-35" dirty="0">
                <a:latin typeface="Calibri"/>
                <a:cs typeface="Calibri"/>
              </a:rPr>
              <a:t>properties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within </a:t>
            </a:r>
            <a:r>
              <a:rPr sz="2050" spc="-10" dirty="0">
                <a:latin typeface="Calibri"/>
                <a:cs typeface="Calibri"/>
              </a:rPr>
              <a:t>the</a:t>
            </a:r>
            <a:r>
              <a:rPr sz="2050" spc="-55" dirty="0">
                <a:latin typeface="Calibri"/>
                <a:cs typeface="Calibri"/>
              </a:rPr>
              <a:t> </a:t>
            </a:r>
            <a:r>
              <a:rPr sz="2050" spc="-35" dirty="0">
                <a:latin typeface="Calibri"/>
                <a:cs typeface="Calibri"/>
              </a:rPr>
              <a:t>operating 	</a:t>
            </a:r>
            <a:r>
              <a:rPr sz="2050" spc="-60" dirty="0">
                <a:latin typeface="Calibri"/>
                <a:cs typeface="Calibri"/>
              </a:rPr>
              <a:t>temperature</a:t>
            </a:r>
            <a:r>
              <a:rPr sz="2050" spc="8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limit.</a:t>
            </a:r>
            <a:endParaRPr sz="2050">
              <a:latin typeface="Calibri"/>
              <a:cs typeface="Calibri"/>
            </a:endParaRPr>
          </a:p>
          <a:p>
            <a:pPr marL="244475" indent="-231140">
              <a:lnSpc>
                <a:spcPct val="100000"/>
              </a:lnSpc>
              <a:spcBef>
                <a:spcPts val="254"/>
              </a:spcBef>
              <a:buChar char="•"/>
              <a:tabLst>
                <a:tab pos="244475" algn="l"/>
              </a:tabLst>
            </a:pPr>
            <a:r>
              <a:rPr sz="1950" dirty="0">
                <a:latin typeface="Calibri"/>
                <a:cs typeface="Calibri"/>
              </a:rPr>
              <a:t>It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is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soluble</a:t>
            </a:r>
            <a:r>
              <a:rPr sz="1950" spc="8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in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many</a:t>
            </a:r>
            <a:r>
              <a:rPr sz="1950" spc="10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hydrocarbons.</a:t>
            </a:r>
            <a:endParaRPr sz="19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259"/>
              </a:spcBef>
              <a:buChar char="•"/>
              <a:tabLst>
                <a:tab pos="243840" algn="l"/>
              </a:tabLst>
            </a:pPr>
            <a:r>
              <a:rPr sz="2050" dirty="0">
                <a:latin typeface="Calibri"/>
                <a:cs typeface="Calibri"/>
              </a:rPr>
              <a:t>It</a:t>
            </a:r>
            <a:r>
              <a:rPr sz="2050" spc="-80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is</a:t>
            </a:r>
            <a:r>
              <a:rPr sz="2050" spc="-8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easy</a:t>
            </a:r>
            <a:r>
              <a:rPr sz="2050" spc="-40" dirty="0">
                <a:latin typeface="Calibri"/>
                <a:cs typeface="Calibri"/>
              </a:rPr>
              <a:t> thermoform</a:t>
            </a:r>
            <a:r>
              <a:rPr sz="2050" spc="3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ability.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686560">
              <a:lnSpc>
                <a:spcPct val="100000"/>
              </a:lnSpc>
              <a:spcBef>
                <a:spcPts val="100"/>
              </a:spcBef>
            </a:pPr>
            <a:r>
              <a:rPr sz="2600" i="0" dirty="0">
                <a:latin typeface="Calibri"/>
                <a:cs typeface="Calibri"/>
              </a:rPr>
              <a:t>Application</a:t>
            </a:r>
            <a:r>
              <a:rPr sz="2600" i="0" spc="160" dirty="0">
                <a:latin typeface="Calibri"/>
                <a:cs typeface="Calibri"/>
              </a:rPr>
              <a:t> </a:t>
            </a:r>
            <a:r>
              <a:rPr sz="2600" i="0" dirty="0">
                <a:latin typeface="Calibri"/>
                <a:cs typeface="Calibri"/>
              </a:rPr>
              <a:t>of </a:t>
            </a:r>
            <a:r>
              <a:rPr sz="2600" i="0" spc="-25" dirty="0">
                <a:latin typeface="Calibri"/>
                <a:cs typeface="Calibri"/>
              </a:rPr>
              <a:t>PS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561" y="998537"/>
            <a:ext cx="5355590" cy="299021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243204" marR="281940" indent="-231140">
              <a:lnSpc>
                <a:spcPct val="75700"/>
              </a:lnSpc>
              <a:spcBef>
                <a:spcPts val="655"/>
              </a:spcBef>
              <a:buChar char="•"/>
              <a:tabLst>
                <a:tab pos="243204" algn="l"/>
              </a:tabLst>
            </a:pPr>
            <a:r>
              <a:rPr sz="1900" dirty="0">
                <a:latin typeface="Calibri"/>
                <a:cs typeface="Calibri"/>
              </a:rPr>
              <a:t>It</a:t>
            </a:r>
            <a:r>
              <a:rPr sz="1900" spc="-1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is</a:t>
            </a:r>
            <a:r>
              <a:rPr sz="1900" spc="-100" dirty="0">
                <a:latin typeface="Calibri"/>
                <a:cs typeface="Calibri"/>
              </a:rPr>
              <a:t> </a:t>
            </a:r>
            <a:r>
              <a:rPr sz="1900" spc="-70" dirty="0">
                <a:latin typeface="Calibri"/>
                <a:cs typeface="Calibri"/>
              </a:rPr>
              <a:t>used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70" dirty="0">
                <a:latin typeface="Calibri"/>
                <a:cs typeface="Calibri"/>
              </a:rPr>
              <a:t>for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60" dirty="0">
                <a:latin typeface="Calibri"/>
                <a:cs typeface="Calibri"/>
              </a:rPr>
              <a:t>household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65" dirty="0">
                <a:latin typeface="Calibri"/>
                <a:cs typeface="Calibri"/>
              </a:rPr>
              <a:t>items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55" dirty="0">
                <a:latin typeface="Calibri"/>
                <a:cs typeface="Calibri"/>
              </a:rPr>
              <a:t>such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as</a:t>
            </a:r>
            <a:r>
              <a:rPr sz="1900" spc="-65" dirty="0">
                <a:latin typeface="Calibri"/>
                <a:cs typeface="Calibri"/>
              </a:rPr>
              <a:t> imitation</a:t>
            </a:r>
            <a:r>
              <a:rPr sz="1900" spc="7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glass </a:t>
            </a:r>
            <a:r>
              <a:rPr sz="1900" spc="-60" dirty="0">
                <a:latin typeface="Calibri"/>
                <a:cs typeface="Calibri"/>
              </a:rPr>
              <a:t>and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cut</a:t>
            </a:r>
            <a:r>
              <a:rPr sz="1900" spc="-85" dirty="0">
                <a:latin typeface="Calibri"/>
                <a:cs typeface="Calibri"/>
              </a:rPr>
              <a:t> </a:t>
            </a:r>
            <a:r>
              <a:rPr sz="1900" spc="-40" dirty="0">
                <a:latin typeface="Calibri"/>
                <a:cs typeface="Calibri"/>
              </a:rPr>
              <a:t>glass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varieties.</a:t>
            </a:r>
            <a:endParaRPr sz="1900">
              <a:latin typeface="Calibri"/>
              <a:cs typeface="Calibri"/>
            </a:endParaRPr>
          </a:p>
          <a:p>
            <a:pPr marL="243204" marR="5080" indent="-229870">
              <a:lnSpc>
                <a:spcPct val="79900"/>
              </a:lnSpc>
              <a:spcBef>
                <a:spcPts val="425"/>
              </a:spcBef>
              <a:buChar char="•"/>
              <a:tabLst>
                <a:tab pos="248920" algn="l"/>
              </a:tabLst>
            </a:pP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copolymerized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PS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can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injection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molded 	industrial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components.</a:t>
            </a:r>
            <a:endParaRPr sz="1800">
              <a:latin typeface="Calibri"/>
              <a:cs typeface="Calibri"/>
            </a:endParaRPr>
          </a:p>
          <a:p>
            <a:pPr marL="243840" marR="177800" indent="-231140">
              <a:lnSpc>
                <a:spcPct val="76000"/>
              </a:lnSpc>
              <a:spcBef>
                <a:spcPts val="459"/>
              </a:spcBef>
              <a:buChar char="•"/>
              <a:tabLst>
                <a:tab pos="243840" algn="l"/>
              </a:tabLst>
            </a:pPr>
            <a:r>
              <a:rPr sz="1850" dirty="0">
                <a:latin typeface="Calibri"/>
                <a:cs typeface="Calibri"/>
              </a:rPr>
              <a:t>PS</a:t>
            </a:r>
            <a:r>
              <a:rPr sz="1850" spc="-55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is</a:t>
            </a:r>
            <a:r>
              <a:rPr sz="1850" spc="-80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also</a:t>
            </a:r>
            <a:r>
              <a:rPr sz="1850" spc="-55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used</a:t>
            </a:r>
            <a:r>
              <a:rPr sz="1850" spc="-8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in</a:t>
            </a:r>
            <a:r>
              <a:rPr sz="1850" spc="-60" dirty="0">
                <a:latin typeface="Calibri"/>
                <a:cs typeface="Calibri"/>
              </a:rPr>
              <a:t> </a:t>
            </a:r>
            <a:r>
              <a:rPr sz="1850" spc="-50" dirty="0">
                <a:latin typeface="Calibri"/>
                <a:cs typeface="Calibri"/>
              </a:rPr>
              <a:t>refrigeration</a:t>
            </a:r>
            <a:r>
              <a:rPr sz="1850" spc="60" dirty="0">
                <a:latin typeface="Calibri"/>
                <a:cs typeface="Calibri"/>
              </a:rPr>
              <a:t> </a:t>
            </a:r>
            <a:r>
              <a:rPr sz="1850" spc="-50" dirty="0">
                <a:latin typeface="Calibri"/>
                <a:cs typeface="Calibri"/>
              </a:rPr>
              <a:t>components</a:t>
            </a:r>
            <a:r>
              <a:rPr sz="1850" spc="90" dirty="0">
                <a:latin typeface="Calibri"/>
                <a:cs typeface="Calibri"/>
              </a:rPr>
              <a:t> </a:t>
            </a:r>
            <a:r>
              <a:rPr sz="1850" spc="-45" dirty="0">
                <a:latin typeface="Calibri"/>
                <a:cs typeface="Calibri"/>
              </a:rPr>
              <a:t>and</a:t>
            </a:r>
            <a:r>
              <a:rPr sz="1850" spc="-25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many </a:t>
            </a:r>
            <a:r>
              <a:rPr sz="1850" spc="-10" dirty="0">
                <a:latin typeface="Calibri"/>
                <a:cs typeface="Calibri"/>
              </a:rPr>
              <a:t>applications.</a:t>
            </a:r>
            <a:endParaRPr sz="1850">
              <a:latin typeface="Calibri"/>
              <a:cs typeface="Calibri"/>
            </a:endParaRPr>
          </a:p>
          <a:p>
            <a:pPr marL="243840" marR="1085850" indent="-231140">
              <a:lnSpc>
                <a:spcPct val="77700"/>
              </a:lnSpc>
              <a:spcBef>
                <a:spcPts val="450"/>
              </a:spcBef>
              <a:buChar char="•"/>
              <a:tabLst>
                <a:tab pos="248285" algn="l"/>
              </a:tabLst>
            </a:pPr>
            <a:r>
              <a:rPr sz="1850" dirty="0">
                <a:latin typeface="Calibri"/>
                <a:cs typeface="Calibri"/>
              </a:rPr>
              <a:t>PS</a:t>
            </a:r>
            <a:r>
              <a:rPr sz="1850" spc="-105" dirty="0">
                <a:latin typeface="Calibri"/>
                <a:cs typeface="Calibri"/>
              </a:rPr>
              <a:t> </a:t>
            </a:r>
            <a:r>
              <a:rPr sz="1850" spc="-45" dirty="0">
                <a:latin typeface="Calibri"/>
                <a:cs typeface="Calibri"/>
              </a:rPr>
              <a:t>are</a:t>
            </a:r>
            <a:r>
              <a:rPr sz="1850" spc="-60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used</a:t>
            </a:r>
            <a:r>
              <a:rPr sz="1850" spc="-8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in</a:t>
            </a:r>
            <a:r>
              <a:rPr sz="1850" spc="-105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the</a:t>
            </a:r>
            <a:r>
              <a:rPr sz="1850" spc="-60" dirty="0">
                <a:latin typeface="Calibri"/>
                <a:cs typeface="Calibri"/>
              </a:rPr>
              <a:t> </a:t>
            </a:r>
            <a:r>
              <a:rPr sz="1850" spc="-30" dirty="0">
                <a:latin typeface="Calibri"/>
                <a:cs typeface="Calibri"/>
              </a:rPr>
              <a:t>insulation</a:t>
            </a:r>
            <a:r>
              <a:rPr sz="1850" spc="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of</a:t>
            </a:r>
            <a:r>
              <a:rPr sz="1850" spc="-75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cold</a:t>
            </a:r>
            <a:r>
              <a:rPr sz="1850" spc="-45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storage 	</a:t>
            </a:r>
            <a:r>
              <a:rPr sz="1850" spc="-50" dirty="0">
                <a:latin typeface="Calibri"/>
                <a:cs typeface="Calibri"/>
              </a:rPr>
              <a:t>warehouse,</a:t>
            </a:r>
            <a:r>
              <a:rPr sz="1850" spc="-35" dirty="0">
                <a:latin typeface="Calibri"/>
                <a:cs typeface="Calibri"/>
              </a:rPr>
              <a:t> </a:t>
            </a:r>
            <a:r>
              <a:rPr sz="1850" spc="-25" dirty="0">
                <a:latin typeface="Calibri"/>
                <a:cs typeface="Calibri"/>
              </a:rPr>
              <a:t>building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foundations.</a:t>
            </a:r>
            <a:endParaRPr sz="1850">
              <a:latin typeface="Calibri"/>
              <a:cs typeface="Calibri"/>
            </a:endParaRPr>
          </a:p>
          <a:p>
            <a:pPr marL="243840" marR="638810" indent="-231775">
              <a:lnSpc>
                <a:spcPct val="75700"/>
              </a:lnSpc>
              <a:spcBef>
                <a:spcPts val="459"/>
              </a:spcBef>
              <a:buChar char="•"/>
              <a:tabLst>
                <a:tab pos="243840" algn="l"/>
              </a:tabLst>
            </a:pPr>
            <a:r>
              <a:rPr sz="1900" spc="-70" dirty="0">
                <a:latin typeface="Calibri"/>
                <a:cs typeface="Calibri"/>
              </a:rPr>
              <a:t>Packaging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5" dirty="0">
                <a:latin typeface="Calibri"/>
                <a:cs typeface="Calibri"/>
              </a:rPr>
              <a:t>items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45" dirty="0">
                <a:latin typeface="Calibri"/>
                <a:cs typeface="Calibri"/>
              </a:rPr>
              <a:t>for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60" dirty="0">
                <a:latin typeface="Calibri"/>
                <a:cs typeface="Calibri"/>
              </a:rPr>
              <a:t>delicate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55" dirty="0">
                <a:latin typeface="Calibri"/>
                <a:cs typeface="Calibri"/>
              </a:rPr>
              <a:t>instruments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55" dirty="0">
                <a:latin typeface="Calibri"/>
                <a:cs typeface="Calibri"/>
              </a:rPr>
              <a:t>such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181818"/>
                </a:solidFill>
                <a:latin typeface="Calibri"/>
                <a:cs typeface="Calibri"/>
              </a:rPr>
              <a:t>as </a:t>
            </a:r>
            <a:r>
              <a:rPr sz="1900" spc="-55" dirty="0">
                <a:latin typeface="Calibri"/>
                <a:cs typeface="Calibri"/>
              </a:rPr>
              <a:t>cameras,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calculators.</a:t>
            </a:r>
            <a:endParaRPr sz="1900">
              <a:latin typeface="Calibri"/>
              <a:cs typeface="Calibri"/>
            </a:endParaRPr>
          </a:p>
          <a:p>
            <a:pPr marL="244475" marR="299085" indent="-229235">
              <a:lnSpc>
                <a:spcPts val="1730"/>
              </a:lnSpc>
              <a:spcBef>
                <a:spcPts val="375"/>
              </a:spcBef>
              <a:buChar char="•"/>
              <a:tabLst>
                <a:tab pos="244475" algn="l"/>
              </a:tabLst>
            </a:pPr>
            <a:r>
              <a:rPr sz="1650" spc="50" dirty="0">
                <a:latin typeface="Calibri"/>
                <a:cs typeface="Calibri"/>
              </a:rPr>
              <a:t>Other</a:t>
            </a:r>
            <a:r>
              <a:rPr sz="1650" spc="37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application</a:t>
            </a:r>
            <a:r>
              <a:rPr sz="1650" spc="65" dirty="0">
                <a:latin typeface="Calibri"/>
                <a:cs typeface="Calibri"/>
              </a:rPr>
              <a:t>  </a:t>
            </a:r>
            <a:r>
              <a:rPr sz="1650" dirty="0">
                <a:latin typeface="Calibri"/>
                <a:cs typeface="Calibri"/>
              </a:rPr>
              <a:t>includes</a:t>
            </a:r>
            <a:r>
              <a:rPr sz="1650" spc="60" dirty="0">
                <a:latin typeface="Calibri"/>
                <a:cs typeface="Calibri"/>
              </a:rPr>
              <a:t>  </a:t>
            </a:r>
            <a:r>
              <a:rPr sz="1650" dirty="0">
                <a:latin typeface="Calibri"/>
                <a:cs typeface="Calibri"/>
              </a:rPr>
              <a:t>automobile</a:t>
            </a:r>
            <a:r>
              <a:rPr sz="1650" spc="75" dirty="0">
                <a:latin typeface="Calibri"/>
                <a:cs typeface="Calibri"/>
              </a:rPr>
              <a:t>  </a:t>
            </a:r>
            <a:r>
              <a:rPr sz="1650" dirty="0">
                <a:latin typeface="Calibri"/>
                <a:cs typeface="Calibri"/>
              </a:rPr>
              <a:t>interior</a:t>
            </a:r>
            <a:r>
              <a:rPr sz="1650" spc="370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parts </a:t>
            </a:r>
            <a:r>
              <a:rPr sz="1650" spc="50" dirty="0">
                <a:latin typeface="Calibri"/>
                <a:cs typeface="Calibri"/>
              </a:rPr>
              <a:t>dials </a:t>
            </a:r>
            <a:r>
              <a:rPr sz="1650" spc="60" dirty="0">
                <a:latin typeface="Calibri"/>
                <a:cs typeface="Calibri"/>
              </a:rPr>
              <a:t>and</a:t>
            </a:r>
            <a:r>
              <a:rPr sz="1650" spc="8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knobs.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6776" y="115887"/>
            <a:ext cx="3268979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0" spc="-45" dirty="0">
                <a:latin typeface="Calibri"/>
                <a:cs typeface="Calibri"/>
              </a:rPr>
              <a:t>Polyvinyl</a:t>
            </a:r>
            <a:r>
              <a:rPr sz="2700" i="0" spc="-35" dirty="0">
                <a:latin typeface="Calibri"/>
                <a:cs typeface="Calibri"/>
              </a:rPr>
              <a:t> </a:t>
            </a:r>
            <a:r>
              <a:rPr sz="2700" i="0" spc="-10" dirty="0">
                <a:latin typeface="Calibri"/>
                <a:cs typeface="Calibri"/>
              </a:rPr>
              <a:t>Chloride</a:t>
            </a:r>
            <a:r>
              <a:rPr sz="2700" i="0" spc="-70" dirty="0">
                <a:latin typeface="Calibri"/>
                <a:cs typeface="Calibri"/>
              </a:rPr>
              <a:t> </a:t>
            </a:r>
            <a:r>
              <a:rPr sz="2700" i="0" spc="-10" dirty="0">
                <a:latin typeface="Calibri"/>
                <a:cs typeface="Calibri"/>
              </a:rPr>
              <a:t>(PVC)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3029" y="667366"/>
            <a:ext cx="5121275" cy="229997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75590" indent="-236854">
              <a:lnSpc>
                <a:spcPct val="100000"/>
              </a:lnSpc>
              <a:spcBef>
                <a:spcPts val="455"/>
              </a:spcBef>
              <a:buChar char="•"/>
              <a:tabLst>
                <a:tab pos="275590" algn="l"/>
              </a:tabLst>
            </a:pPr>
            <a:r>
              <a:rPr sz="1600" spc="-60" dirty="0">
                <a:latin typeface="Calibri"/>
                <a:cs typeface="Calibri"/>
              </a:rPr>
              <a:t>Th€'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widely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spc="-75" dirty="0">
                <a:latin typeface="Calibri"/>
                <a:cs typeface="Calibri"/>
              </a:rPr>
              <a:t>uSE'd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acronym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polyvinyl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chloride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PVC.</a:t>
            </a:r>
            <a:endParaRPr sz="1600">
              <a:latin typeface="Calibri"/>
              <a:cs typeface="Calibri"/>
            </a:endParaRPr>
          </a:p>
          <a:p>
            <a:pPr marL="325755" indent="-287655">
              <a:lnSpc>
                <a:spcPts val="2005"/>
              </a:lnSpc>
              <a:spcBef>
                <a:spcPts val="380"/>
              </a:spcBef>
              <a:buChar char="•"/>
              <a:tabLst>
                <a:tab pos="325755" algn="l"/>
              </a:tabLst>
            </a:pPr>
            <a:r>
              <a:rPr sz="1700" dirty="0">
                <a:latin typeface="Calibri"/>
                <a:cs typeface="Calibri"/>
              </a:rPr>
              <a:t>It</a:t>
            </a:r>
            <a:r>
              <a:rPr sz="1700" spc="-10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is</a:t>
            </a:r>
            <a:r>
              <a:rPr sz="1700" spc="-85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one</a:t>
            </a:r>
            <a:r>
              <a:rPr sz="1700" spc="-4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of</a:t>
            </a:r>
            <a:r>
              <a:rPr sz="1700" spc="-65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the</a:t>
            </a:r>
            <a:r>
              <a:rPr sz="1700" spc="-8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most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widely</a:t>
            </a:r>
            <a:r>
              <a:rPr sz="1700" spc="3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used</a:t>
            </a:r>
            <a:r>
              <a:rPr sz="1700" spc="10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plastics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in</a:t>
            </a:r>
            <a:r>
              <a:rPr sz="1700" spc="-95" dirty="0">
                <a:latin typeface="Calibri"/>
                <a:cs typeface="Calibri"/>
              </a:rPr>
              <a:t> </a:t>
            </a:r>
            <a:r>
              <a:rPr sz="1700" spc="-75" dirty="0">
                <a:latin typeface="Calibri"/>
                <a:cs typeface="Calibri"/>
              </a:rPr>
              <a:t>tE'rms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spc="-25" dirty="0">
                <a:latin typeface="Calibri"/>
                <a:cs typeface="Calibri"/>
              </a:rPr>
              <a:t>of</a:t>
            </a:r>
            <a:endParaRPr sz="1700">
              <a:latin typeface="Calibri"/>
              <a:cs typeface="Calibri"/>
            </a:endParaRPr>
          </a:p>
          <a:p>
            <a:pPr marL="283210">
              <a:lnSpc>
                <a:spcPts val="2070"/>
              </a:lnSpc>
            </a:pPr>
            <a:r>
              <a:rPr sz="1750" spc="-70" dirty="0">
                <a:latin typeface="Calibri"/>
                <a:cs typeface="Calibri"/>
              </a:rPr>
              <a:t>volume</a:t>
            </a:r>
            <a:r>
              <a:rPr sz="1750" spc="15" dirty="0">
                <a:latin typeface="Calibri"/>
                <a:cs typeface="Calibri"/>
              </a:rPr>
              <a:t> </a:t>
            </a:r>
            <a:r>
              <a:rPr sz="1750" spc="-10" dirty="0">
                <a:latin typeface="Calibri"/>
                <a:cs typeface="Calibri"/>
              </a:rPr>
              <a:t>produced.</a:t>
            </a:r>
            <a:endParaRPr sz="1750">
              <a:latin typeface="Calibri"/>
              <a:cs typeface="Calibri"/>
            </a:endParaRPr>
          </a:p>
          <a:p>
            <a:pPr marL="278765" marR="30480" indent="-240665">
              <a:lnSpc>
                <a:spcPts val="1950"/>
              </a:lnSpc>
              <a:spcBef>
                <a:spcPts val="490"/>
              </a:spcBef>
              <a:buChar char="•"/>
              <a:tabLst>
                <a:tab pos="280670" algn="l"/>
              </a:tabLst>
            </a:pPr>
            <a:r>
              <a:rPr sz="1650" dirty="0">
                <a:latin typeface="Calibri"/>
                <a:cs typeface="Calibri"/>
              </a:rPr>
              <a:t>PVC</a:t>
            </a:r>
            <a:r>
              <a:rPr sz="1650" spc="-1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is</a:t>
            </a:r>
            <a:r>
              <a:rPr sz="1650" spc="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made</a:t>
            </a:r>
            <a:r>
              <a:rPr sz="1650" spc="4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by</a:t>
            </a:r>
            <a:r>
              <a:rPr sz="1650" spc="5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reacting</a:t>
            </a:r>
            <a:r>
              <a:rPr sz="1650" spc="9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acet</a:t>
            </a:r>
            <a:r>
              <a:rPr sz="2400" spc="-15" baseline="-8680" dirty="0">
                <a:latin typeface="Calibri"/>
                <a:cs typeface="Calibri"/>
              </a:rPr>
              <a:t>V</a:t>
            </a:r>
            <a:r>
              <a:rPr sz="1650" spc="-10" dirty="0">
                <a:latin typeface="Calibri"/>
                <a:cs typeface="Calibri"/>
              </a:rPr>
              <a:t>lene</a:t>
            </a:r>
            <a:r>
              <a:rPr sz="1650" spc="-4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gas</a:t>
            </a:r>
            <a:r>
              <a:rPr sz="1650" spc="-35" dirty="0">
                <a:latin typeface="Calibri"/>
                <a:cs typeface="Calibri"/>
              </a:rPr>
              <a:t> </a:t>
            </a:r>
            <a:r>
              <a:rPr sz="1650" dirty="0">
                <a:solidFill>
                  <a:srgbClr val="0C0C0C"/>
                </a:solidFill>
                <a:latin typeface="Calibri"/>
                <a:cs typeface="Calibri"/>
              </a:rPr>
              <a:t>(</a:t>
            </a:r>
            <a:r>
              <a:rPr sz="1650" spc="-65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sz="1650" spc="75" dirty="0">
                <a:latin typeface="Calibri"/>
                <a:cs typeface="Calibri"/>
              </a:rPr>
              <a:t>C</a:t>
            </a:r>
            <a:r>
              <a:rPr sz="1500" spc="112" baseline="-22222" dirty="0">
                <a:latin typeface="Calibri"/>
                <a:cs typeface="Calibri"/>
              </a:rPr>
              <a:t>2</a:t>
            </a:r>
            <a:r>
              <a:rPr sz="1650" spc="75" dirty="0">
                <a:latin typeface="Calibri"/>
                <a:cs typeface="Calibri"/>
              </a:rPr>
              <a:t>H</a:t>
            </a:r>
            <a:r>
              <a:rPr sz="1650" spc="375" dirty="0">
                <a:latin typeface="Calibri"/>
                <a:cs typeface="Calibri"/>
              </a:rPr>
              <a:t> </a:t>
            </a:r>
            <a:r>
              <a:rPr sz="1650" dirty="0">
                <a:solidFill>
                  <a:srgbClr val="131313"/>
                </a:solidFill>
                <a:latin typeface="Calibri"/>
                <a:cs typeface="Calibri"/>
              </a:rPr>
              <a:t>)</a:t>
            </a:r>
            <a:r>
              <a:rPr sz="1650" spc="-45" dirty="0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sz="1650" spc="-20" dirty="0">
                <a:latin typeface="Calibri"/>
                <a:cs typeface="Calibri"/>
              </a:rPr>
              <a:t>with 	</a:t>
            </a:r>
            <a:r>
              <a:rPr sz="1650" spc="-10" dirty="0">
                <a:latin typeface="Calibri"/>
                <a:cs typeface="Calibri"/>
              </a:rPr>
              <a:t>hydrochloride</a:t>
            </a:r>
            <a:r>
              <a:rPr sz="1650" spc="9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acid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in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the</a:t>
            </a:r>
            <a:r>
              <a:rPr sz="1650" spc="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presence</a:t>
            </a:r>
            <a:r>
              <a:rPr sz="1650" spc="7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of</a:t>
            </a:r>
            <a:r>
              <a:rPr sz="1650" spc="-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</a:t>
            </a:r>
            <a:r>
              <a:rPr sz="1650" spc="-7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suitable</a:t>
            </a:r>
            <a:r>
              <a:rPr sz="1650" spc="6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catalyst.</a:t>
            </a:r>
            <a:endParaRPr sz="1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70"/>
              </a:spcBef>
              <a:buFont typeface="Calibri"/>
              <a:buChar char="•"/>
            </a:pPr>
            <a:endParaRPr sz="1650">
              <a:latin typeface="Calibri"/>
              <a:cs typeface="Calibri"/>
            </a:endParaRPr>
          </a:p>
          <a:p>
            <a:pPr marL="275590" marR="208915" indent="-238760">
              <a:lnSpc>
                <a:spcPts val="2030"/>
              </a:lnSpc>
              <a:spcBef>
                <a:spcPts val="5"/>
              </a:spcBef>
              <a:buChar char="•"/>
              <a:tabLst>
                <a:tab pos="279400" algn="l"/>
              </a:tabLst>
            </a:pPr>
            <a:r>
              <a:rPr sz="1750" spc="-50" dirty="0">
                <a:latin typeface="Calibri"/>
                <a:cs typeface="Calibri"/>
              </a:rPr>
              <a:t>The </a:t>
            </a:r>
            <a:r>
              <a:rPr sz="1750" spc="-65" dirty="0">
                <a:latin typeface="Calibri"/>
                <a:cs typeface="Calibri"/>
              </a:rPr>
              <a:t>manomer</a:t>
            </a:r>
            <a:r>
              <a:rPr sz="1750" spc="-35" dirty="0">
                <a:latin typeface="Calibri"/>
                <a:cs typeface="Calibri"/>
              </a:rPr>
              <a:t> </a:t>
            </a:r>
            <a:r>
              <a:rPr sz="1750" spc="-20" dirty="0">
                <a:latin typeface="Calibri"/>
                <a:cs typeface="Calibri"/>
              </a:rPr>
              <a:t>has</a:t>
            </a:r>
            <a:r>
              <a:rPr sz="1750" spc="-60" dirty="0">
                <a:latin typeface="Calibri"/>
                <a:cs typeface="Calibri"/>
              </a:rPr>
              <a:t> </a:t>
            </a:r>
            <a:r>
              <a:rPr sz="1750" spc="-70" dirty="0">
                <a:latin typeface="Calibri"/>
                <a:cs typeface="Calibri"/>
              </a:rPr>
              <a:t>one</a:t>
            </a:r>
            <a:r>
              <a:rPr sz="1750" spc="-30" dirty="0">
                <a:latin typeface="Calibri"/>
                <a:cs typeface="Calibri"/>
              </a:rPr>
              <a:t> </a:t>
            </a:r>
            <a:r>
              <a:rPr sz="1750" spc="-50" dirty="0">
                <a:latin typeface="Calibri"/>
                <a:cs typeface="Calibri"/>
              </a:rPr>
              <a:t>chlorine</a:t>
            </a:r>
            <a:r>
              <a:rPr sz="1750" dirty="0">
                <a:latin typeface="Calibri"/>
                <a:cs typeface="Calibri"/>
              </a:rPr>
              <a:t> </a:t>
            </a:r>
            <a:r>
              <a:rPr sz="1750" spc="-65" dirty="0">
                <a:latin typeface="Calibri"/>
                <a:cs typeface="Calibri"/>
              </a:rPr>
              <a:t>atom</a:t>
            </a:r>
            <a:r>
              <a:rPr sz="1750" spc="-35" dirty="0">
                <a:latin typeface="Calibri"/>
                <a:cs typeface="Calibri"/>
              </a:rPr>
              <a:t> </a:t>
            </a:r>
            <a:r>
              <a:rPr sz="1750" spc="-60" dirty="0">
                <a:latin typeface="Calibri"/>
                <a:cs typeface="Calibri"/>
              </a:rPr>
              <a:t>substituted</a:t>
            </a:r>
            <a:r>
              <a:rPr sz="1750" spc="70" dirty="0">
                <a:latin typeface="Calibri"/>
                <a:cs typeface="Calibri"/>
              </a:rPr>
              <a:t> </a:t>
            </a:r>
            <a:r>
              <a:rPr sz="1750" spc="-60" dirty="0">
                <a:latin typeface="Calibri"/>
                <a:cs typeface="Calibri"/>
              </a:rPr>
              <a:t>for</a:t>
            </a:r>
            <a:r>
              <a:rPr sz="1750" spc="-40" dirty="0">
                <a:latin typeface="Calibri"/>
                <a:cs typeface="Calibri"/>
              </a:rPr>
              <a:t> </a:t>
            </a:r>
            <a:r>
              <a:rPr sz="1750" spc="-50" dirty="0">
                <a:latin typeface="Calibri"/>
                <a:cs typeface="Calibri"/>
              </a:rPr>
              <a:t>a 	</a:t>
            </a:r>
            <a:r>
              <a:rPr sz="1750" spc="-70" dirty="0">
                <a:latin typeface="Calibri"/>
                <a:cs typeface="Calibri"/>
              </a:rPr>
              <a:t>hydrogen</a:t>
            </a:r>
            <a:r>
              <a:rPr sz="1750" spc="10" dirty="0">
                <a:latin typeface="Calibri"/>
                <a:cs typeface="Calibri"/>
              </a:rPr>
              <a:t> </a:t>
            </a:r>
            <a:r>
              <a:rPr sz="1750" spc="-10" dirty="0">
                <a:latin typeface="Calibri"/>
                <a:cs typeface="Calibri"/>
              </a:rPr>
              <a:t>atom.</a:t>
            </a:r>
            <a:endParaRPr sz="1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5401" y="115887"/>
            <a:ext cx="241554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0" spc="-20" dirty="0">
                <a:latin typeface="Calibri"/>
                <a:cs typeface="Calibri"/>
              </a:rPr>
              <a:t>Properties </a:t>
            </a:r>
            <a:r>
              <a:rPr sz="2700" i="0" dirty="0">
                <a:latin typeface="Calibri"/>
                <a:cs typeface="Calibri"/>
              </a:rPr>
              <a:t>of</a:t>
            </a:r>
            <a:r>
              <a:rPr sz="2700" i="0" spc="-85" dirty="0">
                <a:latin typeface="Calibri"/>
                <a:cs typeface="Calibri"/>
              </a:rPr>
              <a:t> </a:t>
            </a:r>
            <a:r>
              <a:rPr sz="2700" i="0" spc="-25" dirty="0">
                <a:latin typeface="Calibri"/>
                <a:cs typeface="Calibri"/>
              </a:rPr>
              <a:t>PVC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7233" y="1004569"/>
            <a:ext cx="5140325" cy="161163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252729" indent="-230504">
              <a:lnSpc>
                <a:spcPct val="100000"/>
              </a:lnSpc>
              <a:spcBef>
                <a:spcPts val="450"/>
              </a:spcBef>
              <a:buChar char="•"/>
              <a:tabLst>
                <a:tab pos="252729" algn="l"/>
                <a:tab pos="3128010" algn="l"/>
              </a:tabLst>
            </a:pPr>
            <a:r>
              <a:rPr sz="1800" spc="-45" dirty="0">
                <a:latin typeface="Calibri"/>
                <a:cs typeface="Calibri"/>
              </a:rPr>
              <a:t>PVC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has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relative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high </a:t>
            </a:r>
            <a:r>
              <a:rPr sz="1800" spc="-10" dirty="0">
                <a:latin typeface="Calibri"/>
                <a:cs typeface="Calibri"/>
              </a:rPr>
              <a:t>density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45" dirty="0">
                <a:latin typeface="Calibri"/>
                <a:cs typeface="Calibri"/>
              </a:rPr>
              <a:t>52.5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spc="-585" dirty="0">
                <a:latin typeface="Calibri"/>
                <a:cs typeface="Calibri"/>
              </a:rPr>
              <a:t>—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63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rgbClr val="212121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252729" indent="-230504">
              <a:lnSpc>
                <a:spcPct val="100000"/>
              </a:lnSpc>
              <a:spcBef>
                <a:spcPts val="355"/>
              </a:spcBef>
              <a:buChar char="•"/>
              <a:tabLst>
                <a:tab pos="252729" algn="l"/>
              </a:tabLst>
            </a:pPr>
            <a:r>
              <a:rPr sz="1800" spc="-50" dirty="0">
                <a:latin typeface="Calibri"/>
                <a:cs typeface="Calibri"/>
              </a:rPr>
              <a:t>Medium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heat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deflection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60" dirty="0">
                <a:latin typeface="Calibri"/>
                <a:cs typeface="Calibri"/>
              </a:rPr>
              <a:t>temperature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90" dirty="0">
                <a:latin typeface="Calibri"/>
                <a:cs typeface="Calibri"/>
              </a:rPr>
              <a:t>(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52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-</a:t>
            </a:r>
            <a:r>
              <a:rPr sz="1800" dirty="0">
                <a:latin typeface="Calibri"/>
                <a:cs typeface="Calibri"/>
              </a:rPr>
              <a:t>82</a:t>
            </a:r>
            <a:r>
              <a:rPr sz="1800" spc="28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252095" indent="-239395">
              <a:lnSpc>
                <a:spcPct val="100000"/>
              </a:lnSpc>
              <a:spcBef>
                <a:spcPts val="350"/>
              </a:spcBef>
              <a:buChar char="•"/>
              <a:tabLst>
                <a:tab pos="252095" algn="l"/>
              </a:tabLst>
            </a:pPr>
            <a:r>
              <a:rPr sz="1800" spc="-55" dirty="0">
                <a:latin typeface="Calibri"/>
                <a:cs typeface="Calibri"/>
              </a:rPr>
              <a:t>Good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electrical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properties</a:t>
            </a:r>
            <a:endParaRPr sz="1800">
              <a:latin typeface="Calibri"/>
              <a:cs typeface="Calibri"/>
            </a:endParaRPr>
          </a:p>
          <a:p>
            <a:pPr marL="252729" indent="-240029">
              <a:lnSpc>
                <a:spcPct val="100000"/>
              </a:lnSpc>
              <a:spcBef>
                <a:spcPts val="315"/>
              </a:spcBef>
              <a:buChar char="•"/>
              <a:tabLst>
                <a:tab pos="252729" algn="l"/>
              </a:tabLst>
            </a:pPr>
            <a:r>
              <a:rPr sz="1800" spc="-35" dirty="0">
                <a:latin typeface="Calibri"/>
                <a:cs typeface="Calibri"/>
              </a:rPr>
              <a:t>High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solvent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resistance,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flame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and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chemical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resistance.</a:t>
            </a:r>
            <a:endParaRPr sz="1800">
              <a:latin typeface="Calibri"/>
              <a:cs typeface="Calibri"/>
            </a:endParaRPr>
          </a:p>
          <a:p>
            <a:pPr marL="252729" indent="-230504">
              <a:lnSpc>
                <a:spcPct val="100000"/>
              </a:lnSpc>
              <a:spcBef>
                <a:spcPts val="315"/>
              </a:spcBef>
              <a:buChar char="•"/>
              <a:tabLst>
                <a:tab pos="252729" algn="l"/>
              </a:tabLst>
            </a:pPr>
            <a:r>
              <a:rPr sz="1800" spc="-40" dirty="0">
                <a:latin typeface="Calibri"/>
                <a:cs typeface="Calibri"/>
              </a:rPr>
              <a:t>PVC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high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rigid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and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brittle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material.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2587" y="115887"/>
            <a:ext cx="254444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0" spc="-30" dirty="0">
                <a:latin typeface="Calibri"/>
                <a:cs typeface="Calibri"/>
              </a:rPr>
              <a:t>Application</a:t>
            </a:r>
            <a:r>
              <a:rPr sz="2700" i="0" spc="80" dirty="0">
                <a:latin typeface="Calibri"/>
                <a:cs typeface="Calibri"/>
              </a:rPr>
              <a:t> </a:t>
            </a:r>
            <a:r>
              <a:rPr sz="2700" i="0" dirty="0">
                <a:latin typeface="Calibri"/>
                <a:cs typeface="Calibri"/>
              </a:rPr>
              <a:t>of</a:t>
            </a:r>
            <a:r>
              <a:rPr sz="2700" i="0" spc="-85" dirty="0">
                <a:latin typeface="Calibri"/>
                <a:cs typeface="Calibri"/>
              </a:rPr>
              <a:t> </a:t>
            </a:r>
            <a:r>
              <a:rPr sz="2700" i="0" spc="-25" dirty="0">
                <a:latin typeface="Calibri"/>
                <a:cs typeface="Calibri"/>
              </a:rPr>
              <a:t>PVC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7831" y="1055687"/>
            <a:ext cx="5299710" cy="327088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52729" marR="1144270" indent="-240665">
              <a:lnSpc>
                <a:spcPts val="1950"/>
              </a:lnSpc>
              <a:spcBef>
                <a:spcPts val="290"/>
              </a:spcBef>
              <a:buChar char="•"/>
              <a:tabLst>
                <a:tab pos="254635" algn="l"/>
              </a:tabLst>
            </a:pPr>
            <a:r>
              <a:rPr sz="1750" spc="-80" dirty="0">
                <a:latin typeface="Calibri"/>
                <a:cs typeface="Calibri"/>
              </a:rPr>
              <a:t>Non</a:t>
            </a:r>
            <a:r>
              <a:rPr sz="1750" spc="-20" dirty="0">
                <a:latin typeface="Calibri"/>
                <a:cs typeface="Calibri"/>
              </a:rPr>
              <a:t> </a:t>
            </a:r>
            <a:r>
              <a:rPr sz="1750" spc="-50" dirty="0">
                <a:latin typeface="Calibri"/>
                <a:cs typeface="Calibri"/>
              </a:rPr>
              <a:t>plasticized</a:t>
            </a:r>
            <a:r>
              <a:rPr sz="1750" spc="-40" dirty="0">
                <a:latin typeface="Calibri"/>
                <a:cs typeface="Calibri"/>
              </a:rPr>
              <a:t> </a:t>
            </a:r>
            <a:r>
              <a:rPr sz="1750" spc="-65" dirty="0">
                <a:latin typeface="Calibri"/>
                <a:cs typeface="Calibri"/>
              </a:rPr>
              <a:t>PVC</a:t>
            </a:r>
            <a:r>
              <a:rPr sz="1750" spc="-35" dirty="0">
                <a:latin typeface="Calibri"/>
                <a:cs typeface="Calibri"/>
              </a:rPr>
              <a:t> </a:t>
            </a:r>
            <a:r>
              <a:rPr sz="1750" spc="-45" dirty="0">
                <a:latin typeface="Calibri"/>
                <a:cs typeface="Calibri"/>
              </a:rPr>
              <a:t>grade</a:t>
            </a:r>
            <a:r>
              <a:rPr sz="1750" spc="-5" dirty="0">
                <a:latin typeface="Calibri"/>
                <a:cs typeface="Calibri"/>
              </a:rPr>
              <a:t> </a:t>
            </a:r>
            <a:r>
              <a:rPr sz="1750" spc="-40" dirty="0">
                <a:solidFill>
                  <a:srgbClr val="0C0C0C"/>
                </a:solidFill>
                <a:latin typeface="Calibri"/>
                <a:cs typeface="Calibri"/>
              </a:rPr>
              <a:t>are</a:t>
            </a:r>
            <a:r>
              <a:rPr sz="1750" spc="-15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sz="1750" spc="-65" dirty="0">
                <a:latin typeface="Calibri"/>
                <a:cs typeface="Calibri"/>
              </a:rPr>
              <a:t>widely</a:t>
            </a:r>
            <a:r>
              <a:rPr sz="1750" spc="-10" dirty="0">
                <a:latin typeface="Calibri"/>
                <a:cs typeface="Calibri"/>
              </a:rPr>
              <a:t> </a:t>
            </a:r>
            <a:r>
              <a:rPr sz="1750" spc="-45" dirty="0">
                <a:latin typeface="Calibri"/>
                <a:cs typeface="Calibri"/>
              </a:rPr>
              <a:t>used</a:t>
            </a:r>
            <a:r>
              <a:rPr sz="1750" spc="-35" dirty="0">
                <a:latin typeface="Calibri"/>
                <a:cs typeface="Calibri"/>
              </a:rPr>
              <a:t> </a:t>
            </a:r>
            <a:r>
              <a:rPr sz="1750" spc="-25" dirty="0">
                <a:latin typeface="Calibri"/>
                <a:cs typeface="Calibri"/>
              </a:rPr>
              <a:t>for 	</a:t>
            </a:r>
            <a:r>
              <a:rPr sz="1750" spc="-65" dirty="0">
                <a:latin typeface="Calibri"/>
                <a:cs typeface="Calibri"/>
              </a:rPr>
              <a:t>manufacturing</a:t>
            </a:r>
            <a:r>
              <a:rPr sz="1750" spc="70" dirty="0">
                <a:latin typeface="Calibri"/>
                <a:cs typeface="Calibri"/>
              </a:rPr>
              <a:t> </a:t>
            </a:r>
            <a:r>
              <a:rPr sz="1750" spc="-30" dirty="0">
                <a:latin typeface="Calibri"/>
                <a:cs typeface="Calibri"/>
              </a:rPr>
              <a:t>of</a:t>
            </a:r>
            <a:r>
              <a:rPr sz="1750" spc="-70" dirty="0">
                <a:latin typeface="Calibri"/>
                <a:cs typeface="Calibri"/>
              </a:rPr>
              <a:t> </a:t>
            </a:r>
            <a:r>
              <a:rPr sz="1750" spc="-35" dirty="0">
                <a:latin typeface="Calibri"/>
                <a:cs typeface="Calibri"/>
              </a:rPr>
              <a:t>pipes </a:t>
            </a:r>
            <a:r>
              <a:rPr sz="1750" spc="-45" dirty="0">
                <a:latin typeface="Calibri"/>
                <a:cs typeface="Calibri"/>
              </a:rPr>
              <a:t>and</a:t>
            </a:r>
            <a:r>
              <a:rPr sz="1750" spc="-35" dirty="0">
                <a:latin typeface="Calibri"/>
                <a:cs typeface="Calibri"/>
              </a:rPr>
              <a:t> </a:t>
            </a:r>
            <a:r>
              <a:rPr sz="1750" spc="-10" dirty="0">
                <a:latin typeface="Calibri"/>
                <a:cs typeface="Calibri"/>
              </a:rPr>
              <a:t>conduits.</a:t>
            </a:r>
            <a:endParaRPr sz="1750">
              <a:latin typeface="Calibri"/>
              <a:cs typeface="Calibri"/>
            </a:endParaRPr>
          </a:p>
          <a:p>
            <a:pPr marL="253365" marR="234315" indent="-240665">
              <a:lnSpc>
                <a:spcPct val="96000"/>
              </a:lnSpc>
              <a:spcBef>
                <a:spcPts val="390"/>
              </a:spcBef>
              <a:buChar char="•"/>
              <a:tabLst>
                <a:tab pos="253365" algn="l"/>
              </a:tabLst>
            </a:pPr>
            <a:r>
              <a:rPr sz="1700" spc="-20" dirty="0">
                <a:latin typeface="Calibri"/>
                <a:cs typeface="Calibri"/>
              </a:rPr>
              <a:t>PVC</a:t>
            </a:r>
            <a:r>
              <a:rPr sz="1700" spc="-4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finds</a:t>
            </a:r>
            <a:r>
              <a:rPr sz="1700" spc="-6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use</a:t>
            </a:r>
            <a:r>
              <a:rPr sz="1700" spc="-7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in</a:t>
            </a:r>
            <a:r>
              <a:rPr sz="1700" spc="-65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furniture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and</a:t>
            </a:r>
            <a:r>
              <a:rPr sz="1700" spc="-80" dirty="0">
                <a:latin typeface="Calibri"/>
                <a:cs typeface="Calibri"/>
              </a:rPr>
              <a:t> </a:t>
            </a:r>
            <a:r>
              <a:rPr sz="1700" spc="-35" dirty="0">
                <a:latin typeface="Calibri"/>
                <a:cs typeface="Calibri"/>
              </a:rPr>
              <a:t>automobile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upholstery, </a:t>
            </a:r>
            <a:r>
              <a:rPr sz="1750" spc="-65" dirty="0">
                <a:latin typeface="Calibri"/>
                <a:cs typeface="Calibri"/>
              </a:rPr>
              <a:t>shaped</a:t>
            </a:r>
            <a:r>
              <a:rPr sz="1750" spc="-35" dirty="0">
                <a:latin typeface="Calibri"/>
                <a:cs typeface="Calibri"/>
              </a:rPr>
              <a:t> </a:t>
            </a:r>
            <a:r>
              <a:rPr sz="1750" spc="-50" dirty="0">
                <a:latin typeface="Calibri"/>
                <a:cs typeface="Calibri"/>
              </a:rPr>
              <a:t>cushion,</a:t>
            </a:r>
            <a:r>
              <a:rPr sz="1750" spc="20" dirty="0">
                <a:latin typeface="Calibri"/>
                <a:cs typeface="Calibri"/>
              </a:rPr>
              <a:t> </a:t>
            </a:r>
            <a:r>
              <a:rPr sz="1750" spc="-40" dirty="0">
                <a:latin typeface="Calibri"/>
                <a:cs typeface="Calibri"/>
              </a:rPr>
              <a:t>interior</a:t>
            </a:r>
            <a:r>
              <a:rPr sz="1750" spc="-20" dirty="0">
                <a:latin typeface="Calibri"/>
                <a:cs typeface="Calibri"/>
              </a:rPr>
              <a:t> </a:t>
            </a:r>
            <a:r>
              <a:rPr sz="1750" spc="-30" dirty="0">
                <a:latin typeface="Calibri"/>
                <a:cs typeface="Calibri"/>
              </a:rPr>
              <a:t>wall</a:t>
            </a:r>
            <a:r>
              <a:rPr sz="1750" spc="-25" dirty="0">
                <a:latin typeface="Calibri"/>
                <a:cs typeface="Calibri"/>
              </a:rPr>
              <a:t> </a:t>
            </a:r>
            <a:r>
              <a:rPr sz="1750" spc="-60" dirty="0">
                <a:latin typeface="Calibri"/>
                <a:cs typeface="Calibri"/>
              </a:rPr>
              <a:t>coverings,</a:t>
            </a:r>
            <a:r>
              <a:rPr sz="1750" spc="25" dirty="0">
                <a:latin typeface="Calibri"/>
                <a:cs typeface="Calibri"/>
              </a:rPr>
              <a:t> </a:t>
            </a:r>
            <a:r>
              <a:rPr sz="1750" spc="-75" dirty="0">
                <a:latin typeface="Calibri"/>
                <a:cs typeface="Calibri"/>
              </a:rPr>
              <a:t>rainwear,</a:t>
            </a:r>
            <a:r>
              <a:rPr sz="1750" spc="60" dirty="0">
                <a:latin typeface="Calibri"/>
                <a:cs typeface="Calibri"/>
              </a:rPr>
              <a:t> </a:t>
            </a:r>
            <a:r>
              <a:rPr sz="1750" spc="-10" dirty="0">
                <a:latin typeface="Calibri"/>
                <a:cs typeface="Calibri"/>
              </a:rPr>
              <a:t>shoes, </a:t>
            </a:r>
            <a:r>
              <a:rPr sz="1700" spc="-30" dirty="0">
                <a:latin typeface="Calibri"/>
                <a:cs typeface="Calibri"/>
              </a:rPr>
              <a:t>luggage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and</a:t>
            </a:r>
            <a:r>
              <a:rPr sz="1700" spc="-95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shower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curtains.</a:t>
            </a:r>
            <a:endParaRPr sz="1700">
              <a:latin typeface="Calibri"/>
              <a:cs typeface="Calibri"/>
            </a:endParaRPr>
          </a:p>
          <a:p>
            <a:pPr marL="257810" marR="5080" indent="-245745">
              <a:lnSpc>
                <a:spcPts val="2030"/>
              </a:lnSpc>
              <a:spcBef>
                <a:spcPts val="434"/>
              </a:spcBef>
              <a:buChar char="•"/>
              <a:tabLst>
                <a:tab pos="257810" algn="l"/>
                <a:tab pos="300355" algn="l"/>
              </a:tabLst>
            </a:pPr>
            <a:r>
              <a:rPr sz="1750" dirty="0">
                <a:latin typeface="Calibri"/>
                <a:cs typeface="Calibri"/>
              </a:rPr>
              <a:t>	</a:t>
            </a:r>
            <a:r>
              <a:rPr sz="1750" spc="-55" dirty="0">
                <a:latin typeface="Calibri"/>
                <a:cs typeface="Calibri"/>
              </a:rPr>
              <a:t>PVC</a:t>
            </a:r>
            <a:r>
              <a:rPr sz="1750" spc="-45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is</a:t>
            </a:r>
            <a:r>
              <a:rPr sz="1750" spc="-100" dirty="0">
                <a:latin typeface="Calibri"/>
                <a:cs typeface="Calibri"/>
              </a:rPr>
              <a:t> </a:t>
            </a:r>
            <a:r>
              <a:rPr sz="1750" spc="-45" dirty="0">
                <a:latin typeface="Calibri"/>
                <a:cs typeface="Calibri"/>
              </a:rPr>
              <a:t>used</a:t>
            </a:r>
            <a:r>
              <a:rPr sz="1750" spc="-55" dirty="0">
                <a:latin typeface="Calibri"/>
                <a:cs typeface="Calibri"/>
              </a:rPr>
              <a:t> </a:t>
            </a:r>
            <a:r>
              <a:rPr sz="1750" spc="-60" dirty="0">
                <a:latin typeface="Calibri"/>
                <a:cs typeface="Calibri"/>
              </a:rPr>
              <a:t>for</a:t>
            </a:r>
            <a:r>
              <a:rPr sz="1750" spc="-40" dirty="0">
                <a:latin typeface="Calibri"/>
                <a:cs typeface="Calibri"/>
              </a:rPr>
              <a:t> </a:t>
            </a:r>
            <a:r>
              <a:rPr sz="1750" spc="-45" dirty="0">
                <a:latin typeface="Calibri"/>
                <a:cs typeface="Calibri"/>
              </a:rPr>
              <a:t>auto</a:t>
            </a:r>
            <a:r>
              <a:rPr sz="1750" spc="-55" dirty="0">
                <a:latin typeface="Calibri"/>
                <a:cs typeface="Calibri"/>
              </a:rPr>
              <a:t> top</a:t>
            </a:r>
            <a:r>
              <a:rPr sz="1750" spc="-45" dirty="0">
                <a:latin typeface="Calibri"/>
                <a:cs typeface="Calibri"/>
              </a:rPr>
              <a:t> </a:t>
            </a:r>
            <a:r>
              <a:rPr sz="1750" spc="-50" dirty="0">
                <a:latin typeface="Calibri"/>
                <a:cs typeface="Calibri"/>
              </a:rPr>
              <a:t>covering,</a:t>
            </a:r>
            <a:r>
              <a:rPr sz="1750" spc="-5" dirty="0">
                <a:latin typeface="Calibri"/>
                <a:cs typeface="Calibri"/>
              </a:rPr>
              <a:t> </a:t>
            </a:r>
            <a:r>
              <a:rPr sz="1750" spc="-35" dirty="0">
                <a:latin typeface="Calibri"/>
                <a:cs typeface="Calibri"/>
              </a:rPr>
              <a:t>electric</a:t>
            </a:r>
            <a:r>
              <a:rPr sz="1750" spc="55" dirty="0">
                <a:latin typeface="Calibri"/>
                <a:cs typeface="Calibri"/>
              </a:rPr>
              <a:t> </a:t>
            </a:r>
            <a:r>
              <a:rPr sz="1750" spc="-70" dirty="0">
                <a:latin typeface="Calibri"/>
                <a:cs typeface="Calibri"/>
              </a:rPr>
              <a:t>wires</a:t>
            </a:r>
            <a:r>
              <a:rPr sz="1750" spc="-30" dirty="0">
                <a:latin typeface="Calibri"/>
                <a:cs typeface="Calibri"/>
              </a:rPr>
              <a:t> insulation, </a:t>
            </a:r>
            <a:r>
              <a:rPr sz="1750" spc="-50" dirty="0">
                <a:latin typeface="Calibri"/>
                <a:cs typeface="Calibri"/>
              </a:rPr>
              <a:t>floor </a:t>
            </a:r>
            <a:r>
              <a:rPr sz="1750" spc="-70" dirty="0">
                <a:latin typeface="Calibri"/>
                <a:cs typeface="Calibri"/>
              </a:rPr>
              <a:t>mats</a:t>
            </a:r>
            <a:r>
              <a:rPr sz="1750" spc="-30" dirty="0">
                <a:latin typeface="Calibri"/>
                <a:cs typeface="Calibri"/>
              </a:rPr>
              <a:t> </a:t>
            </a:r>
            <a:r>
              <a:rPr sz="1750" spc="-25" dirty="0">
                <a:latin typeface="Calibri"/>
                <a:cs typeface="Calibri"/>
              </a:rPr>
              <a:t>and</a:t>
            </a:r>
            <a:r>
              <a:rPr sz="1750" spc="-75" dirty="0">
                <a:latin typeface="Calibri"/>
                <a:cs typeface="Calibri"/>
              </a:rPr>
              <a:t> </a:t>
            </a:r>
            <a:r>
              <a:rPr sz="1750" spc="-50" dirty="0">
                <a:latin typeface="Calibri"/>
                <a:cs typeface="Calibri"/>
              </a:rPr>
              <a:t>interior</a:t>
            </a:r>
            <a:r>
              <a:rPr sz="1750" spc="-25" dirty="0">
                <a:latin typeface="Calibri"/>
                <a:cs typeface="Calibri"/>
              </a:rPr>
              <a:t> </a:t>
            </a:r>
            <a:r>
              <a:rPr sz="1750" spc="-45" dirty="0">
                <a:latin typeface="Calibri"/>
                <a:cs typeface="Calibri"/>
              </a:rPr>
              <a:t>and</a:t>
            </a:r>
            <a:r>
              <a:rPr sz="1750" spc="-55" dirty="0">
                <a:latin typeface="Calibri"/>
                <a:cs typeface="Calibri"/>
              </a:rPr>
              <a:t> </a:t>
            </a:r>
            <a:r>
              <a:rPr sz="1750" spc="-45" dirty="0">
                <a:latin typeface="Calibri"/>
                <a:cs typeface="Calibri"/>
              </a:rPr>
              <a:t>exterior</a:t>
            </a:r>
            <a:r>
              <a:rPr sz="1750" spc="30" dirty="0">
                <a:latin typeface="Calibri"/>
                <a:cs typeface="Calibri"/>
              </a:rPr>
              <a:t> </a:t>
            </a:r>
            <a:r>
              <a:rPr sz="1750" spc="-10" dirty="0">
                <a:latin typeface="Calibri"/>
                <a:cs typeface="Calibri"/>
              </a:rPr>
              <a:t>trim.</a:t>
            </a:r>
            <a:endParaRPr sz="1750">
              <a:latin typeface="Calibri"/>
              <a:cs typeface="Calibri"/>
            </a:endParaRPr>
          </a:p>
          <a:p>
            <a:pPr marL="250825" marR="535940" indent="-238760">
              <a:lnSpc>
                <a:spcPts val="1950"/>
              </a:lnSpc>
              <a:spcBef>
                <a:spcPts val="430"/>
              </a:spcBef>
              <a:buChar char="•"/>
              <a:tabLst>
                <a:tab pos="255904" algn="l"/>
              </a:tabLst>
            </a:pPr>
            <a:r>
              <a:rPr sz="1750" spc="-45" dirty="0">
                <a:latin typeface="Calibri"/>
                <a:cs typeface="Calibri"/>
              </a:rPr>
              <a:t>Other</a:t>
            </a:r>
            <a:r>
              <a:rPr sz="1750" spc="25" dirty="0">
                <a:latin typeface="Calibri"/>
                <a:cs typeface="Calibri"/>
              </a:rPr>
              <a:t> </a:t>
            </a:r>
            <a:r>
              <a:rPr sz="1750" spc="-60" dirty="0">
                <a:latin typeface="Calibri"/>
                <a:cs typeface="Calibri"/>
              </a:rPr>
              <a:t>applications</a:t>
            </a:r>
            <a:r>
              <a:rPr sz="1750" spc="135" dirty="0">
                <a:latin typeface="Calibri"/>
                <a:cs typeface="Calibri"/>
              </a:rPr>
              <a:t> </a:t>
            </a:r>
            <a:r>
              <a:rPr sz="1750" spc="-60" dirty="0">
                <a:latin typeface="Calibri"/>
                <a:cs typeface="Calibri"/>
              </a:rPr>
              <a:t>include</a:t>
            </a:r>
            <a:r>
              <a:rPr sz="1750" spc="-25" dirty="0">
                <a:latin typeface="Calibri"/>
                <a:cs typeface="Calibri"/>
              </a:rPr>
              <a:t> </a:t>
            </a:r>
            <a:r>
              <a:rPr sz="1750" spc="-60" dirty="0">
                <a:latin typeface="Calibri"/>
                <a:cs typeface="Calibri"/>
              </a:rPr>
              <a:t>garden</a:t>
            </a:r>
            <a:r>
              <a:rPr sz="1750" spc="-10" dirty="0">
                <a:latin typeface="Calibri"/>
                <a:cs typeface="Calibri"/>
              </a:rPr>
              <a:t> </a:t>
            </a:r>
            <a:r>
              <a:rPr sz="1750" spc="-55" dirty="0">
                <a:latin typeface="Calibri"/>
                <a:cs typeface="Calibri"/>
              </a:rPr>
              <a:t>hoses,</a:t>
            </a:r>
            <a:r>
              <a:rPr sz="1750" spc="-15" dirty="0">
                <a:latin typeface="Calibri"/>
                <a:cs typeface="Calibri"/>
              </a:rPr>
              <a:t> </a:t>
            </a:r>
            <a:r>
              <a:rPr sz="1750" spc="-40" dirty="0">
                <a:latin typeface="Calibri"/>
                <a:cs typeface="Calibri"/>
              </a:rPr>
              <a:t>refrigerator 	</a:t>
            </a:r>
            <a:r>
              <a:rPr sz="1750" spc="-60" dirty="0">
                <a:latin typeface="Calibri"/>
                <a:cs typeface="Calibri"/>
              </a:rPr>
              <a:t>gaskets,</a:t>
            </a:r>
            <a:r>
              <a:rPr sz="1750" spc="-10" dirty="0">
                <a:latin typeface="Calibri"/>
                <a:cs typeface="Calibri"/>
              </a:rPr>
              <a:t> </a:t>
            </a:r>
            <a:r>
              <a:rPr sz="1750" spc="-60" dirty="0">
                <a:latin typeface="Calibri"/>
                <a:cs typeface="Calibri"/>
              </a:rPr>
              <a:t>appliance</a:t>
            </a:r>
            <a:r>
              <a:rPr sz="1750" spc="20" dirty="0">
                <a:latin typeface="Calibri"/>
                <a:cs typeface="Calibri"/>
              </a:rPr>
              <a:t> </a:t>
            </a:r>
            <a:r>
              <a:rPr sz="1750" spc="-65" dirty="0">
                <a:latin typeface="Calibri"/>
                <a:cs typeface="Calibri"/>
              </a:rPr>
              <a:t>components</a:t>
            </a:r>
            <a:r>
              <a:rPr sz="1750" spc="70" dirty="0">
                <a:latin typeface="Calibri"/>
                <a:cs typeface="Calibri"/>
              </a:rPr>
              <a:t> </a:t>
            </a:r>
            <a:r>
              <a:rPr sz="1750" spc="-70" dirty="0">
                <a:latin typeface="Calibri"/>
                <a:cs typeface="Calibri"/>
              </a:rPr>
              <a:t>and</a:t>
            </a:r>
            <a:r>
              <a:rPr sz="1750" spc="-30" dirty="0">
                <a:latin typeface="Calibri"/>
                <a:cs typeface="Calibri"/>
              </a:rPr>
              <a:t> </a:t>
            </a:r>
            <a:r>
              <a:rPr sz="1750" spc="-45" dirty="0">
                <a:latin typeface="Calibri"/>
                <a:cs typeface="Calibri"/>
              </a:rPr>
              <a:t>house</a:t>
            </a:r>
            <a:r>
              <a:rPr sz="1750" spc="-5" dirty="0">
                <a:latin typeface="Calibri"/>
                <a:cs typeface="Calibri"/>
              </a:rPr>
              <a:t> </a:t>
            </a:r>
            <a:r>
              <a:rPr sz="1750" spc="-10" dirty="0">
                <a:latin typeface="Calibri"/>
                <a:cs typeface="Calibri"/>
              </a:rPr>
              <a:t>ware.</a:t>
            </a:r>
            <a:endParaRPr sz="1750">
              <a:latin typeface="Calibri"/>
              <a:cs typeface="Calibri"/>
            </a:endParaRPr>
          </a:p>
          <a:p>
            <a:pPr marL="252095" marR="88265" indent="-239395" algn="just">
              <a:lnSpc>
                <a:spcPct val="100400"/>
              </a:lnSpc>
              <a:spcBef>
                <a:spcPts val="350"/>
              </a:spcBef>
              <a:buChar char="•"/>
              <a:tabLst>
                <a:tab pos="252095" algn="l"/>
                <a:tab pos="253365" algn="l"/>
              </a:tabLst>
            </a:pPr>
            <a:r>
              <a:rPr sz="1650" dirty="0">
                <a:latin typeface="Calibri"/>
                <a:cs typeface="Calibri"/>
              </a:rPr>
              <a:t>	PVC</a:t>
            </a:r>
            <a:r>
              <a:rPr sz="1650" spc="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organ</a:t>
            </a:r>
            <a:r>
              <a:rPr sz="1650" spc="-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sol, which</a:t>
            </a:r>
            <a:r>
              <a:rPr sz="1650" spc="3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is</a:t>
            </a:r>
            <a:r>
              <a:rPr sz="1650" spc="-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</a:t>
            </a:r>
            <a:r>
              <a:rPr sz="1650" spc="-6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solution</a:t>
            </a:r>
            <a:r>
              <a:rPr sz="1650" spc="-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of</a:t>
            </a:r>
            <a:r>
              <a:rPr sz="1650" spc="-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the</a:t>
            </a:r>
            <a:r>
              <a:rPr sz="1650" spc="-5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resin</a:t>
            </a:r>
            <a:r>
              <a:rPr sz="1650" spc="1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in</a:t>
            </a:r>
            <a:r>
              <a:rPr sz="1650" spc="-5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solvent</a:t>
            </a:r>
            <a:r>
              <a:rPr sz="1650" spc="30" dirty="0">
                <a:latin typeface="Calibri"/>
                <a:cs typeface="Calibri"/>
              </a:rPr>
              <a:t> </a:t>
            </a:r>
            <a:r>
              <a:rPr sz="1650" spc="-25" dirty="0">
                <a:latin typeface="Calibri"/>
                <a:cs typeface="Calibri"/>
              </a:rPr>
              <a:t>is </a:t>
            </a:r>
            <a:r>
              <a:rPr sz="1650" dirty="0">
                <a:latin typeface="Calibri"/>
                <a:cs typeface="Calibri"/>
              </a:rPr>
              <a:t>used</a:t>
            </a:r>
            <a:r>
              <a:rPr sz="1650" spc="-60" dirty="0">
                <a:latin typeface="Calibri"/>
                <a:cs typeface="Calibri"/>
              </a:rPr>
              <a:t> </a:t>
            </a:r>
            <a:r>
              <a:rPr sz="1650" spc="-30" dirty="0">
                <a:latin typeface="Calibri"/>
                <a:cs typeface="Calibri"/>
              </a:rPr>
              <a:t>for</a:t>
            </a:r>
            <a:r>
              <a:rPr sz="1650" spc="-6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Impregnating</a:t>
            </a:r>
            <a:r>
              <a:rPr sz="1650" spc="17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fabrics, paper</a:t>
            </a:r>
            <a:r>
              <a:rPr sz="1650" spc="-4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coatings,</a:t>
            </a:r>
            <a:r>
              <a:rPr sz="1650" spc="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lamp</a:t>
            </a:r>
            <a:r>
              <a:rPr sz="1650" spc="-10" dirty="0">
                <a:latin typeface="Calibri"/>
                <a:cs typeface="Calibri"/>
              </a:rPr>
              <a:t> shade etc.,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185" y="36512"/>
            <a:ext cx="5110480" cy="47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58260" algn="l"/>
              </a:tabLst>
            </a:pPr>
            <a:r>
              <a:rPr sz="2950" i="0" spc="-35" dirty="0">
                <a:latin typeface="Calibri"/>
                <a:cs typeface="Calibri"/>
              </a:rPr>
              <a:t>Polymethyl</a:t>
            </a:r>
            <a:r>
              <a:rPr sz="2950" i="0" spc="10" dirty="0">
                <a:latin typeface="Calibri"/>
                <a:cs typeface="Calibri"/>
              </a:rPr>
              <a:t> </a:t>
            </a:r>
            <a:r>
              <a:rPr sz="2950" i="0" spc="-10" dirty="0">
                <a:latin typeface="Calibri"/>
                <a:cs typeface="Calibri"/>
              </a:rPr>
              <a:t>methacrylate</a:t>
            </a:r>
            <a:r>
              <a:rPr sz="2950" i="0" dirty="0">
                <a:latin typeface="Calibri"/>
                <a:cs typeface="Calibri"/>
              </a:rPr>
              <a:t>	</a:t>
            </a:r>
            <a:r>
              <a:rPr sz="2950" i="0" spc="-55" dirty="0">
                <a:latin typeface="Calibri"/>
                <a:cs typeface="Calibri"/>
              </a:rPr>
              <a:t>(PMMA)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1970" y="746125"/>
            <a:ext cx="5478780" cy="353758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5745" marR="5080" indent="-233679" algn="just">
              <a:lnSpc>
                <a:spcPct val="97100"/>
              </a:lnSpc>
              <a:spcBef>
                <a:spcPts val="175"/>
              </a:spcBef>
              <a:buChar char="•"/>
              <a:tabLst>
                <a:tab pos="245745" algn="l"/>
              </a:tabLst>
            </a:pPr>
            <a:r>
              <a:rPr sz="2200" dirty="0">
                <a:latin typeface="Calibri"/>
                <a:cs typeface="Calibri"/>
              </a:rPr>
              <a:t>This</a:t>
            </a:r>
            <a:r>
              <a:rPr sz="2200" spc="3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complicated</a:t>
            </a:r>
            <a:r>
              <a:rPr sz="2200" spc="3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name</a:t>
            </a:r>
            <a:r>
              <a:rPr sz="2200" spc="3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applies</a:t>
            </a:r>
            <a:r>
              <a:rPr sz="2200" spc="3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2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24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polymer </a:t>
            </a:r>
            <a:r>
              <a:rPr sz="2200" dirty="0">
                <a:latin typeface="Calibri"/>
                <a:cs typeface="Calibri"/>
              </a:rPr>
              <a:t>that</a:t>
            </a:r>
            <a:r>
              <a:rPr sz="2200" spc="14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everyone</a:t>
            </a:r>
            <a:r>
              <a:rPr sz="2200" spc="15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13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familiar</a:t>
            </a:r>
            <a:r>
              <a:rPr sz="2200" spc="18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with.</a:t>
            </a:r>
            <a:r>
              <a:rPr sz="2200" spc="155" dirty="0">
                <a:latin typeface="Calibri"/>
                <a:cs typeface="Calibri"/>
              </a:rPr>
              <a:t>  </a:t>
            </a:r>
            <a:r>
              <a:rPr sz="2200" spc="-30" dirty="0">
                <a:latin typeface="Calibri"/>
                <a:cs typeface="Calibri"/>
              </a:rPr>
              <a:t>Polymethyl </a:t>
            </a:r>
            <a:r>
              <a:rPr sz="2200" spc="-20" dirty="0">
                <a:latin typeface="Calibri"/>
                <a:cs typeface="Calibri"/>
              </a:rPr>
              <a:t>methacrylate</a:t>
            </a:r>
            <a:r>
              <a:rPr sz="2200" spc="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polymer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used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make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the </a:t>
            </a:r>
            <a:r>
              <a:rPr sz="2200" spc="-60" dirty="0">
                <a:latin typeface="Calibri"/>
                <a:cs typeface="Calibri"/>
              </a:rPr>
              <a:t>clear,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sheet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material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unbreakable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windows.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0"/>
              </a:spcBef>
              <a:buFont typeface="Calibri"/>
              <a:buChar char="•"/>
            </a:pPr>
            <a:endParaRPr sz="2200">
              <a:latin typeface="Calibri"/>
              <a:cs typeface="Calibri"/>
            </a:endParaRPr>
          </a:p>
          <a:p>
            <a:pPr marL="243840" marR="9525" indent="-231140" algn="just">
              <a:lnSpc>
                <a:spcPts val="2550"/>
              </a:lnSpc>
              <a:buChar char="•"/>
              <a:tabLst>
                <a:tab pos="247015" algn="l"/>
              </a:tabLst>
            </a:pPr>
            <a:r>
              <a:rPr sz="2150" dirty="0">
                <a:latin typeface="Calibri"/>
                <a:cs typeface="Calibri"/>
              </a:rPr>
              <a:t>It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may be</a:t>
            </a:r>
            <a:r>
              <a:rPr sz="2150" spc="-2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more</a:t>
            </a:r>
            <a:r>
              <a:rPr sz="2150" spc="1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readily</a:t>
            </a:r>
            <a:r>
              <a:rPr sz="2150" spc="95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recognized</a:t>
            </a:r>
            <a:r>
              <a:rPr sz="2150" spc="9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by</a:t>
            </a:r>
            <a:r>
              <a:rPr sz="2150" spc="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the</a:t>
            </a:r>
            <a:r>
              <a:rPr sz="2150" spc="-3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trade 	</a:t>
            </a:r>
            <a:r>
              <a:rPr sz="2150" dirty="0">
                <a:latin typeface="Calibri"/>
                <a:cs typeface="Calibri"/>
              </a:rPr>
              <a:t>name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Plexiglas.</a:t>
            </a:r>
            <a:endParaRPr sz="2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75"/>
              </a:spcBef>
              <a:buFont typeface="Calibri"/>
              <a:buChar char="•"/>
            </a:pPr>
            <a:endParaRPr sz="2150">
              <a:latin typeface="Calibri"/>
              <a:cs typeface="Calibri"/>
            </a:endParaRPr>
          </a:p>
          <a:p>
            <a:pPr marL="246379" marR="23495" indent="-234315" algn="just">
              <a:lnSpc>
                <a:spcPts val="2550"/>
              </a:lnSpc>
              <a:buChar char="•"/>
              <a:tabLst>
                <a:tab pos="246379" algn="l"/>
                <a:tab pos="252729" algn="l"/>
              </a:tabLst>
            </a:pPr>
            <a:r>
              <a:rPr sz="2200" dirty="0">
                <a:latin typeface="Calibri"/>
                <a:cs typeface="Calibri"/>
              </a:rPr>
              <a:t>	Another</a:t>
            </a:r>
            <a:r>
              <a:rPr sz="2200" spc="3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name</a:t>
            </a:r>
            <a:r>
              <a:rPr sz="2200" spc="3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commonly</a:t>
            </a:r>
            <a:r>
              <a:rPr sz="2200" spc="3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used</a:t>
            </a:r>
            <a:r>
              <a:rPr sz="2200" spc="3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300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polymers </a:t>
            </a:r>
            <a:r>
              <a:rPr sz="2200" spc="-10" dirty="0">
                <a:latin typeface="Calibri"/>
                <a:cs typeface="Calibri"/>
              </a:rPr>
              <a:t>based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on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60" dirty="0">
                <a:latin typeface="Calibri"/>
                <a:cs typeface="Calibri"/>
              </a:rPr>
              <a:t>polymethyl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methacrylate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acrylics.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8251" y="115887"/>
            <a:ext cx="252539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0" spc="-20" dirty="0">
                <a:latin typeface="Calibri"/>
                <a:cs typeface="Calibri"/>
              </a:rPr>
              <a:t>Properties </a:t>
            </a:r>
            <a:r>
              <a:rPr sz="2700" i="0" dirty="0">
                <a:latin typeface="Calibri"/>
                <a:cs typeface="Calibri"/>
              </a:rPr>
              <a:t>of</a:t>
            </a:r>
            <a:r>
              <a:rPr sz="2700" i="0" spc="-85" dirty="0">
                <a:latin typeface="Calibri"/>
                <a:cs typeface="Calibri"/>
              </a:rPr>
              <a:t> </a:t>
            </a:r>
            <a:r>
              <a:rPr sz="2700" i="0" spc="-25" dirty="0">
                <a:latin typeface="Calibri"/>
                <a:cs typeface="Calibri"/>
              </a:rPr>
              <a:t>PTFE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1970" y="1049019"/>
            <a:ext cx="4939030" cy="289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0" marR="523240" indent="-233679">
              <a:lnSpc>
                <a:spcPct val="105200"/>
              </a:lnSpc>
              <a:spcBef>
                <a:spcPts val="100"/>
              </a:spcBef>
              <a:buChar char="•"/>
              <a:tabLst>
                <a:tab pos="247650" algn="l"/>
                <a:tab pos="253365" algn="l"/>
              </a:tabLst>
            </a:pPr>
            <a:r>
              <a:rPr sz="2050" dirty="0">
                <a:latin typeface="Calibri"/>
                <a:cs typeface="Calibri"/>
              </a:rPr>
              <a:t>	Acrylics</a:t>
            </a:r>
            <a:r>
              <a:rPr sz="2050" spc="1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are</a:t>
            </a:r>
            <a:r>
              <a:rPr sz="2050" spc="9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noted</a:t>
            </a:r>
            <a:r>
              <a:rPr sz="2050" spc="10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for</a:t>
            </a:r>
            <a:r>
              <a:rPr sz="2050" spc="7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excellent</a:t>
            </a:r>
            <a:r>
              <a:rPr sz="2050" spc="22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optical properties.</a:t>
            </a:r>
            <a:endParaRPr sz="2050">
              <a:latin typeface="Calibri"/>
              <a:cs typeface="Calibri"/>
            </a:endParaRPr>
          </a:p>
          <a:p>
            <a:pPr marL="244475" indent="-231140">
              <a:lnSpc>
                <a:spcPct val="100000"/>
              </a:lnSpc>
              <a:spcBef>
                <a:spcPts val="525"/>
              </a:spcBef>
              <a:buChar char="•"/>
              <a:tabLst>
                <a:tab pos="244475" algn="l"/>
              </a:tabLst>
            </a:pPr>
            <a:r>
              <a:rPr sz="2100" dirty="0">
                <a:latin typeface="Calibri"/>
                <a:cs typeface="Calibri"/>
              </a:rPr>
              <a:t>Its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have</a:t>
            </a:r>
            <a:r>
              <a:rPr sz="2100" spc="10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good mechanical</a:t>
            </a:r>
            <a:r>
              <a:rPr sz="2100" spc="15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properties.</a:t>
            </a:r>
            <a:endParaRPr sz="2100">
              <a:latin typeface="Calibri"/>
              <a:cs typeface="Calibri"/>
            </a:endParaRPr>
          </a:p>
          <a:p>
            <a:pPr marL="245110" marR="368935" indent="-232410">
              <a:lnSpc>
                <a:spcPts val="2550"/>
              </a:lnSpc>
              <a:spcBef>
                <a:spcPts val="615"/>
              </a:spcBef>
              <a:buChar char="•"/>
              <a:tabLst>
                <a:tab pos="245110" algn="l"/>
              </a:tabLst>
            </a:pPr>
            <a:r>
              <a:rPr sz="2150" dirty="0">
                <a:latin typeface="Calibri"/>
                <a:cs typeface="Calibri"/>
              </a:rPr>
              <a:t>Good</a:t>
            </a:r>
            <a:r>
              <a:rPr sz="2150" spc="-5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thermal</a:t>
            </a:r>
            <a:r>
              <a:rPr sz="2150" spc="-8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resistance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very</a:t>
            </a:r>
            <a:r>
              <a:rPr sz="2150" spc="-110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good </a:t>
            </a:r>
            <a:r>
              <a:rPr sz="2150" spc="-10" dirty="0">
                <a:latin typeface="Calibri"/>
                <a:cs typeface="Calibri"/>
              </a:rPr>
              <a:t>dimensional</a:t>
            </a:r>
            <a:r>
              <a:rPr sz="2150" spc="3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stability.</a:t>
            </a:r>
            <a:endParaRPr sz="21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415"/>
              </a:spcBef>
              <a:buChar char="•"/>
              <a:tabLst>
                <a:tab pos="243840" algn="l"/>
              </a:tabLst>
            </a:pPr>
            <a:r>
              <a:rPr sz="2150" dirty="0">
                <a:latin typeface="Calibri"/>
                <a:cs typeface="Calibri"/>
              </a:rPr>
              <a:t>It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also</a:t>
            </a:r>
            <a:r>
              <a:rPr sz="2150" spc="-4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has</a:t>
            </a:r>
            <a:r>
              <a:rPr sz="2150" spc="2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</a:t>
            </a:r>
            <a:r>
              <a:rPr sz="2150" spc="-105" dirty="0">
                <a:latin typeface="Calibri"/>
                <a:cs typeface="Calibri"/>
              </a:rPr>
              <a:t> </a:t>
            </a:r>
            <a:r>
              <a:rPr sz="2150" spc="-30" dirty="0">
                <a:latin typeface="Calibri"/>
                <a:cs typeface="Calibri"/>
              </a:rPr>
              <a:t>excellent</a:t>
            </a:r>
            <a:r>
              <a:rPr sz="2150" spc="4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weather</a:t>
            </a:r>
            <a:r>
              <a:rPr sz="2150" spc="1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resistance.</a:t>
            </a:r>
            <a:endParaRPr sz="2150">
              <a:latin typeface="Calibri"/>
              <a:cs typeface="Calibri"/>
            </a:endParaRPr>
          </a:p>
          <a:p>
            <a:pPr marL="252729" indent="-240029">
              <a:lnSpc>
                <a:spcPts val="2620"/>
              </a:lnSpc>
              <a:spcBef>
                <a:spcPts val="445"/>
              </a:spcBef>
              <a:buChar char="•"/>
              <a:tabLst>
                <a:tab pos="252729" algn="l"/>
              </a:tabLst>
            </a:pPr>
            <a:r>
              <a:rPr sz="2200" spc="-25" dirty="0">
                <a:latin typeface="Calibri"/>
                <a:cs typeface="Calibri"/>
              </a:rPr>
              <a:t>Acrylic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moldings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have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deep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luster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high</a:t>
            </a:r>
            <a:endParaRPr sz="2200">
              <a:latin typeface="Calibri"/>
              <a:cs typeface="Calibri"/>
            </a:endParaRPr>
          </a:p>
          <a:p>
            <a:pPr marL="247015">
              <a:lnSpc>
                <a:spcPts val="2560"/>
              </a:lnSpc>
            </a:pPr>
            <a:r>
              <a:rPr sz="2150" spc="-10" dirty="0">
                <a:latin typeface="Calibri"/>
                <a:cs typeface="Calibri"/>
              </a:rPr>
              <a:t>surface</a:t>
            </a:r>
            <a:r>
              <a:rPr sz="2150" spc="-5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gloss.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524635">
              <a:lnSpc>
                <a:spcPct val="100000"/>
              </a:lnSpc>
              <a:spcBef>
                <a:spcPts val="100"/>
              </a:spcBef>
            </a:pPr>
            <a:r>
              <a:rPr sz="2700" i="0" spc="-30" dirty="0">
                <a:latin typeface="Calibri"/>
                <a:cs typeface="Calibri"/>
              </a:rPr>
              <a:t>Application</a:t>
            </a:r>
            <a:r>
              <a:rPr sz="2700" i="0" spc="50" dirty="0">
                <a:latin typeface="Calibri"/>
                <a:cs typeface="Calibri"/>
              </a:rPr>
              <a:t> </a:t>
            </a:r>
            <a:r>
              <a:rPr sz="2700" i="0" dirty="0">
                <a:latin typeface="Calibri"/>
                <a:cs typeface="Calibri"/>
              </a:rPr>
              <a:t>of</a:t>
            </a:r>
            <a:r>
              <a:rPr sz="2700" i="0" spc="-130" dirty="0">
                <a:latin typeface="Calibri"/>
                <a:cs typeface="Calibri"/>
              </a:rPr>
              <a:t> </a:t>
            </a:r>
            <a:r>
              <a:rPr sz="2700" i="0" spc="-20" dirty="0">
                <a:latin typeface="Calibri"/>
                <a:cs typeface="Calibri"/>
              </a:rPr>
              <a:t>PTFE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110" marR="379095" indent="-233045">
              <a:lnSpc>
                <a:spcPct val="100000"/>
              </a:lnSpc>
              <a:spcBef>
                <a:spcPts val="100"/>
              </a:spcBef>
              <a:buChar char="•"/>
              <a:tabLst>
                <a:tab pos="245110" algn="l"/>
                <a:tab pos="253365" algn="l"/>
              </a:tabLst>
            </a:pPr>
            <a:r>
              <a:rPr dirty="0"/>
              <a:t>	One</a:t>
            </a:r>
            <a:r>
              <a:rPr spc="-70" dirty="0"/>
              <a:t> </a:t>
            </a:r>
            <a:r>
              <a:rPr dirty="0"/>
              <a:t>of</a:t>
            </a:r>
            <a:r>
              <a:rPr spc="-65" dirty="0"/>
              <a:t> </a:t>
            </a:r>
            <a:r>
              <a:rPr dirty="0"/>
              <a:t>the</a:t>
            </a:r>
            <a:r>
              <a:rPr spc="-80" dirty="0"/>
              <a:t> </a:t>
            </a:r>
            <a:r>
              <a:rPr spc="-10" dirty="0"/>
              <a:t>most</a:t>
            </a:r>
            <a:r>
              <a:rPr spc="-85" dirty="0"/>
              <a:t> </a:t>
            </a:r>
            <a:r>
              <a:rPr spc="-10" dirty="0"/>
              <a:t>popular</a:t>
            </a:r>
            <a:r>
              <a:rPr spc="-25" dirty="0"/>
              <a:t> </a:t>
            </a:r>
            <a:r>
              <a:rPr spc="-20" dirty="0"/>
              <a:t>applications</a:t>
            </a:r>
            <a:r>
              <a:rPr spc="20" dirty="0"/>
              <a:t> </a:t>
            </a:r>
            <a:r>
              <a:rPr spc="-25" dirty="0"/>
              <a:t>of </a:t>
            </a:r>
            <a:r>
              <a:rPr dirty="0"/>
              <a:t>acrylics</a:t>
            </a:r>
            <a:r>
              <a:rPr spc="-20" dirty="0"/>
              <a:t> </a:t>
            </a:r>
            <a:r>
              <a:rPr dirty="0"/>
              <a:t>is</a:t>
            </a:r>
            <a:r>
              <a:rPr spc="-110" dirty="0"/>
              <a:t> </a:t>
            </a:r>
            <a:r>
              <a:rPr dirty="0"/>
              <a:t>in</a:t>
            </a:r>
            <a:r>
              <a:rPr spc="-114" dirty="0"/>
              <a:t> </a:t>
            </a:r>
            <a:r>
              <a:rPr dirty="0"/>
              <a:t>making</a:t>
            </a:r>
            <a:r>
              <a:rPr spc="30" dirty="0"/>
              <a:t> </a:t>
            </a:r>
            <a:r>
              <a:rPr spc="-25" dirty="0"/>
              <a:t>thermoformed</a:t>
            </a:r>
            <a:r>
              <a:rPr spc="105" dirty="0"/>
              <a:t> </a:t>
            </a:r>
            <a:r>
              <a:rPr spc="-10" dirty="0"/>
              <a:t>sheets.</a:t>
            </a:r>
          </a:p>
          <a:p>
            <a:pPr marL="243840" marR="5080" indent="-230504">
              <a:lnSpc>
                <a:spcPct val="103699"/>
              </a:lnSpc>
              <a:spcBef>
                <a:spcPts val="470"/>
              </a:spcBef>
              <a:buChar char="•"/>
              <a:tabLst>
                <a:tab pos="245110" algn="l"/>
              </a:tabLst>
            </a:pPr>
            <a:r>
              <a:rPr sz="2050" dirty="0"/>
              <a:t>It</a:t>
            </a:r>
            <a:r>
              <a:rPr sz="2050" spc="55" dirty="0"/>
              <a:t> </a:t>
            </a:r>
            <a:r>
              <a:rPr sz="2050" dirty="0"/>
              <a:t>is</a:t>
            </a:r>
            <a:r>
              <a:rPr sz="2050" spc="25" dirty="0"/>
              <a:t> </a:t>
            </a:r>
            <a:r>
              <a:rPr sz="2050" dirty="0"/>
              <a:t>used</a:t>
            </a:r>
            <a:r>
              <a:rPr sz="2050" spc="110" dirty="0"/>
              <a:t> </a:t>
            </a:r>
            <a:r>
              <a:rPr sz="2050" dirty="0"/>
              <a:t>in</a:t>
            </a:r>
            <a:r>
              <a:rPr sz="2050" spc="155" dirty="0"/>
              <a:t> </a:t>
            </a:r>
            <a:r>
              <a:rPr sz="2050" dirty="0"/>
              <a:t>wind</a:t>
            </a:r>
            <a:r>
              <a:rPr sz="2050" spc="105" dirty="0"/>
              <a:t> </a:t>
            </a:r>
            <a:r>
              <a:rPr sz="2050" dirty="0"/>
              <a:t>shield</a:t>
            </a:r>
            <a:r>
              <a:rPr sz="2050" spc="165" dirty="0"/>
              <a:t> </a:t>
            </a:r>
            <a:r>
              <a:rPr sz="2050" dirty="0"/>
              <a:t>for</a:t>
            </a:r>
            <a:r>
              <a:rPr sz="2050" spc="185" dirty="0"/>
              <a:t> </a:t>
            </a:r>
            <a:r>
              <a:rPr sz="2050" dirty="0"/>
              <a:t>automobile,</a:t>
            </a:r>
            <a:r>
              <a:rPr sz="2050" spc="185" dirty="0"/>
              <a:t> </a:t>
            </a:r>
            <a:r>
              <a:rPr sz="2050" spc="-10" dirty="0"/>
              <a:t>boats, 	</a:t>
            </a:r>
            <a:r>
              <a:rPr sz="2050" dirty="0"/>
              <a:t>and</a:t>
            </a:r>
            <a:r>
              <a:rPr sz="2050" spc="55" dirty="0"/>
              <a:t> </a:t>
            </a:r>
            <a:r>
              <a:rPr sz="2050" dirty="0"/>
              <a:t>snow</a:t>
            </a:r>
            <a:r>
              <a:rPr sz="2050" spc="114" dirty="0"/>
              <a:t> </a:t>
            </a:r>
            <a:r>
              <a:rPr sz="2050" dirty="0"/>
              <a:t>mobiles,</a:t>
            </a:r>
            <a:r>
              <a:rPr sz="2050" spc="225" dirty="0"/>
              <a:t> </a:t>
            </a:r>
            <a:r>
              <a:rPr sz="2050" dirty="0"/>
              <a:t>aircraft</a:t>
            </a:r>
            <a:r>
              <a:rPr sz="2050" spc="220" dirty="0"/>
              <a:t> </a:t>
            </a:r>
            <a:r>
              <a:rPr sz="2050" dirty="0"/>
              <a:t>and</a:t>
            </a:r>
            <a:r>
              <a:rPr sz="2050" spc="75" dirty="0"/>
              <a:t> </a:t>
            </a:r>
            <a:r>
              <a:rPr sz="2050" spc="-10" dirty="0"/>
              <a:t>instruments 	dials.</a:t>
            </a:r>
            <a:endParaRPr sz="2050"/>
          </a:p>
          <a:p>
            <a:pPr marL="252729" marR="335915" indent="-220345">
              <a:lnSpc>
                <a:spcPct val="103699"/>
              </a:lnSpc>
              <a:spcBef>
                <a:spcPts val="525"/>
              </a:spcBef>
              <a:tabLst>
                <a:tab pos="244475" algn="l"/>
              </a:tabLst>
            </a:pPr>
            <a:r>
              <a:rPr sz="2050" spc="-50" dirty="0"/>
              <a:t>”</a:t>
            </a:r>
            <a:r>
              <a:rPr sz="2050" dirty="0"/>
              <a:t>	Due</a:t>
            </a:r>
            <a:r>
              <a:rPr sz="2050" spc="125" dirty="0"/>
              <a:t> </a:t>
            </a:r>
            <a:r>
              <a:rPr sz="2050" dirty="0"/>
              <a:t>to</a:t>
            </a:r>
            <a:r>
              <a:rPr sz="2050" spc="95" dirty="0"/>
              <a:t> </a:t>
            </a:r>
            <a:r>
              <a:rPr sz="2050" dirty="0"/>
              <a:t>glDssiness</a:t>
            </a:r>
            <a:r>
              <a:rPr sz="2050" spc="160" dirty="0"/>
              <a:t> </a:t>
            </a:r>
            <a:r>
              <a:rPr sz="2050" dirty="0"/>
              <a:t>and</a:t>
            </a:r>
            <a:r>
              <a:rPr sz="2050" spc="55" dirty="0"/>
              <a:t> </a:t>
            </a:r>
            <a:r>
              <a:rPr sz="2050" dirty="0"/>
              <a:t>transparency</a:t>
            </a:r>
            <a:r>
              <a:rPr sz="2050" spc="285" dirty="0"/>
              <a:t> </a:t>
            </a:r>
            <a:r>
              <a:rPr sz="2050" spc="-10" dirty="0"/>
              <a:t>acrylics </a:t>
            </a:r>
            <a:r>
              <a:rPr sz="2050" dirty="0"/>
              <a:t>find</a:t>
            </a:r>
            <a:r>
              <a:rPr sz="2050" spc="145" dirty="0"/>
              <a:t> </a:t>
            </a:r>
            <a:r>
              <a:rPr sz="2050" dirty="0"/>
              <a:t>uses</a:t>
            </a:r>
            <a:r>
              <a:rPr sz="2050" spc="110" dirty="0"/>
              <a:t> </a:t>
            </a:r>
            <a:r>
              <a:rPr sz="2050" dirty="0"/>
              <a:t>as</a:t>
            </a:r>
            <a:r>
              <a:rPr sz="2050" spc="80" dirty="0"/>
              <a:t> </a:t>
            </a:r>
            <a:r>
              <a:rPr sz="2050" dirty="0"/>
              <a:t>decorative</a:t>
            </a:r>
            <a:r>
              <a:rPr sz="2050" spc="240" dirty="0"/>
              <a:t> </a:t>
            </a:r>
            <a:r>
              <a:rPr sz="2050" dirty="0"/>
              <a:t>and</a:t>
            </a:r>
            <a:r>
              <a:rPr sz="2050" spc="45" dirty="0"/>
              <a:t> </a:t>
            </a:r>
            <a:r>
              <a:rPr sz="2050" dirty="0"/>
              <a:t>novelty</a:t>
            </a:r>
            <a:r>
              <a:rPr sz="2050" spc="175" dirty="0"/>
              <a:t> </a:t>
            </a:r>
            <a:r>
              <a:rPr sz="2050" spc="-10" dirty="0"/>
              <a:t>items.</a:t>
            </a:r>
            <a:endParaRPr sz="205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577215">
              <a:lnSpc>
                <a:spcPct val="100000"/>
              </a:lnSpc>
              <a:spcBef>
                <a:spcPts val="100"/>
              </a:spcBef>
            </a:pPr>
            <a:r>
              <a:rPr sz="2700" i="0" spc="-35" dirty="0">
                <a:latin typeface="Calibri"/>
                <a:cs typeface="Calibri"/>
              </a:rPr>
              <a:t>Polypthylene</a:t>
            </a:r>
            <a:r>
              <a:rPr sz="2700" i="0" spc="30" dirty="0">
                <a:latin typeface="Calibri"/>
                <a:cs typeface="Calibri"/>
              </a:rPr>
              <a:t> </a:t>
            </a:r>
            <a:r>
              <a:rPr sz="2700" i="0" spc="-60" dirty="0">
                <a:latin typeface="Calibri"/>
                <a:cs typeface="Calibri"/>
              </a:rPr>
              <a:t>Terephthalate</a:t>
            </a:r>
            <a:r>
              <a:rPr sz="2700" i="0" spc="85" dirty="0">
                <a:latin typeface="Calibri"/>
                <a:cs typeface="Calibri"/>
              </a:rPr>
              <a:t> </a:t>
            </a:r>
            <a:r>
              <a:rPr sz="2700" i="0" spc="-10" dirty="0">
                <a:latin typeface="Calibri"/>
                <a:cs typeface="Calibri"/>
              </a:rPr>
              <a:t>(PET)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570" y="657542"/>
            <a:ext cx="5683250" cy="3559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 marR="10160" indent="-234315" algn="just">
              <a:lnSpc>
                <a:spcPct val="144900"/>
              </a:lnSpc>
              <a:spcBef>
                <a:spcPts val="100"/>
              </a:spcBef>
              <a:buChar char="•"/>
              <a:tabLst>
                <a:tab pos="246379" algn="l"/>
              </a:tabLst>
            </a:pPr>
            <a:r>
              <a:rPr sz="2200" dirty="0">
                <a:latin typeface="Calibri"/>
                <a:cs typeface="Calibri"/>
              </a:rPr>
              <a:t>Thermoplastics</a:t>
            </a:r>
            <a:r>
              <a:rPr sz="2200" spc="2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polyesters</a:t>
            </a:r>
            <a:r>
              <a:rPr sz="2200" spc="4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have</a:t>
            </a:r>
            <a:r>
              <a:rPr sz="2200" spc="3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been</a:t>
            </a:r>
            <a:r>
              <a:rPr sz="2200" spc="3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used</a:t>
            </a:r>
            <a:r>
              <a:rPr sz="2200" spc="31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for </a:t>
            </a:r>
            <a:r>
              <a:rPr sz="2200" dirty="0">
                <a:latin typeface="Calibri"/>
                <a:cs typeface="Calibri"/>
              </a:rPr>
              <a:t>about</a:t>
            </a:r>
            <a:r>
              <a:rPr sz="2200" spc="17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35</a:t>
            </a:r>
            <a:r>
              <a:rPr sz="2200" spc="16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years,</a:t>
            </a:r>
            <a:r>
              <a:rPr sz="2200" spc="14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predominantly</a:t>
            </a:r>
            <a:r>
              <a:rPr sz="2200" spc="24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14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films</a:t>
            </a:r>
            <a:r>
              <a:rPr sz="2200" spc="165" dirty="0">
                <a:latin typeface="Calibri"/>
                <a:cs typeface="Calibri"/>
              </a:rPr>
              <a:t>  </a:t>
            </a:r>
            <a:r>
              <a:rPr sz="2200" spc="-25" dirty="0">
                <a:latin typeface="Calibri"/>
                <a:cs typeface="Calibri"/>
              </a:rPr>
              <a:t>for </a:t>
            </a:r>
            <a:r>
              <a:rPr sz="2200" spc="-35" dirty="0">
                <a:latin typeface="Calibri"/>
                <a:cs typeface="Calibri"/>
              </a:rPr>
              <a:t>packaging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and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fibers.</a:t>
            </a:r>
            <a:endParaRPr sz="2200">
              <a:latin typeface="Calibri"/>
              <a:cs typeface="Calibri"/>
            </a:endParaRPr>
          </a:p>
          <a:p>
            <a:pPr marL="246379" marR="5080" indent="-234315" algn="just">
              <a:lnSpc>
                <a:spcPct val="144900"/>
              </a:lnSpc>
              <a:spcBef>
                <a:spcPts val="525"/>
              </a:spcBef>
              <a:buChar char="•"/>
              <a:tabLst>
                <a:tab pos="246379" algn="l"/>
                <a:tab pos="253365" algn="l"/>
              </a:tabLst>
            </a:pPr>
            <a:r>
              <a:rPr sz="2200" dirty="0">
                <a:latin typeface="Calibri"/>
                <a:cs typeface="Calibri"/>
              </a:rPr>
              <a:t>	</a:t>
            </a:r>
            <a:r>
              <a:rPr sz="2200" spc="-20" dirty="0">
                <a:latin typeface="Calibri"/>
                <a:cs typeface="Calibri"/>
              </a:rPr>
              <a:t>Everyone</a:t>
            </a:r>
            <a:r>
              <a:rPr sz="2200" spc="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 familiar</a:t>
            </a:r>
            <a:r>
              <a:rPr sz="2200" spc="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with </a:t>
            </a:r>
            <a:r>
              <a:rPr sz="2200" spc="-10" dirty="0">
                <a:latin typeface="Calibri"/>
                <a:cs typeface="Calibri"/>
              </a:rPr>
              <a:t>polyester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clothing</a:t>
            </a:r>
            <a:r>
              <a:rPr sz="2200" spc="6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and </a:t>
            </a:r>
            <a:r>
              <a:rPr sz="2200" spc="-45" dirty="0">
                <a:latin typeface="Calibri"/>
                <a:cs typeface="Calibri"/>
              </a:rPr>
              <a:t>polyester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auto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tire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reinforcement.</a:t>
            </a:r>
            <a:endParaRPr sz="2200">
              <a:latin typeface="Calibri"/>
              <a:cs typeface="Calibri"/>
            </a:endParaRPr>
          </a:p>
          <a:p>
            <a:pPr marL="246379" marR="19050" indent="-234315" algn="just">
              <a:lnSpc>
                <a:spcPct val="144900"/>
              </a:lnSpc>
              <a:spcBef>
                <a:spcPts val="520"/>
              </a:spcBef>
              <a:buChar char="•"/>
              <a:tabLst>
                <a:tab pos="246379" algn="l"/>
              </a:tabLst>
            </a:pPr>
            <a:r>
              <a:rPr sz="2200" dirty="0">
                <a:latin typeface="Calibri"/>
                <a:cs typeface="Calibri"/>
              </a:rPr>
              <a:t>These</a:t>
            </a:r>
            <a:r>
              <a:rPr sz="2200" spc="26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254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thermoplastics</a:t>
            </a:r>
            <a:r>
              <a:rPr sz="2200" spc="21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polyester,</a:t>
            </a:r>
            <a:r>
              <a:rPr sz="2200" spc="300" dirty="0">
                <a:latin typeface="Calibri"/>
                <a:cs typeface="Calibri"/>
              </a:rPr>
              <a:t>  </a:t>
            </a:r>
            <a:r>
              <a:rPr sz="2200" spc="-20" dirty="0">
                <a:latin typeface="Calibri"/>
                <a:cs typeface="Calibri"/>
              </a:rPr>
              <a:t>usually </a:t>
            </a:r>
            <a:r>
              <a:rPr sz="2200" spc="-60" dirty="0">
                <a:latin typeface="Calibri"/>
                <a:cs typeface="Calibri"/>
              </a:rPr>
              <a:t>polyethylene</a:t>
            </a:r>
            <a:r>
              <a:rPr sz="2200" spc="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terephthalate.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2525" y="3143250"/>
            <a:ext cx="3933825" cy="10096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66850" y="762000"/>
            <a:ext cx="381000" cy="4953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24050" y="866775"/>
            <a:ext cx="381000" cy="4000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09850" y="876300"/>
            <a:ext cx="333375" cy="52387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38475" y="866775"/>
            <a:ext cx="523875" cy="39052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29025" y="866775"/>
            <a:ext cx="361950" cy="40005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352925" y="866775"/>
            <a:ext cx="333375" cy="400050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800100" y="1685925"/>
            <a:ext cx="247650" cy="295275"/>
          </a:xfrm>
          <a:custGeom>
            <a:avLst/>
            <a:gdLst/>
            <a:ahLst/>
            <a:cxnLst/>
            <a:rect l="l" t="t" r="r" b="b"/>
            <a:pathLst>
              <a:path w="247650" h="295275">
                <a:moveTo>
                  <a:pt x="247650" y="295275"/>
                </a:moveTo>
                <a:lnTo>
                  <a:pt x="0" y="295275"/>
                </a:lnTo>
                <a:lnTo>
                  <a:pt x="0" y="0"/>
                </a:lnTo>
                <a:lnTo>
                  <a:pt x="247650" y="0"/>
                </a:lnTo>
                <a:lnTo>
                  <a:pt x="247650" y="295275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14425" y="1685925"/>
            <a:ext cx="381000" cy="295275"/>
          </a:xfrm>
          <a:custGeom>
            <a:avLst/>
            <a:gdLst/>
            <a:ahLst/>
            <a:cxnLst/>
            <a:rect l="l" t="t" r="r" b="b"/>
            <a:pathLst>
              <a:path w="381000" h="295275">
                <a:moveTo>
                  <a:pt x="381000" y="295275"/>
                </a:moveTo>
                <a:lnTo>
                  <a:pt x="0" y="295275"/>
                </a:lnTo>
                <a:lnTo>
                  <a:pt x="0" y="0"/>
                </a:lnTo>
                <a:lnTo>
                  <a:pt x="381000" y="0"/>
                </a:lnTo>
                <a:lnTo>
                  <a:pt x="381000" y="29527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33500" y="2200275"/>
            <a:ext cx="819150" cy="228600"/>
          </a:xfrm>
          <a:custGeom>
            <a:avLst/>
            <a:gdLst/>
            <a:ahLst/>
            <a:cxnLst/>
            <a:rect l="l" t="t" r="r" b="b"/>
            <a:pathLst>
              <a:path w="819150" h="228600">
                <a:moveTo>
                  <a:pt x="819150" y="228600"/>
                </a:moveTo>
                <a:lnTo>
                  <a:pt x="0" y="228600"/>
                </a:lnTo>
                <a:lnTo>
                  <a:pt x="0" y="0"/>
                </a:lnTo>
                <a:lnTo>
                  <a:pt x="819150" y="0"/>
                </a:lnTo>
                <a:lnTo>
                  <a:pt x="819150" y="228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375" y="2581275"/>
            <a:ext cx="1543050" cy="295275"/>
          </a:xfrm>
          <a:custGeom>
            <a:avLst/>
            <a:gdLst/>
            <a:ahLst/>
            <a:cxnLst/>
            <a:rect l="l" t="t" r="r" b="b"/>
            <a:pathLst>
              <a:path w="1543050" h="295275">
                <a:moveTo>
                  <a:pt x="1543050" y="295275"/>
                </a:moveTo>
                <a:lnTo>
                  <a:pt x="0" y="295275"/>
                </a:lnTo>
                <a:lnTo>
                  <a:pt x="0" y="0"/>
                </a:lnTo>
                <a:lnTo>
                  <a:pt x="1543050" y="0"/>
                </a:lnTo>
                <a:lnTo>
                  <a:pt x="1543050" y="295275"/>
                </a:lnTo>
                <a:close/>
              </a:path>
            </a:pathLst>
          </a:custGeom>
          <a:solidFill>
            <a:srgbClr val="797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2219325" y="2133600"/>
            <a:ext cx="76200" cy="304800"/>
            <a:chOff x="2219325" y="2133600"/>
            <a:chExt cx="76200" cy="304800"/>
          </a:xfrm>
        </p:grpSpPr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19325" y="2133600"/>
              <a:ext cx="76200" cy="30480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219325" y="2133600"/>
              <a:ext cx="66675" cy="295275"/>
            </a:xfrm>
            <a:custGeom>
              <a:avLst/>
              <a:gdLst/>
              <a:ahLst/>
              <a:cxnLst/>
              <a:rect l="l" t="t" r="r" b="b"/>
              <a:pathLst>
                <a:path w="66675" h="295275">
                  <a:moveTo>
                    <a:pt x="66675" y="295275"/>
                  </a:moveTo>
                  <a:lnTo>
                    <a:pt x="0" y="295275"/>
                  </a:lnTo>
                  <a:lnTo>
                    <a:pt x="0" y="0"/>
                  </a:lnTo>
                  <a:lnTo>
                    <a:pt x="66675" y="0"/>
                  </a:lnTo>
                  <a:lnTo>
                    <a:pt x="66675" y="295275"/>
                  </a:lnTo>
                  <a:close/>
                </a:path>
              </a:pathLst>
            </a:custGeom>
            <a:solidFill>
              <a:srgbClr val="2323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2400300" y="762000"/>
            <a:ext cx="104775" cy="495300"/>
            <a:chOff x="2400300" y="762000"/>
            <a:chExt cx="104775" cy="49530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400300" y="762000"/>
              <a:ext cx="104775" cy="49530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400300" y="762000"/>
              <a:ext cx="95250" cy="485775"/>
            </a:xfrm>
            <a:custGeom>
              <a:avLst/>
              <a:gdLst/>
              <a:ahLst/>
              <a:cxnLst/>
              <a:rect l="l" t="t" r="r" b="b"/>
              <a:pathLst>
                <a:path w="95250" h="485775">
                  <a:moveTo>
                    <a:pt x="95250" y="485775"/>
                  </a:moveTo>
                  <a:lnTo>
                    <a:pt x="0" y="485775"/>
                  </a:lnTo>
                  <a:lnTo>
                    <a:pt x="0" y="0"/>
                  </a:lnTo>
                  <a:lnTo>
                    <a:pt x="95250" y="0"/>
                  </a:lnTo>
                  <a:lnTo>
                    <a:pt x="95250" y="485775"/>
                  </a:lnTo>
                  <a:close/>
                </a:path>
              </a:pathLst>
            </a:custGeom>
            <a:solidFill>
              <a:srgbClr val="1C1C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1676400" y="1685925"/>
            <a:ext cx="1076325" cy="295275"/>
          </a:xfrm>
          <a:custGeom>
            <a:avLst/>
            <a:gdLst/>
            <a:ahLst/>
            <a:cxnLst/>
            <a:rect l="l" t="t" r="r" b="b"/>
            <a:pathLst>
              <a:path w="1076325" h="295275">
                <a:moveTo>
                  <a:pt x="1076325" y="295275"/>
                </a:moveTo>
                <a:lnTo>
                  <a:pt x="0" y="295275"/>
                </a:lnTo>
                <a:lnTo>
                  <a:pt x="0" y="0"/>
                </a:lnTo>
                <a:lnTo>
                  <a:pt x="1076325" y="0"/>
                </a:lnTo>
                <a:lnTo>
                  <a:pt x="1076325" y="29527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794720" y="1495425"/>
            <a:ext cx="1967864" cy="581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50" i="0" spc="-85" dirty="0">
                <a:solidFill>
                  <a:srgbClr val="FFFFFF"/>
                </a:solidFill>
                <a:latin typeface="Consolas"/>
                <a:cs typeface="Consolas"/>
              </a:rPr>
              <a:t>A</a:t>
            </a:r>
            <a:r>
              <a:rPr sz="3550" i="0" spc="-157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3650" i="0" dirty="0">
                <a:solidFill>
                  <a:srgbClr val="FFFFFF"/>
                </a:solidFill>
                <a:latin typeface="Arial MT"/>
                <a:cs typeface="Arial MT"/>
              </a:rPr>
              <a:t>re</a:t>
            </a:r>
            <a:r>
              <a:rPr sz="3650" i="0" spc="1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550" i="0" spc="-55" dirty="0">
                <a:solidFill>
                  <a:srgbClr val="FFFFFF"/>
                </a:solidFill>
                <a:latin typeface="Arial MT"/>
                <a:cs typeface="Arial MT"/>
              </a:rPr>
              <a:t>made</a:t>
            </a:r>
            <a:endParaRPr sz="3550">
              <a:latin typeface="Arial MT"/>
              <a:cs typeface="Arial MT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352675" y="2133600"/>
            <a:ext cx="66675" cy="304800"/>
            <a:chOff x="2352675" y="2133600"/>
            <a:chExt cx="66675" cy="304800"/>
          </a:xfrm>
        </p:grpSpPr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52675" y="2133600"/>
              <a:ext cx="66675" cy="30480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352675" y="2133600"/>
              <a:ext cx="57150" cy="295275"/>
            </a:xfrm>
            <a:custGeom>
              <a:avLst/>
              <a:gdLst/>
              <a:ahLst/>
              <a:cxnLst/>
              <a:rect l="l" t="t" r="r" b="b"/>
              <a:pathLst>
                <a:path w="57150" h="295275">
                  <a:moveTo>
                    <a:pt x="57150" y="295275"/>
                  </a:moveTo>
                  <a:lnTo>
                    <a:pt x="0" y="295275"/>
                  </a:lnTo>
                  <a:lnTo>
                    <a:pt x="0" y="0"/>
                  </a:lnTo>
                  <a:lnTo>
                    <a:pt x="57150" y="0"/>
                  </a:lnTo>
                  <a:lnTo>
                    <a:pt x="57150" y="295275"/>
                  </a:lnTo>
                  <a:close/>
                </a:path>
              </a:pathLst>
            </a:custGeom>
            <a:solidFill>
              <a:srgbClr val="2D2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1943100" y="2581275"/>
            <a:ext cx="495300" cy="295275"/>
          </a:xfrm>
          <a:custGeom>
            <a:avLst/>
            <a:gdLst/>
            <a:ahLst/>
            <a:cxnLst/>
            <a:rect l="l" t="t" r="r" b="b"/>
            <a:pathLst>
              <a:path w="495300" h="295275">
                <a:moveTo>
                  <a:pt x="495300" y="295275"/>
                </a:moveTo>
                <a:lnTo>
                  <a:pt x="0" y="295275"/>
                </a:lnTo>
                <a:lnTo>
                  <a:pt x="0" y="0"/>
                </a:lnTo>
                <a:lnTo>
                  <a:pt x="495300" y="0"/>
                </a:lnTo>
                <a:lnTo>
                  <a:pt x="495300" y="295275"/>
                </a:lnTo>
                <a:close/>
              </a:path>
            </a:pathLst>
          </a:custGeom>
          <a:solidFill>
            <a:srgbClr val="1F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2476500" y="2371725"/>
            <a:ext cx="66675" cy="133350"/>
            <a:chOff x="2476500" y="2371725"/>
            <a:chExt cx="66675" cy="133350"/>
          </a:xfrm>
        </p:grpSpPr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476500" y="2371725"/>
              <a:ext cx="66675" cy="133350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2476500" y="2371725"/>
              <a:ext cx="57150" cy="123825"/>
            </a:xfrm>
            <a:custGeom>
              <a:avLst/>
              <a:gdLst/>
              <a:ahLst/>
              <a:cxnLst/>
              <a:rect l="l" t="t" r="r" b="b"/>
              <a:pathLst>
                <a:path w="57150" h="123825">
                  <a:moveTo>
                    <a:pt x="57150" y="123825"/>
                  </a:moveTo>
                  <a:lnTo>
                    <a:pt x="0" y="123825"/>
                  </a:lnTo>
                  <a:lnTo>
                    <a:pt x="0" y="0"/>
                  </a:lnTo>
                  <a:lnTo>
                    <a:pt x="57150" y="0"/>
                  </a:lnTo>
                  <a:lnTo>
                    <a:pt x="57150" y="123825"/>
                  </a:lnTo>
                  <a:close/>
                </a:path>
              </a:pathLst>
            </a:custGeom>
            <a:solidFill>
              <a:srgbClr val="4444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2628900" y="2647950"/>
            <a:ext cx="190500" cy="228600"/>
            <a:chOff x="2628900" y="2647950"/>
            <a:chExt cx="190500" cy="228600"/>
          </a:xfrm>
        </p:grpSpPr>
        <p:pic>
          <p:nvPicPr>
            <p:cNvPr id="29" name="object 2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638425" y="2657475"/>
              <a:ext cx="180975" cy="219075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628900" y="2647950"/>
              <a:ext cx="190500" cy="228600"/>
            </a:xfrm>
            <a:custGeom>
              <a:avLst/>
              <a:gdLst/>
              <a:ahLst/>
              <a:cxnLst/>
              <a:rect l="l" t="t" r="r" b="b"/>
              <a:pathLst>
                <a:path w="190500" h="228600">
                  <a:moveTo>
                    <a:pt x="1905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190500" y="0"/>
                  </a:lnTo>
                  <a:lnTo>
                    <a:pt x="190500" y="228600"/>
                  </a:lnTo>
                  <a:close/>
                </a:path>
              </a:pathLst>
            </a:custGeom>
            <a:solidFill>
              <a:srgbClr val="0C0C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316649" y="1949450"/>
            <a:ext cx="15684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5890" algn="l"/>
              </a:tabLst>
            </a:pPr>
            <a:r>
              <a:rPr sz="3500" spc="-25" dirty="0">
                <a:solidFill>
                  <a:srgbClr val="FFFFFF"/>
                </a:solidFill>
                <a:latin typeface="Arial MT"/>
                <a:cs typeface="Arial MT"/>
              </a:rPr>
              <a:t>sma</a:t>
            </a:r>
            <a:r>
              <a:rPr sz="3500" dirty="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sz="3600" spc="-5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endParaRPr sz="3600">
              <a:latin typeface="Arial MT"/>
              <a:cs typeface="Arial MT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914650" y="342900"/>
            <a:ext cx="152400" cy="152400"/>
            <a:chOff x="2914650" y="342900"/>
            <a:chExt cx="152400" cy="15240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914650" y="342900"/>
              <a:ext cx="152400" cy="15240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914650" y="342900"/>
              <a:ext cx="142875" cy="142875"/>
            </a:xfrm>
            <a:custGeom>
              <a:avLst/>
              <a:gdLst/>
              <a:ahLst/>
              <a:cxnLst/>
              <a:rect l="l" t="t" r="r" b="b"/>
              <a:pathLst>
                <a:path w="142875" h="142875">
                  <a:moveTo>
                    <a:pt x="142875" y="142875"/>
                  </a:moveTo>
                  <a:lnTo>
                    <a:pt x="0" y="142875"/>
                  </a:lnTo>
                  <a:lnTo>
                    <a:pt x="0" y="0"/>
                  </a:lnTo>
                  <a:lnTo>
                    <a:pt x="142875" y="0"/>
                  </a:lnTo>
                  <a:lnTo>
                    <a:pt x="142875" y="142875"/>
                  </a:lnTo>
                  <a:close/>
                </a:path>
              </a:pathLst>
            </a:custGeom>
            <a:solidFill>
              <a:srgbClr val="4B4B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2933700" y="1752600"/>
            <a:ext cx="200025" cy="228600"/>
            <a:chOff x="2933700" y="1752600"/>
            <a:chExt cx="200025" cy="228600"/>
          </a:xfrm>
        </p:grpSpPr>
        <p:pic>
          <p:nvPicPr>
            <p:cNvPr id="36" name="object 3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943225" y="1762125"/>
              <a:ext cx="190500" cy="21907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933700" y="1752600"/>
              <a:ext cx="200025" cy="228600"/>
            </a:xfrm>
            <a:custGeom>
              <a:avLst/>
              <a:gdLst/>
              <a:ahLst/>
              <a:cxnLst/>
              <a:rect l="l" t="t" r="r" b="b"/>
              <a:pathLst>
                <a:path w="200025" h="228600">
                  <a:moveTo>
                    <a:pt x="200025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200025" y="0"/>
                  </a:lnTo>
                  <a:lnTo>
                    <a:pt x="200025" y="228600"/>
                  </a:lnTo>
                  <a:close/>
                </a:path>
              </a:pathLst>
            </a:custGeom>
            <a:solidFill>
              <a:srgbClr val="2323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2895600" y="2647950"/>
            <a:ext cx="190500" cy="228600"/>
          </a:xfrm>
          <a:custGeom>
            <a:avLst/>
            <a:gdLst/>
            <a:ahLst/>
            <a:cxnLst/>
            <a:rect l="l" t="t" r="r" b="b"/>
            <a:pathLst>
              <a:path w="190500" h="228600">
                <a:moveTo>
                  <a:pt x="190500" y="228600"/>
                </a:moveTo>
                <a:lnTo>
                  <a:pt x="0" y="228600"/>
                </a:lnTo>
                <a:lnTo>
                  <a:pt x="0" y="0"/>
                </a:lnTo>
                <a:lnTo>
                  <a:pt x="190500" y="0"/>
                </a:lnTo>
                <a:lnTo>
                  <a:pt x="190500" y="22860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88715" y="2403475"/>
            <a:ext cx="273367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87295" algn="l"/>
              </a:tabLst>
            </a:pPr>
            <a:r>
              <a:rPr sz="3250" spc="135" dirty="0">
                <a:solidFill>
                  <a:srgbClr val="FFFFFF"/>
                </a:solidFill>
                <a:latin typeface="Arial MT"/>
                <a:cs typeface="Arial MT"/>
              </a:rPr>
              <a:t>molecu</a:t>
            </a:r>
            <a:r>
              <a:rPr sz="3550" spc="135" dirty="0">
                <a:solidFill>
                  <a:srgbClr val="FFFFFF"/>
                </a:solidFill>
                <a:latin typeface="Arial MT"/>
                <a:cs typeface="Arial MT"/>
              </a:rPr>
              <a:t>lar</a:t>
            </a:r>
            <a:r>
              <a:rPr sz="3550" dirty="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sz="3400" spc="-50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endParaRPr sz="3400">
              <a:latin typeface="Arial MT"/>
              <a:cs typeface="Arial MT"/>
            </a:endParaRP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2705100" y="2143125"/>
          <a:ext cx="1285875" cy="733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504825"/>
                <a:gridCol w="180975"/>
                <a:gridCol w="219075"/>
              </a:tblGrid>
              <a:tr h="409575">
                <a:tc gridSpan="4">
                  <a:txBody>
                    <a:bodyPr/>
                    <a:lstStyle/>
                    <a:p>
                      <a:pPr marL="128270">
                        <a:lnSpc>
                          <a:spcPts val="2895"/>
                        </a:lnSpc>
                      </a:pPr>
                      <a:r>
                        <a:rPr sz="36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epeat</a:t>
                      </a:r>
                      <a:endParaRPr sz="36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R w="76200">
                      <a:solidFill>
                        <a:srgbClr val="FFFFFF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7777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2450"/>
                        </a:lnSpc>
                      </a:pPr>
                      <a:r>
                        <a:rPr sz="3250" spc="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its</a:t>
                      </a:r>
                      <a:endParaRPr sz="32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71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50"/>
                        </a:lnSpc>
                      </a:pPr>
                      <a:r>
                        <a:rPr sz="3100" spc="-5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k</a:t>
                      </a:r>
                      <a:endParaRPr sz="3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R w="762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2D2D2D"/>
                    </a:solidFill>
                  </a:tcPr>
                </a:tc>
              </a:tr>
            </a:tbl>
          </a:graphicData>
        </a:graphic>
      </p:graphicFrame>
      <p:sp>
        <p:nvSpPr>
          <p:cNvPr id="41" name="object 41"/>
          <p:cNvSpPr/>
          <p:nvPr/>
        </p:nvSpPr>
        <p:spPr>
          <a:xfrm>
            <a:off x="3581400" y="1685925"/>
            <a:ext cx="381000" cy="295275"/>
          </a:xfrm>
          <a:custGeom>
            <a:avLst/>
            <a:gdLst/>
            <a:ahLst/>
            <a:cxnLst/>
            <a:rect l="l" t="t" r="r" b="b"/>
            <a:pathLst>
              <a:path w="381000" h="295275">
                <a:moveTo>
                  <a:pt x="381000" y="295275"/>
                </a:moveTo>
                <a:lnTo>
                  <a:pt x="0" y="295275"/>
                </a:lnTo>
                <a:lnTo>
                  <a:pt x="0" y="0"/>
                </a:lnTo>
                <a:lnTo>
                  <a:pt x="381000" y="0"/>
                </a:lnTo>
                <a:lnTo>
                  <a:pt x="381000" y="295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2" name="object 42"/>
          <p:cNvGrpSpPr/>
          <p:nvPr/>
        </p:nvGrpSpPr>
        <p:grpSpPr>
          <a:xfrm>
            <a:off x="4076700" y="2133600"/>
            <a:ext cx="66675" cy="304800"/>
            <a:chOff x="4076700" y="2133600"/>
            <a:chExt cx="66675" cy="304800"/>
          </a:xfrm>
        </p:grpSpPr>
        <p:pic>
          <p:nvPicPr>
            <p:cNvPr id="43" name="object 4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076700" y="2133600"/>
              <a:ext cx="66675" cy="304800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4076700" y="2133600"/>
              <a:ext cx="57150" cy="295275"/>
            </a:xfrm>
            <a:custGeom>
              <a:avLst/>
              <a:gdLst/>
              <a:ahLst/>
              <a:cxnLst/>
              <a:rect l="l" t="t" r="r" b="b"/>
              <a:pathLst>
                <a:path w="57150" h="295275">
                  <a:moveTo>
                    <a:pt x="57150" y="295275"/>
                  </a:moveTo>
                  <a:lnTo>
                    <a:pt x="0" y="295275"/>
                  </a:lnTo>
                  <a:lnTo>
                    <a:pt x="0" y="0"/>
                  </a:lnTo>
                  <a:lnTo>
                    <a:pt x="57150" y="0"/>
                  </a:lnTo>
                  <a:lnTo>
                    <a:pt x="57150" y="295275"/>
                  </a:lnTo>
                  <a:close/>
                </a:path>
              </a:pathLst>
            </a:custGeom>
            <a:solidFill>
              <a:srgbClr val="3B3B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/>
          <p:nvPr/>
        </p:nvSpPr>
        <p:spPr>
          <a:xfrm>
            <a:off x="4152900" y="1752600"/>
            <a:ext cx="552450" cy="228600"/>
          </a:xfrm>
          <a:custGeom>
            <a:avLst/>
            <a:gdLst/>
            <a:ahLst/>
            <a:cxnLst/>
            <a:rect l="l" t="t" r="r" b="b"/>
            <a:pathLst>
              <a:path w="552450" h="228600">
                <a:moveTo>
                  <a:pt x="552450" y="228600"/>
                </a:moveTo>
                <a:lnTo>
                  <a:pt x="0" y="228600"/>
                </a:lnTo>
                <a:lnTo>
                  <a:pt x="0" y="0"/>
                </a:lnTo>
                <a:lnTo>
                  <a:pt x="552450" y="0"/>
                </a:lnTo>
                <a:lnTo>
                  <a:pt x="552450" y="22860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210050" y="2200275"/>
            <a:ext cx="466725" cy="323850"/>
          </a:xfrm>
          <a:custGeom>
            <a:avLst/>
            <a:gdLst/>
            <a:ahLst/>
            <a:cxnLst/>
            <a:rect l="l" t="t" r="r" b="b"/>
            <a:pathLst>
              <a:path w="466725" h="323850">
                <a:moveTo>
                  <a:pt x="466725" y="323850"/>
                </a:moveTo>
                <a:lnTo>
                  <a:pt x="0" y="323850"/>
                </a:lnTo>
                <a:lnTo>
                  <a:pt x="0" y="0"/>
                </a:lnTo>
                <a:lnTo>
                  <a:pt x="466725" y="0"/>
                </a:lnTo>
                <a:lnTo>
                  <a:pt x="466725" y="323850"/>
                </a:lnTo>
                <a:close/>
              </a:path>
            </a:pathLst>
          </a:custGeom>
          <a:solidFill>
            <a:srgbClr val="7070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173636" y="1981200"/>
            <a:ext cx="530225" cy="535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50" spc="114" dirty="0">
                <a:solidFill>
                  <a:srgbClr val="FFFFFF"/>
                </a:solidFill>
                <a:latin typeface="Consolas"/>
                <a:cs typeface="Consolas"/>
              </a:rPr>
              <a:t>ng</a:t>
            </a:r>
            <a:endParaRPr sz="3350">
              <a:latin typeface="Consolas"/>
              <a:cs typeface="Consola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772025" y="1752600"/>
            <a:ext cx="447675" cy="323850"/>
          </a:xfrm>
          <a:custGeom>
            <a:avLst/>
            <a:gdLst/>
            <a:ahLst/>
            <a:cxnLst/>
            <a:rect l="l" t="t" r="r" b="b"/>
            <a:pathLst>
              <a:path w="447675" h="323850">
                <a:moveTo>
                  <a:pt x="447675" y="323850"/>
                </a:moveTo>
                <a:lnTo>
                  <a:pt x="0" y="323850"/>
                </a:lnTo>
                <a:lnTo>
                  <a:pt x="0" y="0"/>
                </a:lnTo>
                <a:lnTo>
                  <a:pt x="447675" y="0"/>
                </a:lnTo>
                <a:lnTo>
                  <a:pt x="447675" y="323850"/>
                </a:lnTo>
                <a:close/>
              </a:path>
            </a:pathLst>
          </a:custGeom>
          <a:solidFill>
            <a:srgbClr val="626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564520" y="1514475"/>
            <a:ext cx="166243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8325" algn="l"/>
              </a:tabLst>
            </a:pPr>
            <a:r>
              <a:rPr sz="3250" spc="4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3250" dirty="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sz="3500" spc="-204" dirty="0">
                <a:solidFill>
                  <a:srgbClr val="FFFFFF"/>
                </a:solidFill>
                <a:latin typeface="Arial MT"/>
                <a:cs typeface="Arial MT"/>
              </a:rPr>
              <a:t>ma</a:t>
            </a:r>
            <a:r>
              <a:rPr sz="3500" spc="-6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400" spc="-35" dirty="0">
                <a:solidFill>
                  <a:srgbClr val="FFFFFF"/>
                </a:solidFill>
                <a:latin typeface="Arial MT"/>
                <a:cs typeface="Arial MT"/>
              </a:rPr>
              <a:t>ny</a:t>
            </a:r>
            <a:endParaRPr sz="3400">
              <a:latin typeface="Arial MT"/>
              <a:cs typeface="Arial MT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067175" y="2647950"/>
            <a:ext cx="1047750" cy="228600"/>
          </a:xfrm>
          <a:custGeom>
            <a:avLst/>
            <a:gdLst/>
            <a:ahLst/>
            <a:cxnLst/>
            <a:rect l="l" t="t" r="r" b="b"/>
            <a:pathLst>
              <a:path w="1047750" h="228600">
                <a:moveTo>
                  <a:pt x="1047750" y="228600"/>
                </a:moveTo>
                <a:lnTo>
                  <a:pt x="0" y="228600"/>
                </a:lnTo>
                <a:lnTo>
                  <a:pt x="0" y="0"/>
                </a:lnTo>
                <a:lnTo>
                  <a:pt x="1047750" y="0"/>
                </a:lnTo>
                <a:lnTo>
                  <a:pt x="1047750" y="228600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238500" y="3486150"/>
            <a:ext cx="1638300" cy="390525"/>
          </a:xfrm>
          <a:custGeom>
            <a:avLst/>
            <a:gdLst/>
            <a:ahLst/>
            <a:cxnLst/>
            <a:rect l="l" t="t" r="r" b="b"/>
            <a:pathLst>
              <a:path w="1638300" h="390525">
                <a:moveTo>
                  <a:pt x="1638300" y="390525"/>
                </a:moveTo>
                <a:lnTo>
                  <a:pt x="0" y="390525"/>
                </a:lnTo>
                <a:lnTo>
                  <a:pt x="0" y="0"/>
                </a:lnTo>
                <a:lnTo>
                  <a:pt x="1638300" y="0"/>
                </a:lnTo>
                <a:lnTo>
                  <a:pt x="1638300" y="390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185929" y="3105150"/>
            <a:ext cx="1667510" cy="92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900" spc="-1015" dirty="0">
                <a:solidFill>
                  <a:srgbClr val="FFFFFF"/>
                </a:solidFill>
                <a:latin typeface="Arial MT"/>
                <a:cs typeface="Arial MT"/>
              </a:rPr>
              <a:t>means</a:t>
            </a:r>
            <a:endParaRPr sz="5900">
              <a:latin typeface="Arial MT"/>
              <a:cs typeface="Arial M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305425" y="2647950"/>
            <a:ext cx="438150" cy="228600"/>
          </a:xfrm>
          <a:custGeom>
            <a:avLst/>
            <a:gdLst/>
            <a:ahLst/>
            <a:cxnLst/>
            <a:rect l="l" t="t" r="r" b="b"/>
            <a:pathLst>
              <a:path w="438150" h="228600">
                <a:moveTo>
                  <a:pt x="438150" y="228600"/>
                </a:moveTo>
                <a:lnTo>
                  <a:pt x="0" y="228600"/>
                </a:lnTo>
                <a:lnTo>
                  <a:pt x="0" y="0"/>
                </a:lnTo>
                <a:lnTo>
                  <a:pt x="438150" y="0"/>
                </a:lnTo>
                <a:lnTo>
                  <a:pt x="438150" y="228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035116" y="2409825"/>
            <a:ext cx="172720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50" spc="55" dirty="0">
                <a:solidFill>
                  <a:srgbClr val="FFFFFF"/>
                </a:solidFill>
                <a:latin typeface="Arial MT"/>
                <a:cs typeface="Arial MT"/>
              </a:rPr>
              <a:t>nown</a:t>
            </a:r>
            <a:r>
              <a:rPr sz="3450" spc="4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Arial MT"/>
                <a:cs typeface="Arial MT"/>
              </a:rPr>
              <a:t>as</a:t>
            </a:r>
            <a:endParaRPr sz="35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0118" y="109537"/>
            <a:ext cx="2216150" cy="44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50" i="0" spc="-55" dirty="0">
                <a:latin typeface="Calibri"/>
                <a:cs typeface="Calibri"/>
              </a:rPr>
              <a:t>Properties</a:t>
            </a:r>
            <a:r>
              <a:rPr sz="2750" i="0" spc="-10" dirty="0">
                <a:latin typeface="Calibri"/>
                <a:cs typeface="Calibri"/>
              </a:rPr>
              <a:t> </a:t>
            </a:r>
            <a:r>
              <a:rPr sz="2750" i="0" spc="-35" dirty="0">
                <a:latin typeface="Calibri"/>
                <a:cs typeface="Calibri"/>
              </a:rPr>
              <a:t>(PET)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569" y="752475"/>
            <a:ext cx="5382895" cy="2815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204" marR="10795" indent="-23114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246379" algn="l"/>
              </a:tabLst>
            </a:pPr>
            <a:r>
              <a:rPr sz="2150" dirty="0">
                <a:latin typeface="Calibri"/>
                <a:cs typeface="Calibri"/>
              </a:rPr>
              <a:t>PBT</a:t>
            </a:r>
            <a:r>
              <a:rPr sz="2150" spc="100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has</a:t>
            </a:r>
            <a:r>
              <a:rPr sz="2150" spc="114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good</a:t>
            </a:r>
            <a:r>
              <a:rPr sz="2150" spc="12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injection</a:t>
            </a:r>
            <a:r>
              <a:rPr sz="2150" spc="12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characteristics</a:t>
            </a:r>
            <a:r>
              <a:rPr sz="2150" spc="65" dirty="0">
                <a:latin typeface="Calibri"/>
                <a:cs typeface="Calibri"/>
              </a:rPr>
              <a:t>  </a:t>
            </a:r>
            <a:r>
              <a:rPr sz="2150" spc="-25" dirty="0">
                <a:latin typeface="Calibri"/>
                <a:cs typeface="Calibri"/>
              </a:rPr>
              <a:t>and 	</a:t>
            </a:r>
            <a:r>
              <a:rPr sz="2150" spc="-20" dirty="0">
                <a:latin typeface="Calibri"/>
                <a:cs typeface="Calibri"/>
              </a:rPr>
              <a:t>mechanical</a:t>
            </a:r>
            <a:r>
              <a:rPr sz="2150" spc="10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properties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similar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to</a:t>
            </a:r>
            <a:r>
              <a:rPr sz="2150" spc="-9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nylon.</a:t>
            </a:r>
            <a:endParaRPr sz="2150">
              <a:latin typeface="Calibri"/>
              <a:cs typeface="Calibri"/>
            </a:endParaRPr>
          </a:p>
          <a:p>
            <a:pPr marL="245745" marR="14604" indent="-232410" algn="just">
              <a:lnSpc>
                <a:spcPct val="105400"/>
              </a:lnSpc>
              <a:spcBef>
                <a:spcPts val="395"/>
              </a:spcBef>
              <a:buChar char="•"/>
              <a:tabLst>
                <a:tab pos="245745" algn="l"/>
                <a:tab pos="309880" algn="l"/>
              </a:tabLst>
            </a:pPr>
            <a:r>
              <a:rPr sz="2050" dirty="0">
                <a:latin typeface="Calibri"/>
                <a:cs typeface="Calibri"/>
              </a:rPr>
              <a:t>	It</a:t>
            </a:r>
            <a:r>
              <a:rPr sz="2050" spc="24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has</a:t>
            </a:r>
            <a:r>
              <a:rPr sz="2050" spc="325" dirty="0">
                <a:latin typeface="Calibri"/>
                <a:cs typeface="Calibri"/>
              </a:rPr>
              <a:t> </a:t>
            </a:r>
            <a:r>
              <a:rPr sz="2050" spc="85" dirty="0">
                <a:latin typeface="Calibri"/>
                <a:cs typeface="Calibri"/>
              </a:rPr>
              <a:t>a</a:t>
            </a:r>
            <a:r>
              <a:rPr sz="2050" spc="22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use</a:t>
            </a:r>
            <a:r>
              <a:rPr sz="2050" spc="28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temperature</a:t>
            </a:r>
            <a:r>
              <a:rPr sz="2050" spc="46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above</a:t>
            </a:r>
            <a:r>
              <a:rPr sz="2050" spc="35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that</a:t>
            </a:r>
            <a:r>
              <a:rPr sz="2050" spc="35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of</a:t>
            </a:r>
            <a:r>
              <a:rPr sz="2050" spc="28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most </a:t>
            </a:r>
            <a:r>
              <a:rPr sz="2050" dirty="0">
                <a:latin typeface="Calibri"/>
                <a:cs typeface="Calibri"/>
              </a:rPr>
              <a:t>nylons,</a:t>
            </a:r>
            <a:r>
              <a:rPr sz="2050" spc="160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and</a:t>
            </a:r>
            <a:r>
              <a:rPr sz="2050" spc="165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it</a:t>
            </a:r>
            <a:r>
              <a:rPr sz="2050" spc="120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does</a:t>
            </a:r>
            <a:r>
              <a:rPr sz="2050" spc="155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not</a:t>
            </a:r>
            <a:r>
              <a:rPr sz="2050" spc="110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have</a:t>
            </a:r>
            <a:r>
              <a:rPr sz="2050" spc="140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the</a:t>
            </a:r>
            <a:r>
              <a:rPr sz="2050" spc="175" dirty="0">
                <a:latin typeface="Calibri"/>
                <a:cs typeface="Calibri"/>
              </a:rPr>
              <a:t>  </a:t>
            </a:r>
            <a:r>
              <a:rPr sz="2050" spc="-10" dirty="0">
                <a:latin typeface="Calibri"/>
                <a:cs typeface="Calibri"/>
              </a:rPr>
              <a:t>moisture </a:t>
            </a:r>
            <a:r>
              <a:rPr sz="2000" dirty="0">
                <a:latin typeface="Calibri"/>
                <a:cs typeface="Calibri"/>
              </a:rPr>
              <a:t>absorption</a:t>
            </a:r>
            <a:r>
              <a:rPr sz="2000" spc="4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problems</a:t>
            </a:r>
            <a:r>
              <a:rPr sz="2000" spc="3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nylon.</a:t>
            </a:r>
            <a:endParaRPr sz="2000">
              <a:latin typeface="Calibri"/>
              <a:cs typeface="Calibri"/>
            </a:endParaRPr>
          </a:p>
          <a:p>
            <a:pPr marL="243840" marR="5080" indent="-231140" algn="just">
              <a:lnSpc>
                <a:spcPct val="101200"/>
              </a:lnSpc>
              <a:spcBef>
                <a:spcPts val="505"/>
              </a:spcBef>
              <a:buChar char="•"/>
              <a:tabLst>
                <a:tab pos="247650" algn="l"/>
              </a:tabLst>
            </a:pPr>
            <a:r>
              <a:rPr sz="2100" dirty="0">
                <a:latin typeface="Calibri"/>
                <a:cs typeface="Calibri"/>
              </a:rPr>
              <a:t>PET</a:t>
            </a:r>
            <a:r>
              <a:rPr sz="2100" spc="4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and</a:t>
            </a:r>
            <a:r>
              <a:rPr sz="2100" spc="37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PBT</a:t>
            </a:r>
            <a:r>
              <a:rPr sz="2100" spc="35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are</a:t>
            </a:r>
            <a:r>
              <a:rPr sz="2100" spc="3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closely</a:t>
            </a:r>
            <a:r>
              <a:rPr sz="2100" spc="4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related</a:t>
            </a:r>
            <a:r>
              <a:rPr sz="2100" spc="4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polymers</a:t>
            </a:r>
            <a:r>
              <a:rPr sz="2100" spc="459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in 	</a:t>
            </a:r>
            <a:r>
              <a:rPr sz="2100" dirty="0">
                <a:latin typeface="Calibri"/>
                <a:cs typeface="Calibri"/>
              </a:rPr>
              <a:t>use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properties</a:t>
            </a:r>
            <a:r>
              <a:rPr sz="2100" spc="8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with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only</a:t>
            </a:r>
            <a:r>
              <a:rPr sz="2100" spc="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subtle</a:t>
            </a:r>
            <a:r>
              <a:rPr sz="2100" spc="5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difference.</a:t>
            </a:r>
            <a:endParaRPr sz="2100">
              <a:latin typeface="Calibri"/>
              <a:cs typeface="Calibri"/>
            </a:endParaRPr>
          </a:p>
          <a:p>
            <a:pPr marL="243840" indent="-231140" algn="just">
              <a:lnSpc>
                <a:spcPct val="100000"/>
              </a:lnSpc>
              <a:spcBef>
                <a:spcPts val="505"/>
              </a:spcBef>
              <a:buChar char="•"/>
              <a:tabLst>
                <a:tab pos="243840" algn="l"/>
              </a:tabLst>
            </a:pPr>
            <a:r>
              <a:rPr sz="2150" dirty="0">
                <a:latin typeface="Calibri"/>
                <a:cs typeface="Calibri"/>
              </a:rPr>
              <a:t>PET</a:t>
            </a:r>
            <a:r>
              <a:rPr sz="2150" spc="-3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is</a:t>
            </a:r>
            <a:r>
              <a:rPr sz="2150" spc="-6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slightly</a:t>
            </a:r>
            <a:r>
              <a:rPr sz="2150" spc="75" dirty="0">
                <a:latin typeface="Calibri"/>
                <a:cs typeface="Calibri"/>
              </a:rPr>
              <a:t> </a:t>
            </a:r>
            <a:r>
              <a:rPr sz="2150" spc="-30" dirty="0">
                <a:latin typeface="Calibri"/>
                <a:cs typeface="Calibri"/>
              </a:rPr>
              <a:t>stronger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-35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lower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in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cost.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496060">
              <a:lnSpc>
                <a:spcPct val="100000"/>
              </a:lnSpc>
              <a:spcBef>
                <a:spcPts val="100"/>
              </a:spcBef>
            </a:pPr>
            <a:r>
              <a:rPr sz="2700" i="0" spc="-30" dirty="0">
                <a:latin typeface="Calibri"/>
                <a:cs typeface="Calibri"/>
              </a:rPr>
              <a:t>Application</a:t>
            </a:r>
            <a:r>
              <a:rPr sz="2700" i="0" spc="75" dirty="0">
                <a:latin typeface="Calibri"/>
                <a:cs typeface="Calibri"/>
              </a:rPr>
              <a:t> </a:t>
            </a:r>
            <a:r>
              <a:rPr sz="2700" i="0" dirty="0">
                <a:latin typeface="Calibri"/>
                <a:cs typeface="Calibri"/>
              </a:rPr>
              <a:t>of</a:t>
            </a:r>
            <a:r>
              <a:rPr sz="2700" i="0" spc="-105" dirty="0">
                <a:latin typeface="Calibri"/>
                <a:cs typeface="Calibri"/>
              </a:rPr>
              <a:t> </a:t>
            </a:r>
            <a:r>
              <a:rPr sz="2700" i="0" spc="-20" dirty="0">
                <a:latin typeface="Calibri"/>
                <a:cs typeface="Calibri"/>
              </a:rPr>
              <a:t>(PET)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8366" y="1041400"/>
            <a:ext cx="5353050" cy="274891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70510" marR="30480" indent="-231140">
              <a:lnSpc>
                <a:spcPts val="2140"/>
              </a:lnSpc>
              <a:spcBef>
                <a:spcPts val="285"/>
              </a:spcBef>
              <a:buChar char="•"/>
              <a:tabLst>
                <a:tab pos="270510" algn="l"/>
                <a:tab pos="273050" algn="l"/>
              </a:tabLst>
            </a:pPr>
            <a:r>
              <a:rPr sz="1900" dirty="0">
                <a:latin typeface="Calibri"/>
                <a:cs typeface="Calibri"/>
              </a:rPr>
              <a:t>	Structural</a:t>
            </a:r>
            <a:r>
              <a:rPr sz="1900" spc="28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application</a:t>
            </a:r>
            <a:r>
              <a:rPr sz="1900" spc="2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9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appliances,</a:t>
            </a:r>
            <a:r>
              <a:rPr sz="1900" spc="28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automobiles,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19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consumer</a:t>
            </a:r>
            <a:r>
              <a:rPr sz="1900" spc="3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products.</a:t>
            </a:r>
            <a:endParaRPr sz="1900">
              <a:latin typeface="Calibri"/>
              <a:cs typeface="Calibri"/>
            </a:endParaRPr>
          </a:p>
          <a:p>
            <a:pPr marL="276860" indent="-238125">
              <a:lnSpc>
                <a:spcPts val="2205"/>
              </a:lnSpc>
              <a:spcBef>
                <a:spcPts val="245"/>
              </a:spcBef>
              <a:buChar char="•"/>
              <a:tabLst>
                <a:tab pos="276860" algn="l"/>
              </a:tabLst>
            </a:pPr>
            <a:r>
              <a:rPr sz="1950" dirty="0">
                <a:latin typeface="Calibri"/>
                <a:cs typeface="Calibri"/>
              </a:rPr>
              <a:t>About</a:t>
            </a:r>
            <a:r>
              <a:rPr sz="1950" spc="40" dirty="0">
                <a:latin typeface="Calibri"/>
                <a:cs typeface="Calibri"/>
              </a:rPr>
              <a:t> </a:t>
            </a:r>
            <a:r>
              <a:rPr sz="1950" spc="-35" dirty="0">
                <a:latin typeface="Calibri"/>
                <a:cs typeface="Calibri"/>
              </a:rPr>
              <a:t>4S</a:t>
            </a:r>
            <a:r>
              <a:rPr sz="2100" spc="-52" baseline="23809" dirty="0">
                <a:latin typeface="Calibri"/>
                <a:cs typeface="Calibri"/>
              </a:rPr>
              <a:t>o</a:t>
            </a:r>
            <a:r>
              <a:rPr sz="1950" spc="-35" dirty="0">
                <a:latin typeface="Calibri"/>
                <a:cs typeface="Calibri"/>
              </a:rPr>
              <a:t>/</a:t>
            </a:r>
            <a:r>
              <a:rPr sz="1950" spc="44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of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the production</a:t>
            </a:r>
            <a:r>
              <a:rPr sz="1950" spc="11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of PET</a:t>
            </a:r>
            <a:r>
              <a:rPr sz="1950" spc="3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goes</a:t>
            </a:r>
            <a:r>
              <a:rPr sz="1950" spc="25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into</a:t>
            </a:r>
            <a:endParaRPr sz="1950">
              <a:latin typeface="Calibri"/>
              <a:cs typeface="Calibri"/>
            </a:endParaRPr>
          </a:p>
          <a:p>
            <a:pPr marL="276860">
              <a:lnSpc>
                <a:spcPts val="2330"/>
              </a:lnSpc>
            </a:pPr>
            <a:r>
              <a:rPr sz="2050" spc="-20" dirty="0">
                <a:latin typeface="Calibri"/>
                <a:cs typeface="Calibri"/>
              </a:rPr>
              <a:t>films</a:t>
            </a:r>
            <a:r>
              <a:rPr sz="2050" spc="-65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for</a:t>
            </a:r>
            <a:r>
              <a:rPr sz="2050" spc="-85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photography</a:t>
            </a:r>
            <a:r>
              <a:rPr sz="2050" spc="55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and</a:t>
            </a:r>
            <a:r>
              <a:rPr sz="2050" spc="-6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packaging.</a:t>
            </a:r>
            <a:endParaRPr sz="2050">
              <a:latin typeface="Calibri"/>
              <a:cs typeface="Calibri"/>
            </a:endParaRPr>
          </a:p>
          <a:p>
            <a:pPr marL="269240" marR="94615" indent="-231775">
              <a:lnSpc>
                <a:spcPts val="2180"/>
              </a:lnSpc>
              <a:spcBef>
                <a:spcPts val="470"/>
              </a:spcBef>
              <a:buChar char="•"/>
              <a:tabLst>
                <a:tab pos="271145" algn="l"/>
              </a:tabLst>
            </a:pPr>
            <a:r>
              <a:rPr sz="2050" dirty="0">
                <a:latin typeface="Calibri"/>
                <a:cs typeface="Calibri"/>
              </a:rPr>
              <a:t>PET</a:t>
            </a:r>
            <a:r>
              <a:rPr sz="2050" spc="-10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has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been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used</a:t>
            </a:r>
            <a:r>
              <a:rPr sz="2050" spc="-8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for</a:t>
            </a:r>
            <a:r>
              <a:rPr sz="2050" spc="-110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plastics</a:t>
            </a:r>
            <a:r>
              <a:rPr sz="2050" spc="-50" dirty="0">
                <a:latin typeface="Calibri"/>
                <a:cs typeface="Calibri"/>
              </a:rPr>
              <a:t> </a:t>
            </a:r>
            <a:r>
              <a:rPr sz="2050" spc="-65" dirty="0">
                <a:latin typeface="Calibri"/>
                <a:cs typeface="Calibri"/>
              </a:rPr>
              <a:t>liter-</a:t>
            </a:r>
            <a:r>
              <a:rPr sz="2050" spc="-20" dirty="0">
                <a:latin typeface="Calibri"/>
                <a:cs typeface="Calibri"/>
              </a:rPr>
              <a:t>size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beverage 	bottles</a:t>
            </a:r>
            <a:r>
              <a:rPr sz="2050" spc="-4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and</a:t>
            </a:r>
            <a:r>
              <a:rPr sz="2050" spc="-30" dirty="0">
                <a:latin typeface="Calibri"/>
                <a:cs typeface="Calibri"/>
              </a:rPr>
              <a:t> </a:t>
            </a:r>
            <a:r>
              <a:rPr sz="2050" spc="-35" dirty="0">
                <a:latin typeface="Calibri"/>
                <a:cs typeface="Calibri"/>
              </a:rPr>
              <a:t>for</a:t>
            </a:r>
            <a:r>
              <a:rPr sz="2050" spc="-80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engineering</a:t>
            </a:r>
            <a:r>
              <a:rPr sz="2050" spc="70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plastics</a:t>
            </a:r>
            <a:r>
              <a:rPr sz="2050" spc="-6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application 	</a:t>
            </a:r>
            <a:r>
              <a:rPr sz="2050" dirty="0">
                <a:latin typeface="Calibri"/>
                <a:cs typeface="Calibri"/>
              </a:rPr>
              <a:t>such</a:t>
            </a:r>
            <a:r>
              <a:rPr sz="2050" spc="-6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as</a:t>
            </a:r>
            <a:r>
              <a:rPr sz="2050" spc="-114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auto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parts,</a:t>
            </a:r>
            <a:r>
              <a:rPr sz="2050" spc="-80" dirty="0">
                <a:latin typeface="Calibri"/>
                <a:cs typeface="Calibri"/>
              </a:rPr>
              <a:t> </a:t>
            </a:r>
            <a:r>
              <a:rPr sz="2050" spc="-60" dirty="0">
                <a:latin typeface="Calibri"/>
                <a:cs typeface="Calibri"/>
              </a:rPr>
              <a:t>gear,</a:t>
            </a:r>
            <a:r>
              <a:rPr sz="2050" spc="-55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and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cams.</a:t>
            </a:r>
            <a:endParaRPr sz="2050">
              <a:latin typeface="Calibri"/>
              <a:cs typeface="Calibri"/>
            </a:endParaRPr>
          </a:p>
          <a:p>
            <a:pPr marL="269875" indent="-231140">
              <a:lnSpc>
                <a:spcPct val="100000"/>
              </a:lnSpc>
              <a:spcBef>
                <a:spcPts val="229"/>
              </a:spcBef>
              <a:buChar char="•"/>
              <a:tabLst>
                <a:tab pos="269875" algn="l"/>
              </a:tabLst>
            </a:pPr>
            <a:r>
              <a:rPr sz="1950" dirty="0">
                <a:latin typeface="Calibri"/>
                <a:cs typeface="Calibri"/>
              </a:rPr>
              <a:t>PBT</a:t>
            </a:r>
            <a:r>
              <a:rPr sz="1950" spc="4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is</a:t>
            </a:r>
            <a:r>
              <a:rPr sz="1950" spc="3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widely</a:t>
            </a:r>
            <a:r>
              <a:rPr sz="1950" spc="12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used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in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blends.</a:t>
            </a:r>
            <a:endParaRPr sz="1950">
              <a:latin typeface="Calibri"/>
              <a:cs typeface="Calibri"/>
            </a:endParaRPr>
          </a:p>
          <a:p>
            <a:pPr marL="270510" indent="-231140">
              <a:lnSpc>
                <a:spcPct val="100000"/>
              </a:lnSpc>
              <a:spcBef>
                <a:spcPts val="335"/>
              </a:spcBef>
              <a:buChar char="•"/>
              <a:tabLst>
                <a:tab pos="270510" algn="l"/>
              </a:tabLst>
            </a:pPr>
            <a:r>
              <a:rPr sz="1900" dirty="0">
                <a:latin typeface="Calibri"/>
                <a:cs typeface="Calibri"/>
              </a:rPr>
              <a:t>It</a:t>
            </a:r>
            <a:r>
              <a:rPr sz="1900" spc="8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is</a:t>
            </a:r>
            <a:r>
              <a:rPr sz="1900" spc="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also</a:t>
            </a:r>
            <a:r>
              <a:rPr sz="1900" spc="19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used</a:t>
            </a:r>
            <a:r>
              <a:rPr sz="1900" spc="1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1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electrical</a:t>
            </a:r>
            <a:r>
              <a:rPr sz="1900" spc="17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application.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1406525">
              <a:lnSpc>
                <a:spcPct val="100000"/>
              </a:lnSpc>
              <a:spcBef>
                <a:spcPts val="100"/>
              </a:spcBef>
            </a:pPr>
            <a:r>
              <a:rPr sz="2650" i="0" spc="-20" dirty="0">
                <a:latin typeface="Calibri"/>
                <a:cs typeface="Calibri"/>
              </a:rPr>
              <a:t>Polycarbonates</a:t>
            </a:r>
            <a:r>
              <a:rPr sz="2650" i="0" spc="-5" dirty="0">
                <a:latin typeface="Calibri"/>
                <a:cs typeface="Calibri"/>
              </a:rPr>
              <a:t> </a:t>
            </a:r>
            <a:r>
              <a:rPr sz="2650" i="0" dirty="0">
                <a:latin typeface="Calibri"/>
                <a:cs typeface="Calibri"/>
              </a:rPr>
              <a:t>(</a:t>
            </a:r>
            <a:r>
              <a:rPr sz="2650" i="0" spc="-30" dirty="0">
                <a:latin typeface="Calibri"/>
                <a:cs typeface="Calibri"/>
              </a:rPr>
              <a:t> </a:t>
            </a:r>
            <a:r>
              <a:rPr sz="2650" i="0" dirty="0">
                <a:latin typeface="Calibri"/>
                <a:cs typeface="Calibri"/>
              </a:rPr>
              <a:t>PC</a:t>
            </a:r>
            <a:r>
              <a:rPr sz="2650" i="0" spc="-30" dirty="0">
                <a:latin typeface="Calibri"/>
                <a:cs typeface="Calibri"/>
              </a:rPr>
              <a:t> </a:t>
            </a:r>
            <a:r>
              <a:rPr sz="2650" i="0" spc="-50" dirty="0">
                <a:latin typeface="Calibri"/>
                <a:cs typeface="Calibri"/>
              </a:rPr>
              <a:t>)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8978" y="695325"/>
            <a:ext cx="5481320" cy="353123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47015" marR="5080" indent="-234950" algn="just">
              <a:lnSpc>
                <a:spcPct val="97600"/>
              </a:lnSpc>
              <a:spcBef>
                <a:spcPts val="170"/>
              </a:spcBef>
              <a:buChar char="•"/>
              <a:tabLst>
                <a:tab pos="247015" algn="l"/>
                <a:tab pos="251460" algn="l"/>
              </a:tabLst>
            </a:pPr>
            <a:r>
              <a:rPr sz="2450" dirty="0">
                <a:latin typeface="Calibri"/>
                <a:cs typeface="Calibri"/>
              </a:rPr>
              <a:t>	</a:t>
            </a:r>
            <a:r>
              <a:rPr sz="2450" spc="-25" dirty="0">
                <a:latin typeface="Calibri"/>
                <a:cs typeface="Calibri"/>
              </a:rPr>
              <a:t>Polycarbonates</a:t>
            </a:r>
            <a:r>
              <a:rPr sz="2450" spc="-55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are</a:t>
            </a:r>
            <a:r>
              <a:rPr sz="2450" spc="-15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really</a:t>
            </a:r>
            <a:r>
              <a:rPr sz="2450" spc="65" dirty="0">
                <a:latin typeface="Calibri"/>
                <a:cs typeface="Calibri"/>
              </a:rPr>
              <a:t> </a:t>
            </a:r>
            <a:r>
              <a:rPr sz="2450" spc="-30" dirty="0">
                <a:latin typeface="Calibri"/>
                <a:cs typeface="Calibri"/>
              </a:rPr>
              <a:t>polyester,</a:t>
            </a:r>
            <a:r>
              <a:rPr sz="2450" spc="145" dirty="0">
                <a:latin typeface="Calibri"/>
                <a:cs typeface="Calibri"/>
              </a:rPr>
              <a:t> </a:t>
            </a:r>
            <a:r>
              <a:rPr sz="2450" spc="-10" dirty="0">
                <a:latin typeface="Calibri"/>
                <a:cs typeface="Calibri"/>
              </a:rPr>
              <a:t>since </a:t>
            </a:r>
            <a:r>
              <a:rPr sz="2450" dirty="0">
                <a:latin typeface="Calibri"/>
                <a:cs typeface="Calibri"/>
              </a:rPr>
              <a:t>both</a:t>
            </a:r>
            <a:r>
              <a:rPr sz="2450" spc="415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are</a:t>
            </a:r>
            <a:r>
              <a:rPr sz="2450" spc="450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ester</a:t>
            </a:r>
            <a:r>
              <a:rPr sz="2450" spc="430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of</a:t>
            </a:r>
            <a:r>
              <a:rPr sz="2450" spc="420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carbonic</a:t>
            </a:r>
            <a:r>
              <a:rPr sz="2450" spc="525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acid</a:t>
            </a:r>
            <a:r>
              <a:rPr sz="2450" spc="465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and</a:t>
            </a:r>
            <a:r>
              <a:rPr sz="2450" spc="465" dirty="0">
                <a:latin typeface="Calibri"/>
                <a:cs typeface="Calibri"/>
              </a:rPr>
              <a:t> </a:t>
            </a:r>
            <a:r>
              <a:rPr sz="2450" spc="-25" dirty="0">
                <a:latin typeface="Calibri"/>
                <a:cs typeface="Calibri"/>
              </a:rPr>
              <a:t>an </a:t>
            </a:r>
            <a:r>
              <a:rPr sz="2450" spc="-50" dirty="0">
                <a:latin typeface="Calibri"/>
                <a:cs typeface="Calibri"/>
              </a:rPr>
              <a:t>aromatic</a:t>
            </a:r>
            <a:r>
              <a:rPr sz="2450" spc="-60" dirty="0">
                <a:latin typeface="Calibri"/>
                <a:cs typeface="Calibri"/>
              </a:rPr>
              <a:t> </a:t>
            </a:r>
            <a:r>
              <a:rPr sz="2450" spc="-10" dirty="0">
                <a:latin typeface="Calibri"/>
                <a:cs typeface="Calibri"/>
              </a:rPr>
              <a:t>biphenol.</a:t>
            </a:r>
            <a:endParaRPr sz="2450">
              <a:latin typeface="Calibri"/>
              <a:cs typeface="Calibri"/>
            </a:endParaRPr>
          </a:p>
          <a:p>
            <a:pPr marL="251460" marR="6350" indent="-238125" algn="just">
              <a:lnSpc>
                <a:spcPct val="102000"/>
              </a:lnSpc>
              <a:spcBef>
                <a:spcPts val="555"/>
              </a:spcBef>
              <a:buChar char="•"/>
              <a:tabLst>
                <a:tab pos="251460" algn="l"/>
                <a:tab pos="259715" algn="l"/>
              </a:tabLst>
            </a:pPr>
            <a:r>
              <a:rPr sz="2350" dirty="0">
                <a:solidFill>
                  <a:srgbClr val="F90100"/>
                </a:solidFill>
                <a:latin typeface="Calibri"/>
                <a:cs typeface="Calibri"/>
              </a:rPr>
              <a:t>	</a:t>
            </a:r>
            <a:r>
              <a:rPr sz="2350" dirty="0">
                <a:solidFill>
                  <a:srgbClr val="932426"/>
                </a:solidFill>
                <a:latin typeface="Calibri"/>
                <a:cs typeface="Calibri"/>
              </a:rPr>
              <a:t>The</a:t>
            </a:r>
            <a:r>
              <a:rPr sz="2350" spc="90" dirty="0">
                <a:solidFill>
                  <a:srgbClr val="932426"/>
                </a:solidFill>
                <a:latin typeface="Calibri"/>
                <a:cs typeface="Calibri"/>
              </a:rPr>
              <a:t>  </a:t>
            </a:r>
            <a:r>
              <a:rPr sz="2350" dirty="0">
                <a:solidFill>
                  <a:srgbClr val="CD0811"/>
                </a:solidFill>
                <a:latin typeface="Calibri"/>
                <a:cs typeface="Calibri"/>
              </a:rPr>
              <a:t>polycarbonate</a:t>
            </a:r>
            <a:r>
              <a:rPr sz="2350" spc="204" dirty="0">
                <a:solidFill>
                  <a:srgbClr val="CD0811"/>
                </a:solidFill>
                <a:latin typeface="Calibri"/>
                <a:cs typeface="Calibri"/>
              </a:rPr>
              <a:t>  </a:t>
            </a:r>
            <a:r>
              <a:rPr sz="2350" dirty="0">
                <a:solidFill>
                  <a:srgbClr val="A51C1F"/>
                </a:solidFill>
                <a:latin typeface="Calibri"/>
                <a:cs typeface="Calibri"/>
              </a:rPr>
              <a:t>is</a:t>
            </a:r>
            <a:r>
              <a:rPr sz="2350" spc="90" dirty="0">
                <a:solidFill>
                  <a:srgbClr val="A51C1F"/>
                </a:solidFill>
                <a:latin typeface="Calibri"/>
                <a:cs typeface="Calibri"/>
              </a:rPr>
              <a:t>  </a:t>
            </a:r>
            <a:r>
              <a:rPr sz="2350" dirty="0">
                <a:solidFill>
                  <a:srgbClr val="BA111A"/>
                </a:solidFill>
                <a:latin typeface="Calibri"/>
                <a:cs typeface="Calibri"/>
              </a:rPr>
              <a:t>amorphous</a:t>
            </a:r>
            <a:r>
              <a:rPr sz="2350" spc="195" dirty="0">
                <a:solidFill>
                  <a:srgbClr val="BA111A"/>
                </a:solidFill>
                <a:latin typeface="Calibri"/>
                <a:cs typeface="Calibri"/>
              </a:rPr>
              <a:t>  </a:t>
            </a:r>
            <a:r>
              <a:rPr sz="2350" spc="-10" dirty="0">
                <a:solidFill>
                  <a:srgbClr val="AF212A"/>
                </a:solidFill>
                <a:latin typeface="Calibri"/>
                <a:cs typeface="Calibri"/>
              </a:rPr>
              <a:t>linear </a:t>
            </a:r>
            <a:r>
              <a:rPr sz="2350" dirty="0">
                <a:solidFill>
                  <a:srgbClr val="D41313"/>
                </a:solidFill>
                <a:latin typeface="Calibri"/>
                <a:cs typeface="Calibri"/>
              </a:rPr>
              <a:t>polyesters</a:t>
            </a:r>
            <a:r>
              <a:rPr sz="2350" spc="260" dirty="0">
                <a:solidFill>
                  <a:srgbClr val="D41313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DD211F"/>
                </a:solidFill>
                <a:latin typeface="Calibri"/>
                <a:cs typeface="Calibri"/>
              </a:rPr>
              <a:t>with</a:t>
            </a:r>
            <a:r>
              <a:rPr sz="2350" spc="180" dirty="0">
                <a:solidFill>
                  <a:srgbClr val="DD211F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BD2328"/>
                </a:solidFill>
                <a:latin typeface="Calibri"/>
                <a:cs typeface="Calibri"/>
              </a:rPr>
              <a:t>excellent</a:t>
            </a:r>
            <a:r>
              <a:rPr sz="2350" spc="185" dirty="0">
                <a:solidFill>
                  <a:srgbClr val="BD2328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A7181A"/>
                </a:solidFill>
                <a:latin typeface="Calibri"/>
                <a:cs typeface="Calibri"/>
              </a:rPr>
              <a:t>mold</a:t>
            </a:r>
            <a:r>
              <a:rPr sz="2350" spc="195" dirty="0">
                <a:solidFill>
                  <a:srgbClr val="A7181A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BC030E"/>
                </a:solidFill>
                <a:latin typeface="Calibri"/>
                <a:cs typeface="Calibri"/>
              </a:rPr>
              <a:t>ability</a:t>
            </a:r>
            <a:r>
              <a:rPr sz="2350" spc="210" dirty="0">
                <a:solidFill>
                  <a:srgbClr val="BC030E"/>
                </a:solidFill>
                <a:latin typeface="Calibri"/>
                <a:cs typeface="Calibri"/>
              </a:rPr>
              <a:t> </a:t>
            </a:r>
            <a:r>
              <a:rPr sz="2350" spc="-25" dirty="0">
                <a:solidFill>
                  <a:srgbClr val="C62121"/>
                </a:solidFill>
                <a:latin typeface="Calibri"/>
                <a:cs typeface="Calibri"/>
              </a:rPr>
              <a:t>and </a:t>
            </a:r>
            <a:r>
              <a:rPr sz="2300" dirty="0">
                <a:solidFill>
                  <a:srgbClr val="A02A28"/>
                </a:solidFill>
                <a:latin typeface="Calibri"/>
                <a:cs typeface="Calibri"/>
              </a:rPr>
              <a:t>impact</a:t>
            </a:r>
            <a:r>
              <a:rPr sz="2300" spc="235" dirty="0">
                <a:solidFill>
                  <a:srgbClr val="A02A28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CD3138"/>
                </a:solidFill>
                <a:latin typeface="Calibri"/>
                <a:cs typeface="Calibri"/>
              </a:rPr>
              <a:t>strength.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70"/>
              </a:spcBef>
              <a:buFont typeface="Calibri"/>
              <a:buChar char="•"/>
            </a:pPr>
            <a:endParaRPr sz="2350">
              <a:latin typeface="Calibri"/>
              <a:cs typeface="Calibri"/>
            </a:endParaRPr>
          </a:p>
          <a:p>
            <a:pPr marL="249554" marR="9525" indent="-236854" algn="just">
              <a:lnSpc>
                <a:spcPct val="100000"/>
              </a:lnSpc>
              <a:buClr>
                <a:srgbClr val="F40100"/>
              </a:buClr>
              <a:buChar char="•"/>
              <a:tabLst>
                <a:tab pos="257175" algn="l"/>
              </a:tabLst>
            </a:pPr>
            <a:r>
              <a:rPr sz="2400" dirty="0">
                <a:solidFill>
                  <a:srgbClr val="CA1811"/>
                </a:solidFill>
                <a:latin typeface="Calibri"/>
                <a:cs typeface="Calibri"/>
              </a:rPr>
              <a:t>Which</a:t>
            </a:r>
            <a:r>
              <a:rPr sz="2400" spc="200" dirty="0">
                <a:solidFill>
                  <a:srgbClr val="CA181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BA1F21"/>
                </a:solidFill>
                <a:latin typeface="Calibri"/>
                <a:cs typeface="Calibri"/>
              </a:rPr>
              <a:t>is</a:t>
            </a:r>
            <a:r>
              <a:rPr sz="2400" spc="150" dirty="0">
                <a:solidFill>
                  <a:srgbClr val="BA1F2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B50A0A"/>
                </a:solidFill>
                <a:latin typeface="Calibri"/>
                <a:cs typeface="Calibri"/>
              </a:rPr>
              <a:t>made</a:t>
            </a:r>
            <a:r>
              <a:rPr sz="2400" spc="190" dirty="0">
                <a:solidFill>
                  <a:srgbClr val="B50A0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ED130A"/>
                </a:solidFill>
                <a:latin typeface="Calibri"/>
                <a:cs typeface="Calibri"/>
              </a:rPr>
              <a:t>from</a:t>
            </a:r>
            <a:r>
              <a:rPr sz="2400" spc="145" dirty="0">
                <a:solidFill>
                  <a:srgbClr val="ED130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D60505"/>
                </a:solidFill>
                <a:latin typeface="Calibri"/>
                <a:cs typeface="Calibri"/>
              </a:rPr>
              <a:t>the</a:t>
            </a:r>
            <a:r>
              <a:rPr sz="2400" spc="160" dirty="0">
                <a:solidFill>
                  <a:srgbClr val="D6050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BA1818"/>
                </a:solidFill>
                <a:latin typeface="Calibri"/>
                <a:cs typeface="Calibri"/>
              </a:rPr>
              <a:t>condensation</a:t>
            </a:r>
            <a:r>
              <a:rPr sz="2400" spc="240" dirty="0">
                <a:solidFill>
                  <a:srgbClr val="BA1818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BD1818"/>
                </a:solidFill>
                <a:latin typeface="Calibri"/>
                <a:cs typeface="Calibri"/>
              </a:rPr>
              <a:t>of 	</a:t>
            </a:r>
            <a:r>
              <a:rPr sz="2400" spc="-25" dirty="0">
                <a:solidFill>
                  <a:srgbClr val="BF0C11"/>
                </a:solidFill>
                <a:latin typeface="Calibri"/>
                <a:cs typeface="Calibri"/>
              </a:rPr>
              <a:t>biphenol</a:t>
            </a:r>
            <a:r>
              <a:rPr sz="2400" spc="30" dirty="0">
                <a:solidFill>
                  <a:srgbClr val="BF0C1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BA0807"/>
                </a:solidFill>
                <a:latin typeface="Calibri"/>
                <a:cs typeface="Calibri"/>
              </a:rPr>
              <a:t>A</a:t>
            </a:r>
            <a:r>
              <a:rPr sz="2400" spc="-50" dirty="0">
                <a:solidFill>
                  <a:srgbClr val="BA080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B51A18"/>
                </a:solidFill>
                <a:latin typeface="Calibri"/>
                <a:cs typeface="Calibri"/>
              </a:rPr>
              <a:t>and</a:t>
            </a:r>
            <a:r>
              <a:rPr sz="2400" spc="-65" dirty="0">
                <a:solidFill>
                  <a:srgbClr val="B51A18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C11C1F"/>
                </a:solidFill>
                <a:latin typeface="Calibri"/>
                <a:cs typeface="Calibri"/>
              </a:rPr>
              <a:t>carbonic</a:t>
            </a:r>
            <a:r>
              <a:rPr sz="2400" spc="55" dirty="0">
                <a:solidFill>
                  <a:srgbClr val="C11C1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CF1113"/>
                </a:solidFill>
                <a:latin typeface="Calibri"/>
                <a:cs typeface="Calibri"/>
              </a:rPr>
              <a:t>acid.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100"/>
              </a:spcBef>
            </a:pPr>
            <a:r>
              <a:rPr sz="2750" i="0" spc="-55" dirty="0">
                <a:latin typeface="Calibri"/>
                <a:cs typeface="Calibri"/>
              </a:rPr>
              <a:t>Properties</a:t>
            </a:r>
            <a:r>
              <a:rPr sz="2750" i="0" spc="-15" dirty="0">
                <a:latin typeface="Calibri"/>
                <a:cs typeface="Calibri"/>
              </a:rPr>
              <a:t> </a:t>
            </a:r>
            <a:r>
              <a:rPr sz="2750" i="0" dirty="0">
                <a:latin typeface="Calibri"/>
                <a:cs typeface="Calibri"/>
              </a:rPr>
              <a:t>of</a:t>
            </a:r>
            <a:r>
              <a:rPr sz="2750" i="0" spc="-135" dirty="0">
                <a:latin typeface="Calibri"/>
                <a:cs typeface="Calibri"/>
              </a:rPr>
              <a:t> </a:t>
            </a:r>
            <a:r>
              <a:rPr sz="2750" i="0" spc="-20" dirty="0">
                <a:latin typeface="Calibri"/>
                <a:cs typeface="Calibri"/>
              </a:rPr>
              <a:t>(PC)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5419" y="579437"/>
            <a:ext cx="5486400" cy="3522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indent="-240665">
              <a:lnSpc>
                <a:spcPts val="2370"/>
              </a:lnSpc>
              <a:spcBef>
                <a:spcPts val="100"/>
              </a:spcBef>
              <a:buChar char="•"/>
              <a:tabLst>
                <a:tab pos="254000" algn="l"/>
              </a:tabLst>
            </a:pPr>
            <a:r>
              <a:rPr sz="2050" dirty="0">
                <a:latin typeface="Calibri"/>
                <a:cs typeface="Calibri"/>
              </a:rPr>
              <a:t>PCs</a:t>
            </a:r>
            <a:r>
              <a:rPr sz="2050" spc="3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possess</a:t>
            </a:r>
            <a:r>
              <a:rPr sz="2050" spc="17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excellent</a:t>
            </a:r>
            <a:r>
              <a:rPr sz="2050" spc="24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dimensional</a:t>
            </a:r>
            <a:r>
              <a:rPr sz="2050" spc="254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stability</a:t>
            </a:r>
            <a:r>
              <a:rPr sz="2050" spc="28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over</a:t>
            </a:r>
            <a:endParaRPr sz="2050">
              <a:latin typeface="Calibri"/>
              <a:cs typeface="Calibri"/>
            </a:endParaRPr>
          </a:p>
          <a:p>
            <a:pPr marL="254635">
              <a:lnSpc>
                <a:spcPts val="2425"/>
              </a:lnSpc>
            </a:pPr>
            <a:r>
              <a:rPr sz="2100" spc="70" dirty="0">
                <a:latin typeface="Calibri"/>
                <a:cs typeface="Calibri"/>
              </a:rPr>
              <a:t>a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wide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range</a:t>
            </a:r>
            <a:r>
              <a:rPr sz="2100" spc="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of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temperature.</a:t>
            </a:r>
            <a:endParaRPr sz="2100">
              <a:latin typeface="Calibri"/>
              <a:cs typeface="Calibri"/>
            </a:endParaRPr>
          </a:p>
          <a:p>
            <a:pPr marL="254635">
              <a:lnSpc>
                <a:spcPts val="2370"/>
              </a:lnSpc>
              <a:spcBef>
                <a:spcPts val="254"/>
              </a:spcBef>
              <a:tabLst>
                <a:tab pos="987425" algn="l"/>
                <a:tab pos="1999614" algn="l"/>
                <a:tab pos="3262629" algn="l"/>
                <a:tab pos="3883660" algn="l"/>
                <a:tab pos="4399915" algn="l"/>
                <a:tab pos="4799965" algn="l"/>
              </a:tabLst>
            </a:pPr>
            <a:r>
              <a:rPr sz="2100" spc="-20" dirty="0">
                <a:latin typeface="Calibri"/>
                <a:cs typeface="Calibri"/>
              </a:rPr>
              <a:t>Good</a:t>
            </a:r>
            <a:r>
              <a:rPr sz="2100" dirty="0">
                <a:latin typeface="Calibri"/>
                <a:cs typeface="Calibri"/>
              </a:rPr>
              <a:t>	</a:t>
            </a:r>
            <a:r>
              <a:rPr sz="2100" spc="-10" dirty="0">
                <a:latin typeface="Calibri"/>
                <a:cs typeface="Calibri"/>
              </a:rPr>
              <a:t>ductility</a:t>
            </a:r>
            <a:r>
              <a:rPr sz="2100" dirty="0">
                <a:latin typeface="Calibri"/>
                <a:cs typeface="Calibri"/>
              </a:rPr>
              <a:t>	</a:t>
            </a:r>
            <a:r>
              <a:rPr sz="2100" spc="-10" dirty="0">
                <a:latin typeface="Calibri"/>
                <a:cs typeface="Calibri"/>
              </a:rPr>
              <a:t>properties</a:t>
            </a:r>
            <a:r>
              <a:rPr sz="2100" dirty="0">
                <a:latin typeface="Calibri"/>
                <a:cs typeface="Calibri"/>
              </a:rPr>
              <a:t>	</a:t>
            </a:r>
            <a:r>
              <a:rPr sz="2100" spc="-20" dirty="0">
                <a:latin typeface="Calibri"/>
                <a:cs typeface="Calibri"/>
              </a:rPr>
              <a:t>they</a:t>
            </a:r>
            <a:r>
              <a:rPr sz="2100" dirty="0">
                <a:latin typeface="Calibri"/>
                <a:cs typeface="Calibri"/>
              </a:rPr>
              <a:t>	</a:t>
            </a:r>
            <a:r>
              <a:rPr sz="2100" spc="-25" dirty="0">
                <a:latin typeface="Calibri"/>
                <a:cs typeface="Calibri"/>
              </a:rPr>
              <a:t>can</a:t>
            </a:r>
            <a:r>
              <a:rPr sz="2100" dirty="0">
                <a:latin typeface="Calibri"/>
                <a:cs typeface="Calibri"/>
              </a:rPr>
              <a:t>	</a:t>
            </a:r>
            <a:r>
              <a:rPr sz="2100" spc="-25" dirty="0">
                <a:latin typeface="Calibri"/>
                <a:cs typeface="Calibri"/>
              </a:rPr>
              <a:t>be</a:t>
            </a:r>
            <a:r>
              <a:rPr sz="2100" dirty="0">
                <a:latin typeface="Calibri"/>
                <a:cs typeface="Calibri"/>
              </a:rPr>
              <a:t>	</a:t>
            </a:r>
            <a:r>
              <a:rPr sz="2100" spc="-10" dirty="0">
                <a:latin typeface="Calibri"/>
                <a:cs typeface="Calibri"/>
              </a:rPr>
              <a:t>nailed</a:t>
            </a:r>
            <a:endParaRPr sz="2100">
              <a:latin typeface="Calibri"/>
              <a:cs typeface="Calibri"/>
            </a:endParaRPr>
          </a:p>
          <a:p>
            <a:pPr marL="255904">
              <a:lnSpc>
                <a:spcPts val="2495"/>
              </a:lnSpc>
            </a:pPr>
            <a:r>
              <a:rPr sz="2200" spc="-45" dirty="0">
                <a:latin typeface="Calibri"/>
                <a:cs typeface="Calibri"/>
              </a:rPr>
              <a:t>sawed,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punched,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drilled,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cold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drawn.</a:t>
            </a:r>
            <a:endParaRPr sz="2200">
              <a:latin typeface="Calibri"/>
              <a:cs typeface="Calibri"/>
            </a:endParaRPr>
          </a:p>
          <a:p>
            <a:pPr marL="252729" marR="18415" indent="-240665" algn="just">
              <a:lnSpc>
                <a:spcPts val="2330"/>
              </a:lnSpc>
              <a:spcBef>
                <a:spcPts val="470"/>
              </a:spcBef>
              <a:buChar char="•"/>
              <a:tabLst>
                <a:tab pos="255904" algn="l"/>
              </a:tabLst>
            </a:pPr>
            <a:r>
              <a:rPr sz="2150" dirty="0">
                <a:latin typeface="Calibri"/>
                <a:cs typeface="Calibri"/>
              </a:rPr>
              <a:t>It</a:t>
            </a:r>
            <a:r>
              <a:rPr sz="2150" spc="380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has</a:t>
            </a:r>
            <a:r>
              <a:rPr sz="2150" spc="42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electrical</a:t>
            </a:r>
            <a:r>
              <a:rPr sz="2150" spc="46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390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chemical</a:t>
            </a:r>
            <a:r>
              <a:rPr sz="2150" spc="445" dirty="0">
                <a:latin typeface="Calibri"/>
                <a:cs typeface="Calibri"/>
              </a:rPr>
              <a:t>  </a:t>
            </a:r>
            <a:r>
              <a:rPr sz="2150" spc="-25" dirty="0">
                <a:latin typeface="Calibri"/>
                <a:cs typeface="Calibri"/>
              </a:rPr>
              <a:t>resistance 	</a:t>
            </a:r>
            <a:r>
              <a:rPr sz="2150" spc="-10" dirty="0">
                <a:latin typeface="Calibri"/>
                <a:cs typeface="Calibri"/>
              </a:rPr>
              <a:t>properties.</a:t>
            </a:r>
            <a:endParaRPr sz="2150">
              <a:latin typeface="Calibri"/>
              <a:cs typeface="Calibri"/>
            </a:endParaRPr>
          </a:p>
          <a:p>
            <a:pPr marL="254635" marR="8255" indent="-242570" algn="just">
              <a:lnSpc>
                <a:spcPts val="2330"/>
              </a:lnSpc>
              <a:spcBef>
                <a:spcPts val="440"/>
              </a:spcBef>
              <a:buChar char="•"/>
              <a:tabLst>
                <a:tab pos="255904" algn="l"/>
              </a:tabLst>
            </a:pPr>
            <a:r>
              <a:rPr sz="2150" dirty="0">
                <a:latin typeface="Calibri"/>
                <a:cs typeface="Calibri"/>
              </a:rPr>
              <a:t>They</a:t>
            </a:r>
            <a:r>
              <a:rPr sz="2150" spc="50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have</a:t>
            </a:r>
            <a:r>
              <a:rPr sz="2150" spc="50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a</a:t>
            </a:r>
            <a:r>
              <a:rPr sz="2150" spc="434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good</a:t>
            </a:r>
            <a:r>
              <a:rPr sz="2150" spc="47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strength</a:t>
            </a:r>
            <a:r>
              <a:rPr sz="2150" spc="4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45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rigidity</a:t>
            </a:r>
            <a:r>
              <a:rPr sz="2150" spc="50" dirty="0">
                <a:latin typeface="Calibri"/>
                <a:cs typeface="Calibri"/>
              </a:rPr>
              <a:t>  </a:t>
            </a:r>
            <a:r>
              <a:rPr sz="2150" spc="-25" dirty="0">
                <a:latin typeface="Calibri"/>
                <a:cs typeface="Calibri"/>
              </a:rPr>
              <a:t>and 	</a:t>
            </a:r>
            <a:r>
              <a:rPr sz="2150" dirty="0">
                <a:latin typeface="Calibri"/>
                <a:cs typeface="Calibri"/>
              </a:rPr>
              <a:t>because</a:t>
            </a:r>
            <a:r>
              <a:rPr sz="2150" spc="21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of</a:t>
            </a:r>
            <a:r>
              <a:rPr sz="2150" spc="12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high</a:t>
            </a:r>
            <a:r>
              <a:rPr sz="2150" spc="13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modulus</a:t>
            </a:r>
            <a:r>
              <a:rPr sz="2150" spc="254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of</a:t>
            </a:r>
            <a:r>
              <a:rPr sz="2150" spc="1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elasticity,</a:t>
            </a:r>
            <a:r>
              <a:rPr sz="2150" spc="22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possess 	good</a:t>
            </a:r>
            <a:r>
              <a:rPr sz="2150" spc="-65" dirty="0">
                <a:latin typeface="Calibri"/>
                <a:cs typeface="Calibri"/>
              </a:rPr>
              <a:t> </a:t>
            </a:r>
            <a:r>
              <a:rPr sz="2150" spc="-30" dirty="0">
                <a:latin typeface="Calibri"/>
                <a:cs typeface="Calibri"/>
              </a:rPr>
              <a:t>creep</a:t>
            </a:r>
            <a:r>
              <a:rPr sz="2150" spc="-9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resistance.</a:t>
            </a:r>
            <a:endParaRPr sz="2150">
              <a:latin typeface="Calibri"/>
              <a:cs typeface="Calibri"/>
            </a:endParaRPr>
          </a:p>
          <a:p>
            <a:pPr marL="253365" indent="-240665" algn="just">
              <a:lnSpc>
                <a:spcPts val="2430"/>
              </a:lnSpc>
              <a:spcBef>
                <a:spcPts val="150"/>
              </a:spcBef>
              <a:buChar char="•"/>
              <a:tabLst>
                <a:tab pos="253365" algn="l"/>
              </a:tabLst>
            </a:pPr>
            <a:r>
              <a:rPr sz="2150" dirty="0">
                <a:latin typeface="Calibri"/>
                <a:cs typeface="Calibri"/>
              </a:rPr>
              <a:t>PC</a:t>
            </a:r>
            <a:r>
              <a:rPr sz="2150" spc="17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parts</a:t>
            </a:r>
            <a:r>
              <a:rPr sz="2150" spc="170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have</a:t>
            </a:r>
            <a:r>
              <a:rPr sz="2150" spc="190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good</a:t>
            </a:r>
            <a:r>
              <a:rPr sz="2150" spc="18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stability</a:t>
            </a:r>
            <a:r>
              <a:rPr sz="2150" spc="210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195" dirty="0">
                <a:latin typeface="Calibri"/>
                <a:cs typeface="Calibri"/>
              </a:rPr>
              <a:t>  </a:t>
            </a:r>
            <a:r>
              <a:rPr sz="2150" spc="-10" dirty="0">
                <a:latin typeface="Calibri"/>
                <a:cs typeface="Calibri"/>
              </a:rPr>
              <a:t>accurate</a:t>
            </a:r>
            <a:endParaRPr sz="2150">
              <a:latin typeface="Calibri"/>
              <a:cs typeface="Calibri"/>
            </a:endParaRPr>
          </a:p>
          <a:p>
            <a:pPr marL="255270" algn="just">
              <a:lnSpc>
                <a:spcPts val="2490"/>
              </a:lnSpc>
            </a:pPr>
            <a:r>
              <a:rPr sz="2200" spc="-30" dirty="0">
                <a:latin typeface="Calibri"/>
                <a:cs typeface="Calibri"/>
              </a:rPr>
              <a:t>molded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parts.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953" y="-42862"/>
            <a:ext cx="2558415" cy="44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50" i="0" spc="-45" dirty="0">
                <a:latin typeface="Calibri"/>
                <a:cs typeface="Calibri"/>
              </a:rPr>
              <a:t>Application</a:t>
            </a:r>
            <a:r>
              <a:rPr sz="2750" i="0" spc="-10" dirty="0">
                <a:latin typeface="Calibri"/>
                <a:cs typeface="Calibri"/>
              </a:rPr>
              <a:t> </a:t>
            </a:r>
            <a:r>
              <a:rPr sz="2750" i="0" dirty="0">
                <a:latin typeface="Calibri"/>
                <a:cs typeface="Calibri"/>
              </a:rPr>
              <a:t>of</a:t>
            </a:r>
            <a:r>
              <a:rPr sz="2750" i="0" spc="-135" dirty="0">
                <a:latin typeface="Calibri"/>
                <a:cs typeface="Calibri"/>
              </a:rPr>
              <a:t> </a:t>
            </a:r>
            <a:r>
              <a:rPr sz="2750" i="0" spc="-40" dirty="0">
                <a:latin typeface="Calibri"/>
                <a:cs typeface="Calibri"/>
              </a:rPr>
              <a:t>(PC)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0786" y="649287"/>
            <a:ext cx="5624195" cy="184531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7650" marR="5080" indent="4445" algn="just">
              <a:lnSpc>
                <a:spcPct val="96800"/>
              </a:lnSpc>
              <a:spcBef>
                <a:spcPts val="175"/>
              </a:spcBef>
            </a:pPr>
            <a:r>
              <a:rPr sz="1950" dirty="0">
                <a:latin typeface="Calibri"/>
                <a:cs typeface="Calibri"/>
              </a:rPr>
              <a:t>PCs</a:t>
            </a:r>
            <a:r>
              <a:rPr sz="1950" spc="25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are</a:t>
            </a:r>
            <a:r>
              <a:rPr sz="1950" spc="20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used</a:t>
            </a:r>
            <a:r>
              <a:rPr sz="1950" spc="19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in</a:t>
            </a:r>
            <a:r>
              <a:rPr sz="1950" spc="17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the</a:t>
            </a:r>
            <a:r>
              <a:rPr sz="1950" spc="21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manufacture</a:t>
            </a:r>
            <a:r>
              <a:rPr sz="1950" spc="33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of</a:t>
            </a:r>
            <a:r>
              <a:rPr sz="1950" spc="21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helmets,</a:t>
            </a:r>
            <a:r>
              <a:rPr sz="1950" spc="22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safety </a:t>
            </a:r>
            <a:r>
              <a:rPr sz="1900" dirty="0">
                <a:latin typeface="Calibri"/>
                <a:cs typeface="Calibri"/>
              </a:rPr>
              <a:t>shields,</a:t>
            </a:r>
            <a:r>
              <a:rPr sz="1900" spc="29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street</a:t>
            </a:r>
            <a:r>
              <a:rPr sz="1900" spc="24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lamp</a:t>
            </a:r>
            <a:r>
              <a:rPr sz="1900" spc="26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cover,</a:t>
            </a:r>
            <a:r>
              <a:rPr sz="1900" spc="28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factories</a:t>
            </a:r>
            <a:r>
              <a:rPr sz="1900" spc="27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235" dirty="0">
                <a:latin typeface="Calibri"/>
                <a:cs typeface="Calibri"/>
              </a:rPr>
              <a:t>  </a:t>
            </a:r>
            <a:r>
              <a:rPr sz="1900" spc="-10" dirty="0">
                <a:latin typeface="Calibri"/>
                <a:cs typeface="Calibri"/>
              </a:rPr>
              <a:t>school </a:t>
            </a:r>
            <a:r>
              <a:rPr sz="1900" spc="-35" dirty="0">
                <a:latin typeface="Calibri"/>
                <a:cs typeface="Calibri"/>
              </a:rPr>
              <a:t>windows,</a:t>
            </a:r>
            <a:r>
              <a:rPr sz="1900" spc="-30" dirty="0">
                <a:latin typeface="Calibri"/>
                <a:cs typeface="Calibri"/>
              </a:rPr>
              <a:t> machine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guard,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40" dirty="0">
                <a:latin typeface="Calibri"/>
                <a:cs typeface="Calibri"/>
              </a:rPr>
              <a:t>gears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cams.</a:t>
            </a:r>
            <a:endParaRPr sz="1900">
              <a:latin typeface="Calibri"/>
              <a:cs typeface="Calibri"/>
            </a:endParaRPr>
          </a:p>
          <a:p>
            <a:pPr marL="246379" marR="6350" indent="-233679" algn="just">
              <a:lnSpc>
                <a:spcPct val="100000"/>
              </a:lnSpc>
              <a:spcBef>
                <a:spcPts val="470"/>
              </a:spcBef>
              <a:buChar char="•"/>
              <a:tabLst>
                <a:tab pos="246379" algn="l"/>
                <a:tab pos="250190" algn="l"/>
              </a:tabLst>
            </a:pPr>
            <a:r>
              <a:rPr sz="1850" dirty="0">
                <a:latin typeface="Calibri"/>
                <a:cs typeface="Calibri"/>
              </a:rPr>
              <a:t>	PCs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find</a:t>
            </a:r>
            <a:r>
              <a:rPr sz="1850" spc="5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uses</a:t>
            </a:r>
            <a:r>
              <a:rPr sz="1850" spc="-2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as</a:t>
            </a:r>
            <a:r>
              <a:rPr sz="1850" spc="-2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housing</a:t>
            </a:r>
            <a:r>
              <a:rPr sz="1850" spc="8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for</a:t>
            </a:r>
            <a:r>
              <a:rPr sz="1850" spc="2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high</a:t>
            </a:r>
            <a:r>
              <a:rPr sz="1850" spc="-1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voltage</a:t>
            </a:r>
            <a:r>
              <a:rPr sz="1850" spc="8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lamps,</a:t>
            </a:r>
            <a:r>
              <a:rPr sz="1850" spc="10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aircraft </a:t>
            </a:r>
            <a:r>
              <a:rPr sz="1850" dirty="0">
                <a:latin typeface="Calibri"/>
                <a:cs typeface="Calibri"/>
              </a:rPr>
              <a:t>parts,</a:t>
            </a:r>
            <a:r>
              <a:rPr sz="1850" spc="-3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instruments</a:t>
            </a:r>
            <a:r>
              <a:rPr sz="1850" spc="4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panel.</a:t>
            </a:r>
            <a:endParaRPr sz="1850">
              <a:latin typeface="Calibri"/>
              <a:cs typeface="Calibri"/>
            </a:endParaRPr>
          </a:p>
          <a:p>
            <a:pPr marL="249554" indent="-236854" algn="just">
              <a:lnSpc>
                <a:spcPct val="100000"/>
              </a:lnSpc>
              <a:spcBef>
                <a:spcPts val="384"/>
              </a:spcBef>
              <a:buChar char="•"/>
              <a:tabLst>
                <a:tab pos="249554" algn="l"/>
              </a:tabLst>
            </a:pPr>
            <a:r>
              <a:rPr sz="1900" dirty="0">
                <a:latin typeface="Calibri"/>
                <a:cs typeface="Calibri"/>
              </a:rPr>
              <a:t>Other</a:t>
            </a:r>
            <a:r>
              <a:rPr sz="1900" spc="30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applications</a:t>
            </a:r>
            <a:r>
              <a:rPr sz="1900" spc="33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include</a:t>
            </a:r>
            <a:r>
              <a:rPr sz="1900" spc="31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electronic</a:t>
            </a:r>
            <a:r>
              <a:rPr sz="1900" spc="325" dirty="0">
                <a:latin typeface="Calibri"/>
                <a:cs typeface="Calibri"/>
              </a:rPr>
              <a:t>  </a:t>
            </a:r>
            <a:r>
              <a:rPr sz="1900" spc="-10" dirty="0">
                <a:latin typeface="Calibri"/>
                <a:cs typeface="Calibri"/>
              </a:rPr>
              <a:t>equipment,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9341" y="2465387"/>
            <a:ext cx="420687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  <a:tab pos="986790" algn="l"/>
                <a:tab pos="1979930" algn="l"/>
                <a:tab pos="2578100" algn="l"/>
                <a:tab pos="3380104" algn="l"/>
              </a:tabLst>
            </a:pPr>
            <a:r>
              <a:rPr sz="1900" spc="-25" dirty="0">
                <a:latin typeface="Calibri"/>
                <a:cs typeface="Calibri"/>
              </a:rPr>
              <a:t>for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-10" dirty="0">
                <a:latin typeface="Calibri"/>
                <a:cs typeface="Calibri"/>
              </a:rPr>
              <a:t>cars,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-10" dirty="0">
                <a:latin typeface="Calibri"/>
                <a:cs typeface="Calibri"/>
              </a:rPr>
              <a:t>electrical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-10" dirty="0">
                <a:latin typeface="Calibri"/>
                <a:cs typeface="Calibri"/>
              </a:rPr>
              <a:t>relay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-10" dirty="0">
                <a:latin typeface="Calibri"/>
                <a:cs typeface="Calibri"/>
              </a:rPr>
              <a:t>covers,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-25" dirty="0">
                <a:latin typeface="Calibri"/>
                <a:cs typeface="Calibri"/>
              </a:rPr>
              <a:t>business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3156" y="2751137"/>
            <a:ext cx="431736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  <a:tab pos="2200910" algn="l"/>
                <a:tab pos="2938145" algn="l"/>
                <a:tab pos="3557904" algn="l"/>
              </a:tabLst>
            </a:pPr>
            <a:r>
              <a:rPr sz="1900" spc="-10" dirty="0">
                <a:latin typeface="Calibri"/>
                <a:cs typeface="Calibri"/>
              </a:rPr>
              <a:t>gauges,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-10" dirty="0">
                <a:latin typeface="Calibri"/>
                <a:cs typeface="Calibri"/>
              </a:rPr>
              <a:t>refrigerator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-10" dirty="0">
                <a:latin typeface="Calibri"/>
                <a:cs typeface="Calibri"/>
              </a:rPr>
              <a:t>parts,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-20" dirty="0">
                <a:latin typeface="Calibri"/>
                <a:cs typeface="Calibri"/>
              </a:rPr>
              <a:t>food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-40" dirty="0">
                <a:latin typeface="Calibri"/>
                <a:cs typeface="Calibri"/>
              </a:rPr>
              <a:t>vending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099" y="2465387"/>
            <a:ext cx="1053465" cy="8864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6985">
              <a:lnSpc>
                <a:spcPts val="2250"/>
              </a:lnSpc>
              <a:spcBef>
                <a:spcPts val="200"/>
              </a:spcBef>
            </a:pPr>
            <a:r>
              <a:rPr sz="1900" spc="-60" dirty="0">
                <a:latin typeface="Calibri"/>
                <a:cs typeface="Calibri"/>
              </a:rPr>
              <a:t>equipment </a:t>
            </a:r>
            <a:r>
              <a:rPr sz="1900" spc="-10" dirty="0">
                <a:latin typeface="Calibri"/>
                <a:cs typeface="Calibri"/>
              </a:rPr>
              <a:t>machine, machine.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0786" y="3370262"/>
            <a:ext cx="5633085" cy="8864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249554" marR="5080" indent="-237490" algn="just">
              <a:lnSpc>
                <a:spcPts val="2250"/>
              </a:lnSpc>
              <a:spcBef>
                <a:spcPts val="200"/>
              </a:spcBef>
              <a:buChar char="•"/>
              <a:tabLst>
                <a:tab pos="249554" algn="l"/>
              </a:tabLst>
            </a:pPr>
            <a:r>
              <a:rPr sz="1900" dirty="0">
                <a:latin typeface="Calibri"/>
                <a:cs typeface="Calibri"/>
              </a:rPr>
              <a:t>It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is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used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structural</a:t>
            </a:r>
            <a:r>
              <a:rPr sz="1900" spc="10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application.</a:t>
            </a:r>
            <a:r>
              <a:rPr sz="1900" spc="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Principle</a:t>
            </a:r>
            <a:r>
              <a:rPr sz="1900" spc="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application </a:t>
            </a:r>
            <a:r>
              <a:rPr sz="1900" dirty="0">
                <a:latin typeface="Calibri"/>
                <a:cs typeface="Calibri"/>
              </a:rPr>
              <a:t>for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automotive</a:t>
            </a:r>
            <a:r>
              <a:rPr sz="1900" spc="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trim,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lenses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-7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like,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all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sorts</a:t>
            </a:r>
            <a:r>
              <a:rPr sz="1900" spc="-25" dirty="0">
                <a:latin typeface="Calibri"/>
                <a:cs typeface="Calibri"/>
              </a:rPr>
              <a:t> of </a:t>
            </a:r>
            <a:r>
              <a:rPr sz="1900" spc="-40" dirty="0">
                <a:latin typeface="Calibri"/>
                <a:cs typeface="Calibri"/>
              </a:rPr>
              <a:t>application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parts.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269" y="90487"/>
            <a:ext cx="241808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i="0" dirty="0">
                <a:latin typeface="Calibri"/>
                <a:cs typeface="Calibri"/>
              </a:rPr>
              <a:t>Polyamides</a:t>
            </a:r>
            <a:r>
              <a:rPr sz="2900" i="0" spc="-25" dirty="0">
                <a:latin typeface="Calibri"/>
                <a:cs typeface="Calibri"/>
              </a:rPr>
              <a:t> </a:t>
            </a:r>
            <a:r>
              <a:rPr sz="2900" i="0" spc="-40" dirty="0">
                <a:latin typeface="Calibri"/>
                <a:cs typeface="Calibri"/>
              </a:rPr>
              <a:t>(PA)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1970" y="922337"/>
            <a:ext cx="5383530" cy="334073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5745" marR="13335" indent="-233679" algn="just">
              <a:lnSpc>
                <a:spcPct val="87600"/>
              </a:lnSpc>
              <a:spcBef>
                <a:spcPts val="425"/>
              </a:spcBef>
              <a:buChar char="•"/>
              <a:tabLst>
                <a:tab pos="245745" algn="l"/>
                <a:tab pos="252729" algn="l"/>
              </a:tabLst>
            </a:pPr>
            <a:r>
              <a:rPr sz="2200" dirty="0">
                <a:latin typeface="Calibri"/>
                <a:cs typeface="Calibri"/>
              </a:rPr>
              <a:t>	An</a:t>
            </a:r>
            <a:r>
              <a:rPr sz="2200" spc="15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important</a:t>
            </a:r>
            <a:r>
              <a:rPr sz="2200" spc="25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polymer</a:t>
            </a:r>
            <a:r>
              <a:rPr sz="2200" spc="22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family</a:t>
            </a:r>
            <a:r>
              <a:rPr sz="2200" spc="21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that</a:t>
            </a:r>
            <a:r>
              <a:rPr sz="2200" spc="229" dirty="0">
                <a:latin typeface="Calibri"/>
                <a:cs typeface="Calibri"/>
              </a:rPr>
              <a:t>  </a:t>
            </a:r>
            <a:r>
              <a:rPr sz="2200" spc="-50" dirty="0">
                <a:latin typeface="Calibri"/>
                <a:cs typeface="Calibri"/>
              </a:rPr>
              <a:t>forms </a:t>
            </a:r>
            <a:r>
              <a:rPr sz="2150" dirty="0">
                <a:latin typeface="Calibri"/>
                <a:cs typeface="Calibri"/>
              </a:rPr>
              <a:t>characteristics</a:t>
            </a:r>
            <a:r>
              <a:rPr sz="2150" spc="13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amid</a:t>
            </a:r>
            <a:r>
              <a:rPr sz="2150" spc="26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linkage</a:t>
            </a:r>
            <a:r>
              <a:rPr sz="2150" spc="29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(</a:t>
            </a:r>
            <a:r>
              <a:rPr sz="2150" spc="160" dirty="0">
                <a:latin typeface="Calibri"/>
                <a:cs typeface="Calibri"/>
              </a:rPr>
              <a:t> </a:t>
            </a:r>
            <a:r>
              <a:rPr sz="2150" spc="-55" dirty="0">
                <a:latin typeface="Calibri"/>
                <a:cs typeface="Calibri"/>
              </a:rPr>
              <a:t>CO-</a:t>
            </a:r>
            <a:r>
              <a:rPr sz="2150" dirty="0">
                <a:latin typeface="Calibri"/>
                <a:cs typeface="Calibri"/>
              </a:rPr>
              <a:t>NH</a:t>
            </a:r>
            <a:r>
              <a:rPr sz="2150" spc="33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)</a:t>
            </a:r>
            <a:r>
              <a:rPr sz="2150" spc="15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during </a:t>
            </a:r>
            <a:r>
              <a:rPr sz="2200" spc="-35" dirty="0">
                <a:latin typeface="Calibri"/>
                <a:cs typeface="Calibri"/>
              </a:rPr>
              <a:t>polymerization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called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-40" dirty="0">
                <a:latin typeface="Calibri"/>
                <a:cs typeface="Calibri"/>
              </a:rPr>
              <a:t> polyamides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40" dirty="0">
                <a:latin typeface="Calibri"/>
                <a:cs typeface="Calibri"/>
              </a:rPr>
              <a:t>PA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).</a:t>
            </a:r>
            <a:endParaRPr sz="2200">
              <a:latin typeface="Calibri"/>
              <a:cs typeface="Calibri"/>
            </a:endParaRPr>
          </a:p>
          <a:p>
            <a:pPr marL="245745" marR="5080" indent="-232410" algn="just">
              <a:lnSpc>
                <a:spcPct val="89900"/>
              </a:lnSpc>
              <a:spcBef>
                <a:spcPts val="490"/>
              </a:spcBef>
              <a:buChar char="•"/>
              <a:tabLst>
                <a:tab pos="245745" algn="l"/>
              </a:tabLst>
            </a:pPr>
            <a:r>
              <a:rPr sz="2100" spc="-5" dirty="0">
                <a:latin typeface="Calibri"/>
                <a:cs typeface="Calibri"/>
              </a:rPr>
              <a:t>Th</a:t>
            </a:r>
            <a:r>
              <a:rPr sz="2100" dirty="0">
                <a:latin typeface="Calibri"/>
                <a:cs typeface="Calibri"/>
              </a:rPr>
              <a:t>e</a:t>
            </a:r>
            <a:r>
              <a:rPr sz="2100" spc="80" dirty="0">
                <a:latin typeface="Calibri"/>
                <a:cs typeface="Calibri"/>
              </a:rPr>
              <a:t> </a:t>
            </a:r>
            <a:r>
              <a:rPr sz="2100" spc="-30" dirty="0">
                <a:latin typeface="Calibri"/>
                <a:cs typeface="Calibri"/>
              </a:rPr>
              <a:t>most</a:t>
            </a:r>
            <a:r>
              <a:rPr sz="2100" spc="16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importan</a:t>
            </a:r>
            <a:r>
              <a:rPr sz="2100" dirty="0">
                <a:latin typeface="Calibri"/>
                <a:cs typeface="Calibri"/>
              </a:rPr>
              <a:t>t</a:t>
            </a:r>
            <a:r>
              <a:rPr sz="2100" spc="200" dirty="0">
                <a:latin typeface="Calibri"/>
                <a:cs typeface="Calibri"/>
              </a:rPr>
              <a:t> </a:t>
            </a:r>
            <a:r>
              <a:rPr sz="2100" spc="-30" dirty="0">
                <a:latin typeface="Calibri"/>
                <a:cs typeface="Calibri"/>
              </a:rPr>
              <a:t>members</a:t>
            </a:r>
            <a:r>
              <a:rPr sz="2100" spc="19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dirty="0">
                <a:latin typeface="Calibri"/>
                <a:cs typeface="Calibri"/>
              </a:rPr>
              <a:t>f</a:t>
            </a:r>
            <a:r>
              <a:rPr sz="2100" spc="6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th</a:t>
            </a:r>
            <a:r>
              <a:rPr sz="2100" dirty="0">
                <a:latin typeface="Calibri"/>
                <a:cs typeface="Calibri"/>
              </a:rPr>
              <a:t>e</a:t>
            </a:r>
            <a:r>
              <a:rPr sz="2100" spc="130" dirty="0">
                <a:latin typeface="Calibri"/>
                <a:cs typeface="Calibri"/>
              </a:rPr>
              <a:t> </a:t>
            </a:r>
            <a:r>
              <a:rPr sz="2100" spc="-120" dirty="0">
                <a:latin typeface="Calibri"/>
                <a:cs typeface="Calibri"/>
              </a:rPr>
              <a:t>PA</a:t>
            </a:r>
            <a:r>
              <a:rPr sz="2100" spc="120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family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50" spc="-45" dirty="0">
                <a:latin typeface="Calibri"/>
                <a:cs typeface="Calibri"/>
              </a:rPr>
              <a:t>are</a:t>
            </a:r>
            <a:r>
              <a:rPr sz="2150" spc="434" dirty="0">
                <a:latin typeface="Calibri"/>
                <a:cs typeface="Calibri"/>
              </a:rPr>
              <a:t> </a:t>
            </a:r>
            <a:r>
              <a:rPr sz="2150" spc="-50" dirty="0">
                <a:latin typeface="Calibri"/>
                <a:cs typeface="Calibri"/>
              </a:rPr>
              <a:t>nylons,</a:t>
            </a:r>
            <a:r>
              <a:rPr sz="2150" spc="560" dirty="0">
                <a:latin typeface="Calibri"/>
                <a:cs typeface="Calibri"/>
              </a:rPr>
              <a:t> </a:t>
            </a:r>
            <a:r>
              <a:rPr sz="2150" spc="-60" dirty="0">
                <a:latin typeface="Calibri"/>
                <a:cs typeface="Calibri"/>
              </a:rPr>
              <a:t>of</a:t>
            </a:r>
            <a:r>
              <a:rPr sz="2150" spc="415" dirty="0">
                <a:latin typeface="Calibri"/>
                <a:cs typeface="Calibri"/>
              </a:rPr>
              <a:t> </a:t>
            </a:r>
            <a:r>
              <a:rPr sz="2150" spc="-40" dirty="0">
                <a:latin typeface="Calibri"/>
                <a:cs typeface="Calibri"/>
              </a:rPr>
              <a:t>which</a:t>
            </a:r>
            <a:r>
              <a:rPr sz="2150" spc="415" dirty="0">
                <a:latin typeface="Calibri"/>
                <a:cs typeface="Calibri"/>
              </a:rPr>
              <a:t> </a:t>
            </a:r>
            <a:r>
              <a:rPr sz="2150" spc="-35" dirty="0">
                <a:latin typeface="Calibri"/>
                <a:cs typeface="Calibri"/>
              </a:rPr>
              <a:t>the</a:t>
            </a:r>
            <a:r>
              <a:rPr sz="2150" spc="400" dirty="0">
                <a:latin typeface="Calibri"/>
                <a:cs typeface="Calibri"/>
              </a:rPr>
              <a:t> </a:t>
            </a:r>
            <a:r>
              <a:rPr sz="2150" spc="-50" dirty="0">
                <a:latin typeface="Calibri"/>
                <a:cs typeface="Calibri"/>
              </a:rPr>
              <a:t>two</a:t>
            </a:r>
            <a:r>
              <a:rPr sz="2150" spc="370" dirty="0">
                <a:latin typeface="Calibri"/>
                <a:cs typeface="Calibri"/>
              </a:rPr>
              <a:t> </a:t>
            </a:r>
            <a:r>
              <a:rPr sz="2150" spc="-30" dirty="0">
                <a:latin typeface="Calibri"/>
                <a:cs typeface="Calibri"/>
              </a:rPr>
              <a:t>principle</a:t>
            </a:r>
            <a:r>
              <a:rPr sz="2150" spc="505" dirty="0">
                <a:latin typeface="Calibri"/>
                <a:cs typeface="Calibri"/>
              </a:rPr>
              <a:t> </a:t>
            </a:r>
            <a:r>
              <a:rPr sz="2150" spc="-45" dirty="0">
                <a:latin typeface="Calibri"/>
                <a:cs typeface="Calibri"/>
              </a:rPr>
              <a:t>grade</a:t>
            </a:r>
            <a:r>
              <a:rPr sz="2150" spc="-25" dirty="0">
                <a:latin typeface="Calibri"/>
                <a:cs typeface="Calibri"/>
              </a:rPr>
              <a:t> </a:t>
            </a:r>
            <a:r>
              <a:rPr sz="2150" spc="-45" dirty="0">
                <a:latin typeface="Calibri"/>
                <a:cs typeface="Calibri"/>
              </a:rPr>
              <a:t>are</a:t>
            </a:r>
            <a:r>
              <a:rPr sz="2150" spc="210" dirty="0">
                <a:latin typeface="Calibri"/>
                <a:cs typeface="Calibri"/>
              </a:rPr>
              <a:t> </a:t>
            </a:r>
            <a:r>
              <a:rPr sz="2150" spc="-55" dirty="0">
                <a:latin typeface="Calibri"/>
                <a:cs typeface="Calibri"/>
              </a:rPr>
              <a:t>nylon</a:t>
            </a:r>
            <a:r>
              <a:rPr sz="2150" spc="160" dirty="0">
                <a:latin typeface="Calibri"/>
                <a:cs typeface="Calibri"/>
              </a:rPr>
              <a:t> </a:t>
            </a:r>
            <a:r>
              <a:rPr sz="2150" spc="-40" dirty="0">
                <a:latin typeface="Calibri"/>
                <a:cs typeface="Calibri"/>
              </a:rPr>
              <a:t>-</a:t>
            </a:r>
            <a:r>
              <a:rPr sz="2150" spc="645" dirty="0">
                <a:latin typeface="Calibri"/>
                <a:cs typeface="Calibri"/>
              </a:rPr>
              <a:t> </a:t>
            </a:r>
            <a:r>
              <a:rPr sz="2150" spc="-15" dirty="0">
                <a:latin typeface="Calibri"/>
                <a:cs typeface="Calibri"/>
              </a:rPr>
              <a:t>6</a:t>
            </a:r>
            <a:r>
              <a:rPr sz="2150" spc="100" dirty="0">
                <a:latin typeface="Calibri"/>
                <a:cs typeface="Calibri"/>
              </a:rPr>
              <a:t> </a:t>
            </a:r>
            <a:r>
              <a:rPr sz="2150" spc="-40" dirty="0">
                <a:latin typeface="Calibri"/>
                <a:cs typeface="Calibri"/>
              </a:rPr>
              <a:t>and</a:t>
            </a:r>
            <a:r>
              <a:rPr sz="2150" spc="235" dirty="0">
                <a:latin typeface="Calibri"/>
                <a:cs typeface="Calibri"/>
              </a:rPr>
              <a:t> </a:t>
            </a:r>
            <a:r>
              <a:rPr sz="2150" spc="-55" dirty="0">
                <a:latin typeface="Calibri"/>
                <a:cs typeface="Calibri"/>
              </a:rPr>
              <a:t>nylon</a:t>
            </a:r>
            <a:r>
              <a:rPr sz="2150" spc="270" dirty="0">
                <a:latin typeface="Calibri"/>
                <a:cs typeface="Calibri"/>
              </a:rPr>
              <a:t> </a:t>
            </a:r>
            <a:r>
              <a:rPr sz="2150" spc="-30" dirty="0">
                <a:latin typeface="Calibri"/>
                <a:cs typeface="Calibri"/>
              </a:rPr>
              <a:t>6,</a:t>
            </a:r>
            <a:r>
              <a:rPr sz="2150" spc="110" dirty="0">
                <a:latin typeface="Calibri"/>
                <a:cs typeface="Calibri"/>
              </a:rPr>
              <a:t> </a:t>
            </a:r>
            <a:r>
              <a:rPr sz="2150" spc="-15" dirty="0">
                <a:latin typeface="Calibri"/>
                <a:cs typeface="Calibri"/>
              </a:rPr>
              <a:t>6</a:t>
            </a:r>
            <a:r>
              <a:rPr sz="2150" spc="130" dirty="0">
                <a:latin typeface="Calibri"/>
                <a:cs typeface="Calibri"/>
              </a:rPr>
              <a:t> </a:t>
            </a:r>
            <a:r>
              <a:rPr sz="2150" spc="-30" dirty="0">
                <a:latin typeface="Calibri"/>
                <a:cs typeface="Calibri"/>
              </a:rPr>
              <a:t>(</a:t>
            </a:r>
            <a:r>
              <a:rPr sz="2150" spc="190" dirty="0">
                <a:latin typeface="Calibri"/>
                <a:cs typeface="Calibri"/>
              </a:rPr>
              <a:t> </a:t>
            </a:r>
            <a:r>
              <a:rPr sz="2150" spc="-65" dirty="0">
                <a:latin typeface="Calibri"/>
                <a:cs typeface="Calibri"/>
              </a:rPr>
              <a:t>the</a:t>
            </a:r>
            <a:r>
              <a:rPr sz="2150" spc="215" dirty="0">
                <a:latin typeface="Calibri"/>
                <a:cs typeface="Calibri"/>
              </a:rPr>
              <a:t> </a:t>
            </a:r>
            <a:r>
              <a:rPr sz="2150" spc="-40" dirty="0">
                <a:latin typeface="Calibri"/>
                <a:cs typeface="Calibri"/>
              </a:rPr>
              <a:t>number</a:t>
            </a:r>
            <a:r>
              <a:rPr sz="2150" spc="290" dirty="0">
                <a:latin typeface="Calibri"/>
                <a:cs typeface="Calibri"/>
              </a:rPr>
              <a:t> </a:t>
            </a:r>
            <a:r>
              <a:rPr sz="2150" spc="-75" dirty="0">
                <a:latin typeface="Calibri"/>
                <a:cs typeface="Calibri"/>
              </a:rPr>
              <a:t>are</a:t>
            </a:r>
            <a:r>
              <a:rPr sz="2150" spc="-4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codes</a:t>
            </a:r>
            <a:r>
              <a:rPr sz="2100" spc="844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that</a:t>
            </a:r>
            <a:r>
              <a:rPr sz="2100" spc="819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indicate</a:t>
            </a:r>
            <a:r>
              <a:rPr sz="2100" spc="90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th</a:t>
            </a:r>
            <a:r>
              <a:rPr sz="2100" dirty="0">
                <a:latin typeface="Calibri"/>
                <a:cs typeface="Calibri"/>
              </a:rPr>
              <a:t>e</a:t>
            </a:r>
            <a:r>
              <a:rPr sz="2100" spc="82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numbe</a:t>
            </a:r>
            <a:r>
              <a:rPr sz="2100" dirty="0">
                <a:latin typeface="Calibri"/>
                <a:cs typeface="Calibri"/>
              </a:rPr>
              <a:t>r</a:t>
            </a:r>
            <a:r>
              <a:rPr sz="2100" spc="85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dirty="0">
                <a:latin typeface="Calibri"/>
                <a:cs typeface="Calibri"/>
              </a:rPr>
              <a:t>f</a:t>
            </a:r>
            <a:r>
              <a:rPr sz="2100" spc="76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carbon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50" spc="-50" dirty="0">
                <a:latin typeface="Calibri"/>
                <a:cs typeface="Calibri"/>
              </a:rPr>
              <a:t>atoms</a:t>
            </a:r>
            <a:r>
              <a:rPr sz="2150" spc="54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i</a:t>
            </a:r>
            <a:r>
              <a:rPr sz="2150" dirty="0">
                <a:latin typeface="Calibri"/>
                <a:cs typeface="Calibri"/>
              </a:rPr>
              <a:t>n</a:t>
            </a:r>
            <a:r>
              <a:rPr sz="2150" spc="320" dirty="0">
                <a:latin typeface="Calibri"/>
                <a:cs typeface="Calibri"/>
              </a:rPr>
              <a:t> </a:t>
            </a:r>
            <a:r>
              <a:rPr sz="2150" spc="-35" dirty="0">
                <a:latin typeface="Calibri"/>
                <a:cs typeface="Calibri"/>
              </a:rPr>
              <a:t>the</a:t>
            </a:r>
            <a:r>
              <a:rPr sz="2150" spc="425" dirty="0">
                <a:latin typeface="Calibri"/>
                <a:cs typeface="Calibri"/>
              </a:rPr>
              <a:t> </a:t>
            </a:r>
            <a:r>
              <a:rPr sz="2150" spc="-45" dirty="0">
                <a:latin typeface="Calibri"/>
                <a:cs typeface="Calibri"/>
              </a:rPr>
              <a:t>monomer</a:t>
            </a:r>
            <a:r>
              <a:rPr sz="2150" spc="610" dirty="0">
                <a:latin typeface="Calibri"/>
                <a:cs typeface="Calibri"/>
              </a:rPr>
              <a:t> </a:t>
            </a:r>
            <a:r>
              <a:rPr sz="2150" spc="-30" dirty="0">
                <a:latin typeface="Calibri"/>
                <a:cs typeface="Calibri"/>
              </a:rPr>
              <a:t>)</a:t>
            </a:r>
            <a:r>
              <a:rPr sz="2150" spc="355" dirty="0">
                <a:latin typeface="Calibri"/>
                <a:cs typeface="Calibri"/>
              </a:rPr>
              <a:t> </a:t>
            </a:r>
            <a:r>
              <a:rPr sz="2150" spc="-15" dirty="0">
                <a:latin typeface="Calibri"/>
                <a:cs typeface="Calibri"/>
              </a:rPr>
              <a:t>.</a:t>
            </a:r>
            <a:r>
              <a:rPr sz="2150" spc="380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Nylon</a:t>
            </a:r>
            <a:r>
              <a:rPr sz="2150" spc="295" dirty="0">
                <a:latin typeface="Calibri"/>
                <a:cs typeface="Calibri"/>
              </a:rPr>
              <a:t> </a:t>
            </a:r>
            <a:r>
              <a:rPr sz="2150" spc="-665" dirty="0">
                <a:solidFill>
                  <a:srgbClr val="111111"/>
                </a:solidFill>
                <a:latin typeface="Calibri"/>
                <a:cs typeface="Calibri"/>
              </a:rPr>
              <a:t>—</a:t>
            </a:r>
            <a:r>
              <a:rPr sz="2150" spc="275" dirty="0">
                <a:solidFill>
                  <a:srgbClr val="111111"/>
                </a:solidFill>
                <a:latin typeface="Calibri"/>
                <a:cs typeface="Calibri"/>
              </a:rPr>
              <a:t> </a:t>
            </a:r>
            <a:r>
              <a:rPr sz="2150" spc="10" dirty="0">
                <a:latin typeface="Calibri"/>
                <a:cs typeface="Calibri"/>
              </a:rPr>
              <a:t>6,</a:t>
            </a:r>
            <a:r>
              <a:rPr sz="2150" spc="385" dirty="0">
                <a:latin typeface="Calibri"/>
                <a:cs typeface="Calibri"/>
              </a:rPr>
              <a:t> </a:t>
            </a:r>
            <a:r>
              <a:rPr sz="2150" spc="-40" dirty="0">
                <a:latin typeface="Calibri"/>
                <a:cs typeface="Calibri"/>
              </a:rPr>
              <a:t>which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00" spc="-30" dirty="0">
                <a:latin typeface="Calibri"/>
                <a:cs typeface="Calibri"/>
              </a:rPr>
              <a:t>were</a:t>
            </a:r>
            <a:r>
              <a:rPr sz="2100" spc="1880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developed</a:t>
            </a:r>
            <a:r>
              <a:rPr sz="2100" spc="1964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a</a:t>
            </a:r>
            <a:r>
              <a:rPr sz="2100" dirty="0">
                <a:latin typeface="Calibri"/>
                <a:cs typeface="Calibri"/>
              </a:rPr>
              <a:t>t</a:t>
            </a:r>
            <a:r>
              <a:rPr sz="2100" spc="1785" dirty="0">
                <a:latin typeface="Calibri"/>
                <a:cs typeface="Calibri"/>
              </a:rPr>
              <a:t> </a:t>
            </a:r>
            <a:r>
              <a:rPr sz="2100" spc="30" dirty="0">
                <a:latin typeface="Calibri"/>
                <a:cs typeface="Calibri"/>
              </a:rPr>
              <a:t>Du</a:t>
            </a:r>
            <a:r>
              <a:rPr sz="2100" spc="180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point</a:t>
            </a:r>
            <a:r>
              <a:rPr sz="2100" spc="1880" dirty="0">
                <a:latin typeface="Calibri"/>
                <a:cs typeface="Calibri"/>
              </a:rPr>
              <a:t> </a:t>
            </a:r>
            <a:r>
              <a:rPr sz="2100" spc="5" dirty="0">
                <a:latin typeface="Calibri"/>
                <a:cs typeface="Calibri"/>
              </a:rPr>
              <a:t>in</a:t>
            </a:r>
            <a:r>
              <a:rPr sz="2100" spc="1835" dirty="0">
                <a:latin typeface="Calibri"/>
                <a:cs typeface="Calibri"/>
              </a:rPr>
              <a:t> </a:t>
            </a:r>
            <a:r>
              <a:rPr sz="2100" spc="-35" dirty="0">
                <a:latin typeface="Calibri"/>
                <a:cs typeface="Calibri"/>
              </a:rPr>
              <a:t>the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50" spc="-15" dirty="0">
                <a:latin typeface="Calibri"/>
                <a:cs typeface="Calibri"/>
              </a:rPr>
              <a:t>1930s.Properties</a:t>
            </a:r>
            <a:r>
              <a:rPr sz="2150" spc="390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of</a:t>
            </a:r>
            <a:r>
              <a:rPr sz="2150" spc="465" dirty="0">
                <a:latin typeface="Calibri"/>
                <a:cs typeface="Calibri"/>
              </a:rPr>
              <a:t> </a:t>
            </a:r>
            <a:r>
              <a:rPr sz="2150" spc="-35" dirty="0">
                <a:latin typeface="Calibri"/>
                <a:cs typeface="Calibri"/>
              </a:rPr>
              <a:t>nylon</a:t>
            </a:r>
            <a:r>
              <a:rPr sz="2150" spc="2580" dirty="0">
                <a:latin typeface="Calibri"/>
                <a:cs typeface="Calibri"/>
              </a:rPr>
              <a:t> </a:t>
            </a:r>
            <a:r>
              <a:rPr sz="2150" spc="-30" dirty="0">
                <a:latin typeface="Calibri"/>
                <a:cs typeface="Calibri"/>
              </a:rPr>
              <a:t>6,</a:t>
            </a:r>
            <a:r>
              <a:rPr sz="2150" spc="570" dirty="0">
                <a:latin typeface="Calibri"/>
                <a:cs typeface="Calibri"/>
              </a:rPr>
              <a:t> </a:t>
            </a:r>
            <a:r>
              <a:rPr sz="2150" spc="-60" dirty="0">
                <a:latin typeface="Calibri"/>
                <a:cs typeface="Calibri"/>
              </a:rPr>
              <a:t>developed</a:t>
            </a:r>
            <a:r>
              <a:rPr sz="2150" spc="70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in </a:t>
            </a:r>
            <a:r>
              <a:rPr sz="2150" spc="-40" dirty="0">
                <a:latin typeface="Calibri"/>
                <a:cs typeface="Calibri"/>
              </a:rPr>
              <a:t>Germany</a:t>
            </a:r>
            <a:r>
              <a:rPr sz="2150" spc="135" dirty="0">
                <a:latin typeface="Calibri"/>
                <a:cs typeface="Calibri"/>
              </a:rPr>
              <a:t> </a:t>
            </a:r>
            <a:r>
              <a:rPr sz="2150" spc="-45" dirty="0">
                <a:latin typeface="Calibri"/>
                <a:cs typeface="Calibri"/>
              </a:rPr>
              <a:t>are</a:t>
            </a:r>
            <a:r>
              <a:rPr sz="2150" spc="60" dirty="0">
                <a:latin typeface="Calibri"/>
                <a:cs typeface="Calibri"/>
              </a:rPr>
              <a:t> </a:t>
            </a:r>
            <a:r>
              <a:rPr sz="2150" spc="-55" dirty="0">
                <a:latin typeface="Calibri"/>
                <a:cs typeface="Calibri"/>
              </a:rPr>
              <a:t>similar.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8910" y="293687"/>
            <a:ext cx="2657475" cy="47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i="0" spc="-10" dirty="0">
                <a:latin typeface="Calibri"/>
                <a:cs typeface="Calibri"/>
              </a:rPr>
              <a:t>Properties</a:t>
            </a:r>
            <a:r>
              <a:rPr sz="2950" i="0" spc="15" dirty="0">
                <a:latin typeface="Calibri"/>
                <a:cs typeface="Calibri"/>
              </a:rPr>
              <a:t> </a:t>
            </a:r>
            <a:r>
              <a:rPr sz="2950" i="0" dirty="0">
                <a:latin typeface="Calibri"/>
                <a:cs typeface="Calibri"/>
              </a:rPr>
              <a:t>of</a:t>
            </a:r>
            <a:r>
              <a:rPr sz="2950" i="0" spc="-95" dirty="0">
                <a:latin typeface="Calibri"/>
                <a:cs typeface="Calibri"/>
              </a:rPr>
              <a:t> </a:t>
            </a:r>
            <a:r>
              <a:rPr sz="2950" i="0" spc="-75" dirty="0">
                <a:latin typeface="Calibri"/>
                <a:cs typeface="Calibri"/>
              </a:rPr>
              <a:t>(PA)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1970" y="1449387"/>
            <a:ext cx="5307965" cy="21005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44475" marR="5080" indent="-231140">
              <a:lnSpc>
                <a:spcPct val="101200"/>
              </a:lnSpc>
              <a:spcBef>
                <a:spcPts val="70"/>
              </a:spcBef>
              <a:buChar char="•"/>
              <a:tabLst>
                <a:tab pos="247650" algn="l"/>
              </a:tabLst>
            </a:pPr>
            <a:r>
              <a:rPr sz="2100" dirty="0">
                <a:latin typeface="Calibri"/>
                <a:cs typeface="Calibri"/>
              </a:rPr>
              <a:t>Nylon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is</a:t>
            </a:r>
            <a:r>
              <a:rPr sz="2100" spc="-8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strong,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highly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elastics,</a:t>
            </a:r>
            <a:r>
              <a:rPr sz="2100" spc="8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tough</a:t>
            </a:r>
            <a:r>
              <a:rPr sz="2100" spc="6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abrasion 	resistant,</a:t>
            </a:r>
            <a:r>
              <a:rPr sz="2100" spc="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and</a:t>
            </a:r>
            <a:r>
              <a:rPr sz="2100" spc="5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self</a:t>
            </a:r>
            <a:r>
              <a:rPr sz="2100" spc="-190" dirty="0">
                <a:latin typeface="Calibri"/>
                <a:cs typeface="Calibri"/>
              </a:rPr>
              <a:t> </a:t>
            </a:r>
            <a:r>
              <a:rPr sz="2100" spc="-590" dirty="0">
                <a:latin typeface="Calibri"/>
                <a:cs typeface="Calibri"/>
              </a:rPr>
              <a:t>—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lubricating.</a:t>
            </a:r>
            <a:endParaRPr sz="2100">
              <a:latin typeface="Calibri"/>
              <a:cs typeface="Calibri"/>
            </a:endParaRPr>
          </a:p>
          <a:p>
            <a:pPr marL="243840" marR="781050" indent="-231140">
              <a:lnSpc>
                <a:spcPts val="2550"/>
              </a:lnSpc>
              <a:spcBef>
                <a:spcPts val="615"/>
              </a:spcBef>
              <a:buChar char="•"/>
              <a:tabLst>
                <a:tab pos="253365" algn="l"/>
              </a:tabLst>
            </a:pPr>
            <a:r>
              <a:rPr sz="2150" dirty="0">
                <a:latin typeface="Calibri"/>
                <a:cs typeface="Calibri"/>
              </a:rPr>
              <a:t>It</a:t>
            </a:r>
            <a:r>
              <a:rPr sz="2150" spc="-13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retain</a:t>
            </a:r>
            <a:r>
              <a:rPr sz="2150" spc="-9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good</a:t>
            </a:r>
            <a:r>
              <a:rPr sz="2150" spc="-9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mechanical</a:t>
            </a:r>
            <a:r>
              <a:rPr sz="2150" spc="7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properties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at 	</a:t>
            </a:r>
            <a:r>
              <a:rPr sz="2150" spc="-40" dirty="0">
                <a:latin typeface="Calibri"/>
                <a:cs typeface="Calibri"/>
              </a:rPr>
              <a:t>temperature</a:t>
            </a:r>
            <a:r>
              <a:rPr sz="2150" spc="8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up</a:t>
            </a:r>
            <a:r>
              <a:rPr sz="2150" spc="-8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to</a:t>
            </a:r>
            <a:r>
              <a:rPr sz="2150" spc="-7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about</a:t>
            </a:r>
            <a:r>
              <a:rPr sz="2150" spc="1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125</a:t>
            </a:r>
            <a:r>
              <a:rPr sz="2150" spc="-6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(250)</a:t>
            </a:r>
            <a:endParaRPr sz="2150">
              <a:latin typeface="Calibri"/>
              <a:cs typeface="Calibri"/>
            </a:endParaRPr>
          </a:p>
          <a:p>
            <a:pPr marL="245110" marR="41275" indent="-233045">
              <a:lnSpc>
                <a:spcPts val="2550"/>
              </a:lnSpc>
              <a:spcBef>
                <a:spcPts val="525"/>
              </a:spcBef>
              <a:buChar char="•"/>
              <a:tabLst>
                <a:tab pos="245110" algn="l"/>
                <a:tab pos="254000" algn="l"/>
              </a:tabLst>
            </a:pP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One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shortcoming</a:t>
            </a:r>
            <a:r>
              <a:rPr sz="2200" spc="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that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it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absorbs </a:t>
            </a:r>
            <a:r>
              <a:rPr sz="2200" spc="-25" dirty="0">
                <a:latin typeface="Calibri"/>
                <a:cs typeface="Calibri"/>
              </a:rPr>
              <a:t>water</a:t>
            </a:r>
            <a:r>
              <a:rPr sz="2200" spc="-30" dirty="0">
                <a:latin typeface="Calibri"/>
                <a:cs typeface="Calibri"/>
              </a:rPr>
              <a:t> with </a:t>
            </a:r>
            <a:r>
              <a:rPr sz="2200" dirty="0">
                <a:latin typeface="Calibri"/>
                <a:cs typeface="Calibri"/>
              </a:rPr>
              <a:t>an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55" dirty="0">
                <a:latin typeface="Calibri"/>
                <a:cs typeface="Calibri"/>
              </a:rPr>
              <a:t>accompanying</a:t>
            </a:r>
            <a:r>
              <a:rPr sz="2200" spc="14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degradation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properties.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8691" y="293687"/>
            <a:ext cx="2803525" cy="47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i="0" spc="-20" dirty="0">
                <a:latin typeface="Calibri"/>
                <a:cs typeface="Calibri"/>
              </a:rPr>
              <a:t>Application</a:t>
            </a:r>
            <a:r>
              <a:rPr sz="2950" i="0" spc="120" dirty="0">
                <a:latin typeface="Calibri"/>
                <a:cs typeface="Calibri"/>
              </a:rPr>
              <a:t> </a:t>
            </a:r>
            <a:r>
              <a:rPr sz="2950" i="0" dirty="0">
                <a:latin typeface="Calibri"/>
                <a:cs typeface="Calibri"/>
              </a:rPr>
              <a:t>of</a:t>
            </a:r>
            <a:r>
              <a:rPr sz="2950" i="0" spc="-70" dirty="0">
                <a:latin typeface="Calibri"/>
                <a:cs typeface="Calibri"/>
              </a:rPr>
              <a:t> </a:t>
            </a:r>
            <a:r>
              <a:rPr sz="2950" i="0" spc="-85" dirty="0">
                <a:latin typeface="Calibri"/>
                <a:cs typeface="Calibri"/>
              </a:rPr>
              <a:t>(PA)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1970" y="1562417"/>
            <a:ext cx="5373370" cy="2035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840" marR="5080" indent="-231775">
              <a:lnSpc>
                <a:spcPct val="144900"/>
              </a:lnSpc>
              <a:spcBef>
                <a:spcPts val="100"/>
              </a:spcBef>
              <a:buChar char="•"/>
              <a:tabLst>
                <a:tab pos="246379" algn="l"/>
                <a:tab pos="1068070" algn="l"/>
                <a:tab pos="1417320" algn="l"/>
                <a:tab pos="2740660" algn="l"/>
                <a:tab pos="3050540" algn="l"/>
                <a:tab pos="3780154" algn="l"/>
                <a:tab pos="5053330" algn="l"/>
              </a:tabLst>
            </a:pPr>
            <a:r>
              <a:rPr sz="2200" spc="-10" dirty="0">
                <a:latin typeface="Calibri"/>
                <a:cs typeface="Calibri"/>
              </a:rPr>
              <a:t>Nylon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5" dirty="0">
                <a:latin typeface="Calibri"/>
                <a:cs typeface="Calibri"/>
              </a:rPr>
              <a:t>is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commonly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0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0" dirty="0">
                <a:latin typeface="Calibri"/>
                <a:cs typeface="Calibri"/>
              </a:rPr>
              <a:t>good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substitute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80" dirty="0">
                <a:latin typeface="Calibri"/>
                <a:cs typeface="Calibri"/>
              </a:rPr>
              <a:t>for 	</a:t>
            </a:r>
            <a:r>
              <a:rPr sz="2200" spc="-35" dirty="0">
                <a:latin typeface="Calibri"/>
                <a:cs typeface="Calibri"/>
              </a:rPr>
              <a:t>metals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bearings,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70" dirty="0">
                <a:latin typeface="Calibri"/>
                <a:cs typeface="Calibri"/>
              </a:rPr>
              <a:t>gear,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and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similar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parts.</a:t>
            </a:r>
            <a:endParaRPr sz="2200">
              <a:latin typeface="Calibri"/>
              <a:cs typeface="Calibri"/>
            </a:endParaRPr>
          </a:p>
          <a:p>
            <a:pPr marL="245110" marR="6985" indent="-233045">
              <a:lnSpc>
                <a:spcPct val="144900"/>
              </a:lnSpc>
              <a:spcBef>
                <a:spcPts val="525"/>
              </a:spcBef>
              <a:buChar char="•"/>
              <a:tabLst>
                <a:tab pos="245110" algn="l"/>
                <a:tab pos="246379" algn="l"/>
                <a:tab pos="3522345" algn="l"/>
              </a:tabLst>
            </a:pPr>
            <a:r>
              <a:rPr sz="2200" dirty="0">
                <a:latin typeface="Calibri"/>
                <a:cs typeface="Calibri"/>
              </a:rPr>
              <a:t>	The</a:t>
            </a:r>
            <a:r>
              <a:rPr sz="2200" spc="18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majority</a:t>
            </a:r>
            <a:r>
              <a:rPr sz="2200" spc="2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applications</a:t>
            </a:r>
            <a:r>
              <a:rPr sz="2200" dirty="0">
                <a:latin typeface="Calibri"/>
                <a:cs typeface="Calibri"/>
              </a:rPr>
              <a:t>	of</a:t>
            </a:r>
            <a:r>
              <a:rPr sz="2200" spc="1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nylon</a:t>
            </a:r>
            <a:r>
              <a:rPr sz="2200" spc="17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(about)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fiber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for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carpets,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apparel,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and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tire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cord.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305435">
              <a:lnSpc>
                <a:spcPct val="100000"/>
              </a:lnSpc>
              <a:spcBef>
                <a:spcPts val="100"/>
              </a:spcBef>
            </a:pPr>
            <a:r>
              <a:rPr sz="2700" i="0" spc="-30" dirty="0">
                <a:latin typeface="Calibri"/>
                <a:cs typeface="Calibri"/>
              </a:rPr>
              <a:t>Acrylonitrile</a:t>
            </a:r>
            <a:r>
              <a:rPr sz="2700" i="0" spc="90" dirty="0">
                <a:latin typeface="Calibri"/>
                <a:cs typeface="Calibri"/>
              </a:rPr>
              <a:t> </a:t>
            </a:r>
            <a:r>
              <a:rPr sz="2700" i="0" spc="-30" dirty="0">
                <a:latin typeface="Calibri"/>
                <a:cs typeface="Calibri"/>
              </a:rPr>
              <a:t>Butadiene</a:t>
            </a:r>
            <a:r>
              <a:rPr sz="2700" i="0" spc="15" dirty="0">
                <a:latin typeface="Calibri"/>
                <a:cs typeface="Calibri"/>
              </a:rPr>
              <a:t> </a:t>
            </a:r>
            <a:r>
              <a:rPr sz="2700" i="0" spc="-20" dirty="0">
                <a:latin typeface="Calibri"/>
                <a:cs typeface="Calibri"/>
              </a:rPr>
              <a:t>Styrene</a:t>
            </a:r>
            <a:r>
              <a:rPr sz="2700" i="0" spc="-35" dirty="0">
                <a:latin typeface="Calibri"/>
                <a:cs typeface="Calibri"/>
              </a:rPr>
              <a:t> </a:t>
            </a:r>
            <a:r>
              <a:rPr sz="2700" i="0" spc="-10" dirty="0">
                <a:latin typeface="Calibri"/>
                <a:cs typeface="Calibri"/>
              </a:rPr>
              <a:t>(ABS)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1970" y="1004887"/>
            <a:ext cx="5470525" cy="3211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840" indent="-231140">
              <a:lnSpc>
                <a:spcPct val="100000"/>
              </a:lnSpc>
              <a:spcBef>
                <a:spcPts val="100"/>
              </a:spcBef>
              <a:buChar char="•"/>
              <a:tabLst>
                <a:tab pos="243840" algn="l"/>
              </a:tabLst>
            </a:pPr>
            <a:r>
              <a:rPr sz="2150" dirty="0">
                <a:latin typeface="Calibri"/>
                <a:cs typeface="Calibri"/>
              </a:rPr>
              <a:t>It’s</a:t>
            </a:r>
            <a:r>
              <a:rPr sz="2150" spc="-4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</a:t>
            </a:r>
            <a:r>
              <a:rPr sz="2150" spc="-6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type</a:t>
            </a:r>
            <a:r>
              <a:rPr sz="2150" spc="-3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of</a:t>
            </a:r>
            <a:r>
              <a:rPr sz="2150" spc="-75" dirty="0">
                <a:latin typeface="Calibri"/>
                <a:cs typeface="Calibri"/>
              </a:rPr>
              <a:t> </a:t>
            </a:r>
            <a:r>
              <a:rPr sz="2150" spc="-30" dirty="0">
                <a:latin typeface="Calibri"/>
                <a:cs typeface="Calibri"/>
              </a:rPr>
              <a:t>polystyrene</a:t>
            </a:r>
            <a:r>
              <a:rPr sz="2150" spc="40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(PS)</a:t>
            </a:r>
            <a:endParaRPr sz="2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55"/>
              </a:spcBef>
              <a:buFont typeface="Calibri"/>
              <a:buChar char="•"/>
            </a:pPr>
            <a:endParaRPr sz="2150">
              <a:latin typeface="Calibri"/>
              <a:cs typeface="Calibri"/>
            </a:endParaRPr>
          </a:p>
          <a:p>
            <a:pPr marL="246379" marR="215900" indent="-234315">
              <a:lnSpc>
                <a:spcPts val="2550"/>
              </a:lnSpc>
              <a:buChar char="•"/>
              <a:tabLst>
                <a:tab pos="246379" algn="l"/>
                <a:tab pos="248285" algn="l"/>
              </a:tabLst>
            </a:pPr>
            <a:r>
              <a:rPr sz="2200" dirty="0">
                <a:latin typeface="Calibri"/>
                <a:cs typeface="Calibri"/>
              </a:rPr>
              <a:t>	-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This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material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55" dirty="0">
                <a:latin typeface="Calibri"/>
                <a:cs typeface="Calibri"/>
              </a:rPr>
              <a:t>terpolymer</a:t>
            </a:r>
            <a:r>
              <a:rPr sz="2200" spc="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acrylonitrile, </a:t>
            </a:r>
            <a:r>
              <a:rPr sz="2200" spc="-35" dirty="0">
                <a:latin typeface="Calibri"/>
                <a:cs typeface="Calibri"/>
              </a:rPr>
              <a:t>butadiene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styrene.</a:t>
            </a:r>
            <a:endParaRPr sz="2200">
              <a:latin typeface="Calibri"/>
              <a:cs typeface="Calibri"/>
            </a:endParaRPr>
          </a:p>
          <a:p>
            <a:pPr marL="243840" marR="41275" indent="-231775">
              <a:lnSpc>
                <a:spcPts val="2550"/>
              </a:lnSpc>
              <a:spcBef>
                <a:spcPts val="525"/>
              </a:spcBef>
              <a:buChar char="•"/>
              <a:tabLst>
                <a:tab pos="245110" algn="l"/>
              </a:tabLst>
            </a:pPr>
            <a:r>
              <a:rPr sz="2200" spc="-10" dirty="0">
                <a:latin typeface="Calibri"/>
                <a:cs typeface="Calibri"/>
              </a:rPr>
              <a:t>Usual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compositions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about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half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styrene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with 	</a:t>
            </a:r>
            <a:r>
              <a:rPr sz="2200" spc="-45" dirty="0">
                <a:latin typeface="Calibri"/>
                <a:cs typeface="Calibri"/>
              </a:rPr>
              <a:t>the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balance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divided</a:t>
            </a:r>
            <a:r>
              <a:rPr sz="2200" spc="-50" dirty="0">
                <a:latin typeface="Calibri"/>
                <a:cs typeface="Calibri"/>
              </a:rPr>
              <a:t> between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butadiene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and 	</a:t>
            </a:r>
            <a:r>
              <a:rPr sz="2200" spc="-10" dirty="0">
                <a:latin typeface="Calibri"/>
                <a:cs typeface="Calibri"/>
              </a:rPr>
              <a:t>acrylonitrile.</a:t>
            </a:r>
            <a:endParaRPr sz="2200">
              <a:latin typeface="Calibri"/>
              <a:cs typeface="Calibri"/>
            </a:endParaRPr>
          </a:p>
          <a:p>
            <a:pPr marL="250825" marR="5080" indent="-238760">
              <a:lnSpc>
                <a:spcPts val="2590"/>
              </a:lnSpc>
              <a:spcBef>
                <a:spcPts val="455"/>
              </a:spcBef>
              <a:buChar char="•"/>
              <a:tabLst>
                <a:tab pos="250825" algn="l"/>
                <a:tab pos="252729" algn="l"/>
              </a:tabLst>
            </a:pPr>
            <a:r>
              <a:rPr sz="2200" dirty="0">
                <a:latin typeface="Calibri"/>
                <a:cs typeface="Calibri"/>
              </a:rPr>
              <a:t>	</a:t>
            </a:r>
            <a:r>
              <a:rPr sz="2200" spc="-25" dirty="0">
                <a:latin typeface="Calibri"/>
                <a:cs typeface="Calibri"/>
              </a:rPr>
              <a:t>Acrylonitrile</a:t>
            </a:r>
            <a:r>
              <a:rPr sz="2200" spc="204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Butadiene</a:t>
            </a:r>
            <a:r>
              <a:rPr sz="2200" spc="18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Styrene</a:t>
            </a:r>
            <a:r>
              <a:rPr sz="2200" spc="1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(ABS)</a:t>
            </a:r>
            <a:r>
              <a:rPr sz="2200" spc="10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polymer </a:t>
            </a:r>
            <a:r>
              <a:rPr sz="2200" spc="-40" dirty="0">
                <a:latin typeface="Calibri"/>
                <a:cs typeface="Calibri"/>
              </a:rPr>
              <a:t>was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first</a:t>
            </a:r>
            <a:r>
              <a:rPr sz="2200" spc="-50" dirty="0">
                <a:latin typeface="Calibri"/>
                <a:cs typeface="Calibri"/>
              </a:rPr>
              <a:t> discovered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during</a:t>
            </a:r>
            <a:r>
              <a:rPr sz="2200" spc="-50" dirty="0">
                <a:latin typeface="Calibri"/>
                <a:cs typeface="Calibri"/>
              </a:rPr>
              <a:t> World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War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II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0410" y="293687"/>
            <a:ext cx="1499870" cy="47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i="0" spc="-75" dirty="0">
                <a:latin typeface="Calibri"/>
                <a:cs typeface="Calibri"/>
              </a:rPr>
              <a:t>FEATURES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261" y="1011237"/>
            <a:ext cx="2774315" cy="2766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775" indent="-231140">
              <a:lnSpc>
                <a:spcPts val="2145"/>
              </a:lnSpc>
              <a:spcBef>
                <a:spcPts val="100"/>
              </a:spcBef>
              <a:buChar char="•"/>
              <a:tabLst>
                <a:tab pos="231775" algn="l"/>
              </a:tabLst>
            </a:pPr>
            <a:r>
              <a:rPr sz="1800" dirty="0">
                <a:latin typeface="Calibri"/>
                <a:cs typeface="Calibri"/>
              </a:rPr>
              <a:t>Flame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Retardant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rgbClr val="0F0F0F"/>
                </a:solidFill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10795">
              <a:lnSpc>
                <a:spcPts val="2180"/>
              </a:lnSpc>
              <a:tabLst>
                <a:tab pos="231140" algn="l"/>
              </a:tabLst>
            </a:pPr>
            <a:r>
              <a:rPr sz="1850" spc="-50" dirty="0">
                <a:latin typeface="Calibri"/>
                <a:cs typeface="Calibri"/>
              </a:rPr>
              <a:t>°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-20" dirty="0">
                <a:latin typeface="Calibri"/>
                <a:cs typeface="Calibri"/>
              </a:rPr>
              <a:t>High</a:t>
            </a:r>
            <a:r>
              <a:rPr sz="1850" spc="-65" dirty="0">
                <a:latin typeface="Calibri"/>
                <a:cs typeface="Calibri"/>
              </a:rPr>
              <a:t> </a:t>
            </a:r>
            <a:r>
              <a:rPr sz="1850" spc="-45" dirty="0">
                <a:latin typeface="Calibri"/>
                <a:cs typeface="Calibri"/>
              </a:rPr>
              <a:t>Heat</a:t>
            </a:r>
            <a:r>
              <a:rPr sz="1850" spc="-60" dirty="0">
                <a:latin typeface="Calibri"/>
                <a:cs typeface="Calibri"/>
              </a:rPr>
              <a:t> </a:t>
            </a:r>
            <a:r>
              <a:rPr sz="1850" spc="-40" dirty="0">
                <a:latin typeface="Calibri"/>
                <a:cs typeface="Calibri"/>
              </a:rPr>
              <a:t>Resistance</a:t>
            </a:r>
            <a:r>
              <a:rPr sz="1850" spc="50" dirty="0">
                <a:latin typeface="Calibri"/>
                <a:cs typeface="Calibri"/>
              </a:rPr>
              <a:t> </a:t>
            </a:r>
            <a:r>
              <a:rPr sz="1850" spc="-50" dirty="0">
                <a:latin typeface="Calibri"/>
                <a:cs typeface="Calibri"/>
              </a:rPr>
              <a:t>,</a:t>
            </a:r>
            <a:endParaRPr sz="1850">
              <a:latin typeface="Calibri"/>
              <a:cs typeface="Calibri"/>
            </a:endParaRPr>
          </a:p>
          <a:p>
            <a:pPr marL="10795">
              <a:lnSpc>
                <a:spcPts val="2165"/>
              </a:lnSpc>
              <a:tabLst>
                <a:tab pos="288290" algn="l"/>
              </a:tabLst>
            </a:pPr>
            <a:r>
              <a:rPr sz="1850" spc="-50" dirty="0">
                <a:latin typeface="Calibri"/>
                <a:cs typeface="Calibri"/>
              </a:rPr>
              <a:t>°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-25" dirty="0">
                <a:latin typeface="Calibri"/>
                <a:cs typeface="Calibri"/>
              </a:rPr>
              <a:t>Good</a:t>
            </a:r>
            <a:r>
              <a:rPr sz="1850" spc="-60" dirty="0">
                <a:latin typeface="Calibri"/>
                <a:cs typeface="Calibri"/>
              </a:rPr>
              <a:t> </a:t>
            </a:r>
            <a:r>
              <a:rPr sz="1850" spc="-45" dirty="0">
                <a:latin typeface="Calibri"/>
                <a:cs typeface="Calibri"/>
              </a:rPr>
              <a:t>Impact</a:t>
            </a:r>
            <a:r>
              <a:rPr sz="1850" spc="-20" dirty="0">
                <a:latin typeface="Calibri"/>
                <a:cs typeface="Calibri"/>
              </a:rPr>
              <a:t> </a:t>
            </a:r>
            <a:r>
              <a:rPr sz="1850" spc="-50" dirty="0">
                <a:latin typeface="Calibri"/>
                <a:cs typeface="Calibri"/>
              </a:rPr>
              <a:t>Resistance</a:t>
            </a:r>
            <a:r>
              <a:rPr sz="1850" spc="30" dirty="0">
                <a:latin typeface="Calibri"/>
                <a:cs typeface="Calibri"/>
              </a:rPr>
              <a:t> </a:t>
            </a:r>
            <a:r>
              <a:rPr sz="1850" spc="-50" dirty="0">
                <a:latin typeface="Calibri"/>
                <a:cs typeface="Calibri"/>
              </a:rPr>
              <a:t>,</a:t>
            </a:r>
            <a:endParaRPr sz="1850">
              <a:latin typeface="Calibri"/>
              <a:cs typeface="Calibri"/>
            </a:endParaRPr>
          </a:p>
          <a:p>
            <a:pPr marL="288925" indent="-288290">
              <a:lnSpc>
                <a:spcPts val="2110"/>
              </a:lnSpc>
              <a:buChar char="•"/>
              <a:tabLst>
                <a:tab pos="288925" algn="l"/>
              </a:tabLst>
            </a:pPr>
            <a:r>
              <a:rPr sz="1800" spc="-10" dirty="0">
                <a:latin typeface="Calibri"/>
                <a:cs typeface="Calibri"/>
              </a:rPr>
              <a:t>High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Impact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Resistance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231140" indent="-231140">
              <a:lnSpc>
                <a:spcPts val="2180"/>
              </a:lnSpc>
              <a:buChar char="•"/>
              <a:tabLst>
                <a:tab pos="231140" algn="l"/>
              </a:tabLst>
            </a:pPr>
            <a:r>
              <a:rPr sz="1850" spc="-20" dirty="0">
                <a:latin typeface="Calibri"/>
                <a:cs typeface="Calibri"/>
              </a:rPr>
              <a:t>High</a:t>
            </a:r>
            <a:r>
              <a:rPr sz="1850" spc="-55" dirty="0">
                <a:latin typeface="Calibri"/>
                <a:cs typeface="Calibri"/>
              </a:rPr>
              <a:t> </a:t>
            </a:r>
            <a:r>
              <a:rPr sz="1850" spc="-25" dirty="0">
                <a:latin typeface="Calibri"/>
                <a:cs typeface="Calibri"/>
              </a:rPr>
              <a:t>Flow</a:t>
            </a:r>
            <a:r>
              <a:rPr sz="1850" spc="-75" dirty="0">
                <a:latin typeface="Calibri"/>
                <a:cs typeface="Calibri"/>
              </a:rPr>
              <a:t> </a:t>
            </a:r>
            <a:r>
              <a:rPr sz="1850" spc="-50" dirty="0">
                <a:latin typeface="Calibri"/>
                <a:cs typeface="Calibri"/>
              </a:rPr>
              <a:t>,</a:t>
            </a:r>
            <a:endParaRPr sz="1850">
              <a:latin typeface="Calibri"/>
              <a:cs typeface="Calibri"/>
            </a:endParaRPr>
          </a:p>
          <a:p>
            <a:pPr marL="10795">
              <a:lnSpc>
                <a:spcPts val="2165"/>
              </a:lnSpc>
              <a:tabLst>
                <a:tab pos="231140" algn="l"/>
              </a:tabLst>
            </a:pPr>
            <a:r>
              <a:rPr sz="1850" spc="-50" dirty="0">
                <a:latin typeface="Calibri"/>
                <a:cs typeface="Calibri"/>
              </a:rPr>
              <a:t>°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-35" dirty="0">
                <a:latin typeface="Calibri"/>
                <a:cs typeface="Calibri"/>
              </a:rPr>
              <a:t>General</a:t>
            </a:r>
            <a:r>
              <a:rPr sz="1850" spc="-40" dirty="0">
                <a:latin typeface="Calibri"/>
                <a:cs typeface="Calibri"/>
              </a:rPr>
              <a:t> </a:t>
            </a:r>
            <a:r>
              <a:rPr sz="1850" spc="-45" dirty="0">
                <a:latin typeface="Calibri"/>
                <a:cs typeface="Calibri"/>
              </a:rPr>
              <a:t>Purpose</a:t>
            </a:r>
            <a:r>
              <a:rPr sz="1850" spc="45" dirty="0">
                <a:latin typeface="Calibri"/>
                <a:cs typeface="Calibri"/>
              </a:rPr>
              <a:t> </a:t>
            </a:r>
            <a:r>
              <a:rPr sz="1850" spc="-50" dirty="0">
                <a:latin typeface="Calibri"/>
                <a:cs typeface="Calibri"/>
              </a:rPr>
              <a:t>,</a:t>
            </a:r>
            <a:endParaRPr sz="1850">
              <a:latin typeface="Calibri"/>
              <a:cs typeface="Calibri"/>
            </a:endParaRPr>
          </a:p>
          <a:p>
            <a:pPr marL="231140" indent="-230504">
              <a:lnSpc>
                <a:spcPts val="2125"/>
              </a:lnSpc>
              <a:buChar char="•"/>
              <a:tabLst>
                <a:tab pos="231140" algn="l"/>
              </a:tabLst>
            </a:pPr>
            <a:r>
              <a:rPr sz="1800" dirty="0">
                <a:latin typeface="Calibri"/>
                <a:cs typeface="Calibri"/>
              </a:rPr>
              <a:t>Good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Flow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rgbClr val="131313"/>
                </a:solidFill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288290" indent="-287655">
              <a:lnSpc>
                <a:spcPts val="2115"/>
              </a:lnSpc>
              <a:spcBef>
                <a:spcPts val="15"/>
              </a:spcBef>
              <a:buChar char="•"/>
              <a:tabLst>
                <a:tab pos="288290" algn="l"/>
              </a:tabLst>
            </a:pPr>
            <a:r>
              <a:rPr sz="1800" dirty="0">
                <a:latin typeface="Calibri"/>
                <a:cs typeface="Calibri"/>
              </a:rPr>
              <a:t>Good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Process ability,</a:t>
            </a:r>
            <a:endParaRPr sz="1800">
              <a:latin typeface="Calibri"/>
              <a:cs typeface="Calibri"/>
            </a:endParaRPr>
          </a:p>
          <a:p>
            <a:pPr marL="287655" indent="-287655">
              <a:lnSpc>
                <a:spcPts val="2235"/>
              </a:lnSpc>
              <a:buChar char="•"/>
              <a:tabLst>
                <a:tab pos="287655" algn="l"/>
              </a:tabLst>
            </a:pPr>
            <a:r>
              <a:rPr sz="1900" spc="-75" dirty="0">
                <a:latin typeface="Calibri"/>
                <a:cs typeface="Calibri"/>
              </a:rPr>
              <a:t>High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45" dirty="0">
                <a:latin typeface="Calibri"/>
                <a:cs typeface="Calibri"/>
              </a:rPr>
              <a:t>Gloss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,</a:t>
            </a:r>
            <a:endParaRPr sz="1900">
              <a:latin typeface="Calibri"/>
              <a:cs typeface="Calibri"/>
            </a:endParaRPr>
          </a:p>
          <a:p>
            <a:pPr marL="10795">
              <a:lnSpc>
                <a:spcPts val="2155"/>
              </a:lnSpc>
              <a:tabLst>
                <a:tab pos="288290" algn="l"/>
              </a:tabLst>
            </a:pPr>
            <a:r>
              <a:rPr sz="1800" spc="-50" dirty="0">
                <a:latin typeface="Calibri"/>
                <a:cs typeface="Calibri"/>
              </a:rPr>
              <a:t>°</a:t>
            </a:r>
            <a:r>
              <a:rPr sz="1800" dirty="0">
                <a:latin typeface="Calibri"/>
                <a:cs typeface="Calibri"/>
              </a:rPr>
              <a:t>	Good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Dimensional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Stability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6019800" cy="4200525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2247" y="293687"/>
            <a:ext cx="769620" cy="47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i="0" spc="-35" dirty="0">
                <a:latin typeface="Calibri"/>
                <a:cs typeface="Calibri"/>
              </a:rPr>
              <a:t>USES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159" y="1011237"/>
            <a:ext cx="3396615" cy="2766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554" indent="-236854">
              <a:lnSpc>
                <a:spcPts val="2145"/>
              </a:lnSpc>
              <a:spcBef>
                <a:spcPts val="100"/>
              </a:spcBef>
              <a:buChar char="•"/>
              <a:tabLst>
                <a:tab pos="249554" algn="l"/>
              </a:tabLst>
            </a:pPr>
            <a:r>
              <a:rPr sz="1800" spc="-10" dirty="0">
                <a:latin typeface="Calibri"/>
                <a:cs typeface="Calibri"/>
              </a:rPr>
              <a:t>Automotive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Applications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22860">
              <a:lnSpc>
                <a:spcPts val="2200"/>
              </a:lnSpc>
              <a:tabLst>
                <a:tab pos="243204" algn="l"/>
              </a:tabLst>
            </a:pPr>
            <a:r>
              <a:rPr sz="1850" spc="-50" dirty="0">
                <a:latin typeface="Calibri"/>
                <a:cs typeface="Calibri"/>
              </a:rPr>
              <a:t>°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-35" dirty="0">
                <a:latin typeface="Calibri"/>
                <a:cs typeface="Calibri"/>
              </a:rPr>
              <a:t>Electrical/Electronic</a:t>
            </a:r>
            <a:r>
              <a:rPr sz="1850" spc="-60" dirty="0">
                <a:latin typeface="Calibri"/>
                <a:cs typeface="Calibri"/>
              </a:rPr>
              <a:t> </a:t>
            </a:r>
            <a:r>
              <a:rPr sz="1850" spc="-40" dirty="0">
                <a:latin typeface="Calibri"/>
                <a:cs typeface="Calibri"/>
              </a:rPr>
              <a:t>Applications</a:t>
            </a:r>
            <a:r>
              <a:rPr sz="1850" spc="105" dirty="0">
                <a:latin typeface="Calibri"/>
                <a:cs typeface="Calibri"/>
              </a:rPr>
              <a:t> </a:t>
            </a:r>
            <a:r>
              <a:rPr sz="1850" spc="-50" dirty="0">
                <a:solidFill>
                  <a:srgbClr val="131313"/>
                </a:solidFill>
                <a:latin typeface="Calibri"/>
                <a:cs typeface="Calibri"/>
              </a:rPr>
              <a:t>,</a:t>
            </a:r>
            <a:endParaRPr sz="1850">
              <a:latin typeface="Calibri"/>
              <a:cs typeface="Calibri"/>
            </a:endParaRPr>
          </a:p>
          <a:p>
            <a:pPr marL="22860">
              <a:lnSpc>
                <a:spcPts val="2130"/>
              </a:lnSpc>
              <a:spcBef>
                <a:spcPts val="5"/>
              </a:spcBef>
              <a:tabLst>
                <a:tab pos="243204" algn="l"/>
              </a:tabLst>
            </a:pPr>
            <a:r>
              <a:rPr sz="1800" spc="-50" dirty="0">
                <a:latin typeface="Calibri"/>
                <a:cs typeface="Calibri"/>
              </a:rPr>
              <a:t>°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10" dirty="0">
                <a:latin typeface="Calibri"/>
                <a:cs typeface="Calibri"/>
              </a:rPr>
              <a:t>General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Purpose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243840" indent="-231140">
              <a:lnSpc>
                <a:spcPts val="2115"/>
              </a:lnSpc>
              <a:buChar char="•"/>
              <a:tabLst>
                <a:tab pos="243840" algn="l"/>
              </a:tabLst>
            </a:pPr>
            <a:r>
              <a:rPr sz="1800" spc="-10" dirty="0">
                <a:latin typeface="Calibri"/>
                <a:cs typeface="Calibri"/>
              </a:rPr>
              <a:t>Housings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297180" indent="-284480">
              <a:lnSpc>
                <a:spcPts val="2180"/>
              </a:lnSpc>
              <a:buChar char="•"/>
              <a:tabLst>
                <a:tab pos="297180" algn="l"/>
              </a:tabLst>
            </a:pPr>
            <a:r>
              <a:rPr sz="1850" spc="-40" dirty="0">
                <a:latin typeface="Calibri"/>
                <a:cs typeface="Calibri"/>
              </a:rPr>
              <a:t>Appliances</a:t>
            </a:r>
            <a:r>
              <a:rPr sz="1850" spc="20" dirty="0">
                <a:latin typeface="Calibri"/>
                <a:cs typeface="Calibri"/>
              </a:rPr>
              <a:t> </a:t>
            </a:r>
            <a:r>
              <a:rPr sz="1850" spc="-50" dirty="0">
                <a:solidFill>
                  <a:srgbClr val="0F0F0F"/>
                </a:solidFill>
                <a:latin typeface="Calibri"/>
                <a:cs typeface="Calibri"/>
              </a:rPr>
              <a:t>,</a:t>
            </a:r>
            <a:endParaRPr sz="1850">
              <a:latin typeface="Calibri"/>
              <a:cs typeface="Calibri"/>
            </a:endParaRPr>
          </a:p>
          <a:p>
            <a:pPr marL="22860">
              <a:lnSpc>
                <a:spcPts val="2165"/>
              </a:lnSpc>
              <a:tabLst>
                <a:tab pos="300355" algn="l"/>
              </a:tabLst>
            </a:pPr>
            <a:r>
              <a:rPr sz="1850" spc="-50" dirty="0">
                <a:latin typeface="Calibri"/>
                <a:cs typeface="Calibri"/>
              </a:rPr>
              <a:t>°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-45" dirty="0">
                <a:latin typeface="Calibri"/>
                <a:cs typeface="Calibri"/>
              </a:rPr>
              <a:t>Business</a:t>
            </a:r>
            <a:r>
              <a:rPr sz="1850" spc="-25" dirty="0">
                <a:latin typeface="Calibri"/>
                <a:cs typeface="Calibri"/>
              </a:rPr>
              <a:t> </a:t>
            </a:r>
            <a:r>
              <a:rPr sz="1850" spc="-45" dirty="0">
                <a:latin typeface="Calibri"/>
                <a:cs typeface="Calibri"/>
              </a:rPr>
              <a:t>Equipment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spc="-50" dirty="0">
                <a:solidFill>
                  <a:srgbClr val="0E0E0E"/>
                </a:solidFill>
                <a:latin typeface="Calibri"/>
                <a:cs typeface="Calibri"/>
              </a:rPr>
              <a:t>,</a:t>
            </a:r>
            <a:endParaRPr sz="1850">
              <a:latin typeface="Calibri"/>
              <a:cs typeface="Calibri"/>
            </a:endParaRPr>
          </a:p>
          <a:p>
            <a:pPr marL="249554" indent="-236854">
              <a:lnSpc>
                <a:spcPts val="2110"/>
              </a:lnSpc>
              <a:buChar char="•"/>
              <a:tabLst>
                <a:tab pos="249554" algn="l"/>
              </a:tabLst>
            </a:pPr>
            <a:r>
              <a:rPr sz="1800" spc="-20" dirty="0">
                <a:latin typeface="Calibri"/>
                <a:cs typeface="Calibri"/>
              </a:rPr>
              <a:t>Automotive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Interior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Parts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rgbClr val="1D1D1D"/>
                </a:solidFill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242570" indent="-229870">
              <a:lnSpc>
                <a:spcPts val="2180"/>
              </a:lnSpc>
              <a:buChar char="•"/>
              <a:tabLst>
                <a:tab pos="242570" algn="l"/>
              </a:tabLst>
            </a:pPr>
            <a:r>
              <a:rPr sz="1850" spc="-60" dirty="0">
                <a:latin typeface="Calibri"/>
                <a:cs typeface="Calibri"/>
              </a:rPr>
              <a:t>Thin-</a:t>
            </a:r>
            <a:r>
              <a:rPr sz="1850" spc="-25" dirty="0">
                <a:latin typeface="Calibri"/>
                <a:cs typeface="Calibri"/>
              </a:rPr>
              <a:t>walled</a:t>
            </a:r>
            <a:r>
              <a:rPr sz="1850" spc="20" dirty="0">
                <a:latin typeface="Calibri"/>
                <a:cs typeface="Calibri"/>
              </a:rPr>
              <a:t> </a:t>
            </a:r>
            <a:r>
              <a:rPr sz="1850" spc="-30" dirty="0">
                <a:latin typeface="Calibri"/>
                <a:cs typeface="Calibri"/>
              </a:rPr>
              <a:t>Parts</a:t>
            </a:r>
            <a:r>
              <a:rPr sz="1850" spc="-50" dirty="0">
                <a:latin typeface="Calibri"/>
                <a:cs typeface="Calibri"/>
              </a:rPr>
              <a:t> </a:t>
            </a:r>
            <a:r>
              <a:rPr sz="1850" spc="-50" dirty="0">
                <a:solidFill>
                  <a:srgbClr val="1F1F1F"/>
                </a:solidFill>
                <a:latin typeface="Calibri"/>
                <a:cs typeface="Calibri"/>
              </a:rPr>
              <a:t>,</a:t>
            </a:r>
            <a:endParaRPr sz="1850">
              <a:latin typeface="Calibri"/>
              <a:cs typeface="Calibri"/>
            </a:endParaRPr>
          </a:p>
          <a:p>
            <a:pPr marL="249554" indent="-236854">
              <a:lnSpc>
                <a:spcPts val="2200"/>
              </a:lnSpc>
              <a:buChar char="•"/>
              <a:tabLst>
                <a:tab pos="249554" algn="l"/>
              </a:tabLst>
            </a:pPr>
            <a:r>
              <a:rPr sz="1850" spc="-40" dirty="0">
                <a:latin typeface="Calibri"/>
                <a:cs typeface="Calibri"/>
              </a:rPr>
              <a:t>Appliance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spc="-50" dirty="0">
                <a:latin typeface="Calibri"/>
                <a:cs typeface="Calibri"/>
              </a:rPr>
              <a:t>Components</a:t>
            </a:r>
            <a:r>
              <a:rPr sz="1850" spc="60" dirty="0">
                <a:latin typeface="Calibri"/>
                <a:cs typeface="Calibri"/>
              </a:rPr>
              <a:t> </a:t>
            </a:r>
            <a:r>
              <a:rPr sz="1850" spc="-50" dirty="0">
                <a:latin typeface="Calibri"/>
                <a:cs typeface="Calibri"/>
              </a:rPr>
              <a:t>,</a:t>
            </a:r>
            <a:endParaRPr sz="1850">
              <a:latin typeface="Calibri"/>
              <a:cs typeface="Calibri"/>
            </a:endParaRPr>
          </a:p>
          <a:p>
            <a:pPr marL="22860">
              <a:lnSpc>
                <a:spcPct val="100000"/>
              </a:lnSpc>
              <a:spcBef>
                <a:spcPts val="5"/>
              </a:spcBef>
              <a:tabLst>
                <a:tab pos="242570" algn="l"/>
              </a:tabLst>
            </a:pPr>
            <a:r>
              <a:rPr sz="1800" spc="-50" dirty="0">
                <a:latin typeface="Calibri"/>
                <a:cs typeface="Calibri"/>
              </a:rPr>
              <a:t>°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10" dirty="0">
                <a:latin typeface="Calibri"/>
                <a:cs typeface="Calibri"/>
              </a:rPr>
              <a:t>Computer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Components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..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2112" y="115887"/>
            <a:ext cx="252730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0" spc="-30" dirty="0">
                <a:latin typeface="Calibri"/>
                <a:cs typeface="Calibri"/>
              </a:rPr>
              <a:t>Application</a:t>
            </a:r>
            <a:r>
              <a:rPr sz="2700" i="0" spc="15" dirty="0">
                <a:latin typeface="Calibri"/>
                <a:cs typeface="Calibri"/>
              </a:rPr>
              <a:t> </a:t>
            </a:r>
            <a:r>
              <a:rPr sz="2700" i="0" dirty="0">
                <a:latin typeface="Calibri"/>
                <a:cs typeface="Calibri"/>
              </a:rPr>
              <a:t>of</a:t>
            </a:r>
            <a:r>
              <a:rPr sz="2700" i="0" spc="-65" dirty="0">
                <a:latin typeface="Calibri"/>
                <a:cs typeface="Calibri"/>
              </a:rPr>
              <a:t> </a:t>
            </a:r>
            <a:r>
              <a:rPr sz="2700" i="0" spc="-25" dirty="0">
                <a:latin typeface="Calibri"/>
                <a:cs typeface="Calibri"/>
              </a:rPr>
              <a:t>ABS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561" y="652462"/>
            <a:ext cx="5200015" cy="348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>
              <a:lnSpc>
                <a:spcPts val="2205"/>
              </a:lnSpc>
              <a:spcBef>
                <a:spcPts val="100"/>
              </a:spcBef>
              <a:tabLst>
                <a:tab pos="246379" algn="l"/>
              </a:tabLst>
            </a:pPr>
            <a:r>
              <a:rPr sz="1850" spc="-50" dirty="0">
                <a:latin typeface="Calibri"/>
                <a:cs typeface="Calibri"/>
              </a:rPr>
              <a:t>°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-10" dirty="0">
                <a:latin typeface="Calibri"/>
                <a:cs typeface="Calibri"/>
              </a:rPr>
              <a:t>helmets,</a:t>
            </a:r>
            <a:endParaRPr sz="1850">
              <a:latin typeface="Calibri"/>
              <a:cs typeface="Calibri"/>
            </a:endParaRPr>
          </a:p>
          <a:p>
            <a:pPr marL="246379" indent="-233045">
              <a:lnSpc>
                <a:spcPts val="2130"/>
              </a:lnSpc>
              <a:buChar char="•"/>
              <a:tabLst>
                <a:tab pos="246379" algn="l"/>
              </a:tabLst>
            </a:pPr>
            <a:r>
              <a:rPr sz="1800" spc="-20" dirty="0">
                <a:latin typeface="Calibri"/>
                <a:cs typeface="Calibri"/>
              </a:rPr>
              <a:t>refrigerator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doors,</a:t>
            </a:r>
            <a:endParaRPr sz="1800">
              <a:latin typeface="Calibri"/>
              <a:cs typeface="Calibri"/>
            </a:endParaRPr>
          </a:p>
          <a:p>
            <a:pPr marL="243840" indent="-230504">
              <a:lnSpc>
                <a:spcPts val="2105"/>
              </a:lnSpc>
              <a:buChar char="•"/>
              <a:tabLst>
                <a:tab pos="243840" algn="l"/>
              </a:tabLst>
            </a:pPr>
            <a:r>
              <a:rPr sz="1800" spc="-10" dirty="0">
                <a:latin typeface="Calibri"/>
                <a:cs typeface="Calibri"/>
              </a:rPr>
              <a:t>computer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housings,</a:t>
            </a:r>
            <a:endParaRPr sz="1800">
              <a:latin typeface="Calibri"/>
              <a:cs typeface="Calibri"/>
            </a:endParaRPr>
          </a:p>
          <a:p>
            <a:pPr marL="244475" indent="-231775">
              <a:lnSpc>
                <a:spcPts val="2210"/>
              </a:lnSpc>
              <a:buChar char="•"/>
              <a:tabLst>
                <a:tab pos="244475" algn="l"/>
              </a:tabLst>
            </a:pPr>
            <a:r>
              <a:rPr sz="1900" spc="-10" dirty="0">
                <a:latin typeface="Calibri"/>
                <a:cs typeface="Calibri"/>
              </a:rPr>
              <a:t>suitcases,</a:t>
            </a:r>
            <a:endParaRPr sz="1900">
              <a:latin typeface="Calibri"/>
              <a:cs typeface="Calibri"/>
            </a:endParaRPr>
          </a:p>
          <a:p>
            <a:pPr marL="245110" indent="-232410">
              <a:lnSpc>
                <a:spcPts val="2155"/>
              </a:lnSpc>
              <a:buChar char="•"/>
              <a:tabLst>
                <a:tab pos="245110" algn="l"/>
              </a:tabLst>
            </a:pPr>
            <a:r>
              <a:rPr sz="1850" spc="-35" dirty="0">
                <a:latin typeface="Calibri"/>
                <a:cs typeface="Calibri"/>
              </a:rPr>
              <a:t>steering</a:t>
            </a:r>
            <a:r>
              <a:rPr sz="1850" spc="-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wheels,</a:t>
            </a:r>
            <a:endParaRPr sz="1850">
              <a:latin typeface="Calibri"/>
              <a:cs typeface="Calibri"/>
            </a:endParaRPr>
          </a:p>
          <a:p>
            <a:pPr marL="295910" indent="-282575">
              <a:lnSpc>
                <a:spcPts val="2125"/>
              </a:lnSpc>
              <a:buChar char="•"/>
              <a:tabLst>
                <a:tab pos="295910" algn="l"/>
              </a:tabLst>
            </a:pPr>
            <a:r>
              <a:rPr sz="1800" dirty="0">
                <a:latin typeface="Calibri"/>
                <a:cs typeface="Calibri"/>
              </a:rPr>
              <a:t>grills for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hot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air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systems,</a:t>
            </a:r>
            <a:endParaRPr sz="1800">
              <a:latin typeface="Calibri"/>
              <a:cs typeface="Calibri"/>
            </a:endParaRPr>
          </a:p>
          <a:p>
            <a:pPr marL="246379" indent="-233045">
              <a:lnSpc>
                <a:spcPts val="2145"/>
              </a:lnSpc>
              <a:spcBef>
                <a:spcPts val="15"/>
              </a:spcBef>
              <a:buChar char="•"/>
              <a:tabLst>
                <a:tab pos="246379" algn="l"/>
              </a:tabLst>
            </a:pPr>
            <a:r>
              <a:rPr sz="1800" dirty="0">
                <a:latin typeface="Calibri"/>
                <a:cs typeface="Calibri"/>
              </a:rPr>
              <a:t>pump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impellers,</a:t>
            </a:r>
            <a:endParaRPr sz="1800">
              <a:latin typeface="Calibri"/>
              <a:cs typeface="Calibri"/>
            </a:endParaRPr>
          </a:p>
          <a:p>
            <a:pPr marL="250190" indent="-237490">
              <a:lnSpc>
                <a:spcPts val="2180"/>
              </a:lnSpc>
              <a:buChar char="•"/>
              <a:tabLst>
                <a:tab pos="250190" algn="l"/>
              </a:tabLst>
            </a:pPr>
            <a:r>
              <a:rPr sz="1850" spc="-50" dirty="0">
                <a:latin typeface="Calibri"/>
                <a:cs typeface="Calibri"/>
              </a:rPr>
              <a:t>telephone</a:t>
            </a:r>
            <a:r>
              <a:rPr sz="1850" spc="-1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housings,</a:t>
            </a:r>
            <a:endParaRPr sz="1850">
              <a:latin typeface="Calibri"/>
              <a:cs typeface="Calibri"/>
            </a:endParaRPr>
          </a:p>
          <a:p>
            <a:pPr marL="243204" indent="-230504">
              <a:lnSpc>
                <a:spcPts val="2190"/>
              </a:lnSpc>
              <a:buChar char="•"/>
              <a:tabLst>
                <a:tab pos="243204" algn="l"/>
              </a:tabLst>
            </a:pPr>
            <a:r>
              <a:rPr sz="1850" spc="-30" dirty="0">
                <a:latin typeface="Calibri"/>
                <a:cs typeface="Calibri"/>
              </a:rPr>
              <a:t>electrical</a:t>
            </a:r>
            <a:r>
              <a:rPr sz="1850" spc="-15" dirty="0">
                <a:latin typeface="Calibri"/>
                <a:cs typeface="Calibri"/>
              </a:rPr>
              <a:t> </a:t>
            </a:r>
            <a:r>
              <a:rPr sz="1850" spc="-45" dirty="0">
                <a:latin typeface="Calibri"/>
                <a:cs typeface="Calibri"/>
              </a:rPr>
              <a:t>conduct,</a:t>
            </a:r>
            <a:r>
              <a:rPr sz="1850" spc="45" dirty="0">
                <a:latin typeface="Calibri"/>
                <a:cs typeface="Calibri"/>
              </a:rPr>
              <a:t> </a:t>
            </a:r>
            <a:r>
              <a:rPr sz="1850" spc="-45" dirty="0">
                <a:latin typeface="Calibri"/>
                <a:cs typeface="Calibri"/>
              </a:rPr>
              <a:t>tubes</a:t>
            </a:r>
            <a:r>
              <a:rPr sz="1850" spc="-5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and</a:t>
            </a:r>
            <a:r>
              <a:rPr sz="1850" spc="-5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pipes.</a:t>
            </a:r>
            <a:endParaRPr sz="1850">
              <a:latin typeface="Calibri"/>
              <a:cs typeface="Calibri"/>
            </a:endParaRPr>
          </a:p>
          <a:p>
            <a:pPr marL="245110" marR="32384" indent="-231140">
              <a:lnSpc>
                <a:spcPts val="1730"/>
              </a:lnSpc>
              <a:spcBef>
                <a:spcPts val="355"/>
              </a:spcBef>
              <a:buChar char="•"/>
              <a:tabLst>
                <a:tab pos="250190" algn="l"/>
              </a:tabLst>
            </a:pPr>
            <a:r>
              <a:rPr sz="1750" dirty="0">
                <a:latin typeface="Calibri"/>
                <a:cs typeface="Calibri"/>
              </a:rPr>
              <a:t>In</a:t>
            </a:r>
            <a:r>
              <a:rPr sz="1750" spc="25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view</a:t>
            </a:r>
            <a:r>
              <a:rPr sz="1750" spc="40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of</a:t>
            </a:r>
            <a:r>
              <a:rPr sz="1750" spc="30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its low</a:t>
            </a:r>
            <a:r>
              <a:rPr sz="1750" spc="75" dirty="0">
                <a:latin typeface="Calibri"/>
                <a:cs typeface="Calibri"/>
              </a:rPr>
              <a:t> </a:t>
            </a:r>
            <a:r>
              <a:rPr sz="1750" spc="-10" dirty="0">
                <a:latin typeface="Calibri"/>
                <a:cs typeface="Calibri"/>
              </a:rPr>
              <a:t>temperature</a:t>
            </a:r>
            <a:r>
              <a:rPr sz="1750" spc="155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resistance,</a:t>
            </a:r>
            <a:r>
              <a:rPr sz="1750" spc="130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ABS</a:t>
            </a:r>
            <a:r>
              <a:rPr sz="1750" spc="50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is</a:t>
            </a:r>
            <a:r>
              <a:rPr sz="1750" spc="-15" dirty="0">
                <a:latin typeface="Calibri"/>
                <a:cs typeface="Calibri"/>
              </a:rPr>
              <a:t> </a:t>
            </a:r>
            <a:r>
              <a:rPr sz="1750" spc="-20" dirty="0">
                <a:latin typeface="Calibri"/>
                <a:cs typeface="Calibri"/>
              </a:rPr>
              <a:t>used 	</a:t>
            </a:r>
            <a:r>
              <a:rPr sz="1750" dirty="0">
                <a:latin typeface="Calibri"/>
                <a:cs typeface="Calibri"/>
              </a:rPr>
              <a:t>for</a:t>
            </a:r>
            <a:r>
              <a:rPr sz="1750" spc="-25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fishing</a:t>
            </a:r>
            <a:r>
              <a:rPr sz="1750" spc="-10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tackle</a:t>
            </a:r>
            <a:r>
              <a:rPr sz="1750" spc="70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boxes,</a:t>
            </a:r>
            <a:r>
              <a:rPr sz="1750" spc="80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fishing</a:t>
            </a:r>
            <a:r>
              <a:rPr sz="1750" spc="35" dirty="0">
                <a:latin typeface="Calibri"/>
                <a:cs typeface="Calibri"/>
              </a:rPr>
              <a:t> </a:t>
            </a:r>
            <a:r>
              <a:rPr sz="1750" dirty="0">
                <a:latin typeface="Calibri"/>
                <a:cs typeface="Calibri"/>
              </a:rPr>
              <a:t>reels,</a:t>
            </a:r>
            <a:r>
              <a:rPr sz="1750" spc="-5" dirty="0">
                <a:latin typeface="Calibri"/>
                <a:cs typeface="Calibri"/>
              </a:rPr>
              <a:t> </a:t>
            </a:r>
            <a:r>
              <a:rPr sz="1750" spc="-20" dirty="0">
                <a:latin typeface="Calibri"/>
                <a:cs typeface="Calibri"/>
              </a:rPr>
              <a:t>etc.</a:t>
            </a:r>
            <a:endParaRPr sz="1750">
              <a:latin typeface="Calibri"/>
              <a:cs typeface="Calibri"/>
            </a:endParaRPr>
          </a:p>
          <a:p>
            <a:pPr marL="243204" marR="5080" indent="-231140">
              <a:lnSpc>
                <a:spcPct val="75700"/>
              </a:lnSpc>
              <a:spcBef>
                <a:spcPts val="480"/>
              </a:spcBef>
              <a:buChar char="•"/>
              <a:tabLst>
                <a:tab pos="243204" algn="l"/>
                <a:tab pos="250190" algn="l"/>
              </a:tabLst>
            </a:pPr>
            <a:r>
              <a:rPr sz="1900" dirty="0">
                <a:latin typeface="Calibri"/>
                <a:cs typeface="Calibri"/>
              </a:rPr>
              <a:t>	</a:t>
            </a:r>
            <a:r>
              <a:rPr sz="1900" spc="-70" dirty="0">
                <a:latin typeface="Calibri"/>
                <a:cs typeface="Calibri"/>
              </a:rPr>
              <a:t>Various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70" dirty="0">
                <a:latin typeface="Calibri"/>
                <a:cs typeface="Calibri"/>
              </a:rPr>
              <a:t>thermoformed</a:t>
            </a:r>
            <a:r>
              <a:rPr sz="1900" spc="65" dirty="0">
                <a:latin typeface="Calibri"/>
                <a:cs typeface="Calibri"/>
              </a:rPr>
              <a:t> </a:t>
            </a:r>
            <a:r>
              <a:rPr sz="1900" spc="-65" dirty="0">
                <a:latin typeface="Calibri"/>
                <a:cs typeface="Calibri"/>
              </a:rPr>
              <a:t>components</a:t>
            </a:r>
            <a:r>
              <a:rPr sz="1900" spc="105" dirty="0">
                <a:latin typeface="Calibri"/>
                <a:cs typeface="Calibri"/>
              </a:rPr>
              <a:t> </a:t>
            </a:r>
            <a:r>
              <a:rPr sz="1900" spc="-85" dirty="0">
                <a:latin typeface="Calibri"/>
                <a:cs typeface="Calibri"/>
              </a:rPr>
              <a:t>are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55" dirty="0">
                <a:latin typeface="Calibri"/>
                <a:cs typeface="Calibri"/>
              </a:rPr>
              <a:t>used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80" dirty="0">
                <a:latin typeface="Calibri"/>
                <a:cs typeface="Calibri"/>
              </a:rPr>
              <a:t>in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boats </a:t>
            </a:r>
            <a:r>
              <a:rPr sz="1900" spc="-80" dirty="0">
                <a:latin typeface="Calibri"/>
                <a:cs typeface="Calibri"/>
              </a:rPr>
              <a:t>and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45" dirty="0">
                <a:latin typeface="Calibri"/>
                <a:cs typeface="Calibri"/>
              </a:rPr>
              <a:t>trailer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components.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8460" y="293687"/>
            <a:ext cx="2202180" cy="47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i="0" spc="-10" dirty="0">
                <a:latin typeface="Calibri"/>
                <a:cs typeface="Calibri"/>
              </a:rPr>
              <a:t>Disadvantages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673" y="1425575"/>
            <a:ext cx="4528820" cy="110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670" indent="-140970">
              <a:lnSpc>
                <a:spcPct val="100000"/>
              </a:lnSpc>
              <a:spcBef>
                <a:spcPts val="100"/>
              </a:spcBef>
              <a:buChar char="-"/>
              <a:tabLst>
                <a:tab pos="153670" algn="l"/>
              </a:tabLst>
            </a:pPr>
            <a:r>
              <a:rPr sz="1800" spc="-35" dirty="0">
                <a:latin typeface="Calibri"/>
                <a:cs typeface="Calibri"/>
              </a:rPr>
              <a:t>Limited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weathering</a:t>
            </a:r>
            <a:r>
              <a:rPr sz="1800" spc="-10" dirty="0">
                <a:latin typeface="Calibri"/>
                <a:cs typeface="Calibri"/>
              </a:rPr>
              <a:t> resistance</a:t>
            </a:r>
            <a:endParaRPr sz="1800">
              <a:latin typeface="Calibri"/>
              <a:cs typeface="Calibri"/>
            </a:endParaRPr>
          </a:p>
          <a:p>
            <a:pPr marL="125095" indent="-112395">
              <a:lnSpc>
                <a:spcPts val="2110"/>
              </a:lnSpc>
              <a:spcBef>
                <a:spcPts val="15"/>
              </a:spcBef>
              <a:buChar char="-"/>
              <a:tabLst>
                <a:tab pos="125095" algn="l"/>
              </a:tabLst>
            </a:pPr>
            <a:r>
              <a:rPr sz="1800" spc="-55" dirty="0">
                <a:latin typeface="Calibri"/>
                <a:cs typeface="Calibri"/>
              </a:rPr>
              <a:t>Moderate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heat,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moisture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and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chemical </a:t>
            </a:r>
            <a:r>
              <a:rPr sz="1800" spc="-20" dirty="0">
                <a:latin typeface="Calibri"/>
                <a:cs typeface="Calibri"/>
              </a:rPr>
              <a:t>resistance</a:t>
            </a:r>
            <a:endParaRPr sz="1800">
              <a:latin typeface="Calibri"/>
              <a:cs typeface="Calibri"/>
            </a:endParaRPr>
          </a:p>
          <a:p>
            <a:pPr marL="125095" indent="-112395">
              <a:lnSpc>
                <a:spcPts val="2080"/>
              </a:lnSpc>
              <a:buChar char="-"/>
              <a:tabLst>
                <a:tab pos="125095" algn="l"/>
              </a:tabLst>
            </a:pPr>
            <a:r>
              <a:rPr sz="1800" spc="-40" dirty="0">
                <a:latin typeface="Calibri"/>
                <a:cs typeface="Calibri"/>
              </a:rPr>
              <a:t>Relatively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high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cost</a:t>
            </a:r>
            <a:endParaRPr sz="1800">
              <a:latin typeface="Calibri"/>
              <a:cs typeface="Calibri"/>
            </a:endParaRPr>
          </a:p>
          <a:p>
            <a:pPr marL="125095" indent="-112395">
              <a:lnSpc>
                <a:spcPts val="2130"/>
              </a:lnSpc>
              <a:buClr>
                <a:srgbClr val="0F0F0F"/>
              </a:buClr>
              <a:buChar char="-"/>
              <a:tabLst>
                <a:tab pos="125095" algn="l"/>
              </a:tabLst>
            </a:pPr>
            <a:r>
              <a:rPr sz="1800" spc="-50" dirty="0">
                <a:latin typeface="Calibri"/>
                <a:cs typeface="Calibri"/>
              </a:rPr>
              <a:t>Flammable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with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high </a:t>
            </a:r>
            <a:r>
              <a:rPr sz="1800" spc="-65" dirty="0">
                <a:latin typeface="Calibri"/>
                <a:cs typeface="Calibri"/>
              </a:rPr>
              <a:t>smoke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generation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734" y="-30162"/>
            <a:ext cx="21164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spc="-35" dirty="0">
                <a:latin typeface="Calibri"/>
                <a:cs typeface="Calibri"/>
              </a:rPr>
              <a:t>Polyimides</a:t>
            </a:r>
            <a:r>
              <a:rPr sz="2800" i="0" spc="-65" dirty="0">
                <a:latin typeface="Calibri"/>
                <a:cs typeface="Calibri"/>
              </a:rPr>
              <a:t> </a:t>
            </a:r>
            <a:r>
              <a:rPr sz="2800" i="0" spc="-20" dirty="0">
                <a:latin typeface="Calibri"/>
                <a:cs typeface="Calibri"/>
              </a:rPr>
              <a:t>(PI)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66" y="460375"/>
            <a:ext cx="5779770" cy="3781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110" indent="-231140">
              <a:lnSpc>
                <a:spcPct val="100000"/>
              </a:lnSpc>
              <a:spcBef>
                <a:spcPts val="100"/>
              </a:spcBef>
              <a:buChar char="•"/>
              <a:tabLst>
                <a:tab pos="245110" algn="l"/>
              </a:tabLst>
            </a:pPr>
            <a:r>
              <a:rPr sz="1900" dirty="0">
                <a:latin typeface="Calibri"/>
                <a:cs typeface="Calibri"/>
              </a:rPr>
              <a:t>Polyimides</a:t>
            </a:r>
            <a:r>
              <a:rPr sz="1900" spc="3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are</a:t>
            </a:r>
            <a:r>
              <a:rPr sz="1900" spc="1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1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group</a:t>
            </a:r>
            <a:r>
              <a:rPr sz="1900" spc="17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10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linear</a:t>
            </a:r>
            <a:r>
              <a:rPr sz="1900" spc="9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aromatic</a:t>
            </a:r>
            <a:r>
              <a:rPr sz="1900" spc="204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polymers</a:t>
            </a:r>
            <a:endParaRPr sz="1900">
              <a:latin typeface="Calibri"/>
              <a:cs typeface="Calibri"/>
            </a:endParaRPr>
          </a:p>
          <a:p>
            <a:pPr marL="244475" indent="-230504">
              <a:lnSpc>
                <a:spcPct val="100000"/>
              </a:lnSpc>
              <a:spcBef>
                <a:spcPts val="80"/>
              </a:spcBef>
              <a:buChar char="•"/>
              <a:tabLst>
                <a:tab pos="244475" algn="l"/>
              </a:tabLst>
            </a:pPr>
            <a:r>
              <a:rPr sz="1900" dirty="0">
                <a:latin typeface="Calibri"/>
                <a:cs typeface="Calibri"/>
              </a:rPr>
              <a:t>They</a:t>
            </a:r>
            <a:r>
              <a:rPr sz="1900" spc="10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are</a:t>
            </a:r>
            <a:r>
              <a:rPr sz="1900" spc="10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produced</a:t>
            </a:r>
            <a:r>
              <a:rPr sz="1900" spc="29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1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condensation</a:t>
            </a:r>
            <a:r>
              <a:rPr sz="1900" spc="29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reaction</a:t>
            </a:r>
            <a:endParaRPr sz="1900">
              <a:latin typeface="Calibri"/>
              <a:cs typeface="Calibri"/>
            </a:endParaRPr>
          </a:p>
          <a:p>
            <a:pPr marL="196215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solidFill>
                  <a:srgbClr val="F00000"/>
                </a:solidFill>
                <a:latin typeface="Calibri"/>
                <a:cs typeface="Calibri"/>
              </a:rPr>
              <a:t>Characteristics</a:t>
            </a:r>
            <a:r>
              <a:rPr sz="2000" spc="-5" dirty="0">
                <a:solidFill>
                  <a:srgbClr val="F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6110A"/>
                </a:solidFill>
                <a:latin typeface="Calibri"/>
                <a:cs typeface="Calibri"/>
              </a:rPr>
              <a:t>of</a:t>
            </a:r>
            <a:r>
              <a:rPr sz="2000" spc="5" dirty="0">
                <a:solidFill>
                  <a:srgbClr val="F6110A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0100"/>
                </a:solidFill>
                <a:latin typeface="Calibri"/>
                <a:cs typeface="Calibri"/>
              </a:rPr>
              <a:t>Pis:</a:t>
            </a:r>
            <a:endParaRPr sz="2000">
              <a:latin typeface="Calibri"/>
              <a:cs typeface="Calibri"/>
            </a:endParaRPr>
          </a:p>
          <a:p>
            <a:pPr marL="245110" indent="-231140">
              <a:lnSpc>
                <a:spcPct val="100000"/>
              </a:lnSpc>
              <a:spcBef>
                <a:spcPts val="100"/>
              </a:spcBef>
              <a:buChar char="•"/>
              <a:tabLst>
                <a:tab pos="245110" algn="l"/>
              </a:tabLst>
            </a:pPr>
            <a:r>
              <a:rPr sz="1900" dirty="0">
                <a:latin typeface="Calibri"/>
                <a:cs typeface="Calibri"/>
              </a:rPr>
              <a:t>Good</a:t>
            </a:r>
            <a:r>
              <a:rPr sz="1900" spc="2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mechanical</a:t>
            </a:r>
            <a:r>
              <a:rPr sz="1900" spc="30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properties</a:t>
            </a:r>
            <a:endParaRPr sz="1900">
              <a:latin typeface="Calibri"/>
              <a:cs typeface="Calibri"/>
            </a:endParaRPr>
          </a:p>
          <a:p>
            <a:pPr marL="244475" indent="-231140">
              <a:lnSpc>
                <a:spcPts val="2320"/>
              </a:lnSpc>
              <a:spcBef>
                <a:spcPts val="70"/>
              </a:spcBef>
              <a:buChar char="•"/>
              <a:tabLst>
                <a:tab pos="244475" algn="l"/>
              </a:tabLst>
            </a:pPr>
            <a:r>
              <a:rPr sz="1950" dirty="0">
                <a:latin typeface="Calibri"/>
                <a:cs typeface="Calibri"/>
              </a:rPr>
              <a:t>Excellent</a:t>
            </a:r>
            <a:r>
              <a:rPr sz="1950" spc="5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thermal</a:t>
            </a:r>
            <a:r>
              <a:rPr sz="1950" spc="6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resistance</a:t>
            </a:r>
            <a:r>
              <a:rPr sz="1950" spc="8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up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to</a:t>
            </a:r>
            <a:r>
              <a:rPr sz="1950" spc="-75" dirty="0">
                <a:latin typeface="Calibri"/>
                <a:cs typeface="Calibri"/>
              </a:rPr>
              <a:t> </a:t>
            </a:r>
            <a:r>
              <a:rPr sz="1950" spc="-110" dirty="0">
                <a:latin typeface="Calibri"/>
                <a:cs typeface="Calibri"/>
              </a:rPr>
              <a:t>250-</a:t>
            </a:r>
            <a:r>
              <a:rPr sz="1950" spc="-25" dirty="0">
                <a:latin typeface="Calibri"/>
                <a:cs typeface="Calibri"/>
              </a:rPr>
              <a:t>"C</a:t>
            </a:r>
            <a:endParaRPr sz="1950">
              <a:latin typeface="Calibri"/>
              <a:cs typeface="Calibri"/>
            </a:endParaRPr>
          </a:p>
          <a:p>
            <a:pPr marL="244475" marR="10795" indent="-232410">
              <a:lnSpc>
                <a:spcPct val="79300"/>
              </a:lnSpc>
              <a:spcBef>
                <a:spcPts val="490"/>
              </a:spcBef>
              <a:buChar char="•"/>
              <a:tabLst>
                <a:tab pos="244475" algn="l"/>
                <a:tab pos="931544" algn="l"/>
                <a:tab pos="2089785" algn="l"/>
                <a:tab pos="3303270" algn="l"/>
                <a:tab pos="4272915" algn="l"/>
                <a:tab pos="5140325" algn="l"/>
              </a:tabLst>
            </a:pPr>
            <a:r>
              <a:rPr sz="2050" spc="-20" dirty="0">
                <a:latin typeface="Calibri"/>
                <a:cs typeface="Calibri"/>
              </a:rPr>
              <a:t>Good</a:t>
            </a:r>
            <a:r>
              <a:rPr sz="2050" dirty="0">
                <a:latin typeface="Calibri"/>
                <a:cs typeface="Calibri"/>
              </a:rPr>
              <a:t>	</a:t>
            </a:r>
            <a:r>
              <a:rPr sz="2050" spc="-10" dirty="0">
                <a:latin typeface="Calibri"/>
                <a:cs typeface="Calibri"/>
              </a:rPr>
              <a:t>resistance</a:t>
            </a:r>
            <a:r>
              <a:rPr sz="2050" dirty="0">
                <a:latin typeface="Calibri"/>
                <a:cs typeface="Calibri"/>
              </a:rPr>
              <a:t>	to</a:t>
            </a:r>
            <a:r>
              <a:rPr sz="2050" spc="39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organic</a:t>
            </a:r>
            <a:r>
              <a:rPr sz="2050" dirty="0">
                <a:latin typeface="Calibri"/>
                <a:cs typeface="Calibri"/>
              </a:rPr>
              <a:t>	</a:t>
            </a:r>
            <a:r>
              <a:rPr sz="2050" spc="-10" dirty="0">
                <a:latin typeface="Calibri"/>
                <a:cs typeface="Calibri"/>
              </a:rPr>
              <a:t>solvents</a:t>
            </a:r>
            <a:r>
              <a:rPr sz="2050" dirty="0">
                <a:latin typeface="Calibri"/>
                <a:cs typeface="Calibri"/>
              </a:rPr>
              <a:t>	</a:t>
            </a:r>
            <a:r>
              <a:rPr sz="2050" spc="-10" dirty="0">
                <a:latin typeface="Calibri"/>
                <a:cs typeface="Calibri"/>
              </a:rPr>
              <a:t>expect,</a:t>
            </a:r>
            <a:r>
              <a:rPr sz="2050" dirty="0">
                <a:latin typeface="Calibri"/>
                <a:cs typeface="Calibri"/>
              </a:rPr>
              <a:t>	</a:t>
            </a:r>
            <a:r>
              <a:rPr sz="2050" spc="-55" dirty="0">
                <a:latin typeface="Calibri"/>
                <a:cs typeface="Calibri"/>
              </a:rPr>
              <a:t>alikies </a:t>
            </a:r>
            <a:r>
              <a:rPr sz="2050" dirty="0">
                <a:latin typeface="Calibri"/>
                <a:cs typeface="Calibri"/>
              </a:rPr>
              <a:t>and</a:t>
            </a:r>
            <a:r>
              <a:rPr sz="2050" spc="-90" dirty="0">
                <a:latin typeface="Calibri"/>
                <a:cs typeface="Calibri"/>
              </a:rPr>
              <a:t> </a:t>
            </a:r>
            <a:r>
              <a:rPr sz="2050" spc="-50" dirty="0">
                <a:latin typeface="Calibri"/>
                <a:cs typeface="Calibri"/>
              </a:rPr>
              <a:t>concentrated</a:t>
            </a:r>
            <a:r>
              <a:rPr sz="2050" spc="8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acids</a:t>
            </a:r>
            <a:endParaRPr sz="2050">
              <a:latin typeface="Calibri"/>
              <a:cs typeface="Calibri"/>
            </a:endParaRPr>
          </a:p>
          <a:p>
            <a:pPr marL="194310">
              <a:lnSpc>
                <a:spcPts val="2305"/>
              </a:lnSpc>
            </a:pPr>
            <a:r>
              <a:rPr sz="1950" dirty="0">
                <a:solidFill>
                  <a:srgbClr val="ED030A"/>
                </a:solidFill>
                <a:latin typeface="Calibri"/>
                <a:cs typeface="Calibri"/>
              </a:rPr>
              <a:t>Applications</a:t>
            </a:r>
            <a:r>
              <a:rPr sz="1950" spc="300" dirty="0">
                <a:solidFill>
                  <a:srgbClr val="ED030A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DB0100"/>
                </a:solidFill>
                <a:latin typeface="Calibri"/>
                <a:cs typeface="Calibri"/>
              </a:rPr>
              <a:t>of</a:t>
            </a:r>
            <a:r>
              <a:rPr sz="1950" spc="35" dirty="0">
                <a:solidFill>
                  <a:srgbClr val="DB0100"/>
                </a:solidFill>
                <a:latin typeface="Calibri"/>
                <a:cs typeface="Calibri"/>
              </a:rPr>
              <a:t> </a:t>
            </a:r>
            <a:r>
              <a:rPr sz="1950" spc="30" dirty="0">
                <a:solidFill>
                  <a:srgbClr val="FB0300"/>
                </a:solidFill>
                <a:latin typeface="Calibri"/>
                <a:cs typeface="Calibri"/>
              </a:rPr>
              <a:t>Pis:</a:t>
            </a:r>
            <a:endParaRPr sz="1950">
              <a:latin typeface="Calibri"/>
              <a:cs typeface="Calibri"/>
            </a:endParaRPr>
          </a:p>
          <a:p>
            <a:pPr marL="244475" indent="-231140">
              <a:lnSpc>
                <a:spcPct val="100000"/>
              </a:lnSpc>
              <a:spcBef>
                <a:spcPts val="60"/>
              </a:spcBef>
              <a:buChar char="•"/>
              <a:tabLst>
                <a:tab pos="244475" algn="l"/>
              </a:tabLst>
            </a:pPr>
            <a:r>
              <a:rPr sz="1950" dirty="0">
                <a:latin typeface="Calibri"/>
                <a:cs typeface="Calibri"/>
              </a:rPr>
              <a:t>High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temperature</a:t>
            </a:r>
            <a:r>
              <a:rPr sz="1950" spc="15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electrical</a:t>
            </a:r>
            <a:r>
              <a:rPr sz="1950" spc="11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cables.</a:t>
            </a:r>
            <a:endParaRPr sz="1950">
              <a:latin typeface="Calibri"/>
              <a:cs typeface="Calibri"/>
            </a:endParaRPr>
          </a:p>
          <a:p>
            <a:pPr marL="243840" indent="-231140">
              <a:lnSpc>
                <a:spcPts val="2375"/>
              </a:lnSpc>
              <a:spcBef>
                <a:spcPts val="10"/>
              </a:spcBef>
              <a:buChar char="•"/>
              <a:tabLst>
                <a:tab pos="243840" algn="l"/>
              </a:tabLst>
            </a:pPr>
            <a:r>
              <a:rPr sz="2000" spc="-10" dirty="0">
                <a:latin typeface="Calibri"/>
                <a:cs typeface="Calibri"/>
              </a:rPr>
              <a:t>Printed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circuit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boards,</a:t>
            </a:r>
            <a:endParaRPr sz="2000">
              <a:latin typeface="Calibri"/>
              <a:cs typeface="Calibri"/>
            </a:endParaRPr>
          </a:p>
          <a:p>
            <a:pPr marL="254000" indent="-241300">
              <a:lnSpc>
                <a:spcPts val="2180"/>
              </a:lnSpc>
              <a:buChar char="•"/>
              <a:tabLst>
                <a:tab pos="254000" algn="l"/>
              </a:tabLst>
            </a:pPr>
            <a:r>
              <a:rPr sz="2050" spc="-45" dirty="0">
                <a:latin typeface="Calibri"/>
                <a:cs typeface="Calibri"/>
              </a:rPr>
              <a:t>Turbine</a:t>
            </a:r>
            <a:r>
              <a:rPr sz="2050" spc="160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blades</a:t>
            </a:r>
            <a:r>
              <a:rPr sz="2050" spc="14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and</a:t>
            </a:r>
            <a:r>
              <a:rPr sz="2050" spc="114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other</a:t>
            </a:r>
            <a:r>
              <a:rPr sz="2050" spc="110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components</a:t>
            </a:r>
            <a:r>
              <a:rPr sz="2050" spc="22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requiring</a:t>
            </a:r>
            <a:r>
              <a:rPr sz="2050" spc="17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fire</a:t>
            </a:r>
            <a:endParaRPr sz="2050">
              <a:latin typeface="Calibri"/>
              <a:cs typeface="Calibri"/>
            </a:endParaRPr>
          </a:p>
          <a:p>
            <a:pPr marL="244475" marR="10795" indent="1270">
              <a:lnSpc>
                <a:spcPct val="76200"/>
              </a:lnSpc>
              <a:spcBef>
                <a:spcPts val="330"/>
              </a:spcBef>
              <a:tabLst>
                <a:tab pos="4768850" algn="l"/>
              </a:tabLst>
            </a:pPr>
            <a:r>
              <a:rPr sz="2050" spc="-30" dirty="0">
                <a:latin typeface="Calibri"/>
                <a:cs typeface="Calibri"/>
              </a:rPr>
              <a:t>resistance,</a:t>
            </a:r>
            <a:r>
              <a:rPr sz="2050" spc="285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strength</a:t>
            </a:r>
            <a:r>
              <a:rPr sz="2050" spc="29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at</a:t>
            </a:r>
            <a:r>
              <a:rPr sz="2050" spc="16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high</a:t>
            </a:r>
            <a:r>
              <a:rPr sz="2050" spc="22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temperatures</a:t>
            </a:r>
            <a:r>
              <a:rPr sz="2050" dirty="0">
                <a:latin typeface="Calibri"/>
                <a:cs typeface="Calibri"/>
              </a:rPr>
              <a:t>	and</a:t>
            </a:r>
            <a:r>
              <a:rPr sz="2050" spc="220" dirty="0">
                <a:latin typeface="Calibri"/>
                <a:cs typeface="Calibri"/>
              </a:rPr>
              <a:t> </a:t>
            </a:r>
            <a:r>
              <a:rPr sz="2050" spc="-65" dirty="0">
                <a:latin typeface="Calibri"/>
                <a:cs typeface="Calibri"/>
              </a:rPr>
              <a:t>good </a:t>
            </a:r>
            <a:r>
              <a:rPr sz="2050" spc="-35" dirty="0">
                <a:latin typeface="Calibri"/>
                <a:cs typeface="Calibri"/>
              </a:rPr>
              <a:t>electrical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properties.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4358" y="217487"/>
            <a:ext cx="3442335" cy="429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50" i="0" spc="-130" dirty="0">
                <a:latin typeface="Arial MT"/>
                <a:cs typeface="Arial MT"/>
              </a:rPr>
              <a:t>Polyamide—</a:t>
            </a:r>
            <a:r>
              <a:rPr sz="2650" i="0" spc="-110" dirty="0">
                <a:latin typeface="Arial MT"/>
                <a:cs typeface="Arial MT"/>
              </a:rPr>
              <a:t>imides</a:t>
            </a:r>
            <a:r>
              <a:rPr sz="2650" i="0" spc="35" dirty="0">
                <a:latin typeface="Arial MT"/>
                <a:cs typeface="Arial MT"/>
              </a:rPr>
              <a:t> </a:t>
            </a:r>
            <a:r>
              <a:rPr sz="2650" i="0" spc="-125" dirty="0">
                <a:latin typeface="Arial MT"/>
                <a:cs typeface="Arial MT"/>
              </a:rPr>
              <a:t>(PAI)</a:t>
            </a:r>
            <a:endParaRPr sz="265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019" y="1046480"/>
            <a:ext cx="5722620" cy="23514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53365" marR="5080" indent="-229870" algn="just">
              <a:lnSpc>
                <a:spcPct val="109800"/>
              </a:lnSpc>
              <a:spcBef>
                <a:spcPts val="114"/>
              </a:spcBef>
              <a:buChar char="•"/>
              <a:tabLst>
                <a:tab pos="255270" algn="l"/>
              </a:tabLst>
            </a:pPr>
            <a:r>
              <a:rPr sz="1950" spc="65" dirty="0">
                <a:latin typeface="Calibri"/>
                <a:cs typeface="Calibri"/>
              </a:rPr>
              <a:t>Polyamide-imides</a:t>
            </a:r>
            <a:r>
              <a:rPr sz="1950" spc="70" dirty="0">
                <a:latin typeface="Calibri"/>
                <a:cs typeface="Calibri"/>
              </a:rPr>
              <a:t>  </a:t>
            </a:r>
            <a:r>
              <a:rPr sz="1950" dirty="0">
                <a:latin typeface="Calibri"/>
                <a:cs typeface="Calibri"/>
              </a:rPr>
              <a:t>are</a:t>
            </a:r>
            <a:r>
              <a:rPr sz="1950" spc="120" dirty="0">
                <a:latin typeface="Calibri"/>
                <a:cs typeface="Calibri"/>
              </a:rPr>
              <a:t>  </a:t>
            </a:r>
            <a:r>
              <a:rPr sz="1950" spc="75" dirty="0">
                <a:latin typeface="Calibri"/>
                <a:cs typeface="Calibri"/>
              </a:rPr>
              <a:t>amorphous</a:t>
            </a:r>
            <a:r>
              <a:rPr sz="1950" spc="155" dirty="0">
                <a:latin typeface="Calibri"/>
                <a:cs typeface="Calibri"/>
              </a:rPr>
              <a:t>  </a:t>
            </a:r>
            <a:r>
              <a:rPr sz="1950" spc="35" dirty="0">
                <a:latin typeface="Calibri"/>
                <a:cs typeface="Calibri"/>
              </a:rPr>
              <a:t>thermoplastic 	</a:t>
            </a:r>
            <a:r>
              <a:rPr sz="1950" dirty="0">
                <a:latin typeface="Calibri"/>
                <a:cs typeface="Calibri"/>
              </a:rPr>
              <a:t>materials</a:t>
            </a:r>
            <a:r>
              <a:rPr sz="1950" spc="254" dirty="0">
                <a:latin typeface="Calibri"/>
                <a:cs typeface="Calibri"/>
              </a:rPr>
              <a:t>  </a:t>
            </a:r>
            <a:r>
              <a:rPr sz="1950" dirty="0">
                <a:latin typeface="Calibri"/>
                <a:cs typeface="Calibri"/>
              </a:rPr>
              <a:t>with</a:t>
            </a:r>
            <a:r>
              <a:rPr sz="1950" spc="254" dirty="0">
                <a:latin typeface="Calibri"/>
                <a:cs typeface="Calibri"/>
              </a:rPr>
              <a:t>  </a:t>
            </a:r>
            <a:r>
              <a:rPr sz="1950" dirty="0">
                <a:latin typeface="Calibri"/>
                <a:cs typeface="Calibri"/>
              </a:rPr>
              <a:t>excellent</a:t>
            </a:r>
            <a:r>
              <a:rPr sz="1950" spc="280" dirty="0">
                <a:latin typeface="Calibri"/>
                <a:cs typeface="Calibri"/>
              </a:rPr>
              <a:t>  </a:t>
            </a:r>
            <a:r>
              <a:rPr sz="1950" spc="55" dirty="0">
                <a:latin typeface="Calibri"/>
                <a:cs typeface="Calibri"/>
              </a:rPr>
              <a:t>mechanical</a:t>
            </a:r>
            <a:r>
              <a:rPr sz="1950" spc="245" dirty="0">
                <a:latin typeface="Calibri"/>
                <a:cs typeface="Calibri"/>
              </a:rPr>
              <a:t>  </a:t>
            </a:r>
            <a:r>
              <a:rPr sz="1950" spc="40" dirty="0">
                <a:latin typeface="Calibri"/>
                <a:cs typeface="Calibri"/>
              </a:rPr>
              <a:t>properties, 	</a:t>
            </a:r>
            <a:r>
              <a:rPr sz="1950" dirty="0">
                <a:latin typeface="Calibri"/>
                <a:cs typeface="Calibri"/>
              </a:rPr>
              <a:t>especially</a:t>
            </a:r>
            <a:r>
              <a:rPr sz="1950" spc="495" dirty="0">
                <a:latin typeface="Calibri"/>
                <a:cs typeface="Calibri"/>
              </a:rPr>
              <a:t> </a:t>
            </a:r>
            <a:r>
              <a:rPr sz="1950" spc="50" dirty="0">
                <a:latin typeface="Calibri"/>
                <a:cs typeface="Calibri"/>
              </a:rPr>
              <a:t>at</a:t>
            </a:r>
            <a:r>
              <a:rPr sz="1950" spc="27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elevated</a:t>
            </a:r>
            <a:r>
              <a:rPr sz="1950" spc="380" dirty="0">
                <a:latin typeface="Calibri"/>
                <a:cs typeface="Calibri"/>
              </a:rPr>
              <a:t> </a:t>
            </a:r>
            <a:r>
              <a:rPr sz="1950" spc="35" dirty="0">
                <a:latin typeface="Calibri"/>
                <a:cs typeface="Calibri"/>
              </a:rPr>
              <a:t>temperatures.</a:t>
            </a:r>
            <a:endParaRPr sz="1950">
              <a:latin typeface="Calibri"/>
              <a:cs typeface="Calibri"/>
            </a:endParaRPr>
          </a:p>
          <a:p>
            <a:pPr marL="253365" indent="-240665">
              <a:lnSpc>
                <a:spcPct val="100000"/>
              </a:lnSpc>
              <a:spcBef>
                <a:spcPts val="2375"/>
              </a:spcBef>
              <a:buChar char="•"/>
              <a:tabLst>
                <a:tab pos="253365" algn="l"/>
              </a:tabLst>
            </a:pPr>
            <a:r>
              <a:rPr sz="2150" dirty="0">
                <a:latin typeface="Calibri"/>
                <a:cs typeface="Calibri"/>
              </a:rPr>
              <a:t>Its</a:t>
            </a:r>
            <a:r>
              <a:rPr sz="2150" spc="-10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similar</a:t>
            </a:r>
            <a:r>
              <a:rPr sz="2150" spc="6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to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PI</a:t>
            </a:r>
            <a:r>
              <a:rPr sz="2150" spc="-120" dirty="0">
                <a:latin typeface="Calibri"/>
                <a:cs typeface="Calibri"/>
              </a:rPr>
              <a:t> </a:t>
            </a:r>
            <a:r>
              <a:rPr sz="2150" spc="-50" dirty="0">
                <a:latin typeface="Calibri"/>
                <a:cs typeface="Calibri"/>
              </a:rPr>
              <a:t>.</a:t>
            </a:r>
            <a:endParaRPr sz="2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70"/>
              </a:spcBef>
              <a:buFont typeface="Calibri"/>
              <a:buChar char="•"/>
            </a:pPr>
            <a:endParaRPr sz="2150">
              <a:latin typeface="Calibri"/>
              <a:cs typeface="Calibri"/>
            </a:endParaRPr>
          </a:p>
          <a:p>
            <a:pPr marL="252729" indent="-231140">
              <a:lnSpc>
                <a:spcPct val="100000"/>
              </a:lnSpc>
              <a:buChar char="•"/>
              <a:tabLst>
                <a:tab pos="252729" algn="l"/>
              </a:tabLst>
            </a:pPr>
            <a:r>
              <a:rPr sz="2200" dirty="0">
                <a:latin typeface="Calibri"/>
                <a:cs typeface="Calibri"/>
              </a:rPr>
              <a:t>Its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also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aromatic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polymer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for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use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at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high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temp.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8626" y="-55562"/>
            <a:ext cx="414274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0" spc="-20" dirty="0">
                <a:latin typeface="Calibri"/>
                <a:cs typeface="Calibri"/>
              </a:rPr>
              <a:t>Properties</a:t>
            </a:r>
            <a:r>
              <a:rPr sz="2700" i="0" spc="-40" dirty="0">
                <a:latin typeface="Calibri"/>
                <a:cs typeface="Calibri"/>
              </a:rPr>
              <a:t> </a:t>
            </a:r>
            <a:r>
              <a:rPr sz="2700" i="0" dirty="0">
                <a:latin typeface="Calibri"/>
                <a:cs typeface="Calibri"/>
              </a:rPr>
              <a:t>of</a:t>
            </a:r>
            <a:r>
              <a:rPr sz="2700" i="0" spc="-135" dirty="0">
                <a:latin typeface="Calibri"/>
                <a:cs typeface="Calibri"/>
              </a:rPr>
              <a:t> </a:t>
            </a:r>
            <a:r>
              <a:rPr sz="2700" i="0" spc="-30" dirty="0">
                <a:latin typeface="Calibri"/>
                <a:cs typeface="Calibri"/>
              </a:rPr>
              <a:t>polyamide</a:t>
            </a:r>
            <a:r>
              <a:rPr sz="2700" i="0" spc="10" dirty="0">
                <a:latin typeface="Calibri"/>
                <a:cs typeface="Calibri"/>
              </a:rPr>
              <a:t> </a:t>
            </a:r>
            <a:r>
              <a:rPr sz="2700" i="0" spc="-10" dirty="0">
                <a:latin typeface="Calibri"/>
                <a:cs typeface="Calibri"/>
              </a:rPr>
              <a:t>imide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766" y="998537"/>
            <a:ext cx="5195570" cy="276542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244475" marR="5080" indent="-232410">
              <a:lnSpc>
                <a:spcPct val="77700"/>
              </a:lnSpc>
              <a:spcBef>
                <a:spcPts val="645"/>
              </a:spcBef>
              <a:buChar char="•"/>
              <a:tabLst>
                <a:tab pos="244475" algn="l"/>
              </a:tabLst>
            </a:pPr>
            <a:r>
              <a:rPr sz="2050" dirty="0">
                <a:latin typeface="Calibri"/>
                <a:cs typeface="Calibri"/>
              </a:rPr>
              <a:t>The</a:t>
            </a:r>
            <a:r>
              <a:rPr sz="2050" spc="-80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distinguishing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35" dirty="0">
                <a:latin typeface="Calibri"/>
                <a:cs typeface="Calibri"/>
              </a:rPr>
              <a:t>characteristic</a:t>
            </a:r>
            <a:r>
              <a:rPr sz="2050" spc="-8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of</a:t>
            </a:r>
            <a:r>
              <a:rPr sz="2050" spc="-8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this</a:t>
            </a:r>
            <a:r>
              <a:rPr sz="2050" spc="-40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family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25" dirty="0">
                <a:latin typeface="Calibri"/>
                <a:cs typeface="Calibri"/>
              </a:rPr>
              <a:t>of </a:t>
            </a:r>
            <a:r>
              <a:rPr sz="2050" spc="-35" dirty="0">
                <a:latin typeface="Calibri"/>
                <a:cs typeface="Calibri"/>
              </a:rPr>
              <a:t>polymers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is</a:t>
            </a:r>
            <a:r>
              <a:rPr sz="2050" spc="-114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high</a:t>
            </a:r>
            <a:r>
              <a:rPr sz="2050" spc="-95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strength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and</a:t>
            </a:r>
            <a:r>
              <a:rPr sz="2050" spc="-2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</a:t>
            </a:r>
            <a:r>
              <a:rPr sz="2050" spc="-9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high</a:t>
            </a:r>
            <a:r>
              <a:rPr sz="2050" spc="-6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maximum </a:t>
            </a:r>
            <a:r>
              <a:rPr sz="2050" spc="-35" dirty="0">
                <a:latin typeface="Calibri"/>
                <a:cs typeface="Calibri"/>
              </a:rPr>
              <a:t>operating</a:t>
            </a:r>
            <a:r>
              <a:rPr sz="2050" spc="-3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temperature.</a:t>
            </a:r>
            <a:endParaRPr sz="2050">
              <a:latin typeface="Calibri"/>
              <a:cs typeface="Calibri"/>
            </a:endParaRPr>
          </a:p>
          <a:p>
            <a:pPr marL="245110" marR="688340" indent="-231140">
              <a:lnSpc>
                <a:spcPts val="1910"/>
              </a:lnSpc>
              <a:spcBef>
                <a:spcPts val="465"/>
              </a:spcBef>
              <a:buChar char="•"/>
              <a:tabLst>
                <a:tab pos="245110" algn="l"/>
              </a:tabLst>
            </a:pPr>
            <a:r>
              <a:rPr sz="1900" dirty="0">
                <a:latin typeface="Calibri"/>
                <a:cs typeface="Calibri"/>
              </a:rPr>
              <a:t>Polyamide</a:t>
            </a:r>
            <a:r>
              <a:rPr sz="1900" spc="28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imides</a:t>
            </a:r>
            <a:r>
              <a:rPr sz="1900" spc="19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have</a:t>
            </a:r>
            <a:r>
              <a:rPr sz="1900" spc="95" dirty="0">
                <a:latin typeface="Calibri"/>
                <a:cs typeface="Calibri"/>
              </a:rPr>
              <a:t> </a:t>
            </a:r>
            <a:r>
              <a:rPr sz="1900" spc="50" dirty="0">
                <a:latin typeface="Calibri"/>
                <a:cs typeface="Calibri"/>
              </a:rPr>
              <a:t>a</a:t>
            </a:r>
            <a:r>
              <a:rPr sz="1900" spc="10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high</a:t>
            </a:r>
            <a:r>
              <a:rPr sz="1900" spc="17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modulus</a:t>
            </a:r>
            <a:r>
              <a:rPr sz="1900" spc="235" dirty="0">
                <a:latin typeface="Calibri"/>
                <a:cs typeface="Calibri"/>
              </a:rPr>
              <a:t> </a:t>
            </a:r>
            <a:r>
              <a:rPr sz="1900" spc="25" dirty="0">
                <a:latin typeface="Calibri"/>
                <a:cs typeface="Calibri"/>
              </a:rPr>
              <a:t>of </a:t>
            </a:r>
            <a:r>
              <a:rPr sz="1900" spc="-10" dirty="0">
                <a:latin typeface="Calibri"/>
                <a:cs typeface="Calibri"/>
              </a:rPr>
              <a:t>elasticity.</a:t>
            </a:r>
            <a:endParaRPr sz="1900">
              <a:latin typeface="Calibri"/>
              <a:cs typeface="Calibri"/>
            </a:endParaRPr>
          </a:p>
          <a:p>
            <a:pPr marL="244475" indent="-231775">
              <a:lnSpc>
                <a:spcPts val="2135"/>
              </a:lnSpc>
              <a:buChar char="•"/>
              <a:tabLst>
                <a:tab pos="244475" algn="l"/>
              </a:tabLst>
            </a:pPr>
            <a:r>
              <a:rPr sz="2000" dirty="0">
                <a:latin typeface="Calibri"/>
                <a:cs typeface="Calibri"/>
              </a:rPr>
              <a:t>They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transparent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microwave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are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not</a:t>
            </a:r>
            <a:endParaRPr sz="2000">
              <a:latin typeface="Calibri"/>
              <a:cs typeface="Calibri"/>
            </a:endParaRPr>
          </a:p>
          <a:p>
            <a:pPr marL="244475">
              <a:lnSpc>
                <a:spcPts val="2180"/>
              </a:lnSpc>
            </a:pPr>
            <a:r>
              <a:rPr sz="2050" spc="-45" dirty="0">
                <a:latin typeface="Calibri"/>
                <a:cs typeface="Calibri"/>
              </a:rPr>
              <a:t>affected</a:t>
            </a:r>
            <a:r>
              <a:rPr sz="2050" spc="-4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by</a:t>
            </a:r>
            <a:r>
              <a:rPr sz="2050" spc="-8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radiations.</a:t>
            </a:r>
            <a:endParaRPr sz="2050">
              <a:latin typeface="Calibri"/>
              <a:cs typeface="Calibri"/>
            </a:endParaRPr>
          </a:p>
          <a:p>
            <a:pPr marL="243840" marR="9525" indent="-231775">
              <a:lnSpc>
                <a:spcPct val="76200"/>
              </a:lnSpc>
              <a:spcBef>
                <a:spcPts val="555"/>
              </a:spcBef>
              <a:buChar char="•"/>
              <a:tabLst>
                <a:tab pos="243840" algn="l"/>
              </a:tabLst>
            </a:pPr>
            <a:r>
              <a:rPr sz="2050" spc="-25" dirty="0">
                <a:latin typeface="Calibri"/>
                <a:cs typeface="Calibri"/>
              </a:rPr>
              <a:t>They</a:t>
            </a:r>
            <a:r>
              <a:rPr sz="2050" spc="-95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have</a:t>
            </a:r>
            <a:r>
              <a:rPr sz="2050" spc="-50" dirty="0">
                <a:latin typeface="Calibri"/>
                <a:cs typeface="Calibri"/>
              </a:rPr>
              <a:t> excellent</a:t>
            </a:r>
            <a:r>
              <a:rPr sz="2050" spc="-25" dirty="0">
                <a:latin typeface="Calibri"/>
                <a:cs typeface="Calibri"/>
              </a:rPr>
              <a:t> </a:t>
            </a:r>
            <a:r>
              <a:rPr sz="2050" spc="-40" dirty="0">
                <a:latin typeface="Calibri"/>
                <a:cs typeface="Calibri"/>
              </a:rPr>
              <a:t>thermal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resistant </a:t>
            </a:r>
            <a:r>
              <a:rPr sz="2050" spc="-20" dirty="0">
                <a:latin typeface="Calibri"/>
                <a:cs typeface="Calibri"/>
              </a:rPr>
              <a:t>upto</a:t>
            </a:r>
            <a:r>
              <a:rPr sz="2050" spc="-10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250</a:t>
            </a:r>
            <a:r>
              <a:rPr sz="2050" spc="-60" dirty="0">
                <a:latin typeface="Calibri"/>
                <a:cs typeface="Calibri"/>
              </a:rPr>
              <a:t> </a:t>
            </a:r>
            <a:r>
              <a:rPr sz="2050" spc="-315" dirty="0">
                <a:solidFill>
                  <a:srgbClr val="232323"/>
                </a:solidFill>
                <a:latin typeface="Calibri"/>
                <a:cs typeface="Calibri"/>
              </a:rPr>
              <a:t>"</a:t>
            </a:r>
            <a:r>
              <a:rPr sz="2050" spc="-1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Celcius.</a:t>
            </a:r>
            <a:endParaRPr sz="2050">
              <a:latin typeface="Calibri"/>
              <a:cs typeface="Calibri"/>
            </a:endParaRPr>
          </a:p>
          <a:p>
            <a:pPr marL="244475" indent="-231775">
              <a:lnSpc>
                <a:spcPts val="2390"/>
              </a:lnSpc>
              <a:buChar char="•"/>
              <a:tabLst>
                <a:tab pos="244475" algn="l"/>
              </a:tabLst>
            </a:pPr>
            <a:r>
              <a:rPr sz="2000" dirty="0">
                <a:latin typeface="Calibri"/>
                <a:cs typeface="Calibri"/>
              </a:rPr>
              <a:t>Used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spark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ignition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engines.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648335">
              <a:lnSpc>
                <a:spcPct val="100000"/>
              </a:lnSpc>
              <a:spcBef>
                <a:spcPts val="100"/>
              </a:spcBef>
            </a:pPr>
            <a:r>
              <a:rPr sz="2550" i="0" dirty="0">
                <a:latin typeface="Calibri"/>
                <a:cs typeface="Calibri"/>
              </a:rPr>
              <a:t>Applications</a:t>
            </a:r>
            <a:r>
              <a:rPr sz="2550" i="0" spc="310" dirty="0">
                <a:latin typeface="Calibri"/>
                <a:cs typeface="Calibri"/>
              </a:rPr>
              <a:t> </a:t>
            </a:r>
            <a:r>
              <a:rPr sz="2550" i="0" dirty="0">
                <a:latin typeface="Calibri"/>
                <a:cs typeface="Calibri"/>
              </a:rPr>
              <a:t>of</a:t>
            </a:r>
            <a:r>
              <a:rPr sz="2550" i="0" spc="100" dirty="0">
                <a:latin typeface="Calibri"/>
                <a:cs typeface="Calibri"/>
              </a:rPr>
              <a:t> </a:t>
            </a:r>
            <a:r>
              <a:rPr sz="2550" i="0" dirty="0">
                <a:latin typeface="Calibri"/>
                <a:cs typeface="Calibri"/>
              </a:rPr>
              <a:t>polyamide</a:t>
            </a:r>
            <a:r>
              <a:rPr sz="2550" i="0" spc="295" dirty="0">
                <a:latin typeface="Calibri"/>
                <a:cs typeface="Calibri"/>
              </a:rPr>
              <a:t> </a:t>
            </a:r>
            <a:r>
              <a:rPr sz="2550" i="0" spc="-10" dirty="0">
                <a:latin typeface="Calibri"/>
                <a:cs typeface="Calibri"/>
              </a:rPr>
              <a:t>imide</a:t>
            </a:r>
            <a:endParaRPr sz="2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159" y="1030287"/>
            <a:ext cx="5157470" cy="273939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3840" marR="5080" indent="-231140">
              <a:lnSpc>
                <a:spcPts val="1950"/>
              </a:lnSpc>
              <a:spcBef>
                <a:spcPts val="340"/>
              </a:spcBef>
              <a:buChar char="•"/>
              <a:tabLst>
                <a:tab pos="243840" algn="l"/>
              </a:tabLst>
            </a:pPr>
            <a:r>
              <a:rPr sz="1800" dirty="0">
                <a:latin typeface="Calibri"/>
                <a:cs typeface="Calibri"/>
              </a:rPr>
              <a:t>Most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involve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carrying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loads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at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elevated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temperatures </a:t>
            </a:r>
            <a:r>
              <a:rPr sz="1800" dirty="0">
                <a:latin typeface="Calibri"/>
                <a:cs typeface="Calibri"/>
              </a:rPr>
              <a:t>or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some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elevated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temperature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electrical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application.</a:t>
            </a:r>
            <a:endParaRPr sz="1800">
              <a:latin typeface="Calibri"/>
              <a:cs typeface="Calibri"/>
            </a:endParaRPr>
          </a:p>
          <a:p>
            <a:pPr marL="245110" marR="243840" indent="-231140">
              <a:lnSpc>
                <a:spcPts val="1950"/>
              </a:lnSpc>
              <a:spcBef>
                <a:spcPts val="450"/>
              </a:spcBef>
              <a:buChar char="•"/>
              <a:tabLst>
                <a:tab pos="245110" algn="l"/>
              </a:tabLst>
            </a:pPr>
            <a:r>
              <a:rPr sz="1650" dirty="0">
                <a:latin typeface="Calibri"/>
                <a:cs typeface="Calibri"/>
              </a:rPr>
              <a:t>Users</a:t>
            </a:r>
            <a:r>
              <a:rPr sz="1650" spc="26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capitalize</a:t>
            </a:r>
            <a:r>
              <a:rPr sz="1650" spc="250" dirty="0">
                <a:latin typeface="Calibri"/>
                <a:cs typeface="Calibri"/>
              </a:rPr>
              <a:t> </a:t>
            </a:r>
            <a:r>
              <a:rPr sz="1650" spc="75" dirty="0">
                <a:latin typeface="Calibri"/>
                <a:cs typeface="Calibri"/>
              </a:rPr>
              <a:t>on</a:t>
            </a:r>
            <a:r>
              <a:rPr sz="1650" spc="95" dirty="0">
                <a:latin typeface="Calibri"/>
                <a:cs typeface="Calibri"/>
              </a:rPr>
              <a:t> </a:t>
            </a:r>
            <a:r>
              <a:rPr sz="1650" spc="55" dirty="0">
                <a:latin typeface="Calibri"/>
                <a:cs typeface="Calibri"/>
              </a:rPr>
              <a:t>this</a:t>
            </a:r>
            <a:r>
              <a:rPr sz="1650" spc="14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PAT's</a:t>
            </a:r>
            <a:r>
              <a:rPr sz="1650" spc="27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elevated</a:t>
            </a:r>
            <a:r>
              <a:rPr sz="1650" spc="17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temperature strength.</a:t>
            </a:r>
            <a:endParaRPr sz="1650">
              <a:latin typeface="Calibri"/>
              <a:cs typeface="Calibri"/>
            </a:endParaRPr>
          </a:p>
          <a:p>
            <a:pPr marL="247650" marR="113030" indent="-234950">
              <a:lnSpc>
                <a:spcPts val="1950"/>
              </a:lnSpc>
              <a:spcBef>
                <a:spcPts val="375"/>
              </a:spcBef>
              <a:buChar char="•"/>
              <a:tabLst>
                <a:tab pos="247650" algn="l"/>
                <a:tab pos="249554" algn="l"/>
              </a:tabLst>
            </a:pPr>
            <a:r>
              <a:rPr sz="1800" dirty="0">
                <a:latin typeface="Calibri"/>
                <a:cs typeface="Calibri"/>
              </a:rPr>
              <a:t>	</a:t>
            </a:r>
            <a:r>
              <a:rPr sz="1800" spc="-35" dirty="0">
                <a:latin typeface="Calibri"/>
                <a:cs typeface="Calibri"/>
              </a:rPr>
              <a:t>Valves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made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from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PAI </a:t>
            </a:r>
            <a:r>
              <a:rPr sz="1800" spc="-10" dirty="0">
                <a:latin typeface="Calibri"/>
                <a:cs typeface="Calibri"/>
              </a:rPr>
              <a:t>replace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bronze castings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hot </a:t>
            </a:r>
            <a:r>
              <a:rPr sz="1800" spc="-10" dirty="0">
                <a:latin typeface="Calibri"/>
                <a:cs typeface="Calibri"/>
              </a:rPr>
              <a:t>water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plumbing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systems.</a:t>
            </a:r>
            <a:endParaRPr sz="1800">
              <a:latin typeface="Calibri"/>
              <a:cs typeface="Calibri"/>
            </a:endParaRPr>
          </a:p>
          <a:p>
            <a:pPr marL="243204" indent="-230504">
              <a:lnSpc>
                <a:spcPct val="100000"/>
              </a:lnSpc>
              <a:spcBef>
                <a:spcPts val="160"/>
              </a:spcBef>
              <a:buChar char="•"/>
              <a:tabLst>
                <a:tab pos="243204" algn="l"/>
              </a:tabLst>
            </a:pPr>
            <a:r>
              <a:rPr sz="1850" spc="-50" dirty="0">
                <a:latin typeface="Calibri"/>
                <a:cs typeface="Calibri"/>
              </a:rPr>
              <a:t>Polyamide</a:t>
            </a:r>
            <a:r>
              <a:rPr sz="1850" spc="40" dirty="0">
                <a:latin typeface="Calibri"/>
                <a:cs typeface="Calibri"/>
              </a:rPr>
              <a:t> </a:t>
            </a:r>
            <a:r>
              <a:rPr sz="1850" spc="-30" dirty="0">
                <a:latin typeface="Calibri"/>
                <a:cs typeface="Calibri"/>
              </a:rPr>
              <a:t>imides</a:t>
            </a:r>
            <a:r>
              <a:rPr sz="1850" spc="-5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are</a:t>
            </a:r>
            <a:r>
              <a:rPr sz="1850" spc="-90" dirty="0">
                <a:latin typeface="Calibri"/>
                <a:cs typeface="Calibri"/>
              </a:rPr>
              <a:t> </a:t>
            </a:r>
            <a:r>
              <a:rPr sz="1850" spc="-55" dirty="0">
                <a:latin typeface="Calibri"/>
                <a:cs typeface="Calibri"/>
              </a:rPr>
              <a:t>premium</a:t>
            </a:r>
            <a:r>
              <a:rPr sz="1850" spc="25" dirty="0">
                <a:latin typeface="Calibri"/>
                <a:cs typeface="Calibri"/>
              </a:rPr>
              <a:t> </a:t>
            </a:r>
            <a:r>
              <a:rPr sz="1850" spc="-35" dirty="0">
                <a:latin typeface="Calibri"/>
                <a:cs typeface="Calibri"/>
              </a:rPr>
              <a:t>engineering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plastics.</a:t>
            </a:r>
            <a:endParaRPr sz="1850">
              <a:latin typeface="Calibri"/>
              <a:cs typeface="Calibri"/>
            </a:endParaRPr>
          </a:p>
          <a:p>
            <a:pPr marL="242570" marR="323215" indent="-230504">
              <a:lnSpc>
                <a:spcPts val="1950"/>
              </a:lnSpc>
              <a:spcBef>
                <a:spcPts val="395"/>
              </a:spcBef>
              <a:buChar char="•"/>
              <a:tabLst>
                <a:tab pos="244475" algn="l"/>
              </a:tabLst>
            </a:pPr>
            <a:r>
              <a:rPr sz="1850" spc="-30" dirty="0">
                <a:latin typeface="Calibri"/>
                <a:cs typeface="Calibri"/>
              </a:rPr>
              <a:t>They</a:t>
            </a:r>
            <a:r>
              <a:rPr sz="1850" spc="-75" dirty="0">
                <a:latin typeface="Calibri"/>
                <a:cs typeface="Calibri"/>
              </a:rPr>
              <a:t> </a:t>
            </a:r>
            <a:r>
              <a:rPr sz="1850" spc="-25" dirty="0">
                <a:latin typeface="Calibri"/>
                <a:cs typeface="Calibri"/>
              </a:rPr>
              <a:t>should</a:t>
            </a:r>
            <a:r>
              <a:rPr sz="1850" spc="-7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be</a:t>
            </a:r>
            <a:r>
              <a:rPr sz="1850" spc="-35" dirty="0">
                <a:latin typeface="Calibri"/>
                <a:cs typeface="Calibri"/>
              </a:rPr>
              <a:t> </a:t>
            </a:r>
            <a:r>
              <a:rPr sz="1850" spc="-45" dirty="0">
                <a:latin typeface="Calibri"/>
                <a:cs typeface="Calibri"/>
              </a:rPr>
              <a:t>used</a:t>
            </a:r>
            <a:r>
              <a:rPr sz="1850" spc="-55" dirty="0">
                <a:latin typeface="Calibri"/>
                <a:cs typeface="Calibri"/>
              </a:rPr>
              <a:t> </a:t>
            </a:r>
            <a:r>
              <a:rPr sz="1850" spc="-35" dirty="0">
                <a:latin typeface="Calibri"/>
                <a:cs typeface="Calibri"/>
              </a:rPr>
              <a:t>where</a:t>
            </a:r>
            <a:r>
              <a:rPr sz="1850" spc="-15" dirty="0">
                <a:latin typeface="Calibri"/>
                <a:cs typeface="Calibri"/>
              </a:rPr>
              <a:t> </a:t>
            </a:r>
            <a:r>
              <a:rPr sz="1850" spc="-50" dirty="0">
                <a:latin typeface="Calibri"/>
                <a:cs typeface="Calibri"/>
              </a:rPr>
              <a:t>elevated </a:t>
            </a:r>
            <a:r>
              <a:rPr sz="1850" spc="-30" dirty="0">
                <a:latin typeface="Calibri"/>
                <a:cs typeface="Calibri"/>
              </a:rPr>
              <a:t>temperature 	</a:t>
            </a:r>
            <a:r>
              <a:rPr sz="1800" spc="-20" dirty="0">
                <a:latin typeface="Calibri"/>
                <a:cs typeface="Calibri"/>
              </a:rPr>
              <a:t>strength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injection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moldability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are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important 	</a:t>
            </a:r>
            <a:r>
              <a:rPr sz="1850" spc="-35" dirty="0">
                <a:latin typeface="Calibri"/>
                <a:cs typeface="Calibri"/>
              </a:rPr>
              <a:t>selection </a:t>
            </a:r>
            <a:r>
              <a:rPr sz="1850" spc="-10" dirty="0">
                <a:latin typeface="Calibri"/>
                <a:cs typeface="Calibri"/>
              </a:rPr>
              <a:t>factors.</a:t>
            </a:r>
            <a:endParaRPr sz="1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015">
              <a:lnSpc>
                <a:spcPct val="100000"/>
              </a:lnSpc>
              <a:spcBef>
                <a:spcPts val="100"/>
              </a:spcBef>
            </a:pPr>
            <a:r>
              <a:rPr sz="3000" i="0" dirty="0">
                <a:latin typeface="Calibri"/>
                <a:cs typeface="Calibri"/>
              </a:rPr>
              <a:t>Polyphenylene</a:t>
            </a:r>
            <a:r>
              <a:rPr sz="3000" i="0" spc="-90" dirty="0">
                <a:latin typeface="Calibri"/>
                <a:cs typeface="Calibri"/>
              </a:rPr>
              <a:t> </a:t>
            </a:r>
            <a:r>
              <a:rPr sz="3000" i="0" dirty="0">
                <a:latin typeface="Calibri"/>
                <a:cs typeface="Calibri"/>
              </a:rPr>
              <a:t>oxide</a:t>
            </a:r>
            <a:r>
              <a:rPr sz="3000" i="0" spc="-120" dirty="0">
                <a:latin typeface="Calibri"/>
                <a:cs typeface="Calibri"/>
              </a:rPr>
              <a:t> </a:t>
            </a:r>
            <a:r>
              <a:rPr sz="3000" i="0" spc="-10" dirty="0">
                <a:latin typeface="Calibri"/>
                <a:cs typeface="Calibri"/>
              </a:rPr>
              <a:t>(PPO)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203" y="584595"/>
            <a:ext cx="5691505" cy="242760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252095" indent="-239395" algn="just">
              <a:lnSpc>
                <a:spcPct val="100000"/>
              </a:lnSpc>
              <a:spcBef>
                <a:spcPts val="610"/>
              </a:spcBef>
              <a:buChar char="•"/>
              <a:tabLst>
                <a:tab pos="252095" algn="l"/>
              </a:tabLst>
            </a:pPr>
            <a:r>
              <a:rPr sz="2400" dirty="0">
                <a:latin typeface="Calibri"/>
                <a:cs typeface="Calibri"/>
              </a:rPr>
              <a:t>Its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high-</a:t>
            </a:r>
            <a:r>
              <a:rPr sz="2400" spc="-25" dirty="0">
                <a:latin typeface="Calibri"/>
                <a:cs typeface="Calibri"/>
              </a:rPr>
              <a:t>temperature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u="heavy" spc="-10" dirty="0">
                <a:uFill>
                  <a:solidFill>
                    <a:srgbClr val="0000F7"/>
                  </a:solidFill>
                </a:uFill>
                <a:latin typeface="Calibri"/>
                <a:cs typeface="Calibri"/>
              </a:rPr>
              <a:t>thermoplastic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251460" marR="5080" indent="-239395" algn="just">
              <a:lnSpc>
                <a:spcPts val="2890"/>
              </a:lnSpc>
              <a:spcBef>
                <a:spcPts val="655"/>
              </a:spcBef>
              <a:buChar char="•"/>
              <a:tabLst>
                <a:tab pos="255904" algn="l"/>
              </a:tabLst>
            </a:pPr>
            <a:r>
              <a:rPr sz="2450" dirty="0">
                <a:latin typeface="Calibri"/>
                <a:cs typeface="Calibri"/>
              </a:rPr>
              <a:t>It</a:t>
            </a:r>
            <a:r>
              <a:rPr sz="2450" spc="459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is</a:t>
            </a:r>
            <a:r>
              <a:rPr sz="2450" spc="430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rarely</a:t>
            </a:r>
            <a:r>
              <a:rPr sz="2450" spc="565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used</a:t>
            </a:r>
            <a:r>
              <a:rPr sz="2450" spc="520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in</a:t>
            </a:r>
            <a:r>
              <a:rPr sz="2450" spc="459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its</a:t>
            </a:r>
            <a:r>
              <a:rPr sz="2450" spc="450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pure</a:t>
            </a:r>
            <a:r>
              <a:rPr sz="2450" spc="480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form</a:t>
            </a:r>
            <a:r>
              <a:rPr sz="2450" spc="495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due</a:t>
            </a:r>
            <a:r>
              <a:rPr sz="2450" spc="455" dirty="0">
                <a:latin typeface="Calibri"/>
                <a:cs typeface="Calibri"/>
              </a:rPr>
              <a:t> </a:t>
            </a:r>
            <a:r>
              <a:rPr sz="2450" spc="-25" dirty="0">
                <a:latin typeface="Calibri"/>
                <a:cs typeface="Calibri"/>
              </a:rPr>
              <a:t>to 	</a:t>
            </a:r>
            <a:r>
              <a:rPr sz="2450" spc="-35" dirty="0">
                <a:latin typeface="Calibri"/>
                <a:cs typeface="Calibri"/>
              </a:rPr>
              <a:t>difficulties</a:t>
            </a:r>
            <a:r>
              <a:rPr sz="2450" spc="-10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in</a:t>
            </a:r>
            <a:r>
              <a:rPr sz="2450" spc="-85" dirty="0">
                <a:latin typeface="Calibri"/>
                <a:cs typeface="Calibri"/>
              </a:rPr>
              <a:t> </a:t>
            </a:r>
            <a:r>
              <a:rPr sz="2450" spc="-10" dirty="0">
                <a:latin typeface="Calibri"/>
                <a:cs typeface="Calibri"/>
              </a:rPr>
              <a:t>processing.</a:t>
            </a:r>
            <a:endParaRPr sz="2450">
              <a:latin typeface="Calibri"/>
              <a:cs typeface="Calibri"/>
            </a:endParaRPr>
          </a:p>
          <a:p>
            <a:pPr marL="256540" marR="19685" indent="-243204" algn="just">
              <a:lnSpc>
                <a:spcPct val="99400"/>
              </a:lnSpc>
              <a:spcBef>
                <a:spcPts val="500"/>
              </a:spcBef>
              <a:buChar char="•"/>
              <a:tabLst>
                <a:tab pos="256540" algn="l"/>
              </a:tabLst>
            </a:pPr>
            <a:r>
              <a:rPr sz="2350" dirty="0">
                <a:latin typeface="Calibri"/>
                <a:cs typeface="Calibri"/>
              </a:rPr>
              <a:t>It</a:t>
            </a:r>
            <a:r>
              <a:rPr sz="2350" spc="12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is</a:t>
            </a:r>
            <a:r>
              <a:rPr sz="2350" spc="10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mainly</a:t>
            </a:r>
            <a:r>
              <a:rPr sz="2350" spc="24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u5ed</a:t>
            </a:r>
            <a:r>
              <a:rPr sz="2350" spc="18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as</a:t>
            </a:r>
            <a:r>
              <a:rPr sz="2350" spc="10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blend</a:t>
            </a:r>
            <a:r>
              <a:rPr sz="2350" spc="19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with</a:t>
            </a:r>
            <a:r>
              <a:rPr sz="2350" spc="145" dirty="0">
                <a:latin typeface="Calibri"/>
                <a:cs typeface="Calibri"/>
              </a:rPr>
              <a:t> </a:t>
            </a:r>
            <a:r>
              <a:rPr sz="2350" spc="-10" dirty="0">
                <a:latin typeface="Calibri"/>
                <a:cs typeface="Calibri"/>
              </a:rPr>
              <a:t>polystyrene, </a:t>
            </a:r>
            <a:r>
              <a:rPr sz="2450" dirty="0">
                <a:latin typeface="Calibri"/>
                <a:cs typeface="Calibri"/>
              </a:rPr>
              <a:t>high</a:t>
            </a:r>
            <a:r>
              <a:rPr sz="2450" spc="459" dirty="0">
                <a:latin typeface="Calibri"/>
                <a:cs typeface="Calibri"/>
              </a:rPr>
              <a:t> </a:t>
            </a:r>
            <a:r>
              <a:rPr sz="2450" dirty="0">
                <a:latin typeface="Calibri"/>
                <a:cs typeface="Calibri"/>
              </a:rPr>
              <a:t>impact</a:t>
            </a:r>
            <a:r>
              <a:rPr sz="2450" spc="484" dirty="0">
                <a:latin typeface="Calibri"/>
                <a:cs typeface="Calibri"/>
              </a:rPr>
              <a:t> </a:t>
            </a:r>
            <a:r>
              <a:rPr sz="2450" spc="-55" dirty="0">
                <a:latin typeface="Calibri"/>
                <a:cs typeface="Calibri"/>
              </a:rPr>
              <a:t>styrene-</a:t>
            </a:r>
            <a:r>
              <a:rPr sz="2450" dirty="0">
                <a:latin typeface="Calibri"/>
                <a:cs typeface="Calibri"/>
              </a:rPr>
              <a:t>butadiene</a:t>
            </a:r>
            <a:r>
              <a:rPr sz="2450" spc="380" dirty="0">
                <a:latin typeface="Calibri"/>
                <a:cs typeface="Calibri"/>
              </a:rPr>
              <a:t> </a:t>
            </a:r>
            <a:r>
              <a:rPr sz="2450" spc="-25" dirty="0">
                <a:latin typeface="Calibri"/>
                <a:cs typeface="Calibri"/>
              </a:rPr>
              <a:t>copolymer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polyamide.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0568" y="-71437"/>
            <a:ext cx="2649855" cy="44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50" i="0" spc="-30" dirty="0">
                <a:latin typeface="Calibri"/>
                <a:cs typeface="Calibri"/>
              </a:rPr>
              <a:t>Properties</a:t>
            </a:r>
            <a:r>
              <a:rPr sz="2750" i="0" spc="45" dirty="0">
                <a:latin typeface="Calibri"/>
                <a:cs typeface="Calibri"/>
              </a:rPr>
              <a:t> </a:t>
            </a:r>
            <a:r>
              <a:rPr sz="2750" i="0" dirty="0">
                <a:latin typeface="Calibri"/>
                <a:cs typeface="Calibri"/>
              </a:rPr>
              <a:t>of</a:t>
            </a:r>
            <a:r>
              <a:rPr sz="2750" i="0" spc="-120" dirty="0">
                <a:latin typeface="Calibri"/>
                <a:cs typeface="Calibri"/>
              </a:rPr>
              <a:t> </a:t>
            </a:r>
            <a:r>
              <a:rPr sz="2750" i="0" spc="-20" dirty="0">
                <a:latin typeface="Calibri"/>
                <a:cs typeface="Calibri"/>
              </a:rPr>
              <a:t>PPOs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169" y="452437"/>
            <a:ext cx="5687695" cy="33953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44475" marR="5080" indent="-232410" algn="just">
              <a:lnSpc>
                <a:spcPts val="2550"/>
              </a:lnSpc>
              <a:spcBef>
                <a:spcPts val="210"/>
              </a:spcBef>
              <a:buChar char="•"/>
              <a:tabLst>
                <a:tab pos="244475" algn="l"/>
                <a:tab pos="252729" algn="l"/>
              </a:tabLst>
            </a:pPr>
            <a:r>
              <a:rPr sz="2150" dirty="0">
                <a:latin typeface="Calibri"/>
                <a:cs typeface="Calibri"/>
              </a:rPr>
              <a:t>	PPE</a:t>
            </a:r>
            <a:r>
              <a:rPr sz="2150" spc="30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is</a:t>
            </a:r>
            <a:r>
              <a:rPr sz="2150" spc="254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</a:t>
            </a:r>
            <a:r>
              <a:rPr sz="2150" spc="29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amorphous</a:t>
            </a:r>
            <a:r>
              <a:rPr sz="2150" spc="455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high-</a:t>
            </a:r>
            <a:r>
              <a:rPr sz="2150" dirty="0">
                <a:latin typeface="Calibri"/>
                <a:cs typeface="Calibri"/>
              </a:rPr>
              <a:t>performance</a:t>
            </a:r>
            <a:r>
              <a:rPr sz="2150" spc="21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plastic. </a:t>
            </a:r>
            <a:r>
              <a:rPr sz="2150" dirty="0">
                <a:latin typeface="Calibri"/>
                <a:cs typeface="Calibri"/>
              </a:rPr>
              <a:t>The glass</a:t>
            </a:r>
            <a:r>
              <a:rPr sz="2150" spc="7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transition</a:t>
            </a:r>
            <a:r>
              <a:rPr sz="2150" spc="150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temperature</a:t>
            </a:r>
            <a:r>
              <a:rPr sz="2150" spc="15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is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215</a:t>
            </a:r>
            <a:r>
              <a:rPr sz="2150" spc="3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°C,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but</a:t>
            </a:r>
            <a:r>
              <a:rPr sz="2150" spc="4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it </a:t>
            </a:r>
            <a:r>
              <a:rPr sz="2150" dirty="0">
                <a:latin typeface="Calibri"/>
                <a:cs typeface="Calibri"/>
              </a:rPr>
              <a:t>can</a:t>
            </a:r>
            <a:r>
              <a:rPr sz="2150" spc="27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be</a:t>
            </a:r>
            <a:r>
              <a:rPr sz="2150" spc="31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varied</a:t>
            </a:r>
            <a:r>
              <a:rPr sz="2150" spc="32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by</a:t>
            </a:r>
            <a:r>
              <a:rPr sz="2150" spc="290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mixing</a:t>
            </a:r>
            <a:r>
              <a:rPr sz="2150" spc="32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with</a:t>
            </a:r>
            <a:r>
              <a:rPr sz="2150" spc="325" dirty="0">
                <a:latin typeface="Calibri"/>
                <a:cs typeface="Calibri"/>
              </a:rPr>
              <a:t>  </a:t>
            </a:r>
            <a:r>
              <a:rPr sz="2150" spc="-10" dirty="0">
                <a:latin typeface="Calibri"/>
                <a:cs typeface="Calibri"/>
              </a:rPr>
              <a:t>polystyrene. </a:t>
            </a:r>
            <a:r>
              <a:rPr sz="2150" dirty="0">
                <a:latin typeface="Calibri"/>
                <a:cs typeface="Calibri"/>
              </a:rPr>
              <a:t>Through</a:t>
            </a:r>
            <a:r>
              <a:rPr sz="2150" spc="35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modification</a:t>
            </a:r>
            <a:r>
              <a:rPr sz="2150" spc="41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31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the</a:t>
            </a:r>
            <a:r>
              <a:rPr sz="2150" spc="31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incorporation</a:t>
            </a:r>
            <a:r>
              <a:rPr sz="2150" spc="42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of </a:t>
            </a:r>
            <a:r>
              <a:rPr sz="2150" dirty="0">
                <a:latin typeface="Calibri"/>
                <a:cs typeface="Calibri"/>
              </a:rPr>
              <a:t>fillers</a:t>
            </a:r>
            <a:r>
              <a:rPr sz="2150" spc="9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such</a:t>
            </a:r>
            <a:r>
              <a:rPr sz="2150" spc="1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as</a:t>
            </a:r>
            <a:r>
              <a:rPr sz="2150" spc="7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glass</a:t>
            </a:r>
            <a:r>
              <a:rPr sz="2150" spc="13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fibers,</a:t>
            </a:r>
            <a:r>
              <a:rPr sz="2150" spc="15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the</a:t>
            </a:r>
            <a:r>
              <a:rPr sz="2150" spc="4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properties</a:t>
            </a:r>
            <a:r>
              <a:rPr sz="2150" spc="17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can</a:t>
            </a:r>
            <a:r>
              <a:rPr sz="2150" spc="114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be extensively</a:t>
            </a:r>
            <a:r>
              <a:rPr sz="2150" spc="2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modified.</a:t>
            </a:r>
            <a:endParaRPr sz="2150">
              <a:latin typeface="Calibri"/>
              <a:cs typeface="Calibri"/>
            </a:endParaRPr>
          </a:p>
          <a:p>
            <a:pPr marL="24130" algn="just">
              <a:lnSpc>
                <a:spcPct val="100000"/>
              </a:lnSpc>
              <a:spcBef>
                <a:spcPts val="475"/>
              </a:spcBef>
            </a:pPr>
            <a:r>
              <a:rPr sz="2050" dirty="0">
                <a:solidFill>
                  <a:srgbClr val="E60808"/>
                </a:solidFill>
                <a:latin typeface="Calibri"/>
                <a:cs typeface="Calibri"/>
              </a:rPr>
              <a:t>Applications</a:t>
            </a:r>
            <a:r>
              <a:rPr sz="2050" spc="320" dirty="0">
                <a:solidFill>
                  <a:srgbClr val="E60808"/>
                </a:solidFill>
                <a:latin typeface="Calibri"/>
                <a:cs typeface="Calibri"/>
              </a:rPr>
              <a:t> </a:t>
            </a:r>
            <a:r>
              <a:rPr sz="2050" spc="65" dirty="0">
                <a:solidFill>
                  <a:srgbClr val="E20A0F"/>
                </a:solidFill>
                <a:latin typeface="Calibri"/>
                <a:cs typeface="Calibri"/>
              </a:rPr>
              <a:t>of</a:t>
            </a:r>
            <a:r>
              <a:rPr sz="2050" spc="170" dirty="0">
                <a:solidFill>
                  <a:srgbClr val="E20A0F"/>
                </a:solidFill>
                <a:latin typeface="Calibri"/>
                <a:cs typeface="Calibri"/>
              </a:rPr>
              <a:t> </a:t>
            </a:r>
            <a:r>
              <a:rPr sz="2050" spc="-10" dirty="0">
                <a:solidFill>
                  <a:srgbClr val="FB0300"/>
                </a:solidFill>
                <a:latin typeface="Calibri"/>
                <a:cs typeface="Calibri"/>
              </a:rPr>
              <a:t>PPOs:</a:t>
            </a:r>
            <a:endParaRPr sz="2050">
              <a:latin typeface="Calibri"/>
              <a:cs typeface="Calibri"/>
            </a:endParaRPr>
          </a:p>
          <a:p>
            <a:pPr marL="245745" marR="11430" indent="-231775" algn="just">
              <a:lnSpc>
                <a:spcPct val="102899"/>
              </a:lnSpc>
              <a:spcBef>
                <a:spcPts val="595"/>
              </a:spcBef>
              <a:buChar char="•"/>
              <a:tabLst>
                <a:tab pos="247015" algn="l"/>
              </a:tabLst>
            </a:pPr>
            <a:r>
              <a:rPr sz="2000" dirty="0">
                <a:latin typeface="Calibri"/>
                <a:cs typeface="Calibri"/>
              </a:rPr>
              <a:t>structural</a:t>
            </a:r>
            <a:r>
              <a:rPr sz="2000" spc="254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parts,</a:t>
            </a:r>
            <a:r>
              <a:rPr sz="2000" spc="235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electronics,</a:t>
            </a:r>
            <a:r>
              <a:rPr sz="2000" spc="280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household</a:t>
            </a:r>
            <a:r>
              <a:rPr sz="2000" spc="270" dirty="0">
                <a:latin typeface="Calibri"/>
                <a:cs typeface="Calibri"/>
              </a:rPr>
              <a:t>   </a:t>
            </a:r>
            <a:r>
              <a:rPr sz="2000" spc="-25" dirty="0">
                <a:latin typeface="Calibri"/>
                <a:cs typeface="Calibri"/>
              </a:rPr>
              <a:t>and 	</a:t>
            </a:r>
            <a:r>
              <a:rPr sz="2050" dirty="0">
                <a:latin typeface="Calibri"/>
                <a:cs typeface="Calibri"/>
              </a:rPr>
              <a:t>automotive</a:t>
            </a:r>
            <a:r>
              <a:rPr sz="2050" spc="315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items</a:t>
            </a:r>
            <a:r>
              <a:rPr sz="2050" spc="295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that</a:t>
            </a:r>
            <a:r>
              <a:rPr sz="2050" spc="204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depend</a:t>
            </a:r>
            <a:r>
              <a:rPr sz="2050" spc="265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on</a:t>
            </a:r>
            <a:r>
              <a:rPr sz="2050" spc="195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high</a:t>
            </a:r>
            <a:r>
              <a:rPr sz="2050" spc="250" dirty="0">
                <a:latin typeface="Calibri"/>
                <a:cs typeface="Calibri"/>
              </a:rPr>
              <a:t>  </a:t>
            </a:r>
            <a:r>
              <a:rPr sz="2050" spc="-20" dirty="0">
                <a:latin typeface="Calibri"/>
                <a:cs typeface="Calibri"/>
              </a:rPr>
              <a:t>heat 	</a:t>
            </a:r>
            <a:r>
              <a:rPr sz="2100" spc="-10" dirty="0">
                <a:latin typeface="Calibri"/>
                <a:cs typeface="Calibri"/>
              </a:rPr>
              <a:t>resistance,</a:t>
            </a:r>
            <a:r>
              <a:rPr sz="2100" spc="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dimensional</a:t>
            </a:r>
            <a:r>
              <a:rPr sz="2100" spc="10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stability</a:t>
            </a:r>
            <a:r>
              <a:rPr sz="2100" spc="5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and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accuracy.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5625">
              <a:lnSpc>
                <a:spcPct val="100000"/>
              </a:lnSpc>
              <a:spcBef>
                <a:spcPts val="100"/>
              </a:spcBef>
            </a:pPr>
            <a:r>
              <a:rPr sz="2950" i="0" dirty="0">
                <a:latin typeface="Calibri"/>
                <a:cs typeface="Calibri"/>
              </a:rPr>
              <a:t>Polyphenylene</a:t>
            </a:r>
            <a:r>
              <a:rPr sz="2950" i="0" spc="235" dirty="0">
                <a:latin typeface="Calibri"/>
                <a:cs typeface="Calibri"/>
              </a:rPr>
              <a:t> </a:t>
            </a:r>
            <a:r>
              <a:rPr sz="2950" i="0" dirty="0">
                <a:latin typeface="Calibri"/>
                <a:cs typeface="Calibri"/>
              </a:rPr>
              <a:t>sulphide</a:t>
            </a:r>
            <a:r>
              <a:rPr sz="2950" i="0" spc="75" dirty="0">
                <a:latin typeface="Calibri"/>
                <a:cs typeface="Calibri"/>
              </a:rPr>
              <a:t> </a:t>
            </a:r>
            <a:r>
              <a:rPr sz="2950" i="0" spc="-10" dirty="0">
                <a:latin typeface="Calibri"/>
                <a:cs typeface="Calibri"/>
              </a:rPr>
              <a:t>(PPS)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964" y="566737"/>
            <a:ext cx="5680075" cy="394525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43840" marR="154305" indent="-231775" algn="just">
              <a:lnSpc>
                <a:spcPts val="2550"/>
              </a:lnSpc>
              <a:spcBef>
                <a:spcPts val="60"/>
              </a:spcBef>
              <a:buChar char="•"/>
              <a:tabLst>
                <a:tab pos="243840" algn="l"/>
                <a:tab pos="251460" algn="l"/>
              </a:tabLst>
            </a:pPr>
            <a:r>
              <a:rPr sz="2000" dirty="0">
                <a:latin typeface="Calibri"/>
                <a:cs typeface="Calibri"/>
              </a:rPr>
              <a:t>	It</a:t>
            </a:r>
            <a:r>
              <a:rPr sz="2000" spc="4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45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organic</a:t>
            </a:r>
            <a:r>
              <a:rPr sz="2000" spc="4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polymer</a:t>
            </a:r>
            <a:r>
              <a:rPr sz="2000" spc="5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consisting</a:t>
            </a:r>
            <a:r>
              <a:rPr sz="2000" spc="4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4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aromatic </a:t>
            </a:r>
            <a:r>
              <a:rPr sz="2050" dirty="0">
                <a:latin typeface="Calibri"/>
                <a:cs typeface="Calibri"/>
              </a:rPr>
              <a:t>rings</a:t>
            </a:r>
            <a:r>
              <a:rPr sz="2050" spc="225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linked</a:t>
            </a:r>
            <a:r>
              <a:rPr sz="2050" spc="240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by</a:t>
            </a:r>
            <a:r>
              <a:rPr sz="2050" spc="240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sulfides.</a:t>
            </a:r>
            <a:r>
              <a:rPr sz="2050" spc="229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Synthetic</a:t>
            </a:r>
            <a:r>
              <a:rPr sz="2050" spc="245" dirty="0">
                <a:latin typeface="Calibri"/>
                <a:cs typeface="Calibri"/>
              </a:rPr>
              <a:t>  </a:t>
            </a:r>
            <a:r>
              <a:rPr sz="2050" dirty="0">
                <a:latin typeface="Calibri"/>
                <a:cs typeface="Calibri"/>
              </a:rPr>
              <a:t>fiber</a:t>
            </a:r>
            <a:r>
              <a:rPr sz="2050" spc="245" dirty="0">
                <a:latin typeface="Calibri"/>
                <a:cs typeface="Calibri"/>
              </a:rPr>
              <a:t>  </a:t>
            </a:r>
            <a:r>
              <a:rPr sz="2050" spc="-25" dirty="0">
                <a:latin typeface="Calibri"/>
                <a:cs typeface="Calibri"/>
              </a:rPr>
              <a:t>and </a:t>
            </a:r>
            <a:r>
              <a:rPr sz="2000" dirty="0">
                <a:latin typeface="Calibri"/>
                <a:cs typeface="Calibri"/>
              </a:rPr>
              <a:t>teXtiles</a:t>
            </a:r>
            <a:r>
              <a:rPr sz="2000" spc="260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derived</a:t>
            </a:r>
            <a:r>
              <a:rPr sz="2000" spc="245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250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245" dirty="0">
                <a:latin typeface="Calibri"/>
                <a:cs typeface="Calibri"/>
              </a:rPr>
              <a:t>   </a:t>
            </a:r>
            <a:r>
              <a:rPr sz="2000" dirty="0">
                <a:latin typeface="Calibri"/>
                <a:cs typeface="Calibri"/>
              </a:rPr>
              <a:t>polymer</a:t>
            </a:r>
            <a:r>
              <a:rPr sz="2000" spc="260" dirty="0">
                <a:latin typeface="Calibri"/>
                <a:cs typeface="Calibri"/>
              </a:rPr>
              <a:t>   </a:t>
            </a:r>
            <a:r>
              <a:rPr sz="2000" spc="-10" dirty="0">
                <a:latin typeface="Calibri"/>
                <a:cs typeface="Calibri"/>
              </a:rPr>
              <a:t>resist </a:t>
            </a:r>
            <a:r>
              <a:rPr sz="2050" dirty="0">
                <a:latin typeface="Calibri"/>
                <a:cs typeface="Calibri"/>
              </a:rPr>
              <a:t>chemical</a:t>
            </a:r>
            <a:r>
              <a:rPr sz="2050" spc="2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and</a:t>
            </a:r>
            <a:r>
              <a:rPr sz="2050" spc="9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thermal</a:t>
            </a:r>
            <a:r>
              <a:rPr sz="2050" spc="22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attack.</a:t>
            </a:r>
            <a:endParaRPr sz="20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415"/>
              </a:spcBef>
            </a:pPr>
            <a:r>
              <a:rPr sz="2950" dirty="0">
                <a:latin typeface="Calibri"/>
                <a:cs typeface="Calibri"/>
              </a:rPr>
              <a:t>Characteristics</a:t>
            </a:r>
            <a:r>
              <a:rPr sz="2950" spc="-70" dirty="0">
                <a:latin typeface="Calibri"/>
                <a:cs typeface="Calibri"/>
              </a:rPr>
              <a:t> </a:t>
            </a:r>
            <a:r>
              <a:rPr sz="2950" dirty="0">
                <a:latin typeface="Calibri"/>
                <a:cs typeface="Calibri"/>
              </a:rPr>
              <a:t>of</a:t>
            </a:r>
            <a:r>
              <a:rPr sz="2950" spc="85" dirty="0">
                <a:latin typeface="Calibri"/>
                <a:cs typeface="Calibri"/>
              </a:rPr>
              <a:t> </a:t>
            </a:r>
            <a:r>
              <a:rPr sz="2950" spc="-20" dirty="0">
                <a:latin typeface="Calibri"/>
                <a:cs typeface="Calibri"/>
              </a:rPr>
              <a:t>PPSs</a:t>
            </a:r>
            <a:endParaRPr sz="2950">
              <a:latin typeface="Calibri"/>
              <a:cs typeface="Calibri"/>
            </a:endParaRPr>
          </a:p>
          <a:p>
            <a:pPr marL="299085" indent="-240665">
              <a:lnSpc>
                <a:spcPct val="100000"/>
              </a:lnSpc>
              <a:spcBef>
                <a:spcPts val="1910"/>
              </a:spcBef>
              <a:buChar char="•"/>
              <a:tabLst>
                <a:tab pos="299085" algn="l"/>
              </a:tabLst>
            </a:pPr>
            <a:r>
              <a:rPr sz="2150" dirty="0">
                <a:latin typeface="Calibri"/>
                <a:cs typeface="Calibri"/>
              </a:rPr>
              <a:t>It's</a:t>
            </a:r>
            <a:r>
              <a:rPr sz="2150" spc="-5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</a:t>
            </a:r>
            <a:r>
              <a:rPr sz="2150" spc="-1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high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50" spc="-40" dirty="0">
                <a:latin typeface="Calibri"/>
                <a:cs typeface="Calibri"/>
              </a:rPr>
              <a:t>temperature</a:t>
            </a:r>
            <a:r>
              <a:rPr sz="2150" spc="100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thermoplastic</a:t>
            </a:r>
            <a:r>
              <a:rPr sz="2150" spc="11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polymers</a:t>
            </a:r>
            <a:endParaRPr sz="2150">
              <a:latin typeface="Calibri"/>
              <a:cs typeface="Calibri"/>
            </a:endParaRPr>
          </a:p>
          <a:p>
            <a:pPr marL="300990" marR="12700" indent="-243840">
              <a:lnSpc>
                <a:spcPts val="2550"/>
              </a:lnSpc>
              <a:spcBef>
                <a:spcPts val="605"/>
              </a:spcBef>
              <a:buChar char="•"/>
              <a:tabLst>
                <a:tab pos="300990" algn="l"/>
                <a:tab pos="1631950" algn="l"/>
                <a:tab pos="2082164" algn="l"/>
                <a:tab pos="2871470" algn="l"/>
                <a:tab pos="3719195" algn="l"/>
                <a:tab pos="4815840" algn="l"/>
              </a:tabLst>
            </a:pPr>
            <a:r>
              <a:rPr sz="2200" spc="-10" dirty="0">
                <a:latin typeface="Calibri"/>
                <a:cs typeface="Calibri"/>
              </a:rPr>
              <a:t>resistance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5" dirty="0">
                <a:latin typeface="Calibri"/>
                <a:cs typeface="Calibri"/>
              </a:rPr>
              <a:t>to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heat,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acids,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alkalies,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85" dirty="0">
                <a:latin typeface="Calibri"/>
                <a:cs typeface="Calibri"/>
              </a:rPr>
              <a:t>mildew, </a:t>
            </a:r>
            <a:r>
              <a:rPr sz="2200" spc="-35" dirty="0">
                <a:latin typeface="Calibri"/>
                <a:cs typeface="Calibri"/>
              </a:rPr>
              <a:t>bleaches,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aging,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sunlight,</a:t>
            </a:r>
            <a:r>
              <a:rPr sz="2200" dirty="0">
                <a:latin typeface="Calibri"/>
                <a:cs typeface="Calibri"/>
              </a:rPr>
              <a:t> and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abrasion.</a:t>
            </a:r>
            <a:endParaRPr sz="2200">
              <a:latin typeface="Calibri"/>
              <a:cs typeface="Calibri"/>
            </a:endParaRPr>
          </a:p>
          <a:p>
            <a:pPr marL="299085" indent="-240665">
              <a:lnSpc>
                <a:spcPts val="2540"/>
              </a:lnSpc>
              <a:spcBef>
                <a:spcPts val="414"/>
              </a:spcBef>
              <a:buChar char="•"/>
              <a:tabLst>
                <a:tab pos="299085" algn="l"/>
                <a:tab pos="1548130" algn="l"/>
                <a:tab pos="2130425" algn="l"/>
                <a:tab pos="2824480" algn="l"/>
                <a:tab pos="3900804" algn="l"/>
                <a:tab pos="5253355" algn="l"/>
              </a:tabLst>
            </a:pPr>
            <a:r>
              <a:rPr sz="2150" dirty="0">
                <a:latin typeface="Calibri"/>
                <a:cs typeface="Calibri"/>
              </a:rPr>
              <a:t>It</a:t>
            </a:r>
            <a:r>
              <a:rPr sz="2150" spc="34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absorbs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0" dirty="0">
                <a:latin typeface="Calibri"/>
                <a:cs typeface="Calibri"/>
              </a:rPr>
              <a:t>only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10" dirty="0">
                <a:latin typeface="Calibri"/>
                <a:cs typeface="Calibri"/>
              </a:rPr>
              <a:t>small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10" dirty="0">
                <a:latin typeface="Calibri"/>
                <a:cs typeface="Calibri"/>
              </a:rPr>
              <a:t>amounts</a:t>
            </a:r>
            <a:r>
              <a:rPr sz="2150" dirty="0">
                <a:latin typeface="Calibri"/>
                <a:cs typeface="Calibri"/>
              </a:rPr>
              <a:t>	of</a:t>
            </a:r>
            <a:r>
              <a:rPr sz="2150" spc="41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solvents</a:t>
            </a:r>
            <a:r>
              <a:rPr sz="2150" dirty="0">
                <a:latin typeface="Calibri"/>
                <a:cs typeface="Calibri"/>
              </a:rPr>
              <a:t>	</a:t>
            </a:r>
            <a:r>
              <a:rPr sz="2150" spc="-25" dirty="0">
                <a:latin typeface="Calibri"/>
                <a:cs typeface="Calibri"/>
              </a:rPr>
              <a:t>and</a:t>
            </a:r>
            <a:endParaRPr sz="2150">
              <a:latin typeface="Calibri"/>
              <a:cs typeface="Calibri"/>
            </a:endParaRPr>
          </a:p>
          <a:p>
            <a:pPr marL="300990">
              <a:lnSpc>
                <a:spcPts val="2600"/>
              </a:lnSpc>
            </a:pPr>
            <a:r>
              <a:rPr sz="2200" spc="-45" dirty="0">
                <a:latin typeface="Calibri"/>
                <a:cs typeface="Calibri"/>
              </a:rPr>
              <a:t>resists </a:t>
            </a:r>
            <a:r>
              <a:rPr sz="2200" spc="-10" dirty="0">
                <a:latin typeface="Calibri"/>
                <a:cs typeface="Calibri"/>
              </a:rPr>
              <a:t>dyeing.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389" y="280987"/>
            <a:ext cx="3439795" cy="490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50" i="0" spc="-60" dirty="0">
                <a:latin typeface="Calibri"/>
                <a:cs typeface="Calibri"/>
              </a:rPr>
              <a:t>properties</a:t>
            </a:r>
            <a:r>
              <a:rPr sz="3050" i="0" spc="15" dirty="0">
                <a:latin typeface="Calibri"/>
                <a:cs typeface="Calibri"/>
              </a:rPr>
              <a:t> </a:t>
            </a:r>
            <a:r>
              <a:rPr sz="3050" i="0" dirty="0">
                <a:latin typeface="Calibri"/>
                <a:cs typeface="Calibri"/>
              </a:rPr>
              <a:t>of</a:t>
            </a:r>
            <a:r>
              <a:rPr sz="3050" i="0" spc="-175" dirty="0">
                <a:latin typeface="Calibri"/>
                <a:cs typeface="Calibri"/>
              </a:rPr>
              <a:t> </a:t>
            </a:r>
            <a:r>
              <a:rPr sz="3050" i="0" spc="-75" dirty="0">
                <a:latin typeface="Calibri"/>
                <a:cs typeface="Calibri"/>
              </a:rPr>
              <a:t>Polymers</a:t>
            </a:r>
            <a:endParaRPr sz="30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570" y="1058862"/>
            <a:ext cx="5678805" cy="28816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4475" marR="8890" indent="-231140" algn="just">
              <a:lnSpc>
                <a:spcPct val="98800"/>
              </a:lnSpc>
              <a:spcBef>
                <a:spcPts val="130"/>
              </a:spcBef>
              <a:buChar char="•"/>
              <a:tabLst>
                <a:tab pos="253365" algn="l"/>
              </a:tabLst>
            </a:pPr>
            <a:r>
              <a:rPr sz="2100" dirty="0">
                <a:latin typeface="Calibri"/>
                <a:cs typeface="Calibri"/>
              </a:rPr>
              <a:t>Excellent</a:t>
            </a:r>
            <a:r>
              <a:rPr sz="2100" spc="350" dirty="0">
                <a:latin typeface="Calibri"/>
                <a:cs typeface="Calibri"/>
              </a:rPr>
              <a:t>     </a:t>
            </a:r>
            <a:r>
              <a:rPr sz="2100" dirty="0">
                <a:latin typeface="Calibri"/>
                <a:cs typeface="Calibri"/>
              </a:rPr>
              <a:t>mechanical</a:t>
            </a:r>
            <a:r>
              <a:rPr sz="2100" spc="350" dirty="0">
                <a:latin typeface="Calibri"/>
                <a:cs typeface="Calibri"/>
              </a:rPr>
              <a:t>     </a:t>
            </a:r>
            <a:r>
              <a:rPr sz="2100" dirty="0">
                <a:latin typeface="Calibri"/>
                <a:cs typeface="Calibri"/>
              </a:rPr>
              <a:t>properties</a:t>
            </a:r>
            <a:r>
              <a:rPr sz="2100" spc="360" dirty="0">
                <a:latin typeface="Calibri"/>
                <a:cs typeface="Calibri"/>
              </a:rPr>
              <a:t>     </a:t>
            </a:r>
            <a:r>
              <a:rPr sz="2100" spc="-20" dirty="0">
                <a:latin typeface="Calibri"/>
                <a:cs typeface="Calibri"/>
              </a:rPr>
              <a:t>over 	</a:t>
            </a:r>
            <a:r>
              <a:rPr sz="2150" spc="-20" dirty="0">
                <a:latin typeface="Calibri"/>
                <a:cs typeface="Calibri"/>
              </a:rPr>
              <a:t>temperatures</a:t>
            </a:r>
            <a:r>
              <a:rPr sz="2150" spc="18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from</a:t>
            </a:r>
            <a:r>
              <a:rPr sz="2150" spc="3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below</a:t>
            </a:r>
            <a:r>
              <a:rPr sz="2150" spc="9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-</a:t>
            </a:r>
            <a:r>
              <a:rPr sz="2150" dirty="0">
                <a:latin typeface="Calibri"/>
                <a:cs typeface="Calibri"/>
              </a:rPr>
              <a:t>40°C</a:t>
            </a:r>
            <a:r>
              <a:rPr sz="2150" spc="7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(-</a:t>
            </a:r>
            <a:r>
              <a:rPr sz="2150" dirty="0">
                <a:latin typeface="Calibri"/>
                <a:cs typeface="Calibri"/>
              </a:rPr>
              <a:t>40°F)</a:t>
            </a:r>
            <a:r>
              <a:rPr sz="2150" spc="9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to</a:t>
            </a:r>
            <a:r>
              <a:rPr sz="2150" spc="4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above 	</a:t>
            </a:r>
            <a:r>
              <a:rPr sz="2200" spc="-30" dirty="0">
                <a:latin typeface="Calibri"/>
                <a:cs typeface="Calibri"/>
              </a:rPr>
              <a:t>148°C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(300°F),</a:t>
            </a:r>
            <a:endParaRPr sz="2200">
              <a:latin typeface="Calibri"/>
              <a:cs typeface="Calibri"/>
            </a:endParaRPr>
          </a:p>
          <a:p>
            <a:pPr marL="247650" indent="-234315" algn="just">
              <a:lnSpc>
                <a:spcPct val="100000"/>
              </a:lnSpc>
              <a:spcBef>
                <a:spcPts val="495"/>
              </a:spcBef>
              <a:buChar char="•"/>
              <a:tabLst>
                <a:tab pos="247650" algn="l"/>
              </a:tabLst>
            </a:pPr>
            <a:r>
              <a:rPr sz="2100" spc="-10" dirty="0">
                <a:latin typeface="Calibri"/>
                <a:cs typeface="Calibri"/>
              </a:rPr>
              <a:t>Self-</a:t>
            </a:r>
            <a:r>
              <a:rPr sz="2100" dirty="0">
                <a:latin typeface="Calibri"/>
                <a:cs typeface="Calibri"/>
              </a:rPr>
              <a:t>extinguishing,</a:t>
            </a:r>
            <a:r>
              <a:rPr sz="2100" spc="8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non-</a:t>
            </a:r>
            <a:r>
              <a:rPr sz="2100" dirty="0">
                <a:latin typeface="Calibri"/>
                <a:cs typeface="Calibri"/>
              </a:rPr>
              <a:t>dripping</a:t>
            </a:r>
            <a:r>
              <a:rPr sz="2100" spc="15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characteristics,</a:t>
            </a:r>
            <a:endParaRPr sz="2100">
              <a:latin typeface="Calibri"/>
              <a:cs typeface="Calibri"/>
            </a:endParaRPr>
          </a:p>
          <a:p>
            <a:pPr marL="250825" marR="5080" indent="-238125">
              <a:lnSpc>
                <a:spcPts val="2550"/>
              </a:lnSpc>
              <a:spcBef>
                <a:spcPts val="615"/>
              </a:spcBef>
              <a:buChar char="•"/>
              <a:tabLst>
                <a:tab pos="250825" algn="l"/>
                <a:tab pos="254000" algn="l"/>
              </a:tabLst>
            </a:pPr>
            <a:r>
              <a:rPr sz="2150" dirty="0">
                <a:latin typeface="Calibri"/>
                <a:cs typeface="Calibri"/>
              </a:rPr>
              <a:t>	</a:t>
            </a:r>
            <a:r>
              <a:rPr sz="2150" spc="-20" dirty="0">
                <a:latin typeface="Calibri"/>
                <a:cs typeface="Calibri"/>
              </a:rPr>
              <a:t>Excellent</a:t>
            </a:r>
            <a:r>
              <a:rPr sz="2150" spc="65" dirty="0">
                <a:latin typeface="Calibri"/>
                <a:cs typeface="Calibri"/>
              </a:rPr>
              <a:t> </a:t>
            </a:r>
            <a:r>
              <a:rPr sz="2150" spc="-30" dirty="0">
                <a:latin typeface="Calibri"/>
                <a:cs typeface="Calibri"/>
              </a:rPr>
              <a:t>durability,</a:t>
            </a:r>
            <a:r>
              <a:rPr sz="2150" spc="1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dimensional</a:t>
            </a:r>
            <a:r>
              <a:rPr sz="2150" spc="3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stability</a:t>
            </a:r>
            <a:r>
              <a:rPr sz="2150" spc="2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-50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low </a:t>
            </a:r>
            <a:r>
              <a:rPr sz="2150" spc="-30" dirty="0">
                <a:latin typeface="Calibri"/>
                <a:cs typeface="Calibri"/>
              </a:rPr>
              <a:t>water</a:t>
            </a:r>
            <a:r>
              <a:rPr sz="2150" spc="-8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absorption,</a:t>
            </a:r>
            <a:endParaRPr sz="2150">
              <a:latin typeface="Calibri"/>
              <a:cs typeface="Calibri"/>
            </a:endParaRPr>
          </a:p>
          <a:p>
            <a:pPr marL="253365" indent="-240665">
              <a:lnSpc>
                <a:spcPct val="100000"/>
              </a:lnSpc>
              <a:spcBef>
                <a:spcPts val="365"/>
              </a:spcBef>
              <a:buChar char="•"/>
              <a:tabLst>
                <a:tab pos="253365" algn="l"/>
              </a:tabLst>
            </a:pPr>
            <a:r>
              <a:rPr sz="2200" spc="-55" dirty="0">
                <a:latin typeface="Calibri"/>
                <a:cs typeface="Calibri"/>
              </a:rPr>
              <a:t>Resistance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aqueous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chemical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environments.</a:t>
            </a:r>
            <a:endParaRPr sz="2200">
              <a:latin typeface="Calibri"/>
              <a:cs typeface="Calibri"/>
            </a:endParaRPr>
          </a:p>
          <a:p>
            <a:pPr marL="253365" indent="-240665">
              <a:lnSpc>
                <a:spcPct val="100000"/>
              </a:lnSpc>
              <a:spcBef>
                <a:spcPts val="434"/>
              </a:spcBef>
              <a:buChar char="•"/>
              <a:tabLst>
                <a:tab pos="253365" algn="l"/>
              </a:tabLst>
            </a:pPr>
            <a:r>
              <a:rPr sz="2200" spc="-70" dirty="0">
                <a:latin typeface="Calibri"/>
                <a:cs typeface="Calibri"/>
              </a:rPr>
              <a:t>EKcelient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impact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strength.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5875">
              <a:lnSpc>
                <a:spcPct val="100000"/>
              </a:lnSpc>
              <a:spcBef>
                <a:spcPts val="100"/>
              </a:spcBef>
            </a:pPr>
            <a:r>
              <a:rPr sz="2950" i="0" dirty="0">
                <a:latin typeface="Calibri"/>
                <a:cs typeface="Calibri"/>
              </a:rPr>
              <a:t>Applications</a:t>
            </a:r>
            <a:r>
              <a:rPr sz="2950" i="0" spc="200" dirty="0">
                <a:latin typeface="Calibri"/>
                <a:cs typeface="Calibri"/>
              </a:rPr>
              <a:t> </a:t>
            </a:r>
            <a:r>
              <a:rPr sz="2950" i="0" dirty="0">
                <a:latin typeface="Calibri"/>
                <a:cs typeface="Calibri"/>
              </a:rPr>
              <a:t>of</a:t>
            </a:r>
            <a:r>
              <a:rPr sz="2950" i="0" spc="-20" dirty="0">
                <a:latin typeface="Calibri"/>
                <a:cs typeface="Calibri"/>
              </a:rPr>
              <a:t> PPSs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802" y="1034097"/>
            <a:ext cx="3762375" cy="213868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52729" indent="-240029">
              <a:lnSpc>
                <a:spcPct val="100000"/>
              </a:lnSpc>
              <a:spcBef>
                <a:spcPts val="670"/>
              </a:spcBef>
              <a:buChar char="•"/>
              <a:tabLst>
                <a:tab pos="252729" algn="l"/>
              </a:tabLst>
            </a:pPr>
            <a:r>
              <a:rPr sz="2400" dirty="0">
                <a:latin typeface="Calibri"/>
                <a:cs typeface="Calibri"/>
              </a:rPr>
              <a:t>filter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fabric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coal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boilers,</a:t>
            </a:r>
            <a:endParaRPr sz="2400">
              <a:latin typeface="Calibri"/>
              <a:cs typeface="Calibri"/>
            </a:endParaRPr>
          </a:p>
          <a:p>
            <a:pPr marL="254635" indent="-241935">
              <a:lnSpc>
                <a:spcPct val="100000"/>
              </a:lnSpc>
              <a:spcBef>
                <a:spcPts val="570"/>
              </a:spcBef>
              <a:buChar char="•"/>
              <a:tabLst>
                <a:tab pos="254635" algn="l"/>
              </a:tabLst>
            </a:pPr>
            <a:r>
              <a:rPr sz="2400" spc="-10" dirty="0">
                <a:latin typeface="Calibri"/>
                <a:cs typeface="Calibri"/>
              </a:rPr>
              <a:t>papermaking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felts,</a:t>
            </a:r>
            <a:endParaRPr sz="2400">
              <a:latin typeface="Calibri"/>
              <a:cs typeface="Calibri"/>
            </a:endParaRPr>
          </a:p>
          <a:p>
            <a:pPr marL="254000" indent="-241300">
              <a:lnSpc>
                <a:spcPct val="100000"/>
              </a:lnSpc>
              <a:spcBef>
                <a:spcPts val="570"/>
              </a:spcBef>
              <a:buChar char="•"/>
              <a:tabLst>
                <a:tab pos="254000" algn="l"/>
              </a:tabLst>
            </a:pPr>
            <a:r>
              <a:rPr sz="2400" spc="-10" dirty="0">
                <a:latin typeface="Calibri"/>
                <a:cs typeface="Calibri"/>
              </a:rPr>
              <a:t>electrical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insulation,</a:t>
            </a:r>
            <a:endParaRPr sz="2400">
              <a:latin typeface="Calibri"/>
              <a:cs typeface="Calibri"/>
            </a:endParaRPr>
          </a:p>
          <a:p>
            <a:pPr marL="252729" indent="-240029">
              <a:lnSpc>
                <a:spcPct val="100000"/>
              </a:lnSpc>
              <a:spcBef>
                <a:spcPts val="570"/>
              </a:spcBef>
              <a:buChar char="•"/>
              <a:tabLst>
                <a:tab pos="252729" algn="l"/>
                <a:tab pos="1047115" algn="l"/>
                <a:tab pos="2686685" algn="l"/>
              </a:tabLst>
            </a:pPr>
            <a:r>
              <a:rPr sz="2400" spc="-20" dirty="0">
                <a:latin typeface="Calibri"/>
                <a:cs typeface="Calibri"/>
              </a:rPr>
              <a:t>film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capacitors,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0" dirty="0">
                <a:latin typeface="Calibri"/>
                <a:cs typeface="Calibri"/>
              </a:rPr>
              <a:t>specialty</a:t>
            </a:r>
            <a:endParaRPr sz="2400">
              <a:latin typeface="Calibri"/>
              <a:cs typeface="Calibri"/>
            </a:endParaRPr>
          </a:p>
          <a:p>
            <a:pPr marL="252729">
              <a:lnSpc>
                <a:spcPct val="100000"/>
              </a:lnSpc>
              <a:spcBef>
                <a:spcPts val="20"/>
              </a:spcBef>
            </a:pPr>
            <a:r>
              <a:rPr sz="2350" spc="-30" dirty="0">
                <a:latin typeface="Calibri"/>
                <a:cs typeface="Calibri"/>
              </a:rPr>
              <a:t>ga5kets,</a:t>
            </a:r>
            <a:r>
              <a:rPr sz="2350" spc="7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and</a:t>
            </a:r>
            <a:r>
              <a:rPr sz="2350" spc="-30" dirty="0">
                <a:latin typeface="Calibri"/>
                <a:cs typeface="Calibri"/>
              </a:rPr>
              <a:t> </a:t>
            </a:r>
            <a:r>
              <a:rPr sz="2350" spc="-10" dirty="0">
                <a:latin typeface="Calibri"/>
                <a:cs typeface="Calibri"/>
              </a:rPr>
              <a:t>packings.</a:t>
            </a:r>
            <a:endParaRPr sz="23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07930" y="2420937"/>
            <a:ext cx="1535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0" dirty="0">
                <a:latin typeface="Calibri"/>
                <a:cs typeface="Calibri"/>
              </a:rPr>
              <a:t>membranes,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785" y="-11112"/>
            <a:ext cx="4652010" cy="47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i="0" dirty="0">
                <a:latin typeface="Calibri"/>
                <a:cs typeface="Calibri"/>
              </a:rPr>
              <a:t>Polyether</a:t>
            </a:r>
            <a:r>
              <a:rPr sz="2950" i="0" spc="105" dirty="0">
                <a:latin typeface="Calibri"/>
                <a:cs typeface="Calibri"/>
              </a:rPr>
              <a:t> </a:t>
            </a:r>
            <a:r>
              <a:rPr sz="2950" i="0" dirty="0">
                <a:latin typeface="Calibri"/>
                <a:cs typeface="Calibri"/>
              </a:rPr>
              <a:t>ether</a:t>
            </a:r>
            <a:r>
              <a:rPr sz="2950" i="0" spc="-30" dirty="0">
                <a:latin typeface="Calibri"/>
                <a:cs typeface="Calibri"/>
              </a:rPr>
              <a:t> </a:t>
            </a:r>
            <a:r>
              <a:rPr sz="2950" i="0" dirty="0">
                <a:latin typeface="Calibri"/>
                <a:cs typeface="Calibri"/>
              </a:rPr>
              <a:t>ketone</a:t>
            </a:r>
            <a:r>
              <a:rPr sz="2950" i="0" spc="25" dirty="0">
                <a:latin typeface="Calibri"/>
                <a:cs typeface="Calibri"/>
              </a:rPr>
              <a:t> </a:t>
            </a:r>
            <a:r>
              <a:rPr sz="2950" i="0" spc="-10" dirty="0">
                <a:latin typeface="Calibri"/>
                <a:cs typeface="Calibri"/>
              </a:rPr>
              <a:t>(PEEK)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570" y="493712"/>
            <a:ext cx="5596255" cy="3665854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53365" marR="247015" indent="-241300">
              <a:lnSpc>
                <a:spcPts val="2550"/>
              </a:lnSpc>
              <a:spcBef>
                <a:spcPts val="260"/>
              </a:spcBef>
              <a:buChar char="•"/>
              <a:tabLst>
                <a:tab pos="253365" algn="l"/>
              </a:tabLst>
            </a:pPr>
            <a:r>
              <a:rPr sz="2200" dirty="0">
                <a:latin typeface="Calibri"/>
                <a:cs typeface="Calibri"/>
              </a:rPr>
              <a:t>It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linear</a:t>
            </a:r>
            <a:r>
              <a:rPr sz="2200" spc="-40" dirty="0">
                <a:latin typeface="Calibri"/>
                <a:cs typeface="Calibri"/>
              </a:rPr>
              <a:t> crystalline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hetro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chain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polymer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High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55" dirty="0">
                <a:latin typeface="Calibri"/>
                <a:cs typeface="Calibri"/>
              </a:rPr>
              <a:t>temperature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plastics</a:t>
            </a:r>
            <a:endParaRPr sz="2200">
              <a:latin typeface="Calibri"/>
              <a:cs typeface="Calibri"/>
            </a:endParaRPr>
          </a:p>
          <a:p>
            <a:pPr marL="27305">
              <a:lnSpc>
                <a:spcPct val="100000"/>
              </a:lnSpc>
              <a:spcBef>
                <a:spcPts val="425"/>
              </a:spcBef>
            </a:pPr>
            <a:r>
              <a:rPr sz="2100" spc="10" dirty="0">
                <a:solidFill>
                  <a:srgbClr val="CC0A11"/>
                </a:solidFill>
                <a:latin typeface="Calibri"/>
                <a:cs typeface="Calibri"/>
              </a:rPr>
              <a:t>characteristics</a:t>
            </a:r>
            <a:r>
              <a:rPr sz="2100" spc="-20" dirty="0">
                <a:solidFill>
                  <a:srgbClr val="CC0A11"/>
                </a:solidFill>
                <a:latin typeface="Calibri"/>
                <a:cs typeface="Calibri"/>
              </a:rPr>
              <a:t> </a:t>
            </a:r>
            <a:r>
              <a:rPr sz="2100" spc="10" dirty="0">
                <a:solidFill>
                  <a:srgbClr val="CF1F21"/>
                </a:solidFill>
                <a:latin typeface="Calibri"/>
                <a:cs typeface="Calibri"/>
              </a:rPr>
              <a:t>of</a:t>
            </a:r>
            <a:r>
              <a:rPr sz="2100" spc="225" dirty="0">
                <a:solidFill>
                  <a:srgbClr val="CF1F21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E80301"/>
                </a:solidFill>
                <a:latin typeface="Calibri"/>
                <a:cs typeface="Calibri"/>
              </a:rPr>
              <a:t>PEEKs:</a:t>
            </a:r>
            <a:endParaRPr sz="2100">
              <a:latin typeface="Calibri"/>
              <a:cs typeface="Calibri"/>
            </a:endParaRPr>
          </a:p>
          <a:p>
            <a:pPr marL="253365" indent="-240665">
              <a:lnSpc>
                <a:spcPct val="100000"/>
              </a:lnSpc>
              <a:spcBef>
                <a:spcPts val="495"/>
              </a:spcBef>
              <a:buChar char="•"/>
              <a:tabLst>
                <a:tab pos="253365" algn="l"/>
              </a:tabLst>
            </a:pPr>
            <a:r>
              <a:rPr sz="2200" spc="-35" dirty="0">
                <a:latin typeface="Calibri"/>
                <a:cs typeface="Calibri"/>
              </a:rPr>
              <a:t>Melting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temperature</a:t>
            </a:r>
            <a:r>
              <a:rPr sz="2200" spc="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high.</a:t>
            </a:r>
            <a:endParaRPr sz="2200">
              <a:latin typeface="Calibri"/>
              <a:cs typeface="Calibri"/>
            </a:endParaRPr>
          </a:p>
          <a:p>
            <a:pPr marL="254000" indent="-241300">
              <a:lnSpc>
                <a:spcPct val="100000"/>
              </a:lnSpc>
              <a:spcBef>
                <a:spcPts val="445"/>
              </a:spcBef>
              <a:buChar char="•"/>
              <a:tabLst>
                <a:tab pos="254000" algn="l"/>
              </a:tabLst>
            </a:pPr>
            <a:r>
              <a:rPr sz="2150" spc="-10" dirty="0">
                <a:latin typeface="Calibri"/>
                <a:cs typeface="Calibri"/>
              </a:rPr>
              <a:t>Low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flammability</a:t>
            </a:r>
            <a:r>
              <a:rPr sz="2150" spc="7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low</a:t>
            </a:r>
            <a:r>
              <a:rPr sz="2150" spc="-8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smoke </a:t>
            </a:r>
            <a:r>
              <a:rPr sz="2150" spc="-10" dirty="0">
                <a:latin typeface="Calibri"/>
                <a:cs typeface="Calibri"/>
              </a:rPr>
              <a:t>emission.</a:t>
            </a:r>
            <a:endParaRPr sz="2150">
              <a:latin typeface="Calibri"/>
              <a:cs typeface="Calibri"/>
            </a:endParaRPr>
          </a:p>
          <a:p>
            <a:pPr marL="24765" marR="1196340" indent="-11430">
              <a:lnSpc>
                <a:spcPts val="3080"/>
              </a:lnSpc>
              <a:spcBef>
                <a:spcPts val="145"/>
              </a:spcBef>
              <a:buChar char="•"/>
              <a:tabLst>
                <a:tab pos="24765" algn="l"/>
                <a:tab pos="245745" algn="l"/>
              </a:tabLst>
            </a:pPr>
            <a:r>
              <a:rPr sz="2100" dirty="0">
                <a:latin typeface="Calibri"/>
                <a:cs typeface="Calibri"/>
              </a:rPr>
              <a:t>	Good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fatigue</a:t>
            </a:r>
            <a:r>
              <a:rPr sz="2100" spc="5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and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chemical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resistance. </a:t>
            </a:r>
            <a:r>
              <a:rPr sz="2100" dirty="0">
                <a:solidFill>
                  <a:srgbClr val="DA0301"/>
                </a:solidFill>
                <a:latin typeface="Calibri"/>
                <a:cs typeface="Calibri"/>
              </a:rPr>
              <a:t>Applications</a:t>
            </a:r>
            <a:r>
              <a:rPr sz="2100" spc="225" dirty="0">
                <a:solidFill>
                  <a:srgbClr val="DA0301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CD1A15"/>
                </a:solidFill>
                <a:latin typeface="Calibri"/>
                <a:cs typeface="Calibri"/>
              </a:rPr>
              <a:t>of</a:t>
            </a:r>
            <a:r>
              <a:rPr sz="2100" spc="55" dirty="0">
                <a:solidFill>
                  <a:srgbClr val="CD1A15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C10A08"/>
                </a:solidFill>
                <a:latin typeface="Calibri"/>
                <a:cs typeface="Calibri"/>
              </a:rPr>
              <a:t>PEEKs:</a:t>
            </a:r>
            <a:endParaRPr sz="2100">
              <a:latin typeface="Calibri"/>
              <a:cs typeface="Calibri"/>
            </a:endParaRPr>
          </a:p>
          <a:p>
            <a:pPr marL="253365" marR="5080" indent="-241300">
              <a:lnSpc>
                <a:spcPts val="2550"/>
              </a:lnSpc>
              <a:spcBef>
                <a:spcPts val="414"/>
              </a:spcBef>
              <a:buChar char="•"/>
              <a:tabLst>
                <a:tab pos="253365" algn="l"/>
              </a:tabLst>
            </a:pPr>
            <a:r>
              <a:rPr sz="2200" spc="-10" dirty="0">
                <a:latin typeface="Calibri"/>
                <a:cs typeface="Calibri"/>
              </a:rPr>
              <a:t>High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temperature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engineering</a:t>
            </a:r>
            <a:r>
              <a:rPr sz="2200" spc="7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components,</a:t>
            </a:r>
            <a:r>
              <a:rPr sz="2200" spc="7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high </a:t>
            </a:r>
            <a:r>
              <a:rPr sz="2200" spc="-50" dirty="0">
                <a:latin typeface="Calibri"/>
                <a:cs typeface="Calibri"/>
              </a:rPr>
              <a:t>temperature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electrical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coatings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aerospace applications.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4900" y="1828800"/>
            <a:ext cx="314325" cy="5238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62375" y="1800225"/>
            <a:ext cx="409575" cy="56197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62354" y="1497012"/>
            <a:ext cx="3771265" cy="200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ts val="7830"/>
              </a:lnSpc>
              <a:spcBef>
                <a:spcPts val="100"/>
              </a:spcBef>
              <a:tabLst>
                <a:tab pos="2932430" algn="l"/>
              </a:tabLst>
            </a:pPr>
            <a:r>
              <a:rPr sz="6600" i="0" spc="-10" dirty="0">
                <a:latin typeface="Calibri"/>
                <a:cs typeface="Calibri"/>
              </a:rPr>
              <a:t>nginee</a:t>
            </a:r>
            <a:r>
              <a:rPr sz="6600" i="0" dirty="0">
                <a:latin typeface="Calibri"/>
                <a:cs typeface="Calibri"/>
              </a:rPr>
              <a:t>	</a:t>
            </a:r>
            <a:r>
              <a:rPr sz="6600" i="0" spc="-25" dirty="0">
                <a:latin typeface="Calibri"/>
                <a:cs typeface="Calibri"/>
              </a:rPr>
              <a:t>ng</a:t>
            </a:r>
            <a:endParaRPr sz="6600">
              <a:latin typeface="Calibri"/>
              <a:cs typeface="Calibri"/>
            </a:endParaRPr>
          </a:p>
          <a:p>
            <a:pPr marL="12700">
              <a:lnSpc>
                <a:spcPts val="7770"/>
              </a:lnSpc>
            </a:pPr>
            <a:r>
              <a:rPr sz="6550" i="0" spc="-10" dirty="0">
                <a:latin typeface="Calibri"/>
                <a:cs typeface="Calibri"/>
              </a:rPr>
              <a:t>CERAMICS</a:t>
            </a:r>
            <a:endParaRPr sz="6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09" y="74612"/>
            <a:ext cx="54590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9360" algn="l"/>
              </a:tabLst>
            </a:pPr>
            <a:r>
              <a:rPr sz="2800" i="0" spc="-30" dirty="0">
                <a:latin typeface="Calibri"/>
                <a:cs typeface="Calibri"/>
              </a:rPr>
              <a:t>Classifications</a:t>
            </a:r>
            <a:r>
              <a:rPr sz="2800" i="0" spc="-75" dirty="0">
                <a:latin typeface="Calibri"/>
                <a:cs typeface="Calibri"/>
              </a:rPr>
              <a:t> </a:t>
            </a:r>
            <a:r>
              <a:rPr sz="2800" i="0" spc="-25" dirty="0">
                <a:latin typeface="Calibri"/>
                <a:cs typeface="Calibri"/>
              </a:rPr>
              <a:t>of</a:t>
            </a:r>
            <a:r>
              <a:rPr sz="2800" i="0" dirty="0">
                <a:latin typeface="Calibri"/>
                <a:cs typeface="Calibri"/>
              </a:rPr>
              <a:t>	</a:t>
            </a:r>
            <a:r>
              <a:rPr sz="2800" i="0" spc="-40" dirty="0">
                <a:latin typeface="Calibri"/>
                <a:cs typeface="Calibri"/>
              </a:rPr>
              <a:t>engineering</a:t>
            </a:r>
            <a:r>
              <a:rPr sz="2800" i="0" spc="-65" dirty="0">
                <a:latin typeface="Calibri"/>
                <a:cs typeface="Calibri"/>
              </a:rPr>
              <a:t> </a:t>
            </a:r>
            <a:r>
              <a:rPr sz="2800" i="0" spc="-55" dirty="0">
                <a:latin typeface="Calibri"/>
                <a:cs typeface="Calibri"/>
              </a:rPr>
              <a:t>ceramics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988" y="988989"/>
            <a:ext cx="3915410" cy="24409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83210" indent="-244475">
              <a:lnSpc>
                <a:spcPct val="100000"/>
              </a:lnSpc>
              <a:spcBef>
                <a:spcPts val="625"/>
              </a:spcBef>
              <a:buChar char="•"/>
              <a:tabLst>
                <a:tab pos="283210" algn="l"/>
              </a:tabLst>
            </a:pPr>
            <a:r>
              <a:rPr sz="2650" dirty="0">
                <a:latin typeface="Calibri"/>
                <a:cs typeface="Calibri"/>
              </a:rPr>
              <a:t>Alumina</a:t>
            </a:r>
            <a:r>
              <a:rPr sz="2650" spc="-65" dirty="0">
                <a:latin typeface="Calibri"/>
                <a:cs typeface="Calibri"/>
              </a:rPr>
              <a:t> </a:t>
            </a:r>
            <a:r>
              <a:rPr sz="2650" spc="55" dirty="0">
                <a:latin typeface="Calibri"/>
                <a:cs typeface="Calibri"/>
              </a:rPr>
              <a:t>(AI</a:t>
            </a:r>
            <a:r>
              <a:rPr sz="2625" spc="82" baseline="-22222" dirty="0">
                <a:latin typeface="Calibri"/>
                <a:cs typeface="Calibri"/>
              </a:rPr>
              <a:t>2</a:t>
            </a:r>
            <a:r>
              <a:rPr sz="2650" spc="55" dirty="0">
                <a:latin typeface="Calibri"/>
                <a:cs typeface="Calibri"/>
              </a:rPr>
              <a:t>0</a:t>
            </a:r>
            <a:r>
              <a:rPr sz="2775" spc="82" baseline="-21021" dirty="0">
                <a:latin typeface="Calibri"/>
                <a:cs typeface="Calibri"/>
              </a:rPr>
              <a:t>3</a:t>
            </a:r>
            <a:r>
              <a:rPr sz="2650" spc="55" dirty="0">
                <a:latin typeface="Calibri"/>
                <a:cs typeface="Calibri"/>
              </a:rPr>
              <a:t>)</a:t>
            </a:r>
            <a:endParaRPr sz="2650">
              <a:latin typeface="Calibri"/>
              <a:cs typeface="Calibri"/>
            </a:endParaRPr>
          </a:p>
          <a:p>
            <a:pPr marL="277495" indent="-239395">
              <a:lnSpc>
                <a:spcPct val="100000"/>
              </a:lnSpc>
              <a:spcBef>
                <a:spcPts val="545"/>
              </a:spcBef>
              <a:buChar char="•"/>
              <a:tabLst>
                <a:tab pos="277495" algn="l"/>
              </a:tabLst>
            </a:pPr>
            <a:r>
              <a:rPr sz="2750" spc="-30" dirty="0">
                <a:latin typeface="Calibri"/>
                <a:cs typeface="Calibri"/>
              </a:rPr>
              <a:t>Silicon</a:t>
            </a:r>
            <a:r>
              <a:rPr sz="2750" spc="-120" dirty="0">
                <a:latin typeface="Calibri"/>
                <a:cs typeface="Calibri"/>
              </a:rPr>
              <a:t> </a:t>
            </a:r>
            <a:r>
              <a:rPr sz="2750" spc="-35" dirty="0">
                <a:latin typeface="Calibri"/>
                <a:cs typeface="Calibri"/>
              </a:rPr>
              <a:t>Carbide</a:t>
            </a:r>
            <a:r>
              <a:rPr sz="2750" spc="-75" dirty="0">
                <a:latin typeface="Calibri"/>
                <a:cs typeface="Calibri"/>
              </a:rPr>
              <a:t> </a:t>
            </a:r>
            <a:r>
              <a:rPr sz="2750" spc="-10" dirty="0">
                <a:latin typeface="Calibri"/>
                <a:cs typeface="Calibri"/>
              </a:rPr>
              <a:t>(SiC)</a:t>
            </a:r>
            <a:endParaRPr sz="2750">
              <a:latin typeface="Calibri"/>
              <a:cs typeface="Calibri"/>
            </a:endParaRPr>
          </a:p>
          <a:p>
            <a:pPr marL="277495" indent="-238760">
              <a:lnSpc>
                <a:spcPct val="100000"/>
              </a:lnSpc>
              <a:spcBef>
                <a:spcPts val="625"/>
              </a:spcBef>
              <a:buChar char="•"/>
              <a:tabLst>
                <a:tab pos="277495" algn="l"/>
              </a:tabLst>
            </a:pPr>
            <a:r>
              <a:rPr sz="2650" dirty="0">
                <a:latin typeface="Calibri"/>
                <a:cs typeface="Calibri"/>
              </a:rPr>
              <a:t>Silicon</a:t>
            </a:r>
            <a:r>
              <a:rPr sz="2650" spc="-65" dirty="0">
                <a:latin typeface="Calibri"/>
                <a:cs typeface="Calibri"/>
              </a:rPr>
              <a:t> </a:t>
            </a:r>
            <a:r>
              <a:rPr sz="2650" dirty="0">
                <a:latin typeface="Calibri"/>
                <a:cs typeface="Calibri"/>
              </a:rPr>
              <a:t>Nitride</a:t>
            </a:r>
            <a:r>
              <a:rPr sz="2650" spc="-65" dirty="0">
                <a:latin typeface="Calibri"/>
                <a:cs typeface="Calibri"/>
              </a:rPr>
              <a:t> </a:t>
            </a:r>
            <a:r>
              <a:rPr sz="2650" spc="-10" dirty="0">
                <a:latin typeface="Calibri"/>
                <a:cs typeface="Calibri"/>
              </a:rPr>
              <a:t>(Si</a:t>
            </a:r>
            <a:r>
              <a:rPr sz="2625" spc="-15" baseline="-22222" dirty="0">
                <a:latin typeface="Calibri"/>
                <a:cs typeface="Calibri"/>
              </a:rPr>
              <a:t>3</a:t>
            </a:r>
            <a:r>
              <a:rPr sz="2650" spc="-10" dirty="0">
                <a:latin typeface="Calibri"/>
                <a:cs typeface="Calibri"/>
              </a:rPr>
              <a:t>N</a:t>
            </a:r>
            <a:r>
              <a:rPr sz="2625" spc="-15" baseline="-22222" dirty="0">
                <a:latin typeface="Calibri"/>
                <a:cs typeface="Calibri"/>
              </a:rPr>
              <a:t>4</a:t>
            </a:r>
            <a:r>
              <a:rPr sz="2650" spc="-10" dirty="0">
                <a:latin typeface="Calibri"/>
                <a:cs typeface="Calibri"/>
              </a:rPr>
              <a:t>)</a:t>
            </a:r>
            <a:endParaRPr sz="2650">
              <a:latin typeface="Calibri"/>
              <a:cs typeface="Calibri"/>
            </a:endParaRPr>
          </a:p>
          <a:p>
            <a:pPr marL="278765" indent="-240665">
              <a:lnSpc>
                <a:spcPct val="100000"/>
              </a:lnSpc>
              <a:spcBef>
                <a:spcPts val="595"/>
              </a:spcBef>
              <a:buChar char="•"/>
              <a:tabLst>
                <a:tab pos="278765" algn="l"/>
              </a:tabLst>
            </a:pPr>
            <a:r>
              <a:rPr sz="2700" spc="-30" dirty="0">
                <a:latin typeface="Calibri"/>
                <a:cs typeface="Calibri"/>
              </a:rPr>
              <a:t>Partially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35" dirty="0">
                <a:latin typeface="Calibri"/>
                <a:cs typeface="Calibri"/>
              </a:rPr>
              <a:t>stabilized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Zirconia</a:t>
            </a:r>
            <a:endParaRPr sz="2700">
              <a:latin typeface="Calibri"/>
              <a:cs typeface="Calibri"/>
            </a:endParaRPr>
          </a:p>
          <a:p>
            <a:pPr marL="276860" indent="-238760">
              <a:lnSpc>
                <a:spcPct val="100000"/>
              </a:lnSpc>
              <a:spcBef>
                <a:spcPts val="585"/>
              </a:spcBef>
              <a:buChar char="•"/>
              <a:tabLst>
                <a:tab pos="276860" algn="l"/>
              </a:tabLst>
            </a:pPr>
            <a:r>
              <a:rPr sz="2700" spc="-10" dirty="0">
                <a:latin typeface="Calibri"/>
                <a:cs typeface="Calibri"/>
              </a:rPr>
              <a:t>Sialons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>
              <a:lnSpc>
                <a:spcPct val="100000"/>
              </a:lnSpc>
              <a:spcBef>
                <a:spcPts val="100"/>
              </a:spcBef>
            </a:pPr>
            <a:r>
              <a:rPr sz="2950" i="0" dirty="0">
                <a:latin typeface="Calibri"/>
                <a:cs typeface="Calibri"/>
              </a:rPr>
              <a:t>Alumina</a:t>
            </a:r>
            <a:r>
              <a:rPr sz="2950" i="0" spc="55" dirty="0">
                <a:latin typeface="Calibri"/>
                <a:cs typeface="Calibri"/>
              </a:rPr>
              <a:t> </a:t>
            </a:r>
            <a:r>
              <a:rPr sz="2950" i="0" dirty="0">
                <a:latin typeface="Calibri"/>
                <a:cs typeface="Calibri"/>
              </a:rPr>
              <a:t>(aluminium</a:t>
            </a:r>
            <a:r>
              <a:rPr sz="2950" i="0" spc="185" dirty="0">
                <a:latin typeface="Calibri"/>
                <a:cs typeface="Calibri"/>
              </a:rPr>
              <a:t> </a:t>
            </a:r>
            <a:r>
              <a:rPr sz="2950" i="0" dirty="0">
                <a:latin typeface="Calibri"/>
                <a:cs typeface="Calibri"/>
              </a:rPr>
              <a:t>oxide)</a:t>
            </a:r>
            <a:r>
              <a:rPr sz="2950" i="0" spc="75" dirty="0">
                <a:latin typeface="Calibri"/>
                <a:cs typeface="Calibri"/>
              </a:rPr>
              <a:t> </a:t>
            </a:r>
            <a:r>
              <a:rPr sz="2950" i="0" spc="45" dirty="0">
                <a:latin typeface="Calibri"/>
                <a:cs typeface="Calibri"/>
              </a:rPr>
              <a:t>AI,O</a:t>
            </a:r>
            <a:r>
              <a:rPr sz="3000" i="0" spc="67" baseline="-20833" dirty="0">
                <a:latin typeface="Calibri"/>
                <a:cs typeface="Calibri"/>
              </a:rPr>
              <a:t>3</a:t>
            </a:r>
            <a:endParaRPr sz="3000" baseline="-20833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677" y="881697"/>
            <a:ext cx="5807710" cy="279717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15595" indent="-239395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315595" algn="l"/>
              </a:tabLst>
            </a:pPr>
            <a:r>
              <a:rPr sz="2400" dirty="0">
                <a:latin typeface="Calibri"/>
                <a:cs typeface="Calibri"/>
              </a:rPr>
              <a:t>Its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produced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from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B0001"/>
                </a:solidFill>
                <a:latin typeface="Calibri"/>
                <a:cs typeface="Calibri"/>
              </a:rPr>
              <a:t>bauxite</a:t>
            </a:r>
            <a:endParaRPr sz="2400">
              <a:latin typeface="Calibri"/>
              <a:cs typeface="Calibri"/>
            </a:endParaRPr>
          </a:p>
          <a:p>
            <a:pPr marL="311150" marR="68580" indent="-235585" algn="just">
              <a:lnSpc>
                <a:spcPct val="99800"/>
              </a:lnSpc>
              <a:spcBef>
                <a:spcPts val="575"/>
              </a:spcBef>
              <a:buChar char="•"/>
              <a:tabLst>
                <a:tab pos="311150" algn="l"/>
                <a:tab pos="314960" algn="l"/>
              </a:tabLst>
            </a:pPr>
            <a:r>
              <a:rPr sz="2400" dirty="0">
                <a:latin typeface="Calibri"/>
                <a:cs typeface="Calibri"/>
              </a:rPr>
              <a:t>	It</a:t>
            </a:r>
            <a:r>
              <a:rPr sz="2400" spc="4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4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4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most</a:t>
            </a:r>
            <a:r>
              <a:rPr sz="2400" spc="5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widely</a:t>
            </a:r>
            <a:r>
              <a:rPr sz="2400" spc="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used</a:t>
            </a:r>
            <a:r>
              <a:rPr sz="2400" spc="4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oxide</a:t>
            </a:r>
            <a:r>
              <a:rPr sz="2400" spc="5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ceramic </a:t>
            </a:r>
            <a:r>
              <a:rPr sz="2300" dirty="0">
                <a:latin typeface="Calibri"/>
                <a:cs typeface="Calibri"/>
              </a:rPr>
              <a:t>material.</a:t>
            </a:r>
            <a:r>
              <a:rPr sz="2300" spc="245" dirty="0">
                <a:latin typeface="Calibri"/>
                <a:cs typeface="Calibri"/>
              </a:rPr>
              <a:t> </a:t>
            </a:r>
            <a:r>
              <a:rPr sz="2300" spc="50" dirty="0">
                <a:latin typeface="Calibri"/>
                <a:cs typeface="Calibri"/>
              </a:rPr>
              <a:t>As</a:t>
            </a:r>
            <a:r>
              <a:rPr sz="2300" spc="12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</a:t>
            </a:r>
            <a:r>
              <a:rPr sz="2300" spc="1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raw</a:t>
            </a:r>
            <a:r>
              <a:rPr sz="2300" spc="19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material,</a:t>
            </a:r>
            <a:r>
              <a:rPr sz="2300" spc="38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AI</a:t>
            </a:r>
            <a:r>
              <a:rPr sz="2325" baseline="-21505" dirty="0">
                <a:latin typeface="Calibri"/>
                <a:cs typeface="Calibri"/>
              </a:rPr>
              <a:t>2</a:t>
            </a:r>
            <a:r>
              <a:rPr sz="2300" dirty="0">
                <a:latin typeface="Calibri"/>
                <a:cs typeface="Calibri"/>
              </a:rPr>
              <a:t>O</a:t>
            </a:r>
            <a:r>
              <a:rPr sz="2325" baseline="-21505" dirty="0">
                <a:latin typeface="Calibri"/>
                <a:cs typeface="Calibri"/>
              </a:rPr>
              <a:t>3</a:t>
            </a:r>
            <a:r>
              <a:rPr sz="2325" spc="262" baseline="-215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powder</a:t>
            </a:r>
            <a:r>
              <a:rPr sz="2300" spc="23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i5 </a:t>
            </a:r>
            <a:r>
              <a:rPr sz="2500" dirty="0">
                <a:latin typeface="Calibri"/>
                <a:cs typeface="Calibri"/>
              </a:rPr>
              <a:t>produced</a:t>
            </a:r>
            <a:r>
              <a:rPr sz="2500" spc="190" dirty="0">
                <a:latin typeface="Calibri"/>
                <a:cs typeface="Calibri"/>
              </a:rPr>
              <a:t>  </a:t>
            </a:r>
            <a:r>
              <a:rPr sz="2500" dirty="0">
                <a:latin typeface="Calibri"/>
                <a:cs typeface="Calibri"/>
              </a:rPr>
              <a:t>in</a:t>
            </a:r>
            <a:r>
              <a:rPr sz="2500" spc="125" dirty="0">
                <a:latin typeface="Calibri"/>
                <a:cs typeface="Calibri"/>
              </a:rPr>
              <a:t>  </a:t>
            </a:r>
            <a:r>
              <a:rPr sz="2500" dirty="0">
                <a:latin typeface="Calibri"/>
                <a:cs typeface="Calibri"/>
              </a:rPr>
              <a:t>large</a:t>
            </a:r>
            <a:r>
              <a:rPr sz="2500" spc="135" dirty="0">
                <a:latin typeface="Calibri"/>
                <a:cs typeface="Calibri"/>
              </a:rPr>
              <a:t>  </a:t>
            </a:r>
            <a:r>
              <a:rPr sz="2500" dirty="0">
                <a:latin typeface="Calibri"/>
                <a:cs typeface="Calibri"/>
              </a:rPr>
              <a:t>quantities</a:t>
            </a:r>
            <a:r>
              <a:rPr sz="2500" spc="160" dirty="0">
                <a:latin typeface="Calibri"/>
                <a:cs typeface="Calibri"/>
              </a:rPr>
              <a:t>  </a:t>
            </a:r>
            <a:r>
              <a:rPr sz="2500" dirty="0">
                <a:latin typeface="Calibri"/>
                <a:cs typeface="Calibri"/>
              </a:rPr>
              <a:t>from</a:t>
            </a:r>
            <a:r>
              <a:rPr sz="2500" spc="145" dirty="0">
                <a:latin typeface="Calibri"/>
                <a:cs typeface="Calibri"/>
              </a:rPr>
              <a:t>  </a:t>
            </a:r>
            <a:r>
              <a:rPr sz="2500" spc="-25" dirty="0">
                <a:latin typeface="Calibri"/>
                <a:cs typeface="Calibri"/>
              </a:rPr>
              <a:t>the </a:t>
            </a:r>
            <a:r>
              <a:rPr sz="2400" spc="-25" dirty="0">
                <a:latin typeface="Calibri"/>
                <a:cs typeface="Calibri"/>
              </a:rPr>
              <a:t>mineral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503"/>
                </a:solidFill>
                <a:latin typeface="Calibri"/>
                <a:cs typeface="Calibri"/>
              </a:rPr>
              <a:t>bauxite</a:t>
            </a:r>
            <a:endParaRPr sz="2400">
              <a:latin typeface="Calibri"/>
              <a:cs typeface="Calibri"/>
            </a:endParaRPr>
          </a:p>
          <a:p>
            <a:pPr marL="314960" marR="64769" indent="-239395" algn="just">
              <a:lnSpc>
                <a:spcPts val="2850"/>
              </a:lnSpc>
              <a:spcBef>
                <a:spcPts val="690"/>
              </a:spcBef>
              <a:buChar char="•"/>
              <a:tabLst>
                <a:tab pos="320040" algn="l"/>
              </a:tabLst>
            </a:pPr>
            <a:r>
              <a:rPr sz="2400" dirty="0">
                <a:latin typeface="Calibri"/>
                <a:cs typeface="Calibri"/>
              </a:rPr>
              <a:t>It</a:t>
            </a:r>
            <a:r>
              <a:rPr sz="2400" spc="10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9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most</a:t>
            </a:r>
            <a:r>
              <a:rPr sz="2400" spc="12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cost</a:t>
            </a:r>
            <a:r>
              <a:rPr sz="2400" spc="15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effective</a:t>
            </a:r>
            <a:r>
              <a:rPr sz="2400" spc="17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11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widely</a:t>
            </a:r>
            <a:r>
              <a:rPr sz="2400" spc="155" dirty="0">
                <a:latin typeface="Calibri"/>
                <a:cs typeface="Calibri"/>
              </a:rPr>
              <a:t>  </a:t>
            </a:r>
            <a:r>
              <a:rPr sz="2400" spc="-20" dirty="0">
                <a:latin typeface="Calibri"/>
                <a:cs typeface="Calibri"/>
              </a:rPr>
              <a:t>used 	</a:t>
            </a:r>
            <a:r>
              <a:rPr sz="2400" spc="-10" dirty="0">
                <a:latin typeface="Calibri"/>
                <a:cs typeface="Calibri"/>
              </a:rPr>
              <a:t>material.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5540">
              <a:lnSpc>
                <a:spcPct val="100000"/>
              </a:lnSpc>
              <a:spcBef>
                <a:spcPts val="100"/>
              </a:spcBef>
            </a:pPr>
            <a:r>
              <a:rPr sz="3000" i="0" dirty="0">
                <a:latin typeface="Calibri"/>
                <a:cs typeface="Calibri"/>
              </a:rPr>
              <a:t>Properties</a:t>
            </a:r>
            <a:r>
              <a:rPr sz="3000" i="0" spc="-50" dirty="0">
                <a:latin typeface="Calibri"/>
                <a:cs typeface="Calibri"/>
              </a:rPr>
              <a:t> </a:t>
            </a:r>
            <a:r>
              <a:rPr sz="3000" i="0" dirty="0">
                <a:latin typeface="Calibri"/>
                <a:cs typeface="Calibri"/>
              </a:rPr>
              <a:t>of</a:t>
            </a:r>
            <a:r>
              <a:rPr sz="3000" i="0" spc="-60" dirty="0">
                <a:latin typeface="Calibri"/>
                <a:cs typeface="Calibri"/>
              </a:rPr>
              <a:t> </a:t>
            </a:r>
            <a:r>
              <a:rPr sz="3000" i="0" spc="-10" dirty="0">
                <a:latin typeface="Calibri"/>
                <a:cs typeface="Calibri"/>
              </a:rPr>
              <a:t>Alumina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162" y="698817"/>
            <a:ext cx="5811520" cy="31972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3204" indent="-230504">
              <a:lnSpc>
                <a:spcPct val="100000"/>
              </a:lnSpc>
              <a:spcBef>
                <a:spcPts val="535"/>
              </a:spcBef>
              <a:buChar char="•"/>
              <a:tabLst>
                <a:tab pos="243204" algn="l"/>
              </a:tabLst>
            </a:pPr>
            <a:r>
              <a:rPr sz="1950" spc="-25" dirty="0">
                <a:latin typeface="Calibri"/>
                <a:cs typeface="Calibri"/>
              </a:rPr>
              <a:t>Excellent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-25" dirty="0">
                <a:latin typeface="Calibri"/>
                <a:cs typeface="Calibri"/>
              </a:rPr>
              <a:t>hardness,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wear</a:t>
            </a:r>
            <a:r>
              <a:rPr sz="1950" spc="-9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resistance</a:t>
            </a:r>
            <a:endParaRPr sz="1950">
              <a:latin typeface="Calibri"/>
              <a:cs typeface="Calibri"/>
            </a:endParaRPr>
          </a:p>
          <a:p>
            <a:pPr marL="243204" indent="-230504">
              <a:lnSpc>
                <a:spcPct val="100000"/>
              </a:lnSpc>
              <a:spcBef>
                <a:spcPts val="434"/>
              </a:spcBef>
              <a:buChar char="•"/>
              <a:tabLst>
                <a:tab pos="243204" algn="l"/>
              </a:tabLst>
            </a:pPr>
            <a:r>
              <a:rPr sz="1950" dirty="0">
                <a:latin typeface="Calibri"/>
                <a:cs typeface="Calibri"/>
              </a:rPr>
              <a:t>They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are</a:t>
            </a:r>
            <a:r>
              <a:rPr sz="1950" spc="-80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more</a:t>
            </a:r>
            <a:r>
              <a:rPr sz="1950" spc="-65" dirty="0">
                <a:latin typeface="Calibri"/>
                <a:cs typeface="Calibri"/>
              </a:rPr>
              <a:t> </a:t>
            </a:r>
            <a:r>
              <a:rPr sz="1950" spc="-25" dirty="0">
                <a:latin typeface="Calibri"/>
                <a:cs typeface="Calibri"/>
              </a:rPr>
              <a:t>stiffer</a:t>
            </a:r>
            <a:r>
              <a:rPr sz="1950" spc="-8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than</a:t>
            </a:r>
            <a:r>
              <a:rPr sz="1950" spc="-10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steel</a:t>
            </a:r>
            <a:endParaRPr sz="1950">
              <a:latin typeface="Calibri"/>
              <a:cs typeface="Calibri"/>
            </a:endParaRPr>
          </a:p>
          <a:p>
            <a:pPr marL="243204" indent="-230504">
              <a:lnSpc>
                <a:spcPct val="100000"/>
              </a:lnSpc>
              <a:spcBef>
                <a:spcPts val="434"/>
              </a:spcBef>
              <a:buChar char="•"/>
              <a:tabLst>
                <a:tab pos="243204" algn="l"/>
              </a:tabLst>
            </a:pPr>
            <a:r>
              <a:rPr sz="1950" dirty="0">
                <a:latin typeface="Calibri"/>
                <a:cs typeface="Calibri"/>
              </a:rPr>
              <a:t>More</a:t>
            </a:r>
            <a:r>
              <a:rPr sz="1950" spc="-60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stronger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in</a:t>
            </a:r>
            <a:r>
              <a:rPr sz="1950" spc="-105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compression</a:t>
            </a:r>
            <a:r>
              <a:rPr sz="1950" spc="2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than</a:t>
            </a:r>
            <a:r>
              <a:rPr sz="1950" spc="-95" dirty="0">
                <a:latin typeface="Calibri"/>
                <a:cs typeface="Calibri"/>
              </a:rPr>
              <a:t> </a:t>
            </a:r>
            <a:r>
              <a:rPr sz="1950" spc="-25" dirty="0">
                <a:latin typeface="Calibri"/>
                <a:cs typeface="Calibri"/>
              </a:rPr>
              <a:t>hardened</a:t>
            </a:r>
            <a:r>
              <a:rPr sz="1950" spc="3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steel</a:t>
            </a:r>
            <a:endParaRPr sz="1950">
              <a:latin typeface="Calibri"/>
              <a:cs typeface="Calibri"/>
            </a:endParaRPr>
          </a:p>
          <a:p>
            <a:pPr marL="250825" indent="-238125">
              <a:lnSpc>
                <a:spcPct val="100000"/>
              </a:lnSpc>
              <a:spcBef>
                <a:spcPts val="434"/>
              </a:spcBef>
              <a:buChar char="•"/>
              <a:tabLst>
                <a:tab pos="250825" algn="l"/>
              </a:tabLst>
            </a:pPr>
            <a:r>
              <a:rPr sz="1950" spc="-35" dirty="0">
                <a:latin typeface="Calibri"/>
                <a:cs typeface="Calibri"/>
              </a:rPr>
              <a:t>Very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good</a:t>
            </a:r>
            <a:r>
              <a:rPr sz="1950" spc="-90" dirty="0">
                <a:latin typeface="Calibri"/>
                <a:cs typeface="Calibri"/>
              </a:rPr>
              <a:t> </a:t>
            </a:r>
            <a:r>
              <a:rPr sz="1950" spc="-40" dirty="0">
                <a:latin typeface="Calibri"/>
                <a:cs typeface="Calibri"/>
              </a:rPr>
              <a:t>environmental</a:t>
            </a:r>
            <a:r>
              <a:rPr sz="1950" spc="114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resistance</a:t>
            </a:r>
            <a:endParaRPr sz="1950">
              <a:latin typeface="Calibri"/>
              <a:cs typeface="Calibri"/>
            </a:endParaRPr>
          </a:p>
          <a:p>
            <a:pPr marL="245745" indent="-233045">
              <a:lnSpc>
                <a:spcPct val="100000"/>
              </a:lnSpc>
              <a:spcBef>
                <a:spcPts val="434"/>
              </a:spcBef>
              <a:buChar char="•"/>
              <a:tabLst>
                <a:tab pos="245745" algn="l"/>
              </a:tabLst>
            </a:pPr>
            <a:r>
              <a:rPr sz="1950" dirty="0">
                <a:latin typeface="Calibri"/>
                <a:cs typeface="Calibri"/>
              </a:rPr>
              <a:t>high</a:t>
            </a:r>
            <a:r>
              <a:rPr sz="1950" spc="-11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tensile</a:t>
            </a:r>
            <a:r>
              <a:rPr sz="1950" spc="-4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and</a:t>
            </a:r>
            <a:r>
              <a:rPr sz="1950" spc="-10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toughness</a:t>
            </a:r>
            <a:r>
              <a:rPr sz="1950" spc="-3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properties.</a:t>
            </a:r>
            <a:endParaRPr sz="1950">
              <a:latin typeface="Calibri"/>
              <a:cs typeface="Calibri"/>
            </a:endParaRPr>
          </a:p>
          <a:p>
            <a:pPr marL="243204" indent="-230504">
              <a:lnSpc>
                <a:spcPct val="100000"/>
              </a:lnSpc>
              <a:spcBef>
                <a:spcPts val="434"/>
              </a:spcBef>
              <a:buChar char="•"/>
              <a:tabLst>
                <a:tab pos="243204" algn="l"/>
              </a:tabLst>
            </a:pPr>
            <a:r>
              <a:rPr sz="1950" spc="-25" dirty="0">
                <a:latin typeface="Calibri"/>
                <a:cs typeface="Calibri"/>
              </a:rPr>
              <a:t>Excellent</a:t>
            </a:r>
            <a:r>
              <a:rPr sz="1950" spc="-35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dielectric</a:t>
            </a:r>
            <a:r>
              <a:rPr sz="1950" spc="4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properties</a:t>
            </a:r>
            <a:endParaRPr sz="1950">
              <a:latin typeface="Calibri"/>
              <a:cs typeface="Calibri"/>
            </a:endParaRPr>
          </a:p>
          <a:p>
            <a:pPr marL="243204" indent="-230504">
              <a:lnSpc>
                <a:spcPct val="100000"/>
              </a:lnSpc>
              <a:spcBef>
                <a:spcPts val="434"/>
              </a:spcBef>
              <a:buChar char="•"/>
              <a:tabLst>
                <a:tab pos="243204" algn="l"/>
              </a:tabLst>
            </a:pPr>
            <a:r>
              <a:rPr sz="1950" spc="-10" dirty="0">
                <a:latin typeface="Calibri"/>
                <a:cs typeface="Calibri"/>
              </a:rPr>
              <a:t>Resist</a:t>
            </a:r>
            <a:r>
              <a:rPr sz="1950" spc="-35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strong</a:t>
            </a:r>
            <a:r>
              <a:rPr sz="1950" spc="-10" dirty="0">
                <a:latin typeface="Calibri"/>
                <a:cs typeface="Calibri"/>
              </a:rPr>
              <a:t> acid</a:t>
            </a:r>
            <a:r>
              <a:rPr sz="1950" spc="-7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and</a:t>
            </a:r>
            <a:r>
              <a:rPr sz="1950" spc="-65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alkali</a:t>
            </a:r>
            <a:r>
              <a:rPr sz="1950" spc="-85" dirty="0">
                <a:latin typeface="Calibri"/>
                <a:cs typeface="Calibri"/>
              </a:rPr>
              <a:t> </a:t>
            </a:r>
            <a:r>
              <a:rPr sz="1950" spc="-25" dirty="0">
                <a:latin typeface="Calibri"/>
                <a:cs typeface="Calibri"/>
              </a:rPr>
              <a:t>attack</a:t>
            </a:r>
            <a:r>
              <a:rPr sz="1950" spc="-8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at</a:t>
            </a:r>
            <a:r>
              <a:rPr sz="1950" spc="-7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high</a:t>
            </a:r>
            <a:r>
              <a:rPr sz="1950" spc="-6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temperatures.</a:t>
            </a:r>
            <a:endParaRPr sz="19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434"/>
              </a:spcBef>
              <a:buChar char="•"/>
              <a:tabLst>
                <a:tab pos="243840" algn="l"/>
              </a:tabLst>
            </a:pPr>
            <a:r>
              <a:rPr sz="1950" dirty="0">
                <a:latin typeface="Calibri"/>
                <a:cs typeface="Calibri"/>
              </a:rPr>
              <a:t>Good</a:t>
            </a:r>
            <a:r>
              <a:rPr sz="1950" spc="-95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thermal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conductivity.</a:t>
            </a:r>
            <a:endParaRPr sz="1950">
              <a:latin typeface="Calibri"/>
              <a:cs typeface="Calibri"/>
            </a:endParaRPr>
          </a:p>
          <a:p>
            <a:pPr marL="243204" indent="-230504">
              <a:lnSpc>
                <a:spcPct val="100000"/>
              </a:lnSpc>
              <a:spcBef>
                <a:spcPts val="434"/>
              </a:spcBef>
              <a:buChar char="•"/>
              <a:tabLst>
                <a:tab pos="243204" algn="l"/>
              </a:tabLst>
            </a:pPr>
            <a:r>
              <a:rPr sz="1950" spc="-25" dirty="0">
                <a:latin typeface="Calibri"/>
                <a:cs typeface="Calibri"/>
              </a:rPr>
              <a:t>Excellent</a:t>
            </a:r>
            <a:r>
              <a:rPr sz="1950" spc="-35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size</a:t>
            </a:r>
            <a:r>
              <a:rPr sz="1950" spc="-6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and</a:t>
            </a:r>
            <a:r>
              <a:rPr sz="1950" spc="-11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shape</a:t>
            </a:r>
            <a:r>
              <a:rPr sz="1950" spc="-3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capability.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7003" y="20637"/>
            <a:ext cx="3637279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0" dirty="0">
                <a:latin typeface="Arial MT"/>
                <a:cs typeface="Arial MT"/>
              </a:rPr>
              <a:t>Applications</a:t>
            </a:r>
            <a:r>
              <a:rPr sz="2700" i="0" spc="285" dirty="0">
                <a:latin typeface="Arial MT"/>
                <a:cs typeface="Arial MT"/>
              </a:rPr>
              <a:t> </a:t>
            </a:r>
            <a:r>
              <a:rPr sz="2700" i="0" spc="85" dirty="0">
                <a:latin typeface="Arial MT"/>
                <a:cs typeface="Arial MT"/>
              </a:rPr>
              <a:t>of</a:t>
            </a:r>
            <a:r>
              <a:rPr sz="2700" i="0" spc="25" dirty="0">
                <a:latin typeface="Arial MT"/>
                <a:cs typeface="Arial MT"/>
              </a:rPr>
              <a:t> </a:t>
            </a:r>
            <a:r>
              <a:rPr sz="2700" i="0" spc="-10" dirty="0">
                <a:latin typeface="Arial MT"/>
                <a:cs typeface="Arial MT"/>
              </a:rPr>
              <a:t>alumina</a:t>
            </a:r>
            <a:endParaRPr sz="27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570" y="491393"/>
            <a:ext cx="4373245" cy="391477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48285" indent="-234950">
              <a:lnSpc>
                <a:spcPct val="100000"/>
              </a:lnSpc>
              <a:spcBef>
                <a:spcPts val="590"/>
              </a:spcBef>
              <a:buChar char="•"/>
              <a:tabLst>
                <a:tab pos="248285" algn="l"/>
              </a:tabLst>
            </a:pPr>
            <a:r>
              <a:rPr sz="2100" dirty="0">
                <a:latin typeface="Calibri"/>
                <a:cs typeface="Calibri"/>
              </a:rPr>
              <a:t>Spark</a:t>
            </a:r>
            <a:r>
              <a:rPr sz="2100" spc="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plug</a:t>
            </a:r>
            <a:r>
              <a:rPr sz="2100" spc="5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insulators</a:t>
            </a:r>
            <a:endParaRPr sz="2100">
              <a:latin typeface="Calibri"/>
              <a:cs typeface="Calibri"/>
            </a:endParaRPr>
          </a:p>
          <a:p>
            <a:pPr marL="254000" indent="-241300">
              <a:lnSpc>
                <a:spcPct val="100000"/>
              </a:lnSpc>
              <a:spcBef>
                <a:spcPts val="505"/>
              </a:spcBef>
              <a:buChar char="•"/>
              <a:tabLst>
                <a:tab pos="254000" algn="l"/>
              </a:tabLst>
            </a:pPr>
            <a:r>
              <a:rPr sz="2150" spc="-30" dirty="0">
                <a:latin typeface="Calibri"/>
                <a:cs typeface="Calibri"/>
              </a:rPr>
              <a:t>Electronic</a:t>
            </a:r>
            <a:r>
              <a:rPr sz="2150" spc="4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circuits</a:t>
            </a:r>
            <a:endParaRPr sz="2150">
              <a:latin typeface="Calibri"/>
              <a:cs typeface="Calibri"/>
            </a:endParaRPr>
          </a:p>
          <a:p>
            <a:pPr marL="254000" indent="-241300">
              <a:lnSpc>
                <a:spcPct val="100000"/>
              </a:lnSpc>
              <a:spcBef>
                <a:spcPts val="495"/>
              </a:spcBef>
              <a:buChar char="•"/>
              <a:tabLst>
                <a:tab pos="254000" algn="l"/>
              </a:tabLst>
            </a:pPr>
            <a:r>
              <a:rPr sz="2150" spc="-40" dirty="0">
                <a:latin typeface="Calibri"/>
                <a:cs typeface="Calibri"/>
              </a:rPr>
              <a:t>Rocket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nozzles</a:t>
            </a:r>
            <a:endParaRPr sz="2150">
              <a:latin typeface="Calibri"/>
              <a:cs typeface="Calibri"/>
            </a:endParaRPr>
          </a:p>
          <a:p>
            <a:pPr marL="253365" indent="-240665">
              <a:lnSpc>
                <a:spcPct val="100000"/>
              </a:lnSpc>
              <a:spcBef>
                <a:spcPts val="445"/>
              </a:spcBef>
              <a:buChar char="•"/>
              <a:tabLst>
                <a:tab pos="253365" algn="l"/>
              </a:tabLst>
            </a:pPr>
            <a:r>
              <a:rPr sz="2200" spc="-40" dirty="0">
                <a:latin typeface="Calibri"/>
                <a:cs typeface="Calibri"/>
              </a:rPr>
              <a:t>Electrical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electronics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devices</a:t>
            </a:r>
            <a:endParaRPr sz="2200">
              <a:latin typeface="Calibri"/>
              <a:cs typeface="Calibri"/>
            </a:endParaRPr>
          </a:p>
          <a:p>
            <a:pPr marL="254000" indent="-241300">
              <a:lnSpc>
                <a:spcPct val="100000"/>
              </a:lnSpc>
              <a:spcBef>
                <a:spcPts val="450"/>
              </a:spcBef>
              <a:buChar char="•"/>
              <a:tabLst>
                <a:tab pos="254000" algn="l"/>
              </a:tabLst>
            </a:pPr>
            <a:r>
              <a:rPr sz="2150" spc="-10" dirty="0">
                <a:latin typeface="Calibri"/>
                <a:cs typeface="Calibri"/>
              </a:rPr>
              <a:t>Bearings</a:t>
            </a:r>
            <a:r>
              <a:rPr sz="2150" spc="-2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seal</a:t>
            </a:r>
            <a:r>
              <a:rPr sz="2150" spc="-11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rings</a:t>
            </a:r>
            <a:endParaRPr sz="2150">
              <a:latin typeface="Calibri"/>
              <a:cs typeface="Calibri"/>
            </a:endParaRPr>
          </a:p>
          <a:p>
            <a:pPr marL="245745" indent="-233045">
              <a:lnSpc>
                <a:spcPct val="100000"/>
              </a:lnSpc>
              <a:spcBef>
                <a:spcPts val="495"/>
              </a:spcBef>
              <a:buChar char="•"/>
              <a:tabLst>
                <a:tab pos="245745" algn="l"/>
              </a:tabLst>
            </a:pPr>
            <a:r>
              <a:rPr sz="2150" dirty="0">
                <a:latin typeface="Calibri"/>
                <a:cs typeface="Calibri"/>
              </a:rPr>
              <a:t>Gas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laser</a:t>
            </a:r>
            <a:r>
              <a:rPr sz="2150" spc="-3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tubes</a:t>
            </a:r>
            <a:endParaRPr sz="2150">
              <a:latin typeface="Calibri"/>
              <a:cs typeface="Calibri"/>
            </a:endParaRPr>
          </a:p>
          <a:p>
            <a:pPr marL="249554" indent="-236220">
              <a:lnSpc>
                <a:spcPct val="100000"/>
              </a:lnSpc>
              <a:spcBef>
                <a:spcPts val="505"/>
              </a:spcBef>
              <a:buChar char="•"/>
              <a:tabLst>
                <a:tab pos="249554" algn="l"/>
              </a:tabLst>
            </a:pPr>
            <a:r>
              <a:rPr sz="2100" dirty="0">
                <a:latin typeface="Calibri"/>
                <a:cs typeface="Calibri"/>
              </a:rPr>
              <a:t>Wear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pads</a:t>
            </a:r>
            <a:endParaRPr sz="2100">
              <a:latin typeface="Calibri"/>
              <a:cs typeface="Calibri"/>
            </a:endParaRPr>
          </a:p>
          <a:p>
            <a:pPr marL="254000" indent="-241300">
              <a:lnSpc>
                <a:spcPct val="100000"/>
              </a:lnSpc>
              <a:spcBef>
                <a:spcPts val="505"/>
              </a:spcBef>
              <a:buChar char="•"/>
              <a:tabLst>
                <a:tab pos="254000" algn="l"/>
              </a:tabLst>
            </a:pPr>
            <a:r>
              <a:rPr sz="2150" dirty="0">
                <a:latin typeface="Calibri"/>
                <a:cs typeface="Calibri"/>
              </a:rPr>
              <a:t>High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spc="-40" dirty="0">
                <a:latin typeface="Calibri"/>
                <a:cs typeface="Calibri"/>
              </a:rPr>
              <a:t>temperature</a:t>
            </a:r>
            <a:r>
              <a:rPr sz="2150" spc="4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electrical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insulators</a:t>
            </a:r>
            <a:endParaRPr sz="2150">
              <a:latin typeface="Calibri"/>
              <a:cs typeface="Calibri"/>
            </a:endParaRPr>
          </a:p>
          <a:p>
            <a:pPr marL="253365" indent="-240665">
              <a:lnSpc>
                <a:spcPct val="100000"/>
              </a:lnSpc>
              <a:spcBef>
                <a:spcPts val="445"/>
              </a:spcBef>
              <a:buChar char="•"/>
              <a:tabLst>
                <a:tab pos="253365" algn="l"/>
              </a:tabLst>
            </a:pPr>
            <a:r>
              <a:rPr sz="2200" spc="-20" dirty="0">
                <a:latin typeface="Calibri"/>
                <a:cs typeface="Calibri"/>
              </a:rPr>
              <a:t>High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voltage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insulators</a:t>
            </a:r>
            <a:endParaRPr sz="2200">
              <a:latin typeface="Calibri"/>
              <a:cs typeface="Calibri"/>
            </a:endParaRPr>
          </a:p>
          <a:p>
            <a:pPr marL="254000" indent="-241300">
              <a:lnSpc>
                <a:spcPct val="100000"/>
              </a:lnSpc>
              <a:spcBef>
                <a:spcPts val="484"/>
              </a:spcBef>
              <a:buChar char="•"/>
              <a:tabLst>
                <a:tab pos="254000" algn="l"/>
              </a:tabLst>
            </a:pPr>
            <a:r>
              <a:rPr sz="2150" spc="-20" dirty="0">
                <a:latin typeface="Calibri"/>
                <a:cs typeface="Calibri"/>
              </a:rPr>
              <a:t>Furnace</a:t>
            </a:r>
            <a:r>
              <a:rPr sz="2150" spc="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liner</a:t>
            </a:r>
            <a:r>
              <a:rPr sz="2150" spc="-65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tubes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9945" y="-30162"/>
            <a:ext cx="27095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spc="-20" dirty="0">
                <a:latin typeface="Calibri"/>
                <a:cs typeface="Calibri"/>
              </a:rPr>
              <a:t>Silicon</a:t>
            </a:r>
            <a:r>
              <a:rPr sz="2800" i="0" spc="-65" dirty="0">
                <a:latin typeface="Calibri"/>
                <a:cs typeface="Calibri"/>
              </a:rPr>
              <a:t> </a:t>
            </a:r>
            <a:r>
              <a:rPr sz="2800" i="0" spc="-35" dirty="0">
                <a:latin typeface="Calibri"/>
                <a:cs typeface="Calibri"/>
              </a:rPr>
              <a:t>carbide</a:t>
            </a:r>
            <a:r>
              <a:rPr sz="2800" i="0" spc="-125" dirty="0">
                <a:latin typeface="Calibri"/>
                <a:cs typeface="Calibri"/>
              </a:rPr>
              <a:t> </a:t>
            </a:r>
            <a:r>
              <a:rPr sz="2800" i="0" spc="-10" dirty="0">
                <a:latin typeface="Calibri"/>
                <a:cs typeface="Calibri"/>
              </a:rPr>
              <a:t>(sic)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-77129" y="493712"/>
            <a:ext cx="6212205" cy="3665854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6235" marR="121285" indent="-229870" algn="just">
              <a:lnSpc>
                <a:spcPts val="2550"/>
              </a:lnSpc>
              <a:spcBef>
                <a:spcPts val="260"/>
              </a:spcBef>
              <a:buChar char="•"/>
              <a:tabLst>
                <a:tab pos="356235" algn="l"/>
                <a:tab pos="361950" algn="l"/>
              </a:tabLst>
            </a:pPr>
            <a:r>
              <a:rPr sz="2200" dirty="0">
                <a:latin typeface="Calibri"/>
                <a:cs typeface="Calibri"/>
              </a:rPr>
              <a:t>	Silicon</a:t>
            </a:r>
            <a:r>
              <a:rPr sz="2200" spc="28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carbide</a:t>
            </a:r>
            <a:r>
              <a:rPr sz="2200" spc="29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(SiC)</a:t>
            </a:r>
            <a:r>
              <a:rPr sz="2200" spc="254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229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an</a:t>
            </a:r>
            <a:r>
              <a:rPr sz="2200" spc="22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important</a:t>
            </a:r>
            <a:r>
              <a:rPr sz="2200" spc="270" dirty="0">
                <a:latin typeface="Calibri"/>
                <a:cs typeface="Calibri"/>
              </a:rPr>
              <a:t>  </a:t>
            </a:r>
            <a:r>
              <a:rPr sz="2200" spc="-20" dirty="0">
                <a:latin typeface="Calibri"/>
                <a:cs typeface="Calibri"/>
              </a:rPr>
              <a:t>ceramic </a:t>
            </a:r>
            <a:r>
              <a:rPr sz="2200" dirty="0">
                <a:latin typeface="Calibri"/>
                <a:cs typeface="Calibri"/>
              </a:rPr>
              <a:t>material</a:t>
            </a:r>
            <a:r>
              <a:rPr sz="2200" spc="459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that</a:t>
            </a:r>
            <a:r>
              <a:rPr sz="2200" spc="3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2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made</a:t>
            </a:r>
            <a:r>
              <a:rPr sz="2200" spc="3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by</a:t>
            </a:r>
            <a:r>
              <a:rPr sz="2200" spc="3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allowing</a:t>
            </a:r>
            <a:r>
              <a:rPr sz="2200" spc="4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sand</a:t>
            </a:r>
            <a:r>
              <a:rPr sz="2200" spc="4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3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react </a:t>
            </a:r>
            <a:r>
              <a:rPr sz="2200" dirty="0">
                <a:latin typeface="Calibri"/>
                <a:cs typeface="Calibri"/>
              </a:rPr>
              <a:t>with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powdered</a:t>
            </a:r>
            <a:r>
              <a:rPr sz="2200" spc="1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carbon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high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temperature</a:t>
            </a:r>
            <a:r>
              <a:rPr sz="2200" spc="1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round </a:t>
            </a:r>
            <a:r>
              <a:rPr sz="3300" baseline="1262" dirty="0">
                <a:latin typeface="Calibri"/>
                <a:cs typeface="Calibri"/>
              </a:rPr>
              <a:t>2o0</a:t>
            </a:r>
            <a:r>
              <a:rPr sz="3300" spc="637" baseline="1262" dirty="0">
                <a:latin typeface="Calibri"/>
                <a:cs typeface="Calibri"/>
              </a:rPr>
              <a:t> </a:t>
            </a:r>
            <a:r>
              <a:rPr sz="3300" spc="-345" baseline="22727" dirty="0">
                <a:latin typeface="Calibri"/>
                <a:cs typeface="Calibri"/>
              </a:rPr>
              <a:t>o</a:t>
            </a:r>
            <a:r>
              <a:rPr sz="2200" spc="-229" dirty="0">
                <a:latin typeface="Calibri"/>
                <a:cs typeface="Calibri"/>
              </a:rPr>
              <a:t>C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3300" baseline="1262" dirty="0">
                <a:latin typeface="Calibri"/>
                <a:cs typeface="Calibri"/>
              </a:rPr>
              <a:t>.</a:t>
            </a:r>
            <a:r>
              <a:rPr sz="3300" spc="22" baseline="1262" dirty="0">
                <a:latin typeface="Calibri"/>
                <a:cs typeface="Calibri"/>
              </a:rPr>
              <a:t> </a:t>
            </a:r>
            <a:r>
              <a:rPr sz="3300" spc="-15" baseline="1262" dirty="0">
                <a:latin typeface="Calibri"/>
                <a:cs typeface="Calibri"/>
              </a:rPr>
              <a:t>Carbon</a:t>
            </a:r>
            <a:r>
              <a:rPr sz="3300" spc="15" baseline="1262" dirty="0">
                <a:latin typeface="Calibri"/>
                <a:cs typeface="Calibri"/>
              </a:rPr>
              <a:t> </a:t>
            </a:r>
            <a:r>
              <a:rPr sz="3300" spc="-15" baseline="1262" dirty="0">
                <a:latin typeface="Calibri"/>
                <a:cs typeface="Calibri"/>
              </a:rPr>
              <a:t>monoxide</a:t>
            </a:r>
            <a:r>
              <a:rPr sz="3300" baseline="1262" dirty="0">
                <a:latin typeface="Calibri"/>
                <a:cs typeface="Calibri"/>
              </a:rPr>
              <a:t> is</a:t>
            </a:r>
            <a:r>
              <a:rPr sz="3300" spc="-179" baseline="1262" dirty="0">
                <a:latin typeface="Calibri"/>
                <a:cs typeface="Calibri"/>
              </a:rPr>
              <a:t> </a:t>
            </a:r>
            <a:r>
              <a:rPr sz="3300" baseline="1262" dirty="0">
                <a:latin typeface="Calibri"/>
                <a:cs typeface="Calibri"/>
              </a:rPr>
              <a:t>also</a:t>
            </a:r>
            <a:r>
              <a:rPr sz="3300" spc="-142" baseline="1262" dirty="0">
                <a:latin typeface="Calibri"/>
                <a:cs typeface="Calibri"/>
              </a:rPr>
              <a:t> </a:t>
            </a:r>
            <a:r>
              <a:rPr sz="3300" spc="-15" baseline="1262" dirty="0">
                <a:latin typeface="Calibri"/>
                <a:cs typeface="Calibri"/>
              </a:rPr>
              <a:t>formed.</a:t>
            </a:r>
            <a:endParaRPr sz="3300" baseline="1262">
              <a:latin typeface="Calibri"/>
              <a:cs typeface="Calibri"/>
            </a:endParaRPr>
          </a:p>
          <a:p>
            <a:pPr marL="360045" marR="118110" indent="-233679" algn="just">
              <a:lnSpc>
                <a:spcPts val="2550"/>
              </a:lnSpc>
              <a:spcBef>
                <a:spcPts val="525"/>
              </a:spcBef>
              <a:buChar char="•"/>
              <a:tabLst>
                <a:tab pos="360045" algn="l"/>
                <a:tab pos="369570" algn="l"/>
              </a:tabLst>
            </a:pPr>
            <a:r>
              <a:rPr sz="2200" dirty="0">
                <a:latin typeface="Calibri"/>
                <a:cs typeface="Calibri"/>
              </a:rPr>
              <a:t>	The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powdered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material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formed</a:t>
            </a:r>
            <a:r>
              <a:rPr sz="2200" dirty="0">
                <a:latin typeface="Calibri"/>
                <a:cs typeface="Calibri"/>
              </a:rPr>
              <a:t> or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compacted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by </a:t>
            </a:r>
            <a:r>
              <a:rPr sz="2200" dirty="0">
                <a:latin typeface="Calibri"/>
                <a:cs typeface="Calibri"/>
              </a:rPr>
              <a:t>using</a:t>
            </a:r>
            <a:r>
              <a:rPr sz="2200" spc="3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most</a:t>
            </a:r>
            <a:r>
              <a:rPr sz="2200" spc="3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3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3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conventional</a:t>
            </a:r>
            <a:r>
              <a:rPr sz="2200" spc="5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ceramic</a:t>
            </a:r>
            <a:r>
              <a:rPr sz="2200" spc="4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forming </a:t>
            </a:r>
            <a:r>
              <a:rPr sz="2200" dirty="0">
                <a:latin typeface="Calibri"/>
                <a:cs typeface="Calibri"/>
              </a:rPr>
              <a:t>processes</a:t>
            </a:r>
            <a:r>
              <a:rPr sz="2200" spc="3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such</a:t>
            </a:r>
            <a:r>
              <a:rPr sz="2200" spc="3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as</a:t>
            </a:r>
            <a:r>
              <a:rPr sz="2200" spc="2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die</a:t>
            </a:r>
            <a:r>
              <a:rPr sz="2200" spc="2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pressing,</a:t>
            </a:r>
            <a:r>
              <a:rPr sz="2200" spc="3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isostatic</a:t>
            </a:r>
            <a:r>
              <a:rPr sz="2200" spc="3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pressing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22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injection</a:t>
            </a:r>
            <a:r>
              <a:rPr sz="2200" spc="27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moulding.</a:t>
            </a:r>
            <a:r>
              <a:rPr sz="2200" spc="27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Then</a:t>
            </a:r>
            <a:r>
              <a:rPr sz="2200" spc="254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sintered</a:t>
            </a:r>
            <a:r>
              <a:rPr sz="2200" spc="254" dirty="0">
                <a:latin typeface="Calibri"/>
                <a:cs typeface="Calibri"/>
              </a:rPr>
              <a:t>  </a:t>
            </a:r>
            <a:r>
              <a:rPr sz="2200" spc="-10" dirty="0">
                <a:latin typeface="Calibri"/>
                <a:cs typeface="Calibri"/>
              </a:rPr>
              <a:t>silicon carbide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can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then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machined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precise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tolerances </a:t>
            </a:r>
            <a:r>
              <a:rPr sz="2200" dirty="0">
                <a:latin typeface="Calibri"/>
                <a:cs typeface="Calibri"/>
              </a:rPr>
              <a:t>using</a:t>
            </a:r>
            <a:r>
              <a:rPr sz="2200" spc="509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4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range</a:t>
            </a:r>
            <a:r>
              <a:rPr sz="2200" spc="5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4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precision</a:t>
            </a:r>
            <a:r>
              <a:rPr sz="2200" spc="2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diamond</a:t>
            </a:r>
            <a:r>
              <a:rPr sz="2200" spc="3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grinding</a:t>
            </a:r>
            <a:r>
              <a:rPr sz="2200" spc="30" dirty="0">
                <a:latin typeface="Calibri"/>
                <a:cs typeface="Calibri"/>
              </a:rPr>
              <a:t>  </a:t>
            </a:r>
            <a:r>
              <a:rPr sz="2200" spc="-25" dirty="0">
                <a:latin typeface="Calibri"/>
                <a:cs typeface="Calibri"/>
              </a:rPr>
              <a:t>or lapping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techniques.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8485" y="-53975"/>
            <a:ext cx="23075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spc="-35" dirty="0">
                <a:latin typeface="Calibri"/>
                <a:cs typeface="Calibri"/>
              </a:rPr>
              <a:t>Properties </a:t>
            </a:r>
            <a:r>
              <a:rPr sz="2800" i="0" dirty="0">
                <a:latin typeface="Calibri"/>
                <a:cs typeface="Calibri"/>
              </a:rPr>
              <a:t>of</a:t>
            </a:r>
            <a:r>
              <a:rPr sz="2800" i="0" spc="-85" dirty="0">
                <a:latin typeface="Calibri"/>
                <a:cs typeface="Calibri"/>
              </a:rPr>
              <a:t> </a:t>
            </a:r>
            <a:r>
              <a:rPr sz="2800" i="0" spc="-25" dirty="0">
                <a:latin typeface="Calibri"/>
                <a:cs typeface="Calibri"/>
              </a:rPr>
              <a:t>Sic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66" y="396557"/>
            <a:ext cx="3750310" cy="396494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243840" indent="-231140">
              <a:lnSpc>
                <a:spcPct val="100000"/>
              </a:lnSpc>
              <a:spcBef>
                <a:spcPts val="489"/>
              </a:spcBef>
              <a:buChar char="•"/>
              <a:tabLst>
                <a:tab pos="243840" algn="l"/>
              </a:tabLst>
            </a:pPr>
            <a:r>
              <a:rPr sz="2050" dirty="0">
                <a:latin typeface="Calibri"/>
                <a:cs typeface="Calibri"/>
              </a:rPr>
              <a:t>High</a:t>
            </a:r>
            <a:r>
              <a:rPr sz="2050" spc="-90" dirty="0">
                <a:latin typeface="Calibri"/>
                <a:cs typeface="Calibri"/>
              </a:rPr>
              <a:t> </a:t>
            </a:r>
            <a:r>
              <a:rPr sz="2050" spc="-35" dirty="0">
                <a:latin typeface="Calibri"/>
                <a:cs typeface="Calibri"/>
              </a:rPr>
              <a:t>tensile </a:t>
            </a:r>
            <a:r>
              <a:rPr sz="2050" spc="-10" dirty="0">
                <a:latin typeface="Calibri"/>
                <a:cs typeface="Calibri"/>
              </a:rPr>
              <a:t>strength</a:t>
            </a:r>
            <a:endParaRPr sz="20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390"/>
              </a:spcBef>
              <a:buChar char="•"/>
              <a:tabLst>
                <a:tab pos="243840" algn="l"/>
              </a:tabLst>
            </a:pPr>
            <a:r>
              <a:rPr sz="2050" dirty="0">
                <a:latin typeface="Calibri"/>
                <a:cs typeface="Calibri"/>
              </a:rPr>
              <a:t>High</a:t>
            </a:r>
            <a:r>
              <a:rPr sz="2050" spc="-50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stiffness</a:t>
            </a:r>
            <a:r>
              <a:rPr sz="2050" spc="30" dirty="0"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0C0C0C"/>
                </a:solidFill>
                <a:latin typeface="Calibri"/>
                <a:cs typeface="Calibri"/>
              </a:rPr>
              <a:t>,</a:t>
            </a:r>
            <a:r>
              <a:rPr sz="2050" spc="-65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hardness</a:t>
            </a:r>
            <a:endParaRPr sz="205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425"/>
              </a:spcBef>
              <a:buChar char="•"/>
              <a:tabLst>
                <a:tab pos="243840" algn="l"/>
              </a:tabLst>
            </a:pPr>
            <a:r>
              <a:rPr sz="2050" spc="-30" dirty="0">
                <a:latin typeface="Calibri"/>
                <a:cs typeface="Calibri"/>
              </a:rPr>
              <a:t>Better</a:t>
            </a:r>
            <a:r>
              <a:rPr sz="2050" spc="-55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dimensional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stability</a:t>
            </a:r>
            <a:endParaRPr sz="2050">
              <a:latin typeface="Calibri"/>
              <a:cs typeface="Calibri"/>
            </a:endParaRPr>
          </a:p>
          <a:p>
            <a:pPr marL="244475" indent="-231775">
              <a:lnSpc>
                <a:spcPct val="100000"/>
              </a:lnSpc>
              <a:spcBef>
                <a:spcPts val="430"/>
              </a:spcBef>
              <a:buChar char="•"/>
              <a:tabLst>
                <a:tab pos="244475" algn="l"/>
              </a:tabLst>
            </a:pPr>
            <a:r>
              <a:rPr sz="2050" dirty="0">
                <a:latin typeface="Calibri"/>
                <a:cs typeface="Calibri"/>
              </a:rPr>
              <a:t>Good</a:t>
            </a:r>
            <a:r>
              <a:rPr sz="2050" spc="-35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wear</a:t>
            </a:r>
            <a:r>
              <a:rPr sz="2050" spc="-75" dirty="0">
                <a:latin typeface="Calibri"/>
                <a:cs typeface="Calibri"/>
              </a:rPr>
              <a:t> </a:t>
            </a:r>
            <a:r>
              <a:rPr sz="2050" spc="-45" dirty="0">
                <a:latin typeface="Calibri"/>
                <a:cs typeface="Calibri"/>
              </a:rPr>
              <a:t>resistant,</a:t>
            </a:r>
            <a:r>
              <a:rPr sz="2050" spc="-7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Low</a:t>
            </a:r>
            <a:r>
              <a:rPr sz="2050" spc="-10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porosity</a:t>
            </a:r>
            <a:endParaRPr sz="2050">
              <a:latin typeface="Calibri"/>
              <a:cs typeface="Calibri"/>
            </a:endParaRPr>
          </a:p>
          <a:p>
            <a:pPr marL="244475" indent="-231775">
              <a:lnSpc>
                <a:spcPts val="2355"/>
              </a:lnSpc>
              <a:spcBef>
                <a:spcPts val="390"/>
              </a:spcBef>
              <a:buChar char="•"/>
              <a:tabLst>
                <a:tab pos="244475" algn="l"/>
              </a:tabLst>
            </a:pPr>
            <a:r>
              <a:rPr sz="2050" spc="-10" dirty="0">
                <a:latin typeface="Calibri"/>
                <a:cs typeface="Calibri"/>
              </a:rPr>
              <a:t>Good</a:t>
            </a:r>
            <a:r>
              <a:rPr sz="2050" spc="-90" dirty="0">
                <a:latin typeface="Calibri"/>
                <a:cs typeface="Calibri"/>
              </a:rPr>
              <a:t> </a:t>
            </a:r>
            <a:r>
              <a:rPr sz="2050" spc="-30" dirty="0">
                <a:latin typeface="Calibri"/>
                <a:cs typeface="Calibri"/>
              </a:rPr>
              <a:t>corrosion</a:t>
            </a:r>
            <a:r>
              <a:rPr sz="2050" spc="-10" dirty="0">
                <a:latin typeface="Calibri"/>
                <a:cs typeface="Calibri"/>
              </a:rPr>
              <a:t> resistant.</a:t>
            </a:r>
            <a:endParaRPr sz="2050">
              <a:latin typeface="Calibri"/>
              <a:cs typeface="Calibri"/>
            </a:endParaRPr>
          </a:p>
          <a:p>
            <a:pPr marR="32384" algn="ctr">
              <a:lnSpc>
                <a:spcPts val="3254"/>
              </a:lnSpc>
            </a:pPr>
            <a:r>
              <a:rPr sz="2800" spc="-45" dirty="0">
                <a:latin typeface="Calibri"/>
                <a:cs typeface="Calibri"/>
              </a:rPr>
              <a:t>Applications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1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Sic</a:t>
            </a:r>
            <a:endParaRPr sz="2800">
              <a:latin typeface="Calibri"/>
              <a:cs typeface="Calibri"/>
            </a:endParaRPr>
          </a:p>
          <a:p>
            <a:pPr marL="22860">
              <a:lnSpc>
                <a:spcPts val="2320"/>
              </a:lnSpc>
              <a:spcBef>
                <a:spcPts val="40"/>
              </a:spcBef>
            </a:pPr>
            <a:r>
              <a:rPr sz="1950" spc="-45" dirty="0">
                <a:latin typeface="Calibri"/>
                <a:cs typeface="Calibri"/>
              </a:rPr>
              <a:t>As</a:t>
            </a:r>
            <a:r>
              <a:rPr sz="1950" spc="-6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a</a:t>
            </a:r>
            <a:r>
              <a:rPr sz="1950" spc="-90" dirty="0">
                <a:latin typeface="Calibri"/>
                <a:cs typeface="Calibri"/>
              </a:rPr>
              <a:t> </a:t>
            </a:r>
            <a:r>
              <a:rPr sz="1950" spc="-65" dirty="0">
                <a:latin typeface="Calibri"/>
                <a:cs typeface="Calibri"/>
              </a:rPr>
              <a:t>abrasives</a:t>
            </a:r>
            <a:r>
              <a:rPr sz="1950" spc="45" dirty="0">
                <a:latin typeface="Calibri"/>
                <a:cs typeface="Calibri"/>
              </a:rPr>
              <a:t> </a:t>
            </a:r>
            <a:r>
              <a:rPr sz="1950" spc="-55" dirty="0">
                <a:latin typeface="Calibri"/>
                <a:cs typeface="Calibri"/>
              </a:rPr>
              <a:t>for </a:t>
            </a:r>
            <a:r>
              <a:rPr sz="1950" spc="-40" dirty="0">
                <a:latin typeface="Calibri"/>
                <a:cs typeface="Calibri"/>
              </a:rPr>
              <a:t>grinding</a:t>
            </a:r>
            <a:r>
              <a:rPr sz="1950" spc="95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wheel</a:t>
            </a:r>
            <a:endParaRPr sz="1950">
              <a:latin typeface="Calibri"/>
              <a:cs typeface="Calibri"/>
            </a:endParaRPr>
          </a:p>
          <a:p>
            <a:pPr marL="23495">
              <a:lnSpc>
                <a:spcPts val="2235"/>
              </a:lnSpc>
            </a:pPr>
            <a:r>
              <a:rPr sz="1900" dirty="0">
                <a:latin typeface="Calibri"/>
                <a:cs typeface="Calibri"/>
              </a:rPr>
              <a:t>As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0E0E0E"/>
                </a:solidFill>
                <a:latin typeface="Calibri"/>
                <a:cs typeface="Calibri"/>
              </a:rPr>
              <a:t>a</a:t>
            </a:r>
            <a:r>
              <a:rPr sz="1900" spc="-50" dirty="0">
                <a:solidFill>
                  <a:srgbClr val="0E0E0E"/>
                </a:solidFill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coating </a:t>
            </a:r>
            <a:r>
              <a:rPr sz="1900" spc="-10" dirty="0">
                <a:latin typeface="Calibri"/>
                <a:cs typeface="Calibri"/>
              </a:rPr>
              <a:t>material</a:t>
            </a:r>
            <a:endParaRPr sz="1900">
              <a:latin typeface="Calibri"/>
              <a:cs typeface="Calibri"/>
            </a:endParaRPr>
          </a:p>
          <a:p>
            <a:pPr marL="17145" marR="1741805" indent="5715">
              <a:lnSpc>
                <a:spcPts val="2250"/>
              </a:lnSpc>
              <a:spcBef>
                <a:spcPts val="20"/>
              </a:spcBef>
            </a:pPr>
            <a:r>
              <a:rPr sz="1850" dirty="0">
                <a:latin typeface="Calibri"/>
                <a:cs typeface="Calibri"/>
              </a:rPr>
              <a:t>As</a:t>
            </a:r>
            <a:r>
              <a:rPr sz="1850" spc="-40" dirty="0"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0F0F0F"/>
                </a:solidFill>
                <a:latin typeface="Calibri"/>
                <a:cs typeface="Calibri"/>
              </a:rPr>
              <a:t>a</a:t>
            </a:r>
            <a:r>
              <a:rPr sz="1850" spc="-90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refractory</a:t>
            </a:r>
            <a:r>
              <a:rPr sz="1850" spc="20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tubes </a:t>
            </a:r>
            <a:r>
              <a:rPr sz="1850" dirty="0">
                <a:latin typeface="Calibri"/>
                <a:cs typeface="Calibri"/>
              </a:rPr>
              <a:t>In</a:t>
            </a:r>
            <a:r>
              <a:rPr sz="1850" spc="-6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nuclear</a:t>
            </a:r>
            <a:r>
              <a:rPr sz="1850" spc="60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reactor</a:t>
            </a:r>
            <a:endParaRPr sz="1850">
              <a:latin typeface="Calibri"/>
              <a:cs typeface="Calibri"/>
            </a:endParaRPr>
          </a:p>
          <a:p>
            <a:pPr marL="16510">
              <a:lnSpc>
                <a:spcPts val="2165"/>
              </a:lnSpc>
            </a:pPr>
            <a:r>
              <a:rPr sz="1900" dirty="0">
                <a:latin typeface="Calibri"/>
                <a:cs typeface="Calibri"/>
              </a:rPr>
              <a:t>In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bearings</a:t>
            </a:r>
            <a:endParaRPr sz="1900">
              <a:latin typeface="Calibri"/>
              <a:cs typeface="Calibri"/>
            </a:endParaRPr>
          </a:p>
          <a:p>
            <a:pPr marL="23495">
              <a:lnSpc>
                <a:spcPts val="2265"/>
              </a:lnSpc>
            </a:pPr>
            <a:r>
              <a:rPr sz="1900" spc="-20" dirty="0">
                <a:latin typeface="Calibri"/>
                <a:cs typeface="Calibri"/>
              </a:rPr>
              <a:t>And</a:t>
            </a:r>
            <a:r>
              <a:rPr sz="1900" spc="-8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-10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very</a:t>
            </a:r>
            <a:r>
              <a:rPr sz="1900" spc="-8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high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temperature</a:t>
            </a:r>
            <a:r>
              <a:rPr sz="1900" spc="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places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9840">
              <a:lnSpc>
                <a:spcPct val="100000"/>
              </a:lnSpc>
              <a:spcBef>
                <a:spcPts val="100"/>
              </a:spcBef>
            </a:pPr>
            <a:r>
              <a:rPr sz="3000" i="0" dirty="0">
                <a:latin typeface="Calibri"/>
                <a:cs typeface="Calibri"/>
              </a:rPr>
              <a:t>Silicon</a:t>
            </a:r>
            <a:r>
              <a:rPr sz="3000" i="0" spc="-70" dirty="0">
                <a:latin typeface="Calibri"/>
                <a:cs typeface="Calibri"/>
              </a:rPr>
              <a:t> </a:t>
            </a:r>
            <a:r>
              <a:rPr sz="3000" i="0" dirty="0">
                <a:latin typeface="Calibri"/>
                <a:cs typeface="Calibri"/>
              </a:rPr>
              <a:t>nitrate</a:t>
            </a:r>
            <a:r>
              <a:rPr sz="3000" i="0" spc="5" dirty="0">
                <a:latin typeface="Calibri"/>
                <a:cs typeface="Calibri"/>
              </a:rPr>
              <a:t> </a:t>
            </a:r>
            <a:r>
              <a:rPr sz="3000" i="0" dirty="0">
                <a:latin typeface="Calibri"/>
                <a:cs typeface="Calibri"/>
              </a:rPr>
              <a:t>(Si</a:t>
            </a:r>
            <a:r>
              <a:rPr sz="3000" i="0" spc="190" dirty="0">
                <a:latin typeface="Calibri"/>
                <a:cs typeface="Calibri"/>
              </a:rPr>
              <a:t> </a:t>
            </a:r>
            <a:r>
              <a:rPr sz="3000" i="0" spc="-25" dirty="0">
                <a:latin typeface="Calibri"/>
                <a:cs typeface="Calibri"/>
              </a:rPr>
              <a:t>n</a:t>
            </a:r>
            <a:r>
              <a:rPr sz="3150" i="0" spc="-37" baseline="-18518" dirty="0">
                <a:latin typeface="Calibri"/>
                <a:cs typeface="Calibri"/>
              </a:rPr>
              <a:t>4</a:t>
            </a:r>
            <a:r>
              <a:rPr sz="3000" i="0" spc="-25" dirty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853" y="703262"/>
            <a:ext cx="5774690" cy="210185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59385" marR="311785" indent="6350" algn="just">
              <a:lnSpc>
                <a:spcPts val="2210"/>
              </a:lnSpc>
              <a:spcBef>
                <a:spcPts val="229"/>
              </a:spcBef>
            </a:pPr>
            <a:r>
              <a:rPr sz="1900" dirty="0">
                <a:latin typeface="Calibri"/>
                <a:cs typeface="Calibri"/>
              </a:rPr>
              <a:t>The</a:t>
            </a:r>
            <a:r>
              <a:rPr sz="1900" spc="47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silicon</a:t>
            </a:r>
            <a:r>
              <a:rPr sz="1900" spc="204" dirty="0">
                <a:latin typeface="Calibri"/>
                <a:cs typeface="Calibri"/>
              </a:rPr>
              <a:t>   </a:t>
            </a:r>
            <a:r>
              <a:rPr sz="1900" dirty="0">
                <a:latin typeface="Calibri"/>
                <a:cs typeface="Calibri"/>
              </a:rPr>
              <a:t>nitride</a:t>
            </a:r>
            <a:r>
              <a:rPr sz="1900" spc="195" dirty="0">
                <a:latin typeface="Calibri"/>
                <a:cs typeface="Calibri"/>
              </a:rPr>
              <a:t>   </a:t>
            </a:r>
            <a:r>
              <a:rPr sz="1900" dirty="0">
                <a:latin typeface="Calibri"/>
                <a:cs typeface="Calibri"/>
              </a:rPr>
              <a:t>ceramics</a:t>
            </a:r>
            <a:r>
              <a:rPr sz="1900" spc="215" dirty="0">
                <a:latin typeface="Calibri"/>
                <a:cs typeface="Calibri"/>
              </a:rPr>
              <a:t>   </a:t>
            </a:r>
            <a:r>
              <a:rPr sz="1900" dirty="0">
                <a:latin typeface="Calibri"/>
                <a:cs typeface="Calibri"/>
              </a:rPr>
              <a:t>involves</a:t>
            </a:r>
            <a:r>
              <a:rPr sz="1900" spc="210" dirty="0">
                <a:latin typeface="Calibri"/>
                <a:cs typeface="Calibri"/>
              </a:rPr>
              <a:t>   </a:t>
            </a:r>
            <a:r>
              <a:rPr sz="1900" spc="-10" dirty="0">
                <a:latin typeface="Calibri"/>
                <a:cs typeface="Calibri"/>
              </a:rPr>
              <a:t>powder </a:t>
            </a:r>
            <a:r>
              <a:rPr sz="1900" dirty="0">
                <a:latin typeface="Calibri"/>
                <a:cs typeface="Calibri"/>
              </a:rPr>
              <a:t>preparation,</a:t>
            </a:r>
            <a:r>
              <a:rPr sz="1900" spc="7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mixing,</a:t>
            </a:r>
            <a:r>
              <a:rPr sz="1900" spc="484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shaping</a:t>
            </a:r>
            <a:r>
              <a:rPr sz="1900" spc="4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40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sintering</a:t>
            </a:r>
            <a:r>
              <a:rPr sz="1900" spc="49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or</a:t>
            </a:r>
            <a:r>
              <a:rPr sz="1900" spc="43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hot- </a:t>
            </a:r>
            <a:r>
              <a:rPr sz="1850" dirty="0">
                <a:latin typeface="Calibri"/>
                <a:cs typeface="Calibri"/>
              </a:rPr>
              <a:t>pressing</a:t>
            </a:r>
            <a:r>
              <a:rPr sz="1850" spc="50" dirty="0">
                <a:latin typeface="Calibri"/>
                <a:cs typeface="Calibri"/>
              </a:rPr>
              <a:t> at</a:t>
            </a:r>
            <a:r>
              <a:rPr sz="1850" spc="-6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temperatures</a:t>
            </a:r>
            <a:r>
              <a:rPr sz="1850" spc="16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typically</a:t>
            </a:r>
            <a:r>
              <a:rPr sz="1850" spc="7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above</a:t>
            </a:r>
            <a:r>
              <a:rPr sz="1850" spc="5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1700°C.</a:t>
            </a:r>
            <a:endParaRPr sz="1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15"/>
              </a:spcBef>
            </a:pPr>
            <a:endParaRPr sz="1900">
              <a:latin typeface="Calibri"/>
              <a:cs typeface="Calibri"/>
            </a:endParaRPr>
          </a:p>
          <a:p>
            <a:pPr marL="12700" marR="5080" indent="300355" algn="just">
              <a:lnSpc>
                <a:spcPct val="103600"/>
              </a:lnSpc>
            </a:pPr>
            <a:r>
              <a:rPr sz="1800" dirty="0">
                <a:latin typeface="Cambria"/>
                <a:cs typeface="Cambria"/>
              </a:rPr>
              <a:t>The</a:t>
            </a:r>
            <a:r>
              <a:rPr sz="1800" spc="15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material</a:t>
            </a:r>
            <a:r>
              <a:rPr sz="1800" spc="24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is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dark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gray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to</a:t>
            </a:r>
            <a:r>
              <a:rPr sz="1800" spc="14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black</a:t>
            </a:r>
            <a:r>
              <a:rPr sz="1800" spc="29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in</a:t>
            </a:r>
            <a:r>
              <a:rPr sz="1800" spc="135" dirty="0">
                <a:latin typeface="Cambria"/>
                <a:cs typeface="Cambria"/>
              </a:rPr>
              <a:t> </a:t>
            </a:r>
            <a:r>
              <a:rPr sz="1800" spc="-25" dirty="0">
                <a:latin typeface="Cambria"/>
                <a:cs typeface="Cambria"/>
              </a:rPr>
              <a:t>cOlOr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and</a:t>
            </a:r>
            <a:r>
              <a:rPr sz="1800" spc="15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can</a:t>
            </a:r>
            <a:r>
              <a:rPr sz="1800" spc="185" dirty="0">
                <a:latin typeface="Cambria"/>
                <a:cs typeface="Cambria"/>
              </a:rPr>
              <a:t> </a:t>
            </a:r>
            <a:r>
              <a:rPr sz="1800" spc="-25" dirty="0">
                <a:latin typeface="Cambria"/>
                <a:cs typeface="Cambria"/>
              </a:rPr>
              <a:t>be </a:t>
            </a:r>
            <a:r>
              <a:rPr sz="1800" dirty="0">
                <a:latin typeface="Cambria"/>
                <a:cs typeface="Cambria"/>
              </a:rPr>
              <a:t>polished</a:t>
            </a:r>
            <a:r>
              <a:rPr sz="1800" spc="31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to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a</a:t>
            </a:r>
            <a:r>
              <a:rPr sz="1800" spc="19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very</a:t>
            </a:r>
            <a:r>
              <a:rPr sz="1800" spc="27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smooth</a:t>
            </a:r>
            <a:r>
              <a:rPr sz="1800" spc="24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reflective</a:t>
            </a:r>
            <a:r>
              <a:rPr sz="1800" spc="254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surface,</a:t>
            </a:r>
            <a:r>
              <a:rPr sz="1800" spc="31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giving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spc="-35" dirty="0">
                <a:latin typeface="Cambria"/>
                <a:cs typeface="Cambria"/>
              </a:rPr>
              <a:t>parts </a:t>
            </a:r>
            <a:r>
              <a:rPr sz="1750" dirty="0">
                <a:latin typeface="Cambria"/>
                <a:cs typeface="Cambria"/>
              </a:rPr>
              <a:t>with</a:t>
            </a:r>
            <a:r>
              <a:rPr sz="1750" spc="45" dirty="0">
                <a:latin typeface="Cambria"/>
                <a:cs typeface="Cambria"/>
              </a:rPr>
              <a:t> </a:t>
            </a:r>
            <a:r>
              <a:rPr sz="1750" dirty="0">
                <a:latin typeface="Cambria"/>
                <a:cs typeface="Cambria"/>
              </a:rPr>
              <a:t>a</a:t>
            </a:r>
            <a:r>
              <a:rPr sz="1750" spc="-65" dirty="0">
                <a:latin typeface="Cambria"/>
                <a:cs typeface="Cambria"/>
              </a:rPr>
              <a:t> </a:t>
            </a:r>
            <a:r>
              <a:rPr sz="1750" spc="-20" dirty="0">
                <a:latin typeface="Cambria"/>
                <a:cs typeface="Cambria"/>
              </a:rPr>
              <a:t>striking</a:t>
            </a:r>
            <a:r>
              <a:rPr sz="1750" spc="125" dirty="0">
                <a:latin typeface="Cambria"/>
                <a:cs typeface="Cambria"/>
              </a:rPr>
              <a:t> </a:t>
            </a:r>
            <a:r>
              <a:rPr sz="1750" spc="-10" dirty="0">
                <a:latin typeface="Cambria"/>
                <a:cs typeface="Cambria"/>
              </a:rPr>
              <a:t>appearance.</a:t>
            </a:r>
            <a:endParaRPr sz="17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2712" rIns="0" bIns="0" rtlCol="0">
            <a:spAutoFit/>
          </a:bodyPr>
          <a:lstStyle/>
          <a:p>
            <a:pPr marL="1517015">
              <a:lnSpc>
                <a:spcPct val="100000"/>
              </a:lnSpc>
              <a:spcBef>
                <a:spcPts val="100"/>
              </a:spcBef>
            </a:pPr>
            <a:r>
              <a:rPr sz="3000" i="0" spc="-65" dirty="0">
                <a:latin typeface="Calibri"/>
                <a:cs typeface="Calibri"/>
              </a:rPr>
              <a:t>POLYMERISATION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169" y="1052512"/>
            <a:ext cx="5622290" cy="681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 marR="5080" indent="-234315">
              <a:lnSpc>
                <a:spcPct val="100000"/>
              </a:lnSpc>
              <a:spcBef>
                <a:spcPts val="100"/>
              </a:spcBef>
              <a:buChar char="•"/>
              <a:tabLst>
                <a:tab pos="246379" algn="l"/>
                <a:tab pos="253365" algn="l"/>
              </a:tabLst>
            </a:pPr>
            <a:r>
              <a:rPr sz="2150" dirty="0">
                <a:latin typeface="Calibri"/>
                <a:cs typeface="Calibri"/>
              </a:rPr>
              <a:t>	Its</a:t>
            </a:r>
            <a:r>
              <a:rPr sz="2150" spc="-7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reaction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of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dirty="0">
                <a:solidFill>
                  <a:srgbClr val="702BA3"/>
                </a:solidFill>
                <a:latin typeface="Calibri"/>
                <a:cs typeface="Calibri"/>
              </a:rPr>
              <a:t>joining</a:t>
            </a:r>
            <a:r>
              <a:rPr sz="2150" spc="5" dirty="0">
                <a:solidFill>
                  <a:srgbClr val="702BA3"/>
                </a:solidFill>
                <a:latin typeface="Calibri"/>
                <a:cs typeface="Calibri"/>
              </a:rPr>
              <a:t> </a:t>
            </a:r>
            <a:r>
              <a:rPr sz="2150" dirty="0">
                <a:solidFill>
                  <a:srgbClr val="692A93"/>
                </a:solidFill>
                <a:latin typeface="Calibri"/>
                <a:cs typeface="Calibri"/>
              </a:rPr>
              <a:t>of</a:t>
            </a:r>
            <a:r>
              <a:rPr sz="2150" spc="10" dirty="0">
                <a:solidFill>
                  <a:srgbClr val="692A93"/>
                </a:solidFill>
                <a:latin typeface="Calibri"/>
                <a:cs typeface="Calibri"/>
              </a:rPr>
              <a:t> </a:t>
            </a:r>
            <a:r>
              <a:rPr sz="2150" dirty="0">
                <a:solidFill>
                  <a:srgbClr val="692F95"/>
                </a:solidFill>
                <a:latin typeface="Calibri"/>
                <a:cs typeface="Calibri"/>
              </a:rPr>
              <a:t>small</a:t>
            </a:r>
            <a:r>
              <a:rPr sz="2150" spc="-30" dirty="0">
                <a:solidFill>
                  <a:srgbClr val="692F95"/>
                </a:solidFill>
                <a:latin typeface="Calibri"/>
                <a:cs typeface="Calibri"/>
              </a:rPr>
              <a:t> </a:t>
            </a:r>
            <a:r>
              <a:rPr sz="2150" dirty="0">
                <a:solidFill>
                  <a:srgbClr val="6B2D9C"/>
                </a:solidFill>
                <a:latin typeface="Calibri"/>
                <a:cs typeface="Calibri"/>
              </a:rPr>
              <a:t>molecules</a:t>
            </a:r>
            <a:r>
              <a:rPr sz="2150" spc="85" dirty="0">
                <a:solidFill>
                  <a:srgbClr val="6B2D9C"/>
                </a:solidFill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to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form </a:t>
            </a:r>
            <a:r>
              <a:rPr sz="2150" spc="-10" dirty="0">
                <a:latin typeface="Calibri"/>
                <a:cs typeface="Calibri"/>
              </a:rPr>
              <a:t>molecule</a:t>
            </a:r>
            <a:r>
              <a:rPr sz="2150" spc="-8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having</a:t>
            </a:r>
            <a:r>
              <a:rPr sz="2150" spc="-2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higher</a:t>
            </a:r>
            <a:r>
              <a:rPr sz="2150" spc="-3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weight</a:t>
            </a:r>
            <a:r>
              <a:rPr sz="2150" spc="-3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called</a:t>
            </a:r>
            <a:r>
              <a:rPr sz="2150" spc="-11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polymer.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2810" y="-77787"/>
            <a:ext cx="39490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spc="-35" dirty="0">
                <a:latin typeface="Calibri"/>
                <a:cs typeface="Calibri"/>
              </a:rPr>
              <a:t>Properties</a:t>
            </a:r>
            <a:r>
              <a:rPr sz="2800" i="0" spc="-40" dirty="0">
                <a:latin typeface="Calibri"/>
                <a:cs typeface="Calibri"/>
              </a:rPr>
              <a:t> </a:t>
            </a:r>
            <a:r>
              <a:rPr sz="2800" i="0" dirty="0">
                <a:latin typeface="Calibri"/>
                <a:cs typeface="Calibri"/>
              </a:rPr>
              <a:t>of</a:t>
            </a:r>
            <a:r>
              <a:rPr sz="2800" i="0" spc="-100" dirty="0">
                <a:latin typeface="Calibri"/>
                <a:cs typeface="Calibri"/>
              </a:rPr>
              <a:t> </a:t>
            </a:r>
            <a:r>
              <a:rPr sz="2800" i="0" spc="-20" dirty="0">
                <a:latin typeface="Calibri"/>
                <a:cs typeface="Calibri"/>
              </a:rPr>
              <a:t>silicon</a:t>
            </a:r>
            <a:r>
              <a:rPr sz="2800" i="0" spc="-110" dirty="0">
                <a:latin typeface="Calibri"/>
                <a:cs typeface="Calibri"/>
              </a:rPr>
              <a:t> </a:t>
            </a:r>
            <a:r>
              <a:rPr sz="2800" i="0" spc="-25" dirty="0">
                <a:latin typeface="Calibri"/>
                <a:cs typeface="Calibri"/>
              </a:rPr>
              <a:t>nitrides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7195" y="338994"/>
            <a:ext cx="4994275" cy="4132579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54635" indent="-241300">
              <a:lnSpc>
                <a:spcPct val="100000"/>
              </a:lnSpc>
              <a:spcBef>
                <a:spcPts val="590"/>
              </a:spcBef>
              <a:buChar char="•"/>
              <a:tabLst>
                <a:tab pos="254635" algn="l"/>
              </a:tabLst>
            </a:pPr>
            <a:r>
              <a:rPr sz="2100" dirty="0">
                <a:latin typeface="Calibri"/>
                <a:cs typeface="Calibri"/>
              </a:rPr>
              <a:t>Resistant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to</a:t>
            </a:r>
            <a:r>
              <a:rPr sz="2100" spc="-80" dirty="0"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4852"/>
                </a:solidFill>
                <a:latin typeface="Calibri"/>
                <a:cs typeface="Calibri"/>
              </a:rPr>
              <a:t>strong </a:t>
            </a:r>
            <a:r>
              <a:rPr sz="2100" spc="-10" dirty="0">
                <a:solidFill>
                  <a:srgbClr val="EF2B2F"/>
                </a:solidFill>
                <a:latin typeface="Calibri"/>
                <a:cs typeface="Calibri"/>
              </a:rPr>
              <a:t>acids</a:t>
            </a:r>
            <a:endParaRPr sz="2100">
              <a:latin typeface="Calibri"/>
              <a:cs typeface="Calibri"/>
            </a:endParaRPr>
          </a:p>
          <a:p>
            <a:pPr marL="254000" indent="-241300">
              <a:lnSpc>
                <a:spcPct val="100000"/>
              </a:lnSpc>
              <a:spcBef>
                <a:spcPts val="505"/>
              </a:spcBef>
              <a:buChar char="•"/>
              <a:tabLst>
                <a:tab pos="254000" algn="l"/>
              </a:tabLst>
            </a:pPr>
            <a:r>
              <a:rPr sz="2150" spc="-25" dirty="0">
                <a:latin typeface="Calibri"/>
                <a:cs typeface="Calibri"/>
              </a:rPr>
              <a:t>Resistance</a:t>
            </a:r>
            <a:r>
              <a:rPr sz="2150" spc="4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to</a:t>
            </a:r>
            <a:r>
              <a:rPr sz="2150" spc="-114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thermal</a:t>
            </a:r>
            <a:r>
              <a:rPr sz="2150" spc="-3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shock</a:t>
            </a:r>
            <a:endParaRPr sz="2150">
              <a:latin typeface="Calibri"/>
              <a:cs typeface="Calibri"/>
            </a:endParaRPr>
          </a:p>
          <a:p>
            <a:pPr marL="253365" indent="-240665">
              <a:lnSpc>
                <a:spcPct val="100000"/>
              </a:lnSpc>
              <a:spcBef>
                <a:spcPts val="445"/>
              </a:spcBef>
              <a:buChar char="•"/>
              <a:tabLst>
                <a:tab pos="253365" algn="l"/>
              </a:tabLst>
            </a:pPr>
            <a:r>
              <a:rPr sz="2200" spc="-50" dirty="0">
                <a:latin typeface="Calibri"/>
                <a:cs typeface="Calibri"/>
              </a:rPr>
              <a:t>Low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density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low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weight</a:t>
            </a:r>
            <a:endParaRPr sz="2200">
              <a:latin typeface="Calibri"/>
              <a:cs typeface="Calibri"/>
            </a:endParaRPr>
          </a:p>
          <a:p>
            <a:pPr marL="254000" indent="-241300">
              <a:lnSpc>
                <a:spcPct val="100000"/>
              </a:lnSpc>
              <a:spcBef>
                <a:spcPts val="484"/>
              </a:spcBef>
              <a:buChar char="•"/>
              <a:tabLst>
                <a:tab pos="254000" algn="l"/>
              </a:tabLst>
            </a:pPr>
            <a:r>
              <a:rPr sz="2150" dirty="0">
                <a:latin typeface="Calibri"/>
                <a:cs typeface="Calibri"/>
              </a:rPr>
              <a:t>Low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thermal</a:t>
            </a:r>
            <a:r>
              <a:rPr sz="215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expansion</a:t>
            </a:r>
            <a:endParaRPr sz="2150">
              <a:latin typeface="Calibri"/>
              <a:cs typeface="Calibri"/>
            </a:endParaRPr>
          </a:p>
          <a:p>
            <a:pPr marL="254000" indent="-241300">
              <a:lnSpc>
                <a:spcPts val="2540"/>
              </a:lnSpc>
              <a:spcBef>
                <a:spcPts val="495"/>
              </a:spcBef>
              <a:buChar char="•"/>
              <a:tabLst>
                <a:tab pos="254000" algn="l"/>
              </a:tabLst>
            </a:pPr>
            <a:r>
              <a:rPr sz="2150" spc="-20" dirty="0">
                <a:latin typeface="Calibri"/>
                <a:cs typeface="Calibri"/>
              </a:rPr>
              <a:t>More</a:t>
            </a:r>
            <a:r>
              <a:rPr sz="2150" spc="-6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stiffer</a:t>
            </a:r>
            <a:endParaRPr sz="2150">
              <a:latin typeface="Calibri"/>
              <a:cs typeface="Calibri"/>
            </a:endParaRPr>
          </a:p>
          <a:p>
            <a:pPr marL="581025" algn="ctr">
              <a:lnSpc>
                <a:spcPts val="3304"/>
              </a:lnSpc>
            </a:pPr>
            <a:r>
              <a:rPr sz="2800" spc="-45" dirty="0">
                <a:latin typeface="Calibri"/>
                <a:cs typeface="Calibri"/>
              </a:rPr>
              <a:t>Applications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silicon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nitrides</a:t>
            </a:r>
            <a:endParaRPr sz="2800">
              <a:latin typeface="Calibri"/>
              <a:cs typeface="Calibri"/>
            </a:endParaRPr>
          </a:p>
          <a:p>
            <a:pPr marL="26034">
              <a:lnSpc>
                <a:spcPts val="2500"/>
              </a:lnSpc>
            </a:pPr>
            <a:r>
              <a:rPr sz="2100" dirty="0">
                <a:solidFill>
                  <a:srgbClr val="E82428"/>
                </a:solidFill>
                <a:latin typeface="Calibri"/>
                <a:cs typeface="Calibri"/>
              </a:rPr>
              <a:t>Used</a:t>
            </a:r>
            <a:r>
              <a:rPr sz="2100" spc="-15" dirty="0">
                <a:solidFill>
                  <a:srgbClr val="E82428"/>
                </a:solidFill>
                <a:latin typeface="Calibri"/>
                <a:cs typeface="Calibri"/>
              </a:rPr>
              <a:t> </a:t>
            </a:r>
            <a:r>
              <a:rPr sz="2100" spc="-25" dirty="0">
                <a:solidFill>
                  <a:srgbClr val="C61A1A"/>
                </a:solidFill>
                <a:latin typeface="Calibri"/>
                <a:cs typeface="Calibri"/>
              </a:rPr>
              <a:t>in</a:t>
            </a:r>
            <a:endParaRPr sz="2100">
              <a:latin typeface="Calibri"/>
              <a:cs typeface="Calibri"/>
            </a:endParaRPr>
          </a:p>
          <a:p>
            <a:pPr marL="254635" indent="-241935">
              <a:lnSpc>
                <a:spcPct val="100000"/>
              </a:lnSpc>
              <a:spcBef>
                <a:spcPts val="280"/>
              </a:spcBef>
              <a:buChar char="•"/>
              <a:tabLst>
                <a:tab pos="254635" algn="l"/>
              </a:tabLst>
            </a:pPr>
            <a:r>
              <a:rPr sz="2150" spc="-10" dirty="0">
                <a:latin typeface="Calibri"/>
                <a:cs typeface="Calibri"/>
              </a:rPr>
              <a:t>Cutting</a:t>
            </a:r>
            <a:r>
              <a:rPr sz="2150" spc="-5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tool</a:t>
            </a:r>
            <a:r>
              <a:rPr sz="2150" spc="-9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materials</a:t>
            </a:r>
            <a:endParaRPr sz="2150">
              <a:latin typeface="Calibri"/>
              <a:cs typeface="Calibri"/>
            </a:endParaRPr>
          </a:p>
          <a:p>
            <a:pPr marL="255904" indent="-242570">
              <a:lnSpc>
                <a:spcPct val="100000"/>
              </a:lnSpc>
              <a:spcBef>
                <a:spcPts val="245"/>
              </a:spcBef>
              <a:buChar char="•"/>
              <a:tabLst>
                <a:tab pos="255904" algn="l"/>
              </a:tabLst>
            </a:pPr>
            <a:r>
              <a:rPr sz="2100" spc="-20" dirty="0">
                <a:latin typeface="Calibri"/>
                <a:cs typeface="Calibri"/>
              </a:rPr>
              <a:t>Turbine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parts</a:t>
            </a:r>
            <a:endParaRPr sz="2100">
              <a:latin typeface="Calibri"/>
              <a:cs typeface="Calibri"/>
            </a:endParaRPr>
          </a:p>
          <a:p>
            <a:pPr marL="253365" indent="-240665">
              <a:lnSpc>
                <a:spcPct val="100000"/>
              </a:lnSpc>
              <a:spcBef>
                <a:spcPts val="229"/>
              </a:spcBef>
              <a:buChar char="•"/>
              <a:tabLst>
                <a:tab pos="253365" algn="l"/>
              </a:tabLst>
            </a:pPr>
            <a:r>
              <a:rPr sz="2200" spc="-35" dirty="0">
                <a:latin typeface="Calibri"/>
                <a:cs typeface="Calibri"/>
              </a:rPr>
              <a:t>Pump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parts</a:t>
            </a:r>
            <a:endParaRPr sz="2200">
              <a:latin typeface="Calibri"/>
              <a:cs typeface="Calibri"/>
            </a:endParaRPr>
          </a:p>
          <a:p>
            <a:pPr marL="254635" indent="-241300">
              <a:lnSpc>
                <a:spcPct val="100000"/>
              </a:lnSpc>
              <a:spcBef>
                <a:spcPts val="235"/>
              </a:spcBef>
              <a:buChar char="•"/>
              <a:tabLst>
                <a:tab pos="254635" algn="l"/>
              </a:tabLst>
            </a:pPr>
            <a:r>
              <a:rPr sz="2100" dirty="0">
                <a:latin typeface="Calibri"/>
                <a:cs typeface="Calibri"/>
              </a:rPr>
              <a:t>High</a:t>
            </a:r>
            <a:r>
              <a:rPr sz="2100" spc="-20" dirty="0">
                <a:latin typeface="Calibri"/>
                <a:cs typeface="Calibri"/>
              </a:rPr>
              <a:t> temperature</a:t>
            </a:r>
            <a:r>
              <a:rPr sz="2100" spc="114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engineering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components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8126" y="-41275"/>
            <a:ext cx="453072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0" dirty="0">
                <a:latin typeface="Calibri"/>
                <a:cs typeface="Calibri"/>
              </a:rPr>
              <a:t>Partially</a:t>
            </a:r>
            <a:r>
              <a:rPr sz="2700" i="0" spc="80" dirty="0">
                <a:latin typeface="Calibri"/>
                <a:cs typeface="Calibri"/>
              </a:rPr>
              <a:t> </a:t>
            </a:r>
            <a:r>
              <a:rPr sz="2700" i="0" dirty="0">
                <a:latin typeface="Calibri"/>
                <a:cs typeface="Calibri"/>
              </a:rPr>
              <a:t>stabilized</a:t>
            </a:r>
            <a:r>
              <a:rPr sz="2700" i="0" spc="20" dirty="0">
                <a:latin typeface="Calibri"/>
                <a:cs typeface="Calibri"/>
              </a:rPr>
              <a:t> </a:t>
            </a:r>
            <a:r>
              <a:rPr sz="2700" i="0" dirty="0">
                <a:latin typeface="Calibri"/>
                <a:cs typeface="Calibri"/>
              </a:rPr>
              <a:t>zirconia</a:t>
            </a:r>
            <a:r>
              <a:rPr sz="2700" i="0" spc="-65" dirty="0">
                <a:latin typeface="Calibri"/>
                <a:cs typeface="Calibri"/>
              </a:rPr>
              <a:t> </a:t>
            </a:r>
            <a:r>
              <a:rPr sz="2700" i="0" spc="-10" dirty="0">
                <a:latin typeface="Calibri"/>
                <a:cs typeface="Calibri"/>
              </a:rPr>
              <a:t>(PSZ)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70" y="310732"/>
            <a:ext cx="5770245" cy="416242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350520" indent="-231140">
              <a:lnSpc>
                <a:spcPct val="100000"/>
              </a:lnSpc>
              <a:spcBef>
                <a:spcPts val="915"/>
              </a:spcBef>
              <a:buChar char="•"/>
              <a:tabLst>
                <a:tab pos="350520" algn="l"/>
              </a:tabLst>
            </a:pPr>
            <a:r>
              <a:rPr sz="2000" dirty="0">
                <a:latin typeface="Calibri"/>
                <a:cs typeface="Calibri"/>
              </a:rPr>
              <a:t>It's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zirconium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oxide</a:t>
            </a:r>
            <a:endParaRPr sz="2000">
              <a:latin typeface="Calibri"/>
              <a:cs typeface="Calibri"/>
            </a:endParaRPr>
          </a:p>
          <a:p>
            <a:pPr marL="349885" indent="-238760">
              <a:lnSpc>
                <a:spcPct val="100000"/>
              </a:lnSpc>
              <a:spcBef>
                <a:spcPts val="775"/>
              </a:spcBef>
              <a:buChar char="•"/>
              <a:tabLst>
                <a:tab pos="349885" algn="l"/>
              </a:tabLst>
            </a:pPr>
            <a:r>
              <a:rPr sz="1900" spc="85" dirty="0">
                <a:latin typeface="Calibri"/>
                <a:cs typeface="Calibri"/>
              </a:rPr>
              <a:t>Blended</a:t>
            </a:r>
            <a:r>
              <a:rPr sz="1900" spc="114" dirty="0">
                <a:latin typeface="Calibri"/>
                <a:cs typeface="Calibri"/>
              </a:rPr>
              <a:t> </a:t>
            </a:r>
            <a:r>
              <a:rPr sz="1900" spc="90" dirty="0">
                <a:latin typeface="Calibri"/>
                <a:cs typeface="Calibri"/>
              </a:rPr>
              <a:t>and</a:t>
            </a:r>
            <a:r>
              <a:rPr sz="1900" spc="130" dirty="0">
                <a:latin typeface="Calibri"/>
                <a:cs typeface="Calibri"/>
              </a:rPr>
              <a:t> </a:t>
            </a:r>
            <a:r>
              <a:rPr sz="1900" spc="55" dirty="0">
                <a:latin typeface="Calibri"/>
                <a:cs typeface="Calibri"/>
              </a:rPr>
              <a:t>sintered</a:t>
            </a:r>
            <a:r>
              <a:rPr sz="1900" spc="260" dirty="0">
                <a:latin typeface="Calibri"/>
                <a:cs typeface="Calibri"/>
              </a:rPr>
              <a:t> </a:t>
            </a:r>
            <a:r>
              <a:rPr sz="1900" spc="65" dirty="0">
                <a:latin typeface="Calibri"/>
                <a:cs typeface="Calibri"/>
              </a:rPr>
              <a:t>with</a:t>
            </a:r>
            <a:r>
              <a:rPr sz="1900" spc="180" dirty="0">
                <a:latin typeface="Calibri"/>
                <a:cs typeface="Calibri"/>
              </a:rPr>
              <a:t> </a:t>
            </a:r>
            <a:r>
              <a:rPr sz="1900" spc="60" dirty="0">
                <a:latin typeface="Calibri"/>
                <a:cs typeface="Calibri"/>
              </a:rPr>
              <a:t>others</a:t>
            </a:r>
            <a:r>
              <a:rPr sz="1900" spc="229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like</a:t>
            </a:r>
            <a:r>
              <a:rPr sz="1900" spc="235" dirty="0">
                <a:latin typeface="Calibri"/>
                <a:cs typeface="Calibri"/>
              </a:rPr>
              <a:t> </a:t>
            </a:r>
            <a:r>
              <a:rPr sz="1900" spc="70" dirty="0">
                <a:solidFill>
                  <a:srgbClr val="A55456"/>
                </a:solidFill>
                <a:latin typeface="Calibri"/>
                <a:cs typeface="Calibri"/>
              </a:rPr>
              <a:t>magnesium</a:t>
            </a:r>
            <a:endParaRPr sz="1900">
              <a:latin typeface="Calibri"/>
              <a:cs typeface="Calibri"/>
            </a:endParaRPr>
          </a:p>
          <a:p>
            <a:pPr marL="352425">
              <a:lnSpc>
                <a:spcPct val="100000"/>
              </a:lnSpc>
              <a:spcBef>
                <a:spcPts val="320"/>
              </a:spcBef>
            </a:pPr>
            <a:r>
              <a:rPr sz="1850" spc="75" dirty="0">
                <a:solidFill>
                  <a:srgbClr val="AF2421"/>
                </a:solidFill>
                <a:latin typeface="Calibri"/>
                <a:cs typeface="Calibri"/>
              </a:rPr>
              <a:t>oxide,</a:t>
            </a:r>
            <a:r>
              <a:rPr sz="1850" spc="200" dirty="0">
                <a:solidFill>
                  <a:srgbClr val="AF2421"/>
                </a:solidFill>
                <a:latin typeface="Calibri"/>
                <a:cs typeface="Calibri"/>
              </a:rPr>
              <a:t> </a:t>
            </a:r>
            <a:r>
              <a:rPr sz="1850" spc="85" dirty="0">
                <a:solidFill>
                  <a:srgbClr val="C83A3B"/>
                </a:solidFill>
                <a:latin typeface="Calibri"/>
                <a:cs typeface="Calibri"/>
              </a:rPr>
              <a:t>calcium</a:t>
            </a:r>
            <a:r>
              <a:rPr sz="1850" spc="285" dirty="0">
                <a:solidFill>
                  <a:srgbClr val="C83A3B"/>
                </a:solidFill>
                <a:latin typeface="Calibri"/>
                <a:cs typeface="Calibri"/>
              </a:rPr>
              <a:t> </a:t>
            </a:r>
            <a:r>
              <a:rPr sz="1850" spc="65" dirty="0">
                <a:solidFill>
                  <a:srgbClr val="C43F3D"/>
                </a:solidFill>
                <a:latin typeface="Calibri"/>
                <a:cs typeface="Calibri"/>
              </a:rPr>
              <a:t>oxide</a:t>
            </a:r>
            <a:endParaRPr sz="1850">
              <a:latin typeface="Calibri"/>
              <a:cs typeface="Calibri"/>
            </a:endParaRPr>
          </a:p>
          <a:p>
            <a:pPr marL="349250" indent="-220979">
              <a:lnSpc>
                <a:spcPct val="100000"/>
              </a:lnSpc>
              <a:spcBef>
                <a:spcPts val="555"/>
              </a:spcBef>
              <a:buChar char="•"/>
              <a:tabLst>
                <a:tab pos="349250" algn="l"/>
              </a:tabLst>
            </a:pPr>
            <a:r>
              <a:rPr sz="2150" spc="-10" dirty="0">
                <a:latin typeface="Times New Roman"/>
                <a:cs typeface="Times New Roman"/>
              </a:rPr>
              <a:t>Zirconia</a:t>
            </a:r>
            <a:r>
              <a:rPr sz="2150" spc="3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is</a:t>
            </a:r>
            <a:r>
              <a:rPr sz="2150" spc="-11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an</a:t>
            </a:r>
            <a:r>
              <a:rPr sz="2150" spc="-40" dirty="0">
                <a:latin typeface="Times New Roman"/>
                <a:cs typeface="Times New Roman"/>
              </a:rPr>
              <a:t> </a:t>
            </a:r>
            <a:r>
              <a:rPr sz="2150" spc="-10" dirty="0">
                <a:latin typeface="Times New Roman"/>
                <a:cs typeface="Times New Roman"/>
              </a:rPr>
              <a:t>extremely</a:t>
            </a:r>
            <a:r>
              <a:rPr sz="2150" spc="45" dirty="0">
                <a:latin typeface="Times New Roman"/>
                <a:cs typeface="Times New Roman"/>
              </a:rPr>
              <a:t> </a:t>
            </a:r>
            <a:r>
              <a:rPr sz="2150" spc="-10" dirty="0">
                <a:latin typeface="Times New Roman"/>
                <a:cs typeface="Times New Roman"/>
              </a:rPr>
              <a:t>refractory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spc="-10" dirty="0">
                <a:latin typeface="Times New Roman"/>
                <a:cs typeface="Times New Roman"/>
              </a:rPr>
              <a:t>material.</a:t>
            </a:r>
            <a:endParaRPr sz="2150">
              <a:latin typeface="Times New Roman"/>
              <a:cs typeface="Times New Roman"/>
            </a:endParaRPr>
          </a:p>
          <a:p>
            <a:pPr marL="220979" algn="ctr">
              <a:lnSpc>
                <a:spcPct val="100000"/>
              </a:lnSpc>
              <a:spcBef>
                <a:spcPts val="45"/>
              </a:spcBef>
            </a:pPr>
            <a:r>
              <a:rPr sz="2750" spc="-30" dirty="0">
                <a:latin typeface="Calibri"/>
                <a:cs typeface="Calibri"/>
              </a:rPr>
              <a:t>Properties</a:t>
            </a:r>
            <a:r>
              <a:rPr sz="2750" spc="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of</a:t>
            </a:r>
            <a:r>
              <a:rPr sz="2750" spc="-155" dirty="0">
                <a:latin typeface="Calibri"/>
                <a:cs typeface="Calibri"/>
              </a:rPr>
              <a:t> </a:t>
            </a:r>
            <a:r>
              <a:rPr sz="2750" spc="-25" dirty="0">
                <a:latin typeface="Calibri"/>
                <a:cs typeface="Calibri"/>
              </a:rPr>
              <a:t>PSZ</a:t>
            </a:r>
            <a:endParaRPr sz="2750">
              <a:latin typeface="Calibri"/>
              <a:cs typeface="Calibri"/>
            </a:endParaRPr>
          </a:p>
          <a:p>
            <a:pPr marL="253365" indent="-240665">
              <a:lnSpc>
                <a:spcPct val="100000"/>
              </a:lnSpc>
              <a:spcBef>
                <a:spcPts val="100"/>
              </a:spcBef>
              <a:buChar char="•"/>
              <a:tabLst>
                <a:tab pos="253365" algn="l"/>
              </a:tabLst>
            </a:pPr>
            <a:r>
              <a:rPr sz="2200" spc="-10" dirty="0">
                <a:latin typeface="Calibri"/>
                <a:cs typeface="Calibri"/>
              </a:rPr>
              <a:t>High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tensile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strength</a:t>
            </a:r>
            <a:endParaRPr sz="2200">
              <a:latin typeface="Calibri"/>
              <a:cs typeface="Calibri"/>
            </a:endParaRPr>
          </a:p>
          <a:p>
            <a:pPr marL="253365" indent="-240665">
              <a:lnSpc>
                <a:spcPts val="2435"/>
              </a:lnSpc>
              <a:spcBef>
                <a:spcPts val="434"/>
              </a:spcBef>
              <a:buChar char="•"/>
              <a:tabLst>
                <a:tab pos="253365" algn="l"/>
              </a:tabLst>
            </a:pPr>
            <a:r>
              <a:rPr sz="2200" spc="-50" dirty="0">
                <a:latin typeface="Calibri"/>
                <a:cs typeface="Calibri"/>
              </a:rPr>
              <a:t>Low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thermal </a:t>
            </a:r>
            <a:r>
              <a:rPr sz="2200" spc="-10" dirty="0">
                <a:latin typeface="Calibri"/>
                <a:cs typeface="Calibri"/>
              </a:rPr>
              <a:t>conductivity</a:t>
            </a:r>
            <a:endParaRPr sz="2200">
              <a:latin typeface="Calibri"/>
              <a:cs typeface="Calibri"/>
            </a:endParaRPr>
          </a:p>
          <a:p>
            <a:pPr marL="218440" algn="ctr">
              <a:lnSpc>
                <a:spcPts val="3095"/>
              </a:lnSpc>
            </a:pPr>
            <a:r>
              <a:rPr sz="2750" spc="-114" dirty="0">
                <a:latin typeface="Arial MT"/>
                <a:cs typeface="Arial MT"/>
              </a:rPr>
              <a:t>Applications</a:t>
            </a:r>
            <a:r>
              <a:rPr sz="2750" spc="30" dirty="0">
                <a:latin typeface="Arial MT"/>
                <a:cs typeface="Arial MT"/>
              </a:rPr>
              <a:t> </a:t>
            </a:r>
            <a:r>
              <a:rPr sz="2750" spc="-55" dirty="0">
                <a:latin typeface="Arial MT"/>
                <a:cs typeface="Arial MT"/>
              </a:rPr>
              <a:t>of</a:t>
            </a:r>
            <a:r>
              <a:rPr sz="2750" spc="-160" dirty="0">
                <a:latin typeface="Arial MT"/>
                <a:cs typeface="Arial MT"/>
              </a:rPr>
              <a:t> </a:t>
            </a:r>
            <a:r>
              <a:rPr sz="2750" spc="-550" dirty="0">
                <a:latin typeface="Arial MT"/>
                <a:cs typeface="Arial MT"/>
              </a:rPr>
              <a:t>PSZ</a:t>
            </a:r>
            <a:endParaRPr sz="2750">
              <a:latin typeface="Arial MT"/>
              <a:cs typeface="Arial MT"/>
            </a:endParaRPr>
          </a:p>
          <a:p>
            <a:pPr marL="405130" lvl="1" indent="-240665">
              <a:lnSpc>
                <a:spcPct val="100000"/>
              </a:lnSpc>
              <a:spcBef>
                <a:spcPts val="325"/>
              </a:spcBef>
              <a:buChar char="•"/>
              <a:tabLst>
                <a:tab pos="405130" algn="l"/>
              </a:tabLst>
            </a:pPr>
            <a:r>
              <a:rPr sz="2200" spc="-50" dirty="0">
                <a:latin typeface="Calibri"/>
                <a:cs typeface="Calibri"/>
              </a:rPr>
              <a:t>As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blade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jet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engine</a:t>
            </a:r>
            <a:endParaRPr sz="2200">
              <a:latin typeface="Calibri"/>
              <a:cs typeface="Calibri"/>
            </a:endParaRPr>
          </a:p>
          <a:p>
            <a:pPr marL="405765" lvl="1" indent="-240029">
              <a:lnSpc>
                <a:spcPct val="100000"/>
              </a:lnSpc>
              <a:spcBef>
                <a:spcPts val="235"/>
              </a:spcBef>
              <a:buChar char="•"/>
              <a:tabLst>
                <a:tab pos="405765" algn="l"/>
              </a:tabLst>
            </a:pPr>
            <a:r>
              <a:rPr sz="2100" dirty="0">
                <a:latin typeface="Calibri"/>
                <a:cs typeface="Calibri"/>
              </a:rPr>
              <a:t>As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spc="70" dirty="0">
                <a:latin typeface="Calibri"/>
                <a:cs typeface="Calibri"/>
              </a:rPr>
              <a:t>a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joint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in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furnace</a:t>
            </a:r>
            <a:r>
              <a:rPr sz="2100" spc="5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portions</a:t>
            </a:r>
            <a:endParaRPr sz="2100">
              <a:latin typeface="Calibri"/>
              <a:cs typeface="Calibri"/>
            </a:endParaRPr>
          </a:p>
          <a:p>
            <a:pPr marL="406400" lvl="1" indent="-241300">
              <a:lnSpc>
                <a:spcPct val="100000"/>
              </a:lnSpc>
              <a:spcBef>
                <a:spcPts val="280"/>
              </a:spcBef>
              <a:buChar char="•"/>
              <a:tabLst>
                <a:tab pos="406400" algn="l"/>
              </a:tabLst>
            </a:pPr>
            <a:r>
              <a:rPr sz="2150" spc="-20" dirty="0">
                <a:latin typeface="Calibri"/>
                <a:cs typeface="Calibri"/>
              </a:rPr>
              <a:t>Internal</a:t>
            </a:r>
            <a:r>
              <a:rPr sz="2150" spc="-10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combustion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engine</a:t>
            </a:r>
            <a:r>
              <a:rPr sz="2150" spc="-2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parts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7670" y="-53975"/>
            <a:ext cx="100520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spc="-35" dirty="0">
                <a:latin typeface="Calibri"/>
                <a:cs typeface="Calibri"/>
              </a:rPr>
              <a:t>Sialons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767" y="401637"/>
            <a:ext cx="12001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110" indent="-232410">
              <a:lnSpc>
                <a:spcPct val="100000"/>
              </a:lnSpc>
              <a:spcBef>
                <a:spcPts val="100"/>
              </a:spcBef>
              <a:buChar char="•"/>
              <a:tabLst>
                <a:tab pos="245110" algn="l"/>
              </a:tabLst>
            </a:pPr>
            <a:r>
              <a:rPr sz="2100" dirty="0">
                <a:latin typeface="Calibri"/>
                <a:cs typeface="Calibri"/>
              </a:rPr>
              <a:t>They</a:t>
            </a:r>
            <a:r>
              <a:rPr sz="2100" spc="65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are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0178" y="401637"/>
            <a:ext cx="154749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4430" algn="l"/>
              </a:tabLst>
            </a:pPr>
            <a:r>
              <a:rPr sz="2100" spc="-10" dirty="0">
                <a:latin typeface="Calibri"/>
                <a:cs typeface="Calibri"/>
              </a:rPr>
              <a:t>Si</a:t>
            </a:r>
            <a:r>
              <a:rPr sz="2100" spc="-140" dirty="0">
                <a:latin typeface="Calibri"/>
                <a:cs typeface="Calibri"/>
              </a:rPr>
              <a:t> </a:t>
            </a:r>
            <a:r>
              <a:rPr sz="2100" spc="-685" dirty="0">
                <a:latin typeface="Calibri"/>
                <a:cs typeface="Calibri"/>
              </a:rPr>
              <a:t>—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Al</a:t>
            </a:r>
            <a:r>
              <a:rPr sz="2100" spc="-80" dirty="0">
                <a:latin typeface="Calibri"/>
                <a:cs typeface="Calibri"/>
              </a:rPr>
              <a:t> </a:t>
            </a:r>
            <a:r>
              <a:rPr sz="2100" spc="-685" dirty="0">
                <a:latin typeface="Calibri"/>
                <a:cs typeface="Calibri"/>
              </a:rPr>
              <a:t>—</a:t>
            </a:r>
            <a:r>
              <a:rPr sz="2100" spc="35" dirty="0">
                <a:latin typeface="Calibri"/>
                <a:cs typeface="Calibri"/>
              </a:rPr>
              <a:t> </a:t>
            </a:r>
            <a:r>
              <a:rPr sz="2100" spc="-434" dirty="0">
                <a:latin typeface="Calibri"/>
                <a:cs typeface="Calibri"/>
              </a:rPr>
              <a:t>0</a:t>
            </a:r>
            <a:r>
              <a:rPr sz="2100" dirty="0">
                <a:latin typeface="Calibri"/>
                <a:cs typeface="Calibri"/>
              </a:rPr>
              <a:t>	</a:t>
            </a:r>
            <a:r>
              <a:rPr sz="2100" spc="-685" dirty="0">
                <a:latin typeface="Calibri"/>
                <a:cs typeface="Calibri"/>
              </a:rPr>
              <a:t>—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0" dirty="0">
                <a:latin typeface="Calibri"/>
                <a:cs typeface="Calibri"/>
              </a:rPr>
              <a:t>N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11479" y="785812"/>
            <a:ext cx="6130925" cy="304863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446405" marR="245745" indent="-233045" algn="just">
              <a:lnSpc>
                <a:spcPts val="2550"/>
              </a:lnSpc>
              <a:spcBef>
                <a:spcPts val="210"/>
              </a:spcBef>
              <a:buChar char="•"/>
              <a:tabLst>
                <a:tab pos="447675" algn="l"/>
              </a:tabLst>
            </a:pPr>
            <a:r>
              <a:rPr sz="2150" dirty="0">
                <a:latin typeface="Calibri"/>
                <a:cs typeface="Calibri"/>
              </a:rPr>
              <a:t>They</a:t>
            </a:r>
            <a:r>
              <a:rPr sz="2150" spc="37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are</a:t>
            </a:r>
            <a:r>
              <a:rPr sz="2150" spc="35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formed</a:t>
            </a:r>
            <a:r>
              <a:rPr sz="2150" spc="42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when</a:t>
            </a:r>
            <a:r>
              <a:rPr sz="2150" spc="34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Aluminium</a:t>
            </a:r>
            <a:r>
              <a:rPr sz="2150" spc="46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32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oxygen 	</a:t>
            </a:r>
            <a:r>
              <a:rPr sz="2150" dirty="0">
                <a:latin typeface="Calibri"/>
                <a:cs typeface="Calibri"/>
              </a:rPr>
              <a:t>partially</a:t>
            </a:r>
            <a:r>
              <a:rPr sz="2150" spc="50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substitute</a:t>
            </a:r>
            <a:r>
              <a:rPr sz="2150" spc="5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for</a:t>
            </a:r>
            <a:r>
              <a:rPr sz="2150" spc="2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silicon</a:t>
            </a:r>
            <a:r>
              <a:rPr sz="2150" spc="25" dirty="0">
                <a:latin typeface="Calibri"/>
                <a:cs typeface="Calibri"/>
              </a:rPr>
              <a:t> 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50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nitrogen</a:t>
            </a:r>
            <a:r>
              <a:rPr sz="2150" spc="60" dirty="0">
                <a:latin typeface="Calibri"/>
                <a:cs typeface="Calibri"/>
              </a:rPr>
              <a:t>  </a:t>
            </a:r>
            <a:r>
              <a:rPr sz="2150" spc="-25" dirty="0">
                <a:latin typeface="Calibri"/>
                <a:cs typeface="Calibri"/>
              </a:rPr>
              <a:t>in 	</a:t>
            </a:r>
            <a:r>
              <a:rPr sz="2100" dirty="0">
                <a:solidFill>
                  <a:srgbClr val="E80001"/>
                </a:solidFill>
                <a:latin typeface="Calibri"/>
                <a:cs typeface="Calibri"/>
              </a:rPr>
              <a:t>silicon</a:t>
            </a:r>
            <a:r>
              <a:rPr sz="2100" spc="150" dirty="0">
                <a:solidFill>
                  <a:srgbClr val="E80001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DF0A11"/>
                </a:solidFill>
                <a:latin typeface="Calibri"/>
                <a:cs typeface="Calibri"/>
              </a:rPr>
              <a:t>nitride</a:t>
            </a:r>
            <a:endParaRPr sz="2100">
              <a:latin typeface="Calibri"/>
              <a:cs typeface="Calibri"/>
            </a:endParaRPr>
          </a:p>
          <a:p>
            <a:pPr marL="219075" marR="309880" indent="3810" algn="just">
              <a:lnSpc>
                <a:spcPts val="2550"/>
              </a:lnSpc>
              <a:spcBef>
                <a:spcPts val="525"/>
              </a:spcBef>
            </a:pPr>
            <a:r>
              <a:rPr sz="2200" dirty="0">
                <a:latin typeface="Calibri"/>
                <a:cs typeface="Calibri"/>
              </a:rPr>
              <a:t>•Sialon,</a:t>
            </a:r>
            <a:r>
              <a:rPr sz="2200" spc="3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25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2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silicon</a:t>
            </a:r>
            <a:r>
              <a:rPr sz="2200" spc="3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nitride</a:t>
            </a:r>
            <a:r>
              <a:rPr sz="2200" spc="3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ceramic</a:t>
            </a:r>
            <a:r>
              <a:rPr sz="2200" spc="3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with</a:t>
            </a:r>
            <a:r>
              <a:rPr sz="2200" spc="2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27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small </a:t>
            </a:r>
            <a:r>
              <a:rPr sz="2200" spc="-50" dirty="0">
                <a:latin typeface="Calibri"/>
                <a:cs typeface="Calibri"/>
              </a:rPr>
              <a:t>percentage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12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aluminum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oxide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added.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Calibri"/>
              <a:cs typeface="Calibri"/>
            </a:endParaRPr>
          </a:p>
          <a:p>
            <a:pPr marL="74930" marR="81280" indent="635" algn="just">
              <a:lnSpc>
                <a:spcPct val="103800"/>
              </a:lnSpc>
            </a:pPr>
            <a:r>
              <a:rPr sz="2100" dirty="0">
                <a:latin typeface="Calibri"/>
                <a:cs typeface="Calibri"/>
              </a:rPr>
              <a:t>They</a:t>
            </a:r>
            <a:r>
              <a:rPr sz="2100" spc="490" dirty="0">
                <a:latin typeface="Calibri"/>
                <a:cs typeface="Calibri"/>
              </a:rPr>
              <a:t>  </a:t>
            </a:r>
            <a:r>
              <a:rPr sz="2100" dirty="0">
                <a:latin typeface="Calibri"/>
                <a:cs typeface="Calibri"/>
              </a:rPr>
              <a:t>are</a:t>
            </a:r>
            <a:r>
              <a:rPr sz="2100" spc="480" dirty="0">
                <a:latin typeface="Calibri"/>
                <a:cs typeface="Calibri"/>
              </a:rPr>
              <a:t>  </a:t>
            </a:r>
            <a:r>
              <a:rPr sz="2100" dirty="0">
                <a:latin typeface="Calibri"/>
                <a:cs typeface="Calibri"/>
              </a:rPr>
              <a:t>formed</a:t>
            </a:r>
            <a:r>
              <a:rPr sz="2100" spc="475" dirty="0">
                <a:latin typeface="Calibri"/>
                <a:cs typeface="Calibri"/>
              </a:rPr>
              <a:t>  </a:t>
            </a:r>
            <a:r>
              <a:rPr sz="2100" dirty="0">
                <a:latin typeface="Calibri"/>
                <a:cs typeface="Calibri"/>
              </a:rPr>
              <a:t>when</a:t>
            </a:r>
            <a:r>
              <a:rPr sz="2100" spc="459" dirty="0">
                <a:latin typeface="Calibri"/>
                <a:cs typeface="Calibri"/>
              </a:rPr>
              <a:t>  </a:t>
            </a:r>
            <a:r>
              <a:rPr sz="2100" dirty="0">
                <a:latin typeface="Calibri"/>
                <a:cs typeface="Calibri"/>
              </a:rPr>
              <a:t>silicon</a:t>
            </a:r>
            <a:r>
              <a:rPr sz="2100" spc="470" dirty="0">
                <a:latin typeface="Calibri"/>
                <a:cs typeface="Calibri"/>
              </a:rPr>
              <a:t>  </a:t>
            </a:r>
            <a:r>
              <a:rPr sz="2100" dirty="0">
                <a:latin typeface="Calibri"/>
                <a:cs typeface="Calibri"/>
              </a:rPr>
              <a:t>nitride</a:t>
            </a:r>
            <a:r>
              <a:rPr sz="2100" spc="484" dirty="0">
                <a:latin typeface="Calibri"/>
                <a:cs typeface="Calibri"/>
              </a:rPr>
              <a:t>  </a:t>
            </a:r>
            <a:r>
              <a:rPr sz="2100" spc="-10" dirty="0">
                <a:latin typeface="Calibri"/>
                <a:cs typeface="Calibri"/>
              </a:rPr>
              <a:t>(Si</a:t>
            </a:r>
            <a:r>
              <a:rPr sz="2100" spc="-15" baseline="-21825" dirty="0">
                <a:latin typeface="Calibri"/>
                <a:cs typeface="Calibri"/>
              </a:rPr>
              <a:t>3</a:t>
            </a:r>
            <a:r>
              <a:rPr sz="2100" spc="-10" dirty="0">
                <a:latin typeface="Calibri"/>
                <a:cs typeface="Calibri"/>
              </a:rPr>
              <a:t>N</a:t>
            </a:r>
            <a:r>
              <a:rPr sz="2100" spc="-15" baseline="-21825" dirty="0">
                <a:latin typeface="Calibri"/>
                <a:cs typeface="Calibri"/>
              </a:rPr>
              <a:t>4</a:t>
            </a:r>
            <a:r>
              <a:rPr sz="2100" spc="-10" dirty="0">
                <a:latin typeface="Calibri"/>
                <a:cs typeface="Calibri"/>
              </a:rPr>
              <a:t>), </a:t>
            </a:r>
            <a:r>
              <a:rPr sz="2175" baseline="1915" dirty="0">
                <a:latin typeface="Calibri"/>
                <a:cs typeface="Calibri"/>
              </a:rPr>
              <a:t>Z</a:t>
            </a:r>
            <a:r>
              <a:rPr sz="1950" baseline="2136" dirty="0">
                <a:latin typeface="Calibri"/>
                <a:cs typeface="Calibri"/>
              </a:rPr>
              <a:t>i</a:t>
            </a:r>
            <a:r>
              <a:rPr sz="1950" dirty="0">
                <a:latin typeface="Calibri"/>
                <a:cs typeface="Calibri"/>
              </a:rPr>
              <a:t>luminium</a:t>
            </a:r>
            <a:r>
              <a:rPr sz="1950" spc="335" dirty="0">
                <a:latin typeface="Calibri"/>
                <a:cs typeface="Calibri"/>
              </a:rPr>
              <a:t>  </a:t>
            </a:r>
            <a:r>
              <a:rPr sz="1950" dirty="0">
                <a:latin typeface="Calibri"/>
                <a:cs typeface="Calibri"/>
              </a:rPr>
              <a:t>oKide</a:t>
            </a:r>
            <a:r>
              <a:rPr sz="1950" spc="405" dirty="0">
                <a:latin typeface="Calibri"/>
                <a:cs typeface="Calibri"/>
              </a:rPr>
              <a:t> </a:t>
            </a:r>
            <a:r>
              <a:rPr sz="1950" spc="45" dirty="0">
                <a:latin typeface="Calibri"/>
                <a:cs typeface="Calibri"/>
              </a:rPr>
              <a:t>(AI</a:t>
            </a:r>
            <a:r>
              <a:rPr sz="2100" spc="67" baseline="-19841" dirty="0">
                <a:latin typeface="Calibri"/>
                <a:cs typeface="Calibri"/>
              </a:rPr>
              <a:t>2</a:t>
            </a:r>
            <a:r>
              <a:rPr sz="1950" spc="45" dirty="0">
                <a:latin typeface="Calibri"/>
                <a:cs typeface="Calibri"/>
              </a:rPr>
              <a:t>O</a:t>
            </a:r>
            <a:r>
              <a:rPr sz="2100" spc="67" baseline="-21825" dirty="0">
                <a:latin typeface="Calibri"/>
                <a:cs typeface="Calibri"/>
              </a:rPr>
              <a:t>3</a:t>
            </a:r>
            <a:r>
              <a:rPr sz="1950" spc="45" dirty="0">
                <a:latin typeface="Calibri"/>
                <a:cs typeface="Calibri"/>
              </a:rPr>
              <a:t>)</a:t>
            </a:r>
            <a:r>
              <a:rPr sz="1950" spc="330" dirty="0">
                <a:latin typeface="Calibri"/>
                <a:cs typeface="Calibri"/>
              </a:rPr>
              <a:t> </a:t>
            </a:r>
            <a:r>
              <a:rPr sz="1725" spc="150" baseline="2415" dirty="0">
                <a:latin typeface="Calibri"/>
                <a:cs typeface="Calibri"/>
              </a:rPr>
              <a:t>f</a:t>
            </a:r>
            <a:r>
              <a:rPr sz="1950" spc="150" baseline="2136" dirty="0">
                <a:latin typeface="Calibri"/>
                <a:cs typeface="Calibri"/>
              </a:rPr>
              <a:t>i</a:t>
            </a:r>
            <a:r>
              <a:rPr sz="1950" spc="100" dirty="0">
                <a:latin typeface="Calibri"/>
                <a:cs typeface="Calibri"/>
              </a:rPr>
              <a:t>nd</a:t>
            </a:r>
            <a:r>
              <a:rPr sz="1950" spc="430" dirty="0">
                <a:latin typeface="Calibri"/>
                <a:cs typeface="Calibri"/>
              </a:rPr>
              <a:t> </a:t>
            </a:r>
            <a:r>
              <a:rPr sz="1950" spc="50" dirty="0">
                <a:latin typeface="Calibri"/>
                <a:cs typeface="Calibri"/>
              </a:rPr>
              <a:t>aluminium</a:t>
            </a:r>
            <a:r>
              <a:rPr sz="1950" spc="45" dirty="0">
                <a:latin typeface="Calibri"/>
                <a:cs typeface="Calibri"/>
              </a:rPr>
              <a:t>  </a:t>
            </a:r>
            <a:r>
              <a:rPr sz="1950" dirty="0">
                <a:latin typeface="Calibri"/>
                <a:cs typeface="Calibri"/>
              </a:rPr>
              <a:t>nitride</a:t>
            </a:r>
            <a:r>
              <a:rPr sz="1950" spc="44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(AIN) </a:t>
            </a:r>
            <a:r>
              <a:rPr sz="2150" spc="-10" dirty="0">
                <a:latin typeface="Calibri"/>
                <a:cs typeface="Calibri"/>
              </a:rPr>
              <a:t>are</a:t>
            </a:r>
            <a:r>
              <a:rPr sz="2150" spc="-8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reacted</a:t>
            </a:r>
            <a:r>
              <a:rPr sz="2150" spc="-8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together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6209" y="-58737"/>
            <a:ext cx="28835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spc="-30" dirty="0">
                <a:latin typeface="Calibri"/>
                <a:cs typeface="Calibri"/>
              </a:rPr>
              <a:t>Properties</a:t>
            </a:r>
            <a:r>
              <a:rPr sz="2800" i="0" spc="-40" dirty="0">
                <a:latin typeface="Calibri"/>
                <a:cs typeface="Calibri"/>
              </a:rPr>
              <a:t> </a:t>
            </a:r>
            <a:r>
              <a:rPr sz="2800" i="0" dirty="0">
                <a:latin typeface="Calibri"/>
                <a:cs typeface="Calibri"/>
              </a:rPr>
              <a:t>of</a:t>
            </a:r>
            <a:r>
              <a:rPr sz="2800" i="0" spc="-140" dirty="0">
                <a:latin typeface="Calibri"/>
                <a:cs typeface="Calibri"/>
              </a:rPr>
              <a:t> </a:t>
            </a:r>
            <a:r>
              <a:rPr sz="2800" i="0" spc="-25" dirty="0">
                <a:latin typeface="Calibri"/>
                <a:cs typeface="Calibri"/>
              </a:rPr>
              <a:t>sialons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70" y="338994"/>
            <a:ext cx="4614545" cy="389699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407034" indent="-241300">
              <a:lnSpc>
                <a:spcPct val="100000"/>
              </a:lnSpc>
              <a:spcBef>
                <a:spcPts val="590"/>
              </a:spcBef>
              <a:buChar char="•"/>
              <a:tabLst>
                <a:tab pos="407034" algn="l"/>
              </a:tabLst>
            </a:pPr>
            <a:r>
              <a:rPr sz="2100" dirty="0">
                <a:latin typeface="Calibri"/>
                <a:cs typeface="Calibri"/>
              </a:rPr>
              <a:t>High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tough</a:t>
            </a:r>
            <a:r>
              <a:rPr sz="2100" spc="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and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strength</a:t>
            </a:r>
            <a:endParaRPr sz="2100">
              <a:latin typeface="Calibri"/>
              <a:cs typeface="Calibri"/>
            </a:endParaRPr>
          </a:p>
          <a:p>
            <a:pPr marL="398145" indent="-233045">
              <a:lnSpc>
                <a:spcPct val="100000"/>
              </a:lnSpc>
              <a:spcBef>
                <a:spcPts val="505"/>
              </a:spcBef>
              <a:buChar char="•"/>
              <a:tabLst>
                <a:tab pos="398145" algn="l"/>
              </a:tabLst>
            </a:pPr>
            <a:r>
              <a:rPr sz="2150" dirty="0">
                <a:latin typeface="Calibri"/>
                <a:cs typeface="Calibri"/>
              </a:rPr>
              <a:t>Good</a:t>
            </a:r>
            <a:r>
              <a:rPr sz="2150" spc="-12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mechanical</a:t>
            </a:r>
            <a:r>
              <a:rPr sz="2150" spc="2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properties</a:t>
            </a:r>
            <a:endParaRPr sz="2150">
              <a:latin typeface="Calibri"/>
              <a:cs typeface="Calibri"/>
            </a:endParaRPr>
          </a:p>
          <a:p>
            <a:pPr marL="405765" indent="-241300">
              <a:lnSpc>
                <a:spcPct val="100000"/>
              </a:lnSpc>
              <a:spcBef>
                <a:spcPts val="445"/>
              </a:spcBef>
              <a:buChar char="•"/>
              <a:tabLst>
                <a:tab pos="405765" algn="l"/>
              </a:tabLst>
            </a:pPr>
            <a:r>
              <a:rPr sz="2200" spc="-25" dirty="0">
                <a:latin typeface="Calibri"/>
                <a:cs typeface="Calibri"/>
              </a:rPr>
              <a:t>Light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weight</a:t>
            </a:r>
            <a:endParaRPr sz="2200">
              <a:latin typeface="Calibri"/>
              <a:cs typeface="Calibri"/>
            </a:endParaRPr>
          </a:p>
          <a:p>
            <a:pPr marL="406400" indent="-241300">
              <a:lnSpc>
                <a:spcPts val="2355"/>
              </a:lnSpc>
              <a:spcBef>
                <a:spcPts val="484"/>
              </a:spcBef>
              <a:buChar char="•"/>
              <a:tabLst>
                <a:tab pos="406400" algn="l"/>
              </a:tabLst>
            </a:pPr>
            <a:r>
              <a:rPr sz="2150" dirty="0">
                <a:latin typeface="Calibri"/>
                <a:cs typeface="Calibri"/>
              </a:rPr>
              <a:t>Low</a:t>
            </a:r>
            <a:r>
              <a:rPr sz="2150" spc="-80" dirty="0">
                <a:latin typeface="Calibri"/>
                <a:cs typeface="Calibri"/>
              </a:rPr>
              <a:t> </a:t>
            </a:r>
            <a:r>
              <a:rPr sz="2150" spc="-50" dirty="0">
                <a:latin typeface="Calibri"/>
                <a:cs typeface="Calibri"/>
              </a:rPr>
              <a:t>co-</a:t>
            </a:r>
            <a:r>
              <a:rPr sz="2150" spc="-20" dirty="0">
                <a:latin typeface="Calibri"/>
                <a:cs typeface="Calibri"/>
              </a:rPr>
              <a:t>efficient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of</a:t>
            </a:r>
            <a:r>
              <a:rPr sz="2150" spc="-11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thermal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expansion</a:t>
            </a:r>
            <a:endParaRPr sz="2150">
              <a:latin typeface="Calibri"/>
              <a:cs typeface="Calibri"/>
            </a:endParaRPr>
          </a:p>
          <a:p>
            <a:pPr marL="1384935">
              <a:lnSpc>
                <a:spcPts val="3130"/>
              </a:lnSpc>
            </a:pPr>
            <a:r>
              <a:rPr sz="2800" spc="-10" dirty="0">
                <a:latin typeface="Calibri"/>
                <a:cs typeface="Calibri"/>
              </a:rPr>
              <a:t>Applications</a:t>
            </a:r>
            <a:r>
              <a:rPr sz="2800" dirty="0">
                <a:latin typeface="Calibri"/>
                <a:cs typeface="Calibri"/>
              </a:rPr>
              <a:t> of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sialons</a:t>
            </a:r>
            <a:endParaRPr sz="2800">
              <a:latin typeface="Calibri"/>
              <a:cs typeface="Calibri"/>
            </a:endParaRPr>
          </a:p>
          <a:p>
            <a:pPr marL="26034">
              <a:lnSpc>
                <a:spcPct val="100000"/>
              </a:lnSpc>
              <a:spcBef>
                <a:spcPts val="490"/>
              </a:spcBef>
            </a:pPr>
            <a:r>
              <a:rPr sz="2100" dirty="0">
                <a:solidFill>
                  <a:srgbClr val="FF1618"/>
                </a:solidFill>
                <a:latin typeface="Calibri"/>
                <a:cs typeface="Calibri"/>
              </a:rPr>
              <a:t>Used</a:t>
            </a:r>
            <a:r>
              <a:rPr sz="2100" spc="-10" dirty="0">
                <a:solidFill>
                  <a:srgbClr val="FF1618"/>
                </a:solidFill>
                <a:latin typeface="Calibri"/>
                <a:cs typeface="Calibri"/>
              </a:rPr>
              <a:t> </a:t>
            </a:r>
            <a:r>
              <a:rPr sz="2100" spc="-25" dirty="0">
                <a:solidFill>
                  <a:srgbClr val="BA0A0C"/>
                </a:solidFill>
                <a:latin typeface="Calibri"/>
                <a:cs typeface="Calibri"/>
              </a:rPr>
              <a:t>in</a:t>
            </a:r>
            <a:endParaRPr sz="2100">
              <a:latin typeface="Calibri"/>
              <a:cs typeface="Calibri"/>
            </a:endParaRPr>
          </a:p>
          <a:p>
            <a:pPr marL="254635">
              <a:lnSpc>
                <a:spcPct val="100000"/>
              </a:lnSpc>
              <a:spcBef>
                <a:spcPts val="555"/>
              </a:spcBef>
            </a:pPr>
            <a:r>
              <a:rPr sz="2100" dirty="0">
                <a:latin typeface="Calibri"/>
                <a:cs typeface="Calibri"/>
              </a:rPr>
              <a:t>Cutting</a:t>
            </a:r>
            <a:r>
              <a:rPr sz="2100" spc="-10" dirty="0">
                <a:latin typeface="Calibri"/>
                <a:cs typeface="Calibri"/>
              </a:rPr>
              <a:t> material</a:t>
            </a:r>
            <a:endParaRPr sz="2100">
              <a:latin typeface="Calibri"/>
              <a:cs typeface="Calibri"/>
            </a:endParaRPr>
          </a:p>
          <a:p>
            <a:pPr marL="253365" indent="-240665">
              <a:lnSpc>
                <a:spcPct val="100000"/>
              </a:lnSpc>
              <a:spcBef>
                <a:spcPts val="455"/>
              </a:spcBef>
              <a:buChar char="•"/>
              <a:tabLst>
                <a:tab pos="253365" algn="l"/>
              </a:tabLst>
            </a:pPr>
            <a:r>
              <a:rPr sz="2200" spc="-50" dirty="0">
                <a:latin typeface="Calibri"/>
                <a:cs typeface="Calibri"/>
              </a:rPr>
              <a:t>Nozzles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,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Welding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shields</a:t>
            </a:r>
            <a:endParaRPr sz="2200">
              <a:latin typeface="Calibri"/>
              <a:cs typeface="Calibri"/>
            </a:endParaRPr>
          </a:p>
          <a:p>
            <a:pPr marL="254000" indent="-241300">
              <a:lnSpc>
                <a:spcPct val="100000"/>
              </a:lnSpc>
              <a:spcBef>
                <a:spcPts val="484"/>
              </a:spcBef>
              <a:buChar char="•"/>
              <a:tabLst>
                <a:tab pos="254000" algn="l"/>
              </a:tabLst>
            </a:pPr>
            <a:r>
              <a:rPr sz="2150" spc="-10" dirty="0">
                <a:latin typeface="Calibri"/>
                <a:cs typeface="Calibri"/>
              </a:rPr>
              <a:t>Radiant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heater</a:t>
            </a:r>
            <a:r>
              <a:rPr sz="2150" spc="-10" dirty="0">
                <a:latin typeface="Calibri"/>
                <a:cs typeface="Calibri"/>
              </a:rPr>
              <a:t> tubes</a:t>
            </a:r>
            <a:endParaRPr sz="2150">
              <a:latin typeface="Calibri"/>
              <a:cs typeface="Calibri"/>
            </a:endParaRPr>
          </a:p>
          <a:p>
            <a:pPr marL="248920" indent="-236220">
              <a:lnSpc>
                <a:spcPct val="100000"/>
              </a:lnSpc>
              <a:spcBef>
                <a:spcPts val="445"/>
              </a:spcBef>
              <a:buChar char="•"/>
              <a:tabLst>
                <a:tab pos="248920" algn="l"/>
              </a:tabLst>
            </a:pPr>
            <a:r>
              <a:rPr sz="2200" spc="-10" dirty="0">
                <a:latin typeface="Calibri"/>
                <a:cs typeface="Calibri"/>
              </a:rPr>
              <a:t>impeilers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i="0" spc="-10" dirty="0">
                <a:latin typeface="Calibri"/>
                <a:cs typeface="Calibri"/>
              </a:rPr>
              <a:t>composites</a:t>
            </a:r>
            <a:endParaRPr sz="4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573" y="2576512"/>
            <a:ext cx="3978275" cy="35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50" spc="-140" dirty="0">
                <a:solidFill>
                  <a:srgbClr val="C34D44"/>
                </a:solidFill>
                <a:latin typeface="Calibri"/>
                <a:cs typeface="Calibri"/>
              </a:rPr>
              <a:t>To</a:t>
            </a:r>
            <a:r>
              <a:rPr sz="2150" spc="5" dirty="0">
                <a:solidFill>
                  <a:srgbClr val="C34D44"/>
                </a:solidFill>
                <a:latin typeface="Calibri"/>
                <a:cs typeface="Calibri"/>
              </a:rPr>
              <a:t> </a:t>
            </a:r>
            <a:r>
              <a:rPr sz="2150" dirty="0">
                <a:solidFill>
                  <a:srgbClr val="FF0800"/>
                </a:solidFill>
                <a:latin typeface="Calibri"/>
                <a:cs typeface="Calibri"/>
              </a:rPr>
              <a:t>get</a:t>
            </a:r>
            <a:r>
              <a:rPr sz="2150" spc="-85" dirty="0">
                <a:solidFill>
                  <a:srgbClr val="FF0800"/>
                </a:solidFill>
                <a:latin typeface="Calibri"/>
                <a:cs typeface="Calibri"/>
              </a:rPr>
              <a:t> </a:t>
            </a:r>
            <a:r>
              <a:rPr sz="2150" dirty="0">
                <a:solidFill>
                  <a:srgbClr val="FB1318"/>
                </a:solidFill>
                <a:latin typeface="Calibri"/>
                <a:cs typeface="Calibri"/>
              </a:rPr>
              <a:t>a</a:t>
            </a:r>
            <a:r>
              <a:rPr sz="2150" spc="-40" dirty="0">
                <a:solidFill>
                  <a:srgbClr val="FB1318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C35250"/>
                </a:solidFill>
                <a:latin typeface="Calibri"/>
                <a:cs typeface="Calibri"/>
              </a:rPr>
              <a:t>require</a:t>
            </a:r>
            <a:r>
              <a:rPr sz="2150" spc="35" dirty="0">
                <a:solidFill>
                  <a:srgbClr val="C35250"/>
                </a:solidFill>
                <a:latin typeface="Calibri"/>
                <a:cs typeface="Calibri"/>
              </a:rPr>
              <a:t> </a:t>
            </a:r>
            <a:r>
              <a:rPr sz="2150" spc="-30" dirty="0">
                <a:solidFill>
                  <a:srgbClr val="D15456"/>
                </a:solidFill>
                <a:latin typeface="Calibri"/>
                <a:cs typeface="Calibri"/>
              </a:rPr>
              <a:t>properties</a:t>
            </a:r>
            <a:r>
              <a:rPr sz="2150" spc="5" dirty="0">
                <a:solidFill>
                  <a:srgbClr val="D15456"/>
                </a:solidFill>
                <a:latin typeface="Calibri"/>
                <a:cs typeface="Calibri"/>
              </a:rPr>
              <a:t> </a:t>
            </a:r>
            <a:r>
              <a:rPr sz="2150" dirty="0">
                <a:solidFill>
                  <a:srgbClr val="BA1C18"/>
                </a:solidFill>
                <a:latin typeface="Calibri"/>
                <a:cs typeface="Calibri"/>
              </a:rPr>
              <a:t>in</a:t>
            </a:r>
            <a:r>
              <a:rPr sz="2150" spc="-105" dirty="0">
                <a:solidFill>
                  <a:srgbClr val="BA1C18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CA0808"/>
                </a:solidFill>
                <a:latin typeface="Calibri"/>
                <a:cs typeface="Calibri"/>
              </a:rPr>
              <a:t>metals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607695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3987" y="-68262"/>
            <a:ext cx="908050" cy="65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50" i="0" spc="-25" dirty="0">
                <a:latin typeface="Calibri"/>
                <a:cs typeface="Calibri"/>
              </a:rPr>
              <a:t>why</a:t>
            </a:r>
            <a:endParaRPr sz="41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177" y="701675"/>
            <a:ext cx="5555615" cy="3601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marR="251460" indent="-233679">
              <a:lnSpc>
                <a:spcPct val="100000"/>
              </a:lnSpc>
              <a:spcBef>
                <a:spcPts val="100"/>
              </a:spcBef>
              <a:buChar char="•"/>
              <a:tabLst>
                <a:tab pos="255270" algn="l"/>
              </a:tabLst>
            </a:pPr>
            <a:r>
              <a:rPr sz="2400" spc="-10" dirty="0">
                <a:latin typeface="Calibri"/>
                <a:cs typeface="Calibri"/>
              </a:rPr>
              <a:t>Two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more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metals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added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get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require 	qualities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metal.</a:t>
            </a:r>
            <a:endParaRPr sz="2400">
              <a:latin typeface="Calibri"/>
              <a:cs typeface="Calibri"/>
            </a:endParaRPr>
          </a:p>
          <a:p>
            <a:pPr marL="255270" marR="5080" indent="-243204">
              <a:lnSpc>
                <a:spcPts val="2850"/>
              </a:lnSpc>
              <a:spcBef>
                <a:spcPts val="695"/>
              </a:spcBef>
              <a:buClr>
                <a:srgbClr val="EF0000"/>
              </a:buClr>
              <a:buChar char="•"/>
              <a:tabLst>
                <a:tab pos="257810" algn="l"/>
              </a:tabLst>
            </a:pPr>
            <a:r>
              <a:rPr sz="2400" dirty="0">
                <a:solidFill>
                  <a:srgbClr val="DB1F1C"/>
                </a:solidFill>
                <a:latin typeface="Calibri"/>
                <a:cs typeface="Calibri"/>
              </a:rPr>
              <a:t>The</a:t>
            </a:r>
            <a:r>
              <a:rPr sz="2400" spc="-65" dirty="0">
                <a:solidFill>
                  <a:srgbClr val="DB1F1C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C60C0F"/>
                </a:solidFill>
                <a:latin typeface="Calibri"/>
                <a:cs typeface="Calibri"/>
              </a:rPr>
              <a:t>weakness</a:t>
            </a:r>
            <a:r>
              <a:rPr sz="2400" spc="5" dirty="0">
                <a:solidFill>
                  <a:srgbClr val="C60C0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B31D1F"/>
                </a:solidFill>
                <a:latin typeface="Calibri"/>
                <a:cs typeface="Calibri"/>
              </a:rPr>
              <a:t>of</a:t>
            </a:r>
            <a:r>
              <a:rPr sz="2400" spc="-70" dirty="0">
                <a:solidFill>
                  <a:srgbClr val="B31D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C81F1C"/>
                </a:solidFill>
                <a:latin typeface="Calibri"/>
                <a:cs typeface="Calibri"/>
              </a:rPr>
              <a:t>one</a:t>
            </a:r>
            <a:r>
              <a:rPr sz="2400" spc="-100" dirty="0">
                <a:solidFill>
                  <a:srgbClr val="C81F1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A31816"/>
                </a:solidFill>
                <a:latin typeface="Calibri"/>
                <a:cs typeface="Calibri"/>
              </a:rPr>
              <a:t>metal</a:t>
            </a:r>
            <a:r>
              <a:rPr sz="2400" spc="-70" dirty="0">
                <a:solidFill>
                  <a:srgbClr val="A3181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C81313"/>
                </a:solidFill>
                <a:latin typeface="Calibri"/>
                <a:cs typeface="Calibri"/>
              </a:rPr>
              <a:t>rectified</a:t>
            </a:r>
            <a:r>
              <a:rPr sz="2400" spc="10" dirty="0">
                <a:solidFill>
                  <a:srgbClr val="C8131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B80C05"/>
                </a:solidFill>
                <a:latin typeface="Calibri"/>
                <a:cs typeface="Calibri"/>
              </a:rPr>
              <a:t>by</a:t>
            </a:r>
            <a:r>
              <a:rPr sz="2400" spc="-65" dirty="0">
                <a:solidFill>
                  <a:srgbClr val="B80C05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D80A0A"/>
                </a:solidFill>
                <a:latin typeface="Calibri"/>
                <a:cs typeface="Calibri"/>
              </a:rPr>
              <a:t>the 	</a:t>
            </a:r>
            <a:r>
              <a:rPr sz="2400" spc="-20" dirty="0">
                <a:solidFill>
                  <a:srgbClr val="D32828"/>
                </a:solidFill>
                <a:latin typeface="Calibri"/>
                <a:cs typeface="Calibri"/>
              </a:rPr>
              <a:t>strength</a:t>
            </a:r>
            <a:r>
              <a:rPr sz="2400" dirty="0">
                <a:solidFill>
                  <a:srgbClr val="D3282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CA262A"/>
                </a:solidFill>
                <a:latin typeface="Calibri"/>
                <a:cs typeface="Calibri"/>
              </a:rPr>
              <a:t>of</a:t>
            </a:r>
            <a:r>
              <a:rPr sz="2400" spc="-55" dirty="0">
                <a:solidFill>
                  <a:srgbClr val="CA262A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CC1D1F"/>
                </a:solidFill>
                <a:latin typeface="Calibri"/>
                <a:cs typeface="Calibri"/>
              </a:rPr>
              <a:t>second</a:t>
            </a:r>
            <a:r>
              <a:rPr sz="2400" spc="-15" dirty="0">
                <a:solidFill>
                  <a:srgbClr val="CC1D1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C30508"/>
                </a:solidFill>
                <a:latin typeface="Calibri"/>
                <a:cs typeface="Calibri"/>
              </a:rPr>
              <a:t>metal</a:t>
            </a:r>
            <a:endParaRPr sz="2400">
              <a:latin typeface="Calibri"/>
              <a:cs typeface="Calibri"/>
            </a:endParaRPr>
          </a:p>
          <a:p>
            <a:pPr marL="254635" indent="-241300">
              <a:lnSpc>
                <a:spcPct val="100000"/>
              </a:lnSpc>
              <a:spcBef>
                <a:spcPts val="580"/>
              </a:spcBef>
              <a:buChar char="•"/>
              <a:tabLst>
                <a:tab pos="254635" algn="l"/>
              </a:tabLst>
            </a:pPr>
            <a:r>
              <a:rPr sz="2300" spc="-10" dirty="0">
                <a:latin typeface="Calibri"/>
                <a:cs typeface="Calibri"/>
              </a:rPr>
              <a:t>Example</a:t>
            </a:r>
            <a:endParaRPr sz="2300">
              <a:latin typeface="Calibri"/>
              <a:cs typeface="Calibri"/>
            </a:endParaRPr>
          </a:p>
          <a:p>
            <a:pPr marL="369570">
              <a:lnSpc>
                <a:spcPct val="100000"/>
              </a:lnSpc>
              <a:spcBef>
                <a:spcPts val="690"/>
              </a:spcBef>
            </a:pPr>
            <a:r>
              <a:rPr sz="2300" dirty="0">
                <a:latin typeface="Calibri"/>
                <a:cs typeface="Calibri"/>
              </a:rPr>
              <a:t>Aerospace</a:t>
            </a:r>
            <a:r>
              <a:rPr sz="2300" spc="27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components</a:t>
            </a:r>
            <a:endParaRPr sz="2300">
              <a:latin typeface="Calibri"/>
              <a:cs typeface="Calibri"/>
            </a:endParaRPr>
          </a:p>
          <a:p>
            <a:pPr marL="250190" marR="504190" indent="-20955">
              <a:lnSpc>
                <a:spcPct val="100699"/>
              </a:lnSpc>
              <a:spcBef>
                <a:spcPts val="570"/>
              </a:spcBef>
            </a:pPr>
            <a:r>
              <a:rPr sz="2400" dirty="0">
                <a:latin typeface="Calibri"/>
                <a:cs typeface="Calibri"/>
              </a:rPr>
              <a:t>That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should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have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low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weight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stiffness, </a:t>
            </a:r>
            <a:r>
              <a:rPr sz="2350" dirty="0">
                <a:latin typeface="Calibri"/>
                <a:cs typeface="Calibri"/>
              </a:rPr>
              <a:t>impact</a:t>
            </a:r>
            <a:r>
              <a:rPr sz="2350" spc="45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and</a:t>
            </a:r>
            <a:r>
              <a:rPr sz="2350" spc="-30" dirty="0">
                <a:latin typeface="Calibri"/>
                <a:cs typeface="Calibri"/>
              </a:rPr>
              <a:t> </a:t>
            </a:r>
            <a:r>
              <a:rPr sz="2350" dirty="0">
                <a:latin typeface="Calibri"/>
                <a:cs typeface="Calibri"/>
              </a:rPr>
              <a:t>corrosion</a:t>
            </a:r>
            <a:r>
              <a:rPr sz="2350" spc="80" dirty="0">
                <a:latin typeface="Calibri"/>
                <a:cs typeface="Calibri"/>
              </a:rPr>
              <a:t> </a:t>
            </a:r>
            <a:r>
              <a:rPr sz="2350" spc="-35" dirty="0">
                <a:latin typeface="Calibri"/>
                <a:cs typeface="Calibri"/>
              </a:rPr>
              <a:t>re5istance,</a:t>
            </a:r>
            <a:r>
              <a:rPr sz="2350" spc="145" dirty="0">
                <a:latin typeface="Calibri"/>
                <a:cs typeface="Calibri"/>
              </a:rPr>
              <a:t> </a:t>
            </a:r>
            <a:r>
              <a:rPr sz="2350" spc="-20" dirty="0">
                <a:latin typeface="Calibri"/>
                <a:cs typeface="Calibri"/>
              </a:rPr>
              <a:t>goOd </a:t>
            </a:r>
            <a:r>
              <a:rPr sz="2400" spc="-25" dirty="0">
                <a:latin typeface="Calibri"/>
                <a:cs typeface="Calibri"/>
              </a:rPr>
              <a:t>abrasive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properties.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43025" y="1076325"/>
            <a:ext cx="3733800" cy="20574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565689" y="3275012"/>
            <a:ext cx="1998345" cy="246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75" i="1" baseline="1915" dirty="0">
                <a:latin typeface="Times New Roman"/>
                <a:cs typeface="Times New Roman"/>
              </a:rPr>
              <a:t>Constituents</a:t>
            </a:r>
            <a:r>
              <a:rPr sz="2175" i="1" spc="104" baseline="1915" dirty="0">
                <a:latin typeface="Times New Roman"/>
                <a:cs typeface="Times New Roman"/>
              </a:rPr>
              <a:t> </a:t>
            </a:r>
            <a:r>
              <a:rPr sz="2175" i="1" baseline="1915" dirty="0">
                <a:latin typeface="Times New Roman"/>
                <a:cs typeface="Times New Roman"/>
              </a:rPr>
              <a:t>of</a:t>
            </a:r>
            <a:r>
              <a:rPr sz="2175" i="1" spc="-44" baseline="1915" dirty="0">
                <a:latin typeface="Times New Roman"/>
                <a:cs typeface="Times New Roman"/>
              </a:rPr>
              <a:t> </a:t>
            </a:r>
            <a:r>
              <a:rPr sz="2175" i="1" spc="-15" baseline="3831" dirty="0">
                <a:latin typeface="Times New Roman"/>
                <a:cs typeface="Times New Roman"/>
              </a:rPr>
              <a:t>co</a:t>
            </a:r>
            <a:r>
              <a:rPr sz="1450" i="1" spc="-10" dirty="0">
                <a:latin typeface="Times New Roman"/>
                <a:cs typeface="Times New Roman"/>
              </a:rPr>
              <a:t>mposites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835" y="-58737"/>
            <a:ext cx="52825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spc="-50" dirty="0">
                <a:latin typeface="Calibri"/>
                <a:cs typeface="Calibri"/>
              </a:rPr>
              <a:t>most</a:t>
            </a:r>
            <a:r>
              <a:rPr sz="2800" i="0" spc="-110" dirty="0">
                <a:latin typeface="Calibri"/>
                <a:cs typeface="Calibri"/>
              </a:rPr>
              <a:t> </a:t>
            </a:r>
            <a:r>
              <a:rPr sz="2800" i="0" spc="-90" dirty="0">
                <a:latin typeface="Calibri"/>
                <a:cs typeface="Calibri"/>
              </a:rPr>
              <a:t>common</a:t>
            </a:r>
            <a:r>
              <a:rPr sz="2800" i="0" spc="-70" dirty="0">
                <a:latin typeface="Calibri"/>
                <a:cs typeface="Calibri"/>
              </a:rPr>
              <a:t> </a:t>
            </a:r>
            <a:r>
              <a:rPr sz="2800" i="0" spc="-85" dirty="0">
                <a:latin typeface="Calibri"/>
                <a:cs typeface="Calibri"/>
              </a:rPr>
              <a:t>man-</a:t>
            </a:r>
            <a:r>
              <a:rPr sz="2800" i="0" spc="-25" dirty="0">
                <a:latin typeface="Calibri"/>
                <a:cs typeface="Calibri"/>
              </a:rPr>
              <a:t>made </a:t>
            </a:r>
            <a:r>
              <a:rPr sz="2800" i="0" spc="-35" dirty="0">
                <a:latin typeface="Calibri"/>
                <a:cs typeface="Calibri"/>
              </a:rPr>
              <a:t>composites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162" y="498475"/>
            <a:ext cx="5883275" cy="383476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41300" marR="5080" indent="-228600" algn="just">
              <a:lnSpc>
                <a:spcPct val="98100"/>
              </a:lnSpc>
              <a:spcBef>
                <a:spcPts val="140"/>
              </a:spcBef>
              <a:buChar char="•"/>
              <a:tabLst>
                <a:tab pos="243840" algn="l"/>
              </a:tabLst>
            </a:pPr>
            <a:r>
              <a:rPr sz="1900" spc="-35" dirty="0">
                <a:latin typeface="Calibri"/>
                <a:cs typeface="Calibri"/>
              </a:rPr>
              <a:t>Polymer</a:t>
            </a:r>
            <a:r>
              <a:rPr sz="1900" spc="86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Matrix</a:t>
            </a:r>
            <a:r>
              <a:rPr sz="1900" spc="81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Composites</a:t>
            </a:r>
            <a:r>
              <a:rPr sz="1900" spc="869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(PMC's)</a:t>
            </a:r>
            <a:r>
              <a:rPr sz="1900" spc="705" dirty="0">
                <a:latin typeface="Calibri"/>
                <a:cs typeface="Calibri"/>
              </a:rPr>
              <a:t> </a:t>
            </a:r>
            <a:r>
              <a:rPr sz="1900" spc="-440" dirty="0">
                <a:latin typeface="Calibri"/>
                <a:cs typeface="Calibri"/>
              </a:rPr>
              <a:t>—</a:t>
            </a:r>
            <a:r>
              <a:rPr sz="1900" spc="-210" dirty="0">
                <a:latin typeface="Calibri"/>
                <a:cs typeface="Calibri"/>
              </a:rPr>
              <a:t>as</a:t>
            </a:r>
            <a:r>
              <a:rPr sz="1900" spc="800" dirty="0">
                <a:latin typeface="Calibri"/>
                <a:cs typeface="Calibri"/>
              </a:rPr>
              <a:t> </a:t>
            </a:r>
            <a:r>
              <a:rPr sz="1900" spc="-45" dirty="0">
                <a:latin typeface="Calibri"/>
                <a:cs typeface="Calibri"/>
              </a:rPr>
              <a:t>FRP</a:t>
            </a:r>
            <a:r>
              <a:rPr sz="1900" spc="75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-</a:t>
            </a:r>
            <a:r>
              <a:rPr sz="1900" spc="700" dirty="0">
                <a:latin typeface="Calibri"/>
                <a:cs typeface="Calibri"/>
              </a:rPr>
              <a:t> </a:t>
            </a:r>
            <a:r>
              <a:rPr sz="1900" spc="-45" dirty="0">
                <a:latin typeface="Calibri"/>
                <a:cs typeface="Calibri"/>
              </a:rPr>
              <a:t>Fibre</a:t>
            </a:r>
            <a:r>
              <a:rPr sz="1900" spc="-30" dirty="0">
                <a:latin typeface="Calibri"/>
                <a:cs typeface="Calibri"/>
              </a:rPr>
              <a:t> 	</a:t>
            </a:r>
            <a:r>
              <a:rPr sz="1900" spc="-55" dirty="0">
                <a:latin typeface="Calibri"/>
                <a:cs typeface="Calibri"/>
              </a:rPr>
              <a:t>Reinforced</a:t>
            </a:r>
            <a:r>
              <a:rPr sz="1900" spc="360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Polymers</a:t>
            </a:r>
            <a:r>
              <a:rPr sz="1900" spc="315" dirty="0">
                <a:latin typeface="Calibri"/>
                <a:cs typeface="Calibri"/>
              </a:rPr>
              <a:t> </a:t>
            </a:r>
            <a:r>
              <a:rPr sz="1900" spc="-45" dirty="0">
                <a:latin typeface="Calibri"/>
                <a:cs typeface="Calibri"/>
              </a:rPr>
              <a:t>(or</a:t>
            </a:r>
            <a:r>
              <a:rPr sz="1900" spc="325" dirty="0">
                <a:latin typeface="Calibri"/>
                <a:cs typeface="Calibri"/>
              </a:rPr>
              <a:t> </a:t>
            </a:r>
            <a:r>
              <a:rPr sz="1900" spc="-40" dirty="0">
                <a:latin typeface="Calibri"/>
                <a:cs typeface="Calibri"/>
              </a:rPr>
              <a:t>Plastics)</a:t>
            </a:r>
            <a:r>
              <a:rPr sz="1900" spc="235" dirty="0">
                <a:latin typeface="Calibri"/>
                <a:cs typeface="Calibri"/>
              </a:rPr>
              <a:t> </a:t>
            </a:r>
            <a:r>
              <a:rPr sz="1900" spc="-605" dirty="0">
                <a:latin typeface="Calibri"/>
                <a:cs typeface="Calibri"/>
              </a:rPr>
              <a:t>—</a:t>
            </a:r>
            <a:r>
              <a:rPr sz="1900" spc="190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these</a:t>
            </a:r>
            <a:r>
              <a:rPr sz="1900" spc="310" dirty="0">
                <a:latin typeface="Calibri"/>
                <a:cs typeface="Calibri"/>
              </a:rPr>
              <a:t> </a:t>
            </a:r>
            <a:r>
              <a:rPr sz="1900" spc="-55" dirty="0">
                <a:latin typeface="Calibri"/>
                <a:cs typeface="Calibri"/>
              </a:rPr>
              <a:t>materials</a:t>
            </a:r>
            <a:r>
              <a:rPr sz="1900" spc="380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use</a:t>
            </a:r>
            <a:r>
              <a:rPr sz="1900" spc="265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a</a:t>
            </a:r>
            <a:r>
              <a:rPr sz="1900" spc="-25" dirty="0">
                <a:latin typeface="Calibri"/>
                <a:cs typeface="Calibri"/>
              </a:rPr>
              <a:t> 	</a:t>
            </a:r>
            <a:r>
              <a:rPr sz="1900" spc="-50" dirty="0">
                <a:latin typeface="Calibri"/>
                <a:cs typeface="Calibri"/>
              </a:rPr>
              <a:t>polymer-based</a:t>
            </a:r>
            <a:r>
              <a:rPr sz="1900" spc="360" dirty="0">
                <a:latin typeface="Calibri"/>
                <a:cs typeface="Calibri"/>
              </a:rPr>
              <a:t> </a:t>
            </a:r>
            <a:r>
              <a:rPr sz="1900" spc="-35" dirty="0">
                <a:latin typeface="Calibri"/>
                <a:cs typeface="Calibri"/>
              </a:rPr>
              <a:t>resin</a:t>
            </a:r>
            <a:r>
              <a:rPr sz="1900" spc="15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as</a:t>
            </a:r>
            <a:r>
              <a:rPr sz="1900" spc="8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the</a:t>
            </a:r>
            <a:r>
              <a:rPr sz="1900" spc="130" dirty="0">
                <a:latin typeface="Calibri"/>
                <a:cs typeface="Calibri"/>
              </a:rPr>
              <a:t> </a:t>
            </a:r>
            <a:r>
              <a:rPr sz="1900" spc="-45" dirty="0">
                <a:latin typeface="Calibri"/>
                <a:cs typeface="Calibri"/>
              </a:rPr>
              <a:t>matrix,</a:t>
            </a:r>
            <a:r>
              <a:rPr sz="1900" spc="235" dirty="0">
                <a:latin typeface="Calibri"/>
                <a:cs typeface="Calibri"/>
              </a:rPr>
              <a:t> </a:t>
            </a:r>
            <a:r>
              <a:rPr sz="1900" spc="-55" dirty="0">
                <a:latin typeface="Calibri"/>
                <a:cs typeface="Calibri"/>
              </a:rPr>
              <a:t>and</a:t>
            </a:r>
            <a:r>
              <a:rPr sz="1900" spc="225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a</a:t>
            </a:r>
            <a:r>
              <a:rPr sz="1900" spc="175" dirty="0">
                <a:latin typeface="Calibri"/>
                <a:cs typeface="Calibri"/>
              </a:rPr>
              <a:t> </a:t>
            </a:r>
            <a:r>
              <a:rPr sz="1900" spc="-60" dirty="0">
                <a:latin typeface="Calibri"/>
                <a:cs typeface="Calibri"/>
              </a:rPr>
              <a:t>variety</a:t>
            </a:r>
            <a:r>
              <a:rPr sz="1900" spc="229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of</a:t>
            </a:r>
            <a:r>
              <a:rPr sz="1900" spc="185" dirty="0">
                <a:latin typeface="Calibri"/>
                <a:cs typeface="Calibri"/>
              </a:rPr>
              <a:t> </a:t>
            </a:r>
            <a:r>
              <a:rPr sz="1900" spc="-45" dirty="0">
                <a:latin typeface="Calibri"/>
                <a:cs typeface="Calibri"/>
              </a:rPr>
              <a:t>fibres</a:t>
            </a:r>
            <a:r>
              <a:rPr sz="1900" spc="-30" dirty="0">
                <a:latin typeface="Calibri"/>
                <a:cs typeface="Calibri"/>
              </a:rPr>
              <a:t> 	</a:t>
            </a:r>
            <a:r>
              <a:rPr sz="1900" spc="-35" dirty="0">
                <a:latin typeface="Calibri"/>
                <a:cs typeface="Calibri"/>
              </a:rPr>
              <a:t>such</a:t>
            </a:r>
            <a:r>
              <a:rPr sz="1900" spc="100" dirty="0">
                <a:latin typeface="Calibri"/>
                <a:cs typeface="Calibri"/>
              </a:rPr>
              <a:t> </a:t>
            </a:r>
            <a:r>
              <a:rPr sz="1900" spc="-55" dirty="0">
                <a:latin typeface="Calibri"/>
                <a:cs typeface="Calibri"/>
              </a:rPr>
              <a:t>as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glass,</a:t>
            </a:r>
            <a:r>
              <a:rPr sz="1900" spc="40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carbon</a:t>
            </a:r>
            <a:r>
              <a:rPr sz="1900" spc="110" dirty="0">
                <a:latin typeface="Calibri"/>
                <a:cs typeface="Calibri"/>
              </a:rPr>
              <a:t> </a:t>
            </a:r>
            <a:r>
              <a:rPr sz="1900" spc="-55" dirty="0">
                <a:latin typeface="Calibri"/>
                <a:cs typeface="Calibri"/>
              </a:rPr>
              <a:t>and</a:t>
            </a:r>
            <a:r>
              <a:rPr sz="1900" spc="80" dirty="0">
                <a:latin typeface="Calibri"/>
                <a:cs typeface="Calibri"/>
              </a:rPr>
              <a:t> </a:t>
            </a:r>
            <a:r>
              <a:rPr sz="1900" spc="-60" dirty="0">
                <a:latin typeface="Calibri"/>
                <a:cs typeface="Calibri"/>
              </a:rPr>
              <a:t>aramid</a:t>
            </a:r>
            <a:r>
              <a:rPr sz="1900" spc="110" dirty="0">
                <a:latin typeface="Calibri"/>
                <a:cs typeface="Calibri"/>
              </a:rPr>
              <a:t> </a:t>
            </a:r>
            <a:r>
              <a:rPr sz="1900" spc="-55" dirty="0">
                <a:latin typeface="Calibri"/>
                <a:cs typeface="Calibri"/>
              </a:rPr>
              <a:t>as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the</a:t>
            </a:r>
            <a:r>
              <a:rPr sz="1900" spc="55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reinforcement.</a:t>
            </a:r>
            <a:endParaRPr sz="1900">
              <a:latin typeface="Calibri"/>
              <a:cs typeface="Calibri"/>
            </a:endParaRPr>
          </a:p>
          <a:p>
            <a:pPr marL="241300" marR="8255" indent="-229235" algn="just">
              <a:lnSpc>
                <a:spcPct val="98300"/>
              </a:lnSpc>
              <a:spcBef>
                <a:spcPts val="409"/>
              </a:spcBef>
              <a:buChar char="•"/>
              <a:tabLst>
                <a:tab pos="243840" algn="l"/>
              </a:tabLst>
            </a:pPr>
            <a:r>
              <a:rPr sz="1950" dirty="0">
                <a:latin typeface="Calibri"/>
                <a:cs typeface="Calibri"/>
              </a:rPr>
              <a:t>Metal</a:t>
            </a:r>
            <a:r>
              <a:rPr sz="1950" spc="-10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Matrix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35" dirty="0">
                <a:latin typeface="Calibri"/>
                <a:cs typeface="Calibri"/>
              </a:rPr>
              <a:t>Composites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(MMC's)</a:t>
            </a:r>
            <a:r>
              <a:rPr sz="1950" spc="-2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-</a:t>
            </a:r>
            <a:r>
              <a:rPr sz="1950" spc="-90" dirty="0">
                <a:latin typeface="Calibri"/>
                <a:cs typeface="Calibri"/>
              </a:rPr>
              <a:t> </a:t>
            </a:r>
            <a:r>
              <a:rPr sz="1950" spc="-40" dirty="0">
                <a:latin typeface="Calibri"/>
                <a:cs typeface="Calibri"/>
              </a:rPr>
              <a:t>Increasingly</a:t>
            </a:r>
            <a:r>
              <a:rPr sz="1950" spc="60" dirty="0">
                <a:latin typeface="Calibri"/>
                <a:cs typeface="Calibri"/>
              </a:rPr>
              <a:t> </a:t>
            </a:r>
            <a:r>
              <a:rPr sz="1950" spc="-50" dirty="0">
                <a:latin typeface="Calibri"/>
                <a:cs typeface="Calibri"/>
              </a:rPr>
              <a:t>found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-25" dirty="0">
                <a:latin typeface="Calibri"/>
                <a:cs typeface="Calibri"/>
              </a:rPr>
              <a:t>in 	</a:t>
            </a:r>
            <a:r>
              <a:rPr sz="1850" dirty="0">
                <a:latin typeface="Calibri"/>
                <a:cs typeface="Calibri"/>
              </a:rPr>
              <a:t>the</a:t>
            </a:r>
            <a:r>
              <a:rPr sz="1850" spc="-2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automotive</a:t>
            </a:r>
            <a:r>
              <a:rPr sz="1850" spc="4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industry,</a:t>
            </a:r>
            <a:r>
              <a:rPr sz="1850" spc="3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these</a:t>
            </a:r>
            <a:r>
              <a:rPr sz="1850" spc="2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materials</a:t>
            </a:r>
            <a:r>
              <a:rPr sz="1850" spc="7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use</a:t>
            </a:r>
            <a:r>
              <a:rPr sz="1850" spc="-2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a</a:t>
            </a:r>
            <a:r>
              <a:rPr sz="1850" spc="-7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metal</a:t>
            </a:r>
            <a:r>
              <a:rPr sz="1850" spc="20" dirty="0">
                <a:latin typeface="Calibri"/>
                <a:cs typeface="Calibri"/>
              </a:rPr>
              <a:t> </a:t>
            </a:r>
            <a:r>
              <a:rPr sz="1850" spc="-20" dirty="0">
                <a:latin typeface="Calibri"/>
                <a:cs typeface="Calibri"/>
              </a:rPr>
              <a:t>such 	</a:t>
            </a:r>
            <a:r>
              <a:rPr sz="1900" dirty="0">
                <a:latin typeface="Calibri"/>
                <a:cs typeface="Calibri"/>
              </a:rPr>
              <a:t>as</a:t>
            </a:r>
            <a:r>
              <a:rPr sz="1900" spc="1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aluminium</a:t>
            </a:r>
            <a:r>
              <a:rPr sz="1900" spc="2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as</a:t>
            </a:r>
            <a:r>
              <a:rPr sz="1900" spc="17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1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matrix,</a:t>
            </a:r>
            <a:r>
              <a:rPr sz="1900" spc="229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18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reinforce</a:t>
            </a:r>
            <a:r>
              <a:rPr sz="1900" spc="2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it</a:t>
            </a:r>
            <a:r>
              <a:rPr sz="1900" spc="114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with</a:t>
            </a:r>
            <a:r>
              <a:rPr sz="1900" spc="2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fibres 	</a:t>
            </a:r>
            <a:r>
              <a:rPr sz="1900" dirty="0">
                <a:latin typeface="Calibri"/>
                <a:cs typeface="Calibri"/>
              </a:rPr>
              <a:t>such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as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silicon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carbide.</a:t>
            </a:r>
            <a:endParaRPr sz="1900">
              <a:latin typeface="Calibri"/>
              <a:cs typeface="Calibri"/>
            </a:endParaRPr>
          </a:p>
          <a:p>
            <a:pPr marL="240665" marR="8890" indent="-227965" algn="just">
              <a:lnSpc>
                <a:spcPct val="97900"/>
              </a:lnSpc>
              <a:spcBef>
                <a:spcPts val="470"/>
              </a:spcBef>
              <a:buChar char="•"/>
              <a:tabLst>
                <a:tab pos="243840" algn="l"/>
              </a:tabLst>
            </a:pPr>
            <a:r>
              <a:rPr sz="1900" dirty="0">
                <a:latin typeface="Calibri"/>
                <a:cs typeface="Calibri"/>
              </a:rPr>
              <a:t>Ceramic</a:t>
            </a:r>
            <a:r>
              <a:rPr sz="1900" spc="2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Matrix</a:t>
            </a:r>
            <a:r>
              <a:rPr sz="1900" spc="2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Composites</a:t>
            </a:r>
            <a:r>
              <a:rPr sz="1900" spc="28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(CMC's)</a:t>
            </a:r>
            <a:r>
              <a:rPr sz="1900" spc="2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-</a:t>
            </a:r>
            <a:r>
              <a:rPr sz="1900" spc="1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Used</a:t>
            </a:r>
            <a:r>
              <a:rPr sz="1900" spc="2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1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very</a:t>
            </a:r>
            <a:r>
              <a:rPr sz="1900" spc="16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high 	</a:t>
            </a:r>
            <a:r>
              <a:rPr sz="1900" spc="-30" dirty="0">
                <a:latin typeface="Calibri"/>
                <a:cs typeface="Calibri"/>
              </a:rPr>
              <a:t>temperature</a:t>
            </a:r>
            <a:r>
              <a:rPr sz="1900" spc="5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environments,</a:t>
            </a:r>
            <a:r>
              <a:rPr sz="1900" spc="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these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materials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use</a:t>
            </a:r>
            <a:r>
              <a:rPr sz="1900" spc="-9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9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ceramic 	</a:t>
            </a:r>
            <a:r>
              <a:rPr sz="1900" dirty="0">
                <a:latin typeface="Calibri"/>
                <a:cs typeface="Calibri"/>
              </a:rPr>
              <a:t>as</a:t>
            </a:r>
            <a:r>
              <a:rPr sz="1900" spc="-10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matrix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35" dirty="0">
                <a:latin typeface="Calibri"/>
                <a:cs typeface="Calibri"/>
              </a:rPr>
              <a:t>reinforce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it</a:t>
            </a:r>
            <a:r>
              <a:rPr sz="1900" spc="-9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with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short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fibres,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or</a:t>
            </a:r>
            <a:r>
              <a:rPr sz="1900" spc="-7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whiskers 	</a:t>
            </a:r>
            <a:r>
              <a:rPr sz="1900" dirty="0">
                <a:latin typeface="Calibri"/>
                <a:cs typeface="Calibri"/>
              </a:rPr>
              <a:t>such</a:t>
            </a:r>
            <a:r>
              <a:rPr sz="1900" spc="7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as</a:t>
            </a:r>
            <a:r>
              <a:rPr sz="1900" spc="7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those</a:t>
            </a:r>
            <a:r>
              <a:rPr sz="1900" spc="8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made</a:t>
            </a:r>
            <a:r>
              <a:rPr sz="1900" spc="9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from</a:t>
            </a:r>
            <a:r>
              <a:rPr sz="1900" spc="8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silicon</a:t>
            </a:r>
            <a:r>
              <a:rPr sz="1900" spc="12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carbide</a:t>
            </a:r>
            <a:r>
              <a:rPr sz="1900" spc="11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75" dirty="0">
                <a:latin typeface="Calibri"/>
                <a:cs typeface="Calibri"/>
              </a:rPr>
              <a:t>  </a:t>
            </a:r>
            <a:r>
              <a:rPr sz="1900" spc="-10" dirty="0">
                <a:latin typeface="Calibri"/>
                <a:cs typeface="Calibri"/>
              </a:rPr>
              <a:t>boron 	nitride.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00550" y="1190625"/>
            <a:ext cx="1600200" cy="71437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5155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latin typeface="Calibri"/>
                <a:cs typeface="Calibri"/>
              </a:rPr>
              <a:t>Particle</a:t>
            </a:r>
            <a:r>
              <a:rPr sz="2800" i="0" spc="-130" dirty="0">
                <a:latin typeface="Calibri"/>
                <a:cs typeface="Calibri"/>
              </a:rPr>
              <a:t> </a:t>
            </a:r>
            <a:r>
              <a:rPr sz="2800" i="0" spc="-45" dirty="0">
                <a:latin typeface="Calibri"/>
                <a:cs typeface="Calibri"/>
              </a:rPr>
              <a:t>re-</a:t>
            </a:r>
            <a:r>
              <a:rPr sz="2800" i="0" spc="-10" dirty="0">
                <a:latin typeface="Calibri"/>
                <a:cs typeface="Calibri"/>
              </a:rPr>
              <a:t>inforced</a:t>
            </a:r>
            <a:r>
              <a:rPr sz="2800" i="0" spc="-20" dirty="0">
                <a:latin typeface="Calibri"/>
                <a:cs typeface="Calibri"/>
              </a:rPr>
              <a:t> composites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769" y="604837"/>
            <a:ext cx="5780405" cy="383159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53365" marR="5080" indent="-241300">
              <a:lnSpc>
                <a:spcPts val="2550"/>
              </a:lnSpc>
              <a:spcBef>
                <a:spcPts val="210"/>
              </a:spcBef>
              <a:buChar char="•"/>
              <a:tabLst>
                <a:tab pos="254635" algn="l"/>
              </a:tabLst>
            </a:pPr>
            <a:r>
              <a:rPr sz="2150" dirty="0">
                <a:latin typeface="Calibri"/>
                <a:cs typeface="Calibri"/>
              </a:rPr>
              <a:t>Its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consist</a:t>
            </a:r>
            <a:r>
              <a:rPr sz="2150" spc="-2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of</a:t>
            </a:r>
            <a:r>
              <a:rPr sz="2150" spc="-3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particles</a:t>
            </a:r>
            <a:r>
              <a:rPr sz="2150" spc="4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of</a:t>
            </a:r>
            <a:r>
              <a:rPr sz="2150" spc="-9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one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material</a:t>
            </a:r>
            <a:r>
              <a:rPr sz="2150" spc="2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dispersed</a:t>
            </a:r>
            <a:r>
              <a:rPr sz="2150" spc="6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in 	</a:t>
            </a:r>
            <a:r>
              <a:rPr sz="2150" dirty="0">
                <a:latin typeface="Calibri"/>
                <a:cs typeface="Calibri"/>
              </a:rPr>
              <a:t>a</a:t>
            </a:r>
            <a:r>
              <a:rPr sz="2150" spc="-114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matrix</a:t>
            </a:r>
            <a:r>
              <a:rPr sz="2150" spc="1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of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</a:t>
            </a:r>
            <a:r>
              <a:rPr sz="2150" spc="-12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second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material</a:t>
            </a:r>
            <a:endParaRPr sz="215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•"/>
            </a:pPr>
            <a:endParaRPr sz="2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65"/>
              </a:spcBef>
              <a:buFont typeface="Calibri"/>
              <a:buChar char="•"/>
            </a:pPr>
            <a:endParaRPr sz="2150">
              <a:latin typeface="Calibri"/>
              <a:cs typeface="Calibri"/>
            </a:endParaRPr>
          </a:p>
          <a:p>
            <a:pPr marL="244475" indent="-229870">
              <a:lnSpc>
                <a:spcPct val="100000"/>
              </a:lnSpc>
              <a:buChar char="•"/>
              <a:tabLst>
                <a:tab pos="244475" algn="l"/>
              </a:tabLst>
            </a:pPr>
            <a:r>
              <a:rPr sz="1950" spc="75" dirty="0">
                <a:latin typeface="Calibri"/>
                <a:cs typeface="Calibri"/>
              </a:rPr>
              <a:t>The</a:t>
            </a:r>
            <a:r>
              <a:rPr sz="1950" spc="29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fine</a:t>
            </a:r>
            <a:r>
              <a:rPr sz="1950" spc="44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dispersion</a:t>
            </a:r>
            <a:r>
              <a:rPr sz="1950" spc="38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particle</a:t>
            </a:r>
            <a:r>
              <a:rPr sz="1950" spc="40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posses</a:t>
            </a:r>
            <a:endParaRPr sz="1950">
              <a:latin typeface="Calibri"/>
              <a:cs typeface="Calibri"/>
            </a:endParaRPr>
          </a:p>
          <a:p>
            <a:pPr marL="326390">
              <a:lnSpc>
                <a:spcPct val="100000"/>
              </a:lnSpc>
              <a:spcBef>
                <a:spcPts val="635"/>
              </a:spcBef>
            </a:pPr>
            <a:r>
              <a:rPr sz="2050" dirty="0">
                <a:latin typeface="Calibri"/>
                <a:cs typeface="Calibri"/>
              </a:rPr>
              <a:t>good</a:t>
            </a:r>
            <a:r>
              <a:rPr sz="2050" spc="8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strength</a:t>
            </a:r>
            <a:r>
              <a:rPr sz="2050" spc="229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in</a:t>
            </a:r>
            <a:r>
              <a:rPr sz="2050" spc="10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composites.</a:t>
            </a:r>
            <a:endParaRPr sz="2050">
              <a:latin typeface="Calibri"/>
              <a:cs typeface="Calibri"/>
            </a:endParaRPr>
          </a:p>
          <a:p>
            <a:pPr marL="245745" indent="-233045">
              <a:lnSpc>
                <a:spcPct val="100000"/>
              </a:lnSpc>
              <a:spcBef>
                <a:spcPts val="565"/>
              </a:spcBef>
              <a:buChar char="•"/>
              <a:tabLst>
                <a:tab pos="245745" algn="l"/>
              </a:tabLst>
            </a:pPr>
            <a:r>
              <a:rPr sz="2100" dirty="0">
                <a:latin typeface="Calibri"/>
                <a:cs typeface="Calibri"/>
              </a:rPr>
              <a:t>The</a:t>
            </a:r>
            <a:r>
              <a:rPr sz="2100" spc="2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size,</a:t>
            </a:r>
            <a:r>
              <a:rPr sz="2100" spc="2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distribution</a:t>
            </a:r>
            <a:r>
              <a:rPr sz="2100" spc="39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and</a:t>
            </a:r>
            <a:r>
              <a:rPr sz="2100" spc="2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orientation</a:t>
            </a:r>
            <a:r>
              <a:rPr sz="2100" spc="3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of</a:t>
            </a:r>
            <a:r>
              <a:rPr sz="2100" spc="16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particles</a:t>
            </a:r>
            <a:endParaRPr sz="2100">
              <a:latin typeface="Calibri"/>
              <a:cs typeface="Calibri"/>
            </a:endParaRPr>
          </a:p>
          <a:p>
            <a:pPr marL="254635">
              <a:lnSpc>
                <a:spcPct val="100000"/>
              </a:lnSpc>
              <a:spcBef>
                <a:spcPts val="80"/>
              </a:spcBef>
            </a:pPr>
            <a:r>
              <a:rPr sz="2050" dirty="0">
                <a:latin typeface="Calibri"/>
                <a:cs typeface="Calibri"/>
              </a:rPr>
              <a:t>defines</a:t>
            </a:r>
            <a:r>
              <a:rPr sz="2050" spc="12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the</a:t>
            </a:r>
            <a:r>
              <a:rPr sz="2050" spc="8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strength</a:t>
            </a:r>
            <a:r>
              <a:rPr sz="2050" spc="17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of</a:t>
            </a:r>
            <a:r>
              <a:rPr sz="2050" spc="9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the</a:t>
            </a:r>
            <a:r>
              <a:rPr sz="2050" spc="7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composite.</a:t>
            </a:r>
            <a:endParaRPr sz="2050">
              <a:latin typeface="Calibri"/>
              <a:cs typeface="Calibri"/>
            </a:endParaRPr>
          </a:p>
          <a:p>
            <a:pPr marL="255904" indent="-237490">
              <a:lnSpc>
                <a:spcPct val="100000"/>
              </a:lnSpc>
              <a:spcBef>
                <a:spcPts val="600"/>
              </a:spcBef>
              <a:buClr>
                <a:srgbClr val="FF1108"/>
              </a:buClr>
              <a:buChar char="•"/>
              <a:tabLst>
                <a:tab pos="255904" algn="l"/>
              </a:tabLst>
            </a:pPr>
            <a:r>
              <a:rPr sz="1650" spc="-10" dirty="0">
                <a:solidFill>
                  <a:srgbClr val="E20105"/>
                </a:solidFill>
                <a:latin typeface="Calibri"/>
                <a:cs typeface="Calibri"/>
              </a:rPr>
              <a:t>Types</a:t>
            </a:r>
            <a:endParaRPr sz="1650">
              <a:latin typeface="Calibri"/>
              <a:cs typeface="Calibri"/>
            </a:endParaRPr>
          </a:p>
          <a:p>
            <a:pPr marL="2063750" lvl="1" indent="-235585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2063750" algn="l"/>
              </a:tabLst>
            </a:pPr>
            <a:r>
              <a:rPr sz="1850" dirty="0">
                <a:latin typeface="Calibri"/>
                <a:cs typeface="Calibri"/>
              </a:rPr>
              <a:t>dispersion</a:t>
            </a:r>
            <a:r>
              <a:rPr sz="1850" spc="3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strengthened</a:t>
            </a:r>
            <a:r>
              <a:rPr sz="1850" spc="110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composites</a:t>
            </a:r>
            <a:endParaRPr sz="1850">
              <a:latin typeface="Calibri"/>
              <a:cs typeface="Calibri"/>
            </a:endParaRPr>
          </a:p>
          <a:p>
            <a:pPr marL="2139950" lvl="1" indent="-23876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2139950" algn="l"/>
              </a:tabLst>
            </a:pPr>
            <a:r>
              <a:rPr sz="1850" dirty="0">
                <a:latin typeface="Calibri"/>
                <a:cs typeface="Calibri"/>
              </a:rPr>
              <a:t>Large</a:t>
            </a:r>
            <a:r>
              <a:rPr sz="1850" spc="4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particle</a:t>
            </a:r>
            <a:r>
              <a:rPr sz="1850" spc="6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composites</a:t>
            </a:r>
            <a:endParaRPr sz="1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6135">
              <a:lnSpc>
                <a:spcPct val="100000"/>
              </a:lnSpc>
              <a:spcBef>
                <a:spcPts val="100"/>
              </a:spcBef>
            </a:pPr>
            <a:r>
              <a:rPr sz="3000" i="0" dirty="0">
                <a:latin typeface="Calibri"/>
                <a:cs typeface="Calibri"/>
              </a:rPr>
              <a:t>Classification</a:t>
            </a:r>
            <a:r>
              <a:rPr sz="3000" i="0" spc="-200" dirty="0">
                <a:latin typeface="Calibri"/>
                <a:cs typeface="Calibri"/>
              </a:rPr>
              <a:t> </a:t>
            </a:r>
            <a:r>
              <a:rPr sz="3000" i="0" dirty="0">
                <a:latin typeface="Calibri"/>
                <a:cs typeface="Calibri"/>
              </a:rPr>
              <a:t>of</a:t>
            </a:r>
            <a:r>
              <a:rPr sz="3000" i="0" spc="-50" dirty="0">
                <a:latin typeface="Calibri"/>
                <a:cs typeface="Calibri"/>
              </a:rPr>
              <a:t> </a:t>
            </a:r>
            <a:r>
              <a:rPr sz="3000" i="0" spc="-10" dirty="0">
                <a:latin typeface="Calibri"/>
                <a:cs typeface="Calibri"/>
              </a:rPr>
              <a:t>Polymers: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1970" y="593725"/>
            <a:ext cx="5610225" cy="340614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3840" marR="5080" indent="-231775">
              <a:lnSpc>
                <a:spcPct val="97100"/>
              </a:lnSpc>
              <a:spcBef>
                <a:spcPts val="175"/>
              </a:spcBef>
              <a:buClr>
                <a:srgbClr val="FF0C03"/>
              </a:buClr>
              <a:buChar char="•"/>
              <a:tabLst>
                <a:tab pos="246379" algn="l"/>
                <a:tab pos="2179320" algn="l"/>
              </a:tabLst>
            </a:pPr>
            <a:r>
              <a:rPr sz="2200" spc="-10" dirty="0">
                <a:solidFill>
                  <a:srgbClr val="D60C0F"/>
                </a:solidFill>
                <a:latin typeface="Calibri"/>
                <a:cs typeface="Calibri"/>
              </a:rPr>
              <a:t>Homopolymers</a:t>
            </a:r>
            <a:r>
              <a:rPr sz="2200" dirty="0">
                <a:solidFill>
                  <a:srgbClr val="D60C0F"/>
                </a:solidFill>
                <a:latin typeface="Calibri"/>
                <a:cs typeface="Calibri"/>
              </a:rPr>
              <a:t>	</a:t>
            </a:r>
            <a:r>
              <a:rPr sz="2200" spc="-35" dirty="0">
                <a:solidFill>
                  <a:srgbClr val="010F36"/>
                </a:solidFill>
                <a:latin typeface="Calibri"/>
                <a:cs typeface="Calibri"/>
              </a:rPr>
              <a:t>consist</a:t>
            </a:r>
            <a:r>
              <a:rPr sz="2200" spc="-55" dirty="0">
                <a:solidFill>
                  <a:srgbClr val="010F36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80C3B"/>
                </a:solidFill>
                <a:latin typeface="Calibri"/>
                <a:cs typeface="Calibri"/>
              </a:rPr>
              <a:t>of</a:t>
            </a:r>
            <a:r>
              <a:rPr sz="2200" spc="-75" dirty="0">
                <a:solidFill>
                  <a:srgbClr val="080C3B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1F1F1F"/>
                </a:solidFill>
                <a:latin typeface="Calibri"/>
                <a:cs typeface="Calibri"/>
              </a:rPr>
              <a:t>chains</a:t>
            </a:r>
            <a:r>
              <a:rPr sz="2200" spc="-20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2200" spc="-40" dirty="0">
                <a:solidFill>
                  <a:srgbClr val="00083B"/>
                </a:solidFill>
                <a:latin typeface="Calibri"/>
                <a:cs typeface="Calibri"/>
              </a:rPr>
              <a:t>with</a:t>
            </a:r>
            <a:r>
              <a:rPr sz="2200" spc="-85" dirty="0">
                <a:solidFill>
                  <a:srgbClr val="00083B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42D50"/>
                </a:solidFill>
                <a:latin typeface="Calibri"/>
                <a:cs typeface="Calibri"/>
              </a:rPr>
              <a:t>identical 	</a:t>
            </a:r>
            <a:r>
              <a:rPr sz="2200" spc="-30" dirty="0">
                <a:solidFill>
                  <a:srgbClr val="000031"/>
                </a:solidFill>
                <a:latin typeface="Calibri"/>
                <a:cs typeface="Calibri"/>
              </a:rPr>
              <a:t>bonding</a:t>
            </a:r>
            <a:r>
              <a:rPr sz="2200" dirty="0">
                <a:solidFill>
                  <a:srgbClr val="000031"/>
                </a:solidFill>
                <a:latin typeface="Calibri"/>
                <a:cs typeface="Calibri"/>
              </a:rPr>
              <a:t> </a:t>
            </a:r>
            <a:r>
              <a:rPr sz="2200" spc="-40" dirty="0">
                <a:solidFill>
                  <a:srgbClr val="26314D"/>
                </a:solidFill>
                <a:latin typeface="Calibri"/>
                <a:cs typeface="Calibri"/>
              </a:rPr>
              <a:t>linkages</a:t>
            </a:r>
            <a:r>
              <a:rPr sz="2200" spc="-20" dirty="0">
                <a:solidFill>
                  <a:srgbClr val="26314D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0A0F2F"/>
                </a:solidFill>
                <a:latin typeface="Calibri"/>
                <a:cs typeface="Calibri"/>
              </a:rPr>
              <a:t>to</a:t>
            </a:r>
            <a:r>
              <a:rPr sz="2200" spc="-80" dirty="0">
                <a:solidFill>
                  <a:srgbClr val="0A0F2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051646"/>
                </a:solidFill>
                <a:latin typeface="Calibri"/>
                <a:cs typeface="Calibri"/>
              </a:rPr>
              <a:t>each</a:t>
            </a:r>
            <a:r>
              <a:rPr sz="2200" spc="-100" dirty="0">
                <a:solidFill>
                  <a:srgbClr val="051646"/>
                </a:solidFill>
                <a:latin typeface="Calibri"/>
                <a:cs typeface="Calibri"/>
              </a:rPr>
              <a:t> </a:t>
            </a:r>
            <a:r>
              <a:rPr sz="2200" spc="-55" dirty="0">
                <a:solidFill>
                  <a:srgbClr val="2A2A2A"/>
                </a:solidFill>
                <a:latin typeface="Calibri"/>
                <a:cs typeface="Calibri"/>
              </a:rPr>
              <a:t>monomer</a:t>
            </a:r>
            <a:r>
              <a:rPr sz="2200" spc="1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012B"/>
                </a:solidFill>
                <a:latin typeface="Calibri"/>
                <a:cs typeface="Calibri"/>
              </a:rPr>
              <a:t>unit.</a:t>
            </a:r>
            <a:r>
              <a:rPr sz="2200" spc="-45" dirty="0">
                <a:solidFill>
                  <a:srgbClr val="00012B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00052B"/>
                </a:solidFill>
                <a:latin typeface="Calibri"/>
                <a:cs typeface="Calibri"/>
              </a:rPr>
              <a:t>This 	</a:t>
            </a:r>
            <a:r>
              <a:rPr sz="2200" spc="-25" dirty="0">
                <a:solidFill>
                  <a:srgbClr val="00083B"/>
                </a:solidFill>
                <a:latin typeface="Calibri"/>
                <a:cs typeface="Calibri"/>
              </a:rPr>
              <a:t>usually</a:t>
            </a:r>
            <a:r>
              <a:rPr sz="2200" spc="-15" dirty="0">
                <a:solidFill>
                  <a:srgbClr val="00083B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12121"/>
                </a:solidFill>
                <a:latin typeface="Calibri"/>
                <a:cs typeface="Calibri"/>
              </a:rPr>
              <a:t>implies</a:t>
            </a:r>
            <a:r>
              <a:rPr sz="2200" spc="-5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70A28"/>
                </a:solidFill>
                <a:latin typeface="Calibri"/>
                <a:cs typeface="Calibri"/>
              </a:rPr>
              <a:t>that</a:t>
            </a:r>
            <a:r>
              <a:rPr sz="2200" spc="-40" dirty="0">
                <a:solidFill>
                  <a:srgbClr val="070A28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03052B"/>
                </a:solidFill>
                <a:latin typeface="Calibri"/>
                <a:cs typeface="Calibri"/>
              </a:rPr>
              <a:t>the</a:t>
            </a:r>
            <a:r>
              <a:rPr sz="2200" spc="-75" dirty="0">
                <a:solidFill>
                  <a:srgbClr val="03052B"/>
                </a:solidFill>
                <a:latin typeface="Calibri"/>
                <a:cs typeface="Calibri"/>
              </a:rPr>
              <a:t> </a:t>
            </a:r>
            <a:r>
              <a:rPr sz="2200" spc="-40" dirty="0">
                <a:solidFill>
                  <a:srgbClr val="000118"/>
                </a:solidFill>
                <a:latin typeface="Calibri"/>
                <a:cs typeface="Calibri"/>
              </a:rPr>
              <a:t>polymer</a:t>
            </a:r>
            <a:r>
              <a:rPr sz="2200" spc="-85" dirty="0">
                <a:solidFill>
                  <a:srgbClr val="00011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3856"/>
                </a:solidFill>
                <a:latin typeface="Calibri"/>
                <a:cs typeface="Calibri"/>
              </a:rPr>
              <a:t>is</a:t>
            </a:r>
            <a:r>
              <a:rPr sz="2200" spc="-85" dirty="0">
                <a:solidFill>
                  <a:srgbClr val="2F3856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0F1C4B"/>
                </a:solidFill>
                <a:latin typeface="Calibri"/>
                <a:cs typeface="Calibri"/>
              </a:rPr>
              <a:t>made</a:t>
            </a:r>
            <a:r>
              <a:rPr sz="2200" spc="-60" dirty="0">
                <a:solidFill>
                  <a:srgbClr val="0F1C4B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010528"/>
                </a:solidFill>
                <a:latin typeface="Calibri"/>
                <a:cs typeface="Calibri"/>
              </a:rPr>
              <a:t>from</a:t>
            </a:r>
            <a:r>
              <a:rPr sz="2200" spc="-55" dirty="0">
                <a:solidFill>
                  <a:srgbClr val="010528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0A1334"/>
                </a:solidFill>
                <a:latin typeface="Calibri"/>
                <a:cs typeface="Calibri"/>
              </a:rPr>
              <a:t>all 	</a:t>
            </a:r>
            <a:r>
              <a:rPr sz="2200" spc="-35" dirty="0">
                <a:solidFill>
                  <a:srgbClr val="010831"/>
                </a:solidFill>
                <a:latin typeface="Calibri"/>
                <a:cs typeface="Calibri"/>
              </a:rPr>
              <a:t>identical</a:t>
            </a:r>
            <a:r>
              <a:rPr sz="2200" dirty="0">
                <a:solidFill>
                  <a:srgbClr val="010831"/>
                </a:solidFill>
                <a:latin typeface="Calibri"/>
                <a:cs typeface="Calibri"/>
              </a:rPr>
              <a:t> </a:t>
            </a:r>
            <a:r>
              <a:rPr sz="2200" spc="-55" dirty="0">
                <a:solidFill>
                  <a:srgbClr val="161616"/>
                </a:solidFill>
                <a:latin typeface="Calibri"/>
                <a:cs typeface="Calibri"/>
              </a:rPr>
              <a:t>monomer</a:t>
            </a:r>
            <a:r>
              <a:rPr sz="2200" spc="-5" dirty="0">
                <a:solidFill>
                  <a:srgbClr val="161616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F1A36"/>
                </a:solidFill>
                <a:latin typeface="Calibri"/>
                <a:cs typeface="Calibri"/>
              </a:rPr>
              <a:t>molecules.</a:t>
            </a:r>
            <a:endParaRPr sz="2200">
              <a:latin typeface="Calibri"/>
              <a:cs typeface="Calibri"/>
            </a:endParaRPr>
          </a:p>
          <a:p>
            <a:pPr marL="255904">
              <a:lnSpc>
                <a:spcPts val="2550"/>
              </a:lnSpc>
              <a:tabLst>
                <a:tab pos="3727450" algn="l"/>
              </a:tabLst>
            </a:pPr>
            <a:r>
              <a:rPr sz="2200" spc="-45" dirty="0">
                <a:solidFill>
                  <a:srgbClr val="000A2D"/>
                </a:solidFill>
                <a:latin typeface="Calibri"/>
                <a:cs typeface="Calibri"/>
              </a:rPr>
              <a:t>These</a:t>
            </a:r>
            <a:r>
              <a:rPr sz="2200" spc="-70" dirty="0">
                <a:solidFill>
                  <a:srgbClr val="000A2D"/>
                </a:solidFill>
                <a:latin typeface="Calibri"/>
                <a:cs typeface="Calibri"/>
              </a:rPr>
              <a:t> </a:t>
            </a:r>
            <a:r>
              <a:rPr sz="2200" spc="-60" dirty="0">
                <a:solidFill>
                  <a:srgbClr val="03133B"/>
                </a:solidFill>
                <a:latin typeface="Calibri"/>
                <a:cs typeface="Calibri"/>
              </a:rPr>
              <a:t>may</a:t>
            </a:r>
            <a:r>
              <a:rPr sz="2200" spc="-65" dirty="0">
                <a:solidFill>
                  <a:srgbClr val="03133B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149"/>
                </a:solidFill>
                <a:latin typeface="Calibri"/>
                <a:cs typeface="Calibri"/>
              </a:rPr>
              <a:t>be</a:t>
            </a:r>
            <a:r>
              <a:rPr sz="2200" spc="-114" dirty="0">
                <a:solidFill>
                  <a:srgbClr val="001149"/>
                </a:solidFill>
                <a:latin typeface="Calibri"/>
                <a:cs typeface="Calibri"/>
              </a:rPr>
              <a:t> </a:t>
            </a:r>
            <a:r>
              <a:rPr sz="2200" spc="-40" dirty="0">
                <a:solidFill>
                  <a:srgbClr val="050A24"/>
                </a:solidFill>
                <a:latin typeface="Calibri"/>
                <a:cs typeface="Calibri"/>
              </a:rPr>
              <a:t>represented</a:t>
            </a:r>
            <a:r>
              <a:rPr sz="2200" spc="25" dirty="0">
                <a:solidFill>
                  <a:srgbClr val="050A24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C153B"/>
                </a:solidFill>
                <a:latin typeface="Calibri"/>
                <a:cs typeface="Calibri"/>
              </a:rPr>
              <a:t>as</a:t>
            </a:r>
            <a:r>
              <a:rPr sz="2200" spc="-114" dirty="0">
                <a:solidFill>
                  <a:srgbClr val="0C153B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000015"/>
                </a:solidFill>
                <a:latin typeface="Calibri"/>
                <a:cs typeface="Calibri"/>
              </a:rPr>
              <a:t>:</a:t>
            </a:r>
            <a:r>
              <a:rPr sz="2200" dirty="0">
                <a:solidFill>
                  <a:srgbClr val="000015"/>
                </a:solidFill>
                <a:latin typeface="Calibri"/>
                <a:cs typeface="Calibri"/>
              </a:rPr>
              <a:t>	</a:t>
            </a:r>
            <a:r>
              <a:rPr sz="2200" spc="-65" dirty="0">
                <a:solidFill>
                  <a:srgbClr val="343434"/>
                </a:solidFill>
                <a:latin typeface="Calibri"/>
                <a:cs typeface="Calibri"/>
              </a:rPr>
              <a:t>[A-</a:t>
            </a:r>
            <a:r>
              <a:rPr sz="2200" dirty="0">
                <a:solidFill>
                  <a:srgbClr val="343434"/>
                </a:solidFill>
                <a:latin typeface="Calibri"/>
                <a:cs typeface="Calibri"/>
              </a:rPr>
              <a:t>A</a:t>
            </a:r>
            <a:r>
              <a:rPr sz="2200" spc="180" dirty="0">
                <a:solidFill>
                  <a:srgbClr val="343434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831"/>
                </a:solidFill>
                <a:latin typeface="Calibri"/>
                <a:cs typeface="Calibri"/>
              </a:rPr>
              <a:t>A</a:t>
            </a:r>
            <a:r>
              <a:rPr sz="2200" spc="140" dirty="0">
                <a:solidFill>
                  <a:srgbClr val="000831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30E3B"/>
                </a:solidFill>
                <a:latin typeface="Calibri"/>
                <a:cs typeface="Calibri"/>
              </a:rPr>
              <a:t>A</a:t>
            </a:r>
            <a:r>
              <a:rPr sz="2200" spc="75" dirty="0">
                <a:solidFill>
                  <a:srgbClr val="030E3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334"/>
                </a:solidFill>
                <a:latin typeface="Calibri"/>
                <a:cs typeface="Calibri"/>
              </a:rPr>
              <a:t>A</a:t>
            </a:r>
            <a:r>
              <a:rPr sz="2200" spc="70" dirty="0">
                <a:solidFill>
                  <a:srgbClr val="000334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11164D"/>
                </a:solidFill>
                <a:latin typeface="Calibri"/>
                <a:cs typeface="Calibri"/>
              </a:rPr>
              <a:t>A]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85"/>
              </a:spcBef>
            </a:pPr>
            <a:endParaRPr sz="2200">
              <a:latin typeface="Calibri"/>
              <a:cs typeface="Calibri"/>
            </a:endParaRPr>
          </a:p>
          <a:p>
            <a:pPr marL="244475" marR="54610" indent="-230504">
              <a:lnSpc>
                <a:spcPct val="104700"/>
              </a:lnSpc>
              <a:buClr>
                <a:srgbClr val="FB0800"/>
              </a:buClr>
              <a:buChar char="•"/>
              <a:tabLst>
                <a:tab pos="247650" algn="l"/>
              </a:tabLst>
            </a:pPr>
            <a:r>
              <a:rPr sz="2050" dirty="0">
                <a:solidFill>
                  <a:srgbClr val="D80808"/>
                </a:solidFill>
                <a:latin typeface="Calibri"/>
                <a:cs typeface="Calibri"/>
              </a:rPr>
              <a:t>Copolymers</a:t>
            </a:r>
            <a:r>
              <a:rPr sz="2050" spc="185" dirty="0">
                <a:solidFill>
                  <a:srgbClr val="D80808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AF5252"/>
                </a:solidFill>
                <a:latin typeface="Calibri"/>
                <a:cs typeface="Calibri"/>
              </a:rPr>
              <a:t>-</a:t>
            </a:r>
            <a:r>
              <a:rPr sz="2050" spc="45" dirty="0">
                <a:solidFill>
                  <a:srgbClr val="AF5252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232323"/>
                </a:solidFill>
                <a:latin typeface="Calibri"/>
                <a:cs typeface="Calibri"/>
              </a:rPr>
              <a:t>consist</a:t>
            </a:r>
            <a:r>
              <a:rPr sz="2050" spc="254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232323"/>
                </a:solidFill>
                <a:latin typeface="Calibri"/>
                <a:cs typeface="Calibri"/>
              </a:rPr>
              <a:t>of</a:t>
            </a:r>
            <a:r>
              <a:rPr sz="2050" spc="17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262F4F"/>
                </a:solidFill>
                <a:latin typeface="Calibri"/>
                <a:cs typeface="Calibri"/>
              </a:rPr>
              <a:t>chains</a:t>
            </a:r>
            <a:r>
              <a:rPr sz="2050" spc="254" dirty="0">
                <a:solidFill>
                  <a:srgbClr val="262F4F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2B3667"/>
                </a:solidFill>
                <a:latin typeface="Calibri"/>
                <a:cs typeface="Calibri"/>
              </a:rPr>
              <a:t>with</a:t>
            </a:r>
            <a:r>
              <a:rPr sz="2050" spc="175" dirty="0">
                <a:solidFill>
                  <a:srgbClr val="2B3667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08163D"/>
                </a:solidFill>
                <a:latin typeface="Calibri"/>
                <a:cs typeface="Calibri"/>
              </a:rPr>
              <a:t>two</a:t>
            </a:r>
            <a:r>
              <a:rPr sz="2050" spc="155" dirty="0">
                <a:solidFill>
                  <a:srgbClr val="08163D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18214B"/>
                </a:solidFill>
                <a:latin typeface="Calibri"/>
                <a:cs typeface="Calibri"/>
              </a:rPr>
              <a:t>or</a:t>
            </a:r>
            <a:r>
              <a:rPr sz="2050" spc="135" dirty="0">
                <a:solidFill>
                  <a:srgbClr val="18214B"/>
                </a:solidFill>
                <a:latin typeface="Calibri"/>
                <a:cs typeface="Calibri"/>
              </a:rPr>
              <a:t> </a:t>
            </a:r>
            <a:r>
              <a:rPr sz="2050" spc="-20" dirty="0">
                <a:solidFill>
                  <a:srgbClr val="2F2F2F"/>
                </a:solidFill>
                <a:latin typeface="Calibri"/>
                <a:cs typeface="Calibri"/>
              </a:rPr>
              <a:t>more 	</a:t>
            </a:r>
            <a:r>
              <a:rPr sz="2050" dirty="0">
                <a:solidFill>
                  <a:srgbClr val="1F1F1F"/>
                </a:solidFill>
                <a:latin typeface="Calibri"/>
                <a:cs typeface="Calibri"/>
              </a:rPr>
              <a:t>linkages</a:t>
            </a:r>
            <a:r>
              <a:rPr sz="2050" spc="195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00052F"/>
                </a:solidFill>
                <a:latin typeface="Calibri"/>
                <a:cs typeface="Calibri"/>
              </a:rPr>
              <a:t>usually</a:t>
            </a:r>
            <a:r>
              <a:rPr sz="2050" spc="175" dirty="0">
                <a:solidFill>
                  <a:srgbClr val="00052F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01051D"/>
                </a:solidFill>
                <a:latin typeface="Calibri"/>
                <a:cs typeface="Calibri"/>
              </a:rPr>
              <a:t>implying</a:t>
            </a:r>
            <a:r>
              <a:rPr sz="2050" spc="220" dirty="0">
                <a:solidFill>
                  <a:srgbClr val="01051D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384166"/>
                </a:solidFill>
                <a:latin typeface="Calibri"/>
                <a:cs typeface="Calibri"/>
              </a:rPr>
              <a:t>two</a:t>
            </a:r>
            <a:r>
              <a:rPr sz="2050" spc="90" dirty="0">
                <a:solidFill>
                  <a:srgbClr val="384166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343D5E"/>
                </a:solidFill>
                <a:latin typeface="Calibri"/>
                <a:cs typeface="Calibri"/>
              </a:rPr>
              <a:t>or</a:t>
            </a:r>
            <a:r>
              <a:rPr sz="2050" spc="70" dirty="0">
                <a:solidFill>
                  <a:srgbClr val="343D5E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383F5E"/>
                </a:solidFill>
                <a:latin typeface="Calibri"/>
                <a:cs typeface="Calibri"/>
              </a:rPr>
              <a:t>more</a:t>
            </a:r>
            <a:r>
              <a:rPr sz="2050" spc="180" dirty="0">
                <a:solidFill>
                  <a:srgbClr val="383F5E"/>
                </a:solidFill>
                <a:latin typeface="Calibri"/>
                <a:cs typeface="Calibri"/>
              </a:rPr>
              <a:t> </a:t>
            </a:r>
            <a:r>
              <a:rPr sz="2050" spc="-10" dirty="0">
                <a:solidFill>
                  <a:srgbClr val="050C3F"/>
                </a:solidFill>
                <a:latin typeface="Calibri"/>
                <a:cs typeface="Calibri"/>
              </a:rPr>
              <a:t>different 	</a:t>
            </a:r>
            <a:r>
              <a:rPr sz="2000" dirty="0">
                <a:solidFill>
                  <a:srgbClr val="2A2A2A"/>
                </a:solidFill>
                <a:latin typeface="Calibri"/>
                <a:cs typeface="Calibri"/>
              </a:rPr>
              <a:t>types</a:t>
            </a:r>
            <a:r>
              <a:rPr sz="2000" spc="20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1F1F"/>
                </a:solidFill>
                <a:latin typeface="Calibri"/>
                <a:cs typeface="Calibri"/>
              </a:rPr>
              <a:t>of</a:t>
            </a:r>
            <a:r>
              <a:rPr sz="2000" spc="215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1A"/>
                </a:solidFill>
                <a:latin typeface="Calibri"/>
                <a:cs typeface="Calibri"/>
              </a:rPr>
              <a:t>monomer</a:t>
            </a:r>
            <a:r>
              <a:rPr sz="2000" spc="395" dirty="0">
                <a:solidFill>
                  <a:srgbClr val="00001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10A31"/>
                </a:solidFill>
                <a:latin typeface="Calibri"/>
                <a:cs typeface="Calibri"/>
              </a:rPr>
              <a:t>units.</a:t>
            </a:r>
            <a:endParaRPr sz="2000">
              <a:latin typeface="Calibri"/>
              <a:cs typeface="Calibri"/>
            </a:endParaRPr>
          </a:p>
          <a:p>
            <a:pPr marL="255904">
              <a:lnSpc>
                <a:spcPct val="100000"/>
              </a:lnSpc>
              <a:spcBef>
                <a:spcPts val="85"/>
              </a:spcBef>
            </a:pPr>
            <a:r>
              <a:rPr sz="2100" dirty="0">
                <a:solidFill>
                  <a:srgbClr val="000034"/>
                </a:solidFill>
                <a:latin typeface="Calibri"/>
                <a:cs typeface="Calibri"/>
              </a:rPr>
              <a:t>These</a:t>
            </a:r>
            <a:r>
              <a:rPr sz="2100" spc="55" dirty="0">
                <a:solidFill>
                  <a:srgbClr val="000034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11638"/>
                </a:solidFill>
                <a:latin typeface="Calibri"/>
                <a:cs typeface="Calibri"/>
              </a:rPr>
              <a:t>may</a:t>
            </a:r>
            <a:r>
              <a:rPr sz="2100" spc="45" dirty="0">
                <a:solidFill>
                  <a:srgbClr val="011638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A38"/>
                </a:solidFill>
                <a:latin typeface="Calibri"/>
                <a:cs typeface="Calibri"/>
              </a:rPr>
              <a:t>be</a:t>
            </a:r>
            <a:r>
              <a:rPr sz="2100" spc="-55" dirty="0">
                <a:solidFill>
                  <a:srgbClr val="000A38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00011F"/>
                </a:solidFill>
                <a:latin typeface="Calibri"/>
                <a:cs typeface="Calibri"/>
              </a:rPr>
              <a:t>represented</a:t>
            </a:r>
            <a:r>
              <a:rPr sz="2100" spc="195" dirty="0">
                <a:solidFill>
                  <a:srgbClr val="00011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8164B"/>
                </a:solidFill>
                <a:latin typeface="Calibri"/>
                <a:cs typeface="Calibri"/>
              </a:rPr>
              <a:t>as</a:t>
            </a:r>
            <a:r>
              <a:rPr sz="2100" spc="-5" dirty="0">
                <a:solidFill>
                  <a:srgbClr val="08164B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000018"/>
                </a:solidFill>
                <a:latin typeface="Calibri"/>
                <a:cs typeface="Calibri"/>
              </a:rPr>
              <a:t>:</a:t>
            </a:r>
            <a:r>
              <a:rPr sz="2100" spc="-65" dirty="0">
                <a:solidFill>
                  <a:srgbClr val="000018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596077"/>
                </a:solidFill>
                <a:latin typeface="Calibri"/>
                <a:cs typeface="Calibri"/>
              </a:rPr>
              <a:t>-[A-B-A-B-A-</a:t>
            </a:r>
            <a:r>
              <a:rPr sz="2100" spc="-25" dirty="0">
                <a:solidFill>
                  <a:srgbClr val="596077"/>
                </a:solidFill>
                <a:latin typeface="Calibri"/>
                <a:cs typeface="Calibri"/>
              </a:rPr>
              <a:t>B]-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875" y="2581275"/>
            <a:ext cx="5029200" cy="1590675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04444" y="895350"/>
            <a:ext cx="0" cy="1597660"/>
          </a:xfrm>
          <a:custGeom>
            <a:avLst/>
            <a:gdLst/>
            <a:ahLst/>
            <a:cxnLst/>
            <a:rect l="l" t="t" r="r" b="b"/>
            <a:pathLst>
              <a:path h="1597660">
                <a:moveTo>
                  <a:pt x="0" y="1597152"/>
                </a:moveTo>
                <a:lnTo>
                  <a:pt x="0" y="0"/>
                </a:lnTo>
              </a:path>
            </a:pathLst>
          </a:custGeom>
          <a:ln w="15240">
            <a:solidFill>
              <a:srgbClr val="3B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96823" y="895350"/>
            <a:ext cx="5044440" cy="1597660"/>
            <a:chOff x="496823" y="895350"/>
            <a:chExt cx="5044440" cy="1597660"/>
          </a:xfrm>
        </p:grpSpPr>
        <p:sp>
          <p:nvSpPr>
            <p:cNvPr id="5" name="object 5"/>
            <p:cNvSpPr/>
            <p:nvPr/>
          </p:nvSpPr>
          <p:spPr>
            <a:xfrm>
              <a:off x="5533644" y="895350"/>
              <a:ext cx="0" cy="1597660"/>
            </a:xfrm>
            <a:custGeom>
              <a:avLst/>
              <a:gdLst/>
              <a:ahLst/>
              <a:cxnLst/>
              <a:rect l="l" t="t" r="r" b="b"/>
              <a:pathLst>
                <a:path h="1597660">
                  <a:moveTo>
                    <a:pt x="0" y="1597152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3B3B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6823" y="902970"/>
              <a:ext cx="5044440" cy="0"/>
            </a:xfrm>
            <a:custGeom>
              <a:avLst/>
              <a:gdLst/>
              <a:ahLst/>
              <a:cxnLst/>
              <a:rect l="l" t="t" r="r" b="b"/>
              <a:pathLst>
                <a:path w="5044440">
                  <a:moveTo>
                    <a:pt x="0" y="0"/>
                  </a:moveTo>
                  <a:lnTo>
                    <a:pt x="5044440" y="0"/>
                  </a:lnTo>
                </a:path>
              </a:pathLst>
            </a:custGeom>
            <a:ln w="15240">
              <a:solidFill>
                <a:srgbClr val="3B3B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6823" y="2484882"/>
              <a:ext cx="5044440" cy="0"/>
            </a:xfrm>
            <a:custGeom>
              <a:avLst/>
              <a:gdLst/>
              <a:ahLst/>
              <a:cxnLst/>
              <a:rect l="l" t="t" r="r" b="b"/>
              <a:pathLst>
                <a:path w="5044440">
                  <a:moveTo>
                    <a:pt x="0" y="0"/>
                  </a:moveTo>
                  <a:lnTo>
                    <a:pt x="5044440" y="0"/>
                  </a:lnTo>
                </a:path>
              </a:pathLst>
            </a:custGeom>
            <a:ln w="15240">
              <a:solidFill>
                <a:srgbClr val="3B3B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7031" y="1390650"/>
              <a:ext cx="802005" cy="0"/>
            </a:xfrm>
            <a:custGeom>
              <a:avLst/>
              <a:gdLst/>
              <a:ahLst/>
              <a:cxnLst/>
              <a:rect l="l" t="t" r="r" b="b"/>
              <a:pathLst>
                <a:path w="802005">
                  <a:moveTo>
                    <a:pt x="0" y="0"/>
                  </a:moveTo>
                  <a:lnTo>
                    <a:pt x="801624" y="0"/>
                  </a:lnTo>
                </a:path>
              </a:pathLst>
            </a:custGeom>
            <a:ln w="21336">
              <a:solidFill>
                <a:srgbClr val="2828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9724" y="1314450"/>
              <a:ext cx="2466975" cy="105727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76475" y="1762125"/>
              <a:ext cx="1238250" cy="40957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52775" y="2133600"/>
              <a:ext cx="400050" cy="13335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7224" y="1390650"/>
              <a:ext cx="4029075" cy="390525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858010" y="341312"/>
            <a:ext cx="4398645" cy="429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96540" algn="l"/>
              </a:tabLst>
            </a:pPr>
            <a:r>
              <a:rPr sz="2650" i="0" u="heavy" spc="-50" dirty="0">
                <a:solidFill>
                  <a:srgbClr val="B13D28"/>
                </a:solidFill>
                <a:uFill>
                  <a:solidFill>
                    <a:srgbClr val="AC4413"/>
                  </a:solidFill>
                </a:uFill>
                <a:latin typeface="Times New Roman"/>
                <a:cs typeface="Times New Roman"/>
              </a:rPr>
              <a:t>Pai•ticle</a:t>
            </a:r>
            <a:r>
              <a:rPr sz="2650" i="0" u="heavy" spc="30" dirty="0">
                <a:solidFill>
                  <a:srgbClr val="B13D28"/>
                </a:solidFill>
                <a:uFill>
                  <a:solidFill>
                    <a:srgbClr val="AC441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50" i="0" u="heavy" spc="-10" dirty="0">
                <a:solidFill>
                  <a:srgbClr val="AA331A"/>
                </a:solidFill>
                <a:uFill>
                  <a:solidFill>
                    <a:srgbClr val="AC4413"/>
                  </a:solidFill>
                </a:uFill>
                <a:latin typeface="Times New Roman"/>
                <a:cs typeface="Times New Roman"/>
              </a:rPr>
              <a:t>Reinforced</a:t>
            </a:r>
            <a:r>
              <a:rPr sz="2650" i="0" u="heavy" dirty="0">
                <a:solidFill>
                  <a:srgbClr val="AA331A"/>
                </a:solidFill>
                <a:uFill>
                  <a:solidFill>
                    <a:srgbClr val="AC4413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650" i="0" u="heavy" spc="-10" dirty="0">
                <a:solidFill>
                  <a:srgbClr val="CD2D1F"/>
                </a:solidFill>
                <a:uFill>
                  <a:solidFill>
                    <a:srgbClr val="AC4413"/>
                  </a:solidFill>
                </a:uFill>
                <a:latin typeface="Times New Roman"/>
                <a:cs typeface="Times New Roman"/>
              </a:rPr>
              <a:t>Composites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97831" y="906462"/>
            <a:ext cx="2142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160" dirty="0">
                <a:latin typeface="Cambria"/>
                <a:cs typeface="Cambria"/>
              </a:rPr>
              <a:t>Spheroidized</a:t>
            </a:r>
            <a:r>
              <a:rPr sz="2400" spc="40" dirty="0">
                <a:latin typeface="Cambria"/>
                <a:cs typeface="Cambria"/>
              </a:rPr>
              <a:t> </a:t>
            </a:r>
            <a:r>
              <a:rPr sz="3600" spc="-127" baseline="1157" dirty="0">
                <a:latin typeface="Cambria"/>
                <a:cs typeface="Cambria"/>
              </a:rPr>
              <a:t>Steel</a:t>
            </a:r>
            <a:endParaRPr sz="3600" baseline="1157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2188" y="1039812"/>
            <a:ext cx="4554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532504" algn="l"/>
                <a:tab pos="4038600" algn="l"/>
              </a:tabLst>
            </a:pPr>
            <a:r>
              <a:rPr sz="2400" spc="155" dirty="0">
                <a:latin typeface="Cambria"/>
                <a:cs typeface="Cambria"/>
              </a:rPr>
              <a:t>M.‹.:</a:t>
            </a:r>
            <a:r>
              <a:rPr sz="3600" spc="232" baseline="24305" dirty="0">
                <a:latin typeface="Cambria"/>
                <a:cs typeface="Cambria"/>
              </a:rPr>
              <a:t>g</a:t>
            </a:r>
            <a:r>
              <a:rPr sz="3600" baseline="24305" dirty="0">
                <a:latin typeface="Cambria"/>
                <a:cs typeface="Cambria"/>
              </a:rPr>
              <a:t>	</a:t>
            </a:r>
            <a:r>
              <a:rPr sz="2400" u="heavy" spc="-25" dirty="0">
                <a:uFill>
                  <a:solidFill>
                    <a:srgbClr val="282828"/>
                  </a:solidFill>
                </a:uFill>
                <a:latin typeface="Cambria"/>
                <a:cs typeface="Cambria"/>
              </a:rPr>
              <a:t>Pai</a:t>
            </a:r>
            <a:r>
              <a:rPr sz="2400" u="heavy" dirty="0">
                <a:uFill>
                  <a:solidFill>
                    <a:srgbClr val="282828"/>
                  </a:solidFill>
                </a:uFill>
                <a:latin typeface="Cambria"/>
                <a:cs typeface="Cambria"/>
              </a:rPr>
              <a:t>	</a:t>
            </a:r>
            <a:r>
              <a:rPr sz="2400" u="heavy" spc="-45" dirty="0">
                <a:uFill>
                  <a:solidFill>
                    <a:srgbClr val="282828"/>
                  </a:solidFill>
                </a:uFill>
                <a:latin typeface="Cambria"/>
                <a:cs typeface="Cambria"/>
              </a:rPr>
              <a:t>icle</a:t>
            </a:r>
            <a:r>
              <a:rPr sz="2400" spc="-45" dirty="0">
                <a:latin typeface="Cambria"/>
                <a:cs typeface="Cambria"/>
              </a:rPr>
              <a:t>: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6240" y="1712912"/>
            <a:ext cx="1075055" cy="68453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6350" marR="5080" indent="-6985">
              <a:lnSpc>
                <a:spcPts val="2550"/>
              </a:lnSpc>
              <a:spcBef>
                <a:spcPts val="259"/>
              </a:spcBef>
            </a:pPr>
            <a:r>
              <a:rPr sz="2200" spc="-285" dirty="0">
                <a:latin typeface="Times New Roman"/>
                <a:cs typeface="Times New Roman"/>
              </a:rPr>
              <a:t>(m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-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iron} </a:t>
            </a:r>
            <a:r>
              <a:rPr sz="2200" spc="-10" dirty="0">
                <a:latin typeface="Times New Roman"/>
                <a:cs typeface="Times New Roman"/>
              </a:rPr>
              <a:t>Ductile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86768" y="2036762"/>
            <a:ext cx="1873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200" spc="-215" dirty="0">
                <a:solidFill>
                  <a:srgbClr val="646464"/>
                </a:solidFill>
                <a:latin typeface="Times New Roman"/>
                <a:cs typeface="Times New Roman"/>
              </a:rPr>
              <a:t>»‘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1476" y="3040062"/>
            <a:ext cx="1321435" cy="685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>
              <a:lnSpc>
                <a:spcPts val="2655"/>
              </a:lnSpc>
              <a:spcBef>
                <a:spcPts val="100"/>
              </a:spcBef>
            </a:pPr>
            <a:r>
              <a:rPr sz="2250" spc="-10" dirty="0">
                <a:latin typeface="Cambria"/>
                <a:cs typeface="Cambria"/>
              </a:rPr>
              <a:t>Rubber</a:t>
            </a:r>
            <a:endParaRPr sz="2250">
              <a:latin typeface="Cambria"/>
              <a:cs typeface="Cambria"/>
            </a:endParaRPr>
          </a:p>
          <a:p>
            <a:pPr marL="12700">
              <a:lnSpc>
                <a:spcPts val="2535"/>
              </a:lnSpc>
            </a:pPr>
            <a:r>
              <a:rPr sz="2150" spc="-10" dirty="0">
                <a:latin typeface="Cambria"/>
                <a:cs typeface="Cambria"/>
              </a:rPr>
              <a:t>(Compliant</a:t>
            </a:r>
            <a:endParaRPr sz="215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67697" y="3800475"/>
            <a:ext cx="1924685" cy="35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50" spc="-20" dirty="0">
                <a:latin typeface="Cambria"/>
                <a:cs typeface="Cambria"/>
              </a:rPr>
              <a:t>Automobile</a:t>
            </a:r>
            <a:r>
              <a:rPr sz="2150" spc="-10" dirty="0">
                <a:latin typeface="Cambria"/>
                <a:cs typeface="Cambria"/>
              </a:rPr>
              <a:t> </a:t>
            </a:r>
            <a:r>
              <a:rPr sz="2150" spc="-20" dirty="0">
                <a:latin typeface="Cambria"/>
                <a:cs typeface="Cambria"/>
              </a:rPr>
              <a:t>Tire</a:t>
            </a:r>
            <a:endParaRPr sz="215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09852" y="1719262"/>
            <a:ext cx="1297305" cy="66738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6670" marR="5080" indent="-27305">
              <a:lnSpc>
                <a:spcPts val="2480"/>
              </a:lnSpc>
              <a:spcBef>
                <a:spcPts val="265"/>
              </a:spcBef>
            </a:pPr>
            <a:r>
              <a:rPr sz="2150" spc="-70" dirty="0">
                <a:latin typeface="Cambria"/>
                <a:cs typeface="Cambria"/>
              </a:rPr>
              <a:t>(cementite) </a:t>
            </a:r>
            <a:r>
              <a:rPr sz="2150" spc="-10" dirty="0">
                <a:latin typeface="Cambria"/>
                <a:cs typeface="Cambria"/>
              </a:rPr>
              <a:t>Bi•ittle</a:t>
            </a:r>
            <a:endParaRPr sz="215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48968" y="2668587"/>
            <a:ext cx="1014730" cy="101473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indent="17145">
              <a:lnSpc>
                <a:spcPct val="97500"/>
              </a:lnSpc>
              <a:spcBef>
                <a:spcPts val="165"/>
              </a:spcBef>
            </a:pPr>
            <a:r>
              <a:rPr sz="2250" spc="-40" dirty="0">
                <a:latin typeface="Cambria"/>
                <a:cs typeface="Cambria"/>
              </a:rPr>
              <a:t>Particle: </a:t>
            </a:r>
            <a:r>
              <a:rPr sz="2150" spc="-10" dirty="0">
                <a:latin typeface="Cambria"/>
                <a:cs typeface="Cambria"/>
              </a:rPr>
              <a:t>Carbon </a:t>
            </a:r>
            <a:r>
              <a:rPr sz="2200" spc="-10" dirty="0">
                <a:latin typeface="Cambria"/>
                <a:cs typeface="Cambria"/>
              </a:rPr>
              <a:t>(Stiffer)</a:t>
            </a:r>
            <a:endParaRPr sz="2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766" y="36512"/>
            <a:ext cx="5905500" cy="47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i="0" dirty="0">
                <a:latin typeface="Calibri"/>
                <a:cs typeface="Calibri"/>
              </a:rPr>
              <a:t>1.Dispersion</a:t>
            </a:r>
            <a:r>
              <a:rPr sz="2950" i="0" spc="65" dirty="0">
                <a:latin typeface="Calibri"/>
                <a:cs typeface="Calibri"/>
              </a:rPr>
              <a:t> </a:t>
            </a:r>
            <a:r>
              <a:rPr sz="2950" i="0" dirty="0">
                <a:latin typeface="Calibri"/>
                <a:cs typeface="Calibri"/>
              </a:rPr>
              <a:t>strengthened</a:t>
            </a:r>
            <a:r>
              <a:rPr sz="2950" i="0" spc="65" dirty="0">
                <a:latin typeface="Calibri"/>
                <a:cs typeface="Calibri"/>
              </a:rPr>
              <a:t> </a:t>
            </a:r>
            <a:r>
              <a:rPr sz="2950" i="0" spc="-10" dirty="0">
                <a:latin typeface="Calibri"/>
                <a:cs typeface="Calibri"/>
              </a:rPr>
              <a:t>composites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802" y="801687"/>
            <a:ext cx="5632450" cy="30918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55270" marR="13335" indent="-243204" algn="just">
              <a:lnSpc>
                <a:spcPct val="99400"/>
              </a:lnSpc>
              <a:spcBef>
                <a:spcPts val="114"/>
              </a:spcBef>
              <a:buChar char="•"/>
              <a:tabLst>
                <a:tab pos="255270" algn="l"/>
              </a:tabLst>
            </a:pPr>
            <a:r>
              <a:rPr sz="2400" spc="-55" dirty="0">
                <a:latin typeface="Calibri"/>
                <a:cs typeface="Calibri"/>
              </a:rPr>
              <a:t>The</a:t>
            </a:r>
            <a:r>
              <a:rPr sz="2400" spc="153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particles</a:t>
            </a:r>
            <a:r>
              <a:rPr sz="2400" spc="165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are</a:t>
            </a:r>
            <a:r>
              <a:rPr sz="2400" spc="14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smaller</a:t>
            </a:r>
            <a:r>
              <a:rPr sz="2400" spc="159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and</a:t>
            </a:r>
            <a:r>
              <a:rPr sz="2400" spc="154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having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diameter</a:t>
            </a:r>
            <a:r>
              <a:rPr sz="2400" spc="74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0.01</a:t>
            </a:r>
            <a:r>
              <a:rPr sz="2400" spc="455" dirty="0">
                <a:latin typeface="Calibri"/>
                <a:cs typeface="Calibri"/>
              </a:rPr>
              <a:t> </a:t>
            </a:r>
            <a:r>
              <a:rPr sz="2400" spc="-805" dirty="0">
                <a:latin typeface="Calibri"/>
                <a:cs typeface="Calibri"/>
              </a:rPr>
              <a:t>—</a:t>
            </a:r>
            <a:r>
              <a:rPr sz="2400" spc="47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0.1</a:t>
            </a:r>
            <a:r>
              <a:rPr sz="2400" spc="55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microns</a:t>
            </a:r>
            <a:r>
              <a:rPr sz="2400" spc="66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and</a:t>
            </a:r>
            <a:r>
              <a:rPr sz="2400" spc="57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volume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50" spc="-70" dirty="0">
                <a:latin typeface="Calibri"/>
                <a:cs typeface="Calibri"/>
              </a:rPr>
              <a:t>concentration</a:t>
            </a:r>
            <a:r>
              <a:rPr sz="2450" spc="260" dirty="0">
                <a:latin typeface="Calibri"/>
                <a:cs typeface="Calibri"/>
              </a:rPr>
              <a:t> </a:t>
            </a:r>
            <a:r>
              <a:rPr sz="2450" spc="-125" dirty="0">
                <a:latin typeface="Calibri"/>
                <a:cs typeface="Calibri"/>
              </a:rPr>
              <a:t>1</a:t>
            </a:r>
            <a:r>
              <a:rPr sz="2450" spc="-145" dirty="0">
                <a:latin typeface="Calibri"/>
                <a:cs typeface="Calibri"/>
              </a:rPr>
              <a:t> </a:t>
            </a:r>
            <a:r>
              <a:rPr sz="2450" spc="-844" dirty="0">
                <a:latin typeface="Calibri"/>
                <a:cs typeface="Calibri"/>
              </a:rPr>
              <a:t>—</a:t>
            </a:r>
            <a:r>
              <a:rPr sz="2450" spc="-10" dirty="0">
                <a:latin typeface="Calibri"/>
                <a:cs typeface="Calibri"/>
              </a:rPr>
              <a:t> </a:t>
            </a:r>
            <a:r>
              <a:rPr sz="2450" spc="-40" dirty="0">
                <a:latin typeface="Calibri"/>
                <a:cs typeface="Calibri"/>
              </a:rPr>
              <a:t>15</a:t>
            </a:r>
            <a:r>
              <a:rPr sz="2450" spc="10" dirty="0">
                <a:latin typeface="Calibri"/>
                <a:cs typeface="Calibri"/>
              </a:rPr>
              <a:t> </a:t>
            </a:r>
            <a:r>
              <a:rPr sz="2450" spc="-35" dirty="0">
                <a:latin typeface="Calibri"/>
                <a:cs typeface="Calibri"/>
              </a:rPr>
              <a:t>%</a:t>
            </a:r>
            <a:endParaRPr sz="2450">
              <a:latin typeface="Calibri"/>
              <a:cs typeface="Calibri"/>
            </a:endParaRPr>
          </a:p>
          <a:p>
            <a:pPr marL="255270" marR="5080" indent="-243204" algn="just">
              <a:lnSpc>
                <a:spcPts val="2850"/>
              </a:lnSpc>
              <a:spcBef>
                <a:spcPts val="680"/>
              </a:spcBef>
              <a:buChar char="•"/>
              <a:tabLst>
                <a:tab pos="256540" algn="l"/>
              </a:tabLst>
            </a:pPr>
            <a:r>
              <a:rPr sz="2400" dirty="0">
                <a:latin typeface="Calibri"/>
                <a:cs typeface="Calibri"/>
              </a:rPr>
              <a:t>This</a:t>
            </a:r>
            <a:r>
              <a:rPr sz="2400" spc="59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method</a:t>
            </a:r>
            <a:r>
              <a:rPr sz="2400" spc="229" dirty="0">
                <a:latin typeface="Calibri"/>
                <a:cs typeface="Calibri"/>
              </a:rPr>
              <a:t>  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55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similar</a:t>
            </a:r>
            <a:r>
              <a:rPr sz="2400" spc="235" dirty="0">
                <a:latin typeface="Calibri"/>
                <a:cs typeface="Calibri"/>
              </a:rPr>
              <a:t>  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58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575" dirty="0">
                <a:latin typeface="Calibri"/>
                <a:cs typeface="Calibri"/>
              </a:rPr>
              <a:t>  </a:t>
            </a:r>
            <a:r>
              <a:rPr sz="2400" spc="-25" dirty="0">
                <a:latin typeface="Calibri"/>
                <a:cs typeface="Calibri"/>
              </a:rPr>
              <a:t>for 	</a:t>
            </a:r>
            <a:r>
              <a:rPr sz="2400" spc="-10" dirty="0">
                <a:latin typeface="Calibri"/>
                <a:cs typeface="Calibri"/>
              </a:rPr>
              <a:t>precipitation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hardening.</a:t>
            </a:r>
            <a:endParaRPr sz="2400">
              <a:latin typeface="Calibri"/>
              <a:cs typeface="Calibri"/>
            </a:endParaRPr>
          </a:p>
          <a:p>
            <a:pPr marL="251460" marR="7620" indent="-239395" algn="just">
              <a:lnSpc>
                <a:spcPct val="99600"/>
              </a:lnSpc>
              <a:spcBef>
                <a:spcPts val="490"/>
              </a:spcBef>
              <a:buChar char="•"/>
              <a:tabLst>
                <a:tab pos="255270" algn="l"/>
              </a:tabLst>
            </a:pPr>
            <a:r>
              <a:rPr sz="2400" dirty="0">
                <a:latin typeface="Calibri"/>
                <a:cs typeface="Calibri"/>
              </a:rPr>
              <a:t>Due</a:t>
            </a:r>
            <a:r>
              <a:rPr sz="2400" spc="5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5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this</a:t>
            </a:r>
            <a:r>
              <a:rPr sz="2400" spc="5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5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5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composites</a:t>
            </a:r>
            <a:r>
              <a:rPr sz="2400" spc="8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have</a:t>
            </a:r>
            <a:r>
              <a:rPr sz="2400" spc="58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good 	</a:t>
            </a:r>
            <a:r>
              <a:rPr sz="2400" dirty="0">
                <a:latin typeface="Calibri"/>
                <a:cs typeface="Calibri"/>
              </a:rPr>
              <a:t>yield</a:t>
            </a:r>
            <a:r>
              <a:rPr sz="2400" spc="25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22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tensile</a:t>
            </a:r>
            <a:r>
              <a:rPr sz="2400" spc="3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strength.</a:t>
            </a:r>
            <a:r>
              <a:rPr sz="2400" spc="3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2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229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plastic 	</a:t>
            </a:r>
            <a:r>
              <a:rPr sz="2400" spc="-20" dirty="0">
                <a:latin typeface="Calibri"/>
                <a:cs typeface="Calibri"/>
              </a:rPr>
              <a:t>deformation</a:t>
            </a:r>
            <a:r>
              <a:rPr sz="2400" spc="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restricted.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29768" y="1075182"/>
          <a:ext cx="5142230" cy="2903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1572895"/>
                <a:gridCol w="2792095"/>
              </a:tblGrid>
              <a:tr h="32893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S.Np.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300" spc="-35" dirty="0">
                          <a:latin typeface="Times New Roman"/>
                          <a:cs typeface="Times New Roman"/>
                        </a:rPr>
                        <a:t>Composite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system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Applications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350" spc="-25" dirty="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I.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350" spc="-235" dirty="0">
                          <a:latin typeface="Times New Roman"/>
                          <a:cs typeface="Times New Roman"/>
                        </a:rPr>
                        <a:t>Ag—</a:t>
                      </a:r>
                      <a:r>
                        <a:rPr sz="1350" spc="-25" dirty="0">
                          <a:latin typeface="Times New Roman"/>
                          <a:cs typeface="Times New Roman"/>
                        </a:rPr>
                        <a:t>CdO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50" spc="-20" dirty="0">
                          <a:latin typeface="Times New Roman"/>
                          <a:cs typeface="Times New Roman"/>
                        </a:rPr>
                        <a:t>Electrical</a:t>
                      </a:r>
                      <a:r>
                        <a:rPr sz="12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50" spc="-10" dirty="0">
                          <a:solidFill>
                            <a:srgbClr val="0F0F0F"/>
                          </a:solidFill>
                          <a:latin typeface="Times New Roman"/>
                          <a:cs typeface="Times New Roman"/>
                        </a:rPr>
                        <a:t>coniaci </a:t>
                      </a:r>
                      <a:r>
                        <a:rPr sz="1250" spc="-10" dirty="0">
                          <a:latin typeface="Times New Roman"/>
                          <a:cs typeface="Times New Roman"/>
                        </a:rPr>
                        <a:t>materials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50" spc="-25" dirty="0">
                          <a:latin typeface="Times New Roman"/>
                          <a:cs typeface="Times New Roman"/>
                        </a:rPr>
                        <a:t>2.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50" spc="-190" dirty="0">
                          <a:latin typeface="Times New Roman"/>
                          <a:cs typeface="Times New Roman"/>
                        </a:rPr>
                        <a:t>AI—</a:t>
                      </a:r>
                      <a:r>
                        <a:rPr sz="1250" spc="-20" dirty="0">
                          <a:latin typeface="Times New Roman"/>
                          <a:cs typeface="Times New Roman"/>
                        </a:rPr>
                        <a:t>A1</a:t>
                      </a:r>
                      <a:r>
                        <a:rPr sz="1500" spc="-30" baseline="-22222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50" spc="-20" dirty="0">
                          <a:latin typeface="Times New Roman"/>
                          <a:cs typeface="Times New Roman"/>
                        </a:rPr>
                        <a:t>O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dirty="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Possiblc</a:t>
                      </a:r>
                      <a:r>
                        <a:rPr sz="1200" spc="25" dirty="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sz="1200" spc="30" dirty="0">
                          <a:solidFill>
                            <a:srgbClr val="24242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0A0A0A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10" dirty="0">
                          <a:solidFill>
                            <a:srgbClr val="0A0A0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nuclear</a:t>
                      </a:r>
                      <a:r>
                        <a:rPr sz="1200" spc="45" dirty="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31313"/>
                          </a:solidFill>
                          <a:latin typeface="Times New Roman"/>
                          <a:cs typeface="Times New Roman"/>
                        </a:rPr>
                        <a:t>reactors.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50" spc="-25" dirty="0">
                          <a:solidFill>
                            <a:srgbClr val="5D5D5D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50" spc="-30" dirty="0">
                          <a:latin typeface="Times New Roman"/>
                          <a:cs typeface="Times New Roman"/>
                        </a:rPr>
                        <a:t>De-</a:t>
                      </a:r>
                      <a:r>
                        <a:rPr sz="1250" spc="-25" dirty="0">
                          <a:latin typeface="Times New Roman"/>
                          <a:cs typeface="Times New Roman"/>
                        </a:rPr>
                        <a:t>BcO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Aerospace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5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nuclear</a:t>
                      </a:r>
                      <a:r>
                        <a:rPr sz="1200" spc="-50" dirty="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ieaciors.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50" spc="-25" dirty="0">
                          <a:latin typeface="Times New Roman"/>
                          <a:cs typeface="Times New Roman"/>
                        </a:rPr>
                        <a:t>4.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50" dirty="0">
                          <a:latin typeface="Times New Roman"/>
                          <a:cs typeface="Times New Roman"/>
                        </a:rPr>
                        <a:t>Co-ThO/.</a:t>
                      </a:r>
                      <a:r>
                        <a:rPr sz="125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50" spc="-3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5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50" spc="-25" dirty="0">
                          <a:latin typeface="Times New Roman"/>
                          <a:cs typeface="Times New Roman"/>
                        </a:rPr>
                        <a:t>O/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365"/>
                        </a:spcBef>
                        <a:tabLst>
                          <a:tab pos="946150" algn="l"/>
                          <a:tab pos="2150745" algn="l"/>
                        </a:tabLst>
                      </a:pPr>
                      <a:r>
                        <a:rPr sz="1250" spc="-10" dirty="0">
                          <a:latin typeface="Times New Roman"/>
                          <a:cs typeface="Times New Roman"/>
                        </a:rPr>
                        <a:t>Possihle</a:t>
                      </a:r>
                      <a:r>
                        <a:rPr sz="125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50" spc="-35" dirty="0">
                          <a:latin typeface="Times New Roman"/>
                          <a:cs typeface="Times New Roman"/>
                        </a:rPr>
                        <a:t>creep-</a:t>
                      </a:r>
                      <a:r>
                        <a:rPr sz="1250" spc="-10" dirty="0">
                          <a:latin typeface="Times New Roman"/>
                          <a:cs typeface="Times New Roman"/>
                        </a:rPr>
                        <a:t>resistant</a:t>
                      </a:r>
                      <a:r>
                        <a:rPr sz="125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50" spc="-10" dirty="0">
                          <a:latin typeface="Times New Roman"/>
                          <a:cs typeface="Times New Roman"/>
                        </a:rPr>
                        <a:t>magnetic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300" spc="-25" dirty="0">
                          <a:solidFill>
                            <a:srgbClr val="4F4F4F"/>
                          </a:solidFill>
                          <a:latin typeface="Times New Roman"/>
                          <a:cs typeface="Times New Roman"/>
                        </a:rPr>
                        <a:t>5.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300" spc="-5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Ni.</a:t>
                      </a:r>
                      <a:r>
                        <a:rPr sz="1300" spc="-3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Cr-ThO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350" spc="-125" dirty="0">
                          <a:latin typeface="Cambria"/>
                          <a:cs typeface="Cambria"/>
                        </a:rPr>
                        <a:t>Turbine</a:t>
                      </a:r>
                      <a:r>
                        <a:rPr sz="135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350" spc="-105" dirty="0">
                          <a:solidFill>
                            <a:srgbClr val="0A0A0A"/>
                          </a:solidFill>
                          <a:latin typeface="Cambria"/>
                          <a:cs typeface="Cambria"/>
                        </a:rPr>
                        <a:t>engine</a:t>
                      </a:r>
                      <a:r>
                        <a:rPr sz="1350" spc="80" dirty="0">
                          <a:solidFill>
                            <a:srgbClr val="0A0A0A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350" spc="-30" dirty="0">
                          <a:latin typeface="Cambria"/>
                          <a:cs typeface="Cambria"/>
                        </a:rPr>
                        <a:t>coniponcnis</a:t>
                      </a:r>
                      <a:endParaRPr sz="1350">
                        <a:latin typeface="Cambria"/>
                        <a:cs typeface="Cambria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300" spc="-2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6.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300" spc="-50" dirty="0">
                          <a:solidFill>
                            <a:srgbClr val="0F0F0F"/>
                          </a:solidFill>
                          <a:latin typeface="Times New Roman"/>
                          <a:cs typeface="Times New Roman"/>
                        </a:rPr>
                        <a:t>Pt›-</a:t>
                      </a:r>
                      <a:r>
                        <a:rPr sz="1300" spc="-25" dirty="0">
                          <a:solidFill>
                            <a:srgbClr val="0F0F0F"/>
                          </a:solidFill>
                          <a:latin typeface="Times New Roman"/>
                          <a:cs typeface="Times New Roman"/>
                        </a:rPr>
                        <a:t>PbO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50" spc="-60" dirty="0">
                          <a:latin typeface="Cambria"/>
                          <a:cs typeface="Cambria"/>
                        </a:rPr>
                        <a:t>Battery</a:t>
                      </a:r>
                      <a:r>
                        <a:rPr sz="12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50" spc="-10" dirty="0">
                          <a:solidFill>
                            <a:srgbClr val="161616"/>
                          </a:solidFill>
                          <a:latin typeface="Cambria"/>
                          <a:cs typeface="Cambria"/>
                        </a:rPr>
                        <a:t>grids</a:t>
                      </a:r>
                      <a:endParaRPr sz="125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300" spc="-90" dirty="0">
                          <a:latin typeface="Cambria"/>
                          <a:cs typeface="Cambria"/>
                        </a:rPr>
                        <a:t>Fil8meCts,</a:t>
                      </a:r>
                      <a:r>
                        <a:rPr sz="1300" spc="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300" spc="-50" dirty="0">
                          <a:latin typeface="Cambria"/>
                          <a:cs typeface="Cambria"/>
                        </a:rPr>
                        <a:t>clocifical</a:t>
                      </a:r>
                      <a:r>
                        <a:rPr sz="1300" spc="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300" spc="-25" dirty="0">
                          <a:solidFill>
                            <a:srgbClr val="0E0E0E"/>
                          </a:solidFill>
                          <a:latin typeface="Cambria"/>
                          <a:cs typeface="Cambria"/>
                        </a:rPr>
                        <a:t>components</a:t>
                      </a:r>
                      <a:endParaRPr sz="13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2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8.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240"/>
                        </a:spcBef>
                        <a:tabLst>
                          <a:tab pos="499745" algn="l"/>
                        </a:tabLst>
                      </a:pP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W-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”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O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ZrOy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300" spc="-55" dirty="0">
                          <a:latin typeface="Cambria"/>
                          <a:cs typeface="Cambria"/>
                        </a:rPr>
                        <a:t>Filaments</a:t>
                      </a:r>
                      <a:r>
                        <a:rPr sz="1300" spc="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300" spc="-10" dirty="0">
                          <a:solidFill>
                            <a:srgbClr val="0A0A0A"/>
                          </a:solidFill>
                          <a:latin typeface="Cambria"/>
                          <a:cs typeface="Cambria"/>
                        </a:rPr>
                        <a:t>Centers</a:t>
                      </a:r>
                      <a:endParaRPr sz="1300">
                        <a:latin typeface="Cambria"/>
                        <a:cs typeface="Cambria"/>
                      </a:endParaRPr>
                    </a:p>
                  </a:txBody>
                  <a:tcPr marL="0" marR="0" marT="27305" marB="0">
                    <a:lnL w="19050">
                      <a:solidFill>
                        <a:srgbClr val="5B6464"/>
                      </a:solidFill>
                      <a:prstDash val="solid"/>
                    </a:lnL>
                    <a:lnR w="19050">
                      <a:solidFill>
                        <a:srgbClr val="5B6464"/>
                      </a:solidFill>
                      <a:prstDash val="solid"/>
                    </a:lnR>
                    <a:lnT w="19050">
                      <a:solidFill>
                        <a:srgbClr val="5B6464"/>
                      </a:solidFill>
                      <a:prstDash val="solid"/>
                    </a:lnT>
                    <a:lnB w="19050">
                      <a:solidFill>
                        <a:srgbClr val="5B646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475" y="3476625"/>
            <a:ext cx="1000125" cy="13335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98292" y="457517"/>
            <a:ext cx="2985770" cy="501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5295">
              <a:lnSpc>
                <a:spcPct val="107800"/>
              </a:lnSpc>
              <a:spcBef>
                <a:spcPts val="100"/>
              </a:spcBef>
            </a:pPr>
            <a:r>
              <a:rPr sz="1450" spc="-50" dirty="0">
                <a:latin typeface="Times New Roman"/>
                <a:cs typeface="Times New Roman"/>
              </a:rPr>
              <a:t>E.znmptes</a:t>
            </a:r>
            <a:r>
              <a:rPr sz="1450" spc="-35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Times New Roman"/>
                <a:cs typeface="Times New Roman"/>
              </a:rPr>
              <a:t>and</a:t>
            </a:r>
            <a:r>
              <a:rPr sz="1450" spc="-85" dirty="0">
                <a:latin typeface="Times New Roman"/>
                <a:cs typeface="Times New Roman"/>
              </a:rPr>
              <a:t> </a:t>
            </a:r>
            <a:r>
              <a:rPr sz="1450" spc="-40" dirty="0">
                <a:latin typeface="Times New Roman"/>
                <a:cs typeface="Times New Roman"/>
              </a:rPr>
              <a:t>opplicotions</a:t>
            </a:r>
            <a:r>
              <a:rPr sz="1450" spc="3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ofsome </a:t>
            </a:r>
            <a:r>
              <a:rPr sz="1450" spc="-45" dirty="0">
                <a:latin typeface="Times New Roman"/>
                <a:cs typeface="Times New Roman"/>
              </a:rPr>
              <a:t>dispemio</a:t>
            </a:r>
            <a:r>
              <a:rPr sz="1450" i="0" spc="-45" dirty="0">
                <a:latin typeface="Times New Roman"/>
                <a:cs typeface="Times New Roman"/>
              </a:rPr>
              <a:t>zi-</a:t>
            </a:r>
            <a:r>
              <a:rPr sz="1450" spc="-40" dirty="0">
                <a:latin typeface="Times New Roman"/>
                <a:cs typeface="Times New Roman"/>
              </a:rPr>
              <a:t>strengthened</a:t>
            </a:r>
            <a:r>
              <a:rPr sz="1450" spc="85" dirty="0">
                <a:latin typeface="Times New Roman"/>
                <a:cs typeface="Times New Roman"/>
              </a:rPr>
              <a:t> </a:t>
            </a:r>
            <a:r>
              <a:rPr sz="1450" spc="-10" dirty="0">
                <a:latin typeface="Times New Roman"/>
                <a:cs typeface="Times New Roman"/>
              </a:rPr>
              <a:t>composites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81450" y="1781175"/>
            <a:ext cx="2076450" cy="1143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4104" y="74612"/>
            <a:ext cx="4361180" cy="429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1600" algn="l"/>
              </a:tabLst>
            </a:pPr>
            <a:r>
              <a:rPr sz="2650" i="0" dirty="0">
                <a:latin typeface="Arial MT"/>
                <a:cs typeface="Arial MT"/>
              </a:rPr>
              <a:t>2.</a:t>
            </a:r>
            <a:r>
              <a:rPr sz="2650" i="0" spc="-90" dirty="0">
                <a:latin typeface="Arial MT"/>
                <a:cs typeface="Arial MT"/>
              </a:rPr>
              <a:t> </a:t>
            </a:r>
            <a:r>
              <a:rPr sz="2650" i="0" spc="-10" dirty="0">
                <a:latin typeface="Arial MT"/>
                <a:cs typeface="Arial MT"/>
              </a:rPr>
              <a:t>Large</a:t>
            </a:r>
            <a:r>
              <a:rPr sz="2650" i="0" dirty="0">
                <a:latin typeface="Arial MT"/>
                <a:cs typeface="Arial MT"/>
              </a:rPr>
              <a:t>	particle</a:t>
            </a:r>
            <a:r>
              <a:rPr sz="2650" i="0" spc="490" dirty="0">
                <a:latin typeface="Arial MT"/>
                <a:cs typeface="Arial MT"/>
              </a:rPr>
              <a:t> </a:t>
            </a:r>
            <a:r>
              <a:rPr sz="2650" i="0" spc="-10" dirty="0">
                <a:latin typeface="Arial MT"/>
                <a:cs typeface="Arial MT"/>
              </a:rPr>
              <a:t>composites</a:t>
            </a:r>
            <a:endParaRPr sz="26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170" y="646112"/>
            <a:ext cx="5701030" cy="17881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46379" marR="33020" indent="-234315">
              <a:lnSpc>
                <a:spcPts val="2550"/>
              </a:lnSpc>
              <a:spcBef>
                <a:spcPts val="260"/>
              </a:spcBef>
              <a:buChar char="•"/>
              <a:tabLst>
                <a:tab pos="254635" algn="l"/>
              </a:tabLst>
            </a:pPr>
            <a:r>
              <a:rPr sz="2200" dirty="0">
                <a:latin typeface="Calibri"/>
                <a:cs typeface="Calibri"/>
              </a:rPr>
              <a:t>The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particles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diameter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greater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than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spc="-55" dirty="0">
                <a:latin typeface="Calibri"/>
                <a:cs typeface="Calibri"/>
              </a:rPr>
              <a:t>micrometer 	</a:t>
            </a:r>
            <a:r>
              <a:rPr sz="2200" spc="-10" dirty="0">
                <a:latin typeface="Calibri"/>
                <a:cs typeface="Calibri"/>
              </a:rPr>
              <a:t>and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volume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concentration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are</a:t>
            </a:r>
            <a:r>
              <a:rPr sz="2200" spc="-55" dirty="0">
                <a:latin typeface="Calibri"/>
                <a:cs typeface="Calibri"/>
              </a:rPr>
              <a:t> greater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than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25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0E0E0E"/>
                </a:solidFill>
                <a:latin typeface="Calibri"/>
                <a:cs typeface="Calibri"/>
              </a:rPr>
              <a:t>%</a:t>
            </a:r>
            <a:endParaRPr sz="2200">
              <a:latin typeface="Calibri"/>
              <a:cs typeface="Calibri"/>
            </a:endParaRPr>
          </a:p>
          <a:p>
            <a:pPr marL="246379" marR="5080" indent="-234315">
              <a:lnSpc>
                <a:spcPts val="2550"/>
              </a:lnSpc>
              <a:spcBef>
                <a:spcPts val="525"/>
              </a:spcBef>
              <a:buChar char="•"/>
              <a:tabLst>
                <a:tab pos="246379" algn="l"/>
                <a:tab pos="253365" algn="l"/>
              </a:tabLst>
            </a:pPr>
            <a:r>
              <a:rPr sz="2200" dirty="0">
                <a:latin typeface="Calibri"/>
                <a:cs typeface="Calibri"/>
              </a:rPr>
              <a:t>	</a:t>
            </a:r>
            <a:r>
              <a:rPr sz="2200" spc="-65" dirty="0">
                <a:latin typeface="Calibri"/>
                <a:cs typeface="Calibri"/>
              </a:rPr>
              <a:t>Here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load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on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this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60" dirty="0">
                <a:latin typeface="Calibri"/>
                <a:cs typeface="Calibri"/>
              </a:rPr>
              <a:t>composite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shared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by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both </a:t>
            </a:r>
            <a:r>
              <a:rPr sz="2200" spc="-25" dirty="0">
                <a:latin typeface="Calibri"/>
                <a:cs typeface="Calibri"/>
              </a:rPr>
              <a:t>matrix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particles.</a:t>
            </a:r>
            <a:endParaRPr sz="2200">
              <a:latin typeface="Calibri"/>
              <a:cs typeface="Calibri"/>
            </a:endParaRPr>
          </a:p>
          <a:p>
            <a:pPr marL="254000" indent="-241300">
              <a:lnSpc>
                <a:spcPct val="100000"/>
              </a:lnSpc>
              <a:spcBef>
                <a:spcPts val="415"/>
              </a:spcBef>
              <a:buChar char="•"/>
              <a:tabLst>
                <a:tab pos="254000" algn="l"/>
              </a:tabLst>
            </a:pPr>
            <a:r>
              <a:rPr sz="2150" dirty="0">
                <a:latin typeface="Calibri"/>
                <a:cs typeface="Calibri"/>
              </a:rPr>
              <a:t>It</a:t>
            </a:r>
            <a:r>
              <a:rPr sz="2150" spc="-8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posses</a:t>
            </a:r>
            <a:r>
              <a:rPr sz="2150" spc="-2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good</a:t>
            </a:r>
            <a:r>
              <a:rPr sz="2150" spc="-4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strength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69" y="3243262"/>
            <a:ext cx="5859145" cy="1067435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254635" marR="5080" indent="-242570">
              <a:lnSpc>
                <a:spcPts val="2550"/>
              </a:lnSpc>
              <a:spcBef>
                <a:spcPts val="209"/>
              </a:spcBef>
              <a:buChar char="•"/>
              <a:tabLst>
                <a:tab pos="254635" algn="l"/>
              </a:tabLst>
            </a:pPr>
            <a:r>
              <a:rPr sz="2150" spc="-45" dirty="0">
                <a:latin typeface="Calibri"/>
                <a:cs typeface="Calibri"/>
              </a:rPr>
              <a:t>Tungsten</a:t>
            </a:r>
            <a:r>
              <a:rPr sz="2150" spc="1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carbide</a:t>
            </a:r>
            <a:r>
              <a:rPr sz="2150" spc="-3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or</a:t>
            </a:r>
            <a:r>
              <a:rPr sz="2150" spc="-100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Titanium</a:t>
            </a:r>
            <a:r>
              <a:rPr sz="2150" spc="2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carbide</a:t>
            </a:r>
            <a:r>
              <a:rPr sz="2150" spc="-30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embedded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spc="-25" dirty="0">
                <a:latin typeface="Calibri"/>
                <a:cs typeface="Calibri"/>
              </a:rPr>
              <a:t>in </a:t>
            </a:r>
            <a:r>
              <a:rPr sz="2150" dirty="0">
                <a:latin typeface="Calibri"/>
                <a:cs typeface="Calibri"/>
              </a:rPr>
              <a:t>a</a:t>
            </a:r>
            <a:r>
              <a:rPr sz="2150" spc="-12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metal</a:t>
            </a:r>
            <a:r>
              <a:rPr sz="2150" spc="-3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matrix</a:t>
            </a:r>
            <a:r>
              <a:rPr sz="2150" spc="3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of</a:t>
            </a:r>
            <a:r>
              <a:rPr sz="2150" spc="-4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cobalt</a:t>
            </a:r>
            <a:r>
              <a:rPr sz="2150" spc="-6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or</a:t>
            </a:r>
            <a:r>
              <a:rPr sz="2150" spc="-12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nickel.</a:t>
            </a:r>
            <a:endParaRPr sz="2150">
              <a:latin typeface="Calibri"/>
              <a:cs typeface="Calibri"/>
            </a:endParaRPr>
          </a:p>
          <a:p>
            <a:pPr marL="255270" indent="-242570">
              <a:lnSpc>
                <a:spcPct val="100000"/>
              </a:lnSpc>
              <a:spcBef>
                <a:spcPts val="414"/>
              </a:spcBef>
              <a:buChar char="•"/>
              <a:tabLst>
                <a:tab pos="255270" algn="l"/>
              </a:tabLst>
            </a:pPr>
            <a:r>
              <a:rPr sz="2150" spc="-20" dirty="0">
                <a:latin typeface="Calibri"/>
                <a:cs typeface="Calibri"/>
              </a:rPr>
              <a:t>These</a:t>
            </a:r>
            <a:r>
              <a:rPr sz="2150" spc="-50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composites</a:t>
            </a:r>
            <a:r>
              <a:rPr sz="2150" spc="-1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used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as</a:t>
            </a:r>
            <a:r>
              <a:rPr sz="2150" spc="-70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</a:t>
            </a:r>
            <a:r>
              <a:rPr sz="2150" spc="-12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cutting</a:t>
            </a:r>
            <a:r>
              <a:rPr sz="2150" spc="30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tool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00"/>
              </a:spcBef>
            </a:pPr>
            <a:r>
              <a:rPr sz="2950" i="0" dirty="0">
                <a:latin typeface="Calibri"/>
                <a:cs typeface="Calibri"/>
              </a:rPr>
              <a:t>Other</a:t>
            </a:r>
            <a:r>
              <a:rPr sz="2950" i="0" spc="-10" dirty="0">
                <a:latin typeface="Calibri"/>
                <a:cs typeface="Calibri"/>
              </a:rPr>
              <a:t> </a:t>
            </a:r>
            <a:r>
              <a:rPr sz="2950" i="0" dirty="0">
                <a:latin typeface="Calibri"/>
                <a:cs typeface="Calibri"/>
              </a:rPr>
              <a:t>particle</a:t>
            </a:r>
            <a:r>
              <a:rPr sz="2950" i="0" spc="10" dirty="0">
                <a:latin typeface="Calibri"/>
                <a:cs typeface="Calibri"/>
              </a:rPr>
              <a:t> </a:t>
            </a:r>
            <a:r>
              <a:rPr sz="2950" i="0" spc="-35" dirty="0">
                <a:latin typeface="Calibri"/>
                <a:cs typeface="Calibri"/>
              </a:rPr>
              <a:t>re-</a:t>
            </a:r>
            <a:r>
              <a:rPr sz="2950" i="0" dirty="0">
                <a:latin typeface="Calibri"/>
                <a:cs typeface="Calibri"/>
              </a:rPr>
              <a:t>inforced</a:t>
            </a:r>
            <a:r>
              <a:rPr sz="2950" i="0" spc="270" dirty="0">
                <a:latin typeface="Calibri"/>
                <a:cs typeface="Calibri"/>
              </a:rPr>
              <a:t> </a:t>
            </a:r>
            <a:r>
              <a:rPr sz="2950" i="0" spc="-10" dirty="0">
                <a:latin typeface="Calibri"/>
                <a:cs typeface="Calibri"/>
              </a:rPr>
              <a:t>composite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569" y="988377"/>
            <a:ext cx="5328920" cy="196596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243840" indent="-231140">
              <a:lnSpc>
                <a:spcPct val="100000"/>
              </a:lnSpc>
              <a:spcBef>
                <a:spcPts val="655"/>
              </a:spcBef>
              <a:buChar char="•"/>
              <a:tabLst>
                <a:tab pos="243840" algn="l"/>
              </a:tabLst>
            </a:pPr>
            <a:r>
              <a:rPr sz="2100" spc="-10" dirty="0">
                <a:latin typeface="Calibri"/>
                <a:cs typeface="Calibri"/>
              </a:rPr>
              <a:t>Bricks</a:t>
            </a:r>
            <a:endParaRPr sz="2100">
              <a:latin typeface="Calibri"/>
              <a:cs typeface="Calibri"/>
            </a:endParaRPr>
          </a:p>
          <a:p>
            <a:pPr marL="243840" indent="-231140">
              <a:lnSpc>
                <a:spcPct val="100000"/>
              </a:lnSpc>
              <a:spcBef>
                <a:spcPts val="555"/>
              </a:spcBef>
              <a:buChar char="•"/>
              <a:tabLst>
                <a:tab pos="243840" algn="l"/>
              </a:tabLst>
            </a:pPr>
            <a:r>
              <a:rPr sz="2100" spc="-10" dirty="0">
                <a:latin typeface="Calibri"/>
                <a:cs typeface="Calibri"/>
              </a:rPr>
              <a:t>Concrete</a:t>
            </a:r>
            <a:endParaRPr sz="2100">
              <a:latin typeface="Calibri"/>
              <a:cs typeface="Calibri"/>
            </a:endParaRPr>
          </a:p>
          <a:p>
            <a:pPr marL="245110" indent="-232410">
              <a:lnSpc>
                <a:spcPct val="100000"/>
              </a:lnSpc>
              <a:spcBef>
                <a:spcPts val="505"/>
              </a:spcBef>
              <a:buChar char="•"/>
              <a:tabLst>
                <a:tab pos="245110" algn="l"/>
              </a:tabLst>
            </a:pPr>
            <a:r>
              <a:rPr sz="2150" spc="-10" dirty="0">
                <a:latin typeface="Calibri"/>
                <a:cs typeface="Calibri"/>
              </a:rPr>
              <a:t>Grinding</a:t>
            </a:r>
            <a:r>
              <a:rPr sz="2150" spc="3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and</a:t>
            </a:r>
            <a:r>
              <a:rPr sz="2150" spc="-6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cutting</a:t>
            </a:r>
            <a:r>
              <a:rPr sz="2150" spc="-4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wheel</a:t>
            </a:r>
            <a:endParaRPr sz="2150">
              <a:latin typeface="Calibri"/>
              <a:cs typeface="Calibri"/>
            </a:endParaRPr>
          </a:p>
          <a:p>
            <a:pPr marL="243840" indent="-229870">
              <a:lnSpc>
                <a:spcPct val="100000"/>
              </a:lnSpc>
              <a:spcBef>
                <a:spcPts val="645"/>
              </a:spcBef>
              <a:buChar char="•"/>
              <a:tabLst>
                <a:tab pos="243840" algn="l"/>
              </a:tabLst>
            </a:pPr>
            <a:r>
              <a:rPr sz="2000" dirty="0">
                <a:latin typeface="Calibri"/>
                <a:cs typeface="Calibri"/>
              </a:rPr>
              <a:t>Electrical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contacts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spc="-145" dirty="0">
                <a:latin typeface="Calibri"/>
                <a:cs typeface="Calibri"/>
              </a:rPr>
              <a:t>(Tungsten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spc="-130" dirty="0">
                <a:latin typeface="Calibri"/>
                <a:cs typeface="Calibri"/>
              </a:rPr>
              <a:t>re</a:t>
            </a:r>
            <a:r>
              <a:rPr sz="2000" spc="-135" dirty="0">
                <a:latin typeface="Calibri"/>
                <a:cs typeface="Calibri"/>
              </a:rPr>
              <a:t> </a:t>
            </a:r>
            <a:r>
              <a:rPr sz="2000" spc="-710" dirty="0">
                <a:latin typeface="Calibri"/>
                <a:cs typeface="Calibri"/>
              </a:rPr>
              <a:t>—</a:t>
            </a:r>
            <a:r>
              <a:rPr sz="2000" spc="-130" dirty="0">
                <a:latin typeface="Calibri"/>
                <a:cs typeface="Calibri"/>
              </a:rPr>
              <a:t> </a:t>
            </a:r>
            <a:r>
              <a:rPr sz="2000" spc="-185" dirty="0">
                <a:latin typeface="Calibri"/>
                <a:cs typeface="Calibri"/>
              </a:rPr>
              <a:t>Enforced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silver)</a:t>
            </a:r>
            <a:endParaRPr sz="2000">
              <a:latin typeface="Calibri"/>
              <a:cs typeface="Calibri"/>
            </a:endParaRPr>
          </a:p>
          <a:p>
            <a:pPr marL="245110" indent="-231140">
              <a:lnSpc>
                <a:spcPct val="100000"/>
              </a:lnSpc>
              <a:spcBef>
                <a:spcPts val="600"/>
              </a:spcBef>
              <a:buChar char="•"/>
              <a:tabLst>
                <a:tab pos="245110" algn="l"/>
                <a:tab pos="2764790" algn="l"/>
              </a:tabLst>
            </a:pPr>
            <a:r>
              <a:rPr sz="2000" dirty="0">
                <a:latin typeface="Calibri"/>
                <a:cs typeface="Calibri"/>
              </a:rPr>
              <a:t>Polymer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&amp;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Elastomers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20" dirty="0">
                <a:latin typeface="Calibri"/>
                <a:cs typeface="Calibri"/>
              </a:rPr>
              <a:t>(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35" dirty="0">
                <a:latin typeface="Calibri"/>
                <a:cs typeface="Calibri"/>
              </a:rPr>
              <a:t>such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60" dirty="0">
                <a:latin typeface="Calibri"/>
                <a:cs typeface="Calibri"/>
              </a:rPr>
              <a:t>as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14" dirty="0">
                <a:latin typeface="Calibri"/>
                <a:cs typeface="Calibri"/>
              </a:rPr>
              <a:t>vulcanised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80" dirty="0">
                <a:latin typeface="Calibri"/>
                <a:cs typeface="Calibri"/>
              </a:rPr>
              <a:t>rubber)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8960" y="-30162"/>
            <a:ext cx="45770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spc="-20" dirty="0">
                <a:latin typeface="Calibri"/>
                <a:cs typeface="Calibri"/>
              </a:rPr>
              <a:t>FIBRE</a:t>
            </a:r>
            <a:r>
              <a:rPr sz="2800" i="0" spc="-140" dirty="0">
                <a:latin typeface="Calibri"/>
                <a:cs typeface="Calibri"/>
              </a:rPr>
              <a:t> </a:t>
            </a:r>
            <a:r>
              <a:rPr sz="2800" i="0" spc="-55" dirty="0">
                <a:latin typeface="Calibri"/>
                <a:cs typeface="Calibri"/>
              </a:rPr>
              <a:t>REINFORCED</a:t>
            </a:r>
            <a:r>
              <a:rPr sz="2800" i="0" spc="-35" dirty="0">
                <a:latin typeface="Calibri"/>
                <a:cs typeface="Calibri"/>
              </a:rPr>
              <a:t> </a:t>
            </a:r>
            <a:r>
              <a:rPr sz="2800" i="0" spc="-70" dirty="0">
                <a:latin typeface="Calibri"/>
                <a:cs typeface="Calibri"/>
              </a:rPr>
              <a:t>COMPOSITES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767" y="554037"/>
            <a:ext cx="55791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65" indent="-240665">
              <a:lnSpc>
                <a:spcPct val="100000"/>
              </a:lnSpc>
              <a:spcBef>
                <a:spcPts val="100"/>
              </a:spcBef>
              <a:buChar char="•"/>
              <a:tabLst>
                <a:tab pos="253365" algn="l"/>
              </a:tabLst>
            </a:pPr>
            <a:r>
              <a:rPr sz="2100" dirty="0">
                <a:latin typeface="Calibri"/>
                <a:cs typeface="Calibri"/>
              </a:rPr>
              <a:t>Here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the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dispersed</a:t>
            </a:r>
            <a:r>
              <a:rPr sz="2100" spc="1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phase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is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in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the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form</a:t>
            </a:r>
            <a:r>
              <a:rPr sz="2100" spc="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of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fibres.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6356" y="2036762"/>
            <a:ext cx="316420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8885" algn="l"/>
                <a:tab pos="2397125" algn="l"/>
              </a:tabLst>
            </a:pPr>
            <a:r>
              <a:rPr sz="2200" spc="-10" dirty="0">
                <a:latin typeface="Calibri"/>
                <a:cs typeface="Calibri"/>
              </a:rPr>
              <a:t>improved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strength,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45" dirty="0">
                <a:latin typeface="Calibri"/>
                <a:cs typeface="Calibri"/>
              </a:rPr>
              <a:t>fatigue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570" y="1712912"/>
            <a:ext cx="5675630" cy="684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679" marR="5080" indent="-233679" algn="r">
              <a:lnSpc>
                <a:spcPts val="2595"/>
              </a:lnSpc>
              <a:spcBef>
                <a:spcPts val="100"/>
              </a:spcBef>
              <a:buChar char="•"/>
              <a:tabLst>
                <a:tab pos="233679" algn="l"/>
                <a:tab pos="1173480" algn="l"/>
                <a:tab pos="1976755" algn="l"/>
                <a:tab pos="3395345" algn="l"/>
                <a:tab pos="4939030" algn="l"/>
              </a:tabLst>
            </a:pPr>
            <a:r>
              <a:rPr sz="2200" spc="-10" dirty="0">
                <a:latin typeface="Calibri"/>
                <a:cs typeface="Calibri"/>
              </a:rPr>
              <a:t>These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fibre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reinforced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composites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45" dirty="0">
                <a:latin typeface="Calibri"/>
                <a:cs typeface="Calibri"/>
              </a:rPr>
              <a:t>having</a:t>
            </a:r>
            <a:endParaRPr sz="2200">
              <a:latin typeface="Calibri"/>
              <a:cs typeface="Calibri"/>
            </a:endParaRPr>
          </a:p>
          <a:p>
            <a:pPr marR="10795" algn="r">
              <a:lnSpc>
                <a:spcPts val="2595"/>
              </a:lnSpc>
              <a:tabLst>
                <a:tab pos="1190625" algn="l"/>
              </a:tabLst>
            </a:pPr>
            <a:r>
              <a:rPr sz="2200" spc="-10" dirty="0">
                <a:latin typeface="Calibri"/>
                <a:cs typeface="Calibri"/>
              </a:rPr>
              <a:t>resistant,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stiffness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948" y="2360612"/>
            <a:ext cx="311594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40" dirty="0">
                <a:latin typeface="Calibri"/>
                <a:cs typeface="Calibri"/>
              </a:rPr>
              <a:t>and</a:t>
            </a:r>
            <a:r>
              <a:rPr sz="2200" spc="-50" dirty="0">
                <a:latin typeface="Calibri"/>
                <a:cs typeface="Calibri"/>
              </a:rPr>
              <a:t> strength-</a:t>
            </a:r>
            <a:r>
              <a:rPr sz="2200" spc="-45" dirty="0">
                <a:latin typeface="Calibri"/>
                <a:cs typeface="Calibri"/>
              </a:rPr>
              <a:t>to-</a:t>
            </a:r>
            <a:r>
              <a:rPr sz="2200" spc="-25" dirty="0">
                <a:latin typeface="Calibri"/>
                <a:cs typeface="Calibri"/>
              </a:rPr>
              <a:t>weight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ratio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450" y="1095375"/>
            <a:ext cx="4752975" cy="191452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592" y="349250"/>
            <a:ext cx="3448050" cy="7435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259715" marR="5080" indent="-247650">
              <a:lnSpc>
                <a:spcPts val="2780"/>
              </a:lnSpc>
              <a:spcBef>
                <a:spcPts val="275"/>
              </a:spcBef>
            </a:pPr>
            <a:r>
              <a:rPr sz="2400" i="0" dirty="0">
                <a:latin typeface="Cambria"/>
                <a:cs typeface="Cambria"/>
              </a:rPr>
              <a:t>Fiber</a:t>
            </a:r>
            <a:r>
              <a:rPr sz="2400" i="0" spc="-114" dirty="0">
                <a:latin typeface="Cambria"/>
                <a:cs typeface="Cambria"/>
              </a:rPr>
              <a:t> </a:t>
            </a:r>
            <a:r>
              <a:rPr sz="2400" i="0" spc="-25" dirty="0">
                <a:latin typeface="Cambria"/>
                <a:cs typeface="Cambria"/>
              </a:rPr>
              <a:t>Orientations</a:t>
            </a:r>
            <a:r>
              <a:rPr sz="2400" i="0" spc="40" dirty="0">
                <a:latin typeface="Cambria"/>
                <a:cs typeface="Cambria"/>
              </a:rPr>
              <a:t> </a:t>
            </a:r>
            <a:r>
              <a:rPr sz="2400" i="0" dirty="0">
                <a:latin typeface="Cambria"/>
                <a:cs typeface="Cambria"/>
              </a:rPr>
              <a:t>in</a:t>
            </a:r>
            <a:r>
              <a:rPr sz="2400" i="0" spc="-30" dirty="0">
                <a:latin typeface="Cambria"/>
                <a:cs typeface="Cambria"/>
              </a:rPr>
              <a:t> </a:t>
            </a:r>
            <a:r>
              <a:rPr sz="2400" i="0" spc="-10" dirty="0">
                <a:latin typeface="Cambria"/>
                <a:cs typeface="Cambria"/>
              </a:rPr>
              <a:t>Fiber </a:t>
            </a:r>
            <a:r>
              <a:rPr sz="2400" i="0" spc="-45" dirty="0">
                <a:latin typeface="Cambria"/>
                <a:cs typeface="Cambria"/>
              </a:rPr>
              <a:t>Reinforced</a:t>
            </a:r>
            <a:r>
              <a:rPr sz="2400" i="0" spc="30" dirty="0">
                <a:latin typeface="Cambria"/>
                <a:cs typeface="Cambria"/>
              </a:rPr>
              <a:t> </a:t>
            </a:r>
            <a:r>
              <a:rPr sz="2400" i="0" spc="-10" dirty="0">
                <a:latin typeface="Cambria"/>
                <a:cs typeface="Cambria"/>
              </a:rPr>
              <a:t>Composites</a:t>
            </a:r>
            <a:endParaRPr sz="24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44778" y="3118755"/>
          <a:ext cx="4939665" cy="892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2720"/>
                <a:gridCol w="1775460"/>
                <a:gridCol w="1644649"/>
              </a:tblGrid>
              <a:tr h="292735">
                <a:tc>
                  <a:txBody>
                    <a:bodyPr/>
                    <a:lstStyle/>
                    <a:p>
                      <a:pPr marR="227965" algn="ctr">
                        <a:lnSpc>
                          <a:spcPts val="2185"/>
                        </a:lnSpc>
                      </a:pPr>
                      <a:r>
                        <a:rPr sz="1900" spc="-10" dirty="0">
                          <a:latin typeface="Cambria"/>
                          <a:cs typeface="Cambria"/>
                        </a:rPr>
                        <a:t>Continuous</a:t>
                      </a:r>
                      <a:endParaRPr sz="19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ctr">
                        <a:lnSpc>
                          <a:spcPts val="2039"/>
                        </a:lnSpc>
                        <a:spcBef>
                          <a:spcPts val="165"/>
                        </a:spcBef>
                      </a:pPr>
                      <a:r>
                        <a:rPr sz="1900" spc="-10" dirty="0">
                          <a:latin typeface="Cambria"/>
                          <a:cs typeface="Cambria"/>
                        </a:rPr>
                        <a:t>Discontinuous</a:t>
                      </a:r>
                      <a:endParaRPr sz="1900">
                        <a:latin typeface="Cambria"/>
                        <a:cs typeface="Cambri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2039"/>
                        </a:lnSpc>
                        <a:spcBef>
                          <a:spcPts val="165"/>
                        </a:spcBef>
                      </a:pPr>
                      <a:r>
                        <a:rPr sz="1900" spc="-10" dirty="0">
                          <a:latin typeface="Cambria"/>
                          <a:cs typeface="Cambria"/>
                        </a:rPr>
                        <a:t>Discontinuous</a:t>
                      </a:r>
                      <a:endParaRPr sz="1900">
                        <a:latin typeface="Cambria"/>
                        <a:cs typeface="Cambria"/>
                      </a:endParaRPr>
                    </a:p>
                  </a:txBody>
                  <a:tcPr marL="0" marR="0" marT="20955" marB="0"/>
                </a:tc>
              </a:tr>
              <a:tr h="305435">
                <a:tc>
                  <a:txBody>
                    <a:bodyPr/>
                    <a:lstStyle/>
                    <a:p>
                      <a:pPr marR="212090" algn="ctr">
                        <a:lnSpc>
                          <a:spcPts val="2100"/>
                        </a:lnSpc>
                      </a:pPr>
                      <a:r>
                        <a:rPr sz="2925" spc="-37" baseline="1424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2925" spc="-104" baseline="142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950" spc="-10" dirty="0">
                          <a:latin typeface="Cambria"/>
                          <a:cs typeface="Cambria"/>
                        </a:rPr>
                        <a:t>aligned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ts val="2305"/>
                        </a:lnSpc>
                      </a:pPr>
                      <a:r>
                        <a:rPr sz="195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950" spc="-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950" spc="-10" dirty="0">
                          <a:latin typeface="Cambria"/>
                          <a:cs typeface="Cambria"/>
                        </a:rPr>
                        <a:t>aligned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2305"/>
                        </a:lnSpc>
                      </a:pPr>
                      <a:r>
                        <a:rPr sz="1950" spc="-10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950" spc="-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950" spc="-10" dirty="0">
                          <a:latin typeface="Cambria"/>
                          <a:cs typeface="Cambria"/>
                        </a:rPr>
                        <a:t>random›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</a:tr>
              <a:tr h="294640">
                <a:tc>
                  <a:txBody>
                    <a:bodyPr/>
                    <a:lstStyle/>
                    <a:p>
                      <a:pPr marR="267970" algn="ctr">
                        <a:lnSpc>
                          <a:spcPts val="2225"/>
                        </a:lnSpc>
                      </a:pPr>
                      <a:r>
                        <a:rPr sz="1950" spc="-25" dirty="0">
                          <a:latin typeface="Cambria"/>
                          <a:cs typeface="Cambria"/>
                        </a:rPr>
                        <a:t>**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 algn="ctr">
                        <a:lnSpc>
                          <a:spcPts val="2225"/>
                        </a:lnSpc>
                      </a:pPr>
                      <a:r>
                        <a:rPr sz="1950" spc="-10" dirty="0">
                          <a:latin typeface="Cambria"/>
                          <a:cs typeface="Cambria"/>
                        </a:rPr>
                        <a:t>fibers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2225"/>
                        </a:lnSpc>
                      </a:pPr>
                      <a:r>
                        <a:rPr sz="1950" spc="-10" dirty="0">
                          <a:latin typeface="Cambria"/>
                          <a:cs typeface="Cambria"/>
                        </a:rPr>
                        <a:t>oricntedfibers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52984" y="861822"/>
          <a:ext cx="5800725" cy="3209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8770"/>
                <a:gridCol w="2855595"/>
              </a:tblGrid>
              <a:tr h="298450">
                <a:tc>
                  <a:txBody>
                    <a:bodyPr/>
                    <a:lstStyle/>
                    <a:p>
                      <a:pPr marL="88201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Fibre</a:t>
                      </a:r>
                      <a:r>
                        <a:rPr sz="14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materials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9525">
                      <a:solidFill>
                        <a:srgbClr val="383838"/>
                      </a:solidFill>
                      <a:prstDash val="solid"/>
                    </a:lnL>
                    <a:lnR w="9525">
                      <a:solidFill>
                        <a:srgbClr val="383838"/>
                      </a:solidFill>
                      <a:prstDash val="solid"/>
                    </a:lnR>
                    <a:lnT w="9525">
                      <a:solidFill>
                        <a:srgbClr val="383838"/>
                      </a:solidFill>
                      <a:prstDash val="solid"/>
                    </a:lnT>
                    <a:lnB w="9525">
                      <a:solidFill>
                        <a:srgbClr val="3838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81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Cambria"/>
                          <a:cs typeface="Cambria"/>
                        </a:rPr>
                        <a:t>Matrix</a:t>
                      </a:r>
                      <a:r>
                        <a:rPr sz="1300" spc="4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300" spc="-10" dirty="0">
                          <a:latin typeface="Cambria"/>
                          <a:cs typeface="Cambria"/>
                        </a:rPr>
                        <a:t>materials</a:t>
                      </a:r>
                      <a:endParaRPr sz="13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9525">
                      <a:solidFill>
                        <a:srgbClr val="383838"/>
                      </a:solidFill>
                      <a:prstDash val="solid"/>
                    </a:lnL>
                    <a:lnR w="9525">
                      <a:solidFill>
                        <a:srgbClr val="383838"/>
                      </a:solidFill>
                      <a:prstDash val="solid"/>
                    </a:lnR>
                    <a:lnT w="9525">
                      <a:solidFill>
                        <a:srgbClr val="383838"/>
                      </a:solidFill>
                      <a:prstDash val="solid"/>
                    </a:lnT>
                    <a:lnB w="9525">
                      <a:solidFill>
                        <a:srgbClr val="383838"/>
                      </a:solidFill>
                      <a:prstDash val="solid"/>
                    </a:lnB>
                  </a:tcPr>
                </a:tc>
              </a:tr>
              <a:tr h="2910840">
                <a:tc>
                  <a:txBody>
                    <a:bodyPr/>
                    <a:lstStyle/>
                    <a:p>
                      <a:pPr marL="405765" indent="-275590">
                        <a:lnSpc>
                          <a:spcPts val="1540"/>
                        </a:lnSpc>
                        <a:buAutoNum type="arabicPeriod"/>
                        <a:tabLst>
                          <a:tab pos="405765" algn="l"/>
                        </a:tabLst>
                      </a:pPr>
                      <a:r>
                        <a:rPr sz="1450" spc="-10" dirty="0">
                          <a:latin typeface="Times New Roman"/>
                          <a:cs typeface="Times New Roman"/>
                        </a:rPr>
                        <a:t>Polymers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05765">
                        <a:lnSpc>
                          <a:spcPts val="1639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Kevlar,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nylon,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polyethylene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05765" indent="-276860">
                        <a:lnSpc>
                          <a:spcPts val="1664"/>
                        </a:lnSpc>
                        <a:spcBef>
                          <a:spcPts val="155"/>
                        </a:spcBef>
                        <a:buAutoNum type="arabicPeriod" startAt="2"/>
                        <a:tabLst>
                          <a:tab pos="40576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Metals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05765">
                        <a:lnSpc>
                          <a:spcPts val="165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Be,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Boron,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W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00050" indent="-267970">
                        <a:lnSpc>
                          <a:spcPts val="1780"/>
                        </a:lnSpc>
                        <a:buClr>
                          <a:srgbClr val="1D1D1D"/>
                        </a:buClr>
                        <a:buAutoNum type="arabicPeriod" startAt="3"/>
                        <a:tabLst>
                          <a:tab pos="400050" algn="l"/>
                        </a:tabLst>
                      </a:pPr>
                      <a:r>
                        <a:rPr sz="1550" spc="-10" dirty="0">
                          <a:latin typeface="Calibri"/>
                          <a:cs typeface="Calibri"/>
                        </a:rPr>
                        <a:t>Glass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marL="403225">
                        <a:lnSpc>
                          <a:spcPts val="1614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E-glass,</a:t>
                      </a:r>
                      <a:r>
                        <a:rPr sz="14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S-glass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98145" indent="-262890">
                        <a:lnSpc>
                          <a:spcPts val="1695"/>
                        </a:lnSpc>
                        <a:spcBef>
                          <a:spcPts val="70"/>
                        </a:spcBef>
                        <a:buAutoNum type="arabicPeriod" startAt="4"/>
                        <a:tabLst>
                          <a:tab pos="398145" algn="l"/>
                        </a:tabLst>
                      </a:pPr>
                      <a:r>
                        <a:rPr sz="1450" spc="-10" dirty="0">
                          <a:latin typeface="Cambria"/>
                          <a:cs typeface="Cambria"/>
                        </a:rPr>
                        <a:t>Carbon</a:t>
                      </a:r>
                      <a:endParaRPr sz="1450">
                        <a:latin typeface="Cambria"/>
                        <a:cs typeface="Cambria"/>
                      </a:endParaRPr>
                    </a:p>
                    <a:p>
                      <a:pPr marL="407670">
                        <a:lnSpc>
                          <a:spcPts val="1695"/>
                        </a:lnSpc>
                      </a:pPr>
                      <a:r>
                        <a:rPr sz="1450" dirty="0">
                          <a:latin typeface="Cambria"/>
                          <a:cs typeface="Cambria"/>
                        </a:rPr>
                        <a:t>HS</a:t>
                      </a:r>
                      <a:r>
                        <a:rPr sz="1450" spc="-1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50" spc="-45" dirty="0">
                          <a:latin typeface="Cambria"/>
                          <a:cs typeface="Cambria"/>
                        </a:rPr>
                        <a:t>(high</a:t>
                      </a:r>
                      <a:r>
                        <a:rPr sz="145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50" spc="-10" dirty="0">
                          <a:latin typeface="Cambria"/>
                          <a:cs typeface="Cambria"/>
                        </a:rPr>
                        <a:t>strength)</a:t>
                      </a:r>
                      <a:endParaRPr sz="1450">
                        <a:latin typeface="Cambria"/>
                        <a:cs typeface="Cambria"/>
                      </a:endParaRPr>
                    </a:p>
                    <a:p>
                      <a:pPr marL="4089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00" spc="-10" dirty="0">
                          <a:latin typeface="Cambria"/>
                          <a:cs typeface="Cambria"/>
                        </a:rPr>
                        <a:t>HM</a:t>
                      </a:r>
                      <a:r>
                        <a:rPr sz="1300" spc="3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300" dirty="0">
                          <a:latin typeface="Cambria"/>
                          <a:cs typeface="Cambria"/>
                        </a:rPr>
                        <a:t>(high </a:t>
                      </a:r>
                      <a:r>
                        <a:rPr sz="1300" spc="-10" dirty="0">
                          <a:latin typeface="Cambria"/>
                          <a:cs typeface="Cambria"/>
                        </a:rPr>
                        <a:t>modulus)</a:t>
                      </a:r>
                      <a:endParaRPr sz="1300">
                        <a:latin typeface="Cambria"/>
                        <a:cs typeface="Cambria"/>
                      </a:endParaRPr>
                    </a:p>
                    <a:p>
                      <a:pPr marL="412115" indent="-269240">
                        <a:lnSpc>
                          <a:spcPts val="1664"/>
                        </a:lnSpc>
                        <a:spcBef>
                          <a:spcPts val="105"/>
                        </a:spcBef>
                        <a:buAutoNum type="arabicPeriod" startAt="5"/>
                        <a:tabLst>
                          <a:tab pos="41211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Ceramics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ts val="1664"/>
                        </a:lnSpc>
                        <a:tabLst>
                          <a:tab pos="1995805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AljO3t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B4C,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SiC,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100" spc="-75" baseline="-13888" dirty="0">
                          <a:latin typeface="Times New Roman"/>
                          <a:cs typeface="Times New Roman"/>
                        </a:rPr>
                        <a:t>2</a:t>
                      </a:r>
                      <a:endParaRPr sz="2100" baseline="-13888">
                        <a:latin typeface="Times New Roman"/>
                        <a:cs typeface="Times New Roman"/>
                      </a:endParaRPr>
                    </a:p>
                    <a:p>
                      <a:pPr marL="426084" indent="-285115">
                        <a:lnSpc>
                          <a:spcPts val="1510"/>
                        </a:lnSpc>
                        <a:spcBef>
                          <a:spcPts val="470"/>
                        </a:spcBef>
                        <a:buClr>
                          <a:srgbClr val="181818"/>
                        </a:buClr>
                        <a:buAutoNum type="arabicPeriod" startAt="6"/>
                        <a:tabLst>
                          <a:tab pos="426084" algn="l"/>
                        </a:tabLst>
                      </a:pPr>
                      <a:r>
                        <a:rPr sz="1350" spc="-10" dirty="0">
                          <a:latin typeface="Cambria"/>
                          <a:cs typeface="Cambria"/>
                        </a:rPr>
                        <a:t>Whiskerst</a:t>
                      </a:r>
                      <a:endParaRPr sz="1350">
                        <a:latin typeface="Cambria"/>
                        <a:cs typeface="Cambria"/>
                      </a:endParaRPr>
                    </a:p>
                    <a:p>
                      <a:pPr marL="427355">
                        <a:lnSpc>
                          <a:spcPts val="1630"/>
                        </a:lnSpc>
                        <a:tabLst>
                          <a:tab pos="2584450" algn="l"/>
                        </a:tabLst>
                      </a:pPr>
                      <a:r>
                        <a:rPr sz="1450" dirty="0">
                          <a:latin typeface="Cambria"/>
                          <a:cs typeface="Cambria"/>
                        </a:rPr>
                        <a:t>Al</a:t>
                      </a:r>
                      <a:r>
                        <a:rPr sz="1275" baseline="-32679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1450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1950" baseline="-21367" dirty="0">
                          <a:latin typeface="Cambria"/>
                          <a:cs typeface="Cambria"/>
                        </a:rPr>
                        <a:t>3</a:t>
                      </a:r>
                      <a:r>
                        <a:rPr sz="1450" dirty="0">
                          <a:latin typeface="Cambria"/>
                          <a:cs typeface="Cambria"/>
                        </a:rPr>
                        <a:t>,</a:t>
                      </a:r>
                      <a:r>
                        <a:rPr sz="145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50" dirty="0">
                          <a:latin typeface="Cambria"/>
                          <a:cs typeface="Cambria"/>
                        </a:rPr>
                        <a:t>Cr,</a:t>
                      </a:r>
                      <a:r>
                        <a:rPr sz="1450" spc="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50" spc="-95" dirty="0">
                          <a:latin typeface="Cambria"/>
                          <a:cs typeface="Cambria"/>
                        </a:rPr>
                        <a:t>graphite,</a:t>
                      </a:r>
                      <a:r>
                        <a:rPr sz="1450" spc="1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50" dirty="0">
                          <a:latin typeface="Cambria"/>
                          <a:cs typeface="Cambria"/>
                        </a:rPr>
                        <a:t>SiC,</a:t>
                      </a:r>
                      <a:r>
                        <a:rPr sz="1450" spc="1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50" spc="-25" dirty="0">
                          <a:latin typeface="Cambria"/>
                          <a:cs typeface="Cambria"/>
                        </a:rPr>
                        <a:t>5i3</a:t>
                      </a:r>
                      <a:r>
                        <a:rPr sz="145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450" spc="-50" dirty="0">
                          <a:latin typeface="Cambria"/>
                          <a:cs typeface="Cambria"/>
                        </a:rPr>
                        <a:t>g</a:t>
                      </a:r>
                      <a:endParaRPr sz="145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9525">
                      <a:solidFill>
                        <a:srgbClr val="383838"/>
                      </a:solidFill>
                      <a:prstDash val="solid"/>
                    </a:lnL>
                    <a:lnR w="9525">
                      <a:solidFill>
                        <a:srgbClr val="383838"/>
                      </a:solidFill>
                      <a:prstDash val="solid"/>
                    </a:lnR>
                    <a:lnT w="9525">
                      <a:solidFill>
                        <a:srgbClr val="383838"/>
                      </a:solidFill>
                      <a:prstDash val="solid"/>
                    </a:lnT>
                    <a:lnB w="9525">
                      <a:solidFill>
                        <a:srgbClr val="3838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ts val="1410"/>
                        </a:lnSpc>
                        <a:tabLst>
                          <a:tab pos="382905" algn="l"/>
                        </a:tabLst>
                      </a:pPr>
                      <a:r>
                        <a:rPr sz="1350" spc="-25" dirty="0">
                          <a:latin typeface="Cambria"/>
                          <a:cs typeface="Cambria"/>
                        </a:rPr>
                        <a:t>l.</a:t>
                      </a:r>
                      <a:r>
                        <a:rPr sz="135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350" spc="-45" dirty="0">
                          <a:latin typeface="Cambria"/>
                          <a:cs typeface="Cambria"/>
                        </a:rPr>
                        <a:t>l'hermosctting</a:t>
                      </a:r>
                      <a:r>
                        <a:rPr sz="1350" spc="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350" spc="-10" dirty="0">
                          <a:latin typeface="Cambria"/>
                          <a:cs typeface="Cambria"/>
                        </a:rPr>
                        <a:t>rcsins</a:t>
                      </a:r>
                      <a:endParaRPr sz="1350">
                        <a:latin typeface="Cambria"/>
                        <a:cs typeface="Cambr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300" spc="-20" dirty="0">
                          <a:latin typeface="Cambria"/>
                          <a:cs typeface="Cambria"/>
                        </a:rPr>
                        <a:t>Polyester</a:t>
                      </a:r>
                      <a:r>
                        <a:rPr sz="1300" spc="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300" spc="-10" dirty="0">
                          <a:latin typeface="Cambria"/>
                          <a:cs typeface="Cambria"/>
                        </a:rPr>
                        <a:t>rcsins,</a:t>
                      </a:r>
                      <a:r>
                        <a:rPr sz="13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300" spc="-10" dirty="0">
                          <a:latin typeface="Cambria"/>
                          <a:cs typeface="Cambria"/>
                        </a:rPr>
                        <a:t>epoxide</a:t>
                      </a:r>
                      <a:r>
                        <a:rPr sz="1300" spc="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300" spc="-10" dirty="0">
                          <a:latin typeface="Cambria"/>
                          <a:cs typeface="Cambria"/>
                        </a:rPr>
                        <a:t>resins</a:t>
                      </a:r>
                      <a:endParaRPr sz="1300">
                        <a:latin typeface="Cambria"/>
                        <a:cs typeface="Cambria"/>
                      </a:endParaRPr>
                    </a:p>
                    <a:p>
                      <a:pPr marL="382905" indent="-271780">
                        <a:lnSpc>
                          <a:spcPts val="1555"/>
                        </a:lnSpc>
                        <a:spcBef>
                          <a:spcPts val="165"/>
                        </a:spcBef>
                        <a:buClr>
                          <a:srgbClr val="0F0F0F"/>
                        </a:buClr>
                        <a:buAutoNum type="arabicPeriod" startAt="2"/>
                        <a:tabLst>
                          <a:tab pos="382905" algn="l"/>
                        </a:tabLst>
                      </a:pPr>
                      <a:r>
                        <a:rPr sz="1300" spc="-10" dirty="0">
                          <a:latin typeface="Cambria"/>
                          <a:cs typeface="Cambria"/>
                        </a:rPr>
                        <a:t>Thermoplastics</a:t>
                      </a:r>
                      <a:endParaRPr sz="1300">
                        <a:latin typeface="Cambria"/>
                        <a:cs typeface="Cambria"/>
                      </a:endParaRPr>
                    </a:p>
                    <a:p>
                      <a:pPr marL="387350">
                        <a:lnSpc>
                          <a:spcPts val="1645"/>
                        </a:lnSpc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PA,</a:t>
                      </a:r>
                      <a:r>
                        <a:rPr sz="1400" spc="3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PAI,</a:t>
                      </a:r>
                      <a:r>
                        <a:rPr sz="1400" spc="3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PBT,</a:t>
                      </a:r>
                      <a:r>
                        <a:rPr sz="1400" spc="3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PET,</a:t>
                      </a:r>
                      <a:r>
                        <a:rPr sz="1400" spc="3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PES,</a:t>
                      </a:r>
                      <a:r>
                        <a:rPr sz="1400" spc="2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20" dirty="0">
                          <a:latin typeface="Cambria"/>
                          <a:cs typeface="Cambria"/>
                        </a:rPr>
                        <a:t>PPS,</a:t>
                      </a:r>
                      <a:endParaRPr sz="1400">
                        <a:latin typeface="Cambria"/>
                        <a:cs typeface="Cambria"/>
                      </a:endParaRPr>
                    </a:p>
                    <a:p>
                      <a:pPr marL="386715">
                        <a:lnSpc>
                          <a:spcPts val="1745"/>
                        </a:lnSpc>
                      </a:pPr>
                      <a:r>
                        <a:rPr sz="1500" spc="-20" dirty="0">
                          <a:latin typeface="Cambria"/>
                          <a:cs typeface="Cambria"/>
                        </a:rPr>
                        <a:t>PEFK</a:t>
                      </a:r>
                      <a:endParaRPr sz="1500">
                        <a:latin typeface="Cambria"/>
                        <a:cs typeface="Cambria"/>
                      </a:endParaRPr>
                    </a:p>
                    <a:p>
                      <a:pPr marL="382905" indent="-270510">
                        <a:lnSpc>
                          <a:spcPts val="1645"/>
                        </a:lnSpc>
                        <a:buClr>
                          <a:srgbClr val="232323"/>
                        </a:buClr>
                        <a:buAutoNum type="arabicPeriod" startAt="3"/>
                        <a:tabLst>
                          <a:tab pos="382905" algn="l"/>
                        </a:tabLst>
                      </a:pPr>
                      <a:r>
                        <a:rPr sz="1400" spc="-30" dirty="0">
                          <a:latin typeface="Calibri"/>
                          <a:cs typeface="Calibri"/>
                        </a:rPr>
                        <a:t>Metal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mai‹ices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94970">
                        <a:lnSpc>
                          <a:spcPts val="1610"/>
                        </a:lnSpc>
                      </a:pPr>
                      <a:r>
                        <a:rPr sz="1350" dirty="0">
                          <a:latin typeface="Calibri"/>
                          <a:cs typeface="Calibri"/>
                        </a:rPr>
                        <a:t>A\,</a:t>
                      </a:r>
                      <a:r>
                        <a:rPr sz="1350" spc="2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50" dirty="0">
                          <a:latin typeface="Calibri"/>
                          <a:cs typeface="Calibri"/>
                        </a:rPr>
                        <a:t>Ti,</a:t>
                      </a:r>
                      <a:r>
                        <a:rPr sz="1350" spc="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50" dirty="0">
                          <a:latin typeface="Calibri"/>
                          <a:cs typeface="Calibri"/>
                        </a:rPr>
                        <a:t>Mg,</a:t>
                      </a:r>
                      <a:r>
                        <a:rPr sz="1350" spc="3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50" dirty="0">
                          <a:latin typeface="Calibri"/>
                          <a:cs typeface="Calibri"/>
                        </a:rPr>
                        <a:t>Cr</a:t>
                      </a:r>
                      <a:r>
                        <a:rPr sz="1350" spc="3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5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350" spc="20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50" dirty="0">
                          <a:latin typeface="Calibri"/>
                          <a:cs typeface="Calibri"/>
                        </a:rPr>
                        <a:t>Ni,</a:t>
                      </a:r>
                      <a:r>
                        <a:rPr sz="1350" spc="17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350" spc="-10" dirty="0">
                          <a:latin typeface="Calibri"/>
                          <a:cs typeface="Calibri"/>
                        </a:rPr>
                        <a:t>togethcr</a:t>
                      </a:r>
                      <a:endParaRPr sz="1350">
                        <a:latin typeface="Calibri"/>
                        <a:cs typeface="Calibri"/>
                      </a:endParaRPr>
                    </a:p>
                    <a:p>
                      <a:pPr marL="3937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13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their</a:t>
                      </a:r>
                      <a:r>
                        <a:rPr sz="13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0" dirty="0">
                          <a:latin typeface="Calibri"/>
                          <a:cs typeface="Calibri"/>
                        </a:rPr>
                        <a:t>a\</a:t>
                      </a:r>
                      <a:r>
                        <a:rPr sz="13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loys.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389890" indent="-272415">
                        <a:lnSpc>
                          <a:spcPct val="100000"/>
                        </a:lnSpc>
                        <a:spcBef>
                          <a:spcPts val="80"/>
                        </a:spcBef>
                        <a:buAutoNum type="arabicPeriod" startAt="4"/>
                        <a:tabLst>
                          <a:tab pos="389890" algn="l"/>
                        </a:tabLst>
                      </a:pPr>
                      <a:r>
                        <a:rPr sz="1350" dirty="0">
                          <a:latin typeface="Calibri"/>
                          <a:cs typeface="Calibri"/>
                        </a:rPr>
                        <a:t>Composite</a:t>
                      </a:r>
                      <a:r>
                        <a:rPr sz="13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50" spc="-10" dirty="0">
                          <a:latin typeface="Calibri"/>
                          <a:cs typeface="Calibri"/>
                        </a:rPr>
                        <a:t>matrices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383838"/>
                      </a:solidFill>
                      <a:prstDash val="solid"/>
                    </a:lnL>
                    <a:lnR w="9525">
                      <a:solidFill>
                        <a:srgbClr val="383838"/>
                      </a:solidFill>
                      <a:prstDash val="solid"/>
                    </a:lnR>
                    <a:lnT w="9525">
                      <a:solidFill>
                        <a:srgbClr val="383838"/>
                      </a:solidFill>
                      <a:prstDash val="solid"/>
                    </a:lnT>
                    <a:lnB w="9525">
                      <a:solidFill>
                        <a:srgbClr val="3838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856874" y="188595"/>
            <a:ext cx="3521710" cy="56832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550" i="1" dirty="0">
                <a:latin typeface="Cambria"/>
                <a:cs typeface="Cambria"/>
              </a:rPr>
              <a:t>Jome</a:t>
            </a:r>
            <a:r>
              <a:rPr sz="1550" i="1" spc="50" dirty="0">
                <a:latin typeface="Cambria"/>
                <a:cs typeface="Cambria"/>
              </a:rPr>
              <a:t> </a:t>
            </a:r>
            <a:r>
              <a:rPr sz="1550" i="1" dirty="0">
                <a:latin typeface="Cambria"/>
                <a:cs typeface="Cambria"/>
              </a:rPr>
              <a:t>fibre</a:t>
            </a:r>
            <a:r>
              <a:rPr sz="1550" i="1" spc="90" dirty="0">
                <a:latin typeface="Cambria"/>
                <a:cs typeface="Cambria"/>
              </a:rPr>
              <a:t> </a:t>
            </a:r>
            <a:r>
              <a:rPr sz="1550" i="1" spc="-20" dirty="0">
                <a:latin typeface="Cambria"/>
                <a:cs typeface="Cambria"/>
              </a:rPr>
              <a:t>and</a:t>
            </a:r>
            <a:r>
              <a:rPr sz="1550" i="1" spc="-35" dirty="0">
                <a:latin typeface="Cambria"/>
                <a:cs typeface="Cambria"/>
              </a:rPr>
              <a:t> </a:t>
            </a:r>
            <a:r>
              <a:rPr sz="1550" dirty="0">
                <a:latin typeface="Cambria"/>
                <a:cs typeface="Cambria"/>
              </a:rPr>
              <a:t>mofrfi </a:t>
            </a:r>
            <a:r>
              <a:rPr sz="1550" i="1" spc="-45" dirty="0">
                <a:latin typeface="Cambria"/>
                <a:cs typeface="Cambria"/>
              </a:rPr>
              <a:t>materials</a:t>
            </a:r>
            <a:r>
              <a:rPr sz="1550" i="1" spc="60" dirty="0">
                <a:latin typeface="Cambria"/>
                <a:cs typeface="Cambria"/>
              </a:rPr>
              <a:t> </a:t>
            </a:r>
            <a:r>
              <a:rPr sz="1550" i="1" dirty="0">
                <a:latin typeface="Cambria"/>
                <a:cs typeface="Cambria"/>
              </a:rPr>
              <a:t>used</a:t>
            </a:r>
            <a:r>
              <a:rPr sz="1550" i="1" spc="70" dirty="0">
                <a:latin typeface="Cambria"/>
                <a:cs typeface="Cambria"/>
              </a:rPr>
              <a:t> </a:t>
            </a:r>
            <a:r>
              <a:rPr sz="1550" i="1" dirty="0">
                <a:latin typeface="Cambria"/>
                <a:cs typeface="Cambria"/>
              </a:rPr>
              <a:t>in</a:t>
            </a:r>
            <a:r>
              <a:rPr sz="1550" i="1" spc="-40" dirty="0">
                <a:latin typeface="Cambria"/>
                <a:cs typeface="Cambria"/>
              </a:rPr>
              <a:t> </a:t>
            </a:r>
            <a:r>
              <a:rPr sz="1550" spc="-20" dirty="0">
                <a:latin typeface="Cambria"/>
                <a:cs typeface="Cambria"/>
              </a:rPr>
              <a:t>ffie</a:t>
            </a:r>
            <a:endParaRPr sz="1550">
              <a:latin typeface="Cambria"/>
              <a:cs typeface="Cambria"/>
            </a:endParaRPr>
          </a:p>
          <a:p>
            <a:pPr marL="142240">
              <a:lnSpc>
                <a:spcPct val="100000"/>
              </a:lnSpc>
              <a:spcBef>
                <a:spcPts val="280"/>
              </a:spcBef>
            </a:pPr>
            <a:r>
              <a:rPr sz="1550" i="1" dirty="0">
                <a:latin typeface="Cambria"/>
                <a:cs typeface="Cambria"/>
              </a:rPr>
              <a:t>Abie-reinforced</a:t>
            </a:r>
            <a:r>
              <a:rPr sz="1550" i="1" spc="30" dirty="0">
                <a:latin typeface="Cambria"/>
                <a:cs typeface="Cambria"/>
              </a:rPr>
              <a:t> </a:t>
            </a:r>
            <a:r>
              <a:rPr sz="1550" i="1" spc="-10" dirty="0">
                <a:latin typeface="Cambria"/>
                <a:cs typeface="Cambria"/>
              </a:rPr>
              <a:t>composites</a:t>
            </a:r>
            <a:endParaRPr sz="15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4775" y="685800"/>
            <a:ext cx="5753100" cy="3448050"/>
            <a:chOff x="104775" y="685800"/>
            <a:chExt cx="5753100" cy="34480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775" y="685800"/>
              <a:ext cx="5753100" cy="344805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523232" y="3323082"/>
              <a:ext cx="231775" cy="0"/>
            </a:xfrm>
            <a:custGeom>
              <a:avLst/>
              <a:gdLst/>
              <a:ahLst/>
              <a:cxnLst/>
              <a:rect l="l" t="t" r="r" b="b"/>
              <a:pathLst>
                <a:path w="231775">
                  <a:moveTo>
                    <a:pt x="0" y="0"/>
                  </a:moveTo>
                  <a:lnTo>
                    <a:pt x="231647" y="0"/>
                  </a:lnTo>
                </a:path>
              </a:pathLst>
            </a:custGeom>
            <a:ln w="21336">
              <a:solidFill>
                <a:srgbClr val="5757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1312" rIns="0" bIns="0" rtlCol="0">
            <a:spAutoFit/>
          </a:bodyPr>
          <a:lstStyle/>
          <a:p>
            <a:pPr marL="100584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Somefibre-</a:t>
            </a:r>
            <a:r>
              <a:rPr dirty="0"/>
              <a:t>reinforced</a:t>
            </a:r>
            <a:r>
              <a:rPr spc="-40" dirty="0"/>
              <a:t> </a:t>
            </a:r>
            <a:r>
              <a:rPr spc="-75" dirty="0">
                <a:solidFill>
                  <a:srgbClr val="0E0E0E"/>
                </a:solidFill>
              </a:rPr>
              <a:t>composites</a:t>
            </a:r>
            <a:r>
              <a:rPr dirty="0">
                <a:solidFill>
                  <a:srgbClr val="0E0E0E"/>
                </a:solidFill>
              </a:rPr>
              <a:t> </a:t>
            </a:r>
            <a:r>
              <a:rPr spc="-105" dirty="0">
                <a:solidFill>
                  <a:srgbClr val="0C0C0C"/>
                </a:solidFill>
              </a:rPr>
              <a:t>an‹t</a:t>
            </a:r>
            <a:r>
              <a:rPr spc="-95" dirty="0">
                <a:solidFill>
                  <a:srgbClr val="0C0C0C"/>
                </a:solidFill>
              </a:rPr>
              <a:t> </a:t>
            </a:r>
            <a:r>
              <a:rPr spc="-30" dirty="0"/>
              <a:t>their</a:t>
            </a:r>
            <a:r>
              <a:rPr spc="5" dirty="0"/>
              <a:t> </a:t>
            </a:r>
            <a:r>
              <a:rPr spc="-25" dirty="0"/>
              <a:t>applications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08638" y="2684462"/>
            <a:ext cx="127127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6965" algn="l"/>
              </a:tabLst>
            </a:pPr>
            <a:r>
              <a:rPr sz="1300" dirty="0">
                <a:solidFill>
                  <a:srgbClr val="131313"/>
                </a:solidFill>
                <a:latin typeface="Calibri"/>
                <a:cs typeface="Calibri"/>
              </a:rPr>
              <a:t>Graphite-</a:t>
            </a:r>
            <a:r>
              <a:rPr sz="1300" spc="-25" dirty="0">
                <a:solidFill>
                  <a:srgbClr val="131313"/>
                </a:solidFill>
                <a:latin typeface="Calibri"/>
                <a:cs typeface="Calibri"/>
              </a:rPr>
              <a:t>pol</a:t>
            </a:r>
            <a:r>
              <a:rPr sz="1300" dirty="0">
                <a:solidFill>
                  <a:srgbClr val="131313"/>
                </a:solidFill>
                <a:latin typeface="Calibri"/>
                <a:cs typeface="Calibri"/>
              </a:rPr>
              <a:t>	</a:t>
            </a:r>
            <a:r>
              <a:rPr sz="1300" spc="-25" dirty="0">
                <a:solidFill>
                  <a:srgbClr val="131313"/>
                </a:solidFill>
                <a:latin typeface="Calibri"/>
                <a:cs typeface="Calibri"/>
              </a:rPr>
              <a:t>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074" y="3148012"/>
            <a:ext cx="10356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0" dirty="0">
                <a:solidFill>
                  <a:srgbClr val="161616"/>
                </a:solidFill>
                <a:latin typeface="Calibri"/>
                <a:cs typeface="Calibri"/>
              </a:rPr>
              <a:t>Glass•polymcr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2667" y="3107665"/>
            <a:ext cx="3361690" cy="51498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400" dirty="0">
                <a:solidFill>
                  <a:srgbClr val="262626"/>
                </a:solidFill>
                <a:latin typeface="Calibri"/>
                <a:cs typeface="Calibri"/>
              </a:rPr>
              <a:t>Light</a:t>
            </a:r>
            <a:r>
              <a:rPr sz="1400" spc="80" dirty="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weight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5" dirty="0">
                <a:solidFill>
                  <a:srgbClr val="131313"/>
                </a:solidFill>
                <a:latin typeface="Calibri"/>
                <a:cs typeface="Calibri"/>
              </a:rPr>
              <a:t>automotive</a:t>
            </a:r>
            <a:r>
              <a:rPr sz="1400" spc="135" dirty="0">
                <a:solidFill>
                  <a:srgbClr val="131313"/>
                </a:solidFill>
                <a:latin typeface="Calibri"/>
                <a:cs typeface="Calibri"/>
              </a:rPr>
              <a:t> </a:t>
            </a:r>
            <a:r>
              <a:rPr sz="1400" spc="-45" dirty="0">
                <a:solidFill>
                  <a:srgbClr val="1F1F1F"/>
                </a:solidFill>
                <a:latin typeface="Calibri"/>
                <a:cs typeface="Calibri"/>
              </a:rPr>
              <a:t>appIi‹</a:t>
            </a:r>
            <a:r>
              <a:rPr sz="1400" spc="-120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F1F1F"/>
                </a:solidFill>
                <a:latin typeface="Calibri"/>
                <a:cs typeface="Calibri"/>
              </a:rPr>
              <a:t>»lions,</a:t>
            </a:r>
            <a:r>
              <a:rPr sz="1400" spc="75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63636"/>
                </a:solidFill>
                <a:latin typeface="Calibri"/>
                <a:cs typeface="Calibri"/>
              </a:rPr>
              <a:t>wcar</a:t>
            </a:r>
            <a:r>
              <a:rPr sz="1400" spc="5" dirty="0">
                <a:solidFill>
                  <a:srgbClr val="363636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83838"/>
                </a:solidFill>
                <a:latin typeface="Calibri"/>
                <a:cs typeface="Calibri"/>
              </a:rPr>
              <a:t>and</a:t>
            </a:r>
            <a:endParaRPr sz="1400">
              <a:latin typeface="Calibri"/>
              <a:cs typeface="Calibri"/>
            </a:endParaRPr>
          </a:p>
          <a:p>
            <a:pPr marL="15240">
              <a:lnSpc>
                <a:spcPct val="100000"/>
              </a:lnSpc>
              <a:spcBef>
                <a:spcPts val="295"/>
              </a:spcBef>
            </a:pPr>
            <a:r>
              <a:rPr sz="1300" dirty="0">
                <a:solidFill>
                  <a:srgbClr val="1C1C1C"/>
                </a:solidFill>
                <a:latin typeface="Calibri"/>
                <a:cs typeface="Calibri"/>
              </a:rPr>
              <a:t>marine</a:t>
            </a:r>
            <a:r>
              <a:rPr sz="1300" spc="6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181818"/>
                </a:solidFill>
                <a:latin typeface="Calibri"/>
                <a:cs typeface="Calibri"/>
              </a:rPr>
              <a:t>appli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34568" y="477773"/>
          <a:ext cx="4721860" cy="3799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395"/>
                <a:gridCol w="4264025"/>
              </a:tblGrid>
              <a:tr h="1014730">
                <a:tc gridSpan="2">
                  <a:txBody>
                    <a:bodyPr/>
                    <a:lstStyle/>
                    <a:p>
                      <a:pPr marL="447675" algn="just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i="1" dirty="0">
                          <a:latin typeface="Cambria"/>
                          <a:cs typeface="Cambria"/>
                        </a:rPr>
                        <a:t>C‹itnmerrivl</a:t>
                      </a:r>
                      <a:r>
                        <a:rPr sz="1300" i="1" spc="-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300" i="1" spc="-10" dirty="0">
                          <a:latin typeface="Cambria"/>
                          <a:cs typeface="Cambria"/>
                        </a:rPr>
                        <a:t>‹iirrruft</a:t>
                      </a:r>
                      <a:endParaRPr sz="1300">
                        <a:latin typeface="Cambria"/>
                        <a:cs typeface="Cambria"/>
                      </a:endParaRPr>
                    </a:p>
                    <a:p>
                      <a:pPr marL="450850" marR="68580" indent="-2540" algn="just">
                        <a:lnSpc>
                          <a:spcPct val="1237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Llsed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air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85" dirty="0">
                          <a:latin typeface="Cambria"/>
                          <a:cs typeface="Cambria"/>
                        </a:rPr>
                        <a:t>candid</a:t>
                      </a:r>
                      <a:r>
                        <a:rPr sz="12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solidFill>
                            <a:srgbClr val="0F0F0F"/>
                          </a:solidFill>
                          <a:latin typeface="Cambria"/>
                          <a:cs typeface="Cambria"/>
                        </a:rPr>
                        <a:t>ioning</a:t>
                      </a:r>
                      <a:r>
                        <a:rPr sz="1200" spc="80" dirty="0">
                          <a:solidFill>
                            <a:srgbClr val="0F0F0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4uct,</a:t>
                      </a:r>
                      <a:r>
                        <a:rPr sz="12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radar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do\nc,</a:t>
                      </a:r>
                      <a:r>
                        <a:rPr sz="12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landing</a:t>
                      </a:r>
                      <a:r>
                        <a:rPr sz="1200" spc="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gear</a:t>
                      </a:r>
                      <a:r>
                        <a:rPr sz="1200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solidFill>
                            <a:srgbClr val="181818"/>
                          </a:solidFill>
                          <a:latin typeface="Cambria"/>
                          <a:cs typeface="Cambria"/>
                        </a:rPr>
                        <a:t>Jonr. </a:t>
                      </a:r>
                      <a:r>
                        <a:rPr sz="1200" dirty="0">
                          <a:solidFill>
                            <a:srgbClr val="0C0C0C"/>
                          </a:solidFill>
                          <a:latin typeface="Cambria"/>
                          <a:cs typeface="Cambria"/>
                        </a:rPr>
                        <a:t>seats.</a:t>
                      </a:r>
                      <a:r>
                        <a:rPr sz="1200" spc="295" dirty="0">
                          <a:solidFill>
                            <a:srgbClr val="0C0C0C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I1oarin¿s,</a:t>
                      </a:r>
                      <a:r>
                        <a:rPr sz="1200" spc="130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window</a:t>
                      </a:r>
                      <a:r>
                        <a:rPr sz="1200" spc="125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reveals,</a:t>
                      </a:r>
                      <a:r>
                        <a:rPr sz="1200" spc="3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ceiJ</a:t>
                      </a:r>
                      <a:r>
                        <a:rPr sz="1200" spc="-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iny</a:t>
                      </a:r>
                      <a:r>
                        <a:rPr sz="1200" spc="4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panels,</a:t>
                      </a:r>
                      <a:r>
                        <a:rPr sz="1200" spc="4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65" dirty="0">
                          <a:latin typeface="Cambria"/>
                          <a:cs typeface="Cambria"/>
                        </a:rPr>
                        <a:t>propel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25" dirty="0">
                          <a:solidFill>
                            <a:srgbClr val="0F0F0F"/>
                          </a:solidFill>
                          <a:latin typeface="Cambria"/>
                          <a:cs typeface="Cambria"/>
                        </a:rPr>
                        <a:t>lcr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blades,</a:t>
                      </a:r>
                      <a:r>
                        <a:rPr sz="1200" spc="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nuse.</a:t>
                      </a:r>
                      <a:r>
                        <a:rPr sz="12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45" dirty="0">
                          <a:latin typeface="Cambria"/>
                          <a:cs typeface="Cambria"/>
                        </a:rPr>
                        <a:t>\ving</a:t>
                      </a:r>
                      <a:r>
                        <a:rPr sz="1200" spc="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body,</a:t>
                      </a:r>
                      <a:r>
                        <a:rPr sz="1200" spc="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elevators,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ailerons,</a:t>
                      </a:r>
                      <a:r>
                        <a:rPr sz="12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air </a:t>
                      </a:r>
                      <a:r>
                        <a:rPr sz="1200" spc="-40" dirty="0">
                          <a:latin typeface="Cambria"/>
                          <a:cs typeface="Cambria"/>
                        </a:rPr>
                        <a:t>brak0,</a:t>
                      </a:r>
                      <a:r>
                        <a:rPr sz="12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efc’.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4F5454"/>
                      </a:solidFill>
                      <a:prstDash val="solid"/>
                    </a:lnL>
                    <a:lnR w="19050">
                      <a:solidFill>
                        <a:srgbClr val="4F5454"/>
                      </a:solidFill>
                      <a:prstDash val="solid"/>
                    </a:lnR>
                    <a:lnT w="19050">
                      <a:solidFill>
                        <a:srgbClr val="4F5454"/>
                      </a:solidFill>
                      <a:prstDash val="solid"/>
                    </a:lnT>
                    <a:lnB w="19050">
                      <a:solidFill>
                        <a:srgbClr val="4F545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02665">
                <a:tc>
                  <a:txBody>
                    <a:bodyPr/>
                    <a:lstStyle/>
                    <a:p>
                      <a:pPr marL="21590" algn="ctr">
                        <a:lnSpc>
                          <a:spcPts val="1814"/>
                        </a:lnSpc>
                      </a:pPr>
                      <a:r>
                        <a:rPr sz="1950" spc="-430" dirty="0">
                          <a:latin typeface="Courier New"/>
                          <a:cs typeface="Courier New"/>
                        </a:rPr>
                        <a:t>2.</a:t>
                      </a:r>
                      <a:endParaRPr sz="19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9050">
                      <a:solidFill>
                        <a:srgbClr val="4F5454"/>
                      </a:solidFill>
                      <a:prstDash val="solid"/>
                    </a:lnL>
                    <a:lnT w="19050">
                      <a:solidFill>
                        <a:srgbClr val="4F5454"/>
                      </a:solidFill>
                      <a:prstDash val="solid"/>
                    </a:lnT>
                    <a:lnB w="19050">
                      <a:solidFill>
                        <a:srgbClr val="4F54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tabLst>
                          <a:tab pos="532765" algn="l"/>
                          <a:tab pos="3676015" algn="l"/>
                        </a:tabLst>
                      </a:pPr>
                      <a:r>
                        <a:rPr sz="1250" spc="-20" dirty="0">
                          <a:latin typeface="Times New Roman"/>
                          <a:cs typeface="Times New Roman"/>
                        </a:rPr>
                        <a:t>Used</a:t>
                      </a:r>
                      <a:r>
                        <a:rPr sz="1250" dirty="0">
                          <a:latin typeface="Times New Roman"/>
                          <a:cs typeface="Times New Roman"/>
                        </a:rPr>
                        <a:t>	for</a:t>
                      </a:r>
                      <a:r>
                        <a:rPr sz="125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50" dirty="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speed</a:t>
                      </a:r>
                      <a:r>
                        <a:rPr sz="1250" spc="170" dirty="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50" dirty="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brake.</a:t>
                      </a:r>
                      <a:r>
                        <a:rPr sz="1250" spc="114" dirty="0">
                          <a:solidFill>
                            <a:srgbClr val="111111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50" dirty="0">
                          <a:latin typeface="Times New Roman"/>
                          <a:cs typeface="Times New Roman"/>
                        </a:rPr>
                        <a:t>rubber</a:t>
                      </a:r>
                      <a:r>
                        <a:rPr sz="125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50" dirty="0">
                          <a:latin typeface="Times New Roman"/>
                          <a:cs typeface="Times New Roman"/>
                        </a:rPr>
                        <a:t>trunnion,</a:t>
                      </a:r>
                      <a:r>
                        <a:rPr sz="125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50" spc="-10" dirty="0">
                          <a:latin typeface="Times New Roman"/>
                          <a:cs typeface="Times New Roman"/>
                        </a:rPr>
                        <a:t>forz'ard</a:t>
                      </a:r>
                      <a:r>
                        <a:rPr sz="125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50" spc="-30" dirty="0">
                          <a:latin typeface="Times New Roman"/>
                          <a:cs typeface="Times New Roman"/>
                        </a:rPr>
                        <a:t>fuse</a:t>
                      </a:r>
                      <a:r>
                        <a:rPr sz="125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50" spc="-20" dirty="0">
                          <a:latin typeface="Times New Roman"/>
                          <a:cs typeface="Times New Roman"/>
                        </a:rPr>
                        <a:t>lag.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elevators.</a:t>
                      </a:r>
                      <a:r>
                        <a:rPr sz="13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ailerons,</a:t>
                      </a:r>
                      <a:r>
                        <a:rPr sz="13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landing</a:t>
                      </a:r>
                      <a:r>
                        <a:rPr sz="13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gear</a:t>
                      </a:r>
                      <a:r>
                        <a:rPr sz="1300" spc="60" dirty="0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doors.</a:t>
                      </a:r>
                      <a:r>
                        <a:rPr sz="13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horizontal</a:t>
                      </a:r>
                      <a:r>
                        <a:rPr sz="13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stabilizers.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>
                    <a:lnR w="19050">
                      <a:solidFill>
                        <a:srgbClr val="4F5454"/>
                      </a:solidFill>
                      <a:prstDash val="solid"/>
                    </a:lnR>
                    <a:lnT w="19050">
                      <a:solidFill>
                        <a:srgbClr val="4F5454"/>
                      </a:solidFill>
                      <a:prstDash val="solid"/>
                    </a:lnT>
                    <a:lnB w="19050">
                      <a:solidFill>
                        <a:srgbClr val="4F5454"/>
                      </a:solidFill>
                      <a:prstDash val="solid"/>
                    </a:lnB>
                  </a:tcPr>
                </a:tc>
              </a:tr>
              <a:tr h="770890">
                <a:tc>
                  <a:txBody>
                    <a:bodyPr/>
                    <a:lstStyle/>
                    <a:p>
                      <a:pPr marL="18415" algn="ctr">
                        <a:lnSpc>
                          <a:spcPts val="1795"/>
                        </a:lnSpc>
                      </a:pPr>
                      <a:r>
                        <a:rPr sz="1950" spc="-420" dirty="0">
                          <a:latin typeface="Courier New"/>
                          <a:cs typeface="Courier New"/>
                        </a:rPr>
                        <a:t>3.</a:t>
                      </a:r>
                      <a:endParaRPr sz="19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9050">
                      <a:solidFill>
                        <a:srgbClr val="4F5454"/>
                      </a:solidFill>
                      <a:prstDash val="solid"/>
                    </a:lnL>
                    <a:lnT w="19050">
                      <a:solidFill>
                        <a:srgbClr val="4F5454"/>
                      </a:solidFill>
                      <a:prstDash val="solid"/>
                    </a:lnT>
                    <a:lnB w="19050">
                      <a:solidFill>
                        <a:srgbClr val="4F54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5565" marR="88265" indent="8890">
                        <a:lnSpc>
                          <a:spcPct val="12240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Used</a:t>
                      </a:r>
                      <a:r>
                        <a:rPr sz="1200" spc="130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200" spc="40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remoie</a:t>
                      </a:r>
                      <a:r>
                        <a:rPr sz="1200" spc="409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piloted</a:t>
                      </a:r>
                      <a:r>
                        <a:rPr sz="1200" spc="125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vehicles,</a:t>
                      </a:r>
                      <a:r>
                        <a:rPr sz="1200" spc="130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filament</a:t>
                      </a:r>
                      <a:r>
                        <a:rPr sz="1200" spc="49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wound</a:t>
                      </a:r>
                      <a:r>
                        <a:rPr sz="1200" spc="4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rocket motors,</a:t>
                      </a:r>
                      <a:r>
                        <a:rPr sz="1200" spc="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0" dirty="0">
                          <a:latin typeface="Cambria"/>
                          <a:cs typeface="Cambria"/>
                        </a:rPr>
                        <a:t>wiiTgs,</a:t>
                      </a:r>
                      <a:r>
                        <a:rPr sz="1200" spc="1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40" dirty="0">
                          <a:latin typeface="Cambria"/>
                          <a:cs typeface="Cambria"/>
                        </a:rPr>
                        <a:t>rotor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cases,</a:t>
                      </a:r>
                      <a:r>
                        <a:rPr sz="1200" spc="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20" dirty="0">
                          <a:latin typeface="Cambria"/>
                          <a:cs typeface="Cambria"/>
                        </a:rPr>
                        <a:t>cfc.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90170" marB="0">
                    <a:lnR w="19050">
                      <a:solidFill>
                        <a:srgbClr val="4F5454"/>
                      </a:solidFill>
                      <a:prstDash val="solid"/>
                    </a:lnR>
                    <a:lnT w="19050">
                      <a:solidFill>
                        <a:srgbClr val="4F5454"/>
                      </a:solidFill>
                      <a:prstDash val="solid"/>
                    </a:lnT>
                    <a:lnB w="19050">
                      <a:solidFill>
                        <a:srgbClr val="4F5454"/>
                      </a:solidFill>
                      <a:prstDash val="soli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marL="22225" algn="ctr">
                        <a:lnSpc>
                          <a:spcPts val="1755"/>
                        </a:lnSpc>
                      </a:pPr>
                      <a:r>
                        <a:rPr sz="1750" spc="-25" dirty="0">
                          <a:latin typeface="Courier New"/>
                          <a:cs typeface="Courier New"/>
                        </a:rPr>
                        <a:t>4.</a:t>
                      </a:r>
                      <a:endParaRPr sz="17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9050">
                      <a:solidFill>
                        <a:srgbClr val="4F5454"/>
                      </a:solidFill>
                      <a:prstDash val="solid"/>
                    </a:lnL>
                    <a:lnT w="19050">
                      <a:solidFill>
                        <a:srgbClr val="4F545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4F5454"/>
                      </a:solidFill>
                      <a:prstDash val="solid"/>
                    </a:lnR>
                    <a:lnT w="19050">
                      <a:solidFill>
                        <a:srgbClr val="4F5454"/>
                      </a:solidFill>
                      <a:prstDash val="solid"/>
                    </a:lnT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4F545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554990" algn="l"/>
                          <a:tab pos="1628139" algn="l"/>
                          <a:tab pos="2161540" algn="l"/>
                          <a:tab pos="2794000" algn="l"/>
                          <a:tab pos="3413125" algn="l"/>
                          <a:tab pos="3993515" algn="l"/>
                        </a:tabLst>
                      </a:pPr>
                      <a:r>
                        <a:rPr sz="1250" spc="-20" dirty="0">
                          <a:latin typeface="Calibri"/>
                          <a:cs typeface="Calibri"/>
                        </a:rPr>
                        <a:t>Used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	for</a:t>
                      </a:r>
                      <a:r>
                        <a:rPr sz="1250" spc="19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250" spc="-10" dirty="0">
                          <a:latin typeface="Calibri"/>
                          <a:cs typeface="Calibri"/>
                        </a:rPr>
                        <a:t>antennas,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250" spc="-10" dirty="0">
                          <a:latin typeface="Calibri"/>
                          <a:cs typeface="Calibri"/>
                        </a:rPr>
                        <a:t>struts,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250" spc="-10" dirty="0">
                          <a:latin typeface="Calibri"/>
                          <a:cs typeface="Calibri"/>
                        </a:rPr>
                        <a:t>supgon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250" spc="-10" dirty="0">
                          <a:latin typeface="Calibri"/>
                          <a:cs typeface="Calibri"/>
                        </a:rPr>
                        <a:t>trusses,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250" spc="-10" dirty="0">
                          <a:latin typeface="Calibri"/>
                          <a:cs typeface="Calibri"/>
                        </a:rPr>
                        <a:t>trussCs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250" spc="-25" dirty="0">
                          <a:latin typeface="Calibri"/>
                          <a:cs typeface="Calibri"/>
                        </a:rPr>
                        <a:t>far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5454"/>
                      </a:solidFill>
                      <a:prstDash val="solid"/>
                    </a:lnR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4F545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425"/>
                        </a:lnSpc>
                      </a:pPr>
                      <a:r>
                        <a:rPr sz="1250" spc="-10" dirty="0">
                          <a:latin typeface="Calibri"/>
                          <a:cs typeface="Calibri"/>
                        </a:rPr>
                        <a:t>telescopes,</a:t>
                      </a:r>
                      <a:r>
                        <a:rPr sz="1250" spc="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storage</a:t>
                      </a:r>
                      <a:r>
                        <a:rPr sz="1250" spc="3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tasks</a:t>
                      </a:r>
                      <a:r>
                        <a:rPr sz="1250" spc="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fot</a:t>
                      </a:r>
                      <a:r>
                        <a:rPr sz="1250" spc="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gases</a:t>
                      </a:r>
                      <a:r>
                        <a:rPr sz="1250" spc="3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50" spc="3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fluids</a:t>
                      </a:r>
                      <a:r>
                        <a:rPr sz="1250" spc="2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250" spc="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10" dirty="0">
                          <a:latin typeface="Calibri"/>
                          <a:cs typeface="Calibri"/>
                        </a:rPr>
                        <a:t>cryogenic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9050">
                      <a:solidFill>
                        <a:srgbClr val="4F5454"/>
                      </a:solidFill>
                      <a:prstDash val="solid"/>
                    </a:lnR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4F5454"/>
                      </a:solidFill>
                      <a:prstDash val="solid"/>
                    </a:lnL>
                    <a:lnB w="19050">
                      <a:solidFill>
                        <a:srgbClr val="4F54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370"/>
                        </a:lnSpc>
                      </a:pPr>
                      <a:r>
                        <a:rPr sz="1150" dirty="0">
                          <a:latin typeface="Calibri"/>
                          <a:cs typeface="Calibri"/>
                        </a:rPr>
                        <a:t>temperatures,</a:t>
                      </a:r>
                      <a:r>
                        <a:rPr sz="1150" spc="2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20" dirty="0">
                          <a:solidFill>
                            <a:srgbClr val="232323"/>
                          </a:solidFill>
                          <a:latin typeface="Calibri"/>
                          <a:cs typeface="Calibri"/>
                        </a:rPr>
                        <a:t>e/c.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9050">
                      <a:solidFill>
                        <a:srgbClr val="4F5454"/>
                      </a:solidFill>
                      <a:prstDash val="solid"/>
                    </a:lnR>
                    <a:lnB w="19050">
                      <a:solidFill>
                        <a:srgbClr val="4F545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9850" y="238125"/>
            <a:ext cx="1724025" cy="14287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0625" y="1581150"/>
            <a:ext cx="1095375" cy="1524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90625" y="2571750"/>
            <a:ext cx="542925" cy="1143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5825" y="542925"/>
            <a:ext cx="123825" cy="1524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81100" y="3343275"/>
            <a:ext cx="1162050" cy="152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970" y="931862"/>
            <a:ext cx="234315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729" indent="-240029">
              <a:lnSpc>
                <a:spcPct val="100000"/>
              </a:lnSpc>
              <a:spcBef>
                <a:spcPts val="100"/>
              </a:spcBef>
              <a:buClr>
                <a:srgbClr val="FB770E"/>
              </a:buClr>
              <a:buChar char="•"/>
              <a:tabLst>
                <a:tab pos="252729" algn="l"/>
              </a:tabLst>
            </a:pPr>
            <a:r>
              <a:rPr sz="2200" dirty="0">
                <a:solidFill>
                  <a:srgbClr val="E4721A"/>
                </a:solidFill>
                <a:latin typeface="Calibri"/>
                <a:cs typeface="Calibri"/>
              </a:rPr>
              <a:t>Addition</a:t>
            </a:r>
            <a:r>
              <a:rPr sz="2200" spc="150" dirty="0">
                <a:solidFill>
                  <a:srgbClr val="E4721A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DA670C"/>
                </a:solidFill>
                <a:latin typeface="Calibri"/>
                <a:cs typeface="Calibri"/>
              </a:rPr>
              <a:t>Polymers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45074" y="931862"/>
            <a:ext cx="275971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442359"/>
                </a:solidFill>
                <a:latin typeface="Calibri"/>
                <a:cs typeface="Calibri"/>
              </a:rPr>
              <a:t>the</a:t>
            </a:r>
            <a:r>
              <a:rPr sz="2200" spc="70" dirty="0">
                <a:solidFill>
                  <a:srgbClr val="442359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593477"/>
                </a:solidFill>
                <a:latin typeface="Calibri"/>
                <a:cs typeface="Calibri"/>
              </a:rPr>
              <a:t>monomer</a:t>
            </a:r>
            <a:r>
              <a:rPr sz="2200" spc="180" dirty="0">
                <a:solidFill>
                  <a:srgbClr val="593477"/>
                </a:solidFill>
                <a:latin typeface="Calibri"/>
                <a:cs typeface="Calibri"/>
              </a:rPr>
              <a:t> </a:t>
            </a:r>
            <a:r>
              <a:rPr sz="2200" spc="-40" dirty="0">
                <a:solidFill>
                  <a:srgbClr val="5D3382"/>
                </a:solidFill>
                <a:latin typeface="Calibri"/>
                <a:cs typeface="Calibri"/>
              </a:rPr>
              <a:t>molecules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6027" y="1227137"/>
            <a:ext cx="513651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4850" algn="l"/>
                <a:tab pos="2407285" algn="l"/>
                <a:tab pos="3381375" algn="l"/>
              </a:tabLst>
            </a:pPr>
            <a:r>
              <a:rPr sz="2200" spc="-20" dirty="0">
                <a:solidFill>
                  <a:srgbClr val="4F2F77"/>
                </a:solidFill>
                <a:latin typeface="Calibri"/>
                <a:cs typeface="Calibri"/>
              </a:rPr>
              <a:t>bond</a:t>
            </a:r>
            <a:r>
              <a:rPr sz="2200" dirty="0">
                <a:solidFill>
                  <a:srgbClr val="4F2F77"/>
                </a:solidFill>
                <a:latin typeface="Calibri"/>
                <a:cs typeface="Calibri"/>
              </a:rPr>
              <a:t>	</a:t>
            </a:r>
            <a:r>
              <a:rPr sz="2200" dirty="0">
                <a:solidFill>
                  <a:srgbClr val="492A6B"/>
                </a:solidFill>
                <a:latin typeface="Calibri"/>
                <a:cs typeface="Calibri"/>
              </a:rPr>
              <a:t>to</a:t>
            </a:r>
            <a:r>
              <a:rPr sz="2200" spc="290" dirty="0">
                <a:solidFill>
                  <a:srgbClr val="492A6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B286D"/>
                </a:solidFill>
                <a:latin typeface="Calibri"/>
                <a:cs typeface="Calibri"/>
              </a:rPr>
              <a:t>each</a:t>
            </a:r>
            <a:r>
              <a:rPr sz="2200" spc="290" dirty="0">
                <a:solidFill>
                  <a:srgbClr val="4B286D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F246D"/>
                </a:solidFill>
                <a:latin typeface="Calibri"/>
                <a:cs typeface="Calibri"/>
              </a:rPr>
              <a:t>other</a:t>
            </a:r>
            <a:r>
              <a:rPr sz="2200" dirty="0">
                <a:solidFill>
                  <a:srgbClr val="4F246D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FF5B5B"/>
                </a:solidFill>
                <a:latin typeface="Calibri"/>
                <a:cs typeface="Calibri"/>
              </a:rPr>
              <a:t>without</a:t>
            </a:r>
            <a:r>
              <a:rPr sz="2200" dirty="0">
                <a:solidFill>
                  <a:srgbClr val="FF5B5B"/>
                </a:solidFill>
                <a:latin typeface="Calibri"/>
                <a:cs typeface="Calibri"/>
              </a:rPr>
              <a:t>	</a:t>
            </a:r>
            <a:r>
              <a:rPr sz="2200" dirty="0">
                <a:solidFill>
                  <a:srgbClr val="DB0E0E"/>
                </a:solidFill>
                <a:latin typeface="Calibri"/>
                <a:cs typeface="Calibri"/>
              </a:rPr>
              <a:t>the</a:t>
            </a:r>
            <a:r>
              <a:rPr sz="2200" spc="295" dirty="0">
                <a:solidFill>
                  <a:srgbClr val="DB0E0E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A12426"/>
                </a:solidFill>
                <a:latin typeface="Calibri"/>
                <a:cs typeface="Calibri"/>
              </a:rPr>
              <a:t>loss</a:t>
            </a:r>
            <a:r>
              <a:rPr sz="2200" spc="320" dirty="0">
                <a:solidFill>
                  <a:srgbClr val="A12426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72B79"/>
                </a:solidFill>
                <a:latin typeface="Calibri"/>
                <a:cs typeface="Calibri"/>
              </a:rPr>
              <a:t>of</a:t>
            </a:r>
            <a:r>
              <a:rPr sz="2200" spc="315" dirty="0">
                <a:solidFill>
                  <a:srgbClr val="572B79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704493"/>
                </a:solidFill>
                <a:latin typeface="Calibri"/>
                <a:cs typeface="Calibri"/>
              </a:rPr>
              <a:t>any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094" y="1512887"/>
            <a:ext cx="455803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0740" algn="l"/>
                <a:tab pos="1810385" algn="l"/>
                <a:tab pos="2775585" algn="l"/>
                <a:tab pos="4193540" algn="l"/>
              </a:tabLst>
            </a:pPr>
            <a:r>
              <a:rPr sz="2200" spc="-10" dirty="0">
                <a:solidFill>
                  <a:srgbClr val="4D2B72"/>
                </a:solidFill>
                <a:latin typeface="Calibri"/>
                <a:cs typeface="Calibri"/>
              </a:rPr>
              <a:t>other</a:t>
            </a:r>
            <a:r>
              <a:rPr sz="2200" dirty="0">
                <a:solidFill>
                  <a:srgbClr val="4D2B72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573877"/>
                </a:solidFill>
                <a:latin typeface="Calibri"/>
                <a:cs typeface="Calibri"/>
              </a:rPr>
              <a:t>atoms.</a:t>
            </a:r>
            <a:r>
              <a:rPr sz="2200" dirty="0">
                <a:solidFill>
                  <a:srgbClr val="573877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442662"/>
                </a:solidFill>
                <a:latin typeface="Calibri"/>
                <a:cs typeface="Calibri"/>
              </a:rPr>
              <a:t>Alkene</a:t>
            </a:r>
            <a:r>
              <a:rPr sz="2200" dirty="0">
                <a:solidFill>
                  <a:srgbClr val="442662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46285D"/>
                </a:solidFill>
                <a:latin typeface="Calibri"/>
                <a:cs typeface="Calibri"/>
              </a:rPr>
              <a:t>monomers</a:t>
            </a:r>
            <a:r>
              <a:rPr sz="2200" dirty="0">
                <a:solidFill>
                  <a:srgbClr val="46285D"/>
                </a:solidFill>
                <a:latin typeface="Calibri"/>
                <a:cs typeface="Calibri"/>
              </a:rPr>
              <a:t>	</a:t>
            </a:r>
            <a:r>
              <a:rPr sz="2200" spc="-40" dirty="0">
                <a:solidFill>
                  <a:srgbClr val="5B336E"/>
                </a:solidFill>
                <a:latin typeface="Calibri"/>
                <a:cs typeface="Calibri"/>
              </a:rPr>
              <a:t>are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5849" y="1512887"/>
            <a:ext cx="38925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30" dirty="0">
                <a:solidFill>
                  <a:srgbClr val="542A72"/>
                </a:solidFill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1970" y="1808162"/>
            <a:ext cx="5373370" cy="1360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>
              <a:lnSpc>
                <a:spcPct val="100000"/>
              </a:lnSpc>
              <a:spcBef>
                <a:spcPts val="100"/>
              </a:spcBef>
            </a:pPr>
            <a:r>
              <a:rPr sz="2200" spc="-35" dirty="0">
                <a:solidFill>
                  <a:srgbClr val="492666"/>
                </a:solidFill>
                <a:latin typeface="Calibri"/>
                <a:cs typeface="Calibri"/>
              </a:rPr>
              <a:t>biggest</a:t>
            </a:r>
            <a:r>
              <a:rPr sz="2200" spc="-90" dirty="0">
                <a:solidFill>
                  <a:srgbClr val="492666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5D3B75"/>
                </a:solidFill>
                <a:latin typeface="Calibri"/>
                <a:cs typeface="Calibri"/>
              </a:rPr>
              <a:t>groups</a:t>
            </a:r>
            <a:r>
              <a:rPr sz="2200" spc="-45" dirty="0">
                <a:solidFill>
                  <a:srgbClr val="5D3B75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482869"/>
                </a:solidFill>
                <a:latin typeface="Calibri"/>
                <a:cs typeface="Calibri"/>
              </a:rPr>
              <a:t>of</a:t>
            </a:r>
            <a:r>
              <a:rPr sz="2200" spc="-75" dirty="0">
                <a:solidFill>
                  <a:srgbClr val="482869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492D5D"/>
                </a:solidFill>
                <a:latin typeface="Calibri"/>
                <a:cs typeface="Calibri"/>
              </a:rPr>
              <a:t>polymers</a:t>
            </a:r>
            <a:r>
              <a:rPr sz="2200" spc="-10" dirty="0">
                <a:solidFill>
                  <a:srgbClr val="492D5D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B2360"/>
                </a:solidFill>
                <a:latin typeface="Calibri"/>
                <a:cs typeface="Calibri"/>
              </a:rPr>
              <a:t>in</a:t>
            </a:r>
            <a:r>
              <a:rPr sz="2200" spc="-80" dirty="0">
                <a:solidFill>
                  <a:srgbClr val="4B236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522F6E"/>
                </a:solidFill>
                <a:latin typeface="Calibri"/>
                <a:cs typeface="Calibri"/>
              </a:rPr>
              <a:t>this</a:t>
            </a:r>
            <a:r>
              <a:rPr sz="2200" spc="-65" dirty="0">
                <a:solidFill>
                  <a:srgbClr val="522F6E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62356"/>
                </a:solidFill>
                <a:latin typeface="Calibri"/>
                <a:cs typeface="Calibri"/>
              </a:rPr>
              <a:t>class.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z="2200">
              <a:latin typeface="Calibri"/>
              <a:cs typeface="Calibri"/>
            </a:endParaRPr>
          </a:p>
          <a:p>
            <a:pPr marL="244475" marR="5080" indent="-232410">
              <a:lnSpc>
                <a:spcPts val="2250"/>
              </a:lnSpc>
              <a:spcBef>
                <a:spcPts val="5"/>
              </a:spcBef>
              <a:buClr>
                <a:srgbClr val="EB6905"/>
              </a:buClr>
              <a:buChar char="•"/>
              <a:tabLst>
                <a:tab pos="246379" algn="l"/>
                <a:tab pos="1464945" algn="l"/>
                <a:tab pos="2536190" algn="l"/>
                <a:tab pos="3158490" algn="l"/>
              </a:tabLst>
            </a:pPr>
            <a:r>
              <a:rPr sz="2200" spc="-25" dirty="0">
                <a:solidFill>
                  <a:srgbClr val="CF6921"/>
                </a:solidFill>
                <a:latin typeface="Calibri"/>
                <a:cs typeface="Calibri"/>
              </a:rPr>
              <a:t>Condensation</a:t>
            </a:r>
            <a:r>
              <a:rPr sz="2200" spc="40" dirty="0">
                <a:solidFill>
                  <a:srgbClr val="CF6921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CF7526"/>
                </a:solidFill>
                <a:latin typeface="Calibri"/>
                <a:cs typeface="Calibri"/>
              </a:rPr>
              <a:t>Polymers</a:t>
            </a:r>
            <a:r>
              <a:rPr sz="2200" spc="10" dirty="0">
                <a:solidFill>
                  <a:srgbClr val="CF7526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62460"/>
                </a:solidFill>
                <a:latin typeface="Calibri"/>
                <a:cs typeface="Calibri"/>
              </a:rPr>
              <a:t>-</a:t>
            </a:r>
            <a:r>
              <a:rPr sz="2200" spc="-75" dirty="0">
                <a:solidFill>
                  <a:srgbClr val="46246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855BA8"/>
                </a:solidFill>
                <a:latin typeface="Calibri"/>
                <a:cs typeface="Calibri"/>
              </a:rPr>
              <a:t>usually</a:t>
            </a:r>
            <a:r>
              <a:rPr sz="2200" spc="-30" dirty="0">
                <a:solidFill>
                  <a:srgbClr val="855BA8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4D286E"/>
                </a:solidFill>
                <a:latin typeface="Calibri"/>
                <a:cs typeface="Calibri"/>
              </a:rPr>
              <a:t>two</a:t>
            </a:r>
            <a:r>
              <a:rPr sz="2200" spc="-70" dirty="0">
                <a:solidFill>
                  <a:srgbClr val="4D286E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8A5BA3"/>
                </a:solidFill>
                <a:latin typeface="Calibri"/>
                <a:cs typeface="Calibri"/>
              </a:rPr>
              <a:t>different 	</a:t>
            </a:r>
            <a:r>
              <a:rPr sz="2200" spc="-10" dirty="0">
                <a:solidFill>
                  <a:srgbClr val="411F56"/>
                </a:solidFill>
                <a:latin typeface="Calibri"/>
                <a:cs typeface="Calibri"/>
              </a:rPr>
              <a:t>monomer</a:t>
            </a:r>
            <a:r>
              <a:rPr sz="2200" dirty="0">
                <a:solidFill>
                  <a:srgbClr val="411F56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4F316D"/>
                </a:solidFill>
                <a:latin typeface="Calibri"/>
                <a:cs typeface="Calibri"/>
              </a:rPr>
              <a:t>combine</a:t>
            </a:r>
            <a:r>
              <a:rPr sz="2200" dirty="0">
                <a:solidFill>
                  <a:srgbClr val="4F316D"/>
                </a:solidFill>
                <a:latin typeface="Calibri"/>
                <a:cs typeface="Calibri"/>
              </a:rPr>
              <a:t>	</a:t>
            </a:r>
            <a:r>
              <a:rPr sz="2200" spc="-20" dirty="0">
                <a:solidFill>
                  <a:srgbClr val="BC1A1C"/>
                </a:solidFill>
                <a:latin typeface="Calibri"/>
                <a:cs typeface="Calibri"/>
              </a:rPr>
              <a:t>with</a:t>
            </a:r>
            <a:r>
              <a:rPr sz="2200" dirty="0">
                <a:solidFill>
                  <a:srgbClr val="BC1A1C"/>
                </a:solidFill>
                <a:latin typeface="Calibri"/>
                <a:cs typeface="Calibri"/>
              </a:rPr>
              <a:t>	</a:t>
            </a:r>
            <a:r>
              <a:rPr sz="2200" dirty="0">
                <a:solidFill>
                  <a:srgbClr val="B80F15"/>
                </a:solidFill>
                <a:latin typeface="Calibri"/>
                <a:cs typeface="Calibri"/>
              </a:rPr>
              <a:t>the</a:t>
            </a:r>
            <a:r>
              <a:rPr sz="2200" spc="395" dirty="0">
                <a:solidFill>
                  <a:srgbClr val="B80F1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911C23"/>
                </a:solidFill>
                <a:latin typeface="Calibri"/>
                <a:cs typeface="Calibri"/>
              </a:rPr>
              <a:t>loss</a:t>
            </a:r>
            <a:r>
              <a:rPr sz="2200" spc="390" dirty="0">
                <a:solidFill>
                  <a:srgbClr val="911C23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B286B"/>
                </a:solidFill>
                <a:latin typeface="Calibri"/>
                <a:cs typeface="Calibri"/>
              </a:rPr>
              <a:t>of</a:t>
            </a:r>
            <a:r>
              <a:rPr sz="2200" spc="345" dirty="0">
                <a:solidFill>
                  <a:srgbClr val="4B286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8257AA"/>
                </a:solidFill>
                <a:latin typeface="Calibri"/>
                <a:cs typeface="Calibri"/>
              </a:rPr>
              <a:t>a</a:t>
            </a:r>
            <a:r>
              <a:rPr sz="2200" spc="365" dirty="0">
                <a:solidFill>
                  <a:srgbClr val="8257AA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74568C"/>
                </a:solidFill>
                <a:latin typeface="Calibri"/>
                <a:cs typeface="Calibri"/>
              </a:rPr>
              <a:t>small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6027" y="3398837"/>
            <a:ext cx="46863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01140" algn="l"/>
                <a:tab pos="2506980" algn="l"/>
                <a:tab pos="3091815" algn="l"/>
                <a:tab pos="3524250" algn="l"/>
                <a:tab pos="4154804" algn="l"/>
              </a:tabLst>
            </a:pPr>
            <a:r>
              <a:rPr sz="2200" spc="-10" dirty="0">
                <a:solidFill>
                  <a:srgbClr val="462362"/>
                </a:solidFill>
                <a:latin typeface="Calibri"/>
                <a:cs typeface="Calibri"/>
              </a:rPr>
              <a:t>polyamides</a:t>
            </a:r>
            <a:r>
              <a:rPr sz="2200" dirty="0">
                <a:solidFill>
                  <a:srgbClr val="462362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4B2362"/>
                </a:solidFill>
                <a:latin typeface="Calibri"/>
                <a:cs typeface="Calibri"/>
              </a:rPr>
              <a:t>(nylon)</a:t>
            </a:r>
            <a:r>
              <a:rPr sz="2200" dirty="0">
                <a:solidFill>
                  <a:srgbClr val="4B2362"/>
                </a:solidFill>
                <a:latin typeface="Calibri"/>
                <a:cs typeface="Calibri"/>
              </a:rPr>
              <a:t>	</a:t>
            </a:r>
            <a:r>
              <a:rPr sz="2200" spc="-25" dirty="0">
                <a:solidFill>
                  <a:srgbClr val="52316E"/>
                </a:solidFill>
                <a:latin typeface="Calibri"/>
                <a:cs typeface="Calibri"/>
              </a:rPr>
              <a:t>are</a:t>
            </a:r>
            <a:r>
              <a:rPr sz="2200" dirty="0">
                <a:solidFill>
                  <a:srgbClr val="52316E"/>
                </a:solidFill>
                <a:latin typeface="Calibri"/>
                <a:cs typeface="Calibri"/>
              </a:rPr>
              <a:t>	</a:t>
            </a:r>
            <a:r>
              <a:rPr sz="2200" spc="-25" dirty="0">
                <a:solidFill>
                  <a:srgbClr val="3F1F5B"/>
                </a:solidFill>
                <a:latin typeface="Calibri"/>
                <a:cs typeface="Calibri"/>
              </a:rPr>
              <a:t>in</a:t>
            </a:r>
            <a:r>
              <a:rPr sz="2200" dirty="0">
                <a:solidFill>
                  <a:srgbClr val="3F1F5B"/>
                </a:solidFill>
                <a:latin typeface="Calibri"/>
                <a:cs typeface="Calibri"/>
              </a:rPr>
              <a:t>	</a:t>
            </a:r>
            <a:r>
              <a:rPr sz="2200" spc="-20" dirty="0">
                <a:solidFill>
                  <a:srgbClr val="42245B"/>
                </a:solidFill>
                <a:latin typeface="Calibri"/>
                <a:cs typeface="Calibri"/>
              </a:rPr>
              <a:t>this</a:t>
            </a:r>
            <a:r>
              <a:rPr sz="2200" dirty="0">
                <a:solidFill>
                  <a:srgbClr val="42245B"/>
                </a:solidFill>
                <a:latin typeface="Calibri"/>
                <a:cs typeface="Calibri"/>
              </a:rPr>
              <a:t>	</a:t>
            </a:r>
            <a:r>
              <a:rPr sz="2200" spc="-20" dirty="0">
                <a:solidFill>
                  <a:srgbClr val="502A69"/>
                </a:solidFill>
                <a:latin typeface="Calibri"/>
                <a:cs typeface="Calibri"/>
              </a:rPr>
              <a:t>class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6027" y="3103562"/>
            <a:ext cx="5144135" cy="655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2485"/>
              </a:lnSpc>
              <a:spcBef>
                <a:spcPts val="100"/>
              </a:spcBef>
              <a:tabLst>
                <a:tab pos="1343025" algn="l"/>
                <a:tab pos="2385060" algn="l"/>
                <a:tab pos="3321050" algn="l"/>
                <a:tab pos="4704080" algn="l"/>
              </a:tabLst>
            </a:pPr>
            <a:r>
              <a:rPr sz="2200" spc="-10" dirty="0">
                <a:solidFill>
                  <a:srgbClr val="462A5D"/>
                </a:solidFill>
                <a:latin typeface="Calibri"/>
                <a:cs typeface="Calibri"/>
              </a:rPr>
              <a:t>molecule,</a:t>
            </a:r>
            <a:r>
              <a:rPr sz="2200" dirty="0">
                <a:solidFill>
                  <a:srgbClr val="462A5D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5B2F82"/>
                </a:solidFill>
                <a:latin typeface="Calibri"/>
                <a:cs typeface="Calibri"/>
              </a:rPr>
              <a:t>usually</a:t>
            </a:r>
            <a:r>
              <a:rPr sz="2200" dirty="0">
                <a:solidFill>
                  <a:srgbClr val="5B2F82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542D70"/>
                </a:solidFill>
                <a:latin typeface="Calibri"/>
                <a:cs typeface="Calibri"/>
              </a:rPr>
              <a:t>water.</a:t>
            </a:r>
            <a:r>
              <a:rPr sz="2200" dirty="0">
                <a:solidFill>
                  <a:srgbClr val="542D70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4F2D69"/>
                </a:solidFill>
                <a:latin typeface="Calibri"/>
                <a:cs typeface="Calibri"/>
              </a:rPr>
              <a:t>Polyesters</a:t>
            </a:r>
            <a:r>
              <a:rPr sz="2200" dirty="0">
                <a:solidFill>
                  <a:srgbClr val="4F2D69"/>
                </a:solidFill>
                <a:latin typeface="Calibri"/>
                <a:cs typeface="Calibri"/>
              </a:rPr>
              <a:t>	</a:t>
            </a:r>
            <a:r>
              <a:rPr sz="2200" spc="-25" dirty="0">
                <a:solidFill>
                  <a:srgbClr val="4F2672"/>
                </a:solidFill>
                <a:latin typeface="Calibri"/>
                <a:cs typeface="Calibri"/>
              </a:rPr>
              <a:t>and</a:t>
            </a:r>
            <a:endParaRPr sz="2200">
              <a:latin typeface="Calibri"/>
              <a:cs typeface="Calibri"/>
            </a:endParaRPr>
          </a:p>
          <a:p>
            <a:pPr marR="5080" algn="r">
              <a:lnSpc>
                <a:spcPts val="2480"/>
              </a:lnSpc>
            </a:pPr>
            <a:r>
              <a:rPr sz="2200" spc="-25" dirty="0">
                <a:solidFill>
                  <a:srgbClr val="462369"/>
                </a:solidFill>
                <a:latin typeface="Calibri"/>
                <a:cs typeface="Calibri"/>
              </a:rPr>
              <a:t>of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6027" y="3684587"/>
            <a:ext cx="449326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35" dirty="0">
                <a:solidFill>
                  <a:srgbClr val="442860"/>
                </a:solidFill>
                <a:latin typeface="Calibri"/>
                <a:cs typeface="Calibri"/>
              </a:rPr>
              <a:t>polymers.</a:t>
            </a:r>
            <a:r>
              <a:rPr sz="2200" spc="15" dirty="0">
                <a:solidFill>
                  <a:srgbClr val="442860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502375"/>
                </a:solidFill>
                <a:latin typeface="Calibri"/>
                <a:cs typeface="Calibri"/>
              </a:rPr>
              <a:t>Polyurethane</a:t>
            </a:r>
            <a:r>
              <a:rPr sz="2200" spc="70" dirty="0">
                <a:solidFill>
                  <a:srgbClr val="502375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48335D"/>
                </a:solidFill>
                <a:latin typeface="Calibri"/>
                <a:cs typeface="Calibri"/>
              </a:rPr>
              <a:t>Foam</a:t>
            </a:r>
            <a:r>
              <a:rPr sz="2200" spc="-55" dirty="0">
                <a:solidFill>
                  <a:srgbClr val="48335D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62A5D"/>
                </a:solidFill>
                <a:latin typeface="Calibri"/>
                <a:cs typeface="Calibri"/>
              </a:rPr>
              <a:t>in</a:t>
            </a:r>
            <a:r>
              <a:rPr sz="2200" spc="-105" dirty="0">
                <a:solidFill>
                  <a:srgbClr val="462A5D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4B2664"/>
                </a:solidFill>
                <a:latin typeface="Calibri"/>
                <a:cs typeface="Calibri"/>
              </a:rPr>
              <a:t>graphic.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62127" y="243077"/>
          <a:ext cx="5565775" cy="387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0050"/>
              </a:tblGrid>
              <a:tr h="1216025"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660"/>
                        </a:spcBef>
                        <a:tabLst>
                          <a:tab pos="503555" algn="l"/>
                        </a:tabLst>
                      </a:pPr>
                      <a:r>
                        <a:rPr sz="1550" spc="-25" dirty="0">
                          <a:latin typeface="Cambria"/>
                          <a:cs typeface="Cambria"/>
                        </a:rPr>
                        <a:t>5.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	</a:t>
                      </a:r>
                      <a:r>
                        <a:rPr sz="1550" i="1" spc="-20" dirty="0">
                          <a:latin typeface="Cambria"/>
                          <a:cs typeface="Cambria"/>
                        </a:rPr>
                        <a:t>Automobile</a:t>
                      </a:r>
                      <a:r>
                        <a:rPr sz="1550" i="1" spc="1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i="1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550" i="1" spc="-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i="1" spc="-10" dirty="0">
                          <a:latin typeface="Cambria"/>
                          <a:cs typeface="Cambria"/>
                        </a:rPr>
                        <a:t>trucks</a:t>
                      </a:r>
                      <a:endParaRPr sz="1550">
                        <a:latin typeface="Cambria"/>
                        <a:cs typeface="Cambria"/>
                      </a:endParaRPr>
                    </a:p>
                    <a:p>
                      <a:pPr marL="509270" marR="74930" indent="-11430" algn="just">
                        <a:lnSpc>
                          <a:spcPct val="121800"/>
                        </a:lnSpc>
                        <a:spcBef>
                          <a:spcPts val="235"/>
                        </a:spcBef>
                      </a:pPr>
                      <a:r>
                        <a:rPr sz="1500" spc="55" dirty="0">
                          <a:latin typeface="Calibri"/>
                          <a:cs typeface="Calibri"/>
                        </a:rPr>
                        <a:t>Used</a:t>
                      </a:r>
                      <a:r>
                        <a:rPr sz="1500" spc="3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500" spc="3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drive</a:t>
                      </a:r>
                      <a:r>
                        <a:rPr sz="1500" spc="3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shafts,</a:t>
                      </a:r>
                      <a:r>
                        <a:rPr sz="1500" spc="3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bumpers,</a:t>
                      </a:r>
                      <a:r>
                        <a:rPr sz="1500" spc="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doar</a:t>
                      </a:r>
                      <a:r>
                        <a:rPr sz="1500" spc="4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aod</a:t>
                      </a:r>
                      <a:r>
                        <a:rPr sz="1500" spc="3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window</a:t>
                      </a:r>
                      <a:r>
                        <a:rPr sz="1500" spc="4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frames,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starter</a:t>
                      </a:r>
                      <a:r>
                        <a:rPr sz="1400" spc="11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motor</a:t>
                      </a:r>
                      <a:r>
                        <a:rPr sz="1400" spc="4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commutators,</a:t>
                      </a:r>
                      <a:r>
                        <a:rPr sz="1400" spc="14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body</a:t>
                      </a:r>
                      <a:r>
                        <a:rPr sz="1400" spc="9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panels,</a:t>
                      </a:r>
                      <a:r>
                        <a:rPr sz="1400" spc="43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radiator</a:t>
                      </a:r>
                      <a:r>
                        <a:rPr sz="1400" spc="10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4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other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hoses,</a:t>
                      </a:r>
                      <a:r>
                        <a:rPr sz="15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timing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5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500" spc="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belts,</a:t>
                      </a:r>
                      <a:r>
                        <a:rPr sz="15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drive</a:t>
                      </a:r>
                      <a:r>
                        <a:rPr sz="15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chains.</a:t>
                      </a:r>
                      <a:r>
                        <a:rPr sz="15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0" dirty="0">
                          <a:latin typeface="Calibri"/>
                          <a:cs typeface="Calibri"/>
                        </a:rPr>
                        <a:t>e/c.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83820" marB="0">
                    <a:lnL w="9525">
                      <a:solidFill>
                        <a:srgbClr val="3F4448"/>
                      </a:solidFill>
                      <a:prstDash val="solid"/>
                    </a:lnL>
                    <a:lnR w="9525">
                      <a:solidFill>
                        <a:srgbClr val="3F4448"/>
                      </a:solidFill>
                      <a:prstDash val="solid"/>
                    </a:lnR>
                    <a:lnT w="9525">
                      <a:solidFill>
                        <a:srgbClr val="3F4448"/>
                      </a:solidFill>
                      <a:prstDash val="solid"/>
                    </a:lnT>
                    <a:lnB w="9525">
                      <a:solidFill>
                        <a:srgbClr val="3F4448"/>
                      </a:solidFill>
                      <a:prstDash val="solid"/>
                    </a:lnB>
                  </a:tcPr>
                </a:tc>
              </a:tr>
              <a:tr h="1465580">
                <a:tc>
                  <a:txBody>
                    <a:bodyPr/>
                    <a:lstStyle/>
                    <a:p>
                      <a:pPr marL="13017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550" dirty="0">
                          <a:latin typeface="Cambria"/>
                          <a:cs typeface="Cambria"/>
                        </a:rPr>
                        <a:t>6.</a:t>
                      </a:r>
                      <a:r>
                        <a:rPr sz="1550" spc="290" dirty="0">
                          <a:latin typeface="Cambria"/>
                          <a:cs typeface="Cambria"/>
                        </a:rPr>
                        <a:t>   </a:t>
                      </a:r>
                      <a:r>
                        <a:rPr sz="1550" i="1" dirty="0">
                          <a:latin typeface="Cambria"/>
                          <a:cs typeface="Cambria"/>
                        </a:rPr>
                        <a:t>Elecvicat</a:t>
                      </a:r>
                      <a:r>
                        <a:rPr sz="1550" i="1" spc="1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i="1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550" i="1" spc="-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i="1" spc="-10" dirty="0">
                          <a:latin typeface="Cambria"/>
                          <a:cs typeface="Cambria"/>
                        </a:rPr>
                        <a:t>electronics</a:t>
                      </a:r>
                      <a:endParaRPr sz="1550">
                        <a:latin typeface="Cambria"/>
                        <a:cs typeface="Cambria"/>
                      </a:endParaRPr>
                    </a:p>
                    <a:p>
                      <a:pPr marL="515620" marR="73025" indent="-1270" algn="just">
                        <a:lnSpc>
                          <a:spcPct val="114199"/>
                        </a:lnSpc>
                        <a:spcBef>
                          <a:spcPts val="390"/>
                        </a:spcBef>
                      </a:pPr>
                      <a:r>
                        <a:rPr sz="1550" dirty="0">
                          <a:latin typeface="Cambria"/>
                          <a:cs typeface="Cambria"/>
                        </a:rPr>
                        <a:t>Used</a:t>
                      </a:r>
                      <a:r>
                        <a:rPr sz="1550" spc="4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550" spc="40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microphone</a:t>
                      </a:r>
                      <a:r>
                        <a:rPr sz="1550" spc="4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housing,</a:t>
                      </a:r>
                      <a:r>
                        <a:rPr sz="1550" spc="4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spc="-85" dirty="0">
                          <a:latin typeface="Cambria"/>
                          <a:cs typeface="Cambria"/>
                        </a:rPr>
                        <a:t>miniature-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electronic</a:t>
                      </a:r>
                      <a:r>
                        <a:rPr sz="1550" spc="3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spc="-20" dirty="0">
                          <a:latin typeface="Cambria"/>
                          <a:cs typeface="Cambria"/>
                        </a:rPr>
                        <a:t>card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holder,</a:t>
                      </a:r>
                      <a:r>
                        <a:rPr sz="1550" spc="37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ribs</a:t>
                      </a:r>
                      <a:r>
                        <a:rPr sz="1550" spc="3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solidFill>
                            <a:srgbClr val="111111"/>
                          </a:solidFill>
                          <a:latin typeface="Cambria"/>
                          <a:cs typeface="Cambria"/>
                        </a:rPr>
                        <a:t>in</a:t>
                      </a:r>
                      <a:r>
                        <a:rPr sz="1550" spc="310" dirty="0">
                          <a:solidFill>
                            <a:srgbClr val="111111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protect</a:t>
                      </a:r>
                      <a:r>
                        <a:rPr sz="1550" spc="4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printed</a:t>
                      </a:r>
                      <a:r>
                        <a:rPr sz="1550" spc="3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circuit</a:t>
                      </a:r>
                      <a:r>
                        <a:rPr sz="1550" spc="38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boards,</a:t>
                      </a:r>
                      <a:r>
                        <a:rPr sz="1550" spc="37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spc="-30" dirty="0">
                          <a:latin typeface="Cambria"/>
                          <a:cs typeface="Cambria"/>
                        </a:rPr>
                        <a:t>parabolic </a:t>
                      </a:r>
                      <a:r>
                        <a:rPr sz="1550" spc="-20" dirty="0">
                          <a:latin typeface="Cambria"/>
                          <a:cs typeface="Cambria"/>
                        </a:rPr>
                        <a:t>antenna,</a:t>
                      </a:r>
                      <a:r>
                        <a:rPr sz="1550" spc="2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etc</a:t>
                      </a:r>
                      <a:r>
                        <a:rPr sz="1550" spc="2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,</a:t>
                      </a:r>
                      <a:r>
                        <a:rPr sz="1550" spc="1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chemical</a:t>
                      </a:r>
                      <a:r>
                        <a:rPr sz="1550" spc="2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spc="-80" dirty="0">
                          <a:latin typeface="Cambria"/>
                          <a:cs typeface="Cambria"/>
                        </a:rPr>
                        <a:t>equipments—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switch</a:t>
                      </a:r>
                      <a:r>
                        <a:rPr sz="1550" spc="1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casings,</a:t>
                      </a:r>
                      <a:r>
                        <a:rPr sz="1550" spc="2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spc="-10" dirty="0">
                          <a:latin typeface="Cambria"/>
                          <a:cs typeface="Cambria"/>
                        </a:rPr>
                        <a:t>cable </a:t>
                      </a:r>
                      <a:r>
                        <a:rPr sz="1550" spc="-8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5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spc="-75" dirty="0">
                          <a:latin typeface="Cambria"/>
                          <a:cs typeface="Cambria"/>
                        </a:rPr>
                        <a:t>distribulion</a:t>
                      </a:r>
                      <a:r>
                        <a:rPr sz="1550" spc="1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spc="-65" dirty="0">
                          <a:latin typeface="Cambria"/>
                          <a:cs typeface="Cambria"/>
                        </a:rPr>
                        <a:t>cabinets.</a:t>
                      </a:r>
                      <a:r>
                        <a:rPr sz="1550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spc="-30" dirty="0">
                          <a:latin typeface="Cambria"/>
                          <a:cs typeface="Cambria"/>
                        </a:rPr>
                        <a:t>junction</a:t>
                      </a:r>
                      <a:r>
                        <a:rPr sz="1550" spc="1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spc="-35" dirty="0">
                          <a:latin typeface="Cambria"/>
                          <a:cs typeface="Cambria"/>
                        </a:rPr>
                        <a:t>boxes,</a:t>
                      </a:r>
                      <a:r>
                        <a:rPr sz="155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i="1" spc="-20" dirty="0">
                          <a:latin typeface="Cambria"/>
                          <a:cs typeface="Cambria"/>
                        </a:rPr>
                        <a:t>etc,</a:t>
                      </a:r>
                      <a:endParaRPr sz="1550">
                        <a:latin typeface="Cambria"/>
                        <a:cs typeface="Cambria"/>
                      </a:endParaRPr>
                    </a:p>
                  </a:txBody>
                  <a:tcPr marL="0" marR="0" marT="43815" marB="0">
                    <a:lnL w="9525">
                      <a:solidFill>
                        <a:srgbClr val="3F4448"/>
                      </a:solidFill>
                      <a:prstDash val="solid"/>
                    </a:lnL>
                    <a:lnR w="9525">
                      <a:solidFill>
                        <a:srgbClr val="3F4448"/>
                      </a:solidFill>
                      <a:prstDash val="solid"/>
                    </a:lnR>
                    <a:lnT w="9525">
                      <a:solidFill>
                        <a:srgbClr val="3F4448"/>
                      </a:solidFill>
                      <a:prstDash val="solid"/>
                    </a:lnT>
                    <a:lnB w="9525">
                      <a:solidFill>
                        <a:srgbClr val="3F4448"/>
                      </a:solidFill>
                      <a:prstDash val="solid"/>
                    </a:lnB>
                  </a:tcPr>
                </a:tc>
              </a:tr>
              <a:tr h="1194435">
                <a:tc>
                  <a:txBody>
                    <a:bodyPr/>
                    <a:lstStyle/>
                    <a:p>
                      <a:pPr marL="513715" algn="just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550" i="1" spc="95" dirty="0">
                          <a:latin typeface="Cambria"/>
                          <a:cs typeface="Cambria"/>
                        </a:rPr>
                        <a:t>Serine</a:t>
                      </a:r>
                      <a:r>
                        <a:rPr sz="1550" i="1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50" i="1" spc="-10" dirty="0">
                          <a:latin typeface="Cambria"/>
                          <a:cs typeface="Cambria"/>
                        </a:rPr>
                        <a:t>applicniioiis</a:t>
                      </a:r>
                      <a:endParaRPr sz="1550">
                        <a:latin typeface="Cambria"/>
                        <a:cs typeface="Cambria"/>
                      </a:endParaRPr>
                    </a:p>
                    <a:p>
                      <a:pPr marL="514984" marR="78740" indent="9525" algn="just">
                        <a:lnSpc>
                          <a:spcPct val="117700"/>
                        </a:lnSpc>
                        <a:spcBef>
                          <a:spcPts val="385"/>
                        </a:spcBef>
                      </a:pPr>
                      <a:r>
                        <a:rPr sz="1500" dirty="0">
                          <a:latin typeface="Cambria"/>
                          <a:cs typeface="Cambria"/>
                        </a:rPr>
                        <a:t>Used</a:t>
                      </a:r>
                      <a:r>
                        <a:rPr sz="1500" spc="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1500" spc="-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60" dirty="0">
                          <a:latin typeface="Cambria"/>
                          <a:cs typeface="Cambria"/>
                        </a:rPr>
                        <a:t>s‹ziaIl</a:t>
                      </a:r>
                      <a:r>
                        <a:rPr sz="1500" spc="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dirty="0">
                          <a:latin typeface="Cambria"/>
                          <a:cs typeface="Cambria"/>
                        </a:rPr>
                        <a:t>hoat</a:t>
                      </a:r>
                      <a:r>
                        <a:rPr sz="15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dirty="0">
                          <a:latin typeface="Cambria"/>
                          <a:cs typeface="Cambria"/>
                        </a:rPr>
                        <a:t>hulls,</a:t>
                      </a:r>
                      <a:r>
                        <a:rPr sz="1500" spc="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20" dirty="0">
                          <a:latin typeface="Cambria"/>
                          <a:cs typeface="Cambria"/>
                        </a:rPr>
                        <a:t>sonar</a:t>
                      </a:r>
                      <a:r>
                        <a:rPr sz="15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dirty="0">
                          <a:latin typeface="Cambria"/>
                          <a:cs typeface="Cambria"/>
                        </a:rPr>
                        <a:t>domes,</a:t>
                      </a:r>
                      <a:r>
                        <a:rPr sz="15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10" dirty="0">
                          <a:latin typeface="Cambria"/>
                          <a:cs typeface="Cambria"/>
                        </a:rPr>
                        <a:t>masts,</a:t>
                      </a:r>
                      <a:r>
                        <a:rPr sz="1500" spc="8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20" dirty="0">
                          <a:latin typeface="Cambria"/>
                          <a:cs typeface="Cambria"/>
                        </a:rPr>
                        <a:t>tanks,</a:t>
                      </a:r>
                      <a:r>
                        <a:rPr sz="15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10" dirty="0">
                          <a:latin typeface="Cambria"/>
                          <a:cs typeface="Cambria"/>
                        </a:rPr>
                        <a:t>decLs, </a:t>
                      </a:r>
                      <a:r>
                        <a:rPr sz="1500" spc="-55" dirty="0">
                          <a:latin typeface="Cambria"/>
                          <a:cs typeface="Cambria"/>
                        </a:rPr>
                        <a:t>submarine</a:t>
                      </a:r>
                      <a:r>
                        <a:rPr sz="15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10" dirty="0">
                          <a:latin typeface="Cambria"/>
                          <a:cs typeface="Cambria"/>
                        </a:rPr>
                        <a:t>inasls,</a:t>
                      </a:r>
                      <a:r>
                        <a:rPr sz="1500" spc="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45" dirty="0">
                          <a:latin typeface="Cambria"/>
                          <a:cs typeface="Cambria"/>
                        </a:rPr>
                        <a:t>spinnakar</a:t>
                      </a:r>
                      <a:r>
                        <a:rPr sz="1500" spc="5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10" dirty="0">
                          <a:latin typeface="Cambria"/>
                          <a:cs typeface="Cambria"/>
                        </a:rPr>
                        <a:t>pole</a:t>
                      </a:r>
                      <a:r>
                        <a:rPr sz="1500" spc="-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dirty="0">
                          <a:solidFill>
                            <a:srgbClr val="1A1A1A"/>
                          </a:solidFill>
                          <a:latin typeface="Cambria"/>
                          <a:cs typeface="Cambria"/>
                        </a:rPr>
                        <a:t>on</a:t>
                      </a:r>
                      <a:r>
                        <a:rPr sz="1500" spc="25" dirty="0">
                          <a:solidFill>
                            <a:srgbClr val="1A1A1A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75" dirty="0">
                          <a:latin typeface="Cambria"/>
                          <a:cs typeface="Cambria"/>
                        </a:rPr>
                        <a:t>the</a:t>
                      </a:r>
                      <a:r>
                        <a:rPr sz="15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75" dirty="0">
                          <a:latin typeface="Cambria"/>
                          <a:cs typeface="Cambria"/>
                        </a:rPr>
                        <a:t>racin,g</a:t>
                      </a:r>
                      <a:r>
                        <a:rPr sz="15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dirty="0">
                          <a:latin typeface="Cambria"/>
                          <a:cs typeface="Cambria"/>
                        </a:rPr>
                        <a:t>yatcl</a:t>
                      </a:r>
                      <a:r>
                        <a:rPr sz="1500" spc="85" dirty="0">
                          <a:latin typeface="Cambria"/>
                          <a:cs typeface="Cambria"/>
                        </a:rPr>
                        <a:t>  </a:t>
                      </a:r>
                      <a:r>
                        <a:rPr sz="1500" spc="-20" dirty="0">
                          <a:latin typeface="Cambria"/>
                          <a:cs typeface="Cambria"/>
                        </a:rPr>
                        <a:t>plates</a:t>
                      </a:r>
                      <a:r>
                        <a:rPr sz="1500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25" dirty="0">
                          <a:solidFill>
                            <a:srgbClr val="181818"/>
                          </a:solidFill>
                          <a:latin typeface="Cambria"/>
                          <a:cs typeface="Cambria"/>
                        </a:rPr>
                        <a:t>in </a:t>
                      </a:r>
                      <a:r>
                        <a:rPr sz="1500" spc="-55" dirty="0">
                          <a:latin typeface="Cambria"/>
                          <a:cs typeface="Cambria"/>
                        </a:rPr>
                        <a:t>nuclear</a:t>
                      </a:r>
                      <a:r>
                        <a:rPr sz="15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60" dirty="0">
                          <a:latin typeface="Cambria"/>
                          <a:cs typeface="Cambria"/>
                        </a:rPr>
                        <a:t>suhinarinc</a:t>
                      </a:r>
                      <a:r>
                        <a:rPr sz="1500" spc="16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65" dirty="0">
                          <a:latin typeface="Cambria"/>
                          <a:cs typeface="Cambria"/>
                        </a:rPr>
                        <a:t>lead</a:t>
                      </a:r>
                      <a:r>
                        <a:rPr sz="15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dirty="0">
                          <a:latin typeface="Cambria"/>
                          <a:cs typeface="Cambria"/>
                        </a:rPr>
                        <a:t>acid</a:t>
                      </a:r>
                      <a:r>
                        <a:rPr sz="15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50" dirty="0">
                          <a:latin typeface="Cambria"/>
                          <a:cs typeface="Cambria"/>
                        </a:rPr>
                        <a:t>batteries,</a:t>
                      </a:r>
                      <a:r>
                        <a:rPr sz="15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spc="-25" dirty="0">
                          <a:latin typeface="Cambria"/>
                          <a:cs typeface="Cambria"/>
                        </a:rPr>
                        <a:t>cm.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9525">
                      <a:solidFill>
                        <a:srgbClr val="3F4448"/>
                      </a:solidFill>
                      <a:prstDash val="solid"/>
                    </a:lnL>
                    <a:lnR w="9525">
                      <a:solidFill>
                        <a:srgbClr val="3F4448"/>
                      </a:solidFill>
                      <a:prstDash val="solid"/>
                    </a:lnR>
                    <a:lnT w="9525">
                      <a:solidFill>
                        <a:srgbClr val="3F4448"/>
                      </a:solidFill>
                      <a:prstDash val="solid"/>
                    </a:lnT>
                    <a:lnB w="9525">
                      <a:solidFill>
                        <a:srgbClr val="3F444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150" y="2990850"/>
            <a:ext cx="142875" cy="180975"/>
          </a:xfrm>
          <a:prstGeom prst="rect">
            <a:avLst/>
          </a:prstGeom>
        </p:spPr>
      </p:pic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599694"/>
            <a:ext cx="0" cy="2585085"/>
          </a:xfrm>
          <a:custGeom>
            <a:avLst/>
            <a:gdLst/>
            <a:ahLst/>
            <a:cxnLst/>
            <a:rect l="l" t="t" r="r" b="b"/>
            <a:pathLst>
              <a:path h="2585085">
                <a:moveTo>
                  <a:pt x="0" y="2584704"/>
                </a:moveTo>
                <a:lnTo>
                  <a:pt x="0" y="0"/>
                </a:lnTo>
              </a:path>
            </a:pathLst>
          </a:custGeom>
          <a:ln w="3175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72440" y="913638"/>
            <a:ext cx="5337175" cy="2261870"/>
            <a:chOff x="472440" y="913638"/>
            <a:chExt cx="5337175" cy="2261870"/>
          </a:xfrm>
        </p:grpSpPr>
        <p:sp>
          <p:nvSpPr>
            <p:cNvPr id="4" name="object 4"/>
            <p:cNvSpPr/>
            <p:nvPr/>
          </p:nvSpPr>
          <p:spPr>
            <a:xfrm>
              <a:off x="5798819" y="913638"/>
              <a:ext cx="0" cy="2261870"/>
            </a:xfrm>
            <a:custGeom>
              <a:avLst/>
              <a:gdLst/>
              <a:ahLst/>
              <a:cxnLst/>
              <a:rect l="l" t="t" r="r" b="b"/>
              <a:pathLst>
                <a:path h="2261870">
                  <a:moveTo>
                    <a:pt x="0" y="226161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5757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81584" y="3164586"/>
              <a:ext cx="5328285" cy="0"/>
            </a:xfrm>
            <a:custGeom>
              <a:avLst/>
              <a:gdLst/>
              <a:ahLst/>
              <a:cxnLst/>
              <a:rect l="l" t="t" r="r" b="b"/>
              <a:pathLst>
                <a:path w="5328285">
                  <a:moveTo>
                    <a:pt x="0" y="0"/>
                  </a:moveTo>
                  <a:lnTo>
                    <a:pt x="5327904" y="0"/>
                  </a:lnTo>
                </a:path>
              </a:pathLst>
            </a:custGeom>
            <a:ln w="3175">
              <a:solidFill>
                <a:srgbClr val="5757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2440" y="1744218"/>
              <a:ext cx="5328285" cy="0"/>
            </a:xfrm>
            <a:custGeom>
              <a:avLst/>
              <a:gdLst/>
              <a:ahLst/>
              <a:cxnLst/>
              <a:rect l="l" t="t" r="r" b="b"/>
              <a:pathLst>
                <a:path w="5328285">
                  <a:moveTo>
                    <a:pt x="0" y="0"/>
                  </a:moveTo>
                  <a:lnTo>
                    <a:pt x="5327904" y="0"/>
                  </a:lnTo>
                </a:path>
              </a:pathLst>
            </a:custGeom>
            <a:ln w="3175">
              <a:solidFill>
                <a:srgbClr val="5757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484631" y="602741"/>
            <a:ext cx="5303520" cy="0"/>
          </a:xfrm>
          <a:custGeom>
            <a:avLst/>
            <a:gdLst/>
            <a:ahLst/>
            <a:cxnLst/>
            <a:rect l="l" t="t" r="r" b="b"/>
            <a:pathLst>
              <a:path w="5303520">
                <a:moveTo>
                  <a:pt x="0" y="0"/>
                </a:moveTo>
                <a:lnTo>
                  <a:pt x="5303520" y="0"/>
                </a:lnTo>
              </a:path>
            </a:pathLst>
          </a:custGeom>
          <a:ln w="36576">
            <a:solidFill>
              <a:srgbClr val="56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2975" y="733425"/>
            <a:ext cx="4848225" cy="18097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53565" y="595312"/>
            <a:ext cx="24320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85" dirty="0">
                <a:latin typeface="Consolas"/>
                <a:cs typeface="Consolas"/>
              </a:rPr>
              <a:t>8.</a:t>
            </a:r>
            <a:endParaRPr sz="2000">
              <a:latin typeface="Consolas"/>
              <a:cs typeface="Consola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932983" y="936307"/>
            <a:ext cx="4771390" cy="8077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3335" marR="5080" indent="-1270" algn="just">
              <a:lnSpc>
                <a:spcPct val="109500"/>
              </a:lnSpc>
              <a:spcBef>
                <a:spcPts val="85"/>
              </a:spcBef>
            </a:pPr>
            <a:r>
              <a:rPr sz="1550" i="0" dirty="0">
                <a:latin typeface="Calibri"/>
                <a:cs typeface="Calibri"/>
              </a:rPr>
              <a:t>Used</a:t>
            </a:r>
            <a:r>
              <a:rPr sz="1550" i="0" spc="135" dirty="0">
                <a:latin typeface="Calibri"/>
                <a:cs typeface="Calibri"/>
              </a:rPr>
              <a:t> </a:t>
            </a:r>
            <a:r>
              <a:rPr sz="1550" i="0" dirty="0">
                <a:latin typeface="Calibri"/>
                <a:cs typeface="Calibri"/>
              </a:rPr>
              <a:t>for</a:t>
            </a:r>
            <a:r>
              <a:rPr sz="1550" i="0" spc="55" dirty="0">
                <a:latin typeface="Calibri"/>
                <a:cs typeface="Calibri"/>
              </a:rPr>
              <a:t> </a:t>
            </a:r>
            <a:r>
              <a:rPr sz="1550" i="0" spc="-45" dirty="0">
                <a:latin typeface="Calibri"/>
                <a:cs typeface="Calibri"/>
              </a:rPr>
              <a:t>tennis</a:t>
            </a:r>
            <a:r>
              <a:rPr sz="1550" i="0" spc="-10" dirty="0">
                <a:latin typeface="Calibri"/>
                <a:cs typeface="Calibri"/>
              </a:rPr>
              <a:t> rackets,</a:t>
            </a:r>
            <a:r>
              <a:rPr sz="1550" i="0" spc="85" dirty="0">
                <a:latin typeface="Calibri"/>
                <a:cs typeface="Calibri"/>
              </a:rPr>
              <a:t> </a:t>
            </a:r>
            <a:r>
              <a:rPr sz="1550" i="0" dirty="0">
                <a:latin typeface="Calibri"/>
                <a:cs typeface="Calibri"/>
              </a:rPr>
              <a:t>golf</a:t>
            </a:r>
            <a:r>
              <a:rPr sz="1550" i="0" spc="-70" dirty="0">
                <a:latin typeface="Calibri"/>
                <a:cs typeface="Calibri"/>
              </a:rPr>
              <a:t> </a:t>
            </a:r>
            <a:r>
              <a:rPr sz="1550" i="0" dirty="0">
                <a:solidFill>
                  <a:srgbClr val="111111"/>
                </a:solidFill>
                <a:latin typeface="Calibri"/>
                <a:cs typeface="Calibri"/>
              </a:rPr>
              <a:t>club</a:t>
            </a:r>
            <a:r>
              <a:rPr sz="1550" i="0" spc="5" dirty="0">
                <a:solidFill>
                  <a:srgbClr val="111111"/>
                </a:solidFill>
                <a:latin typeface="Calibri"/>
                <a:cs typeface="Calibri"/>
              </a:rPr>
              <a:t> </a:t>
            </a:r>
            <a:r>
              <a:rPr sz="1550" i="0" spc="-10" dirty="0">
                <a:latin typeface="Calibri"/>
                <a:cs typeface="Calibri"/>
              </a:rPr>
              <a:t>shafts:</a:t>
            </a:r>
            <a:r>
              <a:rPr sz="1550" i="0" dirty="0">
                <a:latin typeface="Calibri"/>
                <a:cs typeface="Calibri"/>
              </a:rPr>
              <a:t> bicycle</a:t>
            </a:r>
            <a:r>
              <a:rPr sz="1550" i="0" spc="20" dirty="0">
                <a:latin typeface="Calibri"/>
                <a:cs typeface="Calibri"/>
              </a:rPr>
              <a:t> </a:t>
            </a:r>
            <a:r>
              <a:rPr sz="1550" i="0" spc="-45" dirty="0">
                <a:latin typeface="Calibri"/>
                <a:cs typeface="Calibri"/>
              </a:rPr>
              <a:t>components </a:t>
            </a:r>
            <a:r>
              <a:rPr sz="1550" i="0" dirty="0">
                <a:latin typeface="Calibri"/>
                <a:cs typeface="Calibri"/>
              </a:rPr>
              <a:t>such</a:t>
            </a:r>
            <a:r>
              <a:rPr sz="1550" i="0" spc="25" dirty="0">
                <a:latin typeface="Calibri"/>
                <a:cs typeface="Calibri"/>
              </a:rPr>
              <a:t> </a:t>
            </a:r>
            <a:r>
              <a:rPr sz="1550" i="0" dirty="0">
                <a:solidFill>
                  <a:srgbClr val="111111"/>
                </a:solidFill>
                <a:latin typeface="Calibri"/>
                <a:cs typeface="Calibri"/>
              </a:rPr>
              <a:t>as</a:t>
            </a:r>
            <a:r>
              <a:rPr sz="1550" i="0" spc="55" dirty="0">
                <a:solidFill>
                  <a:srgbClr val="111111"/>
                </a:solidFill>
                <a:latin typeface="Calibri"/>
                <a:cs typeface="Calibri"/>
              </a:rPr>
              <a:t> </a:t>
            </a:r>
            <a:r>
              <a:rPr sz="1550" i="0" dirty="0">
                <a:latin typeface="Calibri"/>
                <a:cs typeface="Calibri"/>
              </a:rPr>
              <a:t>wheel,</a:t>
            </a:r>
            <a:r>
              <a:rPr sz="1550" i="0" spc="130" dirty="0">
                <a:latin typeface="Calibri"/>
                <a:cs typeface="Calibri"/>
              </a:rPr>
              <a:t> </a:t>
            </a:r>
            <a:r>
              <a:rPr sz="1550" i="0" dirty="0">
                <a:solidFill>
                  <a:srgbClr val="0E0E0E"/>
                </a:solidFill>
                <a:latin typeface="Calibri"/>
                <a:cs typeface="Calibri"/>
              </a:rPr>
              <a:t>frame,</a:t>
            </a:r>
            <a:r>
              <a:rPr sz="1550" i="0" spc="114" dirty="0">
                <a:solidFill>
                  <a:srgbClr val="0E0E0E"/>
                </a:solidFill>
                <a:latin typeface="Calibri"/>
                <a:cs typeface="Calibri"/>
              </a:rPr>
              <a:t> </a:t>
            </a:r>
            <a:r>
              <a:rPr sz="1550" i="0" dirty="0">
                <a:latin typeface="Calibri"/>
                <a:cs typeface="Calibri"/>
              </a:rPr>
              <a:t>forks,</a:t>
            </a:r>
            <a:r>
              <a:rPr sz="1550" i="0" spc="20" dirty="0">
                <a:latin typeface="Calibri"/>
                <a:cs typeface="Calibri"/>
              </a:rPr>
              <a:t> </a:t>
            </a:r>
            <a:r>
              <a:rPr sz="1550" i="0" spc="-10" dirty="0">
                <a:latin typeface="Calibri"/>
                <a:cs typeface="Calibri"/>
              </a:rPr>
              <a:t>handlebars,</a:t>
            </a:r>
            <a:r>
              <a:rPr sz="1550" i="0" spc="120" dirty="0">
                <a:latin typeface="Calibri"/>
                <a:cs typeface="Calibri"/>
              </a:rPr>
              <a:t> </a:t>
            </a:r>
            <a:r>
              <a:rPr sz="1550" i="0" dirty="0">
                <a:latin typeface="Calibri"/>
                <a:cs typeface="Calibri"/>
              </a:rPr>
              <a:t>pedal</a:t>
            </a:r>
            <a:r>
              <a:rPr sz="1550" i="0" spc="90" dirty="0">
                <a:latin typeface="Calibri"/>
                <a:cs typeface="Calibri"/>
              </a:rPr>
              <a:t> </a:t>
            </a:r>
            <a:r>
              <a:rPr sz="1550" i="0" dirty="0">
                <a:solidFill>
                  <a:srgbClr val="151515"/>
                </a:solidFill>
                <a:latin typeface="Calibri"/>
                <a:cs typeface="Calibri"/>
              </a:rPr>
              <a:t>crank</a:t>
            </a:r>
            <a:r>
              <a:rPr sz="1550" i="0" spc="90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550" i="0" spc="-10" dirty="0">
                <a:solidFill>
                  <a:srgbClr val="0E0E0E"/>
                </a:solidFill>
                <a:latin typeface="Calibri"/>
                <a:cs typeface="Calibri"/>
              </a:rPr>
              <a:t>anus, </a:t>
            </a:r>
            <a:r>
              <a:rPr sz="1600" i="0" spc="-55" dirty="0">
                <a:latin typeface="Calibri"/>
                <a:cs typeface="Calibri"/>
              </a:rPr>
              <a:t>package</a:t>
            </a:r>
            <a:r>
              <a:rPr sz="1600" i="0" spc="-40" dirty="0">
                <a:latin typeface="Calibri"/>
                <a:cs typeface="Calibri"/>
              </a:rPr>
              <a:t> </a:t>
            </a:r>
            <a:r>
              <a:rPr sz="1600" i="0" spc="-55" dirty="0">
                <a:latin typeface="Calibri"/>
                <a:cs typeface="Calibri"/>
              </a:rPr>
              <a:t>carriers,</a:t>
            </a:r>
            <a:r>
              <a:rPr sz="1600" i="0" spc="90" dirty="0">
                <a:latin typeface="Calibri"/>
                <a:cs typeface="Calibri"/>
              </a:rPr>
              <a:t> </a:t>
            </a:r>
            <a:r>
              <a:rPr sz="1600" i="0" spc="-105" dirty="0">
                <a:latin typeface="Calibri"/>
                <a:cs typeface="Calibri"/>
              </a:rPr>
              <a:t>tenders,</a:t>
            </a:r>
            <a:r>
              <a:rPr sz="1600" i="0" spc="5" dirty="0">
                <a:latin typeface="Calibri"/>
                <a:cs typeface="Calibri"/>
              </a:rPr>
              <a:t> </a:t>
            </a:r>
            <a:r>
              <a:rPr sz="1600" i="0" spc="-85" dirty="0">
                <a:solidFill>
                  <a:srgbClr val="232323"/>
                </a:solidFill>
                <a:latin typeface="Calibri"/>
                <a:cs typeface="Calibri"/>
              </a:rPr>
              <a:t>e/c.;</a:t>
            </a:r>
            <a:r>
              <a:rPr sz="1600" i="0" spc="-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1600" i="0" spc="-30" dirty="0">
                <a:latin typeface="Calibri"/>
                <a:cs typeface="Calibri"/>
              </a:rPr>
              <a:t>gliders;</a:t>
            </a:r>
            <a:r>
              <a:rPr sz="1600" i="0" spc="-20" dirty="0">
                <a:latin typeface="Calibri"/>
                <a:cs typeface="Calibri"/>
              </a:rPr>
              <a:t> </a:t>
            </a:r>
            <a:r>
              <a:rPr sz="1600" i="0" spc="-80" dirty="0">
                <a:solidFill>
                  <a:srgbClr val="0E0E0E"/>
                </a:solidFill>
                <a:latin typeface="Calibri"/>
                <a:cs typeface="Calibri"/>
              </a:rPr>
              <a:t>boats;</a:t>
            </a:r>
            <a:r>
              <a:rPr sz="1600" i="0" spc="-10" dirty="0">
                <a:solidFill>
                  <a:srgbClr val="0E0E0E"/>
                </a:solidFill>
                <a:latin typeface="Calibri"/>
                <a:cs typeface="Calibri"/>
              </a:rPr>
              <a:t> </a:t>
            </a:r>
            <a:r>
              <a:rPr sz="1600" i="0" dirty="0">
                <a:latin typeface="Calibri"/>
                <a:cs typeface="Calibri"/>
              </a:rPr>
              <a:t>sail</a:t>
            </a:r>
            <a:r>
              <a:rPr sz="1600" i="0" spc="-55" dirty="0">
                <a:latin typeface="Calibri"/>
                <a:cs typeface="Calibri"/>
              </a:rPr>
              <a:t> </a:t>
            </a:r>
            <a:r>
              <a:rPr sz="1600" i="0" spc="-10" dirty="0">
                <a:latin typeface="Calibri"/>
                <a:cs typeface="Calibri"/>
              </a:rPr>
              <a:t>boards.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7517" y="2117725"/>
            <a:ext cx="4779010" cy="1043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7" baseline="1736" dirty="0">
                <a:latin typeface="Cambria"/>
                <a:cs typeface="Cambria"/>
              </a:rPr>
              <a:t>Other</a:t>
            </a:r>
            <a:r>
              <a:rPr sz="2400" spc="359" baseline="1736" dirty="0">
                <a:latin typeface="Cambria"/>
                <a:cs typeface="Cambria"/>
              </a:rPr>
              <a:t> </a:t>
            </a:r>
            <a:r>
              <a:rPr sz="2400" spc="-135" baseline="1736" dirty="0">
                <a:latin typeface="Cambria"/>
                <a:cs typeface="Cambria"/>
              </a:rPr>
              <a:t>applicaiions</a:t>
            </a:r>
            <a:r>
              <a:rPr sz="2400" spc="480" baseline="1736" dirty="0">
                <a:latin typeface="Cambria"/>
                <a:cs typeface="Cambria"/>
              </a:rPr>
              <a:t> </a:t>
            </a:r>
            <a:r>
              <a:rPr sz="2400" spc="-89" baseline="1736" dirty="0">
                <a:latin typeface="Cambria"/>
                <a:cs typeface="Cambria"/>
              </a:rPr>
              <a:t>include</a:t>
            </a:r>
            <a:r>
              <a:rPr sz="2400" spc="442" baseline="1736" dirty="0">
                <a:latin typeface="Cambria"/>
                <a:cs typeface="Cambria"/>
              </a:rPr>
              <a:t> </a:t>
            </a:r>
            <a:r>
              <a:rPr sz="2400" spc="-120" baseline="1736" dirty="0">
                <a:latin typeface="Cambria"/>
                <a:cs typeface="Cambria"/>
              </a:rPr>
              <a:t>bridge</a:t>
            </a:r>
            <a:r>
              <a:rPr sz="2400" spc="502" baseline="1736" dirty="0">
                <a:latin typeface="Cambria"/>
                <a:cs typeface="Cambria"/>
              </a:rPr>
              <a:t> </a:t>
            </a:r>
            <a:r>
              <a:rPr sz="2400" spc="-104" baseline="3472" dirty="0">
                <a:latin typeface="Cambria"/>
                <a:cs typeface="Cambria"/>
              </a:rPr>
              <a:t>buildin</a:t>
            </a:r>
            <a:r>
              <a:rPr sz="1600" spc="-70" dirty="0">
                <a:latin typeface="Cambria"/>
                <a:cs typeface="Cambria"/>
              </a:rPr>
              <a:t>8;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2400" baseline="1736" dirty="0">
                <a:latin typeface="Cambria"/>
                <a:cs typeface="Cambria"/>
              </a:rPr>
              <a:t>joini</a:t>
            </a:r>
            <a:r>
              <a:rPr sz="2400" spc="382" baseline="1736" dirty="0">
                <a:latin typeface="Cambria"/>
                <a:cs typeface="Cambria"/>
              </a:rPr>
              <a:t> </a:t>
            </a:r>
            <a:r>
              <a:rPr sz="2400" spc="-75" baseline="1736" dirty="0">
                <a:latin typeface="Cambria"/>
                <a:cs typeface="Cambria"/>
              </a:rPr>
              <a:t>implants.</a:t>
            </a:r>
            <a:endParaRPr sz="2400" baseline="1736">
              <a:latin typeface="Cambria"/>
              <a:cs typeface="Cambria"/>
            </a:endParaRPr>
          </a:p>
          <a:p>
            <a:pPr marL="17780">
              <a:lnSpc>
                <a:spcPct val="100000"/>
              </a:lnSpc>
              <a:spcBef>
                <a:spcPts val="80"/>
              </a:spcBef>
            </a:pPr>
            <a:r>
              <a:rPr sz="1550" spc="-80" dirty="0">
                <a:latin typeface="Cambria"/>
                <a:cs typeface="Cambria"/>
              </a:rPr>
              <a:t>heart</a:t>
            </a:r>
            <a:r>
              <a:rPr sz="1550" spc="180" dirty="0">
                <a:latin typeface="Cambria"/>
                <a:cs typeface="Cambria"/>
              </a:rPr>
              <a:t> </a:t>
            </a:r>
            <a:r>
              <a:rPr sz="1550" spc="-35" dirty="0">
                <a:latin typeface="Cambria"/>
                <a:cs typeface="Cambria"/>
              </a:rPr>
              <a:t>valves;</a:t>
            </a:r>
            <a:r>
              <a:rPr sz="1550" spc="200" dirty="0">
                <a:latin typeface="Cambria"/>
                <a:cs typeface="Cambria"/>
              </a:rPr>
              <a:t> </a:t>
            </a:r>
            <a:r>
              <a:rPr sz="1550" spc="-25" dirty="0">
                <a:latin typeface="Cambria"/>
                <a:cs typeface="Cambria"/>
              </a:rPr>
              <a:t>leaf</a:t>
            </a:r>
            <a:r>
              <a:rPr sz="1550" spc="75" dirty="0">
                <a:latin typeface="Cambria"/>
                <a:cs typeface="Cambria"/>
              </a:rPr>
              <a:t> </a:t>
            </a:r>
            <a:r>
              <a:rPr sz="1550" spc="-55" dirty="0">
                <a:solidFill>
                  <a:srgbClr val="0E0E0E"/>
                </a:solidFill>
                <a:latin typeface="Cambria"/>
                <a:cs typeface="Cambria"/>
              </a:rPr>
              <a:t>springs;</a:t>
            </a:r>
            <a:r>
              <a:rPr sz="1550" spc="135" dirty="0">
                <a:solidFill>
                  <a:srgbClr val="0E0E0E"/>
                </a:solidFill>
                <a:latin typeface="Cambria"/>
                <a:cs typeface="Cambria"/>
              </a:rPr>
              <a:t> </a:t>
            </a:r>
            <a:r>
              <a:rPr sz="1550" spc="-50" dirty="0">
                <a:latin typeface="Cambria"/>
                <a:cs typeface="Cambria"/>
              </a:rPr>
              <a:t>chemical</a:t>
            </a:r>
            <a:r>
              <a:rPr sz="1550" spc="229" dirty="0">
                <a:latin typeface="Cambria"/>
                <a:cs typeface="Cambria"/>
              </a:rPr>
              <a:t> </a:t>
            </a:r>
            <a:r>
              <a:rPr sz="1550" spc="-85" dirty="0">
                <a:latin typeface="Cambria"/>
                <a:cs typeface="Cambria"/>
              </a:rPr>
              <a:t>industries</a:t>
            </a:r>
            <a:r>
              <a:rPr sz="1550" spc="204" dirty="0">
                <a:latin typeface="Cambria"/>
                <a:cs typeface="Cambria"/>
              </a:rPr>
              <a:t> </a:t>
            </a:r>
            <a:r>
              <a:rPr sz="1550" spc="-45" dirty="0">
                <a:latin typeface="Cambria"/>
                <a:cs typeface="Cambria"/>
              </a:rPr>
              <a:t>application—</a:t>
            </a:r>
            <a:endParaRPr sz="1550">
              <a:latin typeface="Cambria"/>
              <a:cs typeface="Cambria"/>
            </a:endParaRPr>
          </a:p>
          <a:p>
            <a:pPr marL="26034">
              <a:lnSpc>
                <a:spcPct val="100000"/>
              </a:lnSpc>
              <a:spcBef>
                <a:spcPts val="150"/>
              </a:spcBef>
            </a:pPr>
            <a:r>
              <a:rPr sz="1600" spc="-65" dirty="0">
                <a:solidFill>
                  <a:srgbClr val="161616"/>
                </a:solidFill>
                <a:latin typeface="Cambria"/>
                <a:cs typeface="Cambria"/>
              </a:rPr>
              <a:t>for</a:t>
            </a:r>
            <a:r>
              <a:rPr sz="1600" spc="-10" dirty="0">
                <a:solidFill>
                  <a:srgbClr val="161616"/>
                </a:solidFill>
                <a:latin typeface="Cambria"/>
                <a:cs typeface="Cambria"/>
              </a:rPr>
              <a:t> </a:t>
            </a:r>
            <a:r>
              <a:rPr sz="1600" spc="-95" dirty="0">
                <a:latin typeface="Cambria"/>
                <a:cs typeface="Cambria"/>
              </a:rPr>
              <a:t>storing</a:t>
            </a:r>
            <a:r>
              <a:rPr sz="1600" spc="70" dirty="0">
                <a:latin typeface="Cambria"/>
                <a:cs typeface="Cambria"/>
              </a:rPr>
              <a:t> </a:t>
            </a:r>
            <a:r>
              <a:rPr sz="1600" spc="-50" dirty="0">
                <a:latin typeface="Cambria"/>
                <a:cs typeface="Cambria"/>
              </a:rPr>
              <a:t>aggreuive</a:t>
            </a:r>
            <a:r>
              <a:rPr sz="1600" spc="60" dirty="0">
                <a:latin typeface="Cambria"/>
                <a:cs typeface="Cambria"/>
              </a:rPr>
              <a:t> </a:t>
            </a:r>
            <a:r>
              <a:rPr sz="1600" spc="-80" dirty="0">
                <a:latin typeface="Cambria"/>
                <a:cs typeface="Cambria"/>
              </a:rPr>
              <a:t>chemicals;</a:t>
            </a:r>
            <a:r>
              <a:rPr sz="1600" spc="75" dirty="0">
                <a:latin typeface="Cambria"/>
                <a:cs typeface="Cambria"/>
              </a:rPr>
              <a:t> </a:t>
            </a:r>
            <a:r>
              <a:rPr sz="1600" spc="-85" dirty="0">
                <a:latin typeface="Cambria"/>
                <a:cs typeface="Cambria"/>
              </a:rPr>
              <a:t>wine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-90" dirty="0">
                <a:latin typeface="Cambria"/>
                <a:cs typeface="Cambria"/>
              </a:rPr>
              <a:t>vats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-85" dirty="0">
                <a:solidFill>
                  <a:srgbClr val="131313"/>
                </a:solidFill>
                <a:latin typeface="Cambria"/>
                <a:cs typeface="Cambria"/>
              </a:rPr>
              <a:t>and</a:t>
            </a:r>
            <a:r>
              <a:rPr sz="1600" spc="110" dirty="0">
                <a:solidFill>
                  <a:srgbClr val="131313"/>
                </a:solidFill>
                <a:latin typeface="Cambria"/>
                <a:cs typeface="Cambria"/>
              </a:rPr>
              <a:t> </a:t>
            </a:r>
            <a:r>
              <a:rPr sz="1600" spc="-100" dirty="0">
                <a:latin typeface="Cambria"/>
                <a:cs typeface="Cambria"/>
              </a:rPr>
              <a:t>pipelines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-25" dirty="0">
                <a:latin typeface="Cambria"/>
                <a:cs typeface="Cambria"/>
              </a:rPr>
              <a:t>for</a:t>
            </a:r>
            <a:endParaRPr sz="1600">
              <a:latin typeface="Cambria"/>
              <a:cs typeface="Cambria"/>
            </a:endParaRPr>
          </a:p>
          <a:p>
            <a:pPr marL="21590">
              <a:lnSpc>
                <a:spcPct val="100000"/>
              </a:lnSpc>
              <a:spcBef>
                <a:spcPts val="280"/>
              </a:spcBef>
            </a:pPr>
            <a:r>
              <a:rPr sz="1500" spc="-110" dirty="0">
                <a:latin typeface="Cambria"/>
                <a:cs typeface="Cambria"/>
              </a:rPr>
              <a:t>water</a:t>
            </a:r>
            <a:r>
              <a:rPr sz="1500" spc="25" dirty="0">
                <a:latin typeface="Cambria"/>
                <a:cs typeface="Cambria"/>
              </a:rPr>
              <a:t> </a:t>
            </a:r>
            <a:r>
              <a:rPr sz="1500" spc="-80" dirty="0">
                <a:solidFill>
                  <a:srgbClr val="1D1D1D"/>
                </a:solidFill>
                <a:latin typeface="Cambria"/>
                <a:cs typeface="Cambria"/>
              </a:rPr>
              <a:t>and</a:t>
            </a:r>
            <a:r>
              <a:rPr sz="1500" dirty="0">
                <a:solidFill>
                  <a:srgbClr val="1D1D1D"/>
                </a:solidFill>
                <a:latin typeface="Cambria"/>
                <a:cs typeface="Cambria"/>
              </a:rPr>
              <a:t> </a:t>
            </a:r>
            <a:r>
              <a:rPr sz="1500" spc="-40" dirty="0">
                <a:latin typeface="Cambria"/>
                <a:cs typeface="Cambria"/>
              </a:rPr>
              <a:t>sewage; </a:t>
            </a:r>
            <a:r>
              <a:rPr sz="1500" spc="-90" dirty="0">
                <a:solidFill>
                  <a:srgbClr val="131313"/>
                </a:solidFill>
                <a:latin typeface="Cambria"/>
                <a:cs typeface="Cambria"/>
              </a:rPr>
              <a:t>in</a:t>
            </a:r>
            <a:r>
              <a:rPr sz="1500" spc="10" dirty="0">
                <a:solidFill>
                  <a:srgbClr val="131313"/>
                </a:solidFill>
                <a:latin typeface="Cambria"/>
                <a:cs typeface="Cambria"/>
              </a:rPr>
              <a:t> </a:t>
            </a:r>
            <a:r>
              <a:rPr sz="1500" spc="-65" dirty="0">
                <a:latin typeface="Cambria"/>
                <a:cs typeface="Cambria"/>
              </a:rPr>
              <a:t>reinforced</a:t>
            </a:r>
            <a:r>
              <a:rPr sz="1500" spc="114" dirty="0">
                <a:latin typeface="Cambria"/>
                <a:cs typeface="Cambria"/>
              </a:rPr>
              <a:t> </a:t>
            </a:r>
            <a:r>
              <a:rPr sz="1500" spc="-65" dirty="0">
                <a:latin typeface="Cambria"/>
                <a:cs typeface="Cambria"/>
              </a:rPr>
              <a:t>wood</a:t>
            </a:r>
            <a:r>
              <a:rPr sz="1500" spc="25" dirty="0">
                <a:latin typeface="Cambria"/>
                <a:cs typeface="Cambria"/>
              </a:rPr>
              <a:t> </a:t>
            </a:r>
            <a:r>
              <a:rPr sz="1500" spc="-65" dirty="0">
                <a:latin typeface="Cambria"/>
                <a:cs typeface="Cambria"/>
              </a:rPr>
              <a:t>products,</a:t>
            </a:r>
            <a:r>
              <a:rPr sz="1500" spc="30" dirty="0">
                <a:latin typeface="Cambria"/>
                <a:cs typeface="Cambria"/>
              </a:rPr>
              <a:t> </a:t>
            </a:r>
            <a:r>
              <a:rPr sz="1500" i="1" spc="-20" dirty="0">
                <a:latin typeface="Cambria"/>
                <a:cs typeface="Cambria"/>
              </a:rPr>
              <a:t>etc.</a:t>
            </a:r>
            <a:endParaRPr sz="15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2232</Words>
  <Application>Microsoft Office PowerPoint</Application>
  <PresentationFormat>Custom</PresentationFormat>
  <Paragraphs>660</Paragraphs>
  <Slides>91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Office Theme</vt:lpstr>
      <vt:lpstr>UNIT IV</vt:lpstr>
      <vt:lpstr>Slide 2</vt:lpstr>
      <vt:lpstr>Slide 3</vt:lpstr>
      <vt:lpstr>A re made</vt:lpstr>
      <vt:lpstr>Slide 5</vt:lpstr>
      <vt:lpstr>properties of Polymers</vt:lpstr>
      <vt:lpstr>POLYMERISATION</vt:lpstr>
      <vt:lpstr>Classification of Polymers:</vt:lpstr>
      <vt:lpstr>Slide 9</vt:lpstr>
      <vt:lpstr>Slide 10</vt:lpstr>
      <vt:lpstr>Terminology used in polymers</vt:lpstr>
      <vt:lpstr>Terminology used in polymers</vt:lpstr>
      <vt:lpstr>Terminology used in polymers</vt:lpstr>
      <vt:lpstr>Types of homo polymers</vt:lpstr>
      <vt:lpstr>Types of homo polymers</vt:lpstr>
      <vt:lpstr>Types of copolymers</vt:lpstr>
      <vt:lpstr>Types of copolymers</vt:lpstr>
      <vt:lpstr>Types of copolymers</vt:lpstr>
      <vt:lpstr>Slide 19</vt:lpstr>
      <vt:lpstr>Addition polymerisation</vt:lpstr>
      <vt:lpstr>Copolymerization:</vt:lpstr>
      <vt:lpstr>Condensation polymerization:</vt:lpstr>
      <vt:lpstr>Properties and applications of thermoplastics</vt:lpstr>
      <vt:lpstr>Polyethylene (PE)</vt:lpstr>
      <vt:lpstr>Properties of PE</vt:lpstr>
      <vt:lpstr>Application of PE</vt:lpstr>
      <vt:lpstr>Polypropylene (PP)</vt:lpstr>
      <vt:lpstr>Properties of PP</vt:lpstr>
      <vt:lpstr>Application of PP</vt:lpstr>
      <vt:lpstr>Polystyrene (PS)</vt:lpstr>
      <vt:lpstr>Properties of PS</vt:lpstr>
      <vt:lpstr>Application of PS</vt:lpstr>
      <vt:lpstr>Polyvinyl Chloride (PVC)</vt:lpstr>
      <vt:lpstr>Properties of PVC</vt:lpstr>
      <vt:lpstr>Application of PVC</vt:lpstr>
      <vt:lpstr>Polymethyl methacrylate (PMMA)</vt:lpstr>
      <vt:lpstr>Properties of PTFE</vt:lpstr>
      <vt:lpstr>Application of PTFE</vt:lpstr>
      <vt:lpstr>Polypthylene Terephthalate (PET)</vt:lpstr>
      <vt:lpstr>Properties (PET)</vt:lpstr>
      <vt:lpstr>Application of (PET)</vt:lpstr>
      <vt:lpstr>Polycarbonates ( PC )</vt:lpstr>
      <vt:lpstr>Properties of (PC)</vt:lpstr>
      <vt:lpstr>Application of (PC)</vt:lpstr>
      <vt:lpstr>Polyamides (PA)</vt:lpstr>
      <vt:lpstr>Properties of (PA)</vt:lpstr>
      <vt:lpstr>Application of (PA)</vt:lpstr>
      <vt:lpstr>Acrylonitrile Butadiene Styrene (ABS)</vt:lpstr>
      <vt:lpstr>FEATURES</vt:lpstr>
      <vt:lpstr>USES</vt:lpstr>
      <vt:lpstr>Application of ABS</vt:lpstr>
      <vt:lpstr>Disadvantages</vt:lpstr>
      <vt:lpstr>Polyimides (PI)</vt:lpstr>
      <vt:lpstr>Polyamide—imides (PAI)</vt:lpstr>
      <vt:lpstr>Properties of polyamide imide</vt:lpstr>
      <vt:lpstr>Applications of polyamide imide</vt:lpstr>
      <vt:lpstr>Polyphenylene oxide (PPO)</vt:lpstr>
      <vt:lpstr>Properties of PPOs</vt:lpstr>
      <vt:lpstr>Polyphenylene sulphide (PPS)</vt:lpstr>
      <vt:lpstr>Applications of PPSs</vt:lpstr>
      <vt:lpstr>Polyether ether ketone (PEEK)</vt:lpstr>
      <vt:lpstr>nginee ng CERAMICS</vt:lpstr>
      <vt:lpstr>Classifications of engineering ceramics</vt:lpstr>
      <vt:lpstr>Alumina (aluminium oxide) AI,O3</vt:lpstr>
      <vt:lpstr>Properties of Alumina</vt:lpstr>
      <vt:lpstr>Applications of alumina</vt:lpstr>
      <vt:lpstr>Silicon carbide (sic)</vt:lpstr>
      <vt:lpstr>Properties of Sic</vt:lpstr>
      <vt:lpstr>Silicon nitrate (Si n4)</vt:lpstr>
      <vt:lpstr>Properties of silicon nitrides</vt:lpstr>
      <vt:lpstr>Partially stabilized zirconia (PSZ)</vt:lpstr>
      <vt:lpstr>Sialons</vt:lpstr>
      <vt:lpstr>Properties of sialons</vt:lpstr>
      <vt:lpstr>composites</vt:lpstr>
      <vt:lpstr>Slide 75</vt:lpstr>
      <vt:lpstr>why</vt:lpstr>
      <vt:lpstr>Slide 77</vt:lpstr>
      <vt:lpstr>most common man-made composites</vt:lpstr>
      <vt:lpstr>Particle re-inforced composites</vt:lpstr>
      <vt:lpstr>Pai•ticle Reinforced Composites</vt:lpstr>
      <vt:lpstr>1.Dispersion strengthened composites</vt:lpstr>
      <vt:lpstr>E.znmptes and opplicotions ofsome dispemiozi-strengthened composites</vt:lpstr>
      <vt:lpstr>2. Large particle composites</vt:lpstr>
      <vt:lpstr>Other particle re-inforced composite</vt:lpstr>
      <vt:lpstr>FIBRE REINFORCED COMPOSITES</vt:lpstr>
      <vt:lpstr>Fiber Orientations in Fiber Reinforced Composites</vt:lpstr>
      <vt:lpstr>Slide 87</vt:lpstr>
      <vt:lpstr>Somefibre-reinforced composites an‹t their applications</vt:lpstr>
      <vt:lpstr>Slide 89</vt:lpstr>
      <vt:lpstr>Slide 90</vt:lpstr>
      <vt:lpstr>Used for tennis rackets, golf club shafts: bicycle components such as wheel, frame, forks, handlebars, pedal crank anus, package carriers, tenders, e/c.; gliders; boats; sail boards.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IV</dc:title>
  <dc:creator>Prakash raj</dc:creator>
  <cp:lastModifiedBy>welcome</cp:lastModifiedBy>
  <cp:revision>1</cp:revision>
  <dcterms:created xsi:type="dcterms:W3CDTF">2023-11-28T17:16:30Z</dcterms:created>
  <dcterms:modified xsi:type="dcterms:W3CDTF">2023-11-28T17:17:29Z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2023-11-28T00:00:00Z</vt:filetime>
  </property>
  <property fmtid="{D5CDD505-2E9C-101B-9397-08002B2CF9AE}" pid="3" name="LastSaved">
    <vt:filetime>2023-11-28T00:00:00Z</vt:filetime>
  </property>
</Properties>
</file>