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322" r:id="rId3"/>
    <p:sldId id="331" r:id="rId4"/>
    <p:sldId id="294" r:id="rId5"/>
    <p:sldId id="295" r:id="rId6"/>
    <p:sldId id="323" r:id="rId7"/>
    <p:sldId id="324" r:id="rId8"/>
    <p:sldId id="325" r:id="rId9"/>
    <p:sldId id="326" r:id="rId10"/>
    <p:sldId id="327" r:id="rId11"/>
    <p:sldId id="328" r:id="rId12"/>
    <p:sldId id="329" r:id="rId13"/>
    <p:sldId id="330" r:id="rId14"/>
    <p:sldId id="332" r:id="rId15"/>
    <p:sldId id="339" r:id="rId16"/>
    <p:sldId id="333" r:id="rId17"/>
    <p:sldId id="334" r:id="rId18"/>
    <p:sldId id="335" r:id="rId19"/>
    <p:sldId id="336" r:id="rId20"/>
    <p:sldId id="337" r:id="rId21"/>
    <p:sldId id="338" r:id="rId22"/>
    <p:sldId id="340" r:id="rId23"/>
    <p:sldId id="341" r:id="rId24"/>
    <p:sldId id="342" r:id="rId25"/>
    <p:sldId id="343" r:id="rId26"/>
    <p:sldId id="344" r:id="rId27"/>
    <p:sldId id="345" r:id="rId28"/>
    <p:sldId id="346" r:id="rId29"/>
    <p:sldId id="347" r:id="rId30"/>
    <p:sldId id="350" r:id="rId31"/>
    <p:sldId id="348" r:id="rId32"/>
    <p:sldId id="349"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09"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50000" saltData="IYtvWIlhQ48/txYnQxH6qA" hashData="Wtsr3a0BRn9WuVvRzUzCUOrcOlw"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0E385D-4FB3-452B-AE03-9D51B9E952CA}" type="doc">
      <dgm:prSet loTypeId="urn:microsoft.com/office/officeart/2005/8/layout/gear1" loCatId="cycle" qsTypeId="urn:microsoft.com/office/officeart/2005/8/quickstyle/3d2" qsCatId="3D" csTypeId="urn:microsoft.com/office/officeart/2005/8/colors/colorful1" csCatId="colorful" phldr="1"/>
      <dgm:spPr>
        <a:scene3d>
          <a:camera prst="perspectiveContrastingLeftFacing" fov="4800000">
            <a:rot lat="278535" lon="2056726" rev="21284397"/>
          </a:camera>
          <a:lightRig rig="flood" dir="t">
            <a:rot lat="0" lon="0" rev="13800000"/>
          </a:lightRig>
        </a:scene3d>
      </dgm:spPr>
    </dgm:pt>
    <dgm:pt modelId="{1685D353-118F-4280-8869-18AE44A5CB17}">
      <dgm:prSet phldrT="[Text]" custT="1"/>
      <dgm:spPr>
        <a:ln>
          <a:noFill/>
        </a:ln>
        <a:effectLst>
          <a:outerShdw blurRad="184150" dist="241300" dir="11520000" sx="110000" sy="110000" algn="ctr">
            <a:srgbClr val="000000">
              <a:alpha val="18000"/>
            </a:srgbClr>
          </a:outerShdw>
        </a:effectLst>
        <a:sp3d extrusionH="107950" prstMaterial="plastic">
          <a:bevelT w="82550" h="63500" prst="divot"/>
          <a:bevelB/>
        </a:sp3d>
      </dgm:spPr>
      <dgm:t>
        <a:bodyPr/>
        <a:lstStyle/>
        <a:p>
          <a:pPr algn="ctr"/>
          <a:r>
            <a:rPr lang="en-US" sz="2400" dirty="0" smtClean="0">
              <a:latin typeface="Times New Roman" pitchFamily="18" charset="0"/>
              <a:cs typeface="Times New Roman" pitchFamily="18" charset="0"/>
            </a:rPr>
            <a:t>Presented by  PANDIAN.K</a:t>
          </a:r>
          <a:endParaRPr lang="en-US" sz="2400" dirty="0">
            <a:latin typeface="Times New Roman" pitchFamily="18" charset="0"/>
            <a:cs typeface="Times New Roman" pitchFamily="18" charset="0"/>
          </a:endParaRPr>
        </a:p>
      </dgm:t>
    </dgm:pt>
    <dgm:pt modelId="{DE67F068-DE10-4ED2-9E3E-8AE1F62FA9C2}" type="parTrans" cxnId="{25F51065-71B8-4C5A-A30C-B02795AD83BB}">
      <dgm:prSet/>
      <dgm:spPr/>
      <dgm:t>
        <a:bodyPr/>
        <a:lstStyle/>
        <a:p>
          <a:endParaRPr lang="en-US"/>
        </a:p>
      </dgm:t>
    </dgm:pt>
    <dgm:pt modelId="{DA21D61F-BCB2-4F8F-A389-E18408C0BC69}" type="sibTrans" cxnId="{25F51065-71B8-4C5A-A30C-B02795AD83BB}">
      <dgm:prSet/>
      <dgm:spPr>
        <a:ln>
          <a:noFill/>
        </a:ln>
        <a:effectLst>
          <a:outerShdw blurRad="184150" dist="241300" dir="11520000" sx="110000" sy="110000" algn="ctr">
            <a:srgbClr val="000000">
              <a:alpha val="18000"/>
            </a:srgbClr>
          </a:outerShdw>
        </a:effectLst>
        <a:sp3d z="-70000" extrusionH="57150" prstMaterial="plastic">
          <a:bevelT w="31750" h="25400" prst="divot"/>
          <a:bevelB w="50800" h="44450"/>
        </a:sp3d>
      </dgm:spPr>
      <dgm:t>
        <a:bodyPr/>
        <a:lstStyle/>
        <a:p>
          <a:endParaRPr lang="en-US" dirty="0"/>
        </a:p>
      </dgm:t>
    </dgm:pt>
    <dgm:pt modelId="{DE276109-1D9E-4810-904B-AF3118A37095}">
      <dgm:prSet phldrT="[Text]" custT="1"/>
      <dgm:spPr>
        <a:ln>
          <a:noFill/>
        </a:ln>
        <a:effectLst>
          <a:outerShdw blurRad="184150" dist="241300" dir="11520000" sx="110000" sy="110000" algn="ctr">
            <a:srgbClr val="000000">
              <a:alpha val="18000"/>
            </a:srgbClr>
          </a:outerShdw>
        </a:effectLst>
        <a:sp3d extrusionH="107950" prstMaterial="plastic">
          <a:bevelT w="82550" h="63500" prst="divot"/>
          <a:bevelB/>
        </a:sp3d>
      </dgm:spPr>
      <dgm:t>
        <a:bodyPr/>
        <a:lstStyle/>
        <a:p>
          <a:r>
            <a:rPr lang="en-US" sz="1200" b="1" dirty="0" smtClean="0">
              <a:solidFill>
                <a:srgbClr val="FF0000"/>
              </a:solidFill>
              <a:latin typeface="Times New Roman" pitchFamily="18" charset="0"/>
              <a:cs typeface="Times New Roman" pitchFamily="18" charset="0"/>
            </a:rPr>
            <a:t>ALLOYS AND PHASE DIAGRAMS</a:t>
          </a:r>
          <a:endParaRPr lang="en-US" sz="1200" b="1" dirty="0">
            <a:solidFill>
              <a:srgbClr val="FF0000"/>
            </a:solidFill>
            <a:latin typeface="Times New Roman" pitchFamily="18" charset="0"/>
            <a:cs typeface="Times New Roman" pitchFamily="18" charset="0"/>
          </a:endParaRPr>
        </a:p>
      </dgm:t>
    </dgm:pt>
    <dgm:pt modelId="{FE2C4081-63EA-4F1A-90BD-08634DA3F2A4}" type="parTrans" cxnId="{54B4D348-7467-4E63-B5B3-6E29CCDA2844}">
      <dgm:prSet/>
      <dgm:spPr/>
      <dgm:t>
        <a:bodyPr/>
        <a:lstStyle/>
        <a:p>
          <a:endParaRPr lang="en-US"/>
        </a:p>
      </dgm:t>
    </dgm:pt>
    <dgm:pt modelId="{0A930F62-6D4B-489F-A0A7-414442A622B4}" type="sibTrans" cxnId="{54B4D348-7467-4E63-B5B3-6E29CCDA2844}">
      <dgm:prSet/>
      <dgm:spPr>
        <a:ln>
          <a:noFill/>
        </a:ln>
        <a:effectLst>
          <a:outerShdw blurRad="184150" dist="241300" dir="11520000" sx="110000" sy="110000" algn="ctr">
            <a:srgbClr val="000000">
              <a:alpha val="18000"/>
            </a:srgbClr>
          </a:outerShdw>
        </a:effectLst>
        <a:sp3d z="-70000" extrusionH="50800" prstMaterial="plastic">
          <a:bevelT w="31750" h="25400" prst="divot"/>
          <a:bevelB w="50800" h="44450"/>
        </a:sp3d>
      </dgm:spPr>
      <dgm:t>
        <a:bodyPr/>
        <a:lstStyle/>
        <a:p>
          <a:endParaRPr lang="en-US" dirty="0"/>
        </a:p>
      </dgm:t>
    </dgm:pt>
    <dgm:pt modelId="{3224B062-3342-4EB8-8B74-C1CCEF951E45}">
      <dgm:prSet phldrT="[Text]" custT="1"/>
      <dgm:spPr>
        <a:ln>
          <a:noFill/>
        </a:ln>
        <a:effectLst>
          <a:outerShdw blurRad="184150" dist="241300" dir="11520000" sx="110000" sy="110000" algn="ctr">
            <a:srgbClr val="000000">
              <a:alpha val="18000"/>
            </a:srgbClr>
          </a:outerShdw>
        </a:effectLst>
        <a:sp3d extrusionH="107950" prstMaterial="plastic">
          <a:bevelT w="82550" h="63500" prst="divot"/>
          <a:bevelB/>
        </a:sp3d>
      </dgm:spPr>
      <dgm:t>
        <a:bodyPr/>
        <a:lstStyle/>
        <a:p>
          <a:r>
            <a:rPr lang="en-US" sz="1800" b="1" dirty="0" smtClean="0">
              <a:solidFill>
                <a:srgbClr val="FF0000"/>
              </a:solidFill>
              <a:latin typeface="Times New Roman" pitchFamily="18" charset="0"/>
              <a:cs typeface="Times New Roman" pitchFamily="18" charset="0"/>
            </a:rPr>
            <a:t>UNIT - I </a:t>
          </a:r>
        </a:p>
        <a:p>
          <a:endParaRPr lang="en-US" sz="1100" dirty="0" smtClean="0">
            <a:solidFill>
              <a:srgbClr val="FF0000"/>
            </a:solidFill>
            <a:latin typeface="Times New Roman" pitchFamily="18" charset="0"/>
            <a:cs typeface="Times New Roman" pitchFamily="18" charset="0"/>
          </a:endParaRPr>
        </a:p>
      </dgm:t>
    </dgm:pt>
    <dgm:pt modelId="{9006675A-9E8F-47E4-B3B0-D66AD68E8405}" type="parTrans" cxnId="{D2028D5A-7A0D-458F-AA0C-87E3192E00BA}">
      <dgm:prSet/>
      <dgm:spPr/>
      <dgm:t>
        <a:bodyPr/>
        <a:lstStyle/>
        <a:p>
          <a:endParaRPr lang="en-US"/>
        </a:p>
      </dgm:t>
    </dgm:pt>
    <dgm:pt modelId="{4987170A-7596-4ED8-A382-56A48A2F8A4A}" type="sibTrans" cxnId="{D2028D5A-7A0D-458F-AA0C-87E3192E00BA}">
      <dgm:prSet/>
      <dgm:spPr>
        <a:ln>
          <a:noFill/>
        </a:ln>
        <a:effectLst>
          <a:outerShdw blurRad="184150" dist="241300" dir="11520000" sx="110000" sy="110000" algn="ctr">
            <a:srgbClr val="000000">
              <a:alpha val="18000"/>
            </a:srgbClr>
          </a:outerShdw>
        </a:effectLst>
        <a:sp3d z="-70000" extrusionH="50800" prstMaterial="plastic">
          <a:bevelT w="31750" h="25400" prst="divot"/>
          <a:bevelB w="50800" h="44450"/>
        </a:sp3d>
      </dgm:spPr>
      <dgm:t>
        <a:bodyPr/>
        <a:lstStyle/>
        <a:p>
          <a:endParaRPr lang="en-US" dirty="0"/>
        </a:p>
      </dgm:t>
    </dgm:pt>
    <dgm:pt modelId="{A63773EF-BFF5-4223-8D44-64F7948B387E}" type="pres">
      <dgm:prSet presAssocID="{0C0E385D-4FB3-452B-AE03-9D51B9E952CA}" presName="composite" presStyleCnt="0">
        <dgm:presLayoutVars>
          <dgm:chMax val="3"/>
          <dgm:animLvl val="lvl"/>
          <dgm:resizeHandles val="exact"/>
        </dgm:presLayoutVars>
      </dgm:prSet>
      <dgm:spPr/>
    </dgm:pt>
    <dgm:pt modelId="{F782AE0D-B749-410F-856C-06A593A81F8F}" type="pres">
      <dgm:prSet presAssocID="{1685D353-118F-4280-8869-18AE44A5CB17}" presName="gear1" presStyleLbl="node1" presStyleIdx="0" presStyleCnt="3" custLinFactNeighborX="-2992" custLinFactNeighborY="-3679">
        <dgm:presLayoutVars>
          <dgm:chMax val="1"/>
          <dgm:bulletEnabled val="1"/>
        </dgm:presLayoutVars>
      </dgm:prSet>
      <dgm:spPr/>
      <dgm:t>
        <a:bodyPr/>
        <a:lstStyle/>
        <a:p>
          <a:endParaRPr lang="en-US"/>
        </a:p>
      </dgm:t>
    </dgm:pt>
    <dgm:pt modelId="{E7F8686C-46CF-4EE0-BA97-332755BEFF9F}" type="pres">
      <dgm:prSet presAssocID="{1685D353-118F-4280-8869-18AE44A5CB17}" presName="gear1srcNode" presStyleLbl="node1" presStyleIdx="0" presStyleCnt="3"/>
      <dgm:spPr/>
      <dgm:t>
        <a:bodyPr/>
        <a:lstStyle/>
        <a:p>
          <a:endParaRPr lang="en-US"/>
        </a:p>
      </dgm:t>
    </dgm:pt>
    <dgm:pt modelId="{36A05BFF-736B-411D-8023-7C9A167EC611}" type="pres">
      <dgm:prSet presAssocID="{1685D353-118F-4280-8869-18AE44A5CB17}" presName="gear1dstNode" presStyleLbl="node1" presStyleIdx="0" presStyleCnt="3"/>
      <dgm:spPr/>
      <dgm:t>
        <a:bodyPr/>
        <a:lstStyle/>
        <a:p>
          <a:endParaRPr lang="en-US"/>
        </a:p>
      </dgm:t>
    </dgm:pt>
    <dgm:pt modelId="{FC46E723-3ED8-46C4-A2CB-54F0B1809519}" type="pres">
      <dgm:prSet presAssocID="{DE276109-1D9E-4810-904B-AF3118A37095}" presName="gear2" presStyleLbl="node1" presStyleIdx="1" presStyleCnt="3">
        <dgm:presLayoutVars>
          <dgm:chMax val="1"/>
          <dgm:bulletEnabled val="1"/>
        </dgm:presLayoutVars>
      </dgm:prSet>
      <dgm:spPr/>
      <dgm:t>
        <a:bodyPr/>
        <a:lstStyle/>
        <a:p>
          <a:endParaRPr lang="en-US"/>
        </a:p>
      </dgm:t>
    </dgm:pt>
    <dgm:pt modelId="{F8CF1A5C-C9D6-4A79-9DA1-0C92015F73EF}" type="pres">
      <dgm:prSet presAssocID="{DE276109-1D9E-4810-904B-AF3118A37095}" presName="gear2srcNode" presStyleLbl="node1" presStyleIdx="1" presStyleCnt="3"/>
      <dgm:spPr/>
      <dgm:t>
        <a:bodyPr/>
        <a:lstStyle/>
        <a:p>
          <a:endParaRPr lang="en-US"/>
        </a:p>
      </dgm:t>
    </dgm:pt>
    <dgm:pt modelId="{861238B3-3825-454C-A8B0-3F56662B7A81}" type="pres">
      <dgm:prSet presAssocID="{DE276109-1D9E-4810-904B-AF3118A37095}" presName="gear2dstNode" presStyleLbl="node1" presStyleIdx="1" presStyleCnt="3"/>
      <dgm:spPr/>
      <dgm:t>
        <a:bodyPr/>
        <a:lstStyle/>
        <a:p>
          <a:endParaRPr lang="en-US"/>
        </a:p>
      </dgm:t>
    </dgm:pt>
    <dgm:pt modelId="{798037BA-0181-419D-86AD-08F90EEC7039}" type="pres">
      <dgm:prSet presAssocID="{3224B062-3342-4EB8-8B74-C1CCEF951E45}" presName="gear3" presStyleLbl="node1" presStyleIdx="2" presStyleCnt="3"/>
      <dgm:spPr/>
      <dgm:t>
        <a:bodyPr/>
        <a:lstStyle/>
        <a:p>
          <a:endParaRPr lang="en-US"/>
        </a:p>
      </dgm:t>
    </dgm:pt>
    <dgm:pt modelId="{3A9D9891-D15D-4545-B1D7-7BBB07BB1934}" type="pres">
      <dgm:prSet presAssocID="{3224B062-3342-4EB8-8B74-C1CCEF951E45}" presName="gear3tx" presStyleLbl="node1" presStyleIdx="2" presStyleCnt="3">
        <dgm:presLayoutVars>
          <dgm:chMax val="1"/>
          <dgm:bulletEnabled val="1"/>
        </dgm:presLayoutVars>
      </dgm:prSet>
      <dgm:spPr/>
      <dgm:t>
        <a:bodyPr/>
        <a:lstStyle/>
        <a:p>
          <a:endParaRPr lang="en-US"/>
        </a:p>
      </dgm:t>
    </dgm:pt>
    <dgm:pt modelId="{7D8ACB4F-56FE-41B2-AC3B-366334D6FAF7}" type="pres">
      <dgm:prSet presAssocID="{3224B062-3342-4EB8-8B74-C1CCEF951E45}" presName="gear3srcNode" presStyleLbl="node1" presStyleIdx="2" presStyleCnt="3"/>
      <dgm:spPr/>
      <dgm:t>
        <a:bodyPr/>
        <a:lstStyle/>
        <a:p>
          <a:endParaRPr lang="en-US"/>
        </a:p>
      </dgm:t>
    </dgm:pt>
    <dgm:pt modelId="{A8FCEF19-2634-4E14-92B5-FC90BEC91BA3}" type="pres">
      <dgm:prSet presAssocID="{3224B062-3342-4EB8-8B74-C1CCEF951E45}" presName="gear3dstNode" presStyleLbl="node1" presStyleIdx="2" presStyleCnt="3"/>
      <dgm:spPr/>
      <dgm:t>
        <a:bodyPr/>
        <a:lstStyle/>
        <a:p>
          <a:endParaRPr lang="en-US"/>
        </a:p>
      </dgm:t>
    </dgm:pt>
    <dgm:pt modelId="{38AF57D2-FC23-4BE8-858F-0456EA801B28}" type="pres">
      <dgm:prSet presAssocID="{DA21D61F-BCB2-4F8F-A389-E18408C0BC69}" presName="connector1" presStyleLbl="sibTrans2D1" presStyleIdx="0" presStyleCnt="3"/>
      <dgm:spPr/>
      <dgm:t>
        <a:bodyPr/>
        <a:lstStyle/>
        <a:p>
          <a:endParaRPr lang="en-US"/>
        </a:p>
      </dgm:t>
    </dgm:pt>
    <dgm:pt modelId="{A185B8E8-6E29-4303-AC73-014CD1537843}" type="pres">
      <dgm:prSet presAssocID="{0A930F62-6D4B-489F-A0A7-414442A622B4}" presName="connector2" presStyleLbl="sibTrans2D1" presStyleIdx="1" presStyleCnt="3"/>
      <dgm:spPr/>
      <dgm:t>
        <a:bodyPr/>
        <a:lstStyle/>
        <a:p>
          <a:endParaRPr lang="en-US"/>
        </a:p>
      </dgm:t>
    </dgm:pt>
    <dgm:pt modelId="{C268F19F-64BC-4B49-BE35-DAACC0BAB26E}" type="pres">
      <dgm:prSet presAssocID="{4987170A-7596-4ED8-A382-56A48A2F8A4A}" presName="connector3" presStyleLbl="sibTrans2D1" presStyleIdx="2" presStyleCnt="3"/>
      <dgm:spPr/>
      <dgm:t>
        <a:bodyPr/>
        <a:lstStyle/>
        <a:p>
          <a:endParaRPr lang="en-US"/>
        </a:p>
      </dgm:t>
    </dgm:pt>
  </dgm:ptLst>
  <dgm:cxnLst>
    <dgm:cxn modelId="{7D65E73F-6CFE-4EE6-BB27-52EC73232F9A}" type="presOf" srcId="{1685D353-118F-4280-8869-18AE44A5CB17}" destId="{F782AE0D-B749-410F-856C-06A593A81F8F}" srcOrd="0" destOrd="0" presId="urn:microsoft.com/office/officeart/2005/8/layout/gear1"/>
    <dgm:cxn modelId="{54B4D348-7467-4E63-B5B3-6E29CCDA2844}" srcId="{0C0E385D-4FB3-452B-AE03-9D51B9E952CA}" destId="{DE276109-1D9E-4810-904B-AF3118A37095}" srcOrd="1" destOrd="0" parTransId="{FE2C4081-63EA-4F1A-90BD-08634DA3F2A4}" sibTransId="{0A930F62-6D4B-489F-A0A7-414442A622B4}"/>
    <dgm:cxn modelId="{04E021D2-5145-49CA-85E8-F2736C20403C}" type="presOf" srcId="{DE276109-1D9E-4810-904B-AF3118A37095}" destId="{861238B3-3825-454C-A8B0-3F56662B7A81}" srcOrd="2" destOrd="0" presId="urn:microsoft.com/office/officeart/2005/8/layout/gear1"/>
    <dgm:cxn modelId="{A83396E5-8785-48A2-B5A7-A21A699AA6A5}" type="presOf" srcId="{3224B062-3342-4EB8-8B74-C1CCEF951E45}" destId="{A8FCEF19-2634-4E14-92B5-FC90BEC91BA3}" srcOrd="3" destOrd="0" presId="urn:microsoft.com/office/officeart/2005/8/layout/gear1"/>
    <dgm:cxn modelId="{0AA49695-41A7-4483-AFCC-E1CF9D41E8B4}" type="presOf" srcId="{3224B062-3342-4EB8-8B74-C1CCEF951E45}" destId="{3A9D9891-D15D-4545-B1D7-7BBB07BB1934}" srcOrd="1" destOrd="0" presId="urn:microsoft.com/office/officeart/2005/8/layout/gear1"/>
    <dgm:cxn modelId="{FF8BDA13-5EE5-4DE4-9A53-99AFB7FFF112}" type="presOf" srcId="{DE276109-1D9E-4810-904B-AF3118A37095}" destId="{FC46E723-3ED8-46C4-A2CB-54F0B1809519}" srcOrd="0" destOrd="0" presId="urn:microsoft.com/office/officeart/2005/8/layout/gear1"/>
    <dgm:cxn modelId="{0DEE3427-6B9B-4F9A-90DD-9221E386219E}" type="presOf" srcId="{0A930F62-6D4B-489F-A0A7-414442A622B4}" destId="{A185B8E8-6E29-4303-AC73-014CD1537843}" srcOrd="0" destOrd="0" presId="urn:microsoft.com/office/officeart/2005/8/layout/gear1"/>
    <dgm:cxn modelId="{8B51E192-940C-48ED-BEAC-106054A57B93}" type="presOf" srcId="{DA21D61F-BCB2-4F8F-A389-E18408C0BC69}" destId="{38AF57D2-FC23-4BE8-858F-0456EA801B28}" srcOrd="0" destOrd="0" presId="urn:microsoft.com/office/officeart/2005/8/layout/gear1"/>
    <dgm:cxn modelId="{25F51065-71B8-4C5A-A30C-B02795AD83BB}" srcId="{0C0E385D-4FB3-452B-AE03-9D51B9E952CA}" destId="{1685D353-118F-4280-8869-18AE44A5CB17}" srcOrd="0" destOrd="0" parTransId="{DE67F068-DE10-4ED2-9E3E-8AE1F62FA9C2}" sibTransId="{DA21D61F-BCB2-4F8F-A389-E18408C0BC69}"/>
    <dgm:cxn modelId="{2E0AAA93-AB9C-4E88-8E0D-5AC21B9B4EF4}" type="presOf" srcId="{1685D353-118F-4280-8869-18AE44A5CB17}" destId="{E7F8686C-46CF-4EE0-BA97-332755BEFF9F}" srcOrd="1" destOrd="0" presId="urn:microsoft.com/office/officeart/2005/8/layout/gear1"/>
    <dgm:cxn modelId="{D2028D5A-7A0D-458F-AA0C-87E3192E00BA}" srcId="{0C0E385D-4FB3-452B-AE03-9D51B9E952CA}" destId="{3224B062-3342-4EB8-8B74-C1CCEF951E45}" srcOrd="2" destOrd="0" parTransId="{9006675A-9E8F-47E4-B3B0-D66AD68E8405}" sibTransId="{4987170A-7596-4ED8-A382-56A48A2F8A4A}"/>
    <dgm:cxn modelId="{079224C5-FDF6-4603-A1FD-2B1E0EFB5C92}" type="presOf" srcId="{4987170A-7596-4ED8-A382-56A48A2F8A4A}" destId="{C268F19F-64BC-4B49-BE35-DAACC0BAB26E}" srcOrd="0" destOrd="0" presId="urn:microsoft.com/office/officeart/2005/8/layout/gear1"/>
    <dgm:cxn modelId="{009AB4AB-B8CE-41C5-B3B0-E0770C87D7A8}" type="presOf" srcId="{3224B062-3342-4EB8-8B74-C1CCEF951E45}" destId="{798037BA-0181-419D-86AD-08F90EEC7039}" srcOrd="0" destOrd="0" presId="urn:microsoft.com/office/officeart/2005/8/layout/gear1"/>
    <dgm:cxn modelId="{0927CEC7-3ACA-4E1A-9C24-92BF69CF19A1}" type="presOf" srcId="{3224B062-3342-4EB8-8B74-C1CCEF951E45}" destId="{7D8ACB4F-56FE-41B2-AC3B-366334D6FAF7}" srcOrd="2" destOrd="0" presId="urn:microsoft.com/office/officeart/2005/8/layout/gear1"/>
    <dgm:cxn modelId="{F83442CF-5D6B-447B-9AF2-ED09A42942B7}" type="presOf" srcId="{1685D353-118F-4280-8869-18AE44A5CB17}" destId="{36A05BFF-736B-411D-8023-7C9A167EC611}" srcOrd="2" destOrd="0" presId="urn:microsoft.com/office/officeart/2005/8/layout/gear1"/>
    <dgm:cxn modelId="{2E137885-6776-4EA9-AB59-D2331401704B}" type="presOf" srcId="{0C0E385D-4FB3-452B-AE03-9D51B9E952CA}" destId="{A63773EF-BFF5-4223-8D44-64F7948B387E}" srcOrd="0" destOrd="0" presId="urn:microsoft.com/office/officeart/2005/8/layout/gear1"/>
    <dgm:cxn modelId="{1B778EE2-8BE8-4802-B80F-EC1E0FE84C62}" type="presOf" srcId="{DE276109-1D9E-4810-904B-AF3118A37095}" destId="{F8CF1A5C-C9D6-4A79-9DA1-0C92015F73EF}" srcOrd="1" destOrd="0" presId="urn:microsoft.com/office/officeart/2005/8/layout/gear1"/>
    <dgm:cxn modelId="{720E3915-87D6-4906-85BE-9D6D3EC3FBD9}" type="presParOf" srcId="{A63773EF-BFF5-4223-8D44-64F7948B387E}" destId="{F782AE0D-B749-410F-856C-06A593A81F8F}" srcOrd="0" destOrd="0" presId="urn:microsoft.com/office/officeart/2005/8/layout/gear1"/>
    <dgm:cxn modelId="{0B6631BC-8FEB-4F30-A7C3-4AC812BA218E}" type="presParOf" srcId="{A63773EF-BFF5-4223-8D44-64F7948B387E}" destId="{E7F8686C-46CF-4EE0-BA97-332755BEFF9F}" srcOrd="1" destOrd="0" presId="urn:microsoft.com/office/officeart/2005/8/layout/gear1"/>
    <dgm:cxn modelId="{836F0A6A-BFA3-4BB8-A891-5FC3F2B24D3F}" type="presParOf" srcId="{A63773EF-BFF5-4223-8D44-64F7948B387E}" destId="{36A05BFF-736B-411D-8023-7C9A167EC611}" srcOrd="2" destOrd="0" presId="urn:microsoft.com/office/officeart/2005/8/layout/gear1"/>
    <dgm:cxn modelId="{37FD210A-5F58-4371-9E6D-C4288B334E12}" type="presParOf" srcId="{A63773EF-BFF5-4223-8D44-64F7948B387E}" destId="{FC46E723-3ED8-46C4-A2CB-54F0B1809519}" srcOrd="3" destOrd="0" presId="urn:microsoft.com/office/officeart/2005/8/layout/gear1"/>
    <dgm:cxn modelId="{4B0AD758-CE52-4F4A-B622-105C9B0ADC55}" type="presParOf" srcId="{A63773EF-BFF5-4223-8D44-64F7948B387E}" destId="{F8CF1A5C-C9D6-4A79-9DA1-0C92015F73EF}" srcOrd="4" destOrd="0" presId="urn:microsoft.com/office/officeart/2005/8/layout/gear1"/>
    <dgm:cxn modelId="{6889A81F-C350-4D8A-A5BF-C2BFC7BA70D6}" type="presParOf" srcId="{A63773EF-BFF5-4223-8D44-64F7948B387E}" destId="{861238B3-3825-454C-A8B0-3F56662B7A81}" srcOrd="5" destOrd="0" presId="urn:microsoft.com/office/officeart/2005/8/layout/gear1"/>
    <dgm:cxn modelId="{E6962832-0E81-422C-97DE-0BA42B2A4C3E}" type="presParOf" srcId="{A63773EF-BFF5-4223-8D44-64F7948B387E}" destId="{798037BA-0181-419D-86AD-08F90EEC7039}" srcOrd="6" destOrd="0" presId="urn:microsoft.com/office/officeart/2005/8/layout/gear1"/>
    <dgm:cxn modelId="{28BD7D47-60D2-4218-B66B-5ABC3D2F017F}" type="presParOf" srcId="{A63773EF-BFF5-4223-8D44-64F7948B387E}" destId="{3A9D9891-D15D-4545-B1D7-7BBB07BB1934}" srcOrd="7" destOrd="0" presId="urn:microsoft.com/office/officeart/2005/8/layout/gear1"/>
    <dgm:cxn modelId="{BABCE51A-1F6C-443A-B642-4F805D9E316E}" type="presParOf" srcId="{A63773EF-BFF5-4223-8D44-64F7948B387E}" destId="{7D8ACB4F-56FE-41B2-AC3B-366334D6FAF7}" srcOrd="8" destOrd="0" presId="urn:microsoft.com/office/officeart/2005/8/layout/gear1"/>
    <dgm:cxn modelId="{5E65DC4E-AA3D-406D-BF5E-DAB0A005A353}" type="presParOf" srcId="{A63773EF-BFF5-4223-8D44-64F7948B387E}" destId="{A8FCEF19-2634-4E14-92B5-FC90BEC91BA3}" srcOrd="9" destOrd="0" presId="urn:microsoft.com/office/officeart/2005/8/layout/gear1"/>
    <dgm:cxn modelId="{4897C7B5-FAA4-46E8-AAED-D47B1550026A}" type="presParOf" srcId="{A63773EF-BFF5-4223-8D44-64F7948B387E}" destId="{38AF57D2-FC23-4BE8-858F-0456EA801B28}" srcOrd="10" destOrd="0" presId="urn:microsoft.com/office/officeart/2005/8/layout/gear1"/>
    <dgm:cxn modelId="{53C948E4-605F-40F1-96C6-C787128D9383}" type="presParOf" srcId="{A63773EF-BFF5-4223-8D44-64F7948B387E}" destId="{A185B8E8-6E29-4303-AC73-014CD1537843}" srcOrd="11" destOrd="0" presId="urn:microsoft.com/office/officeart/2005/8/layout/gear1"/>
    <dgm:cxn modelId="{389A41BC-ED5D-494A-9636-DBEC0D40DAA4}" type="presParOf" srcId="{A63773EF-BFF5-4223-8D44-64F7948B387E}" destId="{C268F19F-64BC-4B49-BE35-DAACC0BAB26E}" srcOrd="12" destOrd="0" presId="urn:microsoft.com/office/officeart/2005/8/layout/gear1"/>
  </dgm:cxnLst>
  <dgm:bg>
    <a:effectLst>
      <a:outerShdw blurRad="152400" dist="317500" dir="5400000" sx="90000" sy="-19000" rotWithShape="0">
        <a:prstClr val="black">
          <a:alpha val="15000"/>
        </a:prstClr>
      </a:outerShdw>
    </a:effect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5F55AB5E-7CCC-4E6E-871D-2B45FBA6BAC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FBEC888-0328-487A-A804-C693E5548F5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4F05EA0-5E1C-42B5-8534-4EF26DF26AD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BC09662-4282-415C-B359-1CD09FA8368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dirty="0"/>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3DBFD2DA-308D-45A5-AA83-0F3717EDFD5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FB21EB1-B115-43E7-A422-A9940227A61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0D2473BA-A9F9-4FD7-8121-B7E06A8949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66FA400-87C0-4D2E-9126-DCCD75FB798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7462B765-6BD6-4464-9A78-D84074FBBDF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2445C5C-2DE0-4BEA-9191-2F8C9777CF4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46173"/>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45198"/>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46173"/>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45198"/>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461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45199"/>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C695F8A1-AD26-4E7C-B577-E5DAD53520C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2FAF66DD-2CBF-42C5-97DE-84842FE028EA}"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171" r:id="rId1"/>
    <p:sldLayoutId id="2147484166" r:id="rId2"/>
    <p:sldLayoutId id="2147484172" r:id="rId3"/>
    <p:sldLayoutId id="2147484173" r:id="rId4"/>
    <p:sldLayoutId id="2147484174" r:id="rId5"/>
    <p:sldLayoutId id="2147484167" r:id="rId6"/>
    <p:sldLayoutId id="2147484175" r:id="rId7"/>
    <p:sldLayoutId id="2147484168" r:id="rId8"/>
    <p:sldLayoutId id="2147484176" r:id="rId9"/>
    <p:sldLayoutId id="2147484169" r:id="rId10"/>
    <p:sldLayoutId id="2147484170" r:id="rId11"/>
  </p:sldLayoutIdLst>
  <p:txStyles>
    <p:titleStyle>
      <a:lvl1pPr algn="l" rtl="0" eaLnBrk="1" fontAlgn="base" hangingPunct="1">
        <a:spcBef>
          <a:spcPct val="0"/>
        </a:spcBef>
        <a:spcAft>
          <a:spcPct val="0"/>
        </a:spcAft>
        <a:defRPr sz="4000" kern="1200" spc="-100">
          <a:solidFill>
            <a:srgbClr val="C1EEFF"/>
          </a:solidFill>
          <a:latin typeface="+mj-lt"/>
          <a:ea typeface="+mj-ea"/>
          <a:cs typeface="+mj-cs"/>
        </a:defRPr>
      </a:lvl1pPr>
      <a:lvl2pPr algn="l" rtl="0" eaLnBrk="1" fontAlgn="base" hangingPunct="1">
        <a:spcBef>
          <a:spcPct val="0"/>
        </a:spcBef>
        <a:spcAft>
          <a:spcPct val="0"/>
        </a:spcAft>
        <a:defRPr sz="4000">
          <a:solidFill>
            <a:srgbClr val="C1EEFF"/>
          </a:solidFill>
          <a:latin typeface="Consolas" pitchFamily="49" charset="0"/>
        </a:defRPr>
      </a:lvl2pPr>
      <a:lvl3pPr algn="l" rtl="0" eaLnBrk="1" fontAlgn="base" hangingPunct="1">
        <a:spcBef>
          <a:spcPct val="0"/>
        </a:spcBef>
        <a:spcAft>
          <a:spcPct val="0"/>
        </a:spcAft>
        <a:defRPr sz="4000">
          <a:solidFill>
            <a:srgbClr val="C1EEFF"/>
          </a:solidFill>
          <a:latin typeface="Consolas" pitchFamily="49" charset="0"/>
        </a:defRPr>
      </a:lvl3pPr>
      <a:lvl4pPr algn="l" rtl="0" eaLnBrk="1" fontAlgn="base" hangingPunct="1">
        <a:spcBef>
          <a:spcPct val="0"/>
        </a:spcBef>
        <a:spcAft>
          <a:spcPct val="0"/>
        </a:spcAft>
        <a:defRPr sz="4000">
          <a:solidFill>
            <a:srgbClr val="C1EEFF"/>
          </a:solidFill>
          <a:latin typeface="Consolas" pitchFamily="49" charset="0"/>
        </a:defRPr>
      </a:lvl4pPr>
      <a:lvl5pPr algn="l" rtl="0" eaLnBrk="1" fontAlgn="base" hangingPunct="1">
        <a:spcBef>
          <a:spcPct val="0"/>
        </a:spcBef>
        <a:spcAft>
          <a:spcPct val="0"/>
        </a:spcAft>
        <a:defRPr sz="4000">
          <a:solidFill>
            <a:srgbClr val="C1EEFF"/>
          </a:solidFill>
          <a:latin typeface="Consolas" pitchFamily="49" charset="0"/>
        </a:defRPr>
      </a:lvl5pPr>
      <a:lvl6pPr marL="457200" algn="l" rtl="0" eaLnBrk="1" fontAlgn="base" hangingPunct="1">
        <a:spcBef>
          <a:spcPct val="0"/>
        </a:spcBef>
        <a:spcAft>
          <a:spcPct val="0"/>
        </a:spcAft>
        <a:defRPr sz="4000">
          <a:solidFill>
            <a:srgbClr val="C1EEFF"/>
          </a:solidFill>
          <a:latin typeface="Consolas" pitchFamily="49" charset="0"/>
        </a:defRPr>
      </a:lvl6pPr>
      <a:lvl7pPr marL="914400" algn="l" rtl="0" eaLnBrk="1" fontAlgn="base" hangingPunct="1">
        <a:spcBef>
          <a:spcPct val="0"/>
        </a:spcBef>
        <a:spcAft>
          <a:spcPct val="0"/>
        </a:spcAft>
        <a:defRPr sz="4000">
          <a:solidFill>
            <a:srgbClr val="C1EEFF"/>
          </a:solidFill>
          <a:latin typeface="Consolas" pitchFamily="49" charset="0"/>
        </a:defRPr>
      </a:lvl7pPr>
      <a:lvl8pPr marL="1371600" algn="l" rtl="0" eaLnBrk="1" fontAlgn="base" hangingPunct="1">
        <a:spcBef>
          <a:spcPct val="0"/>
        </a:spcBef>
        <a:spcAft>
          <a:spcPct val="0"/>
        </a:spcAft>
        <a:defRPr sz="4000">
          <a:solidFill>
            <a:srgbClr val="C1EEFF"/>
          </a:solidFill>
          <a:latin typeface="Consolas" pitchFamily="49" charset="0"/>
        </a:defRPr>
      </a:lvl8pPr>
      <a:lvl9pPr marL="1828800" algn="l" rtl="0" eaLnBrk="1" fontAlgn="base" hangingPunct="1">
        <a:spcBef>
          <a:spcPct val="0"/>
        </a:spcBef>
        <a:spcAft>
          <a:spcPct val="0"/>
        </a:spcAft>
        <a:defRPr sz="4000">
          <a:solidFill>
            <a:srgbClr val="C1EEFF"/>
          </a:solidFill>
          <a:latin typeface="Consolas" pitchFamily="49" charset="0"/>
        </a:defRPr>
      </a:lvl9pPr>
      <a:extLst/>
    </p:titleStyle>
    <p:bodyStyle>
      <a:lvl1pPr marL="411163" indent="-342900" algn="l" rtl="0" eaLnBrk="1" fontAlgn="base" hangingPunct="1">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1" fontAlgn="base" hangingPunct="1">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1" fontAlgn="base" hangingPunct="1">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1" fontAlgn="base" hangingPunct="1">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2895600" y="1676400"/>
          <a:ext cx="5867400" cy="4743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5" name="Title 4"/>
          <p:cNvSpPr>
            <a:spLocks noGrp="1"/>
          </p:cNvSpPr>
          <p:nvPr>
            <p:ph type="title"/>
          </p:nvPr>
        </p:nvSpPr>
        <p:spPr>
          <a:xfrm>
            <a:off x="914400" y="512763"/>
            <a:ext cx="7772400" cy="914400"/>
          </a:xfrm>
        </p:spPr>
        <p:txBody>
          <a:bodyPr>
            <a:normAutofit fontScale="90000"/>
          </a:bodyPr>
          <a:lstStyle/>
          <a:p>
            <a:pPr algn="ctr" eaLnBrk="1" fontAlgn="auto" hangingPunct="1">
              <a:spcAft>
                <a:spcPts val="0"/>
              </a:spcAft>
              <a:defRPr/>
            </a:pPr>
            <a:r>
              <a:rPr lang="en-US" b="1" dirty="0" smtClean="0">
                <a:solidFill>
                  <a:schemeClr val="tx2">
                    <a:satMod val="200000"/>
                  </a:schemeClr>
                </a:solidFill>
                <a:latin typeface="Times New Roman" pitchFamily="18" charset="0"/>
                <a:cs typeface="Times New Roman" pitchFamily="18" charset="0"/>
              </a:rPr>
              <a:t>ME3392 </a:t>
            </a:r>
            <a:r>
              <a:rPr lang="en-US" b="1" dirty="0" smtClean="0">
                <a:solidFill>
                  <a:schemeClr val="tx2">
                    <a:satMod val="200000"/>
                  </a:schemeClr>
                </a:solidFill>
                <a:latin typeface="Times New Roman" pitchFamily="18" charset="0"/>
                <a:cs typeface="Times New Roman" pitchFamily="18" charset="0"/>
              </a:rPr>
              <a:t>- ENGINEERING MATERIALS AND METALLURGY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latin typeface="Times New Roman" pitchFamily="18" charset="0"/>
                <a:cs typeface="Times New Roman" pitchFamily="18" charset="0"/>
              </a:rPr>
              <a:t>Crystal structure</a:t>
            </a:r>
            <a:endParaRPr lang="en-US" dirty="0">
              <a:latin typeface="Times New Roman" pitchFamily="18" charset="0"/>
              <a:cs typeface="Times New Roman" pitchFamily="18" charset="0"/>
            </a:endParaRPr>
          </a:p>
        </p:txBody>
      </p:sp>
      <p:sp>
        <p:nvSpPr>
          <p:cNvPr id="17411" name="Content Placeholder 2"/>
          <p:cNvSpPr>
            <a:spLocks noGrp="1"/>
          </p:cNvSpPr>
          <p:nvPr>
            <p:ph idx="1"/>
          </p:nvPr>
        </p:nvSpPr>
        <p:spPr/>
        <p:txBody>
          <a:bodyPr/>
          <a:lstStyle/>
          <a:p>
            <a:endParaRPr lang="en-US" smtClean="0"/>
          </a:p>
        </p:txBody>
      </p:sp>
      <p:pic>
        <p:nvPicPr>
          <p:cNvPr id="17412" name="Picture 2"/>
          <p:cNvPicPr>
            <a:picLocks noChangeAspect="1" noChangeArrowheads="1"/>
          </p:cNvPicPr>
          <p:nvPr/>
        </p:nvPicPr>
        <p:blipFill>
          <a:blip r:embed="rId2"/>
          <a:srcRect/>
          <a:stretch>
            <a:fillRect/>
          </a:stretch>
        </p:blipFill>
        <p:spPr bwMode="auto">
          <a:xfrm>
            <a:off x="1066800" y="1843088"/>
            <a:ext cx="7315200" cy="4557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BCC (Body Centre Cubic)</a:t>
            </a:r>
            <a:endParaRPr lang="en-US" dirty="0"/>
          </a:p>
        </p:txBody>
      </p:sp>
      <p:sp>
        <p:nvSpPr>
          <p:cNvPr id="18435" name="Text Placeholder 5"/>
          <p:cNvSpPr>
            <a:spLocks noGrp="1"/>
          </p:cNvSpPr>
          <p:nvPr>
            <p:ph type="body" idx="2"/>
          </p:nvPr>
        </p:nvSpPr>
        <p:spPr/>
        <p:txBody>
          <a:bodyPr/>
          <a:lstStyle/>
          <a:p>
            <a:pPr marL="53975"/>
            <a:r>
              <a:rPr lang="en-US" sz="2800" smtClean="0">
                <a:latin typeface="Times New Roman" pitchFamily="18" charset="0"/>
                <a:cs typeface="Times New Roman" pitchFamily="18" charset="0"/>
              </a:rPr>
              <a:t>Tungsten</a:t>
            </a:r>
          </a:p>
          <a:p>
            <a:pPr marL="53975"/>
            <a:r>
              <a:rPr lang="en-US" sz="2800" smtClean="0">
                <a:latin typeface="Times New Roman" pitchFamily="18" charset="0"/>
                <a:cs typeface="Times New Roman" pitchFamily="18" charset="0"/>
              </a:rPr>
              <a:t>Vanadium</a:t>
            </a:r>
          </a:p>
          <a:p>
            <a:pPr marL="53975"/>
            <a:r>
              <a:rPr lang="en-US" sz="2800" smtClean="0">
                <a:latin typeface="Times New Roman" pitchFamily="18" charset="0"/>
                <a:cs typeface="Times New Roman" pitchFamily="18" charset="0"/>
              </a:rPr>
              <a:t>Molybdenum</a:t>
            </a:r>
          </a:p>
          <a:p>
            <a:pPr marL="53975"/>
            <a:r>
              <a:rPr lang="en-US" sz="2800" smtClean="0">
                <a:latin typeface="Times New Roman" pitchFamily="18" charset="0"/>
                <a:cs typeface="Times New Roman" pitchFamily="18" charset="0"/>
              </a:rPr>
              <a:t>chromium</a:t>
            </a:r>
          </a:p>
        </p:txBody>
      </p:sp>
      <p:sp>
        <p:nvSpPr>
          <p:cNvPr id="18436" name="Content Placeholder 4"/>
          <p:cNvSpPr>
            <a:spLocks noGrp="1"/>
          </p:cNvSpPr>
          <p:nvPr>
            <p:ph sz="half" idx="1"/>
          </p:nvPr>
        </p:nvSpPr>
        <p:spPr/>
        <p:txBody>
          <a:bodyPr/>
          <a:lstStyle/>
          <a:p>
            <a:endParaRPr lang="en-US" smtClean="0"/>
          </a:p>
        </p:txBody>
      </p:sp>
      <p:pic>
        <p:nvPicPr>
          <p:cNvPr id="18437" name="Picture 4"/>
          <p:cNvPicPr>
            <a:picLocks noChangeAspect="1" noChangeArrowheads="1"/>
          </p:cNvPicPr>
          <p:nvPr/>
        </p:nvPicPr>
        <p:blipFill>
          <a:blip r:embed="rId2"/>
          <a:srcRect/>
          <a:stretch>
            <a:fillRect/>
          </a:stretch>
        </p:blipFill>
        <p:spPr bwMode="auto">
          <a:xfrm>
            <a:off x="3581400" y="1524000"/>
            <a:ext cx="5257800" cy="4618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FCC (Face </a:t>
            </a:r>
            <a:r>
              <a:rPr lang="en-US" dirty="0" err="1" smtClean="0"/>
              <a:t>Centred</a:t>
            </a:r>
            <a:r>
              <a:rPr lang="en-US" dirty="0" smtClean="0"/>
              <a:t> Cubic)</a:t>
            </a:r>
            <a:endParaRPr lang="en-US" dirty="0"/>
          </a:p>
        </p:txBody>
      </p:sp>
      <p:sp>
        <p:nvSpPr>
          <p:cNvPr id="19459" name="Text Placeholder 2"/>
          <p:cNvSpPr>
            <a:spLocks noGrp="1"/>
          </p:cNvSpPr>
          <p:nvPr>
            <p:ph type="body" idx="2"/>
          </p:nvPr>
        </p:nvSpPr>
        <p:spPr/>
        <p:txBody>
          <a:bodyPr/>
          <a:lstStyle/>
          <a:p>
            <a:pPr marL="53975"/>
            <a:r>
              <a:rPr lang="en-US" sz="2800" smtClean="0">
                <a:latin typeface="Times New Roman" pitchFamily="18" charset="0"/>
                <a:cs typeface="Times New Roman" pitchFamily="18" charset="0"/>
              </a:rPr>
              <a:t>Copper</a:t>
            </a:r>
          </a:p>
          <a:p>
            <a:pPr marL="53975"/>
            <a:r>
              <a:rPr lang="en-US" sz="2800" smtClean="0">
                <a:latin typeface="Times New Roman" pitchFamily="18" charset="0"/>
                <a:cs typeface="Times New Roman" pitchFamily="18" charset="0"/>
              </a:rPr>
              <a:t>Silver</a:t>
            </a:r>
          </a:p>
          <a:p>
            <a:pPr marL="53975"/>
            <a:r>
              <a:rPr lang="en-US" sz="2800" smtClean="0">
                <a:latin typeface="Times New Roman" pitchFamily="18" charset="0"/>
                <a:cs typeface="Times New Roman" pitchFamily="18" charset="0"/>
              </a:rPr>
              <a:t>Gold</a:t>
            </a:r>
          </a:p>
          <a:p>
            <a:pPr marL="53975"/>
            <a:r>
              <a:rPr lang="en-US" sz="2800" smtClean="0">
                <a:latin typeface="Times New Roman" pitchFamily="18" charset="0"/>
                <a:cs typeface="Times New Roman" pitchFamily="18" charset="0"/>
              </a:rPr>
              <a:t>Aluminium</a:t>
            </a:r>
          </a:p>
          <a:p>
            <a:pPr marL="53975"/>
            <a:r>
              <a:rPr lang="en-US" sz="2800" smtClean="0">
                <a:latin typeface="Times New Roman" pitchFamily="18" charset="0"/>
                <a:cs typeface="Times New Roman" pitchFamily="18" charset="0"/>
              </a:rPr>
              <a:t>Nickel</a:t>
            </a:r>
          </a:p>
          <a:p>
            <a:pPr marL="53975"/>
            <a:r>
              <a:rPr lang="en-US" sz="2800" smtClean="0">
                <a:latin typeface="Times New Roman" pitchFamily="18" charset="0"/>
                <a:cs typeface="Times New Roman" pitchFamily="18" charset="0"/>
              </a:rPr>
              <a:t>Lead</a:t>
            </a:r>
          </a:p>
          <a:p>
            <a:pPr marL="53975"/>
            <a:r>
              <a:rPr lang="en-US" sz="2800" smtClean="0">
                <a:latin typeface="Times New Roman" pitchFamily="18" charset="0"/>
                <a:cs typeface="Times New Roman" pitchFamily="18" charset="0"/>
              </a:rPr>
              <a:t>Platinum</a:t>
            </a:r>
          </a:p>
        </p:txBody>
      </p:sp>
      <p:sp>
        <p:nvSpPr>
          <p:cNvPr id="19460" name="Content Placeholder 3"/>
          <p:cNvSpPr>
            <a:spLocks noGrp="1"/>
          </p:cNvSpPr>
          <p:nvPr>
            <p:ph sz="half" idx="1"/>
          </p:nvPr>
        </p:nvSpPr>
        <p:spPr/>
        <p:txBody>
          <a:bodyPr/>
          <a:lstStyle/>
          <a:p>
            <a:endParaRPr lang="en-US" smtClean="0"/>
          </a:p>
        </p:txBody>
      </p:sp>
      <p:pic>
        <p:nvPicPr>
          <p:cNvPr id="19461" name="Picture 2"/>
          <p:cNvPicPr>
            <a:picLocks noChangeAspect="1" noChangeArrowheads="1"/>
          </p:cNvPicPr>
          <p:nvPr/>
        </p:nvPicPr>
        <p:blipFill>
          <a:blip r:embed="rId2"/>
          <a:srcRect/>
          <a:stretch>
            <a:fillRect/>
          </a:stretch>
        </p:blipFill>
        <p:spPr bwMode="auto">
          <a:xfrm>
            <a:off x="3657600" y="1438275"/>
            <a:ext cx="4876800" cy="465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HCP (Hexagonal Close Packed)</a:t>
            </a:r>
            <a:endParaRPr lang="en-US" dirty="0"/>
          </a:p>
        </p:txBody>
      </p:sp>
      <p:sp>
        <p:nvSpPr>
          <p:cNvPr id="20483" name="Text Placeholder 2"/>
          <p:cNvSpPr>
            <a:spLocks noGrp="1"/>
          </p:cNvSpPr>
          <p:nvPr>
            <p:ph type="body" idx="2"/>
          </p:nvPr>
        </p:nvSpPr>
        <p:spPr/>
        <p:txBody>
          <a:bodyPr/>
          <a:lstStyle/>
          <a:p>
            <a:pPr marL="53975"/>
            <a:r>
              <a:rPr lang="en-US" sz="2800" smtClean="0">
                <a:latin typeface="Times New Roman" pitchFamily="18" charset="0"/>
                <a:cs typeface="Times New Roman" pitchFamily="18" charset="0"/>
              </a:rPr>
              <a:t>Magnesium</a:t>
            </a:r>
          </a:p>
          <a:p>
            <a:pPr marL="53975"/>
            <a:r>
              <a:rPr lang="en-US" sz="2800" smtClean="0">
                <a:latin typeface="Times New Roman" pitchFamily="18" charset="0"/>
                <a:cs typeface="Times New Roman" pitchFamily="18" charset="0"/>
              </a:rPr>
              <a:t>Zinc</a:t>
            </a:r>
          </a:p>
          <a:p>
            <a:pPr marL="53975"/>
            <a:r>
              <a:rPr lang="en-US" sz="2800" smtClean="0">
                <a:latin typeface="Times New Roman" pitchFamily="18" charset="0"/>
                <a:cs typeface="Times New Roman" pitchFamily="18" charset="0"/>
              </a:rPr>
              <a:t>Titanium</a:t>
            </a:r>
          </a:p>
          <a:p>
            <a:pPr marL="53975"/>
            <a:r>
              <a:rPr lang="en-US" sz="2800" smtClean="0">
                <a:latin typeface="Times New Roman" pitchFamily="18" charset="0"/>
                <a:cs typeface="Times New Roman" pitchFamily="18" charset="0"/>
              </a:rPr>
              <a:t>Zirconium</a:t>
            </a:r>
          </a:p>
          <a:p>
            <a:pPr marL="53975"/>
            <a:r>
              <a:rPr lang="en-US" sz="2800" smtClean="0">
                <a:latin typeface="Times New Roman" pitchFamily="18" charset="0"/>
                <a:cs typeface="Times New Roman" pitchFamily="18" charset="0"/>
              </a:rPr>
              <a:t>Beryllium</a:t>
            </a:r>
          </a:p>
          <a:p>
            <a:pPr marL="53975"/>
            <a:r>
              <a:rPr lang="en-US" sz="2800" smtClean="0">
                <a:latin typeface="Times New Roman" pitchFamily="18" charset="0"/>
                <a:cs typeface="Times New Roman" pitchFamily="18" charset="0"/>
              </a:rPr>
              <a:t>cadmium</a:t>
            </a:r>
          </a:p>
        </p:txBody>
      </p:sp>
      <p:sp>
        <p:nvSpPr>
          <p:cNvPr id="20484" name="Content Placeholder 3"/>
          <p:cNvSpPr>
            <a:spLocks noGrp="1"/>
          </p:cNvSpPr>
          <p:nvPr>
            <p:ph sz="half" idx="1"/>
          </p:nvPr>
        </p:nvSpPr>
        <p:spPr/>
        <p:txBody>
          <a:bodyPr/>
          <a:lstStyle/>
          <a:p>
            <a:endParaRPr lang="en-US" smtClean="0"/>
          </a:p>
        </p:txBody>
      </p:sp>
      <p:pic>
        <p:nvPicPr>
          <p:cNvPr id="20485" name="Picture 2"/>
          <p:cNvPicPr>
            <a:picLocks noChangeAspect="1" noChangeArrowheads="1"/>
          </p:cNvPicPr>
          <p:nvPr/>
        </p:nvPicPr>
        <p:blipFill>
          <a:blip r:embed="rId2"/>
          <a:srcRect/>
          <a:stretch>
            <a:fillRect/>
          </a:stretch>
        </p:blipFill>
        <p:spPr bwMode="auto">
          <a:xfrm>
            <a:off x="3495675" y="1495425"/>
            <a:ext cx="5267325" cy="444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152400"/>
            <a:ext cx="7772400" cy="914400"/>
          </a:xfrm>
        </p:spPr>
        <p:txBody>
          <a:bodyPr/>
          <a:lstStyle/>
          <a:p>
            <a:pPr>
              <a:defRPr/>
            </a:pPr>
            <a:r>
              <a:rPr lang="en-US" dirty="0" smtClean="0"/>
              <a:t>Alloys</a:t>
            </a:r>
            <a:endParaRPr lang="en-US" dirty="0"/>
          </a:p>
        </p:txBody>
      </p:sp>
      <p:sp>
        <p:nvSpPr>
          <p:cNvPr id="21507" name="Content Placeholder 5"/>
          <p:cNvSpPr>
            <a:spLocks noGrp="1"/>
          </p:cNvSpPr>
          <p:nvPr>
            <p:ph idx="1"/>
          </p:nvPr>
        </p:nvSpPr>
        <p:spPr>
          <a:xfrm>
            <a:off x="914400" y="838200"/>
            <a:ext cx="7772400" cy="5105400"/>
          </a:xfrm>
        </p:spPr>
        <p:txBody>
          <a:bodyPr/>
          <a:lstStyle/>
          <a:p>
            <a:pPr algn="just"/>
            <a:r>
              <a:rPr lang="en-US" sz="2800" smtClean="0">
                <a:latin typeface="Times New Roman" pitchFamily="18" charset="0"/>
                <a:cs typeface="Times New Roman" pitchFamily="18" charset="0"/>
              </a:rPr>
              <a:t>A metal alloy or simply an alloy, is a mixture of two or more metals or a non-metal</a:t>
            </a:r>
          </a:p>
          <a:p>
            <a:pPr algn="just"/>
            <a:r>
              <a:rPr lang="en-US" sz="2800" smtClean="0">
                <a:latin typeface="Times New Roman" pitchFamily="18" charset="0"/>
                <a:cs typeface="Times New Roman" pitchFamily="18" charset="0"/>
              </a:rPr>
              <a:t>Largest portion is called the base metal</a:t>
            </a:r>
          </a:p>
          <a:p>
            <a:pPr algn="just"/>
            <a:r>
              <a:rPr lang="en-US" sz="2800" smtClean="0">
                <a:latin typeface="Times New Roman" pitchFamily="18" charset="0"/>
                <a:cs typeface="Times New Roman" pitchFamily="18" charset="0"/>
              </a:rPr>
              <a:t>All other elements present are called alloying elements.</a:t>
            </a:r>
          </a:p>
          <a:p>
            <a:pPr algn="just"/>
            <a:r>
              <a:rPr lang="en-US" sz="2800" smtClean="0">
                <a:latin typeface="Times New Roman" pitchFamily="18" charset="0"/>
                <a:cs typeface="Times New Roman" pitchFamily="18" charset="0"/>
              </a:rPr>
              <a:t>The presence of alloying elements changes the physical, chemical and mechanical properties of the base metal.</a:t>
            </a:r>
          </a:p>
          <a:p>
            <a:pPr algn="just"/>
            <a:r>
              <a:rPr lang="en-US" sz="2800" smtClean="0">
                <a:latin typeface="Times New Roman" pitchFamily="18" charset="0"/>
                <a:cs typeface="Times New Roman" pitchFamily="18" charset="0"/>
              </a:rPr>
              <a:t>The type and extent of change of properties depends on whether the alloying elements are insoluble, dissolve in the base metal or react with the base metal to form other phases.</a:t>
            </a:r>
          </a:p>
          <a:p>
            <a:endParaRPr lang="en-US" smtClean="0"/>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smtClean="0"/>
              <a:t>Based on the structures</a:t>
            </a:r>
            <a:r>
              <a:rPr lang="en-US" dirty="0" smtClean="0"/>
              <a:t/>
            </a:r>
            <a:br>
              <a:rPr lang="en-US" dirty="0" smtClean="0"/>
            </a:br>
            <a:endParaRPr lang="en-US" dirty="0"/>
          </a:p>
        </p:txBody>
      </p:sp>
      <p:sp>
        <p:nvSpPr>
          <p:cNvPr id="22531" name="Content Placeholder 2"/>
          <p:cNvSpPr>
            <a:spLocks noGrp="1"/>
          </p:cNvSpPr>
          <p:nvPr>
            <p:ph idx="1"/>
          </p:nvPr>
        </p:nvSpPr>
        <p:spPr/>
        <p:txBody>
          <a:bodyPr/>
          <a:lstStyle/>
          <a:p>
            <a:endParaRPr lang="en-US" smtClean="0"/>
          </a:p>
        </p:txBody>
      </p:sp>
      <p:pic>
        <p:nvPicPr>
          <p:cNvPr id="22532" name="Picture 53" descr="C:\Users\SENDIL\Desktop\Capture.PNG"/>
          <p:cNvPicPr>
            <a:picLocks noChangeAspect="1" noChangeArrowheads="1"/>
          </p:cNvPicPr>
          <p:nvPr/>
        </p:nvPicPr>
        <p:blipFill>
          <a:blip r:embed="rId2"/>
          <a:srcRect/>
          <a:stretch>
            <a:fillRect/>
          </a:stretch>
        </p:blipFill>
        <p:spPr bwMode="auto">
          <a:xfrm>
            <a:off x="457200" y="1676400"/>
            <a:ext cx="8461375" cy="494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defRPr/>
            </a:pPr>
            <a:r>
              <a:rPr lang="en-US" dirty="0" smtClean="0"/>
              <a:t>Solid Solutions</a:t>
            </a:r>
            <a:endParaRPr lang="en-US" dirty="0"/>
          </a:p>
        </p:txBody>
      </p:sp>
      <p:sp>
        <p:nvSpPr>
          <p:cNvPr id="23555" name="Content Placeholder 2"/>
          <p:cNvSpPr>
            <a:spLocks noGrp="1"/>
          </p:cNvSpPr>
          <p:nvPr>
            <p:ph idx="1"/>
          </p:nvPr>
        </p:nvSpPr>
        <p:spPr>
          <a:xfrm>
            <a:off x="914400" y="914400"/>
            <a:ext cx="7772400" cy="5715000"/>
          </a:xfrm>
        </p:spPr>
        <p:txBody>
          <a:bodyPr/>
          <a:lstStyle/>
          <a:p>
            <a:pPr algn="just"/>
            <a:r>
              <a:rPr lang="en-US" sz="2800" smtClean="0">
                <a:latin typeface="Times New Roman" pitchFamily="18" charset="0"/>
                <a:cs typeface="Times New Roman" pitchFamily="18" charset="0"/>
              </a:rPr>
              <a:t>It is the </a:t>
            </a:r>
            <a:r>
              <a:rPr lang="en-US" sz="2800" smtClean="0">
                <a:solidFill>
                  <a:srgbClr val="FF0000"/>
                </a:solidFill>
                <a:latin typeface="Times New Roman" pitchFamily="18" charset="0"/>
                <a:cs typeface="Times New Roman" pitchFamily="18" charset="0"/>
              </a:rPr>
              <a:t>simplest type of alloy</a:t>
            </a:r>
          </a:p>
          <a:p>
            <a:pPr algn="just"/>
            <a:r>
              <a:rPr lang="en-US" sz="2800" smtClean="0">
                <a:latin typeface="Times New Roman" pitchFamily="18" charset="0"/>
                <a:cs typeface="Times New Roman" pitchFamily="18" charset="0"/>
              </a:rPr>
              <a:t>A solid solution occurs when we alloy two metals and they are completely soluble in each other. </a:t>
            </a:r>
          </a:p>
          <a:p>
            <a:pPr algn="just"/>
            <a:r>
              <a:rPr lang="en-US" sz="2800" smtClean="0">
                <a:latin typeface="Times New Roman" pitchFamily="18" charset="0"/>
                <a:cs typeface="Times New Roman" pitchFamily="18" charset="0"/>
              </a:rPr>
              <a:t>If a solid solution alloy is viewed under a </a:t>
            </a:r>
            <a:r>
              <a:rPr lang="en-US" sz="2800" smtClean="0">
                <a:solidFill>
                  <a:srgbClr val="FF0000"/>
                </a:solidFill>
                <a:latin typeface="Times New Roman" pitchFamily="18" charset="0"/>
                <a:cs typeface="Times New Roman" pitchFamily="18" charset="0"/>
              </a:rPr>
              <a:t>microscope only one type of crystal can be seen just like a pure metal</a:t>
            </a:r>
            <a:r>
              <a:rPr lang="en-US" sz="2800" smtClean="0">
                <a:latin typeface="Times New Roman" pitchFamily="18" charset="0"/>
                <a:cs typeface="Times New Roman" pitchFamily="18" charset="0"/>
              </a:rPr>
              <a:t>. </a:t>
            </a:r>
          </a:p>
          <a:p>
            <a:pPr algn="just"/>
            <a:r>
              <a:rPr lang="en-US" sz="2800" smtClean="0">
                <a:latin typeface="Times New Roman" pitchFamily="18" charset="0"/>
                <a:cs typeface="Times New Roman" pitchFamily="18" charset="0"/>
              </a:rPr>
              <a:t>Solid solution alloys have </a:t>
            </a:r>
            <a:r>
              <a:rPr lang="en-US" sz="2800" smtClean="0">
                <a:solidFill>
                  <a:srgbClr val="FF0000"/>
                </a:solidFill>
                <a:latin typeface="Times New Roman" pitchFamily="18" charset="0"/>
                <a:cs typeface="Times New Roman" pitchFamily="18" charset="0"/>
              </a:rPr>
              <a:t>similar properties to pure metals </a:t>
            </a:r>
            <a:r>
              <a:rPr lang="en-US" sz="2800" smtClean="0">
                <a:latin typeface="Times New Roman" pitchFamily="18" charset="0"/>
                <a:cs typeface="Times New Roman" pitchFamily="18" charset="0"/>
              </a:rPr>
              <a:t>but with greater strength but are not as </a:t>
            </a:r>
            <a:r>
              <a:rPr lang="en-US" sz="2800" smtClean="0">
                <a:solidFill>
                  <a:srgbClr val="FF0000"/>
                </a:solidFill>
                <a:latin typeface="Times New Roman" pitchFamily="18" charset="0"/>
                <a:cs typeface="Times New Roman" pitchFamily="18" charset="0"/>
              </a:rPr>
              <a:t>good as electrical conductors</a:t>
            </a:r>
            <a:r>
              <a:rPr lang="en-US" sz="2800" smtClean="0">
                <a:latin typeface="Times New Roman" pitchFamily="18" charset="0"/>
                <a:cs typeface="Times New Roman" pitchFamily="18" charset="0"/>
              </a:rPr>
              <a:t>.</a:t>
            </a:r>
          </a:p>
          <a:p>
            <a:pPr algn="just"/>
            <a:r>
              <a:rPr lang="en-US" sz="2800" smtClean="0">
                <a:latin typeface="Times New Roman" pitchFamily="18" charset="0"/>
                <a:cs typeface="Times New Roman" pitchFamily="18" charset="0"/>
              </a:rPr>
              <a:t>Solid solution is composed of two parts:</a:t>
            </a:r>
          </a:p>
          <a:p>
            <a:pPr algn="just">
              <a:buFont typeface="Wingdings" pitchFamily="2" charset="2"/>
              <a:buNone/>
            </a:pPr>
            <a:r>
              <a:rPr lang="en-US" sz="2800" smtClean="0">
                <a:latin typeface="Times New Roman" pitchFamily="18" charset="0"/>
                <a:cs typeface="Times New Roman" pitchFamily="18" charset="0"/>
              </a:rPr>
              <a:t>	</a:t>
            </a:r>
            <a:r>
              <a:rPr lang="en-US" sz="2800" smtClean="0">
                <a:solidFill>
                  <a:srgbClr val="FF0000"/>
                </a:solidFill>
                <a:latin typeface="Times New Roman" pitchFamily="18" charset="0"/>
                <a:cs typeface="Times New Roman" pitchFamily="18" charset="0"/>
              </a:rPr>
              <a:t>Solute and solvent</a:t>
            </a:r>
          </a:p>
          <a:p>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defRPr/>
            </a:pPr>
            <a:r>
              <a:rPr lang="en-US" dirty="0" smtClean="0"/>
              <a:t>Types of Solid Solution</a:t>
            </a:r>
            <a:endParaRPr lang="en-US" dirty="0"/>
          </a:p>
        </p:txBody>
      </p:sp>
      <p:sp>
        <p:nvSpPr>
          <p:cNvPr id="24579" name="Content Placeholder 2"/>
          <p:cNvSpPr>
            <a:spLocks noGrp="1"/>
          </p:cNvSpPr>
          <p:nvPr>
            <p:ph idx="1"/>
          </p:nvPr>
        </p:nvSpPr>
        <p:spPr>
          <a:xfrm>
            <a:off x="914400" y="914400"/>
            <a:ext cx="7772400" cy="5441950"/>
          </a:xfrm>
        </p:spPr>
        <p:txBody>
          <a:bodyPr/>
          <a:lstStyle/>
          <a:p>
            <a:pPr marL="582613" indent="-514350">
              <a:buFont typeface="Wingdings" pitchFamily="2" charset="2"/>
              <a:buAutoNum type="arabicPeriod"/>
            </a:pPr>
            <a:r>
              <a:rPr lang="en-US" sz="3200" smtClean="0"/>
              <a:t>Substitutional</a:t>
            </a:r>
          </a:p>
          <a:p>
            <a:pPr marL="582613" indent="-514350">
              <a:buFont typeface="Wingdings" pitchFamily="2" charset="2"/>
              <a:buNone/>
            </a:pPr>
            <a:r>
              <a:rPr lang="en-US" sz="3200" smtClean="0"/>
              <a:t>	a) Disordered or Random</a:t>
            </a:r>
          </a:p>
          <a:p>
            <a:pPr marL="582613" indent="-514350">
              <a:buFont typeface="Wingdings" pitchFamily="2" charset="2"/>
              <a:buNone/>
            </a:pPr>
            <a:r>
              <a:rPr lang="en-US" sz="3200" smtClean="0"/>
              <a:t>	b) Ordered</a:t>
            </a:r>
          </a:p>
          <a:p>
            <a:pPr marL="582613" indent="-514350">
              <a:buFont typeface="Wingdings" pitchFamily="2" charset="2"/>
              <a:buNone/>
            </a:pPr>
            <a:r>
              <a:rPr lang="en-US" sz="3200" smtClean="0"/>
              <a:t> 2. Interstitial</a:t>
            </a:r>
          </a:p>
          <a:p>
            <a:pPr marL="911225" lvl="1" indent="-514350">
              <a:buFont typeface="Wingdings" pitchFamily="2" charset="2"/>
              <a:buNone/>
            </a:pPr>
            <a:r>
              <a:rPr lang="en-US" sz="32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err="1" smtClean="0"/>
              <a:t>Substitutional</a:t>
            </a:r>
            <a:r>
              <a:rPr lang="en-US" b="1" dirty="0" smtClean="0"/>
              <a:t> Solid Solutions</a:t>
            </a:r>
            <a:r>
              <a:rPr lang="en-US" dirty="0" smtClean="0"/>
              <a:t/>
            </a:r>
            <a:br>
              <a:rPr lang="en-US" dirty="0" smtClean="0"/>
            </a:br>
            <a:endParaRPr lang="en-US" dirty="0"/>
          </a:p>
        </p:txBody>
      </p:sp>
      <p:sp>
        <p:nvSpPr>
          <p:cNvPr id="25603" name="Content Placeholder 2"/>
          <p:cNvSpPr>
            <a:spLocks noGrp="1"/>
          </p:cNvSpPr>
          <p:nvPr>
            <p:ph idx="1"/>
          </p:nvPr>
        </p:nvSpPr>
        <p:spPr/>
        <p:txBody>
          <a:bodyPr/>
          <a:lstStyle/>
          <a:p>
            <a:pPr>
              <a:buFont typeface="Wingdings" pitchFamily="2" charset="2"/>
              <a:buNone/>
            </a:pPr>
            <a:endParaRPr lang="en-US" smtClean="0"/>
          </a:p>
        </p:txBody>
      </p:sp>
      <p:pic>
        <p:nvPicPr>
          <p:cNvPr id="25604" name="Picture 2"/>
          <p:cNvPicPr>
            <a:picLocks noChangeAspect="1" noChangeArrowheads="1"/>
          </p:cNvPicPr>
          <p:nvPr/>
        </p:nvPicPr>
        <p:blipFill>
          <a:blip r:embed="rId2"/>
          <a:srcRect/>
          <a:stretch>
            <a:fillRect/>
          </a:stretch>
        </p:blipFill>
        <p:spPr bwMode="auto">
          <a:xfrm>
            <a:off x="685800" y="1981200"/>
            <a:ext cx="82296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7772400" cy="4572000"/>
          </a:xfrm>
        </p:spPr>
        <p:txBody>
          <a:bodyPr/>
          <a:lstStyle/>
          <a:p>
            <a:pPr algn="just">
              <a:defRPr/>
            </a:pPr>
            <a:r>
              <a:rPr lang="en-US" sz="2700" dirty="0" smtClean="0"/>
              <a:t>If the </a:t>
            </a:r>
            <a:r>
              <a:rPr lang="en-US" sz="2700" dirty="0" smtClean="0">
                <a:solidFill>
                  <a:srgbClr val="FF0000"/>
                </a:solidFill>
              </a:rPr>
              <a:t>atoms of the solvent or parent metal </a:t>
            </a:r>
            <a:r>
              <a:rPr lang="en-US" sz="2700" dirty="0" smtClean="0"/>
              <a:t>are replaced in the crystal lattice by </a:t>
            </a:r>
            <a:r>
              <a:rPr lang="en-US" sz="2700" dirty="0" smtClean="0">
                <a:solidFill>
                  <a:srgbClr val="FF0000"/>
                </a:solidFill>
              </a:rPr>
              <a:t>atoms of the solute metal </a:t>
            </a:r>
            <a:r>
              <a:rPr lang="en-US" sz="2700" dirty="0" smtClean="0"/>
              <a:t>then the solid solution is known as </a:t>
            </a:r>
            <a:r>
              <a:rPr lang="en-US" sz="2700" dirty="0" err="1" smtClean="0"/>
              <a:t>substitutional</a:t>
            </a:r>
            <a:r>
              <a:rPr lang="en-US" sz="2700" dirty="0" smtClean="0"/>
              <a:t> solid solution.</a:t>
            </a:r>
          </a:p>
          <a:p>
            <a:pPr algn="just">
              <a:defRPr/>
            </a:pPr>
            <a:r>
              <a:rPr lang="en-US" sz="2700" dirty="0" smtClean="0"/>
              <a:t>The </a:t>
            </a:r>
            <a:r>
              <a:rPr lang="en-US" sz="2700" dirty="0" err="1" smtClean="0"/>
              <a:t>substitutional</a:t>
            </a:r>
            <a:r>
              <a:rPr lang="en-US" sz="2700" dirty="0" smtClean="0"/>
              <a:t> solid solution is further subdivided into</a:t>
            </a:r>
          </a:p>
          <a:p>
            <a:pPr algn="just">
              <a:defRPr/>
            </a:pPr>
            <a:r>
              <a:rPr lang="en-US" sz="2700" dirty="0" smtClean="0"/>
              <a:t>– </a:t>
            </a:r>
            <a:r>
              <a:rPr lang="en-US" sz="2700" dirty="0" smtClean="0">
                <a:solidFill>
                  <a:srgbClr val="FF0000"/>
                </a:solidFill>
              </a:rPr>
              <a:t>Disordered (or) random </a:t>
            </a:r>
            <a:r>
              <a:rPr lang="en-US" sz="2700" dirty="0" err="1" smtClean="0"/>
              <a:t>substitutional</a:t>
            </a:r>
            <a:r>
              <a:rPr lang="en-US" sz="2700" dirty="0" smtClean="0"/>
              <a:t> solid solution </a:t>
            </a:r>
            <a:r>
              <a:rPr lang="en-US" sz="2700" b="1" i="1" dirty="0" smtClean="0"/>
              <a:t>(where the solute atoms are randomly substituted for the solvent atoms)</a:t>
            </a:r>
            <a:endParaRPr lang="en-US" sz="2700" dirty="0" smtClean="0"/>
          </a:p>
          <a:p>
            <a:pPr algn="just">
              <a:defRPr/>
            </a:pPr>
            <a:r>
              <a:rPr lang="en-US" sz="2700" dirty="0" smtClean="0"/>
              <a:t>– </a:t>
            </a:r>
            <a:r>
              <a:rPr lang="en-US" sz="2700" dirty="0" smtClean="0">
                <a:solidFill>
                  <a:srgbClr val="FF0000"/>
                </a:solidFill>
              </a:rPr>
              <a:t>Ordered</a:t>
            </a:r>
            <a:r>
              <a:rPr lang="en-US" sz="2700" dirty="0" smtClean="0"/>
              <a:t> </a:t>
            </a:r>
            <a:r>
              <a:rPr lang="en-US" sz="2700" dirty="0" err="1" smtClean="0"/>
              <a:t>substitutional</a:t>
            </a:r>
            <a:r>
              <a:rPr lang="en-US" sz="2700" dirty="0" smtClean="0"/>
              <a:t> solid </a:t>
            </a:r>
            <a:r>
              <a:rPr lang="en-US" sz="2700" b="1" i="1" dirty="0" smtClean="0"/>
              <a:t>solution (where the solute atoms are orderly substituted for the solvent atoms)</a:t>
            </a:r>
            <a:endParaRPr lang="en-US" sz="2700" dirty="0" smtClean="0"/>
          </a:p>
          <a:p>
            <a:pPr algn="just">
              <a:defRPr/>
            </a:pPr>
            <a:r>
              <a:rPr lang="en-US" sz="2700" dirty="0" smtClean="0"/>
              <a:t>– </a:t>
            </a:r>
            <a:r>
              <a:rPr lang="en-US" sz="2700" b="1" i="1" dirty="0" smtClean="0"/>
              <a:t> </a:t>
            </a:r>
            <a:r>
              <a:rPr lang="en-US" sz="2700" b="1" i="1" u="heavy" dirty="0" smtClean="0"/>
              <a:t>Example</a:t>
            </a:r>
            <a:r>
              <a:rPr lang="en-US" sz="2700" dirty="0" smtClean="0"/>
              <a:t>, copper atoms may substitute for nickel atoms without disturbing the F.C.C. structure of nickel (Fig. </a:t>
            </a:r>
            <a:r>
              <a:rPr lang="en-US" sz="2700" i="1" dirty="0" smtClean="0"/>
              <a:t>a</a:t>
            </a:r>
            <a:r>
              <a:rPr lang="en-US" sz="2700" dirty="0" smtClean="0"/>
              <a:t>)</a:t>
            </a:r>
          </a:p>
          <a:p>
            <a:pPr algn="just">
              <a:buFont typeface="Wingdings" pitchFamily="2" charset="2"/>
              <a:buNone/>
              <a:defRPr/>
            </a:pPr>
            <a:endParaRPr lang="en-US" sz="27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3"/>
          <p:cNvSpPr>
            <a:spLocks noGrp="1"/>
          </p:cNvSpPr>
          <p:nvPr>
            <p:ph idx="1"/>
          </p:nvPr>
        </p:nvSpPr>
        <p:spPr>
          <a:xfrm>
            <a:off x="685800" y="304800"/>
            <a:ext cx="8229600" cy="6324600"/>
          </a:xfrm>
        </p:spPr>
        <p:txBody>
          <a:bodyPr/>
          <a:lstStyle/>
          <a:p>
            <a:pPr algn="just">
              <a:buFont typeface="Wingdings" pitchFamily="2" charset="2"/>
              <a:buNone/>
            </a:pPr>
            <a:r>
              <a:rPr lang="en-US" sz="2900" u="sng" smtClean="0">
                <a:solidFill>
                  <a:srgbClr val="FF0000"/>
                </a:solidFill>
                <a:latin typeface="Times New Roman" pitchFamily="18" charset="0"/>
                <a:cs typeface="Times New Roman" pitchFamily="18" charset="0"/>
              </a:rPr>
              <a:t>OBJECTIVE:</a:t>
            </a:r>
          </a:p>
          <a:p>
            <a:pPr algn="just"/>
            <a:r>
              <a:rPr lang="en-US" sz="2900" smtClean="0">
                <a:latin typeface="Times New Roman" pitchFamily="18" charset="0"/>
                <a:cs typeface="Times New Roman" pitchFamily="18" charset="0"/>
              </a:rPr>
              <a:t>To impart knowledge on the structure, properties, treatment, testing and applications of metals and non-metallic materials so as to identify and select suitable materials for various engineering applications. </a:t>
            </a:r>
          </a:p>
          <a:p>
            <a:pPr algn="just">
              <a:buFont typeface="Wingdings" pitchFamily="2" charset="2"/>
              <a:buNone/>
            </a:pPr>
            <a:endParaRPr lang="en-US" sz="2900" smtClean="0">
              <a:latin typeface="Times New Roman" pitchFamily="18" charset="0"/>
              <a:cs typeface="Times New Roman" pitchFamily="18" charset="0"/>
            </a:endParaRPr>
          </a:p>
          <a:p>
            <a:pPr algn="just">
              <a:buFont typeface="Wingdings" pitchFamily="2" charset="2"/>
              <a:buNone/>
            </a:pPr>
            <a:r>
              <a:rPr lang="en-US" sz="2900" u="sng" smtClean="0">
                <a:solidFill>
                  <a:srgbClr val="FF0000"/>
                </a:solidFill>
                <a:latin typeface="Times New Roman" pitchFamily="18" charset="0"/>
                <a:cs typeface="Times New Roman" pitchFamily="18" charset="0"/>
              </a:rPr>
              <a:t>OUTCOME:</a:t>
            </a:r>
          </a:p>
          <a:p>
            <a:r>
              <a:rPr lang="en-US" sz="2900" smtClean="0">
                <a:latin typeface="Times New Roman" pitchFamily="18" charset="0"/>
                <a:cs typeface="Times New Roman" pitchFamily="18" charset="0"/>
              </a:rPr>
              <a:t>Upon completion of this course, the students can able to apply the different materials, their processing, heat treatments in suitable application in mechanical engineering fields.</a:t>
            </a:r>
          </a:p>
          <a:p>
            <a:pPr algn="just">
              <a:buFont typeface="Wingdings" pitchFamily="2" charset="2"/>
              <a:buNone/>
            </a:pPr>
            <a:endParaRPr lang="en-US" sz="28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defRPr/>
            </a:pPr>
            <a:r>
              <a:rPr lang="en-US" b="1" dirty="0" smtClean="0"/>
              <a:t>Interstitial Solid Solutions</a:t>
            </a:r>
            <a:r>
              <a:rPr lang="en-US" dirty="0" smtClean="0"/>
              <a:t/>
            </a:r>
            <a:br>
              <a:rPr lang="en-US" dirty="0" smtClean="0"/>
            </a:br>
            <a:endParaRPr lang="en-US" dirty="0"/>
          </a:p>
        </p:txBody>
      </p:sp>
      <p:sp>
        <p:nvSpPr>
          <p:cNvPr id="27651" name="Content Placeholder 2"/>
          <p:cNvSpPr>
            <a:spLocks noGrp="1"/>
          </p:cNvSpPr>
          <p:nvPr>
            <p:ph idx="1"/>
          </p:nvPr>
        </p:nvSpPr>
        <p:spPr>
          <a:xfrm>
            <a:off x="914400" y="990600"/>
            <a:ext cx="7772400" cy="5562600"/>
          </a:xfrm>
        </p:spPr>
        <p:txBody>
          <a:bodyPr/>
          <a:lstStyle/>
          <a:p>
            <a:r>
              <a:rPr lang="en-US" smtClean="0"/>
              <a:t>The </a:t>
            </a:r>
            <a:r>
              <a:rPr lang="en-US" smtClean="0">
                <a:solidFill>
                  <a:srgbClr val="FF0000"/>
                </a:solidFill>
              </a:rPr>
              <a:t>solute atom does not </a:t>
            </a:r>
            <a:r>
              <a:rPr lang="en-US" smtClean="0"/>
              <a:t>displace a </a:t>
            </a:r>
            <a:r>
              <a:rPr lang="en-US" smtClean="0">
                <a:solidFill>
                  <a:srgbClr val="FF0000"/>
                </a:solidFill>
              </a:rPr>
              <a:t>solvent atom</a:t>
            </a:r>
            <a:r>
              <a:rPr lang="en-US" smtClean="0"/>
              <a:t>, but rather it </a:t>
            </a:r>
            <a:r>
              <a:rPr lang="en-US" smtClean="0">
                <a:solidFill>
                  <a:srgbClr val="FF0000"/>
                </a:solidFill>
              </a:rPr>
              <a:t>enters one of the holes </a:t>
            </a:r>
            <a:r>
              <a:rPr lang="en-US" smtClean="0"/>
              <a:t>or i</a:t>
            </a:r>
            <a:r>
              <a:rPr lang="en-US" smtClean="0">
                <a:solidFill>
                  <a:srgbClr val="FF0000"/>
                </a:solidFill>
              </a:rPr>
              <a:t>nterstices</a:t>
            </a:r>
            <a:r>
              <a:rPr lang="en-US" smtClean="0"/>
              <a:t> between the solvent atoms.</a:t>
            </a:r>
          </a:p>
          <a:p>
            <a:r>
              <a:rPr lang="en-US" smtClean="0"/>
              <a:t>Interstitial solid solutions normally have a </a:t>
            </a:r>
            <a:r>
              <a:rPr lang="en-US" smtClean="0">
                <a:solidFill>
                  <a:srgbClr val="FF0000"/>
                </a:solidFill>
              </a:rPr>
              <a:t>limited solubility</a:t>
            </a:r>
          </a:p>
          <a:p>
            <a:pPr>
              <a:buFont typeface="Wingdings" pitchFamily="2" charset="2"/>
              <a:buNone/>
            </a:pPr>
            <a:r>
              <a:rPr lang="en-US" b="1" i="1" smtClean="0"/>
              <a:t>Example is iron-carbon system</a:t>
            </a:r>
            <a:endParaRPr lang="en-US" smtClean="0"/>
          </a:p>
        </p:txBody>
      </p:sp>
      <p:pic>
        <p:nvPicPr>
          <p:cNvPr id="27652" name="Picture 2"/>
          <p:cNvPicPr>
            <a:picLocks noChangeAspect="1" noChangeArrowheads="1"/>
          </p:cNvPicPr>
          <p:nvPr/>
        </p:nvPicPr>
        <p:blipFill>
          <a:blip r:embed="rId2"/>
          <a:srcRect/>
          <a:stretch>
            <a:fillRect/>
          </a:stretch>
        </p:blipFill>
        <p:spPr bwMode="auto">
          <a:xfrm>
            <a:off x="2590800" y="4038600"/>
            <a:ext cx="3990975" cy="256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defRPr/>
            </a:pPr>
            <a:r>
              <a:rPr lang="en-US" b="1" dirty="0" err="1" smtClean="0"/>
              <a:t>Intermetallic</a:t>
            </a:r>
            <a:r>
              <a:rPr lang="en-US" b="1" dirty="0" smtClean="0"/>
              <a:t> Compounds</a:t>
            </a:r>
            <a:r>
              <a:rPr lang="en-US" dirty="0" smtClean="0"/>
              <a:t/>
            </a:r>
            <a:br>
              <a:rPr lang="en-US" dirty="0" smtClean="0"/>
            </a:br>
            <a:endParaRPr lang="en-US" dirty="0"/>
          </a:p>
        </p:txBody>
      </p:sp>
      <p:sp>
        <p:nvSpPr>
          <p:cNvPr id="28675" name="Content Placeholder 2"/>
          <p:cNvSpPr>
            <a:spLocks noGrp="1"/>
          </p:cNvSpPr>
          <p:nvPr>
            <p:ph idx="1"/>
          </p:nvPr>
        </p:nvSpPr>
        <p:spPr>
          <a:xfrm>
            <a:off x="914400" y="914400"/>
            <a:ext cx="7772400" cy="5715000"/>
          </a:xfrm>
        </p:spPr>
        <p:txBody>
          <a:bodyPr/>
          <a:lstStyle/>
          <a:p>
            <a:pPr algn="just"/>
            <a:r>
              <a:rPr lang="en-US" sz="2700" smtClean="0">
                <a:latin typeface="Times New Roman" pitchFamily="18" charset="0"/>
                <a:cs typeface="Times New Roman" pitchFamily="18" charset="0"/>
              </a:rPr>
              <a:t>Intermetallic compounds are generally formed when one metal (for example </a:t>
            </a:r>
            <a:r>
              <a:rPr lang="en-US" sz="2700" smtClean="0">
                <a:solidFill>
                  <a:srgbClr val="FF0000"/>
                </a:solidFill>
                <a:latin typeface="Times New Roman" pitchFamily="18" charset="0"/>
                <a:cs typeface="Times New Roman" pitchFamily="18" charset="0"/>
              </a:rPr>
              <a:t>magnesium</a:t>
            </a:r>
            <a:r>
              <a:rPr lang="en-US" sz="2700" smtClean="0">
                <a:latin typeface="Times New Roman" pitchFamily="18" charset="0"/>
                <a:cs typeface="Times New Roman" pitchFamily="18" charset="0"/>
              </a:rPr>
              <a:t>) has </a:t>
            </a:r>
            <a:r>
              <a:rPr lang="en-US" sz="2700" b="1" smtClean="0">
                <a:solidFill>
                  <a:srgbClr val="FF0000"/>
                </a:solidFill>
                <a:latin typeface="Times New Roman" pitchFamily="18" charset="0"/>
                <a:cs typeface="Times New Roman" pitchFamily="18" charset="0"/>
              </a:rPr>
              <a:t>chemical properties which are strongly metallic </a:t>
            </a:r>
            <a:r>
              <a:rPr lang="en-US" sz="2700" smtClean="0">
                <a:latin typeface="Times New Roman" pitchFamily="18" charset="0"/>
                <a:cs typeface="Times New Roman" pitchFamily="18" charset="0"/>
              </a:rPr>
              <a:t>and the other metal (for example </a:t>
            </a:r>
            <a:r>
              <a:rPr lang="en-US" sz="2700" smtClean="0">
                <a:solidFill>
                  <a:srgbClr val="FF0000"/>
                </a:solidFill>
                <a:latin typeface="Times New Roman" pitchFamily="18" charset="0"/>
                <a:cs typeface="Times New Roman" pitchFamily="18" charset="0"/>
              </a:rPr>
              <a:t>antimony, tin or bismuth</a:t>
            </a:r>
            <a:r>
              <a:rPr lang="en-US" sz="2700" smtClean="0">
                <a:latin typeface="Times New Roman" pitchFamily="18" charset="0"/>
                <a:cs typeface="Times New Roman" pitchFamily="18" charset="0"/>
              </a:rPr>
              <a:t>) has </a:t>
            </a:r>
            <a:r>
              <a:rPr lang="en-US" sz="2700" b="1" smtClean="0">
                <a:solidFill>
                  <a:srgbClr val="FF0000"/>
                </a:solidFill>
                <a:latin typeface="Times New Roman" pitchFamily="18" charset="0"/>
                <a:cs typeface="Times New Roman" pitchFamily="18" charset="0"/>
              </a:rPr>
              <a:t>chemical properties which are only weakly metallic</a:t>
            </a:r>
            <a:r>
              <a:rPr lang="en-US" sz="2700" b="1" smtClean="0">
                <a:latin typeface="Times New Roman" pitchFamily="18" charset="0"/>
                <a:cs typeface="Times New Roman" pitchFamily="18" charset="0"/>
              </a:rPr>
              <a:t>.</a:t>
            </a:r>
            <a:endParaRPr lang="en-US" sz="2700" smtClean="0">
              <a:latin typeface="Times New Roman" pitchFamily="18" charset="0"/>
              <a:cs typeface="Times New Roman" pitchFamily="18" charset="0"/>
            </a:endParaRPr>
          </a:p>
          <a:p>
            <a:pPr algn="just"/>
            <a:r>
              <a:rPr lang="en-US" sz="2700" smtClean="0">
                <a:latin typeface="Times New Roman" pitchFamily="18" charset="0"/>
                <a:cs typeface="Times New Roman" pitchFamily="18" charset="0"/>
              </a:rPr>
              <a:t>Examples of intermetallic compounds are Mg2Sn, Mg2Pb, Mg3Sb2.</a:t>
            </a:r>
          </a:p>
          <a:p>
            <a:pPr algn="just"/>
            <a:r>
              <a:rPr lang="en-US" sz="2700" smtClean="0">
                <a:latin typeface="Times New Roman" pitchFamily="18" charset="0"/>
                <a:cs typeface="Times New Roman" pitchFamily="18" charset="0"/>
              </a:rPr>
              <a:t>These intermetallic compounds have </a:t>
            </a:r>
            <a:r>
              <a:rPr lang="en-US" sz="2700" smtClean="0">
                <a:solidFill>
                  <a:srgbClr val="FF0000"/>
                </a:solidFill>
                <a:latin typeface="Times New Roman" pitchFamily="18" charset="0"/>
                <a:cs typeface="Times New Roman" pitchFamily="18" charset="0"/>
              </a:rPr>
              <a:t>higher melting point</a:t>
            </a:r>
            <a:r>
              <a:rPr lang="en-US" sz="2700" smtClean="0">
                <a:latin typeface="Times New Roman" pitchFamily="18" charset="0"/>
                <a:cs typeface="Times New Roman" pitchFamily="18" charset="0"/>
              </a:rPr>
              <a:t> than either of the </a:t>
            </a:r>
            <a:r>
              <a:rPr lang="en-US" sz="2700" smtClean="0">
                <a:solidFill>
                  <a:srgbClr val="FF0000"/>
                </a:solidFill>
                <a:latin typeface="Times New Roman" pitchFamily="18" charset="0"/>
                <a:cs typeface="Times New Roman" pitchFamily="18" charset="0"/>
              </a:rPr>
              <a:t>parent metal</a:t>
            </a:r>
            <a:r>
              <a:rPr lang="en-US" sz="2700" smtClean="0">
                <a:latin typeface="Times New Roman" pitchFamily="18" charset="0"/>
                <a:cs typeface="Times New Roman" pitchFamily="18" charset="0"/>
              </a:rPr>
              <a:t>.</a:t>
            </a:r>
          </a:p>
          <a:p>
            <a:pPr algn="just"/>
            <a:r>
              <a:rPr lang="en-US" sz="2700" smtClean="0">
                <a:latin typeface="Times New Roman" pitchFamily="18" charset="0"/>
                <a:cs typeface="Times New Roman" pitchFamily="18" charset="0"/>
              </a:rPr>
              <a:t>This higher melting point indicates the </a:t>
            </a:r>
            <a:r>
              <a:rPr lang="en-US" sz="2700" smtClean="0">
                <a:solidFill>
                  <a:srgbClr val="FF0000"/>
                </a:solidFill>
                <a:latin typeface="Times New Roman" pitchFamily="18" charset="0"/>
                <a:cs typeface="Times New Roman" pitchFamily="18" charset="0"/>
              </a:rPr>
              <a:t>high strength of the chemical bond </a:t>
            </a:r>
            <a:r>
              <a:rPr lang="en-US" sz="2700" smtClean="0">
                <a:latin typeface="Times New Roman" pitchFamily="18" charset="0"/>
                <a:cs typeface="Times New Roman" pitchFamily="18" charset="0"/>
              </a:rPr>
              <a:t>in intermetallic compounds.</a:t>
            </a:r>
          </a:p>
          <a:p>
            <a:pPr algn="just"/>
            <a:endParaRPr lang="en-US" sz="27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defRPr/>
            </a:pPr>
            <a:r>
              <a:rPr lang="en-US" dirty="0" err="1" smtClean="0"/>
              <a:t>Intersitial</a:t>
            </a:r>
            <a:r>
              <a:rPr lang="en-US" dirty="0" smtClean="0"/>
              <a:t> compounds</a:t>
            </a:r>
            <a:br>
              <a:rPr lang="en-US" dirty="0" smtClean="0"/>
            </a:br>
            <a:endParaRPr lang="en-US" dirty="0"/>
          </a:p>
        </p:txBody>
      </p:sp>
      <p:sp>
        <p:nvSpPr>
          <p:cNvPr id="29699" name="Content Placeholder 2"/>
          <p:cNvSpPr>
            <a:spLocks noGrp="1"/>
          </p:cNvSpPr>
          <p:nvPr>
            <p:ph idx="1"/>
          </p:nvPr>
        </p:nvSpPr>
        <p:spPr>
          <a:xfrm>
            <a:off x="914400" y="990600"/>
            <a:ext cx="7772400" cy="5365750"/>
          </a:xfrm>
        </p:spPr>
        <p:txBody>
          <a:bodyPr/>
          <a:lstStyle/>
          <a:p>
            <a:pPr algn="just">
              <a:buFont typeface="Wingdings" pitchFamily="2" charset="2"/>
              <a:buNone/>
            </a:pPr>
            <a:r>
              <a:rPr lang="en-US" sz="3500" smtClean="0">
                <a:latin typeface="Times New Roman" pitchFamily="18" charset="0"/>
                <a:cs typeface="Times New Roman" pitchFamily="18" charset="0"/>
              </a:rPr>
              <a:t>Difference between interstitial solutions and interstitial compounds</a:t>
            </a:r>
          </a:p>
          <a:p>
            <a:pPr algn="just"/>
            <a:r>
              <a:rPr lang="en-US" sz="3500" smtClean="0">
                <a:latin typeface="Times New Roman" pitchFamily="18" charset="0"/>
                <a:cs typeface="Times New Roman" pitchFamily="18" charset="0"/>
              </a:rPr>
              <a:t>In </a:t>
            </a:r>
            <a:r>
              <a:rPr lang="en-US" sz="3500" smtClean="0">
                <a:solidFill>
                  <a:srgbClr val="FF0000"/>
                </a:solidFill>
                <a:latin typeface="Times New Roman" pitchFamily="18" charset="0"/>
                <a:cs typeface="Times New Roman" pitchFamily="18" charset="0"/>
              </a:rPr>
              <a:t>interstitial solutions</a:t>
            </a:r>
            <a:r>
              <a:rPr lang="en-US" sz="3500" smtClean="0">
                <a:latin typeface="Times New Roman" pitchFamily="18" charset="0"/>
                <a:cs typeface="Times New Roman" pitchFamily="18" charset="0"/>
              </a:rPr>
              <a:t>, the solute atoms are not in  regular patterns but are randomly distributed throughout the solvent.</a:t>
            </a:r>
          </a:p>
          <a:p>
            <a:pPr algn="just"/>
            <a:r>
              <a:rPr lang="en-US" sz="3500" smtClean="0">
                <a:latin typeface="Times New Roman" pitchFamily="18" charset="0"/>
                <a:cs typeface="Times New Roman" pitchFamily="18" charset="0"/>
              </a:rPr>
              <a:t>In </a:t>
            </a:r>
            <a:r>
              <a:rPr lang="en-US" sz="3500" smtClean="0">
                <a:solidFill>
                  <a:srgbClr val="FF0000"/>
                </a:solidFill>
                <a:latin typeface="Times New Roman" pitchFamily="18" charset="0"/>
                <a:cs typeface="Times New Roman" pitchFamily="18" charset="0"/>
              </a:rPr>
              <a:t>interstitial compounds</a:t>
            </a:r>
            <a:r>
              <a:rPr lang="en-US" sz="3500" smtClean="0">
                <a:latin typeface="Times New Roman" pitchFamily="18" charset="0"/>
                <a:cs typeface="Times New Roman" pitchFamily="18" charset="0"/>
              </a:rPr>
              <a:t>, there is a regular pattern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Electron compounds</a:t>
            </a:r>
            <a:endParaRPr lang="en-US" dirty="0"/>
          </a:p>
        </p:txBody>
      </p:sp>
      <p:sp>
        <p:nvSpPr>
          <p:cNvPr id="30723" name="Content Placeholder 2"/>
          <p:cNvSpPr>
            <a:spLocks noGrp="1"/>
          </p:cNvSpPr>
          <p:nvPr>
            <p:ph idx="1"/>
          </p:nvPr>
        </p:nvSpPr>
        <p:spPr>
          <a:xfrm>
            <a:off x="914400" y="1447800"/>
            <a:ext cx="7772400" cy="4908550"/>
          </a:xfrm>
        </p:spPr>
        <p:txBody>
          <a:bodyPr/>
          <a:lstStyle/>
          <a:p>
            <a:pPr algn="just"/>
            <a:r>
              <a:rPr lang="en-US" sz="3800" smtClean="0">
                <a:latin typeface="Times New Roman" pitchFamily="18" charset="0"/>
                <a:cs typeface="Times New Roman" pitchFamily="18" charset="0"/>
              </a:rPr>
              <a:t>If two metals consist of atoms of more or less similar size but different valency, then the compound formed are called electron compounds.</a:t>
            </a:r>
          </a:p>
          <a:p>
            <a:pPr algn="just"/>
            <a:r>
              <a:rPr lang="en-US" sz="3800" smtClean="0">
                <a:latin typeface="Times New Roman" pitchFamily="18" charset="0"/>
                <a:cs typeface="Times New Roman" pitchFamily="18" charset="0"/>
              </a:rPr>
              <a:t>Ex: Cu3Al, CuZn, NiAl, Cu3Sn.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Hume </a:t>
            </a:r>
            <a:r>
              <a:rPr lang="en-US" dirty="0" err="1" smtClean="0"/>
              <a:t>Rothery’s</a:t>
            </a:r>
            <a:r>
              <a:rPr lang="en-US" dirty="0" smtClean="0"/>
              <a:t> Rule</a:t>
            </a:r>
            <a:endParaRPr lang="en-US" dirty="0"/>
          </a:p>
        </p:txBody>
      </p:sp>
      <p:sp>
        <p:nvSpPr>
          <p:cNvPr id="31747" name="Content Placeholder 2"/>
          <p:cNvSpPr>
            <a:spLocks noGrp="1"/>
          </p:cNvSpPr>
          <p:nvPr>
            <p:ph idx="1"/>
          </p:nvPr>
        </p:nvSpPr>
        <p:spPr/>
        <p:txBody>
          <a:bodyPr/>
          <a:lstStyle/>
          <a:p>
            <a:pPr algn="just"/>
            <a:r>
              <a:rPr lang="en-US" b="1" smtClean="0">
                <a:solidFill>
                  <a:srgbClr val="FF0000"/>
                </a:solidFill>
                <a:latin typeface="Times New Roman" pitchFamily="18" charset="0"/>
                <a:cs typeface="Times New Roman" pitchFamily="18" charset="0"/>
              </a:rPr>
              <a:t>Size factor: </a:t>
            </a:r>
            <a:r>
              <a:rPr lang="en-US" smtClean="0">
                <a:latin typeface="Times New Roman" pitchFamily="18" charset="0"/>
                <a:cs typeface="Times New Roman" pitchFamily="18" charset="0"/>
              </a:rPr>
              <a:t>The atoms must be of similar size, with less than a 15% difference in atomic</a:t>
            </a:r>
          </a:p>
          <a:p>
            <a:pPr algn="just">
              <a:buFont typeface="Wingdings" pitchFamily="2" charset="2"/>
              <a:buNone/>
            </a:pPr>
            <a:r>
              <a:rPr lang="en-US" smtClean="0">
                <a:latin typeface="Times New Roman" pitchFamily="18" charset="0"/>
                <a:cs typeface="Times New Roman" pitchFamily="18" charset="0"/>
              </a:rPr>
              <a:t>radius.</a:t>
            </a:r>
          </a:p>
          <a:p>
            <a:pPr algn="just"/>
            <a:r>
              <a:rPr lang="en-US" b="1" smtClean="0">
                <a:latin typeface="Times New Roman" pitchFamily="18" charset="0"/>
                <a:cs typeface="Times New Roman" pitchFamily="18" charset="0"/>
              </a:rPr>
              <a:t> </a:t>
            </a:r>
            <a:r>
              <a:rPr lang="en-US" b="1" smtClean="0">
                <a:solidFill>
                  <a:srgbClr val="FF0000"/>
                </a:solidFill>
                <a:latin typeface="Times New Roman" pitchFamily="18" charset="0"/>
                <a:cs typeface="Times New Roman" pitchFamily="18" charset="0"/>
              </a:rPr>
              <a:t>Crystal structure: </a:t>
            </a:r>
            <a:r>
              <a:rPr lang="en-US" smtClean="0">
                <a:latin typeface="Times New Roman" pitchFamily="18" charset="0"/>
                <a:cs typeface="Times New Roman" pitchFamily="18" charset="0"/>
              </a:rPr>
              <a:t>The materials must have the same crystal structure.</a:t>
            </a:r>
          </a:p>
          <a:p>
            <a:pPr algn="just"/>
            <a:r>
              <a:rPr lang="en-US" b="1" smtClean="0">
                <a:solidFill>
                  <a:srgbClr val="FF0000"/>
                </a:solidFill>
                <a:latin typeface="Times New Roman" pitchFamily="18" charset="0"/>
                <a:cs typeface="Times New Roman" pitchFamily="18" charset="0"/>
              </a:rPr>
              <a:t>Valence(electronic charge of an iron): </a:t>
            </a:r>
            <a:r>
              <a:rPr lang="en-US" smtClean="0">
                <a:latin typeface="Times New Roman" pitchFamily="18" charset="0"/>
                <a:cs typeface="Times New Roman" pitchFamily="18" charset="0"/>
              </a:rPr>
              <a:t>The atoms must have the same valence.</a:t>
            </a:r>
          </a:p>
          <a:p>
            <a:pPr algn="just"/>
            <a:r>
              <a:rPr lang="en-US" b="1" smtClean="0">
                <a:solidFill>
                  <a:srgbClr val="FF0000"/>
                </a:solidFill>
                <a:latin typeface="Times New Roman" pitchFamily="18" charset="0"/>
                <a:cs typeface="Times New Roman" pitchFamily="18" charset="0"/>
              </a:rPr>
              <a:t>Electro negativity(ability of atom to attract an electron): </a:t>
            </a:r>
            <a:r>
              <a:rPr lang="en-US" smtClean="0">
                <a:latin typeface="Times New Roman" pitchFamily="18" charset="0"/>
                <a:cs typeface="Times New Roman" pitchFamily="18" charset="0"/>
              </a:rPr>
              <a:t>The atoms must have approximately the same electro negativity.</a:t>
            </a:r>
          </a:p>
          <a:p>
            <a:pPr algn="just">
              <a:buFont typeface="Wingdings" pitchFamily="2" charset="2"/>
              <a:buNone/>
            </a:pPr>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914400"/>
          </a:xfrm>
        </p:spPr>
        <p:txBody>
          <a:bodyPr/>
          <a:lstStyle/>
          <a:p>
            <a:pPr algn="ctr">
              <a:defRPr/>
            </a:pPr>
            <a:r>
              <a:rPr lang="en-US" b="1" dirty="0" smtClean="0"/>
              <a:t>Introduction to phase diagram</a:t>
            </a:r>
            <a:endParaRPr lang="en-US" dirty="0"/>
          </a:p>
        </p:txBody>
      </p:sp>
      <p:sp>
        <p:nvSpPr>
          <p:cNvPr id="32771" name="Content Placeholder 2"/>
          <p:cNvSpPr>
            <a:spLocks noGrp="1"/>
          </p:cNvSpPr>
          <p:nvPr>
            <p:ph idx="1"/>
          </p:nvPr>
        </p:nvSpPr>
        <p:spPr>
          <a:xfrm>
            <a:off x="914400" y="1295400"/>
            <a:ext cx="7772400" cy="5257800"/>
          </a:xfrm>
        </p:spPr>
        <p:txBody>
          <a:bodyPr/>
          <a:lstStyle/>
          <a:p>
            <a:pPr algn="just"/>
            <a:r>
              <a:rPr lang="en-US" sz="2700" smtClean="0">
                <a:latin typeface="Times New Roman" pitchFamily="18" charset="0"/>
                <a:cs typeface="Times New Roman" pitchFamily="18" charset="0"/>
              </a:rPr>
              <a:t>The solidification of  a metal or an alloy is clearly understood by means of phase diagram</a:t>
            </a:r>
          </a:p>
          <a:p>
            <a:pPr algn="just"/>
            <a:r>
              <a:rPr lang="en-US" sz="2700" b="1" smtClean="0">
                <a:solidFill>
                  <a:srgbClr val="FF0000"/>
                </a:solidFill>
                <a:latin typeface="Times New Roman" pitchFamily="18" charset="0"/>
                <a:cs typeface="Times New Roman" pitchFamily="18" charset="0"/>
              </a:rPr>
              <a:t>Component: </a:t>
            </a:r>
            <a:r>
              <a:rPr lang="en-US" sz="2700" smtClean="0">
                <a:latin typeface="Times New Roman" pitchFamily="18" charset="0"/>
                <a:cs typeface="Times New Roman" pitchFamily="18" charset="0"/>
              </a:rPr>
              <a:t>Pure metal or compound  </a:t>
            </a:r>
          </a:p>
          <a:p>
            <a:pPr algn="just">
              <a:buFont typeface="Wingdings" pitchFamily="2" charset="2"/>
              <a:buNone/>
            </a:pPr>
            <a:r>
              <a:rPr lang="en-US" sz="2700" smtClean="0">
                <a:latin typeface="Times New Roman" pitchFamily="18" charset="0"/>
                <a:cs typeface="Times New Roman" pitchFamily="18" charset="0"/>
              </a:rPr>
              <a:t>(e.g., Cu, Zn in Cu-Zn alloy, sugar, water, in syrup.)</a:t>
            </a:r>
          </a:p>
          <a:p>
            <a:pPr algn="just"/>
            <a:r>
              <a:rPr lang="en-US" sz="2700" b="1" smtClean="0">
                <a:solidFill>
                  <a:srgbClr val="FF0000"/>
                </a:solidFill>
                <a:latin typeface="Times New Roman" pitchFamily="18" charset="0"/>
                <a:cs typeface="Times New Roman" pitchFamily="18" charset="0"/>
              </a:rPr>
              <a:t>Solvent: </a:t>
            </a:r>
            <a:r>
              <a:rPr lang="en-US" sz="2700" smtClean="0">
                <a:latin typeface="Times New Roman" pitchFamily="18" charset="0"/>
                <a:cs typeface="Times New Roman" pitchFamily="18" charset="0"/>
              </a:rPr>
              <a:t>Host or major component in solution.</a:t>
            </a:r>
          </a:p>
          <a:p>
            <a:pPr algn="just"/>
            <a:r>
              <a:rPr lang="en-US" sz="2700" b="1" smtClean="0">
                <a:solidFill>
                  <a:srgbClr val="FF0000"/>
                </a:solidFill>
                <a:latin typeface="Times New Roman" pitchFamily="18" charset="0"/>
                <a:cs typeface="Times New Roman" pitchFamily="18" charset="0"/>
              </a:rPr>
              <a:t>Solute: </a:t>
            </a:r>
            <a:r>
              <a:rPr lang="en-US" sz="2700" smtClean="0">
                <a:latin typeface="Times New Roman" pitchFamily="18" charset="0"/>
                <a:cs typeface="Times New Roman" pitchFamily="18" charset="0"/>
              </a:rPr>
              <a:t>Dissolved, minor component in solution.</a:t>
            </a:r>
          </a:p>
          <a:p>
            <a:pPr algn="just"/>
            <a:r>
              <a:rPr lang="en-US" sz="2700" b="1" smtClean="0">
                <a:solidFill>
                  <a:srgbClr val="FF0000"/>
                </a:solidFill>
                <a:latin typeface="Times New Roman" pitchFamily="18" charset="0"/>
                <a:cs typeface="Times New Roman" pitchFamily="18" charset="0"/>
              </a:rPr>
              <a:t>System: </a:t>
            </a:r>
            <a:r>
              <a:rPr lang="en-US" sz="2700" smtClean="0">
                <a:latin typeface="Times New Roman" pitchFamily="18" charset="0"/>
                <a:cs typeface="Times New Roman" pitchFamily="18" charset="0"/>
              </a:rPr>
              <a:t>Set of possible alloys from same component (e.g., iron-carbon system.)</a:t>
            </a:r>
          </a:p>
          <a:p>
            <a:r>
              <a:rPr lang="en-US" sz="2700" b="1" smtClean="0">
                <a:solidFill>
                  <a:srgbClr val="FF0000"/>
                </a:solidFill>
                <a:latin typeface="Times New Roman" pitchFamily="18" charset="0"/>
                <a:cs typeface="Times New Roman" pitchFamily="18" charset="0"/>
              </a:rPr>
              <a:t>Solubility Limit: </a:t>
            </a:r>
            <a:r>
              <a:rPr lang="en-US" sz="2700" smtClean="0">
                <a:latin typeface="Times New Roman" pitchFamily="18" charset="0"/>
                <a:cs typeface="Times New Roman" pitchFamily="18" charset="0"/>
              </a:rPr>
              <a:t>Maximum     solute concentration      that     can     be     dissolved     at     a given temperature. </a:t>
            </a:r>
          </a:p>
          <a:p>
            <a:endParaRPr lang="en-US" sz="2700" smtClean="0">
              <a:latin typeface="Times New Roman" pitchFamily="18" charset="0"/>
              <a:cs typeface="Times New Roman" pitchFamily="18" charset="0"/>
            </a:endParaRPr>
          </a:p>
          <a:p>
            <a:pPr algn="just"/>
            <a:endParaRPr lang="en-US" sz="27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defRPr/>
            </a:pPr>
            <a:r>
              <a:rPr lang="en-US" b="1" dirty="0" smtClean="0"/>
              <a:t>Introduction to phase diagram</a:t>
            </a:r>
            <a:endParaRPr lang="en-US" dirty="0"/>
          </a:p>
        </p:txBody>
      </p:sp>
      <p:sp>
        <p:nvSpPr>
          <p:cNvPr id="33795" name="Content Placeholder 2"/>
          <p:cNvSpPr>
            <a:spLocks noGrp="1"/>
          </p:cNvSpPr>
          <p:nvPr>
            <p:ph idx="1"/>
          </p:nvPr>
        </p:nvSpPr>
        <p:spPr>
          <a:xfrm>
            <a:off x="914400" y="1524000"/>
            <a:ext cx="7772400" cy="4832350"/>
          </a:xfrm>
        </p:spPr>
        <p:txBody>
          <a:bodyPr/>
          <a:lstStyle/>
          <a:p>
            <a:r>
              <a:rPr lang="en-US" sz="3200" b="1" smtClean="0">
                <a:solidFill>
                  <a:srgbClr val="FF0000"/>
                </a:solidFill>
                <a:latin typeface="Times New Roman" pitchFamily="18" charset="0"/>
                <a:cs typeface="Times New Roman" pitchFamily="18" charset="0"/>
              </a:rPr>
              <a:t>Phase: </a:t>
            </a:r>
            <a:r>
              <a:rPr lang="en-US" sz="3200" smtClean="0">
                <a:latin typeface="Times New Roman" pitchFamily="18" charset="0"/>
                <a:cs typeface="Times New Roman" pitchFamily="18" charset="0"/>
              </a:rPr>
              <a:t>Part with homogeneous physical and chelmical characteristics </a:t>
            </a:r>
          </a:p>
          <a:p>
            <a:r>
              <a:rPr lang="en-US" sz="3200" smtClean="0">
                <a:latin typeface="Times New Roman" pitchFamily="18" charset="0"/>
                <a:cs typeface="Times New Roman" pitchFamily="18" charset="0"/>
              </a:rPr>
              <a:t>One-phase   systems   are   </a:t>
            </a:r>
            <a:r>
              <a:rPr lang="en-US" sz="3200" smtClean="0">
                <a:solidFill>
                  <a:srgbClr val="FF0000"/>
                </a:solidFill>
                <a:latin typeface="Times New Roman" pitchFamily="18" charset="0"/>
                <a:cs typeface="Times New Roman" pitchFamily="18" charset="0"/>
              </a:rPr>
              <a:t>homogeneous</a:t>
            </a:r>
            <a:r>
              <a:rPr lang="en-US" sz="3200" smtClean="0">
                <a:latin typeface="Times New Roman" pitchFamily="18" charset="0"/>
                <a:cs typeface="Times New Roman" pitchFamily="18" charset="0"/>
              </a:rPr>
              <a:t>.</a:t>
            </a:r>
          </a:p>
          <a:p>
            <a:pPr>
              <a:buFont typeface="Wingdings" pitchFamily="2" charset="2"/>
              <a:buNone/>
            </a:pPr>
            <a:r>
              <a:rPr lang="en-US" b="1" smtClean="0">
                <a:solidFill>
                  <a:srgbClr val="FF0000"/>
                </a:solidFill>
                <a:latin typeface="Times New Roman" pitchFamily="18" charset="0"/>
                <a:cs typeface="Times New Roman" pitchFamily="18" charset="0"/>
              </a:rPr>
              <a:t>Phases:</a:t>
            </a:r>
            <a:endParaRPr lang="en-US" smtClean="0">
              <a:solidFill>
                <a:srgbClr val="FF0000"/>
              </a:solidFill>
              <a:latin typeface="Times New Roman" pitchFamily="18" charset="0"/>
              <a:cs typeface="Times New Roman" pitchFamily="18" charset="0"/>
            </a:endParaRPr>
          </a:p>
          <a:p>
            <a:r>
              <a:rPr lang="en-US" smtClean="0">
                <a:latin typeface="Times New Roman" pitchFamily="18" charset="0"/>
                <a:cs typeface="Times New Roman" pitchFamily="18" charset="0"/>
              </a:rPr>
              <a:t>Systems   with  </a:t>
            </a:r>
            <a:r>
              <a:rPr lang="en-US" smtClean="0">
                <a:solidFill>
                  <a:srgbClr val="FF0000"/>
                </a:solidFill>
                <a:latin typeface="Times New Roman" pitchFamily="18" charset="0"/>
                <a:cs typeface="Times New Roman" pitchFamily="18" charset="0"/>
              </a:rPr>
              <a:t> two   or   more   phases   </a:t>
            </a:r>
            <a:r>
              <a:rPr lang="en-US" smtClean="0">
                <a:latin typeface="Times New Roman" pitchFamily="18" charset="0"/>
                <a:cs typeface="Times New Roman" pitchFamily="18" charset="0"/>
              </a:rPr>
              <a:t>are</a:t>
            </a:r>
          </a:p>
          <a:p>
            <a:pPr>
              <a:buFont typeface="Wingdings" pitchFamily="2" charset="2"/>
              <a:buNone/>
            </a:pPr>
            <a:r>
              <a:rPr lang="en-US" smtClean="0">
                <a:solidFill>
                  <a:srgbClr val="FF0000"/>
                </a:solidFill>
                <a:latin typeface="Times New Roman" pitchFamily="18" charset="0"/>
                <a:cs typeface="Times New Roman" pitchFamily="18" charset="0"/>
              </a:rPr>
              <a:t>heterogeneous</a:t>
            </a:r>
            <a:r>
              <a:rPr lang="en-US" smtClean="0">
                <a:latin typeface="Times New Roman" pitchFamily="18" charset="0"/>
                <a:cs typeface="Times New Roman" pitchFamily="18" charset="0"/>
              </a:rPr>
              <a:t>, or mixtures. This is the case of most metallic alloys, but also happens in ceramics and polymers.</a:t>
            </a:r>
          </a:p>
          <a:p>
            <a:r>
              <a:rPr lang="en-US" smtClean="0">
                <a:latin typeface="Times New Roman" pitchFamily="18" charset="0"/>
                <a:cs typeface="Times New Roman" pitchFamily="18" charset="0"/>
              </a:rPr>
              <a:t>A </a:t>
            </a:r>
            <a:r>
              <a:rPr lang="en-US" smtClean="0">
                <a:solidFill>
                  <a:srgbClr val="FF0000"/>
                </a:solidFill>
                <a:latin typeface="Times New Roman" pitchFamily="18" charset="0"/>
                <a:cs typeface="Times New Roman" pitchFamily="18" charset="0"/>
              </a:rPr>
              <a:t>two-component alloy </a:t>
            </a:r>
            <a:r>
              <a:rPr lang="en-US" smtClean="0">
                <a:latin typeface="Times New Roman" pitchFamily="18" charset="0"/>
                <a:cs typeface="Times New Roman" pitchFamily="18" charset="0"/>
              </a:rPr>
              <a:t>is called </a:t>
            </a:r>
            <a:r>
              <a:rPr lang="en-US" smtClean="0">
                <a:solidFill>
                  <a:srgbClr val="FF0000"/>
                </a:solidFill>
                <a:latin typeface="Times New Roman" pitchFamily="18" charset="0"/>
                <a:cs typeface="Times New Roman" pitchFamily="18" charset="0"/>
              </a:rPr>
              <a:t>binary</a:t>
            </a:r>
            <a:r>
              <a:rPr lang="en-US" smtClean="0">
                <a:latin typeface="Times New Roman" pitchFamily="18" charset="0"/>
                <a:cs typeface="Times New Roman" pitchFamily="18" charset="0"/>
              </a:rPr>
              <a:t>. One with </a:t>
            </a:r>
            <a:r>
              <a:rPr lang="en-US" smtClean="0">
                <a:solidFill>
                  <a:srgbClr val="FF0000"/>
                </a:solidFill>
                <a:latin typeface="Times New Roman" pitchFamily="18" charset="0"/>
                <a:cs typeface="Times New Roman" pitchFamily="18" charset="0"/>
              </a:rPr>
              <a:t>three components </a:t>
            </a:r>
            <a:r>
              <a:rPr lang="en-US" smtClean="0">
                <a:latin typeface="Times New Roman" pitchFamily="18" charset="0"/>
                <a:cs typeface="Times New Roman" pitchFamily="18" charset="0"/>
              </a:rPr>
              <a:t>is called</a:t>
            </a:r>
            <a:r>
              <a:rPr lang="en-US" smtClean="0">
                <a:solidFill>
                  <a:srgbClr val="FF0000"/>
                </a:solidFill>
                <a:latin typeface="Times New Roman" pitchFamily="18" charset="0"/>
                <a:cs typeface="Times New Roman" pitchFamily="18" charset="0"/>
              </a:rPr>
              <a:t> ternary</a:t>
            </a:r>
            <a:r>
              <a:rPr lang="en-US" smtClean="0">
                <a:latin typeface="Times New Roman" pitchFamily="18" charset="0"/>
                <a:cs typeface="Times New Roman" pitchFamily="18" charset="0"/>
              </a:rPr>
              <a:t>.</a:t>
            </a:r>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914400" y="304800"/>
            <a:ext cx="7772400" cy="6051550"/>
          </a:xfrm>
        </p:spPr>
        <p:txBody>
          <a:bodyPr/>
          <a:lstStyle/>
          <a:p>
            <a:pPr algn="just">
              <a:buFont typeface="Wingdings" pitchFamily="2" charset="2"/>
              <a:buNone/>
            </a:pPr>
            <a:r>
              <a:rPr lang="en-US" b="1" smtClean="0">
                <a:solidFill>
                  <a:srgbClr val="FF0000"/>
                </a:solidFill>
                <a:latin typeface="Times New Roman" pitchFamily="18" charset="0"/>
                <a:cs typeface="Times New Roman" pitchFamily="18" charset="0"/>
              </a:rPr>
              <a:t>Microstructure:</a:t>
            </a:r>
            <a:endParaRPr lang="en-US" smtClean="0">
              <a:solidFill>
                <a:srgbClr val="FF0000"/>
              </a:solidFill>
              <a:latin typeface="Times New Roman" pitchFamily="18" charset="0"/>
              <a:cs typeface="Times New Roman" pitchFamily="18" charset="0"/>
            </a:endParaRPr>
          </a:p>
          <a:p>
            <a:pPr algn="just"/>
            <a:r>
              <a:rPr lang="en-US" smtClean="0">
                <a:latin typeface="Times New Roman" pitchFamily="18" charset="0"/>
                <a:cs typeface="Times New Roman" pitchFamily="18" charset="0"/>
              </a:rPr>
              <a:t>The properties of an alloy do not depend only on </a:t>
            </a:r>
            <a:r>
              <a:rPr lang="en-US" smtClean="0">
                <a:solidFill>
                  <a:srgbClr val="FF0000"/>
                </a:solidFill>
                <a:latin typeface="Times New Roman" pitchFamily="18" charset="0"/>
                <a:cs typeface="Times New Roman" pitchFamily="18" charset="0"/>
              </a:rPr>
              <a:t>concentration of the phases </a:t>
            </a:r>
            <a:r>
              <a:rPr lang="en-US" smtClean="0">
                <a:latin typeface="Times New Roman" pitchFamily="18" charset="0"/>
                <a:cs typeface="Times New Roman" pitchFamily="18" charset="0"/>
              </a:rPr>
              <a:t>but </a:t>
            </a:r>
            <a:r>
              <a:rPr lang="en-US" smtClean="0">
                <a:solidFill>
                  <a:srgbClr val="FF0000"/>
                </a:solidFill>
                <a:latin typeface="Times New Roman" pitchFamily="18" charset="0"/>
                <a:cs typeface="Times New Roman" pitchFamily="18" charset="0"/>
              </a:rPr>
              <a:t>how they are arranged structurally </a:t>
            </a:r>
            <a:r>
              <a:rPr lang="en-US" smtClean="0">
                <a:latin typeface="Times New Roman" pitchFamily="18" charset="0"/>
                <a:cs typeface="Times New Roman" pitchFamily="18" charset="0"/>
              </a:rPr>
              <a:t>at the microscopy level. Thus, the microstructure is specified by the </a:t>
            </a:r>
            <a:r>
              <a:rPr lang="en-US" smtClean="0">
                <a:solidFill>
                  <a:srgbClr val="FF0000"/>
                </a:solidFill>
                <a:latin typeface="Times New Roman" pitchFamily="18" charset="0"/>
                <a:cs typeface="Times New Roman" pitchFamily="18" charset="0"/>
              </a:rPr>
              <a:t>number of phases</a:t>
            </a:r>
            <a:r>
              <a:rPr lang="en-US" smtClean="0">
                <a:latin typeface="Times New Roman" pitchFamily="18" charset="0"/>
                <a:cs typeface="Times New Roman" pitchFamily="18" charset="0"/>
              </a:rPr>
              <a:t>, </a:t>
            </a:r>
            <a:r>
              <a:rPr lang="en-US" smtClean="0">
                <a:solidFill>
                  <a:srgbClr val="FF0000"/>
                </a:solidFill>
                <a:latin typeface="Times New Roman" pitchFamily="18" charset="0"/>
                <a:cs typeface="Times New Roman" pitchFamily="18" charset="0"/>
              </a:rPr>
              <a:t>their proportions</a:t>
            </a:r>
            <a:r>
              <a:rPr lang="en-US" smtClean="0">
                <a:latin typeface="Times New Roman" pitchFamily="18" charset="0"/>
                <a:cs typeface="Times New Roman" pitchFamily="18" charset="0"/>
              </a:rPr>
              <a:t>, and their </a:t>
            </a:r>
            <a:r>
              <a:rPr lang="en-US" smtClean="0">
                <a:solidFill>
                  <a:srgbClr val="FF0000"/>
                </a:solidFill>
                <a:latin typeface="Times New Roman" pitchFamily="18" charset="0"/>
                <a:cs typeface="Times New Roman" pitchFamily="18" charset="0"/>
              </a:rPr>
              <a:t>arrangement in space</a:t>
            </a:r>
            <a:r>
              <a:rPr lang="en-US" smtClean="0">
                <a:latin typeface="Times New Roman" pitchFamily="18" charset="0"/>
                <a:cs typeface="Times New Roman" pitchFamily="18" charset="0"/>
              </a:rPr>
              <a:t>.</a:t>
            </a:r>
          </a:p>
          <a:p>
            <a:pPr algn="just">
              <a:buFont typeface="Wingdings" pitchFamily="2" charset="2"/>
              <a:buNone/>
            </a:pPr>
            <a:r>
              <a:rPr lang="en-US" smtClean="0">
                <a:latin typeface="Times New Roman" pitchFamily="18" charset="0"/>
                <a:cs typeface="Times New Roman" pitchFamily="18" charset="0"/>
              </a:rPr>
              <a:t> A binary alloy may be</a:t>
            </a:r>
          </a:p>
          <a:p>
            <a:pPr algn="just"/>
            <a:r>
              <a:rPr lang="en-US" smtClean="0">
                <a:latin typeface="Times New Roman" pitchFamily="18" charset="0"/>
                <a:cs typeface="Times New Roman" pitchFamily="18" charset="0"/>
              </a:rPr>
              <a:t>A single solid solution</a:t>
            </a:r>
          </a:p>
          <a:p>
            <a:pPr algn="just"/>
            <a:r>
              <a:rPr lang="en-US" smtClean="0">
                <a:latin typeface="Times New Roman" pitchFamily="18" charset="0"/>
                <a:cs typeface="Times New Roman" pitchFamily="18" charset="0"/>
              </a:rPr>
              <a:t>Two separated essentially pure components.</a:t>
            </a:r>
          </a:p>
          <a:p>
            <a:pPr algn="just"/>
            <a:r>
              <a:rPr lang="en-US" smtClean="0">
                <a:latin typeface="Times New Roman" pitchFamily="18" charset="0"/>
                <a:cs typeface="Times New Roman" pitchFamily="18" charset="0"/>
              </a:rPr>
              <a:t>Two separated solid solutions.</a:t>
            </a:r>
          </a:p>
          <a:p>
            <a:pPr algn="just"/>
            <a:r>
              <a:rPr lang="en-US" smtClean="0">
                <a:latin typeface="Times New Roman" pitchFamily="18" charset="0"/>
                <a:cs typeface="Times New Roman" pitchFamily="18" charset="0"/>
              </a:rPr>
              <a:t>A chemical compound, together with a solid solution.</a:t>
            </a:r>
          </a:p>
          <a:p>
            <a:pPr algn="just"/>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14400" y="457200"/>
            <a:ext cx="7772400" cy="5899150"/>
          </a:xfrm>
        </p:spPr>
        <p:txBody>
          <a:bodyPr/>
          <a:lstStyle/>
          <a:p>
            <a:pPr algn="just">
              <a:buFont typeface="Wingdings" pitchFamily="2" charset="2"/>
              <a:buNone/>
            </a:pPr>
            <a:r>
              <a:rPr lang="en-US" b="1" smtClean="0">
                <a:solidFill>
                  <a:srgbClr val="FF0000"/>
                </a:solidFill>
                <a:latin typeface="Times New Roman" pitchFamily="18" charset="0"/>
                <a:cs typeface="Times New Roman" pitchFamily="18" charset="0"/>
              </a:rPr>
              <a:t>Phase diagram</a:t>
            </a:r>
            <a:r>
              <a:rPr lang="en-US" smtClean="0">
                <a:solidFill>
                  <a:srgbClr val="FF0000"/>
                </a:solidFill>
                <a:latin typeface="Times New Roman" pitchFamily="18" charset="0"/>
                <a:cs typeface="Times New Roman" pitchFamily="18" charset="0"/>
              </a:rPr>
              <a:t>:</a:t>
            </a:r>
          </a:p>
          <a:p>
            <a:pPr algn="just"/>
            <a:r>
              <a:rPr lang="en-US" smtClean="0">
                <a:latin typeface="Times New Roman" pitchFamily="18" charset="0"/>
                <a:cs typeface="Times New Roman" pitchFamily="18" charset="0"/>
              </a:rPr>
              <a:t>A  graph  showing  the  phase  or  phases  present  for  a  given  composition  as  a function of temperature.</a:t>
            </a:r>
          </a:p>
          <a:p>
            <a:pPr algn="just"/>
            <a:r>
              <a:rPr lang="en-US" smtClean="0">
                <a:latin typeface="Times New Roman" pitchFamily="18" charset="0"/>
                <a:cs typeface="Times New Roman" pitchFamily="18" charset="0"/>
              </a:rPr>
              <a:t>A plot with the temperature on the vertical scale and the percentage of composition by weight on the horizontal scale is termed a phase diagram.</a:t>
            </a:r>
          </a:p>
          <a:p>
            <a:pPr>
              <a:buFont typeface="Wingdings" pitchFamily="2" charset="2"/>
              <a:buNone/>
            </a:pPr>
            <a:r>
              <a:rPr lang="en-US" b="1" smtClean="0">
                <a:solidFill>
                  <a:srgbClr val="FF0000"/>
                </a:solidFill>
                <a:latin typeface="Times New Roman" pitchFamily="18" charset="0"/>
                <a:cs typeface="Times New Roman" pitchFamily="18" charset="0"/>
              </a:rPr>
              <a:t>Poly phase material:</a:t>
            </a:r>
            <a:endParaRPr lang="en-US" smtClean="0">
              <a:solidFill>
                <a:srgbClr val="FF0000"/>
              </a:solidFill>
              <a:latin typeface="Times New Roman" pitchFamily="18" charset="0"/>
              <a:cs typeface="Times New Roman" pitchFamily="18" charset="0"/>
            </a:endParaRPr>
          </a:p>
          <a:p>
            <a:r>
              <a:rPr lang="en-US" smtClean="0">
                <a:latin typeface="Times New Roman" pitchFamily="18" charset="0"/>
                <a:cs typeface="Times New Roman" pitchFamily="18" charset="0"/>
              </a:rPr>
              <a:t>A material in which two or more phases are present.</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3200" b="1" dirty="0" smtClean="0">
                <a:latin typeface="Times New Roman" pitchFamily="18" charset="0"/>
                <a:cs typeface="Times New Roman" pitchFamily="18" charset="0"/>
              </a:rPr>
              <a:t>Gibbs Phase Rule</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endParaRPr lang="en-US" sz="2700" dirty="0">
              <a:latin typeface="Times New Roman" pitchFamily="18" charset="0"/>
              <a:cs typeface="Times New Roman" pitchFamily="18" charset="0"/>
            </a:endParaRPr>
          </a:p>
        </p:txBody>
      </p:sp>
      <p:sp>
        <p:nvSpPr>
          <p:cNvPr id="36867" name="Content Placeholder 2"/>
          <p:cNvSpPr>
            <a:spLocks noGrp="1"/>
          </p:cNvSpPr>
          <p:nvPr>
            <p:ph idx="1"/>
          </p:nvPr>
        </p:nvSpPr>
        <p:spPr>
          <a:xfrm>
            <a:off x="914400" y="1219200"/>
            <a:ext cx="7772400" cy="4572000"/>
          </a:xfrm>
        </p:spPr>
        <p:txBody>
          <a:bodyPr/>
          <a:lstStyle/>
          <a:p>
            <a:pPr algn="just"/>
            <a:r>
              <a:rPr lang="en-US" sz="2700" smtClean="0">
                <a:latin typeface="Times New Roman" pitchFamily="18" charset="0"/>
                <a:cs typeface="Times New Roman" pitchFamily="18" charset="0"/>
              </a:rPr>
              <a:t>In a system under a </a:t>
            </a:r>
            <a:r>
              <a:rPr lang="en-US" sz="2700" smtClean="0">
                <a:solidFill>
                  <a:srgbClr val="FF0000"/>
                </a:solidFill>
                <a:latin typeface="Times New Roman" pitchFamily="18" charset="0"/>
                <a:cs typeface="Times New Roman" pitchFamily="18" charset="0"/>
              </a:rPr>
              <a:t>set of conditions</a:t>
            </a:r>
            <a:r>
              <a:rPr lang="en-US" sz="2700" smtClean="0">
                <a:latin typeface="Times New Roman" pitchFamily="18" charset="0"/>
                <a:cs typeface="Times New Roman" pitchFamily="18" charset="0"/>
              </a:rPr>
              <a:t>, the relationship between </a:t>
            </a:r>
            <a:r>
              <a:rPr lang="en-US" sz="2700" smtClean="0">
                <a:solidFill>
                  <a:srgbClr val="FF0000"/>
                </a:solidFill>
                <a:latin typeface="Times New Roman" pitchFamily="18" charset="0"/>
                <a:cs typeface="Times New Roman" pitchFamily="18" charset="0"/>
              </a:rPr>
              <a:t>number of phases (P) </a:t>
            </a:r>
            <a:r>
              <a:rPr lang="en-US" sz="2700" smtClean="0">
                <a:latin typeface="Times New Roman" pitchFamily="18" charset="0"/>
                <a:cs typeface="Times New Roman" pitchFamily="18" charset="0"/>
              </a:rPr>
              <a:t>exist can be related to the </a:t>
            </a:r>
            <a:r>
              <a:rPr lang="en-US" sz="2700" smtClean="0">
                <a:solidFill>
                  <a:srgbClr val="FF0000"/>
                </a:solidFill>
                <a:latin typeface="Times New Roman" pitchFamily="18" charset="0"/>
                <a:cs typeface="Times New Roman" pitchFamily="18" charset="0"/>
              </a:rPr>
              <a:t>number of components (C) </a:t>
            </a:r>
            <a:r>
              <a:rPr lang="en-US" sz="2700" smtClean="0">
                <a:latin typeface="Times New Roman" pitchFamily="18" charset="0"/>
                <a:cs typeface="Times New Roman" pitchFamily="18" charset="0"/>
              </a:rPr>
              <a:t>and </a:t>
            </a:r>
            <a:r>
              <a:rPr lang="en-US" sz="2700" smtClean="0">
                <a:solidFill>
                  <a:srgbClr val="FF0000"/>
                </a:solidFill>
                <a:latin typeface="Times New Roman" pitchFamily="18" charset="0"/>
                <a:cs typeface="Times New Roman" pitchFamily="18" charset="0"/>
              </a:rPr>
              <a:t>degrees of freedom (F) </a:t>
            </a:r>
            <a:r>
              <a:rPr lang="en-US" sz="2700" smtClean="0">
                <a:latin typeface="Times New Roman" pitchFamily="18" charset="0"/>
                <a:cs typeface="Times New Roman" pitchFamily="18" charset="0"/>
              </a:rPr>
              <a:t>by Gibbs phase rule.</a:t>
            </a:r>
          </a:p>
          <a:p>
            <a:pPr algn="ctr">
              <a:buFont typeface="Wingdings" pitchFamily="2" charset="2"/>
              <a:buNone/>
            </a:pPr>
            <a:r>
              <a:rPr lang="en-US" sz="2700" b="1" smtClean="0">
                <a:latin typeface="Times New Roman" pitchFamily="18" charset="0"/>
                <a:cs typeface="Times New Roman" pitchFamily="18" charset="0"/>
              </a:rPr>
              <a:t>P + F = C + 2</a:t>
            </a:r>
            <a:endParaRPr lang="en-US" sz="2700" smtClean="0">
              <a:latin typeface="Times New Roman" pitchFamily="18" charset="0"/>
              <a:cs typeface="Times New Roman" pitchFamily="18" charset="0"/>
            </a:endParaRPr>
          </a:p>
          <a:p>
            <a:pPr algn="just">
              <a:buFont typeface="Wingdings" pitchFamily="2" charset="2"/>
              <a:buNone/>
            </a:pPr>
            <a:r>
              <a:rPr lang="en-US" sz="2700" smtClean="0">
                <a:latin typeface="Times New Roman" pitchFamily="18" charset="0"/>
                <a:cs typeface="Times New Roman" pitchFamily="18" charset="0"/>
              </a:rPr>
              <a:t>Where,</a:t>
            </a:r>
          </a:p>
          <a:p>
            <a:pPr algn="just"/>
            <a:r>
              <a:rPr lang="en-US" sz="2700" smtClean="0">
                <a:latin typeface="Times New Roman" pitchFamily="18" charset="0"/>
                <a:cs typeface="Times New Roman" pitchFamily="18" charset="0"/>
              </a:rPr>
              <a:t>P – no of phases (solid, liquid, Gaseous etc)</a:t>
            </a:r>
          </a:p>
          <a:p>
            <a:pPr algn="just"/>
            <a:r>
              <a:rPr lang="en-US" sz="2700" smtClean="0">
                <a:latin typeface="Times New Roman" pitchFamily="18" charset="0"/>
                <a:cs typeface="Times New Roman" pitchFamily="18" charset="0"/>
              </a:rPr>
              <a:t>C – No of components in the alloy</a:t>
            </a:r>
          </a:p>
          <a:p>
            <a:pPr algn="just"/>
            <a:r>
              <a:rPr lang="en-US" sz="2700" smtClean="0">
                <a:latin typeface="Times New Roman" pitchFamily="18" charset="0"/>
                <a:cs typeface="Times New Roman" pitchFamily="18" charset="0"/>
              </a:rPr>
              <a:t>F – Degrees of freedom refers to the number of independent variables (e.g.: pressure, temperature) that can be varied individually to effect changes in a system.</a:t>
            </a:r>
          </a:p>
          <a:p>
            <a:pPr algn="just">
              <a:buFont typeface="Wingdings" pitchFamily="2" charset="2"/>
              <a:buNone/>
            </a:pPr>
            <a:endParaRPr lang="en-US" sz="27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smtClean="0"/>
              <a:t>UNIT I   ALLOYS AND PHASE DIAGRAMS</a:t>
            </a:r>
            <a:r>
              <a:rPr lang="en-US" dirty="0" smtClean="0"/>
              <a:t>	</a:t>
            </a:r>
            <a:endParaRPr lang="en-US" dirty="0"/>
          </a:p>
        </p:txBody>
      </p:sp>
      <p:sp>
        <p:nvSpPr>
          <p:cNvPr id="10243" name="Content Placeholder 2"/>
          <p:cNvSpPr>
            <a:spLocks noGrp="1"/>
          </p:cNvSpPr>
          <p:nvPr>
            <p:ph idx="1"/>
          </p:nvPr>
        </p:nvSpPr>
        <p:spPr/>
        <p:txBody>
          <a:bodyPr/>
          <a:lstStyle/>
          <a:p>
            <a:pPr algn="just">
              <a:buFont typeface="Wingdings" pitchFamily="2" charset="2"/>
              <a:buNone/>
            </a:pPr>
            <a:r>
              <a:rPr lang="en-US" sz="3600" smtClean="0">
                <a:latin typeface="Times New Roman" pitchFamily="18" charset="0"/>
                <a:cs typeface="Times New Roman" pitchFamily="18" charset="0"/>
              </a:rPr>
              <a:t>	Constitution of alloys – Solid solutions, substitutional and interstitial – phase diagrams, Isomorphous, eutectic, eutectoid, peritectic, and peritectoid reactions, Iron – carbon equilibrium diagram. Classification of steel and cast Iron microstructure, properties and application.</a:t>
            </a:r>
          </a:p>
          <a:p>
            <a:pPr algn="just">
              <a:buFont typeface="Wingdings" pitchFamily="2" charset="2"/>
              <a:buNone/>
            </a:pPr>
            <a:endParaRPr lang="en-US" sz="36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smtClean="0">
                <a:latin typeface="Times New Roman" pitchFamily="18" charset="0"/>
                <a:cs typeface="Times New Roman" pitchFamily="18" charset="0"/>
              </a:rPr>
              <a:t>Gibbs Phase Rule</a:t>
            </a:r>
            <a:endParaRPr lang="en-US" dirty="0"/>
          </a:p>
        </p:txBody>
      </p:sp>
      <p:sp>
        <p:nvSpPr>
          <p:cNvPr id="3" name="Content Placeholder 2"/>
          <p:cNvSpPr>
            <a:spLocks noGrp="1"/>
          </p:cNvSpPr>
          <p:nvPr>
            <p:ph idx="1"/>
          </p:nvPr>
        </p:nvSpPr>
        <p:spPr/>
        <p:txBody>
          <a:bodyPr/>
          <a:lstStyle/>
          <a:p>
            <a:pPr algn="just">
              <a:buFont typeface="Wingdings" pitchFamily="2" charset="2"/>
              <a:buNone/>
              <a:defRPr/>
            </a:pPr>
            <a:r>
              <a:rPr lang="en-US" sz="3200" dirty="0" smtClean="0">
                <a:latin typeface="Times New Roman" pitchFamily="18" charset="0"/>
                <a:cs typeface="Times New Roman" pitchFamily="18" charset="0"/>
              </a:rPr>
              <a:t>In practical conditions for metallurgical and</a:t>
            </a:r>
          </a:p>
          <a:p>
            <a:pPr algn="just">
              <a:buFont typeface="Wingdings" pitchFamily="2" charset="2"/>
              <a:buNone/>
              <a:defRPr/>
            </a:pPr>
            <a:r>
              <a:rPr lang="en-US" sz="3200" dirty="0" smtClean="0">
                <a:latin typeface="Times New Roman" pitchFamily="18" charset="0"/>
                <a:cs typeface="Times New Roman" pitchFamily="18" charset="0"/>
              </a:rPr>
              <a:t>materials systems, pressure can be treated as</a:t>
            </a:r>
          </a:p>
          <a:p>
            <a:pPr algn="just">
              <a:buFont typeface="Wingdings" pitchFamily="2" charset="2"/>
              <a:buNone/>
              <a:defRPr/>
            </a:pPr>
            <a:r>
              <a:rPr lang="en-US" sz="3200" dirty="0" smtClean="0">
                <a:latin typeface="Times New Roman" pitchFamily="18" charset="0"/>
                <a:cs typeface="Times New Roman" pitchFamily="18" charset="0"/>
              </a:rPr>
              <a:t>a constant (1 atm.). Thus </a:t>
            </a:r>
            <a:r>
              <a:rPr lang="en-US" sz="3200" b="1" i="1" dirty="0" smtClean="0">
                <a:latin typeface="Times New Roman" pitchFamily="18" charset="0"/>
                <a:cs typeface="Times New Roman" pitchFamily="18" charset="0"/>
              </a:rPr>
              <a:t> </a:t>
            </a:r>
            <a:r>
              <a:rPr lang="en-US" sz="3200" b="1" i="1" u="heavy" dirty="0" smtClean="0">
                <a:latin typeface="Times New Roman" pitchFamily="18" charset="0"/>
                <a:cs typeface="Times New Roman" pitchFamily="18" charset="0"/>
              </a:rPr>
              <a:t>Condensed Gibbs</a:t>
            </a:r>
            <a:endParaRPr lang="en-US" sz="3200" dirty="0" smtClean="0">
              <a:latin typeface="Times New Roman" pitchFamily="18" charset="0"/>
              <a:cs typeface="Times New Roman" pitchFamily="18" charset="0"/>
            </a:endParaRPr>
          </a:p>
          <a:p>
            <a:pPr algn="just">
              <a:buFont typeface="Wingdings" pitchFamily="2" charset="2"/>
              <a:buNone/>
              <a:defRPr/>
            </a:pPr>
            <a:r>
              <a:rPr lang="en-US" sz="3200" b="1" i="1" u="heavy" dirty="0" smtClean="0">
                <a:latin typeface="Times New Roman" pitchFamily="18" charset="0"/>
                <a:cs typeface="Times New Roman" pitchFamily="18" charset="0"/>
              </a:rPr>
              <a:t>phase rule</a:t>
            </a:r>
            <a:r>
              <a:rPr lang="en-US" sz="3200" b="1"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is written as:</a:t>
            </a:r>
          </a:p>
          <a:p>
            <a:pPr algn="just">
              <a:defRPr/>
            </a:pPr>
            <a:r>
              <a:rPr lang="en-US" sz="3200" b="1" dirty="0" smtClean="0"/>
              <a:t>P + F = C + 1</a:t>
            </a:r>
            <a:endParaRPr lang="en-US" sz="32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defRPr/>
            </a:pPr>
            <a:r>
              <a:rPr lang="en-US" dirty="0" smtClean="0"/>
              <a:t>Cooling Curves</a:t>
            </a:r>
            <a:endParaRPr lang="en-US" dirty="0"/>
          </a:p>
        </p:txBody>
      </p:sp>
      <p:sp>
        <p:nvSpPr>
          <p:cNvPr id="38915" name="Content Placeholder 2"/>
          <p:cNvSpPr>
            <a:spLocks noGrp="1"/>
          </p:cNvSpPr>
          <p:nvPr>
            <p:ph idx="1"/>
          </p:nvPr>
        </p:nvSpPr>
        <p:spPr/>
        <p:txBody>
          <a:bodyPr/>
          <a:lstStyle/>
          <a:p>
            <a:endParaRPr lang="en-US" smtClean="0"/>
          </a:p>
        </p:txBody>
      </p:sp>
      <p:pic>
        <p:nvPicPr>
          <p:cNvPr id="38916" name="Picture 2"/>
          <p:cNvPicPr>
            <a:picLocks noChangeAspect="1" noChangeArrowheads="1"/>
          </p:cNvPicPr>
          <p:nvPr/>
        </p:nvPicPr>
        <p:blipFill>
          <a:blip r:embed="rId2"/>
          <a:srcRect/>
          <a:stretch>
            <a:fillRect/>
          </a:stretch>
        </p:blipFill>
        <p:spPr bwMode="auto">
          <a:xfrm>
            <a:off x="838200" y="838200"/>
            <a:ext cx="7772400" cy="5883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defRPr/>
            </a:pPr>
            <a:r>
              <a:rPr lang="en-US" dirty="0" smtClean="0"/>
              <a:t>Cooling Curves</a:t>
            </a:r>
            <a:endParaRPr lang="en-US" dirty="0"/>
          </a:p>
        </p:txBody>
      </p:sp>
      <p:sp>
        <p:nvSpPr>
          <p:cNvPr id="39939" name="Content Placeholder 2"/>
          <p:cNvSpPr>
            <a:spLocks noGrp="1"/>
          </p:cNvSpPr>
          <p:nvPr>
            <p:ph idx="1"/>
          </p:nvPr>
        </p:nvSpPr>
        <p:spPr>
          <a:xfrm>
            <a:off x="914400" y="914400"/>
            <a:ext cx="7772400" cy="5715000"/>
          </a:xfrm>
        </p:spPr>
        <p:txBody>
          <a:bodyPr/>
          <a:lstStyle/>
          <a:p>
            <a:pPr algn="just"/>
            <a:r>
              <a:rPr lang="en-US" smtClean="0"/>
              <a:t>Cooling curves are obtained by plotting the measured temperatures at equal intervals during the cooling period(time) of a metal </a:t>
            </a:r>
          </a:p>
          <a:p>
            <a:pPr algn="just"/>
            <a:r>
              <a:rPr lang="en-US" smtClean="0"/>
              <a:t>It is useful for constructing the phase diagram.</a:t>
            </a:r>
          </a:p>
          <a:p>
            <a:pPr algn="just"/>
            <a:r>
              <a:rPr lang="en-US" smtClean="0"/>
              <a:t>Apply Gibb’s phase rule, for single phase</a:t>
            </a:r>
          </a:p>
          <a:p>
            <a:pPr algn="just">
              <a:buFont typeface="Wingdings" pitchFamily="2" charset="2"/>
              <a:buNone/>
            </a:pPr>
            <a:r>
              <a:rPr lang="en-US" smtClean="0"/>
              <a:t>	F = C-P+1</a:t>
            </a:r>
          </a:p>
          <a:p>
            <a:pPr algn="just">
              <a:buFont typeface="Wingdings" pitchFamily="2" charset="2"/>
              <a:buNone/>
            </a:pPr>
            <a:r>
              <a:rPr lang="en-US" smtClean="0"/>
              <a:t>	    = 1-1+1 = 1 (one degree of freedom)</a:t>
            </a:r>
          </a:p>
          <a:p>
            <a:pPr algn="just">
              <a:buFont typeface="Wingdings" pitchFamily="2" charset="2"/>
              <a:buNone/>
            </a:pPr>
            <a:r>
              <a:rPr lang="en-US" smtClean="0"/>
              <a:t>For two phases</a:t>
            </a:r>
          </a:p>
          <a:p>
            <a:pPr algn="just">
              <a:buFont typeface="Wingdings" pitchFamily="2" charset="2"/>
              <a:buNone/>
            </a:pPr>
            <a:r>
              <a:rPr lang="en-US" smtClean="0"/>
              <a:t>	F = C-P+1</a:t>
            </a:r>
          </a:p>
          <a:p>
            <a:pPr algn="just">
              <a:buFont typeface="Wingdings" pitchFamily="2" charset="2"/>
              <a:buNone/>
            </a:pPr>
            <a:r>
              <a:rPr lang="en-US" smtClean="0"/>
              <a:t>	    = 1-2+1 = 0 (zero degree of freedom)</a:t>
            </a:r>
          </a:p>
          <a:p>
            <a:pPr algn="just"/>
            <a:endParaRPr lang="en-US" smtClean="0"/>
          </a:p>
          <a:p>
            <a:pPr algn="just">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pPr algn="ctr">
              <a:defRPr/>
            </a:pPr>
            <a:r>
              <a:rPr lang="en-US" b="1" dirty="0" smtClean="0"/>
              <a:t>Equilibrium Phase Diagrams</a:t>
            </a:r>
            <a:r>
              <a:rPr lang="en-US" dirty="0" smtClean="0"/>
              <a:t/>
            </a:r>
            <a:br>
              <a:rPr lang="en-US" dirty="0" smtClean="0"/>
            </a:br>
            <a:endParaRPr lang="en-US" dirty="0"/>
          </a:p>
        </p:txBody>
      </p:sp>
      <p:sp>
        <p:nvSpPr>
          <p:cNvPr id="40963" name="Content Placeholder 2"/>
          <p:cNvSpPr>
            <a:spLocks noGrp="1"/>
          </p:cNvSpPr>
          <p:nvPr>
            <p:ph idx="1"/>
          </p:nvPr>
        </p:nvSpPr>
        <p:spPr>
          <a:xfrm>
            <a:off x="914400" y="1066800"/>
            <a:ext cx="7772400" cy="5289550"/>
          </a:xfrm>
        </p:spPr>
        <p:txBody>
          <a:bodyPr/>
          <a:lstStyle/>
          <a:p>
            <a:pPr algn="just"/>
            <a:r>
              <a:rPr lang="en-US" smtClean="0"/>
              <a:t>It is also known as </a:t>
            </a:r>
            <a:r>
              <a:rPr lang="en-US" smtClean="0">
                <a:solidFill>
                  <a:srgbClr val="FF0000"/>
                </a:solidFill>
              </a:rPr>
              <a:t>equilibrium</a:t>
            </a:r>
            <a:r>
              <a:rPr lang="en-US" smtClean="0"/>
              <a:t> or </a:t>
            </a:r>
            <a:r>
              <a:rPr lang="en-US" smtClean="0">
                <a:solidFill>
                  <a:srgbClr val="FF0000"/>
                </a:solidFill>
              </a:rPr>
              <a:t>constitutional diagram</a:t>
            </a:r>
            <a:r>
              <a:rPr lang="en-US" smtClean="0"/>
              <a:t>.</a:t>
            </a:r>
          </a:p>
          <a:p>
            <a:pPr algn="just"/>
            <a:r>
              <a:rPr lang="en-US" smtClean="0"/>
              <a:t> Equilibrium phase diagrams represent the relationships between </a:t>
            </a:r>
            <a:r>
              <a:rPr lang="en-US" smtClean="0">
                <a:solidFill>
                  <a:srgbClr val="FF0000"/>
                </a:solidFill>
              </a:rPr>
              <a:t>temperature</a:t>
            </a:r>
            <a:r>
              <a:rPr lang="en-US" smtClean="0"/>
              <a:t> and the </a:t>
            </a:r>
            <a:r>
              <a:rPr lang="en-US" smtClean="0">
                <a:solidFill>
                  <a:srgbClr val="FF0000"/>
                </a:solidFill>
              </a:rPr>
              <a:t>compositions</a:t>
            </a:r>
            <a:r>
              <a:rPr lang="en-US" smtClean="0"/>
              <a:t> and the </a:t>
            </a:r>
            <a:r>
              <a:rPr lang="en-US" smtClean="0">
                <a:solidFill>
                  <a:srgbClr val="FF0000"/>
                </a:solidFill>
              </a:rPr>
              <a:t>quantities of phases </a:t>
            </a:r>
            <a:r>
              <a:rPr lang="en-US" smtClean="0"/>
              <a:t>at equilibrium</a:t>
            </a:r>
          </a:p>
          <a:p>
            <a:pPr algn="just"/>
            <a:r>
              <a:rPr lang="en-US" smtClean="0"/>
              <a:t>In general practice it is sufficient to consider only </a:t>
            </a:r>
            <a:r>
              <a:rPr lang="en-US" smtClean="0">
                <a:solidFill>
                  <a:srgbClr val="FF0000"/>
                </a:solidFill>
              </a:rPr>
              <a:t>solid and liquid phases</a:t>
            </a:r>
            <a:r>
              <a:rPr lang="en-US" smtClean="0"/>
              <a:t>, thus </a:t>
            </a:r>
            <a:r>
              <a:rPr lang="en-US" smtClean="0">
                <a:solidFill>
                  <a:srgbClr val="FF0000"/>
                </a:solidFill>
              </a:rPr>
              <a:t>pressure </a:t>
            </a:r>
            <a:r>
              <a:rPr lang="en-US" smtClean="0"/>
              <a:t>is assumed to be </a:t>
            </a:r>
            <a:r>
              <a:rPr lang="en-US" smtClean="0">
                <a:solidFill>
                  <a:srgbClr val="FF0000"/>
                </a:solidFill>
              </a:rPr>
              <a:t>constant</a:t>
            </a:r>
            <a:r>
              <a:rPr lang="en-US" smtClean="0"/>
              <a:t> (1 atm.) in most applications.</a:t>
            </a:r>
          </a:p>
          <a:p>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914400" y="152400"/>
            <a:ext cx="7772400" cy="4572000"/>
          </a:xfrm>
        </p:spPr>
        <p:txBody>
          <a:bodyPr/>
          <a:lstStyle/>
          <a:p>
            <a:pPr algn="just"/>
            <a:r>
              <a:rPr lang="en-US" sz="2500" smtClean="0">
                <a:latin typeface="Times New Roman" pitchFamily="18" charset="0"/>
                <a:cs typeface="Times New Roman" pitchFamily="18" charset="0"/>
              </a:rPr>
              <a:t>Important information, useful for the</a:t>
            </a:r>
            <a:r>
              <a:rPr lang="en-US" sz="2500" smtClean="0">
                <a:solidFill>
                  <a:srgbClr val="FF0000"/>
                </a:solidFill>
                <a:latin typeface="Times New Roman" pitchFamily="18" charset="0"/>
                <a:cs typeface="Times New Roman" pitchFamily="18" charset="0"/>
              </a:rPr>
              <a:t> scientists </a:t>
            </a:r>
            <a:r>
              <a:rPr lang="en-US" sz="2500" smtClean="0">
                <a:latin typeface="Times New Roman" pitchFamily="18" charset="0"/>
                <a:cs typeface="Times New Roman" pitchFamily="18" charset="0"/>
              </a:rPr>
              <a:t>and </a:t>
            </a:r>
            <a:r>
              <a:rPr lang="en-US" sz="2500" smtClean="0">
                <a:solidFill>
                  <a:srgbClr val="FF0000"/>
                </a:solidFill>
                <a:latin typeface="Times New Roman" pitchFamily="18" charset="0"/>
                <a:cs typeface="Times New Roman" pitchFamily="18" charset="0"/>
              </a:rPr>
              <a:t>engineers </a:t>
            </a:r>
            <a:r>
              <a:rPr lang="en-US" sz="2500" smtClean="0">
                <a:latin typeface="Times New Roman" pitchFamily="18" charset="0"/>
                <a:cs typeface="Times New Roman" pitchFamily="18" charset="0"/>
              </a:rPr>
              <a:t>who are involved with </a:t>
            </a:r>
            <a:r>
              <a:rPr lang="en-US" sz="2500" smtClean="0">
                <a:solidFill>
                  <a:srgbClr val="FF0000"/>
                </a:solidFill>
                <a:latin typeface="Times New Roman" pitchFamily="18" charset="0"/>
                <a:cs typeface="Times New Roman" pitchFamily="18" charset="0"/>
              </a:rPr>
              <a:t>materials development</a:t>
            </a:r>
            <a:r>
              <a:rPr lang="en-US" sz="2500" smtClean="0">
                <a:latin typeface="Times New Roman" pitchFamily="18" charset="0"/>
                <a:cs typeface="Times New Roman" pitchFamily="18" charset="0"/>
              </a:rPr>
              <a:t>, </a:t>
            </a:r>
            <a:r>
              <a:rPr lang="en-US" sz="2500" smtClean="0">
                <a:solidFill>
                  <a:srgbClr val="FF0000"/>
                </a:solidFill>
                <a:latin typeface="Times New Roman" pitchFamily="18" charset="0"/>
                <a:cs typeface="Times New Roman" pitchFamily="18" charset="0"/>
              </a:rPr>
              <a:t>selection</a:t>
            </a:r>
            <a:r>
              <a:rPr lang="en-US" sz="2500" smtClean="0">
                <a:latin typeface="Times New Roman" pitchFamily="18" charset="0"/>
                <a:cs typeface="Times New Roman" pitchFamily="18" charset="0"/>
              </a:rPr>
              <a:t>, and </a:t>
            </a:r>
            <a:r>
              <a:rPr lang="en-US" sz="2500" smtClean="0">
                <a:solidFill>
                  <a:srgbClr val="FF0000"/>
                </a:solidFill>
                <a:latin typeface="Times New Roman" pitchFamily="18" charset="0"/>
                <a:cs typeface="Times New Roman" pitchFamily="18" charset="0"/>
              </a:rPr>
              <a:t>application</a:t>
            </a:r>
            <a:r>
              <a:rPr lang="en-US" sz="2500" smtClean="0">
                <a:latin typeface="Times New Roman" pitchFamily="18" charset="0"/>
                <a:cs typeface="Times New Roman" pitchFamily="18" charset="0"/>
              </a:rPr>
              <a:t> in </a:t>
            </a:r>
            <a:r>
              <a:rPr lang="en-US" sz="2500" smtClean="0">
                <a:solidFill>
                  <a:srgbClr val="FF0000"/>
                </a:solidFill>
                <a:latin typeface="Times New Roman" pitchFamily="18" charset="0"/>
                <a:cs typeface="Times New Roman" pitchFamily="18" charset="0"/>
              </a:rPr>
              <a:t>product design</a:t>
            </a:r>
            <a:r>
              <a:rPr lang="en-US" sz="2500" smtClean="0">
                <a:latin typeface="Times New Roman" pitchFamily="18" charset="0"/>
                <a:cs typeface="Times New Roman" pitchFamily="18" charset="0"/>
              </a:rPr>
              <a:t>, obtainable from a phase diagram can be summarized as follows:</a:t>
            </a:r>
          </a:p>
          <a:p>
            <a:pPr algn="just"/>
            <a:r>
              <a:rPr lang="en-US" sz="2500" smtClean="0">
                <a:latin typeface="Times New Roman" pitchFamily="18" charset="0"/>
                <a:cs typeface="Times New Roman" pitchFamily="18" charset="0"/>
              </a:rPr>
              <a:t>To show </a:t>
            </a:r>
            <a:r>
              <a:rPr lang="en-US" sz="2500" b="1" smtClean="0">
                <a:latin typeface="Times New Roman" pitchFamily="18" charset="0"/>
                <a:cs typeface="Times New Roman" pitchFamily="18" charset="0"/>
              </a:rPr>
              <a:t>phases </a:t>
            </a:r>
            <a:r>
              <a:rPr lang="en-US" sz="2500" smtClean="0">
                <a:latin typeface="Times New Roman" pitchFamily="18" charset="0"/>
                <a:cs typeface="Times New Roman" pitchFamily="18" charset="0"/>
              </a:rPr>
              <a:t>are present </a:t>
            </a:r>
            <a:r>
              <a:rPr lang="en-US" sz="2500" b="1" smtClean="0">
                <a:latin typeface="Times New Roman" pitchFamily="18" charset="0"/>
                <a:cs typeface="Times New Roman" pitchFamily="18" charset="0"/>
              </a:rPr>
              <a:t>at </a:t>
            </a:r>
            <a:r>
              <a:rPr lang="en-US" sz="2500" b="1" smtClean="0">
                <a:solidFill>
                  <a:srgbClr val="FF0000"/>
                </a:solidFill>
                <a:latin typeface="Times New Roman" pitchFamily="18" charset="0"/>
                <a:cs typeface="Times New Roman" pitchFamily="18" charset="0"/>
              </a:rPr>
              <a:t>different compositions </a:t>
            </a:r>
            <a:r>
              <a:rPr lang="en-US" sz="2500" smtClean="0">
                <a:latin typeface="Times New Roman" pitchFamily="18" charset="0"/>
                <a:cs typeface="Times New Roman" pitchFamily="18" charset="0"/>
              </a:rPr>
              <a:t>and </a:t>
            </a:r>
            <a:r>
              <a:rPr lang="en-US" sz="2500" b="1" smtClean="0">
                <a:solidFill>
                  <a:srgbClr val="FF0000"/>
                </a:solidFill>
                <a:latin typeface="Times New Roman" pitchFamily="18" charset="0"/>
                <a:cs typeface="Times New Roman" pitchFamily="18" charset="0"/>
              </a:rPr>
              <a:t>temperatures</a:t>
            </a:r>
            <a:r>
              <a:rPr lang="en-US" sz="2500" b="1" smtClean="0">
                <a:latin typeface="Times New Roman" pitchFamily="18" charset="0"/>
                <a:cs typeface="Times New Roman" pitchFamily="18" charset="0"/>
              </a:rPr>
              <a:t> </a:t>
            </a:r>
            <a:r>
              <a:rPr lang="en-US" sz="2500" smtClean="0">
                <a:latin typeface="Times New Roman" pitchFamily="18" charset="0"/>
                <a:cs typeface="Times New Roman" pitchFamily="18" charset="0"/>
              </a:rPr>
              <a:t>under </a:t>
            </a:r>
            <a:r>
              <a:rPr lang="en-US" sz="2500" smtClean="0">
                <a:solidFill>
                  <a:srgbClr val="FF0000"/>
                </a:solidFill>
                <a:latin typeface="Times New Roman" pitchFamily="18" charset="0"/>
                <a:cs typeface="Times New Roman" pitchFamily="18" charset="0"/>
              </a:rPr>
              <a:t>slow cooling (equilibrium) </a:t>
            </a:r>
            <a:r>
              <a:rPr lang="en-US" sz="2500" smtClean="0">
                <a:latin typeface="Times New Roman" pitchFamily="18" charset="0"/>
                <a:cs typeface="Times New Roman" pitchFamily="18" charset="0"/>
              </a:rPr>
              <a:t>conditions.</a:t>
            </a:r>
          </a:p>
          <a:p>
            <a:pPr algn="just"/>
            <a:r>
              <a:rPr lang="en-US" sz="2500" smtClean="0">
                <a:latin typeface="Times New Roman" pitchFamily="18" charset="0"/>
                <a:cs typeface="Times New Roman" pitchFamily="18" charset="0"/>
              </a:rPr>
              <a:t>To indicate </a:t>
            </a:r>
            <a:r>
              <a:rPr lang="en-US" sz="2500" b="1" smtClean="0">
                <a:solidFill>
                  <a:srgbClr val="FF0000"/>
                </a:solidFill>
                <a:latin typeface="Times New Roman" pitchFamily="18" charset="0"/>
                <a:cs typeface="Times New Roman" pitchFamily="18" charset="0"/>
              </a:rPr>
              <a:t>equilibrium solid solubility </a:t>
            </a:r>
            <a:r>
              <a:rPr lang="en-US" sz="2500" smtClean="0">
                <a:latin typeface="Times New Roman" pitchFamily="18" charset="0"/>
                <a:cs typeface="Times New Roman" pitchFamily="18" charset="0"/>
              </a:rPr>
              <a:t>of </a:t>
            </a:r>
            <a:r>
              <a:rPr lang="en-US" sz="2500" smtClean="0">
                <a:solidFill>
                  <a:srgbClr val="FF0000"/>
                </a:solidFill>
                <a:latin typeface="Times New Roman" pitchFamily="18" charset="0"/>
                <a:cs typeface="Times New Roman" pitchFamily="18" charset="0"/>
              </a:rPr>
              <a:t>one element/</a:t>
            </a:r>
            <a:r>
              <a:rPr lang="en-US" sz="2500" smtClean="0">
                <a:latin typeface="Times New Roman" pitchFamily="18" charset="0"/>
                <a:cs typeface="Times New Roman" pitchFamily="18" charset="0"/>
              </a:rPr>
              <a:t>compound in another.</a:t>
            </a:r>
          </a:p>
          <a:p>
            <a:pPr algn="just"/>
            <a:r>
              <a:rPr lang="en-US" sz="2500" b="1" smtClean="0">
                <a:latin typeface="Times New Roman" pitchFamily="18" charset="0"/>
                <a:cs typeface="Times New Roman" pitchFamily="18" charset="0"/>
              </a:rPr>
              <a:t>To </a:t>
            </a:r>
            <a:r>
              <a:rPr lang="en-US" sz="2500" b="1" smtClean="0">
                <a:solidFill>
                  <a:srgbClr val="FF0000"/>
                </a:solidFill>
                <a:latin typeface="Times New Roman" pitchFamily="18" charset="0"/>
                <a:cs typeface="Times New Roman" pitchFamily="18" charset="0"/>
              </a:rPr>
              <a:t>indicate temperature </a:t>
            </a:r>
            <a:r>
              <a:rPr lang="en-US" sz="2500" smtClean="0">
                <a:latin typeface="Times New Roman" pitchFamily="18" charset="0"/>
                <a:cs typeface="Times New Roman" pitchFamily="18" charset="0"/>
              </a:rPr>
              <a:t>at which an alloy </a:t>
            </a:r>
            <a:r>
              <a:rPr lang="en-US" sz="2500" smtClean="0">
                <a:solidFill>
                  <a:srgbClr val="FF0000"/>
                </a:solidFill>
                <a:latin typeface="Times New Roman" pitchFamily="18" charset="0"/>
                <a:cs typeface="Times New Roman" pitchFamily="18" charset="0"/>
              </a:rPr>
              <a:t>starts to solidify</a:t>
            </a:r>
            <a:r>
              <a:rPr lang="en-US" sz="2500" smtClean="0">
                <a:latin typeface="Times New Roman" pitchFamily="18" charset="0"/>
                <a:cs typeface="Times New Roman" pitchFamily="18" charset="0"/>
              </a:rPr>
              <a:t> and the </a:t>
            </a:r>
            <a:r>
              <a:rPr lang="en-US" sz="2500" b="1" smtClean="0">
                <a:solidFill>
                  <a:srgbClr val="FF0000"/>
                </a:solidFill>
                <a:latin typeface="Times New Roman" pitchFamily="18" charset="0"/>
                <a:cs typeface="Times New Roman" pitchFamily="18" charset="0"/>
              </a:rPr>
              <a:t>range of solidification</a:t>
            </a:r>
            <a:r>
              <a:rPr lang="en-US" sz="2500" smtClean="0">
                <a:latin typeface="Times New Roman" pitchFamily="18" charset="0"/>
                <a:cs typeface="Times New Roman" pitchFamily="18" charset="0"/>
              </a:rPr>
              <a:t>.</a:t>
            </a:r>
          </a:p>
          <a:p>
            <a:pPr algn="just"/>
            <a:r>
              <a:rPr lang="en-US" sz="2500" smtClean="0">
                <a:latin typeface="Times New Roman" pitchFamily="18" charset="0"/>
                <a:cs typeface="Times New Roman" pitchFamily="18" charset="0"/>
              </a:rPr>
              <a:t>To indicate the temperature at which </a:t>
            </a:r>
            <a:r>
              <a:rPr lang="en-US" sz="2500" smtClean="0">
                <a:solidFill>
                  <a:srgbClr val="FF0000"/>
                </a:solidFill>
                <a:latin typeface="Times New Roman" pitchFamily="18" charset="0"/>
                <a:cs typeface="Times New Roman" pitchFamily="18" charset="0"/>
              </a:rPr>
              <a:t>different phases </a:t>
            </a:r>
            <a:r>
              <a:rPr lang="en-US" sz="2500" b="1" smtClean="0">
                <a:solidFill>
                  <a:srgbClr val="FF0000"/>
                </a:solidFill>
                <a:latin typeface="Times New Roman" pitchFamily="18" charset="0"/>
                <a:cs typeface="Times New Roman" pitchFamily="18" charset="0"/>
              </a:rPr>
              <a:t>start to melt</a:t>
            </a:r>
            <a:r>
              <a:rPr lang="en-US" sz="2500" b="1" smtClean="0">
                <a:latin typeface="Times New Roman" pitchFamily="18" charset="0"/>
                <a:cs typeface="Times New Roman" pitchFamily="18" charset="0"/>
              </a:rPr>
              <a:t>.</a:t>
            </a:r>
            <a:endParaRPr lang="en-US" sz="2500" smtClean="0">
              <a:latin typeface="Times New Roman" pitchFamily="18" charset="0"/>
              <a:cs typeface="Times New Roman" pitchFamily="18" charset="0"/>
            </a:endParaRPr>
          </a:p>
          <a:p>
            <a:pPr algn="just"/>
            <a:r>
              <a:rPr lang="en-US" sz="2500" smtClean="0">
                <a:latin typeface="Times New Roman" pitchFamily="18" charset="0"/>
                <a:cs typeface="Times New Roman" pitchFamily="18" charset="0"/>
              </a:rPr>
              <a:t>Amount of each </a:t>
            </a:r>
            <a:r>
              <a:rPr lang="en-US" sz="2500" b="1" smtClean="0">
                <a:latin typeface="Times New Roman" pitchFamily="18" charset="0"/>
                <a:cs typeface="Times New Roman" pitchFamily="18" charset="0"/>
              </a:rPr>
              <a:t>phase in a </a:t>
            </a:r>
            <a:r>
              <a:rPr lang="en-US" sz="2500" b="1" smtClean="0">
                <a:solidFill>
                  <a:srgbClr val="FF0000"/>
                </a:solidFill>
                <a:latin typeface="Times New Roman" pitchFamily="18" charset="0"/>
                <a:cs typeface="Times New Roman" pitchFamily="18" charset="0"/>
              </a:rPr>
              <a:t>two-phase mixture </a:t>
            </a:r>
            <a:r>
              <a:rPr lang="en-US" sz="2500" smtClean="0">
                <a:latin typeface="Times New Roman" pitchFamily="18" charset="0"/>
                <a:cs typeface="Times New Roman" pitchFamily="18" charset="0"/>
              </a:rPr>
              <a:t>can be obtained.</a:t>
            </a:r>
          </a:p>
          <a:p>
            <a:endParaRPr lang="en-US" sz="25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Types of equilibrium phase diagram</a:t>
            </a:r>
            <a:endParaRPr lang="en-US" dirty="0"/>
          </a:p>
        </p:txBody>
      </p:sp>
      <p:sp>
        <p:nvSpPr>
          <p:cNvPr id="43011" name="Content Placeholder 2"/>
          <p:cNvSpPr>
            <a:spLocks noGrp="1"/>
          </p:cNvSpPr>
          <p:nvPr>
            <p:ph idx="1"/>
          </p:nvPr>
        </p:nvSpPr>
        <p:spPr/>
        <p:txBody>
          <a:bodyPr/>
          <a:lstStyle/>
          <a:p>
            <a:r>
              <a:rPr lang="en-US" sz="3400" smtClean="0">
                <a:latin typeface="Times New Roman" pitchFamily="18" charset="0"/>
                <a:cs typeface="Times New Roman" pitchFamily="18" charset="0"/>
              </a:rPr>
              <a:t>Single component systems have unary</a:t>
            </a:r>
          </a:p>
          <a:p>
            <a:pPr>
              <a:buFont typeface="Wingdings" pitchFamily="2" charset="2"/>
              <a:buNone/>
            </a:pPr>
            <a:r>
              <a:rPr lang="en-US" sz="3400" smtClean="0">
                <a:latin typeface="Times New Roman" pitchFamily="18" charset="0"/>
                <a:cs typeface="Times New Roman" pitchFamily="18" charset="0"/>
              </a:rPr>
              <a:t>	diagrams</a:t>
            </a:r>
          </a:p>
          <a:p>
            <a:r>
              <a:rPr lang="en-US" sz="3400" smtClean="0">
                <a:latin typeface="Times New Roman" pitchFamily="18" charset="0"/>
                <a:cs typeface="Times New Roman" pitchFamily="18" charset="0"/>
              </a:rPr>
              <a:t>Two-component systems have binary diagrams </a:t>
            </a:r>
          </a:p>
          <a:p>
            <a:r>
              <a:rPr lang="en-US" sz="3400" smtClean="0">
                <a:latin typeface="Times New Roman" pitchFamily="18" charset="0"/>
                <a:cs typeface="Times New Roman" pitchFamily="18" charset="0"/>
              </a:rPr>
              <a:t>Three-component systems are represented by ternary diagrams, and so 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defRPr/>
            </a:pPr>
            <a:r>
              <a:rPr lang="en-US" dirty="0" smtClean="0"/>
              <a:t>Construction of phase diagram</a:t>
            </a:r>
            <a:endParaRPr lang="en-US" dirty="0"/>
          </a:p>
        </p:txBody>
      </p:sp>
      <p:sp>
        <p:nvSpPr>
          <p:cNvPr id="44035" name="Content Placeholder 2"/>
          <p:cNvSpPr>
            <a:spLocks noGrp="1"/>
          </p:cNvSpPr>
          <p:nvPr>
            <p:ph idx="1"/>
          </p:nvPr>
        </p:nvSpPr>
        <p:spPr>
          <a:xfrm>
            <a:off x="914400" y="1371600"/>
            <a:ext cx="7772400" cy="4984750"/>
          </a:xfrm>
        </p:spPr>
        <p:txBody>
          <a:bodyPr/>
          <a:lstStyle/>
          <a:p>
            <a:pPr algn="just">
              <a:buFont typeface="Wingdings" pitchFamily="2" charset="2"/>
              <a:buNone/>
            </a:pPr>
            <a:r>
              <a:rPr lang="en-US" u="sng" smtClean="0">
                <a:solidFill>
                  <a:srgbClr val="FF0000"/>
                </a:solidFill>
                <a:latin typeface="Times New Roman" pitchFamily="18" charset="0"/>
                <a:cs typeface="Times New Roman" pitchFamily="18" charset="0"/>
              </a:rPr>
              <a:t>Liquidus line and Solidus line:</a:t>
            </a:r>
          </a:p>
          <a:p>
            <a:pPr algn="just"/>
            <a:r>
              <a:rPr lang="en-US" smtClean="0">
                <a:latin typeface="Times New Roman" pitchFamily="18" charset="0"/>
                <a:cs typeface="Times New Roman" pitchFamily="18" charset="0"/>
              </a:rPr>
              <a:t>The line obtained by joining thee points showing the beginning of solidification is called liquidus line.</a:t>
            </a:r>
          </a:p>
          <a:p>
            <a:pPr algn="just"/>
            <a:r>
              <a:rPr lang="en-US" smtClean="0">
                <a:latin typeface="Times New Roman" pitchFamily="18" charset="0"/>
                <a:cs typeface="Times New Roman" pitchFamily="18" charset="0"/>
              </a:rPr>
              <a:t>The liquidus line indicates the lowest temperature at which a given alloy of the series in the liquid start to freeze.</a:t>
            </a:r>
          </a:p>
          <a:p>
            <a:pPr algn="just"/>
            <a:r>
              <a:rPr lang="en-US" smtClean="0">
                <a:latin typeface="Times New Roman" pitchFamily="18" charset="0"/>
                <a:cs typeface="Times New Roman" pitchFamily="18" charset="0"/>
              </a:rPr>
              <a:t>The lower line of the diagram is known as the solidus.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Cooling curve for binary alloy</a:t>
            </a:r>
            <a:endParaRPr lang="en-US" dirty="0"/>
          </a:p>
        </p:txBody>
      </p:sp>
      <p:sp>
        <p:nvSpPr>
          <p:cNvPr id="45059" name="Content Placeholder 2"/>
          <p:cNvSpPr>
            <a:spLocks noGrp="1"/>
          </p:cNvSpPr>
          <p:nvPr>
            <p:ph idx="1"/>
          </p:nvPr>
        </p:nvSpPr>
        <p:spPr/>
        <p:txBody>
          <a:bodyPr/>
          <a:lstStyle/>
          <a:p>
            <a:endParaRPr lang="en-US" smtClean="0"/>
          </a:p>
        </p:txBody>
      </p:sp>
      <p:pic>
        <p:nvPicPr>
          <p:cNvPr id="45060" name="Picture 2" descr="C:\Users\SENDIL\Desktop\Capture3.PNG"/>
          <p:cNvPicPr>
            <a:picLocks noChangeAspect="1" noChangeArrowheads="1"/>
          </p:cNvPicPr>
          <p:nvPr/>
        </p:nvPicPr>
        <p:blipFill>
          <a:blip r:embed="rId2"/>
          <a:srcRect/>
          <a:stretch>
            <a:fillRect/>
          </a:stretch>
        </p:blipFill>
        <p:spPr bwMode="auto">
          <a:xfrm>
            <a:off x="-119063" y="2019300"/>
            <a:ext cx="9382126"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914400" y="381000"/>
            <a:ext cx="7772400" cy="5975350"/>
          </a:xfrm>
        </p:spPr>
        <p:txBody>
          <a:bodyPr/>
          <a:lstStyle/>
          <a:p>
            <a:pPr algn="just">
              <a:buFont typeface="Wingdings" pitchFamily="2" charset="2"/>
              <a:buNone/>
            </a:pPr>
            <a:r>
              <a:rPr lang="en-US" smtClean="0">
                <a:solidFill>
                  <a:srgbClr val="FF0000"/>
                </a:solidFill>
                <a:latin typeface="Times New Roman" pitchFamily="18" charset="0"/>
                <a:cs typeface="Times New Roman" pitchFamily="18" charset="0"/>
              </a:rPr>
              <a:t>Eutectic reaction:</a:t>
            </a:r>
          </a:p>
          <a:p>
            <a:pPr algn="just"/>
            <a:r>
              <a:rPr lang="en-US" smtClean="0">
                <a:latin typeface="Times New Roman" pitchFamily="18" charset="0"/>
                <a:cs typeface="Times New Roman" pitchFamily="18" charset="0"/>
              </a:rPr>
              <a:t>For a mixture with two components at a fixed pressure, the eutectic reaction can only happen at a fixed chemical composition and temperature called eutectic point.</a:t>
            </a:r>
          </a:p>
          <a:p>
            <a:pPr algn="just"/>
            <a:r>
              <a:rPr lang="en-US" smtClean="0">
                <a:latin typeface="Times New Roman" pitchFamily="18" charset="0"/>
                <a:cs typeface="Times New Roman" pitchFamily="18" charset="0"/>
              </a:rPr>
              <a:t>It describes the thermodynamic equilibrium conditions where a liquid co exists with two solid phases.</a:t>
            </a:r>
          </a:p>
          <a:p>
            <a:pPr algn="just"/>
            <a:r>
              <a:rPr lang="en-US" smtClean="0">
                <a:latin typeface="Times New Roman" pitchFamily="18" charset="0"/>
                <a:cs typeface="Times New Roman" pitchFamily="18" charset="0"/>
              </a:rPr>
              <a:t>The microstructure of solid that results from the transformation consist of alternate layers of </a:t>
            </a:r>
            <a:r>
              <a:rPr lang="el-GR" smtClean="0">
                <a:latin typeface="Times New Roman" pitchFamily="18" charset="0"/>
                <a:cs typeface="Times New Roman" pitchFamily="18" charset="0"/>
              </a:rPr>
              <a:t>α</a:t>
            </a:r>
            <a:r>
              <a:rPr lang="en-US" smtClean="0">
                <a:latin typeface="Times New Roman" pitchFamily="18" charset="0"/>
                <a:cs typeface="Times New Roman" pitchFamily="18" charset="0"/>
              </a:rPr>
              <a:t> and </a:t>
            </a:r>
            <a:r>
              <a:rPr lang="el-GR" smtClean="0">
                <a:latin typeface="Times New Roman" pitchFamily="18" charset="0"/>
                <a:cs typeface="Times New Roman" pitchFamily="18" charset="0"/>
              </a:rPr>
              <a:t>β</a:t>
            </a:r>
            <a:r>
              <a:rPr lang="en-US" smtClean="0">
                <a:latin typeface="Times New Roman" pitchFamily="18" charset="0"/>
                <a:cs typeface="Times New Roman" pitchFamily="18" charset="0"/>
              </a:rPr>
              <a:t> phases that from simultaneously during the transformation.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914400" y="304800"/>
            <a:ext cx="7772400" cy="6051550"/>
          </a:xfrm>
        </p:spPr>
        <p:txBody>
          <a:bodyPr/>
          <a:lstStyle/>
          <a:p>
            <a:pPr algn="just">
              <a:buFont typeface="Wingdings" pitchFamily="2" charset="2"/>
              <a:buNone/>
            </a:pPr>
            <a:r>
              <a:rPr lang="en-US" sz="3400" smtClean="0">
                <a:solidFill>
                  <a:srgbClr val="FF0000"/>
                </a:solidFill>
                <a:latin typeface="Times New Roman" pitchFamily="18" charset="0"/>
                <a:cs typeface="Times New Roman" pitchFamily="18" charset="0"/>
              </a:rPr>
              <a:t>Eutectoid reaction</a:t>
            </a:r>
            <a:r>
              <a:rPr lang="en-US" sz="3400" smtClean="0">
                <a:latin typeface="Times New Roman" pitchFamily="18" charset="0"/>
                <a:cs typeface="Times New Roman" pitchFamily="18" charset="0"/>
              </a:rPr>
              <a:t>:</a:t>
            </a:r>
          </a:p>
          <a:p>
            <a:pPr algn="just">
              <a:buFont typeface="Wingdings" pitchFamily="2" charset="2"/>
              <a:buNone/>
            </a:pPr>
            <a:r>
              <a:rPr lang="en-US" sz="3400" smtClean="0">
                <a:latin typeface="Times New Roman" pitchFamily="18" charset="0"/>
                <a:cs typeface="Times New Roman" pitchFamily="18" charset="0"/>
              </a:rPr>
              <a:t>It describes the phase changes reaction of an alloy in which on cooling, a single solid phase transforms into two other solid phases.</a:t>
            </a:r>
          </a:p>
          <a:p>
            <a:pPr algn="just">
              <a:buFont typeface="Wingdings" pitchFamily="2" charset="2"/>
              <a:buNone/>
            </a:pPr>
            <a:r>
              <a:rPr lang="en-US" sz="3400" smtClean="0">
                <a:solidFill>
                  <a:srgbClr val="FF0000"/>
                </a:solidFill>
                <a:latin typeface="Times New Roman" pitchFamily="18" charset="0"/>
                <a:cs typeface="Times New Roman" pitchFamily="18" charset="0"/>
              </a:rPr>
              <a:t>Peritectic reaction:</a:t>
            </a:r>
          </a:p>
          <a:p>
            <a:pPr algn="just">
              <a:buFont typeface="Wingdings" pitchFamily="2" charset="2"/>
              <a:buNone/>
            </a:pPr>
            <a:r>
              <a:rPr lang="en-US" sz="3400" smtClean="0">
                <a:latin typeface="Times New Roman" pitchFamily="18" charset="0"/>
                <a:cs typeface="Times New Roman" pitchFamily="18" charset="0"/>
              </a:rPr>
              <a:t>It describes the isothermal reversible reaction of a liquid phase and a solid phase to form a second solid phase during cooling.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11267" name="Content Placeholder 3"/>
          <p:cNvSpPr>
            <a:spLocks noGrp="1"/>
          </p:cNvSpPr>
          <p:nvPr>
            <p:ph idx="1"/>
          </p:nvPr>
        </p:nvSpPr>
        <p:spPr>
          <a:xfrm>
            <a:off x="914400" y="1219200"/>
            <a:ext cx="7772400" cy="5137150"/>
          </a:xfrm>
        </p:spPr>
        <p:txBody>
          <a:bodyPr/>
          <a:lstStyle/>
          <a:p>
            <a:pPr algn="just"/>
            <a:r>
              <a:rPr lang="en-US" smtClean="0"/>
              <a:t>The matter is usually found to exist in solids and fluids.</a:t>
            </a:r>
          </a:p>
          <a:p>
            <a:pPr algn="just"/>
            <a:r>
              <a:rPr lang="en-US" smtClean="0"/>
              <a:t>All these materials consist of</a:t>
            </a:r>
            <a:r>
              <a:rPr lang="en-US" smtClean="0">
                <a:solidFill>
                  <a:srgbClr val="FF0000"/>
                </a:solidFill>
              </a:rPr>
              <a:t> atoms </a:t>
            </a:r>
            <a:r>
              <a:rPr lang="en-US" smtClean="0"/>
              <a:t>and </a:t>
            </a:r>
            <a:r>
              <a:rPr lang="en-US" smtClean="0">
                <a:solidFill>
                  <a:srgbClr val="FF0000"/>
                </a:solidFill>
              </a:rPr>
              <a:t>molecules</a:t>
            </a:r>
            <a:r>
              <a:rPr lang="en-US" smtClean="0"/>
              <a:t>.</a:t>
            </a:r>
          </a:p>
          <a:p>
            <a:pPr algn="just"/>
            <a:r>
              <a:rPr lang="en-US" smtClean="0"/>
              <a:t>Solids are </a:t>
            </a:r>
            <a:r>
              <a:rPr lang="en-US" smtClean="0">
                <a:solidFill>
                  <a:srgbClr val="FF0000"/>
                </a:solidFill>
              </a:rPr>
              <a:t>brittle</a:t>
            </a:r>
            <a:r>
              <a:rPr lang="en-US" smtClean="0"/>
              <a:t>, some are </a:t>
            </a:r>
            <a:r>
              <a:rPr lang="en-US" smtClean="0">
                <a:solidFill>
                  <a:srgbClr val="FF0000"/>
                </a:solidFill>
              </a:rPr>
              <a:t>ductile</a:t>
            </a:r>
            <a:r>
              <a:rPr lang="en-US" smtClean="0"/>
              <a:t>, some are </a:t>
            </a:r>
            <a:r>
              <a:rPr lang="en-US" smtClean="0">
                <a:solidFill>
                  <a:srgbClr val="FF0000"/>
                </a:solidFill>
              </a:rPr>
              <a:t>malleable</a:t>
            </a:r>
            <a:r>
              <a:rPr lang="en-US" smtClean="0"/>
              <a:t>, some are </a:t>
            </a:r>
            <a:r>
              <a:rPr lang="en-US" smtClean="0">
                <a:solidFill>
                  <a:srgbClr val="FF0000"/>
                </a:solidFill>
              </a:rPr>
              <a:t>strong</a:t>
            </a:r>
            <a:r>
              <a:rPr lang="en-US" smtClean="0"/>
              <a:t>,  some are </a:t>
            </a:r>
            <a:r>
              <a:rPr lang="en-US" smtClean="0">
                <a:solidFill>
                  <a:srgbClr val="FF0000"/>
                </a:solidFill>
              </a:rPr>
              <a:t>weak</a:t>
            </a:r>
            <a:r>
              <a:rPr lang="en-US" smtClean="0"/>
              <a:t>, some are </a:t>
            </a:r>
            <a:r>
              <a:rPr lang="en-US" smtClean="0">
                <a:solidFill>
                  <a:srgbClr val="FF0000"/>
                </a:solidFill>
              </a:rPr>
              <a:t>good conductors of heat </a:t>
            </a:r>
            <a:r>
              <a:rPr lang="en-US" smtClean="0"/>
              <a:t>and </a:t>
            </a:r>
            <a:r>
              <a:rPr lang="en-US" smtClean="0">
                <a:solidFill>
                  <a:srgbClr val="FF0000"/>
                </a:solidFill>
              </a:rPr>
              <a:t>electricity</a:t>
            </a:r>
            <a:r>
              <a:rPr lang="en-US" smtClean="0"/>
              <a:t>, some are </a:t>
            </a:r>
            <a:r>
              <a:rPr lang="en-US" smtClean="0">
                <a:solidFill>
                  <a:srgbClr val="FF0000"/>
                </a:solidFill>
              </a:rPr>
              <a:t>magnetic</a:t>
            </a:r>
            <a:r>
              <a:rPr lang="en-US" smtClean="0"/>
              <a:t>, some are </a:t>
            </a:r>
            <a:r>
              <a:rPr lang="en-US" smtClean="0">
                <a:solidFill>
                  <a:srgbClr val="FF0000"/>
                </a:solidFill>
              </a:rPr>
              <a:t>non-magnetic</a:t>
            </a:r>
            <a:r>
              <a:rPr lang="en-US" smtClean="0"/>
              <a:t> and so on.</a:t>
            </a:r>
          </a:p>
          <a:p>
            <a:pPr algn="just"/>
            <a:r>
              <a:rPr lang="en-US" smtClean="0"/>
              <a:t>The reasons for these different properties of the solids are due to </a:t>
            </a:r>
            <a:r>
              <a:rPr lang="en-US" smtClean="0">
                <a:solidFill>
                  <a:srgbClr val="FF0000"/>
                </a:solidFill>
              </a:rPr>
              <a:t>their structure</a:t>
            </a:r>
            <a:r>
              <a:rPr lang="en-US"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defRPr/>
            </a:pPr>
            <a:r>
              <a:rPr lang="en-US" dirty="0" smtClean="0"/>
              <a:t>Micro-constituents of Iron-Carbon alloys</a:t>
            </a:r>
            <a:endParaRPr lang="en-US" dirty="0"/>
          </a:p>
        </p:txBody>
      </p:sp>
      <p:sp>
        <p:nvSpPr>
          <p:cNvPr id="3" name="Content Placeholder 2"/>
          <p:cNvSpPr>
            <a:spLocks noGrp="1"/>
          </p:cNvSpPr>
          <p:nvPr>
            <p:ph idx="1"/>
          </p:nvPr>
        </p:nvSpPr>
        <p:spPr>
          <a:xfrm>
            <a:off x="914400" y="1524000"/>
            <a:ext cx="7772400" cy="4832350"/>
          </a:xfrm>
        </p:spPr>
        <p:txBody>
          <a:bodyPr/>
          <a:lstStyle/>
          <a:p>
            <a:pPr algn="just">
              <a:buFont typeface="Wingdings" pitchFamily="2" charset="2"/>
              <a:buNone/>
              <a:defRPr/>
            </a:pPr>
            <a:r>
              <a:rPr lang="en-US" dirty="0" smtClean="0">
                <a:latin typeface="Times New Roman" pitchFamily="18" charset="0"/>
                <a:cs typeface="Times New Roman" pitchFamily="18" charset="0"/>
              </a:rPr>
              <a:t>The study of these micro- constituents is essential in order to understand iron-iron carbide (Fe-Fe</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C) equilibrium phase diagram</a:t>
            </a:r>
          </a:p>
          <a:p>
            <a:pPr algn="just">
              <a:buFont typeface="Wingdings" pitchFamily="2" charset="2"/>
              <a:buNone/>
              <a:defRPr/>
            </a:pPr>
            <a:r>
              <a:rPr lang="en-US" dirty="0" smtClean="0">
                <a:latin typeface="Times New Roman" pitchFamily="18" charset="0"/>
                <a:cs typeface="Times New Roman" pitchFamily="18" charset="0"/>
              </a:rPr>
              <a:t>Various micro-constituents of iron-carbon alloys are:</a:t>
            </a:r>
          </a:p>
          <a:p>
            <a:pPr marL="582613" indent="-514350" algn="just">
              <a:buFont typeface="Wingdings" pitchFamily="2" charset="2"/>
              <a:buAutoNum type="arabicPeriod"/>
              <a:defRPr/>
            </a:pPr>
            <a:r>
              <a:rPr lang="en-US" u="sng" dirty="0" smtClean="0">
                <a:solidFill>
                  <a:srgbClr val="FF0000"/>
                </a:solidFill>
                <a:latin typeface="Times New Roman" pitchFamily="18" charset="0"/>
                <a:cs typeface="Times New Roman" pitchFamily="18" charset="0"/>
              </a:rPr>
              <a:t>Ferrite:</a:t>
            </a:r>
          </a:p>
          <a:p>
            <a:pPr marL="582613" indent="-514350" algn="just">
              <a:defRPr/>
            </a:pPr>
            <a:r>
              <a:rPr lang="en-US" dirty="0" smtClean="0">
                <a:latin typeface="Times New Roman" pitchFamily="18" charset="0"/>
                <a:cs typeface="Times New Roman" pitchFamily="18" charset="0"/>
              </a:rPr>
              <a:t>Ferrite is a primary solid solution based on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iron having BCC structure.</a:t>
            </a:r>
          </a:p>
          <a:p>
            <a:pPr marL="582613" indent="-514350" algn="just">
              <a:defRPr/>
            </a:pPr>
            <a:r>
              <a:rPr lang="en-US" dirty="0" smtClean="0">
                <a:latin typeface="Times New Roman" pitchFamily="18" charset="0"/>
                <a:cs typeface="Times New Roman" pitchFamily="18" charset="0"/>
              </a:rPr>
              <a:t>It is nothing but the interstitial solution of carbon in iron.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914400" y="76200"/>
            <a:ext cx="7772400" cy="5975350"/>
          </a:xfrm>
        </p:spPr>
        <p:txBody>
          <a:bodyPr/>
          <a:lstStyle/>
          <a:p>
            <a:r>
              <a:rPr lang="en-US" smtClean="0">
                <a:latin typeface="Times New Roman" pitchFamily="18" charset="0"/>
                <a:cs typeface="Times New Roman" pitchFamily="18" charset="0"/>
              </a:rPr>
              <a:t>Max. solubility of carbon in iron is 0.025% carbon at 723ºC.</a:t>
            </a:r>
          </a:p>
          <a:p>
            <a:r>
              <a:rPr lang="en-US" smtClean="0">
                <a:latin typeface="Times New Roman" pitchFamily="18" charset="0"/>
                <a:cs typeface="Times New Roman" pitchFamily="18" charset="0"/>
              </a:rPr>
              <a:t>Ferrite is soft, ductile, and highly magnetic.</a:t>
            </a:r>
          </a:p>
          <a:p>
            <a:r>
              <a:rPr lang="en-US" smtClean="0">
                <a:latin typeface="Times New Roman" pitchFamily="18" charset="0"/>
                <a:cs typeface="Times New Roman" pitchFamily="18" charset="0"/>
              </a:rPr>
              <a:t>It is used in cold working process.</a:t>
            </a:r>
          </a:p>
          <a:p>
            <a:pPr>
              <a:buFont typeface="Wingdings" pitchFamily="2" charset="2"/>
              <a:buNone/>
            </a:pPr>
            <a:r>
              <a:rPr lang="en-US" u="sng" smtClean="0">
                <a:solidFill>
                  <a:srgbClr val="FF0000"/>
                </a:solidFill>
                <a:latin typeface="Times New Roman" pitchFamily="18" charset="0"/>
                <a:cs typeface="Times New Roman" pitchFamily="18" charset="0"/>
              </a:rPr>
              <a:t>2. Austenite or </a:t>
            </a:r>
            <a:r>
              <a:rPr lang="el-GR" u="sng" smtClean="0">
                <a:solidFill>
                  <a:srgbClr val="FF0000"/>
                </a:solidFill>
                <a:latin typeface="Times New Roman" pitchFamily="18" charset="0"/>
                <a:cs typeface="Times New Roman" pitchFamily="18" charset="0"/>
              </a:rPr>
              <a:t>γ</a:t>
            </a:r>
            <a:r>
              <a:rPr lang="en-US" u="sng" smtClean="0">
                <a:solidFill>
                  <a:srgbClr val="FF0000"/>
                </a:solidFill>
                <a:latin typeface="Times New Roman" pitchFamily="18" charset="0"/>
                <a:cs typeface="Times New Roman" pitchFamily="18" charset="0"/>
              </a:rPr>
              <a:t> iron:</a:t>
            </a:r>
          </a:p>
          <a:p>
            <a:r>
              <a:rPr lang="en-US" smtClean="0">
                <a:latin typeface="Times New Roman" pitchFamily="18" charset="0"/>
                <a:cs typeface="Times New Roman" pitchFamily="18" charset="0"/>
              </a:rPr>
              <a:t>Austenite is a primary solid solution based on </a:t>
            </a:r>
            <a:r>
              <a:rPr lang="el-GR" smtClean="0">
                <a:latin typeface="Times New Roman" pitchFamily="18" charset="0"/>
                <a:cs typeface="Times New Roman" pitchFamily="18" charset="0"/>
              </a:rPr>
              <a:t>γ</a:t>
            </a:r>
            <a:r>
              <a:rPr lang="en-US" smtClean="0">
                <a:latin typeface="Times New Roman" pitchFamily="18" charset="0"/>
                <a:cs typeface="Times New Roman" pitchFamily="18" charset="0"/>
              </a:rPr>
              <a:t> iron having FCC structure.</a:t>
            </a:r>
          </a:p>
          <a:p>
            <a:r>
              <a:rPr lang="en-US" smtClean="0">
                <a:latin typeface="Times New Roman" pitchFamily="18" charset="0"/>
                <a:cs typeface="Times New Roman" pitchFamily="18" charset="0"/>
              </a:rPr>
              <a:t>Max. solubility of carbon in iron is 2% at 1140ºC. </a:t>
            </a:r>
          </a:p>
          <a:p>
            <a:r>
              <a:rPr lang="en-US" smtClean="0">
                <a:latin typeface="Times New Roman" pitchFamily="18" charset="0"/>
                <a:cs typeface="Times New Roman" pitchFamily="18" charset="0"/>
              </a:rPr>
              <a:t>It is soft, tough, highly ductile and non-magnetic.</a:t>
            </a:r>
          </a:p>
          <a:p>
            <a:r>
              <a:rPr lang="en-US" smtClean="0">
                <a:latin typeface="Times New Roman" pitchFamily="18" charset="0"/>
                <a:cs typeface="Times New Roman" pitchFamily="18" charset="0"/>
              </a:rPr>
              <a:t>High electrical resistance and highcoefficient of expansion.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914400" y="152400"/>
            <a:ext cx="7772400" cy="6127750"/>
          </a:xfrm>
        </p:spPr>
        <p:txBody>
          <a:bodyPr/>
          <a:lstStyle/>
          <a:p>
            <a:pPr>
              <a:buFont typeface="Wingdings" pitchFamily="2" charset="2"/>
              <a:buNone/>
            </a:pPr>
            <a:r>
              <a:rPr lang="en-US" u="sng" smtClean="0">
                <a:solidFill>
                  <a:srgbClr val="FF0000"/>
                </a:solidFill>
                <a:latin typeface="Times New Roman" pitchFamily="18" charset="0"/>
                <a:cs typeface="Times New Roman" pitchFamily="18" charset="0"/>
              </a:rPr>
              <a:t>3. Cementite:</a:t>
            </a:r>
          </a:p>
          <a:p>
            <a:r>
              <a:rPr lang="en-US" smtClean="0">
                <a:latin typeface="Times New Roman" pitchFamily="18" charset="0"/>
                <a:cs typeface="Times New Roman" pitchFamily="18" charset="0"/>
              </a:rPr>
              <a:t>Cementite also called as carbide of iron (Fe</a:t>
            </a:r>
            <a:r>
              <a:rPr lang="en-US" baseline="-25000" smtClean="0">
                <a:latin typeface="Times New Roman" pitchFamily="18" charset="0"/>
                <a:cs typeface="Times New Roman" pitchFamily="18" charset="0"/>
              </a:rPr>
              <a:t>3</a:t>
            </a:r>
            <a:r>
              <a:rPr lang="en-US" smtClean="0">
                <a:latin typeface="Times New Roman" pitchFamily="18" charset="0"/>
                <a:cs typeface="Times New Roman" pitchFamily="18" charset="0"/>
              </a:rPr>
              <a:t>C)</a:t>
            </a:r>
          </a:p>
          <a:p>
            <a:r>
              <a:rPr lang="en-US" smtClean="0">
                <a:latin typeface="Times New Roman" pitchFamily="18" charset="0"/>
                <a:cs typeface="Times New Roman" pitchFamily="18" charset="0"/>
              </a:rPr>
              <a:t>It is hard, brittle, intermetallic compound of iron with 6.69% carbon</a:t>
            </a:r>
          </a:p>
          <a:p>
            <a:r>
              <a:rPr lang="en-US" smtClean="0">
                <a:latin typeface="Times New Roman" pitchFamily="18" charset="0"/>
                <a:cs typeface="Times New Roman" pitchFamily="18" charset="0"/>
              </a:rPr>
              <a:t>The hardness and brittleness of cast iron is based on the presence of cementite.</a:t>
            </a:r>
          </a:p>
          <a:p>
            <a:r>
              <a:rPr lang="en-US" smtClean="0">
                <a:latin typeface="Times New Roman" pitchFamily="18" charset="0"/>
                <a:cs typeface="Times New Roman" pitchFamily="18" charset="0"/>
              </a:rPr>
              <a:t>It is magnetic below 250ºC</a:t>
            </a:r>
          </a:p>
          <a:p>
            <a:pPr>
              <a:buFont typeface="Wingdings" pitchFamily="2" charset="2"/>
              <a:buNone/>
            </a:pPr>
            <a:r>
              <a:rPr lang="en-US" u="sng" smtClean="0">
                <a:solidFill>
                  <a:srgbClr val="FF0000"/>
                </a:solidFill>
                <a:latin typeface="Times New Roman" pitchFamily="18" charset="0"/>
                <a:cs typeface="Times New Roman" pitchFamily="18" charset="0"/>
              </a:rPr>
              <a:t>4. Pearlite:</a:t>
            </a:r>
          </a:p>
          <a:p>
            <a:r>
              <a:rPr lang="en-US" smtClean="0">
                <a:latin typeface="Times New Roman" pitchFamily="18" charset="0"/>
                <a:cs typeface="Times New Roman" pitchFamily="18" charset="0"/>
              </a:rPr>
              <a:t>Eutectoid mixture of ferrite (87.5%) and cementite (12.5%)</a:t>
            </a:r>
          </a:p>
          <a:p>
            <a:r>
              <a:rPr lang="en-US" smtClean="0">
                <a:latin typeface="Times New Roman" pitchFamily="18" charset="0"/>
                <a:cs typeface="Times New Roman" pitchFamily="18" charset="0"/>
              </a:rPr>
              <a:t>It is formed when austenite decomposes during cooling. It contains 0.8% of carbon</a:t>
            </a:r>
          </a:p>
          <a:p>
            <a:r>
              <a:rPr lang="en-US" smtClean="0">
                <a:latin typeface="Times New Roman" pitchFamily="18" charset="0"/>
                <a:cs typeface="Times New Roman" pitchFamily="18" charset="0"/>
              </a:rPr>
              <a:t>It is strong, hard and ductile</a:t>
            </a:r>
          </a:p>
          <a:p>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914400" y="304800"/>
            <a:ext cx="7772400" cy="6051550"/>
          </a:xfrm>
        </p:spPr>
        <p:txBody>
          <a:bodyPr/>
          <a:lstStyle/>
          <a:p>
            <a:pPr>
              <a:buFont typeface="Wingdings" pitchFamily="2" charset="2"/>
              <a:buNone/>
            </a:pPr>
            <a:r>
              <a:rPr lang="en-US" u="sng" smtClean="0">
                <a:solidFill>
                  <a:srgbClr val="FF0000"/>
                </a:solidFill>
                <a:latin typeface="Times New Roman" pitchFamily="18" charset="0"/>
                <a:cs typeface="Times New Roman" pitchFamily="18" charset="0"/>
              </a:rPr>
              <a:t>5. Ledeburite:</a:t>
            </a:r>
          </a:p>
          <a:p>
            <a:r>
              <a:rPr lang="en-US" smtClean="0">
                <a:latin typeface="Times New Roman" pitchFamily="18" charset="0"/>
                <a:cs typeface="Times New Roman" pitchFamily="18" charset="0"/>
              </a:rPr>
              <a:t>Eutectic mixture of austenite and cementite containing 4.3% carbon.</a:t>
            </a:r>
          </a:p>
          <a:p>
            <a:r>
              <a:rPr lang="en-US" smtClean="0">
                <a:latin typeface="Times New Roman" pitchFamily="18" charset="0"/>
                <a:cs typeface="Times New Roman" pitchFamily="18" charset="0"/>
              </a:rPr>
              <a:t>It is forms at 1140ºC</a:t>
            </a:r>
          </a:p>
          <a:p>
            <a:r>
              <a:rPr lang="en-US" smtClean="0">
                <a:latin typeface="Times New Roman" pitchFamily="18" charset="0"/>
                <a:cs typeface="Times New Roman" pitchFamily="18" charset="0"/>
              </a:rPr>
              <a:t>Pig iron, most important engineering materials are ledeburite</a:t>
            </a:r>
          </a:p>
          <a:p>
            <a:pPr>
              <a:buFont typeface="Wingdings" pitchFamily="2" charset="2"/>
              <a:buNone/>
            </a:pPr>
            <a:r>
              <a:rPr lang="en-US" u="sng" smtClean="0">
                <a:solidFill>
                  <a:srgbClr val="FF0000"/>
                </a:solidFill>
                <a:latin typeface="Times New Roman" pitchFamily="18" charset="0"/>
                <a:cs typeface="Times New Roman" pitchFamily="18" charset="0"/>
              </a:rPr>
              <a:t>6. Martensite:</a:t>
            </a:r>
          </a:p>
          <a:p>
            <a:r>
              <a:rPr lang="en-US" smtClean="0">
                <a:latin typeface="Times New Roman" pitchFamily="18" charset="0"/>
                <a:cs typeface="Times New Roman" pitchFamily="18" charset="0"/>
              </a:rPr>
              <a:t>Super saturated solid solution of carbon in </a:t>
            </a:r>
            <a:r>
              <a:rPr lang="el-GR" smtClean="0">
                <a:latin typeface="Times New Roman" pitchFamily="18" charset="0"/>
                <a:cs typeface="Times New Roman" pitchFamily="18" charset="0"/>
              </a:rPr>
              <a:t>α</a:t>
            </a:r>
            <a:r>
              <a:rPr lang="en-US" smtClean="0">
                <a:latin typeface="Times New Roman" pitchFamily="18" charset="0"/>
                <a:cs typeface="Times New Roman" pitchFamily="18" charset="0"/>
              </a:rPr>
              <a:t> iron.</a:t>
            </a:r>
          </a:p>
          <a:p>
            <a:r>
              <a:rPr lang="en-US" smtClean="0">
                <a:latin typeface="Times New Roman" pitchFamily="18" charset="0"/>
                <a:cs typeface="Times New Roman" pitchFamily="18" charset="0"/>
              </a:rPr>
              <a:t>It is formed when steel is rapidly cooled from the austentic state.</a:t>
            </a:r>
          </a:p>
          <a:p>
            <a:r>
              <a:rPr lang="en-US" smtClean="0">
                <a:latin typeface="Times New Roman" pitchFamily="18" charset="0"/>
                <a:cs typeface="Times New Roman" pitchFamily="18" charset="0"/>
              </a:rPr>
              <a:t>It is very hard, more brittle and low ductility.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914400" y="76200"/>
            <a:ext cx="7772400" cy="6400800"/>
          </a:xfrm>
        </p:spPr>
        <p:txBody>
          <a:bodyPr/>
          <a:lstStyle/>
          <a:p>
            <a:pPr>
              <a:buFont typeface="Wingdings" pitchFamily="2" charset="2"/>
              <a:buNone/>
            </a:pPr>
            <a:r>
              <a:rPr lang="en-US" u="sng" smtClean="0">
                <a:solidFill>
                  <a:srgbClr val="FF0000"/>
                </a:solidFill>
                <a:latin typeface="Times New Roman" pitchFamily="18" charset="0"/>
                <a:cs typeface="Times New Roman" pitchFamily="18" charset="0"/>
              </a:rPr>
              <a:t>7. Troostite:</a:t>
            </a:r>
          </a:p>
          <a:p>
            <a:r>
              <a:rPr lang="en-US" smtClean="0">
                <a:latin typeface="Times New Roman" pitchFamily="18" charset="0"/>
                <a:cs typeface="Times New Roman" pitchFamily="18" charset="0"/>
              </a:rPr>
              <a:t>A mixture of radial lamellae of ferrite and cementite</a:t>
            </a:r>
          </a:p>
          <a:p>
            <a:r>
              <a:rPr lang="en-US" smtClean="0">
                <a:latin typeface="Times New Roman" pitchFamily="18" charset="0"/>
                <a:cs typeface="Times New Roman" pitchFamily="18" charset="0"/>
              </a:rPr>
              <a:t>It hardness is intermediate between martensite and sorbite.</a:t>
            </a:r>
          </a:p>
          <a:p>
            <a:pPr>
              <a:buFont typeface="Wingdings" pitchFamily="2" charset="2"/>
              <a:buNone/>
            </a:pPr>
            <a:r>
              <a:rPr lang="en-US" u="sng" smtClean="0">
                <a:solidFill>
                  <a:srgbClr val="FF0000"/>
                </a:solidFill>
                <a:latin typeface="Times New Roman" pitchFamily="18" charset="0"/>
                <a:cs typeface="Times New Roman" pitchFamily="18" charset="0"/>
              </a:rPr>
              <a:t>8. Sorbite:</a:t>
            </a:r>
          </a:p>
          <a:p>
            <a:r>
              <a:rPr lang="en-US" smtClean="0">
                <a:latin typeface="Times New Roman" pitchFamily="18" charset="0"/>
                <a:cs typeface="Times New Roman" pitchFamily="18" charset="0"/>
              </a:rPr>
              <a:t>A mixture of ferrite and finely divided cementite.</a:t>
            </a:r>
          </a:p>
          <a:p>
            <a:r>
              <a:rPr lang="en-US" smtClean="0">
                <a:latin typeface="Times New Roman" pitchFamily="18" charset="0"/>
                <a:cs typeface="Times New Roman" pitchFamily="18" charset="0"/>
              </a:rPr>
              <a:t>Tensile and yield strength are high.</a:t>
            </a:r>
          </a:p>
          <a:p>
            <a:pPr>
              <a:buFont typeface="Wingdings" pitchFamily="2" charset="2"/>
              <a:buNone/>
            </a:pPr>
            <a:r>
              <a:rPr lang="en-US" u="sng" smtClean="0">
                <a:solidFill>
                  <a:srgbClr val="FF0000"/>
                </a:solidFill>
                <a:latin typeface="Times New Roman" pitchFamily="18" charset="0"/>
                <a:cs typeface="Times New Roman" pitchFamily="18" charset="0"/>
              </a:rPr>
              <a:t>9. Bainite:</a:t>
            </a:r>
          </a:p>
          <a:p>
            <a:r>
              <a:rPr lang="en-US" smtClean="0">
                <a:latin typeface="Times New Roman" pitchFamily="18" charset="0"/>
                <a:cs typeface="Times New Roman" pitchFamily="18" charset="0"/>
              </a:rPr>
              <a:t>Eutectoid of ferrite and cementite.</a:t>
            </a:r>
          </a:p>
          <a:p>
            <a:r>
              <a:rPr lang="en-US" smtClean="0">
                <a:latin typeface="Times New Roman" pitchFamily="18" charset="0"/>
                <a:cs typeface="Times New Roman" pitchFamily="18" charset="0"/>
              </a:rPr>
              <a:t>It harness is between the pearlite and martensite.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371600" y="3200400"/>
            <a:ext cx="7772400" cy="914400"/>
          </a:xfrm>
        </p:spPr>
        <p:txBody>
          <a:bodyPr/>
          <a:lstStyle/>
          <a:p>
            <a:pPr algn="ctr">
              <a:defRPr/>
            </a:pPr>
            <a:r>
              <a:rPr lang="en-US" dirty="0" smtClean="0">
                <a:latin typeface="Times New Roman" pitchFamily="18" charset="0"/>
                <a:cs typeface="Times New Roman" pitchFamily="18" charset="0"/>
              </a:rPr>
              <a:t>END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914400" y="304800"/>
            <a:ext cx="7772400" cy="6051550"/>
          </a:xfrm>
        </p:spPr>
        <p:txBody>
          <a:bodyPr/>
          <a:lstStyle/>
          <a:p>
            <a:pPr algn="just"/>
            <a:r>
              <a:rPr lang="en-US" smtClean="0">
                <a:latin typeface="Times New Roman" pitchFamily="18" charset="0"/>
                <a:cs typeface="Times New Roman" pitchFamily="18" charset="0"/>
              </a:rPr>
              <a:t>Thus the study of </a:t>
            </a:r>
            <a:r>
              <a:rPr lang="en-US" smtClean="0">
                <a:solidFill>
                  <a:srgbClr val="FF0000"/>
                </a:solidFill>
                <a:latin typeface="Times New Roman" pitchFamily="18" charset="0"/>
                <a:cs typeface="Times New Roman" pitchFamily="18" charset="0"/>
              </a:rPr>
              <a:t>crystal geometry </a:t>
            </a:r>
            <a:r>
              <a:rPr lang="en-US" smtClean="0">
                <a:latin typeface="Times New Roman" pitchFamily="18" charset="0"/>
                <a:cs typeface="Times New Roman" pitchFamily="18" charset="0"/>
              </a:rPr>
              <a:t>helps us understand the </a:t>
            </a:r>
            <a:r>
              <a:rPr lang="en-US" smtClean="0">
                <a:solidFill>
                  <a:srgbClr val="FF0000"/>
                </a:solidFill>
                <a:latin typeface="Times New Roman" pitchFamily="18" charset="0"/>
                <a:cs typeface="Times New Roman" pitchFamily="18" charset="0"/>
              </a:rPr>
              <a:t>behaviour of solids </a:t>
            </a:r>
            <a:r>
              <a:rPr lang="en-US" smtClean="0">
                <a:latin typeface="Times New Roman" pitchFamily="18" charset="0"/>
                <a:cs typeface="Times New Roman" pitchFamily="18" charset="0"/>
              </a:rPr>
              <a:t>in their </a:t>
            </a:r>
            <a:r>
              <a:rPr lang="en-US" smtClean="0">
                <a:solidFill>
                  <a:srgbClr val="FF0000"/>
                </a:solidFill>
                <a:latin typeface="Times New Roman" pitchFamily="18" charset="0"/>
                <a:cs typeface="Times New Roman" pitchFamily="18" charset="0"/>
              </a:rPr>
              <a:t>mechanical, metallurgical, electrical, magnetic and optical properties</a:t>
            </a:r>
            <a:r>
              <a:rPr lang="en-US" smtClean="0">
                <a:latin typeface="Times New Roman" pitchFamily="18" charset="0"/>
                <a:cs typeface="Times New Roman" pitchFamily="18" charset="0"/>
              </a:rPr>
              <a:t>.</a:t>
            </a:r>
          </a:p>
          <a:p>
            <a:pPr algn="just"/>
            <a:r>
              <a:rPr lang="en-US" smtClean="0">
                <a:latin typeface="Times New Roman" pitchFamily="18" charset="0"/>
                <a:cs typeface="Times New Roman" pitchFamily="18" charset="0"/>
              </a:rPr>
              <a:t>The solids are classified crystalline or noncrystalline.</a:t>
            </a:r>
          </a:p>
          <a:p>
            <a:pPr algn="just">
              <a:buFont typeface="Wingdings" pitchFamily="2" charset="2"/>
              <a:buNone/>
            </a:pPr>
            <a:r>
              <a:rPr lang="en-US" u="sng" smtClean="0">
                <a:latin typeface="Times New Roman" pitchFamily="18" charset="0"/>
                <a:cs typeface="Times New Roman" pitchFamily="18" charset="0"/>
              </a:rPr>
              <a:t>Crystalline:</a:t>
            </a:r>
          </a:p>
          <a:p>
            <a:pPr algn="just"/>
            <a:r>
              <a:rPr lang="en-US" smtClean="0">
                <a:latin typeface="Times New Roman" pitchFamily="18" charset="0"/>
                <a:cs typeface="Times New Roman" pitchFamily="18" charset="0"/>
              </a:rPr>
              <a:t>Atoms are arranged in some regular repetition pattern .</a:t>
            </a:r>
          </a:p>
          <a:p>
            <a:pPr algn="just"/>
            <a:r>
              <a:rPr lang="en-US" smtClean="0">
                <a:latin typeface="Times New Roman" pitchFamily="18" charset="0"/>
                <a:cs typeface="Times New Roman" pitchFamily="18" charset="0"/>
              </a:rPr>
              <a:t>Classified: monocrystal and polycrystalline</a:t>
            </a:r>
          </a:p>
          <a:p>
            <a:pPr algn="just"/>
            <a:r>
              <a:rPr lang="en-US" smtClean="0">
                <a:latin typeface="Times New Roman" pitchFamily="18" charset="0"/>
                <a:cs typeface="Times New Roman" pitchFamily="18" charset="0"/>
              </a:rPr>
              <a:t>Monocrystal consist of only one crystal whereas the polycrystalline consist many crystals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latin typeface="Times New Roman" pitchFamily="18" charset="0"/>
                <a:cs typeface="Times New Roman" pitchFamily="18" charset="0"/>
              </a:rPr>
              <a:t>Non-crystalline or Amorphous materials</a:t>
            </a:r>
            <a:endParaRPr lang="en-US" dirty="0">
              <a:latin typeface="Times New Roman" pitchFamily="18" charset="0"/>
              <a:cs typeface="Times New Roman" pitchFamily="18" charset="0"/>
            </a:endParaRPr>
          </a:p>
        </p:txBody>
      </p:sp>
      <p:sp>
        <p:nvSpPr>
          <p:cNvPr id="13315" name="Content Placeholder 2"/>
          <p:cNvSpPr>
            <a:spLocks noGrp="1"/>
          </p:cNvSpPr>
          <p:nvPr>
            <p:ph idx="1"/>
          </p:nvPr>
        </p:nvSpPr>
        <p:spPr/>
        <p:txBody>
          <a:bodyPr/>
          <a:lstStyle/>
          <a:p>
            <a:pPr algn="just"/>
            <a:r>
              <a:rPr lang="en-US" sz="3600" smtClean="0">
                <a:latin typeface="Times New Roman" pitchFamily="18" charset="0"/>
                <a:cs typeface="Times New Roman" pitchFamily="18" charset="0"/>
              </a:rPr>
              <a:t>Atoms  are arranged in an irregular fashion. It is not based on a regular repetition pattern.</a:t>
            </a:r>
          </a:p>
          <a:p>
            <a:pPr algn="just"/>
            <a:r>
              <a:rPr lang="en-US" sz="3600" smtClean="0">
                <a:latin typeface="Times New Roman" pitchFamily="18" charset="0"/>
                <a:cs typeface="Times New Roman" pitchFamily="18" charset="0"/>
              </a:rPr>
              <a:t>It is super cooled liquid with very high viscosity. </a:t>
            </a:r>
          </a:p>
          <a:p>
            <a:pPr algn="just">
              <a:buFont typeface="Wingdings" pitchFamily="2" charset="2"/>
              <a:buNone/>
            </a:pPr>
            <a:r>
              <a:rPr lang="en-US" sz="3600" smtClean="0">
                <a:latin typeface="Times New Roman" pitchFamily="18" charset="0"/>
                <a:cs typeface="Times New Roman" pitchFamily="18" charset="0"/>
              </a:rPr>
              <a:t>Example: Glass, rubber and polymers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defRPr/>
            </a:pPr>
            <a:r>
              <a:rPr lang="en-US" dirty="0" smtClean="0">
                <a:latin typeface="Times New Roman" pitchFamily="18" charset="0"/>
                <a:cs typeface="Times New Roman" pitchFamily="18" charset="0"/>
              </a:rPr>
              <a:t>Crystallographic terms</a:t>
            </a:r>
            <a:endParaRPr lang="en-US" dirty="0">
              <a:latin typeface="Times New Roman" pitchFamily="18" charset="0"/>
              <a:cs typeface="Times New Roman" pitchFamily="18" charset="0"/>
            </a:endParaRPr>
          </a:p>
        </p:txBody>
      </p:sp>
      <p:sp>
        <p:nvSpPr>
          <p:cNvPr id="14339" name="Content Placeholder 2"/>
          <p:cNvSpPr>
            <a:spLocks noGrp="1"/>
          </p:cNvSpPr>
          <p:nvPr>
            <p:ph idx="1"/>
          </p:nvPr>
        </p:nvSpPr>
        <p:spPr>
          <a:xfrm>
            <a:off x="914400" y="914400"/>
            <a:ext cx="7772400" cy="4572000"/>
          </a:xfrm>
        </p:spPr>
        <p:txBody>
          <a:bodyPr/>
          <a:lstStyle/>
          <a:p>
            <a:pPr algn="just">
              <a:buFont typeface="Wingdings" pitchFamily="2" charset="2"/>
              <a:buNone/>
            </a:pPr>
            <a:r>
              <a:rPr lang="en-US" u="sng" smtClean="0">
                <a:latin typeface="Times New Roman" pitchFamily="18" charset="0"/>
                <a:cs typeface="Times New Roman" pitchFamily="18" charset="0"/>
              </a:rPr>
              <a:t>Crystal: </a:t>
            </a:r>
            <a:r>
              <a:rPr lang="en-US" smtClean="0">
                <a:latin typeface="Times New Roman" pitchFamily="18" charset="0"/>
                <a:cs typeface="Times New Roman" pitchFamily="18" charset="0"/>
              </a:rPr>
              <a:t>A crystal is a solid whose constituent atoms or molecules are arranged in a </a:t>
            </a:r>
            <a:r>
              <a:rPr lang="en-US" smtClean="0">
                <a:solidFill>
                  <a:srgbClr val="FF0000"/>
                </a:solidFill>
                <a:latin typeface="Times New Roman" pitchFamily="18" charset="0"/>
                <a:cs typeface="Times New Roman" pitchFamily="18" charset="0"/>
              </a:rPr>
              <a:t>systematic geometric pattern</a:t>
            </a:r>
            <a:r>
              <a:rPr lang="en-US" smtClean="0">
                <a:latin typeface="Times New Roman" pitchFamily="18" charset="0"/>
                <a:cs typeface="Times New Roman" pitchFamily="18" charset="0"/>
              </a:rPr>
              <a:t>.</a:t>
            </a:r>
          </a:p>
          <a:p>
            <a:pPr algn="just">
              <a:buFont typeface="Wingdings" pitchFamily="2" charset="2"/>
              <a:buNone/>
            </a:pPr>
            <a:r>
              <a:rPr lang="en-US" u="sng" smtClean="0">
                <a:latin typeface="Times New Roman" pitchFamily="18" charset="0"/>
                <a:cs typeface="Times New Roman" pitchFamily="18" charset="0"/>
              </a:rPr>
              <a:t>Lattice points: </a:t>
            </a:r>
            <a:r>
              <a:rPr lang="en-US" smtClean="0">
                <a:latin typeface="Times New Roman" pitchFamily="18" charset="0"/>
                <a:cs typeface="Times New Roman" pitchFamily="18" charset="0"/>
              </a:rPr>
              <a:t>Lattice points denote the position of atoms or molecules in the crystals.</a:t>
            </a:r>
          </a:p>
          <a:p>
            <a:pPr algn="just">
              <a:buFont typeface="Wingdings" pitchFamily="2" charset="2"/>
              <a:buNone/>
            </a:pPr>
            <a:r>
              <a:rPr lang="en-US" u="sng" smtClean="0">
                <a:latin typeface="Times New Roman" pitchFamily="18" charset="0"/>
                <a:cs typeface="Times New Roman" pitchFamily="18" charset="0"/>
              </a:rPr>
              <a:t>Space lattice or crystal lattice</a:t>
            </a:r>
            <a:r>
              <a:rPr lang="en-US" smtClean="0">
                <a:latin typeface="Times New Roman" pitchFamily="18" charset="0"/>
                <a:cs typeface="Times New Roman" pitchFamily="18" charset="0"/>
              </a:rPr>
              <a:t>:</a:t>
            </a:r>
          </a:p>
          <a:p>
            <a:pPr algn="just"/>
            <a:r>
              <a:rPr lang="en-US" smtClean="0">
                <a:latin typeface="Times New Roman" pitchFamily="18" charset="0"/>
                <a:cs typeface="Times New Roman" pitchFamily="18" charset="0"/>
              </a:rPr>
              <a:t>The </a:t>
            </a:r>
            <a:r>
              <a:rPr lang="en-US" smtClean="0">
                <a:solidFill>
                  <a:srgbClr val="FF0000"/>
                </a:solidFill>
                <a:latin typeface="Times New Roman" pitchFamily="18" charset="0"/>
                <a:cs typeface="Times New Roman" pitchFamily="18" charset="0"/>
              </a:rPr>
              <a:t>periodic arrangement of atoms </a:t>
            </a:r>
            <a:r>
              <a:rPr lang="en-US" smtClean="0">
                <a:latin typeface="Times New Roman" pitchFamily="18" charset="0"/>
                <a:cs typeface="Times New Roman" pitchFamily="18" charset="0"/>
              </a:rPr>
              <a:t>in a crystal is called as </a:t>
            </a:r>
            <a:r>
              <a:rPr lang="en-US" smtClean="0">
                <a:solidFill>
                  <a:srgbClr val="FF0000"/>
                </a:solidFill>
                <a:latin typeface="Times New Roman" pitchFamily="18" charset="0"/>
                <a:cs typeface="Times New Roman" pitchFamily="18" charset="0"/>
              </a:rPr>
              <a:t>lattice</a:t>
            </a:r>
            <a:r>
              <a:rPr lang="en-US" smtClean="0">
                <a:latin typeface="Times New Roman" pitchFamily="18" charset="0"/>
                <a:cs typeface="Times New Roman" pitchFamily="18" charset="0"/>
              </a:rPr>
              <a:t>.</a:t>
            </a:r>
          </a:p>
          <a:p>
            <a:pPr algn="just"/>
            <a:r>
              <a:rPr lang="en-US" smtClean="0">
                <a:latin typeface="Times New Roman" pitchFamily="18" charset="0"/>
                <a:cs typeface="Times New Roman" pitchFamily="18" charset="0"/>
              </a:rPr>
              <a:t>A space lattice is defined as an </a:t>
            </a:r>
            <a:r>
              <a:rPr lang="en-US" smtClean="0">
                <a:solidFill>
                  <a:srgbClr val="FF0000"/>
                </a:solidFill>
                <a:latin typeface="Times New Roman" pitchFamily="18" charset="0"/>
                <a:cs typeface="Times New Roman" pitchFamily="18" charset="0"/>
              </a:rPr>
              <a:t>array of points </a:t>
            </a:r>
            <a:r>
              <a:rPr lang="en-US" smtClean="0">
                <a:latin typeface="Times New Roman" pitchFamily="18" charset="0"/>
                <a:cs typeface="Times New Roman" pitchFamily="18" charset="0"/>
              </a:rPr>
              <a:t>arranged in a </a:t>
            </a:r>
            <a:r>
              <a:rPr lang="en-US" smtClean="0">
                <a:solidFill>
                  <a:srgbClr val="FF0000"/>
                </a:solidFill>
                <a:latin typeface="Times New Roman" pitchFamily="18" charset="0"/>
                <a:cs typeface="Times New Roman" pitchFamily="18" charset="0"/>
              </a:rPr>
              <a:t>regular periodic fashion in three dimensional space </a:t>
            </a:r>
            <a:r>
              <a:rPr lang="en-US" smtClean="0">
                <a:latin typeface="Times New Roman" pitchFamily="18" charset="0"/>
                <a:cs typeface="Times New Roman" pitchFamily="18" charset="0"/>
              </a:rPr>
              <a:t>such that each point in the lattice has </a:t>
            </a:r>
            <a:r>
              <a:rPr lang="en-US" smtClean="0">
                <a:solidFill>
                  <a:srgbClr val="FF0000"/>
                </a:solidFill>
                <a:latin typeface="Times New Roman" pitchFamily="18" charset="0"/>
                <a:cs typeface="Times New Roman" pitchFamily="18" charset="0"/>
              </a:rPr>
              <a:t>exactly identical surroundings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914400" y="381000"/>
            <a:ext cx="7772400" cy="5975350"/>
          </a:xfrm>
        </p:spPr>
        <p:txBody>
          <a:bodyPr/>
          <a:lstStyle/>
          <a:p>
            <a:pPr algn="just">
              <a:buFont typeface="Wingdings" pitchFamily="2" charset="2"/>
              <a:buNone/>
            </a:pPr>
            <a:r>
              <a:rPr lang="en-US" u="sng" smtClean="0">
                <a:latin typeface="Times New Roman" pitchFamily="18" charset="0"/>
                <a:cs typeface="Times New Roman" pitchFamily="18" charset="0"/>
              </a:rPr>
              <a:t>Basis</a:t>
            </a:r>
            <a:r>
              <a:rPr lang="en-US" smtClean="0">
                <a:latin typeface="Times New Roman" pitchFamily="18" charset="0"/>
                <a:cs typeface="Times New Roman" pitchFamily="18" charset="0"/>
              </a:rPr>
              <a:t>: A crystal structure is formed by associating with every lattice point a unit assembly of atoms or molecules identical in composition.</a:t>
            </a:r>
          </a:p>
          <a:p>
            <a:pPr algn="just"/>
            <a:r>
              <a:rPr lang="en-US" smtClean="0">
                <a:latin typeface="Times New Roman" pitchFamily="18" charset="0"/>
                <a:cs typeface="Times New Roman" pitchFamily="18" charset="0"/>
              </a:rPr>
              <a:t>Basis consisting of a group of two atoms.</a:t>
            </a:r>
          </a:p>
          <a:p>
            <a:pPr algn="just">
              <a:buFont typeface="Wingdings" pitchFamily="2" charset="2"/>
              <a:buNone/>
            </a:pPr>
            <a:r>
              <a:rPr lang="en-US" smtClean="0">
                <a:latin typeface="Times New Roman" pitchFamily="18" charset="0"/>
                <a:cs typeface="Times New Roman" pitchFamily="18" charset="0"/>
              </a:rPr>
              <a:t>Space lattice + basis-------- crystal structure</a:t>
            </a:r>
          </a:p>
          <a:p>
            <a:pPr algn="just">
              <a:buFont typeface="Wingdings" pitchFamily="2" charset="2"/>
              <a:buNone/>
            </a:pPr>
            <a:endParaRPr lang="en-US" smtClean="0">
              <a:latin typeface="Times New Roman" pitchFamily="18" charset="0"/>
              <a:cs typeface="Times New Roman" pitchFamily="18" charset="0"/>
            </a:endParaRPr>
          </a:p>
        </p:txBody>
      </p:sp>
      <p:pic>
        <p:nvPicPr>
          <p:cNvPr id="15363" name="Picture 2"/>
          <p:cNvPicPr>
            <a:picLocks noChangeAspect="1" noChangeArrowheads="1"/>
          </p:cNvPicPr>
          <p:nvPr/>
        </p:nvPicPr>
        <p:blipFill>
          <a:blip r:embed="rId2"/>
          <a:srcRect/>
          <a:stretch>
            <a:fillRect/>
          </a:stretch>
        </p:blipFill>
        <p:spPr bwMode="auto">
          <a:xfrm>
            <a:off x="1295400" y="3352800"/>
            <a:ext cx="668655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latin typeface="Times New Roman" pitchFamily="18" charset="0"/>
                <a:cs typeface="Times New Roman" pitchFamily="18" charset="0"/>
              </a:rPr>
              <a:t>Crystal systems</a:t>
            </a:r>
            <a:endParaRPr lang="en-US" dirty="0">
              <a:latin typeface="Times New Roman" pitchFamily="18" charset="0"/>
              <a:cs typeface="Times New Roman" pitchFamily="18" charset="0"/>
            </a:endParaRPr>
          </a:p>
        </p:txBody>
      </p:sp>
      <p:sp>
        <p:nvSpPr>
          <p:cNvPr id="16387" name="Content Placeholder 2"/>
          <p:cNvSpPr>
            <a:spLocks noGrp="1"/>
          </p:cNvSpPr>
          <p:nvPr>
            <p:ph idx="1"/>
          </p:nvPr>
        </p:nvSpPr>
        <p:spPr>
          <a:xfrm>
            <a:off x="914400" y="1219200"/>
            <a:ext cx="7772400" cy="5137150"/>
          </a:xfrm>
        </p:spPr>
        <p:txBody>
          <a:bodyPr/>
          <a:lstStyle/>
          <a:p>
            <a:endParaRPr lang="en-US" smtClean="0"/>
          </a:p>
        </p:txBody>
      </p:sp>
      <p:pic>
        <p:nvPicPr>
          <p:cNvPr id="16388" name="Picture 2"/>
          <p:cNvPicPr>
            <a:picLocks noChangeAspect="1" noChangeArrowheads="1"/>
          </p:cNvPicPr>
          <p:nvPr/>
        </p:nvPicPr>
        <p:blipFill>
          <a:blip r:embed="rId2"/>
          <a:srcRect/>
          <a:stretch>
            <a:fillRect/>
          </a:stretch>
        </p:blipFill>
        <p:spPr bwMode="auto">
          <a:xfrm>
            <a:off x="685800" y="1219200"/>
            <a:ext cx="80772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t_i_alloys_and_phase_diagram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unit_i_alloys_and_phase_diagrams</Template>
  <TotalTime>1</TotalTime>
  <Words>2116</Words>
  <Application>Microsoft PowerPoint</Application>
  <PresentationFormat>On-screen Show (4:3)</PresentationFormat>
  <Paragraphs>225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unit_i_alloys_and_phase_diagrams</vt:lpstr>
      <vt:lpstr>ME3392 - ENGINEERING MATERIALS AND METALLURGY</vt:lpstr>
      <vt:lpstr>Slide 2</vt:lpstr>
      <vt:lpstr>UNIT I   ALLOYS AND PHASE DIAGRAMS </vt:lpstr>
      <vt:lpstr>Introduction</vt:lpstr>
      <vt:lpstr>Slide 5</vt:lpstr>
      <vt:lpstr>Non-crystalline or Amorphous materials</vt:lpstr>
      <vt:lpstr>Crystallographic terms</vt:lpstr>
      <vt:lpstr>Slide 8</vt:lpstr>
      <vt:lpstr>Crystal systems</vt:lpstr>
      <vt:lpstr>Crystal structure</vt:lpstr>
      <vt:lpstr>BCC (Body Centre Cubic)</vt:lpstr>
      <vt:lpstr>FCC (Face Centred Cubic)</vt:lpstr>
      <vt:lpstr>HCP (Hexagonal Close Packed)</vt:lpstr>
      <vt:lpstr>Alloys</vt:lpstr>
      <vt:lpstr>Based on the structures </vt:lpstr>
      <vt:lpstr>Solid Solutions</vt:lpstr>
      <vt:lpstr>Types of Solid Solution</vt:lpstr>
      <vt:lpstr>Substitutional Solid Solutions </vt:lpstr>
      <vt:lpstr>Slide 19</vt:lpstr>
      <vt:lpstr>Interstitial Solid Solutions </vt:lpstr>
      <vt:lpstr>Intermetallic Compounds </vt:lpstr>
      <vt:lpstr>Intersitial compounds </vt:lpstr>
      <vt:lpstr>Electron compounds</vt:lpstr>
      <vt:lpstr>Hume Rothery’s Rule</vt:lpstr>
      <vt:lpstr>Introduction to phase diagram</vt:lpstr>
      <vt:lpstr>Introduction to phase diagram</vt:lpstr>
      <vt:lpstr>Slide 27</vt:lpstr>
      <vt:lpstr>Slide 28</vt:lpstr>
      <vt:lpstr>Gibbs Phase Rule </vt:lpstr>
      <vt:lpstr>Gibbs Phase Rule</vt:lpstr>
      <vt:lpstr>Cooling Curves</vt:lpstr>
      <vt:lpstr>Cooling Curves</vt:lpstr>
      <vt:lpstr>Equilibrium Phase Diagrams </vt:lpstr>
      <vt:lpstr>Slide 34</vt:lpstr>
      <vt:lpstr>Types of equilibrium phase diagram</vt:lpstr>
      <vt:lpstr>Construction of phase diagram</vt:lpstr>
      <vt:lpstr>Cooling curve for binary alloy</vt:lpstr>
      <vt:lpstr>Slide 38</vt:lpstr>
      <vt:lpstr>Slide 39</vt:lpstr>
      <vt:lpstr>Micro-constituents of Iron-Carbon alloys</vt:lpstr>
      <vt:lpstr>Slide 41</vt:lpstr>
      <vt:lpstr>Slide 42</vt:lpstr>
      <vt:lpstr>Slide 43</vt:lpstr>
      <vt:lpstr>Slide 44</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ME3392 - ENGINEERING MATERIALS AND METALLURGY</dc:title>
  <dc:creator>welcome</dc:creator>
  <cp:lastModifiedBy>welcome</cp:lastModifiedBy>
  <cp:revision>1</cp:revision>
  <dcterms:created xsi:type="dcterms:W3CDTF">2023-11-28T16:48:59Z</dcterms:created>
  <dcterms:modified xsi:type="dcterms:W3CDTF">2023-11-28T16:50:07Z</dcterms:modified>
</cp:coreProperties>
</file>